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Montserrat ExtraBold"/>
      <p:bold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ExtraBold-bold.fntdata"/><Relationship Id="rId20" Type="http://schemas.openxmlformats.org/officeDocument/2006/relationships/slide" Target="slides/slide15.xml"/><Relationship Id="rId41" Type="http://schemas.openxmlformats.org/officeDocument/2006/relationships/font" Target="fonts/MontserratExtraBold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95f0b35f5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59" name="Google Shape;59;g2395f0b35f5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2439c5c2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72439c5c2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2439c5c2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2439c5c2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2439c5c2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72439c5c2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2439c5c2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72439c5c2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2439c5c2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72439c5c2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2439c5c2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72439c5c2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24ccb5db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724ccb5db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2439c5c2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72439c5c2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2439c5c2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2439c5c2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2439c5c2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72439c5c2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26d4b7e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a26d4b7e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2439c5c2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72439c5c2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2439c5c2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72439c5c2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2439c5c2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72439c5c2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2439c5c2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72439c5c2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2439c5c2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72439c5c2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2439c5c2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272439c5c2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24eac06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724eac06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2439c5c2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72439c5c2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72439c5c2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272439c5c2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2439c5c2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272439c5c2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2439c5c2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272439c5c2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2439c5c2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72439c5c2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2439c5c2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72439c5c2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2439c5c2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72439c5c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439c5c2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72439c5c2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2439c5c2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2439c5c2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2439c5c2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72439c5c2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2439c5c2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72439c5c2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0" y="0"/>
            <a:ext cx="9144000" cy="1058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6CAF"/>
              </a:buClr>
              <a:buSzPts val="3200"/>
              <a:buFont typeface="Arial"/>
              <a:buChar char="•"/>
              <a:defRPr b="0" i="0" sz="1800" u="none" cap="none" strike="noStrike">
                <a:solidFill>
                  <a:srgbClr val="3F6CA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/>
        </p:nvSpPr>
        <p:spPr>
          <a:xfrm>
            <a:off x="8754141" y="66769"/>
            <a:ext cx="36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4777"/>
              </a:buClr>
              <a:buSzPts val="33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8278" y="143481"/>
            <a:ext cx="835299" cy="1204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17;p3"/>
          <p:cNvCxnSpPr/>
          <p:nvPr/>
        </p:nvCxnSpPr>
        <p:spPr>
          <a:xfrm rot="10800000">
            <a:off x="8657978" y="203691"/>
            <a:ext cx="189000" cy="0"/>
          </a:xfrm>
          <a:prstGeom prst="straightConnector1">
            <a:avLst/>
          </a:prstGeom>
          <a:noFill/>
          <a:ln cap="flat" cmpd="sng" w="9525">
            <a:solidFill>
              <a:srgbClr val="BEE6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UmP4fla_rN-XnwC1PJ0sP_S-XD7g95Ew/view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UmP4fla_rN-XnwC1PJ0sP_S-XD7g95Ew/view" TargetMode="External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nbekoju/Food-Recommendation" TargetMode="External"/><Relationship Id="rId4" Type="http://schemas.openxmlformats.org/officeDocument/2006/relationships/hyperlink" Target="https://github.com/WUT-IDEA/MealRec" TargetMode="External"/><Relationship Id="rId5" Type="http://schemas.openxmlformats.org/officeDocument/2006/relationships/hyperlink" Target="https://arxiv.org/abs/1703.04247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nirajanbekoju.notion.site/Sequential-Recommender-System-Challenges-Progress-and-Prospects-11ffcfbce6634de196e68bc3b063f3b4" TargetMode="External"/><Relationship Id="rId4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nbekoju/Recommender-System" TargetMode="External"/><Relationship Id="rId4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nirajanbekoju.notion.site/Recommendation-System-Upskilling-487af8811c8d46d2a59049b9a5c9f4f1" TargetMode="External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406973" y="2748642"/>
            <a:ext cx="69561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27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PROGRESS PRESENTATION ON RECOMMENDATION UPSKILLING</a:t>
            </a:r>
            <a:endParaRPr b="1" sz="27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sz="27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27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Nirajan Bekoju</a:t>
            </a:r>
            <a:endParaRPr b="1" sz="27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479887" y="4368228"/>
            <a:ext cx="1905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887" y="1581581"/>
            <a:ext cx="3074763" cy="465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ARM ON INSTACART DATASET : RESULT</a:t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384075" y="1250100"/>
            <a:ext cx="8302800" cy="3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ARM using apriori shows association between items in descending order by lift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3" y="1826725"/>
            <a:ext cx="8562975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457200" y="2409150"/>
            <a:ext cx="8229600" cy="773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400"/>
              <a:t>WEEK 2</a:t>
            </a:r>
            <a:endParaRPr b="1" sz="3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WEEK 2 - RESOURCE EXPLORATION</a:t>
            </a:r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384075" y="1250100"/>
            <a:ext cx="8302800" cy="3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Content-based, Collaborative-based and Hybrid Recommendation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These topics are covered by </a:t>
            </a:r>
            <a:r>
              <a:rPr b="1" lang="en" sz="1800">
                <a:solidFill>
                  <a:schemeClr val="dk2"/>
                </a:solidFill>
              </a:rPr>
              <a:t>Book: Hands on Recommendation System With Python (Chapter 4, 5, 6, 7)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Cold Start and </a:t>
            </a:r>
            <a:r>
              <a:rPr b="1" lang="en" sz="1800">
                <a:solidFill>
                  <a:schemeClr val="dk2"/>
                </a:solidFill>
              </a:rPr>
              <a:t>Long Tail Problems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Evaluation Metrics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Deployment using FastAPI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Containerization using Docker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WEEK 2 - EVALUATION METRICS</a:t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93198"/>
            <a:ext cx="5554050" cy="278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/>
        </p:nvSpPr>
        <p:spPr>
          <a:xfrm>
            <a:off x="6011250" y="3839275"/>
            <a:ext cx="25605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Spotify uses MRR@30 as the evaluation metric 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5971875" y="1400725"/>
            <a:ext cx="2997300" cy="21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MRR → Mean Reciprocal Rank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MAP → Mean Average Precision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NDCG →Normalized Discouted Cumulative Gain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WEEK 2 - DELIVERABLES</a:t>
            </a:r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457200" y="2143050"/>
            <a:ext cx="8338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FastAPI Application: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Content-based, Collaborative-based and Hybrid 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Movie Recommendation System </a:t>
            </a:r>
            <a:endParaRPr b="1"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WEEK 2 - DELIVERABLE : DEMO VIDEO</a:t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384075" y="1250100"/>
            <a:ext cx="8302800" cy="3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5" name="Google Shape;155;p28" title="fast api demo (online-video-cutter.com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8225" y="13091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WEEK 2 - DELIVERABLE : DEMO VIDEO</a:t>
            </a:r>
            <a:endParaRPr/>
          </a:p>
        </p:txBody>
      </p:sp>
      <p:sp>
        <p:nvSpPr>
          <p:cNvPr id="161" name="Google Shape;161;p29"/>
          <p:cNvSpPr txBox="1"/>
          <p:nvPr/>
        </p:nvSpPr>
        <p:spPr>
          <a:xfrm>
            <a:off x="384075" y="1250100"/>
            <a:ext cx="8302800" cy="3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2" name="Google Shape;162;p29" title="fast api demo (online-video-cutter.com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8225" y="13091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WEEK 2 - DELIVERABLE : DOCKERFILE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376" y="1257625"/>
            <a:ext cx="6636649" cy="36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457200" y="2409150"/>
            <a:ext cx="8229600" cy="773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400"/>
              <a:t>WEEK 3</a:t>
            </a:r>
            <a:endParaRPr b="1" sz="3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WEEK 3 - RESOURCE EXPLORATION</a:t>
            </a:r>
            <a:endParaRPr/>
          </a:p>
        </p:txBody>
      </p:sp>
      <p:sp>
        <p:nvSpPr>
          <p:cNvPr id="179" name="Google Shape;179;p32"/>
          <p:cNvSpPr txBox="1"/>
          <p:nvPr/>
        </p:nvSpPr>
        <p:spPr>
          <a:xfrm>
            <a:off x="384075" y="1250100"/>
            <a:ext cx="8302800" cy="3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Factorization Machine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Deep Factorization Machine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Neural Factorization Machine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Field Aware Neural Factorization Machine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DeepCTR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SparseFeat vs DenseFeat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Embeddings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Converting data to model format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Training, Evaluation and Inference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MLFlow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BASIC OVERVIEW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84075" y="1250100"/>
            <a:ext cx="8302800" cy="3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Week 1, 2, 3 (Completed)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Week 4 (In progress)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Week 5 (Not started yet)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WEEK 3 - REPOSITORY OVERVIEW</a:t>
            </a:r>
            <a:endParaRPr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4453"/>
            <a:ext cx="9143999" cy="3521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WEEK 3 - DELIVERABLES</a:t>
            </a:r>
            <a:endParaRPr/>
          </a:p>
        </p:txBody>
      </p:sp>
      <p:sp>
        <p:nvSpPr>
          <p:cNvPr id="191" name="Google Shape;191;p34"/>
          <p:cNvSpPr txBox="1"/>
          <p:nvPr/>
        </p:nvSpPr>
        <p:spPr>
          <a:xfrm>
            <a:off x="457200" y="1540575"/>
            <a:ext cx="83388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LANDING PAGE FOOD RECOMMENDATION 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USING deepCTR</a:t>
            </a:r>
            <a:r>
              <a:rPr b="1" lang="en" sz="2400">
                <a:solidFill>
                  <a:schemeClr val="dk2"/>
                </a:solidFill>
              </a:rPr>
              <a:t> 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hlink"/>
                </a:solidFill>
                <a:hlinkClick r:id="rId3"/>
              </a:rPr>
              <a:t>https://github.com/nbekoju/Food-Recommendation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Dataset: </a:t>
            </a:r>
            <a:r>
              <a:rPr b="1" lang="en" sz="2400" u="sng">
                <a:solidFill>
                  <a:schemeClr val="hlink"/>
                </a:solidFill>
                <a:hlinkClick r:id="rId4"/>
              </a:rPr>
              <a:t>https://github.com/WUT-IDEA/MealRec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DeepFM: </a:t>
            </a:r>
            <a:r>
              <a:rPr b="1" lang="en" sz="2400" u="sng">
                <a:solidFill>
                  <a:schemeClr val="hlink"/>
                </a:solidFill>
                <a:hlinkClick r:id="rId5"/>
              </a:rPr>
              <a:t>https://arxiv.org/abs/1703.04247</a:t>
            </a:r>
            <a:endParaRPr b="1"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LANDING PAGE FOOD RECOMMENDATION: DATA PREPARATION</a:t>
            </a:r>
            <a:endParaRPr/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5779"/>
            <a:ext cx="860107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7250" y="3244604"/>
            <a:ext cx="37719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5"/>
          <p:cNvSpPr txBox="1"/>
          <p:nvPr/>
        </p:nvSpPr>
        <p:spPr>
          <a:xfrm>
            <a:off x="293700" y="3244600"/>
            <a:ext cx="1709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Recipe Data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Text preprocessing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00" name="Google Shape;200;p35"/>
          <p:cNvSpPr txBox="1"/>
          <p:nvPr/>
        </p:nvSpPr>
        <p:spPr>
          <a:xfrm>
            <a:off x="3102675" y="3244600"/>
            <a:ext cx="1823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User Recipe Interaction</a:t>
            </a:r>
            <a:r>
              <a:rPr lang="en" sz="1500">
                <a:solidFill>
                  <a:schemeClr val="dk2"/>
                </a:solidFill>
              </a:rPr>
              <a:t> Data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Date to year, month…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LANDING PAGE FOOD RECOMMENDATION: DATA PREPARATION</a:t>
            </a:r>
            <a:endParaRPr/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452579"/>
            <a:ext cx="8524875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6"/>
          <p:cNvSpPr txBox="1"/>
          <p:nvPr/>
        </p:nvSpPr>
        <p:spPr>
          <a:xfrm>
            <a:off x="572325" y="1295300"/>
            <a:ext cx="81783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Join the two dataset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Merge all text data into </a:t>
            </a:r>
            <a:r>
              <a:rPr b="1" lang="en" sz="1800">
                <a:solidFill>
                  <a:schemeClr val="dk2"/>
                </a:solidFill>
              </a:rPr>
              <a:t>soup column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Use sBERT for text encoding of soup column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LANDING PAGE FOOD RECOMMENDATION: TRAINING WITHOUT SOUP</a:t>
            </a:r>
            <a:endParaRPr/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5779"/>
            <a:ext cx="5972175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6336875" y="2084500"/>
            <a:ext cx="283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TEST MSE : 0.3246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LANDING PAGE FOOD RECOMMENDATION: TRAINING WITH SOUP</a:t>
            </a:r>
            <a:endParaRPr/>
          </a:p>
        </p:txBody>
      </p:sp>
      <p:sp>
        <p:nvSpPr>
          <p:cNvPr id="220" name="Google Shape;220;p38"/>
          <p:cNvSpPr txBox="1"/>
          <p:nvPr/>
        </p:nvSpPr>
        <p:spPr>
          <a:xfrm>
            <a:off x="6309000" y="2822500"/>
            <a:ext cx="283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TEST MSE : 0.282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5779"/>
            <a:ext cx="597217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LANDING PAGE FOOD RECOM</a:t>
            </a:r>
            <a:r>
              <a:rPr lang="en"/>
              <a:t>MENDATION: TRAINING WITH SOUP AS A BINARY TASK</a:t>
            </a:r>
            <a:endParaRPr/>
          </a:p>
        </p:txBody>
      </p:sp>
      <p:sp>
        <p:nvSpPr>
          <p:cNvPr id="227" name="Google Shape;227;p39"/>
          <p:cNvSpPr txBox="1"/>
          <p:nvPr/>
        </p:nvSpPr>
        <p:spPr>
          <a:xfrm>
            <a:off x="6100500" y="2555725"/>
            <a:ext cx="304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Loss = Binary CrossEntropy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TEST MSE : 0.256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5779"/>
            <a:ext cx="57912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457200" y="2409150"/>
            <a:ext cx="8229600" cy="773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400"/>
              <a:t>WEEK 4 : Sequential Recommender System</a:t>
            </a:r>
            <a:endParaRPr b="1" sz="3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WEEK 4 - Sequential Recommender System: Challenges, Progress and Prospects</a:t>
            </a:r>
            <a:endParaRPr/>
          </a:p>
        </p:txBody>
      </p:sp>
      <p:sp>
        <p:nvSpPr>
          <p:cNvPr id="239" name="Google Shape;239;p41"/>
          <p:cNvSpPr txBox="1"/>
          <p:nvPr/>
        </p:nvSpPr>
        <p:spPr>
          <a:xfrm>
            <a:off x="384075" y="1250100"/>
            <a:ext cx="30123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https://nirajanbekoju.notion.site/Sequential-Recommender-System-Challenges-Progress-and-Prospects-11ffcfbce6634de196e68bc3b063f3b4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40" name="Google Shape;24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0750" y="1250100"/>
            <a:ext cx="5414024" cy="356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WEEK 4 - RecBole Notes</a:t>
            </a:r>
            <a:endParaRPr/>
          </a:p>
        </p:txBody>
      </p:sp>
      <p:grpSp>
        <p:nvGrpSpPr>
          <p:cNvPr id="246" name="Google Shape;246;p42"/>
          <p:cNvGrpSpPr/>
          <p:nvPr/>
        </p:nvGrpSpPr>
        <p:grpSpPr>
          <a:xfrm>
            <a:off x="3262575" y="1170604"/>
            <a:ext cx="2970112" cy="3775321"/>
            <a:chOff x="2953825" y="1193204"/>
            <a:chExt cx="2970112" cy="3775321"/>
          </a:xfrm>
        </p:grpSpPr>
        <p:pic>
          <p:nvPicPr>
            <p:cNvPr id="247" name="Google Shape;247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53825" y="1193204"/>
              <a:ext cx="2970112" cy="37753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42"/>
            <p:cNvSpPr/>
            <p:nvPr/>
          </p:nvSpPr>
          <p:spPr>
            <a:xfrm>
              <a:off x="3042425" y="4006350"/>
              <a:ext cx="1912800" cy="813300"/>
            </a:xfrm>
            <a:prstGeom prst="rect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GITHUB REPOSITORY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84075" y="2417425"/>
            <a:ext cx="30483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https://github.com/nbekoju/Recommender-System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3775" y="1145350"/>
            <a:ext cx="5218751" cy="38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>
            <p:ph idx="1" type="body"/>
          </p:nvPr>
        </p:nvSpPr>
        <p:spPr>
          <a:xfrm>
            <a:off x="457200" y="2409150"/>
            <a:ext cx="8229600" cy="773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400"/>
              <a:t>THANK YOU</a:t>
            </a:r>
            <a:endParaRPr b="1" sz="3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MY UPSKILLING JOURNEY - RECOMMENDATION SYSTEM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316300" y="1215775"/>
            <a:ext cx="3050100" cy="3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https://nirajanbekoju.notion.site/Recommendation-System-Upskilling-487af8811c8d46d2a59049b9a5c9f4f1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Resources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Code Link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Research Paper Review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4775" y="1215779"/>
            <a:ext cx="5406826" cy="2743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WEEK 1 - RESOURCE EXPLORATION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384075" y="1250100"/>
            <a:ext cx="8302800" cy="3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Text Preprocessing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Tokenization, stemming, lemmatization, stop words and punctuation removal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Removal of URLs, HTML Tags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Chat Word Conversion (AFK →Away From Keyboard)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Text Encoding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BOW, TF-IDF, Word2Vec, sBERT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Association Rule Mining (ARM)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Apriori Method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FP-Growth Method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WEEK 1 - </a:t>
            </a:r>
            <a:r>
              <a:rPr lang="en"/>
              <a:t>DELIVERABLES 1 : Text Preprocessing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50" y="1193179"/>
            <a:ext cx="8128554" cy="3775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57200" y="1950550"/>
            <a:ext cx="8229600" cy="1871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/>
              <a:t>WEEK 1 - DELIVERABLE 2 </a:t>
            </a:r>
            <a:endParaRPr sz="3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/>
              <a:t>ARM ON INSTACART DATASET</a:t>
            </a:r>
            <a:endParaRPr b="1" sz="3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ARM ON INSTACART DATASET : Data Preparation</a:t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384075" y="1250100"/>
            <a:ext cx="8302800" cy="3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2048413"/>
            <a:ext cx="8267700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468775" y="1209000"/>
            <a:ext cx="83028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Instacart Data shows order id and its corresponding product metadata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ARM ON INSTACART DATASET : Data Preparation</a:t>
            </a:r>
            <a:endParaRPr/>
          </a:p>
        </p:txBody>
      </p:sp>
      <p:sp>
        <p:nvSpPr>
          <p:cNvPr id="114" name="Google Shape;114;p22"/>
          <p:cNvSpPr txBox="1"/>
          <p:nvPr/>
        </p:nvSpPr>
        <p:spPr>
          <a:xfrm>
            <a:off x="384075" y="1250100"/>
            <a:ext cx="8302800" cy="3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468775" y="1209000"/>
            <a:ext cx="83028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For an order, get the list of product from previous data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424" y="1778700"/>
            <a:ext cx="7593801" cy="31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