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Roboto"/>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e2868654be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e2868654be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e2868654be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e2868654be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e2868654b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e2868654b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e2868654b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e2868654b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e2868654be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e2868654be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e2868654be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e2868654be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e2868654be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e2868654be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e2868654b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e2868654b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2868654b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2868654b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2868654b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e2868654b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e2868654b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e2868654b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2868654b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2868654b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e2868654be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e2868654b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e2868654b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e2868654b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e2868654b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e2868654b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e2868654b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e2868654b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Netflix Recommender System</a:t>
            </a:r>
            <a:endParaRPr>
              <a:latin typeface="Roboto"/>
              <a:ea typeface="Roboto"/>
              <a:cs typeface="Roboto"/>
              <a:sym typeface="Roboto"/>
            </a:endParaRPr>
          </a:p>
        </p:txBody>
      </p:sp>
      <p:sp>
        <p:nvSpPr>
          <p:cNvPr id="87" name="Google Shape;87;p13"/>
          <p:cNvSpPr txBox="1"/>
          <p:nvPr>
            <p:ph idx="1" type="subTitle"/>
          </p:nvPr>
        </p:nvSpPr>
        <p:spPr>
          <a:xfrm>
            <a:off x="729625" y="3172900"/>
            <a:ext cx="7688100" cy="91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chemeClr val="dk2"/>
                </a:solidFill>
              </a:rPr>
              <a:t>Presented By:</a:t>
            </a:r>
            <a:endParaRPr b="1" sz="1100">
              <a:solidFill>
                <a:schemeClr val="dk2"/>
              </a:solidFill>
            </a:endParaRPr>
          </a:p>
          <a:p>
            <a:pPr indent="0" lvl="0" marL="0" rtl="0" algn="l">
              <a:spcBef>
                <a:spcPts val="0"/>
              </a:spcBef>
              <a:spcAft>
                <a:spcPts val="0"/>
              </a:spcAft>
              <a:buNone/>
            </a:pPr>
            <a:r>
              <a:rPr b="1" lang="en" sz="1100">
                <a:solidFill>
                  <a:schemeClr val="dk2"/>
                </a:solidFill>
              </a:rPr>
              <a:t>Nirajan Bekoju</a:t>
            </a:r>
            <a:endParaRPr b="1" sz="1100">
              <a:solidFill>
                <a:schemeClr val="dk2"/>
              </a:solidFill>
            </a:endParaRPr>
          </a:p>
          <a:p>
            <a:pPr indent="0" lvl="0" marL="0" rtl="0" algn="l">
              <a:spcBef>
                <a:spcPts val="0"/>
              </a:spcBef>
              <a:spcAft>
                <a:spcPts val="0"/>
              </a:spcAft>
              <a:buNone/>
            </a:pPr>
            <a:r>
              <a:rPr b="1" lang="en" sz="1100">
                <a:solidFill>
                  <a:schemeClr val="dk2"/>
                </a:solidFill>
              </a:rPr>
              <a:t>Machine Learning Engineer</a:t>
            </a:r>
            <a:endParaRPr b="1" sz="1100">
              <a:solidFill>
                <a:schemeClr val="dk2"/>
              </a:solidFill>
            </a:endParaRPr>
          </a:p>
          <a:p>
            <a:pPr indent="0" lvl="0" marL="0" rtl="0" algn="l">
              <a:spcBef>
                <a:spcPts val="0"/>
              </a:spcBef>
              <a:spcAft>
                <a:spcPts val="0"/>
              </a:spcAft>
              <a:buNone/>
            </a:pPr>
            <a:r>
              <a:rPr b="1" lang="en" sz="1100">
                <a:solidFill>
                  <a:schemeClr val="dk2"/>
                </a:solidFill>
              </a:rPr>
              <a:t>FuseMachines </a:t>
            </a:r>
            <a:endParaRPr b="1" sz="11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Video-Video Similarity Ranker	</a:t>
            </a:r>
            <a:endParaRPr/>
          </a:p>
        </p:txBody>
      </p:sp>
      <p:sp>
        <p:nvSpPr>
          <p:cNvPr id="145" name="Google Shape;145;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Char char="●"/>
            </a:pPr>
            <a:r>
              <a:rPr lang="en">
                <a:solidFill>
                  <a:schemeClr val="dk2"/>
                </a:solidFill>
              </a:rPr>
              <a:t>The ‘Because You Watched(BYW) This’ row on Netflix’s homepage is another type of categorization.</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It might be similar to content-based recommender as it is doing item to item recommendation via a similarity matrix.</a:t>
            </a:r>
            <a:endParaRPr>
              <a:solidFill>
                <a:schemeClr val="dk2"/>
              </a:solidFill>
            </a:endParaRPr>
          </a:p>
          <a:p>
            <a:pPr indent="0" lvl="0" marL="0" rtl="0" algn="l">
              <a:spcBef>
                <a:spcPts val="1200"/>
              </a:spcBef>
              <a:spcAft>
                <a:spcPts val="1200"/>
              </a:spcAft>
              <a:buNone/>
            </a:pPr>
            <a:r>
              <a:t/>
            </a:r>
            <a:endParaRPr>
              <a:solidFill>
                <a:schemeClr val="dk2"/>
              </a:solidFill>
            </a:endParaRPr>
          </a:p>
        </p:txBody>
      </p:sp>
      <p:pic>
        <p:nvPicPr>
          <p:cNvPr id="146" name="Google Shape;146;p22"/>
          <p:cNvPicPr preferRelativeResize="0"/>
          <p:nvPr/>
        </p:nvPicPr>
        <p:blipFill>
          <a:blip r:embed="rId3">
            <a:alphaModFix/>
          </a:blip>
          <a:stretch>
            <a:fillRect/>
          </a:stretch>
        </p:blipFill>
        <p:spPr>
          <a:xfrm>
            <a:off x="729450" y="3103274"/>
            <a:ext cx="7776299" cy="1371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Page Generation: Row Selection and Ranking</a:t>
            </a:r>
            <a:endParaRPr/>
          </a:p>
        </p:txBody>
      </p:sp>
      <p:sp>
        <p:nvSpPr>
          <p:cNvPr id="152" name="Google Shape;152;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n">
                <a:solidFill>
                  <a:srgbClr val="000000"/>
                </a:solidFill>
              </a:rPr>
              <a:t>Page generation uses the recommendations produced from all the above listed algorithms and decides how each page is constructed with relevance and diversity of each row and page taken into consideration.</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Evidence Selection</a:t>
            </a:r>
            <a:endParaRPr/>
          </a:p>
        </p:txBody>
      </p:sp>
      <p:sp>
        <p:nvSpPr>
          <p:cNvPr id="158" name="Google Shape;158;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n">
                <a:solidFill>
                  <a:srgbClr val="000000"/>
                </a:solidFill>
              </a:rPr>
              <a:t>Evidence selection algorithms work together with the above recommendation algorithms to help Netflix members decide if the video is right for them.</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Evidence:</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Predicted Star Rating for the movie by the user</a:t>
            </a:r>
            <a:endParaRPr>
              <a:solidFill>
                <a:srgbClr val="000000"/>
              </a:solidFill>
            </a:endParaRPr>
          </a:p>
          <a:p>
            <a:pPr indent="-298450" lvl="1" marL="914400" rtl="0" algn="l">
              <a:spcBef>
                <a:spcPts val="0"/>
              </a:spcBef>
              <a:spcAft>
                <a:spcPts val="0"/>
              </a:spcAft>
              <a:buClr>
                <a:srgbClr val="000000"/>
              </a:buClr>
              <a:buSzPts val="1100"/>
              <a:buChar char="○"/>
            </a:pPr>
            <a:r>
              <a:rPr lang="en">
                <a:solidFill>
                  <a:srgbClr val="000000"/>
                </a:solidFill>
              </a:rPr>
              <a:t>Awards, cast or other metadata regarding the movie</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Netflix’s Model Workflow</a:t>
            </a:r>
            <a:endParaRPr/>
          </a:p>
        </p:txBody>
      </p:sp>
      <p:sp>
        <p:nvSpPr>
          <p:cNvPr id="164" name="Google Shape;164;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5" name="Google Shape;165;p25"/>
          <p:cNvPicPr preferRelativeResize="0"/>
          <p:nvPr/>
        </p:nvPicPr>
        <p:blipFill>
          <a:blip r:embed="rId3">
            <a:alphaModFix/>
          </a:blip>
          <a:stretch>
            <a:fillRect/>
          </a:stretch>
        </p:blipFill>
        <p:spPr>
          <a:xfrm>
            <a:off x="729447" y="2078874"/>
            <a:ext cx="7939099" cy="2451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Search</a:t>
            </a:r>
            <a:endParaRPr/>
          </a:p>
        </p:txBody>
      </p:sp>
      <p:sp>
        <p:nvSpPr>
          <p:cNvPr id="171" name="Google Shape;171;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Char char="●"/>
            </a:pPr>
            <a:r>
              <a:rPr lang="en">
                <a:solidFill>
                  <a:schemeClr val="dk2"/>
                </a:solidFill>
              </a:rPr>
              <a:t>Members frequently search for videos, actors, or genres in our catalog.</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Netfllix leverage information retrieval and related </a:t>
            </a:r>
            <a:r>
              <a:rPr lang="en">
                <a:solidFill>
                  <a:schemeClr val="dk2"/>
                </a:solidFill>
              </a:rPr>
              <a:t>techniques</a:t>
            </a:r>
            <a:r>
              <a:rPr lang="en">
                <a:solidFill>
                  <a:schemeClr val="dk2"/>
                </a:solidFill>
              </a:rPr>
              <a:t> to find the relevant videos and display the to our members.</a:t>
            </a:r>
            <a:endParaRPr>
              <a:solidFill>
                <a:schemeClr val="dk2"/>
              </a:solidFill>
            </a:endParaRPr>
          </a:p>
          <a:p>
            <a:pPr indent="-336550" lvl="0" marL="457200" rtl="0" algn="l">
              <a:spcBef>
                <a:spcPts val="0"/>
              </a:spcBef>
              <a:spcAft>
                <a:spcPts val="0"/>
              </a:spcAft>
              <a:buClr>
                <a:schemeClr val="dk2"/>
              </a:buClr>
              <a:buSzPts val="1700"/>
              <a:buChar char="●"/>
            </a:pPr>
            <a:r>
              <a:rPr b="1" lang="en" sz="1700">
                <a:solidFill>
                  <a:schemeClr val="dk2"/>
                </a:solidFill>
              </a:rPr>
              <a:t>However,</a:t>
            </a:r>
            <a:endParaRPr b="1" sz="1700">
              <a:solidFill>
                <a:schemeClr val="dk2"/>
              </a:solidFill>
            </a:endParaRPr>
          </a:p>
          <a:p>
            <a:pPr indent="-311150" lvl="0" marL="457200" rtl="0" algn="l">
              <a:spcBef>
                <a:spcPts val="0"/>
              </a:spcBef>
              <a:spcAft>
                <a:spcPts val="0"/>
              </a:spcAft>
              <a:buClr>
                <a:schemeClr val="dk2"/>
              </a:buClr>
              <a:buSzPts val="1300"/>
              <a:buChar char="●"/>
            </a:pPr>
            <a:r>
              <a:rPr b="1" lang="en">
                <a:solidFill>
                  <a:schemeClr val="dk2"/>
                </a:solidFill>
              </a:rPr>
              <a:t>Members often search for </a:t>
            </a:r>
            <a:r>
              <a:rPr b="1" lang="en">
                <a:solidFill>
                  <a:schemeClr val="dk2"/>
                </a:solidFill>
              </a:rPr>
              <a:t>videos</a:t>
            </a:r>
            <a:r>
              <a:rPr b="1" lang="en">
                <a:solidFill>
                  <a:schemeClr val="dk2"/>
                </a:solidFill>
              </a:rPr>
              <a:t>, actors or </a:t>
            </a:r>
            <a:r>
              <a:rPr b="1" lang="en">
                <a:solidFill>
                  <a:schemeClr val="dk2"/>
                </a:solidFill>
              </a:rPr>
              <a:t>genres</a:t>
            </a:r>
            <a:r>
              <a:rPr b="1" lang="en">
                <a:solidFill>
                  <a:schemeClr val="dk2"/>
                </a:solidFill>
              </a:rPr>
              <a:t> that are not in the catalog and hence search turns into a recommendation problem.</a:t>
            </a:r>
            <a:endParaRPr b="1">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idx="1" type="body"/>
          </p:nvPr>
        </p:nvSpPr>
        <p:spPr>
          <a:xfrm>
            <a:off x="729450" y="3793775"/>
            <a:ext cx="7688700" cy="1222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Char char="●"/>
            </a:pPr>
            <a:r>
              <a:rPr lang="en">
                <a:solidFill>
                  <a:schemeClr val="dk2"/>
                </a:solidFill>
              </a:rPr>
              <a:t>Search experience for the query “fren”, showing standard search results at the top for videos with names that contain the substring “fren”</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Search recommendation based on the guess that the intent was searching for french movies</a:t>
            </a:r>
            <a:endParaRPr>
              <a:solidFill>
                <a:schemeClr val="dk2"/>
              </a:solidFill>
            </a:endParaRPr>
          </a:p>
        </p:txBody>
      </p:sp>
      <p:pic>
        <p:nvPicPr>
          <p:cNvPr id="177" name="Google Shape;177;p27"/>
          <p:cNvPicPr preferRelativeResize="0"/>
          <p:nvPr/>
        </p:nvPicPr>
        <p:blipFill>
          <a:blip r:embed="rId3">
            <a:alphaModFix/>
          </a:blip>
          <a:stretch>
            <a:fillRect/>
          </a:stretch>
        </p:blipFill>
        <p:spPr>
          <a:xfrm>
            <a:off x="2152603" y="878600"/>
            <a:ext cx="4838801" cy="2653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Value</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n">
                <a:solidFill>
                  <a:srgbClr val="000000"/>
                </a:solidFill>
              </a:rPr>
              <a:t>80% of hours streamed at Netflix comes from the recommendation system.</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20% comes from search, which requires its own set of algorithms.</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7650" y="241367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Netflix Recommender System	</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n">
                <a:solidFill>
                  <a:srgbClr val="000000"/>
                </a:solidFill>
              </a:rPr>
              <a:t>Historically, the netflix recommendation problem has been thought of as equivalent to the problem of predicting the number of stars that a person would rate a video after watching it, on a scale from 1 to 5.</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 algorithm of Netflix</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n">
                <a:solidFill>
                  <a:srgbClr val="000000"/>
                </a:solidFill>
              </a:rPr>
              <a:t>Personalized Video Ranker(PVR)</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Top-N Video Ranker</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Trending Now Ranker</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Continue Watching Ranker</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Video-Video Similarity Ranker</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Page Generation: Row Selection and Ranking</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Evidence Selection</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Search</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Personalized Video Ranker(PVR)</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n">
                <a:solidFill>
                  <a:srgbClr val="000000"/>
                </a:solidFill>
              </a:rPr>
              <a:t>Genre Recommendations for each member on Netflix’s home page are driven and individualized by PVR</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The resulting ordering is used to select the order of the videos in genre and other rows, and is the reason why the same genre row shown to different members often has completely different videos.</a:t>
            </a:r>
            <a:endParaRPr>
              <a:solidFill>
                <a:srgbClr val="000000"/>
              </a:solidFill>
            </a:endParaRPr>
          </a:p>
        </p:txBody>
      </p:sp>
      <p:pic>
        <p:nvPicPr>
          <p:cNvPr id="106" name="Google Shape;106;p16"/>
          <p:cNvPicPr preferRelativeResize="0"/>
          <p:nvPr/>
        </p:nvPicPr>
        <p:blipFill>
          <a:blip r:embed="rId3">
            <a:alphaModFix/>
          </a:blip>
          <a:stretch>
            <a:fillRect/>
          </a:stretch>
        </p:blipFill>
        <p:spPr>
          <a:xfrm>
            <a:off x="706250" y="3396750"/>
            <a:ext cx="7735101" cy="1371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Top-N Video Ranker</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Char char="●"/>
            </a:pPr>
            <a:r>
              <a:rPr lang="en">
                <a:solidFill>
                  <a:schemeClr val="dk2"/>
                </a:solidFill>
              </a:rPr>
              <a:t>This algorithm is used to determine each users ‘Top Picks’ row and find a few, best personalized recommendations for each member.</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Similar to Personalized Video Ranker, but it only looks at the head of the rankings and looks at the entire catalog.</a:t>
            </a:r>
            <a:endParaRPr>
              <a:solidFill>
                <a:schemeClr val="dk2"/>
              </a:solidFill>
            </a:endParaRPr>
          </a:p>
        </p:txBody>
      </p:sp>
      <p:pic>
        <p:nvPicPr>
          <p:cNvPr id="113" name="Google Shape;113;p17"/>
          <p:cNvPicPr preferRelativeResize="0"/>
          <p:nvPr/>
        </p:nvPicPr>
        <p:blipFill>
          <a:blip r:embed="rId3">
            <a:alphaModFix/>
          </a:blip>
          <a:stretch>
            <a:fillRect/>
          </a:stretch>
        </p:blipFill>
        <p:spPr>
          <a:xfrm>
            <a:off x="2732232" y="2960650"/>
            <a:ext cx="3683126" cy="1930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Personalized-Auto Generation of Thumbnails</a:t>
            </a:r>
            <a:endParaRPr/>
          </a:p>
        </p:txBody>
      </p:sp>
      <p:pic>
        <p:nvPicPr>
          <p:cNvPr id="119" name="Google Shape;119;p18"/>
          <p:cNvPicPr preferRelativeResize="0"/>
          <p:nvPr/>
        </p:nvPicPr>
        <p:blipFill>
          <a:blip r:embed="rId3">
            <a:alphaModFix/>
          </a:blip>
          <a:stretch>
            <a:fillRect/>
          </a:stretch>
        </p:blipFill>
        <p:spPr>
          <a:xfrm>
            <a:off x="2060113" y="2009400"/>
            <a:ext cx="5023774" cy="2945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Personalized Auto-Generation of Thumbnails</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n">
                <a:solidFill>
                  <a:srgbClr val="000000"/>
                </a:solidFill>
              </a:rPr>
              <a:t>Using thousands of video frames, Netflix annotates these images and then ranks each image in an effort to identify which thumbnails have the highest likelihood of resulting in your click.</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These calculations are based on what others who are similar to you have clicked on.</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One finding could be that uses who like certain actors/movies genres are more likely to click </a:t>
            </a:r>
            <a:r>
              <a:rPr lang="en">
                <a:solidFill>
                  <a:srgbClr val="000000"/>
                </a:solidFill>
              </a:rPr>
              <a:t>thumbnails</a:t>
            </a:r>
            <a:r>
              <a:rPr lang="en">
                <a:solidFill>
                  <a:srgbClr val="000000"/>
                </a:solidFill>
              </a:rPr>
              <a:t> with certain actor/image attributes.</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Trending Now Ranker</a:t>
            </a:r>
            <a:endParaRPr/>
          </a:p>
        </p:txBody>
      </p:sp>
      <p:sp>
        <p:nvSpPr>
          <p:cNvPr id="131" name="Google Shape;131;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Char char="●"/>
            </a:pPr>
            <a:r>
              <a:rPr lang="en">
                <a:solidFill>
                  <a:schemeClr val="dk2"/>
                </a:solidFill>
              </a:rPr>
              <a:t>This algorithm captures temporal trends which Netflix deduces to be strong predictors. These short-term trends can range  from a few minutes to a few days. </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These events/trends can be events that have a seasonal trend and repeat themselves.</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For example: Corona Virus, Earthquake and other disasters lead to short-term interest in </a:t>
            </a:r>
            <a:r>
              <a:rPr lang="en">
                <a:solidFill>
                  <a:schemeClr val="dk2"/>
                </a:solidFill>
              </a:rPr>
              <a:t>documentaries</a:t>
            </a:r>
            <a:r>
              <a:rPr lang="en">
                <a:solidFill>
                  <a:schemeClr val="dk2"/>
                </a:solidFill>
              </a:rPr>
              <a:t> about them.</a:t>
            </a:r>
            <a:endParaRPr>
              <a:solidFill>
                <a:schemeClr val="dk2"/>
              </a:solidFill>
            </a:endParaRPr>
          </a:p>
        </p:txBody>
      </p:sp>
      <p:pic>
        <p:nvPicPr>
          <p:cNvPr id="132" name="Google Shape;132;p20"/>
          <p:cNvPicPr preferRelativeResize="0"/>
          <p:nvPr/>
        </p:nvPicPr>
        <p:blipFill>
          <a:blip r:embed="rId3">
            <a:alphaModFix/>
          </a:blip>
          <a:stretch>
            <a:fillRect/>
          </a:stretch>
        </p:blipFill>
        <p:spPr>
          <a:xfrm>
            <a:off x="1070050" y="3566125"/>
            <a:ext cx="6656499" cy="1180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 Watching Ranker</a:t>
            </a:r>
            <a:endParaRPr/>
          </a:p>
        </p:txBody>
      </p:sp>
      <p:sp>
        <p:nvSpPr>
          <p:cNvPr id="138" name="Google Shape;138;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Char char="●"/>
            </a:pPr>
            <a:r>
              <a:rPr lang="en">
                <a:solidFill>
                  <a:srgbClr val="000000"/>
                </a:solidFill>
              </a:rPr>
              <a:t>This algorithm looks at items that the member has consumed but has not completed, </a:t>
            </a:r>
            <a:r>
              <a:rPr lang="en">
                <a:solidFill>
                  <a:srgbClr val="000000"/>
                </a:solidFill>
              </a:rPr>
              <a:t>lille</a:t>
            </a:r>
            <a:r>
              <a:rPr lang="en">
                <a:solidFill>
                  <a:srgbClr val="000000"/>
                </a:solidFill>
              </a:rPr>
              <a:t> episodic content, e.g TV Series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pic>
        <p:nvPicPr>
          <p:cNvPr id="139" name="Google Shape;139;p21"/>
          <p:cNvPicPr preferRelativeResize="0"/>
          <p:nvPr/>
        </p:nvPicPr>
        <p:blipFill rotWithShape="1">
          <a:blip r:embed="rId3">
            <a:alphaModFix/>
          </a:blip>
          <a:srcRect b="34346" l="0" r="0" t="19722"/>
          <a:stretch/>
        </p:blipFill>
        <p:spPr>
          <a:xfrm>
            <a:off x="1511550" y="2725450"/>
            <a:ext cx="6120901" cy="18751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