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5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D733F-F041-4DE7-B29D-DFF0B3381A7D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D9A11C-95F9-4C85-B1D1-1EB07E169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914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D9382-899A-48EE-A56D-B10B8C6E8317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F53B3-AD6C-44D7-B489-66BBF4EF5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39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F53B3-AD6C-44D7-B489-66BBF4EF5B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0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F53B3-AD6C-44D7-B489-66BBF4EF5B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81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F53B3-AD6C-44D7-B489-66BBF4EF5B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43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F53B3-AD6C-44D7-B489-66BBF4EF5B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43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F53B3-AD6C-44D7-B489-66BBF4EF5B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8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73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99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4003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90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4331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48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26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6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03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61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98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28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8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34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12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78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EFEAF-1218-4239-B8F8-9D00AAA8B4F6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32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Rope -  Data Structure</a:t>
            </a:r>
            <a:br>
              <a:rPr lang="en-US" dirty="0" smtClean="0"/>
            </a:br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Nicholas Elliot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02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10910063" cy="3880773"/>
          </a:xfrm>
        </p:spPr>
        <p:txBody>
          <a:bodyPr/>
          <a:lstStyle/>
          <a:p>
            <a:r>
              <a:rPr lang="en-US" dirty="0" smtClean="0"/>
              <a:t>A rope is a data structure that is meant to store a large string.</a:t>
            </a:r>
          </a:p>
          <a:p>
            <a:r>
              <a:rPr lang="en-US" dirty="0" smtClean="0"/>
              <a:t>When large string is stored in a rope, it is divided into smaller “fragment” strings.</a:t>
            </a:r>
          </a:p>
          <a:p>
            <a:r>
              <a:rPr lang="en-US" dirty="0" smtClean="0"/>
              <a:t>Storing a large string in this way makes storage and manipulation</a:t>
            </a:r>
            <a:r>
              <a:rPr lang="en-US" dirty="0"/>
              <a:t> </a:t>
            </a:r>
            <a:r>
              <a:rPr lang="en-US" dirty="0" smtClean="0"/>
              <a:t>more efficient.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398" y="3359802"/>
            <a:ext cx="6606540" cy="338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845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Each node has a weight value equal to the length of its string plus the sum of all leaf nodes' weight in its left subtree.</a:t>
            </a:r>
          </a:p>
          <a:p>
            <a:r>
              <a:rPr lang="en-US" b="1" dirty="0" smtClean="0"/>
              <a:t>YOU: Label each node with its weight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369" y="2406160"/>
            <a:ext cx="6088380" cy="3389630"/>
          </a:xfrm>
        </p:spPr>
      </p:pic>
    </p:spTree>
    <p:extLst>
      <p:ext uri="{BB962C8B-B14F-4D97-AF65-F5344CB8AC3E}">
        <p14:creationId xmlns:p14="http://schemas.microsoft.com/office/powerpoint/2010/main" val="420851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– O(log 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6" y="2160589"/>
            <a:ext cx="4184650" cy="388077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Here is code for index:</a:t>
            </a:r>
          </a:p>
          <a:p>
            <a:pPr marL="457200" lvl="1" indent="0">
              <a:buNone/>
            </a:pP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index(root,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if weight(root) &lt;= i: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 return index(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root.right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, I - 			weight(root))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else: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 if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root.left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!= None: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     return index(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root.left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 else: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     return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root.data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]</a:t>
            </a:r>
          </a:p>
          <a:p>
            <a:r>
              <a:rPr lang="en-US" b="1" dirty="0" smtClean="0"/>
              <a:t>YOU: Trace the rope to find index(root, 12)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986" y="2406160"/>
            <a:ext cx="6606540" cy="3389630"/>
          </a:xfrm>
        </p:spPr>
      </p:pic>
    </p:spTree>
    <p:extLst>
      <p:ext uri="{BB962C8B-B14F-4D97-AF65-F5344CB8AC3E}">
        <p14:creationId xmlns:p14="http://schemas.microsoft.com/office/powerpoint/2010/main" val="108289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Concatenate </a:t>
            </a:r>
            <a:r>
              <a:rPr lang="en-US" dirty="0" smtClean="0"/>
              <a:t>– O(log 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0" i="0" dirty="0" err="1" smtClean="0">
                <a:solidFill>
                  <a:srgbClr val="252525"/>
                </a:solidFill>
                <a:effectLst/>
              </a:rPr>
              <a:t>Concat</a:t>
            </a:r>
            <a:r>
              <a:rPr lang="en-US" b="0" i="0" dirty="0" smtClean="0">
                <a:solidFill>
                  <a:srgbClr val="252525"/>
                </a:solidFill>
                <a:effectLst/>
              </a:rPr>
              <a:t>(S1, S2): concatenate two ropes, S1 and S2, into a single rope.</a:t>
            </a:r>
          </a:p>
          <a:p>
            <a:r>
              <a:rPr lang="en-US" b="0" i="0" dirty="0" smtClean="0">
                <a:solidFill>
                  <a:srgbClr val="252525"/>
                </a:solidFill>
                <a:effectLst/>
              </a:rPr>
              <a:t>A concatenation can be performed simply by creating a new root node with </a:t>
            </a:r>
            <a:r>
              <a:rPr lang="en-US" b="0" i="1" dirty="0" smtClean="0">
                <a:solidFill>
                  <a:srgbClr val="252525"/>
                </a:solidFill>
                <a:effectLst/>
              </a:rPr>
              <a:t>left = S</a:t>
            </a:r>
            <a:r>
              <a:rPr lang="en-US" b="0" i="1" baseline="-25000" dirty="0" smtClean="0">
                <a:solidFill>
                  <a:srgbClr val="252525"/>
                </a:solidFill>
                <a:effectLst/>
              </a:rPr>
              <a:t>1</a:t>
            </a:r>
            <a:r>
              <a:rPr lang="en-US" b="0" i="0" dirty="0" smtClean="0">
                <a:solidFill>
                  <a:srgbClr val="252525"/>
                </a:solidFill>
                <a:effectLst/>
              </a:rPr>
              <a:t> and </a:t>
            </a:r>
            <a:r>
              <a:rPr lang="en-US" b="0" i="1" dirty="0" smtClean="0">
                <a:solidFill>
                  <a:srgbClr val="252525"/>
                </a:solidFill>
                <a:effectLst/>
              </a:rPr>
              <a:t>right = S</a:t>
            </a:r>
            <a:r>
              <a:rPr lang="en-US" b="0" i="1" baseline="-25000" dirty="0" smtClean="0">
                <a:solidFill>
                  <a:srgbClr val="252525"/>
                </a:solidFill>
                <a:effectLst/>
              </a:rPr>
              <a:t>2</a:t>
            </a:r>
            <a:endParaRPr lang="en-US" b="0" i="0" dirty="0" smtClean="0">
              <a:solidFill>
                <a:srgbClr val="252525"/>
              </a:solidFill>
              <a:effectLst/>
            </a:endParaRPr>
          </a:p>
          <a:p>
            <a:r>
              <a:rPr lang="en-US" b="1" dirty="0" smtClean="0">
                <a:solidFill>
                  <a:srgbClr val="252525"/>
                </a:solidFill>
              </a:rPr>
              <a:t>YOU: </a:t>
            </a:r>
            <a:r>
              <a:rPr lang="en-US" b="1" dirty="0" err="1" smtClean="0">
                <a:solidFill>
                  <a:srgbClr val="252525"/>
                </a:solidFill>
              </a:rPr>
              <a:t>Concat</a:t>
            </a:r>
            <a:r>
              <a:rPr lang="en-US" b="1" dirty="0" smtClean="0">
                <a:solidFill>
                  <a:srgbClr val="252525"/>
                </a:solidFill>
              </a:rPr>
              <a:t> these two separate ropes into a single rope.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369" y="3323735"/>
            <a:ext cx="5419090" cy="1554480"/>
          </a:xfrm>
        </p:spPr>
      </p:pic>
    </p:spTree>
    <p:extLst>
      <p:ext uri="{BB962C8B-B14F-4D97-AF65-F5344CB8AC3E}">
        <p14:creationId xmlns:p14="http://schemas.microsoft.com/office/powerpoint/2010/main" val="38282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– O(log 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Split (</a:t>
            </a:r>
            <a:r>
              <a:rPr lang="en-US" dirty="0" err="1" smtClean="0"/>
              <a:t>i</a:t>
            </a:r>
            <a:r>
              <a:rPr lang="en-US" dirty="0" smtClean="0"/>
              <a:t>): split the rope into two new strings S1 and S2</a:t>
            </a:r>
          </a:p>
          <a:p>
            <a:r>
              <a:rPr lang="en-US" b="0" i="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There are two cases that must be dealt with:</a:t>
            </a:r>
          </a:p>
          <a:p>
            <a:pPr lvl="1">
              <a:buFont typeface="+mj-lt"/>
              <a:buAutoNum type="arabicPeriod"/>
            </a:pPr>
            <a:r>
              <a:rPr lang="en-US" b="0" i="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The split point is at the end of a string (i.e. after the last character of a leaf node)</a:t>
            </a:r>
          </a:p>
          <a:p>
            <a:pPr lvl="1">
              <a:buFont typeface="+mj-lt"/>
              <a:buAutoNum type="arabicPeriod"/>
            </a:pPr>
            <a:r>
              <a:rPr lang="en-US" b="0" i="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The split point is in the middle of a string.</a:t>
            </a:r>
          </a:p>
          <a:p>
            <a:r>
              <a:rPr lang="en-US" b="1" dirty="0" smtClean="0"/>
              <a:t>YOU: Perform split(15)</a:t>
            </a:r>
          </a:p>
          <a:p>
            <a:pPr lvl="1"/>
            <a:r>
              <a:rPr lang="en-US" dirty="0" smtClean="0"/>
              <a:t>Redraw the rope to compensate for the case 2.</a:t>
            </a:r>
          </a:p>
          <a:p>
            <a:pPr lvl="1"/>
            <a:r>
              <a:rPr lang="en-US" dirty="0" smtClean="0"/>
              <a:t>Then, draw a line through the rope, across the branches to be removed.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369" y="2406160"/>
            <a:ext cx="6930390" cy="3389630"/>
          </a:xfrm>
        </p:spPr>
      </p:pic>
    </p:spTree>
    <p:extLst>
      <p:ext uri="{BB962C8B-B14F-4D97-AF65-F5344CB8AC3E}">
        <p14:creationId xmlns:p14="http://schemas.microsoft.com/office/powerpoint/2010/main" val="411606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– O(log n)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Insert(</a:t>
            </a:r>
            <a:r>
              <a:rPr lang="en-US" dirty="0" err="1" smtClean="0"/>
              <a:t>i</a:t>
            </a:r>
            <a:r>
              <a:rPr lang="en-US" dirty="0" smtClean="0"/>
              <a:t>, S): </a:t>
            </a:r>
            <a:r>
              <a:rPr lang="en-US" dirty="0" err="1" smtClean="0"/>
              <a:t>instert</a:t>
            </a:r>
            <a:r>
              <a:rPr lang="en-US" dirty="0" smtClean="0"/>
              <a:t> string S at position </a:t>
            </a:r>
            <a:r>
              <a:rPr lang="en-US" dirty="0" err="1" smtClean="0"/>
              <a:t>i</a:t>
            </a:r>
            <a:r>
              <a:rPr lang="en-US" dirty="0" smtClean="0"/>
              <a:t>.</a:t>
            </a:r>
          </a:p>
          <a:p>
            <a:r>
              <a:rPr lang="en-US" dirty="0" smtClean="0"/>
              <a:t>Operation can be completed by:</a:t>
            </a:r>
          </a:p>
          <a:p>
            <a:pPr lvl="1"/>
            <a:r>
              <a:rPr lang="en-US" dirty="0" smtClean="0"/>
              <a:t>Split()</a:t>
            </a:r>
          </a:p>
          <a:p>
            <a:pPr lvl="1"/>
            <a:r>
              <a:rPr lang="en-US" dirty="0" err="1" smtClean="0"/>
              <a:t>Concat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Concat</a:t>
            </a:r>
            <a:r>
              <a:rPr lang="en-US" dirty="0" smtClean="0"/>
              <a:t>()</a:t>
            </a:r>
          </a:p>
          <a:p>
            <a:r>
              <a:rPr lang="en-US" b="1" dirty="0" smtClean="0"/>
              <a:t>YOU: </a:t>
            </a:r>
            <a:r>
              <a:rPr lang="en-US" b="1" dirty="0" smtClean="0"/>
              <a:t>Insert(9, “,_jump,”)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369" y="1974360"/>
            <a:ext cx="6606540" cy="4253230"/>
          </a:xfrm>
        </p:spPr>
      </p:pic>
    </p:spTree>
    <p:extLst>
      <p:ext uri="{BB962C8B-B14F-4D97-AF65-F5344CB8AC3E}">
        <p14:creationId xmlns:p14="http://schemas.microsoft.com/office/powerpoint/2010/main" val="2865761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– O(log 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Delete(</a:t>
            </a:r>
            <a:r>
              <a:rPr lang="en-US" dirty="0" err="1" smtClean="0"/>
              <a:t>i</a:t>
            </a:r>
            <a:r>
              <a:rPr lang="en-US" dirty="0" smtClean="0"/>
              <a:t>, j): delete the substring at indices </a:t>
            </a:r>
            <a:r>
              <a:rPr lang="en-US" dirty="0" err="1" smtClean="0"/>
              <a:t>i</a:t>
            </a:r>
            <a:r>
              <a:rPr lang="en-US" dirty="0" smtClean="0"/>
              <a:t> to j Rope to form a new Rope.</a:t>
            </a:r>
          </a:p>
          <a:p>
            <a:r>
              <a:rPr lang="en-US" dirty="0" smtClean="0"/>
              <a:t>Operation can be complete by:</a:t>
            </a:r>
            <a:endParaRPr lang="en-US" dirty="0"/>
          </a:p>
          <a:p>
            <a:pPr lvl="1"/>
            <a:r>
              <a:rPr lang="en-US" dirty="0" smtClean="0"/>
              <a:t>Split()</a:t>
            </a:r>
          </a:p>
          <a:p>
            <a:pPr lvl="1"/>
            <a:r>
              <a:rPr lang="en-US" dirty="0" smtClean="0"/>
              <a:t>Split()</a:t>
            </a:r>
          </a:p>
          <a:p>
            <a:pPr lvl="1"/>
            <a:r>
              <a:rPr lang="en-US" dirty="0" err="1" smtClean="0"/>
              <a:t>Concat</a:t>
            </a:r>
            <a:r>
              <a:rPr lang="en-US" dirty="0" smtClean="0"/>
              <a:t>()</a:t>
            </a:r>
          </a:p>
          <a:p>
            <a:r>
              <a:rPr lang="en-US" b="1" dirty="0" smtClean="0"/>
              <a:t>YOU: Delete(5, 9)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369" y="2514110"/>
            <a:ext cx="5742940" cy="3173730"/>
          </a:xfrm>
        </p:spPr>
      </p:pic>
    </p:spTree>
    <p:extLst>
      <p:ext uri="{BB962C8B-B14F-4D97-AF65-F5344CB8AC3E}">
        <p14:creationId xmlns:p14="http://schemas.microsoft.com/office/powerpoint/2010/main" val="3774578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6301077"/>
              </p:ext>
            </p:extLst>
          </p:nvPr>
        </p:nvGraphicFramePr>
        <p:xfrm>
          <a:off x="677863" y="2160588"/>
          <a:ext cx="859631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/>
                <a:gridCol w="2865437"/>
                <a:gridCol w="28654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Build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Iterate over e/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O(log 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Concatenate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O(log 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O(log 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Insert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O(log 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O(log 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(n)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8422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202</TotalTime>
  <Words>379</Words>
  <Application>Microsoft Office PowerPoint</Application>
  <PresentationFormat>Widescreen</PresentationFormat>
  <Paragraphs>76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Rope -  Data Structure Exercises</vt:lpstr>
      <vt:lpstr>Rope</vt:lpstr>
      <vt:lpstr>Weight</vt:lpstr>
      <vt:lpstr>Index – O(log n)</vt:lpstr>
      <vt:lpstr>Concatenate – O(log n)</vt:lpstr>
      <vt:lpstr>Split – O(log n)</vt:lpstr>
      <vt:lpstr>Insert – O(log n) </vt:lpstr>
      <vt:lpstr>Delete – O(log n)</vt:lpstr>
      <vt:lpstr>Performance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Elliot</dc:creator>
  <cp:lastModifiedBy>Nicholas Elliot</cp:lastModifiedBy>
  <cp:revision>26</cp:revision>
  <cp:lastPrinted>2015-02-12T08:56:40Z</cp:lastPrinted>
  <dcterms:created xsi:type="dcterms:W3CDTF">2015-02-11T03:45:22Z</dcterms:created>
  <dcterms:modified xsi:type="dcterms:W3CDTF">2015-02-12T09:00:48Z</dcterms:modified>
</cp:coreProperties>
</file>