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72760" autoAdjust="0"/>
  </p:normalViewPr>
  <p:slideViewPr>
    <p:cSldViewPr snapToGrid="0">
      <p:cViewPr varScale="1">
        <p:scale>
          <a:sx n="80" d="100"/>
          <a:sy n="80" d="100"/>
        </p:scale>
        <p:origin x="17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67C76-E237-4BFB-92E5-3BBD593DCF6A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83C66-74B7-4F24-A35E-D531062E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83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joining me this demo,</a:t>
            </a:r>
          </a:p>
          <a:p>
            <a:r>
              <a:rPr lang="en-US" dirty="0"/>
              <a:t>I’ll try to share some experience of building a web part and pushing it to the AppSource, so that any organization can install it form the store.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83C66-74B7-4F24-A35E-D531062E61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83C66-74B7-4F24-A35E-D531062E61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96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working on my own projects (web parts) and as a consultant.</a:t>
            </a:r>
          </a:p>
          <a:p>
            <a:r>
              <a:rPr lang="en-US" dirty="0"/>
              <a:t>Was MVP in the past, not anymore</a:t>
            </a:r>
          </a:p>
          <a:p>
            <a:r>
              <a:rPr lang="en-US" dirty="0"/>
              <a:t>Mention VisPlan</a:t>
            </a:r>
          </a:p>
          <a:p>
            <a:r>
              <a:rPr lang="en-US" dirty="0"/>
              <a:t>The web site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83C66-74B7-4F24-A35E-D531062E61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07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reasons, a good reason and a real reason.</a:t>
            </a:r>
          </a:p>
          <a:p>
            <a:pPr marL="171450" indent="-171450">
              <a:buFontTx/>
              <a:buChar char="-"/>
            </a:pPr>
            <a:r>
              <a:rPr lang="en-US" dirty="0"/>
              <a:t>A good reason – to build a replacement for a Visio classic web part that is not available in the modern experience.</a:t>
            </a:r>
          </a:p>
          <a:p>
            <a:pPr marL="171450" indent="-171450">
              <a:buFontTx/>
              <a:buChar char="-"/>
            </a:pPr>
            <a:r>
              <a:rPr lang="en-US" dirty="0"/>
              <a:t>A real reason – to check the path of publishing web part to an App store, so that a commercial web part can be published later as well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Brief demo to explain the need and what it looks like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it works and the libraries used</a:t>
            </a:r>
          </a:p>
          <a:p>
            <a:pPr marL="171450" indent="-171450">
              <a:buFontTx/>
              <a:buChar char="-"/>
            </a:pPr>
            <a:r>
              <a:rPr lang="en-US" dirty="0"/>
              <a:t>Some points of interest, like setting up a continuous integration/deployment for a web part and localizing it</a:t>
            </a:r>
          </a:p>
          <a:p>
            <a:pPr marL="171450" indent="-171450">
              <a:buFontTx/>
              <a:buChar char="-"/>
            </a:pPr>
            <a:r>
              <a:rPr lang="en-US" dirty="0"/>
              <a:t>App Source short review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83C66-74B7-4F24-A35E-D531062E61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30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the app source and show the web part</a:t>
            </a:r>
          </a:p>
          <a:p>
            <a:r>
              <a:rPr lang="en-US" dirty="0"/>
              <a:t>Show how it can be installed from App Source</a:t>
            </a:r>
          </a:p>
          <a:p>
            <a:r>
              <a:rPr lang="en-US" dirty="0"/>
              <a:t>Mention the rating and that there was no chance to respond to 1-star reviews like “can’t install” or “does not work”, but now there is</a:t>
            </a:r>
          </a:p>
          <a:p>
            <a:r>
              <a:rPr lang="en-US" dirty="0"/>
              <a:t>Show it in the new app management center</a:t>
            </a:r>
          </a:p>
          <a:p>
            <a:r>
              <a:rPr lang="en-US" dirty="0"/>
              <a:t>Mention deploying to teams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83C66-74B7-4F24-A35E-D531062E61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4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Visio</a:t>
            </a:r>
          </a:p>
          <a:p>
            <a:pPr marL="171450" indent="-171450">
              <a:buFontTx/>
              <a:buChar char="-"/>
            </a:pPr>
            <a:r>
              <a:rPr lang="en-US" dirty="0"/>
              <a:t>Microsoft office Diagramming tool with long history</a:t>
            </a:r>
          </a:p>
          <a:p>
            <a:pPr marL="171450" indent="-171450">
              <a:buFontTx/>
              <a:buChar char="-"/>
            </a:pPr>
            <a:r>
              <a:rPr lang="en-US" dirty="0"/>
              <a:t>Demo classic web part and show the controls for it</a:t>
            </a:r>
          </a:p>
          <a:p>
            <a:pPr marL="171450" indent="-171450">
              <a:buFontTx/>
              <a:buChar char="-"/>
            </a:pPr>
            <a:r>
              <a:rPr lang="en-US" dirty="0"/>
              <a:t>Mention File Viewer without any options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Show the Diagram Frame web part with sidebar settings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83C66-74B7-4F24-A35E-D531062E61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36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Microsoft Visio embedding UI (minimalistic, read-only)</a:t>
            </a:r>
          </a:p>
          <a:p>
            <a:r>
              <a:rPr lang="en-US" dirty="0"/>
              <a:t>WOPI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83C66-74B7-4F24-A35E-D531062E61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98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picker: from current site, from URL (incl. share URL), upload, from one drive.</a:t>
            </a:r>
          </a:p>
          <a:p>
            <a:r>
              <a:rPr lang="en-US" dirty="0"/>
              <a:t>URL conversion for compatibility with Visio Online API embedding</a:t>
            </a:r>
          </a:p>
          <a:p>
            <a:r>
              <a:rPr lang="en-US" dirty="0"/>
              <a:t>Mention Full Page support, teams support, detection of those modes.</a:t>
            </a:r>
          </a:p>
          <a:p>
            <a:r>
              <a:rPr lang="en-US" dirty="0"/>
              <a:t>Theme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83C66-74B7-4F24-A35E-D531062E61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43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83C66-74B7-4F24-A35E-D531062E61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77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partner center to give an idea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83C66-74B7-4F24-A35E-D531062E61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7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87C0-FB30-48B2-B866-BEEDBB79C2EA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AA56-FA3A-4FB4-A7C9-D7B636E5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9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87C0-FB30-48B2-B866-BEEDBB79C2EA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AA56-FA3A-4FB4-A7C9-D7B636E5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4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87C0-FB30-48B2-B866-BEEDBB79C2EA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AA56-FA3A-4FB4-A7C9-D7B636E589E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9009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87C0-FB30-48B2-B866-BEEDBB79C2EA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AA56-FA3A-4FB4-A7C9-D7B636E5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37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87C0-FB30-48B2-B866-BEEDBB79C2EA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AA56-FA3A-4FB4-A7C9-D7B636E589E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515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87C0-FB30-48B2-B866-BEEDBB79C2EA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AA56-FA3A-4FB4-A7C9-D7B636E5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96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87C0-FB30-48B2-B866-BEEDBB79C2EA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AA56-FA3A-4FB4-A7C9-D7B636E5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8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87C0-FB30-48B2-B866-BEEDBB79C2EA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AA56-FA3A-4FB4-A7C9-D7B636E5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0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87C0-FB30-48B2-B866-BEEDBB79C2EA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AA56-FA3A-4FB4-A7C9-D7B636E5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6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87C0-FB30-48B2-B866-BEEDBB79C2EA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AA56-FA3A-4FB4-A7C9-D7B636E5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5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87C0-FB30-48B2-B866-BEEDBB79C2EA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AA56-FA3A-4FB4-A7C9-D7B636E5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0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87C0-FB30-48B2-B866-BEEDBB79C2EA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AA56-FA3A-4FB4-A7C9-D7B636E5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87C0-FB30-48B2-B866-BEEDBB79C2EA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AA56-FA3A-4FB4-A7C9-D7B636E5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4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87C0-FB30-48B2-B866-BEEDBB79C2EA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AA56-FA3A-4FB4-A7C9-D7B636E5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41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87C0-FB30-48B2-B866-BEEDBB79C2EA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AA56-FA3A-4FB4-A7C9-D7B636E5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1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687C0-FB30-48B2-B866-BEEDBB79C2EA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6AA56-FA3A-4FB4-A7C9-D7B636E5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687C0-FB30-48B2-B866-BEEDBB79C2EA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826AA56-FA3A-4FB4-A7C9-D7B636E58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5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belyh/VisioOnlineSpfxWebPart" TargetMode="External"/><Relationship Id="rId7" Type="http://schemas.openxmlformats.org/officeDocument/2006/relationships/hyperlink" Target="mailto:nbelyh@gmail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n.belykh@unmanagedvisio.com" TargetMode="External"/><Relationship Id="rId5" Type="http://schemas.openxmlformats.org/officeDocument/2006/relationships/hyperlink" Target="https://unmanagedvisio.com/products/diagram-frame-sharepoint-visio-web-part" TargetMode="External"/><Relationship Id="rId4" Type="http://schemas.openxmlformats.org/officeDocument/2006/relationships/hyperlink" Target="https://appsource.microsoft.com/en-us/product/office/wa200002491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hyperlink" Target="https://unmanagedvisio.com/" TargetMode="External"/><Relationship Id="rId7" Type="http://schemas.openxmlformats.org/officeDocument/2006/relationships/hyperlink" Target="https://marketplace.visualstudio.com/publishers/NikolayBelyh" TargetMode="Externa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nbelyh/" TargetMode="External"/><Relationship Id="rId11" Type="http://schemas.openxmlformats.org/officeDocument/2006/relationships/image" Target="../media/image5.svg"/><Relationship Id="rId5" Type="http://schemas.openxmlformats.org/officeDocument/2006/relationships/hyperlink" Target="https://stackoverflow.com/users/929187" TargetMode="External"/><Relationship Id="rId15" Type="http://schemas.openxmlformats.org/officeDocument/2006/relationships/image" Target="../media/image9.svg"/><Relationship Id="rId10" Type="http://schemas.openxmlformats.org/officeDocument/2006/relationships/image" Target="../media/image4.png"/><Relationship Id="rId4" Type="http://schemas.openxmlformats.org/officeDocument/2006/relationships/hyperlink" Target="https://github.com/nbelyh" TargetMode="External"/><Relationship Id="rId9" Type="http://schemas.openxmlformats.org/officeDocument/2006/relationships/image" Target="../media/image3.svg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office/dev/add-ins/reference/overview/visio-javascript-reference-overvie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np.github.io/sp-dev-fx-controls-reac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azure.com/unmanagedvisio/UV-GitHub-Public/_build?definitionId=18&amp;_a=summar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ketplace.visualstudio.com/items?itemName=eliostruyf.vscode-spfx-localizatio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harepoint/dev/spfx/publish-to-marketplace-overvie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ECC6-3984-2402-6284-6F540839C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855" y="1261331"/>
            <a:ext cx="3497565" cy="3002662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Building </a:t>
            </a:r>
            <a:br>
              <a:rPr lang="en-US" sz="4400"/>
            </a:br>
            <a:r>
              <a:rPr lang="en-US" sz="4400"/>
              <a:t>Diagram Frame Web Part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257DC-60C1-DBE9-7110-95D309A0A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374" y="4263992"/>
            <a:ext cx="3498045" cy="1325857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400"/>
              <a:t>using the SPFx framework for better experience embedding Visio diagrams on modern pages</a:t>
            </a:r>
          </a:p>
          <a:p>
            <a:pPr algn="l">
              <a:lnSpc>
                <a:spcPct val="90000"/>
              </a:lnSpc>
            </a:pPr>
            <a:endParaRPr lang="en-US" sz="1400"/>
          </a:p>
          <a:p>
            <a:pPr algn="l">
              <a:lnSpc>
                <a:spcPct val="90000"/>
              </a:lnSpc>
            </a:pPr>
            <a:r>
              <a:rPr lang="en-US" sz="1400"/>
              <a:t>Nikolay Belykh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Shape, square&#10;&#10;Description automatically generated with medium confidence">
            <a:extLst>
              <a:ext uri="{FF2B5EF4-FFF2-40B4-BE49-F238E27FC236}">
                <a16:creationId xmlns:a16="http://schemas.microsoft.com/office/drawing/2014/main" id="{5C453F55-EB6F-2304-3BDE-E62B971C3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417" y="1830815"/>
            <a:ext cx="3196370" cy="319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66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05681-4FAE-04B4-B933-54FE84935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37368-218D-D9D4-5BB8-3A58F5F15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Web Part GitHub repository:</a:t>
            </a:r>
          </a:p>
          <a:p>
            <a:r>
              <a:rPr lang="en-US" dirty="0">
                <a:hlinkClick r:id="rId3"/>
              </a:rPr>
              <a:t>https://github.com/nbelyh/VisioOnlineSpfxWebPart</a:t>
            </a:r>
            <a:endParaRPr lang="en-US" dirty="0"/>
          </a:p>
          <a:p>
            <a:r>
              <a:rPr lang="en-US" dirty="0"/>
              <a:t>App Source store:</a:t>
            </a:r>
          </a:p>
          <a:p>
            <a:r>
              <a:rPr lang="en-US" dirty="0">
                <a:hlinkClick r:id="rId4"/>
              </a:rPr>
              <a:t>https://appsource.microsoft.com/en-us/product/office/wa200002491</a:t>
            </a:r>
            <a:endParaRPr lang="en-US" dirty="0"/>
          </a:p>
          <a:p>
            <a:r>
              <a:rPr lang="en-US" dirty="0"/>
              <a:t>Web part website:</a:t>
            </a:r>
          </a:p>
          <a:p>
            <a:r>
              <a:rPr lang="en-US" dirty="0">
                <a:hlinkClick r:id="rId5"/>
              </a:rPr>
              <a:t>https://unmanagedvisio.com/products/diagram-frame-sharepoint-visio-web-part</a:t>
            </a:r>
            <a:endParaRPr lang="en-US" dirty="0"/>
          </a:p>
          <a:p>
            <a:endParaRPr lang="en-US" dirty="0"/>
          </a:p>
          <a:p>
            <a:r>
              <a:rPr lang="en-US" dirty="0"/>
              <a:t>My Contacts</a:t>
            </a:r>
          </a:p>
          <a:p>
            <a:r>
              <a:rPr lang="en-US" dirty="0"/>
              <a:t>@nbelyh (GitHub, LinkedIn)</a:t>
            </a:r>
          </a:p>
          <a:p>
            <a:r>
              <a:rPr lang="en-US" dirty="0">
                <a:hlinkClick r:id="rId6"/>
              </a:rPr>
              <a:t>n.belykh@unmanagedvisio.com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nbelyh@gmail.com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7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AB62-6A1D-1FF5-AA9F-F0BE999FD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Nikolay Belykh</a:t>
            </a:r>
            <a:br>
              <a:rPr lang="en-US" dirty="0"/>
            </a:br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34FB4-8FC8-F3C4-F30E-8A0541691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12400"/>
          </a:xfrm>
        </p:spPr>
        <p:txBody>
          <a:bodyPr/>
          <a:lstStyle/>
          <a:p>
            <a:r>
              <a:rPr lang="en-US" dirty="0"/>
              <a:t>Independent Software Developer/Consultant (Vienna)</a:t>
            </a:r>
          </a:p>
          <a:p>
            <a:r>
              <a:rPr lang="en-US" dirty="0"/>
              <a:t>Former MVP (Visio, Office &amp; services)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3"/>
              </a:rPr>
              <a:t>https://unmanagedvisio.com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GitHub 			</a:t>
            </a:r>
            <a:r>
              <a:rPr lang="en-US" dirty="0">
                <a:hlinkClick r:id="rId4"/>
              </a:rPr>
              <a:t>nbelyh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Stack Overflow 	</a:t>
            </a:r>
            <a:r>
              <a:rPr lang="en-US" dirty="0">
                <a:hlinkClick r:id="rId5"/>
              </a:rPr>
              <a:t>nbelyh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LinkedIn 		</a:t>
            </a:r>
            <a:r>
              <a:rPr lang="en-US" dirty="0">
                <a:hlinkClick r:id="rId6"/>
              </a:rPr>
              <a:t>nbelyh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VS Marketplace	</a:t>
            </a:r>
            <a:r>
              <a:rPr lang="en-US" dirty="0">
                <a:hlinkClick r:id="rId7"/>
              </a:rPr>
              <a:t>Nikolay Belykh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VisPlan</a:t>
            </a:r>
          </a:p>
        </p:txBody>
      </p:sp>
      <p:grpSp>
        <p:nvGrpSpPr>
          <p:cNvPr id="10" name="成组">
            <a:extLst>
              <a:ext uri="{FF2B5EF4-FFF2-40B4-BE49-F238E27FC236}">
                <a16:creationId xmlns:a16="http://schemas.microsoft.com/office/drawing/2014/main" id="{6F061FD2-7B9B-22D8-640D-F15FEF11F239}"/>
              </a:ext>
            </a:extLst>
          </p:cNvPr>
          <p:cNvGrpSpPr/>
          <p:nvPr/>
        </p:nvGrpSpPr>
        <p:grpSpPr>
          <a:xfrm>
            <a:off x="837932" y="3962024"/>
            <a:ext cx="279402" cy="277902"/>
            <a:chOff x="0" y="0"/>
            <a:chExt cx="304800" cy="304800"/>
          </a:xfrm>
        </p:grpSpPr>
        <p:sp>
          <p:nvSpPr>
            <p:cNvPr id="11" name="任意形状 753">
              <a:extLst>
                <a:ext uri="{FF2B5EF4-FFF2-40B4-BE49-F238E27FC236}">
                  <a16:creationId xmlns:a16="http://schemas.microsoft.com/office/drawing/2014/main" id="{C347A9D2-25AE-F30E-770E-D169E03D6DD9}"/>
                </a:ext>
              </a:extLst>
            </p:cNvPr>
            <p:cNvSpPr/>
            <p:nvPr/>
          </p:nvSpPr>
          <p:spPr>
            <a:xfrm>
              <a:off x="0" y="0"/>
              <a:ext cx="304800" cy="3048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等线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等线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等线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等线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等线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等线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等线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等线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等线"/>
                </a:defRPr>
              </a:lvl9pPr>
            </a:lstStyle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任意形状 754">
              <a:extLst>
                <a:ext uri="{FF2B5EF4-FFF2-40B4-BE49-F238E27FC236}">
                  <a16:creationId xmlns:a16="http://schemas.microsoft.com/office/drawing/2014/main" id="{0FA7FA66-9B56-3067-68F3-467FAD0AF92F}"/>
                </a:ext>
              </a:extLst>
            </p:cNvPr>
            <p:cNvSpPr/>
            <p:nvPr/>
          </p:nvSpPr>
          <p:spPr>
            <a:xfrm>
              <a:off x="25399" y="25400"/>
              <a:ext cx="254002" cy="247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511" extrusionOk="0">
                  <a:moveTo>
                    <a:pt x="10799" y="0"/>
                  </a:moveTo>
                  <a:cubicBezTo>
                    <a:pt x="4833" y="0"/>
                    <a:pt x="0" y="4935"/>
                    <a:pt x="0" y="11028"/>
                  </a:cubicBezTo>
                  <a:cubicBezTo>
                    <a:pt x="-2" y="15776"/>
                    <a:pt x="2973" y="19992"/>
                    <a:pt x="7385" y="21491"/>
                  </a:cubicBezTo>
                  <a:cubicBezTo>
                    <a:pt x="7925" y="21587"/>
                    <a:pt x="8127" y="21256"/>
                    <a:pt x="8127" y="20966"/>
                  </a:cubicBezTo>
                  <a:cubicBezTo>
                    <a:pt x="8127" y="20705"/>
                    <a:pt x="8113" y="19837"/>
                    <a:pt x="8113" y="18913"/>
                  </a:cubicBezTo>
                  <a:cubicBezTo>
                    <a:pt x="5400" y="19423"/>
                    <a:pt x="4698" y="18238"/>
                    <a:pt x="4482" y="17617"/>
                  </a:cubicBezTo>
                  <a:cubicBezTo>
                    <a:pt x="4360" y="17299"/>
                    <a:pt x="3834" y="16321"/>
                    <a:pt x="3375" y="16059"/>
                  </a:cubicBezTo>
                  <a:cubicBezTo>
                    <a:pt x="2997" y="15852"/>
                    <a:pt x="2457" y="15342"/>
                    <a:pt x="3361" y="15329"/>
                  </a:cubicBezTo>
                  <a:cubicBezTo>
                    <a:pt x="4212" y="15314"/>
                    <a:pt x="4819" y="16128"/>
                    <a:pt x="5022" y="16459"/>
                  </a:cubicBezTo>
                  <a:cubicBezTo>
                    <a:pt x="5994" y="18126"/>
                    <a:pt x="7547" y="17658"/>
                    <a:pt x="8167" y="17369"/>
                  </a:cubicBezTo>
                  <a:cubicBezTo>
                    <a:pt x="8262" y="16652"/>
                    <a:pt x="8544" y="16170"/>
                    <a:pt x="8855" y="15894"/>
                  </a:cubicBezTo>
                  <a:cubicBezTo>
                    <a:pt x="6453" y="15619"/>
                    <a:pt x="3942" y="14667"/>
                    <a:pt x="3942" y="10449"/>
                  </a:cubicBezTo>
                  <a:cubicBezTo>
                    <a:pt x="3942" y="9249"/>
                    <a:pt x="4360" y="8258"/>
                    <a:pt x="5049" y="7485"/>
                  </a:cubicBezTo>
                  <a:cubicBezTo>
                    <a:pt x="4941" y="7209"/>
                    <a:pt x="4563" y="6079"/>
                    <a:pt x="5157" y="4562"/>
                  </a:cubicBezTo>
                  <a:cubicBezTo>
                    <a:pt x="5157" y="4562"/>
                    <a:pt x="6061" y="4273"/>
                    <a:pt x="8127" y="5694"/>
                  </a:cubicBezTo>
                  <a:cubicBezTo>
                    <a:pt x="9006" y="5445"/>
                    <a:pt x="9914" y="5319"/>
                    <a:pt x="10826" y="5321"/>
                  </a:cubicBezTo>
                  <a:cubicBezTo>
                    <a:pt x="11744" y="5321"/>
                    <a:pt x="12662" y="5444"/>
                    <a:pt x="13526" y="5693"/>
                  </a:cubicBezTo>
                  <a:cubicBezTo>
                    <a:pt x="15591" y="4259"/>
                    <a:pt x="16496" y="4563"/>
                    <a:pt x="16496" y="4563"/>
                  </a:cubicBezTo>
                  <a:cubicBezTo>
                    <a:pt x="17090" y="6080"/>
                    <a:pt x="16712" y="7210"/>
                    <a:pt x="16604" y="7486"/>
                  </a:cubicBezTo>
                  <a:cubicBezTo>
                    <a:pt x="17291" y="8258"/>
                    <a:pt x="17710" y="9236"/>
                    <a:pt x="17710" y="10449"/>
                  </a:cubicBezTo>
                  <a:cubicBezTo>
                    <a:pt x="17710" y="14681"/>
                    <a:pt x="15187" y="15619"/>
                    <a:pt x="12784" y="15894"/>
                  </a:cubicBezTo>
                  <a:cubicBezTo>
                    <a:pt x="13175" y="16238"/>
                    <a:pt x="13513" y="16900"/>
                    <a:pt x="13513" y="17934"/>
                  </a:cubicBezTo>
                  <a:cubicBezTo>
                    <a:pt x="13513" y="19409"/>
                    <a:pt x="13499" y="20594"/>
                    <a:pt x="13499" y="20967"/>
                  </a:cubicBezTo>
                  <a:cubicBezTo>
                    <a:pt x="13499" y="21256"/>
                    <a:pt x="13702" y="21600"/>
                    <a:pt x="14242" y="21490"/>
                  </a:cubicBezTo>
                  <a:cubicBezTo>
                    <a:pt x="18637" y="19974"/>
                    <a:pt x="21597" y="15765"/>
                    <a:pt x="21598" y="11028"/>
                  </a:cubicBezTo>
                  <a:cubicBezTo>
                    <a:pt x="21598" y="4935"/>
                    <a:pt x="16766" y="0"/>
                    <a:pt x="10799" y="0"/>
                  </a:cubicBezTo>
                  <a:close/>
                </a:path>
              </a:pathLst>
            </a:custGeom>
            <a:solidFill>
              <a:srgbClr val="66666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等线"/>
                </a:defRPr>
              </a:lvl1pPr>
              <a:lvl2pPr marL="0" marR="0" indent="457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等线"/>
                </a:defRPr>
              </a:lvl2pPr>
              <a:lvl3pPr marL="0" marR="0" indent="914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等线"/>
                </a:defRPr>
              </a:lvl3pPr>
              <a:lvl4pPr marL="0" marR="0" indent="1371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等线"/>
                </a:defRPr>
              </a:lvl4pPr>
              <a:lvl5pPr marL="0" marR="0" indent="18288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等线"/>
                </a:defRPr>
              </a:lvl5pPr>
              <a:lvl6pPr marL="0" marR="0" indent="22860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等线"/>
                </a:defRPr>
              </a:lvl6pPr>
              <a:lvl7pPr marL="0" marR="0" indent="27432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等线"/>
                </a:defRPr>
              </a:lvl7pPr>
              <a:lvl8pPr marL="0" marR="0" indent="32004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等线"/>
                </a:defRPr>
              </a:lvl8pPr>
              <a:lvl9pPr marL="0" marR="0" indent="36576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等线"/>
                </a:defRPr>
              </a:lvl9pPr>
            </a:lstStyle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5" name="Graphic 14">
            <a:extLst>
              <a:ext uri="{FF2B5EF4-FFF2-40B4-BE49-F238E27FC236}">
                <a16:creationId xmlns:a16="http://schemas.microsoft.com/office/drawing/2014/main" id="{A43683FD-7924-E24D-2158-458D0C01EE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670" y="4359053"/>
            <a:ext cx="277902" cy="277902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F11362E9-1882-0D06-89C1-93F855BBF6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2670" y="4756082"/>
            <a:ext cx="277902" cy="277902"/>
          </a:xfrm>
          <a:prstGeom prst="rect">
            <a:avLst/>
          </a:prstGeom>
        </p:spPr>
      </p:pic>
      <p:pic>
        <p:nvPicPr>
          <p:cNvPr id="19" name="Picture 18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1E6D53B5-24B0-DEF9-A9E2-E5B76586E9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275" y="479066"/>
            <a:ext cx="2028926" cy="23098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A84B69A-E9D5-4D75-8A45-20A3A967B708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53" b="4"/>
          <a:stretch/>
        </p:blipFill>
        <p:spPr>
          <a:xfrm>
            <a:off x="4161016" y="2935271"/>
            <a:ext cx="681733" cy="714975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C075E8C6-AC66-E2A3-685A-3F735F0AA06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2670" y="5153111"/>
            <a:ext cx="266700" cy="266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FF5542-0F5B-B5E5-B20D-1E3893D727A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1254" y="5538938"/>
            <a:ext cx="316080" cy="31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90EF-ED7A-455D-312E-1964A8BC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E275C-F0C8-4FEB-5A9B-D1B9EAF77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Motivation: replacing classic Visio diagram web part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Hosting Visio Online API, wrapping office.js (code)</a:t>
            </a:r>
          </a:p>
          <a:p>
            <a:r>
              <a:rPr lang="en-US" dirty="0"/>
              <a:t>Using </a:t>
            </a:r>
            <a:r>
              <a:rPr lang="en-US" dirty="0" err="1"/>
              <a:t>FluentUI</a:t>
            </a:r>
            <a:r>
              <a:rPr lang="en-US" dirty="0"/>
              <a:t> and SPFx controls for UI (code)</a:t>
            </a:r>
          </a:p>
          <a:p>
            <a:r>
              <a:rPr lang="en-US" dirty="0"/>
              <a:t>Using Azure DevOps for build, SPFx localization extension for translation</a:t>
            </a:r>
          </a:p>
          <a:p>
            <a:r>
              <a:rPr lang="en-US" dirty="0"/>
              <a:t>Submitting to the AppSource store, ISV portal, procedure and feedback</a:t>
            </a:r>
          </a:p>
          <a:p>
            <a:r>
              <a:rPr lang="en-US" dirty="0"/>
              <a:t>Thank you (links)</a:t>
            </a:r>
          </a:p>
        </p:txBody>
      </p:sp>
    </p:spTree>
    <p:extLst>
      <p:ext uri="{BB962C8B-B14F-4D97-AF65-F5344CB8AC3E}">
        <p14:creationId xmlns:p14="http://schemas.microsoft.com/office/powerpoint/2010/main" val="15412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1BA4-E02A-5828-3273-CAE1CD63D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Diagram Frame in </a:t>
            </a:r>
            <a:br>
              <a:rPr lang="en-US" dirty="0"/>
            </a:br>
            <a:r>
              <a:rPr lang="en-US" dirty="0"/>
              <a:t>Microsoft AppSource store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018631-8418-8701-F0F5-FADBACD63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807" y="2160589"/>
            <a:ext cx="4025938" cy="215387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946042-6F18-341A-CC0C-971640052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575" y="2160589"/>
            <a:ext cx="4322650" cy="3880773"/>
          </a:xfrm>
        </p:spPr>
        <p:txBody>
          <a:bodyPr>
            <a:normAutofit/>
          </a:bodyPr>
          <a:lstStyle/>
          <a:p>
            <a:r>
              <a:rPr lang="en-US" sz="1500" dirty="0"/>
              <a:t>Open-source web part published to the public AppSource store</a:t>
            </a:r>
          </a:p>
          <a:p>
            <a:r>
              <a:rPr lang="en-US" sz="1500" dirty="0"/>
              <a:t>Available for any organization to install using the store UI</a:t>
            </a:r>
          </a:p>
          <a:p>
            <a:r>
              <a:rPr lang="en-US" sz="1500" dirty="0"/>
              <a:t>Can be also installed “manually” by direct admin upload to app catalog</a:t>
            </a:r>
          </a:p>
        </p:txBody>
      </p:sp>
    </p:spTree>
    <p:extLst>
      <p:ext uri="{BB962C8B-B14F-4D97-AF65-F5344CB8AC3E}">
        <p14:creationId xmlns:p14="http://schemas.microsoft.com/office/powerpoint/2010/main" val="4202159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52A7-B0A2-5746-890E-777343E9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Classic Visio web part </a:t>
            </a:r>
            <a:br>
              <a:rPr lang="en-US" dirty="0"/>
            </a:br>
            <a:r>
              <a:rPr lang="en-US" dirty="0"/>
              <a:t>and Diagram Frame web part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69456FC-9B37-9533-D31E-E0CB98733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28161"/>
            <a:ext cx="5784635" cy="29994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47D312-78B4-4C97-F16A-F56BB9872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846" y="3764532"/>
            <a:ext cx="4817508" cy="260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5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191E3-2944-8BFD-7013-B329EA72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 Online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B3320-3097-BAFC-5A2C-82CEBE045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Embedding Visio diagram in your app</a:t>
            </a:r>
          </a:p>
          <a:p>
            <a:r>
              <a:rPr lang="en-US" dirty="0"/>
              <a:t>Provides basic methods for controlling the frame content and manipulating the diagram</a:t>
            </a:r>
          </a:p>
          <a:p>
            <a:r>
              <a:rPr lang="en-US" dirty="0"/>
              <a:t>The diagram is embedded as an IFRAME</a:t>
            </a:r>
          </a:p>
          <a:p>
            <a:r>
              <a:rPr lang="en-US" dirty="0"/>
              <a:t>Available as </a:t>
            </a:r>
            <a:r>
              <a:rPr lang="en-US" dirty="0" err="1"/>
              <a:t>npm</a:t>
            </a:r>
            <a:r>
              <a:rPr lang="en-US" dirty="0"/>
              <a:t> package(@microsoft/office-js @types/office-js)</a:t>
            </a:r>
          </a:p>
          <a:p>
            <a:r>
              <a:rPr lang="en-US" dirty="0">
                <a:hlinkClick r:id="rId3"/>
              </a:rPr>
              <a:t>https://learn.microsoft.com/en-us/office/dev/add-ins/reference/overview/visio-javascript-reference-overview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103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44AA-6B5E-DBC1-CEB3-4BCD22E1A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overview, 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ED118-76CA-87B1-6304-E46FEB817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Project created using @microsoft/sharepoint </a:t>
            </a:r>
            <a:r>
              <a:rPr lang="en-US" dirty="0" err="1"/>
              <a:t>yo</a:t>
            </a:r>
            <a:r>
              <a:rPr lang="en-US" dirty="0"/>
              <a:t> webpart generator</a:t>
            </a:r>
          </a:p>
          <a:p>
            <a:r>
              <a:rPr lang="en-US" dirty="0"/>
              <a:t>SPFx framework 1.15 (typescript, react)</a:t>
            </a:r>
          </a:p>
          <a:p>
            <a:r>
              <a:rPr lang="en-US" dirty="0" err="1"/>
              <a:t>pnp-js</a:t>
            </a:r>
            <a:r>
              <a:rPr lang="en-US" dirty="0"/>
              <a:t> (for convenient access to SharePoint)</a:t>
            </a:r>
          </a:p>
          <a:p>
            <a:r>
              <a:rPr lang="en-US" dirty="0"/>
              <a:t>Fluent UI 8 (basic UI and adapt to the site theme)</a:t>
            </a:r>
          </a:p>
          <a:p>
            <a:r>
              <a:rPr lang="en-US" dirty="0"/>
              <a:t>SPFx controls react (</a:t>
            </a:r>
            <a:r>
              <a:rPr lang="en-US" dirty="0">
                <a:hlinkClick r:id="rId3"/>
              </a:rPr>
              <a:t>https://pnp.github.io/sp-dev-fx-controls-react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Placeholder</a:t>
            </a:r>
          </a:p>
          <a:p>
            <a:pPr lvl="1"/>
            <a:r>
              <a:rPr lang="en-US" dirty="0"/>
              <a:t>File Picker (adapted)</a:t>
            </a:r>
          </a:p>
          <a:p>
            <a:r>
              <a:rPr lang="en-US" dirty="0"/>
              <a:t>Custom property control implementation sample</a:t>
            </a:r>
          </a:p>
        </p:txBody>
      </p:sp>
    </p:spTree>
    <p:extLst>
      <p:ext uri="{BB962C8B-B14F-4D97-AF65-F5344CB8AC3E}">
        <p14:creationId xmlns:p14="http://schemas.microsoft.com/office/powerpoint/2010/main" val="4225166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614EB-F165-B872-076F-C2B623D82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“Infrastructure” 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1B5F0-8CD1-0ACA-EFB8-80047174F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51963"/>
            <a:ext cx="8596668" cy="3880773"/>
          </a:xfrm>
        </p:spPr>
        <p:txBody>
          <a:bodyPr/>
          <a:lstStyle/>
          <a:p>
            <a:r>
              <a:rPr lang="en-US" dirty="0"/>
              <a:t>Azure DevOps (public pipeline, free for starter and open-source projects) connected to GitHub</a:t>
            </a:r>
            <a:br>
              <a:rPr lang="en-US" dirty="0"/>
            </a:br>
            <a:r>
              <a:rPr lang="en-US" dirty="0">
                <a:hlinkClick r:id="rId3"/>
              </a:rPr>
              <a:t>https://dev.azure.com/unmanagedvisio/UV-GitHub-Public/_build?definitionId=18&amp;_a=summary</a:t>
            </a:r>
            <a:endParaRPr lang="en-US" dirty="0"/>
          </a:p>
          <a:p>
            <a:r>
              <a:rPr lang="en-US" dirty="0"/>
              <a:t>GitHub releases plugin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SPFx localization extension (translating UI to other languages). CSV/XLSX file support by Elio </a:t>
            </a:r>
            <a:r>
              <a:rPr lang="en-US" dirty="0" err="1"/>
              <a:t>Struyf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https://marketplace.visualstudio.com/items?itemName=eliostruyf.vscode-spfx-localization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6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02EF-1DFE-34ED-E5BA-ECCCFDC8B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to the AppSource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22F64-BA3C-FD37-49CE-140C5C523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register in Microsoft partner center</a:t>
            </a:r>
          </a:p>
          <a:p>
            <a:r>
              <a:rPr lang="en-US" dirty="0"/>
              <a:t>The app is submitted via partner portal</a:t>
            </a:r>
          </a:p>
          <a:p>
            <a:r>
              <a:rPr lang="en-US" dirty="0"/>
              <a:t>EULA, Privacy policies are important</a:t>
            </a:r>
          </a:p>
          <a:p>
            <a:r>
              <a:rPr lang="en-US" dirty="0"/>
              <a:t>Review and testing loop took a few weeks (free)</a:t>
            </a:r>
          </a:p>
          <a:p>
            <a:r>
              <a:rPr lang="en-US" dirty="0"/>
              <a:t>Many thanks to SPFx submission team for the guidance.</a:t>
            </a:r>
          </a:p>
          <a:p>
            <a:r>
              <a:rPr lang="en-US" dirty="0">
                <a:hlinkClick r:id="rId3"/>
              </a:rPr>
              <a:t>https://learn.microsoft.com/en-us/sharepoint/dev/spfx/publish-to-marketplace-overview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982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934</TotalTime>
  <Words>867</Words>
  <Application>Microsoft Office PowerPoint</Application>
  <PresentationFormat>Widescreen</PresentationFormat>
  <Paragraphs>105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Building  Diagram Frame Web Part</vt:lpstr>
      <vt:lpstr>Nikolay Belykh About me</vt:lpstr>
      <vt:lpstr>Overview</vt:lpstr>
      <vt:lpstr>Diagram Frame in  Microsoft AppSource store</vt:lpstr>
      <vt:lpstr>Motivation: Classic Visio web part  and Diagram Frame web part</vt:lpstr>
      <vt:lpstr>Visio Online API</vt:lpstr>
      <vt:lpstr>Code overview, libraries used</vt:lpstr>
      <vt:lpstr>“Infrastructure” tools used</vt:lpstr>
      <vt:lpstr>Publishing to the AppSource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Frame Web Part</dc:title>
  <dc:creator>Nikolay Belykh</dc:creator>
  <cp:lastModifiedBy>Nikolay Belykh</cp:lastModifiedBy>
  <cp:revision>37</cp:revision>
  <dcterms:created xsi:type="dcterms:W3CDTF">2023-01-02T11:32:08Z</dcterms:created>
  <dcterms:modified xsi:type="dcterms:W3CDTF">2023-01-26T15:33:08Z</dcterms:modified>
</cp:coreProperties>
</file>