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C4C"/>
    <a:srgbClr val="35A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700" autoAdjust="0"/>
  </p:normalViewPr>
  <p:slideViewPr>
    <p:cSldViewPr>
      <p:cViewPr varScale="1">
        <p:scale>
          <a:sx n="105" d="100"/>
          <a:sy n="105" d="100"/>
        </p:scale>
        <p:origin x="16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BC29-9690-4F0C-B6CA-39F7958D52FC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525B2-C19F-468E-A077-EE119DF64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49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DC568-E956-43DD-8820-05E9B0A62988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722BB-C0F0-49AF-A87E-1FCCA9AF3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033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4519" y="2130425"/>
            <a:ext cx="6264696" cy="2594719"/>
          </a:xfrm>
        </p:spPr>
        <p:txBody>
          <a:bodyPr>
            <a:noAutofit/>
          </a:bodyPr>
          <a:lstStyle>
            <a:lvl1pPr>
              <a:defRPr sz="6000" b="0">
                <a:solidFill>
                  <a:srgbClr val="35A390"/>
                </a:solidFill>
                <a:latin typeface="Cod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4725144"/>
            <a:ext cx="6264696" cy="936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4F4C4C"/>
                </a:solidFill>
                <a:latin typeface="Cod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728" y="-589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Coda" pitchFamily="34" charset="0"/>
              </a:rPr>
              <a:t>www.sociam.org</a:t>
            </a:r>
            <a:endParaRPr lang="en-GB" sz="1600" dirty="0">
              <a:solidFill>
                <a:schemeClr val="bg1"/>
              </a:solidFill>
              <a:latin typeface="Coda" pitchFamily="34" charset="0"/>
            </a:endParaRPr>
          </a:p>
        </p:txBody>
      </p:sp>
      <p:pic>
        <p:nvPicPr>
          <p:cNvPr id="9" name="Picture 2" descr="http://cheltenhamfestivals-assets.s3.amazonaws.com/assets/Image/496-fitandcrop-890x50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280"/>
            <a:ext cx="1464097" cy="8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E-010073-SOCIAM-ID-final-Col-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4" r="10258"/>
          <a:stretch/>
        </p:blipFill>
        <p:spPr bwMode="auto">
          <a:xfrm>
            <a:off x="6450240" y="-3527"/>
            <a:ext cx="2693760" cy="11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7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001-FBD5-48BC-9F9A-198EF528E686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0546-8EF8-4715-A5C0-4E3C8C2B9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001-FBD5-48BC-9F9A-198EF528E686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0546-8EF8-4715-A5C0-4E3C8C2B9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6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001-FBD5-48BC-9F9A-198EF528E686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0546-8EF8-4715-A5C0-4E3C8C2B9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7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001-FBD5-48BC-9F9A-198EF528E686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0546-8EF8-4715-A5C0-4E3C8C2B9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001-FBD5-48BC-9F9A-198EF528E686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0546-8EF8-4715-A5C0-4E3C8C2B9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4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001-FBD5-48BC-9F9A-198EF528E686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0546-8EF8-4715-A5C0-4E3C8C2B9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73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90" y="0"/>
            <a:ext cx="7885780" cy="1014986"/>
          </a:xfrm>
        </p:spPr>
        <p:txBody>
          <a:bodyPr/>
          <a:lstStyle>
            <a:lvl1pPr algn="l">
              <a:lnSpc>
                <a:spcPct val="150000"/>
              </a:lnSpc>
              <a:defRPr>
                <a:solidFill>
                  <a:srgbClr val="4F4C4C"/>
                </a:solidFill>
                <a:latin typeface="Cod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90" y="1268760"/>
            <a:ext cx="7885780" cy="5184576"/>
          </a:xfrm>
        </p:spPr>
        <p:txBody>
          <a:bodyPr/>
          <a:lstStyle>
            <a:lvl1pPr marL="360000" indent="-360000">
              <a:spcBef>
                <a:spcPts val="0"/>
              </a:spcBef>
              <a:buSzPct val="10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1pPr>
            <a:lvl2pPr marL="684000" indent="-324000">
              <a:buSzPct val="9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2pPr>
            <a:lvl3pPr marL="1008000" indent="-252000">
              <a:buSzPct val="80000"/>
              <a:buFontTx/>
              <a:buBlip>
                <a:blip r:embed="rId3"/>
              </a:buBlip>
              <a:defRPr>
                <a:solidFill>
                  <a:srgbClr val="4F4C4C"/>
                </a:solidFill>
                <a:latin typeface="Coda" pitchFamily="34" charset="0"/>
              </a:defRPr>
            </a:lvl3pPr>
            <a:lvl4pPr marL="1368000" indent="-216000">
              <a:buSzPct val="6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4pPr>
            <a:lvl5pPr marL="1692000" indent="-180000">
              <a:buSzPct val="5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290" cy="101498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415808" y="651944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rgbClr val="4F4C4C"/>
                </a:solidFill>
                <a:latin typeface="Coda" pitchFamily="34" charset="0"/>
              </a:rPr>
              <a:t>www.sociam.org</a:t>
            </a:r>
            <a:endParaRPr lang="en-GB" sz="1600" dirty="0">
              <a:solidFill>
                <a:srgbClr val="4F4C4C"/>
              </a:solidFill>
              <a:latin typeface="Coda" pitchFamily="34" charset="0"/>
            </a:endParaRPr>
          </a:p>
        </p:txBody>
      </p:sp>
      <p:pic>
        <p:nvPicPr>
          <p:cNvPr id="9" name="Picture 2" descr="http://cheltenhamfestivals-assets.s3.amazonaws.com/assets/Image/496-fitandcrop-890x50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183"/>
            <a:ext cx="1464097" cy="8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E-010073-SOCIAM-ID-final-Col-logo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8342" r="6832" b="26188"/>
          <a:stretch/>
        </p:blipFill>
        <p:spPr bwMode="auto">
          <a:xfrm rot="5400000">
            <a:off x="8415223" y="345210"/>
            <a:ext cx="1073987" cy="3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90" y="0"/>
            <a:ext cx="7885780" cy="1014986"/>
          </a:xfrm>
        </p:spPr>
        <p:txBody>
          <a:bodyPr/>
          <a:lstStyle>
            <a:lvl1pPr algn="l">
              <a:lnSpc>
                <a:spcPct val="150000"/>
              </a:lnSpc>
              <a:defRPr>
                <a:solidFill>
                  <a:srgbClr val="35A390"/>
                </a:solidFill>
                <a:latin typeface="Cod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90" y="1268760"/>
            <a:ext cx="7885780" cy="5184576"/>
          </a:xfrm>
        </p:spPr>
        <p:txBody>
          <a:bodyPr/>
          <a:lstStyle>
            <a:lvl1pPr marL="360000" indent="-360000">
              <a:spcBef>
                <a:spcPts val="0"/>
              </a:spcBef>
              <a:buSzPct val="10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1pPr>
            <a:lvl2pPr marL="684000" indent="-324000">
              <a:buSzPct val="9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2pPr>
            <a:lvl3pPr marL="1008000" indent="-252000">
              <a:buSzPct val="80000"/>
              <a:buFontTx/>
              <a:buBlip>
                <a:blip r:embed="rId3"/>
              </a:buBlip>
              <a:defRPr>
                <a:solidFill>
                  <a:srgbClr val="4F4C4C"/>
                </a:solidFill>
                <a:latin typeface="Coda" pitchFamily="34" charset="0"/>
              </a:defRPr>
            </a:lvl3pPr>
            <a:lvl4pPr marL="1368000" indent="-216000">
              <a:buSzPct val="6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4pPr>
            <a:lvl5pPr marL="1692000" indent="-180000">
              <a:buSzPct val="5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290" cy="101498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415808" y="651944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rgbClr val="4F4C4C"/>
                </a:solidFill>
                <a:latin typeface="Coda" pitchFamily="34" charset="0"/>
              </a:rPr>
              <a:t>www.sociam.org</a:t>
            </a:r>
            <a:endParaRPr lang="en-GB" sz="1600" dirty="0">
              <a:solidFill>
                <a:srgbClr val="4F4C4C"/>
              </a:solidFill>
              <a:latin typeface="Coda" pitchFamily="34" charset="0"/>
            </a:endParaRPr>
          </a:p>
        </p:txBody>
      </p:sp>
      <p:pic>
        <p:nvPicPr>
          <p:cNvPr id="9" name="Picture 2" descr="http://cheltenhamfestivals-assets.s3.amazonaws.com/assets/Image/496-fitandcrop-890x50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7607"/>
            <a:ext cx="1464097" cy="8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OE-010073-SOCIAM-ID-final-Col-logo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8342" r="6832" b="26188"/>
          <a:stretch/>
        </p:blipFill>
        <p:spPr bwMode="auto">
          <a:xfrm rot="5400000">
            <a:off x="8415223" y="345210"/>
            <a:ext cx="1073987" cy="3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96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90" y="0"/>
            <a:ext cx="7885780" cy="1014986"/>
          </a:xfrm>
        </p:spPr>
        <p:txBody>
          <a:bodyPr/>
          <a:lstStyle>
            <a:lvl1pPr algn="l">
              <a:lnSpc>
                <a:spcPct val="150000"/>
              </a:lnSpc>
              <a:defRPr>
                <a:solidFill>
                  <a:srgbClr val="4F4C4C"/>
                </a:solidFill>
                <a:latin typeface="Cod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90" y="1268760"/>
            <a:ext cx="7885780" cy="5184576"/>
          </a:xfrm>
        </p:spPr>
        <p:txBody>
          <a:bodyPr/>
          <a:lstStyle>
            <a:lvl1pPr marL="360000" indent="-360000">
              <a:spcBef>
                <a:spcPts val="0"/>
              </a:spcBef>
              <a:buSzPct val="10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1pPr>
            <a:lvl2pPr marL="684000" indent="-324000">
              <a:buSzPct val="9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2pPr>
            <a:lvl3pPr marL="1008000" indent="-252000">
              <a:buSzPct val="80000"/>
              <a:buFontTx/>
              <a:buBlip>
                <a:blip r:embed="rId3"/>
              </a:buBlip>
              <a:defRPr>
                <a:solidFill>
                  <a:srgbClr val="4F4C4C"/>
                </a:solidFill>
                <a:latin typeface="Coda" pitchFamily="34" charset="0"/>
              </a:defRPr>
            </a:lvl3pPr>
            <a:lvl4pPr marL="1368000" indent="-216000">
              <a:buSzPct val="6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4pPr>
            <a:lvl5pPr marL="1692000" indent="-180000">
              <a:buSzPct val="5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290" cy="101498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415808" y="651944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rgbClr val="4F4C4C"/>
                </a:solidFill>
                <a:latin typeface="Coda" pitchFamily="34" charset="0"/>
              </a:rPr>
              <a:t>www.sociam.org</a:t>
            </a:r>
            <a:endParaRPr lang="en-GB" sz="1600" dirty="0">
              <a:solidFill>
                <a:srgbClr val="4F4C4C"/>
              </a:solidFill>
              <a:latin typeface="Coda" pitchFamily="34" charset="0"/>
            </a:endParaRPr>
          </a:p>
        </p:txBody>
      </p:sp>
      <p:pic>
        <p:nvPicPr>
          <p:cNvPr id="6" name="Picture 2" descr="http://cheltenhamfestivals-assets.s3.amazonaws.com/assets/Image/496-fitandcrop-890x50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8662"/>
            <a:ext cx="1464097" cy="8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6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90" y="0"/>
            <a:ext cx="7885780" cy="1014986"/>
          </a:xfrm>
        </p:spPr>
        <p:txBody>
          <a:bodyPr/>
          <a:lstStyle>
            <a:lvl1pPr algn="l">
              <a:lnSpc>
                <a:spcPct val="150000"/>
              </a:lnSpc>
              <a:defRPr>
                <a:solidFill>
                  <a:srgbClr val="35A390"/>
                </a:solidFill>
                <a:latin typeface="Cod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90" y="1268760"/>
            <a:ext cx="7885780" cy="5184576"/>
          </a:xfrm>
        </p:spPr>
        <p:txBody>
          <a:bodyPr/>
          <a:lstStyle>
            <a:lvl1pPr marL="360000" indent="-360000">
              <a:spcBef>
                <a:spcPts val="0"/>
              </a:spcBef>
              <a:buSzPct val="10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1pPr>
            <a:lvl2pPr marL="684000" indent="-324000">
              <a:buSzPct val="9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2pPr>
            <a:lvl3pPr marL="1008000" indent="-252000">
              <a:buSzPct val="80000"/>
              <a:buFontTx/>
              <a:buBlip>
                <a:blip r:embed="rId3"/>
              </a:buBlip>
              <a:defRPr>
                <a:solidFill>
                  <a:srgbClr val="4F4C4C"/>
                </a:solidFill>
                <a:latin typeface="Coda" pitchFamily="34" charset="0"/>
              </a:defRPr>
            </a:lvl3pPr>
            <a:lvl4pPr marL="1368000" indent="-216000">
              <a:buSzPct val="6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4pPr>
            <a:lvl5pPr marL="1692000" indent="-180000">
              <a:buSzPct val="50000"/>
              <a:buFontTx/>
              <a:buBlip>
                <a:blip r:embed="rId2"/>
              </a:buBlip>
              <a:defRPr>
                <a:solidFill>
                  <a:srgbClr val="4F4C4C"/>
                </a:solidFill>
                <a:latin typeface="Cod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290" cy="101498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415808" y="651944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rgbClr val="4F4C4C"/>
                </a:solidFill>
                <a:latin typeface="Coda" pitchFamily="34" charset="0"/>
              </a:rPr>
              <a:t>www.sociam.org</a:t>
            </a:r>
            <a:endParaRPr lang="en-GB" sz="1600" dirty="0">
              <a:solidFill>
                <a:srgbClr val="4F4C4C"/>
              </a:solidFill>
              <a:latin typeface="Coda" pitchFamily="34" charset="0"/>
            </a:endParaRPr>
          </a:p>
        </p:txBody>
      </p:sp>
      <p:pic>
        <p:nvPicPr>
          <p:cNvPr id="6" name="Picture 2" descr="http://cheltenhamfestivals-assets.s3.amazonaws.com/assets/Image/496-fitandcrop-890x50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7607"/>
            <a:ext cx="1464097" cy="8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5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001-FBD5-48BC-9F9A-198EF528E686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0546-8EF8-4715-A5C0-4E3C8C2B9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001-FBD5-48BC-9F9A-198EF528E686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0546-8EF8-4715-A5C0-4E3C8C2B9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04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001-FBD5-48BC-9F9A-198EF528E686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0546-8EF8-4715-A5C0-4E3C8C2B9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001-FBD5-48BC-9F9A-198EF528E686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0546-8EF8-4715-A5C0-4E3C8C2B9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9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0001-FBD5-48BC-9F9A-198EF528E686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0546-8EF8-4715-A5C0-4E3C8C2B9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3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2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inetinati/TwitterNodeSocketExample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4519" y="2130425"/>
            <a:ext cx="6264696" cy="3818855"/>
          </a:xfrm>
        </p:spPr>
        <p:txBody>
          <a:bodyPr/>
          <a:lstStyle/>
          <a:p>
            <a:r>
              <a:rPr lang="en-GB" sz="4800" dirty="0" smtClean="0"/>
              <a:t>Web Observatory: </a:t>
            </a:r>
            <a:r>
              <a:rPr lang="en-GB" sz="4800" i="1" dirty="0" smtClean="0"/>
              <a:t>Components of an Application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3563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2" y="1772816"/>
            <a:ext cx="6642236" cy="3632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Step Five – Now Go Modify your </a:t>
            </a:r>
            <a:r>
              <a:rPr lang="en-GB" sz="2400" dirty="0" smtClean="0"/>
              <a:t>Co</a:t>
            </a:r>
            <a:r>
              <a:rPr lang="en-GB" sz="2400" dirty="0" smtClean="0"/>
              <a:t>de</a:t>
            </a:r>
            <a:r>
              <a:rPr lang="en-GB" sz="2400" dirty="0" smtClean="0"/>
              <a:t>!</a:t>
            </a:r>
            <a:endParaRPr lang="en-GB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63888" y="4653136"/>
            <a:ext cx="2880320" cy="1014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kern="1200">
                <a:solidFill>
                  <a:srgbClr val="4F4C4C"/>
                </a:solidFill>
                <a:latin typeface="Coda" pitchFamily="34" charset="0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chemeClr val="tx1"/>
                </a:solidFill>
              </a:rPr>
              <a:t>This is just a Demo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4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9734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>
                <a:sym typeface="Century Gothic" charset="0"/>
              </a:rPr>
              <a:t>Web Observatory Architecture…</a:t>
            </a:r>
            <a:endParaRPr lang="en-US" sz="3600" dirty="0">
              <a:sym typeface="Century Gothic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217209" y="6346007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1250C3-CEFB-4584-8B22-17FBDF46EFDB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2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60839" y="1063306"/>
            <a:ext cx="1800200" cy="1241554"/>
          </a:xfrm>
          <a:prstGeom prst="cloud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Lucida Sans" pitchFamily="16" charset="0"/>
                <a:ea typeface="ＭＳ Ｐゴシック" pitchFamily="16" charset="-128"/>
              </a:rPr>
              <a:t>External APIs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i="1" dirty="0" smtClean="0">
                <a:latin typeface="Lucida Sans" pitchFamily="16" charset="0"/>
                <a:ea typeface="ＭＳ Ｐゴシック" pitchFamily="16" charset="-128"/>
              </a:rPr>
              <a:t>Twitter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i="1" dirty="0" smtClean="0">
                <a:latin typeface="Lucida Sans" pitchFamily="16" charset="0"/>
                <a:ea typeface="ＭＳ Ｐゴシック" pitchFamily="16" charset="-128"/>
              </a:rPr>
              <a:t>Wikipedia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i="1" dirty="0" smtClean="0">
                <a:latin typeface="Lucida Sans" pitchFamily="16" charset="0"/>
                <a:ea typeface="ＭＳ Ｐゴシック" pitchFamily="16" charset="-128"/>
              </a:rPr>
              <a:t>Instagram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i="1" dirty="0" smtClean="0">
                <a:latin typeface="Lucida Sans" pitchFamily="16" charset="0"/>
                <a:ea typeface="ＭＳ Ｐゴシック" pitchFamily="16" charset="-128"/>
              </a:rPr>
              <a:t>Google Trends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800" i="1" dirty="0" smtClean="0">
                <a:latin typeface="Lucida Sans" pitchFamily="16" charset="0"/>
                <a:ea typeface="ＭＳ Ｐゴシック" pitchFamily="16" charset="-128"/>
              </a:rPr>
              <a:t>Yahoo Trends</a:t>
            </a:r>
          </a:p>
        </p:txBody>
      </p:sp>
      <p:cxnSp>
        <p:nvCxnSpPr>
          <p:cNvPr id="10" name="Elbow Connector 9"/>
          <p:cNvCxnSpPr>
            <a:stCxn id="9" idx="1"/>
            <a:endCxn id="11" idx="1"/>
          </p:cNvCxnSpPr>
          <p:nvPr/>
        </p:nvCxnSpPr>
        <p:spPr bwMode="auto">
          <a:xfrm rot="16200000" flipH="1">
            <a:off x="357304" y="2907173"/>
            <a:ext cx="1377490" cy="1702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1131159" y="2708920"/>
            <a:ext cx="1530783" cy="19442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Pre-processing</a:t>
            </a:r>
            <a:r>
              <a:rPr kumimoji="0" lang="en-GB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 Stage: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50" b="1" dirty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1.Enrich Streams </a:t>
            </a:r>
            <a:br>
              <a:rPr kumimoji="0" lang="en-GB" sz="105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</a:br>
            <a:r>
              <a:rPr kumimoji="0" lang="en-GB" sz="105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/>
            </a:r>
            <a:br>
              <a:rPr kumimoji="0" lang="en-GB" sz="105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</a:br>
            <a:r>
              <a:rPr kumimoji="0" lang="en-GB" sz="105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2. Unif</a:t>
            </a:r>
            <a:r>
              <a:rPr lang="en-GB" sz="105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y feeds into </a:t>
            </a:r>
            <a:br>
              <a:rPr lang="en-GB" sz="105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</a:br>
            <a:r>
              <a:rPr lang="en-GB" sz="105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WO JSON Format</a:t>
            </a:r>
            <a:endParaRPr kumimoji="0" lang="en-GB" sz="105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5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105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105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05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5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863856" y="2708920"/>
            <a:ext cx="1498074" cy="19442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Streaming Stage</a:t>
            </a:r>
            <a:r>
              <a:rPr kumimoji="0" lang="en-GB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50" b="1" dirty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1</a:t>
            </a:r>
            <a:r>
              <a:rPr kumimoji="0" lang="en-GB" sz="105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. Post incoming stream to RabbitMQ exchange (each source has its own exchange)</a:t>
            </a:r>
            <a:br>
              <a:rPr kumimoji="0" lang="en-GB" sz="105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</a:br>
            <a:r>
              <a:rPr kumimoji="0" lang="en-GB" sz="105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/>
            </a:r>
            <a:br>
              <a:rPr kumimoji="0" lang="en-GB" sz="105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</a:br>
            <a:endParaRPr lang="en-GB" sz="105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105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105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05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5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</p:txBody>
      </p:sp>
      <p:cxnSp>
        <p:nvCxnSpPr>
          <p:cNvPr id="13" name="Elbow Connector 12"/>
          <p:cNvCxnSpPr>
            <a:stCxn id="12" idx="3"/>
            <a:endCxn id="14" idx="0"/>
          </p:cNvCxnSpPr>
          <p:nvPr/>
        </p:nvCxnSpPr>
        <p:spPr bwMode="auto">
          <a:xfrm>
            <a:off x="4361930" y="3681028"/>
            <a:ext cx="881747" cy="71830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4557784" y="4399337"/>
            <a:ext cx="1371786" cy="1080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Hadoop Storage Stage:</a:t>
            </a:r>
            <a:endParaRPr kumimoji="0" lang="en-GB" sz="11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00" b="1" dirty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1</a:t>
            </a:r>
            <a:r>
              <a:rPr kumimoji="0" lang="en-GB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. </a:t>
            </a:r>
            <a:r>
              <a:rPr lang="en-GB" sz="10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Apache Flume for each stream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4691217" y="5733256"/>
            <a:ext cx="1104918" cy="93473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HDFS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12" idx="3"/>
            <a:endCxn id="17" idx="2"/>
          </p:cNvCxnSpPr>
          <p:nvPr/>
        </p:nvCxnSpPr>
        <p:spPr bwMode="auto">
          <a:xfrm flipV="1">
            <a:off x="4361930" y="2854808"/>
            <a:ext cx="881747" cy="8262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4491410" y="1684083"/>
            <a:ext cx="1504533" cy="11707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HTTP Streaming Stage</a:t>
            </a:r>
            <a:r>
              <a:rPr kumimoji="0" lang="en-GB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:</a:t>
            </a:r>
            <a:endParaRPr kumimoji="0" lang="en-GB" sz="11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00" b="1" dirty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1</a:t>
            </a:r>
            <a:r>
              <a:rPr kumimoji="0" lang="en-GB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. </a:t>
            </a:r>
            <a:r>
              <a:rPr lang="en-GB" sz="10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Send Stream to Web Observatory Server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</p:txBody>
      </p: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 bwMode="auto">
          <a:xfrm>
            <a:off x="2661942" y="3681028"/>
            <a:ext cx="20191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4" idx="2"/>
            <a:endCxn id="15" idx="1"/>
          </p:cNvCxnSpPr>
          <p:nvPr/>
        </p:nvCxnSpPr>
        <p:spPr bwMode="auto">
          <a:xfrm flipH="1">
            <a:off x="5243676" y="5479457"/>
            <a:ext cx="1" cy="2537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6706" y="2335811"/>
            <a:ext cx="961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Unstructured Web Streams or Web Scraped Pages</a:t>
            </a:r>
            <a:endParaRPr lang="en-GB" sz="10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94954" y="4653136"/>
            <a:ext cx="961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Web Observatory JSON Data Schema</a:t>
            </a:r>
            <a:endParaRPr lang="en-GB" sz="10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394595" y="3469642"/>
            <a:ext cx="961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RabbitMQ JSON Stream</a:t>
            </a:r>
            <a:endParaRPr lang="en-GB" sz="1000" i="1" dirty="0"/>
          </a:p>
        </p:txBody>
      </p:sp>
      <p:sp>
        <p:nvSpPr>
          <p:cNvPr id="23" name="Striped Right Arrow 22"/>
          <p:cNvSpPr/>
          <p:nvPr/>
        </p:nvSpPr>
        <p:spPr bwMode="auto">
          <a:xfrm>
            <a:off x="8441624" y="1852640"/>
            <a:ext cx="720707" cy="525732"/>
          </a:xfrm>
          <a:prstGeom prst="striped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7826" y="2504449"/>
            <a:ext cx="918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Web Observatory API (REST/</a:t>
            </a:r>
            <a:br>
              <a:rPr lang="en-GB" sz="1000" i="1" dirty="0" smtClean="0"/>
            </a:br>
            <a:r>
              <a:rPr lang="en-GB" sz="1000" i="1" dirty="0" smtClean="0"/>
              <a:t>Socket.IO)</a:t>
            </a:r>
            <a:endParaRPr lang="en-GB" sz="1000" i="1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6163437" y="4399337"/>
            <a:ext cx="1249710" cy="1080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Daily Storage Stage:</a:t>
            </a:r>
            <a:endParaRPr kumimoji="0" lang="en-GB" sz="11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00" b="1" dirty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1</a:t>
            </a:r>
            <a:r>
              <a:rPr kumimoji="0" lang="en-GB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. MapReduce Daily Results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</p:txBody>
      </p:sp>
      <p:cxnSp>
        <p:nvCxnSpPr>
          <p:cNvPr id="26" name="Elbow Connector 25"/>
          <p:cNvCxnSpPr>
            <a:stCxn id="15" idx="4"/>
            <a:endCxn id="25" idx="2"/>
          </p:cNvCxnSpPr>
          <p:nvPr/>
        </p:nvCxnSpPr>
        <p:spPr bwMode="auto">
          <a:xfrm flipV="1">
            <a:off x="5796135" y="5479457"/>
            <a:ext cx="992157" cy="72116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Elbow Connector 26"/>
          <p:cNvCxnSpPr>
            <a:stCxn id="17" idx="3"/>
            <a:endCxn id="33" idx="1"/>
          </p:cNvCxnSpPr>
          <p:nvPr/>
        </p:nvCxnSpPr>
        <p:spPr bwMode="auto">
          <a:xfrm flipV="1">
            <a:off x="5995943" y="2115506"/>
            <a:ext cx="388724" cy="1539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8" name="Flowchart: Magnetic Disk 27"/>
          <p:cNvSpPr/>
          <p:nvPr/>
        </p:nvSpPr>
        <p:spPr>
          <a:xfrm>
            <a:off x="7796844" y="5417078"/>
            <a:ext cx="1026726" cy="93473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Elbow Connector 28"/>
          <p:cNvCxnSpPr>
            <a:stCxn id="28" idx="2"/>
            <a:endCxn id="25" idx="3"/>
          </p:cNvCxnSpPr>
          <p:nvPr/>
        </p:nvCxnSpPr>
        <p:spPr bwMode="auto">
          <a:xfrm rot="10800000">
            <a:off x="7413148" y="4939397"/>
            <a:ext cx="383697" cy="9450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Elbow Connector 29"/>
          <p:cNvCxnSpPr>
            <a:stCxn id="28" idx="1"/>
            <a:endCxn id="33" idx="2"/>
          </p:cNvCxnSpPr>
          <p:nvPr/>
        </p:nvCxnSpPr>
        <p:spPr bwMode="auto">
          <a:xfrm rot="16200000" flipV="1">
            <a:off x="6546785" y="3653655"/>
            <a:ext cx="2629784" cy="8970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426579" y="3739098"/>
            <a:ext cx="961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Web Observatory Socket</a:t>
            </a:r>
            <a:endParaRPr lang="en-GB" sz="1000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6384667" y="1443718"/>
            <a:ext cx="2056957" cy="1343576"/>
            <a:chOff x="6375133" y="1834383"/>
            <a:chExt cx="2056957" cy="1343576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6375133" y="1834383"/>
              <a:ext cx="2056957" cy="134357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Soton Web</a:t>
              </a:r>
              <a:r>
                <a:rPr kumimoji="0" lang="en-GB" sz="10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 Observatory</a:t>
              </a:r>
              <a:endPara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l="16925" t="8240" r="18500" b="34160"/>
            <a:stretch/>
          </p:blipFill>
          <p:spPr>
            <a:xfrm>
              <a:off x="6540879" y="2188659"/>
              <a:ext cx="1771399" cy="864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37774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9734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>
                <a:sym typeface="Century Gothic" charset="0"/>
              </a:rPr>
              <a:t>Making an App – What you Need</a:t>
            </a:r>
            <a:endParaRPr lang="en-US" sz="3600" dirty="0">
              <a:sym typeface="Century 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8617" y="1340768"/>
            <a:ext cx="8044308" cy="6868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4147" lvl="3" indent="-171450" defTabSz="900113" fontAlgn="base">
              <a:lnSpc>
                <a:spcPct val="150000"/>
              </a:lnSpc>
              <a:spcBef>
                <a:spcPts val="53"/>
              </a:spcBef>
              <a:buClr>
                <a:srgbClr val="0048A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b="1" dirty="0" smtClean="0">
                <a:solidFill>
                  <a:srgbClr val="00000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Backend</a:t>
            </a:r>
          </a:p>
          <a:p>
            <a:pPr marL="1251347" lvl="4" indent="-171450" defTabSz="900113" fontAlgn="base">
              <a:lnSpc>
                <a:spcPct val="150000"/>
              </a:lnSpc>
              <a:spcBef>
                <a:spcPts val="53"/>
              </a:spcBef>
              <a:buClr>
                <a:srgbClr val="0048A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rgbClr val="00000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Node.JS</a:t>
            </a:r>
          </a:p>
          <a:p>
            <a:pPr marL="1251347" lvl="4" indent="-171450" defTabSz="900113" fontAlgn="base">
              <a:lnSpc>
                <a:spcPct val="150000"/>
              </a:lnSpc>
              <a:spcBef>
                <a:spcPts val="53"/>
              </a:spcBef>
              <a:buClr>
                <a:srgbClr val="0048A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rgbClr val="00000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RabbitMQ/AMQP</a:t>
            </a:r>
          </a:p>
          <a:p>
            <a:pPr marL="1251347" lvl="4" indent="-171450" defTabSz="900113" fontAlgn="base">
              <a:lnSpc>
                <a:spcPct val="150000"/>
              </a:lnSpc>
              <a:spcBef>
                <a:spcPts val="53"/>
              </a:spcBef>
              <a:buClr>
                <a:srgbClr val="0048A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rgbClr val="00000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Socket.IO</a:t>
            </a:r>
            <a:br>
              <a:rPr lang="en-GB" sz="2400" dirty="0" smtClean="0">
                <a:solidFill>
                  <a:srgbClr val="00000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</a:br>
            <a:endParaRPr lang="en-GB" sz="2400" dirty="0" smtClean="0">
              <a:solidFill>
                <a:srgbClr val="000000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  <a:p>
            <a:pPr marL="794147" lvl="3" indent="-171450" defTabSz="900113" fontAlgn="base">
              <a:lnSpc>
                <a:spcPct val="150000"/>
              </a:lnSpc>
              <a:spcBef>
                <a:spcPts val="53"/>
              </a:spcBef>
              <a:buClr>
                <a:srgbClr val="0048A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b="1" dirty="0" smtClean="0">
                <a:solidFill>
                  <a:srgbClr val="00000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Front End</a:t>
            </a:r>
          </a:p>
          <a:p>
            <a:pPr marL="1251347" lvl="4" indent="-171450" defTabSz="900113" fontAlgn="base">
              <a:lnSpc>
                <a:spcPct val="150000"/>
              </a:lnSpc>
              <a:spcBef>
                <a:spcPts val="53"/>
              </a:spcBef>
              <a:buClr>
                <a:srgbClr val="0048A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rgbClr val="00000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Socket.IO</a:t>
            </a:r>
          </a:p>
          <a:p>
            <a:pPr marL="1251347" lvl="4" indent="-171450" defTabSz="900113" fontAlgn="base">
              <a:lnSpc>
                <a:spcPct val="150000"/>
              </a:lnSpc>
              <a:spcBef>
                <a:spcPts val="53"/>
              </a:spcBef>
              <a:buClr>
                <a:srgbClr val="0048A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rgbClr val="00000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D3.j3 (Or other </a:t>
            </a:r>
            <a:r>
              <a:rPr lang="en-GB" sz="2400" dirty="0" err="1" smtClean="0">
                <a:solidFill>
                  <a:srgbClr val="00000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Javascript</a:t>
            </a:r>
            <a:r>
              <a:rPr lang="en-GB" sz="2400" dirty="0" smtClean="0">
                <a:solidFill>
                  <a:srgbClr val="00000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 Vis library)</a:t>
            </a:r>
            <a:endParaRPr lang="en-GB" sz="2400" dirty="0">
              <a:solidFill>
                <a:srgbClr val="000000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  <a:p>
            <a:pPr marL="794147" lvl="3" indent="-171450" defTabSz="900113" fontAlgn="base">
              <a:lnSpc>
                <a:spcPct val="150000"/>
              </a:lnSpc>
              <a:spcBef>
                <a:spcPts val="53"/>
              </a:spcBef>
              <a:buClr>
                <a:srgbClr val="0048A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rgbClr val="000000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  <a:p>
            <a:pPr marL="1251347" lvl="4" indent="-171450" defTabSz="900113" fontAlgn="base">
              <a:lnSpc>
                <a:spcPct val="150000"/>
              </a:lnSpc>
              <a:spcBef>
                <a:spcPts val="53"/>
              </a:spcBef>
              <a:buClr>
                <a:srgbClr val="0048A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GB" sz="2400" dirty="0" smtClean="0">
              <a:solidFill>
                <a:srgbClr val="000000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  <a:p>
            <a:pPr marL="1079897" lvl="4" defTabSz="900113" fontAlgn="base">
              <a:lnSpc>
                <a:spcPct val="150000"/>
              </a:lnSpc>
              <a:spcBef>
                <a:spcPts val="53"/>
              </a:spcBef>
              <a:buClr>
                <a:srgbClr val="0048AA"/>
              </a:buClr>
              <a:buSzPct val="100000"/>
              <a:defRPr/>
            </a:pPr>
            <a:endParaRPr lang="en-GB" sz="2400" dirty="0" smtClean="0">
              <a:solidFill>
                <a:srgbClr val="000000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  <a:p>
            <a:pPr marL="794147" lvl="3" indent="-171450" defTabSz="900113" fontAlgn="base">
              <a:lnSpc>
                <a:spcPct val="150000"/>
              </a:lnSpc>
              <a:spcBef>
                <a:spcPts val="53"/>
              </a:spcBef>
              <a:buClr>
                <a:srgbClr val="0048A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rgbClr val="000000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26" name="Picture 2" descr="http://upload.wikimedia.org/wikipedia/commons/thumb/d/d9/Node.js_logo.svg/220px-Node.j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24744"/>
            <a:ext cx="2095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.bp.blogspot.com/-9pKvE5OCXeM/UtTnAGXrylI/AAAAAAAAQ_w/1nM6XXJwNY0/s1600/rabbit_header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5" b="24825"/>
          <a:stretch/>
        </p:blipFill>
        <p:spPr bwMode="auto">
          <a:xfrm>
            <a:off x="6303825" y="2053990"/>
            <a:ext cx="2664296" cy="66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4" b="15604"/>
          <a:stretch/>
        </p:blipFill>
        <p:spPr bwMode="auto">
          <a:xfrm>
            <a:off x="6043969" y="3678505"/>
            <a:ext cx="2832249" cy="91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ubnub.com/blog/wp-content/uploads/2014/01/D3.j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24" y="4775041"/>
            <a:ext cx="3607997" cy="5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16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components of an App*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63093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*This is only </a:t>
            </a:r>
            <a:r>
              <a:rPr lang="en-GB" i="1" dirty="0" smtClean="0"/>
              <a:t>one</a:t>
            </a:r>
            <a:r>
              <a:rPr lang="en-GB" dirty="0" smtClean="0"/>
              <a:t> way of doing it – experiment to find others!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 bwMode="auto">
          <a:xfrm>
            <a:off x="251520" y="1487355"/>
            <a:ext cx="1584176" cy="1054150"/>
          </a:xfrm>
          <a:prstGeom prst="cloud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Lucida Sans" pitchFamily="16" charset="0"/>
                <a:ea typeface="ＭＳ Ｐゴシック" pitchFamily="16" charset="-128"/>
              </a:rPr>
              <a:t>External APIs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800" i="1" dirty="0" smtClean="0">
                <a:latin typeface="Lucida Sans" pitchFamily="16" charset="0"/>
                <a:ea typeface="ＭＳ Ｐゴシック" pitchFamily="16" charset="-128"/>
              </a:rPr>
              <a:t>(Some streaming/RESTFUL Web API </a:t>
            </a:r>
            <a:endParaRPr lang="en-GB" sz="800" i="1" dirty="0"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800" i="1" dirty="0" smtClean="0">
              <a:latin typeface="Lucida Sans" pitchFamily="16" charset="0"/>
              <a:ea typeface="ＭＳ Ｐゴシック" pitchFamily="16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99944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*This is only </a:t>
            </a:r>
            <a:r>
              <a:rPr lang="en-GB" i="1" dirty="0" smtClean="0"/>
              <a:t>one</a:t>
            </a:r>
            <a:r>
              <a:rPr lang="en-GB" dirty="0" smtClean="0"/>
              <a:t> way of doing it – experiment to find others!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051720" y="2424854"/>
            <a:ext cx="2309149" cy="2300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Sans" pitchFamily="16" charset="0"/>
                <a:ea typeface="ＭＳ Ｐゴシック" pitchFamily="16" charset="-128"/>
              </a:rPr>
              <a:t>Node.JS Server</a:t>
            </a:r>
            <a:endParaRPr kumimoji="0" lang="en-GB" sz="105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228600" marR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GB" sz="9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Connect to the External Service via their API or RabbitMQ AMQP Exchange</a:t>
            </a:r>
          </a:p>
          <a:p>
            <a:pPr marL="228600" marR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GB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228600" marR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GB" sz="9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Process the stream to your requirements </a:t>
            </a:r>
          </a:p>
          <a:p>
            <a:pPr marL="228600" marR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GB" sz="900" b="1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228600" marR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GB" sz="9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Create a Socket.IO connection</a:t>
            </a:r>
          </a:p>
          <a:p>
            <a:pPr marL="228600" marR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GB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228600" marR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GB" sz="9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Start Web server, emit the data!</a:t>
            </a:r>
            <a:endParaRPr kumimoji="0" lang="en-GB" sz="9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90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90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1520" y="4416231"/>
            <a:ext cx="1584176" cy="1101001"/>
          </a:xfrm>
          <a:prstGeom prst="cloud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Lucida Sans" pitchFamily="16" charset="0"/>
                <a:ea typeface="ＭＳ Ｐゴシック" pitchFamily="16" charset="-128"/>
              </a:rPr>
              <a:t>RabbitMQ Exchange 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800" i="1" dirty="0" smtClean="0">
                <a:latin typeface="Lucida Sans" pitchFamily="16" charset="0"/>
                <a:ea typeface="ＭＳ Ｐゴシック" pitchFamily="16" charset="-128"/>
              </a:rPr>
              <a:t>AMQP Exchange or Channel</a:t>
            </a:r>
            <a:endParaRPr lang="en-GB" sz="800" i="1" dirty="0"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800" i="1" dirty="0" smtClean="0">
              <a:latin typeface="Lucida Sans" pitchFamily="16" charset="0"/>
              <a:ea typeface="ＭＳ Ｐゴシック" pitchFamily="16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034950" y="2424854"/>
            <a:ext cx="2309149" cy="23002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HTML Front End</a:t>
            </a:r>
            <a:endParaRPr kumimoji="0" lang="en-GB" sz="105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228600" marR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GB" sz="9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Connect to the Socket.IO and start receiving the data! (</a:t>
            </a:r>
            <a:r>
              <a:rPr lang="en-GB" sz="900" b="1" dirty="0" err="1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onLoad</a:t>
            </a:r>
            <a:r>
              <a:rPr lang="en-GB" sz="9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() method, perhaps)</a:t>
            </a:r>
          </a:p>
          <a:p>
            <a:pPr marL="228600" marR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GB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228600" marR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GB" sz="9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Process the data ready into the suitable representation for a visualisation or JavaScript Components</a:t>
            </a:r>
          </a:p>
          <a:p>
            <a:pPr marL="228600" marR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GB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b="1" dirty="0" smtClean="0">
                <a:solidFill>
                  <a:schemeClr val="bg1"/>
                </a:solidFill>
                <a:latin typeface="Lucida Sans" pitchFamily="16" charset="0"/>
                <a:ea typeface="ＭＳ Ｐゴシック" pitchFamily="16" charset="-128"/>
              </a:rPr>
              <a:t>3. Update the front end when new data comes (if using a framework this can help)</a:t>
            </a:r>
            <a:endParaRPr lang="en-GB" sz="90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90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900" dirty="0" smtClean="0">
              <a:solidFill>
                <a:schemeClr val="bg1"/>
              </a:solidFill>
              <a:latin typeface="Lucida Sans" pitchFamily="16" charset="0"/>
              <a:ea typeface="ＭＳ Ｐゴシック" pitchFamily="16" charset="-128"/>
            </a:endParaRPr>
          </a:p>
          <a:p>
            <a:pPr marL="171450" marR="0" indent="-1714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</p:txBody>
      </p:sp>
      <p:pic>
        <p:nvPicPr>
          <p:cNvPr id="11" name="Picture 2" descr="http://upload.wikimedia.org/wikipedia/commons/thumb/d/d9/Node.js_logo.svg/220px-Node.j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267" y="4782801"/>
            <a:ext cx="1032210" cy="27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4" b="15604"/>
          <a:stretch/>
        </p:blipFill>
        <p:spPr bwMode="auto">
          <a:xfrm>
            <a:off x="3148039" y="4782801"/>
            <a:ext cx="1324992" cy="4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2.bp.blogspot.com/-9pKvE5OCXeM/UtTnAGXrylI/AAAAAAAAQ_w/1nM6XXJwNY0/s1600/rabbit_header_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5" b="24825"/>
          <a:stretch/>
        </p:blipFill>
        <p:spPr bwMode="auto">
          <a:xfrm>
            <a:off x="502929" y="5620258"/>
            <a:ext cx="1081357" cy="2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4" b="15604"/>
          <a:stretch/>
        </p:blipFill>
        <p:spPr bwMode="auto">
          <a:xfrm>
            <a:off x="5034950" y="4782801"/>
            <a:ext cx="1324992" cy="4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www.pubnub.com/blog/wp-content/uploads/2014/01/D3.js-Log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28"/>
          <a:stretch/>
        </p:blipFill>
        <p:spPr bwMode="auto">
          <a:xfrm>
            <a:off x="6461822" y="4782801"/>
            <a:ext cx="652036" cy="5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/>
          <p:cNvCxnSpPr>
            <a:stCxn id="5" idx="1"/>
            <a:endCxn id="7" idx="1"/>
          </p:cNvCxnSpPr>
          <p:nvPr/>
        </p:nvCxnSpPr>
        <p:spPr bwMode="auto">
          <a:xfrm rot="16200000" flipH="1">
            <a:off x="1030356" y="2553635"/>
            <a:ext cx="1034616" cy="100811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Elbow Connector 21"/>
          <p:cNvCxnSpPr>
            <a:stCxn id="9" idx="3"/>
            <a:endCxn id="7" idx="1"/>
          </p:cNvCxnSpPr>
          <p:nvPr/>
        </p:nvCxnSpPr>
        <p:spPr bwMode="auto">
          <a:xfrm rot="5400000" flipH="1" flipV="1">
            <a:off x="1095573" y="3523035"/>
            <a:ext cx="904183" cy="100811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7" idx="3"/>
            <a:endCxn id="10" idx="1"/>
          </p:cNvCxnSpPr>
          <p:nvPr/>
        </p:nvCxnSpPr>
        <p:spPr bwMode="auto">
          <a:xfrm>
            <a:off x="4360869" y="3574999"/>
            <a:ext cx="67408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2864" y="3243502"/>
            <a:ext cx="1056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JSON (usually) Web Streams </a:t>
            </a:r>
            <a:endParaRPr lang="en-GB" sz="1000" i="1" dirty="0"/>
          </a:p>
          <a:p>
            <a:pPr algn="ctr"/>
            <a:r>
              <a:rPr lang="en-GB" sz="1000" i="1" dirty="0" smtClean="0"/>
              <a:t>AMQP Message package</a:t>
            </a:r>
            <a:endParaRPr lang="en-GB" sz="10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69416" y="3594621"/>
            <a:ext cx="105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Message via socket.io</a:t>
            </a:r>
            <a:endParaRPr lang="en-GB" sz="1000" i="1" dirty="0"/>
          </a:p>
        </p:txBody>
      </p:sp>
      <p:cxnSp>
        <p:nvCxnSpPr>
          <p:cNvPr id="33" name="Straight Arrow Connector 32"/>
          <p:cNvCxnSpPr>
            <a:stCxn id="10" idx="3"/>
          </p:cNvCxnSpPr>
          <p:nvPr/>
        </p:nvCxnSpPr>
        <p:spPr bwMode="auto">
          <a:xfrm>
            <a:off x="7344099" y="3574999"/>
            <a:ext cx="38399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050" name="Picture 2" descr="http://now.tufts.edu/sites/default/files/110623_ASK_brows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095" y="3052319"/>
            <a:ext cx="1391161" cy="104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An Example – Twitter Stream, Node.JS and Socket.IO  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80290" y="1340768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Fork from: </a:t>
            </a:r>
            <a:endParaRPr lang="en-GB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en-GB" sz="2400" b="1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GB" sz="2400" b="1" dirty="0" smtClean="0">
                <a:solidFill>
                  <a:srgbClr val="FF0000"/>
                </a:solidFill>
                <a:hlinkClick r:id="rId2"/>
              </a:rPr>
              <a:t>github.com/raminetinati/TwitterNodeSocketExample.git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Provides simple template of how to 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Twitter API (and Web Observatory 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Node.JS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Socket.IO</a:t>
            </a:r>
          </a:p>
          <a:p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8686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Step One – Create the Backend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80290" y="1340768"/>
            <a:ext cx="763284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Create the HTTP Server and Socket:</a:t>
            </a:r>
          </a:p>
          <a:p>
            <a:endParaRPr lang="it-IT" sz="1600" i="1" dirty="0" smtClean="0">
              <a:solidFill>
                <a:schemeClr val="tx2"/>
              </a:solidFill>
            </a:endParaRPr>
          </a:p>
          <a:p>
            <a:r>
              <a:rPr lang="it-IT" sz="1600" i="1" dirty="0" smtClean="0">
                <a:solidFill>
                  <a:schemeClr val="tx2"/>
                </a:solidFill>
              </a:rPr>
              <a:t>var </a:t>
            </a:r>
            <a:r>
              <a:rPr lang="it-IT" sz="1600" i="1" dirty="0">
                <a:solidFill>
                  <a:schemeClr val="tx2"/>
                </a:solidFill>
              </a:rPr>
              <a:t>app = require('http').createServer(handler);</a:t>
            </a:r>
          </a:p>
          <a:p>
            <a:r>
              <a:rPr lang="it-IT" sz="1600" i="1" dirty="0">
                <a:solidFill>
                  <a:schemeClr val="tx2"/>
                </a:solidFill>
              </a:rPr>
              <a:t>var io = require('socket.io')(app);</a:t>
            </a:r>
            <a:endParaRPr lang="en-GB" sz="1600" i="1" dirty="0">
              <a:solidFill>
                <a:schemeClr val="tx2"/>
              </a:solidFill>
            </a:endParaRPr>
          </a:p>
          <a:p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Create the Twitter Connection and setup the stream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1600" i="1" dirty="0" err="1">
                <a:solidFill>
                  <a:schemeClr val="tx2"/>
                </a:solidFill>
              </a:rPr>
              <a:t>var</a:t>
            </a:r>
            <a:r>
              <a:rPr lang="en-GB" sz="1600" i="1" dirty="0">
                <a:solidFill>
                  <a:schemeClr val="tx2"/>
                </a:solidFill>
              </a:rPr>
              <a:t> Twit = require('twit')</a:t>
            </a:r>
            <a:endParaRPr lang="en-GB" sz="1600" i="1" dirty="0" smtClean="0">
              <a:solidFill>
                <a:schemeClr val="tx2"/>
              </a:solidFill>
            </a:endParaRPr>
          </a:p>
          <a:p>
            <a:r>
              <a:rPr lang="en-GB" sz="1600" i="1" dirty="0" err="1">
                <a:solidFill>
                  <a:schemeClr val="tx2"/>
                </a:solidFill>
              </a:rPr>
              <a:t>var</a:t>
            </a:r>
            <a:r>
              <a:rPr lang="en-GB" sz="1600" i="1" dirty="0">
                <a:solidFill>
                  <a:schemeClr val="tx2"/>
                </a:solidFill>
              </a:rPr>
              <a:t> T = new Twit({</a:t>
            </a:r>
          </a:p>
          <a:p>
            <a:r>
              <a:rPr lang="en-GB" sz="1600" i="1" dirty="0">
                <a:solidFill>
                  <a:schemeClr val="tx2"/>
                </a:solidFill>
              </a:rPr>
              <a:t>    </a:t>
            </a:r>
            <a:r>
              <a:rPr lang="en-GB" sz="1600" i="1" dirty="0" err="1">
                <a:solidFill>
                  <a:schemeClr val="tx2"/>
                </a:solidFill>
              </a:rPr>
              <a:t>consumer_key</a:t>
            </a:r>
            <a:r>
              <a:rPr lang="en-GB" sz="1600" i="1" dirty="0">
                <a:solidFill>
                  <a:schemeClr val="tx2"/>
                </a:solidFill>
              </a:rPr>
              <a:t>:         'REQUIRED'</a:t>
            </a:r>
          </a:p>
          <a:p>
            <a:r>
              <a:rPr lang="en-GB" sz="1600" i="1" dirty="0">
                <a:solidFill>
                  <a:schemeClr val="tx2"/>
                </a:solidFill>
              </a:rPr>
              <a:t>  , </a:t>
            </a:r>
            <a:r>
              <a:rPr lang="en-GB" sz="1600" i="1" dirty="0" err="1">
                <a:solidFill>
                  <a:schemeClr val="tx2"/>
                </a:solidFill>
              </a:rPr>
              <a:t>consumer_secret</a:t>
            </a:r>
            <a:r>
              <a:rPr lang="en-GB" sz="1600" i="1" dirty="0">
                <a:solidFill>
                  <a:schemeClr val="tx2"/>
                </a:solidFill>
              </a:rPr>
              <a:t>:      'REQUIRED'</a:t>
            </a:r>
          </a:p>
          <a:p>
            <a:r>
              <a:rPr lang="en-GB" sz="1600" i="1" dirty="0">
                <a:solidFill>
                  <a:schemeClr val="tx2"/>
                </a:solidFill>
              </a:rPr>
              <a:t>  , </a:t>
            </a:r>
            <a:r>
              <a:rPr lang="en-GB" sz="1600" i="1" dirty="0" err="1">
                <a:solidFill>
                  <a:schemeClr val="tx2"/>
                </a:solidFill>
              </a:rPr>
              <a:t>access_token</a:t>
            </a:r>
            <a:r>
              <a:rPr lang="en-GB" sz="1600" i="1" dirty="0">
                <a:solidFill>
                  <a:schemeClr val="tx2"/>
                </a:solidFill>
              </a:rPr>
              <a:t>:         'REQUIRED'</a:t>
            </a:r>
          </a:p>
          <a:p>
            <a:r>
              <a:rPr lang="en-GB" sz="1600" i="1" dirty="0">
                <a:solidFill>
                  <a:schemeClr val="tx2"/>
                </a:solidFill>
              </a:rPr>
              <a:t>  , </a:t>
            </a:r>
            <a:r>
              <a:rPr lang="en-GB" sz="1600" i="1" dirty="0" err="1">
                <a:solidFill>
                  <a:schemeClr val="tx2"/>
                </a:solidFill>
              </a:rPr>
              <a:t>access_token_secret</a:t>
            </a:r>
            <a:r>
              <a:rPr lang="en-GB" sz="1600" i="1" dirty="0">
                <a:solidFill>
                  <a:schemeClr val="tx2"/>
                </a:solidFill>
              </a:rPr>
              <a:t>:  'REQUIRED'</a:t>
            </a:r>
          </a:p>
          <a:p>
            <a:r>
              <a:rPr lang="en-GB" sz="1600" i="1" dirty="0">
                <a:solidFill>
                  <a:schemeClr val="tx2"/>
                </a:solidFill>
              </a:rPr>
              <a:t>});</a:t>
            </a:r>
          </a:p>
          <a:p>
            <a:endParaRPr lang="en-GB" sz="2400" dirty="0" smtClean="0">
              <a:solidFill>
                <a:schemeClr val="tx2"/>
              </a:solidFill>
            </a:endParaRPr>
          </a:p>
          <a:p>
            <a:r>
              <a:rPr lang="en-GB" sz="1600" dirty="0" err="1">
                <a:solidFill>
                  <a:schemeClr val="tx2"/>
                </a:solidFill>
              </a:rPr>
              <a:t>var</a:t>
            </a:r>
            <a:r>
              <a:rPr lang="en-GB" sz="1600" dirty="0">
                <a:solidFill>
                  <a:schemeClr val="tx2"/>
                </a:solidFill>
              </a:rPr>
              <a:t> stream = </a:t>
            </a:r>
            <a:r>
              <a:rPr lang="en-GB" sz="1600" dirty="0" err="1">
                <a:solidFill>
                  <a:schemeClr val="tx2"/>
                </a:solidFill>
              </a:rPr>
              <a:t>T.stream</a:t>
            </a:r>
            <a:r>
              <a:rPr lang="en-GB" sz="1600" dirty="0">
                <a:solidFill>
                  <a:schemeClr val="tx2"/>
                </a:solidFill>
              </a:rPr>
              <a:t>('statuses/sample</a:t>
            </a:r>
            <a:r>
              <a:rPr lang="en-GB" sz="1600" dirty="0" smtClean="0">
                <a:solidFill>
                  <a:schemeClr val="tx2"/>
                </a:solidFill>
              </a:rPr>
              <a:t>');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Step Two – Start Sending the Data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80290" y="1340768"/>
            <a:ext cx="76328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Start the Stream and emit to the socket</a:t>
            </a:r>
          </a:p>
          <a:p>
            <a:endParaRPr lang="it-IT" sz="1600" i="1" dirty="0" smtClean="0">
              <a:solidFill>
                <a:schemeClr val="tx2"/>
              </a:solidFill>
            </a:endParaRPr>
          </a:p>
          <a:p>
            <a:pPr lvl="1"/>
            <a:r>
              <a:rPr lang="en-GB" sz="2000" i="1" dirty="0" err="1" smtClean="0">
                <a:solidFill>
                  <a:schemeClr val="tx2"/>
                </a:solidFill>
              </a:rPr>
              <a:t>stream.on</a:t>
            </a:r>
            <a:r>
              <a:rPr lang="en-GB" sz="2000" i="1" dirty="0">
                <a:solidFill>
                  <a:schemeClr val="tx2"/>
                </a:solidFill>
              </a:rPr>
              <a:t>('tweet', function (tweet) {</a:t>
            </a:r>
          </a:p>
          <a:p>
            <a:pPr lvl="1"/>
            <a:r>
              <a:rPr lang="en-GB" sz="2000" i="1" dirty="0">
                <a:solidFill>
                  <a:schemeClr val="tx2"/>
                </a:solidFill>
              </a:rPr>
              <a:t>  </a:t>
            </a:r>
            <a:r>
              <a:rPr lang="en-GB" sz="2000" i="1" dirty="0" smtClean="0">
                <a:solidFill>
                  <a:schemeClr val="tx2"/>
                </a:solidFill>
              </a:rPr>
              <a:t>console.log(tweet</a:t>
            </a:r>
            <a:r>
              <a:rPr lang="en-GB" sz="2000" i="1" dirty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en-GB" sz="2000" i="1" dirty="0" err="1" smtClean="0">
                <a:solidFill>
                  <a:schemeClr val="tx2"/>
                </a:solidFill>
              </a:rPr>
              <a:t>io.emit</a:t>
            </a:r>
            <a:r>
              <a:rPr lang="en-GB" sz="2000" i="1" dirty="0">
                <a:solidFill>
                  <a:schemeClr val="tx2"/>
                </a:solidFill>
              </a:rPr>
              <a:t>('</a:t>
            </a:r>
            <a:r>
              <a:rPr lang="en-GB" sz="2000" i="1" dirty="0" err="1">
                <a:solidFill>
                  <a:schemeClr val="tx2"/>
                </a:solidFill>
              </a:rPr>
              <a:t>tweets',tweet</a:t>
            </a:r>
            <a:r>
              <a:rPr lang="en-GB" sz="2000" i="1" dirty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en-GB" sz="2000" i="1" dirty="0" smtClean="0">
                <a:solidFill>
                  <a:schemeClr val="tx2"/>
                </a:solidFill>
              </a:rPr>
              <a:t>});</a:t>
            </a:r>
          </a:p>
          <a:p>
            <a:endParaRPr lang="en-GB" sz="1600" i="1" dirty="0">
              <a:solidFill>
                <a:schemeClr val="tx2"/>
              </a:solidFill>
            </a:endParaRPr>
          </a:p>
          <a:p>
            <a:endParaRPr lang="en-GB" sz="1600" i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Now We’re ready to receive it on the front end….</a:t>
            </a:r>
            <a:endParaRPr lang="en-GB" sz="2400" dirty="0"/>
          </a:p>
          <a:p>
            <a:endParaRPr lang="en-GB" sz="1600" i="1" dirty="0">
              <a:solidFill>
                <a:schemeClr val="tx2"/>
              </a:solidFill>
            </a:endParaRPr>
          </a:p>
          <a:p>
            <a:endParaRPr lang="en-GB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Step Three - Receiving the Data on the Client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80290" y="908720"/>
            <a:ext cx="847223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Receive the data from the socket</a:t>
            </a:r>
          </a:p>
          <a:p>
            <a:r>
              <a:rPr lang="it-IT" sz="1600" i="1" dirty="0" smtClean="0">
                <a:solidFill>
                  <a:schemeClr val="tx2"/>
                </a:solidFill>
              </a:rPr>
              <a:t>	</a:t>
            </a:r>
            <a:endParaRPr lang="it-IT" sz="1600" i="1" dirty="0" smtClean="0">
              <a:solidFill>
                <a:schemeClr val="tx2"/>
              </a:solidFill>
            </a:endParaRPr>
          </a:p>
          <a:p>
            <a:pPr lvl="1"/>
            <a:r>
              <a:rPr lang="it-IT" sz="1400" i="1" dirty="0" smtClean="0">
                <a:solidFill>
                  <a:schemeClr val="tx2"/>
                </a:solidFill>
              </a:rPr>
              <a:t>var </a:t>
            </a:r>
            <a:r>
              <a:rPr lang="it-IT" sz="1400" i="1" dirty="0">
                <a:solidFill>
                  <a:schemeClr val="tx2"/>
                </a:solidFill>
              </a:rPr>
              <a:t>socket = io.connect</a:t>
            </a:r>
            <a:r>
              <a:rPr lang="it-IT" sz="1400" i="1" dirty="0" smtClean="0">
                <a:solidFill>
                  <a:schemeClr val="tx2"/>
                </a:solidFill>
              </a:rPr>
              <a:t>(‘serverAddress');</a:t>
            </a:r>
            <a:endParaRPr lang="it-IT" sz="1400" i="1" dirty="0">
              <a:solidFill>
                <a:schemeClr val="tx2"/>
              </a:solidFill>
            </a:endParaRPr>
          </a:p>
          <a:p>
            <a:pPr lvl="1"/>
            <a:r>
              <a:rPr lang="it-IT" sz="1400" i="1" dirty="0" smtClean="0">
                <a:solidFill>
                  <a:schemeClr val="tx2"/>
                </a:solidFill>
              </a:rPr>
              <a:t>socket.on</a:t>
            </a:r>
            <a:r>
              <a:rPr lang="it-IT" sz="1400" i="1" dirty="0">
                <a:solidFill>
                  <a:schemeClr val="tx2"/>
                </a:solidFill>
              </a:rPr>
              <a:t>('tweets', function (tweet) </a:t>
            </a:r>
            <a:r>
              <a:rPr lang="it-IT" sz="1400" i="1" dirty="0" smtClean="0">
                <a:solidFill>
                  <a:schemeClr val="tx2"/>
                </a:solidFill>
              </a:rPr>
              <a:t>{</a:t>
            </a:r>
            <a:endParaRPr lang="it-IT" sz="1400" i="1" dirty="0">
              <a:solidFill>
                <a:schemeClr val="tx2"/>
              </a:solidFill>
            </a:endParaRP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     var image_url = </a:t>
            </a:r>
            <a:r>
              <a:rPr lang="it-IT" sz="1400" i="1" dirty="0" smtClean="0">
                <a:solidFill>
                  <a:schemeClr val="tx2"/>
                </a:solidFill>
              </a:rPr>
              <a:t>"";</a:t>
            </a:r>
          </a:p>
          <a:p>
            <a:pPr lvl="1"/>
            <a:r>
              <a:rPr lang="it-IT" sz="1400" i="1" dirty="0" smtClean="0">
                <a:solidFill>
                  <a:schemeClr val="tx2"/>
                </a:solidFill>
              </a:rPr>
              <a:t>                if(tweet.entities.media[0]){</a:t>
            </a:r>
          </a:p>
          <a:p>
            <a:pPr lvl="1"/>
            <a:r>
              <a:rPr lang="it-IT" sz="1400" i="1" dirty="0" smtClean="0">
                <a:solidFill>
                  <a:schemeClr val="tx2"/>
                </a:solidFill>
              </a:rPr>
              <a:t>                  </a:t>
            </a:r>
            <a:r>
              <a:rPr lang="it-IT" sz="1400" i="1" dirty="0">
                <a:solidFill>
                  <a:schemeClr val="tx2"/>
                </a:solidFill>
              </a:rPr>
              <a:t>var url = tweet.entities.media[0</a:t>
            </a:r>
            <a:r>
              <a:rPr lang="it-IT" sz="1400" i="1" dirty="0" smtClean="0">
                <a:solidFill>
                  <a:schemeClr val="tx2"/>
                </a:solidFill>
              </a:rPr>
              <a:t>];</a:t>
            </a:r>
            <a:endParaRPr lang="it-IT" sz="1400" i="1" dirty="0">
              <a:solidFill>
                <a:schemeClr val="tx2"/>
              </a:solidFill>
            </a:endParaRP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                        url = url.media_url;</a:t>
            </a: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                        image_url = url;</a:t>
            </a:r>
          </a:p>
          <a:p>
            <a:pPr lvl="1"/>
            <a:r>
              <a:rPr lang="it-IT" sz="1400" i="1" dirty="0" smtClean="0">
                <a:solidFill>
                  <a:schemeClr val="tx2"/>
                </a:solidFill>
              </a:rPr>
              <a:t>	}</a:t>
            </a:r>
            <a:endParaRPr lang="it-IT" sz="1400" i="1" dirty="0">
              <a:solidFill>
                <a:schemeClr val="tx2"/>
              </a:solidFill>
            </a:endParaRP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        </a:t>
            </a:r>
            <a:r>
              <a:rPr lang="it-IT" sz="1400" i="1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it-IT" sz="1400" i="1" dirty="0" smtClean="0">
                <a:solidFill>
                  <a:schemeClr val="tx2"/>
                </a:solidFill>
              </a:rPr>
              <a:t>         // Here we can get some of the images in the Tweets</a:t>
            </a:r>
            <a:endParaRPr lang="it-IT" sz="1400" i="1" dirty="0">
              <a:solidFill>
                <a:schemeClr val="tx2"/>
              </a:solidFill>
            </a:endParaRP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        if (image_url &amp;&amp; image_url != "") {</a:t>
            </a: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            var div = $("#collageContainer");</a:t>
            </a: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            var img = new Image(image_url);</a:t>
            </a: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            img.onload = function () </a:t>
            </a:r>
            <a:r>
              <a:rPr lang="it-IT" sz="1400" i="1" dirty="0" smtClean="0">
                <a:solidFill>
                  <a:schemeClr val="tx2"/>
                </a:solidFill>
              </a:rPr>
              <a:t>{  </a:t>
            </a:r>
            <a:endParaRPr lang="it-IT" sz="1400" i="1" dirty="0">
              <a:solidFill>
                <a:schemeClr val="tx2"/>
              </a:solidFill>
            </a:endParaRPr>
          </a:p>
          <a:p>
            <a:pPr lvl="2"/>
            <a:r>
              <a:rPr lang="it-IT" sz="1400" i="1" dirty="0">
                <a:solidFill>
                  <a:schemeClr val="tx2"/>
                </a:solidFill>
              </a:rPr>
              <a:t>              div.append($("&lt;img src='"+image_url+"' height='100%'&gt;"));</a:t>
            </a:r>
          </a:p>
          <a:p>
            <a:pPr lvl="2"/>
            <a:r>
              <a:rPr lang="it-IT" sz="1400" i="1" dirty="0">
                <a:solidFill>
                  <a:schemeClr val="tx2"/>
                </a:solidFill>
              </a:rPr>
              <a:t>              if (div.children().length &gt; 25000) {</a:t>
            </a:r>
          </a:p>
          <a:p>
            <a:pPr lvl="2"/>
            <a:r>
              <a:rPr lang="it-IT" sz="1400" i="1" dirty="0">
                <a:solidFill>
                  <a:schemeClr val="tx2"/>
                </a:solidFill>
              </a:rPr>
              <a:t>                </a:t>
            </a:r>
            <a:r>
              <a:rPr lang="it-IT" sz="1400" i="1" dirty="0">
                <a:solidFill>
                  <a:schemeClr val="tx2"/>
                </a:solidFill>
              </a:rPr>
              <a:t> </a:t>
            </a:r>
            <a:r>
              <a:rPr lang="it-IT" sz="1400" i="1" dirty="0" smtClean="0">
                <a:solidFill>
                  <a:schemeClr val="tx2"/>
                </a:solidFill>
              </a:rPr>
              <a:t>  </a:t>
            </a:r>
            <a:r>
              <a:rPr lang="it-IT" sz="1400" i="1" dirty="0" smtClean="0">
                <a:solidFill>
                  <a:schemeClr val="tx2"/>
                </a:solidFill>
              </a:rPr>
              <a:t>div.children</a:t>
            </a:r>
            <a:r>
              <a:rPr lang="it-IT" sz="1400" i="1" dirty="0">
                <a:solidFill>
                  <a:schemeClr val="tx2"/>
                </a:solidFill>
              </a:rPr>
              <a:t>()[0].remove();</a:t>
            </a: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              </a:t>
            </a:r>
            <a:r>
              <a:rPr lang="it-IT" sz="1400" i="1" dirty="0" smtClean="0">
                <a:solidFill>
                  <a:schemeClr val="tx2"/>
                </a:solidFill>
              </a:rPr>
              <a:t>	}</a:t>
            </a:r>
            <a:endParaRPr lang="it-IT" sz="1400" i="1" dirty="0">
              <a:solidFill>
                <a:schemeClr val="tx2"/>
              </a:solidFill>
            </a:endParaRP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            };</a:t>
            </a:r>
          </a:p>
          <a:p>
            <a:pPr lvl="1"/>
            <a:r>
              <a:rPr lang="it-IT" sz="1400" i="1" dirty="0" smtClean="0">
                <a:solidFill>
                  <a:schemeClr val="tx2"/>
                </a:solidFill>
              </a:rPr>
              <a:t>        }</a:t>
            </a:r>
            <a:endParaRPr lang="it-IT" sz="1400" i="1" dirty="0">
              <a:solidFill>
                <a:schemeClr val="tx2"/>
              </a:solidFill>
            </a:endParaRP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    });</a:t>
            </a:r>
          </a:p>
          <a:p>
            <a:pPr lvl="1"/>
            <a:r>
              <a:rPr lang="it-IT" sz="1400" i="1" dirty="0">
                <a:solidFill>
                  <a:schemeClr val="tx2"/>
                </a:solidFill>
              </a:rPr>
              <a:t>};</a:t>
            </a:r>
            <a:endParaRPr lang="it-IT" sz="1400" i="1" dirty="0" smtClean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7715" y="2276872"/>
            <a:ext cx="416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//Connect to the Stream….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086442" y="4011644"/>
            <a:ext cx="416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//Do some processing of the stream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0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Step Four – Show some data in the browser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7065" y="1340768"/>
            <a:ext cx="84722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Call the JavaScript method and add a div tag to an HTML Page</a:t>
            </a:r>
          </a:p>
          <a:p>
            <a:endParaRPr lang="it-IT" sz="1600" i="1" dirty="0" smtClean="0">
              <a:solidFill>
                <a:schemeClr val="tx2"/>
              </a:solidFill>
            </a:endParaRPr>
          </a:p>
          <a:p>
            <a:pPr lvl="2"/>
            <a:r>
              <a:rPr lang="it-IT" i="1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&lt;body </a:t>
            </a:r>
            <a:r>
              <a:rPr lang="en-GB" i="1" dirty="0" err="1">
                <a:solidFill>
                  <a:schemeClr val="tx2"/>
                </a:solidFill>
              </a:rPr>
              <a:t>onload</a:t>
            </a:r>
            <a:r>
              <a:rPr lang="en-GB" i="1" dirty="0">
                <a:solidFill>
                  <a:schemeClr val="tx2"/>
                </a:solidFill>
              </a:rPr>
              <a:t>='main()'&gt;</a:t>
            </a:r>
          </a:p>
          <a:p>
            <a:pPr lvl="2"/>
            <a:endParaRPr lang="en-GB" i="1" dirty="0">
              <a:solidFill>
                <a:schemeClr val="tx2"/>
              </a:solidFill>
            </a:endParaRPr>
          </a:p>
          <a:p>
            <a:pPr lvl="2"/>
            <a:r>
              <a:rPr lang="en-GB" i="1" dirty="0" smtClean="0">
                <a:solidFill>
                  <a:schemeClr val="tx2"/>
                </a:solidFill>
              </a:rPr>
              <a:t>	&lt;</a:t>
            </a:r>
            <a:r>
              <a:rPr lang="en-GB" i="1" dirty="0">
                <a:solidFill>
                  <a:schemeClr val="tx2"/>
                </a:solidFill>
              </a:rPr>
              <a:t>div id="</a:t>
            </a:r>
            <a:r>
              <a:rPr lang="en-GB" i="1" dirty="0" err="1">
                <a:solidFill>
                  <a:schemeClr val="tx2"/>
                </a:solidFill>
              </a:rPr>
              <a:t>collageContainer</a:t>
            </a:r>
            <a:r>
              <a:rPr lang="en-GB" i="1" dirty="0">
                <a:solidFill>
                  <a:schemeClr val="tx2"/>
                </a:solidFill>
              </a:rPr>
              <a:t>" class="</a:t>
            </a:r>
            <a:r>
              <a:rPr lang="en-GB" i="1" dirty="0" err="1">
                <a:solidFill>
                  <a:schemeClr val="tx2"/>
                </a:solidFill>
              </a:rPr>
              <a:t>thumbimg</a:t>
            </a:r>
            <a:r>
              <a:rPr lang="en-GB" i="1" dirty="0" smtClean="0">
                <a:solidFill>
                  <a:schemeClr val="tx2"/>
                </a:solidFill>
              </a:rPr>
              <a:t>"&gt; &lt;/div&gt;</a:t>
            </a:r>
            <a:endParaRPr lang="en-GB" i="1" dirty="0">
              <a:solidFill>
                <a:schemeClr val="tx2"/>
              </a:solidFill>
            </a:endParaRPr>
          </a:p>
          <a:p>
            <a:pPr lvl="2"/>
            <a:endParaRPr lang="en-GB" i="1" dirty="0">
              <a:solidFill>
                <a:schemeClr val="tx2"/>
              </a:solidFill>
            </a:endParaRPr>
          </a:p>
          <a:p>
            <a:pPr lvl="2"/>
            <a:r>
              <a:rPr lang="en-GB" i="1" dirty="0">
                <a:solidFill>
                  <a:schemeClr val="tx2"/>
                </a:solidFill>
              </a:rPr>
              <a:t>&lt;/body&gt;</a:t>
            </a:r>
            <a:endParaRPr lang="it-IT" i="1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149080"/>
            <a:ext cx="84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And… You’re done</a:t>
            </a:r>
            <a:r>
              <a:rPr lang="en-GB" sz="2400" dirty="0" smtClean="0">
                <a:sym typeface="Wingdings" panose="05000000000000000000" pitchFamily="2" charset="2"/>
              </a:rPr>
              <a:t></a:t>
            </a:r>
            <a:endParaRPr lang="it-IT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6845</TotalTime>
  <Words>501</Words>
  <Application>Microsoft Office PowerPoint</Application>
  <PresentationFormat>On-screen Show (4:3)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Century Gothic</vt:lpstr>
      <vt:lpstr>Coda</vt:lpstr>
      <vt:lpstr>Lucida Sans</vt:lpstr>
      <vt:lpstr>Wingdings</vt:lpstr>
      <vt:lpstr>Office Theme</vt:lpstr>
      <vt:lpstr>Web Observatory: Components of an Application</vt:lpstr>
      <vt:lpstr>Web Observatory Architecture…</vt:lpstr>
      <vt:lpstr>Making an App – What you Need</vt:lpstr>
      <vt:lpstr>The components of an App*</vt:lpstr>
      <vt:lpstr>An Example – Twitter Stream, Node.JS and Socket.IO  </vt:lpstr>
      <vt:lpstr>Step One – Create the Backend</vt:lpstr>
      <vt:lpstr>Step Two – Start Sending the Data</vt:lpstr>
      <vt:lpstr>Step Three - Receiving the Data on the Client</vt:lpstr>
      <vt:lpstr>Step Four – Show some data in the browser</vt:lpstr>
      <vt:lpstr>Step Five – Now Go Modify your Code!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aprilush</dc:creator>
  <cp:lastModifiedBy>Ramine</cp:lastModifiedBy>
  <cp:revision>219</cp:revision>
  <dcterms:created xsi:type="dcterms:W3CDTF">2013-12-09T16:42:07Z</dcterms:created>
  <dcterms:modified xsi:type="dcterms:W3CDTF">2014-12-12T05:47:33Z</dcterms:modified>
</cp:coreProperties>
</file>