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5"/>
  </p:notesMasterIdLst>
  <p:sldIdLst>
    <p:sldId id="256" r:id="rId5"/>
    <p:sldId id="277" r:id="rId6"/>
    <p:sldId id="325" r:id="rId7"/>
    <p:sldId id="320" r:id="rId8"/>
    <p:sldId id="326" r:id="rId9"/>
    <p:sldId id="321" r:id="rId10"/>
    <p:sldId id="324" r:id="rId11"/>
    <p:sldId id="323" r:id="rId12"/>
    <p:sldId id="319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325"/>
            <p14:sldId id="320"/>
            <p14:sldId id="326"/>
            <p14:sldId id="321"/>
            <p14:sldId id="324"/>
            <p14:sldId id="323"/>
            <p14:sldId id="31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  <a:r>
              <a:rPr lang="en-US" baseline="0" dirty="0" smtClean="0"/>
              <a:t> http://horstmann.com/sjsu/summer2012/unit9/diamond.png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K2mZ39AAzE" TargetMode="External"/><Relationship Id="rId2" Type="http://schemas.openxmlformats.org/officeDocument/2006/relationships/hyperlink" Target="https://www.youtube.com/watch?v=QmvmZqpthb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 of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Runtime vs compile time explanation: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www.youtube.com/watch?v=QmvmZqpthbc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Dynamic method </a:t>
            </a:r>
            <a:r>
              <a:rPr lang="en-CA" dirty="0"/>
              <a:t>dispatching: </a:t>
            </a: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www.youtube.com/watch?v=PK2mZ39AAzE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6657" y="2011680"/>
            <a:ext cx="3857244" cy="3766185"/>
          </a:xfrm>
        </p:spPr>
        <p:txBody>
          <a:bodyPr/>
          <a:lstStyle/>
          <a:p>
            <a:r>
              <a:rPr lang="en-CA" dirty="0" smtClean="0"/>
              <a:t>When to use:</a:t>
            </a:r>
          </a:p>
          <a:p>
            <a:r>
              <a:rPr lang="en-CA" dirty="0" smtClean="0"/>
              <a:t>Reusing </a:t>
            </a:r>
            <a:r>
              <a:rPr lang="en-CA" b="1" dirty="0" smtClean="0">
                <a:solidFill>
                  <a:srgbClr val="00B050"/>
                </a:solidFill>
              </a:rPr>
              <a:t>attributes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smtClean="0"/>
              <a:t>and </a:t>
            </a:r>
            <a:r>
              <a:rPr lang="en-CA" b="1" dirty="0" smtClean="0">
                <a:solidFill>
                  <a:srgbClr val="0070C0"/>
                </a:solidFill>
              </a:rPr>
              <a:t>Methods</a:t>
            </a:r>
          </a:p>
          <a:p>
            <a:r>
              <a:rPr lang="en-CA" dirty="0"/>
              <a:t>Creating </a:t>
            </a:r>
            <a:r>
              <a:rPr lang="en-CA" b="1" dirty="0" smtClean="0">
                <a:solidFill>
                  <a:srgbClr val="FFC000"/>
                </a:solidFill>
              </a:rPr>
              <a:t>abstractions</a:t>
            </a:r>
            <a:r>
              <a:rPr lang="en-CA" dirty="0" smtClean="0"/>
              <a:t> </a:t>
            </a:r>
            <a:r>
              <a:rPr lang="en-CA" dirty="0"/>
              <a:t>of concepts</a:t>
            </a:r>
          </a:p>
          <a:p>
            <a:endParaRPr lang="en-CA" dirty="0"/>
          </a:p>
        </p:txBody>
      </p:sp>
      <p:pic>
        <p:nvPicPr>
          <p:cNvPr id="9" name="Picture 8" descr="http://shivasoft.in/blog/wp-content/uploads/2010/08/Inheritanc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18" y="1888332"/>
            <a:ext cx="7206813" cy="415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Diamond 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can we create a class that can be </a:t>
            </a:r>
            <a:r>
              <a:rPr lang="en-CA" b="1" dirty="0" smtClean="0">
                <a:solidFill>
                  <a:srgbClr val="FF0000"/>
                </a:solidFill>
              </a:rPr>
              <a:t>charged</a:t>
            </a:r>
          </a:p>
          <a:p>
            <a:r>
              <a:rPr lang="en-CA" dirty="0" smtClean="0"/>
              <a:t>and </a:t>
            </a:r>
            <a:r>
              <a:rPr lang="en-CA" b="1" dirty="0" smtClean="0">
                <a:solidFill>
                  <a:srgbClr val="00B050"/>
                </a:solidFill>
              </a:rPr>
              <a:t>paid</a:t>
            </a:r>
            <a:r>
              <a:rPr lang="en-CA" dirty="0" smtClean="0"/>
              <a:t>?</a:t>
            </a:r>
          </a:p>
          <a:p>
            <a:endParaRPr lang="en-CA" dirty="0"/>
          </a:p>
        </p:txBody>
      </p:sp>
      <p:pic>
        <p:nvPicPr>
          <p:cNvPr id="2050" name="Picture 2" descr="http://horstmann.com/sjsu/summer2012/unit9/diamo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503" y="2011680"/>
            <a:ext cx="4516120" cy="451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72503" y="4635500"/>
            <a:ext cx="9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Charge()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049872" y="4649788"/>
            <a:ext cx="6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Pay</a:t>
            </a:r>
            <a:r>
              <a:rPr lang="en-CA" dirty="0" smtClean="0"/>
              <a:t>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51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Standardizing a method across multiple classes</a:t>
            </a:r>
          </a:p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9" r="21127" b="46418"/>
          <a:stretch/>
        </p:blipFill>
        <p:spPr>
          <a:xfrm>
            <a:off x="5058216" y="864235"/>
            <a:ext cx="6812668" cy="57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Abstract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758944" cy="3766185"/>
          </a:xfrm>
        </p:spPr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Problem</a:t>
            </a:r>
            <a:r>
              <a:rPr lang="en-CA" dirty="0" smtClean="0"/>
              <a:t>: We want to create a super class that can’t be instantiated</a:t>
            </a:r>
          </a:p>
          <a:p>
            <a:endParaRPr lang="en-CA" dirty="0"/>
          </a:p>
          <a:p>
            <a:r>
              <a:rPr lang="en-CA" b="1" dirty="0" smtClean="0">
                <a:solidFill>
                  <a:srgbClr val="00B050"/>
                </a:solidFill>
              </a:rPr>
              <a:t>Solution</a:t>
            </a:r>
            <a:r>
              <a:rPr lang="en-CA" dirty="0" smtClean="0"/>
              <a:t>: Abstract class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098" name="Picture 2" descr="https://www3.ntu.edu.sg/home/ehchua/programming/java/images/OOP_PolymorphismAbstractSha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1" y="1692275"/>
            <a:ext cx="6068156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1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Method dispatching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Problem</a:t>
            </a:r>
            <a:r>
              <a:rPr lang="en-CA" dirty="0" smtClean="0"/>
              <a:t>: Want to create multiple enemies with the same interface but have different implementations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00B050"/>
                </a:solidFill>
              </a:rPr>
              <a:t>Solution</a:t>
            </a:r>
            <a:r>
              <a:rPr lang="en-CA" dirty="0" smtClean="0"/>
              <a:t>: Dynamic method Dispatching</a:t>
            </a:r>
          </a:p>
          <a:p>
            <a:endParaRPr lang="en-CA" dirty="0"/>
          </a:p>
          <a:p>
            <a:r>
              <a:rPr lang="en-CA" dirty="0" smtClean="0"/>
              <a:t>See code example in the repo if you did not attend tutorial.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4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Runtime vs Compile time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When is </a:t>
            </a:r>
            <a:r>
              <a:rPr lang="en-CA" b="1" dirty="0" smtClean="0">
                <a:solidFill>
                  <a:srgbClr val="FF0000"/>
                </a:solidFill>
              </a:rPr>
              <a:t>Compile</a:t>
            </a:r>
            <a:r>
              <a:rPr lang="en-CA" dirty="0" smtClean="0"/>
              <a:t> time? When is </a:t>
            </a:r>
            <a:r>
              <a:rPr lang="en-CA" b="1" dirty="0" smtClean="0">
                <a:solidFill>
                  <a:srgbClr val="FF0000"/>
                </a:solidFill>
              </a:rPr>
              <a:t>Runtime</a:t>
            </a:r>
            <a:r>
              <a:rPr lang="en-CA" dirty="0" smtClean="0"/>
              <a:t>? What does it mean?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Mistakes happen when you are: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writing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Compiling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Executing code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Understanding where in the  </a:t>
            </a:r>
            <a:r>
              <a:rPr lang="en-CA" b="1" dirty="0" smtClean="0">
                <a:solidFill>
                  <a:srgbClr val="0070C0"/>
                </a:solidFill>
              </a:rPr>
              <a:t>cycle</a:t>
            </a:r>
            <a:r>
              <a:rPr lang="en-CA" dirty="0" smtClean="0"/>
              <a:t> the error happens helps </a:t>
            </a:r>
            <a:r>
              <a:rPr lang="en-CA" b="1" dirty="0" smtClean="0">
                <a:solidFill>
                  <a:srgbClr val="00B050"/>
                </a:solidFill>
              </a:rPr>
              <a:t>diagnose</a:t>
            </a:r>
            <a:r>
              <a:rPr lang="en-CA" dirty="0" smtClean="0"/>
              <a:t> the issue.</a:t>
            </a:r>
          </a:p>
          <a:p>
            <a:endParaRPr lang="en-CA" dirty="0"/>
          </a:p>
          <a:p>
            <a:r>
              <a:rPr lang="en-CA" dirty="0" smtClean="0"/>
              <a:t>Is there an example?</a:t>
            </a:r>
          </a:p>
          <a:p>
            <a:r>
              <a:rPr lang="en-CA" b="1" dirty="0" smtClean="0">
                <a:solidFill>
                  <a:srgbClr val="00B050"/>
                </a:solidFill>
              </a:rPr>
              <a:t>Yes</a:t>
            </a:r>
            <a:r>
              <a:rPr lang="en-CA" dirty="0" smtClean="0"/>
              <a:t>, see the code on the  repo if you did not attend the tutorial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0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r>
              <a:rPr lang="en-CA" dirty="0" smtClean="0"/>
              <a:t>Will an IDE catch compile time errors?</a:t>
            </a:r>
          </a:p>
          <a:p>
            <a:r>
              <a:rPr lang="en-CA" dirty="0" smtClean="0"/>
              <a:t>Will an IDE catch runtime errors?</a:t>
            </a:r>
          </a:p>
          <a:p>
            <a:r>
              <a:rPr lang="en-CA" dirty="0" smtClean="0"/>
              <a:t>Is there a difference between an abstract class and an interface?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2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Deliverables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9420"/>
          </a:xfrm>
        </p:spPr>
        <p:txBody>
          <a:bodyPr>
            <a:normAutofit/>
          </a:bodyPr>
          <a:lstStyle/>
          <a:p>
            <a:r>
              <a:rPr lang="en-CA" dirty="0" smtClean="0"/>
              <a:t>SRS Due Sunday FEB 15</a:t>
            </a:r>
          </a:p>
          <a:p>
            <a:r>
              <a:rPr lang="en-CA" dirty="0" smtClean="0"/>
              <a:t>Programming Assignmen</a:t>
            </a:r>
            <a:r>
              <a:rPr lang="en-CA" dirty="0" smtClean="0"/>
              <a:t>t 1 due MARCH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67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233</Words>
  <Application>Microsoft Office PowerPoint</Application>
  <PresentationFormat>Widescreen</PresentationFormat>
  <Paragraphs>51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3_Metropolitan</vt:lpstr>
      <vt:lpstr>OO Programming</vt:lpstr>
      <vt:lpstr>Inheritance</vt:lpstr>
      <vt:lpstr>Inheritance Diamond Problem</vt:lpstr>
      <vt:lpstr>Interfaces</vt:lpstr>
      <vt:lpstr>Abstract class</vt:lpstr>
      <vt:lpstr>Dynamic Method dispatching</vt:lpstr>
      <vt:lpstr>Runtime vs Compile time</vt:lpstr>
      <vt:lpstr>Concept Questions</vt:lpstr>
      <vt:lpstr>Deliverables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2015-02-11T22:41:10Z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