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12" r:id="rId4"/>
  </p:sldMasterIdLst>
  <p:notesMasterIdLst>
    <p:notesMasterId r:id="rId24"/>
  </p:notesMasterIdLst>
  <p:sldIdLst>
    <p:sldId id="256" r:id="rId5"/>
    <p:sldId id="277" r:id="rId6"/>
    <p:sldId id="325" r:id="rId7"/>
    <p:sldId id="320" r:id="rId8"/>
    <p:sldId id="326" r:id="rId9"/>
    <p:sldId id="328" r:id="rId10"/>
    <p:sldId id="329" r:id="rId11"/>
    <p:sldId id="330" r:id="rId12"/>
    <p:sldId id="321" r:id="rId13"/>
    <p:sldId id="327" r:id="rId14"/>
    <p:sldId id="331" r:id="rId15"/>
    <p:sldId id="336" r:id="rId16"/>
    <p:sldId id="335" r:id="rId17"/>
    <p:sldId id="337" r:id="rId18"/>
    <p:sldId id="338" r:id="rId19"/>
    <p:sldId id="339" r:id="rId20"/>
    <p:sldId id="333" r:id="rId21"/>
    <p:sldId id="279" r:id="rId22"/>
    <p:sldId id="33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05CDB963-8A90-4731-BD28-2E30D3FF484D}">
          <p14:sldIdLst>
            <p14:sldId id="256"/>
            <p14:sldId id="277"/>
            <p14:sldId id="325"/>
            <p14:sldId id="320"/>
            <p14:sldId id="326"/>
            <p14:sldId id="328"/>
            <p14:sldId id="329"/>
            <p14:sldId id="330"/>
            <p14:sldId id="321"/>
            <p14:sldId id="327"/>
            <p14:sldId id="331"/>
            <p14:sldId id="336"/>
            <p14:sldId id="335"/>
            <p14:sldId id="337"/>
            <p14:sldId id="338"/>
            <p14:sldId id="339"/>
            <p14:sldId id="333"/>
            <p14:sldId id="279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5" autoAdjust="0"/>
    <p:restoredTop sz="94799" autoAdjust="0"/>
  </p:normalViewPr>
  <p:slideViewPr>
    <p:cSldViewPr snapToGrid="0">
      <p:cViewPr varScale="1">
        <p:scale>
          <a:sx n="75" d="100"/>
          <a:sy n="75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t>2/15/2015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2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3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76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06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6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9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53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0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credit:</a:t>
            </a:r>
            <a:r>
              <a:rPr lang="en-US" baseline="0" dirty="0" smtClean="0"/>
              <a:t> http://horstmann.com/sjsu/summer2012/unit9/diamond.png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90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79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Source: midterm 2013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12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Source:</a:t>
            </a:r>
            <a:r>
              <a:rPr lang="en-CA" baseline="0" dirty="0" smtClean="0"/>
              <a:t> final 2005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42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Source</a:t>
            </a:r>
            <a:r>
              <a:rPr lang="en-CA" baseline="0" dirty="0" smtClean="0"/>
              <a:t>: fall 2011 final exam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28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Source: final 2005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7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9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8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4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8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6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9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2/15/2015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6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2/15/2015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9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1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brief 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9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2 Class diagram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85887" y="2157731"/>
            <a:ext cx="8682282" cy="345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16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3 Decision Table</a:t>
            </a:r>
            <a:endParaRPr lang="en-CA" dirty="0"/>
          </a:p>
        </p:txBody>
      </p:sp>
      <p:pic>
        <p:nvPicPr>
          <p:cNvPr id="5" name="Grafik 2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" t="5268" r="46347" b="67088"/>
          <a:stretch/>
        </p:blipFill>
        <p:spPr bwMode="auto">
          <a:xfrm>
            <a:off x="1549399" y="2157730"/>
            <a:ext cx="8415497" cy="3239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5538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3 Decision Table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General rules: </a:t>
            </a:r>
            <a:endParaRPr lang="en-CA" dirty="0"/>
          </a:p>
          <a:p>
            <a:r>
              <a:rPr lang="en-US" b="1" dirty="0"/>
              <a:t> </a:t>
            </a:r>
            <a:endParaRPr lang="en-CA" dirty="0"/>
          </a:p>
          <a:p>
            <a:r>
              <a:rPr lang="en-US" b="1" dirty="0"/>
              <a:t>Rule 1:</a:t>
            </a:r>
            <a:r>
              <a:rPr lang="en-US" dirty="0"/>
              <a:t> Only clients with account status “Recalcitrant” are potentially subject to Chapter 4 withholding but may be exempt. All other clients are subject to Chapter 3 withholding, unless the income is exempt from withholding by a tax treaty.  </a:t>
            </a:r>
            <a:endParaRPr lang="en-CA" dirty="0"/>
          </a:p>
          <a:p>
            <a:r>
              <a:rPr lang="en-US" b="1" dirty="0"/>
              <a:t> </a:t>
            </a:r>
            <a:endParaRPr lang="en-CA" dirty="0"/>
          </a:p>
          <a:p>
            <a:r>
              <a:rPr lang="en-US" b="1" dirty="0"/>
              <a:t>Rule 2: </a:t>
            </a:r>
            <a:r>
              <a:rPr lang="en-US" dirty="0"/>
              <a:t>Either Box 3 or Box 4 must be checked (but not both). Boxes 3a, 3b, 4a, 4b must always be filled.</a:t>
            </a:r>
            <a:r>
              <a:rPr lang="en-US" b="1" dirty="0"/>
              <a:t> </a:t>
            </a:r>
            <a:endParaRPr lang="en-CA" dirty="0"/>
          </a:p>
          <a:p>
            <a:r>
              <a:rPr lang="en-US" b="1" dirty="0"/>
              <a:t> 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1586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3 Decision Table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u="sng" dirty="0"/>
              <a:t>Rules specific to Boxes 3, 3a, 3b: </a:t>
            </a:r>
            <a:endParaRPr lang="en-CA" sz="4000" dirty="0"/>
          </a:p>
          <a:p>
            <a:r>
              <a:rPr lang="en-US" b="1" dirty="0"/>
              <a:t>Rule 3:</a:t>
            </a:r>
            <a:r>
              <a:rPr lang="en-US" dirty="0"/>
              <a:t> All income that is subject to Chapter 3 withholding is reported as follows: </a:t>
            </a:r>
            <a:endParaRPr lang="en-CA" sz="3200" dirty="0"/>
          </a:p>
          <a:p>
            <a:pPr lvl="1"/>
            <a:r>
              <a:rPr lang="en-US" dirty="0"/>
              <a:t>Box 3: Check</a:t>
            </a:r>
            <a:endParaRPr lang="en-CA" dirty="0"/>
          </a:p>
          <a:p>
            <a:pPr lvl="1"/>
            <a:r>
              <a:rPr lang="fr-CA" dirty="0"/>
              <a:t>Box 3a (Ch3 exemption code): 00</a:t>
            </a:r>
            <a:endParaRPr lang="en-CA" dirty="0"/>
          </a:p>
          <a:p>
            <a:pPr lvl="1"/>
            <a:r>
              <a:rPr lang="en-US" dirty="0"/>
              <a:t>Box 3b (Ch3 tax rate): &gt; </a:t>
            </a:r>
            <a:r>
              <a:rPr lang="en-US" dirty="0" smtClean="0"/>
              <a:t>00.00</a:t>
            </a:r>
            <a:endParaRPr lang="en-CA" dirty="0"/>
          </a:p>
          <a:p>
            <a:r>
              <a:rPr lang="en-US" b="1" dirty="0"/>
              <a:t>Rule 4: </a:t>
            </a:r>
            <a:r>
              <a:rPr lang="en-US" dirty="0"/>
              <a:t>All income that is subject to Chapter4 withholding is exempt from Chapter 3 withholding and is reported as follows: </a:t>
            </a:r>
            <a:endParaRPr lang="en-CA" dirty="0"/>
          </a:p>
          <a:p>
            <a:pPr lvl="1"/>
            <a:r>
              <a:rPr lang="en-US" dirty="0"/>
              <a:t>Box 3: Uncheck</a:t>
            </a:r>
            <a:endParaRPr lang="en-CA" dirty="0"/>
          </a:p>
          <a:p>
            <a:pPr lvl="1"/>
            <a:r>
              <a:rPr lang="en-US" dirty="0"/>
              <a:t>Box 3a (Ch3 exemption code): 12</a:t>
            </a:r>
            <a:endParaRPr lang="en-CA" dirty="0"/>
          </a:p>
          <a:p>
            <a:pPr lvl="1"/>
            <a:r>
              <a:rPr lang="en-US" dirty="0"/>
              <a:t>Box 3b (Ch3 tax rate): 00.00</a:t>
            </a:r>
            <a:r>
              <a:rPr lang="en-US" dirty="0" smtClean="0"/>
              <a:t>%</a:t>
            </a:r>
            <a:endParaRPr lang="en-CA" dirty="0"/>
          </a:p>
          <a:p>
            <a:r>
              <a:rPr lang="en-US" b="1" dirty="0"/>
              <a:t>Rule 5: </a:t>
            </a:r>
            <a:r>
              <a:rPr lang="en-US" dirty="0"/>
              <a:t>Income that is covered by a tax treaty is exempt from Chapter 3 withholding and is reported as follows: </a:t>
            </a:r>
            <a:endParaRPr lang="en-CA" dirty="0"/>
          </a:p>
          <a:p>
            <a:pPr lvl="1"/>
            <a:r>
              <a:rPr lang="en-US" dirty="0"/>
              <a:t>Box 3: Check</a:t>
            </a:r>
            <a:endParaRPr lang="en-CA" dirty="0"/>
          </a:p>
          <a:p>
            <a:pPr lvl="1"/>
            <a:r>
              <a:rPr lang="en-US" dirty="0"/>
              <a:t>Box 3a (Ch3 exemption code): 02</a:t>
            </a:r>
            <a:endParaRPr lang="en-CA" dirty="0"/>
          </a:p>
          <a:p>
            <a:pPr lvl="1"/>
            <a:r>
              <a:rPr lang="en-US" dirty="0"/>
              <a:t>Box 3b (Ch3 tax rate): 00.00%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4064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3 Decision Table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u="sng" dirty="0"/>
              <a:t>Rules specific to Boxes 4, 4a, 4b: </a:t>
            </a:r>
            <a:endParaRPr lang="en-CA" sz="3200" dirty="0"/>
          </a:p>
          <a:p>
            <a:r>
              <a:rPr lang="en-US" sz="800" b="1" dirty="0"/>
              <a:t> </a:t>
            </a:r>
            <a:endParaRPr lang="en-CA" sz="3200" dirty="0"/>
          </a:p>
          <a:p>
            <a:r>
              <a:rPr lang="en-US" b="1" dirty="0"/>
              <a:t>Rule 6: </a:t>
            </a:r>
            <a:r>
              <a:rPr lang="en-US" dirty="0"/>
              <a:t>Any income before July 1 2014 (regardless of the client’s account status and the income type) or income of clients with any status </a:t>
            </a:r>
            <a:r>
              <a:rPr lang="en-US" i="1" dirty="0"/>
              <a:t>other than</a:t>
            </a:r>
            <a:r>
              <a:rPr lang="en-US" dirty="0"/>
              <a:t> “Recalcitrant” is exempted from Chapter 4 withholding and is reported as follows</a:t>
            </a:r>
            <a:endParaRPr lang="en-CA" dirty="0"/>
          </a:p>
          <a:p>
            <a:pPr lvl="1"/>
            <a:r>
              <a:rPr lang="en-US" dirty="0"/>
              <a:t>Box 4: Uncheck</a:t>
            </a:r>
            <a:endParaRPr lang="en-CA" dirty="0"/>
          </a:p>
          <a:p>
            <a:pPr lvl="1"/>
            <a:r>
              <a:rPr lang="en-US" dirty="0"/>
              <a:t>Box 4a (Ch4 exemption code): 15 </a:t>
            </a:r>
            <a:endParaRPr lang="en-CA" dirty="0"/>
          </a:p>
          <a:p>
            <a:pPr lvl="1"/>
            <a:r>
              <a:rPr lang="en-US" dirty="0"/>
              <a:t>Box 4b (Ch4 tax rate): 00.00%</a:t>
            </a:r>
            <a:endParaRPr lang="en-CA" dirty="0"/>
          </a:p>
          <a:p>
            <a:r>
              <a:rPr lang="en-US" b="1" dirty="0"/>
              <a:t> </a:t>
            </a:r>
            <a:endParaRPr lang="en-CA" dirty="0"/>
          </a:p>
          <a:p>
            <a:r>
              <a:rPr lang="en-US" b="1" dirty="0"/>
              <a:t>Rule 7: </a:t>
            </a:r>
            <a:r>
              <a:rPr lang="en-US" dirty="0"/>
              <a:t>All master limited partnership (MLP) income (on or after July 1, 2014) of clients with account status “Recalcitrant” is exempted from ch4 withholding (but may be subject to Chapter 3 withholding) is reported as follows: </a:t>
            </a:r>
            <a:endParaRPr lang="en-CA" dirty="0"/>
          </a:p>
          <a:p>
            <a:pPr lvl="1"/>
            <a:r>
              <a:rPr lang="en-US" dirty="0"/>
              <a:t>Box 4: Uncheck</a:t>
            </a:r>
            <a:endParaRPr lang="en-CA" dirty="0"/>
          </a:p>
          <a:p>
            <a:pPr lvl="1"/>
            <a:r>
              <a:rPr lang="en-US" dirty="0"/>
              <a:t>Box 4a (Ch4 exemption code): 14</a:t>
            </a:r>
            <a:endParaRPr lang="en-CA" dirty="0"/>
          </a:p>
          <a:p>
            <a:pPr lvl="1"/>
            <a:r>
              <a:rPr lang="en-US" dirty="0"/>
              <a:t>Box 4b (Ch4 tax rate): 00.00%</a:t>
            </a:r>
            <a:endParaRPr lang="en-CA" dirty="0"/>
          </a:p>
          <a:p>
            <a:r>
              <a:rPr lang="en-US" b="1" dirty="0"/>
              <a:t> 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9920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3 Decision Table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u="sng" dirty="0"/>
              <a:t>Rules specific to Boxes 4, 4a, 4b: </a:t>
            </a:r>
            <a:endParaRPr lang="en-CA" sz="3200" dirty="0"/>
          </a:p>
          <a:p>
            <a:r>
              <a:rPr lang="en-US" sz="800" b="1" dirty="0"/>
              <a:t> </a:t>
            </a:r>
            <a:endParaRPr lang="en-CA" sz="3200" dirty="0"/>
          </a:p>
          <a:p>
            <a:r>
              <a:rPr lang="en-US" b="1" dirty="0"/>
              <a:t>Rule 8: </a:t>
            </a:r>
            <a:r>
              <a:rPr lang="en-US" dirty="0"/>
              <a:t>All grandfathered income of clients with account status “Recalcitrant” that is not MLP income is exempted from ch4 withholding and is reported as follows: </a:t>
            </a:r>
            <a:endParaRPr lang="en-CA" dirty="0"/>
          </a:p>
          <a:p>
            <a:pPr lvl="1"/>
            <a:r>
              <a:rPr lang="en-US" dirty="0"/>
              <a:t>Box 4: Uncheck</a:t>
            </a:r>
            <a:endParaRPr lang="en-CA" dirty="0"/>
          </a:p>
          <a:p>
            <a:pPr lvl="1"/>
            <a:r>
              <a:rPr lang="en-US" dirty="0"/>
              <a:t>Box 4a (Ch4 exemption code): 13 </a:t>
            </a:r>
            <a:endParaRPr lang="en-CA" dirty="0"/>
          </a:p>
          <a:p>
            <a:pPr lvl="1"/>
            <a:r>
              <a:rPr lang="en-US" dirty="0"/>
              <a:t>Box 4b (Ch4 tax rate): 00.00%</a:t>
            </a:r>
            <a:endParaRPr lang="en-CA" dirty="0"/>
          </a:p>
          <a:p>
            <a:r>
              <a:rPr lang="en-US" b="1" dirty="0"/>
              <a:t> </a:t>
            </a:r>
            <a:endParaRPr lang="en-CA" dirty="0"/>
          </a:p>
          <a:p>
            <a:r>
              <a:rPr lang="en-US" b="1" dirty="0"/>
              <a:t>Rule 9: </a:t>
            </a:r>
            <a:r>
              <a:rPr lang="en-US" dirty="0"/>
              <a:t>For clients with account status “Recalcitrant “, any income  that is not subject to rules 6, 7, 8 is subject to chapter 4 withholding and is reported as follows: </a:t>
            </a:r>
            <a:endParaRPr lang="en-CA" dirty="0"/>
          </a:p>
          <a:p>
            <a:pPr lvl="1"/>
            <a:r>
              <a:rPr lang="en-US" dirty="0"/>
              <a:t>Box 4: Check</a:t>
            </a:r>
            <a:endParaRPr lang="en-CA" dirty="0"/>
          </a:p>
          <a:p>
            <a:pPr lvl="1"/>
            <a:r>
              <a:rPr lang="en-US" dirty="0"/>
              <a:t>Box 4a (Ch4 exemption code): 00 </a:t>
            </a:r>
            <a:endParaRPr lang="en-CA" dirty="0"/>
          </a:p>
          <a:p>
            <a:pPr lvl="1"/>
            <a:r>
              <a:rPr lang="en-US" dirty="0"/>
              <a:t>Box 4b (Ch4 tax rate): 30.00%</a:t>
            </a:r>
            <a:endParaRPr lang="en-CA" dirty="0"/>
          </a:p>
          <a:p>
            <a:r>
              <a:rPr lang="en-US" b="1" dirty="0"/>
              <a:t> 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4366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3 Decision Table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592482"/>
              </p:ext>
            </p:extLst>
          </p:nvPr>
        </p:nvGraphicFramePr>
        <p:xfrm>
          <a:off x="267264" y="1796256"/>
          <a:ext cx="11073358" cy="42763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1236"/>
                <a:gridCol w="515189"/>
                <a:gridCol w="170611"/>
                <a:gridCol w="937203"/>
                <a:gridCol w="1107017"/>
                <a:gridCol w="1107017"/>
                <a:gridCol w="1107017"/>
                <a:gridCol w="1107017"/>
                <a:gridCol w="1107017"/>
                <a:gridCol w="1107017"/>
                <a:gridCol w="1107017"/>
              </a:tblGrid>
              <a:tr h="2073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CA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88" marR="71088" marT="0" marB="0" anchor="b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Rules 1,2,5,6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Rules 1,2,3,6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Rules 1,2,5,6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Rules 1,2,3,6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Rules 1,2,5,7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Rules 1,2,3,7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Rules 1,2,5,8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Rules 1,2,3,8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Rules 1,2,4,9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</a:tr>
              <a:tr h="2073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dirty="0">
                          <a:effectLst/>
                        </a:rPr>
                        <a:t>Conditions: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 gridSpan="10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73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 July 1 2014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</a:tr>
              <a:tr h="2073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Recalcitrant</a:t>
                      </a:r>
                      <a:endParaRPr lang="en-CA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</a:tr>
              <a:tr h="2073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Tax Treaty</a:t>
                      </a:r>
                      <a:endParaRPr lang="en-CA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Y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</a:tr>
              <a:tr h="2073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MLP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</a:tr>
              <a:tr h="2073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Grandfathered</a:t>
                      </a:r>
                      <a:endParaRPr lang="en-CA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</a:tr>
              <a:tr h="2073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dirty="0">
                          <a:effectLst/>
                        </a:rPr>
                        <a:t>Actions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 gridSpan="10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73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Box 3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Check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Check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Check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Check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Check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Check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Check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Check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Uncheck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</a:tr>
              <a:tr h="2073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Box 3a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</a:tr>
              <a:tr h="2073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Box 3b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0.00%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&gt;0%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&gt;0%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&gt;0%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&gt;0%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</a:tr>
              <a:tr h="2073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Box 4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Uncheck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Uncheck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Uncheck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Uncheck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Uncheck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Uncheck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Uncheck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Uncheck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Check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</a:tr>
              <a:tr h="2073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Box 4a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</a:tr>
              <a:tr h="2073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Box 4b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0.00%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0.00%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30.00%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88" marR="71088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745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4 Domain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Monopoly is a </a:t>
            </a:r>
            <a:r>
              <a:rPr lang="en-CA" b="1" dirty="0" smtClean="0">
                <a:solidFill>
                  <a:srgbClr val="00B050"/>
                </a:solidFill>
              </a:rPr>
              <a:t>game</a:t>
            </a:r>
            <a:r>
              <a:rPr lang="en-CA" dirty="0" smtClean="0">
                <a:solidFill>
                  <a:srgbClr val="00B050"/>
                </a:solidFill>
              </a:rPr>
              <a:t> </a:t>
            </a:r>
            <a:r>
              <a:rPr lang="en-CA" dirty="0" smtClean="0"/>
              <a:t>played on a </a:t>
            </a:r>
            <a:r>
              <a:rPr lang="en-CA" b="1" dirty="0" smtClean="0">
                <a:solidFill>
                  <a:srgbClr val="0070C0"/>
                </a:solidFill>
              </a:rPr>
              <a:t>game board</a:t>
            </a:r>
            <a:r>
              <a:rPr lang="en-CA" dirty="0" smtClean="0">
                <a:solidFill>
                  <a:srgbClr val="0070C0"/>
                </a:solidFill>
              </a:rPr>
              <a:t> </a:t>
            </a:r>
            <a:r>
              <a:rPr lang="en-CA" dirty="0" smtClean="0"/>
              <a:t>between 2 to six </a:t>
            </a:r>
            <a:r>
              <a:rPr lang="en-CA" b="1" dirty="0" smtClean="0">
                <a:solidFill>
                  <a:srgbClr val="FFC000"/>
                </a:solidFill>
              </a:rPr>
              <a:t>players</a:t>
            </a:r>
            <a:r>
              <a:rPr lang="en-CA" dirty="0" smtClean="0"/>
              <a:t>. The board has 40 </a:t>
            </a:r>
            <a:r>
              <a:rPr lang="en-CA" b="1" dirty="0" smtClean="0"/>
              <a:t>squares</a:t>
            </a:r>
            <a:r>
              <a:rPr lang="en-CA" dirty="0" smtClean="0"/>
              <a:t> each of an </a:t>
            </a:r>
            <a:r>
              <a:rPr lang="en-CA" b="1" dirty="0" smtClean="0">
                <a:solidFill>
                  <a:srgbClr val="00B0F0"/>
                </a:solidFill>
              </a:rPr>
              <a:t>estate</a:t>
            </a:r>
            <a:r>
              <a:rPr lang="en-CA" dirty="0" smtClean="0">
                <a:solidFill>
                  <a:srgbClr val="00B0F0"/>
                </a:solidFill>
              </a:rPr>
              <a:t> </a:t>
            </a:r>
            <a:r>
              <a:rPr lang="en-CA" dirty="0" smtClean="0"/>
              <a:t>or </a:t>
            </a:r>
            <a:r>
              <a:rPr lang="en-CA" b="1" dirty="0" smtClean="0">
                <a:solidFill>
                  <a:srgbClr val="00B0F0"/>
                </a:solidFill>
              </a:rPr>
              <a:t>action</a:t>
            </a:r>
            <a:r>
              <a:rPr lang="en-CA" dirty="0" smtClean="0"/>
              <a:t>. Players have </a:t>
            </a:r>
            <a:r>
              <a:rPr lang="en-CA" b="1" dirty="0" smtClean="0"/>
              <a:t>cash</a:t>
            </a:r>
            <a:r>
              <a:rPr lang="en-CA" dirty="0" smtClean="0"/>
              <a:t> and take turns rolling two </a:t>
            </a:r>
            <a:r>
              <a:rPr lang="en-CA" b="1" dirty="0" smtClean="0">
                <a:solidFill>
                  <a:srgbClr val="FF0000"/>
                </a:solidFill>
              </a:rPr>
              <a:t>dice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  <a:r>
              <a:rPr lang="en-CA" dirty="0" smtClean="0"/>
              <a:t>and moving their respective oddly shaped game </a:t>
            </a:r>
            <a:r>
              <a:rPr lang="en-CA" b="1" dirty="0" smtClean="0">
                <a:solidFill>
                  <a:srgbClr val="FFC000"/>
                </a:solidFill>
              </a:rPr>
              <a:t>tokens</a:t>
            </a:r>
            <a:r>
              <a:rPr lang="en-CA" dirty="0" smtClean="0">
                <a:solidFill>
                  <a:srgbClr val="FFC000"/>
                </a:solidFill>
              </a:rPr>
              <a:t> </a:t>
            </a:r>
            <a:r>
              <a:rPr lang="en-CA" dirty="0" smtClean="0"/>
              <a:t>across the board. </a:t>
            </a:r>
          </a:p>
          <a:p>
            <a:endParaRPr lang="en-CA" dirty="0"/>
          </a:p>
          <a:p>
            <a:r>
              <a:rPr lang="en-CA" dirty="0" smtClean="0"/>
              <a:t>Draw a domain model encapsulating this game.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0818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to study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Class notes and exercises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Tutorial exercises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65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8257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learned so far?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6656" y="2011680"/>
            <a:ext cx="8378443" cy="376618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Software Project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Requirement Specification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Software Design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805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Project Management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Activity on Node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Program Evaluation and Review Technique (PERT)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Getting a project back on track (Earned Value Analysis)</a:t>
            </a:r>
          </a:p>
          <a:p>
            <a:r>
              <a:rPr lang="en-CA" dirty="0" smtClean="0"/>
              <a:t>Waterfall</a:t>
            </a:r>
            <a:r>
              <a:rPr lang="en-CA" dirty="0"/>
              <a:t> </a:t>
            </a:r>
            <a:r>
              <a:rPr lang="en-CA" dirty="0" smtClean="0"/>
              <a:t>vs</a:t>
            </a:r>
            <a:r>
              <a:rPr lang="en-CA" dirty="0" smtClean="0"/>
              <a:t> spiral vs UP vs scrum: strengths, weaknesses and differences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751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Requirement types: FURPS</a:t>
            </a:r>
          </a:p>
          <a:p>
            <a:r>
              <a:rPr lang="en-CA" dirty="0" smtClean="0"/>
              <a:t>Requirement steps</a:t>
            </a:r>
          </a:p>
          <a:p>
            <a:pPr lvl="1"/>
            <a:r>
              <a:rPr lang="en-CA" dirty="0" smtClean="0"/>
              <a:t>Analysis</a:t>
            </a:r>
          </a:p>
          <a:p>
            <a:pPr lvl="1"/>
            <a:r>
              <a:rPr lang="en-CA" dirty="0" smtClean="0"/>
              <a:t>Elicitation</a:t>
            </a:r>
          </a:p>
          <a:p>
            <a:pPr lvl="1"/>
            <a:r>
              <a:rPr lang="en-CA" dirty="0" smtClean="0"/>
              <a:t>Specification</a:t>
            </a:r>
          </a:p>
          <a:p>
            <a:pPr marL="4572" lvl="1" indent="0">
              <a:buNone/>
            </a:pPr>
            <a:r>
              <a:rPr lang="en-CA" b="1" dirty="0" smtClean="0">
                <a:solidFill>
                  <a:srgbClr val="FF0000"/>
                </a:solidFill>
              </a:rPr>
              <a:t>Domain Model</a:t>
            </a:r>
          </a:p>
          <a:p>
            <a:pPr marL="4572" lvl="1" indent="0">
              <a:buNone/>
            </a:pPr>
            <a:r>
              <a:rPr lang="en-CA" b="1" dirty="0" err="1" smtClean="0">
                <a:solidFill>
                  <a:srgbClr val="FF0000"/>
                </a:solidFill>
              </a:rPr>
              <a:t>Usecase</a:t>
            </a:r>
            <a:r>
              <a:rPr lang="en-CA" b="1" dirty="0" smtClean="0">
                <a:solidFill>
                  <a:srgbClr val="FF0000"/>
                </a:solidFill>
              </a:rPr>
              <a:t>  diagram</a:t>
            </a:r>
          </a:p>
          <a:p>
            <a:pPr marL="4572" lvl="1" indent="0">
              <a:buNone/>
            </a:pPr>
            <a:r>
              <a:rPr lang="en-CA" b="1" dirty="0">
                <a:solidFill>
                  <a:srgbClr val="FF0000"/>
                </a:solidFill>
              </a:rPr>
              <a:t>	</a:t>
            </a:r>
            <a:r>
              <a:rPr lang="en-CA" b="1" dirty="0" smtClean="0">
                <a:solidFill>
                  <a:srgbClr val="FF0000"/>
                </a:solidFill>
              </a:rPr>
              <a:t>Review the arrows!</a:t>
            </a:r>
          </a:p>
          <a:p>
            <a:pPr marL="4572" lvl="1" indent="0">
              <a:buNone/>
            </a:pPr>
            <a:r>
              <a:rPr lang="en-CA" dirty="0" smtClean="0"/>
              <a:t>Decision Table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981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Software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8975343" cy="3766185"/>
          </a:xfrm>
        </p:spPr>
        <p:txBody>
          <a:bodyPr/>
          <a:lstStyle/>
          <a:p>
            <a:r>
              <a:rPr lang="en-CA" b="1" dirty="0" smtClean="0">
                <a:solidFill>
                  <a:srgbClr val="FF0000"/>
                </a:solidFill>
              </a:rPr>
              <a:t>Class diagram UML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Architecture vs Design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OO programming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Objects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Interfaces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Compile-time vs Run-time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Inheritance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Polymorphism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Grasp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19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Short answer Questions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3420"/>
          <a:stretch/>
        </p:blipFill>
        <p:spPr>
          <a:xfrm>
            <a:off x="638174" y="2157731"/>
            <a:ext cx="9466546" cy="636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76580"/>
          <a:stretch/>
        </p:blipFill>
        <p:spPr>
          <a:xfrm>
            <a:off x="669946" y="3815929"/>
            <a:ext cx="9434774" cy="34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Short answer Questions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8174" y="2157731"/>
            <a:ext cx="9466546" cy="1365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46" y="3815929"/>
            <a:ext cx="9434774" cy="149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9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Short answer Questions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7928" y="1985169"/>
            <a:ext cx="10191366" cy="421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62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1 Activity on Node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5750" y="2157731"/>
            <a:ext cx="10154249" cy="1614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812" y="3688929"/>
            <a:ext cx="5514975" cy="2047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15300" y="4470400"/>
            <a:ext cx="2373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Draw the AON diagram </a:t>
            </a:r>
          </a:p>
          <a:p>
            <a:r>
              <a:rPr lang="en-CA" dirty="0" smtClean="0"/>
              <a:t>Identify the critical Path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48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F71E0A8-DA6F-4DC5-84AA-9AE90625C277}">
  <ds:schemaRefs>
    <ds:schemaRef ds:uri="http://schemas.microsoft.com/office/2006/metadata/properties"/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572</Words>
  <Application>Microsoft Office PowerPoint</Application>
  <PresentationFormat>Widescreen</PresentationFormat>
  <Paragraphs>241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3_Metropolitan</vt:lpstr>
      <vt:lpstr>Midterm Review</vt:lpstr>
      <vt:lpstr>What have we learned so far?</vt:lpstr>
      <vt:lpstr>Software Project Management</vt:lpstr>
      <vt:lpstr>Requirements </vt:lpstr>
      <vt:lpstr>Software Design</vt:lpstr>
      <vt:lpstr>Short answer Questions</vt:lpstr>
      <vt:lpstr>Short answer Questions</vt:lpstr>
      <vt:lpstr>Short answer Questions</vt:lpstr>
      <vt:lpstr>Exercise 1 Activity on Node</vt:lpstr>
      <vt:lpstr>Exercise 2 Class diagram</vt:lpstr>
      <vt:lpstr>Exercise 3 Decision Table</vt:lpstr>
      <vt:lpstr>Exercise 3 Decision Table</vt:lpstr>
      <vt:lpstr>Exercise 3 Decision Table</vt:lpstr>
      <vt:lpstr>Exercise 3 Decision Table</vt:lpstr>
      <vt:lpstr>Exercise 3 Decision Table</vt:lpstr>
      <vt:lpstr>Exercise 3 Decision Table</vt:lpstr>
      <vt:lpstr>Exercise 4 Domain model</vt:lpstr>
      <vt:lpstr>How to study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4</cp:revision>
  <dcterms:created xsi:type="dcterms:W3CDTF">2013-06-12T19:28:15Z</dcterms:created>
  <dcterms:modified xsi:type="dcterms:W3CDTF">2015-02-16T20:17:56Z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