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912" r:id="rId4"/>
  </p:sldMasterIdLst>
  <p:notesMasterIdLst>
    <p:notesMasterId r:id="rId27"/>
  </p:notesMasterIdLst>
  <p:sldIdLst>
    <p:sldId id="256" r:id="rId5"/>
    <p:sldId id="277" r:id="rId6"/>
    <p:sldId id="310" r:id="rId7"/>
    <p:sldId id="311" r:id="rId8"/>
    <p:sldId id="312" r:id="rId9"/>
    <p:sldId id="313" r:id="rId10"/>
    <p:sldId id="314" r:id="rId11"/>
    <p:sldId id="315" r:id="rId12"/>
    <p:sldId id="320" r:id="rId13"/>
    <p:sldId id="316" r:id="rId14"/>
    <p:sldId id="309" r:id="rId15"/>
    <p:sldId id="280" r:id="rId16"/>
    <p:sldId id="281" r:id="rId17"/>
    <p:sldId id="308" r:id="rId18"/>
    <p:sldId id="317" r:id="rId19"/>
    <p:sldId id="321" r:id="rId20"/>
    <p:sldId id="322" r:id="rId21"/>
    <p:sldId id="323" r:id="rId22"/>
    <p:sldId id="324" r:id="rId23"/>
    <p:sldId id="318" r:id="rId24"/>
    <p:sldId id="319"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05CDB963-8A90-4731-BD28-2E30D3FF484D}">
          <p14:sldIdLst>
            <p14:sldId id="256"/>
            <p14:sldId id="277"/>
            <p14:sldId id="310"/>
            <p14:sldId id="311"/>
            <p14:sldId id="312"/>
            <p14:sldId id="313"/>
            <p14:sldId id="314"/>
            <p14:sldId id="315"/>
            <p14:sldId id="320"/>
            <p14:sldId id="316"/>
            <p14:sldId id="309"/>
            <p14:sldId id="280"/>
            <p14:sldId id="281"/>
            <p14:sldId id="308"/>
            <p14:sldId id="317"/>
            <p14:sldId id="321"/>
            <p14:sldId id="322"/>
            <p14:sldId id="323"/>
            <p14:sldId id="324"/>
            <p14:sldId id="318"/>
            <p14:sldId id="319"/>
            <p14:sldId id="27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95" autoAdjust="0"/>
    <p:restoredTop sz="94799" autoAdjust="0"/>
  </p:normalViewPr>
  <p:slideViewPr>
    <p:cSldViewPr snapToGrid="0">
      <p:cViewPr varScale="1">
        <p:scale>
          <a:sx n="75" d="100"/>
          <a:sy n="75" d="100"/>
        </p:scale>
        <p:origin x="6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1991DB-DEE8-4174-9435-9D9F721C6C6A}" type="datetimeFigureOut">
              <a:rPr lang="en-US"/>
              <a:t>2/2/2015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66ED7-631A-46AF-B451-227D0A8685A0}" type="slidenum">
              <a:rPr lang="en-US"/>
              <a:t>‹#›</a:t>
            </a:fld>
            <a:endParaRPr lang="en-US"/>
          </a:p>
        </p:txBody>
      </p:sp>
    </p:spTree>
    <p:extLst>
      <p:ext uri="{BB962C8B-B14F-4D97-AF65-F5344CB8AC3E}">
        <p14:creationId xmlns:p14="http://schemas.microsoft.com/office/powerpoint/2010/main" val="4025988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1</a:t>
            </a:fld>
            <a:endParaRPr lang="en-US"/>
          </a:p>
        </p:txBody>
      </p:sp>
    </p:spTree>
    <p:extLst>
      <p:ext uri="{BB962C8B-B14F-4D97-AF65-F5344CB8AC3E}">
        <p14:creationId xmlns:p14="http://schemas.microsoft.com/office/powerpoint/2010/main" val="2357382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Photo credit: http://i717.photobucket.com/albums/ww173/prestonjjrtr/Funny/userfriendly.jpg</a:t>
            </a:r>
            <a:endParaRPr lang="en-CA" dirty="0"/>
          </a:p>
        </p:txBody>
      </p:sp>
      <p:sp>
        <p:nvSpPr>
          <p:cNvPr id="4" name="Slide Number Placeholder 3"/>
          <p:cNvSpPr>
            <a:spLocks noGrp="1"/>
          </p:cNvSpPr>
          <p:nvPr>
            <p:ph type="sldNum" sz="quarter" idx="10"/>
          </p:nvPr>
        </p:nvSpPr>
        <p:spPr/>
        <p:txBody>
          <a:bodyPr/>
          <a:lstStyle/>
          <a:p>
            <a:fld id="{A7666ED7-631A-46AF-B451-227D0A8685A0}" type="slidenum">
              <a:rPr lang="en-US" smtClean="0"/>
              <a:t>10</a:t>
            </a:fld>
            <a:endParaRPr lang="en-US"/>
          </a:p>
        </p:txBody>
      </p:sp>
    </p:spTree>
    <p:extLst>
      <p:ext uri="{BB962C8B-B14F-4D97-AF65-F5344CB8AC3E}">
        <p14:creationId xmlns:p14="http://schemas.microsoft.com/office/powerpoint/2010/main" val="3923254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11</a:t>
            </a:fld>
            <a:endParaRPr lang="en-US"/>
          </a:p>
        </p:txBody>
      </p:sp>
    </p:spTree>
    <p:extLst>
      <p:ext uri="{BB962C8B-B14F-4D97-AF65-F5344CB8AC3E}">
        <p14:creationId xmlns:p14="http://schemas.microsoft.com/office/powerpoint/2010/main" val="2573449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12</a:t>
            </a:fld>
            <a:endParaRPr lang="en-US"/>
          </a:p>
        </p:txBody>
      </p:sp>
    </p:spTree>
    <p:extLst>
      <p:ext uri="{BB962C8B-B14F-4D97-AF65-F5344CB8AC3E}">
        <p14:creationId xmlns:p14="http://schemas.microsoft.com/office/powerpoint/2010/main" val="2257039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A7666ED7-631A-46AF-B451-227D0A8685A0}" type="slidenum">
              <a:rPr lang="en-US" smtClean="0"/>
              <a:t>14</a:t>
            </a:fld>
            <a:endParaRPr lang="en-US"/>
          </a:p>
        </p:txBody>
      </p:sp>
    </p:spTree>
    <p:extLst>
      <p:ext uri="{BB962C8B-B14F-4D97-AF65-F5344CB8AC3E}">
        <p14:creationId xmlns:p14="http://schemas.microsoft.com/office/powerpoint/2010/main" val="788273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A7666ED7-631A-46AF-B451-227D0A8685A0}" type="slidenum">
              <a:rPr lang="en-US" smtClean="0"/>
              <a:t>15</a:t>
            </a:fld>
            <a:endParaRPr lang="en-US"/>
          </a:p>
        </p:txBody>
      </p:sp>
    </p:spTree>
    <p:extLst>
      <p:ext uri="{BB962C8B-B14F-4D97-AF65-F5344CB8AC3E}">
        <p14:creationId xmlns:p14="http://schemas.microsoft.com/office/powerpoint/2010/main" val="3726606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Taken from sample SRS</a:t>
            </a:r>
            <a:endParaRPr lang="en-CA" dirty="0"/>
          </a:p>
        </p:txBody>
      </p:sp>
      <p:sp>
        <p:nvSpPr>
          <p:cNvPr id="4" name="Slide Number Placeholder 3"/>
          <p:cNvSpPr>
            <a:spLocks noGrp="1"/>
          </p:cNvSpPr>
          <p:nvPr>
            <p:ph type="sldNum" sz="quarter" idx="10"/>
          </p:nvPr>
        </p:nvSpPr>
        <p:spPr/>
        <p:txBody>
          <a:bodyPr/>
          <a:lstStyle/>
          <a:p>
            <a:fld id="{A7666ED7-631A-46AF-B451-227D0A8685A0}" type="slidenum">
              <a:rPr lang="en-US" smtClean="0"/>
              <a:t>16</a:t>
            </a:fld>
            <a:endParaRPr lang="en-US"/>
          </a:p>
        </p:txBody>
      </p:sp>
    </p:spTree>
    <p:extLst>
      <p:ext uri="{BB962C8B-B14F-4D97-AF65-F5344CB8AC3E}">
        <p14:creationId xmlns:p14="http://schemas.microsoft.com/office/powerpoint/2010/main" val="4112225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Taken from sample SRS</a:t>
            </a:r>
            <a:endParaRPr lang="en-CA" dirty="0"/>
          </a:p>
        </p:txBody>
      </p:sp>
      <p:sp>
        <p:nvSpPr>
          <p:cNvPr id="4" name="Slide Number Placeholder 3"/>
          <p:cNvSpPr>
            <a:spLocks noGrp="1"/>
          </p:cNvSpPr>
          <p:nvPr>
            <p:ph type="sldNum" sz="quarter" idx="10"/>
          </p:nvPr>
        </p:nvSpPr>
        <p:spPr/>
        <p:txBody>
          <a:bodyPr/>
          <a:lstStyle/>
          <a:p>
            <a:fld id="{A7666ED7-631A-46AF-B451-227D0A8685A0}" type="slidenum">
              <a:rPr lang="en-US" smtClean="0"/>
              <a:t>17</a:t>
            </a:fld>
            <a:endParaRPr lang="en-US"/>
          </a:p>
        </p:txBody>
      </p:sp>
    </p:spTree>
    <p:extLst>
      <p:ext uri="{BB962C8B-B14F-4D97-AF65-F5344CB8AC3E}">
        <p14:creationId xmlns:p14="http://schemas.microsoft.com/office/powerpoint/2010/main" val="4201024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Taken from sample SRS</a:t>
            </a:r>
            <a:endParaRPr lang="en-CA" dirty="0"/>
          </a:p>
        </p:txBody>
      </p:sp>
      <p:sp>
        <p:nvSpPr>
          <p:cNvPr id="4" name="Slide Number Placeholder 3"/>
          <p:cNvSpPr>
            <a:spLocks noGrp="1"/>
          </p:cNvSpPr>
          <p:nvPr>
            <p:ph type="sldNum" sz="quarter" idx="10"/>
          </p:nvPr>
        </p:nvSpPr>
        <p:spPr/>
        <p:txBody>
          <a:bodyPr/>
          <a:lstStyle/>
          <a:p>
            <a:fld id="{A7666ED7-631A-46AF-B451-227D0A8685A0}" type="slidenum">
              <a:rPr lang="en-US" smtClean="0"/>
              <a:t>18</a:t>
            </a:fld>
            <a:endParaRPr lang="en-US"/>
          </a:p>
        </p:txBody>
      </p:sp>
    </p:spTree>
    <p:extLst>
      <p:ext uri="{BB962C8B-B14F-4D97-AF65-F5344CB8AC3E}">
        <p14:creationId xmlns:p14="http://schemas.microsoft.com/office/powerpoint/2010/main" val="3225868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Taken from sample SRS</a:t>
            </a:r>
            <a:endParaRPr lang="en-CA" dirty="0"/>
          </a:p>
        </p:txBody>
      </p:sp>
      <p:sp>
        <p:nvSpPr>
          <p:cNvPr id="4" name="Slide Number Placeholder 3"/>
          <p:cNvSpPr>
            <a:spLocks noGrp="1"/>
          </p:cNvSpPr>
          <p:nvPr>
            <p:ph type="sldNum" sz="quarter" idx="10"/>
          </p:nvPr>
        </p:nvSpPr>
        <p:spPr/>
        <p:txBody>
          <a:bodyPr/>
          <a:lstStyle/>
          <a:p>
            <a:fld id="{A7666ED7-631A-46AF-B451-227D0A8685A0}" type="slidenum">
              <a:rPr lang="en-US" smtClean="0"/>
              <a:t>19</a:t>
            </a:fld>
            <a:endParaRPr lang="en-US"/>
          </a:p>
        </p:txBody>
      </p:sp>
    </p:spTree>
    <p:extLst>
      <p:ext uri="{BB962C8B-B14F-4D97-AF65-F5344CB8AC3E}">
        <p14:creationId xmlns:p14="http://schemas.microsoft.com/office/powerpoint/2010/main" val="6860808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A7666ED7-631A-46AF-B451-227D0A8685A0}" type="slidenum">
              <a:rPr lang="en-US" smtClean="0"/>
              <a:t>20</a:t>
            </a:fld>
            <a:endParaRPr lang="en-US"/>
          </a:p>
        </p:txBody>
      </p:sp>
    </p:spTree>
    <p:extLst>
      <p:ext uri="{BB962C8B-B14F-4D97-AF65-F5344CB8AC3E}">
        <p14:creationId xmlns:p14="http://schemas.microsoft.com/office/powerpoint/2010/main" val="386131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credit:</a:t>
            </a:r>
            <a:r>
              <a:rPr lang="en-US" baseline="0" dirty="0" smtClean="0"/>
              <a:t> http://hsc.csu.edu.au/ipt/project_work/3287/decision_table.jpg</a:t>
            </a:r>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2</a:t>
            </a:fld>
            <a:endParaRPr lang="en-US"/>
          </a:p>
        </p:txBody>
      </p:sp>
    </p:spTree>
    <p:extLst>
      <p:ext uri="{BB962C8B-B14F-4D97-AF65-F5344CB8AC3E}">
        <p14:creationId xmlns:p14="http://schemas.microsoft.com/office/powerpoint/2010/main" val="2716190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A7666ED7-631A-46AF-B451-227D0A8685A0}" type="slidenum">
              <a:rPr lang="en-US" smtClean="0"/>
              <a:t>21</a:t>
            </a:fld>
            <a:endParaRPr lang="en-US"/>
          </a:p>
        </p:txBody>
      </p:sp>
    </p:spTree>
    <p:extLst>
      <p:ext uri="{BB962C8B-B14F-4D97-AF65-F5344CB8AC3E}">
        <p14:creationId xmlns:p14="http://schemas.microsoft.com/office/powerpoint/2010/main" val="2133782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Image credit:</a:t>
            </a:r>
            <a:r>
              <a:rPr lang="en-US" baseline="0" smtClean="0"/>
              <a:t> http://hsc.csu.edu.au/ipt/project_work/3287/decision_table.jpg</a:t>
            </a:r>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3</a:t>
            </a:fld>
            <a:endParaRPr lang="en-US"/>
          </a:p>
        </p:txBody>
      </p:sp>
    </p:spTree>
    <p:extLst>
      <p:ext uri="{BB962C8B-B14F-4D97-AF65-F5344CB8AC3E}">
        <p14:creationId xmlns:p14="http://schemas.microsoft.com/office/powerpoint/2010/main" val="4114060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Image credit:</a:t>
            </a:r>
            <a:r>
              <a:rPr lang="en-US" baseline="0" smtClean="0"/>
              <a:t> http://hsc.csu.edu.au/ipt/project_work/3287/decision_table.jpg</a:t>
            </a:r>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4</a:t>
            </a:fld>
            <a:endParaRPr lang="en-US"/>
          </a:p>
        </p:txBody>
      </p:sp>
    </p:spTree>
    <p:extLst>
      <p:ext uri="{BB962C8B-B14F-4D97-AF65-F5344CB8AC3E}">
        <p14:creationId xmlns:p14="http://schemas.microsoft.com/office/powerpoint/2010/main" val="2546745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Image credit:</a:t>
            </a:r>
            <a:r>
              <a:rPr lang="en-US" baseline="0" smtClean="0"/>
              <a:t> http://hsc.csu.edu.au/ipt/project_work/3287/decision_table.jpg</a:t>
            </a:r>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5</a:t>
            </a:fld>
            <a:endParaRPr lang="en-US"/>
          </a:p>
        </p:txBody>
      </p:sp>
    </p:spTree>
    <p:extLst>
      <p:ext uri="{BB962C8B-B14F-4D97-AF65-F5344CB8AC3E}">
        <p14:creationId xmlns:p14="http://schemas.microsoft.com/office/powerpoint/2010/main" val="2969517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Image credit:</a:t>
            </a:r>
            <a:r>
              <a:rPr lang="en-US" baseline="0" smtClean="0"/>
              <a:t> http://hsc.csu.edu.au/ipt/project_work/3287/decision_table.jpg</a:t>
            </a:r>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6</a:t>
            </a:fld>
            <a:endParaRPr lang="en-US"/>
          </a:p>
        </p:txBody>
      </p:sp>
    </p:spTree>
    <p:extLst>
      <p:ext uri="{BB962C8B-B14F-4D97-AF65-F5344CB8AC3E}">
        <p14:creationId xmlns:p14="http://schemas.microsoft.com/office/powerpoint/2010/main" val="2894951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Image credit:</a:t>
            </a:r>
            <a:r>
              <a:rPr lang="en-US" baseline="0" smtClean="0"/>
              <a:t> http://hsc.csu.edu.au/ipt/project_work/3287/decision_table.jpg</a:t>
            </a:r>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7</a:t>
            </a:fld>
            <a:endParaRPr lang="en-US"/>
          </a:p>
        </p:txBody>
      </p:sp>
    </p:spTree>
    <p:extLst>
      <p:ext uri="{BB962C8B-B14F-4D97-AF65-F5344CB8AC3E}">
        <p14:creationId xmlns:p14="http://schemas.microsoft.com/office/powerpoint/2010/main" val="2202576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Image credit:</a:t>
            </a:r>
            <a:r>
              <a:rPr lang="en-US" baseline="0" smtClean="0"/>
              <a:t> http://hsc.csu.edu.au/ipt/project_work/3287/decision_table.jpg</a:t>
            </a:r>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8</a:t>
            </a:fld>
            <a:endParaRPr lang="en-US"/>
          </a:p>
        </p:txBody>
      </p:sp>
    </p:spTree>
    <p:extLst>
      <p:ext uri="{BB962C8B-B14F-4D97-AF65-F5344CB8AC3E}">
        <p14:creationId xmlns:p14="http://schemas.microsoft.com/office/powerpoint/2010/main" val="1667631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Image credit:</a:t>
            </a:r>
            <a:r>
              <a:rPr lang="en-US" baseline="0" smtClean="0"/>
              <a:t> http://hsc.csu.edu.au/ipt/project_work/3287/decision_table.jpg</a:t>
            </a:r>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9</a:t>
            </a:fld>
            <a:endParaRPr lang="en-US"/>
          </a:p>
        </p:txBody>
      </p:sp>
    </p:spTree>
    <p:extLst>
      <p:ext uri="{BB962C8B-B14F-4D97-AF65-F5344CB8AC3E}">
        <p14:creationId xmlns:p14="http://schemas.microsoft.com/office/powerpoint/2010/main" val="161186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2/2/2015</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4268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0404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85981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17301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25868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77193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2643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31032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2/2/2015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5286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4671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2/2/2015</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623493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2/2/2015</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61516494"/>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UML Requirements</a:t>
            </a:r>
            <a:endParaRPr lang="en-US" dirty="0"/>
          </a:p>
        </p:txBody>
      </p:sp>
      <p:sp>
        <p:nvSpPr>
          <p:cNvPr id="3" name="Subtitle 2"/>
          <p:cNvSpPr>
            <a:spLocks noGrp="1"/>
          </p:cNvSpPr>
          <p:nvPr>
            <p:ph type="subTitle" idx="1"/>
          </p:nvPr>
        </p:nvSpPr>
        <p:spPr/>
        <p:txBody>
          <a:bodyPr>
            <a:normAutofit/>
          </a:bodyPr>
          <a:lstStyle/>
          <a:p>
            <a:r>
              <a:rPr lang="en-US" dirty="0" smtClean="0"/>
              <a:t>Decision tables &amp; Use cases</a:t>
            </a:r>
            <a:endParaRPr lang="en-US" dirty="0"/>
          </a:p>
        </p:txBody>
      </p:sp>
    </p:spTree>
    <p:extLst>
      <p:ext uri="{BB962C8B-B14F-4D97-AF65-F5344CB8AC3E}">
        <p14:creationId xmlns:p14="http://schemas.microsoft.com/office/powerpoint/2010/main" val="34188911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 Cases</a:t>
            </a:r>
            <a:endParaRPr lang="en-CA" dirty="0"/>
          </a:p>
        </p:txBody>
      </p:sp>
      <p:sp>
        <p:nvSpPr>
          <p:cNvPr id="4" name="Text Placeholder 3"/>
          <p:cNvSpPr>
            <a:spLocks noGrp="1"/>
          </p:cNvSpPr>
          <p:nvPr>
            <p:ph type="body" sz="half" idx="2"/>
          </p:nvPr>
        </p:nvSpPr>
        <p:spPr/>
        <p:txBody>
          <a:bodyPr/>
          <a:lstStyle/>
          <a:p>
            <a:r>
              <a:rPr lang="en-CA" dirty="0" smtClean="0"/>
              <a:t>Describing user actions</a:t>
            </a:r>
            <a:endParaRPr lang="en-CA" dirty="0"/>
          </a:p>
        </p:txBody>
      </p:sp>
      <p:pic>
        <p:nvPicPr>
          <p:cNvPr id="3074" name="Picture 2" descr="http://i717.photobucket.com/albums/ww173/prestonjjrtr/Funny/userfriendly.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33500" y="542282"/>
            <a:ext cx="4855337" cy="5386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881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Diagrams</a:t>
            </a:r>
            <a:endParaRPr lang="en-US" dirty="0"/>
          </a:p>
        </p:txBody>
      </p:sp>
      <p:sp>
        <p:nvSpPr>
          <p:cNvPr id="7" name="TextBox 6"/>
          <p:cNvSpPr txBox="1"/>
          <p:nvPr/>
        </p:nvSpPr>
        <p:spPr>
          <a:xfrm>
            <a:off x="1169233" y="2293495"/>
            <a:ext cx="2376548" cy="1815882"/>
          </a:xfrm>
          <a:prstGeom prst="rect">
            <a:avLst/>
          </a:prstGeom>
          <a:noFill/>
        </p:spPr>
        <p:txBody>
          <a:bodyPr wrap="none" rtlCol="0">
            <a:spAutoFit/>
          </a:bodyPr>
          <a:lstStyle/>
          <a:p>
            <a:pPr marL="285750" indent="-285750">
              <a:buFont typeface="Arial" panose="020B0604020202020204" pitchFamily="34" charset="0"/>
              <a:buChar char="•"/>
            </a:pPr>
            <a:r>
              <a:rPr lang="en-CA" sz="2800" b="1" dirty="0" smtClean="0">
                <a:solidFill>
                  <a:srgbClr val="92D050"/>
                </a:solidFill>
              </a:rPr>
              <a:t>Actors</a:t>
            </a:r>
          </a:p>
          <a:p>
            <a:pPr marL="285750" indent="-285750">
              <a:buFont typeface="Arial" panose="020B0604020202020204" pitchFamily="34" charset="0"/>
              <a:buChar char="•"/>
            </a:pPr>
            <a:r>
              <a:rPr lang="en-CA" sz="2800" b="1" dirty="0" smtClean="0">
                <a:solidFill>
                  <a:srgbClr val="00B0F0"/>
                </a:solidFill>
              </a:rPr>
              <a:t>Use Cases</a:t>
            </a:r>
          </a:p>
          <a:p>
            <a:pPr marL="285750" indent="-285750">
              <a:buFont typeface="Arial" panose="020B0604020202020204" pitchFamily="34" charset="0"/>
              <a:buChar char="•"/>
            </a:pPr>
            <a:r>
              <a:rPr lang="en-CA" sz="2800" b="1" dirty="0" smtClean="0">
                <a:solidFill>
                  <a:srgbClr val="FFC000"/>
                </a:solidFill>
              </a:rPr>
              <a:t>Relationships</a:t>
            </a:r>
          </a:p>
          <a:p>
            <a:pPr marL="285750" indent="-285750">
              <a:buFont typeface="Arial" panose="020B0604020202020204" pitchFamily="34" charset="0"/>
              <a:buChar char="•"/>
            </a:pPr>
            <a:r>
              <a:rPr lang="en-CA" sz="2800" b="1" dirty="0" smtClean="0">
                <a:solidFill>
                  <a:srgbClr val="7030A0"/>
                </a:solidFill>
              </a:rPr>
              <a:t>Descriptions</a:t>
            </a:r>
            <a:endParaRPr lang="en-CA" sz="2800" b="1" dirty="0">
              <a:solidFill>
                <a:srgbClr val="7030A0"/>
              </a:solidFill>
            </a:endParaRPr>
          </a:p>
        </p:txBody>
      </p:sp>
      <p:pic>
        <p:nvPicPr>
          <p:cNvPr id="1028" name="Picture 4" descr="http://www.uml-diagrams.org/examples/use-case-example-online-shopping-checkout.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59716" y="966056"/>
            <a:ext cx="6448946" cy="5637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044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Include vs extend</a:t>
            </a:r>
            <a:endParaRPr lang="en-US" dirty="0"/>
          </a:p>
        </p:txBody>
      </p:sp>
      <p:sp>
        <p:nvSpPr>
          <p:cNvPr id="3" name="Content Placeholder 2"/>
          <p:cNvSpPr>
            <a:spLocks noGrp="1"/>
          </p:cNvSpPr>
          <p:nvPr>
            <p:ph idx="1"/>
          </p:nvPr>
        </p:nvSpPr>
        <p:spPr>
          <a:xfrm>
            <a:off x="676656" y="2036732"/>
            <a:ext cx="10753725" cy="3766185"/>
          </a:xfrm>
        </p:spPr>
        <p:txBody>
          <a:bodyPr>
            <a:normAutofit/>
          </a:bodyPr>
          <a:lstStyle/>
          <a:p>
            <a:pPr marL="0" indent="0">
              <a:buNone/>
            </a:pPr>
            <a:r>
              <a:rPr lang="en-CA" b="1" dirty="0"/>
              <a:t>I</a:t>
            </a:r>
            <a:r>
              <a:rPr lang="en-CA" b="1" dirty="0" smtClean="0"/>
              <a:t>nclude: When one action requires another</a:t>
            </a:r>
            <a:r>
              <a:rPr lang="en-CA" b="1" dirty="0" smtClean="0"/>
              <a:t>. Reuse an action</a:t>
            </a:r>
            <a:endParaRPr lang="en-CA" b="1" dirty="0" smtClean="0"/>
          </a:p>
          <a:p>
            <a:pPr marL="0" indent="0">
              <a:buNone/>
            </a:pPr>
            <a:r>
              <a:rPr lang="en-CA" b="1" dirty="0" smtClean="0"/>
              <a:t>Extend: When one action can be replaced by another (inheritance)</a:t>
            </a:r>
            <a:endParaRPr lang="en-US" b="1" dirty="0"/>
          </a:p>
        </p:txBody>
      </p:sp>
      <p:pic>
        <p:nvPicPr>
          <p:cNvPr id="4" name="Picture 3"/>
          <p:cNvPicPr>
            <a:picLocks noChangeAspect="1"/>
          </p:cNvPicPr>
          <p:nvPr/>
        </p:nvPicPr>
        <p:blipFill>
          <a:blip r:embed="rId3"/>
          <a:stretch>
            <a:fillRect/>
          </a:stretch>
        </p:blipFill>
        <p:spPr>
          <a:xfrm>
            <a:off x="817629" y="3217889"/>
            <a:ext cx="10451964" cy="2585028"/>
          </a:xfrm>
          <a:prstGeom prst="rect">
            <a:avLst/>
          </a:prstGeom>
        </p:spPr>
      </p:pic>
    </p:spTree>
    <p:extLst>
      <p:ext uri="{BB962C8B-B14F-4D97-AF65-F5344CB8AC3E}">
        <p14:creationId xmlns:p14="http://schemas.microsoft.com/office/powerpoint/2010/main" val="173554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ArgoUML</a:t>
            </a:r>
            <a:endParaRPr lang="en-C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9040" y="362790"/>
            <a:ext cx="1442726" cy="1354755"/>
          </a:xfrm>
        </p:spPr>
      </p:pic>
      <p:pic>
        <p:nvPicPr>
          <p:cNvPr id="7" name="Picture 6"/>
          <p:cNvPicPr>
            <a:picLocks noChangeAspect="1"/>
          </p:cNvPicPr>
          <p:nvPr/>
        </p:nvPicPr>
        <p:blipFill>
          <a:blip r:embed="rId3"/>
          <a:stretch>
            <a:fillRect/>
          </a:stretch>
        </p:blipFill>
        <p:spPr>
          <a:xfrm>
            <a:off x="4931766" y="2157731"/>
            <a:ext cx="6219825" cy="3629025"/>
          </a:xfrm>
          <a:prstGeom prst="rect">
            <a:avLst/>
          </a:prstGeom>
        </p:spPr>
      </p:pic>
      <p:sp>
        <p:nvSpPr>
          <p:cNvPr id="8" name="TextBox 7"/>
          <p:cNvSpPr txBox="1"/>
          <p:nvPr/>
        </p:nvSpPr>
        <p:spPr>
          <a:xfrm>
            <a:off x="794479" y="2473376"/>
            <a:ext cx="2694561" cy="923330"/>
          </a:xfrm>
          <a:prstGeom prst="rect">
            <a:avLst/>
          </a:prstGeom>
          <a:noFill/>
        </p:spPr>
        <p:txBody>
          <a:bodyPr wrap="square" rtlCol="0">
            <a:spAutoFit/>
          </a:bodyPr>
          <a:lstStyle/>
          <a:p>
            <a:r>
              <a:rPr lang="en-CA" dirty="0" smtClean="0"/>
              <a:t>Make Use case diagrams by pressing the red button on top</a:t>
            </a:r>
            <a:endParaRPr lang="en-CA" dirty="0"/>
          </a:p>
        </p:txBody>
      </p:sp>
    </p:spTree>
    <p:extLst>
      <p:ext uri="{BB962C8B-B14F-4D97-AF65-F5344CB8AC3E}">
        <p14:creationId xmlns:p14="http://schemas.microsoft.com/office/powerpoint/2010/main" val="1360413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Exercise</a:t>
            </a:r>
            <a:endParaRPr lang="en-CA" dirty="0"/>
          </a:p>
        </p:txBody>
      </p:sp>
      <p:sp>
        <p:nvSpPr>
          <p:cNvPr id="3" name="Content Placeholder 2"/>
          <p:cNvSpPr>
            <a:spLocks noGrp="1"/>
          </p:cNvSpPr>
          <p:nvPr>
            <p:ph idx="1"/>
          </p:nvPr>
        </p:nvSpPr>
        <p:spPr>
          <a:xfrm>
            <a:off x="676656" y="2011680"/>
            <a:ext cx="10753725" cy="4249420"/>
          </a:xfrm>
        </p:spPr>
        <p:txBody>
          <a:bodyPr>
            <a:normAutofit fontScale="92500"/>
          </a:bodyPr>
          <a:lstStyle/>
          <a:p>
            <a:r>
              <a:rPr lang="en-CA" dirty="0" smtClean="0"/>
              <a:t>The VP Communication of ECSESS needs a new way to send the livewire newsletter to the students in EE, SE and CE. Currently students send him emails and subsequently he sends an email blast to many people including those who do not wish to receive the live wire. </a:t>
            </a:r>
          </a:p>
          <a:p>
            <a:r>
              <a:rPr lang="en-CA" dirty="0" smtClean="0"/>
              <a:t>What he would like is system where ECSE students can </a:t>
            </a:r>
            <a:r>
              <a:rPr lang="en-CA" b="1" dirty="0" smtClean="0">
                <a:solidFill>
                  <a:srgbClr val="00B050"/>
                </a:solidFill>
              </a:rPr>
              <a:t>login</a:t>
            </a:r>
            <a:r>
              <a:rPr lang="en-CA" dirty="0" smtClean="0"/>
              <a:t> to their </a:t>
            </a:r>
            <a:r>
              <a:rPr lang="en-CA" dirty="0" err="1" smtClean="0"/>
              <a:t>MyMcGill</a:t>
            </a:r>
            <a:r>
              <a:rPr lang="en-CA" dirty="0" smtClean="0"/>
              <a:t> account and </a:t>
            </a:r>
            <a:r>
              <a:rPr lang="en-CA" b="1" dirty="0" smtClean="0">
                <a:solidFill>
                  <a:srgbClr val="0070C0"/>
                </a:solidFill>
              </a:rPr>
              <a:t>post</a:t>
            </a:r>
            <a:r>
              <a:rPr lang="en-CA" dirty="0" smtClean="0"/>
              <a:t> their </a:t>
            </a:r>
            <a:r>
              <a:rPr lang="en-CA" b="1" dirty="0" smtClean="0">
                <a:solidFill>
                  <a:srgbClr val="00B0F0"/>
                </a:solidFill>
              </a:rPr>
              <a:t>announcements</a:t>
            </a:r>
            <a:r>
              <a:rPr lang="en-CA" dirty="0" smtClean="0"/>
              <a:t> or </a:t>
            </a:r>
            <a:r>
              <a:rPr lang="en-CA" b="1" dirty="0" smtClean="0">
                <a:solidFill>
                  <a:srgbClr val="00B0F0"/>
                </a:solidFill>
              </a:rPr>
              <a:t>campus events</a:t>
            </a:r>
            <a:r>
              <a:rPr lang="en-CA" dirty="0" smtClean="0"/>
              <a:t>, these news items can be </a:t>
            </a:r>
            <a:r>
              <a:rPr lang="en-CA" b="1" dirty="0" smtClean="0">
                <a:solidFill>
                  <a:srgbClr val="FFC000"/>
                </a:solidFill>
              </a:rPr>
              <a:t>edited or removed</a:t>
            </a:r>
            <a:r>
              <a:rPr lang="en-CA" dirty="0" smtClean="0"/>
              <a:t>. Those news events would come up on a </a:t>
            </a:r>
            <a:r>
              <a:rPr lang="en-CA" b="1" dirty="0" smtClean="0">
                <a:solidFill>
                  <a:srgbClr val="002060"/>
                </a:solidFill>
              </a:rPr>
              <a:t>news feed </a:t>
            </a:r>
            <a:r>
              <a:rPr lang="en-CA" dirty="0" smtClean="0"/>
              <a:t>that students can view in their </a:t>
            </a:r>
            <a:r>
              <a:rPr lang="en-CA" dirty="0" err="1" smtClean="0"/>
              <a:t>MyMcGill</a:t>
            </a:r>
            <a:r>
              <a:rPr lang="en-CA" dirty="0" smtClean="0"/>
              <a:t> page. Of course</a:t>
            </a:r>
            <a:r>
              <a:rPr lang="en-CA" dirty="0"/>
              <a:t>,</a:t>
            </a:r>
            <a:r>
              <a:rPr lang="en-CA" dirty="0" smtClean="0"/>
              <a:t> he would like to have administrative rights in order to </a:t>
            </a:r>
            <a:r>
              <a:rPr lang="en-CA" b="1" dirty="0" smtClean="0">
                <a:solidFill>
                  <a:srgbClr val="FF0000"/>
                </a:solidFill>
              </a:rPr>
              <a:t>prevent abuse</a:t>
            </a:r>
            <a:r>
              <a:rPr lang="en-CA" dirty="0" smtClean="0"/>
              <a:t>. This would allow him to </a:t>
            </a:r>
            <a:r>
              <a:rPr lang="en-CA" b="1" dirty="0" smtClean="0">
                <a:solidFill>
                  <a:srgbClr val="FFC000"/>
                </a:solidFill>
              </a:rPr>
              <a:t>edit and remove </a:t>
            </a:r>
            <a:r>
              <a:rPr lang="en-CA" dirty="0" smtClean="0"/>
              <a:t>abusive posts.</a:t>
            </a:r>
          </a:p>
          <a:p>
            <a:endParaRPr lang="en-CA" dirty="0"/>
          </a:p>
          <a:p>
            <a:r>
              <a:rPr lang="en-CA" dirty="0" smtClean="0"/>
              <a:t>Draw a </a:t>
            </a:r>
            <a:r>
              <a:rPr lang="en-CA" b="1" dirty="0" smtClean="0">
                <a:solidFill>
                  <a:srgbClr val="7030A0"/>
                </a:solidFill>
              </a:rPr>
              <a:t>use case Diagram </a:t>
            </a:r>
            <a:r>
              <a:rPr lang="en-CA" dirty="0" smtClean="0"/>
              <a:t>to represent the user interface for this scenario. Be sure to have more than one actor and the correct relations between the actions and the actors.</a:t>
            </a:r>
            <a:endParaRPr lang="en-CA" dirty="0"/>
          </a:p>
        </p:txBody>
      </p:sp>
    </p:spTree>
    <p:extLst>
      <p:ext uri="{BB962C8B-B14F-4D97-AF65-F5344CB8AC3E}">
        <p14:creationId xmlns:p14="http://schemas.microsoft.com/office/powerpoint/2010/main" val="2309986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 Case Description</a:t>
            </a:r>
            <a:endParaRPr lang="en-CA" dirty="0"/>
          </a:p>
        </p:txBody>
      </p:sp>
      <p:sp>
        <p:nvSpPr>
          <p:cNvPr id="3" name="Content Placeholder 2"/>
          <p:cNvSpPr>
            <a:spLocks noGrp="1"/>
          </p:cNvSpPr>
          <p:nvPr>
            <p:ph idx="1"/>
          </p:nvPr>
        </p:nvSpPr>
        <p:spPr>
          <a:xfrm>
            <a:off x="676656" y="2011680"/>
            <a:ext cx="10753725" cy="4249420"/>
          </a:xfrm>
        </p:spPr>
        <p:txBody>
          <a:bodyPr>
            <a:normAutofit/>
          </a:bodyPr>
          <a:lstStyle/>
          <a:p>
            <a:r>
              <a:rPr lang="en-CA" dirty="0" smtClean="0"/>
              <a:t>Describes a use case in the following manner:</a:t>
            </a:r>
          </a:p>
          <a:p>
            <a:pPr marL="461772" lvl="1" indent="-457200">
              <a:buFont typeface="+mj-lt"/>
              <a:buAutoNum type="arabicPeriod"/>
            </a:pPr>
            <a:r>
              <a:rPr lang="en-CA" dirty="0" smtClean="0"/>
              <a:t>Goals</a:t>
            </a:r>
          </a:p>
          <a:p>
            <a:pPr marL="461772" lvl="1" indent="-457200">
              <a:buFont typeface="+mj-lt"/>
              <a:buAutoNum type="arabicPeriod"/>
            </a:pPr>
            <a:r>
              <a:rPr lang="en-CA" dirty="0" smtClean="0"/>
              <a:t>Entry conditions</a:t>
            </a:r>
          </a:p>
          <a:p>
            <a:pPr marL="461772" lvl="1" indent="-457200">
              <a:buFont typeface="+mj-lt"/>
              <a:buAutoNum type="arabicPeriod"/>
            </a:pPr>
            <a:r>
              <a:rPr lang="en-CA" dirty="0" smtClean="0"/>
              <a:t>Flow of </a:t>
            </a:r>
            <a:r>
              <a:rPr lang="en-CA" dirty="0" smtClean="0"/>
              <a:t>events</a:t>
            </a:r>
          </a:p>
          <a:p>
            <a:pPr marL="461772" lvl="1" indent="-457200">
              <a:buFont typeface="+mj-lt"/>
              <a:buAutoNum type="arabicPeriod"/>
            </a:pPr>
            <a:r>
              <a:rPr lang="en-CA" dirty="0" smtClean="0"/>
              <a:t>Exit condition</a:t>
            </a:r>
            <a:endParaRPr lang="en-CA" dirty="0" smtClean="0"/>
          </a:p>
          <a:p>
            <a:endParaRPr lang="en-CA" dirty="0"/>
          </a:p>
        </p:txBody>
      </p:sp>
    </p:spTree>
    <p:extLst>
      <p:ext uri="{BB962C8B-B14F-4D97-AF65-F5344CB8AC3E}">
        <p14:creationId xmlns:p14="http://schemas.microsoft.com/office/powerpoint/2010/main" val="3347265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 Case Description</a:t>
            </a:r>
            <a:endParaRPr lang="en-CA" dirty="0"/>
          </a:p>
        </p:txBody>
      </p:sp>
      <p:pic>
        <p:nvPicPr>
          <p:cNvPr id="5" name="Content Placeholder 4"/>
          <p:cNvPicPr>
            <a:picLocks noGrp="1" noChangeAspect="1"/>
          </p:cNvPicPr>
          <p:nvPr>
            <p:ph idx="1"/>
          </p:nvPr>
        </p:nvPicPr>
        <p:blipFill>
          <a:blip r:embed="rId3"/>
          <a:stretch>
            <a:fillRect/>
          </a:stretch>
        </p:blipFill>
        <p:spPr>
          <a:xfrm>
            <a:off x="657224" y="2157730"/>
            <a:ext cx="6591300" cy="3295650"/>
          </a:xfrm>
          <a:prstGeom prst="rect">
            <a:avLst/>
          </a:prstGeom>
        </p:spPr>
      </p:pic>
      <p:pic>
        <p:nvPicPr>
          <p:cNvPr id="4" name="Picture 3"/>
          <p:cNvPicPr>
            <a:picLocks noChangeAspect="1"/>
          </p:cNvPicPr>
          <p:nvPr/>
        </p:nvPicPr>
        <p:blipFill>
          <a:blip r:embed="rId4"/>
          <a:stretch>
            <a:fillRect/>
          </a:stretch>
        </p:blipFill>
        <p:spPr>
          <a:xfrm>
            <a:off x="8105775" y="1038543"/>
            <a:ext cx="2990850" cy="2238375"/>
          </a:xfrm>
          <a:prstGeom prst="rect">
            <a:avLst/>
          </a:prstGeom>
        </p:spPr>
      </p:pic>
    </p:spTree>
    <p:extLst>
      <p:ext uri="{BB962C8B-B14F-4D97-AF65-F5344CB8AC3E}">
        <p14:creationId xmlns:p14="http://schemas.microsoft.com/office/powerpoint/2010/main" val="785142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 Case Description</a:t>
            </a:r>
            <a:endParaRPr lang="en-CA" dirty="0"/>
          </a:p>
        </p:txBody>
      </p:sp>
      <p:pic>
        <p:nvPicPr>
          <p:cNvPr id="4" name="Picture 3"/>
          <p:cNvPicPr>
            <a:picLocks noChangeAspect="1"/>
          </p:cNvPicPr>
          <p:nvPr/>
        </p:nvPicPr>
        <p:blipFill>
          <a:blip r:embed="rId3"/>
          <a:stretch>
            <a:fillRect/>
          </a:stretch>
        </p:blipFill>
        <p:spPr>
          <a:xfrm>
            <a:off x="8105775" y="1038543"/>
            <a:ext cx="2990850" cy="2238375"/>
          </a:xfrm>
          <a:prstGeom prst="rect">
            <a:avLst/>
          </a:prstGeom>
        </p:spPr>
      </p:pic>
      <p:pic>
        <p:nvPicPr>
          <p:cNvPr id="7" name="Content Placeholder 6"/>
          <p:cNvPicPr>
            <a:picLocks noGrp="1" noChangeAspect="1"/>
          </p:cNvPicPr>
          <p:nvPr>
            <p:ph idx="1"/>
          </p:nvPr>
        </p:nvPicPr>
        <p:blipFill>
          <a:blip r:embed="rId4"/>
          <a:stretch>
            <a:fillRect/>
          </a:stretch>
        </p:blipFill>
        <p:spPr>
          <a:xfrm>
            <a:off x="657224" y="2275681"/>
            <a:ext cx="6524625" cy="1104900"/>
          </a:xfrm>
          <a:prstGeom prst="rect">
            <a:avLst/>
          </a:prstGeom>
        </p:spPr>
      </p:pic>
      <p:pic>
        <p:nvPicPr>
          <p:cNvPr id="8" name="Picture 7"/>
          <p:cNvPicPr>
            <a:picLocks noChangeAspect="1"/>
          </p:cNvPicPr>
          <p:nvPr/>
        </p:nvPicPr>
        <p:blipFill>
          <a:blip r:embed="rId5"/>
          <a:stretch>
            <a:fillRect/>
          </a:stretch>
        </p:blipFill>
        <p:spPr>
          <a:xfrm>
            <a:off x="731837" y="3359046"/>
            <a:ext cx="6486525" cy="1876425"/>
          </a:xfrm>
          <a:prstGeom prst="rect">
            <a:avLst/>
          </a:prstGeom>
        </p:spPr>
      </p:pic>
    </p:spTree>
    <p:extLst>
      <p:ext uri="{BB962C8B-B14F-4D97-AF65-F5344CB8AC3E}">
        <p14:creationId xmlns:p14="http://schemas.microsoft.com/office/powerpoint/2010/main" val="33861285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 Case Description</a:t>
            </a:r>
            <a:endParaRPr lang="en-CA" dirty="0"/>
          </a:p>
        </p:txBody>
      </p:sp>
      <p:pic>
        <p:nvPicPr>
          <p:cNvPr id="4" name="Picture 3"/>
          <p:cNvPicPr>
            <a:picLocks noChangeAspect="1"/>
          </p:cNvPicPr>
          <p:nvPr/>
        </p:nvPicPr>
        <p:blipFill>
          <a:blip r:embed="rId3"/>
          <a:stretch>
            <a:fillRect/>
          </a:stretch>
        </p:blipFill>
        <p:spPr>
          <a:xfrm>
            <a:off x="8105775" y="1038543"/>
            <a:ext cx="2990850" cy="2238375"/>
          </a:xfrm>
          <a:prstGeom prst="rect">
            <a:avLst/>
          </a:prstGeom>
        </p:spPr>
      </p:pic>
      <p:pic>
        <p:nvPicPr>
          <p:cNvPr id="5" name="Content Placeholder 4"/>
          <p:cNvPicPr>
            <a:picLocks noGrp="1" noChangeAspect="1"/>
          </p:cNvPicPr>
          <p:nvPr>
            <p:ph idx="1"/>
          </p:nvPr>
        </p:nvPicPr>
        <p:blipFill>
          <a:blip r:embed="rId4"/>
          <a:stretch>
            <a:fillRect/>
          </a:stretch>
        </p:blipFill>
        <p:spPr>
          <a:xfrm>
            <a:off x="657224" y="2157730"/>
            <a:ext cx="6610350" cy="3429000"/>
          </a:xfrm>
          <a:prstGeom prst="rect">
            <a:avLst/>
          </a:prstGeom>
        </p:spPr>
      </p:pic>
    </p:spTree>
    <p:extLst>
      <p:ext uri="{BB962C8B-B14F-4D97-AF65-F5344CB8AC3E}">
        <p14:creationId xmlns:p14="http://schemas.microsoft.com/office/powerpoint/2010/main" val="9510974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 Case Description Exercise</a:t>
            </a:r>
            <a:endParaRPr lang="en-CA" dirty="0"/>
          </a:p>
        </p:txBody>
      </p:sp>
      <p:sp>
        <p:nvSpPr>
          <p:cNvPr id="3" name="Content Placeholder 2"/>
          <p:cNvSpPr>
            <a:spLocks noGrp="1"/>
          </p:cNvSpPr>
          <p:nvPr>
            <p:ph idx="1"/>
          </p:nvPr>
        </p:nvSpPr>
        <p:spPr/>
        <p:txBody>
          <a:bodyPr/>
          <a:lstStyle/>
          <a:p>
            <a:r>
              <a:rPr lang="en-CA" dirty="0" smtClean="0"/>
              <a:t>Create a use Case description for one of the use Cases from the Newsletter example</a:t>
            </a:r>
            <a:endParaRPr lang="en-CA" dirty="0"/>
          </a:p>
        </p:txBody>
      </p:sp>
    </p:spTree>
    <p:extLst>
      <p:ext uri="{BB962C8B-B14F-4D97-AF65-F5344CB8AC3E}">
        <p14:creationId xmlns:p14="http://schemas.microsoft.com/office/powerpoint/2010/main" val="2099429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Tables</a:t>
            </a:r>
            <a:endParaRPr lang="en-US" dirty="0"/>
          </a:p>
        </p:txBody>
      </p:sp>
      <p:sp>
        <p:nvSpPr>
          <p:cNvPr id="7" name="TextBox 6"/>
          <p:cNvSpPr txBox="1"/>
          <p:nvPr/>
        </p:nvSpPr>
        <p:spPr>
          <a:xfrm>
            <a:off x="1169233" y="2293495"/>
            <a:ext cx="2013693" cy="1815882"/>
          </a:xfrm>
          <a:prstGeom prst="rect">
            <a:avLst/>
          </a:prstGeom>
          <a:noFill/>
        </p:spPr>
        <p:txBody>
          <a:bodyPr wrap="none" rtlCol="0">
            <a:spAutoFit/>
          </a:bodyPr>
          <a:lstStyle/>
          <a:p>
            <a:pPr marL="285750" indent="-285750">
              <a:buFont typeface="Arial" panose="020B0604020202020204" pitchFamily="34" charset="0"/>
              <a:buChar char="•"/>
            </a:pPr>
            <a:r>
              <a:rPr lang="en-CA" sz="2800" b="1" dirty="0" smtClean="0">
                <a:solidFill>
                  <a:srgbClr val="7030A0"/>
                </a:solidFill>
              </a:rPr>
              <a:t>Test Cases</a:t>
            </a:r>
          </a:p>
          <a:p>
            <a:pPr marL="285750" indent="-285750">
              <a:buFont typeface="Arial" panose="020B0604020202020204" pitchFamily="34" charset="0"/>
              <a:buChar char="•"/>
            </a:pPr>
            <a:r>
              <a:rPr lang="en-CA" sz="2800" b="1" dirty="0" smtClean="0">
                <a:solidFill>
                  <a:srgbClr val="00B050"/>
                </a:solidFill>
              </a:rPr>
              <a:t>Conditions</a:t>
            </a:r>
          </a:p>
          <a:p>
            <a:pPr marL="285750" indent="-285750">
              <a:buFont typeface="Arial" panose="020B0604020202020204" pitchFamily="34" charset="0"/>
              <a:buChar char="•"/>
            </a:pPr>
            <a:r>
              <a:rPr lang="en-CA" sz="2800" b="1" dirty="0" smtClean="0">
                <a:solidFill>
                  <a:srgbClr val="C00000"/>
                </a:solidFill>
              </a:rPr>
              <a:t>Outcomes</a:t>
            </a:r>
          </a:p>
          <a:p>
            <a:endParaRPr lang="en-CA" sz="2800" dirty="0"/>
          </a:p>
        </p:txBody>
      </p:sp>
      <p:pic>
        <p:nvPicPr>
          <p:cNvPr id="1032" name="Picture 8" descr="http://hsc.csu.edu.au/ipt/project_work/3287/decision_table.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60253" y="499533"/>
            <a:ext cx="6467342" cy="6066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055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 Case Concept Questions</a:t>
            </a:r>
            <a:endParaRPr lang="en-CA" dirty="0"/>
          </a:p>
        </p:txBody>
      </p:sp>
      <p:sp>
        <p:nvSpPr>
          <p:cNvPr id="3" name="Content Placeholder 2"/>
          <p:cNvSpPr>
            <a:spLocks noGrp="1"/>
          </p:cNvSpPr>
          <p:nvPr>
            <p:ph idx="1"/>
          </p:nvPr>
        </p:nvSpPr>
        <p:spPr>
          <a:xfrm>
            <a:off x="676656" y="2011680"/>
            <a:ext cx="10753725" cy="4249420"/>
          </a:xfrm>
        </p:spPr>
        <p:txBody>
          <a:bodyPr>
            <a:normAutofit/>
          </a:bodyPr>
          <a:lstStyle/>
          <a:p>
            <a:r>
              <a:rPr lang="en-CA" dirty="0" smtClean="0"/>
              <a:t>Is there inheritance for actors in Use case Diagrams?</a:t>
            </a:r>
          </a:p>
          <a:p>
            <a:r>
              <a:rPr lang="en-CA" dirty="0" smtClean="0"/>
              <a:t>Can a software component be an Actor?</a:t>
            </a:r>
          </a:p>
          <a:p>
            <a:r>
              <a:rPr lang="en-CA" dirty="0" smtClean="0"/>
              <a:t>Do Use Case Diagrams describe High Level concepts or Low Level Concepts?</a:t>
            </a:r>
            <a:endParaRPr lang="en-CA" dirty="0"/>
          </a:p>
        </p:txBody>
      </p:sp>
    </p:spTree>
    <p:extLst>
      <p:ext uri="{BB962C8B-B14F-4D97-AF65-F5344CB8AC3E}">
        <p14:creationId xmlns:p14="http://schemas.microsoft.com/office/powerpoint/2010/main" val="3300774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Use Case Concept Questions</a:t>
            </a:r>
            <a:endParaRPr lang="en-CA" dirty="0"/>
          </a:p>
        </p:txBody>
      </p:sp>
      <p:sp>
        <p:nvSpPr>
          <p:cNvPr id="3" name="Content Placeholder 2"/>
          <p:cNvSpPr>
            <a:spLocks noGrp="1"/>
          </p:cNvSpPr>
          <p:nvPr>
            <p:ph idx="1"/>
          </p:nvPr>
        </p:nvSpPr>
        <p:spPr>
          <a:xfrm>
            <a:off x="676656" y="2011680"/>
            <a:ext cx="10753725" cy="4249420"/>
          </a:xfrm>
        </p:spPr>
        <p:txBody>
          <a:bodyPr>
            <a:normAutofit/>
          </a:bodyPr>
          <a:lstStyle/>
          <a:p>
            <a:r>
              <a:rPr lang="en-CA" dirty="0" smtClean="0"/>
              <a:t>SRS Due Sunday FEB 15</a:t>
            </a:r>
          </a:p>
          <a:p>
            <a:endParaRPr lang="en-CA" dirty="0"/>
          </a:p>
          <a:p>
            <a:r>
              <a:rPr lang="en-CA" dirty="0" smtClean="0"/>
              <a:t>Good luck Have Fun</a:t>
            </a:r>
            <a:endParaRPr lang="en-CA" dirty="0"/>
          </a:p>
        </p:txBody>
      </p:sp>
    </p:spTree>
    <p:extLst>
      <p:ext uri="{BB962C8B-B14F-4D97-AF65-F5344CB8AC3E}">
        <p14:creationId xmlns:p14="http://schemas.microsoft.com/office/powerpoint/2010/main" val="1646786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References</a:t>
            </a:r>
            <a:endParaRPr lang="en-CA" dirty="0"/>
          </a:p>
        </p:txBody>
      </p:sp>
      <p:sp>
        <p:nvSpPr>
          <p:cNvPr id="3" name="Content Placeholder 2"/>
          <p:cNvSpPr>
            <a:spLocks noGrp="1"/>
          </p:cNvSpPr>
          <p:nvPr>
            <p:ph idx="1"/>
          </p:nvPr>
        </p:nvSpPr>
        <p:spPr/>
        <p:txBody>
          <a:bodyPr/>
          <a:lstStyle/>
          <a:p>
            <a:pPr marL="457200" indent="-457200">
              <a:buFont typeface="+mj-lt"/>
              <a:buAutoNum type="arabicPeriod"/>
            </a:pPr>
            <a:r>
              <a:rPr lang="en-CA" dirty="0" smtClean="0"/>
              <a:t>Class notes</a:t>
            </a:r>
          </a:p>
          <a:p>
            <a:pPr marL="457200" indent="-457200">
              <a:buFont typeface="+mj-lt"/>
              <a:buAutoNum type="arabicPeriod"/>
            </a:pPr>
            <a:r>
              <a:rPr lang="en-CA" dirty="0" smtClean="0"/>
              <a:t>Sample SRS on My Courses</a:t>
            </a:r>
          </a:p>
          <a:p>
            <a:pPr marL="457200" indent="-457200">
              <a:buFont typeface="+mj-lt"/>
              <a:buAutoNum type="arabicPeriod"/>
            </a:pPr>
            <a:endParaRPr lang="en-CA" dirty="0"/>
          </a:p>
        </p:txBody>
      </p:sp>
    </p:spTree>
    <p:extLst>
      <p:ext uri="{BB962C8B-B14F-4D97-AF65-F5344CB8AC3E}">
        <p14:creationId xmlns:p14="http://schemas.microsoft.com/office/powerpoint/2010/main" val="297653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a:t>
            </a:r>
            <a:r>
              <a:rPr lang="en-US" dirty="0"/>
              <a:t>T</a:t>
            </a:r>
            <a:r>
              <a:rPr lang="en-US" dirty="0" smtClean="0"/>
              <a:t>ables Example</a:t>
            </a:r>
            <a:endParaRPr lang="en-US" dirty="0"/>
          </a:p>
        </p:txBody>
      </p:sp>
      <p:sp>
        <p:nvSpPr>
          <p:cNvPr id="3" name="Content Placeholder 2"/>
          <p:cNvSpPr>
            <a:spLocks noGrp="1"/>
          </p:cNvSpPr>
          <p:nvPr>
            <p:ph idx="1"/>
          </p:nvPr>
        </p:nvSpPr>
        <p:spPr/>
        <p:txBody>
          <a:bodyPr/>
          <a:lstStyle/>
          <a:p>
            <a:r>
              <a:rPr lang="en-CA" dirty="0" smtClean="0"/>
              <a:t>A login system on a banking website has a decision table to authenticate users. </a:t>
            </a:r>
          </a:p>
          <a:p>
            <a:pPr marL="457200" indent="-457200">
              <a:buFont typeface="+mj-lt"/>
              <a:buAutoNum type="arabicPeriod"/>
            </a:pPr>
            <a:r>
              <a:rPr lang="en-CA" dirty="0" smtClean="0"/>
              <a:t>A user must go to the login page. </a:t>
            </a:r>
          </a:p>
          <a:p>
            <a:pPr marL="457200" indent="-457200">
              <a:buFont typeface="+mj-lt"/>
              <a:buAutoNum type="arabicPeriod"/>
            </a:pPr>
            <a:r>
              <a:rPr lang="en-CA" dirty="0" smtClean="0"/>
              <a:t>A user must provide valid card number. </a:t>
            </a:r>
          </a:p>
          <a:p>
            <a:pPr marL="457200" indent="-457200">
              <a:buFont typeface="+mj-lt"/>
              <a:buAutoNum type="arabicPeriod"/>
            </a:pPr>
            <a:r>
              <a:rPr lang="en-CA" dirty="0" smtClean="0"/>
              <a:t>A user must provide a valid password</a:t>
            </a:r>
          </a:p>
          <a:p>
            <a:pPr marL="457200" indent="-457200">
              <a:buFont typeface="+mj-lt"/>
              <a:buAutoNum type="arabicPeriod"/>
            </a:pPr>
            <a:r>
              <a:rPr lang="en-CA" dirty="0" smtClean="0"/>
              <a:t>A user can only have 3 attempts before the account is frozen</a:t>
            </a:r>
            <a:endParaRPr lang="en-CA" dirty="0"/>
          </a:p>
        </p:txBody>
      </p:sp>
    </p:spTree>
    <p:extLst>
      <p:ext uri="{BB962C8B-B14F-4D97-AF65-F5344CB8AC3E}">
        <p14:creationId xmlns:p14="http://schemas.microsoft.com/office/powerpoint/2010/main" val="966687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a:t>
            </a:r>
            <a:r>
              <a:rPr lang="en-US" dirty="0"/>
              <a:t>T</a:t>
            </a:r>
            <a:r>
              <a:rPr lang="en-US" dirty="0" smtClean="0"/>
              <a:t>ables 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03947189"/>
              </p:ext>
            </p:extLst>
          </p:nvPr>
        </p:nvGraphicFramePr>
        <p:xfrm>
          <a:off x="657224" y="1744663"/>
          <a:ext cx="10753725" cy="4953000"/>
        </p:xfrm>
        <a:graphic>
          <a:graphicData uri="http://schemas.openxmlformats.org/drawingml/2006/table">
            <a:tbl>
              <a:tblPr firstRow="1" bandRow="1">
                <a:tableStyleId>{5C22544A-7EE6-4342-B048-85BDC9FD1C3A}</a:tableStyleId>
              </a:tblPr>
              <a:tblGrid>
                <a:gridCol w="2150745"/>
                <a:gridCol w="2150745"/>
                <a:gridCol w="2150745"/>
                <a:gridCol w="2150745"/>
                <a:gridCol w="2150745"/>
              </a:tblGrid>
              <a:tr h="370840">
                <a:tc>
                  <a:txBody>
                    <a:bodyPr/>
                    <a:lstStyle/>
                    <a:p>
                      <a:r>
                        <a:rPr lang="en-CA" dirty="0" smtClean="0"/>
                        <a:t>Conditions</a:t>
                      </a: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r>
              <a:tr h="370840">
                <a:tc>
                  <a:txBody>
                    <a:bodyPr/>
                    <a:lstStyle/>
                    <a:p>
                      <a:r>
                        <a:rPr lang="en-CA" dirty="0" smtClean="0"/>
                        <a:t>User goes</a:t>
                      </a:r>
                      <a:r>
                        <a:rPr lang="en-CA" baseline="0" dirty="0" smtClean="0"/>
                        <a:t> to login page</a:t>
                      </a:r>
                      <a:endParaRPr lang="en-CA" dirty="0"/>
                    </a:p>
                  </a:txBody>
                  <a:tcPr/>
                </a:tc>
                <a:tc>
                  <a:txBody>
                    <a:bodyPr/>
                    <a:lstStyle/>
                    <a:p>
                      <a:r>
                        <a:rPr lang="en-CA" dirty="0" smtClean="0"/>
                        <a:t>Y</a:t>
                      </a:r>
                      <a:endParaRPr lang="en-CA" dirty="0"/>
                    </a:p>
                  </a:txBody>
                  <a:tcPr/>
                </a:tc>
                <a:tc>
                  <a:txBody>
                    <a:bodyPr/>
                    <a:lstStyle/>
                    <a:p>
                      <a:r>
                        <a:rPr lang="en-CA" dirty="0" smtClean="0"/>
                        <a:t>N</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r>
              <a:tr h="370840">
                <a:tc>
                  <a:txBody>
                    <a:bodyPr/>
                    <a:lstStyle/>
                    <a:p>
                      <a:r>
                        <a:rPr lang="en-CA" dirty="0" smtClean="0"/>
                        <a:t>User inputs correct card number</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r>
              <a:tr h="370840">
                <a:tc>
                  <a:txBody>
                    <a:bodyPr/>
                    <a:lstStyle/>
                    <a:p>
                      <a:r>
                        <a:rPr lang="en-CA" dirty="0" smtClean="0"/>
                        <a:t>User inputs Correct password</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c>
                  <a:txBody>
                    <a:bodyPr/>
                    <a:lstStyle/>
                    <a:p>
                      <a:r>
                        <a:rPr lang="en-CA" dirty="0" smtClean="0"/>
                        <a:t>N</a:t>
                      </a:r>
                      <a:endParaRPr lang="en-CA" dirty="0"/>
                    </a:p>
                  </a:txBody>
                  <a:tcPr/>
                </a:tc>
                <a:tc>
                  <a:txBody>
                    <a:bodyPr/>
                    <a:lstStyle/>
                    <a:p>
                      <a:r>
                        <a:rPr lang="en-CA" dirty="0" smtClean="0"/>
                        <a:t>Y</a:t>
                      </a:r>
                      <a:endParaRPr lang="en-CA" dirty="0"/>
                    </a:p>
                  </a:txBody>
                  <a:tcPr/>
                </a:tc>
              </a:tr>
              <a:tr h="370840">
                <a:tc>
                  <a:txBody>
                    <a:bodyPr/>
                    <a:lstStyle/>
                    <a:p>
                      <a:r>
                        <a:rPr lang="en-CA" dirty="0" smtClean="0"/>
                        <a:t>Attempts &gt; 3</a:t>
                      </a:r>
                      <a:endParaRPr lang="en-CA" dirty="0"/>
                    </a:p>
                  </a:txBody>
                  <a:tcPr/>
                </a:tc>
                <a:tc>
                  <a:txBody>
                    <a:bodyPr/>
                    <a:lstStyle/>
                    <a:p>
                      <a:r>
                        <a:rPr lang="en-CA" dirty="0" smtClean="0"/>
                        <a:t>N</a:t>
                      </a:r>
                      <a:endParaRPr lang="en-CA" dirty="0"/>
                    </a:p>
                  </a:txBody>
                  <a:tcPr/>
                </a:tc>
                <a:tc>
                  <a:txBody>
                    <a:bodyPr/>
                    <a:lstStyle/>
                    <a:p>
                      <a:r>
                        <a:rPr lang="en-CA" dirty="0" smtClean="0"/>
                        <a:t>N</a:t>
                      </a:r>
                      <a:endParaRPr lang="en-CA" dirty="0"/>
                    </a:p>
                  </a:txBody>
                  <a:tcPr/>
                </a:tc>
                <a:tc>
                  <a:txBody>
                    <a:bodyPr/>
                    <a:lstStyle/>
                    <a:p>
                      <a:r>
                        <a:rPr lang="en-CA" dirty="0" smtClean="0"/>
                        <a:t>N</a:t>
                      </a:r>
                      <a:endParaRPr lang="en-CA" dirty="0"/>
                    </a:p>
                  </a:txBody>
                  <a:tcPr/>
                </a:tc>
                <a:tc>
                  <a:txBody>
                    <a:bodyPr/>
                    <a:lstStyle/>
                    <a:p>
                      <a:r>
                        <a:rPr lang="en-CA" dirty="0" smtClean="0"/>
                        <a:t>Y</a:t>
                      </a:r>
                      <a:endParaRPr lang="en-CA" dirty="0"/>
                    </a:p>
                  </a:txBody>
                  <a:tcPr/>
                </a:tc>
              </a:tr>
              <a:tr h="370840">
                <a:tc>
                  <a:txBody>
                    <a:bodyPr/>
                    <a:lstStyle/>
                    <a:p>
                      <a:r>
                        <a:rPr lang="en-CA" b="1" dirty="0" smtClean="0">
                          <a:solidFill>
                            <a:schemeClr val="bg1"/>
                          </a:solidFill>
                        </a:rPr>
                        <a:t>Outcomes</a:t>
                      </a:r>
                      <a:endParaRPr lang="en-CA" b="1" dirty="0">
                        <a:solidFill>
                          <a:schemeClr val="bg1"/>
                        </a:solidFill>
                      </a:endParaRPr>
                    </a:p>
                  </a:txBody>
                  <a:tcPr>
                    <a:solidFill>
                      <a:schemeClr val="tx2">
                        <a:lumMod val="50000"/>
                        <a:lumOff val="50000"/>
                      </a:schemeClr>
                    </a:solidFill>
                  </a:tcPr>
                </a:tc>
                <a:tc>
                  <a:txBody>
                    <a:bodyPr/>
                    <a:lstStyle/>
                    <a:p>
                      <a:endParaRPr lang="en-CA" dirty="0"/>
                    </a:p>
                  </a:txBody>
                  <a:tcPr>
                    <a:solidFill>
                      <a:schemeClr val="tx2">
                        <a:lumMod val="50000"/>
                        <a:lumOff val="50000"/>
                      </a:schemeClr>
                    </a:solidFill>
                  </a:tcPr>
                </a:tc>
                <a:tc>
                  <a:txBody>
                    <a:bodyPr/>
                    <a:lstStyle/>
                    <a:p>
                      <a:endParaRPr lang="en-CA" dirty="0"/>
                    </a:p>
                  </a:txBody>
                  <a:tcPr>
                    <a:solidFill>
                      <a:schemeClr val="tx2">
                        <a:lumMod val="50000"/>
                        <a:lumOff val="50000"/>
                      </a:schemeClr>
                    </a:solidFill>
                  </a:tcPr>
                </a:tc>
                <a:tc>
                  <a:txBody>
                    <a:bodyPr/>
                    <a:lstStyle/>
                    <a:p>
                      <a:endParaRPr lang="en-CA" dirty="0"/>
                    </a:p>
                  </a:txBody>
                  <a:tcPr>
                    <a:solidFill>
                      <a:schemeClr val="tx2">
                        <a:lumMod val="50000"/>
                        <a:lumOff val="50000"/>
                      </a:schemeClr>
                    </a:solidFill>
                  </a:tcPr>
                </a:tc>
                <a:tc>
                  <a:txBody>
                    <a:bodyPr/>
                    <a:lstStyle/>
                    <a:p>
                      <a:endParaRPr lang="en-CA" dirty="0"/>
                    </a:p>
                  </a:txBody>
                  <a:tcPr>
                    <a:solidFill>
                      <a:schemeClr val="tx2">
                        <a:lumMod val="50000"/>
                        <a:lumOff val="50000"/>
                      </a:schemeClr>
                    </a:solidFill>
                  </a:tcPr>
                </a:tc>
              </a:tr>
              <a:tr h="370840">
                <a:tc>
                  <a:txBody>
                    <a:bodyPr/>
                    <a:lstStyle/>
                    <a:p>
                      <a:r>
                        <a:rPr lang="en-CA" dirty="0" smtClean="0"/>
                        <a:t>User is taken to Accounts page</a:t>
                      </a: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r>
              <a:tr h="370840">
                <a:tc>
                  <a:txBody>
                    <a:bodyPr/>
                    <a:lstStyle/>
                    <a:p>
                      <a:r>
                        <a:rPr lang="en-CA" dirty="0" smtClean="0"/>
                        <a:t>User is taken to</a:t>
                      </a:r>
                      <a:r>
                        <a:rPr lang="en-CA" baseline="0" dirty="0" smtClean="0"/>
                        <a:t> login page </a:t>
                      </a: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r>
              <a:tr h="370840">
                <a:tc>
                  <a:txBody>
                    <a:bodyPr/>
                    <a:lstStyle/>
                    <a:p>
                      <a:r>
                        <a:rPr lang="en-CA" dirty="0" smtClean="0"/>
                        <a:t>User’s account is frozen</a:t>
                      </a: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r>
            </a:tbl>
          </a:graphicData>
        </a:graphic>
      </p:graphicFrame>
    </p:spTree>
    <p:extLst>
      <p:ext uri="{BB962C8B-B14F-4D97-AF65-F5344CB8AC3E}">
        <p14:creationId xmlns:p14="http://schemas.microsoft.com/office/powerpoint/2010/main" val="2229496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a:t>
            </a:r>
            <a:r>
              <a:rPr lang="en-US" dirty="0"/>
              <a:t>T</a:t>
            </a:r>
            <a:r>
              <a:rPr lang="en-US" dirty="0" smtClean="0"/>
              <a:t>ables 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96439791"/>
              </p:ext>
            </p:extLst>
          </p:nvPr>
        </p:nvGraphicFramePr>
        <p:xfrm>
          <a:off x="657224" y="1744663"/>
          <a:ext cx="10753725" cy="4953000"/>
        </p:xfrm>
        <a:graphic>
          <a:graphicData uri="http://schemas.openxmlformats.org/drawingml/2006/table">
            <a:tbl>
              <a:tblPr firstRow="1" bandRow="1">
                <a:tableStyleId>{5C22544A-7EE6-4342-B048-85BDC9FD1C3A}</a:tableStyleId>
              </a:tblPr>
              <a:tblGrid>
                <a:gridCol w="2150745"/>
                <a:gridCol w="2150745"/>
                <a:gridCol w="2150745"/>
                <a:gridCol w="2150745"/>
                <a:gridCol w="2150745"/>
              </a:tblGrid>
              <a:tr h="370840">
                <a:tc>
                  <a:txBody>
                    <a:bodyPr/>
                    <a:lstStyle/>
                    <a:p>
                      <a:r>
                        <a:rPr lang="en-CA" dirty="0" smtClean="0"/>
                        <a:t>Conditions</a:t>
                      </a: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r>
              <a:tr h="370840">
                <a:tc>
                  <a:txBody>
                    <a:bodyPr/>
                    <a:lstStyle/>
                    <a:p>
                      <a:r>
                        <a:rPr lang="en-CA" dirty="0" smtClean="0"/>
                        <a:t>User goes</a:t>
                      </a:r>
                      <a:r>
                        <a:rPr lang="en-CA" baseline="0" dirty="0" smtClean="0"/>
                        <a:t> to login page</a:t>
                      </a:r>
                      <a:endParaRPr lang="en-CA" dirty="0"/>
                    </a:p>
                  </a:txBody>
                  <a:tcPr/>
                </a:tc>
                <a:tc>
                  <a:txBody>
                    <a:bodyPr/>
                    <a:lstStyle/>
                    <a:p>
                      <a:r>
                        <a:rPr lang="en-CA" dirty="0" smtClean="0"/>
                        <a:t>Y</a:t>
                      </a:r>
                      <a:endParaRPr lang="en-CA" dirty="0"/>
                    </a:p>
                  </a:txBody>
                  <a:tcPr/>
                </a:tc>
                <a:tc>
                  <a:txBody>
                    <a:bodyPr/>
                    <a:lstStyle/>
                    <a:p>
                      <a:r>
                        <a:rPr lang="en-CA" dirty="0" smtClean="0"/>
                        <a:t>N</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r>
              <a:tr h="370840">
                <a:tc>
                  <a:txBody>
                    <a:bodyPr/>
                    <a:lstStyle/>
                    <a:p>
                      <a:r>
                        <a:rPr lang="en-CA" dirty="0" smtClean="0"/>
                        <a:t>User inputs correct card number</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r>
              <a:tr h="370840">
                <a:tc>
                  <a:txBody>
                    <a:bodyPr/>
                    <a:lstStyle/>
                    <a:p>
                      <a:r>
                        <a:rPr lang="en-CA" dirty="0" smtClean="0"/>
                        <a:t>User inputs Correct password</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c>
                  <a:txBody>
                    <a:bodyPr/>
                    <a:lstStyle/>
                    <a:p>
                      <a:r>
                        <a:rPr lang="en-CA" dirty="0" smtClean="0"/>
                        <a:t>N</a:t>
                      </a:r>
                      <a:endParaRPr lang="en-CA" dirty="0"/>
                    </a:p>
                  </a:txBody>
                  <a:tcPr/>
                </a:tc>
                <a:tc>
                  <a:txBody>
                    <a:bodyPr/>
                    <a:lstStyle/>
                    <a:p>
                      <a:r>
                        <a:rPr lang="en-CA" dirty="0" smtClean="0"/>
                        <a:t>Y</a:t>
                      </a:r>
                      <a:endParaRPr lang="en-CA" dirty="0"/>
                    </a:p>
                  </a:txBody>
                  <a:tcPr/>
                </a:tc>
              </a:tr>
              <a:tr h="370840">
                <a:tc>
                  <a:txBody>
                    <a:bodyPr/>
                    <a:lstStyle/>
                    <a:p>
                      <a:r>
                        <a:rPr lang="en-CA" dirty="0" smtClean="0"/>
                        <a:t>Attempts &gt; 3</a:t>
                      </a:r>
                      <a:endParaRPr lang="en-CA" dirty="0"/>
                    </a:p>
                  </a:txBody>
                  <a:tcPr/>
                </a:tc>
                <a:tc>
                  <a:txBody>
                    <a:bodyPr/>
                    <a:lstStyle/>
                    <a:p>
                      <a:r>
                        <a:rPr lang="en-CA" dirty="0" smtClean="0"/>
                        <a:t>N</a:t>
                      </a:r>
                      <a:endParaRPr lang="en-CA" dirty="0"/>
                    </a:p>
                  </a:txBody>
                  <a:tcPr/>
                </a:tc>
                <a:tc>
                  <a:txBody>
                    <a:bodyPr/>
                    <a:lstStyle/>
                    <a:p>
                      <a:r>
                        <a:rPr lang="en-CA" dirty="0" smtClean="0"/>
                        <a:t>N</a:t>
                      </a:r>
                      <a:endParaRPr lang="en-CA" dirty="0"/>
                    </a:p>
                  </a:txBody>
                  <a:tcPr/>
                </a:tc>
                <a:tc>
                  <a:txBody>
                    <a:bodyPr/>
                    <a:lstStyle/>
                    <a:p>
                      <a:r>
                        <a:rPr lang="en-CA" dirty="0" smtClean="0"/>
                        <a:t>N</a:t>
                      </a:r>
                      <a:endParaRPr lang="en-CA" dirty="0"/>
                    </a:p>
                  </a:txBody>
                  <a:tcPr/>
                </a:tc>
                <a:tc>
                  <a:txBody>
                    <a:bodyPr/>
                    <a:lstStyle/>
                    <a:p>
                      <a:r>
                        <a:rPr lang="en-CA" dirty="0" smtClean="0"/>
                        <a:t>Y</a:t>
                      </a:r>
                      <a:endParaRPr lang="en-CA" dirty="0"/>
                    </a:p>
                  </a:txBody>
                  <a:tcPr/>
                </a:tc>
              </a:tr>
              <a:tr h="370840">
                <a:tc>
                  <a:txBody>
                    <a:bodyPr/>
                    <a:lstStyle/>
                    <a:p>
                      <a:r>
                        <a:rPr lang="en-CA" b="1" dirty="0" smtClean="0">
                          <a:solidFill>
                            <a:schemeClr val="bg1"/>
                          </a:solidFill>
                        </a:rPr>
                        <a:t>Outcomes</a:t>
                      </a:r>
                      <a:endParaRPr lang="en-CA" b="1" dirty="0">
                        <a:solidFill>
                          <a:schemeClr val="bg1"/>
                        </a:solidFill>
                      </a:endParaRPr>
                    </a:p>
                  </a:txBody>
                  <a:tcPr>
                    <a:solidFill>
                      <a:schemeClr val="tx2">
                        <a:lumMod val="50000"/>
                        <a:lumOff val="50000"/>
                      </a:schemeClr>
                    </a:solidFill>
                  </a:tcPr>
                </a:tc>
                <a:tc>
                  <a:txBody>
                    <a:bodyPr/>
                    <a:lstStyle/>
                    <a:p>
                      <a:endParaRPr lang="en-CA" dirty="0"/>
                    </a:p>
                  </a:txBody>
                  <a:tcPr>
                    <a:solidFill>
                      <a:schemeClr val="tx2">
                        <a:lumMod val="50000"/>
                        <a:lumOff val="50000"/>
                      </a:schemeClr>
                    </a:solidFill>
                  </a:tcPr>
                </a:tc>
                <a:tc>
                  <a:txBody>
                    <a:bodyPr/>
                    <a:lstStyle/>
                    <a:p>
                      <a:endParaRPr lang="en-CA" dirty="0"/>
                    </a:p>
                  </a:txBody>
                  <a:tcPr>
                    <a:solidFill>
                      <a:schemeClr val="tx2">
                        <a:lumMod val="50000"/>
                        <a:lumOff val="50000"/>
                      </a:schemeClr>
                    </a:solidFill>
                  </a:tcPr>
                </a:tc>
                <a:tc>
                  <a:txBody>
                    <a:bodyPr/>
                    <a:lstStyle/>
                    <a:p>
                      <a:endParaRPr lang="en-CA" dirty="0"/>
                    </a:p>
                  </a:txBody>
                  <a:tcPr>
                    <a:solidFill>
                      <a:schemeClr val="tx2">
                        <a:lumMod val="50000"/>
                        <a:lumOff val="50000"/>
                      </a:schemeClr>
                    </a:solidFill>
                  </a:tcPr>
                </a:tc>
                <a:tc>
                  <a:txBody>
                    <a:bodyPr/>
                    <a:lstStyle/>
                    <a:p>
                      <a:endParaRPr lang="en-CA" dirty="0"/>
                    </a:p>
                  </a:txBody>
                  <a:tcPr>
                    <a:solidFill>
                      <a:schemeClr val="tx2">
                        <a:lumMod val="50000"/>
                        <a:lumOff val="50000"/>
                      </a:schemeClr>
                    </a:solidFill>
                  </a:tcPr>
                </a:tc>
              </a:tr>
              <a:tr h="370840">
                <a:tc>
                  <a:txBody>
                    <a:bodyPr/>
                    <a:lstStyle/>
                    <a:p>
                      <a:r>
                        <a:rPr lang="en-CA" dirty="0" smtClean="0"/>
                        <a:t>User is taken to Accounts page</a:t>
                      </a:r>
                      <a:endParaRPr lang="en-CA" dirty="0"/>
                    </a:p>
                  </a:txBody>
                  <a:tcPr/>
                </a:tc>
                <a:tc>
                  <a:txBody>
                    <a:bodyPr/>
                    <a:lstStyle/>
                    <a:p>
                      <a:r>
                        <a:rPr lang="en-CA" dirty="0" smtClean="0"/>
                        <a:t>Y</a:t>
                      </a: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r>
              <a:tr h="370840">
                <a:tc>
                  <a:txBody>
                    <a:bodyPr/>
                    <a:lstStyle/>
                    <a:p>
                      <a:r>
                        <a:rPr lang="en-CA" dirty="0" smtClean="0"/>
                        <a:t>User is taken to</a:t>
                      </a:r>
                      <a:r>
                        <a:rPr lang="en-CA" baseline="0" dirty="0" smtClean="0"/>
                        <a:t> login page </a:t>
                      </a:r>
                      <a:endParaRPr lang="en-CA" dirty="0"/>
                    </a:p>
                  </a:txBody>
                  <a:tcPr/>
                </a:tc>
                <a:tc>
                  <a:txBody>
                    <a:bodyPr/>
                    <a:lstStyle/>
                    <a:p>
                      <a:r>
                        <a:rPr lang="en-CA" dirty="0" smtClean="0"/>
                        <a:t>N</a:t>
                      </a: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r>
              <a:tr h="370840">
                <a:tc>
                  <a:txBody>
                    <a:bodyPr/>
                    <a:lstStyle/>
                    <a:p>
                      <a:r>
                        <a:rPr lang="en-CA" dirty="0" smtClean="0"/>
                        <a:t>User’s account is frozen</a:t>
                      </a:r>
                      <a:endParaRPr lang="en-CA" dirty="0"/>
                    </a:p>
                  </a:txBody>
                  <a:tcPr/>
                </a:tc>
                <a:tc>
                  <a:txBody>
                    <a:bodyPr/>
                    <a:lstStyle/>
                    <a:p>
                      <a:r>
                        <a:rPr lang="en-CA" dirty="0" smtClean="0"/>
                        <a:t>N</a:t>
                      </a: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r>
            </a:tbl>
          </a:graphicData>
        </a:graphic>
      </p:graphicFrame>
    </p:spTree>
    <p:extLst>
      <p:ext uri="{BB962C8B-B14F-4D97-AF65-F5344CB8AC3E}">
        <p14:creationId xmlns:p14="http://schemas.microsoft.com/office/powerpoint/2010/main" val="2031566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a:t>
            </a:r>
            <a:r>
              <a:rPr lang="en-US" dirty="0"/>
              <a:t>T</a:t>
            </a:r>
            <a:r>
              <a:rPr lang="en-US" dirty="0" smtClean="0"/>
              <a:t>ables 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9172406"/>
              </p:ext>
            </p:extLst>
          </p:nvPr>
        </p:nvGraphicFramePr>
        <p:xfrm>
          <a:off x="657224" y="1744663"/>
          <a:ext cx="10753725" cy="4953000"/>
        </p:xfrm>
        <a:graphic>
          <a:graphicData uri="http://schemas.openxmlformats.org/drawingml/2006/table">
            <a:tbl>
              <a:tblPr firstRow="1" bandRow="1">
                <a:tableStyleId>{5C22544A-7EE6-4342-B048-85BDC9FD1C3A}</a:tableStyleId>
              </a:tblPr>
              <a:tblGrid>
                <a:gridCol w="2150745"/>
                <a:gridCol w="2150745"/>
                <a:gridCol w="2150745"/>
                <a:gridCol w="2150745"/>
                <a:gridCol w="2150745"/>
              </a:tblGrid>
              <a:tr h="370840">
                <a:tc>
                  <a:txBody>
                    <a:bodyPr/>
                    <a:lstStyle/>
                    <a:p>
                      <a:r>
                        <a:rPr lang="en-CA" dirty="0" smtClean="0"/>
                        <a:t>Conditions</a:t>
                      </a: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r>
              <a:tr h="370840">
                <a:tc>
                  <a:txBody>
                    <a:bodyPr/>
                    <a:lstStyle/>
                    <a:p>
                      <a:r>
                        <a:rPr lang="en-CA" dirty="0" smtClean="0"/>
                        <a:t>User goes</a:t>
                      </a:r>
                      <a:r>
                        <a:rPr lang="en-CA" baseline="0" dirty="0" smtClean="0"/>
                        <a:t> to login page</a:t>
                      </a:r>
                      <a:endParaRPr lang="en-CA" dirty="0"/>
                    </a:p>
                  </a:txBody>
                  <a:tcPr/>
                </a:tc>
                <a:tc>
                  <a:txBody>
                    <a:bodyPr/>
                    <a:lstStyle/>
                    <a:p>
                      <a:r>
                        <a:rPr lang="en-CA" dirty="0" smtClean="0"/>
                        <a:t>Y</a:t>
                      </a:r>
                      <a:endParaRPr lang="en-CA" dirty="0"/>
                    </a:p>
                  </a:txBody>
                  <a:tcPr/>
                </a:tc>
                <a:tc>
                  <a:txBody>
                    <a:bodyPr/>
                    <a:lstStyle/>
                    <a:p>
                      <a:r>
                        <a:rPr lang="en-CA" dirty="0" smtClean="0"/>
                        <a:t>N</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r>
              <a:tr h="370840">
                <a:tc>
                  <a:txBody>
                    <a:bodyPr/>
                    <a:lstStyle/>
                    <a:p>
                      <a:r>
                        <a:rPr lang="en-CA" dirty="0" smtClean="0"/>
                        <a:t>User inputs correct card number</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r>
              <a:tr h="370840">
                <a:tc>
                  <a:txBody>
                    <a:bodyPr/>
                    <a:lstStyle/>
                    <a:p>
                      <a:r>
                        <a:rPr lang="en-CA" dirty="0" smtClean="0"/>
                        <a:t>User inputs Correct password</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c>
                  <a:txBody>
                    <a:bodyPr/>
                    <a:lstStyle/>
                    <a:p>
                      <a:r>
                        <a:rPr lang="en-CA" dirty="0" smtClean="0"/>
                        <a:t>N</a:t>
                      </a:r>
                      <a:endParaRPr lang="en-CA" dirty="0"/>
                    </a:p>
                  </a:txBody>
                  <a:tcPr/>
                </a:tc>
                <a:tc>
                  <a:txBody>
                    <a:bodyPr/>
                    <a:lstStyle/>
                    <a:p>
                      <a:r>
                        <a:rPr lang="en-CA" dirty="0" smtClean="0"/>
                        <a:t>Y</a:t>
                      </a:r>
                      <a:endParaRPr lang="en-CA" dirty="0"/>
                    </a:p>
                  </a:txBody>
                  <a:tcPr/>
                </a:tc>
              </a:tr>
              <a:tr h="370840">
                <a:tc>
                  <a:txBody>
                    <a:bodyPr/>
                    <a:lstStyle/>
                    <a:p>
                      <a:r>
                        <a:rPr lang="en-CA" dirty="0" smtClean="0"/>
                        <a:t>Attempts &gt; 3</a:t>
                      </a:r>
                      <a:endParaRPr lang="en-CA" dirty="0"/>
                    </a:p>
                  </a:txBody>
                  <a:tcPr/>
                </a:tc>
                <a:tc>
                  <a:txBody>
                    <a:bodyPr/>
                    <a:lstStyle/>
                    <a:p>
                      <a:r>
                        <a:rPr lang="en-CA" dirty="0" smtClean="0"/>
                        <a:t>N</a:t>
                      </a:r>
                      <a:endParaRPr lang="en-CA" dirty="0"/>
                    </a:p>
                  </a:txBody>
                  <a:tcPr/>
                </a:tc>
                <a:tc>
                  <a:txBody>
                    <a:bodyPr/>
                    <a:lstStyle/>
                    <a:p>
                      <a:r>
                        <a:rPr lang="en-CA" dirty="0" smtClean="0"/>
                        <a:t>N</a:t>
                      </a:r>
                      <a:endParaRPr lang="en-CA" dirty="0"/>
                    </a:p>
                  </a:txBody>
                  <a:tcPr/>
                </a:tc>
                <a:tc>
                  <a:txBody>
                    <a:bodyPr/>
                    <a:lstStyle/>
                    <a:p>
                      <a:r>
                        <a:rPr lang="en-CA" dirty="0" smtClean="0"/>
                        <a:t>N</a:t>
                      </a:r>
                      <a:endParaRPr lang="en-CA" dirty="0"/>
                    </a:p>
                  </a:txBody>
                  <a:tcPr/>
                </a:tc>
                <a:tc>
                  <a:txBody>
                    <a:bodyPr/>
                    <a:lstStyle/>
                    <a:p>
                      <a:r>
                        <a:rPr lang="en-CA" dirty="0" smtClean="0"/>
                        <a:t>Y</a:t>
                      </a:r>
                      <a:endParaRPr lang="en-CA" dirty="0"/>
                    </a:p>
                  </a:txBody>
                  <a:tcPr/>
                </a:tc>
              </a:tr>
              <a:tr h="370840">
                <a:tc>
                  <a:txBody>
                    <a:bodyPr/>
                    <a:lstStyle/>
                    <a:p>
                      <a:r>
                        <a:rPr lang="en-CA" b="1" dirty="0" smtClean="0">
                          <a:solidFill>
                            <a:schemeClr val="bg1"/>
                          </a:solidFill>
                        </a:rPr>
                        <a:t>Outcomes</a:t>
                      </a:r>
                      <a:endParaRPr lang="en-CA" b="1" dirty="0">
                        <a:solidFill>
                          <a:schemeClr val="bg1"/>
                        </a:solidFill>
                      </a:endParaRPr>
                    </a:p>
                  </a:txBody>
                  <a:tcPr>
                    <a:solidFill>
                      <a:schemeClr val="tx2">
                        <a:lumMod val="50000"/>
                        <a:lumOff val="50000"/>
                      </a:schemeClr>
                    </a:solidFill>
                  </a:tcPr>
                </a:tc>
                <a:tc>
                  <a:txBody>
                    <a:bodyPr/>
                    <a:lstStyle/>
                    <a:p>
                      <a:endParaRPr lang="en-CA" dirty="0"/>
                    </a:p>
                  </a:txBody>
                  <a:tcPr>
                    <a:solidFill>
                      <a:schemeClr val="tx2">
                        <a:lumMod val="50000"/>
                        <a:lumOff val="50000"/>
                      </a:schemeClr>
                    </a:solidFill>
                  </a:tcPr>
                </a:tc>
                <a:tc>
                  <a:txBody>
                    <a:bodyPr/>
                    <a:lstStyle/>
                    <a:p>
                      <a:endParaRPr lang="en-CA" dirty="0"/>
                    </a:p>
                  </a:txBody>
                  <a:tcPr>
                    <a:solidFill>
                      <a:schemeClr val="tx2">
                        <a:lumMod val="50000"/>
                        <a:lumOff val="50000"/>
                      </a:schemeClr>
                    </a:solidFill>
                  </a:tcPr>
                </a:tc>
                <a:tc>
                  <a:txBody>
                    <a:bodyPr/>
                    <a:lstStyle/>
                    <a:p>
                      <a:endParaRPr lang="en-CA" dirty="0"/>
                    </a:p>
                  </a:txBody>
                  <a:tcPr>
                    <a:solidFill>
                      <a:schemeClr val="tx2">
                        <a:lumMod val="50000"/>
                        <a:lumOff val="50000"/>
                      </a:schemeClr>
                    </a:solidFill>
                  </a:tcPr>
                </a:tc>
                <a:tc>
                  <a:txBody>
                    <a:bodyPr/>
                    <a:lstStyle/>
                    <a:p>
                      <a:endParaRPr lang="en-CA" dirty="0"/>
                    </a:p>
                  </a:txBody>
                  <a:tcPr>
                    <a:solidFill>
                      <a:schemeClr val="tx2">
                        <a:lumMod val="50000"/>
                        <a:lumOff val="50000"/>
                      </a:schemeClr>
                    </a:solidFill>
                  </a:tcPr>
                </a:tc>
              </a:tr>
              <a:tr h="370840">
                <a:tc>
                  <a:txBody>
                    <a:bodyPr/>
                    <a:lstStyle/>
                    <a:p>
                      <a:r>
                        <a:rPr lang="en-CA" dirty="0" smtClean="0"/>
                        <a:t>User is taken to Accounts page</a:t>
                      </a:r>
                      <a:endParaRPr lang="en-CA" dirty="0"/>
                    </a:p>
                  </a:txBody>
                  <a:tcPr/>
                </a:tc>
                <a:tc>
                  <a:txBody>
                    <a:bodyPr/>
                    <a:lstStyle/>
                    <a:p>
                      <a:r>
                        <a:rPr lang="en-CA" dirty="0" smtClean="0"/>
                        <a:t>Y</a:t>
                      </a:r>
                      <a:endParaRPr lang="en-CA" dirty="0"/>
                    </a:p>
                  </a:txBody>
                  <a:tcPr/>
                </a:tc>
                <a:tc>
                  <a:txBody>
                    <a:bodyPr/>
                    <a:lstStyle/>
                    <a:p>
                      <a:r>
                        <a:rPr lang="en-CA" dirty="0" smtClean="0"/>
                        <a:t>N</a:t>
                      </a:r>
                      <a:endParaRPr lang="en-CA" dirty="0"/>
                    </a:p>
                  </a:txBody>
                  <a:tcPr/>
                </a:tc>
                <a:tc>
                  <a:txBody>
                    <a:bodyPr/>
                    <a:lstStyle/>
                    <a:p>
                      <a:endParaRPr lang="en-CA" dirty="0"/>
                    </a:p>
                  </a:txBody>
                  <a:tcPr/>
                </a:tc>
                <a:tc>
                  <a:txBody>
                    <a:bodyPr/>
                    <a:lstStyle/>
                    <a:p>
                      <a:endParaRPr lang="en-CA" dirty="0"/>
                    </a:p>
                  </a:txBody>
                  <a:tcPr/>
                </a:tc>
              </a:tr>
              <a:tr h="370840">
                <a:tc>
                  <a:txBody>
                    <a:bodyPr/>
                    <a:lstStyle/>
                    <a:p>
                      <a:r>
                        <a:rPr lang="en-CA" dirty="0" smtClean="0"/>
                        <a:t>User is taken to</a:t>
                      </a:r>
                      <a:r>
                        <a:rPr lang="en-CA" baseline="0" dirty="0" smtClean="0"/>
                        <a:t> login page </a:t>
                      </a:r>
                      <a:endParaRPr lang="en-CA" dirty="0"/>
                    </a:p>
                  </a:txBody>
                  <a:tcPr/>
                </a:tc>
                <a:tc>
                  <a:txBody>
                    <a:bodyPr/>
                    <a:lstStyle/>
                    <a:p>
                      <a:r>
                        <a:rPr lang="en-CA" dirty="0" smtClean="0"/>
                        <a:t>N</a:t>
                      </a:r>
                      <a:endParaRPr lang="en-CA" dirty="0"/>
                    </a:p>
                  </a:txBody>
                  <a:tcPr/>
                </a:tc>
                <a:tc>
                  <a:txBody>
                    <a:bodyPr/>
                    <a:lstStyle/>
                    <a:p>
                      <a:r>
                        <a:rPr lang="en-CA" dirty="0" smtClean="0"/>
                        <a:t>Y</a:t>
                      </a:r>
                      <a:endParaRPr lang="en-CA" dirty="0"/>
                    </a:p>
                  </a:txBody>
                  <a:tcPr/>
                </a:tc>
                <a:tc>
                  <a:txBody>
                    <a:bodyPr/>
                    <a:lstStyle/>
                    <a:p>
                      <a:endParaRPr lang="en-CA" dirty="0"/>
                    </a:p>
                  </a:txBody>
                  <a:tcPr/>
                </a:tc>
                <a:tc>
                  <a:txBody>
                    <a:bodyPr/>
                    <a:lstStyle/>
                    <a:p>
                      <a:endParaRPr lang="en-CA" dirty="0"/>
                    </a:p>
                  </a:txBody>
                  <a:tcPr/>
                </a:tc>
              </a:tr>
              <a:tr h="370840">
                <a:tc>
                  <a:txBody>
                    <a:bodyPr/>
                    <a:lstStyle/>
                    <a:p>
                      <a:r>
                        <a:rPr lang="en-CA" dirty="0" smtClean="0"/>
                        <a:t>User’s account is frozen</a:t>
                      </a:r>
                      <a:endParaRPr lang="en-CA" dirty="0"/>
                    </a:p>
                  </a:txBody>
                  <a:tcPr/>
                </a:tc>
                <a:tc>
                  <a:txBody>
                    <a:bodyPr/>
                    <a:lstStyle/>
                    <a:p>
                      <a:r>
                        <a:rPr lang="en-CA" dirty="0" smtClean="0"/>
                        <a:t>N</a:t>
                      </a:r>
                      <a:endParaRPr lang="en-CA" dirty="0"/>
                    </a:p>
                  </a:txBody>
                  <a:tcPr/>
                </a:tc>
                <a:tc>
                  <a:txBody>
                    <a:bodyPr/>
                    <a:lstStyle/>
                    <a:p>
                      <a:r>
                        <a:rPr lang="en-CA" dirty="0" smtClean="0"/>
                        <a:t>N</a:t>
                      </a:r>
                      <a:endParaRPr lang="en-CA" dirty="0"/>
                    </a:p>
                  </a:txBody>
                  <a:tcPr/>
                </a:tc>
                <a:tc>
                  <a:txBody>
                    <a:bodyPr/>
                    <a:lstStyle/>
                    <a:p>
                      <a:endParaRPr lang="en-CA" dirty="0"/>
                    </a:p>
                  </a:txBody>
                  <a:tcPr/>
                </a:tc>
                <a:tc>
                  <a:txBody>
                    <a:bodyPr/>
                    <a:lstStyle/>
                    <a:p>
                      <a:endParaRPr lang="en-CA" dirty="0"/>
                    </a:p>
                  </a:txBody>
                  <a:tcPr/>
                </a:tc>
              </a:tr>
            </a:tbl>
          </a:graphicData>
        </a:graphic>
      </p:graphicFrame>
    </p:spTree>
    <p:extLst>
      <p:ext uri="{BB962C8B-B14F-4D97-AF65-F5344CB8AC3E}">
        <p14:creationId xmlns:p14="http://schemas.microsoft.com/office/powerpoint/2010/main" val="42326009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a:t>
            </a:r>
            <a:r>
              <a:rPr lang="en-US" dirty="0"/>
              <a:t>T</a:t>
            </a:r>
            <a:r>
              <a:rPr lang="en-US" dirty="0" smtClean="0"/>
              <a:t>ables 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6346907"/>
              </p:ext>
            </p:extLst>
          </p:nvPr>
        </p:nvGraphicFramePr>
        <p:xfrm>
          <a:off x="657224" y="1744663"/>
          <a:ext cx="10753725" cy="4953000"/>
        </p:xfrm>
        <a:graphic>
          <a:graphicData uri="http://schemas.openxmlformats.org/drawingml/2006/table">
            <a:tbl>
              <a:tblPr firstRow="1" bandRow="1">
                <a:tableStyleId>{5C22544A-7EE6-4342-B048-85BDC9FD1C3A}</a:tableStyleId>
              </a:tblPr>
              <a:tblGrid>
                <a:gridCol w="2150745"/>
                <a:gridCol w="2150745"/>
                <a:gridCol w="2150745"/>
                <a:gridCol w="2150745"/>
                <a:gridCol w="2150745"/>
              </a:tblGrid>
              <a:tr h="370840">
                <a:tc>
                  <a:txBody>
                    <a:bodyPr/>
                    <a:lstStyle/>
                    <a:p>
                      <a:r>
                        <a:rPr lang="en-CA" dirty="0" smtClean="0"/>
                        <a:t>Conditions</a:t>
                      </a: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r>
              <a:tr h="370840">
                <a:tc>
                  <a:txBody>
                    <a:bodyPr/>
                    <a:lstStyle/>
                    <a:p>
                      <a:r>
                        <a:rPr lang="en-CA" dirty="0" smtClean="0"/>
                        <a:t>User goes</a:t>
                      </a:r>
                      <a:r>
                        <a:rPr lang="en-CA" baseline="0" dirty="0" smtClean="0"/>
                        <a:t> to login page</a:t>
                      </a:r>
                      <a:endParaRPr lang="en-CA" dirty="0"/>
                    </a:p>
                  </a:txBody>
                  <a:tcPr/>
                </a:tc>
                <a:tc>
                  <a:txBody>
                    <a:bodyPr/>
                    <a:lstStyle/>
                    <a:p>
                      <a:r>
                        <a:rPr lang="en-CA" dirty="0" smtClean="0"/>
                        <a:t>Y</a:t>
                      </a:r>
                      <a:endParaRPr lang="en-CA" dirty="0"/>
                    </a:p>
                  </a:txBody>
                  <a:tcPr/>
                </a:tc>
                <a:tc>
                  <a:txBody>
                    <a:bodyPr/>
                    <a:lstStyle/>
                    <a:p>
                      <a:r>
                        <a:rPr lang="en-CA" dirty="0" smtClean="0"/>
                        <a:t>N</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r>
              <a:tr h="370840">
                <a:tc>
                  <a:txBody>
                    <a:bodyPr/>
                    <a:lstStyle/>
                    <a:p>
                      <a:r>
                        <a:rPr lang="en-CA" dirty="0" smtClean="0"/>
                        <a:t>User inputs correct card number</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r>
              <a:tr h="370840">
                <a:tc>
                  <a:txBody>
                    <a:bodyPr/>
                    <a:lstStyle/>
                    <a:p>
                      <a:r>
                        <a:rPr lang="en-CA" dirty="0" smtClean="0"/>
                        <a:t>User inputs Correct password</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c>
                  <a:txBody>
                    <a:bodyPr/>
                    <a:lstStyle/>
                    <a:p>
                      <a:r>
                        <a:rPr lang="en-CA" dirty="0" smtClean="0"/>
                        <a:t>N</a:t>
                      </a:r>
                      <a:endParaRPr lang="en-CA" dirty="0"/>
                    </a:p>
                  </a:txBody>
                  <a:tcPr/>
                </a:tc>
                <a:tc>
                  <a:txBody>
                    <a:bodyPr/>
                    <a:lstStyle/>
                    <a:p>
                      <a:r>
                        <a:rPr lang="en-CA" dirty="0" smtClean="0"/>
                        <a:t>Y</a:t>
                      </a:r>
                      <a:endParaRPr lang="en-CA" dirty="0"/>
                    </a:p>
                  </a:txBody>
                  <a:tcPr/>
                </a:tc>
              </a:tr>
              <a:tr h="370840">
                <a:tc>
                  <a:txBody>
                    <a:bodyPr/>
                    <a:lstStyle/>
                    <a:p>
                      <a:r>
                        <a:rPr lang="en-CA" dirty="0" smtClean="0"/>
                        <a:t>Attempts &gt; 3</a:t>
                      </a:r>
                      <a:endParaRPr lang="en-CA" dirty="0"/>
                    </a:p>
                  </a:txBody>
                  <a:tcPr/>
                </a:tc>
                <a:tc>
                  <a:txBody>
                    <a:bodyPr/>
                    <a:lstStyle/>
                    <a:p>
                      <a:r>
                        <a:rPr lang="en-CA" dirty="0" smtClean="0"/>
                        <a:t>N</a:t>
                      </a:r>
                      <a:endParaRPr lang="en-CA" dirty="0"/>
                    </a:p>
                  </a:txBody>
                  <a:tcPr/>
                </a:tc>
                <a:tc>
                  <a:txBody>
                    <a:bodyPr/>
                    <a:lstStyle/>
                    <a:p>
                      <a:r>
                        <a:rPr lang="en-CA" dirty="0" smtClean="0"/>
                        <a:t>N</a:t>
                      </a:r>
                      <a:endParaRPr lang="en-CA" dirty="0"/>
                    </a:p>
                  </a:txBody>
                  <a:tcPr/>
                </a:tc>
                <a:tc>
                  <a:txBody>
                    <a:bodyPr/>
                    <a:lstStyle/>
                    <a:p>
                      <a:r>
                        <a:rPr lang="en-CA" dirty="0" smtClean="0"/>
                        <a:t>N</a:t>
                      </a:r>
                      <a:endParaRPr lang="en-CA" dirty="0"/>
                    </a:p>
                  </a:txBody>
                  <a:tcPr/>
                </a:tc>
                <a:tc>
                  <a:txBody>
                    <a:bodyPr/>
                    <a:lstStyle/>
                    <a:p>
                      <a:r>
                        <a:rPr lang="en-CA" dirty="0" smtClean="0"/>
                        <a:t>Y</a:t>
                      </a:r>
                      <a:endParaRPr lang="en-CA" dirty="0"/>
                    </a:p>
                  </a:txBody>
                  <a:tcPr/>
                </a:tc>
              </a:tr>
              <a:tr h="370840">
                <a:tc>
                  <a:txBody>
                    <a:bodyPr/>
                    <a:lstStyle/>
                    <a:p>
                      <a:r>
                        <a:rPr lang="en-CA" b="1" dirty="0" smtClean="0">
                          <a:solidFill>
                            <a:schemeClr val="bg1"/>
                          </a:solidFill>
                        </a:rPr>
                        <a:t>Outcomes</a:t>
                      </a:r>
                      <a:endParaRPr lang="en-CA" b="1" dirty="0">
                        <a:solidFill>
                          <a:schemeClr val="bg1"/>
                        </a:solidFill>
                      </a:endParaRPr>
                    </a:p>
                  </a:txBody>
                  <a:tcPr>
                    <a:solidFill>
                      <a:schemeClr val="tx2">
                        <a:lumMod val="50000"/>
                        <a:lumOff val="50000"/>
                      </a:schemeClr>
                    </a:solidFill>
                  </a:tcPr>
                </a:tc>
                <a:tc>
                  <a:txBody>
                    <a:bodyPr/>
                    <a:lstStyle/>
                    <a:p>
                      <a:endParaRPr lang="en-CA" dirty="0"/>
                    </a:p>
                  </a:txBody>
                  <a:tcPr>
                    <a:solidFill>
                      <a:schemeClr val="tx2">
                        <a:lumMod val="50000"/>
                        <a:lumOff val="50000"/>
                      </a:schemeClr>
                    </a:solidFill>
                  </a:tcPr>
                </a:tc>
                <a:tc>
                  <a:txBody>
                    <a:bodyPr/>
                    <a:lstStyle/>
                    <a:p>
                      <a:endParaRPr lang="en-CA" dirty="0"/>
                    </a:p>
                  </a:txBody>
                  <a:tcPr>
                    <a:solidFill>
                      <a:schemeClr val="tx2">
                        <a:lumMod val="50000"/>
                        <a:lumOff val="50000"/>
                      </a:schemeClr>
                    </a:solidFill>
                  </a:tcPr>
                </a:tc>
                <a:tc>
                  <a:txBody>
                    <a:bodyPr/>
                    <a:lstStyle/>
                    <a:p>
                      <a:endParaRPr lang="en-CA" dirty="0"/>
                    </a:p>
                  </a:txBody>
                  <a:tcPr>
                    <a:solidFill>
                      <a:schemeClr val="tx2">
                        <a:lumMod val="50000"/>
                        <a:lumOff val="50000"/>
                      </a:schemeClr>
                    </a:solidFill>
                  </a:tcPr>
                </a:tc>
                <a:tc>
                  <a:txBody>
                    <a:bodyPr/>
                    <a:lstStyle/>
                    <a:p>
                      <a:endParaRPr lang="en-CA" dirty="0"/>
                    </a:p>
                  </a:txBody>
                  <a:tcPr>
                    <a:solidFill>
                      <a:schemeClr val="tx2">
                        <a:lumMod val="50000"/>
                        <a:lumOff val="50000"/>
                      </a:schemeClr>
                    </a:solidFill>
                  </a:tcPr>
                </a:tc>
              </a:tr>
              <a:tr h="370840">
                <a:tc>
                  <a:txBody>
                    <a:bodyPr/>
                    <a:lstStyle/>
                    <a:p>
                      <a:r>
                        <a:rPr lang="en-CA" dirty="0" smtClean="0"/>
                        <a:t>User is taken to Accounts page</a:t>
                      </a:r>
                      <a:endParaRPr lang="en-CA" dirty="0"/>
                    </a:p>
                  </a:txBody>
                  <a:tcPr/>
                </a:tc>
                <a:tc>
                  <a:txBody>
                    <a:bodyPr/>
                    <a:lstStyle/>
                    <a:p>
                      <a:r>
                        <a:rPr lang="en-CA" dirty="0" smtClean="0"/>
                        <a:t>Y</a:t>
                      </a:r>
                      <a:endParaRPr lang="en-CA" dirty="0"/>
                    </a:p>
                  </a:txBody>
                  <a:tcPr/>
                </a:tc>
                <a:tc>
                  <a:txBody>
                    <a:bodyPr/>
                    <a:lstStyle/>
                    <a:p>
                      <a:r>
                        <a:rPr lang="en-CA" dirty="0" smtClean="0"/>
                        <a:t>N</a:t>
                      </a:r>
                      <a:endParaRPr lang="en-CA" dirty="0"/>
                    </a:p>
                  </a:txBody>
                  <a:tcPr/>
                </a:tc>
                <a:tc>
                  <a:txBody>
                    <a:bodyPr/>
                    <a:lstStyle/>
                    <a:p>
                      <a:r>
                        <a:rPr lang="en-CA" dirty="0" smtClean="0"/>
                        <a:t>N</a:t>
                      </a:r>
                      <a:endParaRPr lang="en-CA" dirty="0"/>
                    </a:p>
                  </a:txBody>
                  <a:tcPr/>
                </a:tc>
                <a:tc>
                  <a:txBody>
                    <a:bodyPr/>
                    <a:lstStyle/>
                    <a:p>
                      <a:endParaRPr lang="en-CA" dirty="0"/>
                    </a:p>
                  </a:txBody>
                  <a:tcPr/>
                </a:tc>
              </a:tr>
              <a:tr h="370840">
                <a:tc>
                  <a:txBody>
                    <a:bodyPr/>
                    <a:lstStyle/>
                    <a:p>
                      <a:r>
                        <a:rPr lang="en-CA" dirty="0" smtClean="0"/>
                        <a:t>User is taken to</a:t>
                      </a:r>
                      <a:r>
                        <a:rPr lang="en-CA" baseline="0" dirty="0" smtClean="0"/>
                        <a:t> login page </a:t>
                      </a:r>
                      <a:endParaRPr lang="en-CA" dirty="0"/>
                    </a:p>
                  </a:txBody>
                  <a:tcPr/>
                </a:tc>
                <a:tc>
                  <a:txBody>
                    <a:bodyPr/>
                    <a:lstStyle/>
                    <a:p>
                      <a:r>
                        <a:rPr lang="en-CA" dirty="0" smtClean="0"/>
                        <a:t>N</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c>
                  <a:txBody>
                    <a:bodyPr/>
                    <a:lstStyle/>
                    <a:p>
                      <a:endParaRPr lang="en-CA" dirty="0"/>
                    </a:p>
                  </a:txBody>
                  <a:tcPr/>
                </a:tc>
              </a:tr>
              <a:tr h="370840">
                <a:tc>
                  <a:txBody>
                    <a:bodyPr/>
                    <a:lstStyle/>
                    <a:p>
                      <a:r>
                        <a:rPr lang="en-CA" dirty="0" smtClean="0"/>
                        <a:t>User’s account is frozen</a:t>
                      </a:r>
                      <a:endParaRPr lang="en-CA" dirty="0"/>
                    </a:p>
                  </a:txBody>
                  <a:tcPr/>
                </a:tc>
                <a:tc>
                  <a:txBody>
                    <a:bodyPr/>
                    <a:lstStyle/>
                    <a:p>
                      <a:r>
                        <a:rPr lang="en-CA" dirty="0" smtClean="0"/>
                        <a:t>N</a:t>
                      </a:r>
                      <a:endParaRPr lang="en-CA" dirty="0"/>
                    </a:p>
                  </a:txBody>
                  <a:tcPr/>
                </a:tc>
                <a:tc>
                  <a:txBody>
                    <a:bodyPr/>
                    <a:lstStyle/>
                    <a:p>
                      <a:r>
                        <a:rPr lang="en-CA" dirty="0" smtClean="0"/>
                        <a:t>N</a:t>
                      </a:r>
                      <a:endParaRPr lang="en-CA" dirty="0"/>
                    </a:p>
                  </a:txBody>
                  <a:tcPr/>
                </a:tc>
                <a:tc>
                  <a:txBody>
                    <a:bodyPr/>
                    <a:lstStyle/>
                    <a:p>
                      <a:r>
                        <a:rPr lang="en-CA" dirty="0" smtClean="0"/>
                        <a:t>N</a:t>
                      </a:r>
                      <a:endParaRPr lang="en-CA" dirty="0"/>
                    </a:p>
                  </a:txBody>
                  <a:tcPr/>
                </a:tc>
                <a:tc>
                  <a:txBody>
                    <a:bodyPr/>
                    <a:lstStyle/>
                    <a:p>
                      <a:endParaRPr lang="en-CA" dirty="0"/>
                    </a:p>
                  </a:txBody>
                  <a:tcPr/>
                </a:tc>
              </a:tr>
            </a:tbl>
          </a:graphicData>
        </a:graphic>
      </p:graphicFrame>
    </p:spTree>
    <p:extLst>
      <p:ext uri="{BB962C8B-B14F-4D97-AF65-F5344CB8AC3E}">
        <p14:creationId xmlns:p14="http://schemas.microsoft.com/office/powerpoint/2010/main" val="1768415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a:t>
            </a:r>
            <a:r>
              <a:rPr lang="en-US" dirty="0"/>
              <a:t>T</a:t>
            </a:r>
            <a:r>
              <a:rPr lang="en-US" dirty="0" smtClean="0"/>
              <a:t>ables 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46009059"/>
              </p:ext>
            </p:extLst>
          </p:nvPr>
        </p:nvGraphicFramePr>
        <p:xfrm>
          <a:off x="657224" y="1744663"/>
          <a:ext cx="10753725" cy="4953000"/>
        </p:xfrm>
        <a:graphic>
          <a:graphicData uri="http://schemas.openxmlformats.org/drawingml/2006/table">
            <a:tbl>
              <a:tblPr firstRow="1" bandRow="1">
                <a:tableStyleId>{5C22544A-7EE6-4342-B048-85BDC9FD1C3A}</a:tableStyleId>
              </a:tblPr>
              <a:tblGrid>
                <a:gridCol w="2150745"/>
                <a:gridCol w="2150745"/>
                <a:gridCol w="2150745"/>
                <a:gridCol w="2150745"/>
                <a:gridCol w="2150745"/>
              </a:tblGrid>
              <a:tr h="370840">
                <a:tc>
                  <a:txBody>
                    <a:bodyPr/>
                    <a:lstStyle/>
                    <a:p>
                      <a:r>
                        <a:rPr lang="en-CA" dirty="0" smtClean="0"/>
                        <a:t>Conditions</a:t>
                      </a:r>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r>
              <a:tr h="370840">
                <a:tc>
                  <a:txBody>
                    <a:bodyPr/>
                    <a:lstStyle/>
                    <a:p>
                      <a:r>
                        <a:rPr lang="en-CA" dirty="0" smtClean="0"/>
                        <a:t>User goes</a:t>
                      </a:r>
                      <a:r>
                        <a:rPr lang="en-CA" baseline="0" dirty="0" smtClean="0"/>
                        <a:t> to login page</a:t>
                      </a:r>
                      <a:endParaRPr lang="en-CA" dirty="0"/>
                    </a:p>
                  </a:txBody>
                  <a:tcPr/>
                </a:tc>
                <a:tc>
                  <a:txBody>
                    <a:bodyPr/>
                    <a:lstStyle/>
                    <a:p>
                      <a:r>
                        <a:rPr lang="en-CA" dirty="0" smtClean="0"/>
                        <a:t>Y</a:t>
                      </a:r>
                      <a:endParaRPr lang="en-CA" dirty="0"/>
                    </a:p>
                  </a:txBody>
                  <a:tcPr/>
                </a:tc>
                <a:tc>
                  <a:txBody>
                    <a:bodyPr/>
                    <a:lstStyle/>
                    <a:p>
                      <a:r>
                        <a:rPr lang="en-CA" dirty="0" smtClean="0"/>
                        <a:t>N</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r>
              <a:tr h="370840">
                <a:tc>
                  <a:txBody>
                    <a:bodyPr/>
                    <a:lstStyle/>
                    <a:p>
                      <a:r>
                        <a:rPr lang="en-CA" dirty="0" smtClean="0"/>
                        <a:t>User inputs correct card number</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r>
              <a:tr h="370840">
                <a:tc>
                  <a:txBody>
                    <a:bodyPr/>
                    <a:lstStyle/>
                    <a:p>
                      <a:r>
                        <a:rPr lang="en-CA" dirty="0" smtClean="0"/>
                        <a:t>User inputs Correct password</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c>
                  <a:txBody>
                    <a:bodyPr/>
                    <a:lstStyle/>
                    <a:p>
                      <a:r>
                        <a:rPr lang="en-CA" dirty="0" smtClean="0"/>
                        <a:t>N</a:t>
                      </a:r>
                      <a:endParaRPr lang="en-CA" dirty="0"/>
                    </a:p>
                  </a:txBody>
                  <a:tcPr/>
                </a:tc>
                <a:tc>
                  <a:txBody>
                    <a:bodyPr/>
                    <a:lstStyle/>
                    <a:p>
                      <a:r>
                        <a:rPr lang="en-CA" dirty="0" smtClean="0"/>
                        <a:t>Y</a:t>
                      </a:r>
                      <a:endParaRPr lang="en-CA" dirty="0"/>
                    </a:p>
                  </a:txBody>
                  <a:tcPr/>
                </a:tc>
              </a:tr>
              <a:tr h="370840">
                <a:tc>
                  <a:txBody>
                    <a:bodyPr/>
                    <a:lstStyle/>
                    <a:p>
                      <a:r>
                        <a:rPr lang="en-CA" dirty="0" smtClean="0"/>
                        <a:t>Attempts &gt; 3</a:t>
                      </a:r>
                      <a:endParaRPr lang="en-CA" dirty="0"/>
                    </a:p>
                  </a:txBody>
                  <a:tcPr/>
                </a:tc>
                <a:tc>
                  <a:txBody>
                    <a:bodyPr/>
                    <a:lstStyle/>
                    <a:p>
                      <a:r>
                        <a:rPr lang="en-CA" dirty="0" smtClean="0"/>
                        <a:t>N</a:t>
                      </a:r>
                      <a:endParaRPr lang="en-CA" dirty="0"/>
                    </a:p>
                  </a:txBody>
                  <a:tcPr/>
                </a:tc>
                <a:tc>
                  <a:txBody>
                    <a:bodyPr/>
                    <a:lstStyle/>
                    <a:p>
                      <a:r>
                        <a:rPr lang="en-CA" dirty="0" smtClean="0"/>
                        <a:t>N</a:t>
                      </a:r>
                      <a:endParaRPr lang="en-CA" dirty="0"/>
                    </a:p>
                  </a:txBody>
                  <a:tcPr/>
                </a:tc>
                <a:tc>
                  <a:txBody>
                    <a:bodyPr/>
                    <a:lstStyle/>
                    <a:p>
                      <a:r>
                        <a:rPr lang="en-CA" dirty="0" smtClean="0"/>
                        <a:t>N</a:t>
                      </a:r>
                      <a:endParaRPr lang="en-CA" dirty="0"/>
                    </a:p>
                  </a:txBody>
                  <a:tcPr/>
                </a:tc>
                <a:tc>
                  <a:txBody>
                    <a:bodyPr/>
                    <a:lstStyle/>
                    <a:p>
                      <a:r>
                        <a:rPr lang="en-CA" dirty="0" smtClean="0"/>
                        <a:t>Y</a:t>
                      </a:r>
                      <a:endParaRPr lang="en-CA" dirty="0"/>
                    </a:p>
                  </a:txBody>
                  <a:tcPr/>
                </a:tc>
              </a:tr>
              <a:tr h="370840">
                <a:tc>
                  <a:txBody>
                    <a:bodyPr/>
                    <a:lstStyle/>
                    <a:p>
                      <a:r>
                        <a:rPr lang="en-CA" b="1" dirty="0" smtClean="0">
                          <a:solidFill>
                            <a:schemeClr val="bg1"/>
                          </a:solidFill>
                        </a:rPr>
                        <a:t>Outcomes</a:t>
                      </a:r>
                      <a:endParaRPr lang="en-CA" b="1" dirty="0">
                        <a:solidFill>
                          <a:schemeClr val="bg1"/>
                        </a:solidFill>
                      </a:endParaRPr>
                    </a:p>
                  </a:txBody>
                  <a:tcPr>
                    <a:solidFill>
                      <a:schemeClr val="tx2">
                        <a:lumMod val="50000"/>
                        <a:lumOff val="50000"/>
                      </a:schemeClr>
                    </a:solidFill>
                  </a:tcPr>
                </a:tc>
                <a:tc>
                  <a:txBody>
                    <a:bodyPr/>
                    <a:lstStyle/>
                    <a:p>
                      <a:endParaRPr lang="en-CA" dirty="0"/>
                    </a:p>
                  </a:txBody>
                  <a:tcPr>
                    <a:solidFill>
                      <a:schemeClr val="tx2">
                        <a:lumMod val="50000"/>
                        <a:lumOff val="50000"/>
                      </a:schemeClr>
                    </a:solidFill>
                  </a:tcPr>
                </a:tc>
                <a:tc>
                  <a:txBody>
                    <a:bodyPr/>
                    <a:lstStyle/>
                    <a:p>
                      <a:endParaRPr lang="en-CA" dirty="0"/>
                    </a:p>
                  </a:txBody>
                  <a:tcPr>
                    <a:solidFill>
                      <a:schemeClr val="tx2">
                        <a:lumMod val="50000"/>
                        <a:lumOff val="50000"/>
                      </a:schemeClr>
                    </a:solidFill>
                  </a:tcPr>
                </a:tc>
                <a:tc>
                  <a:txBody>
                    <a:bodyPr/>
                    <a:lstStyle/>
                    <a:p>
                      <a:endParaRPr lang="en-CA" dirty="0"/>
                    </a:p>
                  </a:txBody>
                  <a:tcPr>
                    <a:solidFill>
                      <a:schemeClr val="tx2">
                        <a:lumMod val="50000"/>
                        <a:lumOff val="50000"/>
                      </a:schemeClr>
                    </a:solidFill>
                  </a:tcPr>
                </a:tc>
                <a:tc>
                  <a:txBody>
                    <a:bodyPr/>
                    <a:lstStyle/>
                    <a:p>
                      <a:endParaRPr lang="en-CA" dirty="0"/>
                    </a:p>
                  </a:txBody>
                  <a:tcPr>
                    <a:solidFill>
                      <a:schemeClr val="tx2">
                        <a:lumMod val="50000"/>
                        <a:lumOff val="50000"/>
                      </a:schemeClr>
                    </a:solidFill>
                  </a:tcPr>
                </a:tc>
              </a:tr>
              <a:tr h="370840">
                <a:tc>
                  <a:txBody>
                    <a:bodyPr/>
                    <a:lstStyle/>
                    <a:p>
                      <a:r>
                        <a:rPr lang="en-CA" dirty="0" smtClean="0"/>
                        <a:t>User is taken to Accounts page</a:t>
                      </a:r>
                      <a:endParaRPr lang="en-CA" dirty="0"/>
                    </a:p>
                  </a:txBody>
                  <a:tcPr/>
                </a:tc>
                <a:tc>
                  <a:txBody>
                    <a:bodyPr/>
                    <a:lstStyle/>
                    <a:p>
                      <a:r>
                        <a:rPr lang="en-CA" dirty="0" smtClean="0"/>
                        <a:t>Y</a:t>
                      </a:r>
                      <a:endParaRPr lang="en-CA" dirty="0"/>
                    </a:p>
                  </a:txBody>
                  <a:tcPr/>
                </a:tc>
                <a:tc>
                  <a:txBody>
                    <a:bodyPr/>
                    <a:lstStyle/>
                    <a:p>
                      <a:r>
                        <a:rPr lang="en-CA" dirty="0" smtClean="0"/>
                        <a:t>N</a:t>
                      </a:r>
                      <a:endParaRPr lang="en-CA" dirty="0"/>
                    </a:p>
                  </a:txBody>
                  <a:tcPr/>
                </a:tc>
                <a:tc>
                  <a:txBody>
                    <a:bodyPr/>
                    <a:lstStyle/>
                    <a:p>
                      <a:r>
                        <a:rPr lang="en-CA" dirty="0" smtClean="0"/>
                        <a:t>N</a:t>
                      </a:r>
                      <a:endParaRPr lang="en-CA" dirty="0"/>
                    </a:p>
                  </a:txBody>
                  <a:tcPr/>
                </a:tc>
                <a:tc>
                  <a:txBody>
                    <a:bodyPr/>
                    <a:lstStyle/>
                    <a:p>
                      <a:r>
                        <a:rPr lang="en-CA" dirty="0" smtClean="0"/>
                        <a:t>N</a:t>
                      </a:r>
                      <a:endParaRPr lang="en-CA" dirty="0"/>
                    </a:p>
                  </a:txBody>
                  <a:tcPr/>
                </a:tc>
              </a:tr>
              <a:tr h="370840">
                <a:tc>
                  <a:txBody>
                    <a:bodyPr/>
                    <a:lstStyle/>
                    <a:p>
                      <a:r>
                        <a:rPr lang="en-CA" dirty="0" smtClean="0"/>
                        <a:t>User is taken to</a:t>
                      </a:r>
                      <a:r>
                        <a:rPr lang="en-CA" baseline="0" dirty="0" smtClean="0"/>
                        <a:t> login page </a:t>
                      </a:r>
                      <a:endParaRPr lang="en-CA" dirty="0"/>
                    </a:p>
                  </a:txBody>
                  <a:tcPr/>
                </a:tc>
                <a:tc>
                  <a:txBody>
                    <a:bodyPr/>
                    <a:lstStyle/>
                    <a:p>
                      <a:r>
                        <a:rPr lang="en-CA" dirty="0" smtClean="0"/>
                        <a:t>N</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c>
                  <a:txBody>
                    <a:bodyPr/>
                    <a:lstStyle/>
                    <a:p>
                      <a:r>
                        <a:rPr lang="en-CA" dirty="0" smtClean="0"/>
                        <a:t>Y</a:t>
                      </a:r>
                      <a:endParaRPr lang="en-CA" dirty="0"/>
                    </a:p>
                  </a:txBody>
                  <a:tcPr/>
                </a:tc>
              </a:tr>
              <a:tr h="370840">
                <a:tc>
                  <a:txBody>
                    <a:bodyPr/>
                    <a:lstStyle/>
                    <a:p>
                      <a:r>
                        <a:rPr lang="en-CA" dirty="0" smtClean="0"/>
                        <a:t>User’s account is frozen</a:t>
                      </a:r>
                      <a:endParaRPr lang="en-CA" dirty="0"/>
                    </a:p>
                  </a:txBody>
                  <a:tcPr/>
                </a:tc>
                <a:tc>
                  <a:txBody>
                    <a:bodyPr/>
                    <a:lstStyle/>
                    <a:p>
                      <a:r>
                        <a:rPr lang="en-CA" dirty="0" smtClean="0"/>
                        <a:t>N</a:t>
                      </a:r>
                      <a:endParaRPr lang="en-CA" dirty="0"/>
                    </a:p>
                  </a:txBody>
                  <a:tcPr/>
                </a:tc>
                <a:tc>
                  <a:txBody>
                    <a:bodyPr/>
                    <a:lstStyle/>
                    <a:p>
                      <a:r>
                        <a:rPr lang="en-CA" dirty="0" smtClean="0"/>
                        <a:t>N</a:t>
                      </a:r>
                      <a:endParaRPr lang="en-CA" dirty="0"/>
                    </a:p>
                  </a:txBody>
                  <a:tcPr/>
                </a:tc>
                <a:tc>
                  <a:txBody>
                    <a:bodyPr/>
                    <a:lstStyle/>
                    <a:p>
                      <a:r>
                        <a:rPr lang="en-CA" dirty="0" smtClean="0"/>
                        <a:t>N</a:t>
                      </a:r>
                      <a:endParaRPr lang="en-CA" dirty="0"/>
                    </a:p>
                  </a:txBody>
                  <a:tcPr/>
                </a:tc>
                <a:tc>
                  <a:txBody>
                    <a:bodyPr/>
                    <a:lstStyle/>
                    <a:p>
                      <a:r>
                        <a:rPr lang="en-CA" dirty="0" smtClean="0"/>
                        <a:t>Y</a:t>
                      </a:r>
                      <a:endParaRPr lang="en-CA" dirty="0"/>
                    </a:p>
                  </a:txBody>
                  <a:tcPr/>
                </a:tc>
              </a:tr>
            </a:tbl>
          </a:graphicData>
        </a:graphic>
      </p:graphicFrame>
    </p:spTree>
    <p:extLst>
      <p:ext uri="{BB962C8B-B14F-4D97-AF65-F5344CB8AC3E}">
        <p14:creationId xmlns:p14="http://schemas.microsoft.com/office/powerpoint/2010/main" val="1227085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a:t>
            </a:r>
            <a:r>
              <a:rPr lang="en-US" dirty="0"/>
              <a:t>T</a:t>
            </a:r>
            <a:r>
              <a:rPr lang="en-US" dirty="0" smtClean="0"/>
              <a:t>ables Questions</a:t>
            </a:r>
            <a:endParaRPr lang="en-US" dirty="0"/>
          </a:p>
        </p:txBody>
      </p:sp>
      <p:sp>
        <p:nvSpPr>
          <p:cNvPr id="3" name="Content Placeholder 2"/>
          <p:cNvSpPr>
            <a:spLocks noGrp="1"/>
          </p:cNvSpPr>
          <p:nvPr>
            <p:ph idx="1"/>
          </p:nvPr>
        </p:nvSpPr>
        <p:spPr/>
        <p:txBody>
          <a:bodyPr/>
          <a:lstStyle/>
          <a:p>
            <a:r>
              <a:rPr lang="en-CA" dirty="0" smtClean="0"/>
              <a:t>When are these tables useful?</a:t>
            </a:r>
          </a:p>
          <a:p>
            <a:r>
              <a:rPr lang="en-CA" dirty="0" smtClean="0"/>
              <a:t>What does a star mean?</a:t>
            </a:r>
            <a:endParaRPr lang="en-CA" dirty="0"/>
          </a:p>
        </p:txBody>
      </p:sp>
    </p:spTree>
    <p:extLst>
      <p:ext uri="{BB962C8B-B14F-4D97-AF65-F5344CB8AC3E}">
        <p14:creationId xmlns:p14="http://schemas.microsoft.com/office/powerpoint/2010/main" val="428738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3_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B64549-C1F2-49EA-8B2D-5EF61BF1CE56}">
  <ds:schemaRefs>
    <ds:schemaRef ds:uri="http://schemas.microsoft.com/sharepoint/v3/contenttype/forms"/>
  </ds:schemaRefs>
</ds:datastoreItem>
</file>

<file path=customXml/itemProps2.xml><?xml version="1.0" encoding="utf-8"?>
<ds:datastoreItem xmlns:ds="http://schemas.openxmlformats.org/officeDocument/2006/customXml" ds:itemID="{FF71E0A8-DA6F-4DC5-84AA-9AE90625C277}">
  <ds:schemaRefs>
    <ds:schemaRef ds:uri="http://schemas.microsoft.com/office/2006/metadata/properties"/>
    <ds:schemaRef ds:uri="http://purl.org/dc/elements/1.1/"/>
    <ds:schemaRef ds:uri="http://purl.org/dc/terms/"/>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9F17D79-05FE-43C7-A9B5-360E9D6B5A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Metropolitan</Template>
  <TotalTime>0</TotalTime>
  <Words>791</Words>
  <Application>Microsoft Office PowerPoint</Application>
  <PresentationFormat>Widescreen</PresentationFormat>
  <Paragraphs>247</Paragraphs>
  <Slides>22</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3_Metropolitan</vt:lpstr>
      <vt:lpstr>UML Requirements</vt:lpstr>
      <vt:lpstr>Decision Tables</vt:lpstr>
      <vt:lpstr>Decision Tables Example</vt:lpstr>
      <vt:lpstr>Decision Tables Example</vt:lpstr>
      <vt:lpstr>Decision Tables Example</vt:lpstr>
      <vt:lpstr>Decision Tables Example</vt:lpstr>
      <vt:lpstr>Decision Tables Example</vt:lpstr>
      <vt:lpstr>Decision Tables Example</vt:lpstr>
      <vt:lpstr>Decision Tables Questions</vt:lpstr>
      <vt:lpstr>Use Cases</vt:lpstr>
      <vt:lpstr>Use case Diagrams</vt:lpstr>
      <vt:lpstr>Include vs extend</vt:lpstr>
      <vt:lpstr>ArgoUML</vt:lpstr>
      <vt:lpstr>Exercise</vt:lpstr>
      <vt:lpstr>Use Case Description</vt:lpstr>
      <vt:lpstr>Use Case Description</vt:lpstr>
      <vt:lpstr>Use Case Description</vt:lpstr>
      <vt:lpstr>Use Case Description</vt:lpstr>
      <vt:lpstr>Use Case Description Exercise</vt:lpstr>
      <vt:lpstr>Use Case Concept Questions</vt:lpstr>
      <vt:lpstr>Use Case Concept Questions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
  <cp:lastModifiedBy/>
  <cp:revision>4</cp:revision>
  <dcterms:created xsi:type="dcterms:W3CDTF">2013-06-12T19:28:15Z</dcterms:created>
  <dcterms:modified xsi:type="dcterms:W3CDTF">2015-02-04T21:47:38Z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