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2"/>
  </p:notesMasterIdLst>
  <p:sldIdLst>
    <p:sldId id="256" r:id="rId5"/>
    <p:sldId id="277" r:id="rId6"/>
    <p:sldId id="315" r:id="rId7"/>
    <p:sldId id="313" r:id="rId8"/>
    <p:sldId id="333" r:id="rId9"/>
    <p:sldId id="334" r:id="rId10"/>
    <p:sldId id="335" r:id="rId11"/>
    <p:sldId id="341" r:id="rId12"/>
    <p:sldId id="336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5" r:id="rId21"/>
    <p:sldId id="346" r:id="rId22"/>
    <p:sldId id="349" r:id="rId23"/>
    <p:sldId id="350" r:id="rId24"/>
    <p:sldId id="348" r:id="rId25"/>
    <p:sldId id="351" r:id="rId26"/>
    <p:sldId id="352" r:id="rId27"/>
    <p:sldId id="347" r:id="rId28"/>
    <p:sldId id="354" r:id="rId29"/>
    <p:sldId id="353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15"/>
            <p14:sldId id="313"/>
            <p14:sldId id="333"/>
            <p14:sldId id="334"/>
            <p14:sldId id="335"/>
            <p14:sldId id="341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6"/>
            <p14:sldId id="349"/>
            <p14:sldId id="350"/>
            <p14:sldId id="348"/>
            <p14:sldId id="351"/>
            <p14:sldId id="352"/>
            <p14:sldId id="347"/>
            <p14:sldId id="354"/>
            <p14:sldId id="35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7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b0DXaeV6hA" TargetMode="External"/><Relationship Id="rId2" Type="http://schemas.openxmlformats.org/officeDocument/2006/relationships/hyperlink" Target="http://www.tutorialspoint.com/design_pattern/design_pattern_overview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Cleverly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25" y="1853647"/>
            <a:ext cx="8286829" cy="45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7" y="1940535"/>
            <a:ext cx="11413356" cy="43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</a:t>
            </a:r>
            <a:r>
              <a:rPr lang="en-CA" sz="3600" b="1" dirty="0" smtClean="0">
                <a:solidFill>
                  <a:srgbClr val="00B050"/>
                </a:solidFill>
              </a:rPr>
              <a:t>create objects at runtime</a:t>
            </a:r>
            <a:r>
              <a:rPr lang="en-CA" sz="3600" dirty="0" smtClean="0"/>
              <a:t> without cluttering code with many if else statements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9460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pic>
        <p:nvPicPr>
          <p:cNvPr id="2052" name="Picture 4" descr="http://upload.wikimedia.org/wikipedia/commons/thumb/a/a3/FactoryMethod.svg/800px-FactoryMethod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22" y="1906431"/>
            <a:ext cx="6384977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9261" y="2157730"/>
            <a:ext cx="8532995" cy="47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add </a:t>
            </a:r>
            <a:r>
              <a:rPr lang="en-CA" sz="3600" b="1" dirty="0" smtClean="0">
                <a:solidFill>
                  <a:srgbClr val="00B050"/>
                </a:solidFill>
              </a:rPr>
              <a:t>functionality</a:t>
            </a:r>
            <a:r>
              <a:rPr lang="en-CA" sz="3600" dirty="0" smtClean="0"/>
              <a:t> to a class at </a:t>
            </a:r>
            <a:r>
              <a:rPr lang="en-CA" sz="3600" b="1" dirty="0" smtClean="0">
                <a:solidFill>
                  <a:srgbClr val="00B0F0"/>
                </a:solidFill>
              </a:rPr>
              <a:t>runtime</a:t>
            </a:r>
            <a:r>
              <a:rPr lang="en-CA" sz="3600" dirty="0" smtClean="0"/>
              <a:t> instead of using inheritance at </a:t>
            </a:r>
            <a:r>
              <a:rPr lang="en-CA" sz="3600" dirty="0" err="1" smtClean="0"/>
              <a:t>compiletime</a:t>
            </a:r>
            <a:r>
              <a:rPr lang="en-CA" sz="3600" dirty="0" smtClean="0"/>
              <a:t>?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Example: See Java </a:t>
            </a:r>
            <a:r>
              <a:rPr lang="en-CA" sz="3600" dirty="0" err="1" smtClean="0"/>
              <a:t>inputstream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8843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pic>
        <p:nvPicPr>
          <p:cNvPr id="3078" name="Picture 6" descr="http://upload.wikimedia.org/wikipedia/commons/thumb/e/e9/Decorator_UML_class_diagram.svg/800px-Decorator_UML_class_diagram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65" y="1681579"/>
            <a:ext cx="6125291" cy="4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030" y="1756529"/>
            <a:ext cx="7413162" cy="4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make an </a:t>
            </a:r>
            <a:r>
              <a:rPr lang="en-CA" sz="3600" b="1" dirty="0" smtClean="0">
                <a:solidFill>
                  <a:srgbClr val="FFC000"/>
                </a:solidFill>
              </a:rPr>
              <a:t>old piece of code </a:t>
            </a:r>
            <a:r>
              <a:rPr lang="en-CA" sz="3600" dirty="0" smtClean="0"/>
              <a:t>(code taken from the internet) function with our </a:t>
            </a:r>
            <a:r>
              <a:rPr lang="en-CA" sz="3600" b="1" dirty="0" smtClean="0">
                <a:solidFill>
                  <a:srgbClr val="00B0F0"/>
                </a:solidFill>
              </a:rPr>
              <a:t>current project</a:t>
            </a:r>
            <a:r>
              <a:rPr lang="en-CA" sz="3600" dirty="0" smtClean="0"/>
              <a:t>?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69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130" name="Picture 10" descr="http://upload.wikimedia.org/wikipedia/commons/d/d7/ObjectAdap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42" y="1298804"/>
            <a:ext cx="7422969" cy="53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6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 smtClean="0"/>
              <a:t>Design </a:t>
            </a:r>
            <a:r>
              <a:rPr lang="en-CA" sz="3600" dirty="0" smtClean="0"/>
              <a:t>patterns m</a:t>
            </a:r>
            <a:r>
              <a:rPr lang="en-CA" sz="3600" dirty="0" smtClean="0"/>
              <a:t>ake code :</a:t>
            </a:r>
          </a:p>
          <a:p>
            <a:pPr marL="256032" lvl="1" indent="0">
              <a:buNone/>
            </a:pPr>
            <a:r>
              <a:rPr lang="en-CA" sz="3600" b="1" dirty="0" smtClean="0">
                <a:solidFill>
                  <a:srgbClr val="00B050"/>
                </a:solidFill>
              </a:rPr>
              <a:t>Reusable</a:t>
            </a:r>
          </a:p>
          <a:p>
            <a:pPr marL="256032" lvl="1" indent="0">
              <a:buNone/>
            </a:pPr>
            <a:r>
              <a:rPr lang="en-CA" sz="3600" b="1" dirty="0" smtClean="0">
                <a:solidFill>
                  <a:srgbClr val="0070C0"/>
                </a:solidFill>
              </a:rPr>
              <a:t>Common</a:t>
            </a:r>
            <a:r>
              <a:rPr lang="en-CA" sz="3600" b="1" dirty="0" smtClean="0"/>
              <a:t> </a:t>
            </a:r>
            <a:r>
              <a:rPr lang="en-CA" sz="3600" dirty="0" smtClean="0"/>
              <a:t>building blocks most programmers know</a:t>
            </a:r>
            <a:endParaRPr lang="en-CA" sz="3600" dirty="0"/>
          </a:p>
          <a:p>
            <a:pPr marL="256032" lvl="1" indent="0">
              <a:buNone/>
            </a:pPr>
            <a:r>
              <a:rPr lang="en-CA" sz="3600" dirty="0" smtClean="0"/>
              <a:t>Add </a:t>
            </a:r>
            <a:r>
              <a:rPr lang="en-CA" sz="3600" b="1" dirty="0" smtClean="0">
                <a:solidFill>
                  <a:srgbClr val="7030A0"/>
                </a:solidFill>
              </a:rPr>
              <a:t>functionality</a:t>
            </a:r>
            <a:r>
              <a:rPr lang="en-CA" sz="3600" dirty="0" smtClean="0"/>
              <a:t> in the simplest way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7170" name="Picture 2" descr="http://upload.wikimedia.org/wikipedia/commons/1/1a/Adapter%28Object%29_pattern_in_LePU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4" y="2157731"/>
            <a:ext cx="10103279" cy="32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4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make sure an object gets </a:t>
            </a:r>
            <a:r>
              <a:rPr lang="en-CA" sz="3600" b="1" dirty="0" smtClean="0">
                <a:solidFill>
                  <a:srgbClr val="00B0F0"/>
                </a:solidFill>
              </a:rPr>
              <a:t>created once </a:t>
            </a:r>
            <a:r>
              <a:rPr lang="en-CA" sz="3600" dirty="0" smtClean="0"/>
              <a:t>only during the program.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Bonus: if its created once only, can all other classes know and use this object?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7820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8194" name="Picture 2" descr="http://www.bogotobogo.com/DesignPatterns/images/singleton/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63" y="1762449"/>
            <a:ext cx="6358095" cy="38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1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Add a static instance of the class</a:t>
            </a:r>
            <a:endParaRPr lang="en-CA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Make constructor Private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Make a static getter method for the instance</a:t>
            </a:r>
            <a:endParaRPr lang="en-CA" sz="3200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1834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hide complexity of a class?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13845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9218" name="Picture 2" descr="http://www.dofactory.com/images/diagrams/net/prox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63" y="2034472"/>
            <a:ext cx="7752095" cy="48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1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32" y="1833741"/>
            <a:ext cx="9505069" cy="46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www.tutorialspoint.com/design_pattern/design_pattern_overview.htm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Factory: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www.youtube.com/watch?v=ub0DXaeV6hA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Design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b="1" u="sng" dirty="0" smtClean="0"/>
              <a:t>Creational</a:t>
            </a:r>
          </a:p>
          <a:p>
            <a:pPr marL="256032" lvl="1" indent="0">
              <a:buNone/>
            </a:pPr>
            <a:r>
              <a:rPr lang="en-CA" sz="3200" dirty="0" smtClean="0"/>
              <a:t>Create objects but hide details of </a:t>
            </a:r>
            <a:r>
              <a:rPr lang="en-CA" sz="3200" b="1" dirty="0" smtClean="0">
                <a:solidFill>
                  <a:srgbClr val="00B050"/>
                </a:solidFill>
              </a:rPr>
              <a:t>constructors</a:t>
            </a:r>
            <a:endParaRPr lang="en-CA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sz="3200" b="1" u="sng" dirty="0" smtClean="0"/>
              <a:t>Structural</a:t>
            </a:r>
          </a:p>
          <a:p>
            <a:pPr marL="256032" lvl="1" indent="0">
              <a:buNone/>
            </a:pPr>
            <a:r>
              <a:rPr lang="en-CA" sz="3200" dirty="0" smtClean="0"/>
              <a:t>Concern </a:t>
            </a:r>
            <a:r>
              <a:rPr lang="en-CA" sz="3200" b="1" dirty="0" smtClean="0">
                <a:solidFill>
                  <a:srgbClr val="FFC000"/>
                </a:solidFill>
              </a:rPr>
              <a:t>composition</a:t>
            </a:r>
            <a:r>
              <a:rPr lang="en-CA" sz="3200" dirty="0" smtClean="0"/>
              <a:t>, </a:t>
            </a:r>
            <a:r>
              <a:rPr lang="en-CA" sz="3200" b="1" dirty="0" smtClean="0">
                <a:solidFill>
                  <a:srgbClr val="FF0000"/>
                </a:solidFill>
              </a:rPr>
              <a:t>aggregation</a:t>
            </a:r>
            <a:r>
              <a:rPr lang="en-CA" sz="3200" dirty="0" smtClean="0"/>
              <a:t>, </a:t>
            </a:r>
            <a:r>
              <a:rPr lang="en-CA" sz="3200" b="1" dirty="0" smtClean="0">
                <a:solidFill>
                  <a:srgbClr val="00B0F0"/>
                </a:solidFill>
              </a:rPr>
              <a:t>inheritance</a:t>
            </a:r>
          </a:p>
          <a:p>
            <a:pPr marL="0" indent="0">
              <a:buNone/>
            </a:pPr>
            <a:r>
              <a:rPr lang="en-CA" sz="3200" b="1" u="sng" dirty="0" smtClean="0"/>
              <a:t>Behavioral</a:t>
            </a:r>
            <a:endParaRPr lang="en-CA" sz="3200" b="1" u="sng" dirty="0"/>
          </a:p>
          <a:p>
            <a:pPr marL="256032" lvl="1" indent="0">
              <a:buNone/>
            </a:pPr>
            <a:r>
              <a:rPr lang="en-CA" sz="3200" dirty="0" smtClean="0"/>
              <a:t>Concerning </a:t>
            </a:r>
            <a:r>
              <a:rPr lang="en-CA" sz="3200" b="1" dirty="0" smtClean="0">
                <a:solidFill>
                  <a:srgbClr val="7030A0"/>
                </a:solidFill>
              </a:rPr>
              <a:t>interfaces</a:t>
            </a:r>
            <a:r>
              <a:rPr lang="en-CA" sz="3200" dirty="0" smtClean="0"/>
              <a:t> between objects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Observer</a:t>
            </a:r>
          </a:p>
          <a:p>
            <a:r>
              <a:rPr lang="en-CA" dirty="0"/>
              <a:t>Strategy</a:t>
            </a:r>
          </a:p>
          <a:p>
            <a:r>
              <a:rPr lang="en-CA" dirty="0" smtClean="0"/>
              <a:t>Factory</a:t>
            </a:r>
            <a:endParaRPr lang="en-CA" dirty="0"/>
          </a:p>
          <a:p>
            <a:r>
              <a:rPr lang="en-CA" dirty="0"/>
              <a:t>Decorator</a:t>
            </a:r>
          </a:p>
          <a:p>
            <a:r>
              <a:rPr lang="en-CA" dirty="0"/>
              <a:t>Adapter</a:t>
            </a:r>
          </a:p>
          <a:p>
            <a:r>
              <a:rPr lang="en-CA" dirty="0"/>
              <a:t>Singleton </a:t>
            </a:r>
          </a:p>
          <a:p>
            <a:r>
              <a:rPr lang="en-CA" dirty="0"/>
              <a:t>Proxy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Patterns we will cover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There is a </a:t>
            </a:r>
            <a:r>
              <a:rPr lang="en-CA" sz="3600" b="1" dirty="0" smtClean="0">
                <a:solidFill>
                  <a:srgbClr val="00B0F0"/>
                </a:solidFill>
              </a:rPr>
              <a:t>one to many </a:t>
            </a:r>
            <a:r>
              <a:rPr lang="en-CA" sz="3600" dirty="0" smtClean="0"/>
              <a:t>relationship where the many need to know information from the one. Is it </a:t>
            </a:r>
            <a:r>
              <a:rPr lang="en-CA" sz="3600" b="1" dirty="0" smtClean="0">
                <a:solidFill>
                  <a:srgbClr val="00B050"/>
                </a:solidFill>
              </a:rPr>
              <a:t>scalable</a:t>
            </a:r>
            <a:r>
              <a:rPr lang="en-CA" sz="3600" dirty="0" smtClean="0"/>
              <a:t> for many to be polling the one?</a:t>
            </a: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Example: Think of designing </a:t>
            </a:r>
            <a:r>
              <a:rPr lang="en-CA" sz="3600" b="1" dirty="0" smtClean="0">
                <a:solidFill>
                  <a:srgbClr val="7030A0"/>
                </a:solidFill>
              </a:rPr>
              <a:t>push notifications</a:t>
            </a:r>
            <a:r>
              <a:rPr lang="en-CA" sz="3600" dirty="0" smtClean="0"/>
              <a:t> on Facebook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9903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72" y="2011680"/>
            <a:ext cx="6687949" cy="40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4" y="2244866"/>
            <a:ext cx="2773921" cy="344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34" y="5152641"/>
            <a:ext cx="1699003" cy="1585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81" y="4192129"/>
            <a:ext cx="1699003" cy="1585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919191"/>
            <a:ext cx="1699003" cy="1585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10" y="1408431"/>
            <a:ext cx="1699003" cy="158573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" idx="2"/>
          </p:cNvCxnSpPr>
          <p:nvPr/>
        </p:nvCxnSpPr>
        <p:spPr>
          <a:xfrm flipH="1">
            <a:off x="4054181" y="2157731"/>
            <a:ext cx="1989431" cy="101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4848" y="2924585"/>
            <a:ext cx="4698033" cy="53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257207" y="3967798"/>
            <a:ext cx="5124301" cy="40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54181" y="4687077"/>
            <a:ext cx="2266553" cy="100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2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16" y="1792573"/>
            <a:ext cx="9184482" cy="48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The </a:t>
            </a:r>
            <a:r>
              <a:rPr lang="en-CA" sz="3600" b="1" dirty="0" smtClean="0">
                <a:solidFill>
                  <a:srgbClr val="7030A0"/>
                </a:solidFill>
              </a:rPr>
              <a:t>same</a:t>
            </a:r>
            <a:r>
              <a:rPr lang="en-CA" sz="3600" dirty="0" smtClean="0">
                <a:solidFill>
                  <a:srgbClr val="7030A0"/>
                </a:solidFill>
              </a:rPr>
              <a:t> </a:t>
            </a:r>
            <a:r>
              <a:rPr lang="en-CA" sz="3600" b="1" dirty="0" smtClean="0">
                <a:solidFill>
                  <a:srgbClr val="7030A0"/>
                </a:solidFill>
              </a:rPr>
              <a:t>object</a:t>
            </a:r>
            <a:r>
              <a:rPr lang="en-CA" sz="3600" dirty="0" smtClean="0"/>
              <a:t> needs to have </a:t>
            </a:r>
            <a:r>
              <a:rPr lang="en-CA" sz="3600" b="1" dirty="0" smtClean="0">
                <a:solidFill>
                  <a:srgbClr val="00B050"/>
                </a:solidFill>
              </a:rPr>
              <a:t>different behaviours </a:t>
            </a:r>
            <a:r>
              <a:rPr lang="en-CA" sz="3600" dirty="0" smtClean="0"/>
              <a:t>at different times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8519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304</Words>
  <Application>Microsoft Office PowerPoint</Application>
  <PresentationFormat>Widescreen</PresentationFormat>
  <Paragraphs>95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3_Metropolitan</vt:lpstr>
      <vt:lpstr>OO Design Patterns</vt:lpstr>
      <vt:lpstr>Why design pattern</vt:lpstr>
      <vt:lpstr>Types of Design patterns</vt:lpstr>
      <vt:lpstr>Today’s Agenda</vt:lpstr>
      <vt:lpstr>Observer</vt:lpstr>
      <vt:lpstr>Observer</vt:lpstr>
      <vt:lpstr>Observer</vt:lpstr>
      <vt:lpstr>Observer</vt:lpstr>
      <vt:lpstr>Strategy</vt:lpstr>
      <vt:lpstr>Strategy</vt:lpstr>
      <vt:lpstr>Strategy</vt:lpstr>
      <vt:lpstr>Factory</vt:lpstr>
      <vt:lpstr>Factory</vt:lpstr>
      <vt:lpstr>Factory</vt:lpstr>
      <vt:lpstr>Decorator Pattern</vt:lpstr>
      <vt:lpstr>Decorator Pattern</vt:lpstr>
      <vt:lpstr>Decorator Pattern</vt:lpstr>
      <vt:lpstr>Adapter</vt:lpstr>
      <vt:lpstr>Adapter</vt:lpstr>
      <vt:lpstr>Adapter</vt:lpstr>
      <vt:lpstr>Singleton</vt:lpstr>
      <vt:lpstr>Singleton</vt:lpstr>
      <vt:lpstr>Singleton</vt:lpstr>
      <vt:lpstr>Proxy</vt:lpstr>
      <vt:lpstr>Proxy</vt:lpstr>
      <vt:lpstr>Proxy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2015-03-14T20:48:59Z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