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35"/>
  </p:notesMasterIdLst>
  <p:sldIdLst>
    <p:sldId id="256" r:id="rId2"/>
    <p:sldId id="288" r:id="rId3"/>
    <p:sldId id="292" r:id="rId4"/>
    <p:sldId id="293" r:id="rId5"/>
    <p:sldId id="294" r:id="rId6"/>
    <p:sldId id="259" r:id="rId7"/>
    <p:sldId id="260" r:id="rId8"/>
    <p:sldId id="257" r:id="rId9"/>
    <p:sldId id="264" r:id="rId10"/>
    <p:sldId id="258" r:id="rId11"/>
    <p:sldId id="289" r:id="rId12"/>
    <p:sldId id="273" r:id="rId13"/>
    <p:sldId id="274" r:id="rId14"/>
    <p:sldId id="270" r:id="rId15"/>
    <p:sldId id="265" r:id="rId16"/>
    <p:sldId id="266" r:id="rId17"/>
    <p:sldId id="263" r:id="rId18"/>
    <p:sldId id="271" r:id="rId19"/>
    <p:sldId id="275" r:id="rId20"/>
    <p:sldId id="277" r:id="rId21"/>
    <p:sldId id="281" r:id="rId22"/>
    <p:sldId id="282" r:id="rId23"/>
    <p:sldId id="283" r:id="rId24"/>
    <p:sldId id="284" r:id="rId25"/>
    <p:sldId id="276" r:id="rId26"/>
    <p:sldId id="285" r:id="rId27"/>
    <p:sldId id="286" r:id="rId28"/>
    <p:sldId id="290" r:id="rId29"/>
    <p:sldId id="278" r:id="rId30"/>
    <p:sldId id="279" r:id="rId31"/>
    <p:sldId id="280" r:id="rId32"/>
    <p:sldId id="291" r:id="rId33"/>
    <p:sldId id="26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84060" autoAdjust="0"/>
  </p:normalViewPr>
  <p:slideViewPr>
    <p:cSldViewPr snapToGrid="0">
      <p:cViewPr varScale="1">
        <p:scale>
          <a:sx n="67" d="100"/>
          <a:sy n="67"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53FFD-9569-43ED-A887-569ADEA20471}" type="doc">
      <dgm:prSet loTypeId="urn:microsoft.com/office/officeart/2005/8/layout/pList2" loCatId="list" qsTypeId="urn:microsoft.com/office/officeart/2005/8/quickstyle/simple1" qsCatId="simple" csTypeId="urn:microsoft.com/office/officeart/2005/8/colors/accent1_2" csCatId="accent1" phldr="1"/>
      <dgm:spPr/>
    </dgm:pt>
    <dgm:pt modelId="{9595A661-6E48-4B53-A3AD-2035998D0C59}">
      <dgm:prSet phldrT="[Text]" custT="1"/>
      <dgm:spPr/>
      <dgm:t>
        <a:bodyPr/>
        <a:lstStyle/>
        <a:p>
          <a:r>
            <a:rPr lang="en-CA" sz="2000" dirty="0" smtClean="0"/>
            <a:t>http://git-scm.com/download/win</a:t>
          </a:r>
          <a:endParaRPr lang="en-CA" sz="2000" dirty="0"/>
        </a:p>
      </dgm:t>
    </dgm:pt>
    <dgm:pt modelId="{DA1A70EE-B17A-4C0B-B1C4-AFCCCB77F1E9}" type="parTrans" cxnId="{2147B159-319B-49EF-B7A7-7C79AA1B28B4}">
      <dgm:prSet/>
      <dgm:spPr/>
      <dgm:t>
        <a:bodyPr/>
        <a:lstStyle/>
        <a:p>
          <a:endParaRPr lang="en-CA"/>
        </a:p>
      </dgm:t>
    </dgm:pt>
    <dgm:pt modelId="{EC453F4C-4CD1-48A7-A3D0-44B6729E1D01}" type="sibTrans" cxnId="{2147B159-319B-49EF-B7A7-7C79AA1B28B4}">
      <dgm:prSet/>
      <dgm:spPr/>
      <dgm:t>
        <a:bodyPr/>
        <a:lstStyle/>
        <a:p>
          <a:endParaRPr lang="en-CA"/>
        </a:p>
      </dgm:t>
    </dgm:pt>
    <dgm:pt modelId="{ED3731F8-1FF2-4427-AD8F-8C412113DFD0}">
      <dgm:prSet phldrT="[Text]" custT="1"/>
      <dgm:spPr/>
      <dgm:t>
        <a:bodyPr/>
        <a:lstStyle/>
        <a:p>
          <a:r>
            <a:rPr lang="en-CA" sz="2000" dirty="0" smtClean="0"/>
            <a:t>http://git-scm.com/download/mac</a:t>
          </a:r>
          <a:endParaRPr lang="en-CA" sz="2000" dirty="0"/>
        </a:p>
      </dgm:t>
    </dgm:pt>
    <dgm:pt modelId="{07329178-FF1B-46EC-AFF0-8101D61BD482}" type="parTrans" cxnId="{751586DD-4A86-4A43-ACB6-DEAE753523D6}">
      <dgm:prSet/>
      <dgm:spPr/>
      <dgm:t>
        <a:bodyPr/>
        <a:lstStyle/>
        <a:p>
          <a:endParaRPr lang="en-CA"/>
        </a:p>
      </dgm:t>
    </dgm:pt>
    <dgm:pt modelId="{3EF19323-A4F6-47B7-8208-26FA1C6CAF7D}" type="sibTrans" cxnId="{751586DD-4A86-4A43-ACB6-DEAE753523D6}">
      <dgm:prSet/>
      <dgm:spPr/>
      <dgm:t>
        <a:bodyPr/>
        <a:lstStyle/>
        <a:p>
          <a:endParaRPr lang="en-CA"/>
        </a:p>
      </dgm:t>
    </dgm:pt>
    <dgm:pt modelId="{E55F2C17-88F3-4B50-AC2B-B8F6D82D0469}">
      <dgm:prSet phldrT="[Text]" custT="1"/>
      <dgm:spPr/>
      <dgm:t>
        <a:bodyPr/>
        <a:lstStyle/>
        <a:p>
          <a:r>
            <a:rPr lang="en-CA" sz="2000" dirty="0" err="1" smtClean="0"/>
            <a:t>sudo</a:t>
          </a:r>
          <a:r>
            <a:rPr lang="en-CA" sz="2000" dirty="0" smtClean="0"/>
            <a:t> apt-get install git</a:t>
          </a:r>
          <a:endParaRPr lang="en-CA" sz="2000" dirty="0"/>
        </a:p>
      </dgm:t>
    </dgm:pt>
    <dgm:pt modelId="{FA40C90E-F1E2-4413-B7CF-64D7831FF19F}" type="parTrans" cxnId="{247FA573-49B5-472D-A189-C3F4E6BAA1E2}">
      <dgm:prSet/>
      <dgm:spPr/>
      <dgm:t>
        <a:bodyPr/>
        <a:lstStyle/>
        <a:p>
          <a:endParaRPr lang="en-CA"/>
        </a:p>
      </dgm:t>
    </dgm:pt>
    <dgm:pt modelId="{50AB701D-8B75-4765-89C5-547C6938C6D7}" type="sibTrans" cxnId="{247FA573-49B5-472D-A189-C3F4E6BAA1E2}">
      <dgm:prSet/>
      <dgm:spPr/>
      <dgm:t>
        <a:bodyPr/>
        <a:lstStyle/>
        <a:p>
          <a:endParaRPr lang="en-CA"/>
        </a:p>
      </dgm:t>
    </dgm:pt>
    <dgm:pt modelId="{3B1809C0-5326-482B-8187-F8C162C377C1}" type="pres">
      <dgm:prSet presAssocID="{F2A53FFD-9569-43ED-A887-569ADEA20471}" presName="Name0" presStyleCnt="0">
        <dgm:presLayoutVars>
          <dgm:dir/>
          <dgm:resizeHandles val="exact"/>
        </dgm:presLayoutVars>
      </dgm:prSet>
      <dgm:spPr/>
    </dgm:pt>
    <dgm:pt modelId="{1DB5C47C-AECA-4340-B71E-96D6066ECB03}" type="pres">
      <dgm:prSet presAssocID="{F2A53FFD-9569-43ED-A887-569ADEA20471}" presName="bkgdShp" presStyleLbl="alignAccFollowNode1" presStyleIdx="0" presStyleCnt="1"/>
      <dgm:spPr/>
    </dgm:pt>
    <dgm:pt modelId="{93C7F1AB-F95C-471A-8255-C414C2AF28F3}" type="pres">
      <dgm:prSet presAssocID="{F2A53FFD-9569-43ED-A887-569ADEA20471}" presName="linComp" presStyleCnt="0"/>
      <dgm:spPr/>
    </dgm:pt>
    <dgm:pt modelId="{4B379F43-CA6D-47B1-A2B7-4E84A121840B}" type="pres">
      <dgm:prSet presAssocID="{9595A661-6E48-4B53-A3AD-2035998D0C59}" presName="compNode" presStyleCnt="0"/>
      <dgm:spPr/>
    </dgm:pt>
    <dgm:pt modelId="{7CFB9D61-3C8B-49A7-A24E-256E2BC8DCDA}" type="pres">
      <dgm:prSet presAssocID="{9595A661-6E48-4B53-A3AD-2035998D0C59}" presName="node" presStyleLbl="node1" presStyleIdx="0" presStyleCnt="3">
        <dgm:presLayoutVars>
          <dgm:bulletEnabled val="1"/>
        </dgm:presLayoutVars>
      </dgm:prSet>
      <dgm:spPr/>
      <dgm:t>
        <a:bodyPr/>
        <a:lstStyle/>
        <a:p>
          <a:endParaRPr lang="en-CA"/>
        </a:p>
      </dgm:t>
    </dgm:pt>
    <dgm:pt modelId="{BA45D3BF-486A-48E1-9722-821590DE700B}" type="pres">
      <dgm:prSet presAssocID="{9595A661-6E48-4B53-A3AD-2035998D0C59}" presName="invisiNode" presStyleLbl="node1" presStyleIdx="0" presStyleCnt="3"/>
      <dgm:spPr/>
    </dgm:pt>
    <dgm:pt modelId="{D34F1DEE-0B5F-4829-8C07-EEB5EAEB8462}" type="pres">
      <dgm:prSet presAssocID="{9595A661-6E48-4B53-A3AD-2035998D0C59}"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3793290E-F80A-422E-8F36-E36290553A4A}" type="pres">
      <dgm:prSet presAssocID="{EC453F4C-4CD1-48A7-A3D0-44B6729E1D01}" presName="sibTrans" presStyleLbl="sibTrans2D1" presStyleIdx="0" presStyleCnt="0"/>
      <dgm:spPr/>
      <dgm:t>
        <a:bodyPr/>
        <a:lstStyle/>
        <a:p>
          <a:endParaRPr lang="en-CA"/>
        </a:p>
      </dgm:t>
    </dgm:pt>
    <dgm:pt modelId="{055B127A-7146-47FA-BF4D-057793953449}" type="pres">
      <dgm:prSet presAssocID="{ED3731F8-1FF2-4427-AD8F-8C412113DFD0}" presName="compNode" presStyleCnt="0"/>
      <dgm:spPr/>
    </dgm:pt>
    <dgm:pt modelId="{EC84E066-D488-4352-855E-BB33EE85AA0A}" type="pres">
      <dgm:prSet presAssocID="{ED3731F8-1FF2-4427-AD8F-8C412113DFD0}" presName="node" presStyleLbl="node1" presStyleIdx="1" presStyleCnt="3">
        <dgm:presLayoutVars>
          <dgm:bulletEnabled val="1"/>
        </dgm:presLayoutVars>
      </dgm:prSet>
      <dgm:spPr/>
      <dgm:t>
        <a:bodyPr/>
        <a:lstStyle/>
        <a:p>
          <a:endParaRPr lang="en-CA"/>
        </a:p>
      </dgm:t>
    </dgm:pt>
    <dgm:pt modelId="{35C47B6C-E6A6-4718-977C-F252B86D3CB6}" type="pres">
      <dgm:prSet presAssocID="{ED3731F8-1FF2-4427-AD8F-8C412113DFD0}" presName="invisiNode" presStyleLbl="node1" presStyleIdx="1" presStyleCnt="3"/>
      <dgm:spPr/>
    </dgm:pt>
    <dgm:pt modelId="{5CC3E3C4-B067-4926-9114-D6439DB76881}" type="pres">
      <dgm:prSet presAssocID="{ED3731F8-1FF2-4427-AD8F-8C412113DFD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a:noFill/>
        </a:ln>
      </dgm:spPr>
    </dgm:pt>
    <dgm:pt modelId="{0800F657-3499-4E25-967D-799EF5AE8C74}" type="pres">
      <dgm:prSet presAssocID="{3EF19323-A4F6-47B7-8208-26FA1C6CAF7D}" presName="sibTrans" presStyleLbl="sibTrans2D1" presStyleIdx="0" presStyleCnt="0"/>
      <dgm:spPr/>
      <dgm:t>
        <a:bodyPr/>
        <a:lstStyle/>
        <a:p>
          <a:endParaRPr lang="en-CA"/>
        </a:p>
      </dgm:t>
    </dgm:pt>
    <dgm:pt modelId="{A993DB00-10A7-443A-A06E-C34CB9BF7C3E}" type="pres">
      <dgm:prSet presAssocID="{E55F2C17-88F3-4B50-AC2B-B8F6D82D0469}" presName="compNode" presStyleCnt="0"/>
      <dgm:spPr/>
    </dgm:pt>
    <dgm:pt modelId="{834549AA-9EB6-4B36-8657-154342198D02}" type="pres">
      <dgm:prSet presAssocID="{E55F2C17-88F3-4B50-AC2B-B8F6D82D0469}" presName="node" presStyleLbl="node1" presStyleIdx="2" presStyleCnt="3">
        <dgm:presLayoutVars>
          <dgm:bulletEnabled val="1"/>
        </dgm:presLayoutVars>
      </dgm:prSet>
      <dgm:spPr/>
      <dgm:t>
        <a:bodyPr/>
        <a:lstStyle/>
        <a:p>
          <a:endParaRPr lang="en-CA"/>
        </a:p>
      </dgm:t>
    </dgm:pt>
    <dgm:pt modelId="{D34212B4-9304-42E1-A1E1-1FF3E802A654}" type="pres">
      <dgm:prSet presAssocID="{E55F2C17-88F3-4B50-AC2B-B8F6D82D0469}" presName="invisiNode" presStyleLbl="node1" presStyleIdx="2" presStyleCnt="3"/>
      <dgm:spPr/>
    </dgm:pt>
    <dgm:pt modelId="{83C04165-694E-4ACC-9C17-CAA19DFD4413}" type="pres">
      <dgm:prSet presAssocID="{E55F2C17-88F3-4B50-AC2B-B8F6D82D04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Lst>
  <dgm:cxnLst>
    <dgm:cxn modelId="{3CD98081-DFD5-44CC-A2FD-8565A976E699}" type="presOf" srcId="{9595A661-6E48-4B53-A3AD-2035998D0C59}" destId="{7CFB9D61-3C8B-49A7-A24E-256E2BC8DCDA}" srcOrd="0" destOrd="0" presId="urn:microsoft.com/office/officeart/2005/8/layout/pList2"/>
    <dgm:cxn modelId="{751586DD-4A86-4A43-ACB6-DEAE753523D6}" srcId="{F2A53FFD-9569-43ED-A887-569ADEA20471}" destId="{ED3731F8-1FF2-4427-AD8F-8C412113DFD0}" srcOrd="1" destOrd="0" parTransId="{07329178-FF1B-46EC-AFF0-8101D61BD482}" sibTransId="{3EF19323-A4F6-47B7-8208-26FA1C6CAF7D}"/>
    <dgm:cxn modelId="{247FA573-49B5-472D-A189-C3F4E6BAA1E2}" srcId="{F2A53FFD-9569-43ED-A887-569ADEA20471}" destId="{E55F2C17-88F3-4B50-AC2B-B8F6D82D0469}" srcOrd="2" destOrd="0" parTransId="{FA40C90E-F1E2-4413-B7CF-64D7831FF19F}" sibTransId="{50AB701D-8B75-4765-89C5-547C6938C6D7}"/>
    <dgm:cxn modelId="{A1BF0241-7414-4BFB-BFA4-65E62AF3EDB1}" type="presOf" srcId="{F2A53FFD-9569-43ED-A887-569ADEA20471}" destId="{3B1809C0-5326-482B-8187-F8C162C377C1}" srcOrd="0" destOrd="0" presId="urn:microsoft.com/office/officeart/2005/8/layout/pList2"/>
    <dgm:cxn modelId="{2147B159-319B-49EF-B7A7-7C79AA1B28B4}" srcId="{F2A53FFD-9569-43ED-A887-569ADEA20471}" destId="{9595A661-6E48-4B53-A3AD-2035998D0C59}" srcOrd="0" destOrd="0" parTransId="{DA1A70EE-B17A-4C0B-B1C4-AFCCCB77F1E9}" sibTransId="{EC453F4C-4CD1-48A7-A3D0-44B6729E1D01}"/>
    <dgm:cxn modelId="{4AB4CA20-745B-4D95-82CA-084FB034B606}" type="presOf" srcId="{3EF19323-A4F6-47B7-8208-26FA1C6CAF7D}" destId="{0800F657-3499-4E25-967D-799EF5AE8C74}" srcOrd="0" destOrd="0" presId="urn:microsoft.com/office/officeart/2005/8/layout/pList2"/>
    <dgm:cxn modelId="{FE801BDF-2FAC-4965-A326-595F6CE4D5AD}" type="presOf" srcId="{EC453F4C-4CD1-48A7-A3D0-44B6729E1D01}" destId="{3793290E-F80A-422E-8F36-E36290553A4A}" srcOrd="0" destOrd="0" presId="urn:microsoft.com/office/officeart/2005/8/layout/pList2"/>
    <dgm:cxn modelId="{A5306849-9841-4789-A6F2-04C0DDB445E1}" type="presOf" srcId="{ED3731F8-1FF2-4427-AD8F-8C412113DFD0}" destId="{EC84E066-D488-4352-855E-BB33EE85AA0A}" srcOrd="0" destOrd="0" presId="urn:microsoft.com/office/officeart/2005/8/layout/pList2"/>
    <dgm:cxn modelId="{6B9FC0A1-00BD-42A3-8213-20BD81D7BF88}" type="presOf" srcId="{E55F2C17-88F3-4B50-AC2B-B8F6D82D0469}" destId="{834549AA-9EB6-4B36-8657-154342198D02}" srcOrd="0" destOrd="0" presId="urn:microsoft.com/office/officeart/2005/8/layout/pList2"/>
    <dgm:cxn modelId="{67928899-4321-4C22-AF9D-9889242600AE}" type="presParOf" srcId="{3B1809C0-5326-482B-8187-F8C162C377C1}" destId="{1DB5C47C-AECA-4340-B71E-96D6066ECB03}" srcOrd="0" destOrd="0" presId="urn:microsoft.com/office/officeart/2005/8/layout/pList2"/>
    <dgm:cxn modelId="{C6EBA7D0-0102-4DDF-8036-C72684B98FEE}" type="presParOf" srcId="{3B1809C0-5326-482B-8187-F8C162C377C1}" destId="{93C7F1AB-F95C-471A-8255-C414C2AF28F3}" srcOrd="1" destOrd="0" presId="urn:microsoft.com/office/officeart/2005/8/layout/pList2"/>
    <dgm:cxn modelId="{DB67A449-5572-4547-8874-4BF7F7D560C8}" type="presParOf" srcId="{93C7F1AB-F95C-471A-8255-C414C2AF28F3}" destId="{4B379F43-CA6D-47B1-A2B7-4E84A121840B}" srcOrd="0" destOrd="0" presId="urn:microsoft.com/office/officeart/2005/8/layout/pList2"/>
    <dgm:cxn modelId="{ED0C6F40-B775-4ABB-9EA9-F7B0FC2EF9C9}" type="presParOf" srcId="{4B379F43-CA6D-47B1-A2B7-4E84A121840B}" destId="{7CFB9D61-3C8B-49A7-A24E-256E2BC8DCDA}" srcOrd="0" destOrd="0" presId="urn:microsoft.com/office/officeart/2005/8/layout/pList2"/>
    <dgm:cxn modelId="{E2155033-DD73-4D32-8D49-622F2A0225DE}" type="presParOf" srcId="{4B379F43-CA6D-47B1-A2B7-4E84A121840B}" destId="{BA45D3BF-486A-48E1-9722-821590DE700B}" srcOrd="1" destOrd="0" presId="urn:microsoft.com/office/officeart/2005/8/layout/pList2"/>
    <dgm:cxn modelId="{C586A3CE-8FD0-42AE-8080-139F7ADC7945}" type="presParOf" srcId="{4B379F43-CA6D-47B1-A2B7-4E84A121840B}" destId="{D34F1DEE-0B5F-4829-8C07-EEB5EAEB8462}" srcOrd="2" destOrd="0" presId="urn:microsoft.com/office/officeart/2005/8/layout/pList2"/>
    <dgm:cxn modelId="{4DC6B61B-63F7-421F-B18B-F0087834EC67}" type="presParOf" srcId="{93C7F1AB-F95C-471A-8255-C414C2AF28F3}" destId="{3793290E-F80A-422E-8F36-E36290553A4A}" srcOrd="1" destOrd="0" presId="urn:microsoft.com/office/officeart/2005/8/layout/pList2"/>
    <dgm:cxn modelId="{EC96D6C8-CF5E-48DB-A036-BABBC1F5DBA1}" type="presParOf" srcId="{93C7F1AB-F95C-471A-8255-C414C2AF28F3}" destId="{055B127A-7146-47FA-BF4D-057793953449}" srcOrd="2" destOrd="0" presId="urn:microsoft.com/office/officeart/2005/8/layout/pList2"/>
    <dgm:cxn modelId="{A7153D43-2A18-4A9B-A4DA-0828144AC515}" type="presParOf" srcId="{055B127A-7146-47FA-BF4D-057793953449}" destId="{EC84E066-D488-4352-855E-BB33EE85AA0A}" srcOrd="0" destOrd="0" presId="urn:microsoft.com/office/officeart/2005/8/layout/pList2"/>
    <dgm:cxn modelId="{D9EFEA86-2844-405D-8A00-1C4A89FD5F44}" type="presParOf" srcId="{055B127A-7146-47FA-BF4D-057793953449}" destId="{35C47B6C-E6A6-4718-977C-F252B86D3CB6}" srcOrd="1" destOrd="0" presId="urn:microsoft.com/office/officeart/2005/8/layout/pList2"/>
    <dgm:cxn modelId="{C6B7BB6C-EADB-4867-A023-A1DD2FFF82AA}" type="presParOf" srcId="{055B127A-7146-47FA-BF4D-057793953449}" destId="{5CC3E3C4-B067-4926-9114-D6439DB76881}" srcOrd="2" destOrd="0" presId="urn:microsoft.com/office/officeart/2005/8/layout/pList2"/>
    <dgm:cxn modelId="{24CF9C8A-A7A0-426D-97F2-C018B570578D}" type="presParOf" srcId="{93C7F1AB-F95C-471A-8255-C414C2AF28F3}" destId="{0800F657-3499-4E25-967D-799EF5AE8C74}" srcOrd="3" destOrd="0" presId="urn:microsoft.com/office/officeart/2005/8/layout/pList2"/>
    <dgm:cxn modelId="{B46BAC92-5422-43BD-8C36-9D7B54895721}" type="presParOf" srcId="{93C7F1AB-F95C-471A-8255-C414C2AF28F3}" destId="{A993DB00-10A7-443A-A06E-C34CB9BF7C3E}" srcOrd="4" destOrd="0" presId="urn:microsoft.com/office/officeart/2005/8/layout/pList2"/>
    <dgm:cxn modelId="{2E872B71-C6F2-4A26-9D02-7F45CCD9F9F4}" type="presParOf" srcId="{A993DB00-10A7-443A-A06E-C34CB9BF7C3E}" destId="{834549AA-9EB6-4B36-8657-154342198D02}" srcOrd="0" destOrd="0" presId="urn:microsoft.com/office/officeart/2005/8/layout/pList2"/>
    <dgm:cxn modelId="{A02C1A19-CBEE-42E5-812E-F7D7CF98EA38}" type="presParOf" srcId="{A993DB00-10A7-443A-A06E-C34CB9BF7C3E}" destId="{D34212B4-9304-42E1-A1E1-1FF3E802A654}" srcOrd="1" destOrd="0" presId="urn:microsoft.com/office/officeart/2005/8/layout/pList2"/>
    <dgm:cxn modelId="{8D0CA1B1-2912-487A-BCB5-0941E9BB59DB}" type="presParOf" srcId="{A993DB00-10A7-443A-A06E-C34CB9BF7C3E}" destId="{83C04165-694E-4ACC-9C17-CAA19DFD441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C47C-AECA-4340-B71E-96D6066ECB03}">
      <dsp:nvSpPr>
        <dsp:cNvPr id="0" name=""/>
        <dsp:cNvSpPr/>
      </dsp:nvSpPr>
      <dsp:spPr>
        <a:xfrm>
          <a:off x="0" y="0"/>
          <a:ext cx="67310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F1DEE-0B5F-4829-8C07-EEB5EAEB8462}">
      <dsp:nvSpPr>
        <dsp:cNvPr id="0" name=""/>
        <dsp:cNvSpPr/>
      </dsp:nvSpPr>
      <dsp:spPr>
        <a:xfrm>
          <a:off x="201930" y="261080"/>
          <a:ext cx="1977231"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B9D61-3C8B-49A7-A24E-256E2BC8DCDA}">
      <dsp:nvSpPr>
        <dsp:cNvPr id="0" name=""/>
        <dsp:cNvSpPr/>
      </dsp:nvSpPr>
      <dsp:spPr>
        <a:xfrm rot="10800000">
          <a:off x="201930"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http://git-scm.com/download/win</a:t>
          </a:r>
          <a:endParaRPr lang="en-CA" sz="2000" kern="1200" dirty="0"/>
        </a:p>
      </dsp:txBody>
      <dsp:txXfrm rot="10800000">
        <a:off x="262737" y="1958102"/>
        <a:ext cx="1855617" cy="2332428"/>
      </dsp:txXfrm>
    </dsp:sp>
    <dsp:sp modelId="{5CC3E3C4-B067-4926-9114-D6439DB76881}">
      <dsp:nvSpPr>
        <dsp:cNvPr id="0" name=""/>
        <dsp:cNvSpPr/>
      </dsp:nvSpPr>
      <dsp:spPr>
        <a:xfrm>
          <a:off x="2376884" y="261080"/>
          <a:ext cx="1977231"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C84E066-D488-4352-855E-BB33EE85AA0A}">
      <dsp:nvSpPr>
        <dsp:cNvPr id="0" name=""/>
        <dsp:cNvSpPr/>
      </dsp:nvSpPr>
      <dsp:spPr>
        <a:xfrm rot="10800000">
          <a:off x="2376884"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http://git-scm.com/download/mac</a:t>
          </a:r>
          <a:endParaRPr lang="en-CA" sz="2000" kern="1200" dirty="0"/>
        </a:p>
      </dsp:txBody>
      <dsp:txXfrm rot="10800000">
        <a:off x="2437691" y="1958102"/>
        <a:ext cx="1855617" cy="2332428"/>
      </dsp:txXfrm>
    </dsp:sp>
    <dsp:sp modelId="{83C04165-694E-4ACC-9C17-CAA19DFD4413}">
      <dsp:nvSpPr>
        <dsp:cNvPr id="0" name=""/>
        <dsp:cNvSpPr/>
      </dsp:nvSpPr>
      <dsp:spPr>
        <a:xfrm>
          <a:off x="4551838" y="261080"/>
          <a:ext cx="1977231"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549AA-9EB6-4B36-8657-154342198D02}">
      <dsp:nvSpPr>
        <dsp:cNvPr id="0" name=""/>
        <dsp:cNvSpPr/>
      </dsp:nvSpPr>
      <dsp:spPr>
        <a:xfrm rot="10800000">
          <a:off x="4551838"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err="1" smtClean="0"/>
            <a:t>sudo</a:t>
          </a:r>
          <a:r>
            <a:rPr lang="en-CA" sz="2000" kern="1200" dirty="0" smtClean="0"/>
            <a:t> apt-get install git</a:t>
          </a:r>
          <a:endParaRPr lang="en-CA" sz="2000" kern="1200" dirty="0"/>
        </a:p>
      </dsp:txBody>
      <dsp:txXfrm rot="10800000">
        <a:off x="4612645" y="1958102"/>
        <a:ext cx="1855617" cy="2332428"/>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3AF97-B4FF-4008-BA61-32AC40787ADA}" type="datetimeFigureOut">
              <a:rPr lang="en-US"/>
              <a:t>1/12/2015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FDD2-8F09-4B95-855D-B6E7196B1E6E}" type="slidenum">
              <a:rPr lang="en-US"/>
              <a:t>‹#›</a:t>
            </a:fld>
            <a:endParaRPr lang="en-US"/>
          </a:p>
        </p:txBody>
      </p:sp>
    </p:spTree>
    <p:extLst>
      <p:ext uri="{BB962C8B-B14F-4D97-AF65-F5344CB8AC3E}">
        <p14:creationId xmlns:p14="http://schemas.microsoft.com/office/powerpoint/2010/main" val="2614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picture slides will have additional information here in the notes.</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a:t>
            </a:fld>
            <a:endParaRPr lang="en-US"/>
          </a:p>
        </p:txBody>
      </p:sp>
    </p:spTree>
    <p:extLst>
      <p:ext uri="{BB962C8B-B14F-4D97-AF65-F5344CB8AC3E}">
        <p14:creationId xmlns:p14="http://schemas.microsoft.com/office/powerpoint/2010/main" val="62334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repository</a:t>
            </a:r>
            <a:r>
              <a:rPr lang="en-CA" baseline="0" dirty="0" smtClean="0"/>
              <a:t>  is essentially a folder</a:t>
            </a:r>
          </a:p>
          <a:p>
            <a:r>
              <a:rPr lang="en-CA" baseline="0" dirty="0" smtClean="0"/>
              <a:t>But this folder also contains extra information about your previous versions known as commits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221236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folder</a:t>
            </a:r>
          </a:p>
          <a:p>
            <a:pPr marL="228600" indent="-228600">
              <a:buAutoNum type="arabicPeriod"/>
            </a:pPr>
            <a:r>
              <a:rPr lang="en-CA" dirty="0" smtClean="0"/>
              <a:t>Go into that</a:t>
            </a:r>
            <a:r>
              <a:rPr lang="en-CA" baseline="0" dirty="0" smtClean="0"/>
              <a:t> folder</a:t>
            </a:r>
          </a:p>
          <a:p>
            <a:pPr marL="228600" indent="-228600">
              <a:buAutoNum type="arabicPeriod"/>
            </a:pPr>
            <a:r>
              <a:rPr lang="en-CA" baseline="0" dirty="0" smtClean="0"/>
              <a:t>Type the command ‘Git </a:t>
            </a:r>
            <a:r>
              <a:rPr lang="en-CA" baseline="0" dirty="0" err="1" smtClean="0"/>
              <a:t>init</a:t>
            </a:r>
            <a:r>
              <a:rPr lang="en-CA" baseline="0" dirty="0" smtClean="0"/>
              <a:t>’</a:t>
            </a:r>
          </a:p>
          <a:p>
            <a:pPr marL="228600" indent="-228600">
              <a:buAutoNum type="arabicPeriod"/>
            </a:pPr>
            <a:r>
              <a:rPr lang="en-CA" baseline="0" dirty="0" smtClean="0"/>
              <a:t>Lean back</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17</a:t>
            </a:fld>
            <a:endParaRPr lang="en-US"/>
          </a:p>
        </p:txBody>
      </p:sp>
    </p:spTree>
    <p:extLst>
      <p:ext uri="{BB962C8B-B14F-4D97-AF65-F5344CB8AC3E}">
        <p14:creationId xmlns:p14="http://schemas.microsoft.com/office/powerpoint/2010/main" val="1687791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commit is a save state of</a:t>
            </a:r>
            <a:r>
              <a:rPr lang="en-CA" baseline="0" dirty="0" smtClean="0"/>
              <a:t> all your files</a:t>
            </a:r>
          </a:p>
          <a:p>
            <a:r>
              <a:rPr lang="en-CA" baseline="0" dirty="0" smtClean="0"/>
              <a:t>Commits are useful to go back to a an exact point in time</a:t>
            </a:r>
          </a:p>
          <a:p>
            <a:r>
              <a:rPr lang="en-CA" baseline="0" dirty="0" smtClean="0"/>
              <a:t>Commits are just like save states in video games</a:t>
            </a:r>
          </a:p>
          <a:p>
            <a:endParaRPr lang="en-CA" baseline="0" dirty="0" smtClean="0"/>
          </a:p>
          <a:p>
            <a:r>
              <a:rPr lang="en-CA" baseline="0" dirty="0" smtClean="0"/>
              <a:t>A commit object contains:</a:t>
            </a:r>
          </a:p>
          <a:p>
            <a:r>
              <a:rPr lang="en-CA" baseline="0" dirty="0" smtClean="0"/>
              <a:t>Unique Sha1 identifier</a:t>
            </a:r>
          </a:p>
          <a:p>
            <a:r>
              <a:rPr lang="en-CA" baseline="0" dirty="0" smtClean="0"/>
              <a:t>Snapshot of all the files in the working directory</a:t>
            </a:r>
          </a:p>
          <a:p>
            <a:r>
              <a:rPr lang="en-CA" baseline="0" dirty="0" smtClean="0"/>
              <a:t>Creation date</a:t>
            </a:r>
          </a:p>
          <a:p>
            <a:r>
              <a:rPr lang="en-CA" baseline="0" dirty="0" smtClean="0"/>
              <a:t>Author</a:t>
            </a:r>
          </a:p>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18</a:t>
            </a:fld>
            <a:endParaRPr lang="en-US"/>
          </a:p>
        </p:txBody>
      </p:sp>
    </p:spTree>
    <p:extLst>
      <p:ext uri="{BB962C8B-B14F-4D97-AF65-F5344CB8AC3E}">
        <p14:creationId xmlns:p14="http://schemas.microsoft.com/office/powerpoint/2010/main" val="2696999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file called helloworld.java</a:t>
            </a:r>
          </a:p>
          <a:p>
            <a:pPr marL="228600" indent="-228600">
              <a:buAutoNum type="arabicPeriod"/>
            </a:pPr>
            <a:r>
              <a:rPr lang="en-CA" dirty="0" smtClean="0"/>
              <a:t>Add it to</a:t>
            </a:r>
            <a:r>
              <a:rPr lang="en-CA" baseline="0" dirty="0" smtClean="0"/>
              <a:t> the repository</a:t>
            </a:r>
          </a:p>
          <a:p>
            <a:pPr marL="228600" indent="-228600">
              <a:buAutoNum type="arabicPeriod"/>
            </a:pPr>
            <a:r>
              <a:rPr lang="en-CA" baseline="0" dirty="0" smtClean="0"/>
              <a:t>Commit your new file to the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19</a:t>
            </a:fld>
            <a:endParaRPr lang="en-US"/>
          </a:p>
        </p:txBody>
      </p:sp>
    </p:spTree>
    <p:extLst>
      <p:ext uri="{BB962C8B-B14F-4D97-AF65-F5344CB8AC3E}">
        <p14:creationId xmlns:p14="http://schemas.microsoft.com/office/powerpoint/2010/main" val="261044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above diagram represents 3 states a file can be in.</a:t>
            </a:r>
          </a:p>
          <a:p>
            <a:endParaRPr lang="en-CA" baseline="0" dirty="0" smtClean="0"/>
          </a:p>
          <a:p>
            <a:r>
              <a:rPr lang="en-CA" baseline="0" dirty="0" smtClean="0"/>
              <a:t>The working directory is the current state of all files.</a:t>
            </a:r>
          </a:p>
          <a:p>
            <a:endParaRPr lang="en-CA" baseline="0" dirty="0" smtClean="0"/>
          </a:p>
          <a:p>
            <a:r>
              <a:rPr lang="en-CA" baseline="0" dirty="0" smtClean="0"/>
              <a:t>The staging area is an abstract concept. It is the state files are put into right before being committed. We stage a file with the command “git add &lt;filename&gt;”. This is useful for situations when you want a commit to represent several files. Why else would you stage a file?</a:t>
            </a:r>
          </a:p>
          <a:p>
            <a:endParaRPr lang="en-CA" baseline="0" dirty="0" smtClean="0"/>
          </a:p>
          <a:p>
            <a:r>
              <a:rPr lang="en-CA" baseline="0" dirty="0" smtClean="0"/>
              <a:t>Once files are staged. We can commit staged files to the repository.</a:t>
            </a:r>
          </a:p>
        </p:txBody>
      </p:sp>
      <p:sp>
        <p:nvSpPr>
          <p:cNvPr id="4" name="Slide Number Placeholder 3"/>
          <p:cNvSpPr>
            <a:spLocks noGrp="1"/>
          </p:cNvSpPr>
          <p:nvPr>
            <p:ph type="sldNum" sz="quarter" idx="10"/>
          </p:nvPr>
        </p:nvSpPr>
        <p:spPr/>
        <p:txBody>
          <a:bodyPr/>
          <a:lstStyle/>
          <a:p>
            <a:fld id="{266FFDD2-8F09-4B95-855D-B6E7196B1E6E}" type="slidenum">
              <a:rPr lang="en-US" smtClean="0"/>
              <a:t>20</a:t>
            </a:fld>
            <a:endParaRPr lang="en-US"/>
          </a:p>
        </p:txBody>
      </p:sp>
    </p:spTree>
    <p:extLst>
      <p:ext uri="{BB962C8B-B14F-4D97-AF65-F5344CB8AC3E}">
        <p14:creationId xmlns:p14="http://schemas.microsoft.com/office/powerpoint/2010/main" val="250725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Open the file in</a:t>
            </a:r>
            <a:r>
              <a:rPr lang="en-CA" baseline="0" dirty="0" smtClean="0"/>
              <a:t> an editor (you can use your  favorite editor like note pad)</a:t>
            </a:r>
          </a:p>
          <a:p>
            <a:pPr marL="228600" indent="-228600">
              <a:buAutoNum type="arabicPeriod"/>
            </a:pPr>
            <a:r>
              <a:rPr lang="en-CA" baseline="0" dirty="0" smtClean="0"/>
              <a:t>Modify the file to print hello world and save</a:t>
            </a:r>
          </a:p>
          <a:p>
            <a:pPr marL="228600" indent="-228600">
              <a:buAutoNum type="arabicPeriod"/>
            </a:pPr>
            <a:r>
              <a:rPr lang="en-CA" baseline="0" dirty="0" smtClean="0"/>
              <a:t>Check the status of the repository</a:t>
            </a:r>
          </a:p>
          <a:p>
            <a:pPr marL="228600" indent="-228600">
              <a:buAutoNum type="arabicPeriod"/>
            </a:pPr>
            <a:endParaRPr lang="en-CA" baseline="0" dirty="0" smtClean="0"/>
          </a:p>
          <a:p>
            <a:pPr marL="0" indent="0">
              <a:buNone/>
            </a:pPr>
            <a:r>
              <a:rPr lang="en-CA" baseline="0" dirty="0" smtClean="0"/>
              <a:t>Checking the status tells us the state our repository is in. In this case it says that we made changes to a file but did not add it to the staging area</a:t>
            </a:r>
          </a:p>
        </p:txBody>
      </p:sp>
      <p:sp>
        <p:nvSpPr>
          <p:cNvPr id="4" name="Slide Number Placeholder 3"/>
          <p:cNvSpPr>
            <a:spLocks noGrp="1"/>
          </p:cNvSpPr>
          <p:nvPr>
            <p:ph type="sldNum" sz="quarter" idx="10"/>
          </p:nvPr>
        </p:nvSpPr>
        <p:spPr/>
        <p:txBody>
          <a:bodyPr/>
          <a:lstStyle/>
          <a:p>
            <a:fld id="{266FFDD2-8F09-4B95-855D-B6E7196B1E6E}" type="slidenum">
              <a:rPr lang="en-US" smtClean="0"/>
              <a:t>21</a:t>
            </a:fld>
            <a:endParaRPr lang="en-US"/>
          </a:p>
        </p:txBody>
      </p:sp>
    </p:spTree>
    <p:extLst>
      <p:ext uri="{BB962C8B-B14F-4D97-AF65-F5344CB8AC3E}">
        <p14:creationId xmlns:p14="http://schemas.microsoft.com/office/powerpoint/2010/main" val="3790580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Compile the</a:t>
            </a:r>
            <a:r>
              <a:rPr lang="en-CA" baseline="0" dirty="0" smtClean="0"/>
              <a:t> file</a:t>
            </a:r>
            <a:endParaRPr lang="en-CA" dirty="0" smtClean="0"/>
          </a:p>
          <a:p>
            <a:pPr marL="228600" indent="-228600">
              <a:buAutoNum type="arabicPeriod"/>
            </a:pPr>
            <a:r>
              <a:rPr lang="en-CA" dirty="0" smtClean="0"/>
              <a:t>Then</a:t>
            </a:r>
            <a:r>
              <a:rPr lang="en-CA" baseline="0" dirty="0" smtClean="0"/>
              <a:t> add all the files to the staging area (“git add .” is a shorthand for adding all files to the staging area)</a:t>
            </a:r>
          </a:p>
          <a:p>
            <a:pPr marL="228600" indent="-228600">
              <a:buAutoNum type="arabicPeriod"/>
            </a:pPr>
            <a:r>
              <a:rPr lang="en-CA" baseline="0" dirty="0" smtClean="0"/>
              <a:t>Check the status of the repo</a:t>
            </a:r>
          </a:p>
          <a:p>
            <a:pPr marL="228600" indent="-228600">
              <a:buAutoNum type="arabicPeriod"/>
            </a:pPr>
            <a:endParaRPr lang="en-CA" baseline="0" dirty="0" smtClean="0"/>
          </a:p>
          <a:p>
            <a:pPr marL="0" indent="0">
              <a:buNone/>
            </a:pPr>
            <a:r>
              <a:rPr lang="en-CA" baseline="0" dirty="0" smtClean="0"/>
              <a:t>Here in the Status We can see that there are two files in the staging area. This is because we created a class file when we compiled our program.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22</a:t>
            </a:fld>
            <a:endParaRPr lang="en-US"/>
          </a:p>
        </p:txBody>
      </p:sp>
    </p:spTree>
    <p:extLst>
      <p:ext uri="{BB962C8B-B14F-4D97-AF65-F5344CB8AC3E}">
        <p14:creationId xmlns:p14="http://schemas.microsoft.com/office/powerpoint/2010/main" val="400439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Let’s pretend we don’t want the class file to be in our next commit. We can remove a file from the staging area with “git reset &lt;filename&gt;”</a:t>
            </a:r>
            <a:endParaRPr lang="en-CA" dirty="0" smtClean="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23</a:t>
            </a:fld>
            <a:endParaRPr lang="en-US"/>
          </a:p>
        </p:txBody>
      </p:sp>
    </p:spTree>
    <p:extLst>
      <p:ext uri="{BB962C8B-B14F-4D97-AF65-F5344CB8AC3E}">
        <p14:creationId xmlns:p14="http://schemas.microsoft.com/office/powerpoint/2010/main" val="2476800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a:t>
            </a:r>
            <a:r>
              <a:rPr lang="en-CA" baseline="0" dirty="0" smtClean="0"/>
              <a:t> case, only  our helloworld.java will be in our most recent commit.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24</a:t>
            </a:fld>
            <a:endParaRPr lang="en-US"/>
          </a:p>
        </p:txBody>
      </p:sp>
    </p:spTree>
    <p:extLst>
      <p:ext uri="{BB962C8B-B14F-4D97-AF65-F5344CB8AC3E}">
        <p14:creationId xmlns:p14="http://schemas.microsoft.com/office/powerpoint/2010/main" val="2538855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 the logs to see who committed, what they committed, and when with “git log”</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25</a:t>
            </a:fld>
            <a:endParaRPr lang="en-US"/>
          </a:p>
        </p:txBody>
      </p:sp>
    </p:spTree>
    <p:extLst>
      <p:ext uri="{BB962C8B-B14F-4D97-AF65-F5344CB8AC3E}">
        <p14:creationId xmlns:p14="http://schemas.microsoft.com/office/powerpoint/2010/main" val="409331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6</a:t>
            </a:fld>
            <a:endParaRPr lang="en-US"/>
          </a:p>
        </p:txBody>
      </p:sp>
    </p:spTree>
    <p:extLst>
      <p:ext uri="{BB962C8B-B14F-4D97-AF65-F5344CB8AC3E}">
        <p14:creationId xmlns:p14="http://schemas.microsoft.com/office/powerpoint/2010/main" val="1637311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26</a:t>
            </a:fld>
            <a:endParaRPr lang="en-US"/>
          </a:p>
        </p:txBody>
      </p:sp>
    </p:spTree>
    <p:extLst>
      <p:ext uri="{BB962C8B-B14F-4D97-AF65-F5344CB8AC3E}">
        <p14:creationId xmlns:p14="http://schemas.microsoft.com/office/powerpoint/2010/main" val="58905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a:t>
            </a:r>
            <a:r>
              <a:rPr lang="en-CA" baseline="0" dirty="0" smtClean="0"/>
              <a:t> diff shows us changes in a file since the last commit. In this case I’ve deleted a semicolon</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27</a:t>
            </a:fld>
            <a:endParaRPr lang="en-US"/>
          </a:p>
        </p:txBody>
      </p:sp>
    </p:spTree>
    <p:extLst>
      <p:ext uri="{BB962C8B-B14F-4D97-AF65-F5344CB8AC3E}">
        <p14:creationId xmlns:p14="http://schemas.microsoft.com/office/powerpoint/2010/main" val="350132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checkout &lt;filename&gt;” reverts the file to the</a:t>
            </a:r>
            <a:r>
              <a:rPr lang="en-CA" baseline="0" dirty="0" smtClean="0"/>
              <a:t> previous commit. You can even do this with the entire directory. We’ll dive deeper into this command during the next tutorial.</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28</a:t>
            </a:fld>
            <a:endParaRPr lang="en-US"/>
          </a:p>
        </p:txBody>
      </p:sp>
    </p:spTree>
    <p:extLst>
      <p:ext uri="{BB962C8B-B14F-4D97-AF65-F5344CB8AC3E}">
        <p14:creationId xmlns:p14="http://schemas.microsoft.com/office/powerpoint/2010/main" val="2903289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now need to sync</a:t>
            </a:r>
            <a:r>
              <a:rPr lang="en-CA" baseline="0" dirty="0" smtClean="0"/>
              <a:t> our work to the cloud.</a:t>
            </a:r>
          </a:p>
          <a:p>
            <a:endParaRPr lang="en-CA" baseline="0" dirty="0" smtClean="0"/>
          </a:p>
          <a:p>
            <a:r>
              <a:rPr lang="en-CA" baseline="0" dirty="0" smtClean="0"/>
              <a:t>Start by</a:t>
            </a:r>
          </a:p>
          <a:p>
            <a:pPr marL="228600" indent="-228600">
              <a:buAutoNum type="arabicPeriod"/>
            </a:pPr>
            <a:r>
              <a:rPr lang="en-CA" baseline="0" dirty="0" smtClean="0"/>
              <a:t>going to the link </a:t>
            </a:r>
          </a:p>
          <a:p>
            <a:pPr marL="228600" indent="-228600">
              <a:buAutoNum type="arabicPeriod"/>
            </a:pPr>
            <a:r>
              <a:rPr lang="en-CA" baseline="0" dirty="0" smtClean="0"/>
              <a:t>and creating a new repository on </a:t>
            </a:r>
            <a:r>
              <a:rPr lang="en-CA" baseline="0" dirty="0" err="1" smtClean="0"/>
              <a:t>github</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29</a:t>
            </a:fld>
            <a:endParaRPr lang="en-US"/>
          </a:p>
        </p:txBody>
      </p:sp>
    </p:spTree>
    <p:extLst>
      <p:ext uri="{BB962C8B-B14F-4D97-AF65-F5344CB8AC3E}">
        <p14:creationId xmlns:p14="http://schemas.microsoft.com/office/powerpoint/2010/main" val="3730388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 Copy</a:t>
            </a:r>
            <a:r>
              <a:rPr lang="en-CA" baseline="0" dirty="0" smtClean="0"/>
              <a:t> the link to the clipboard</a:t>
            </a:r>
          </a:p>
          <a:p>
            <a:r>
              <a:rPr lang="en-CA" baseline="0" dirty="0" smtClean="0"/>
              <a:t>4. Use the link to set the origin</a:t>
            </a:r>
          </a:p>
          <a:p>
            <a:r>
              <a:rPr lang="en-CA" baseline="0" dirty="0" smtClean="0"/>
              <a:t>5. Push your commits to the remote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30</a:t>
            </a:fld>
            <a:endParaRPr lang="en-US"/>
          </a:p>
        </p:txBody>
      </p:sp>
    </p:spTree>
    <p:extLst>
      <p:ext uri="{BB962C8B-B14F-4D97-AF65-F5344CB8AC3E}">
        <p14:creationId xmlns:p14="http://schemas.microsoft.com/office/powerpoint/2010/main" val="751109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31</a:t>
            </a:fld>
            <a:endParaRPr lang="en-US"/>
          </a:p>
        </p:txBody>
      </p:sp>
    </p:spTree>
    <p:extLst>
      <p:ext uri="{BB962C8B-B14F-4D97-AF65-F5344CB8AC3E}">
        <p14:creationId xmlns:p14="http://schemas.microsoft.com/office/powerpoint/2010/main" val="24754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33</a:t>
            </a:fld>
            <a:endParaRPr lang="en-US"/>
          </a:p>
        </p:txBody>
      </p:sp>
    </p:spTree>
    <p:extLst>
      <p:ext uri="{BB962C8B-B14F-4D97-AF65-F5344CB8AC3E}">
        <p14:creationId xmlns:p14="http://schemas.microsoft.com/office/powerpoint/2010/main" val="37543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a:t>
            </a:r>
          </a:p>
          <a:p>
            <a:pPr marL="228600" indent="-228600">
              <a:buAutoNum type="arabicPeriod"/>
            </a:pPr>
            <a:r>
              <a:rPr lang="en-US" dirty="0" smtClean="0"/>
              <a:t>Click to sign</a:t>
            </a:r>
            <a:r>
              <a:rPr lang="en-US" baseline="0" dirty="0" smtClean="0"/>
              <a:t> up</a:t>
            </a:r>
          </a:p>
          <a:p>
            <a:pPr marL="228600" indent="-228600">
              <a:buAutoNum type="arabicPeriod"/>
            </a:pPr>
            <a:r>
              <a:rPr lang="en-US" baseline="0" dirty="0" smtClean="0"/>
              <a:t>Create a free account</a:t>
            </a:r>
          </a:p>
          <a:p>
            <a:pPr marL="228600" indent="-228600">
              <a:buAutoNum type="arabicPeriod"/>
            </a:pPr>
            <a:r>
              <a:rPr lang="en-US" baseline="0" dirty="0" smtClean="0"/>
              <a:t>Profit</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7</a:t>
            </a:fld>
            <a:endParaRPr lang="en-US"/>
          </a:p>
        </p:txBody>
      </p:sp>
    </p:spTree>
    <p:extLst>
      <p:ext uri="{BB962C8B-B14F-4D97-AF65-F5344CB8AC3E}">
        <p14:creationId xmlns:p14="http://schemas.microsoft.com/office/powerpoint/2010/main" val="380533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8</a:t>
            </a:fld>
            <a:endParaRPr lang="en-US"/>
          </a:p>
        </p:txBody>
      </p:sp>
    </p:spTree>
    <p:extLst>
      <p:ext uri="{BB962C8B-B14F-4D97-AF65-F5344CB8AC3E}">
        <p14:creationId xmlns:p14="http://schemas.microsoft.com/office/powerpoint/2010/main" val="261549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10</a:t>
            </a:fld>
            <a:endParaRPr lang="en-US"/>
          </a:p>
        </p:txBody>
      </p:sp>
    </p:spTree>
    <p:extLst>
      <p:ext uri="{BB962C8B-B14F-4D97-AF65-F5344CB8AC3E}">
        <p14:creationId xmlns:p14="http://schemas.microsoft.com/office/powerpoint/2010/main" val="429401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Configure</a:t>
            </a:r>
            <a:r>
              <a:rPr lang="en-CA" baseline="0" dirty="0" smtClean="0"/>
              <a:t> your username</a:t>
            </a:r>
          </a:p>
          <a:p>
            <a:pPr marL="228600" indent="-228600">
              <a:buAutoNum type="arabicPeriod"/>
            </a:pPr>
            <a:r>
              <a:rPr lang="en-CA" baseline="0" dirty="0" smtClean="0"/>
              <a:t>Configure your email</a:t>
            </a:r>
          </a:p>
          <a:p>
            <a:pPr marL="228600" indent="-228600">
              <a:buAutoNum type="arabicPeriod"/>
            </a:pPr>
            <a:r>
              <a:rPr lang="en-CA" baseline="0" dirty="0" smtClean="0"/>
              <a:t>Configure </a:t>
            </a:r>
            <a:r>
              <a:rPr lang="en-CA" baseline="0" dirty="0" err="1" smtClean="0"/>
              <a:t>ssh</a:t>
            </a:r>
            <a:r>
              <a:rPr lang="en-CA" baseline="0" dirty="0" smtClean="0"/>
              <a:t> keys</a:t>
            </a:r>
          </a:p>
          <a:p>
            <a:pPr marL="228600" indent="-228600">
              <a:buAutoNum type="arabicPeriod"/>
            </a:pPr>
            <a:endParaRPr lang="en-CA" baseline="0" dirty="0" smtClean="0"/>
          </a:p>
          <a:p>
            <a:pPr marL="0" indent="0">
              <a:buNone/>
            </a:pPr>
            <a:r>
              <a:rPr lang="en-CA" baseline="0" dirty="0" smtClean="0"/>
              <a:t>Make sure that the username and email you put are the same as you have on </a:t>
            </a:r>
            <a:r>
              <a:rPr lang="en-CA" baseline="0" dirty="0" err="1" smtClean="0"/>
              <a:t>github</a:t>
            </a:r>
            <a:r>
              <a:rPr lang="en-CA" baseline="0" dirty="0" smtClean="0"/>
              <a:t>. SSH keys are like your password. </a:t>
            </a:r>
            <a:r>
              <a:rPr lang="en-CA" baseline="0" dirty="0" err="1" smtClean="0"/>
              <a:t>Github</a:t>
            </a:r>
            <a:r>
              <a:rPr lang="en-CA" baseline="0" dirty="0" smtClean="0"/>
              <a:t> compares the SSH keys coming from git to make sure its really you.</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11</a:t>
            </a:fld>
            <a:endParaRPr lang="en-US"/>
          </a:p>
        </p:txBody>
      </p:sp>
    </p:spTree>
    <p:extLst>
      <p:ext uri="{BB962C8B-B14F-4D97-AF65-F5344CB8AC3E}">
        <p14:creationId xmlns:p14="http://schemas.microsoft.com/office/powerpoint/2010/main" val="239758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a:t>
            </a:r>
            <a:r>
              <a:rPr lang="en-US" dirty="0" smtClean="0"/>
              <a:t>https://github.com/shabbir-hussain/ecse321tutW15</a:t>
            </a:r>
          </a:p>
          <a:p>
            <a:pPr marL="228600" indent="-228600">
              <a:buAutoNum type="arabicPeriod"/>
            </a:pPr>
            <a:r>
              <a:rPr lang="en-US" dirty="0" smtClean="0"/>
              <a:t>Find </a:t>
            </a:r>
            <a:r>
              <a:rPr lang="en-US" dirty="0" smtClean="0"/>
              <a:t>the link to clone on the right hand side</a:t>
            </a:r>
          </a:p>
          <a:p>
            <a:pPr marL="228600" indent="-228600">
              <a:buAutoNum type="arabicPeriod"/>
            </a:pPr>
            <a:r>
              <a:rPr lang="en-US" dirty="0" smtClean="0"/>
              <a:t>Type the command </a:t>
            </a:r>
            <a:r>
              <a:rPr lang="en-US" dirty="0" smtClean="0"/>
              <a:t>‘https://github.com/</a:t>
            </a:r>
            <a:r>
              <a:rPr lang="en-US" dirty="0" err="1" smtClean="0"/>
              <a:t>shabbir-hussain</a:t>
            </a:r>
            <a:r>
              <a:rPr lang="en-US" dirty="0" smtClean="0"/>
              <a:t>/ecse321tutW15.git’ </a:t>
            </a:r>
            <a:endParaRPr lang="en-US" dirty="0" smtClean="0"/>
          </a:p>
          <a:p>
            <a:pPr marL="228600" indent="-228600">
              <a:buAutoNum type="arabicPeriod"/>
            </a:pPr>
            <a:r>
              <a:rPr lang="en-US" dirty="0" smtClean="0"/>
              <a:t>enjoy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12</a:t>
            </a:fld>
            <a:endParaRPr lang="en-US"/>
          </a:p>
        </p:txBody>
      </p:sp>
    </p:spTree>
    <p:extLst>
      <p:ext uri="{BB962C8B-B14F-4D97-AF65-F5344CB8AC3E}">
        <p14:creationId xmlns:p14="http://schemas.microsoft.com/office/powerpoint/2010/main" val="1724908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Congratulations. If you see the abov</a:t>
            </a:r>
            <a:r>
              <a:rPr lang="en-US" baseline="0" dirty="0" smtClean="0"/>
              <a:t>e message you’ve correctly cloned the repository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13</a:t>
            </a:fld>
            <a:endParaRPr lang="en-US"/>
          </a:p>
        </p:txBody>
      </p:sp>
    </p:spTree>
    <p:extLst>
      <p:ext uri="{BB962C8B-B14F-4D97-AF65-F5344CB8AC3E}">
        <p14:creationId xmlns:p14="http://schemas.microsoft.com/office/powerpoint/2010/main" val="229940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66FFDD2-8F09-4B95-855D-B6E7196B1E6E}" type="slidenum">
              <a:rPr lang="en-US" smtClean="0"/>
              <a:t>14</a:t>
            </a:fld>
            <a:endParaRPr lang="en-US"/>
          </a:p>
        </p:txBody>
      </p:sp>
    </p:spTree>
    <p:extLst>
      <p:ext uri="{BB962C8B-B14F-4D97-AF65-F5344CB8AC3E}">
        <p14:creationId xmlns:p14="http://schemas.microsoft.com/office/powerpoint/2010/main" val="222376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4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175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944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07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0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5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46CE7D5-CF57-46EF-B807-FDD0502418D4}"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534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46CE7D5-CF57-46EF-B807-FDD0502418D4}"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467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73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951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38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88688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help.github.com/articles/generating-ssh-keys"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mailto:Mohammad.Hussain@mail.mcgill.ca"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https://github.com/shabbir-hussa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ei-wang.com/ExplainGitWithD3/"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lides.com/dominiccharleyroy/tutorial-1-git#/" TargetMode="External"/><Relationship Id="rId5" Type="http://schemas.openxmlformats.org/officeDocument/2006/relationships/hyperlink" Target="https://raw.githubusercontent.com/nerdgirl/git-cheatsheet-visual/master/gitcheatsheet.png" TargetMode="External"/><Relationship Id="rId4" Type="http://schemas.openxmlformats.org/officeDocument/2006/relationships/hyperlink" Target="https://help.github.com/articles/generating-ssh-key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lips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a:t>
            </a:r>
            <a:r>
              <a:rPr lang="en-US" dirty="0" err="1" smtClean="0"/>
              <a:t>Git</a:t>
            </a:r>
            <a:r>
              <a:rPr lang="en-US" dirty="0" smtClean="0"/>
              <a:t> and </a:t>
            </a:r>
            <a:r>
              <a:rPr lang="en-US" dirty="0" err="1"/>
              <a:t>G</a:t>
            </a:r>
            <a:r>
              <a:rPr lang="en-US" dirty="0" err="1" smtClean="0"/>
              <a:t>ithub</a:t>
            </a:r>
            <a:endParaRPr lang="en-US" dirty="0"/>
          </a:p>
        </p:txBody>
      </p:sp>
      <p:sp>
        <p:nvSpPr>
          <p:cNvPr id="3" name="Subtitle 2"/>
          <p:cNvSpPr>
            <a:spLocks noGrp="1"/>
          </p:cNvSpPr>
          <p:nvPr>
            <p:ph type="subTitle" idx="1"/>
          </p:nvPr>
        </p:nvSpPr>
        <p:spPr/>
        <p:txBody>
          <a:bodyPr/>
          <a:lstStyle/>
          <a:p>
            <a:r>
              <a:rPr lang="en-US" dirty="0" smtClean="0"/>
              <a:t>A very short introduction</a:t>
            </a:r>
            <a:endParaRPr lang="en-US" dirty="0"/>
          </a:p>
        </p:txBody>
      </p:sp>
      <p:sp>
        <p:nvSpPr>
          <p:cNvPr id="4" name="TextBox 3"/>
          <p:cNvSpPr txBox="1"/>
          <p:nvPr/>
        </p:nvSpPr>
        <p:spPr>
          <a:xfrm>
            <a:off x="354842" y="5827594"/>
            <a:ext cx="2280881" cy="369332"/>
          </a:xfrm>
          <a:prstGeom prst="rect">
            <a:avLst/>
          </a:prstGeom>
          <a:noFill/>
        </p:spPr>
        <p:txBody>
          <a:bodyPr wrap="none" rtlCol="0">
            <a:spAutoFit/>
          </a:bodyPr>
          <a:lstStyle/>
          <a:p>
            <a:r>
              <a:rPr lang="en-CA" dirty="0" smtClean="0"/>
              <a:t>More info in the notes</a:t>
            </a:r>
            <a:endParaRPr lang="en-CA" dirty="0"/>
          </a:p>
        </p:txBody>
      </p:sp>
      <p:cxnSp>
        <p:nvCxnSpPr>
          <p:cNvPr id="6" name="Straight Arrow Connector 5"/>
          <p:cNvCxnSpPr>
            <a:stCxn id="4" idx="2"/>
          </p:cNvCxnSpPr>
          <p:nvPr/>
        </p:nvCxnSpPr>
        <p:spPr>
          <a:xfrm>
            <a:off x="1495283" y="6196926"/>
            <a:ext cx="28717" cy="66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You're going to use it</a:t>
            </a:r>
          </a:p>
        </p:txBody>
      </p:sp>
      <p:sp>
        <p:nvSpPr>
          <p:cNvPr id="3" name="Content Placeholder 2"/>
          <p:cNvSpPr>
            <a:spLocks noGrp="1"/>
          </p:cNvSpPr>
          <p:nvPr>
            <p:ph idx="1"/>
          </p:nvPr>
        </p:nvSpPr>
        <p:spPr/>
        <p:txBody>
          <a:bodyPr/>
          <a:lstStyle/>
          <a:p>
            <a:r>
              <a:rPr lang="en-US" dirty="0" smtClean="0"/>
              <a:t>You </a:t>
            </a:r>
            <a:r>
              <a:rPr lang="en-US" b="1" dirty="0" smtClean="0">
                <a:solidFill>
                  <a:srgbClr val="00B050"/>
                </a:solidFill>
              </a:rPr>
              <a:t>need</a:t>
            </a:r>
            <a:r>
              <a:rPr lang="en-US" dirty="0" smtClean="0">
                <a:solidFill>
                  <a:srgbClr val="00B050"/>
                </a:solidFill>
              </a:rPr>
              <a:t> </a:t>
            </a:r>
            <a:r>
              <a:rPr lang="en-US" dirty="0" smtClean="0"/>
              <a:t>it for this class</a:t>
            </a:r>
          </a:p>
          <a:p>
            <a:r>
              <a:rPr lang="en-US" dirty="0" smtClean="0"/>
              <a:t>It’s a great way to </a:t>
            </a:r>
            <a:r>
              <a:rPr lang="en-US" b="1" dirty="0" smtClean="0">
                <a:solidFill>
                  <a:srgbClr val="0070C0"/>
                </a:solidFill>
              </a:rPr>
              <a:t>sync</a:t>
            </a:r>
            <a:r>
              <a:rPr lang="en-US" dirty="0" smtClean="0">
                <a:solidFill>
                  <a:srgbClr val="0070C0"/>
                </a:solidFill>
              </a:rPr>
              <a:t> </a:t>
            </a:r>
            <a:r>
              <a:rPr lang="en-US" dirty="0" smtClean="0"/>
              <a:t>your code with your </a:t>
            </a:r>
            <a:r>
              <a:rPr lang="en-US" b="1" dirty="0" smtClean="0">
                <a:solidFill>
                  <a:srgbClr val="0070C0"/>
                </a:solidFill>
              </a:rPr>
              <a:t>team</a:t>
            </a:r>
          </a:p>
          <a:p>
            <a:r>
              <a:rPr lang="en-US" dirty="0" smtClean="0"/>
              <a:t>Because using </a:t>
            </a:r>
            <a:r>
              <a:rPr lang="en-US" b="1" dirty="0" err="1" smtClean="0">
                <a:solidFill>
                  <a:srgbClr val="FF0000"/>
                </a:solidFill>
              </a:rPr>
              <a:t>dropbox</a:t>
            </a:r>
            <a:r>
              <a:rPr lang="en-US" dirty="0" smtClean="0">
                <a:solidFill>
                  <a:srgbClr val="FF0000"/>
                </a:solidFill>
              </a:rPr>
              <a:t> </a:t>
            </a:r>
            <a:r>
              <a:rPr lang="en-US" dirty="0" smtClean="0"/>
              <a:t>to sync your code is </a:t>
            </a:r>
            <a:r>
              <a:rPr lang="en-US" b="1" u="sng" dirty="0" smtClean="0">
                <a:solidFill>
                  <a:srgbClr val="FF0000"/>
                </a:solidFill>
              </a:rPr>
              <a:t>so last semester</a:t>
            </a:r>
          </a:p>
          <a:p>
            <a:endParaRPr lang="en-US" dirty="0"/>
          </a:p>
        </p:txBody>
      </p:sp>
    </p:spTree>
    <p:extLst>
      <p:ext uri="{BB962C8B-B14F-4D97-AF65-F5344CB8AC3E}">
        <p14:creationId xmlns:p14="http://schemas.microsoft.com/office/powerpoint/2010/main" val="1436895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Making git work with GitHub </a:t>
            </a:r>
            <a:endParaRPr lang="en-CA" dirty="0"/>
          </a:p>
        </p:txBody>
      </p:sp>
      <p:pic>
        <p:nvPicPr>
          <p:cNvPr id="4" name="Content Placeholder 3"/>
          <p:cNvPicPr>
            <a:picLocks noGrp="1" noChangeAspect="1"/>
          </p:cNvPicPr>
          <p:nvPr>
            <p:ph idx="1"/>
          </p:nvPr>
        </p:nvPicPr>
        <p:blipFill>
          <a:blip r:embed="rId3"/>
          <a:stretch>
            <a:fillRect/>
          </a:stretch>
        </p:blipFill>
        <p:spPr>
          <a:xfrm>
            <a:off x="838200" y="2034381"/>
            <a:ext cx="8966422" cy="994569"/>
          </a:xfrm>
          <a:prstGeom prst="rect">
            <a:avLst/>
          </a:prstGeom>
        </p:spPr>
      </p:pic>
      <p:pic>
        <p:nvPicPr>
          <p:cNvPr id="5" name="Picture 4"/>
          <p:cNvPicPr>
            <a:picLocks noChangeAspect="1"/>
          </p:cNvPicPr>
          <p:nvPr/>
        </p:nvPicPr>
        <p:blipFill>
          <a:blip r:embed="rId4"/>
          <a:stretch>
            <a:fillRect/>
          </a:stretch>
        </p:blipFill>
        <p:spPr>
          <a:xfrm>
            <a:off x="838200" y="3711574"/>
            <a:ext cx="8966422" cy="994569"/>
          </a:xfrm>
          <a:prstGeom prst="rect">
            <a:avLst/>
          </a:prstGeom>
        </p:spPr>
      </p:pic>
      <p:sp>
        <p:nvSpPr>
          <p:cNvPr id="6" name="Oval 5"/>
          <p:cNvSpPr/>
          <p:nvPr/>
        </p:nvSpPr>
        <p:spPr>
          <a:xfrm>
            <a:off x="414338" y="17584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Oval 6"/>
          <p:cNvSpPr/>
          <p:nvPr/>
        </p:nvSpPr>
        <p:spPr>
          <a:xfrm>
            <a:off x="414337" y="34353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Rectangle 7"/>
          <p:cNvSpPr/>
          <p:nvPr/>
        </p:nvSpPr>
        <p:spPr>
          <a:xfrm>
            <a:off x="1029200" y="5501758"/>
            <a:ext cx="5193794" cy="369332"/>
          </a:xfrm>
          <a:prstGeom prst="rect">
            <a:avLst/>
          </a:prstGeom>
        </p:spPr>
        <p:txBody>
          <a:bodyPr wrap="none">
            <a:spAutoFit/>
          </a:bodyPr>
          <a:lstStyle/>
          <a:p>
            <a:r>
              <a:rPr lang="en-CA" dirty="0">
                <a:hlinkClick r:id="rId5"/>
              </a:rPr>
              <a:t>https://</a:t>
            </a:r>
            <a:r>
              <a:rPr lang="en-CA" dirty="0" smtClean="0">
                <a:hlinkClick r:id="rId5"/>
              </a:rPr>
              <a:t>help.github.com/articles/generating-ssh-keys</a:t>
            </a:r>
            <a:r>
              <a:rPr lang="en-CA" dirty="0" smtClean="0"/>
              <a:t> </a:t>
            </a:r>
            <a:endParaRPr lang="en-CA" dirty="0"/>
          </a:p>
        </p:txBody>
      </p:sp>
      <p:sp>
        <p:nvSpPr>
          <p:cNvPr id="9" name="Oval 8"/>
          <p:cNvSpPr/>
          <p:nvPr/>
        </p:nvSpPr>
        <p:spPr>
          <a:xfrm>
            <a:off x="414337" y="537899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738207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1"/>
            <a:ext cx="10515600" cy="1325563"/>
          </a:xfrm>
        </p:spPr>
        <p:txBody>
          <a:bodyPr/>
          <a:lstStyle/>
          <a:p>
            <a:r>
              <a:rPr lang="en-US" dirty="0" smtClean="0"/>
              <a:t>Getting the </a:t>
            </a:r>
            <a:r>
              <a:rPr lang="en-US" dirty="0" smtClean="0"/>
              <a:t>Tutorial </a:t>
            </a:r>
            <a:r>
              <a:rPr lang="en-US" dirty="0" smtClean="0"/>
              <a:t>notes</a:t>
            </a:r>
            <a:endParaRPr lang="en-US" dirty="0"/>
          </a:p>
        </p:txBody>
      </p:sp>
      <p:sp>
        <p:nvSpPr>
          <p:cNvPr id="16" name="Oval 15"/>
          <p:cNvSpPr/>
          <p:nvPr/>
        </p:nvSpPr>
        <p:spPr>
          <a:xfrm>
            <a:off x="0" y="154169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5572721" y="26332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Oval 13"/>
          <p:cNvSpPr/>
          <p:nvPr/>
        </p:nvSpPr>
        <p:spPr>
          <a:xfrm>
            <a:off x="4344042" y="554023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2" name="Elbow Connector 11"/>
          <p:cNvCxnSpPr/>
          <p:nvPr/>
        </p:nvCxnSpPr>
        <p:spPr>
          <a:xfrm rot="16200000" flipH="1">
            <a:off x="871354" y="2354435"/>
            <a:ext cx="1489334" cy="1555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3915990" y="5724265"/>
            <a:ext cx="856105" cy="431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14863" y="1917938"/>
            <a:ext cx="5105400" cy="323850"/>
          </a:xfrm>
          <a:prstGeom prst="rect">
            <a:avLst/>
          </a:prstGeom>
        </p:spPr>
      </p:pic>
      <p:pic>
        <p:nvPicPr>
          <p:cNvPr id="6" name="Picture 5"/>
          <p:cNvPicPr>
            <a:picLocks noChangeAspect="1"/>
          </p:cNvPicPr>
          <p:nvPr/>
        </p:nvPicPr>
        <p:blipFill>
          <a:blip r:embed="rId4"/>
          <a:stretch>
            <a:fillRect/>
          </a:stretch>
        </p:blipFill>
        <p:spPr>
          <a:xfrm>
            <a:off x="2759628" y="2933300"/>
            <a:ext cx="2754740" cy="2522905"/>
          </a:xfrm>
          <a:prstGeom prst="rect">
            <a:avLst/>
          </a:prstGeom>
        </p:spPr>
      </p:pic>
      <p:sp>
        <p:nvSpPr>
          <p:cNvPr id="7" name="Oval 6"/>
          <p:cNvSpPr/>
          <p:nvPr/>
        </p:nvSpPr>
        <p:spPr>
          <a:xfrm>
            <a:off x="4490628" y="2940676"/>
            <a:ext cx="1229635" cy="8879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p:cNvPicPr>
            <a:picLocks noChangeAspect="1"/>
          </p:cNvPicPr>
          <p:nvPr/>
        </p:nvPicPr>
        <p:blipFill>
          <a:blip r:embed="rId5"/>
          <a:stretch>
            <a:fillRect/>
          </a:stretch>
        </p:blipFill>
        <p:spPr>
          <a:xfrm>
            <a:off x="4571223" y="6147717"/>
            <a:ext cx="7620777" cy="398388"/>
          </a:xfrm>
          <a:prstGeom prst="rect">
            <a:avLst/>
          </a:prstGeom>
        </p:spPr>
      </p:pic>
    </p:spTree>
    <p:extLst>
      <p:ext uri="{BB962C8B-B14F-4D97-AF65-F5344CB8AC3E}">
        <p14:creationId xmlns:p14="http://schemas.microsoft.com/office/powerpoint/2010/main" val="1562895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a:t>
            </a:r>
            <a:r>
              <a:rPr lang="en-US" dirty="0" smtClean="0"/>
              <a:t>Tutorial notes</a:t>
            </a:r>
            <a:endParaRPr lang="en-US" dirty="0"/>
          </a:p>
        </p:txBody>
      </p:sp>
      <p:pic>
        <p:nvPicPr>
          <p:cNvPr id="5" name="Picture 4"/>
          <p:cNvPicPr>
            <a:picLocks noChangeAspect="1"/>
          </p:cNvPicPr>
          <p:nvPr/>
        </p:nvPicPr>
        <p:blipFill>
          <a:blip r:embed="rId3"/>
          <a:stretch>
            <a:fillRect/>
          </a:stretch>
        </p:blipFill>
        <p:spPr>
          <a:xfrm>
            <a:off x="838200" y="1811597"/>
            <a:ext cx="10170523" cy="2159901"/>
          </a:xfrm>
          <a:prstGeom prst="rect">
            <a:avLst/>
          </a:prstGeom>
        </p:spPr>
      </p:pic>
    </p:spTree>
    <p:extLst>
      <p:ext uri="{BB962C8B-B14F-4D97-AF65-F5344CB8AC3E}">
        <p14:creationId xmlns:p14="http://schemas.microsoft.com/office/powerpoint/2010/main" val="207067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90352"/>
            <a:ext cx="10515600" cy="1557228"/>
          </a:xfrm>
        </p:spPr>
        <p:txBody>
          <a:bodyPr>
            <a:normAutofit fontScale="90000"/>
          </a:bodyPr>
          <a:lstStyle/>
          <a:p>
            <a:r>
              <a:rPr lang="en-CA" dirty="0" smtClean="0"/>
              <a:t>Understanding Git and some basic functions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2216912"/>
            <a:ext cx="3225800" cy="2469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1323832"/>
            <a:ext cx="2872740" cy="425591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987800" y="3185088"/>
            <a:ext cx="4495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4900" y="5579743"/>
            <a:ext cx="1636474" cy="369332"/>
          </a:xfrm>
          <a:prstGeom prst="rect">
            <a:avLst/>
          </a:prstGeom>
          <a:noFill/>
        </p:spPr>
        <p:txBody>
          <a:bodyPr wrap="none" rtlCol="0">
            <a:spAutoFit/>
          </a:bodyPr>
          <a:lstStyle/>
          <a:p>
            <a:r>
              <a:rPr lang="en-CA" dirty="0" smtClean="0"/>
              <a:t>Going from this</a:t>
            </a:r>
            <a:endParaRPr lang="en-CA" dirty="0"/>
          </a:p>
        </p:txBody>
      </p:sp>
      <p:sp>
        <p:nvSpPr>
          <p:cNvPr id="8" name="TextBox 7"/>
          <p:cNvSpPr txBox="1"/>
          <p:nvPr/>
        </p:nvSpPr>
        <p:spPr>
          <a:xfrm>
            <a:off x="9739607" y="5949075"/>
            <a:ext cx="792525" cy="369332"/>
          </a:xfrm>
          <a:prstGeom prst="rect">
            <a:avLst/>
          </a:prstGeom>
          <a:noFill/>
        </p:spPr>
        <p:txBody>
          <a:bodyPr wrap="none" rtlCol="0">
            <a:spAutoFit/>
          </a:bodyPr>
          <a:lstStyle/>
          <a:p>
            <a:r>
              <a:rPr lang="en-CA" dirty="0" smtClean="0"/>
              <a:t>To this</a:t>
            </a:r>
            <a:endParaRPr lang="en-CA" dirty="0"/>
          </a:p>
        </p:txBody>
      </p:sp>
    </p:spTree>
    <p:extLst>
      <p:ext uri="{BB962C8B-B14F-4D97-AF65-F5344CB8AC3E}">
        <p14:creationId xmlns:p14="http://schemas.microsoft.com/office/powerpoint/2010/main" val="1710738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glossary</a:t>
            </a:r>
            <a:endParaRPr lang="en-CA" dirty="0"/>
          </a:p>
        </p:txBody>
      </p:sp>
      <p:sp>
        <p:nvSpPr>
          <p:cNvPr id="3" name="Content Placeholder 2"/>
          <p:cNvSpPr>
            <a:spLocks noGrp="1"/>
          </p:cNvSpPr>
          <p:nvPr>
            <p:ph idx="1"/>
          </p:nvPr>
        </p:nvSpPr>
        <p:spPr>
          <a:xfrm>
            <a:off x="838200" y="1839913"/>
            <a:ext cx="10515600" cy="4351338"/>
          </a:xfrm>
        </p:spPr>
        <p:txBody>
          <a:bodyPr/>
          <a:lstStyle/>
          <a:p>
            <a:r>
              <a:rPr lang="en-CA" b="1" dirty="0" smtClean="0">
                <a:solidFill>
                  <a:srgbClr val="00B050"/>
                </a:solidFill>
              </a:rPr>
              <a:t>Git</a:t>
            </a:r>
            <a:r>
              <a:rPr lang="en-CA" dirty="0" smtClean="0">
                <a:solidFill>
                  <a:srgbClr val="00B050"/>
                </a:solidFill>
              </a:rPr>
              <a:t> </a:t>
            </a:r>
            <a:r>
              <a:rPr lang="en-CA" dirty="0" smtClean="0"/>
              <a:t>is your </a:t>
            </a:r>
            <a:r>
              <a:rPr lang="en-CA" b="1" dirty="0" smtClean="0">
                <a:solidFill>
                  <a:srgbClr val="00B050"/>
                </a:solidFill>
              </a:rPr>
              <a:t>version control software</a:t>
            </a:r>
          </a:p>
          <a:p>
            <a:r>
              <a:rPr lang="en-CA" b="1" dirty="0" smtClean="0">
                <a:solidFill>
                  <a:srgbClr val="0070C0"/>
                </a:solidFill>
              </a:rPr>
              <a:t>Git Hub </a:t>
            </a:r>
            <a:r>
              <a:rPr lang="en-CA" dirty="0" smtClean="0"/>
              <a:t>is a </a:t>
            </a:r>
            <a:r>
              <a:rPr lang="en-CA" b="1" dirty="0" smtClean="0">
                <a:solidFill>
                  <a:srgbClr val="0070C0"/>
                </a:solidFill>
              </a:rPr>
              <a:t>website</a:t>
            </a:r>
            <a:r>
              <a:rPr lang="en-CA" dirty="0" smtClean="0"/>
              <a:t> that hosts your repositories</a:t>
            </a:r>
          </a:p>
          <a:p>
            <a:r>
              <a:rPr lang="en-CA" b="1" dirty="0" smtClean="0">
                <a:solidFill>
                  <a:srgbClr val="FFC000"/>
                </a:solidFill>
              </a:rPr>
              <a:t>Repositories</a:t>
            </a:r>
            <a:r>
              <a:rPr lang="en-CA" dirty="0" smtClean="0"/>
              <a:t> are a collection of </a:t>
            </a:r>
            <a:r>
              <a:rPr lang="en-CA" b="1" dirty="0" smtClean="0">
                <a:solidFill>
                  <a:srgbClr val="FFC000"/>
                </a:solidFill>
              </a:rPr>
              <a:t>files</a:t>
            </a:r>
            <a:r>
              <a:rPr lang="en-CA" dirty="0" smtClean="0"/>
              <a:t> and file </a:t>
            </a:r>
            <a:r>
              <a:rPr lang="en-CA" b="1" dirty="0" smtClean="0">
                <a:solidFill>
                  <a:srgbClr val="FFC000"/>
                </a:solidFill>
              </a:rPr>
              <a:t>histories</a:t>
            </a:r>
          </a:p>
          <a:p>
            <a:r>
              <a:rPr lang="en-CA" b="1" dirty="0" smtClean="0">
                <a:solidFill>
                  <a:schemeClr val="accent3">
                    <a:lumMod val="50000"/>
                  </a:schemeClr>
                </a:solidFill>
              </a:rPr>
              <a:t>Commits</a:t>
            </a:r>
            <a:r>
              <a:rPr lang="en-CA" dirty="0" smtClean="0"/>
              <a:t> are like </a:t>
            </a:r>
            <a:r>
              <a:rPr lang="en-CA" b="1" dirty="0" smtClean="0">
                <a:solidFill>
                  <a:schemeClr val="accent3">
                    <a:lumMod val="50000"/>
                  </a:schemeClr>
                </a:solidFill>
              </a:rPr>
              <a:t>save states</a:t>
            </a:r>
          </a:p>
        </p:txBody>
      </p:sp>
    </p:spTree>
    <p:extLst>
      <p:ext uri="{BB962C8B-B14F-4D97-AF65-F5344CB8AC3E}">
        <p14:creationId xmlns:p14="http://schemas.microsoft.com/office/powerpoint/2010/main" val="1876548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6100" y="11179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2" descr="http://www.arabgroupms.com/images/products/manila-file-fol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36057" y="3331664"/>
            <a:ext cx="483722" cy="369332"/>
          </a:xfrm>
          <a:prstGeom prst="rect">
            <a:avLst/>
          </a:prstGeom>
          <a:noFill/>
        </p:spPr>
        <p:txBody>
          <a:bodyPr wrap="none" rtlCol="0">
            <a:spAutoFit/>
          </a:bodyPr>
          <a:lstStyle/>
          <a:p>
            <a:r>
              <a:rPr lang="en-CA" dirty="0" smtClean="0"/>
              <a:t>.git</a:t>
            </a:r>
            <a:endParaRPr lang="en-CA" dirty="0"/>
          </a:p>
        </p:txBody>
      </p:sp>
      <p:sp>
        <p:nvSpPr>
          <p:cNvPr id="21" name="TextBox 20"/>
          <p:cNvSpPr txBox="1"/>
          <p:nvPr/>
        </p:nvSpPr>
        <p:spPr>
          <a:xfrm>
            <a:off x="2136457" y="4092734"/>
            <a:ext cx="1641155" cy="369332"/>
          </a:xfrm>
          <a:prstGeom prst="rect">
            <a:avLst/>
          </a:prstGeom>
          <a:noFill/>
        </p:spPr>
        <p:txBody>
          <a:bodyPr wrap="none" rtlCol="0">
            <a:spAutoFit/>
          </a:bodyPr>
          <a:lstStyle/>
          <a:p>
            <a:r>
              <a:rPr lang="en-CA" dirty="0" smtClean="0"/>
              <a:t>Helloworld.java</a:t>
            </a:r>
            <a:endParaRPr lang="en-CA" dirty="0"/>
          </a:p>
        </p:txBody>
      </p:sp>
      <p:sp>
        <p:nvSpPr>
          <p:cNvPr id="22" name="TextBox 21"/>
          <p:cNvSpPr txBox="1"/>
          <p:nvPr/>
        </p:nvSpPr>
        <p:spPr>
          <a:xfrm>
            <a:off x="2123776" y="4872771"/>
            <a:ext cx="1390317" cy="369332"/>
          </a:xfrm>
          <a:prstGeom prst="rect">
            <a:avLst/>
          </a:prstGeom>
          <a:noFill/>
        </p:spPr>
        <p:txBody>
          <a:bodyPr wrap="none" rtlCol="0">
            <a:spAutoFit/>
          </a:bodyPr>
          <a:lstStyle/>
          <a:p>
            <a:r>
              <a:rPr lang="en-CA" dirty="0" err="1" smtClean="0"/>
              <a:t>Helloworld.o</a:t>
            </a:r>
            <a:endParaRPr lang="en-CA" dirty="0"/>
          </a:p>
        </p:txBody>
      </p:sp>
      <p:sp>
        <p:nvSpPr>
          <p:cNvPr id="23" name="Title 1"/>
          <p:cNvSpPr>
            <a:spLocks noGrp="1"/>
          </p:cNvSpPr>
          <p:nvPr>
            <p:ph type="title"/>
          </p:nvPr>
        </p:nvSpPr>
        <p:spPr>
          <a:xfrm>
            <a:off x="546100" y="290352"/>
            <a:ext cx="10515600" cy="969962"/>
          </a:xfrm>
        </p:spPr>
        <p:txBody>
          <a:bodyPr/>
          <a:lstStyle/>
          <a:p>
            <a:r>
              <a:rPr lang="en-CA" dirty="0" smtClean="0"/>
              <a:t>Repositories</a:t>
            </a:r>
            <a:endParaRPr lang="en-CA" dirty="0"/>
          </a:p>
        </p:txBody>
      </p:sp>
      <p:sp>
        <p:nvSpPr>
          <p:cNvPr id="16" name="TextBox 15"/>
          <p:cNvSpPr txBox="1"/>
          <p:nvPr/>
        </p:nvSpPr>
        <p:spPr>
          <a:xfrm>
            <a:off x="9131300" y="1790700"/>
            <a:ext cx="2120900" cy="923330"/>
          </a:xfrm>
          <a:prstGeom prst="rect">
            <a:avLst/>
          </a:prstGeom>
          <a:noFill/>
        </p:spPr>
        <p:txBody>
          <a:bodyPr wrap="square" rtlCol="0">
            <a:spAutoFit/>
          </a:bodyPr>
          <a:lstStyle/>
          <a:p>
            <a:r>
              <a:rPr lang="en-CA" dirty="0" smtClean="0"/>
              <a:t>This is what a Repository Looks like</a:t>
            </a:r>
            <a:endParaRPr lang="en-CA" dirty="0"/>
          </a:p>
        </p:txBody>
      </p:sp>
      <p:cxnSp>
        <p:nvCxnSpPr>
          <p:cNvPr id="26" name="Straight Arrow Connector 25"/>
          <p:cNvCxnSpPr>
            <a:stCxn id="16" idx="1"/>
          </p:cNvCxnSpPr>
          <p:nvPr/>
        </p:nvCxnSpPr>
        <p:spPr>
          <a:xfrm flipH="1">
            <a:off x="7777126" y="2252365"/>
            <a:ext cx="1354174" cy="29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2748" y="3331283"/>
            <a:ext cx="2120900" cy="923330"/>
          </a:xfrm>
          <a:prstGeom prst="rect">
            <a:avLst/>
          </a:prstGeom>
          <a:noFill/>
        </p:spPr>
        <p:txBody>
          <a:bodyPr wrap="square" rtlCol="0">
            <a:spAutoFit/>
          </a:bodyPr>
          <a:lstStyle/>
          <a:p>
            <a:r>
              <a:rPr lang="en-CA" dirty="0" smtClean="0"/>
              <a:t>All the data about a repository lives in this folder</a:t>
            </a:r>
            <a:endParaRPr lang="en-CA" dirty="0"/>
          </a:p>
        </p:txBody>
      </p:sp>
      <p:cxnSp>
        <p:nvCxnSpPr>
          <p:cNvPr id="28" name="Straight Arrow Connector 27"/>
          <p:cNvCxnSpPr>
            <a:stCxn id="29" idx="1"/>
          </p:cNvCxnSpPr>
          <p:nvPr/>
        </p:nvCxnSpPr>
        <p:spPr>
          <a:xfrm flipH="1" flipV="1">
            <a:off x="2691050" y="3562116"/>
            <a:ext cx="6551698" cy="230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53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our own Repository</a:t>
            </a:r>
            <a:endParaRPr lang="en-CA" dirty="0"/>
          </a:p>
        </p:txBody>
      </p:sp>
      <p:pic>
        <p:nvPicPr>
          <p:cNvPr id="4" name="Picture 3"/>
          <p:cNvPicPr>
            <a:picLocks noChangeAspect="1"/>
          </p:cNvPicPr>
          <p:nvPr/>
        </p:nvPicPr>
        <p:blipFill>
          <a:blip r:embed="rId3"/>
          <a:stretch>
            <a:fillRect/>
          </a:stretch>
        </p:blipFill>
        <p:spPr>
          <a:xfrm>
            <a:off x="838201" y="1690688"/>
            <a:ext cx="5744274" cy="1005592"/>
          </a:xfrm>
          <a:prstGeom prst="rect">
            <a:avLst/>
          </a:prstGeom>
        </p:spPr>
      </p:pic>
      <p:pic>
        <p:nvPicPr>
          <p:cNvPr id="5" name="Picture 4"/>
          <p:cNvPicPr>
            <a:picLocks noChangeAspect="1"/>
          </p:cNvPicPr>
          <p:nvPr/>
        </p:nvPicPr>
        <p:blipFill>
          <a:blip r:embed="rId4"/>
          <a:stretch>
            <a:fillRect/>
          </a:stretch>
        </p:blipFill>
        <p:spPr>
          <a:xfrm>
            <a:off x="838200" y="3312237"/>
            <a:ext cx="5730497" cy="964266"/>
          </a:xfrm>
          <a:prstGeom prst="rect">
            <a:avLst/>
          </a:prstGeom>
        </p:spPr>
      </p:pic>
      <p:pic>
        <p:nvPicPr>
          <p:cNvPr id="6" name="Picture 5"/>
          <p:cNvPicPr>
            <a:picLocks noChangeAspect="1"/>
          </p:cNvPicPr>
          <p:nvPr/>
        </p:nvPicPr>
        <p:blipFill>
          <a:blip r:embed="rId5"/>
          <a:stretch>
            <a:fillRect/>
          </a:stretch>
        </p:blipFill>
        <p:spPr>
          <a:xfrm>
            <a:off x="838200" y="4892461"/>
            <a:ext cx="11102838" cy="1088243"/>
          </a:xfrm>
          <a:prstGeom prst="rect">
            <a:avLst/>
          </a:prstGeom>
        </p:spPr>
      </p:pic>
      <p:sp>
        <p:nvSpPr>
          <p:cNvPr id="7" name="Oval 6"/>
          <p:cNvSpPr/>
          <p:nvPr/>
        </p:nvSpPr>
        <p:spPr>
          <a:xfrm>
            <a:off x="307430" y="1409467"/>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302986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Commit?</a:t>
            </a:r>
            <a:endParaRPr lang="en-CA" dirty="0"/>
          </a:p>
        </p:txBody>
      </p:sp>
      <p:pic>
        <p:nvPicPr>
          <p:cNvPr id="2050" name="Picture 2" descr="http://www.glitterberri.com/content/pokemon_series/rgb/gamefreak_interview/platinum_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2" y="1690688"/>
            <a:ext cx="5128647" cy="38464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r="56997"/>
          <a:stretch/>
        </p:blipFill>
        <p:spPr>
          <a:xfrm>
            <a:off x="838200" y="1406136"/>
            <a:ext cx="3377365" cy="4415589"/>
          </a:xfrm>
          <a:prstGeom prst="rect">
            <a:avLst/>
          </a:prstGeom>
        </p:spPr>
      </p:pic>
      <p:cxnSp>
        <p:nvCxnSpPr>
          <p:cNvPr id="6" name="Straight Arrow Connector 5"/>
          <p:cNvCxnSpPr/>
          <p:nvPr/>
        </p:nvCxnSpPr>
        <p:spPr>
          <a:xfrm>
            <a:off x="4459705" y="3613930"/>
            <a:ext cx="16362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4842" y="5982509"/>
            <a:ext cx="1018227" cy="369332"/>
          </a:xfrm>
          <a:prstGeom prst="rect">
            <a:avLst/>
          </a:prstGeom>
          <a:noFill/>
        </p:spPr>
        <p:txBody>
          <a:bodyPr wrap="none" rtlCol="0">
            <a:spAutoFit/>
          </a:bodyPr>
          <a:lstStyle/>
          <a:p>
            <a:r>
              <a:rPr lang="en-CA" dirty="0" smtClean="0"/>
              <a:t>Commits</a:t>
            </a:r>
            <a:endParaRPr lang="en-CA" dirty="0"/>
          </a:p>
        </p:txBody>
      </p:sp>
      <p:sp>
        <p:nvSpPr>
          <p:cNvPr id="9" name="TextBox 8"/>
          <p:cNvSpPr txBox="1"/>
          <p:nvPr/>
        </p:nvSpPr>
        <p:spPr>
          <a:xfrm>
            <a:off x="8458421" y="5797843"/>
            <a:ext cx="1216936" cy="369332"/>
          </a:xfrm>
          <a:prstGeom prst="rect">
            <a:avLst/>
          </a:prstGeom>
          <a:noFill/>
        </p:spPr>
        <p:txBody>
          <a:bodyPr wrap="none" rtlCol="0">
            <a:spAutoFit/>
          </a:bodyPr>
          <a:lstStyle/>
          <a:p>
            <a:r>
              <a:rPr lang="en-CA" dirty="0" smtClean="0"/>
              <a:t>Save states</a:t>
            </a:r>
            <a:endParaRPr lang="en-CA" dirty="0"/>
          </a:p>
        </p:txBody>
      </p:sp>
    </p:spTree>
    <p:extLst>
      <p:ext uri="{BB962C8B-B14F-4D97-AF65-F5344CB8AC3E}">
        <p14:creationId xmlns:p14="http://schemas.microsoft.com/office/powerpoint/2010/main" val="3750892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and committing a file</a:t>
            </a:r>
            <a:endParaRPr lang="en-CA" dirty="0"/>
          </a:p>
        </p:txBody>
      </p:sp>
      <p:pic>
        <p:nvPicPr>
          <p:cNvPr id="4" name="Picture 3"/>
          <p:cNvPicPr>
            <a:picLocks noChangeAspect="1"/>
          </p:cNvPicPr>
          <p:nvPr/>
        </p:nvPicPr>
        <p:blipFill>
          <a:blip r:embed="rId3"/>
          <a:stretch>
            <a:fillRect/>
          </a:stretch>
        </p:blipFill>
        <p:spPr>
          <a:xfrm>
            <a:off x="855624" y="1690687"/>
            <a:ext cx="10299920" cy="1115389"/>
          </a:xfrm>
          <a:prstGeom prst="rect">
            <a:avLst/>
          </a:prstGeom>
        </p:spPr>
      </p:pic>
      <p:pic>
        <p:nvPicPr>
          <p:cNvPr id="5" name="Picture 4"/>
          <p:cNvPicPr>
            <a:picLocks noChangeAspect="1"/>
          </p:cNvPicPr>
          <p:nvPr/>
        </p:nvPicPr>
        <p:blipFill>
          <a:blip r:embed="rId4"/>
          <a:stretch>
            <a:fillRect/>
          </a:stretch>
        </p:blipFill>
        <p:spPr>
          <a:xfrm>
            <a:off x="855624" y="3115655"/>
            <a:ext cx="10212784" cy="1254813"/>
          </a:xfrm>
          <a:prstGeom prst="rect">
            <a:avLst/>
          </a:prstGeom>
        </p:spPr>
      </p:pic>
      <p:pic>
        <p:nvPicPr>
          <p:cNvPr id="6" name="Picture 5"/>
          <p:cNvPicPr>
            <a:picLocks noChangeAspect="1"/>
          </p:cNvPicPr>
          <p:nvPr/>
        </p:nvPicPr>
        <p:blipFill>
          <a:blip r:embed="rId5"/>
          <a:stretch>
            <a:fillRect/>
          </a:stretch>
        </p:blipFill>
        <p:spPr>
          <a:xfrm>
            <a:off x="838200" y="4680047"/>
            <a:ext cx="10160496" cy="1829935"/>
          </a:xfrm>
          <a:prstGeom prst="rect">
            <a:avLst/>
          </a:prstGeom>
        </p:spPr>
      </p:pic>
      <p:sp>
        <p:nvSpPr>
          <p:cNvPr id="7" name="Oval 6"/>
          <p:cNvSpPr/>
          <p:nvPr/>
        </p:nvSpPr>
        <p:spPr>
          <a:xfrm>
            <a:off x="349936" y="163188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85741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228600"/>
            <a:ext cx="4575175" cy="1600200"/>
          </a:xfrm>
        </p:spPr>
        <p:txBody>
          <a:bodyPr>
            <a:normAutofit/>
          </a:bodyPr>
          <a:lstStyle/>
          <a:p>
            <a:r>
              <a:rPr lang="en-CA" sz="3600" dirty="0" smtClean="0"/>
              <a:t>Your TA this semester </a:t>
            </a:r>
            <a:endParaRPr lang="en-CA" sz="3600"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6857407" y="1123950"/>
            <a:ext cx="2738038" cy="4873625"/>
          </a:xfrm>
        </p:spPr>
      </p:pic>
      <p:sp>
        <p:nvSpPr>
          <p:cNvPr id="4" name="Text Placeholder 3"/>
          <p:cNvSpPr>
            <a:spLocks noGrp="1"/>
          </p:cNvSpPr>
          <p:nvPr>
            <p:ph type="body" sz="half" idx="2"/>
          </p:nvPr>
        </p:nvSpPr>
        <p:spPr>
          <a:xfrm>
            <a:off x="225426" y="2185987"/>
            <a:ext cx="6346825" cy="3811588"/>
          </a:xfrm>
        </p:spPr>
        <p:txBody>
          <a:bodyPr>
            <a:normAutofit fontScale="92500" lnSpcReduction="10000"/>
          </a:bodyPr>
          <a:lstStyle/>
          <a:p>
            <a:r>
              <a:rPr lang="en-CA" sz="2600" dirty="0" smtClean="0"/>
              <a:t>Shabbir Hussain</a:t>
            </a:r>
          </a:p>
          <a:p>
            <a:r>
              <a:rPr lang="en-CA" sz="2600" dirty="0" smtClean="0"/>
              <a:t>U4 Electrical Engineering</a:t>
            </a:r>
          </a:p>
          <a:p>
            <a:r>
              <a:rPr lang="en-CA" sz="2600" dirty="0" smtClean="0"/>
              <a:t>Academic Vice President at ECSESS</a:t>
            </a:r>
          </a:p>
          <a:p>
            <a:r>
              <a:rPr lang="en-CA" sz="2600" dirty="0" smtClean="0"/>
              <a:t>Loves to program, eat pizza and take selfies</a:t>
            </a:r>
          </a:p>
          <a:p>
            <a:endParaRPr lang="en-CA" sz="2600" dirty="0"/>
          </a:p>
          <a:p>
            <a:endParaRPr lang="en-CA" sz="2600" dirty="0" smtClean="0"/>
          </a:p>
          <a:p>
            <a:r>
              <a:rPr lang="en-CA" sz="2600" dirty="0" smtClean="0"/>
              <a:t>Contact:</a:t>
            </a:r>
          </a:p>
          <a:p>
            <a:r>
              <a:rPr lang="en-CA" sz="2600" dirty="0" smtClean="0">
                <a:hlinkClick r:id="rId3"/>
              </a:rPr>
              <a:t>Shabbir.Hussain@mail.mcgill.ca</a:t>
            </a:r>
            <a:endParaRPr lang="en-CA" sz="2600" dirty="0" smtClean="0"/>
          </a:p>
          <a:p>
            <a:r>
              <a:rPr lang="en-CA" sz="2600" dirty="0">
                <a:hlinkClick r:id="rId4"/>
              </a:rPr>
              <a:t>https://github.com/shabbir-hussain</a:t>
            </a:r>
            <a:r>
              <a:rPr lang="en-CA" sz="2600" dirty="0" smtClean="0">
                <a:hlinkClick r:id="rId4"/>
              </a:rPr>
              <a:t>/</a:t>
            </a:r>
            <a:endParaRPr lang="en-CA" sz="2600" dirty="0" smtClean="0"/>
          </a:p>
          <a:p>
            <a:endParaRPr lang="en-CA" dirty="0" smtClean="0"/>
          </a:p>
        </p:txBody>
      </p:sp>
    </p:spTree>
    <p:extLst>
      <p:ext uri="{BB962C8B-B14F-4D97-AF65-F5344CB8AC3E}">
        <p14:creationId xmlns:p14="http://schemas.microsoft.com/office/powerpoint/2010/main" val="247641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Inside a Repo</a:t>
            </a:r>
            <a:endParaRPr lang="en-CA" dirty="0"/>
          </a:p>
        </p:txBody>
      </p:sp>
      <p:pic>
        <p:nvPicPr>
          <p:cNvPr id="3074" name="Picture 2" descr="http://www.cs.dartmouth.edu/~ccpalmer/classes/cs50/Content/Lectures/stag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25199" y="696732"/>
            <a:ext cx="6028601" cy="5546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5471" y="2370658"/>
            <a:ext cx="543052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t>Working Directory: Files being worked on right now</a:t>
            </a:r>
          </a:p>
          <a:p>
            <a:pPr marL="285750" indent="-285750">
              <a:lnSpc>
                <a:spcPct val="150000"/>
              </a:lnSpc>
              <a:buFont typeface="Arial" panose="020B0604020202020204" pitchFamily="34" charset="0"/>
              <a:buChar char="•"/>
            </a:pPr>
            <a:r>
              <a:rPr lang="en-CA" dirty="0" smtClean="0"/>
              <a:t>Staging area: Files ready to be committed</a:t>
            </a:r>
          </a:p>
          <a:p>
            <a:pPr marL="285750" indent="-285750">
              <a:lnSpc>
                <a:spcPct val="150000"/>
              </a:lnSpc>
              <a:buFont typeface="Arial" panose="020B0604020202020204" pitchFamily="34" charset="0"/>
              <a:buChar char="•"/>
            </a:pPr>
            <a:r>
              <a:rPr lang="en-CA" dirty="0" smtClean="0"/>
              <a:t>Repository: A collection of commits </a:t>
            </a:r>
            <a:endParaRPr lang="en-CA" dirty="0"/>
          </a:p>
        </p:txBody>
      </p:sp>
      <p:sp>
        <p:nvSpPr>
          <p:cNvPr id="7" name="TextBox 6"/>
          <p:cNvSpPr txBox="1"/>
          <p:nvPr/>
        </p:nvSpPr>
        <p:spPr>
          <a:xfrm>
            <a:off x="1078173" y="4544703"/>
            <a:ext cx="3671248" cy="646331"/>
          </a:xfrm>
          <a:prstGeom prst="rect">
            <a:avLst/>
          </a:prstGeom>
          <a:noFill/>
        </p:spPr>
        <p:txBody>
          <a:bodyPr wrap="square" rtlCol="0">
            <a:spAutoFit/>
          </a:bodyPr>
          <a:lstStyle/>
          <a:p>
            <a:r>
              <a:rPr lang="en-CA" dirty="0" smtClean="0"/>
              <a:t>Why should we stage files instead of directly committing them?</a:t>
            </a:r>
            <a:endParaRPr lang="en-CA" dirty="0"/>
          </a:p>
        </p:txBody>
      </p:sp>
    </p:spTree>
    <p:extLst>
      <p:ext uri="{BB962C8B-B14F-4D97-AF65-F5344CB8AC3E}">
        <p14:creationId xmlns:p14="http://schemas.microsoft.com/office/powerpoint/2010/main" val="1933816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Status Updates</a:t>
            </a:r>
            <a:endParaRPr lang="en-CA" dirty="0"/>
          </a:p>
        </p:txBody>
      </p:sp>
      <p:pic>
        <p:nvPicPr>
          <p:cNvPr id="4" name="Picture 3"/>
          <p:cNvPicPr>
            <a:picLocks noChangeAspect="1"/>
          </p:cNvPicPr>
          <p:nvPr/>
        </p:nvPicPr>
        <p:blipFill>
          <a:blip r:embed="rId3"/>
          <a:stretch>
            <a:fillRect/>
          </a:stretch>
        </p:blipFill>
        <p:spPr>
          <a:xfrm>
            <a:off x="838200" y="1562099"/>
            <a:ext cx="7847819" cy="860035"/>
          </a:xfrm>
          <a:prstGeom prst="rect">
            <a:avLst/>
          </a:prstGeom>
        </p:spPr>
      </p:pic>
      <p:pic>
        <p:nvPicPr>
          <p:cNvPr id="5" name="Picture 4"/>
          <p:cNvPicPr>
            <a:picLocks noChangeAspect="1"/>
          </p:cNvPicPr>
          <p:nvPr/>
        </p:nvPicPr>
        <p:blipFill>
          <a:blip r:embed="rId4"/>
          <a:stretch>
            <a:fillRect/>
          </a:stretch>
        </p:blipFill>
        <p:spPr>
          <a:xfrm>
            <a:off x="1732243" y="2607470"/>
            <a:ext cx="5576788" cy="1531937"/>
          </a:xfrm>
          <a:prstGeom prst="rect">
            <a:avLst/>
          </a:prstGeom>
        </p:spPr>
      </p:pic>
      <p:pic>
        <p:nvPicPr>
          <p:cNvPr id="6" name="Picture 5"/>
          <p:cNvPicPr>
            <a:picLocks noChangeAspect="1"/>
          </p:cNvPicPr>
          <p:nvPr/>
        </p:nvPicPr>
        <p:blipFill>
          <a:blip r:embed="rId5"/>
          <a:stretch>
            <a:fillRect/>
          </a:stretch>
        </p:blipFill>
        <p:spPr>
          <a:xfrm>
            <a:off x="2860955" y="4324743"/>
            <a:ext cx="8492845" cy="2311344"/>
          </a:xfrm>
          <a:prstGeom prst="rect">
            <a:avLst/>
          </a:prstGeom>
        </p:spPr>
      </p:pic>
      <p:sp>
        <p:nvSpPr>
          <p:cNvPr id="8" name="Oval 7"/>
          <p:cNvSpPr/>
          <p:nvPr/>
        </p:nvSpPr>
        <p:spPr>
          <a:xfrm>
            <a:off x="304299" y="138501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5968" y="24511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445436" y="429573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19181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4" name="Picture 3"/>
          <p:cNvPicPr>
            <a:picLocks noChangeAspect="1"/>
          </p:cNvPicPr>
          <p:nvPr/>
        </p:nvPicPr>
        <p:blipFill>
          <a:blip r:embed="rId3"/>
          <a:stretch>
            <a:fillRect/>
          </a:stretch>
        </p:blipFill>
        <p:spPr>
          <a:xfrm>
            <a:off x="838200" y="1800224"/>
            <a:ext cx="8304261" cy="894305"/>
          </a:xfrm>
          <a:prstGeom prst="rect">
            <a:avLst/>
          </a:prstGeom>
        </p:spPr>
      </p:pic>
      <p:pic>
        <p:nvPicPr>
          <p:cNvPr id="6" name="Picture 5"/>
          <p:cNvPicPr>
            <a:picLocks noChangeAspect="1"/>
          </p:cNvPicPr>
          <p:nvPr/>
        </p:nvPicPr>
        <p:blipFill>
          <a:blip r:embed="rId4"/>
          <a:stretch>
            <a:fillRect/>
          </a:stretch>
        </p:blipFill>
        <p:spPr>
          <a:xfrm>
            <a:off x="1681162" y="3014662"/>
            <a:ext cx="8219088" cy="851719"/>
          </a:xfrm>
          <a:prstGeom prst="rect">
            <a:avLst/>
          </a:prstGeom>
        </p:spPr>
      </p:pic>
      <p:pic>
        <p:nvPicPr>
          <p:cNvPr id="7" name="Picture 6"/>
          <p:cNvPicPr>
            <a:picLocks noChangeAspect="1"/>
          </p:cNvPicPr>
          <p:nvPr/>
        </p:nvPicPr>
        <p:blipFill>
          <a:blip r:embed="rId5"/>
          <a:stretch>
            <a:fillRect/>
          </a:stretch>
        </p:blipFill>
        <p:spPr>
          <a:xfrm>
            <a:off x="3509962" y="4200527"/>
            <a:ext cx="8219084" cy="2200273"/>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7274" y="27336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3033212" y="389309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4052014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3" name="Picture 2"/>
          <p:cNvPicPr>
            <a:picLocks noChangeAspect="1"/>
          </p:cNvPicPr>
          <p:nvPr/>
        </p:nvPicPr>
        <p:blipFill>
          <a:blip r:embed="rId3"/>
          <a:stretch>
            <a:fillRect/>
          </a:stretch>
        </p:blipFill>
        <p:spPr>
          <a:xfrm>
            <a:off x="838200" y="1690688"/>
            <a:ext cx="10338149" cy="4067175"/>
          </a:xfrm>
          <a:prstGeom prst="rect">
            <a:avLst/>
          </a:prstGeom>
        </p:spPr>
      </p:pic>
    </p:spTree>
    <p:extLst>
      <p:ext uri="{BB962C8B-B14F-4D97-AF65-F5344CB8AC3E}">
        <p14:creationId xmlns:p14="http://schemas.microsoft.com/office/powerpoint/2010/main" val="2505688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Committing files (cont.)</a:t>
            </a:r>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818" y="4183063"/>
            <a:ext cx="2285714" cy="2285714"/>
          </a:xfrm>
          <a:prstGeom prst="rect">
            <a:avLst/>
          </a:prstGeom>
        </p:spPr>
      </p:pic>
      <p:sp>
        <p:nvSpPr>
          <p:cNvPr id="8" name="TextBox 7"/>
          <p:cNvSpPr txBox="1"/>
          <p:nvPr/>
        </p:nvSpPr>
        <p:spPr>
          <a:xfrm>
            <a:off x="3281219" y="5172075"/>
            <a:ext cx="6261201" cy="646331"/>
          </a:xfrm>
          <a:prstGeom prst="rect">
            <a:avLst/>
          </a:prstGeom>
          <a:noFill/>
        </p:spPr>
        <p:txBody>
          <a:bodyPr wrap="none" rtlCol="0">
            <a:spAutoFit/>
          </a:bodyPr>
          <a:lstStyle/>
          <a:p>
            <a:r>
              <a:rPr lang="en-CA" sz="3600" dirty="0" smtClean="0"/>
              <a:t>Only Staged files are committed.</a:t>
            </a:r>
            <a:endParaRPr lang="en-CA" sz="3600" dirty="0"/>
          </a:p>
        </p:txBody>
      </p:sp>
      <p:pic>
        <p:nvPicPr>
          <p:cNvPr id="9" name="Picture 8"/>
          <p:cNvPicPr>
            <a:picLocks noChangeAspect="1"/>
          </p:cNvPicPr>
          <p:nvPr/>
        </p:nvPicPr>
        <p:blipFill>
          <a:blip r:embed="rId4"/>
          <a:stretch>
            <a:fillRect/>
          </a:stretch>
        </p:blipFill>
        <p:spPr>
          <a:xfrm>
            <a:off x="1062038" y="1736725"/>
            <a:ext cx="9613072" cy="1392238"/>
          </a:xfrm>
          <a:prstGeom prst="rect">
            <a:avLst/>
          </a:prstGeom>
        </p:spPr>
      </p:pic>
    </p:spTree>
    <p:extLst>
      <p:ext uri="{BB962C8B-B14F-4D97-AF65-F5344CB8AC3E}">
        <p14:creationId xmlns:p14="http://schemas.microsoft.com/office/powerpoint/2010/main" val="178474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Reviewing commits </a:t>
            </a:r>
            <a:endParaRPr lang="en-CA" dirty="0"/>
          </a:p>
        </p:txBody>
      </p:sp>
      <p:pic>
        <p:nvPicPr>
          <p:cNvPr id="3" name="Picture 2"/>
          <p:cNvPicPr>
            <a:picLocks noChangeAspect="1"/>
          </p:cNvPicPr>
          <p:nvPr/>
        </p:nvPicPr>
        <p:blipFill>
          <a:blip r:embed="rId3"/>
          <a:stretch>
            <a:fillRect/>
          </a:stretch>
        </p:blipFill>
        <p:spPr>
          <a:xfrm>
            <a:off x="838200" y="1509713"/>
            <a:ext cx="10953326" cy="4062412"/>
          </a:xfrm>
          <a:prstGeom prst="rect">
            <a:avLst/>
          </a:prstGeom>
        </p:spPr>
      </p:pic>
    </p:spTree>
    <p:extLst>
      <p:ext uri="{BB962C8B-B14F-4D97-AF65-F5344CB8AC3E}">
        <p14:creationId xmlns:p14="http://schemas.microsoft.com/office/powerpoint/2010/main" val="70182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112794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Mistakes with Diff</a:t>
            </a:r>
            <a:endParaRPr lang="en-CA" dirty="0"/>
          </a:p>
        </p:txBody>
      </p:sp>
      <p:pic>
        <p:nvPicPr>
          <p:cNvPr id="4" name="Content Placeholder 3"/>
          <p:cNvPicPr>
            <a:picLocks noGrp="1" noChangeAspect="1"/>
          </p:cNvPicPr>
          <p:nvPr>
            <p:ph idx="1"/>
          </p:nvPr>
        </p:nvPicPr>
        <p:blipFill>
          <a:blip r:embed="rId3"/>
          <a:stretch>
            <a:fillRect/>
          </a:stretch>
        </p:blipFill>
        <p:spPr>
          <a:xfrm>
            <a:off x="838200" y="1690688"/>
            <a:ext cx="9225095" cy="3599657"/>
          </a:xfrm>
          <a:prstGeom prst="rect">
            <a:avLst/>
          </a:prstGeom>
        </p:spPr>
      </p:pic>
    </p:spTree>
    <p:extLst>
      <p:ext uri="{BB962C8B-B14F-4D97-AF65-F5344CB8AC3E}">
        <p14:creationId xmlns:p14="http://schemas.microsoft.com/office/powerpoint/2010/main" val="2591435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Fixing Mistakes with checkout</a:t>
            </a:r>
            <a:endParaRPr lang="en-CA" dirty="0"/>
          </a:p>
        </p:txBody>
      </p:sp>
      <p:pic>
        <p:nvPicPr>
          <p:cNvPr id="5" name="Content Placeholder 4"/>
          <p:cNvPicPr>
            <a:picLocks noGrp="1" noChangeAspect="1"/>
          </p:cNvPicPr>
          <p:nvPr>
            <p:ph idx="1"/>
          </p:nvPr>
        </p:nvPicPr>
        <p:blipFill>
          <a:blip r:embed="rId3"/>
          <a:stretch>
            <a:fillRect/>
          </a:stretch>
        </p:blipFill>
        <p:spPr>
          <a:xfrm>
            <a:off x="838200" y="3476254"/>
            <a:ext cx="9610725" cy="1292198"/>
          </a:xfrm>
          <a:prstGeom prst="rect">
            <a:avLst/>
          </a:prstGeom>
        </p:spPr>
      </p:pic>
      <p:pic>
        <p:nvPicPr>
          <p:cNvPr id="6" name="Picture 5"/>
          <p:cNvPicPr>
            <a:picLocks noChangeAspect="1"/>
          </p:cNvPicPr>
          <p:nvPr/>
        </p:nvPicPr>
        <p:blipFill>
          <a:blip r:embed="rId4"/>
          <a:stretch>
            <a:fillRect/>
          </a:stretch>
        </p:blipFill>
        <p:spPr>
          <a:xfrm>
            <a:off x="852488" y="4974682"/>
            <a:ext cx="7315777" cy="1579336"/>
          </a:xfrm>
          <a:prstGeom prst="rect">
            <a:avLst/>
          </a:prstGeom>
        </p:spPr>
      </p:pic>
      <p:pic>
        <p:nvPicPr>
          <p:cNvPr id="7" name="Picture 6"/>
          <p:cNvPicPr>
            <a:picLocks noChangeAspect="1"/>
          </p:cNvPicPr>
          <p:nvPr/>
        </p:nvPicPr>
        <p:blipFill>
          <a:blip r:embed="rId5"/>
          <a:stretch>
            <a:fillRect/>
          </a:stretch>
        </p:blipFill>
        <p:spPr>
          <a:xfrm>
            <a:off x="838200" y="1659321"/>
            <a:ext cx="7388604" cy="1641912"/>
          </a:xfrm>
          <a:prstGeom prst="rect">
            <a:avLst/>
          </a:prstGeom>
        </p:spPr>
      </p:pic>
      <p:cxnSp>
        <p:nvCxnSpPr>
          <p:cNvPr id="11" name="Straight Arrow Connector 10"/>
          <p:cNvCxnSpPr/>
          <p:nvPr/>
        </p:nvCxnSpPr>
        <p:spPr>
          <a:xfrm flipH="1">
            <a:off x="8343900" y="2100263"/>
            <a:ext cx="514350" cy="38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226804" y="6015038"/>
            <a:ext cx="545721"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58250" y="1876464"/>
            <a:ext cx="1465145" cy="369332"/>
          </a:xfrm>
          <a:prstGeom prst="rect">
            <a:avLst/>
          </a:prstGeom>
          <a:noFill/>
        </p:spPr>
        <p:txBody>
          <a:bodyPr wrap="none" rtlCol="0">
            <a:spAutoFit/>
          </a:bodyPr>
          <a:lstStyle/>
          <a:p>
            <a:r>
              <a:rPr lang="en-CA" dirty="0" smtClean="0"/>
              <a:t>No semicolon</a:t>
            </a:r>
            <a:endParaRPr lang="en-CA" dirty="0"/>
          </a:p>
        </p:txBody>
      </p:sp>
      <p:sp>
        <p:nvSpPr>
          <p:cNvPr id="17" name="TextBox 16"/>
          <p:cNvSpPr txBox="1"/>
          <p:nvPr/>
        </p:nvSpPr>
        <p:spPr>
          <a:xfrm>
            <a:off x="8772525" y="6236494"/>
            <a:ext cx="2051011" cy="369332"/>
          </a:xfrm>
          <a:prstGeom prst="rect">
            <a:avLst/>
          </a:prstGeom>
          <a:noFill/>
        </p:spPr>
        <p:txBody>
          <a:bodyPr wrap="none" rtlCol="0">
            <a:spAutoFit/>
          </a:bodyPr>
          <a:lstStyle/>
          <a:p>
            <a:r>
              <a:rPr lang="en-CA" dirty="0" smtClean="0"/>
              <a:t>Replaced semicolon</a:t>
            </a:r>
            <a:endParaRPr lang="en-CA" dirty="0"/>
          </a:p>
        </p:txBody>
      </p:sp>
    </p:spTree>
    <p:extLst>
      <p:ext uri="{BB962C8B-B14F-4D97-AF65-F5344CB8AC3E}">
        <p14:creationId xmlns:p14="http://schemas.microsoft.com/office/powerpoint/2010/main" val="321247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Picture 3"/>
          <p:cNvPicPr>
            <a:picLocks noChangeAspect="1"/>
          </p:cNvPicPr>
          <p:nvPr/>
        </p:nvPicPr>
        <p:blipFill>
          <a:blip r:embed="rId3"/>
          <a:stretch>
            <a:fillRect/>
          </a:stretch>
        </p:blipFill>
        <p:spPr>
          <a:xfrm>
            <a:off x="838200" y="1547813"/>
            <a:ext cx="3352800" cy="285750"/>
          </a:xfrm>
          <a:prstGeom prst="rect">
            <a:avLst/>
          </a:prstGeom>
        </p:spPr>
      </p:pic>
      <p:pic>
        <p:nvPicPr>
          <p:cNvPr id="5" name="Picture 4"/>
          <p:cNvPicPr>
            <a:picLocks noChangeAspect="1"/>
          </p:cNvPicPr>
          <p:nvPr/>
        </p:nvPicPr>
        <p:blipFill>
          <a:blip r:embed="rId4"/>
          <a:stretch>
            <a:fillRect/>
          </a:stretch>
        </p:blipFill>
        <p:spPr>
          <a:xfrm>
            <a:off x="4038600" y="1833563"/>
            <a:ext cx="7315200" cy="4591050"/>
          </a:xfrm>
          <a:prstGeom prst="rect">
            <a:avLst/>
          </a:prstGeom>
        </p:spPr>
      </p:pic>
      <p:sp>
        <p:nvSpPr>
          <p:cNvPr id="7" name="Oval 6"/>
          <p:cNvSpPr/>
          <p:nvPr/>
        </p:nvSpPr>
        <p:spPr>
          <a:xfrm>
            <a:off x="403389" y="117612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8441496" y="17435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cxnSp>
        <p:nvCxnSpPr>
          <p:cNvPr id="10" name="Elbow Connector 9"/>
          <p:cNvCxnSpPr>
            <a:stCxn id="4" idx="2"/>
            <a:endCxn id="5" idx="1"/>
          </p:cNvCxnSpPr>
          <p:nvPr/>
        </p:nvCxnSpPr>
        <p:spPr>
          <a:xfrm rot="16200000" flipH="1">
            <a:off x="2128838" y="2219325"/>
            <a:ext cx="2295525" cy="152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2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1026" name="Picture 2" descr="http://javastart.pl/wp-content/uploads/2011/03/eclipse_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662" y="387350"/>
            <a:ext cx="2857500"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r>
              <a:rPr lang="en-CA" dirty="0" smtClean="0"/>
              <a:t>IDE: Integrated Development Environment</a:t>
            </a:r>
          </a:p>
          <a:p>
            <a:r>
              <a:rPr lang="en-CA" b="1" dirty="0" smtClean="0">
                <a:solidFill>
                  <a:srgbClr val="00B050"/>
                </a:solidFill>
              </a:rPr>
              <a:t>Write</a:t>
            </a:r>
            <a:r>
              <a:rPr lang="en-CA" dirty="0" smtClean="0">
                <a:solidFill>
                  <a:srgbClr val="00B050"/>
                </a:solidFill>
              </a:rPr>
              <a:t> </a:t>
            </a:r>
            <a:r>
              <a:rPr lang="en-CA" dirty="0" smtClean="0"/>
              <a:t>code, </a:t>
            </a:r>
            <a:r>
              <a:rPr lang="en-CA" b="1" dirty="0" smtClean="0">
                <a:solidFill>
                  <a:srgbClr val="00B050"/>
                </a:solidFill>
              </a:rPr>
              <a:t>compile</a:t>
            </a:r>
            <a:r>
              <a:rPr lang="en-CA" dirty="0" smtClean="0"/>
              <a:t>, </a:t>
            </a:r>
            <a:r>
              <a:rPr lang="en-CA" b="1" dirty="0" smtClean="0">
                <a:solidFill>
                  <a:srgbClr val="00B050"/>
                </a:solidFill>
              </a:rPr>
              <a:t>test</a:t>
            </a:r>
            <a:r>
              <a:rPr lang="en-CA" dirty="0" smtClean="0"/>
              <a:t>  all in one program</a:t>
            </a:r>
            <a:endParaRPr lang="en-CA" dirty="0"/>
          </a:p>
          <a:p>
            <a:r>
              <a:rPr lang="en-CA" dirty="0">
                <a:hlinkClick r:id="rId3"/>
              </a:rPr>
              <a:t>https://eclipse.org/downloads/</a:t>
            </a:r>
            <a:r>
              <a:rPr lang="en-CA" dirty="0"/>
              <a:t> </a:t>
            </a:r>
          </a:p>
          <a:p>
            <a:endParaRPr lang="en-CA" dirty="0"/>
          </a:p>
        </p:txBody>
      </p:sp>
    </p:spTree>
    <p:extLst>
      <p:ext uri="{BB962C8B-B14F-4D97-AF65-F5344CB8AC3E}">
        <p14:creationId xmlns:p14="http://schemas.microsoft.com/office/powerpoint/2010/main" val="3603965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6" name="Content Placeholder 5"/>
          <p:cNvPicPr>
            <a:picLocks noGrp="1" noChangeAspect="1"/>
          </p:cNvPicPr>
          <p:nvPr>
            <p:ph idx="1"/>
          </p:nvPr>
        </p:nvPicPr>
        <p:blipFill>
          <a:blip r:embed="rId3"/>
          <a:stretch>
            <a:fillRect/>
          </a:stretch>
        </p:blipFill>
        <p:spPr>
          <a:xfrm>
            <a:off x="1686567" y="1598606"/>
            <a:ext cx="7039485" cy="1265223"/>
          </a:xfrm>
          <a:prstGeom prst="rect">
            <a:avLst/>
          </a:prstGeom>
        </p:spPr>
      </p:pic>
      <p:pic>
        <p:nvPicPr>
          <p:cNvPr id="7" name="Picture 6"/>
          <p:cNvPicPr>
            <a:picLocks noChangeAspect="1"/>
          </p:cNvPicPr>
          <p:nvPr/>
        </p:nvPicPr>
        <p:blipFill>
          <a:blip r:embed="rId4"/>
          <a:stretch>
            <a:fillRect/>
          </a:stretch>
        </p:blipFill>
        <p:spPr>
          <a:xfrm>
            <a:off x="2343166" y="3271836"/>
            <a:ext cx="7860534" cy="444174"/>
          </a:xfrm>
          <a:prstGeom prst="rect">
            <a:avLst/>
          </a:prstGeom>
        </p:spPr>
      </p:pic>
      <p:pic>
        <p:nvPicPr>
          <p:cNvPr id="8" name="Picture 7"/>
          <p:cNvPicPr>
            <a:picLocks noChangeAspect="1"/>
          </p:cNvPicPr>
          <p:nvPr/>
        </p:nvPicPr>
        <p:blipFill>
          <a:blip r:embed="rId5"/>
          <a:stretch>
            <a:fillRect/>
          </a:stretch>
        </p:blipFill>
        <p:spPr>
          <a:xfrm>
            <a:off x="3560564" y="4303900"/>
            <a:ext cx="7793236" cy="1574799"/>
          </a:xfrm>
          <a:prstGeom prst="rect">
            <a:avLst/>
          </a:prstGeom>
        </p:spPr>
      </p:pic>
      <p:sp>
        <p:nvSpPr>
          <p:cNvPr id="9" name="Oval 8"/>
          <p:cNvSpPr/>
          <p:nvPr/>
        </p:nvSpPr>
        <p:spPr>
          <a:xfrm>
            <a:off x="1071704" y="14660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1795601" y="296440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1" name="Oval 10"/>
          <p:cNvSpPr/>
          <p:nvPr/>
        </p:nvSpPr>
        <p:spPr>
          <a:xfrm>
            <a:off x="3068827" y="395707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Elbow Connector 14"/>
          <p:cNvCxnSpPr>
            <a:stCxn id="9" idx="4"/>
            <a:endCxn id="10" idx="2"/>
          </p:cNvCxnSpPr>
          <p:nvPr/>
        </p:nvCxnSpPr>
        <p:spPr>
          <a:xfrm rot="16200000" flipH="1">
            <a:off x="991924" y="2468159"/>
            <a:ext cx="1190889" cy="416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4"/>
            <a:endCxn id="11" idx="2"/>
          </p:cNvCxnSpPr>
          <p:nvPr/>
        </p:nvCxnSpPr>
        <p:spPr>
          <a:xfrm rot="16200000" flipH="1">
            <a:off x="2243310" y="3438991"/>
            <a:ext cx="685240" cy="965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4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157747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Credit</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Try </a:t>
            </a:r>
            <a:r>
              <a:rPr lang="en-CA" dirty="0" err="1" smtClean="0"/>
              <a:t>github</a:t>
            </a:r>
            <a:r>
              <a:rPr lang="en-CA" dirty="0" smtClean="0"/>
              <a:t> Interactive Tutorial: </a:t>
            </a:r>
            <a:r>
              <a:rPr lang="en-CA" dirty="0" smtClean="0">
                <a:hlinkClick r:id="rId2"/>
              </a:rPr>
              <a:t>https://try.github.io/levels/1/challenges/1</a:t>
            </a:r>
            <a:r>
              <a:rPr lang="en-CA" dirty="0" smtClean="0"/>
              <a:t> </a:t>
            </a:r>
          </a:p>
          <a:p>
            <a:pPr marL="457200" indent="-457200">
              <a:buFont typeface="+mj-lt"/>
              <a:buAutoNum type="arabicPeriod"/>
            </a:pPr>
            <a:r>
              <a:rPr lang="en-CA" dirty="0" smtClean="0"/>
              <a:t>Visual Explanation: </a:t>
            </a:r>
            <a:r>
              <a:rPr lang="en-CA" dirty="0" smtClean="0">
                <a:hlinkClick r:id="rId3"/>
              </a:rPr>
              <a:t>http://www.wei-wang.com/ExplainGitWithD3/</a:t>
            </a:r>
            <a:r>
              <a:rPr lang="en-CA" dirty="0" smtClean="0"/>
              <a:t> </a:t>
            </a:r>
          </a:p>
          <a:p>
            <a:pPr marL="0" indent="0">
              <a:buNone/>
            </a:pPr>
            <a:endParaRPr lang="en-CA" dirty="0"/>
          </a:p>
        </p:txBody>
      </p:sp>
    </p:spTree>
    <p:extLst>
      <p:ext uri="{BB962C8B-B14F-4D97-AF65-F5344CB8AC3E}">
        <p14:creationId xmlns:p14="http://schemas.microsoft.com/office/powerpoint/2010/main" val="283712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resources</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SSH </a:t>
            </a:r>
            <a:r>
              <a:rPr lang="en-CA" dirty="0"/>
              <a:t>keys tutorial: </a:t>
            </a:r>
            <a:r>
              <a:rPr lang="en-CA" dirty="0">
                <a:hlinkClick r:id="rId4"/>
              </a:rPr>
              <a:t>https://</a:t>
            </a:r>
            <a:r>
              <a:rPr lang="en-CA" dirty="0" smtClean="0">
                <a:hlinkClick r:id="rId4"/>
              </a:rPr>
              <a:t>help.github.com/articles/generating-ssh-keys</a:t>
            </a:r>
            <a:r>
              <a:rPr lang="en-CA" dirty="0" smtClean="0"/>
              <a:t> 	</a:t>
            </a:r>
          </a:p>
          <a:p>
            <a:pPr marL="457200" indent="-457200">
              <a:buFont typeface="+mj-lt"/>
              <a:buAutoNum type="arabicPeriod"/>
            </a:pPr>
            <a:r>
              <a:rPr lang="en-CA" dirty="0" smtClean="0"/>
              <a:t>Git </a:t>
            </a:r>
            <a:r>
              <a:rPr lang="en-CA" dirty="0" err="1" smtClean="0"/>
              <a:t>Cheetsheet</a:t>
            </a:r>
            <a:r>
              <a:rPr lang="en-CA" dirty="0" smtClean="0"/>
              <a:t>: </a:t>
            </a:r>
            <a:r>
              <a:rPr lang="en-CA" dirty="0" smtClean="0">
                <a:hlinkClick r:id="rId5"/>
              </a:rPr>
              <a:t>https://raw.githubusercontent.com/nerdgirl/git-cheatsheet-visual/master/gitcheatsheet.png</a:t>
            </a:r>
            <a:r>
              <a:rPr lang="en-CA" dirty="0" smtClean="0"/>
              <a:t> </a:t>
            </a:r>
          </a:p>
          <a:p>
            <a:pPr marL="457200" indent="-457200">
              <a:buFont typeface="+mj-lt"/>
              <a:buAutoNum type="arabicPeriod"/>
            </a:pPr>
            <a:r>
              <a:rPr lang="en-CA" dirty="0" smtClean="0"/>
              <a:t>Dominic’s Tutorial slides: </a:t>
            </a:r>
            <a:r>
              <a:rPr lang="en-CA" dirty="0" smtClean="0">
                <a:hlinkClick r:id="rId6"/>
              </a:rPr>
              <a:t>http://slides.com/dominiccharleyroy/tutorial-1-git#/</a:t>
            </a:r>
            <a:r>
              <a:rPr lang="en-CA" dirty="0" smtClean="0"/>
              <a:t> </a:t>
            </a:r>
          </a:p>
          <a:p>
            <a:endParaRPr lang="en-CA" dirty="0" smtClean="0"/>
          </a:p>
        </p:txBody>
      </p:sp>
    </p:spTree>
    <p:extLst>
      <p:ext uri="{BB962C8B-B14F-4D97-AF65-F5344CB8AC3E}">
        <p14:creationId xmlns:p14="http://schemas.microsoft.com/office/powerpoint/2010/main" val="279939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sp>
        <p:nvSpPr>
          <p:cNvPr id="5" name="Content Placeholder 4"/>
          <p:cNvSpPr>
            <a:spLocks noGrp="1"/>
          </p:cNvSpPr>
          <p:nvPr>
            <p:ph idx="1"/>
          </p:nvPr>
        </p:nvSpPr>
        <p:spPr>
          <a:xfrm>
            <a:off x="838200" y="5826125"/>
            <a:ext cx="10515600" cy="4351338"/>
          </a:xfrm>
        </p:spPr>
        <p:txBody>
          <a:bodyPr/>
          <a:lstStyle/>
          <a:p>
            <a:endParaRPr lang="en-CA" dirty="0" smtClean="0">
              <a:hlinkClick r:id="rId2"/>
            </a:endParaRPr>
          </a:p>
          <a:p>
            <a:r>
              <a:rPr lang="en-CA" dirty="0" smtClean="0">
                <a:hlinkClick r:id="rId2"/>
              </a:rPr>
              <a:t>https</a:t>
            </a:r>
            <a:r>
              <a:rPr lang="en-CA" dirty="0">
                <a:hlinkClick r:id="rId2"/>
              </a:rPr>
              <a:t>://eclipse.org/downloads/</a:t>
            </a:r>
            <a:r>
              <a:rPr lang="en-CA" dirty="0"/>
              <a:t> </a:t>
            </a:r>
          </a:p>
          <a:p>
            <a:endParaRPr lang="en-CA" dirty="0"/>
          </a:p>
        </p:txBody>
      </p:sp>
      <p:pic>
        <p:nvPicPr>
          <p:cNvPr id="3" name="Picture 2"/>
          <p:cNvPicPr>
            <a:picLocks noChangeAspect="1"/>
          </p:cNvPicPr>
          <p:nvPr/>
        </p:nvPicPr>
        <p:blipFill>
          <a:blip r:embed="rId3"/>
          <a:stretch>
            <a:fillRect/>
          </a:stretch>
        </p:blipFill>
        <p:spPr>
          <a:xfrm>
            <a:off x="723900" y="1424782"/>
            <a:ext cx="8601075" cy="4667250"/>
          </a:xfrm>
          <a:prstGeom prst="rect">
            <a:avLst/>
          </a:prstGeom>
        </p:spPr>
      </p:pic>
    </p:spTree>
    <p:extLst>
      <p:ext uri="{BB962C8B-B14F-4D97-AF65-F5344CB8AC3E}">
        <p14:creationId xmlns:p14="http://schemas.microsoft.com/office/powerpoint/2010/main" val="249892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4" name="Picture 3"/>
          <p:cNvPicPr>
            <a:picLocks noChangeAspect="1"/>
          </p:cNvPicPr>
          <p:nvPr/>
        </p:nvPicPr>
        <p:blipFill>
          <a:blip r:embed="rId2"/>
          <a:stretch>
            <a:fillRect/>
          </a:stretch>
        </p:blipFill>
        <p:spPr>
          <a:xfrm>
            <a:off x="3300412" y="1690688"/>
            <a:ext cx="8454308" cy="4581526"/>
          </a:xfrm>
          <a:prstGeom prst="rect">
            <a:avLst/>
          </a:prstGeom>
        </p:spPr>
      </p:pic>
      <p:sp>
        <p:nvSpPr>
          <p:cNvPr id="6" name="Content Placeholder 5"/>
          <p:cNvSpPr>
            <a:spLocks noGrp="1"/>
          </p:cNvSpPr>
          <p:nvPr>
            <p:ph idx="1"/>
          </p:nvPr>
        </p:nvSpPr>
        <p:spPr/>
        <p:txBody>
          <a:bodyPr/>
          <a:lstStyle/>
          <a:p>
            <a:r>
              <a:rPr lang="en-CA" b="1" dirty="0" smtClean="0">
                <a:solidFill>
                  <a:srgbClr val="00B050"/>
                </a:solidFill>
              </a:rPr>
              <a:t>Extract</a:t>
            </a:r>
            <a:r>
              <a:rPr lang="en-CA" dirty="0" smtClean="0">
                <a:solidFill>
                  <a:srgbClr val="00B050"/>
                </a:solidFill>
              </a:rPr>
              <a:t> </a:t>
            </a:r>
            <a:r>
              <a:rPr lang="en-CA" dirty="0" smtClean="0"/>
              <a:t>zip</a:t>
            </a:r>
          </a:p>
          <a:p>
            <a:r>
              <a:rPr lang="en-CA" b="1" dirty="0" smtClean="0">
                <a:solidFill>
                  <a:srgbClr val="00B050"/>
                </a:solidFill>
              </a:rPr>
              <a:t>Start</a:t>
            </a:r>
            <a:r>
              <a:rPr lang="en-CA" dirty="0" smtClean="0">
                <a:solidFill>
                  <a:srgbClr val="00B050"/>
                </a:solidFill>
              </a:rPr>
              <a:t> </a:t>
            </a:r>
            <a:r>
              <a:rPr lang="en-CA" dirty="0" smtClean="0"/>
              <a:t>using</a:t>
            </a:r>
            <a:endParaRPr lang="en-CA" dirty="0"/>
          </a:p>
        </p:txBody>
      </p:sp>
    </p:spTree>
    <p:extLst>
      <p:ext uri="{BB962C8B-B14F-4D97-AF65-F5344CB8AC3E}">
        <p14:creationId xmlns:p14="http://schemas.microsoft.com/office/powerpoint/2010/main" val="197163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get </a:t>
            </a:r>
            <a:r>
              <a:rPr lang="en-US" dirty="0" err="1" smtClean="0"/>
              <a:t>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8711125"/>
              </p:ext>
            </p:extLst>
          </p:nvPr>
        </p:nvGraphicFramePr>
        <p:xfrm>
          <a:off x="838200" y="1825625"/>
          <a:ext cx="6731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342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a:t>
            </a:r>
            <a:r>
              <a:rPr lang="en-US" dirty="0" err="1" smtClean="0"/>
              <a:t>Github</a:t>
            </a:r>
            <a:endParaRPr lang="en-US" dirty="0"/>
          </a:p>
        </p:txBody>
      </p:sp>
      <p:pic>
        <p:nvPicPr>
          <p:cNvPr id="5" name="Picture 4"/>
          <p:cNvPicPr>
            <a:picLocks noChangeAspect="1"/>
          </p:cNvPicPr>
          <p:nvPr/>
        </p:nvPicPr>
        <p:blipFill>
          <a:blip r:embed="rId3"/>
          <a:stretch>
            <a:fillRect/>
          </a:stretch>
        </p:blipFill>
        <p:spPr>
          <a:xfrm>
            <a:off x="4040355" y="2010015"/>
            <a:ext cx="3638550" cy="3590925"/>
          </a:xfrm>
          <a:prstGeom prst="rect">
            <a:avLst/>
          </a:prstGeom>
        </p:spPr>
      </p:pic>
      <p:pic>
        <p:nvPicPr>
          <p:cNvPr id="6" name="Picture 5"/>
          <p:cNvPicPr>
            <a:picLocks noChangeAspect="1"/>
          </p:cNvPicPr>
          <p:nvPr/>
        </p:nvPicPr>
        <p:blipFill>
          <a:blip r:embed="rId4"/>
          <a:stretch>
            <a:fillRect/>
          </a:stretch>
        </p:blipFill>
        <p:spPr>
          <a:xfrm>
            <a:off x="524628" y="2010015"/>
            <a:ext cx="3114675" cy="400050"/>
          </a:xfrm>
          <a:prstGeom prst="rect">
            <a:avLst/>
          </a:prstGeom>
        </p:spPr>
      </p:pic>
      <p:pic>
        <p:nvPicPr>
          <p:cNvPr id="7" name="Picture 6"/>
          <p:cNvPicPr>
            <a:picLocks noChangeAspect="1"/>
          </p:cNvPicPr>
          <p:nvPr/>
        </p:nvPicPr>
        <p:blipFill>
          <a:blip r:embed="rId5"/>
          <a:stretch>
            <a:fillRect/>
          </a:stretch>
        </p:blipFill>
        <p:spPr>
          <a:xfrm>
            <a:off x="8079957" y="2578207"/>
            <a:ext cx="3584528" cy="3740377"/>
          </a:xfrm>
          <a:prstGeom prst="rect">
            <a:avLst/>
          </a:prstGeom>
        </p:spPr>
      </p:pic>
      <p:cxnSp>
        <p:nvCxnSpPr>
          <p:cNvPr id="9" name="Straight Connector 8"/>
          <p:cNvCxnSpPr/>
          <p:nvPr/>
        </p:nvCxnSpPr>
        <p:spPr>
          <a:xfrm flipH="1">
            <a:off x="3559091" y="2384665"/>
            <a:ext cx="3092" cy="142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559091" y="3805477"/>
            <a:ext cx="481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6566455" y="4894115"/>
            <a:ext cx="651521" cy="2065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204778" y="221004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7371473" y="184912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Oval 15"/>
          <p:cNvSpPr/>
          <p:nvPr/>
        </p:nvSpPr>
        <p:spPr>
          <a:xfrm>
            <a:off x="3331871" y="176980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987797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software is a tool used to </a:t>
            </a:r>
            <a:r>
              <a:rPr lang="en-US" b="1" dirty="0" smtClean="0">
                <a:solidFill>
                  <a:srgbClr val="00B050"/>
                </a:solidFill>
              </a:rPr>
              <a:t>keep track</a:t>
            </a:r>
            <a:r>
              <a:rPr lang="en-US" dirty="0" smtClean="0"/>
              <a:t> of different </a:t>
            </a:r>
            <a:r>
              <a:rPr lang="en-US" b="1" dirty="0" smtClean="0">
                <a:solidFill>
                  <a:srgbClr val="00B0F0"/>
                </a:solidFill>
              </a:rPr>
              <a:t>versions</a:t>
            </a:r>
            <a:r>
              <a:rPr lang="en-US" dirty="0" smtClean="0">
                <a:solidFill>
                  <a:srgbClr val="00B0F0"/>
                </a:solidFill>
              </a:rPr>
              <a:t> </a:t>
            </a:r>
            <a:r>
              <a:rPr lang="en-US" dirty="0" smtClean="0"/>
              <a:t>of files</a:t>
            </a:r>
          </a:p>
          <a:p>
            <a:r>
              <a:rPr lang="en-US" b="1" dirty="0" smtClean="0">
                <a:solidFill>
                  <a:srgbClr val="FFC000"/>
                </a:solidFill>
              </a:rPr>
              <a:t>Revert</a:t>
            </a:r>
            <a:r>
              <a:rPr lang="en-US" dirty="0" smtClean="0">
                <a:solidFill>
                  <a:srgbClr val="FFC000"/>
                </a:solidFill>
              </a:rPr>
              <a:t> </a:t>
            </a:r>
            <a:r>
              <a:rPr lang="en-US" dirty="0" smtClean="0"/>
              <a:t>to an old version</a:t>
            </a:r>
          </a:p>
          <a:p>
            <a:r>
              <a:rPr lang="en-US" b="1" dirty="0" smtClean="0">
                <a:solidFill>
                  <a:srgbClr val="00B050"/>
                </a:solidFill>
              </a:rPr>
              <a:t>Branch</a:t>
            </a:r>
            <a:r>
              <a:rPr lang="en-US" dirty="0" smtClean="0">
                <a:solidFill>
                  <a:srgbClr val="00B050"/>
                </a:solidFill>
              </a:rPr>
              <a:t> </a:t>
            </a:r>
            <a:r>
              <a:rPr lang="en-US" dirty="0" smtClean="0"/>
              <a:t>to create multiple versions</a:t>
            </a:r>
          </a:p>
          <a:p>
            <a:r>
              <a:rPr lang="en-US" b="1" dirty="0" smtClean="0">
                <a:solidFill>
                  <a:srgbClr val="C00000"/>
                </a:solidFill>
              </a:rPr>
              <a:t>Merge</a:t>
            </a:r>
            <a:r>
              <a:rPr lang="en-US" dirty="0" smtClean="0">
                <a:solidFill>
                  <a:srgbClr val="C00000"/>
                </a:solidFill>
              </a:rPr>
              <a:t> </a:t>
            </a:r>
            <a:r>
              <a:rPr lang="en-US" dirty="0" smtClean="0"/>
              <a:t>two different versions together</a:t>
            </a:r>
          </a:p>
          <a:p>
            <a:r>
              <a:rPr lang="en-US" b="1" dirty="0" smtClean="0">
                <a:solidFill>
                  <a:schemeClr val="accent4">
                    <a:lumMod val="75000"/>
                  </a:schemeClr>
                </a:solidFill>
              </a:rPr>
              <a:t>Synchronize</a:t>
            </a:r>
            <a:r>
              <a:rPr lang="en-US" dirty="0" smtClean="0">
                <a:solidFill>
                  <a:schemeClr val="accent4">
                    <a:lumMod val="75000"/>
                  </a:schemeClr>
                </a:solidFill>
              </a:rPr>
              <a:t> </a:t>
            </a:r>
            <a:r>
              <a:rPr lang="en-US" dirty="0" smtClean="0"/>
              <a:t>files on different </a:t>
            </a:r>
            <a:r>
              <a:rPr lang="en-US" b="1" dirty="0" smtClean="0">
                <a:solidFill>
                  <a:srgbClr val="00B050"/>
                </a:solidFill>
              </a:rPr>
              <a:t>machines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289" y="4099969"/>
            <a:ext cx="1214846" cy="2076994"/>
          </a:xfrm>
          <a:prstGeom prst="rect">
            <a:avLst/>
          </a:prstGeom>
        </p:spPr>
      </p:pic>
    </p:spTree>
    <p:extLst>
      <p:ext uri="{BB962C8B-B14F-4D97-AF65-F5344CB8AC3E}">
        <p14:creationId xmlns:p14="http://schemas.microsoft.com/office/powerpoint/2010/main" val="3392569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Would it be a good idea to use </a:t>
            </a:r>
            <a:r>
              <a:rPr lang="en-CA" b="1" dirty="0" smtClean="0">
                <a:solidFill>
                  <a:schemeClr val="accent4">
                    <a:lumMod val="75000"/>
                  </a:schemeClr>
                </a:solidFill>
              </a:rPr>
              <a:t>version control </a:t>
            </a:r>
            <a:r>
              <a:rPr lang="en-CA" dirty="0" smtClean="0"/>
              <a:t>on your </a:t>
            </a:r>
            <a:r>
              <a:rPr lang="en-CA" b="1" dirty="0" smtClean="0">
                <a:solidFill>
                  <a:srgbClr val="00B050"/>
                </a:solidFill>
              </a:rPr>
              <a:t>photo album</a:t>
            </a:r>
            <a:r>
              <a:rPr lang="en-CA" dirty="0" smtClean="0"/>
              <a:t>?</a:t>
            </a:r>
          </a:p>
          <a:p>
            <a:r>
              <a:rPr lang="en-CA" dirty="0" smtClean="0"/>
              <a:t>When would you want to </a:t>
            </a:r>
            <a:r>
              <a:rPr lang="en-CA" b="1" dirty="0" smtClean="0">
                <a:solidFill>
                  <a:srgbClr val="00B050"/>
                </a:solidFill>
              </a:rPr>
              <a:t>revert</a:t>
            </a:r>
            <a:r>
              <a:rPr lang="en-CA" dirty="0" smtClean="0">
                <a:solidFill>
                  <a:srgbClr val="00B050"/>
                </a:solidFill>
              </a:rPr>
              <a:t> </a:t>
            </a:r>
            <a:r>
              <a:rPr lang="en-CA" dirty="0" smtClean="0"/>
              <a:t>to a </a:t>
            </a:r>
            <a:r>
              <a:rPr lang="en-CA" b="1" dirty="0" smtClean="0">
                <a:solidFill>
                  <a:srgbClr val="00B0F0"/>
                </a:solidFill>
              </a:rPr>
              <a:t>previous version </a:t>
            </a:r>
            <a:r>
              <a:rPr lang="en-CA" dirty="0" smtClean="0"/>
              <a:t>of a file?</a:t>
            </a:r>
          </a:p>
          <a:p>
            <a:r>
              <a:rPr lang="en-CA" dirty="0" smtClean="0"/>
              <a:t>Why would you want to </a:t>
            </a:r>
            <a:r>
              <a:rPr lang="en-CA" b="1" dirty="0" smtClean="0">
                <a:solidFill>
                  <a:srgbClr val="00B050"/>
                </a:solidFill>
              </a:rPr>
              <a:t>branch</a:t>
            </a:r>
            <a:r>
              <a:rPr lang="en-CA" dirty="0" smtClean="0">
                <a:solidFill>
                  <a:srgbClr val="00B050"/>
                </a:solidFill>
              </a:rPr>
              <a:t> </a:t>
            </a:r>
            <a:r>
              <a:rPr lang="en-CA" dirty="0" smtClean="0"/>
              <a:t>your files?</a:t>
            </a:r>
            <a:endParaRPr lang="en-CA" dirty="0"/>
          </a:p>
        </p:txBody>
      </p:sp>
    </p:spTree>
    <p:extLst>
      <p:ext uri="{BB962C8B-B14F-4D97-AF65-F5344CB8AC3E}">
        <p14:creationId xmlns:p14="http://schemas.microsoft.com/office/powerpoint/2010/main" val="325719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2856</TotalTime>
  <Words>1235</Words>
  <Application>Microsoft Office PowerPoint</Application>
  <PresentationFormat>Widescreen</PresentationFormat>
  <Paragraphs>218</Paragraphs>
  <Slides>33</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Eclipse, Git and Github</vt:lpstr>
      <vt:lpstr>Your TA this semester </vt:lpstr>
      <vt:lpstr>Eclipse IDE</vt:lpstr>
      <vt:lpstr>Eclipse IDE</vt:lpstr>
      <vt:lpstr>Eclipse IDE</vt:lpstr>
      <vt:lpstr>Let get Git</vt:lpstr>
      <vt:lpstr>Registering for Github</vt:lpstr>
      <vt:lpstr>What is Version Control?</vt:lpstr>
      <vt:lpstr>Pop Quiz</vt:lpstr>
      <vt:lpstr>Why You're going to use it</vt:lpstr>
      <vt:lpstr>Making git work with GitHub </vt:lpstr>
      <vt:lpstr>Getting the Tutorial notes</vt:lpstr>
      <vt:lpstr>Getting the Tutorial notes</vt:lpstr>
      <vt:lpstr>Understanding Git and some basic functions</vt:lpstr>
      <vt:lpstr>Quick glossary</vt:lpstr>
      <vt:lpstr>Repositories</vt:lpstr>
      <vt:lpstr>Creating our own Repository</vt:lpstr>
      <vt:lpstr>What is a Commit?</vt:lpstr>
      <vt:lpstr>Adding and committing a file</vt:lpstr>
      <vt:lpstr>Inside a Repo</vt:lpstr>
      <vt:lpstr>File Status Updates</vt:lpstr>
      <vt:lpstr>Staging and Unstaging files</vt:lpstr>
      <vt:lpstr>Staging and Unstaging files</vt:lpstr>
      <vt:lpstr>Committing files (cont.)</vt:lpstr>
      <vt:lpstr>Reviewing commits </vt:lpstr>
      <vt:lpstr>Tagging commits</vt:lpstr>
      <vt:lpstr>Finding Mistakes with Diff</vt:lpstr>
      <vt:lpstr>Fixing Mistakes with checkout</vt:lpstr>
      <vt:lpstr>Uploading your local Repository to the cloud</vt:lpstr>
      <vt:lpstr>Uploading your local Repository to the cloud</vt:lpstr>
      <vt:lpstr>Uploading your local Repository to the cloud</vt:lpstr>
      <vt:lpstr>Extra Credit</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Hussain</dc:creator>
  <cp:lastModifiedBy>Shabbir Hussain</cp:lastModifiedBy>
  <cp:revision>62</cp:revision>
  <dcterms:created xsi:type="dcterms:W3CDTF">2013-07-15T20:26:40Z</dcterms:created>
  <dcterms:modified xsi:type="dcterms:W3CDTF">2015-01-13T20:17:09Z</dcterms:modified>
</cp:coreProperties>
</file>