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912" r:id="rId4"/>
  </p:sldMasterIdLst>
  <p:notesMasterIdLst>
    <p:notesMasterId r:id="rId27"/>
  </p:notesMasterIdLst>
  <p:sldIdLst>
    <p:sldId id="256" r:id="rId5"/>
    <p:sldId id="277" r:id="rId6"/>
    <p:sldId id="310" r:id="rId7"/>
    <p:sldId id="311" r:id="rId8"/>
    <p:sldId id="312" r:id="rId9"/>
    <p:sldId id="313" r:id="rId10"/>
    <p:sldId id="314" r:id="rId11"/>
    <p:sldId id="315" r:id="rId12"/>
    <p:sldId id="320" r:id="rId13"/>
    <p:sldId id="316" r:id="rId14"/>
    <p:sldId id="309" r:id="rId15"/>
    <p:sldId id="280" r:id="rId16"/>
    <p:sldId id="281" r:id="rId17"/>
    <p:sldId id="308" r:id="rId18"/>
    <p:sldId id="317" r:id="rId19"/>
    <p:sldId id="321" r:id="rId20"/>
    <p:sldId id="322" r:id="rId21"/>
    <p:sldId id="323" r:id="rId22"/>
    <p:sldId id="324" r:id="rId23"/>
    <p:sldId id="318" r:id="rId24"/>
    <p:sldId id="319"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05CDB963-8A90-4731-BD28-2E30D3FF484D}">
          <p14:sldIdLst>
            <p14:sldId id="256"/>
            <p14:sldId id="277"/>
            <p14:sldId id="310"/>
            <p14:sldId id="311"/>
            <p14:sldId id="312"/>
            <p14:sldId id="313"/>
            <p14:sldId id="314"/>
            <p14:sldId id="315"/>
            <p14:sldId id="320"/>
            <p14:sldId id="316"/>
            <p14:sldId id="309"/>
            <p14:sldId id="280"/>
            <p14:sldId id="281"/>
            <p14:sldId id="308"/>
            <p14:sldId id="317"/>
            <p14:sldId id="321"/>
            <p14:sldId id="322"/>
            <p14:sldId id="323"/>
            <p14:sldId id="324"/>
            <p14:sldId id="318"/>
            <p14:sldId id="319"/>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94799" autoAdjust="0"/>
  </p:normalViewPr>
  <p:slideViewPr>
    <p:cSldViewPr snapToGrid="0">
      <p:cViewPr varScale="1">
        <p:scale>
          <a:sx n="75" d="100"/>
          <a:sy n="75" d="100"/>
        </p:scale>
        <p:origin x="6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991DB-DEE8-4174-9435-9D9F721C6C6A}" type="datetimeFigureOut">
              <a:rPr lang="en-US"/>
              <a:t>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66ED7-631A-46AF-B451-227D0A8685A0}" type="slidenum">
              <a:rPr lang="en-US"/>
              <a:t>‹#›</a:t>
            </a:fld>
            <a:endParaRPr lang="en-US"/>
          </a:p>
        </p:txBody>
      </p:sp>
    </p:spTree>
    <p:extLst>
      <p:ext uri="{BB962C8B-B14F-4D97-AF65-F5344CB8AC3E}">
        <p14:creationId xmlns:p14="http://schemas.microsoft.com/office/powerpoint/2010/main" val="402598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a:t>
            </a:fld>
            <a:endParaRPr lang="en-US"/>
          </a:p>
        </p:txBody>
      </p:sp>
    </p:spTree>
    <p:extLst>
      <p:ext uri="{BB962C8B-B14F-4D97-AF65-F5344CB8AC3E}">
        <p14:creationId xmlns:p14="http://schemas.microsoft.com/office/powerpoint/2010/main" val="2357382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Photo credit: http://i717.photobucket.com/albums/ww173/prestonjjrtr/Funny/userfriendly.jpg</a:t>
            </a:r>
            <a:endParaRPr lang="en-CA" dirty="0"/>
          </a:p>
        </p:txBody>
      </p:sp>
      <p:sp>
        <p:nvSpPr>
          <p:cNvPr id="4" name="Slide Number Placeholder 3"/>
          <p:cNvSpPr>
            <a:spLocks noGrp="1"/>
          </p:cNvSpPr>
          <p:nvPr>
            <p:ph type="sldNum" sz="quarter" idx="10"/>
          </p:nvPr>
        </p:nvSpPr>
        <p:spPr/>
        <p:txBody>
          <a:bodyPr/>
          <a:lstStyle/>
          <a:p>
            <a:fld id="{A7666ED7-631A-46AF-B451-227D0A8685A0}" type="slidenum">
              <a:rPr lang="en-US" smtClean="0"/>
              <a:t>10</a:t>
            </a:fld>
            <a:endParaRPr lang="en-US"/>
          </a:p>
        </p:txBody>
      </p:sp>
    </p:spTree>
    <p:extLst>
      <p:ext uri="{BB962C8B-B14F-4D97-AF65-F5344CB8AC3E}">
        <p14:creationId xmlns:p14="http://schemas.microsoft.com/office/powerpoint/2010/main" val="3923254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11</a:t>
            </a:fld>
            <a:endParaRPr lang="en-US"/>
          </a:p>
        </p:txBody>
      </p:sp>
    </p:spTree>
    <p:extLst>
      <p:ext uri="{BB962C8B-B14F-4D97-AF65-F5344CB8AC3E}">
        <p14:creationId xmlns:p14="http://schemas.microsoft.com/office/powerpoint/2010/main" val="2573449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12</a:t>
            </a:fld>
            <a:endParaRPr lang="en-US"/>
          </a:p>
        </p:txBody>
      </p:sp>
    </p:spTree>
    <p:extLst>
      <p:ext uri="{BB962C8B-B14F-4D97-AF65-F5344CB8AC3E}">
        <p14:creationId xmlns:p14="http://schemas.microsoft.com/office/powerpoint/2010/main" val="2257039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7666ED7-631A-46AF-B451-227D0A8685A0}" type="slidenum">
              <a:rPr lang="en-US" smtClean="0"/>
              <a:t>14</a:t>
            </a:fld>
            <a:endParaRPr lang="en-US"/>
          </a:p>
        </p:txBody>
      </p:sp>
    </p:spTree>
    <p:extLst>
      <p:ext uri="{BB962C8B-B14F-4D97-AF65-F5344CB8AC3E}">
        <p14:creationId xmlns:p14="http://schemas.microsoft.com/office/powerpoint/2010/main" val="788273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7666ED7-631A-46AF-B451-227D0A8685A0}" type="slidenum">
              <a:rPr lang="en-US" smtClean="0"/>
              <a:t>15</a:t>
            </a:fld>
            <a:endParaRPr lang="en-US"/>
          </a:p>
        </p:txBody>
      </p:sp>
    </p:spTree>
    <p:extLst>
      <p:ext uri="{BB962C8B-B14F-4D97-AF65-F5344CB8AC3E}">
        <p14:creationId xmlns:p14="http://schemas.microsoft.com/office/powerpoint/2010/main" val="3726606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Taken from sample SRS</a:t>
            </a:r>
            <a:endParaRPr lang="en-CA" dirty="0"/>
          </a:p>
        </p:txBody>
      </p:sp>
      <p:sp>
        <p:nvSpPr>
          <p:cNvPr id="4" name="Slide Number Placeholder 3"/>
          <p:cNvSpPr>
            <a:spLocks noGrp="1"/>
          </p:cNvSpPr>
          <p:nvPr>
            <p:ph type="sldNum" sz="quarter" idx="10"/>
          </p:nvPr>
        </p:nvSpPr>
        <p:spPr/>
        <p:txBody>
          <a:bodyPr/>
          <a:lstStyle/>
          <a:p>
            <a:fld id="{A7666ED7-631A-46AF-B451-227D0A8685A0}" type="slidenum">
              <a:rPr lang="en-US" smtClean="0"/>
              <a:t>16</a:t>
            </a:fld>
            <a:endParaRPr lang="en-US"/>
          </a:p>
        </p:txBody>
      </p:sp>
    </p:spTree>
    <p:extLst>
      <p:ext uri="{BB962C8B-B14F-4D97-AF65-F5344CB8AC3E}">
        <p14:creationId xmlns:p14="http://schemas.microsoft.com/office/powerpoint/2010/main" val="4112225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Taken from sample SRS</a:t>
            </a:r>
            <a:endParaRPr lang="en-CA" dirty="0"/>
          </a:p>
        </p:txBody>
      </p:sp>
      <p:sp>
        <p:nvSpPr>
          <p:cNvPr id="4" name="Slide Number Placeholder 3"/>
          <p:cNvSpPr>
            <a:spLocks noGrp="1"/>
          </p:cNvSpPr>
          <p:nvPr>
            <p:ph type="sldNum" sz="quarter" idx="10"/>
          </p:nvPr>
        </p:nvSpPr>
        <p:spPr/>
        <p:txBody>
          <a:bodyPr/>
          <a:lstStyle/>
          <a:p>
            <a:fld id="{A7666ED7-631A-46AF-B451-227D0A8685A0}" type="slidenum">
              <a:rPr lang="en-US" smtClean="0"/>
              <a:t>17</a:t>
            </a:fld>
            <a:endParaRPr lang="en-US"/>
          </a:p>
        </p:txBody>
      </p:sp>
    </p:spTree>
    <p:extLst>
      <p:ext uri="{BB962C8B-B14F-4D97-AF65-F5344CB8AC3E}">
        <p14:creationId xmlns:p14="http://schemas.microsoft.com/office/powerpoint/2010/main" val="4201024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Taken from sample SRS</a:t>
            </a:r>
            <a:endParaRPr lang="en-CA" dirty="0"/>
          </a:p>
        </p:txBody>
      </p:sp>
      <p:sp>
        <p:nvSpPr>
          <p:cNvPr id="4" name="Slide Number Placeholder 3"/>
          <p:cNvSpPr>
            <a:spLocks noGrp="1"/>
          </p:cNvSpPr>
          <p:nvPr>
            <p:ph type="sldNum" sz="quarter" idx="10"/>
          </p:nvPr>
        </p:nvSpPr>
        <p:spPr/>
        <p:txBody>
          <a:bodyPr/>
          <a:lstStyle/>
          <a:p>
            <a:fld id="{A7666ED7-631A-46AF-B451-227D0A8685A0}" type="slidenum">
              <a:rPr lang="en-US" smtClean="0"/>
              <a:t>18</a:t>
            </a:fld>
            <a:endParaRPr lang="en-US"/>
          </a:p>
        </p:txBody>
      </p:sp>
    </p:spTree>
    <p:extLst>
      <p:ext uri="{BB962C8B-B14F-4D97-AF65-F5344CB8AC3E}">
        <p14:creationId xmlns:p14="http://schemas.microsoft.com/office/powerpoint/2010/main" val="3225868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Taken from sample SRS</a:t>
            </a:r>
            <a:endParaRPr lang="en-CA" dirty="0"/>
          </a:p>
        </p:txBody>
      </p:sp>
      <p:sp>
        <p:nvSpPr>
          <p:cNvPr id="4" name="Slide Number Placeholder 3"/>
          <p:cNvSpPr>
            <a:spLocks noGrp="1"/>
          </p:cNvSpPr>
          <p:nvPr>
            <p:ph type="sldNum" sz="quarter" idx="10"/>
          </p:nvPr>
        </p:nvSpPr>
        <p:spPr/>
        <p:txBody>
          <a:bodyPr/>
          <a:lstStyle/>
          <a:p>
            <a:fld id="{A7666ED7-631A-46AF-B451-227D0A8685A0}" type="slidenum">
              <a:rPr lang="en-US" smtClean="0"/>
              <a:t>19</a:t>
            </a:fld>
            <a:endParaRPr lang="en-US"/>
          </a:p>
        </p:txBody>
      </p:sp>
    </p:spTree>
    <p:extLst>
      <p:ext uri="{BB962C8B-B14F-4D97-AF65-F5344CB8AC3E}">
        <p14:creationId xmlns:p14="http://schemas.microsoft.com/office/powerpoint/2010/main" val="686080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7666ED7-631A-46AF-B451-227D0A8685A0}" type="slidenum">
              <a:rPr lang="en-US" smtClean="0"/>
              <a:t>20</a:t>
            </a:fld>
            <a:endParaRPr lang="en-US"/>
          </a:p>
        </p:txBody>
      </p:sp>
    </p:spTree>
    <p:extLst>
      <p:ext uri="{BB962C8B-B14F-4D97-AF65-F5344CB8AC3E}">
        <p14:creationId xmlns:p14="http://schemas.microsoft.com/office/powerpoint/2010/main" val="386131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credit:</a:t>
            </a:r>
            <a:r>
              <a:rPr lang="en-US" baseline="0" dirty="0" smtClean="0"/>
              <a:t> http://hsc.csu.edu.au/ipt/project_work/3287/decision_table.jpg</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2716190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7666ED7-631A-46AF-B451-227D0A8685A0}" type="slidenum">
              <a:rPr lang="en-US" smtClean="0"/>
              <a:t>21</a:t>
            </a:fld>
            <a:endParaRPr lang="en-US"/>
          </a:p>
        </p:txBody>
      </p:sp>
    </p:spTree>
    <p:extLst>
      <p:ext uri="{BB962C8B-B14F-4D97-AF65-F5344CB8AC3E}">
        <p14:creationId xmlns:p14="http://schemas.microsoft.com/office/powerpoint/2010/main" val="2133782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Image credit:</a:t>
            </a:r>
            <a:r>
              <a:rPr lang="en-US" baseline="0" smtClean="0"/>
              <a:t> http://hsc.csu.edu.au/ipt/project_work/3287/decision_table.jpg</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4114060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Image credit:</a:t>
            </a:r>
            <a:r>
              <a:rPr lang="en-US" baseline="0" smtClean="0"/>
              <a:t> http://hsc.csu.edu.au/ipt/project_work/3287/decision_table.jpg</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2546745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Image credit:</a:t>
            </a:r>
            <a:r>
              <a:rPr lang="en-US" baseline="0" smtClean="0"/>
              <a:t> http://hsc.csu.edu.au/ipt/project_work/3287/decision_table.jpg</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2969517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Image credit:</a:t>
            </a:r>
            <a:r>
              <a:rPr lang="en-US" baseline="0" smtClean="0"/>
              <a:t> http://hsc.csu.edu.au/ipt/project_work/3287/decision_table.jpg</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a:p>
        </p:txBody>
      </p:sp>
    </p:spTree>
    <p:extLst>
      <p:ext uri="{BB962C8B-B14F-4D97-AF65-F5344CB8AC3E}">
        <p14:creationId xmlns:p14="http://schemas.microsoft.com/office/powerpoint/2010/main" val="2894951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Image credit:</a:t>
            </a:r>
            <a:r>
              <a:rPr lang="en-US" baseline="0" smtClean="0"/>
              <a:t> http://hsc.csu.edu.au/ipt/project_work/3287/decision_table.jpg</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2202576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Image credit:</a:t>
            </a:r>
            <a:r>
              <a:rPr lang="en-US" baseline="0" smtClean="0"/>
              <a:t> http://hsc.csu.edu.au/ipt/project_work/3287/decision_table.jpg</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1667631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Image credit:</a:t>
            </a:r>
            <a:r>
              <a:rPr lang="en-US" baseline="0" smtClean="0"/>
              <a:t> http://hsc.csu.edu.au/ipt/project_work/3287/decision_table.jpg</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9</a:t>
            </a:fld>
            <a:endParaRPr lang="en-US"/>
          </a:p>
        </p:txBody>
      </p:sp>
    </p:spTree>
    <p:extLst>
      <p:ext uri="{BB962C8B-B14F-4D97-AF65-F5344CB8AC3E}">
        <p14:creationId xmlns:p14="http://schemas.microsoft.com/office/powerpoint/2010/main" val="161186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2/1/2015</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268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404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598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1730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2586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719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643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103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286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4671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2/1/2015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2349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2/1/2015</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1516494"/>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UML Requirements</a:t>
            </a:r>
            <a:endParaRPr lang="en-US" dirty="0"/>
          </a:p>
        </p:txBody>
      </p:sp>
      <p:sp>
        <p:nvSpPr>
          <p:cNvPr id="3" name="Subtitle 2"/>
          <p:cNvSpPr>
            <a:spLocks noGrp="1"/>
          </p:cNvSpPr>
          <p:nvPr>
            <p:ph type="subTitle" idx="1"/>
          </p:nvPr>
        </p:nvSpPr>
        <p:spPr/>
        <p:txBody>
          <a:bodyPr>
            <a:normAutofit/>
          </a:bodyPr>
          <a:lstStyle/>
          <a:p>
            <a:r>
              <a:rPr lang="en-US" dirty="0" smtClean="0"/>
              <a:t>Decision tables &amp; Use </a:t>
            </a:r>
            <a:r>
              <a:rPr lang="en-US" dirty="0" smtClean="0"/>
              <a:t>cases</a:t>
            </a:r>
            <a:endParaRPr lang="en-US" dirty="0"/>
          </a:p>
        </p:txBody>
      </p:sp>
    </p:spTree>
    <p:extLst>
      <p:ext uri="{BB962C8B-B14F-4D97-AF65-F5344CB8AC3E}">
        <p14:creationId xmlns:p14="http://schemas.microsoft.com/office/powerpoint/2010/main" val="3418891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 Cases</a:t>
            </a:r>
            <a:endParaRPr lang="en-CA" dirty="0"/>
          </a:p>
        </p:txBody>
      </p:sp>
      <p:sp>
        <p:nvSpPr>
          <p:cNvPr id="4" name="Text Placeholder 3"/>
          <p:cNvSpPr>
            <a:spLocks noGrp="1"/>
          </p:cNvSpPr>
          <p:nvPr>
            <p:ph type="body" sz="half" idx="2"/>
          </p:nvPr>
        </p:nvSpPr>
        <p:spPr/>
        <p:txBody>
          <a:bodyPr/>
          <a:lstStyle/>
          <a:p>
            <a:r>
              <a:rPr lang="en-CA" dirty="0" smtClean="0"/>
              <a:t>Describing user actions</a:t>
            </a:r>
            <a:endParaRPr lang="en-CA" dirty="0"/>
          </a:p>
        </p:txBody>
      </p:sp>
      <p:pic>
        <p:nvPicPr>
          <p:cNvPr id="3074" name="Picture 2" descr="http://i717.photobucket.com/albums/ww173/prestonjjrtr/Funny/userfriendly.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33500" y="542282"/>
            <a:ext cx="4855337" cy="5386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8811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Diagrams</a:t>
            </a:r>
            <a:endParaRPr lang="en-US" dirty="0"/>
          </a:p>
        </p:txBody>
      </p:sp>
      <p:sp>
        <p:nvSpPr>
          <p:cNvPr id="7" name="TextBox 6"/>
          <p:cNvSpPr txBox="1"/>
          <p:nvPr/>
        </p:nvSpPr>
        <p:spPr>
          <a:xfrm>
            <a:off x="1169233" y="2293495"/>
            <a:ext cx="2376548" cy="1815882"/>
          </a:xfrm>
          <a:prstGeom prst="rect">
            <a:avLst/>
          </a:prstGeom>
          <a:noFill/>
        </p:spPr>
        <p:txBody>
          <a:bodyPr wrap="none" rtlCol="0">
            <a:spAutoFit/>
          </a:bodyPr>
          <a:lstStyle/>
          <a:p>
            <a:pPr marL="285750" indent="-285750">
              <a:buFont typeface="Arial" panose="020B0604020202020204" pitchFamily="34" charset="0"/>
              <a:buChar char="•"/>
            </a:pPr>
            <a:r>
              <a:rPr lang="en-CA" sz="2800" b="1" dirty="0" smtClean="0">
                <a:solidFill>
                  <a:srgbClr val="92D050"/>
                </a:solidFill>
              </a:rPr>
              <a:t>Actors</a:t>
            </a:r>
          </a:p>
          <a:p>
            <a:pPr marL="285750" indent="-285750">
              <a:buFont typeface="Arial" panose="020B0604020202020204" pitchFamily="34" charset="0"/>
              <a:buChar char="•"/>
            </a:pPr>
            <a:r>
              <a:rPr lang="en-CA" sz="2800" b="1" dirty="0" smtClean="0">
                <a:solidFill>
                  <a:srgbClr val="00B0F0"/>
                </a:solidFill>
              </a:rPr>
              <a:t>Use Cases</a:t>
            </a:r>
          </a:p>
          <a:p>
            <a:pPr marL="285750" indent="-285750">
              <a:buFont typeface="Arial" panose="020B0604020202020204" pitchFamily="34" charset="0"/>
              <a:buChar char="•"/>
            </a:pPr>
            <a:r>
              <a:rPr lang="en-CA" sz="2800" b="1" dirty="0" smtClean="0">
                <a:solidFill>
                  <a:srgbClr val="FFC000"/>
                </a:solidFill>
              </a:rPr>
              <a:t>Relationships</a:t>
            </a:r>
          </a:p>
          <a:p>
            <a:pPr marL="285750" indent="-285750">
              <a:buFont typeface="Arial" panose="020B0604020202020204" pitchFamily="34" charset="0"/>
              <a:buChar char="•"/>
            </a:pPr>
            <a:r>
              <a:rPr lang="en-CA" sz="2800" b="1" dirty="0" smtClean="0">
                <a:solidFill>
                  <a:srgbClr val="7030A0"/>
                </a:solidFill>
              </a:rPr>
              <a:t>Descriptions</a:t>
            </a:r>
            <a:endParaRPr lang="en-CA" sz="2800" b="1" dirty="0">
              <a:solidFill>
                <a:srgbClr val="7030A0"/>
              </a:solidFill>
            </a:endParaRPr>
          </a:p>
        </p:txBody>
      </p:sp>
      <p:pic>
        <p:nvPicPr>
          <p:cNvPr id="1028" name="Picture 4" descr="http://www.uml-diagrams.org/examples/use-case-example-online-shopping-checkout.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59716" y="966056"/>
            <a:ext cx="6448946" cy="563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0441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 vs extend</a:t>
            </a:r>
            <a:endParaRPr lang="en-US" dirty="0"/>
          </a:p>
        </p:txBody>
      </p:sp>
      <p:sp>
        <p:nvSpPr>
          <p:cNvPr id="3" name="Content Placeholder 2"/>
          <p:cNvSpPr>
            <a:spLocks noGrp="1"/>
          </p:cNvSpPr>
          <p:nvPr>
            <p:ph idx="1"/>
          </p:nvPr>
        </p:nvSpPr>
        <p:spPr>
          <a:xfrm>
            <a:off x="676656" y="2036732"/>
            <a:ext cx="10753725" cy="3766185"/>
          </a:xfrm>
        </p:spPr>
        <p:txBody>
          <a:bodyPr>
            <a:normAutofit/>
          </a:bodyPr>
          <a:lstStyle/>
          <a:p>
            <a:pPr marL="0" indent="0">
              <a:buNone/>
            </a:pPr>
            <a:r>
              <a:rPr lang="en-CA" b="1" dirty="0"/>
              <a:t>I</a:t>
            </a:r>
            <a:r>
              <a:rPr lang="en-CA" b="1" dirty="0" smtClean="0"/>
              <a:t>nclude: When one action requires another.</a:t>
            </a:r>
          </a:p>
          <a:p>
            <a:pPr marL="0" indent="0">
              <a:buNone/>
            </a:pPr>
            <a:r>
              <a:rPr lang="en-CA" b="1" dirty="0" smtClean="0"/>
              <a:t>Extend: When one action can be replaced by another (inheritance)</a:t>
            </a:r>
            <a:endParaRPr lang="en-US" b="1" dirty="0"/>
          </a:p>
        </p:txBody>
      </p:sp>
      <p:pic>
        <p:nvPicPr>
          <p:cNvPr id="4" name="Picture 3"/>
          <p:cNvPicPr>
            <a:picLocks noChangeAspect="1"/>
          </p:cNvPicPr>
          <p:nvPr/>
        </p:nvPicPr>
        <p:blipFill>
          <a:blip r:embed="rId3"/>
          <a:stretch>
            <a:fillRect/>
          </a:stretch>
        </p:blipFill>
        <p:spPr>
          <a:xfrm>
            <a:off x="817629" y="3217889"/>
            <a:ext cx="10451964" cy="2585028"/>
          </a:xfrm>
          <a:prstGeom prst="rect">
            <a:avLst/>
          </a:prstGeom>
        </p:spPr>
      </p:pic>
    </p:spTree>
    <p:extLst>
      <p:ext uri="{BB962C8B-B14F-4D97-AF65-F5344CB8AC3E}">
        <p14:creationId xmlns:p14="http://schemas.microsoft.com/office/powerpoint/2010/main" val="173554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ArgoUML</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9040" y="362790"/>
            <a:ext cx="1442726" cy="1354755"/>
          </a:xfrm>
        </p:spPr>
      </p:pic>
      <p:pic>
        <p:nvPicPr>
          <p:cNvPr id="7" name="Picture 6"/>
          <p:cNvPicPr>
            <a:picLocks noChangeAspect="1"/>
          </p:cNvPicPr>
          <p:nvPr/>
        </p:nvPicPr>
        <p:blipFill>
          <a:blip r:embed="rId3"/>
          <a:stretch>
            <a:fillRect/>
          </a:stretch>
        </p:blipFill>
        <p:spPr>
          <a:xfrm>
            <a:off x="4931766" y="2157731"/>
            <a:ext cx="6219825" cy="3629025"/>
          </a:xfrm>
          <a:prstGeom prst="rect">
            <a:avLst/>
          </a:prstGeom>
        </p:spPr>
      </p:pic>
      <p:sp>
        <p:nvSpPr>
          <p:cNvPr id="8" name="TextBox 7"/>
          <p:cNvSpPr txBox="1"/>
          <p:nvPr/>
        </p:nvSpPr>
        <p:spPr>
          <a:xfrm>
            <a:off x="794479" y="2473376"/>
            <a:ext cx="2694561" cy="923330"/>
          </a:xfrm>
          <a:prstGeom prst="rect">
            <a:avLst/>
          </a:prstGeom>
          <a:noFill/>
        </p:spPr>
        <p:txBody>
          <a:bodyPr wrap="square" rtlCol="0">
            <a:spAutoFit/>
          </a:bodyPr>
          <a:lstStyle/>
          <a:p>
            <a:r>
              <a:rPr lang="en-CA" dirty="0" smtClean="0"/>
              <a:t>Make Use case diagrams by pressing the red button on top</a:t>
            </a:r>
            <a:endParaRPr lang="en-CA" dirty="0"/>
          </a:p>
        </p:txBody>
      </p:sp>
    </p:spTree>
    <p:extLst>
      <p:ext uri="{BB962C8B-B14F-4D97-AF65-F5344CB8AC3E}">
        <p14:creationId xmlns:p14="http://schemas.microsoft.com/office/powerpoint/2010/main" val="1360413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Exercise</a:t>
            </a:r>
            <a:endParaRPr lang="en-CA" dirty="0"/>
          </a:p>
        </p:txBody>
      </p:sp>
      <p:sp>
        <p:nvSpPr>
          <p:cNvPr id="3" name="Content Placeholder 2"/>
          <p:cNvSpPr>
            <a:spLocks noGrp="1"/>
          </p:cNvSpPr>
          <p:nvPr>
            <p:ph idx="1"/>
          </p:nvPr>
        </p:nvSpPr>
        <p:spPr>
          <a:xfrm>
            <a:off x="676656" y="2011680"/>
            <a:ext cx="10753725" cy="4249420"/>
          </a:xfrm>
        </p:spPr>
        <p:txBody>
          <a:bodyPr>
            <a:normAutofit fontScale="92500"/>
          </a:bodyPr>
          <a:lstStyle/>
          <a:p>
            <a:r>
              <a:rPr lang="en-CA" dirty="0" smtClean="0"/>
              <a:t>The VP Communication of ECSESS needs a new way to send the </a:t>
            </a:r>
            <a:r>
              <a:rPr lang="en-CA" dirty="0" smtClean="0"/>
              <a:t>livewire newsletter to the students in EE, SE and CE. Currently students send him emails and subsequently he sends an email blast to many people including those who do not wish to receive the live wire. </a:t>
            </a:r>
          </a:p>
          <a:p>
            <a:r>
              <a:rPr lang="en-CA" dirty="0" smtClean="0"/>
              <a:t>What he would like is system where ECSE students can </a:t>
            </a:r>
            <a:r>
              <a:rPr lang="en-CA" b="1" dirty="0" smtClean="0">
                <a:solidFill>
                  <a:srgbClr val="00B050"/>
                </a:solidFill>
              </a:rPr>
              <a:t>login</a:t>
            </a:r>
            <a:r>
              <a:rPr lang="en-CA" dirty="0" smtClean="0"/>
              <a:t> to their </a:t>
            </a:r>
            <a:r>
              <a:rPr lang="en-CA" dirty="0" err="1" smtClean="0"/>
              <a:t>MyMcGill</a:t>
            </a:r>
            <a:r>
              <a:rPr lang="en-CA" dirty="0" smtClean="0"/>
              <a:t> account and </a:t>
            </a:r>
            <a:r>
              <a:rPr lang="en-CA" b="1" dirty="0" smtClean="0">
                <a:solidFill>
                  <a:srgbClr val="0070C0"/>
                </a:solidFill>
              </a:rPr>
              <a:t>post</a:t>
            </a:r>
            <a:r>
              <a:rPr lang="en-CA" dirty="0" smtClean="0"/>
              <a:t> their </a:t>
            </a:r>
            <a:r>
              <a:rPr lang="en-CA" b="1" dirty="0" smtClean="0">
                <a:solidFill>
                  <a:srgbClr val="00B0F0"/>
                </a:solidFill>
              </a:rPr>
              <a:t>announcements</a:t>
            </a:r>
            <a:r>
              <a:rPr lang="en-CA" dirty="0" smtClean="0"/>
              <a:t> or </a:t>
            </a:r>
            <a:r>
              <a:rPr lang="en-CA" b="1" dirty="0" smtClean="0">
                <a:solidFill>
                  <a:srgbClr val="00B0F0"/>
                </a:solidFill>
              </a:rPr>
              <a:t>campus events</a:t>
            </a:r>
            <a:r>
              <a:rPr lang="en-CA" dirty="0" smtClean="0"/>
              <a:t>, these news items can be </a:t>
            </a:r>
            <a:r>
              <a:rPr lang="en-CA" b="1" dirty="0" smtClean="0">
                <a:solidFill>
                  <a:srgbClr val="FFC000"/>
                </a:solidFill>
              </a:rPr>
              <a:t>edited or removed</a:t>
            </a:r>
            <a:r>
              <a:rPr lang="en-CA" dirty="0" smtClean="0"/>
              <a:t>. Those news events would come up on a </a:t>
            </a:r>
            <a:r>
              <a:rPr lang="en-CA" b="1" dirty="0" smtClean="0">
                <a:solidFill>
                  <a:srgbClr val="002060"/>
                </a:solidFill>
              </a:rPr>
              <a:t>news feed </a:t>
            </a:r>
            <a:r>
              <a:rPr lang="en-CA" dirty="0" smtClean="0"/>
              <a:t>that students can view in their </a:t>
            </a:r>
            <a:r>
              <a:rPr lang="en-CA" dirty="0" err="1" smtClean="0"/>
              <a:t>MyMcGill</a:t>
            </a:r>
            <a:r>
              <a:rPr lang="en-CA" dirty="0" smtClean="0"/>
              <a:t> page. Of course</a:t>
            </a:r>
            <a:r>
              <a:rPr lang="en-CA" dirty="0"/>
              <a:t>,</a:t>
            </a:r>
            <a:r>
              <a:rPr lang="en-CA" dirty="0" smtClean="0"/>
              <a:t> he would like to have administrative rights in order to </a:t>
            </a:r>
            <a:r>
              <a:rPr lang="en-CA" b="1" dirty="0" smtClean="0">
                <a:solidFill>
                  <a:srgbClr val="FF0000"/>
                </a:solidFill>
              </a:rPr>
              <a:t>prevent abuse</a:t>
            </a:r>
            <a:r>
              <a:rPr lang="en-CA" dirty="0" smtClean="0"/>
              <a:t>. This would allow him to </a:t>
            </a:r>
            <a:r>
              <a:rPr lang="en-CA" b="1" dirty="0" smtClean="0">
                <a:solidFill>
                  <a:srgbClr val="FFC000"/>
                </a:solidFill>
              </a:rPr>
              <a:t>edit and remove </a:t>
            </a:r>
            <a:r>
              <a:rPr lang="en-CA" dirty="0" smtClean="0"/>
              <a:t>abusive posts.</a:t>
            </a:r>
          </a:p>
          <a:p>
            <a:endParaRPr lang="en-CA" dirty="0"/>
          </a:p>
          <a:p>
            <a:r>
              <a:rPr lang="en-CA" dirty="0" smtClean="0"/>
              <a:t>Draw a </a:t>
            </a:r>
            <a:r>
              <a:rPr lang="en-CA" b="1" dirty="0" smtClean="0">
                <a:solidFill>
                  <a:srgbClr val="7030A0"/>
                </a:solidFill>
              </a:rPr>
              <a:t>use case Diagram </a:t>
            </a:r>
            <a:r>
              <a:rPr lang="en-CA" dirty="0" smtClean="0"/>
              <a:t>to represent the user interface for this scenario. Be sure to have more than one actor and the correct relations between the actions and the actors.</a:t>
            </a:r>
            <a:endParaRPr lang="en-CA" dirty="0"/>
          </a:p>
        </p:txBody>
      </p:sp>
    </p:spTree>
    <p:extLst>
      <p:ext uri="{BB962C8B-B14F-4D97-AF65-F5344CB8AC3E}">
        <p14:creationId xmlns:p14="http://schemas.microsoft.com/office/powerpoint/2010/main" val="2309986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 Case Description</a:t>
            </a:r>
            <a:endParaRPr lang="en-CA" dirty="0"/>
          </a:p>
        </p:txBody>
      </p:sp>
      <p:sp>
        <p:nvSpPr>
          <p:cNvPr id="3" name="Content Placeholder 2"/>
          <p:cNvSpPr>
            <a:spLocks noGrp="1"/>
          </p:cNvSpPr>
          <p:nvPr>
            <p:ph idx="1"/>
          </p:nvPr>
        </p:nvSpPr>
        <p:spPr>
          <a:xfrm>
            <a:off x="676656" y="2011680"/>
            <a:ext cx="10753725" cy="4249420"/>
          </a:xfrm>
        </p:spPr>
        <p:txBody>
          <a:bodyPr>
            <a:normAutofit/>
          </a:bodyPr>
          <a:lstStyle/>
          <a:p>
            <a:r>
              <a:rPr lang="en-CA" dirty="0" smtClean="0"/>
              <a:t>Describes a use case in the following manner:</a:t>
            </a:r>
          </a:p>
          <a:p>
            <a:pPr marL="461772" lvl="1" indent="-457200">
              <a:buFont typeface="+mj-lt"/>
              <a:buAutoNum type="arabicPeriod"/>
            </a:pPr>
            <a:r>
              <a:rPr lang="en-CA" dirty="0" smtClean="0"/>
              <a:t>Goals</a:t>
            </a:r>
          </a:p>
          <a:p>
            <a:pPr marL="461772" lvl="1" indent="-457200">
              <a:buFont typeface="+mj-lt"/>
              <a:buAutoNum type="arabicPeriod"/>
            </a:pPr>
            <a:r>
              <a:rPr lang="en-CA" dirty="0" smtClean="0"/>
              <a:t>Entry conditions</a:t>
            </a:r>
          </a:p>
          <a:p>
            <a:pPr marL="461772" lvl="1" indent="-457200">
              <a:buFont typeface="+mj-lt"/>
              <a:buAutoNum type="arabicPeriod"/>
            </a:pPr>
            <a:r>
              <a:rPr lang="en-CA" dirty="0" smtClean="0"/>
              <a:t>Flow of events</a:t>
            </a:r>
          </a:p>
          <a:p>
            <a:endParaRPr lang="en-CA" dirty="0"/>
          </a:p>
        </p:txBody>
      </p:sp>
    </p:spTree>
    <p:extLst>
      <p:ext uri="{BB962C8B-B14F-4D97-AF65-F5344CB8AC3E}">
        <p14:creationId xmlns:p14="http://schemas.microsoft.com/office/powerpoint/2010/main" val="3347265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 Case Description</a:t>
            </a:r>
            <a:endParaRPr lang="en-CA" dirty="0"/>
          </a:p>
        </p:txBody>
      </p:sp>
      <p:pic>
        <p:nvPicPr>
          <p:cNvPr id="5" name="Content Placeholder 4"/>
          <p:cNvPicPr>
            <a:picLocks noGrp="1" noChangeAspect="1"/>
          </p:cNvPicPr>
          <p:nvPr>
            <p:ph idx="1"/>
          </p:nvPr>
        </p:nvPicPr>
        <p:blipFill>
          <a:blip r:embed="rId3"/>
          <a:stretch>
            <a:fillRect/>
          </a:stretch>
        </p:blipFill>
        <p:spPr>
          <a:xfrm>
            <a:off x="657224" y="2157730"/>
            <a:ext cx="6591300" cy="3295650"/>
          </a:xfrm>
          <a:prstGeom prst="rect">
            <a:avLst/>
          </a:prstGeom>
        </p:spPr>
      </p:pic>
      <p:pic>
        <p:nvPicPr>
          <p:cNvPr id="4" name="Picture 3"/>
          <p:cNvPicPr>
            <a:picLocks noChangeAspect="1"/>
          </p:cNvPicPr>
          <p:nvPr/>
        </p:nvPicPr>
        <p:blipFill>
          <a:blip r:embed="rId4"/>
          <a:stretch>
            <a:fillRect/>
          </a:stretch>
        </p:blipFill>
        <p:spPr>
          <a:xfrm>
            <a:off x="8105775" y="1038543"/>
            <a:ext cx="2990850" cy="2238375"/>
          </a:xfrm>
          <a:prstGeom prst="rect">
            <a:avLst/>
          </a:prstGeom>
        </p:spPr>
      </p:pic>
    </p:spTree>
    <p:extLst>
      <p:ext uri="{BB962C8B-B14F-4D97-AF65-F5344CB8AC3E}">
        <p14:creationId xmlns:p14="http://schemas.microsoft.com/office/powerpoint/2010/main" val="7851424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 Case Description</a:t>
            </a:r>
            <a:endParaRPr lang="en-CA" dirty="0"/>
          </a:p>
        </p:txBody>
      </p:sp>
      <p:pic>
        <p:nvPicPr>
          <p:cNvPr id="4" name="Picture 3"/>
          <p:cNvPicPr>
            <a:picLocks noChangeAspect="1"/>
          </p:cNvPicPr>
          <p:nvPr/>
        </p:nvPicPr>
        <p:blipFill>
          <a:blip r:embed="rId3"/>
          <a:stretch>
            <a:fillRect/>
          </a:stretch>
        </p:blipFill>
        <p:spPr>
          <a:xfrm>
            <a:off x="8105775" y="1038543"/>
            <a:ext cx="2990850" cy="2238375"/>
          </a:xfrm>
          <a:prstGeom prst="rect">
            <a:avLst/>
          </a:prstGeom>
        </p:spPr>
      </p:pic>
      <p:pic>
        <p:nvPicPr>
          <p:cNvPr id="7" name="Content Placeholder 6"/>
          <p:cNvPicPr>
            <a:picLocks noGrp="1" noChangeAspect="1"/>
          </p:cNvPicPr>
          <p:nvPr>
            <p:ph idx="1"/>
          </p:nvPr>
        </p:nvPicPr>
        <p:blipFill>
          <a:blip r:embed="rId4"/>
          <a:stretch>
            <a:fillRect/>
          </a:stretch>
        </p:blipFill>
        <p:spPr>
          <a:xfrm>
            <a:off x="657224" y="2275681"/>
            <a:ext cx="6524625" cy="1104900"/>
          </a:xfrm>
          <a:prstGeom prst="rect">
            <a:avLst/>
          </a:prstGeom>
        </p:spPr>
      </p:pic>
      <p:pic>
        <p:nvPicPr>
          <p:cNvPr id="8" name="Picture 7"/>
          <p:cNvPicPr>
            <a:picLocks noChangeAspect="1"/>
          </p:cNvPicPr>
          <p:nvPr/>
        </p:nvPicPr>
        <p:blipFill>
          <a:blip r:embed="rId5"/>
          <a:stretch>
            <a:fillRect/>
          </a:stretch>
        </p:blipFill>
        <p:spPr>
          <a:xfrm>
            <a:off x="731837" y="3359046"/>
            <a:ext cx="6486525" cy="1876425"/>
          </a:xfrm>
          <a:prstGeom prst="rect">
            <a:avLst/>
          </a:prstGeom>
        </p:spPr>
      </p:pic>
    </p:spTree>
    <p:extLst>
      <p:ext uri="{BB962C8B-B14F-4D97-AF65-F5344CB8AC3E}">
        <p14:creationId xmlns:p14="http://schemas.microsoft.com/office/powerpoint/2010/main" val="33861285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 Case Description</a:t>
            </a:r>
            <a:endParaRPr lang="en-CA" dirty="0"/>
          </a:p>
        </p:txBody>
      </p:sp>
      <p:pic>
        <p:nvPicPr>
          <p:cNvPr id="4" name="Picture 3"/>
          <p:cNvPicPr>
            <a:picLocks noChangeAspect="1"/>
          </p:cNvPicPr>
          <p:nvPr/>
        </p:nvPicPr>
        <p:blipFill>
          <a:blip r:embed="rId3"/>
          <a:stretch>
            <a:fillRect/>
          </a:stretch>
        </p:blipFill>
        <p:spPr>
          <a:xfrm>
            <a:off x="8105775" y="1038543"/>
            <a:ext cx="2990850" cy="2238375"/>
          </a:xfrm>
          <a:prstGeom prst="rect">
            <a:avLst/>
          </a:prstGeom>
        </p:spPr>
      </p:pic>
      <p:pic>
        <p:nvPicPr>
          <p:cNvPr id="5" name="Content Placeholder 4"/>
          <p:cNvPicPr>
            <a:picLocks noGrp="1" noChangeAspect="1"/>
          </p:cNvPicPr>
          <p:nvPr>
            <p:ph idx="1"/>
          </p:nvPr>
        </p:nvPicPr>
        <p:blipFill>
          <a:blip r:embed="rId4"/>
          <a:stretch>
            <a:fillRect/>
          </a:stretch>
        </p:blipFill>
        <p:spPr>
          <a:xfrm>
            <a:off x="657224" y="2157730"/>
            <a:ext cx="6610350" cy="3429000"/>
          </a:xfrm>
          <a:prstGeom prst="rect">
            <a:avLst/>
          </a:prstGeom>
        </p:spPr>
      </p:pic>
    </p:spTree>
    <p:extLst>
      <p:ext uri="{BB962C8B-B14F-4D97-AF65-F5344CB8AC3E}">
        <p14:creationId xmlns:p14="http://schemas.microsoft.com/office/powerpoint/2010/main" val="9510974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 Case Description Exercise</a:t>
            </a:r>
            <a:endParaRPr lang="en-CA" dirty="0"/>
          </a:p>
        </p:txBody>
      </p:sp>
      <p:sp>
        <p:nvSpPr>
          <p:cNvPr id="3" name="Content Placeholder 2"/>
          <p:cNvSpPr>
            <a:spLocks noGrp="1"/>
          </p:cNvSpPr>
          <p:nvPr>
            <p:ph idx="1"/>
          </p:nvPr>
        </p:nvSpPr>
        <p:spPr/>
        <p:txBody>
          <a:bodyPr/>
          <a:lstStyle/>
          <a:p>
            <a:r>
              <a:rPr lang="en-CA" dirty="0" smtClean="0"/>
              <a:t>Create a use Case description for one of the use Cases from the Newsletter example</a:t>
            </a:r>
            <a:endParaRPr lang="en-CA" dirty="0"/>
          </a:p>
        </p:txBody>
      </p:sp>
    </p:spTree>
    <p:extLst>
      <p:ext uri="{BB962C8B-B14F-4D97-AF65-F5344CB8AC3E}">
        <p14:creationId xmlns:p14="http://schemas.microsoft.com/office/powerpoint/2010/main" val="20994290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Tables</a:t>
            </a:r>
            <a:endParaRPr lang="en-US" dirty="0"/>
          </a:p>
        </p:txBody>
      </p:sp>
      <p:sp>
        <p:nvSpPr>
          <p:cNvPr id="7" name="TextBox 6"/>
          <p:cNvSpPr txBox="1"/>
          <p:nvPr/>
        </p:nvSpPr>
        <p:spPr>
          <a:xfrm>
            <a:off x="1169233" y="2293495"/>
            <a:ext cx="2013693" cy="1815882"/>
          </a:xfrm>
          <a:prstGeom prst="rect">
            <a:avLst/>
          </a:prstGeom>
          <a:noFill/>
        </p:spPr>
        <p:txBody>
          <a:bodyPr wrap="none" rtlCol="0">
            <a:spAutoFit/>
          </a:bodyPr>
          <a:lstStyle/>
          <a:p>
            <a:pPr marL="285750" indent="-285750">
              <a:buFont typeface="Arial" panose="020B0604020202020204" pitchFamily="34" charset="0"/>
              <a:buChar char="•"/>
            </a:pPr>
            <a:r>
              <a:rPr lang="en-CA" sz="2800" b="1" dirty="0" smtClean="0">
                <a:solidFill>
                  <a:srgbClr val="7030A0"/>
                </a:solidFill>
              </a:rPr>
              <a:t>Test Cases</a:t>
            </a:r>
            <a:endParaRPr lang="en-CA" sz="2800" b="1" dirty="0" smtClean="0">
              <a:solidFill>
                <a:srgbClr val="7030A0"/>
              </a:solidFill>
            </a:endParaRPr>
          </a:p>
          <a:p>
            <a:pPr marL="285750" indent="-285750">
              <a:buFont typeface="Arial" panose="020B0604020202020204" pitchFamily="34" charset="0"/>
              <a:buChar char="•"/>
            </a:pPr>
            <a:r>
              <a:rPr lang="en-CA" sz="2800" b="1" dirty="0" smtClean="0">
                <a:solidFill>
                  <a:srgbClr val="00B050"/>
                </a:solidFill>
              </a:rPr>
              <a:t>Conditions</a:t>
            </a:r>
          </a:p>
          <a:p>
            <a:pPr marL="285750" indent="-285750">
              <a:buFont typeface="Arial" panose="020B0604020202020204" pitchFamily="34" charset="0"/>
              <a:buChar char="•"/>
            </a:pPr>
            <a:r>
              <a:rPr lang="en-CA" sz="2800" b="1" dirty="0" smtClean="0">
                <a:solidFill>
                  <a:srgbClr val="C00000"/>
                </a:solidFill>
              </a:rPr>
              <a:t>Outcomes</a:t>
            </a:r>
            <a:endParaRPr lang="en-CA" sz="2800" b="1" dirty="0" smtClean="0">
              <a:solidFill>
                <a:srgbClr val="C00000"/>
              </a:solidFill>
            </a:endParaRPr>
          </a:p>
          <a:p>
            <a:endParaRPr lang="en-CA" sz="2800" dirty="0"/>
          </a:p>
        </p:txBody>
      </p:sp>
      <p:pic>
        <p:nvPicPr>
          <p:cNvPr id="1032" name="Picture 8" descr="http://hsc.csu.edu.au/ipt/project_work/3287/decision_table.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60253" y="499533"/>
            <a:ext cx="6467342" cy="6066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055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 Case Concept Questions</a:t>
            </a:r>
            <a:endParaRPr lang="en-CA" dirty="0"/>
          </a:p>
        </p:txBody>
      </p:sp>
      <p:sp>
        <p:nvSpPr>
          <p:cNvPr id="3" name="Content Placeholder 2"/>
          <p:cNvSpPr>
            <a:spLocks noGrp="1"/>
          </p:cNvSpPr>
          <p:nvPr>
            <p:ph idx="1"/>
          </p:nvPr>
        </p:nvSpPr>
        <p:spPr>
          <a:xfrm>
            <a:off x="676656" y="2011680"/>
            <a:ext cx="10753725" cy="4249420"/>
          </a:xfrm>
        </p:spPr>
        <p:txBody>
          <a:bodyPr>
            <a:normAutofit/>
          </a:bodyPr>
          <a:lstStyle/>
          <a:p>
            <a:r>
              <a:rPr lang="en-CA" dirty="0" smtClean="0"/>
              <a:t>Is there inheritance for actors in Use case Diagrams?</a:t>
            </a:r>
          </a:p>
          <a:p>
            <a:r>
              <a:rPr lang="en-CA" dirty="0" smtClean="0"/>
              <a:t>Can a software component be an Actor?</a:t>
            </a:r>
          </a:p>
          <a:p>
            <a:r>
              <a:rPr lang="en-CA" dirty="0" smtClean="0"/>
              <a:t>Do Use Case Diagrams describe High Level concepts or Low Level Concepts?</a:t>
            </a:r>
            <a:endParaRPr lang="en-CA" dirty="0"/>
          </a:p>
        </p:txBody>
      </p:sp>
    </p:spTree>
    <p:extLst>
      <p:ext uri="{BB962C8B-B14F-4D97-AF65-F5344CB8AC3E}">
        <p14:creationId xmlns:p14="http://schemas.microsoft.com/office/powerpoint/2010/main" val="33007742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 Case Concept Questions</a:t>
            </a:r>
            <a:endParaRPr lang="en-CA" dirty="0"/>
          </a:p>
        </p:txBody>
      </p:sp>
      <p:sp>
        <p:nvSpPr>
          <p:cNvPr id="3" name="Content Placeholder 2"/>
          <p:cNvSpPr>
            <a:spLocks noGrp="1"/>
          </p:cNvSpPr>
          <p:nvPr>
            <p:ph idx="1"/>
          </p:nvPr>
        </p:nvSpPr>
        <p:spPr>
          <a:xfrm>
            <a:off x="676656" y="2011680"/>
            <a:ext cx="10753725" cy="4249420"/>
          </a:xfrm>
        </p:spPr>
        <p:txBody>
          <a:bodyPr>
            <a:normAutofit/>
          </a:bodyPr>
          <a:lstStyle/>
          <a:p>
            <a:r>
              <a:rPr lang="en-CA" dirty="0" smtClean="0"/>
              <a:t>SRS Due </a:t>
            </a:r>
            <a:r>
              <a:rPr lang="en-CA" dirty="0" smtClean="0"/>
              <a:t>Sunday </a:t>
            </a:r>
            <a:r>
              <a:rPr lang="en-CA" dirty="0" smtClean="0"/>
              <a:t>FEB 15</a:t>
            </a:r>
          </a:p>
          <a:p>
            <a:endParaRPr lang="en-CA" dirty="0"/>
          </a:p>
          <a:p>
            <a:r>
              <a:rPr lang="en-CA" dirty="0" smtClean="0"/>
              <a:t>Good luck Have Fun</a:t>
            </a:r>
            <a:endParaRPr lang="en-CA" dirty="0"/>
          </a:p>
        </p:txBody>
      </p:sp>
    </p:spTree>
    <p:extLst>
      <p:ext uri="{BB962C8B-B14F-4D97-AF65-F5344CB8AC3E}">
        <p14:creationId xmlns:p14="http://schemas.microsoft.com/office/powerpoint/2010/main" val="16467865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p:txBody>
          <a:bodyPr/>
          <a:lstStyle/>
          <a:p>
            <a:pPr marL="457200" indent="-457200">
              <a:buFont typeface="+mj-lt"/>
              <a:buAutoNum type="arabicPeriod"/>
            </a:pPr>
            <a:r>
              <a:rPr lang="en-CA" dirty="0" smtClean="0"/>
              <a:t>Class notes</a:t>
            </a:r>
          </a:p>
          <a:p>
            <a:pPr marL="457200" indent="-457200">
              <a:buFont typeface="+mj-lt"/>
              <a:buAutoNum type="arabicPeriod"/>
            </a:pPr>
            <a:r>
              <a:rPr lang="en-CA" dirty="0" smtClean="0"/>
              <a:t>Sample SRS on My Courses</a:t>
            </a:r>
            <a:endParaRPr lang="en-CA" dirty="0" smtClean="0"/>
          </a:p>
          <a:p>
            <a:pPr marL="457200" indent="-457200">
              <a:buFont typeface="+mj-lt"/>
              <a:buAutoNum type="arabicPeriod"/>
            </a:pPr>
            <a:endParaRPr lang="en-CA" dirty="0"/>
          </a:p>
        </p:txBody>
      </p:sp>
    </p:spTree>
    <p:extLst>
      <p:ext uri="{BB962C8B-B14F-4D97-AF65-F5344CB8AC3E}">
        <p14:creationId xmlns:p14="http://schemas.microsoft.com/office/powerpoint/2010/main" val="297653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a:t>T</a:t>
            </a:r>
            <a:r>
              <a:rPr lang="en-US" dirty="0" smtClean="0"/>
              <a:t>ables Example</a:t>
            </a:r>
            <a:endParaRPr lang="en-US" dirty="0"/>
          </a:p>
        </p:txBody>
      </p:sp>
      <p:sp>
        <p:nvSpPr>
          <p:cNvPr id="3" name="Content Placeholder 2"/>
          <p:cNvSpPr>
            <a:spLocks noGrp="1"/>
          </p:cNvSpPr>
          <p:nvPr>
            <p:ph idx="1"/>
          </p:nvPr>
        </p:nvSpPr>
        <p:spPr/>
        <p:txBody>
          <a:bodyPr/>
          <a:lstStyle/>
          <a:p>
            <a:r>
              <a:rPr lang="en-CA" dirty="0" smtClean="0"/>
              <a:t>A login system on a banking website has a decision table to authenticate users. </a:t>
            </a:r>
          </a:p>
          <a:p>
            <a:pPr marL="457200" indent="-457200">
              <a:buFont typeface="+mj-lt"/>
              <a:buAutoNum type="arabicPeriod"/>
            </a:pPr>
            <a:r>
              <a:rPr lang="en-CA" dirty="0" smtClean="0"/>
              <a:t>A user must go to the login page. </a:t>
            </a:r>
          </a:p>
          <a:p>
            <a:pPr marL="457200" indent="-457200">
              <a:buFont typeface="+mj-lt"/>
              <a:buAutoNum type="arabicPeriod"/>
            </a:pPr>
            <a:r>
              <a:rPr lang="en-CA" dirty="0" smtClean="0"/>
              <a:t>A user must provide valid card number. </a:t>
            </a:r>
          </a:p>
          <a:p>
            <a:pPr marL="457200" indent="-457200">
              <a:buFont typeface="+mj-lt"/>
              <a:buAutoNum type="arabicPeriod"/>
            </a:pPr>
            <a:r>
              <a:rPr lang="en-CA" dirty="0" smtClean="0"/>
              <a:t>A user must provide a valid password</a:t>
            </a:r>
          </a:p>
          <a:p>
            <a:pPr marL="457200" indent="-457200">
              <a:buFont typeface="+mj-lt"/>
              <a:buAutoNum type="arabicPeriod"/>
            </a:pPr>
            <a:r>
              <a:rPr lang="en-CA" dirty="0" smtClean="0"/>
              <a:t>A user can only have 3 attempts before the account is frozen</a:t>
            </a:r>
            <a:endParaRPr lang="en-CA" dirty="0"/>
          </a:p>
        </p:txBody>
      </p:sp>
    </p:spTree>
    <p:extLst>
      <p:ext uri="{BB962C8B-B14F-4D97-AF65-F5344CB8AC3E}">
        <p14:creationId xmlns:p14="http://schemas.microsoft.com/office/powerpoint/2010/main" val="9666879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a:t>T</a:t>
            </a:r>
            <a:r>
              <a:rPr lang="en-US" dirty="0" smtClean="0"/>
              <a:t>ables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3947189"/>
              </p:ext>
            </p:extLst>
          </p:nvPr>
        </p:nvGraphicFramePr>
        <p:xfrm>
          <a:off x="657224" y="1744663"/>
          <a:ext cx="10753725" cy="4953000"/>
        </p:xfrm>
        <a:graphic>
          <a:graphicData uri="http://schemas.openxmlformats.org/drawingml/2006/table">
            <a:tbl>
              <a:tblPr firstRow="1" bandRow="1">
                <a:tableStyleId>{5C22544A-7EE6-4342-B048-85BDC9FD1C3A}</a:tableStyleId>
              </a:tblPr>
              <a:tblGrid>
                <a:gridCol w="2150745"/>
                <a:gridCol w="2150745"/>
                <a:gridCol w="2150745"/>
                <a:gridCol w="2150745"/>
                <a:gridCol w="2150745"/>
              </a:tblGrid>
              <a:tr h="370840">
                <a:tc>
                  <a:txBody>
                    <a:bodyPr/>
                    <a:lstStyle/>
                    <a:p>
                      <a:r>
                        <a:rPr lang="en-CA" dirty="0" smtClean="0"/>
                        <a:t>Conditions</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 goes</a:t>
                      </a:r>
                      <a:r>
                        <a:rPr lang="en-CA" baseline="0" dirty="0" smtClean="0"/>
                        <a:t> to login page</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card number</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password</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dirty="0" smtClean="0"/>
                        <a:t>Attempts &gt; 3</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b="1" dirty="0" smtClean="0">
                          <a:solidFill>
                            <a:schemeClr val="bg1"/>
                          </a:solidFill>
                        </a:rPr>
                        <a:t>Outcomes</a:t>
                      </a:r>
                      <a:endParaRPr lang="en-CA" b="1" dirty="0">
                        <a:solidFill>
                          <a:schemeClr val="bg1"/>
                        </a:solidFill>
                      </a:endParaRPr>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r>
              <a:tr h="370840">
                <a:tc>
                  <a:txBody>
                    <a:bodyPr/>
                    <a:lstStyle/>
                    <a:p>
                      <a:r>
                        <a:rPr lang="en-CA" dirty="0" smtClean="0"/>
                        <a:t>User is taken to Accounts page</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 is taken to</a:t>
                      </a:r>
                      <a:r>
                        <a:rPr lang="en-CA" baseline="0" dirty="0" smtClean="0"/>
                        <a:t> login page </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User’s account is frozen</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bl>
          </a:graphicData>
        </a:graphic>
      </p:graphicFrame>
    </p:spTree>
    <p:extLst>
      <p:ext uri="{BB962C8B-B14F-4D97-AF65-F5344CB8AC3E}">
        <p14:creationId xmlns:p14="http://schemas.microsoft.com/office/powerpoint/2010/main" val="22294963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a:t>T</a:t>
            </a:r>
            <a:r>
              <a:rPr lang="en-US" dirty="0" smtClean="0"/>
              <a:t>ables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6439791"/>
              </p:ext>
            </p:extLst>
          </p:nvPr>
        </p:nvGraphicFramePr>
        <p:xfrm>
          <a:off x="657224" y="1744663"/>
          <a:ext cx="10753725" cy="4953000"/>
        </p:xfrm>
        <a:graphic>
          <a:graphicData uri="http://schemas.openxmlformats.org/drawingml/2006/table">
            <a:tbl>
              <a:tblPr firstRow="1" bandRow="1">
                <a:tableStyleId>{5C22544A-7EE6-4342-B048-85BDC9FD1C3A}</a:tableStyleId>
              </a:tblPr>
              <a:tblGrid>
                <a:gridCol w="2150745"/>
                <a:gridCol w="2150745"/>
                <a:gridCol w="2150745"/>
                <a:gridCol w="2150745"/>
                <a:gridCol w="2150745"/>
              </a:tblGrid>
              <a:tr h="370840">
                <a:tc>
                  <a:txBody>
                    <a:bodyPr/>
                    <a:lstStyle/>
                    <a:p>
                      <a:r>
                        <a:rPr lang="en-CA" dirty="0" smtClean="0"/>
                        <a:t>Conditions</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 goes</a:t>
                      </a:r>
                      <a:r>
                        <a:rPr lang="en-CA" baseline="0" dirty="0" smtClean="0"/>
                        <a:t> to login page</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card number</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password</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dirty="0" smtClean="0"/>
                        <a:t>Attempts &gt; 3</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b="1" dirty="0" smtClean="0">
                          <a:solidFill>
                            <a:schemeClr val="bg1"/>
                          </a:solidFill>
                        </a:rPr>
                        <a:t>Outcomes</a:t>
                      </a:r>
                      <a:endParaRPr lang="en-CA" b="1" dirty="0">
                        <a:solidFill>
                          <a:schemeClr val="bg1"/>
                        </a:solidFill>
                      </a:endParaRPr>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r>
              <a:tr h="370840">
                <a:tc>
                  <a:txBody>
                    <a:bodyPr/>
                    <a:lstStyle/>
                    <a:p>
                      <a:r>
                        <a:rPr lang="en-CA" dirty="0" smtClean="0"/>
                        <a:t>User is taken to Accounts page</a:t>
                      </a:r>
                      <a:endParaRPr lang="en-CA" dirty="0"/>
                    </a:p>
                  </a:txBody>
                  <a:tcPr/>
                </a:tc>
                <a:tc>
                  <a:txBody>
                    <a:bodyPr/>
                    <a:lstStyle/>
                    <a:p>
                      <a:r>
                        <a:rPr lang="en-CA" dirty="0" smtClean="0"/>
                        <a:t>Y</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 is taken to</a:t>
                      </a:r>
                      <a:r>
                        <a:rPr lang="en-CA" baseline="0" dirty="0" smtClean="0"/>
                        <a:t> login page </a:t>
                      </a:r>
                      <a:endParaRPr lang="en-CA" dirty="0"/>
                    </a:p>
                  </a:txBody>
                  <a:tcPr/>
                </a:tc>
                <a:tc>
                  <a:txBody>
                    <a:bodyPr/>
                    <a:lstStyle/>
                    <a:p>
                      <a:r>
                        <a:rPr lang="en-CA" dirty="0" smtClean="0"/>
                        <a:t>N</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User’s account is frozen</a:t>
                      </a:r>
                      <a:endParaRPr lang="en-CA" dirty="0"/>
                    </a:p>
                  </a:txBody>
                  <a:tcPr/>
                </a:tc>
                <a:tc>
                  <a:txBody>
                    <a:bodyPr/>
                    <a:lstStyle/>
                    <a:p>
                      <a:r>
                        <a:rPr lang="en-CA" dirty="0" smtClean="0"/>
                        <a:t>N</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bl>
          </a:graphicData>
        </a:graphic>
      </p:graphicFrame>
    </p:spTree>
    <p:extLst>
      <p:ext uri="{BB962C8B-B14F-4D97-AF65-F5344CB8AC3E}">
        <p14:creationId xmlns:p14="http://schemas.microsoft.com/office/powerpoint/2010/main" val="20315664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a:t>T</a:t>
            </a:r>
            <a:r>
              <a:rPr lang="en-US" dirty="0" smtClean="0"/>
              <a:t>ables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72406"/>
              </p:ext>
            </p:extLst>
          </p:nvPr>
        </p:nvGraphicFramePr>
        <p:xfrm>
          <a:off x="657224" y="1744663"/>
          <a:ext cx="10753725" cy="4953000"/>
        </p:xfrm>
        <a:graphic>
          <a:graphicData uri="http://schemas.openxmlformats.org/drawingml/2006/table">
            <a:tbl>
              <a:tblPr firstRow="1" bandRow="1">
                <a:tableStyleId>{5C22544A-7EE6-4342-B048-85BDC9FD1C3A}</a:tableStyleId>
              </a:tblPr>
              <a:tblGrid>
                <a:gridCol w="2150745"/>
                <a:gridCol w="2150745"/>
                <a:gridCol w="2150745"/>
                <a:gridCol w="2150745"/>
                <a:gridCol w="2150745"/>
              </a:tblGrid>
              <a:tr h="370840">
                <a:tc>
                  <a:txBody>
                    <a:bodyPr/>
                    <a:lstStyle/>
                    <a:p>
                      <a:r>
                        <a:rPr lang="en-CA" dirty="0" smtClean="0"/>
                        <a:t>Conditions</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 goes</a:t>
                      </a:r>
                      <a:r>
                        <a:rPr lang="en-CA" baseline="0" dirty="0" smtClean="0"/>
                        <a:t> to login page</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card number</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password</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dirty="0" smtClean="0"/>
                        <a:t>Attempts &gt; 3</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b="1" dirty="0" smtClean="0">
                          <a:solidFill>
                            <a:schemeClr val="bg1"/>
                          </a:solidFill>
                        </a:rPr>
                        <a:t>Outcomes</a:t>
                      </a:r>
                      <a:endParaRPr lang="en-CA" b="1" dirty="0">
                        <a:solidFill>
                          <a:schemeClr val="bg1"/>
                        </a:solidFill>
                      </a:endParaRPr>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r>
              <a:tr h="370840">
                <a:tc>
                  <a:txBody>
                    <a:bodyPr/>
                    <a:lstStyle/>
                    <a:p>
                      <a:r>
                        <a:rPr lang="en-CA" dirty="0" smtClean="0"/>
                        <a:t>User is taken to Accounts page</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 is taken to</a:t>
                      </a:r>
                      <a:r>
                        <a:rPr lang="en-CA" baseline="0" dirty="0" smtClean="0"/>
                        <a:t> login page </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User’s account is frozen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endParaRPr lang="en-CA" dirty="0"/>
                    </a:p>
                  </a:txBody>
                  <a:tcPr/>
                </a:tc>
                <a:tc>
                  <a:txBody>
                    <a:bodyPr/>
                    <a:lstStyle/>
                    <a:p>
                      <a:endParaRPr lang="en-CA" dirty="0"/>
                    </a:p>
                  </a:txBody>
                  <a:tcPr/>
                </a:tc>
              </a:tr>
            </a:tbl>
          </a:graphicData>
        </a:graphic>
      </p:graphicFrame>
    </p:spTree>
    <p:extLst>
      <p:ext uri="{BB962C8B-B14F-4D97-AF65-F5344CB8AC3E}">
        <p14:creationId xmlns:p14="http://schemas.microsoft.com/office/powerpoint/2010/main" val="42326009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a:t>T</a:t>
            </a:r>
            <a:r>
              <a:rPr lang="en-US" dirty="0" smtClean="0"/>
              <a:t>ables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346907"/>
              </p:ext>
            </p:extLst>
          </p:nvPr>
        </p:nvGraphicFramePr>
        <p:xfrm>
          <a:off x="657224" y="1744663"/>
          <a:ext cx="10753725" cy="4953000"/>
        </p:xfrm>
        <a:graphic>
          <a:graphicData uri="http://schemas.openxmlformats.org/drawingml/2006/table">
            <a:tbl>
              <a:tblPr firstRow="1" bandRow="1">
                <a:tableStyleId>{5C22544A-7EE6-4342-B048-85BDC9FD1C3A}</a:tableStyleId>
              </a:tblPr>
              <a:tblGrid>
                <a:gridCol w="2150745"/>
                <a:gridCol w="2150745"/>
                <a:gridCol w="2150745"/>
                <a:gridCol w="2150745"/>
                <a:gridCol w="2150745"/>
              </a:tblGrid>
              <a:tr h="370840">
                <a:tc>
                  <a:txBody>
                    <a:bodyPr/>
                    <a:lstStyle/>
                    <a:p>
                      <a:r>
                        <a:rPr lang="en-CA" dirty="0" smtClean="0"/>
                        <a:t>Conditions</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 goes</a:t>
                      </a:r>
                      <a:r>
                        <a:rPr lang="en-CA" baseline="0" dirty="0" smtClean="0"/>
                        <a:t> to login page</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card number</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password</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dirty="0" smtClean="0"/>
                        <a:t>Attempts &gt; 3</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b="1" dirty="0" smtClean="0">
                          <a:solidFill>
                            <a:schemeClr val="bg1"/>
                          </a:solidFill>
                        </a:rPr>
                        <a:t>Outcomes</a:t>
                      </a:r>
                      <a:endParaRPr lang="en-CA" b="1" dirty="0">
                        <a:solidFill>
                          <a:schemeClr val="bg1"/>
                        </a:solidFill>
                      </a:endParaRPr>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r>
              <a:tr h="370840">
                <a:tc>
                  <a:txBody>
                    <a:bodyPr/>
                    <a:lstStyle/>
                    <a:p>
                      <a:r>
                        <a:rPr lang="en-CA" dirty="0" smtClean="0"/>
                        <a:t>User is taken to Accounts page</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endParaRPr lang="en-CA" dirty="0"/>
                    </a:p>
                  </a:txBody>
                  <a:tcPr/>
                </a:tc>
              </a:tr>
              <a:tr h="370840">
                <a:tc>
                  <a:txBody>
                    <a:bodyPr/>
                    <a:lstStyle/>
                    <a:p>
                      <a:r>
                        <a:rPr lang="en-CA" dirty="0" smtClean="0"/>
                        <a:t>User is taken to</a:t>
                      </a:r>
                      <a:r>
                        <a:rPr lang="en-CA" baseline="0" dirty="0" smtClean="0"/>
                        <a:t> login page </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endParaRPr lang="en-CA" dirty="0"/>
                    </a:p>
                  </a:txBody>
                  <a:tcPr/>
                </a:tc>
              </a:tr>
              <a:tr h="370840">
                <a:tc>
                  <a:txBody>
                    <a:bodyPr/>
                    <a:lstStyle/>
                    <a:p>
                      <a:r>
                        <a:rPr lang="en-CA" dirty="0" smtClean="0"/>
                        <a:t>User’s account is frozen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endParaRPr lang="en-CA" dirty="0"/>
                    </a:p>
                  </a:txBody>
                  <a:tcPr/>
                </a:tc>
              </a:tr>
            </a:tbl>
          </a:graphicData>
        </a:graphic>
      </p:graphicFrame>
    </p:spTree>
    <p:extLst>
      <p:ext uri="{BB962C8B-B14F-4D97-AF65-F5344CB8AC3E}">
        <p14:creationId xmlns:p14="http://schemas.microsoft.com/office/powerpoint/2010/main" val="17684155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a:t>T</a:t>
            </a:r>
            <a:r>
              <a:rPr lang="en-US" dirty="0" smtClean="0"/>
              <a:t>ables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6671167"/>
              </p:ext>
            </p:extLst>
          </p:nvPr>
        </p:nvGraphicFramePr>
        <p:xfrm>
          <a:off x="657224" y="1744663"/>
          <a:ext cx="10753725" cy="4953000"/>
        </p:xfrm>
        <a:graphic>
          <a:graphicData uri="http://schemas.openxmlformats.org/drawingml/2006/table">
            <a:tbl>
              <a:tblPr firstRow="1" bandRow="1">
                <a:tableStyleId>{5C22544A-7EE6-4342-B048-85BDC9FD1C3A}</a:tableStyleId>
              </a:tblPr>
              <a:tblGrid>
                <a:gridCol w="2150745"/>
                <a:gridCol w="2150745"/>
                <a:gridCol w="2150745"/>
                <a:gridCol w="2150745"/>
                <a:gridCol w="2150745"/>
              </a:tblGrid>
              <a:tr h="370840">
                <a:tc>
                  <a:txBody>
                    <a:bodyPr/>
                    <a:lstStyle/>
                    <a:p>
                      <a:r>
                        <a:rPr lang="en-CA" dirty="0" smtClean="0"/>
                        <a:t>Conditions</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 goes</a:t>
                      </a:r>
                      <a:r>
                        <a:rPr lang="en-CA" baseline="0" dirty="0" smtClean="0"/>
                        <a:t> to login page</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card number</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password</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dirty="0" smtClean="0"/>
                        <a:t>Attempts &gt; 3</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b="1" dirty="0" smtClean="0">
                          <a:solidFill>
                            <a:schemeClr val="bg1"/>
                          </a:solidFill>
                        </a:rPr>
                        <a:t>Outcomes</a:t>
                      </a:r>
                      <a:endParaRPr lang="en-CA" b="1" dirty="0">
                        <a:solidFill>
                          <a:schemeClr val="bg1"/>
                        </a:solidFill>
                      </a:endParaRPr>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r>
              <a:tr h="370840">
                <a:tc>
                  <a:txBody>
                    <a:bodyPr/>
                    <a:lstStyle/>
                    <a:p>
                      <a:r>
                        <a:rPr lang="en-CA" dirty="0" smtClean="0"/>
                        <a:t>User is taken to Accounts page</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r>
              <a:tr h="370840">
                <a:tc>
                  <a:txBody>
                    <a:bodyPr/>
                    <a:lstStyle/>
                    <a:p>
                      <a:r>
                        <a:rPr lang="en-CA" dirty="0" smtClean="0"/>
                        <a:t>User is taken to</a:t>
                      </a:r>
                      <a:r>
                        <a:rPr lang="en-CA" baseline="0" dirty="0" smtClean="0"/>
                        <a:t> login page </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r>
              <a:tr h="370840">
                <a:tc>
                  <a:txBody>
                    <a:bodyPr/>
                    <a:lstStyle/>
                    <a:p>
                      <a:r>
                        <a:rPr lang="en-CA" dirty="0" smtClean="0"/>
                        <a:t>User’s account is frozen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bl>
          </a:graphicData>
        </a:graphic>
      </p:graphicFrame>
    </p:spTree>
    <p:extLst>
      <p:ext uri="{BB962C8B-B14F-4D97-AF65-F5344CB8AC3E}">
        <p14:creationId xmlns:p14="http://schemas.microsoft.com/office/powerpoint/2010/main" val="12270850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a:t>T</a:t>
            </a:r>
            <a:r>
              <a:rPr lang="en-US" dirty="0" smtClean="0"/>
              <a:t>ables Questions</a:t>
            </a:r>
            <a:endParaRPr lang="en-US" dirty="0"/>
          </a:p>
        </p:txBody>
      </p:sp>
      <p:sp>
        <p:nvSpPr>
          <p:cNvPr id="3" name="Content Placeholder 2"/>
          <p:cNvSpPr>
            <a:spLocks noGrp="1"/>
          </p:cNvSpPr>
          <p:nvPr>
            <p:ph idx="1"/>
          </p:nvPr>
        </p:nvSpPr>
        <p:spPr/>
        <p:txBody>
          <a:bodyPr/>
          <a:lstStyle/>
          <a:p>
            <a:r>
              <a:rPr lang="en-CA" dirty="0" smtClean="0"/>
              <a:t>When are these tables useful?</a:t>
            </a:r>
          </a:p>
          <a:p>
            <a:r>
              <a:rPr lang="en-CA" dirty="0" smtClean="0"/>
              <a:t>What does a star mean?</a:t>
            </a:r>
            <a:endParaRPr lang="en-CA" dirty="0"/>
          </a:p>
        </p:txBody>
      </p:sp>
    </p:spTree>
    <p:extLst>
      <p:ext uri="{BB962C8B-B14F-4D97-AF65-F5344CB8AC3E}">
        <p14:creationId xmlns:p14="http://schemas.microsoft.com/office/powerpoint/2010/main" val="4287386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3_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71E0A8-DA6F-4DC5-84AA-9AE90625C277}">
  <ds:schemaRefs>
    <ds:schemaRef ds:uri="http://schemas.microsoft.com/office/2006/metadata/properties"/>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6B64549-C1F2-49EA-8B2D-5EF61BF1CE56}">
  <ds:schemaRefs>
    <ds:schemaRef ds:uri="http://schemas.microsoft.com/sharepoint/v3/contenttype/forms"/>
  </ds:schemaRefs>
</ds:datastoreItem>
</file>

<file path=customXml/itemProps3.xml><?xml version="1.0" encoding="utf-8"?>
<ds:datastoreItem xmlns:ds="http://schemas.openxmlformats.org/officeDocument/2006/customXml" ds:itemID="{29F17D79-05FE-43C7-A9B5-360E9D6B5A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Metropolitan</Template>
  <TotalTime>0</TotalTime>
  <Words>786</Words>
  <Application>Microsoft Office PowerPoint</Application>
  <PresentationFormat>Widescreen</PresentationFormat>
  <Paragraphs>246</Paragraphs>
  <Slides>22</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3_Metropolitan</vt:lpstr>
      <vt:lpstr>UML Requirements</vt:lpstr>
      <vt:lpstr>Decision Tables</vt:lpstr>
      <vt:lpstr>Decision Tables Example</vt:lpstr>
      <vt:lpstr>Decision Tables Example</vt:lpstr>
      <vt:lpstr>Decision Tables Example</vt:lpstr>
      <vt:lpstr>Decision Tables Example</vt:lpstr>
      <vt:lpstr>Decision Tables Example</vt:lpstr>
      <vt:lpstr>Decision Tables Example</vt:lpstr>
      <vt:lpstr>Decision Tables Questions</vt:lpstr>
      <vt:lpstr>Use Cases</vt:lpstr>
      <vt:lpstr>Use case Diagrams</vt:lpstr>
      <vt:lpstr>Include vs extend</vt:lpstr>
      <vt:lpstr>ArgoUML</vt:lpstr>
      <vt:lpstr>Exercise</vt:lpstr>
      <vt:lpstr>Use Case Description</vt:lpstr>
      <vt:lpstr>Use Case Description</vt:lpstr>
      <vt:lpstr>Use Case Description</vt:lpstr>
      <vt:lpstr>Use Case Description</vt:lpstr>
      <vt:lpstr>Use Case Description Exercise</vt:lpstr>
      <vt:lpstr>Use Case Concept Questions</vt:lpstr>
      <vt:lpstr>Use Case Concept Questions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
  <cp:revision>4</cp:revision>
  <dcterms:created xsi:type="dcterms:W3CDTF">2013-06-12T19:28:15Z</dcterms:created>
  <dcterms:modified xsi:type="dcterms:W3CDTF">2015-02-02T02:04:12Z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