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31"/>
  </p:notesMasterIdLst>
  <p:sldIdLst>
    <p:sldId id="256" r:id="rId5"/>
    <p:sldId id="316" r:id="rId6"/>
    <p:sldId id="324" r:id="rId7"/>
    <p:sldId id="325" r:id="rId8"/>
    <p:sldId id="326" r:id="rId9"/>
    <p:sldId id="318" r:id="rId10"/>
    <p:sldId id="317" r:id="rId11"/>
    <p:sldId id="320" r:id="rId12"/>
    <p:sldId id="319" r:id="rId13"/>
    <p:sldId id="322" r:id="rId14"/>
    <p:sldId id="323" r:id="rId15"/>
    <p:sldId id="327" r:id="rId16"/>
    <p:sldId id="328" r:id="rId17"/>
    <p:sldId id="321" r:id="rId18"/>
    <p:sldId id="294" r:id="rId19"/>
    <p:sldId id="282" r:id="rId20"/>
    <p:sldId id="314" r:id="rId21"/>
    <p:sldId id="305" r:id="rId22"/>
    <p:sldId id="310" r:id="rId23"/>
    <p:sldId id="311" r:id="rId24"/>
    <p:sldId id="312" r:id="rId25"/>
    <p:sldId id="309" r:id="rId26"/>
    <p:sldId id="313" r:id="rId27"/>
    <p:sldId id="315" r:id="rId28"/>
    <p:sldId id="289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316"/>
            <p14:sldId id="324"/>
            <p14:sldId id="325"/>
            <p14:sldId id="326"/>
            <p14:sldId id="318"/>
            <p14:sldId id="317"/>
            <p14:sldId id="320"/>
            <p14:sldId id="319"/>
            <p14:sldId id="322"/>
            <p14:sldId id="323"/>
            <p14:sldId id="327"/>
            <p14:sldId id="328"/>
            <p14:sldId id="321"/>
            <p14:sldId id="294"/>
            <p14:sldId id="282"/>
            <p14:sldId id="314"/>
            <p14:sldId id="305"/>
            <p14:sldId id="310"/>
            <p14:sldId id="311"/>
            <p14:sldId id="312"/>
            <p14:sldId id="309"/>
            <p14:sldId id="313"/>
            <p14:sldId id="315"/>
            <p14:sldId id="289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5" autoAdjust="0"/>
    <p:restoredTop sz="94799" autoAdjust="0"/>
  </p:normalViewPr>
  <p:slideViewPr>
    <p:cSldViewPr snapToGrid="0">
      <p:cViewPr varScale="1">
        <p:scale>
          <a:sx n="75" d="100"/>
          <a:sy n="75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Taken from http://upload.wikimedia.org/wikipedia/commons/thumb/9/9b/CheckEmail.svg/440px-CheckEmail.svg.png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3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obtained from:</a:t>
            </a:r>
            <a:r>
              <a:rPr lang="en-US" baseline="0" dirty="0" smtClean="0"/>
              <a:t> http://www.ibm.com/developerworks/rational/library/content/RationalEdge/feb04/3101_figure7.jpg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9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16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r>
              <a:rPr lang="en-CA" baseline="0" dirty="0" smtClean="0"/>
              <a:t> provided courtesy of Professor Aditya Mahajan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3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Humor obtained from</a:t>
            </a:r>
            <a:r>
              <a:rPr lang="en-CA" baseline="0" dirty="0" smtClean="0"/>
              <a:t> reddit.com/r/</a:t>
            </a:r>
            <a:r>
              <a:rPr lang="en-CA" baseline="0" dirty="0" err="1" smtClean="0"/>
              <a:t>diwhy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09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9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27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obtained from:</a:t>
            </a:r>
            <a:r>
              <a:rPr lang="en-US" baseline="0" dirty="0" smtClean="0"/>
              <a:t> http://www.ibm.com/developerworks/rational/library/content/RationalEdge/feb04/3101_figure7.jpg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4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obtained from:</a:t>
            </a:r>
            <a:r>
              <a:rPr lang="en-US" baseline="0" dirty="0" smtClean="0"/>
              <a:t> http://www.ibm.com/developerworks/rational/library/content/RationalEdge/feb04/3101_figure7.jpg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9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obtained from:</a:t>
            </a:r>
            <a:r>
              <a:rPr lang="en-US" baseline="0" dirty="0" smtClean="0"/>
              <a:t> http://www.ibm.com/developerworks/rational/library/content/RationalEdge/feb04/3101_figure7.jpg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11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Taken from http://upload.wikimedia.org/wikipedia/commons/thumb/9/9b/CheckEmail.svg/440px-CheckEmail.svg.png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4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diagram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" TargetMode="External"/><Relationship Id="rId2" Type="http://schemas.openxmlformats.org/officeDocument/2006/relationships/hyperlink" Target="http://argouml-downloads.tigri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ely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diagra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diagram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content/RationalEdge/sep04/bell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content/RationalEdge/sep04/bell/" TargetMode="External"/><Relationship Id="rId2" Type="http://schemas.openxmlformats.org/officeDocument/2006/relationships/hyperlink" Target="http://www.objectmentor.com/resources/articles/umlClassDiagram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lides.com/dominiccharleyroy/" TargetMode="External"/><Relationship Id="rId4" Type="http://schemas.openxmlformats.org/officeDocument/2006/relationships/hyperlink" Target="http://en.wikipedia.org/wiki/Class_diagra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Diagrams and class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Diagrams (Arrows)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79034" y="3168078"/>
            <a:ext cx="10753725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0070C0"/>
                </a:solidFill>
              </a:rPr>
              <a:t>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92D050"/>
                </a:solidFill>
              </a:rPr>
              <a:t>Return</a:t>
            </a:r>
            <a:r>
              <a:rPr lang="en-CA" dirty="0" smtClean="0">
                <a:solidFill>
                  <a:srgbClr val="92D050"/>
                </a:solidFill>
              </a:rPr>
              <a:t> </a:t>
            </a:r>
            <a:r>
              <a:rPr lang="en-CA" dirty="0" smtClean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FFC000"/>
                </a:solidFill>
              </a:rPr>
              <a:t>Asynchronous</a:t>
            </a:r>
            <a:r>
              <a:rPr lang="en-CA" dirty="0" smtClean="0">
                <a:solidFill>
                  <a:srgbClr val="FFC000"/>
                </a:solidFill>
              </a:rPr>
              <a:t> </a:t>
            </a:r>
            <a:r>
              <a:rPr lang="en-CA" dirty="0" smtClean="0"/>
              <a:t>message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923" y="2851000"/>
            <a:ext cx="28194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8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Diagrams (Abstraction)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00B050"/>
                </a:solidFill>
              </a:rPr>
              <a:t>Abstract away </a:t>
            </a:r>
            <a:r>
              <a:rPr lang="en-CA" dirty="0" smtClean="0"/>
              <a:t>complicated interactions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Use frames to </a:t>
            </a:r>
            <a:r>
              <a:rPr lang="en-CA" b="1" dirty="0" smtClean="0">
                <a:solidFill>
                  <a:srgbClr val="0070C0"/>
                </a:solidFill>
              </a:rPr>
              <a:t>reference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smtClean="0"/>
              <a:t>to other interactions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6" y="3340282"/>
            <a:ext cx="3933825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771" y="3097394"/>
            <a:ext cx="36004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6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Simple Example</a:t>
            </a:r>
            <a:endParaRPr lang="en-CA" dirty="0"/>
          </a:p>
        </p:txBody>
      </p:sp>
      <p:pic>
        <p:nvPicPr>
          <p:cNvPr id="8194" name="Picture 2" descr="http://upload.wikimedia.org/wikipedia/commons/thumb/9/9b/CheckEmail.svg/440px-CheckEmail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38" y="285221"/>
            <a:ext cx="6734786" cy="667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1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Pop Quiz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a racing game, are sequence diagrams useful for describing car components and its various attributes?</a:t>
            </a:r>
          </a:p>
          <a:p>
            <a:endParaRPr lang="en-CA" dirty="0"/>
          </a:p>
          <a:p>
            <a:r>
              <a:rPr lang="en-CA" dirty="0" smtClean="0"/>
              <a:t>You are designing the user interface for a tablet PC used in the construction industry, under what scenario would you use a </a:t>
            </a:r>
            <a:r>
              <a:rPr lang="en-CA" smtClean="0"/>
              <a:t>sequence diagram?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06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McGill University </a:t>
            </a:r>
            <a:r>
              <a:rPr lang="en-CA" dirty="0" smtClean="0"/>
              <a:t>is upgrading its room booking services for students. Students can now use an online portal to book all rooms at anytime for a small fee. 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To request a room the student will input the </a:t>
            </a:r>
            <a:r>
              <a:rPr lang="en-CA" b="1" dirty="0" smtClean="0">
                <a:solidFill>
                  <a:srgbClr val="0070C0"/>
                </a:solidFill>
              </a:rPr>
              <a:t>time</a:t>
            </a:r>
            <a:r>
              <a:rPr lang="en-CA" dirty="0" smtClean="0"/>
              <a:t> at which to make the booking and the </a:t>
            </a:r>
            <a:r>
              <a:rPr lang="en-CA" b="1" dirty="0" smtClean="0">
                <a:solidFill>
                  <a:srgbClr val="0070C0"/>
                </a:solidFill>
              </a:rPr>
              <a:t>amount of students </a:t>
            </a:r>
            <a:r>
              <a:rPr lang="en-CA" dirty="0" smtClean="0"/>
              <a:t>the room needs to hold. This information will be sent the booking system which will find a room that fits </a:t>
            </a:r>
            <a:r>
              <a:rPr lang="en-CA" b="1" dirty="0" smtClean="0">
                <a:solidFill>
                  <a:srgbClr val="00B050"/>
                </a:solidFill>
              </a:rPr>
              <a:t>all the students at the requested time</a:t>
            </a:r>
            <a:r>
              <a:rPr lang="en-CA" dirty="0" smtClean="0"/>
              <a:t>, </a:t>
            </a:r>
            <a:r>
              <a:rPr lang="en-CA" b="1" dirty="0" smtClean="0">
                <a:solidFill>
                  <a:srgbClr val="FFC000"/>
                </a:solidFill>
              </a:rPr>
              <a:t>if</a:t>
            </a:r>
            <a:r>
              <a:rPr lang="en-CA" dirty="0" smtClean="0"/>
              <a:t> it such a room exists. </a:t>
            </a:r>
            <a:r>
              <a:rPr lang="en-CA" dirty="0" smtClean="0">
                <a:solidFill>
                  <a:schemeClr val="tx1"/>
                </a:solidFill>
              </a:rPr>
              <a:t>The booking system will hold the </a:t>
            </a:r>
            <a:r>
              <a:rPr lang="en-CA" b="1" dirty="0" smtClean="0">
                <a:solidFill>
                  <a:srgbClr val="7030A0"/>
                </a:solidFill>
              </a:rPr>
              <a:t>room in pending </a:t>
            </a:r>
            <a:r>
              <a:rPr lang="en-CA" dirty="0" smtClean="0">
                <a:solidFill>
                  <a:schemeClr val="tx1"/>
                </a:solidFill>
              </a:rPr>
              <a:t>for 5 business days for inconvenience. </a:t>
            </a:r>
            <a:r>
              <a:rPr lang="en-CA" dirty="0" smtClean="0"/>
              <a:t>Then, the booking system will also </a:t>
            </a:r>
            <a:r>
              <a:rPr lang="en-CA" b="1" dirty="0" smtClean="0">
                <a:solidFill>
                  <a:srgbClr val="0070C0"/>
                </a:solidFill>
              </a:rPr>
              <a:t>send an invoice </a:t>
            </a:r>
            <a:r>
              <a:rPr lang="en-CA" dirty="0" smtClean="0"/>
              <a:t>to the requester’s student account charging them for the booking along with a </a:t>
            </a:r>
            <a:r>
              <a:rPr lang="en-CA" b="1" dirty="0" smtClean="0">
                <a:solidFill>
                  <a:srgbClr val="FFC000"/>
                </a:solidFill>
              </a:rPr>
              <a:t>confirmation email </a:t>
            </a:r>
            <a:r>
              <a:rPr lang="en-CA" dirty="0" smtClean="0"/>
              <a:t>to the student’s mail.mcgill.ca email.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Draw a sequence diagram using software mentioned above to represent the events described above. Be sure to have at least 2 classes, the relevant arrows and conditions. Make any assumptions necessary for a plausible scenario.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944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diagrams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443037"/>
            <a:ext cx="5981700" cy="32099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The other thing you need to know about UML. Describes relationships.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865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Diagrams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0269" y="2157731"/>
            <a:ext cx="5076825" cy="270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3307" y="2314485"/>
            <a:ext cx="22469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Class Name</a:t>
            </a:r>
          </a:p>
          <a:p>
            <a:endParaRPr lang="en-CA" sz="2800" dirty="0" smtClean="0"/>
          </a:p>
          <a:p>
            <a:r>
              <a:rPr lang="en-CA" sz="2800" dirty="0" smtClean="0"/>
              <a:t>Java Members</a:t>
            </a:r>
          </a:p>
          <a:p>
            <a:endParaRPr lang="en-CA" sz="2800" dirty="0"/>
          </a:p>
          <a:p>
            <a:r>
              <a:rPr lang="en-CA" sz="2800" dirty="0" smtClean="0"/>
              <a:t>Java Methods</a:t>
            </a:r>
            <a:endParaRPr lang="en-CA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864" y="2043370"/>
            <a:ext cx="2469364" cy="293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4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Diagrams in </a:t>
            </a:r>
            <a:r>
              <a:rPr lang="en-CA" dirty="0" err="1" smtClean="0"/>
              <a:t>ArgoUml</a:t>
            </a:r>
            <a:endParaRPr lang="en-C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353" y="2157731"/>
            <a:ext cx="8923740" cy="25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3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Relationships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3766185"/>
          </a:xfrm>
        </p:spPr>
        <p:txBody>
          <a:bodyPr/>
          <a:lstStyle/>
          <a:p>
            <a:pPr lvl="1"/>
            <a:r>
              <a:rPr lang="en-CA" b="1" dirty="0" smtClean="0">
                <a:solidFill>
                  <a:srgbClr val="FF0000"/>
                </a:solidFill>
              </a:rPr>
              <a:t>Has A </a:t>
            </a:r>
            <a:r>
              <a:rPr lang="en-CA" dirty="0" smtClean="0"/>
              <a:t>(Association, Aggregation, Composition)</a:t>
            </a:r>
          </a:p>
          <a:p>
            <a:pPr lvl="1"/>
            <a:endParaRPr lang="en-CA" dirty="0"/>
          </a:p>
          <a:p>
            <a:pPr lvl="1"/>
            <a:r>
              <a:rPr lang="en-CA" b="1" dirty="0" smtClean="0">
                <a:solidFill>
                  <a:srgbClr val="00B050"/>
                </a:solidFill>
              </a:rPr>
              <a:t>Is A </a:t>
            </a:r>
            <a:r>
              <a:rPr lang="en-CA" dirty="0" smtClean="0"/>
              <a:t>(inheritance)</a:t>
            </a:r>
          </a:p>
        </p:txBody>
      </p:sp>
    </p:spTree>
    <p:extLst>
      <p:ext uri="{BB962C8B-B14F-4D97-AF65-F5344CB8AC3E}">
        <p14:creationId xmlns:p14="http://schemas.microsoft.com/office/powerpoint/2010/main" val="33041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</a:t>
            </a:r>
            <a:endParaRPr lang="en-CA" dirty="0"/>
          </a:p>
        </p:txBody>
      </p:sp>
      <p:pic>
        <p:nvPicPr>
          <p:cNvPr id="1026" name="Picture 2" descr="http://upload.wikimedia.org/wikipedia/commons/4/4d/UML_role_exampl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38" y="2376136"/>
            <a:ext cx="9137281" cy="111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77496" y="3711113"/>
            <a:ext cx="533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en.wikipedia.org/wiki/Class_diagram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634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UML Software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Argo UML </a:t>
            </a:r>
            <a:r>
              <a:rPr lang="en-CA" dirty="0">
                <a:hlinkClick r:id="rId2"/>
              </a:rPr>
              <a:t>http://argouml-downloads.tigris.org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CA" b="1" dirty="0" smtClean="0">
                <a:solidFill>
                  <a:srgbClr val="FFC000"/>
                </a:solidFill>
              </a:rPr>
              <a:t>Software Locally</a:t>
            </a:r>
            <a:r>
              <a:rPr lang="en-CA" dirty="0" smtClean="0"/>
              <a:t> stored on computer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CA" dirty="0" smtClean="0"/>
              <a:t>Good </a:t>
            </a:r>
            <a:r>
              <a:rPr lang="en-CA" b="1" dirty="0" smtClean="0">
                <a:solidFill>
                  <a:srgbClr val="FFC000"/>
                </a:solidFill>
              </a:rPr>
              <a:t>isolation</a:t>
            </a:r>
            <a:r>
              <a:rPr lang="en-CA" dirty="0" smtClean="0"/>
              <a:t> between types of UML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CA" dirty="0" smtClean="0"/>
              <a:t>Runs on </a:t>
            </a:r>
            <a:r>
              <a:rPr lang="en-CA" b="1" dirty="0" smtClean="0">
                <a:solidFill>
                  <a:srgbClr val="00B050"/>
                </a:solidFill>
              </a:rPr>
              <a:t>all platforms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Draw.io </a:t>
            </a:r>
            <a:r>
              <a:rPr lang="en-CA" dirty="0">
                <a:hlinkClick r:id="rId3"/>
              </a:rPr>
              <a:t>https://www.draw.io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</a:t>
            </a:r>
            <a:r>
              <a:rPr lang="en-CA" dirty="0"/>
              <a:t>	</a:t>
            </a:r>
            <a:endParaRPr lang="en-CA" dirty="0" smtClean="0"/>
          </a:p>
          <a:p>
            <a:pPr marL="713232" lvl="1" indent="-457200">
              <a:buFont typeface="+mj-lt"/>
              <a:buAutoNum type="alphaLcPeriod"/>
            </a:pPr>
            <a:r>
              <a:rPr lang="en-CA" b="1" dirty="0" smtClean="0">
                <a:solidFill>
                  <a:srgbClr val="0070C0"/>
                </a:solidFill>
              </a:rPr>
              <a:t>Syncs</a:t>
            </a:r>
            <a:r>
              <a:rPr lang="en-CA" dirty="0" smtClean="0"/>
              <a:t> with Google drive or Dropbox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CA" dirty="0" smtClean="0"/>
              <a:t>Lots of </a:t>
            </a:r>
            <a:r>
              <a:rPr lang="en-CA" b="1" dirty="0" smtClean="0">
                <a:solidFill>
                  <a:srgbClr val="7030A0"/>
                </a:solidFill>
              </a:rPr>
              <a:t>options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err="1" smtClean="0"/>
              <a:t>Creately</a:t>
            </a:r>
            <a:r>
              <a:rPr lang="en-CA" dirty="0"/>
              <a:t> </a:t>
            </a:r>
            <a:r>
              <a:rPr lang="en-CA" dirty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creately.com</a:t>
            </a:r>
            <a:r>
              <a:rPr lang="en-CA" dirty="0" smtClean="0"/>
              <a:t> 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No Registration </a:t>
            </a:r>
            <a:r>
              <a:rPr lang="en-CA" dirty="0" smtClean="0"/>
              <a:t>Required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850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Aggregation</a:t>
            </a:r>
            <a:endParaRPr lang="en-CA" dirty="0"/>
          </a:p>
        </p:txBody>
      </p:sp>
      <p:pic>
        <p:nvPicPr>
          <p:cNvPr id="2050" name="Picture 2" descr="http://upload.wikimedia.org/wikipedia/commons/thumb/2/2a/KP-UML-Aggregation-20060420.svg/381px-KP-UML-Aggregation-20060420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81" y="2157731"/>
            <a:ext cx="8128260" cy="106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7224" y="5306518"/>
            <a:ext cx="676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Destroying the container does not destroy the content</a:t>
            </a:r>
            <a:endParaRPr lang="en-C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77496" y="3620436"/>
            <a:ext cx="533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en.wikipedia.org/wiki/Class_diagram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158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Composition	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01"/>
          <a:stretch/>
        </p:blipFill>
        <p:spPr>
          <a:xfrm>
            <a:off x="2378762" y="2682240"/>
            <a:ext cx="7329697" cy="11702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7974" y="4037288"/>
            <a:ext cx="533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en.wikipedia.org/wiki/Class_diagram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84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Multiplicity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48" y="2334161"/>
            <a:ext cx="7629525" cy="3228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769" y="5739566"/>
            <a:ext cx="947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http://www.ibm.com/developerworks/rational/library/content/RationalEdge/sep04/bell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07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Inheritance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762" y="2157731"/>
            <a:ext cx="6735698" cy="42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Interfaces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157731"/>
            <a:ext cx="7507787" cy="3652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0737" y="2495679"/>
            <a:ext cx="1604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Class Name</a:t>
            </a:r>
          </a:p>
          <a:p>
            <a:endParaRPr lang="en-CA" sz="2400" dirty="0" smtClean="0"/>
          </a:p>
          <a:p>
            <a:r>
              <a:rPr lang="en-CA" sz="2400" dirty="0" smtClean="0"/>
              <a:t>Methods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4344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You have been asked to design the backend system of a library. The library has </a:t>
            </a:r>
            <a:r>
              <a:rPr lang="en-CA" b="1" dirty="0" smtClean="0">
                <a:solidFill>
                  <a:srgbClr val="00B050"/>
                </a:solidFill>
              </a:rPr>
              <a:t>books, videos, and CDs</a:t>
            </a:r>
            <a:r>
              <a:rPr lang="en-CA" dirty="0" smtClean="0"/>
              <a:t> that it loans to its users. All library material has a </a:t>
            </a:r>
            <a:r>
              <a:rPr lang="en-CA" b="1" dirty="0" smtClean="0">
                <a:solidFill>
                  <a:srgbClr val="0070C0"/>
                </a:solidFill>
              </a:rPr>
              <a:t>id# and a title</a:t>
            </a:r>
            <a:r>
              <a:rPr lang="en-CA" dirty="0" smtClean="0"/>
              <a:t>. In addition, </a:t>
            </a:r>
            <a:r>
              <a:rPr lang="en-CA" i="1" dirty="0" smtClean="0"/>
              <a:t>books have one or more authors</a:t>
            </a:r>
            <a:r>
              <a:rPr lang="en-CA" dirty="0" smtClean="0"/>
              <a:t>, </a:t>
            </a:r>
            <a:r>
              <a:rPr lang="en-CA" u="sng" dirty="0" smtClean="0"/>
              <a:t>videos have one producer and one or more actors</a:t>
            </a:r>
            <a:r>
              <a:rPr lang="en-CA" dirty="0" smtClean="0"/>
              <a:t>, </a:t>
            </a:r>
            <a:r>
              <a:rPr lang="en-CA" i="1" u="sng" dirty="0" smtClean="0"/>
              <a:t>while CDs have one or more entertainers</a:t>
            </a:r>
            <a:r>
              <a:rPr lang="en-CA" dirty="0" smtClean="0"/>
              <a:t>.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The library maintains one or more copies of each library item (book, video or CD). Copies of all library material can be loaned to users. </a:t>
            </a:r>
            <a:r>
              <a:rPr lang="en-CA" b="1" dirty="0" smtClean="0"/>
              <a:t>Reference-only </a:t>
            </a:r>
            <a:r>
              <a:rPr lang="en-CA" dirty="0" smtClean="0"/>
              <a:t>material is </a:t>
            </a:r>
            <a:r>
              <a:rPr lang="en-CA" b="1" dirty="0" smtClean="0">
                <a:solidFill>
                  <a:srgbClr val="FF0000"/>
                </a:solidFill>
              </a:rPr>
              <a:t>loaned for 2hrs</a:t>
            </a:r>
            <a:r>
              <a:rPr lang="en-CA" dirty="0" smtClean="0"/>
              <a:t> and can’t be removed from the library. Other material can be loaned for 2 weeks. For every loan, the </a:t>
            </a:r>
            <a:r>
              <a:rPr lang="en-CA" b="1" dirty="0" smtClean="0">
                <a:solidFill>
                  <a:srgbClr val="FFC000"/>
                </a:solidFill>
              </a:rPr>
              <a:t>library records the user, the loan date and time, and the return date and time</a:t>
            </a:r>
            <a:r>
              <a:rPr lang="en-CA" dirty="0" smtClean="0"/>
              <a:t>. For users, the library maintains their </a:t>
            </a:r>
            <a:r>
              <a:rPr lang="en-CA" b="1" dirty="0" smtClean="0">
                <a:solidFill>
                  <a:srgbClr val="7030A0"/>
                </a:solidFill>
              </a:rPr>
              <a:t>name, address and phone number</a:t>
            </a:r>
            <a:r>
              <a:rPr lang="en-CA" dirty="0" smtClean="0"/>
              <a:t>. </a:t>
            </a:r>
          </a:p>
          <a:p>
            <a:endParaRPr lang="en-CA" dirty="0"/>
          </a:p>
          <a:p>
            <a:r>
              <a:rPr lang="en-CA" dirty="0"/>
              <a:t>Draw a use </a:t>
            </a:r>
            <a:r>
              <a:rPr lang="en-CA" dirty="0" smtClean="0"/>
              <a:t>class diagram </a:t>
            </a:r>
            <a:r>
              <a:rPr lang="en-CA" dirty="0"/>
              <a:t>using the software mentioned previously. You may choose to be as detailed as you like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313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2"/>
              </a:rPr>
              <a:t>http://www.ibm.com/developerworks/rational/library/3101.html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hlinkClick r:id="rId2"/>
              </a:rPr>
              <a:t>http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www.objectmentor.com/resources/articles/umlClassDiagrams.pdf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3"/>
              </a:rPr>
              <a:t>http://www.ibm.com/developerworks/rational/library/content/RationalEdge/sep04/bell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en.wikipedia.org/wiki/Class_diagram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5"/>
              </a:rPr>
              <a:t>http://slides.com/dominiccharleyroy</a:t>
            </a:r>
            <a:r>
              <a:rPr lang="en-CA" dirty="0" smtClean="0">
                <a:hlinkClick r:id="rId5"/>
              </a:rPr>
              <a:t>/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UML Sequence Diagram</a:t>
            </a:r>
          </a:p>
          <a:p>
            <a:r>
              <a:rPr lang="en-CA" dirty="0" smtClean="0"/>
              <a:t>Sequence Diagram Exercise</a:t>
            </a:r>
          </a:p>
          <a:p>
            <a:r>
              <a:rPr lang="en-CA" dirty="0" smtClean="0"/>
              <a:t>UML Class Diagram</a:t>
            </a:r>
          </a:p>
          <a:p>
            <a:r>
              <a:rPr lang="en-CA" dirty="0" smtClean="0"/>
              <a:t>Class Diagram Exercise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400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Documentations omitted </a:t>
            </a:r>
            <a:endParaRPr lang="en-CA" dirty="0"/>
          </a:p>
        </p:txBody>
      </p:sp>
      <p:pic>
        <p:nvPicPr>
          <p:cNvPr id="7170" name="Picture 2" descr="https://i.imgur.com/wVqMIaQ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818" y="1845901"/>
            <a:ext cx="2813384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.imgur.com/staKt7u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6"/>
          <a:stretch/>
        </p:blipFill>
        <p:spPr bwMode="auto">
          <a:xfrm>
            <a:off x="405750" y="3070031"/>
            <a:ext cx="3441064" cy="351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farm4.static.flickr.com/3352/3442448471_44c537a8d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206" y="2676784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44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Universal Modelling Language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Collection of </a:t>
            </a:r>
            <a:r>
              <a:rPr lang="en-CA" b="1" dirty="0" smtClean="0">
                <a:solidFill>
                  <a:srgbClr val="92D050"/>
                </a:solidFill>
              </a:rPr>
              <a:t>standardized graphics </a:t>
            </a:r>
            <a:r>
              <a:rPr lang="en-CA" dirty="0" smtClean="0"/>
              <a:t>used to </a:t>
            </a:r>
            <a:r>
              <a:rPr lang="en-CA" b="1" dirty="0" smtClean="0">
                <a:solidFill>
                  <a:srgbClr val="0070C0"/>
                </a:solidFill>
              </a:rPr>
              <a:t>describe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smtClean="0"/>
              <a:t>software systems</a:t>
            </a:r>
          </a:p>
          <a:p>
            <a:r>
              <a:rPr lang="en-CA" dirty="0" smtClean="0"/>
              <a:t>Many types of standards used to describe many different types of interactions</a:t>
            </a:r>
          </a:p>
          <a:p>
            <a:pPr lvl="1"/>
            <a:r>
              <a:rPr lang="en-CA" dirty="0" smtClean="0"/>
              <a:t>Sequence diagrams</a:t>
            </a:r>
          </a:p>
          <a:p>
            <a:pPr lvl="1"/>
            <a:r>
              <a:rPr lang="en-CA" dirty="0" smtClean="0"/>
              <a:t>Class diagrams</a:t>
            </a:r>
          </a:p>
          <a:p>
            <a:pPr lvl="1"/>
            <a:r>
              <a:rPr lang="en-CA" dirty="0" smtClean="0"/>
              <a:t>Use case diagrams</a:t>
            </a:r>
          </a:p>
          <a:p>
            <a:r>
              <a:rPr lang="en-CA" dirty="0" smtClean="0"/>
              <a:t>Widely used in industry</a:t>
            </a:r>
          </a:p>
          <a:p>
            <a:r>
              <a:rPr lang="en-CA" dirty="0" smtClean="0"/>
              <a:t>Widely used in ECSE321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818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Sequence Diagrams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It can describe sequences of events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512" y="1281112"/>
            <a:ext cx="47529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3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Describes </a:t>
            </a:r>
            <a:r>
              <a:rPr lang="en-CA" b="1" dirty="0" smtClean="0">
                <a:solidFill>
                  <a:srgbClr val="FFC000"/>
                </a:solidFill>
              </a:rPr>
              <a:t>interaction</a:t>
            </a:r>
            <a:r>
              <a:rPr lang="en-CA" dirty="0" smtClean="0"/>
              <a:t> between objects</a:t>
            </a:r>
          </a:p>
          <a:p>
            <a:r>
              <a:rPr lang="en-CA" dirty="0" smtClean="0"/>
              <a:t>Also indicates </a:t>
            </a:r>
            <a:r>
              <a:rPr lang="en-CA" b="1" dirty="0" smtClean="0">
                <a:solidFill>
                  <a:srgbClr val="00B050"/>
                </a:solidFill>
              </a:rPr>
              <a:t>timing</a:t>
            </a:r>
            <a:r>
              <a:rPr lang="en-CA" dirty="0" smtClean="0"/>
              <a:t> and </a:t>
            </a:r>
            <a:r>
              <a:rPr lang="en-CA" b="1" dirty="0" smtClean="0">
                <a:solidFill>
                  <a:srgbClr val="00B050"/>
                </a:solidFill>
              </a:rPr>
              <a:t>order</a:t>
            </a:r>
            <a:r>
              <a:rPr lang="en-CA" dirty="0" smtClean="0"/>
              <a:t> between those interactions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029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Diagrams (Basics)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9899" y="2354125"/>
            <a:ext cx="3967424" cy="302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0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Diagrams (Parts)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Life 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Return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Conditions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1026" name="Picture 2" descr="http://www.ibm.com/developerworks/rational/library/content/RationalEdge/feb04/3101_figure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1" y="2172019"/>
            <a:ext cx="9537602" cy="391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24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F71E0A8-DA6F-4DC5-84AA-9AE90625C277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608</Words>
  <Application>Microsoft Office PowerPoint</Application>
  <PresentationFormat>Widescreen</PresentationFormat>
  <Paragraphs>113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3_Metropolitan</vt:lpstr>
      <vt:lpstr>UML</vt:lpstr>
      <vt:lpstr>UML Software</vt:lpstr>
      <vt:lpstr>Breakdown</vt:lpstr>
      <vt:lpstr>Design Documentations omitted </vt:lpstr>
      <vt:lpstr>Universal Modelling Language </vt:lpstr>
      <vt:lpstr>Sequence Diagrams</vt:lpstr>
      <vt:lpstr>UML Sequence Diagrams</vt:lpstr>
      <vt:lpstr>UML Sequence Diagrams (Basics)</vt:lpstr>
      <vt:lpstr>UML Sequence Diagrams (Parts)</vt:lpstr>
      <vt:lpstr>UML Sequence Diagrams (Arrows)</vt:lpstr>
      <vt:lpstr>UML Sequence Diagrams (Abstraction)</vt:lpstr>
      <vt:lpstr>Simple Example</vt:lpstr>
      <vt:lpstr>Pop Quiz </vt:lpstr>
      <vt:lpstr>Exercise</vt:lpstr>
      <vt:lpstr>Class diagrams</vt:lpstr>
      <vt:lpstr>Class Diagrams</vt:lpstr>
      <vt:lpstr>Class Diagrams in ArgoUml</vt:lpstr>
      <vt:lpstr>Relationships</vt:lpstr>
      <vt:lpstr>Association</vt:lpstr>
      <vt:lpstr>Aggregation</vt:lpstr>
      <vt:lpstr>Composition </vt:lpstr>
      <vt:lpstr>Multiplicity</vt:lpstr>
      <vt:lpstr>Inheritance</vt:lpstr>
      <vt:lpstr>Interfaces</vt:lpstr>
      <vt:lpstr>Exercise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2015-01-22T18:19:54Z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