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19"/>
  </p:notesMasterIdLst>
  <p:sldIdLst>
    <p:sldId id="256" r:id="rId5"/>
    <p:sldId id="277" r:id="rId6"/>
    <p:sldId id="280" r:id="rId7"/>
    <p:sldId id="281" r:id="rId8"/>
    <p:sldId id="282" r:id="rId9"/>
    <p:sldId id="283" r:id="rId10"/>
    <p:sldId id="290" r:id="rId11"/>
    <p:sldId id="285" r:id="rId12"/>
    <p:sldId id="284" r:id="rId13"/>
    <p:sldId id="286" r:id="rId14"/>
    <p:sldId id="289" r:id="rId15"/>
    <p:sldId id="288" r:id="rId16"/>
    <p:sldId id="28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80"/>
            <p14:sldId id="281"/>
            <p14:sldId id="282"/>
            <p14:sldId id="283"/>
            <p14:sldId id="290"/>
            <p14:sldId id="285"/>
            <p14:sldId id="284"/>
            <p14:sldId id="286"/>
            <p14:sldId id="289"/>
            <p14:sldId id="288"/>
            <p14:sldId id="28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4799" autoAdjust="0"/>
  </p:normalViewPr>
  <p:slideViewPr>
    <p:cSldViewPr snapToGrid="0">
      <p:cViewPr varScale="1">
        <p:scale>
          <a:sx n="44" d="100"/>
          <a:sy n="44" d="100"/>
        </p:scale>
        <p:origin x="6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</a:p>
          <a:p>
            <a:r>
              <a:rPr lang="en-US" dirty="0" smtClean="0"/>
              <a:t>http://www.codeproject.com/Articles/330447/Understanding-Association-Aggregation-and-Composit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viadezra.blogspot.ca/2009/05/uml-association-aggregation-composition.html" TargetMode="External"/><Relationship Id="rId2" Type="http://schemas.openxmlformats.org/officeDocument/2006/relationships/hyperlink" Target="http://www.codeproject.com/Articles/330447/Understanding-Association-Aggregation-and-Compos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 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Modelling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Modelling Constructs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4" y="2157731"/>
            <a:ext cx="6882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7030A0"/>
                </a:solidFill>
              </a:rPr>
              <a:t>Domain Modelling </a:t>
            </a:r>
            <a:r>
              <a:rPr lang="en-CA" sz="2800" dirty="0" smtClean="0"/>
              <a:t>is a way to model (</a:t>
            </a:r>
            <a:r>
              <a:rPr lang="en-CA" sz="2800" b="1" dirty="0" smtClean="0">
                <a:solidFill>
                  <a:srgbClr val="00B050"/>
                </a:solidFill>
              </a:rPr>
              <a:t>explain</a:t>
            </a:r>
            <a:r>
              <a:rPr lang="en-CA" sz="2800" dirty="0" smtClean="0"/>
              <a:t>) a problem in the </a:t>
            </a:r>
            <a:r>
              <a:rPr lang="en-CA" sz="2800" dirty="0" smtClean="0">
                <a:solidFill>
                  <a:srgbClr val="00B0F0"/>
                </a:solidFill>
              </a:rPr>
              <a:t>real world</a:t>
            </a:r>
            <a:r>
              <a:rPr lang="en-CA" sz="2800" dirty="0">
                <a:solidFill>
                  <a:srgbClr val="00B0F0"/>
                </a:solidFill>
              </a:rPr>
              <a:t> </a:t>
            </a:r>
            <a:r>
              <a:rPr lang="en-CA" sz="2800" dirty="0" smtClean="0"/>
              <a:t>using </a:t>
            </a:r>
            <a:r>
              <a:rPr lang="en-CA" sz="2800" dirty="0" smtClean="0">
                <a:solidFill>
                  <a:srgbClr val="FFC000"/>
                </a:solidFill>
              </a:rPr>
              <a:t>diagrams</a:t>
            </a:r>
          </a:p>
          <a:p>
            <a:endParaRPr lang="en-CA" sz="2800" dirty="0">
              <a:solidFill>
                <a:srgbClr val="FFC000"/>
              </a:solidFill>
            </a:endParaRPr>
          </a:p>
          <a:p>
            <a:r>
              <a:rPr lang="en-CA" sz="2800" dirty="0" smtClean="0"/>
              <a:t>A Domain Modelling </a:t>
            </a:r>
            <a:r>
              <a:rPr lang="en-CA" sz="2800" b="1" dirty="0" smtClean="0">
                <a:solidFill>
                  <a:srgbClr val="FF0000"/>
                </a:solidFill>
              </a:rPr>
              <a:t>is not a </a:t>
            </a:r>
            <a:r>
              <a:rPr lang="en-CA" sz="2800" dirty="0" smtClean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45443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86" y="1810829"/>
            <a:ext cx="8400049" cy="48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4" y="1827531"/>
            <a:ext cx="110140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/>
              <a:t>Define </a:t>
            </a:r>
            <a:r>
              <a:rPr lang="fi-FI" sz="2800" dirty="0"/>
              <a:t>a </a:t>
            </a:r>
            <a:r>
              <a:rPr lang="fi-FI" sz="2800" b="1" dirty="0"/>
              <a:t>domain model </a:t>
            </a:r>
            <a:r>
              <a:rPr lang="fi-FI" sz="2800" dirty="0"/>
              <a:t>that corresponds to the below domain description showing. The domain model should be defined as a UML class diagram showing class generalization/specialization, class attributes, identifiers, multiplicities, and associations. </a:t>
            </a:r>
            <a:endParaRPr lang="en-CA" sz="2800" dirty="0"/>
          </a:p>
          <a:p>
            <a:r>
              <a:rPr lang="fi-FI" sz="2800" dirty="0"/>
              <a:t> </a:t>
            </a:r>
            <a:endParaRPr lang="en-CA" sz="2800" dirty="0"/>
          </a:p>
          <a:p>
            <a:r>
              <a:rPr lang="fi-FI" sz="2800" i="1" dirty="0"/>
              <a:t>A book has a title, author, publisher and an ISBN number. A book contains many sections identified by a section number and title. Sections can be of the type: normal, table of contents, or index. A normal section may contain many chapters. A chapter is identified by a chapter number, a title and the number of pages it occupies. 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641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Domain Modelling pro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Beware</a:t>
            </a:r>
            <a:r>
              <a:rPr lang="en-CA" dirty="0" smtClean="0"/>
              <a:t> of which </a:t>
            </a:r>
            <a:r>
              <a:rPr lang="en-CA" b="1" dirty="0" smtClean="0">
                <a:solidFill>
                  <a:srgbClr val="00B050"/>
                </a:solidFill>
              </a:rPr>
              <a:t>relationships</a:t>
            </a:r>
            <a:r>
              <a:rPr lang="en-CA" dirty="0" smtClean="0">
                <a:solidFill>
                  <a:srgbClr val="00B050"/>
                </a:solidFill>
              </a:rPr>
              <a:t> </a:t>
            </a:r>
            <a:r>
              <a:rPr lang="en-CA" dirty="0" smtClean="0"/>
              <a:t>you choose (association vs composition vs aggregation)</a:t>
            </a:r>
          </a:p>
          <a:p>
            <a:r>
              <a:rPr lang="en-CA" dirty="0" smtClean="0"/>
              <a:t>If a </a:t>
            </a:r>
            <a:r>
              <a:rPr lang="en-CA" b="1" dirty="0" smtClean="0">
                <a:solidFill>
                  <a:srgbClr val="7030A0"/>
                </a:solidFill>
              </a:rPr>
              <a:t>generalization</a:t>
            </a:r>
            <a:r>
              <a:rPr lang="en-CA" dirty="0" smtClean="0">
                <a:solidFill>
                  <a:srgbClr val="7030A0"/>
                </a:solidFill>
              </a:rPr>
              <a:t> </a:t>
            </a:r>
            <a:r>
              <a:rPr lang="en-CA" dirty="0" smtClean="0"/>
              <a:t>exists use it</a:t>
            </a:r>
          </a:p>
          <a:p>
            <a:r>
              <a:rPr lang="en-CA" dirty="0" smtClean="0"/>
              <a:t>Don’t forget </a:t>
            </a:r>
            <a:r>
              <a:rPr lang="en-CA" b="1" dirty="0" smtClean="0">
                <a:solidFill>
                  <a:srgbClr val="0070C0"/>
                </a:solidFill>
              </a:rPr>
              <a:t>multiplicities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9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www.codeproject.com/Articles/330447/Understanding-Association-Aggregation-and-Composit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aviadezra.blogspot.ca/2009/05/uml-association-aggregation-composition.html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Revisited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233" y="2293495"/>
            <a:ext cx="60540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Inheritance: Book </a:t>
            </a:r>
            <a:r>
              <a:rPr lang="en-CA" sz="2800" b="1" dirty="0" smtClean="0">
                <a:solidFill>
                  <a:srgbClr val="FFC000"/>
                </a:solidFill>
              </a:rPr>
              <a:t>is a</a:t>
            </a:r>
            <a:r>
              <a:rPr lang="en-CA" sz="2800" b="1" dirty="0" smtClean="0"/>
              <a:t> </a:t>
            </a:r>
            <a:r>
              <a:rPr lang="en-CA" sz="2800" dirty="0" smtClean="0"/>
              <a:t>library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Association: Borrowers </a:t>
            </a:r>
            <a:r>
              <a:rPr lang="en-CA" sz="2800" b="1" dirty="0" smtClean="0">
                <a:solidFill>
                  <a:srgbClr val="00B050"/>
                </a:solidFill>
              </a:rPr>
              <a:t>uses</a:t>
            </a:r>
            <a:r>
              <a:rPr lang="en-CA" sz="2800" dirty="0" smtClean="0"/>
              <a:t> the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Aggregation: User </a:t>
            </a:r>
            <a:r>
              <a:rPr lang="en-CA" sz="2800" b="1" dirty="0" smtClean="0">
                <a:solidFill>
                  <a:srgbClr val="00B0F0"/>
                </a:solidFill>
              </a:rPr>
              <a:t>Has a </a:t>
            </a:r>
            <a:r>
              <a:rPr lang="en-CA" sz="2800" dirty="0" smtClean="0"/>
              <a:t>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Composition: Library </a:t>
            </a:r>
            <a:r>
              <a:rPr lang="en-CA" sz="2800" b="1" dirty="0" smtClean="0">
                <a:solidFill>
                  <a:srgbClr val="7030A0"/>
                </a:solidFill>
              </a:rPr>
              <a:t>Has all </a:t>
            </a:r>
            <a:r>
              <a:rPr lang="en-CA" sz="2800" dirty="0" smtClean="0"/>
              <a:t>the Items</a:t>
            </a:r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3" y="4245141"/>
            <a:ext cx="10098788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224" y="1785495"/>
            <a:ext cx="5293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Inheritance: Book </a:t>
            </a:r>
            <a:r>
              <a:rPr lang="en-CA" sz="2800" b="1" dirty="0" smtClean="0">
                <a:solidFill>
                  <a:srgbClr val="FFC000"/>
                </a:solidFill>
              </a:rPr>
              <a:t>is a</a:t>
            </a:r>
            <a:r>
              <a:rPr lang="en-CA" sz="2800" b="1" dirty="0" smtClean="0"/>
              <a:t> </a:t>
            </a:r>
            <a:r>
              <a:rPr lang="en-CA" sz="2800" dirty="0" smtClean="0"/>
              <a:t>library Item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846963"/>
            <a:ext cx="4978745" cy="2347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99" y="4472563"/>
            <a:ext cx="5247866" cy="185394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06700" y="2846963"/>
            <a:ext cx="6248400" cy="155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224" y="2157731"/>
            <a:ext cx="5911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Composition: Library </a:t>
            </a:r>
            <a:r>
              <a:rPr lang="en-CA" sz="2800" b="1" dirty="0" smtClean="0">
                <a:solidFill>
                  <a:srgbClr val="7030A0"/>
                </a:solidFill>
              </a:rPr>
              <a:t>Has all </a:t>
            </a:r>
            <a:r>
              <a:rPr lang="en-CA" sz="2800" dirty="0" smtClean="0"/>
              <a:t>the Items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930525"/>
            <a:ext cx="6893680" cy="39274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813300" y="2680951"/>
            <a:ext cx="0" cy="40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13300" y="3098800"/>
            <a:ext cx="364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70900" y="3086100"/>
            <a:ext cx="0" cy="247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550904" y="5575300"/>
            <a:ext cx="907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9233" y="2031885"/>
            <a:ext cx="604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Association: Borrowers </a:t>
            </a:r>
            <a:r>
              <a:rPr lang="en-CA" sz="2800" b="1" dirty="0" smtClean="0">
                <a:solidFill>
                  <a:srgbClr val="00B050"/>
                </a:solidFill>
              </a:rPr>
              <a:t>uses</a:t>
            </a:r>
            <a:r>
              <a:rPr lang="en-CA" sz="2800" dirty="0" smtClean="0"/>
              <a:t> the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3" y="2555105"/>
            <a:ext cx="1015511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224" y="1760095"/>
            <a:ext cx="4599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Aggregation: User </a:t>
            </a:r>
            <a:r>
              <a:rPr lang="en-CA" sz="2800" b="1" dirty="0" smtClean="0">
                <a:solidFill>
                  <a:srgbClr val="00B0F0"/>
                </a:solidFill>
              </a:rPr>
              <a:t>Has a </a:t>
            </a:r>
            <a:r>
              <a:rPr lang="en-CA" sz="2800" dirty="0" smtClean="0"/>
              <a:t>loan</a:t>
            </a:r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84" y="2829415"/>
            <a:ext cx="5658816" cy="393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290"/>
          <a:stretch/>
        </p:blipFill>
        <p:spPr>
          <a:xfrm>
            <a:off x="275645" y="2829415"/>
            <a:ext cx="5972756" cy="15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 and Exercise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7400" y="2157731"/>
            <a:ext cx="111216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is the difference between Composition, Aggregation and Association?</a:t>
            </a:r>
          </a:p>
          <a:p>
            <a:endParaRPr lang="en-CA" dirty="0" smtClean="0"/>
          </a:p>
          <a:p>
            <a:r>
              <a:rPr lang="en-CA" dirty="0" smtClean="0"/>
              <a:t>How can you tell when to use aggregation vs association?</a:t>
            </a:r>
          </a:p>
          <a:p>
            <a:endParaRPr lang="en-CA" dirty="0"/>
          </a:p>
          <a:p>
            <a:r>
              <a:rPr lang="en-CA" dirty="0" smtClean="0"/>
              <a:t>How will the code change if library and Item is an association rather than composition?</a:t>
            </a:r>
          </a:p>
          <a:p>
            <a:endParaRPr lang="en-CA" dirty="0" smtClean="0"/>
          </a:p>
          <a:p>
            <a:r>
              <a:rPr lang="en-CA" dirty="0" smtClean="0"/>
              <a:t>How Can I draw the fact that The library keeps track of both users and loans without users having knowledge of loans?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7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Domain Modelling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Explaining a problem using Pictures</a:t>
            </a:r>
            <a:endParaRPr lang="en-CA" dirty="0"/>
          </a:p>
        </p:txBody>
      </p:sp>
      <p:pic>
        <p:nvPicPr>
          <p:cNvPr id="1026" name="Picture 2" descr="http://img1.gtsstatic.com/wallpapers/061c3a87e32077e0e2e58fce0343a33b_larg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Modelling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4" y="2157731"/>
            <a:ext cx="6882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7030A0"/>
                </a:solidFill>
              </a:rPr>
              <a:t>Domain Modelling </a:t>
            </a:r>
            <a:r>
              <a:rPr lang="en-CA" sz="2800" dirty="0" smtClean="0"/>
              <a:t>is a way to model (</a:t>
            </a:r>
            <a:r>
              <a:rPr lang="en-CA" sz="2800" b="1" dirty="0" smtClean="0">
                <a:solidFill>
                  <a:srgbClr val="00B050"/>
                </a:solidFill>
              </a:rPr>
              <a:t>explain</a:t>
            </a:r>
            <a:r>
              <a:rPr lang="en-CA" sz="2800" dirty="0" smtClean="0"/>
              <a:t>) a problem in the </a:t>
            </a:r>
            <a:r>
              <a:rPr lang="en-CA" sz="2800" dirty="0" smtClean="0">
                <a:solidFill>
                  <a:srgbClr val="00B0F0"/>
                </a:solidFill>
              </a:rPr>
              <a:t>real world</a:t>
            </a:r>
            <a:r>
              <a:rPr lang="en-CA" sz="2800" dirty="0">
                <a:solidFill>
                  <a:srgbClr val="00B0F0"/>
                </a:solidFill>
              </a:rPr>
              <a:t> </a:t>
            </a:r>
            <a:r>
              <a:rPr lang="en-CA" sz="2800" dirty="0" smtClean="0"/>
              <a:t>using </a:t>
            </a:r>
            <a:r>
              <a:rPr lang="en-CA" sz="2800" dirty="0" smtClean="0">
                <a:solidFill>
                  <a:srgbClr val="FFC000"/>
                </a:solidFill>
              </a:rPr>
              <a:t>diagrams</a:t>
            </a:r>
          </a:p>
          <a:p>
            <a:endParaRPr lang="en-CA" sz="2800" dirty="0">
              <a:solidFill>
                <a:srgbClr val="FFC000"/>
              </a:solidFill>
            </a:endParaRPr>
          </a:p>
          <a:p>
            <a:r>
              <a:rPr lang="en-CA" sz="2800" dirty="0" smtClean="0"/>
              <a:t>A Domain Modelling </a:t>
            </a:r>
            <a:r>
              <a:rPr lang="en-CA" sz="2800" b="1" dirty="0" smtClean="0">
                <a:solidFill>
                  <a:srgbClr val="FF0000"/>
                </a:solidFill>
              </a:rPr>
              <a:t>is not a </a:t>
            </a:r>
            <a:r>
              <a:rPr lang="en-CA" sz="2800" dirty="0" smtClean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7156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344</Words>
  <Application>Microsoft Office PowerPoint</Application>
  <PresentationFormat>Widescreen</PresentationFormat>
  <Paragraphs>78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3_Metropolitan</vt:lpstr>
      <vt:lpstr>Requirement Modelling</vt:lpstr>
      <vt:lpstr>UML Revisited</vt:lpstr>
      <vt:lpstr>Inheritance</vt:lpstr>
      <vt:lpstr>Composition</vt:lpstr>
      <vt:lpstr>Association</vt:lpstr>
      <vt:lpstr>Aggregation</vt:lpstr>
      <vt:lpstr>Discussions and Exercise</vt:lpstr>
      <vt:lpstr>Domain Modelling</vt:lpstr>
      <vt:lpstr>Domain Modelling</vt:lpstr>
      <vt:lpstr>Domain Modelling Constructs</vt:lpstr>
      <vt:lpstr>Example</vt:lpstr>
      <vt:lpstr>Exercise</vt:lpstr>
      <vt:lpstr>Domain Modelling pro tips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2015-01-26T22:23:56Z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