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1"/>
  </p:notesMasterIdLst>
  <p:sldIdLst>
    <p:sldId id="256" r:id="rId5"/>
    <p:sldId id="277" r:id="rId6"/>
    <p:sldId id="280" r:id="rId7"/>
    <p:sldId id="281" r:id="rId8"/>
    <p:sldId id="30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30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hyperlink" Target="http://www.objectmentor.com/resources/articles/umlClassDiagram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ides.com/dominiccharleyroy/" TargetMode="External"/><Relationship Id="rId4" Type="http://schemas.openxmlformats.org/officeDocument/2006/relationships/hyperlink" Target="http://en.wikipedia.org/wiki/Class_diag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26" y="194873"/>
            <a:ext cx="6178328" cy="6026046"/>
          </a:xfrm>
        </p:spPr>
      </p:pic>
      <p:sp>
        <p:nvSpPr>
          <p:cNvPr id="7" name="TextBox 6"/>
          <p:cNvSpPr txBox="1"/>
          <p:nvPr/>
        </p:nvSpPr>
        <p:spPr>
          <a:xfrm>
            <a:off x="1169233" y="2293495"/>
            <a:ext cx="23765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Relationships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vs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I</a:t>
            </a:r>
            <a:r>
              <a:rPr lang="en-CA" b="1" dirty="0" smtClean="0"/>
              <a:t>nclude: When one action requires another.</a:t>
            </a:r>
          </a:p>
          <a:p>
            <a:pPr marL="0" indent="0">
              <a:buNone/>
            </a:pPr>
            <a:r>
              <a:rPr lang="en-CA" b="1" dirty="0" smtClean="0"/>
              <a:t>Extend: When one action can be replaced by another (inheritance)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9" y="3217889"/>
            <a:ext cx="10451964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0" y="362790"/>
            <a:ext cx="1442726" cy="13547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6" y="2157731"/>
            <a:ext cx="6219825" cy="3629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479" y="2473376"/>
            <a:ext cx="2694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Make Use case diagrams by pressing the red button on 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been </a:t>
            </a:r>
            <a:r>
              <a:rPr lang="en-CA" dirty="0" smtClean="0"/>
              <a:t>asked </a:t>
            </a:r>
            <a:r>
              <a:rPr lang="en-CA" dirty="0"/>
              <a:t>to design the backend system of a library</a:t>
            </a:r>
            <a:r>
              <a:rPr lang="en-CA" dirty="0" smtClean="0"/>
              <a:t>. </a:t>
            </a:r>
            <a:r>
              <a:rPr lang="en-CA" dirty="0"/>
              <a:t>The library has books, videos, and CDs that it loans to its </a:t>
            </a:r>
            <a:r>
              <a:rPr lang="en-CA" dirty="0" smtClean="0"/>
              <a:t>users.</a:t>
            </a:r>
            <a:r>
              <a:rPr lang="en-CA" dirty="0"/>
              <a:t> Reference-only material is loaned for 2hrs and can’t be removed from the library. </a:t>
            </a:r>
          </a:p>
          <a:p>
            <a:r>
              <a:rPr lang="en-CA" dirty="0" smtClean="0"/>
              <a:t> Users can borrow, renew or return any of these items. However, children are allowed only to borrow books.</a:t>
            </a:r>
          </a:p>
          <a:p>
            <a:r>
              <a:rPr lang="en-CA" dirty="0"/>
              <a:t>L</a:t>
            </a:r>
            <a:r>
              <a:rPr lang="en-CA" dirty="0" smtClean="0"/>
              <a:t>ibrarians can create new users and charge late fees.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Draw a use case diagram using </a:t>
            </a:r>
            <a:r>
              <a:rPr lang="en-CA" dirty="0" err="1" smtClean="0"/>
              <a:t>ArgoUML</a:t>
            </a:r>
            <a:r>
              <a:rPr lang="en-CA" dirty="0" smtClean="0"/>
              <a:t>. You may choose to be as detailed as you like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9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www.objectmentor.com/resources/articles/umlClassDiagrams.pdf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en.wikipedia.org/wiki/Class_diagram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5"/>
              </a:rPr>
              <a:t>http://slides.com/dominiccharleyroy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160</Words>
  <Application>Microsoft Office PowerPoint</Application>
  <PresentationFormat>Widescreen</PresentationFormat>
  <Paragraphs>26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3_Metropolitan</vt:lpstr>
      <vt:lpstr>UML</vt:lpstr>
      <vt:lpstr>Use case Diagrams</vt:lpstr>
      <vt:lpstr>Include vs extend</vt:lpstr>
      <vt:lpstr>ArgoUML</vt:lpstr>
      <vt:lpstr>Exercise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2015-01-26T00:25:01Z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