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70" r:id="rId2"/>
  </p:sldMasterIdLst>
  <p:sldIdLst>
    <p:sldId id="256" r:id="rId3"/>
    <p:sldId id="258" r:id="rId4"/>
    <p:sldId id="257" r:id="rId5"/>
    <p:sldId id="260" r:id="rId6"/>
    <p:sldId id="259" r:id="rId7"/>
    <p:sldId id="267" r:id="rId8"/>
    <p:sldId id="262" r:id="rId9"/>
    <p:sldId id="261" r:id="rId10"/>
    <p:sldId id="264" r:id="rId11"/>
    <p:sldId id="268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9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1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0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11/8/2016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11/8/2016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4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11/8/2016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6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8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5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若年者研修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日　火曜日</a:t>
            </a:r>
            <a:endParaRPr kumimoji="1" lang="en-US" altLang="ja-JP" dirty="0" smtClean="0"/>
          </a:p>
          <a:p>
            <a:r>
              <a:rPr lang="en-US" altLang="ja-JP" dirty="0" smtClean="0"/>
              <a:t>9</a:t>
            </a:r>
            <a:r>
              <a:rPr lang="ja-JP" altLang="en-US" dirty="0" smtClean="0"/>
              <a:t>：</a:t>
            </a:r>
            <a:r>
              <a:rPr lang="en-US" altLang="ja-JP" dirty="0" smtClean="0"/>
              <a:t>00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11</a:t>
            </a:r>
            <a:r>
              <a:rPr lang="ja-JP" altLang="en-US" dirty="0" smtClean="0"/>
              <a:t>：</a:t>
            </a:r>
            <a:r>
              <a:rPr lang="en-US" altLang="ja-JP" dirty="0" smtClean="0"/>
              <a:t>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2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+mj-ea"/>
                <a:cs typeface="Meiryo UI" panose="020B0604030504040204" pitchFamily="50" charset="-128"/>
              </a:rPr>
              <a:t>情報の伝達</a:t>
            </a:r>
            <a:endParaRPr kumimoji="1" lang="ja-JP" altLang="en-US" b="1" dirty="0">
              <a:latin typeface="+mj-ea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報告・連絡・相談</a:t>
            </a:r>
            <a:endParaRPr kumimoji="1" lang="en-US" altLang="ja-JP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 smtClean="0"/>
              <a:t>　　・報告：経過や結果を知らせる</a:t>
            </a:r>
            <a:endParaRPr lang="en-US" altLang="ja-JP" dirty="0" smtClean="0"/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dirty="0" smtClean="0"/>
              <a:t>　　　　 </a:t>
            </a:r>
            <a:r>
              <a:rPr kumimoji="1" lang="ja-JP" altLang="en-US" sz="4100" dirty="0" smtClean="0"/>
              <a:t>正：</a:t>
            </a:r>
            <a:r>
              <a:rPr lang="ja-JP" altLang="en-US" sz="4100" dirty="0" smtClean="0"/>
              <a:t>次の作業指示を滞りなく受けることができる</a:t>
            </a:r>
            <a:endParaRPr kumimoji="1" lang="en-US" altLang="ja-JP" sz="4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4100" dirty="0"/>
              <a:t>　</a:t>
            </a:r>
            <a:r>
              <a:rPr lang="ja-JP" altLang="en-US" sz="4100" dirty="0" smtClean="0"/>
              <a:t>　　誤：手戻りが発生する場合がある</a:t>
            </a:r>
            <a:endParaRPr kumimoji="1" lang="en-US" altLang="ja-JP" sz="4100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 smtClean="0"/>
              <a:t>　　・連絡：情報を関係者に知らせる</a:t>
            </a:r>
            <a:endParaRPr lang="en-US" altLang="ja-JP" dirty="0" smtClean="0"/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dirty="0" smtClean="0"/>
              <a:t>　　　　 </a:t>
            </a:r>
            <a:r>
              <a:rPr kumimoji="1" lang="ja-JP" altLang="en-US" sz="3800" dirty="0" smtClean="0"/>
              <a:t>正：今後の予定・指針を決められる</a:t>
            </a:r>
            <a:endParaRPr kumimoji="1" lang="en-US" altLang="ja-JP" sz="3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800" dirty="0" smtClean="0"/>
              <a:t>　　　 誤：ズレが生じ、後々手戻りが発生する場合がある</a:t>
            </a:r>
            <a:endParaRPr kumimoji="1" lang="en-US" altLang="ja-JP" sz="3800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 smtClean="0"/>
              <a:t>　　・相談：判断や意見などを聞いてもらう、アドバイスを貰う</a:t>
            </a:r>
            <a:endParaRPr lang="en-US" altLang="ja-JP" dirty="0" smtClean="0"/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　 </a:t>
            </a:r>
            <a:r>
              <a:rPr kumimoji="1" lang="ja-JP" altLang="en-US" sz="3900" dirty="0" smtClean="0"/>
              <a:t>正：タイムラグなく相談相手からアドバイスを貰える</a:t>
            </a:r>
            <a:endParaRPr kumimoji="1" lang="en-US" altLang="ja-JP" sz="39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900" dirty="0"/>
              <a:t>　</a:t>
            </a:r>
            <a:r>
              <a:rPr lang="ja-JP" altLang="en-US" sz="3900" dirty="0" smtClean="0"/>
              <a:t>　　 誤：得たい情報を得ることができない、双方の時間を浪費する</a:t>
            </a:r>
            <a:endParaRPr kumimoji="1" lang="ja-JP" altLang="en-US" sz="39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49" y="2962656"/>
            <a:ext cx="3807851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取引</a:t>
            </a:r>
            <a:r>
              <a:rPr lang="ja-JP" altLang="en-US" dirty="0"/>
              <a:t>先</a:t>
            </a:r>
            <a:r>
              <a:rPr lang="ja-JP" altLang="en-US" dirty="0" smtClean="0"/>
              <a:t>の情報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904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u"/>
            </a:pPr>
            <a:endParaRPr kumimoji="1" lang="en-US" altLang="ja-JP" dirty="0" smtClean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基本的な取引先情報</a:t>
            </a:r>
            <a:endParaRPr kumimoji="1"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・技術情報</a:t>
            </a:r>
            <a:endParaRPr lang="en-US" altLang="ja-JP" dirty="0" smtClean="0"/>
          </a:p>
          <a:p>
            <a:pPr marL="0" indent="0">
              <a:lnSpc>
                <a:spcPct val="50000"/>
              </a:lnSpc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・個人情報</a:t>
            </a:r>
            <a:endParaRPr kumimoji="1" lang="en-US" altLang="ja-JP" dirty="0" smtClean="0"/>
          </a:p>
          <a:p>
            <a:pPr marL="0" indent="0">
              <a:lnSpc>
                <a:spcPct val="50000"/>
              </a:lnSpc>
              <a:buNone/>
            </a:pPr>
            <a:endParaRPr lang="en-US" altLang="ja-JP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u"/>
            </a:pPr>
            <a:r>
              <a:rPr lang="ja-JP" altLang="en-US" dirty="0" smtClean="0"/>
              <a:t>事例</a:t>
            </a:r>
            <a:endParaRPr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 smtClean="0"/>
              <a:t>　　・東芝研究データ流出事件</a:t>
            </a:r>
            <a:endParaRPr lang="en-US" altLang="ja-JP" dirty="0" smtClean="0"/>
          </a:p>
          <a:p>
            <a:pPr marL="0" indent="0">
              <a:lnSpc>
                <a:spcPct val="50000"/>
              </a:lnSpc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lang="ja-JP" altLang="en-US" dirty="0"/>
              <a:t>　</a:t>
            </a:r>
            <a:r>
              <a:rPr lang="ja-JP" altLang="en-US" sz="2000" dirty="0"/>
              <a:t>サンディスクの</a:t>
            </a:r>
            <a:r>
              <a:rPr lang="ja-JP" altLang="en-US" sz="2000" dirty="0" smtClean="0"/>
              <a:t>技術者が</a:t>
            </a:r>
            <a:r>
              <a:rPr lang="ja-JP" altLang="en-US" sz="2000" dirty="0"/>
              <a:t>、業務提携先の東芝の工場で</a:t>
            </a:r>
            <a:r>
              <a:rPr lang="ja-JP" altLang="en-US" sz="2000" dirty="0" smtClean="0"/>
              <a:t>、</a:t>
            </a:r>
            <a:endParaRPr lang="en-US" altLang="ja-JP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 ＮＡＮＤ型</a:t>
            </a:r>
            <a:r>
              <a:rPr lang="ja-JP" altLang="en-US" sz="2000" dirty="0"/>
              <a:t>フラッシュメモリの研究データのコピーを入手し</a:t>
            </a:r>
            <a:r>
              <a:rPr lang="ja-JP" altLang="en-US" sz="2000" dirty="0" smtClean="0"/>
              <a:t>、</a:t>
            </a:r>
            <a:endParaRPr lang="en-US" altLang="ja-JP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      </a:t>
            </a:r>
            <a:r>
              <a:rPr lang="ja-JP" altLang="en-US" sz="2000" dirty="0" smtClean="0"/>
              <a:t>その後</a:t>
            </a:r>
            <a:r>
              <a:rPr lang="ja-JP" altLang="en-US" sz="2000" dirty="0"/>
              <a:t>、転職先</a:t>
            </a:r>
            <a:r>
              <a:rPr lang="ja-JP" altLang="en-US" sz="2000" dirty="0" smtClean="0"/>
              <a:t>のＳＫ</a:t>
            </a:r>
            <a:r>
              <a:rPr lang="ja-JP" altLang="en-US" sz="2000" dirty="0"/>
              <a:t>ハイニックで</a:t>
            </a:r>
            <a:r>
              <a:rPr lang="ja-JP" altLang="en-US" sz="2000" dirty="0" smtClean="0"/>
              <a:t>開示した。</a:t>
            </a:r>
            <a:endParaRPr lang="en-US" altLang="ja-JP" sz="2000" dirty="0" smtClean="0"/>
          </a:p>
          <a:p>
            <a:pPr marL="0" indent="0">
              <a:lnSpc>
                <a:spcPct val="50000"/>
              </a:lnSpc>
              <a:buNone/>
            </a:pPr>
            <a:endParaRPr kumimoji="1" lang="en-US" altLang="ja-JP" sz="2000" dirty="0"/>
          </a:p>
          <a:p>
            <a:pPr marL="0" indent="0">
              <a:lnSpc>
                <a:spcPct val="50000"/>
              </a:lnSpc>
              <a:buNone/>
            </a:pPr>
            <a:r>
              <a:rPr lang="ja-JP" altLang="en-US" sz="2000" dirty="0" smtClean="0"/>
              <a:t>　　　　情報開示した本人は、データの有用性は</a:t>
            </a:r>
            <a:endParaRPr lang="en-US" altLang="ja-JP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それ程高いものではないと判断していた</a:t>
            </a:r>
            <a:endParaRPr kumimoji="1" lang="en-US" altLang="ja-JP" sz="20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08" y="3450740"/>
            <a:ext cx="3340608" cy="31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04672"/>
            <a:ext cx="10515600" cy="5372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b="1" dirty="0" smtClean="0"/>
          </a:p>
          <a:p>
            <a:pPr marL="0" indent="0" algn="ctr">
              <a:buNone/>
            </a:pPr>
            <a:r>
              <a:rPr kumimoji="1" lang="ja-JP" altLang="en-US" sz="3600" b="1" dirty="0" smtClean="0"/>
              <a:t>取引先に関する情報は、</a:t>
            </a:r>
            <a:endParaRPr kumimoji="1" lang="en-US" altLang="ja-JP" sz="3600" b="1" dirty="0" smtClean="0"/>
          </a:p>
          <a:p>
            <a:pPr marL="0" indent="0" algn="ctr">
              <a:buNone/>
            </a:pPr>
            <a:r>
              <a:rPr kumimoji="1" lang="ja-JP" altLang="en-US" sz="3600" b="1" dirty="0" smtClean="0"/>
              <a:t>全て情報開示できないものとして扱ったほうが良い</a:t>
            </a:r>
            <a:endParaRPr kumimoji="1" lang="en-US" altLang="ja-JP" sz="3600" b="1" dirty="0" smtClean="0"/>
          </a:p>
          <a:p>
            <a:pPr marL="0" indent="0">
              <a:buNone/>
            </a:pPr>
            <a:endParaRPr lang="en-US" altLang="ja-JP" sz="3600" b="1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600" b="1" dirty="0" smtClean="0"/>
              <a:t>最悪の場合</a:t>
            </a:r>
            <a:endParaRPr kumimoji="1" lang="en-US" altLang="ja-JP" sz="3600" b="1" dirty="0" smtClean="0"/>
          </a:p>
          <a:p>
            <a:pPr marL="0" indent="0">
              <a:buNone/>
            </a:pPr>
            <a:r>
              <a:rPr kumimoji="1" lang="ja-JP" altLang="en-US" sz="5400" b="1" dirty="0" smtClean="0">
                <a:solidFill>
                  <a:srgbClr val="FF0000"/>
                </a:solidFill>
              </a:rPr>
              <a:t>取引停止、損害賠償が発生する。</a:t>
            </a:r>
            <a:endParaRPr kumimoji="1" lang="ja-JP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体験談・アドバイス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0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目次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/>
              <a:t>1.</a:t>
            </a:r>
            <a:r>
              <a:rPr lang="ja-JP" altLang="en-US" sz="2000" dirty="0" smtClean="0"/>
              <a:t>ネット</a:t>
            </a:r>
            <a:r>
              <a:rPr lang="ja-JP" altLang="en-US" sz="2000" dirty="0"/>
              <a:t>等</a:t>
            </a:r>
            <a:r>
              <a:rPr lang="ja-JP" altLang="en-US" sz="2000" dirty="0" smtClean="0"/>
              <a:t>で知りえた情報について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1-1.</a:t>
            </a:r>
            <a:r>
              <a:rPr kumimoji="1" lang="ja-JP" altLang="en-US" sz="2000" dirty="0" smtClean="0"/>
              <a:t>情報の真偽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</a:t>
            </a:r>
            <a:r>
              <a:rPr lang="en-US" altLang="ja-JP" sz="2000" dirty="0" smtClean="0"/>
              <a:t>1-1-1.</a:t>
            </a:r>
            <a:r>
              <a:rPr lang="ja-JP" altLang="en-US" sz="2000" dirty="0" smtClean="0"/>
              <a:t>真偽を確かめなかった結果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1-2.</a:t>
            </a:r>
            <a:r>
              <a:rPr lang="ja-JP" altLang="en-US" sz="2000" dirty="0" smtClean="0"/>
              <a:t>情報の収集</a:t>
            </a:r>
            <a:r>
              <a:rPr lang="ja-JP" altLang="en-US" sz="2000" dirty="0"/>
              <a:t>方法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　　　</a:t>
            </a:r>
            <a:r>
              <a:rPr lang="en-US" altLang="ja-JP" sz="2000" dirty="0" smtClean="0"/>
              <a:t>1-2-1.</a:t>
            </a:r>
            <a:r>
              <a:rPr lang="ja-JP" altLang="en-US" sz="2000" dirty="0" smtClean="0"/>
              <a:t>情報収集を怠った結果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sz="800" dirty="0"/>
          </a:p>
          <a:p>
            <a:pPr marL="0" indent="0">
              <a:buNone/>
            </a:pPr>
            <a:r>
              <a:rPr lang="en-US" altLang="ja-JP" sz="2000" dirty="0" smtClean="0"/>
              <a:t>2.</a:t>
            </a:r>
            <a:r>
              <a:rPr lang="ja-JP" altLang="en-US" sz="2000" dirty="0" smtClean="0"/>
              <a:t>会社での情報の取り扱いについて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2-1.</a:t>
            </a:r>
            <a:r>
              <a:rPr kumimoji="1" lang="ja-JP" altLang="en-US" sz="2000" dirty="0" smtClean="0"/>
              <a:t>自社で取り扱う情報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</a:t>
            </a:r>
            <a:r>
              <a:rPr lang="en-US" altLang="ja-JP" sz="2000" dirty="0" smtClean="0"/>
              <a:t>2-1-1.</a:t>
            </a:r>
            <a:r>
              <a:rPr lang="ja-JP" altLang="en-US" sz="2000" dirty="0" smtClean="0"/>
              <a:t>情報の伝達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　　　　</a:t>
            </a:r>
            <a:r>
              <a:rPr lang="en-US" altLang="ja-JP" sz="2000" dirty="0" smtClean="0"/>
              <a:t>2-1-2.</a:t>
            </a:r>
            <a:r>
              <a:rPr lang="ja-JP" altLang="en-US" sz="2000" dirty="0" smtClean="0"/>
              <a:t>取引先の情報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sz="800" dirty="0"/>
          </a:p>
          <a:p>
            <a:pPr marL="0" indent="0">
              <a:buNone/>
            </a:pPr>
            <a:r>
              <a:rPr lang="en-US" altLang="ja-JP" sz="2000" dirty="0" smtClean="0"/>
              <a:t>3.</a:t>
            </a:r>
            <a:r>
              <a:rPr lang="ja-JP" altLang="en-US" sz="2000" dirty="0" smtClean="0"/>
              <a:t>体験談・アドバイス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9161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研修テーマ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情報について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情報とは何か？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sz="12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</a:t>
            </a:r>
            <a:r>
              <a:rPr lang="ja-JP" altLang="en-US" sz="2000" dirty="0"/>
              <a:t>情報とは、発信者から、何らかの媒体を通じて受信者に伝達</a:t>
            </a:r>
            <a:r>
              <a:rPr lang="ja-JP" altLang="en-US" sz="2000" dirty="0" smtClean="0"/>
              <a:t>される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一定</a:t>
            </a:r>
            <a:r>
              <a:rPr lang="ja-JP" altLang="en-US" sz="2000" dirty="0"/>
              <a:t>の意味を持つ実質的な内容の</a:t>
            </a:r>
            <a:r>
              <a:rPr lang="ja-JP" altLang="en-US" sz="2000" dirty="0" smtClean="0"/>
              <a:t>こと。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今回の研修では、本やインターネットに記載された文章であったり、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人との会話等から得られる知識としての情報について扱う。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5511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情報について学習する目的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ネット等で知り得た情報について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</a:t>
            </a:r>
            <a:r>
              <a:rPr kumimoji="1" lang="ja-JP" altLang="en-US" sz="5400" dirty="0" smtClean="0"/>
              <a:t>情報を取捨選択する。</a:t>
            </a:r>
            <a:endParaRPr kumimoji="1" lang="en-US" altLang="ja-JP" sz="5400" dirty="0" smtClean="0"/>
          </a:p>
          <a:p>
            <a:pPr marL="0" indent="0">
              <a:buNone/>
            </a:pPr>
            <a:endParaRPr lang="en-US" altLang="ja-JP" sz="36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会社での情報の取り扱いについて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   </a:t>
            </a:r>
            <a:r>
              <a:rPr lang="ja-JP" altLang="en-US" sz="5400" dirty="0" smtClean="0"/>
              <a:t>情報を取り扱う上での注意喚起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5011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情報の真偽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000" b="1" dirty="0" smtClean="0"/>
              <a:t>実例紹介</a:t>
            </a:r>
            <a:endParaRPr kumimoji="1" lang="en-US" altLang="ja-JP" sz="3000" b="1" dirty="0" smtClean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sz="2400" dirty="0" err="1" smtClean="0"/>
              <a:t>Qiita</a:t>
            </a:r>
            <a:r>
              <a:rPr lang="ja-JP" altLang="en-US" sz="2400" dirty="0" smtClean="0"/>
              <a:t>に関数型プログラミングに関して、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 </a:t>
            </a:r>
            <a:r>
              <a:rPr lang="ja-JP" altLang="en-US" sz="2400" dirty="0" smtClean="0"/>
              <a:t>   </a:t>
            </a:r>
            <a:r>
              <a:rPr kumimoji="1" lang="ja-JP" altLang="en-US" sz="2400" dirty="0" smtClean="0"/>
              <a:t>でたらめな用語を使用した記事が投稿された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000" b="1" dirty="0" smtClean="0"/>
              <a:t>結果</a:t>
            </a:r>
            <a:r>
              <a:rPr kumimoji="1" lang="en-US" altLang="ja-JP" sz="3000" b="1" dirty="0" smtClean="0"/>
              <a:t>…</a:t>
            </a:r>
          </a:p>
          <a:p>
            <a:pPr marL="0" indent="0">
              <a:buNone/>
            </a:pPr>
            <a:r>
              <a:rPr lang="ja-JP" altLang="en-US" sz="2400" dirty="0" smtClean="0"/>
              <a:t>    記事の</a:t>
            </a:r>
            <a:r>
              <a:rPr lang="ja-JP" altLang="en-US" sz="2400" dirty="0"/>
              <a:t>内容</a:t>
            </a:r>
            <a:r>
              <a:rPr lang="ja-JP" altLang="en-US" sz="2400" dirty="0" smtClean="0"/>
              <a:t>を信じた人が情報を拡散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　　　　　　　　　　　↓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    Google</a:t>
            </a:r>
            <a:r>
              <a:rPr lang="ja-JP" altLang="en-US" sz="2400" dirty="0" smtClean="0"/>
              <a:t>等で検索結果の上位に表示される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　　　　　　　　　　　↓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    上位に表示された結果、内容を信じた人が</a:t>
            </a:r>
            <a:r>
              <a:rPr lang="en-US" altLang="ja-JP" sz="2400" dirty="0" smtClean="0"/>
              <a:t>…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16" y="2091658"/>
            <a:ext cx="3758184" cy="38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真偽を確かめなかった結果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altLang="ja-JP" sz="54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u"/>
            </a:pPr>
            <a:r>
              <a:rPr kumimoji="1" lang="ja-JP" altLang="en-US" sz="5400" dirty="0" smtClean="0"/>
              <a:t>間違った情報の拡散</a:t>
            </a:r>
            <a:endParaRPr kumimoji="1" lang="en-US" altLang="ja-JP" sz="5400" dirty="0" smtClean="0"/>
          </a:p>
          <a:p>
            <a:pPr>
              <a:lnSpc>
                <a:spcPct val="70000"/>
              </a:lnSpc>
            </a:pPr>
            <a:endParaRPr kumimoji="1" lang="en-US" altLang="ja-JP" sz="5400" dirty="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u"/>
            </a:pPr>
            <a:r>
              <a:rPr kumimoji="1" lang="ja-JP" altLang="en-US" sz="5400" dirty="0" smtClean="0"/>
              <a:t>生産性の低下</a:t>
            </a:r>
            <a:endParaRPr kumimoji="1" lang="en-US" altLang="ja-JP" sz="5400" dirty="0" smtClean="0"/>
          </a:p>
          <a:p>
            <a:pPr>
              <a:lnSpc>
                <a:spcPct val="70000"/>
              </a:lnSpc>
            </a:pPr>
            <a:endParaRPr kumimoji="1" lang="en-US" altLang="ja-JP" sz="5400" dirty="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u"/>
            </a:pPr>
            <a:r>
              <a:rPr kumimoji="1" lang="ja-JP" altLang="en-US" sz="5400" b="1" dirty="0" smtClean="0"/>
              <a:t>痛い人になる</a:t>
            </a:r>
            <a:endParaRPr kumimoji="1" lang="ja-JP" altLang="en-US" sz="54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4235450"/>
            <a:ext cx="304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情報の収集方法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インターネット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ja-JP" altLang="en-US" dirty="0" smtClean="0"/>
              <a:t>・メリット：情報量が</a:t>
            </a:r>
            <a:r>
              <a:rPr lang="ja-JP" altLang="en-US" dirty="0"/>
              <a:t>多</a:t>
            </a:r>
            <a:r>
              <a:rPr lang="ja-JP" altLang="en-US" dirty="0" smtClean="0"/>
              <a:t>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        </a:t>
            </a:r>
            <a:r>
              <a:rPr kumimoji="1" lang="ja-JP" altLang="en-US" dirty="0" smtClean="0"/>
              <a:t>・</a:t>
            </a:r>
            <a:r>
              <a:rPr lang="ja-JP" altLang="en-US" dirty="0" smtClean="0"/>
              <a:t>デメリット：誤った情報も多い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書籍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ja-JP" altLang="en-US" dirty="0" smtClean="0"/>
              <a:t>・メリット：プロが校正・校閲しているため信頼できる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    ・デメリット：購入しなければならない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ja-JP" altLang="en-US" dirty="0" smtClean="0"/>
              <a:t>・メリット：経験則に基づいた情報が得られる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        ・デメリット：相手も知らないことがある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436" y="2371344"/>
            <a:ext cx="2992564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</a:t>
            </a:r>
            <a:r>
              <a:rPr lang="ja-JP" altLang="en-US" dirty="0"/>
              <a:t>収集</a:t>
            </a:r>
            <a:r>
              <a:rPr lang="ja-JP" altLang="en-US" dirty="0" smtClean="0"/>
              <a:t>を怠った結果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 </a:t>
            </a:r>
            <a:r>
              <a:rPr lang="ja-JP" altLang="en-US" sz="2400" dirty="0" smtClean="0"/>
              <a:t>   </a:t>
            </a:r>
            <a:r>
              <a:rPr kumimoji="1" lang="ja-JP" altLang="en-US" sz="2400" dirty="0" smtClean="0"/>
              <a:t>体験談</a:t>
            </a:r>
            <a:r>
              <a:rPr lang="ja-JP" altLang="en-US" sz="2400" dirty="0" smtClean="0"/>
              <a:t> ：</a:t>
            </a:r>
            <a:r>
              <a:rPr lang="ja-JP" altLang="en-US" dirty="0" smtClean="0"/>
              <a:t> </a:t>
            </a:r>
            <a:r>
              <a:rPr lang="en-US" altLang="ja-JP" sz="3000" b="1" dirty="0" smtClean="0"/>
              <a:t>VB.net</a:t>
            </a:r>
            <a:r>
              <a:rPr lang="ja-JP" altLang="en-US" sz="3000" b="1" dirty="0" smtClean="0"/>
              <a:t>でフォーカス移動時にイベントを発生させたい！</a:t>
            </a:r>
            <a:endParaRPr lang="en-US" altLang="ja-JP" sz="3000" b="1" dirty="0" smtClean="0"/>
          </a:p>
          <a:p>
            <a:pPr marL="0" indent="0">
              <a:buNone/>
            </a:pPr>
            <a:r>
              <a:rPr lang="ja-JP" altLang="en-US" sz="2400" dirty="0" smtClean="0"/>
              <a:t>                        調べた結果</a:t>
            </a:r>
            <a:r>
              <a:rPr lang="en-US" altLang="ja-JP" sz="2400" dirty="0" err="1" smtClean="0"/>
              <a:t>GotFocus</a:t>
            </a:r>
            <a:r>
              <a:rPr lang="ja-JP" altLang="en-US" sz="2400" dirty="0" err="1" smtClean="0"/>
              <a:t>、</a:t>
            </a:r>
            <a:r>
              <a:rPr lang="en-US" altLang="ja-JP" sz="2400" dirty="0" err="1" smtClean="0"/>
              <a:t>LostFocus</a:t>
            </a:r>
            <a:r>
              <a:rPr lang="ja-JP" altLang="en-US" sz="2400" dirty="0" smtClean="0"/>
              <a:t>イベントを使用すると実現できそう</a:t>
            </a:r>
            <a:r>
              <a:rPr lang="en-US" altLang="ja-JP" sz="2400" dirty="0" smtClean="0"/>
              <a:t>…</a:t>
            </a:r>
          </a:p>
          <a:p>
            <a:pPr marL="0" indent="0">
              <a:buNone/>
            </a:pPr>
            <a:r>
              <a:rPr lang="ja-JP" altLang="en-US" sz="2400" dirty="0" smtClean="0"/>
              <a:t>                        実装した結果予想外の動きになった</a:t>
            </a:r>
            <a:r>
              <a:rPr lang="ja-JP" altLang="en-US" sz="2400" dirty="0" err="1" smtClean="0"/>
              <a:t>。。</a:t>
            </a:r>
            <a:r>
              <a:rPr lang="ja-JP" altLang="en-US" sz="2400" dirty="0" smtClean="0"/>
              <a:t>なんで？？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　原因：</a:t>
            </a:r>
            <a:r>
              <a:rPr lang="en-US" altLang="ja-JP" sz="2400" dirty="0" smtClean="0"/>
              <a:t>VB6</a:t>
            </a:r>
            <a:r>
              <a:rPr lang="ja-JP" altLang="en-US" sz="2400" dirty="0" smtClean="0"/>
              <a:t>以前に使用されていたイベントを使用したため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　　ネットに流れている情報を一つ見ただけで真として扱ったために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再度調べて実装し直さなければならなくなった。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ja-JP" altLang="en-US" sz="3600" b="1" dirty="0" smtClean="0"/>
              <a:t>実装した時間・再度調べる時間が無駄</a:t>
            </a:r>
            <a:endParaRPr lang="en-US" altLang="ja-JP" sz="36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27" y="3194304"/>
            <a:ext cx="2021473" cy="36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自社で取り扱う情報について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ja-JP" altLang="en-US" sz="5400" dirty="0" smtClean="0"/>
              <a:t>報告・連絡・相談</a:t>
            </a:r>
            <a:endParaRPr lang="en-US" altLang="ja-JP" sz="5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ja-JP" altLang="en-US" sz="5400" dirty="0" smtClean="0"/>
              <a:t>取引先の情報</a:t>
            </a:r>
            <a:endParaRPr kumimoji="1" lang="ja-JP" altLang="en-US" sz="5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021" y="2401824"/>
            <a:ext cx="422633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2396</TotalTime>
  <Words>266</Words>
  <Application>Microsoft Office PowerPoint</Application>
  <PresentationFormat>ワイド画面</PresentationFormat>
  <Paragraphs>107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Meiryo UI</vt:lpstr>
      <vt:lpstr>ＭＳ Ｐゴシック</vt:lpstr>
      <vt:lpstr>Arial</vt:lpstr>
      <vt:lpstr>Calibri</vt:lpstr>
      <vt:lpstr>Calibri Light</vt:lpstr>
      <vt:lpstr>Wingdings</vt:lpstr>
      <vt:lpstr>Wingdings 2</vt:lpstr>
      <vt:lpstr>HDOfficeLightV0</vt:lpstr>
      <vt:lpstr>Office テーマ</vt:lpstr>
      <vt:lpstr>若年者研修</vt:lpstr>
      <vt:lpstr>目次</vt:lpstr>
      <vt:lpstr>研修テーマ</vt:lpstr>
      <vt:lpstr>情報について学習する目的</vt:lpstr>
      <vt:lpstr>情報の真偽</vt:lpstr>
      <vt:lpstr>真偽を確かめなかった結果</vt:lpstr>
      <vt:lpstr>情報の収集方法</vt:lpstr>
      <vt:lpstr>情報収集を怠った結果</vt:lpstr>
      <vt:lpstr>自社で取り扱う情報について</vt:lpstr>
      <vt:lpstr>情報の伝達</vt:lpstr>
      <vt:lpstr>取引先の情報</vt:lpstr>
      <vt:lpstr>PowerPoint プレゼンテーション</vt:lpstr>
      <vt:lpstr>体験談・アドバイス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若年者研修</dc:title>
  <dc:creator>Owner</dc:creator>
  <cp:lastModifiedBy>Owner</cp:lastModifiedBy>
  <cp:revision>34</cp:revision>
  <dcterms:created xsi:type="dcterms:W3CDTF">2016-10-30T16:36:26Z</dcterms:created>
  <dcterms:modified xsi:type="dcterms:W3CDTF">2016-11-08T02:39:14Z</dcterms:modified>
</cp:coreProperties>
</file>