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8" r:id="rId3"/>
    <p:sldId id="257" r:id="rId4"/>
    <p:sldId id="262" r:id="rId5"/>
    <p:sldId id="263" r:id="rId6"/>
    <p:sldId id="264" r:id="rId7"/>
    <p:sldId id="267" r:id="rId8"/>
    <p:sldId id="274" r:id="rId9"/>
    <p:sldId id="276" r:id="rId10"/>
    <p:sldId id="269" r:id="rId11"/>
    <p:sldId id="270" r:id="rId12"/>
    <p:sldId id="271" r:id="rId13"/>
    <p:sldId id="272" r:id="rId14"/>
    <p:sldId id="277"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77613" autoAdjust="0"/>
  </p:normalViewPr>
  <p:slideViewPr>
    <p:cSldViewPr snapToGrid="0">
      <p:cViewPr varScale="1">
        <p:scale>
          <a:sx n="87" d="100"/>
          <a:sy n="87" d="100"/>
        </p:scale>
        <p:origin x="15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0EF163-0D72-4463-838B-EF76A20E13D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C54FEB1-8179-4E47-BC9B-0E986AC09DF2}">
      <dgm:prSet/>
      <dgm:spPr>
        <a:xfrm>
          <a:off x="1313" y="0"/>
          <a:ext cx="3414118" cy="4436992"/>
        </a:xfrm>
        <a:prstGeom prst="roundRect">
          <a:avLst>
            <a:gd name="adj" fmla="val 10000"/>
          </a:avLst>
        </a:prstGeom>
        <a:solidFill>
          <a:srgbClr val="0078D7">
            <a:tint val="40000"/>
            <a:hueOff val="0"/>
            <a:satOff val="0"/>
            <a:lumOff val="0"/>
            <a:alphaOff val="0"/>
          </a:srgbClr>
        </a:solidFill>
        <a:ln>
          <a:noFill/>
        </a:ln>
        <a:effectLst/>
      </dgm:spPr>
      <dgm:t>
        <a:bodyPr/>
        <a:lstStyle/>
        <a:p>
          <a:pPr>
            <a:buNone/>
          </a:pPr>
          <a:r>
            <a:rPr lang="en-IN">
              <a:solidFill>
                <a:srgbClr val="505050">
                  <a:hueOff val="0"/>
                  <a:satOff val="0"/>
                  <a:lumOff val="0"/>
                  <a:alphaOff val="0"/>
                </a:srgbClr>
              </a:solidFill>
              <a:latin typeface="Segoe UI Semilight"/>
              <a:ea typeface="+mn-ea"/>
              <a:cs typeface="+mn-cs"/>
            </a:rPr>
            <a:t>Reduced surface area and isolation</a:t>
          </a:r>
          <a:endParaRPr lang="en-US">
            <a:solidFill>
              <a:srgbClr val="505050">
                <a:hueOff val="0"/>
                <a:satOff val="0"/>
                <a:lumOff val="0"/>
                <a:alphaOff val="0"/>
              </a:srgbClr>
            </a:solidFill>
            <a:latin typeface="Segoe UI Semilight"/>
            <a:ea typeface="+mn-ea"/>
            <a:cs typeface="+mn-cs"/>
          </a:endParaRPr>
        </a:p>
      </dgm:t>
    </dgm:pt>
    <dgm:pt modelId="{51B3743B-CEF1-4F11-834E-6ECBD2FE670B}" type="parTrans" cxnId="{CECA94C6-6DDD-4E7D-8B42-B711C5640EF0}">
      <dgm:prSet/>
      <dgm:spPr/>
      <dgm:t>
        <a:bodyPr/>
        <a:lstStyle/>
        <a:p>
          <a:endParaRPr lang="en-US"/>
        </a:p>
      </dgm:t>
    </dgm:pt>
    <dgm:pt modelId="{93E2621E-17C4-40A6-9D29-DA729E541D91}" type="sibTrans" cxnId="{CECA94C6-6DDD-4E7D-8B42-B711C5640EF0}">
      <dgm:prSet/>
      <dgm:spPr/>
      <dgm:t>
        <a:bodyPr/>
        <a:lstStyle/>
        <a:p>
          <a:endParaRPr lang="en-US"/>
        </a:p>
      </dgm:t>
    </dgm:pt>
    <dgm:pt modelId="{39C3E886-1BB0-4D9D-8AFD-16A5ED95A2AC}">
      <dgm:prSet/>
      <dgm:spPr>
        <a:xfrm>
          <a:off x="342724" y="1332397"/>
          <a:ext cx="2731294" cy="1337813"/>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IN">
              <a:solidFill>
                <a:srgbClr val="FFFFFF"/>
              </a:solidFill>
              <a:latin typeface="Segoe UI Semilight"/>
              <a:ea typeface="+mn-ea"/>
              <a:cs typeface="+mn-cs"/>
            </a:rPr>
            <a:t>‘external scripts enabled’ required</a:t>
          </a:r>
          <a:endParaRPr lang="en-US">
            <a:solidFill>
              <a:srgbClr val="FFFFFF"/>
            </a:solidFill>
            <a:latin typeface="Segoe UI Semilight"/>
            <a:ea typeface="+mn-ea"/>
            <a:cs typeface="+mn-cs"/>
          </a:endParaRPr>
        </a:p>
      </dgm:t>
    </dgm:pt>
    <dgm:pt modelId="{B99405C9-B7C3-44A5-951E-9C17044A72BB}" type="parTrans" cxnId="{CB441C3F-FAEF-4291-81C3-09B201853453}">
      <dgm:prSet/>
      <dgm:spPr/>
      <dgm:t>
        <a:bodyPr/>
        <a:lstStyle/>
        <a:p>
          <a:endParaRPr lang="en-US"/>
        </a:p>
      </dgm:t>
    </dgm:pt>
    <dgm:pt modelId="{CAA65C72-87AD-4ACD-907B-09393375D9D3}" type="sibTrans" cxnId="{CB441C3F-FAEF-4291-81C3-09B201853453}">
      <dgm:prSet/>
      <dgm:spPr/>
      <dgm:t>
        <a:bodyPr/>
        <a:lstStyle/>
        <a:p>
          <a:endParaRPr lang="en-US"/>
        </a:p>
      </dgm:t>
    </dgm:pt>
    <dgm:pt modelId="{9021D1E7-1EDE-4D0B-90C0-10115E4529D3}">
      <dgm:prSet/>
      <dgm:spPr>
        <a:xfrm>
          <a:off x="342724" y="2876028"/>
          <a:ext cx="2731294" cy="1337813"/>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dirty="0">
              <a:solidFill>
                <a:srgbClr val="FFFFFF"/>
              </a:solidFill>
              <a:latin typeface="Segoe UI Semilight"/>
              <a:ea typeface="+mn-ea"/>
              <a:cs typeface="+mn-cs"/>
            </a:rPr>
            <a:t>R/Python script execution outside of SQL Server process space</a:t>
          </a:r>
        </a:p>
      </dgm:t>
    </dgm:pt>
    <dgm:pt modelId="{25231B2B-402A-41C8-B34B-5F01F77C7DEE}" type="parTrans" cxnId="{56370D81-E1EB-4C03-9B60-7DE920F9BF22}">
      <dgm:prSet/>
      <dgm:spPr/>
      <dgm:t>
        <a:bodyPr/>
        <a:lstStyle/>
        <a:p>
          <a:endParaRPr lang="en-US"/>
        </a:p>
      </dgm:t>
    </dgm:pt>
    <dgm:pt modelId="{87A9E044-E71F-4681-89E6-72C085714AD8}" type="sibTrans" cxnId="{56370D81-E1EB-4C03-9B60-7DE920F9BF22}">
      <dgm:prSet/>
      <dgm:spPr/>
      <dgm:t>
        <a:bodyPr/>
        <a:lstStyle/>
        <a:p>
          <a:endParaRPr lang="en-US"/>
        </a:p>
      </dgm:t>
    </dgm:pt>
    <dgm:pt modelId="{80A319B3-8426-40B5-8F15-49465C9A0E94}">
      <dgm:prSet/>
      <dgm:spPr>
        <a:xfrm>
          <a:off x="3671489" y="0"/>
          <a:ext cx="3414118" cy="4436992"/>
        </a:xfrm>
        <a:prstGeom prst="roundRect">
          <a:avLst>
            <a:gd name="adj" fmla="val 10000"/>
          </a:avLst>
        </a:prstGeom>
        <a:solidFill>
          <a:srgbClr val="0078D7">
            <a:tint val="40000"/>
            <a:hueOff val="0"/>
            <a:satOff val="0"/>
            <a:lumOff val="0"/>
            <a:alphaOff val="0"/>
          </a:srgbClr>
        </a:solidFill>
        <a:ln>
          <a:noFill/>
        </a:ln>
        <a:effectLst/>
      </dgm:spPr>
      <dgm:t>
        <a:bodyPr/>
        <a:lstStyle/>
        <a:p>
          <a:pPr>
            <a:buNone/>
          </a:pPr>
          <a:r>
            <a:rPr lang="en-IN">
              <a:solidFill>
                <a:srgbClr val="505050">
                  <a:hueOff val="0"/>
                  <a:satOff val="0"/>
                  <a:lumOff val="0"/>
                  <a:alphaOff val="0"/>
                </a:srgbClr>
              </a:solidFill>
              <a:latin typeface="Segoe UI Semilight"/>
              <a:ea typeface="+mn-ea"/>
              <a:cs typeface="+mn-cs"/>
            </a:rPr>
            <a:t>Script execution requires explicit permission</a:t>
          </a:r>
          <a:endParaRPr lang="en-US">
            <a:solidFill>
              <a:srgbClr val="505050">
                <a:hueOff val="0"/>
                <a:satOff val="0"/>
                <a:lumOff val="0"/>
                <a:alphaOff val="0"/>
              </a:srgbClr>
            </a:solidFill>
            <a:latin typeface="Segoe UI Semilight"/>
            <a:ea typeface="+mn-ea"/>
            <a:cs typeface="+mn-cs"/>
          </a:endParaRPr>
        </a:p>
      </dgm:t>
    </dgm:pt>
    <dgm:pt modelId="{C6B62D71-62BF-492F-BB52-5EAF704314EA}" type="parTrans" cxnId="{67973BF6-5565-44A1-9BB7-BDB9B20CD278}">
      <dgm:prSet/>
      <dgm:spPr/>
      <dgm:t>
        <a:bodyPr/>
        <a:lstStyle/>
        <a:p>
          <a:endParaRPr lang="en-US"/>
        </a:p>
      </dgm:t>
    </dgm:pt>
    <dgm:pt modelId="{90663D35-0791-479F-8103-250CAF32C752}" type="sibTrans" cxnId="{67973BF6-5565-44A1-9BB7-BDB9B20CD278}">
      <dgm:prSet/>
      <dgm:spPr/>
      <dgm:t>
        <a:bodyPr/>
        <a:lstStyle/>
        <a:p>
          <a:endParaRPr lang="en-US"/>
        </a:p>
      </dgm:t>
    </dgm:pt>
    <dgm:pt modelId="{57FE9C36-7B82-42D3-AA2D-05F9CBD6C1E1}">
      <dgm:prSet/>
      <dgm:spPr>
        <a:xfrm>
          <a:off x="4012901" y="1332397"/>
          <a:ext cx="2731294" cy="1337813"/>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IN">
              <a:solidFill>
                <a:srgbClr val="FFFFFF"/>
              </a:solidFill>
              <a:latin typeface="Segoe UI Semilight"/>
              <a:ea typeface="+mn-ea"/>
              <a:cs typeface="+mn-cs"/>
            </a:rPr>
            <a:t>sp_execute_external_script requires EXECUTE ANY EXTERNAL SCRIPT for non-admins</a:t>
          </a:r>
          <a:endParaRPr lang="en-US">
            <a:solidFill>
              <a:srgbClr val="FFFFFF"/>
            </a:solidFill>
            <a:latin typeface="Segoe UI Semilight"/>
            <a:ea typeface="+mn-ea"/>
            <a:cs typeface="+mn-cs"/>
          </a:endParaRPr>
        </a:p>
      </dgm:t>
    </dgm:pt>
    <dgm:pt modelId="{7FB33A03-67F3-4947-B1C1-200B9690E750}" type="parTrans" cxnId="{04130319-6EB4-4650-A2C2-C1F09BE225FD}">
      <dgm:prSet/>
      <dgm:spPr/>
      <dgm:t>
        <a:bodyPr/>
        <a:lstStyle/>
        <a:p>
          <a:endParaRPr lang="en-US"/>
        </a:p>
      </dgm:t>
    </dgm:pt>
    <dgm:pt modelId="{5376309F-152A-4103-9B64-6C07DD384F62}" type="sibTrans" cxnId="{04130319-6EB4-4650-A2C2-C1F09BE225FD}">
      <dgm:prSet/>
      <dgm:spPr/>
      <dgm:t>
        <a:bodyPr/>
        <a:lstStyle/>
        <a:p>
          <a:endParaRPr lang="en-US"/>
        </a:p>
      </dgm:t>
    </dgm:pt>
    <dgm:pt modelId="{F0D96344-F532-47D3-91A8-B2CB14907725}">
      <dgm:prSet/>
      <dgm:spPr>
        <a:xfrm>
          <a:off x="4012901" y="2876028"/>
          <a:ext cx="2731294" cy="1337813"/>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IN">
              <a:solidFill>
                <a:srgbClr val="FFFFFF"/>
              </a:solidFill>
              <a:latin typeface="Segoe UI Semilight"/>
              <a:ea typeface="+mn-ea"/>
              <a:cs typeface="+mn-cs"/>
            </a:rPr>
            <a:t>SQL Server login/user required and db/table access</a:t>
          </a:r>
          <a:endParaRPr lang="en-US">
            <a:solidFill>
              <a:srgbClr val="FFFFFF"/>
            </a:solidFill>
            <a:latin typeface="Segoe UI Semilight"/>
            <a:ea typeface="+mn-ea"/>
            <a:cs typeface="+mn-cs"/>
          </a:endParaRPr>
        </a:p>
      </dgm:t>
    </dgm:pt>
    <dgm:pt modelId="{51530A8E-E93F-41EA-8CAB-5283B18C752A}" type="parTrans" cxnId="{7C8058FF-330E-4234-A668-6D8AA1D93BB1}">
      <dgm:prSet/>
      <dgm:spPr/>
      <dgm:t>
        <a:bodyPr/>
        <a:lstStyle/>
        <a:p>
          <a:endParaRPr lang="en-US"/>
        </a:p>
      </dgm:t>
    </dgm:pt>
    <dgm:pt modelId="{429ECAC6-077C-48EA-B17E-6837BAD20C39}" type="sibTrans" cxnId="{7C8058FF-330E-4234-A668-6D8AA1D93BB1}">
      <dgm:prSet/>
      <dgm:spPr/>
      <dgm:t>
        <a:bodyPr/>
        <a:lstStyle/>
        <a:p>
          <a:endParaRPr lang="en-US"/>
        </a:p>
      </dgm:t>
    </dgm:pt>
    <dgm:pt modelId="{04601923-719E-43F1-A6E4-33044CEFFC67}">
      <dgm:prSet/>
      <dgm:spPr>
        <a:xfrm>
          <a:off x="7341666" y="0"/>
          <a:ext cx="3414118" cy="4436992"/>
        </a:xfrm>
        <a:prstGeom prst="roundRect">
          <a:avLst>
            <a:gd name="adj" fmla="val 10000"/>
          </a:avLst>
        </a:prstGeom>
        <a:solidFill>
          <a:srgbClr val="0078D7">
            <a:tint val="40000"/>
            <a:hueOff val="0"/>
            <a:satOff val="0"/>
            <a:lumOff val="0"/>
            <a:alphaOff val="0"/>
          </a:srgbClr>
        </a:solidFill>
        <a:ln>
          <a:noFill/>
        </a:ln>
        <a:effectLst/>
      </dgm:spPr>
      <dgm:t>
        <a:bodyPr/>
        <a:lstStyle/>
        <a:p>
          <a:pPr>
            <a:buNone/>
          </a:pPr>
          <a:r>
            <a:rPr lang="en-IN" dirty="0">
              <a:solidFill>
                <a:srgbClr val="505050">
                  <a:hueOff val="0"/>
                  <a:satOff val="0"/>
                  <a:lumOff val="0"/>
                  <a:alphaOff val="0"/>
                </a:srgbClr>
              </a:solidFill>
              <a:latin typeface="Segoe UI Semilight"/>
              <a:ea typeface="+mn-ea"/>
              <a:cs typeface="+mn-cs"/>
            </a:rPr>
            <a:t>R/Python processes have limited privileges</a:t>
          </a:r>
          <a:endParaRPr lang="en-US" dirty="0">
            <a:solidFill>
              <a:srgbClr val="505050">
                <a:hueOff val="0"/>
                <a:satOff val="0"/>
                <a:lumOff val="0"/>
                <a:alphaOff val="0"/>
              </a:srgbClr>
            </a:solidFill>
            <a:latin typeface="Segoe UI Semilight"/>
            <a:ea typeface="+mn-ea"/>
            <a:cs typeface="+mn-cs"/>
          </a:endParaRPr>
        </a:p>
      </dgm:t>
    </dgm:pt>
    <dgm:pt modelId="{2D655BF7-5CA8-4B47-A7D4-1FE224F5E396}" type="parTrans" cxnId="{750AF370-4AD3-4060-ABEE-51366CAFAD56}">
      <dgm:prSet/>
      <dgm:spPr/>
      <dgm:t>
        <a:bodyPr/>
        <a:lstStyle/>
        <a:p>
          <a:endParaRPr lang="en-US"/>
        </a:p>
      </dgm:t>
    </dgm:pt>
    <dgm:pt modelId="{74294060-A6A2-457F-84E8-95E3BE253D00}" type="sibTrans" cxnId="{750AF370-4AD3-4060-ABEE-51366CAFAD56}">
      <dgm:prSet/>
      <dgm:spPr/>
      <dgm:t>
        <a:bodyPr/>
        <a:lstStyle/>
        <a:p>
          <a:endParaRPr lang="en-US"/>
        </a:p>
      </dgm:t>
    </dgm:pt>
    <dgm:pt modelId="{FEECB767-679D-4656-9885-7D52C38349D4}">
      <dgm:prSet/>
      <dgm:spPr>
        <a:xfrm>
          <a:off x="7683078" y="1331476"/>
          <a:ext cx="2731294" cy="871691"/>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IN" dirty="0">
              <a:solidFill>
                <a:srgbClr val="FFFFFF"/>
              </a:solidFill>
              <a:latin typeface="Segoe UI Semilight"/>
              <a:ea typeface="+mn-ea"/>
              <a:cs typeface="+mn-cs"/>
            </a:rPr>
            <a:t>R/Python processes run under local user accounts in the </a:t>
          </a:r>
          <a:r>
            <a:rPr lang="en-IN" dirty="0" err="1">
              <a:solidFill>
                <a:srgbClr val="FFFFFF"/>
              </a:solidFill>
              <a:latin typeface="Segoe UI Semilight"/>
              <a:ea typeface="+mn-ea"/>
              <a:cs typeface="+mn-cs"/>
            </a:rPr>
            <a:t>SQLRUserGroup</a:t>
          </a:r>
          <a:endParaRPr lang="en-US" dirty="0">
            <a:solidFill>
              <a:srgbClr val="FFFFFF"/>
            </a:solidFill>
            <a:latin typeface="Segoe UI Semilight"/>
            <a:ea typeface="+mn-ea"/>
            <a:cs typeface="+mn-cs"/>
          </a:endParaRPr>
        </a:p>
      </dgm:t>
    </dgm:pt>
    <dgm:pt modelId="{8E88243D-6127-4682-8F73-1D413B495AC7}" type="parTrans" cxnId="{6D9B70A0-7C40-4734-9ACF-89EE054B7421}">
      <dgm:prSet/>
      <dgm:spPr/>
      <dgm:t>
        <a:bodyPr/>
        <a:lstStyle/>
        <a:p>
          <a:endParaRPr lang="en-US"/>
        </a:p>
      </dgm:t>
    </dgm:pt>
    <dgm:pt modelId="{95CE85EF-1BB2-40CD-B259-ADD58E531194}" type="sibTrans" cxnId="{6D9B70A0-7C40-4734-9ACF-89EE054B7421}">
      <dgm:prSet/>
      <dgm:spPr/>
      <dgm:t>
        <a:bodyPr/>
        <a:lstStyle/>
        <a:p>
          <a:endParaRPr lang="en-US"/>
        </a:p>
      </dgm:t>
    </dgm:pt>
    <dgm:pt modelId="{0A7FC74A-7F2A-4EB8-9321-EAB439C8FBAD}">
      <dgm:prSet/>
      <dgm:spPr>
        <a:xfrm>
          <a:off x="7683078" y="2337274"/>
          <a:ext cx="2731294" cy="871691"/>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IN">
              <a:solidFill>
                <a:srgbClr val="FFFFFF"/>
              </a:solidFill>
              <a:latin typeface="Segoe UI Semilight"/>
              <a:ea typeface="+mn-ea"/>
              <a:cs typeface="+mn-cs"/>
            </a:rPr>
            <a:t>Each execution is isolated. Different users with different accounts</a:t>
          </a:r>
          <a:endParaRPr lang="en-US">
            <a:solidFill>
              <a:srgbClr val="FFFFFF"/>
            </a:solidFill>
            <a:latin typeface="Segoe UI Semilight"/>
            <a:ea typeface="+mn-ea"/>
            <a:cs typeface="+mn-cs"/>
          </a:endParaRPr>
        </a:p>
      </dgm:t>
    </dgm:pt>
    <dgm:pt modelId="{488B8DFA-66E3-4F2F-9987-87168806DEDC}" type="parTrans" cxnId="{34278C3B-281D-43AD-9D48-C5FAEEE5A931}">
      <dgm:prSet/>
      <dgm:spPr/>
      <dgm:t>
        <a:bodyPr/>
        <a:lstStyle/>
        <a:p>
          <a:endParaRPr lang="en-US"/>
        </a:p>
      </dgm:t>
    </dgm:pt>
    <dgm:pt modelId="{F0B0FF74-C0F2-4750-A910-50B7B43A2891}" type="sibTrans" cxnId="{34278C3B-281D-43AD-9D48-C5FAEEE5A931}">
      <dgm:prSet/>
      <dgm:spPr/>
      <dgm:t>
        <a:bodyPr/>
        <a:lstStyle/>
        <a:p>
          <a:endParaRPr lang="en-US"/>
        </a:p>
      </dgm:t>
    </dgm:pt>
    <dgm:pt modelId="{2CEA68A2-FD93-4868-9509-BB80686FEBAB}">
      <dgm:prSet/>
      <dgm:spPr>
        <a:xfrm>
          <a:off x="7683078" y="3343071"/>
          <a:ext cx="2731294" cy="871691"/>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a:solidFill>
                <a:srgbClr val="FFFFFF"/>
              </a:solidFill>
              <a:latin typeface="Segoe UI Semilight"/>
              <a:ea typeface="+mn-ea"/>
              <a:cs typeface="+mn-cs"/>
            </a:rPr>
            <a:t>Windows firewall rules to block outbound traffic</a:t>
          </a:r>
        </a:p>
      </dgm:t>
    </dgm:pt>
    <dgm:pt modelId="{5D165CB2-58FA-489A-8130-C5638A6782D3}" type="parTrans" cxnId="{5359B39E-13E5-4827-BFE2-3C4B9F433CA7}">
      <dgm:prSet/>
      <dgm:spPr/>
      <dgm:t>
        <a:bodyPr/>
        <a:lstStyle/>
        <a:p>
          <a:endParaRPr lang="en-US"/>
        </a:p>
      </dgm:t>
    </dgm:pt>
    <dgm:pt modelId="{3B972F27-B5F4-4516-88D5-3F8FC54ED634}" type="sibTrans" cxnId="{5359B39E-13E5-4827-BFE2-3C4B9F433CA7}">
      <dgm:prSet/>
      <dgm:spPr/>
      <dgm:t>
        <a:bodyPr/>
        <a:lstStyle/>
        <a:p>
          <a:endParaRPr lang="en-US"/>
        </a:p>
      </dgm:t>
    </dgm:pt>
    <dgm:pt modelId="{AE0DC197-86A1-4070-B9DA-90B5674C8581}" type="pres">
      <dgm:prSet presAssocID="{660EF163-0D72-4463-838B-EF76A20E13D9}" presName="theList" presStyleCnt="0">
        <dgm:presLayoutVars>
          <dgm:dir/>
          <dgm:animLvl val="lvl"/>
          <dgm:resizeHandles val="exact"/>
        </dgm:presLayoutVars>
      </dgm:prSet>
      <dgm:spPr/>
    </dgm:pt>
    <dgm:pt modelId="{FBDD2CB1-AF95-488F-AA27-576A73946001}" type="pres">
      <dgm:prSet presAssocID="{9C54FEB1-8179-4E47-BC9B-0E986AC09DF2}" presName="compNode" presStyleCnt="0"/>
      <dgm:spPr/>
    </dgm:pt>
    <dgm:pt modelId="{3593C768-984F-4278-AA92-585EC54741CA}" type="pres">
      <dgm:prSet presAssocID="{9C54FEB1-8179-4E47-BC9B-0E986AC09DF2}" presName="aNode" presStyleLbl="bgShp" presStyleIdx="0" presStyleCnt="3"/>
      <dgm:spPr/>
    </dgm:pt>
    <dgm:pt modelId="{36DAA2A8-9B4C-43BE-83D2-95CAEDCC7E56}" type="pres">
      <dgm:prSet presAssocID="{9C54FEB1-8179-4E47-BC9B-0E986AC09DF2}" presName="textNode" presStyleLbl="bgShp" presStyleIdx="0" presStyleCnt="3"/>
      <dgm:spPr/>
    </dgm:pt>
    <dgm:pt modelId="{C70126B6-CBA4-4279-B53E-9986C4465803}" type="pres">
      <dgm:prSet presAssocID="{9C54FEB1-8179-4E47-BC9B-0E986AC09DF2}" presName="compChildNode" presStyleCnt="0"/>
      <dgm:spPr/>
    </dgm:pt>
    <dgm:pt modelId="{492F1C8A-DAA1-4C55-B165-B29D13397E32}" type="pres">
      <dgm:prSet presAssocID="{9C54FEB1-8179-4E47-BC9B-0E986AC09DF2}" presName="theInnerList" presStyleCnt="0"/>
      <dgm:spPr/>
    </dgm:pt>
    <dgm:pt modelId="{2BA834FF-79E9-4B73-AF11-C840508FE5B0}" type="pres">
      <dgm:prSet presAssocID="{39C3E886-1BB0-4D9D-8AFD-16A5ED95A2AC}" presName="childNode" presStyleLbl="node1" presStyleIdx="0" presStyleCnt="7">
        <dgm:presLayoutVars>
          <dgm:bulletEnabled val="1"/>
        </dgm:presLayoutVars>
      </dgm:prSet>
      <dgm:spPr/>
    </dgm:pt>
    <dgm:pt modelId="{BD478DB9-282E-4EE2-9B4B-62DA6546617A}" type="pres">
      <dgm:prSet presAssocID="{39C3E886-1BB0-4D9D-8AFD-16A5ED95A2AC}" presName="aSpace2" presStyleCnt="0"/>
      <dgm:spPr/>
    </dgm:pt>
    <dgm:pt modelId="{B36F8EDA-3CD3-47B8-9CD3-B5C2504A5EE7}" type="pres">
      <dgm:prSet presAssocID="{9021D1E7-1EDE-4D0B-90C0-10115E4529D3}" presName="childNode" presStyleLbl="node1" presStyleIdx="1" presStyleCnt="7">
        <dgm:presLayoutVars>
          <dgm:bulletEnabled val="1"/>
        </dgm:presLayoutVars>
      </dgm:prSet>
      <dgm:spPr/>
    </dgm:pt>
    <dgm:pt modelId="{5CCA4F0F-3176-42B8-8BC2-9C0DF741A687}" type="pres">
      <dgm:prSet presAssocID="{9C54FEB1-8179-4E47-BC9B-0E986AC09DF2}" presName="aSpace" presStyleCnt="0"/>
      <dgm:spPr/>
    </dgm:pt>
    <dgm:pt modelId="{BEB76E39-CC73-4C24-A11F-CF1297B46573}" type="pres">
      <dgm:prSet presAssocID="{80A319B3-8426-40B5-8F15-49465C9A0E94}" presName="compNode" presStyleCnt="0"/>
      <dgm:spPr/>
    </dgm:pt>
    <dgm:pt modelId="{EAE46F67-42F0-479E-8A50-21FA1EC10A4F}" type="pres">
      <dgm:prSet presAssocID="{80A319B3-8426-40B5-8F15-49465C9A0E94}" presName="aNode" presStyleLbl="bgShp" presStyleIdx="1" presStyleCnt="3"/>
      <dgm:spPr/>
    </dgm:pt>
    <dgm:pt modelId="{3223E1B4-8CDF-4E1D-A619-EB8A058D25C0}" type="pres">
      <dgm:prSet presAssocID="{80A319B3-8426-40B5-8F15-49465C9A0E94}" presName="textNode" presStyleLbl="bgShp" presStyleIdx="1" presStyleCnt="3"/>
      <dgm:spPr/>
    </dgm:pt>
    <dgm:pt modelId="{60EAC0F8-37FD-4C6C-980B-C2469ACB9EB6}" type="pres">
      <dgm:prSet presAssocID="{80A319B3-8426-40B5-8F15-49465C9A0E94}" presName="compChildNode" presStyleCnt="0"/>
      <dgm:spPr/>
    </dgm:pt>
    <dgm:pt modelId="{6ACCFF08-AC7A-43AB-BF65-D3D1F9BF86C4}" type="pres">
      <dgm:prSet presAssocID="{80A319B3-8426-40B5-8F15-49465C9A0E94}" presName="theInnerList" presStyleCnt="0"/>
      <dgm:spPr/>
    </dgm:pt>
    <dgm:pt modelId="{D7E0DC02-84A5-43F8-B566-955AB216F032}" type="pres">
      <dgm:prSet presAssocID="{57FE9C36-7B82-42D3-AA2D-05F9CBD6C1E1}" presName="childNode" presStyleLbl="node1" presStyleIdx="2" presStyleCnt="7">
        <dgm:presLayoutVars>
          <dgm:bulletEnabled val="1"/>
        </dgm:presLayoutVars>
      </dgm:prSet>
      <dgm:spPr/>
    </dgm:pt>
    <dgm:pt modelId="{AE1E4696-7F5A-49F1-9035-15999374DD53}" type="pres">
      <dgm:prSet presAssocID="{57FE9C36-7B82-42D3-AA2D-05F9CBD6C1E1}" presName="aSpace2" presStyleCnt="0"/>
      <dgm:spPr/>
    </dgm:pt>
    <dgm:pt modelId="{D4A9E8F2-8B7A-4475-BB01-1FEB73B36233}" type="pres">
      <dgm:prSet presAssocID="{F0D96344-F532-47D3-91A8-B2CB14907725}" presName="childNode" presStyleLbl="node1" presStyleIdx="3" presStyleCnt="7">
        <dgm:presLayoutVars>
          <dgm:bulletEnabled val="1"/>
        </dgm:presLayoutVars>
      </dgm:prSet>
      <dgm:spPr/>
    </dgm:pt>
    <dgm:pt modelId="{76F05CD2-85A2-461F-A880-2367759E1838}" type="pres">
      <dgm:prSet presAssocID="{80A319B3-8426-40B5-8F15-49465C9A0E94}" presName="aSpace" presStyleCnt="0"/>
      <dgm:spPr/>
    </dgm:pt>
    <dgm:pt modelId="{23806BCC-F159-427E-BBD6-8E1F1EF9767C}" type="pres">
      <dgm:prSet presAssocID="{04601923-719E-43F1-A6E4-33044CEFFC67}" presName="compNode" presStyleCnt="0"/>
      <dgm:spPr/>
    </dgm:pt>
    <dgm:pt modelId="{CDFA4AA8-9A6D-4A75-88EC-07A9A2A67900}" type="pres">
      <dgm:prSet presAssocID="{04601923-719E-43F1-A6E4-33044CEFFC67}" presName="aNode" presStyleLbl="bgShp" presStyleIdx="2" presStyleCnt="3"/>
      <dgm:spPr/>
    </dgm:pt>
    <dgm:pt modelId="{5DD93D59-C884-4E27-B85A-7D837DEBFEB2}" type="pres">
      <dgm:prSet presAssocID="{04601923-719E-43F1-A6E4-33044CEFFC67}" presName="textNode" presStyleLbl="bgShp" presStyleIdx="2" presStyleCnt="3"/>
      <dgm:spPr/>
    </dgm:pt>
    <dgm:pt modelId="{E3A06CAB-EB60-4B0B-A04B-0734100F1C69}" type="pres">
      <dgm:prSet presAssocID="{04601923-719E-43F1-A6E4-33044CEFFC67}" presName="compChildNode" presStyleCnt="0"/>
      <dgm:spPr/>
    </dgm:pt>
    <dgm:pt modelId="{FEB2D192-4263-492A-9F56-8E078773EAC0}" type="pres">
      <dgm:prSet presAssocID="{04601923-719E-43F1-A6E4-33044CEFFC67}" presName="theInnerList" presStyleCnt="0"/>
      <dgm:spPr/>
    </dgm:pt>
    <dgm:pt modelId="{719CA335-3A64-4577-AD89-24ACF7B0150A}" type="pres">
      <dgm:prSet presAssocID="{FEECB767-679D-4656-9885-7D52C38349D4}" presName="childNode" presStyleLbl="node1" presStyleIdx="4" presStyleCnt="7">
        <dgm:presLayoutVars>
          <dgm:bulletEnabled val="1"/>
        </dgm:presLayoutVars>
      </dgm:prSet>
      <dgm:spPr/>
    </dgm:pt>
    <dgm:pt modelId="{18CC7416-C396-4BC4-8F90-454A6CBBD85B}" type="pres">
      <dgm:prSet presAssocID="{FEECB767-679D-4656-9885-7D52C38349D4}" presName="aSpace2" presStyleCnt="0"/>
      <dgm:spPr/>
    </dgm:pt>
    <dgm:pt modelId="{AB0C019B-650A-4025-91D4-9AD3530BD8B4}" type="pres">
      <dgm:prSet presAssocID="{0A7FC74A-7F2A-4EB8-9321-EAB439C8FBAD}" presName="childNode" presStyleLbl="node1" presStyleIdx="5" presStyleCnt="7">
        <dgm:presLayoutVars>
          <dgm:bulletEnabled val="1"/>
        </dgm:presLayoutVars>
      </dgm:prSet>
      <dgm:spPr/>
    </dgm:pt>
    <dgm:pt modelId="{0CB90692-B30F-403C-B379-A3466264CC97}" type="pres">
      <dgm:prSet presAssocID="{0A7FC74A-7F2A-4EB8-9321-EAB439C8FBAD}" presName="aSpace2" presStyleCnt="0"/>
      <dgm:spPr/>
    </dgm:pt>
    <dgm:pt modelId="{467D6BF8-4944-46DC-8273-A858D1008331}" type="pres">
      <dgm:prSet presAssocID="{2CEA68A2-FD93-4868-9509-BB80686FEBAB}" presName="childNode" presStyleLbl="node1" presStyleIdx="6" presStyleCnt="7">
        <dgm:presLayoutVars>
          <dgm:bulletEnabled val="1"/>
        </dgm:presLayoutVars>
      </dgm:prSet>
      <dgm:spPr/>
    </dgm:pt>
  </dgm:ptLst>
  <dgm:cxnLst>
    <dgm:cxn modelId="{04130319-6EB4-4650-A2C2-C1F09BE225FD}" srcId="{80A319B3-8426-40B5-8F15-49465C9A0E94}" destId="{57FE9C36-7B82-42D3-AA2D-05F9CBD6C1E1}" srcOrd="0" destOrd="0" parTransId="{7FB33A03-67F3-4947-B1C1-200B9690E750}" sibTransId="{5376309F-152A-4103-9B64-6C07DD384F62}"/>
    <dgm:cxn modelId="{25BD071A-B899-4C49-85D8-EF5E861A876F}" type="presOf" srcId="{FEECB767-679D-4656-9885-7D52C38349D4}" destId="{719CA335-3A64-4577-AD89-24ACF7B0150A}" srcOrd="0" destOrd="0" presId="urn:microsoft.com/office/officeart/2005/8/layout/lProcess2"/>
    <dgm:cxn modelId="{BDABAC1D-CDE5-4732-9DA3-3F9FC234304E}" type="presOf" srcId="{04601923-719E-43F1-A6E4-33044CEFFC67}" destId="{CDFA4AA8-9A6D-4A75-88EC-07A9A2A67900}" srcOrd="0" destOrd="0" presId="urn:microsoft.com/office/officeart/2005/8/layout/lProcess2"/>
    <dgm:cxn modelId="{2733B528-5E5F-4592-B85C-C210184569C4}" type="presOf" srcId="{04601923-719E-43F1-A6E4-33044CEFFC67}" destId="{5DD93D59-C884-4E27-B85A-7D837DEBFEB2}" srcOrd="1" destOrd="0" presId="urn:microsoft.com/office/officeart/2005/8/layout/lProcess2"/>
    <dgm:cxn modelId="{F43A0C2C-D4F2-4759-8176-8AED45B7ADBD}" type="presOf" srcId="{9C54FEB1-8179-4E47-BC9B-0E986AC09DF2}" destId="{3593C768-984F-4278-AA92-585EC54741CA}" srcOrd="0" destOrd="0" presId="urn:microsoft.com/office/officeart/2005/8/layout/lProcess2"/>
    <dgm:cxn modelId="{5B0D0D2E-B14A-4270-91A2-DE893A99FA36}" type="presOf" srcId="{80A319B3-8426-40B5-8F15-49465C9A0E94}" destId="{EAE46F67-42F0-479E-8A50-21FA1EC10A4F}" srcOrd="0" destOrd="0" presId="urn:microsoft.com/office/officeart/2005/8/layout/lProcess2"/>
    <dgm:cxn modelId="{34278C3B-281D-43AD-9D48-C5FAEEE5A931}" srcId="{04601923-719E-43F1-A6E4-33044CEFFC67}" destId="{0A7FC74A-7F2A-4EB8-9321-EAB439C8FBAD}" srcOrd="1" destOrd="0" parTransId="{488B8DFA-66E3-4F2F-9987-87168806DEDC}" sibTransId="{F0B0FF74-C0F2-4750-A910-50B7B43A2891}"/>
    <dgm:cxn modelId="{3DB4EE3B-0007-49A3-8A55-C2FAC3649544}" type="presOf" srcId="{9021D1E7-1EDE-4D0B-90C0-10115E4529D3}" destId="{B36F8EDA-3CD3-47B8-9CD3-B5C2504A5EE7}" srcOrd="0" destOrd="0" presId="urn:microsoft.com/office/officeart/2005/8/layout/lProcess2"/>
    <dgm:cxn modelId="{CB441C3F-FAEF-4291-81C3-09B201853453}" srcId="{9C54FEB1-8179-4E47-BC9B-0E986AC09DF2}" destId="{39C3E886-1BB0-4D9D-8AFD-16A5ED95A2AC}" srcOrd="0" destOrd="0" parTransId="{B99405C9-B7C3-44A5-951E-9C17044A72BB}" sibTransId="{CAA65C72-87AD-4ACD-907B-09393375D9D3}"/>
    <dgm:cxn modelId="{DA006649-57D0-4B3C-8F63-3BD1E6F9DAFF}" type="presOf" srcId="{F0D96344-F532-47D3-91A8-B2CB14907725}" destId="{D4A9E8F2-8B7A-4475-BB01-1FEB73B36233}" srcOrd="0" destOrd="0" presId="urn:microsoft.com/office/officeart/2005/8/layout/lProcess2"/>
    <dgm:cxn modelId="{750AF370-4AD3-4060-ABEE-51366CAFAD56}" srcId="{660EF163-0D72-4463-838B-EF76A20E13D9}" destId="{04601923-719E-43F1-A6E4-33044CEFFC67}" srcOrd="2" destOrd="0" parTransId="{2D655BF7-5CA8-4B47-A7D4-1FE224F5E396}" sibTransId="{74294060-A6A2-457F-84E8-95E3BE253D00}"/>
    <dgm:cxn modelId="{7578D85A-5AA2-461B-9973-2CD3A7C0C559}" type="presOf" srcId="{39C3E886-1BB0-4D9D-8AFD-16A5ED95A2AC}" destId="{2BA834FF-79E9-4B73-AF11-C840508FE5B0}" srcOrd="0" destOrd="0" presId="urn:microsoft.com/office/officeart/2005/8/layout/lProcess2"/>
    <dgm:cxn modelId="{8C63F47D-3C3A-4BE9-B59B-9E8CD4CFFB10}" type="presOf" srcId="{2CEA68A2-FD93-4868-9509-BB80686FEBAB}" destId="{467D6BF8-4944-46DC-8273-A858D1008331}" srcOrd="0" destOrd="0" presId="urn:microsoft.com/office/officeart/2005/8/layout/lProcess2"/>
    <dgm:cxn modelId="{56370D81-E1EB-4C03-9B60-7DE920F9BF22}" srcId="{9C54FEB1-8179-4E47-BC9B-0E986AC09DF2}" destId="{9021D1E7-1EDE-4D0B-90C0-10115E4529D3}" srcOrd="1" destOrd="0" parTransId="{25231B2B-402A-41C8-B34B-5F01F77C7DEE}" sibTransId="{87A9E044-E71F-4681-89E6-72C085714AD8}"/>
    <dgm:cxn modelId="{FFC9A486-01C5-45DC-BDBE-5989DB2A7CC7}" type="presOf" srcId="{57FE9C36-7B82-42D3-AA2D-05F9CBD6C1E1}" destId="{D7E0DC02-84A5-43F8-B566-955AB216F032}" srcOrd="0" destOrd="0" presId="urn:microsoft.com/office/officeart/2005/8/layout/lProcess2"/>
    <dgm:cxn modelId="{201AD98A-C7EE-425C-982B-6B084CA95C36}" type="presOf" srcId="{0A7FC74A-7F2A-4EB8-9321-EAB439C8FBAD}" destId="{AB0C019B-650A-4025-91D4-9AD3530BD8B4}" srcOrd="0" destOrd="0" presId="urn:microsoft.com/office/officeart/2005/8/layout/lProcess2"/>
    <dgm:cxn modelId="{5359B39E-13E5-4827-BFE2-3C4B9F433CA7}" srcId="{04601923-719E-43F1-A6E4-33044CEFFC67}" destId="{2CEA68A2-FD93-4868-9509-BB80686FEBAB}" srcOrd="2" destOrd="0" parTransId="{5D165CB2-58FA-489A-8130-C5638A6782D3}" sibTransId="{3B972F27-B5F4-4516-88D5-3F8FC54ED634}"/>
    <dgm:cxn modelId="{6D9B70A0-7C40-4734-9ACF-89EE054B7421}" srcId="{04601923-719E-43F1-A6E4-33044CEFFC67}" destId="{FEECB767-679D-4656-9885-7D52C38349D4}" srcOrd="0" destOrd="0" parTransId="{8E88243D-6127-4682-8F73-1D413B495AC7}" sibTransId="{95CE85EF-1BB2-40CD-B259-ADD58E531194}"/>
    <dgm:cxn modelId="{CECA94C6-6DDD-4E7D-8B42-B711C5640EF0}" srcId="{660EF163-0D72-4463-838B-EF76A20E13D9}" destId="{9C54FEB1-8179-4E47-BC9B-0E986AC09DF2}" srcOrd="0" destOrd="0" parTransId="{51B3743B-CEF1-4F11-834E-6ECBD2FE670B}" sibTransId="{93E2621E-17C4-40A6-9D29-DA729E541D91}"/>
    <dgm:cxn modelId="{59E866DD-8EB5-46A0-9BED-9BEADCA7373A}" type="presOf" srcId="{80A319B3-8426-40B5-8F15-49465C9A0E94}" destId="{3223E1B4-8CDF-4E1D-A619-EB8A058D25C0}" srcOrd="1" destOrd="0" presId="urn:microsoft.com/office/officeart/2005/8/layout/lProcess2"/>
    <dgm:cxn modelId="{B7C17DDE-2E5E-4A8B-AB95-DAB42BD4FD35}" type="presOf" srcId="{9C54FEB1-8179-4E47-BC9B-0E986AC09DF2}" destId="{36DAA2A8-9B4C-43BE-83D2-95CAEDCC7E56}" srcOrd="1" destOrd="0" presId="urn:microsoft.com/office/officeart/2005/8/layout/lProcess2"/>
    <dgm:cxn modelId="{67973BF6-5565-44A1-9BB7-BDB9B20CD278}" srcId="{660EF163-0D72-4463-838B-EF76A20E13D9}" destId="{80A319B3-8426-40B5-8F15-49465C9A0E94}" srcOrd="1" destOrd="0" parTransId="{C6B62D71-62BF-492F-BB52-5EAF704314EA}" sibTransId="{90663D35-0791-479F-8103-250CAF32C752}"/>
    <dgm:cxn modelId="{7873EDFC-2D95-4775-94C3-F80A4E8D7C67}" type="presOf" srcId="{660EF163-0D72-4463-838B-EF76A20E13D9}" destId="{AE0DC197-86A1-4070-B9DA-90B5674C8581}" srcOrd="0" destOrd="0" presId="urn:microsoft.com/office/officeart/2005/8/layout/lProcess2"/>
    <dgm:cxn modelId="{7C8058FF-330E-4234-A668-6D8AA1D93BB1}" srcId="{80A319B3-8426-40B5-8F15-49465C9A0E94}" destId="{F0D96344-F532-47D3-91A8-B2CB14907725}" srcOrd="1" destOrd="0" parTransId="{51530A8E-E93F-41EA-8CAB-5283B18C752A}" sibTransId="{429ECAC6-077C-48EA-B17E-6837BAD20C39}"/>
    <dgm:cxn modelId="{DCA74339-F38C-4C7D-8032-91C770E30FB5}" type="presParOf" srcId="{AE0DC197-86A1-4070-B9DA-90B5674C8581}" destId="{FBDD2CB1-AF95-488F-AA27-576A73946001}" srcOrd="0" destOrd="0" presId="urn:microsoft.com/office/officeart/2005/8/layout/lProcess2"/>
    <dgm:cxn modelId="{AFDDD6D8-26D2-49E4-9FA7-652E3D17E7E1}" type="presParOf" srcId="{FBDD2CB1-AF95-488F-AA27-576A73946001}" destId="{3593C768-984F-4278-AA92-585EC54741CA}" srcOrd="0" destOrd="0" presId="urn:microsoft.com/office/officeart/2005/8/layout/lProcess2"/>
    <dgm:cxn modelId="{524B5C1D-06B6-433D-B135-0509123E345E}" type="presParOf" srcId="{FBDD2CB1-AF95-488F-AA27-576A73946001}" destId="{36DAA2A8-9B4C-43BE-83D2-95CAEDCC7E56}" srcOrd="1" destOrd="0" presId="urn:microsoft.com/office/officeart/2005/8/layout/lProcess2"/>
    <dgm:cxn modelId="{F24B0FDE-B513-4B21-88BC-9B8E08464A27}" type="presParOf" srcId="{FBDD2CB1-AF95-488F-AA27-576A73946001}" destId="{C70126B6-CBA4-4279-B53E-9986C4465803}" srcOrd="2" destOrd="0" presId="urn:microsoft.com/office/officeart/2005/8/layout/lProcess2"/>
    <dgm:cxn modelId="{7D185D3D-3E08-4B9B-9633-7513581A7469}" type="presParOf" srcId="{C70126B6-CBA4-4279-B53E-9986C4465803}" destId="{492F1C8A-DAA1-4C55-B165-B29D13397E32}" srcOrd="0" destOrd="0" presId="urn:microsoft.com/office/officeart/2005/8/layout/lProcess2"/>
    <dgm:cxn modelId="{83453A89-B667-4FEE-8769-F85DFD358AF8}" type="presParOf" srcId="{492F1C8A-DAA1-4C55-B165-B29D13397E32}" destId="{2BA834FF-79E9-4B73-AF11-C840508FE5B0}" srcOrd="0" destOrd="0" presId="urn:microsoft.com/office/officeart/2005/8/layout/lProcess2"/>
    <dgm:cxn modelId="{5ECD4133-30A9-4147-9A61-A4960E4007BD}" type="presParOf" srcId="{492F1C8A-DAA1-4C55-B165-B29D13397E32}" destId="{BD478DB9-282E-4EE2-9B4B-62DA6546617A}" srcOrd="1" destOrd="0" presId="urn:microsoft.com/office/officeart/2005/8/layout/lProcess2"/>
    <dgm:cxn modelId="{AEF11D32-C2FB-4137-8590-42456DE3DCDB}" type="presParOf" srcId="{492F1C8A-DAA1-4C55-B165-B29D13397E32}" destId="{B36F8EDA-3CD3-47B8-9CD3-B5C2504A5EE7}" srcOrd="2" destOrd="0" presId="urn:microsoft.com/office/officeart/2005/8/layout/lProcess2"/>
    <dgm:cxn modelId="{55C0EF1B-FE98-4496-A331-0D780510F087}" type="presParOf" srcId="{AE0DC197-86A1-4070-B9DA-90B5674C8581}" destId="{5CCA4F0F-3176-42B8-8BC2-9C0DF741A687}" srcOrd="1" destOrd="0" presId="urn:microsoft.com/office/officeart/2005/8/layout/lProcess2"/>
    <dgm:cxn modelId="{A4F64C2F-4929-49C3-B8BF-6684E2471BDB}" type="presParOf" srcId="{AE0DC197-86A1-4070-B9DA-90B5674C8581}" destId="{BEB76E39-CC73-4C24-A11F-CF1297B46573}" srcOrd="2" destOrd="0" presId="urn:microsoft.com/office/officeart/2005/8/layout/lProcess2"/>
    <dgm:cxn modelId="{D8EEBB38-AF76-44A4-A8FD-6713910B5C75}" type="presParOf" srcId="{BEB76E39-CC73-4C24-A11F-CF1297B46573}" destId="{EAE46F67-42F0-479E-8A50-21FA1EC10A4F}" srcOrd="0" destOrd="0" presId="urn:microsoft.com/office/officeart/2005/8/layout/lProcess2"/>
    <dgm:cxn modelId="{CCFA65A8-A9A6-44D8-A886-283B3DCB2406}" type="presParOf" srcId="{BEB76E39-CC73-4C24-A11F-CF1297B46573}" destId="{3223E1B4-8CDF-4E1D-A619-EB8A058D25C0}" srcOrd="1" destOrd="0" presId="urn:microsoft.com/office/officeart/2005/8/layout/lProcess2"/>
    <dgm:cxn modelId="{F180A486-F0BD-4738-9EFF-059A7C3CAF94}" type="presParOf" srcId="{BEB76E39-CC73-4C24-A11F-CF1297B46573}" destId="{60EAC0F8-37FD-4C6C-980B-C2469ACB9EB6}" srcOrd="2" destOrd="0" presId="urn:microsoft.com/office/officeart/2005/8/layout/lProcess2"/>
    <dgm:cxn modelId="{3DB659D2-682E-4A19-A72D-F9574CC58BB6}" type="presParOf" srcId="{60EAC0F8-37FD-4C6C-980B-C2469ACB9EB6}" destId="{6ACCFF08-AC7A-43AB-BF65-D3D1F9BF86C4}" srcOrd="0" destOrd="0" presId="urn:microsoft.com/office/officeart/2005/8/layout/lProcess2"/>
    <dgm:cxn modelId="{DDA241D5-8F8B-4CB9-A1FF-4F5F0AECB552}" type="presParOf" srcId="{6ACCFF08-AC7A-43AB-BF65-D3D1F9BF86C4}" destId="{D7E0DC02-84A5-43F8-B566-955AB216F032}" srcOrd="0" destOrd="0" presId="urn:microsoft.com/office/officeart/2005/8/layout/lProcess2"/>
    <dgm:cxn modelId="{570D5FE5-ADF7-4C91-A3CF-8FDD70C75825}" type="presParOf" srcId="{6ACCFF08-AC7A-43AB-BF65-D3D1F9BF86C4}" destId="{AE1E4696-7F5A-49F1-9035-15999374DD53}" srcOrd="1" destOrd="0" presId="urn:microsoft.com/office/officeart/2005/8/layout/lProcess2"/>
    <dgm:cxn modelId="{DCDF1AC7-6298-486E-AF32-3FED521C9CCA}" type="presParOf" srcId="{6ACCFF08-AC7A-43AB-BF65-D3D1F9BF86C4}" destId="{D4A9E8F2-8B7A-4475-BB01-1FEB73B36233}" srcOrd="2" destOrd="0" presId="urn:microsoft.com/office/officeart/2005/8/layout/lProcess2"/>
    <dgm:cxn modelId="{9AA75272-32A1-4F99-9E00-6E92333D51F8}" type="presParOf" srcId="{AE0DC197-86A1-4070-B9DA-90B5674C8581}" destId="{76F05CD2-85A2-461F-A880-2367759E1838}" srcOrd="3" destOrd="0" presId="urn:microsoft.com/office/officeart/2005/8/layout/lProcess2"/>
    <dgm:cxn modelId="{FA30E2A1-EBA9-4F86-BD5B-24E66D3D036B}" type="presParOf" srcId="{AE0DC197-86A1-4070-B9DA-90B5674C8581}" destId="{23806BCC-F159-427E-BBD6-8E1F1EF9767C}" srcOrd="4" destOrd="0" presId="urn:microsoft.com/office/officeart/2005/8/layout/lProcess2"/>
    <dgm:cxn modelId="{1F54E56B-2B65-4EF7-98B9-18F0F501973A}" type="presParOf" srcId="{23806BCC-F159-427E-BBD6-8E1F1EF9767C}" destId="{CDFA4AA8-9A6D-4A75-88EC-07A9A2A67900}" srcOrd="0" destOrd="0" presId="urn:microsoft.com/office/officeart/2005/8/layout/lProcess2"/>
    <dgm:cxn modelId="{618F2CD8-B214-47E0-A4A3-B410FCDBFBEF}" type="presParOf" srcId="{23806BCC-F159-427E-BBD6-8E1F1EF9767C}" destId="{5DD93D59-C884-4E27-B85A-7D837DEBFEB2}" srcOrd="1" destOrd="0" presId="urn:microsoft.com/office/officeart/2005/8/layout/lProcess2"/>
    <dgm:cxn modelId="{E5F81968-81B0-4D90-A4AC-487478396836}" type="presParOf" srcId="{23806BCC-F159-427E-BBD6-8E1F1EF9767C}" destId="{E3A06CAB-EB60-4B0B-A04B-0734100F1C69}" srcOrd="2" destOrd="0" presId="urn:microsoft.com/office/officeart/2005/8/layout/lProcess2"/>
    <dgm:cxn modelId="{E25BE2AD-A3C6-4D67-BCC3-8EAD9DEA7537}" type="presParOf" srcId="{E3A06CAB-EB60-4B0B-A04B-0734100F1C69}" destId="{FEB2D192-4263-492A-9F56-8E078773EAC0}" srcOrd="0" destOrd="0" presId="urn:microsoft.com/office/officeart/2005/8/layout/lProcess2"/>
    <dgm:cxn modelId="{1400C27D-25FD-4A2C-B28A-8AD90FA581A5}" type="presParOf" srcId="{FEB2D192-4263-492A-9F56-8E078773EAC0}" destId="{719CA335-3A64-4577-AD89-24ACF7B0150A}" srcOrd="0" destOrd="0" presId="urn:microsoft.com/office/officeart/2005/8/layout/lProcess2"/>
    <dgm:cxn modelId="{30861376-184A-4841-9A54-E8A5F8CF7AAC}" type="presParOf" srcId="{FEB2D192-4263-492A-9F56-8E078773EAC0}" destId="{18CC7416-C396-4BC4-8F90-454A6CBBD85B}" srcOrd="1" destOrd="0" presId="urn:microsoft.com/office/officeart/2005/8/layout/lProcess2"/>
    <dgm:cxn modelId="{4A44EADB-7A7D-4138-905B-9D90CD3A0FA8}" type="presParOf" srcId="{FEB2D192-4263-492A-9F56-8E078773EAC0}" destId="{AB0C019B-650A-4025-91D4-9AD3530BD8B4}" srcOrd="2" destOrd="0" presId="urn:microsoft.com/office/officeart/2005/8/layout/lProcess2"/>
    <dgm:cxn modelId="{C488ABC3-A7F4-4031-B804-0C19F6F18E3E}" type="presParOf" srcId="{FEB2D192-4263-492A-9F56-8E078773EAC0}" destId="{0CB90692-B30F-403C-B379-A3466264CC97}" srcOrd="3" destOrd="0" presId="urn:microsoft.com/office/officeart/2005/8/layout/lProcess2"/>
    <dgm:cxn modelId="{92039625-1E0D-47D0-B1A2-8EA9F100935C}" type="presParOf" srcId="{FEB2D192-4263-492A-9F56-8E078773EAC0}" destId="{467D6BF8-4944-46DC-8273-A858D1008331}"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3C768-984F-4278-AA92-585EC54741CA}">
      <dsp:nvSpPr>
        <dsp:cNvPr id="0" name=""/>
        <dsp:cNvSpPr/>
      </dsp:nvSpPr>
      <dsp:spPr>
        <a:xfrm>
          <a:off x="1313" y="0"/>
          <a:ext cx="3414118" cy="4436992"/>
        </a:xfrm>
        <a:prstGeom prst="roundRect">
          <a:avLst>
            <a:gd name="adj" fmla="val 10000"/>
          </a:avLst>
        </a:prstGeom>
        <a:solidFill>
          <a:srgbClr val="0078D7">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solidFill>
                <a:srgbClr val="505050">
                  <a:hueOff val="0"/>
                  <a:satOff val="0"/>
                  <a:lumOff val="0"/>
                  <a:alphaOff val="0"/>
                </a:srgbClr>
              </a:solidFill>
              <a:latin typeface="Segoe UI Semilight"/>
              <a:ea typeface="+mn-ea"/>
              <a:cs typeface="+mn-cs"/>
            </a:rPr>
            <a:t>Reduced surface area and isolation</a:t>
          </a:r>
          <a:endParaRPr lang="en-US" sz="2300" kern="1200">
            <a:solidFill>
              <a:srgbClr val="505050">
                <a:hueOff val="0"/>
                <a:satOff val="0"/>
                <a:lumOff val="0"/>
                <a:alphaOff val="0"/>
              </a:srgbClr>
            </a:solidFill>
            <a:latin typeface="Segoe UI Semilight"/>
            <a:ea typeface="+mn-ea"/>
            <a:cs typeface="+mn-cs"/>
          </a:endParaRPr>
        </a:p>
      </dsp:txBody>
      <dsp:txXfrm>
        <a:off x="40300" y="38987"/>
        <a:ext cx="3336144" cy="1253123"/>
      </dsp:txXfrm>
    </dsp:sp>
    <dsp:sp modelId="{2BA834FF-79E9-4B73-AF11-C840508FE5B0}">
      <dsp:nvSpPr>
        <dsp:cNvPr id="0" name=""/>
        <dsp:cNvSpPr/>
      </dsp:nvSpPr>
      <dsp:spPr>
        <a:xfrm>
          <a:off x="342724" y="1332397"/>
          <a:ext cx="2731294" cy="1337813"/>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a:solidFill>
                <a:srgbClr val="FFFFFF"/>
              </a:solidFill>
              <a:latin typeface="Segoe UI Semilight"/>
              <a:ea typeface="+mn-ea"/>
              <a:cs typeface="+mn-cs"/>
            </a:rPr>
            <a:t>‘external scripts enabled’ required</a:t>
          </a:r>
          <a:endParaRPr lang="en-US" sz="1600" kern="1200">
            <a:solidFill>
              <a:srgbClr val="FFFFFF"/>
            </a:solidFill>
            <a:latin typeface="Segoe UI Semilight"/>
            <a:ea typeface="+mn-ea"/>
            <a:cs typeface="+mn-cs"/>
          </a:endParaRPr>
        </a:p>
      </dsp:txBody>
      <dsp:txXfrm>
        <a:off x="381907" y="1371580"/>
        <a:ext cx="2652928" cy="1259447"/>
      </dsp:txXfrm>
    </dsp:sp>
    <dsp:sp modelId="{B36F8EDA-3CD3-47B8-9CD3-B5C2504A5EE7}">
      <dsp:nvSpPr>
        <dsp:cNvPr id="0" name=""/>
        <dsp:cNvSpPr/>
      </dsp:nvSpPr>
      <dsp:spPr>
        <a:xfrm>
          <a:off x="342724" y="2876028"/>
          <a:ext cx="2731294" cy="1337813"/>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FF"/>
              </a:solidFill>
              <a:latin typeface="Segoe UI Semilight"/>
              <a:ea typeface="+mn-ea"/>
              <a:cs typeface="+mn-cs"/>
            </a:rPr>
            <a:t>R/Python script execution outside of SQL Server process space</a:t>
          </a:r>
        </a:p>
      </dsp:txBody>
      <dsp:txXfrm>
        <a:off x="381907" y="2915211"/>
        <a:ext cx="2652928" cy="1259447"/>
      </dsp:txXfrm>
    </dsp:sp>
    <dsp:sp modelId="{EAE46F67-42F0-479E-8A50-21FA1EC10A4F}">
      <dsp:nvSpPr>
        <dsp:cNvPr id="0" name=""/>
        <dsp:cNvSpPr/>
      </dsp:nvSpPr>
      <dsp:spPr>
        <a:xfrm>
          <a:off x="3671489" y="0"/>
          <a:ext cx="3414118" cy="4436992"/>
        </a:xfrm>
        <a:prstGeom prst="roundRect">
          <a:avLst>
            <a:gd name="adj" fmla="val 10000"/>
          </a:avLst>
        </a:prstGeom>
        <a:solidFill>
          <a:srgbClr val="0078D7">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solidFill>
                <a:srgbClr val="505050">
                  <a:hueOff val="0"/>
                  <a:satOff val="0"/>
                  <a:lumOff val="0"/>
                  <a:alphaOff val="0"/>
                </a:srgbClr>
              </a:solidFill>
              <a:latin typeface="Segoe UI Semilight"/>
              <a:ea typeface="+mn-ea"/>
              <a:cs typeface="+mn-cs"/>
            </a:rPr>
            <a:t>Script execution requires explicit permission</a:t>
          </a:r>
          <a:endParaRPr lang="en-US" sz="2300" kern="1200">
            <a:solidFill>
              <a:srgbClr val="505050">
                <a:hueOff val="0"/>
                <a:satOff val="0"/>
                <a:lumOff val="0"/>
                <a:alphaOff val="0"/>
              </a:srgbClr>
            </a:solidFill>
            <a:latin typeface="Segoe UI Semilight"/>
            <a:ea typeface="+mn-ea"/>
            <a:cs typeface="+mn-cs"/>
          </a:endParaRPr>
        </a:p>
      </dsp:txBody>
      <dsp:txXfrm>
        <a:off x="3710476" y="38987"/>
        <a:ext cx="3336144" cy="1253123"/>
      </dsp:txXfrm>
    </dsp:sp>
    <dsp:sp modelId="{D7E0DC02-84A5-43F8-B566-955AB216F032}">
      <dsp:nvSpPr>
        <dsp:cNvPr id="0" name=""/>
        <dsp:cNvSpPr/>
      </dsp:nvSpPr>
      <dsp:spPr>
        <a:xfrm>
          <a:off x="4012901" y="1332397"/>
          <a:ext cx="2731294" cy="1337813"/>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a:solidFill>
                <a:srgbClr val="FFFFFF"/>
              </a:solidFill>
              <a:latin typeface="Segoe UI Semilight"/>
              <a:ea typeface="+mn-ea"/>
              <a:cs typeface="+mn-cs"/>
            </a:rPr>
            <a:t>sp_execute_external_script requires EXECUTE ANY EXTERNAL SCRIPT for non-admins</a:t>
          </a:r>
          <a:endParaRPr lang="en-US" sz="1600" kern="1200">
            <a:solidFill>
              <a:srgbClr val="FFFFFF"/>
            </a:solidFill>
            <a:latin typeface="Segoe UI Semilight"/>
            <a:ea typeface="+mn-ea"/>
            <a:cs typeface="+mn-cs"/>
          </a:endParaRPr>
        </a:p>
      </dsp:txBody>
      <dsp:txXfrm>
        <a:off x="4052084" y="1371580"/>
        <a:ext cx="2652928" cy="1259447"/>
      </dsp:txXfrm>
    </dsp:sp>
    <dsp:sp modelId="{D4A9E8F2-8B7A-4475-BB01-1FEB73B36233}">
      <dsp:nvSpPr>
        <dsp:cNvPr id="0" name=""/>
        <dsp:cNvSpPr/>
      </dsp:nvSpPr>
      <dsp:spPr>
        <a:xfrm>
          <a:off x="4012901" y="2876028"/>
          <a:ext cx="2731294" cy="1337813"/>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a:solidFill>
                <a:srgbClr val="FFFFFF"/>
              </a:solidFill>
              <a:latin typeface="Segoe UI Semilight"/>
              <a:ea typeface="+mn-ea"/>
              <a:cs typeface="+mn-cs"/>
            </a:rPr>
            <a:t>SQL Server login/user required and db/table access</a:t>
          </a:r>
          <a:endParaRPr lang="en-US" sz="1600" kern="1200">
            <a:solidFill>
              <a:srgbClr val="FFFFFF"/>
            </a:solidFill>
            <a:latin typeface="Segoe UI Semilight"/>
            <a:ea typeface="+mn-ea"/>
            <a:cs typeface="+mn-cs"/>
          </a:endParaRPr>
        </a:p>
      </dsp:txBody>
      <dsp:txXfrm>
        <a:off x="4052084" y="2915211"/>
        <a:ext cx="2652928" cy="1259447"/>
      </dsp:txXfrm>
    </dsp:sp>
    <dsp:sp modelId="{CDFA4AA8-9A6D-4A75-88EC-07A9A2A67900}">
      <dsp:nvSpPr>
        <dsp:cNvPr id="0" name=""/>
        <dsp:cNvSpPr/>
      </dsp:nvSpPr>
      <dsp:spPr>
        <a:xfrm>
          <a:off x="7341666" y="0"/>
          <a:ext cx="3414118" cy="4436992"/>
        </a:xfrm>
        <a:prstGeom prst="roundRect">
          <a:avLst>
            <a:gd name="adj" fmla="val 10000"/>
          </a:avLst>
        </a:prstGeom>
        <a:solidFill>
          <a:srgbClr val="0078D7">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rgbClr val="505050">
                  <a:hueOff val="0"/>
                  <a:satOff val="0"/>
                  <a:lumOff val="0"/>
                  <a:alphaOff val="0"/>
                </a:srgbClr>
              </a:solidFill>
              <a:latin typeface="Segoe UI Semilight"/>
              <a:ea typeface="+mn-ea"/>
              <a:cs typeface="+mn-cs"/>
            </a:rPr>
            <a:t>R/Python processes have limited privileges</a:t>
          </a:r>
          <a:endParaRPr lang="en-US" sz="2300" kern="1200" dirty="0">
            <a:solidFill>
              <a:srgbClr val="505050">
                <a:hueOff val="0"/>
                <a:satOff val="0"/>
                <a:lumOff val="0"/>
                <a:alphaOff val="0"/>
              </a:srgbClr>
            </a:solidFill>
            <a:latin typeface="Segoe UI Semilight"/>
            <a:ea typeface="+mn-ea"/>
            <a:cs typeface="+mn-cs"/>
          </a:endParaRPr>
        </a:p>
      </dsp:txBody>
      <dsp:txXfrm>
        <a:off x="7380653" y="38987"/>
        <a:ext cx="3336144" cy="1253123"/>
      </dsp:txXfrm>
    </dsp:sp>
    <dsp:sp modelId="{719CA335-3A64-4577-AD89-24ACF7B0150A}">
      <dsp:nvSpPr>
        <dsp:cNvPr id="0" name=""/>
        <dsp:cNvSpPr/>
      </dsp:nvSpPr>
      <dsp:spPr>
        <a:xfrm>
          <a:off x="7683078" y="1331476"/>
          <a:ext cx="2731294" cy="871691"/>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FF"/>
              </a:solidFill>
              <a:latin typeface="Segoe UI Semilight"/>
              <a:ea typeface="+mn-ea"/>
              <a:cs typeface="+mn-cs"/>
            </a:rPr>
            <a:t>R/Python processes run under local user accounts in the </a:t>
          </a:r>
          <a:r>
            <a:rPr lang="en-IN" sz="1600" kern="1200" dirty="0" err="1">
              <a:solidFill>
                <a:srgbClr val="FFFFFF"/>
              </a:solidFill>
              <a:latin typeface="Segoe UI Semilight"/>
              <a:ea typeface="+mn-ea"/>
              <a:cs typeface="+mn-cs"/>
            </a:rPr>
            <a:t>SQLRUserGroup</a:t>
          </a:r>
          <a:endParaRPr lang="en-US" sz="1600" kern="1200" dirty="0">
            <a:solidFill>
              <a:srgbClr val="FFFFFF"/>
            </a:solidFill>
            <a:latin typeface="Segoe UI Semilight"/>
            <a:ea typeface="+mn-ea"/>
            <a:cs typeface="+mn-cs"/>
          </a:endParaRPr>
        </a:p>
      </dsp:txBody>
      <dsp:txXfrm>
        <a:off x="7708609" y="1357007"/>
        <a:ext cx="2680232" cy="820629"/>
      </dsp:txXfrm>
    </dsp:sp>
    <dsp:sp modelId="{AB0C019B-650A-4025-91D4-9AD3530BD8B4}">
      <dsp:nvSpPr>
        <dsp:cNvPr id="0" name=""/>
        <dsp:cNvSpPr/>
      </dsp:nvSpPr>
      <dsp:spPr>
        <a:xfrm>
          <a:off x="7683078" y="2337274"/>
          <a:ext cx="2731294" cy="871691"/>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a:solidFill>
                <a:srgbClr val="FFFFFF"/>
              </a:solidFill>
              <a:latin typeface="Segoe UI Semilight"/>
              <a:ea typeface="+mn-ea"/>
              <a:cs typeface="+mn-cs"/>
            </a:rPr>
            <a:t>Each execution is isolated. Different users with different accounts</a:t>
          </a:r>
          <a:endParaRPr lang="en-US" sz="1600" kern="1200">
            <a:solidFill>
              <a:srgbClr val="FFFFFF"/>
            </a:solidFill>
            <a:latin typeface="Segoe UI Semilight"/>
            <a:ea typeface="+mn-ea"/>
            <a:cs typeface="+mn-cs"/>
          </a:endParaRPr>
        </a:p>
      </dsp:txBody>
      <dsp:txXfrm>
        <a:off x="7708609" y="2362805"/>
        <a:ext cx="2680232" cy="820629"/>
      </dsp:txXfrm>
    </dsp:sp>
    <dsp:sp modelId="{467D6BF8-4944-46DC-8273-A858D1008331}">
      <dsp:nvSpPr>
        <dsp:cNvPr id="0" name=""/>
        <dsp:cNvSpPr/>
      </dsp:nvSpPr>
      <dsp:spPr>
        <a:xfrm>
          <a:off x="7683078" y="3343071"/>
          <a:ext cx="2731294" cy="871691"/>
        </a:xfrm>
        <a:prstGeom prst="roundRect">
          <a:avLst>
            <a:gd name="adj" fmla="val 10000"/>
          </a:avLst>
        </a:prstGeom>
        <a:solidFill>
          <a:srgbClr val="0078D7">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FFFFFF"/>
              </a:solidFill>
              <a:latin typeface="Segoe UI Semilight"/>
              <a:ea typeface="+mn-ea"/>
              <a:cs typeface="+mn-cs"/>
            </a:rPr>
            <a:t>Windows firewall rules to block outbound traffic</a:t>
          </a:r>
        </a:p>
      </dsp:txBody>
      <dsp:txXfrm>
        <a:off x="7708609" y="3368602"/>
        <a:ext cx="2680232" cy="82062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0B99E-1547-4A1A-B871-F7EC15FD93BB}" type="datetimeFigureOut">
              <a:rPr lang="en-US" smtClean="0"/>
              <a:t>2018-09-05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9B0BA-B2D8-42A7-86FE-A2CD228175E9}" type="slidenum">
              <a:rPr lang="en-US" smtClean="0"/>
              <a:t>‹#›</a:t>
            </a:fld>
            <a:endParaRPr lang="en-US"/>
          </a:p>
        </p:txBody>
      </p:sp>
    </p:spTree>
    <p:extLst>
      <p:ext uri="{BB962C8B-B14F-4D97-AF65-F5344CB8AC3E}">
        <p14:creationId xmlns:p14="http://schemas.microsoft.com/office/powerpoint/2010/main" val="626489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99B0BA-B2D8-42A7-86FE-A2CD228175E9}" type="slidenum">
              <a:rPr lang="en-US" smtClean="0"/>
              <a:t>1</a:t>
            </a:fld>
            <a:endParaRPr lang="en-US"/>
          </a:p>
        </p:txBody>
      </p:sp>
    </p:spTree>
    <p:extLst>
      <p:ext uri="{BB962C8B-B14F-4D97-AF65-F5344CB8AC3E}">
        <p14:creationId xmlns:p14="http://schemas.microsoft.com/office/powerpoint/2010/main" val="670428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99B0BA-B2D8-42A7-86FE-A2CD228175E9}" type="slidenum">
              <a:rPr lang="en-US" smtClean="0"/>
              <a:t>8</a:t>
            </a:fld>
            <a:endParaRPr lang="en-US"/>
          </a:p>
        </p:txBody>
      </p:sp>
    </p:spTree>
    <p:extLst>
      <p:ext uri="{BB962C8B-B14F-4D97-AF65-F5344CB8AC3E}">
        <p14:creationId xmlns:p14="http://schemas.microsoft.com/office/powerpoint/2010/main" val="350699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002050"/>
                </a:solidFill>
                <a:latin typeface="Segoe UI" charset="0"/>
                <a:ea typeface="Segoe UI" charset="0"/>
                <a:cs typeface="Segoe UI" charset="0"/>
              </a:rPr>
              <a:t>Most R/Python functions are single threaded and only accommodate datasets that fit into available memory. </a:t>
            </a:r>
            <a:r>
              <a:rPr lang="en-US" sz="1200" dirty="0">
                <a:cs typeface="Segoe UI"/>
              </a:rPr>
              <a:t>Use SQL Server’s parallel query capabilities , in-memory technology and </a:t>
            </a:r>
            <a:r>
              <a:rPr lang="en-US" sz="1200" dirty="0" err="1">
                <a:cs typeface="Segoe UI"/>
              </a:rPr>
              <a:t>Columnstore</a:t>
            </a:r>
            <a:r>
              <a:rPr lang="en-US" sz="1200" dirty="0">
                <a:cs typeface="Segoe UI"/>
              </a:rPr>
              <a:t> Indexes alongside your ML scripts to boost performance. You can also leverage </a:t>
            </a:r>
            <a:r>
              <a:rPr lang="en-US" sz="1200" dirty="0" err="1">
                <a:cs typeface="Segoe UI"/>
              </a:rPr>
              <a:t>RevoScale</a:t>
            </a:r>
            <a:r>
              <a:rPr lang="en-US" sz="1200" dirty="0">
                <a:cs typeface="Segoe UI"/>
              </a:rPr>
              <a:t> support for large datasets and parallel algorithms to run your training and predictions using parallelization, and streaming to scale beyond available memory. With the native TSQL Predict function (also known as native scoring, introduced in 2017), you can get orders of magnitude </a:t>
            </a:r>
            <a:r>
              <a:rPr lang="en-US" sz="1200" b="1" dirty="0">
                <a:cs typeface="Segoe UI"/>
              </a:rPr>
              <a:t>faster times to insight </a:t>
            </a:r>
            <a:r>
              <a:rPr lang="en-US" sz="1200" dirty="0">
                <a:cs typeface="Segoe UI"/>
              </a:rPr>
              <a:t>(real-time). </a:t>
            </a:r>
            <a:endParaRPr lang="en-US" sz="800" b="0" kern="0" dirty="0">
              <a:solidFill>
                <a:srgbClr val="002050"/>
              </a:solidFill>
              <a:latin typeface="Segoe UI" charset="0"/>
              <a:ea typeface="Segoe UI" charset="0"/>
              <a:cs typeface="Segoe UI" charset="0"/>
            </a:endParaRPr>
          </a:p>
          <a:p>
            <a:endParaRPr lang="en-US" dirty="0"/>
          </a:p>
        </p:txBody>
      </p:sp>
      <p:sp>
        <p:nvSpPr>
          <p:cNvPr id="4" name="Slide Number Placeholder 3"/>
          <p:cNvSpPr>
            <a:spLocks noGrp="1"/>
          </p:cNvSpPr>
          <p:nvPr>
            <p:ph type="sldNum" sz="quarter" idx="10"/>
          </p:nvPr>
        </p:nvSpPr>
        <p:spPr/>
        <p:txBody>
          <a:bodyPr/>
          <a:lstStyle/>
          <a:p>
            <a:fld id="{4799B0BA-B2D8-42A7-86FE-A2CD228175E9}" type="slidenum">
              <a:rPr lang="en-US" smtClean="0"/>
              <a:t>11</a:t>
            </a:fld>
            <a:endParaRPr lang="en-US"/>
          </a:p>
        </p:txBody>
      </p:sp>
    </p:spTree>
    <p:extLst>
      <p:ext uri="{BB962C8B-B14F-4D97-AF65-F5344CB8AC3E}">
        <p14:creationId xmlns:p14="http://schemas.microsoft.com/office/powerpoint/2010/main" val="3171246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57A-0EBF-4A7D-B593-C4DAA320B4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74D21D-FD98-49FD-8688-1B6C7E411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4622B-A4D2-49BC-B70B-FA84727C43BD}"/>
              </a:ext>
            </a:extLst>
          </p:cNvPr>
          <p:cNvSpPr>
            <a:spLocks noGrp="1"/>
          </p:cNvSpPr>
          <p:nvPr>
            <p:ph type="dt" sz="half" idx="10"/>
          </p:nvPr>
        </p:nvSpPr>
        <p:spPr>
          <a:xfrm>
            <a:off x="838200" y="6356350"/>
            <a:ext cx="2743200" cy="365125"/>
          </a:xfrm>
          <a:prstGeom prst="rect">
            <a:avLst/>
          </a:prstGeom>
        </p:spPr>
        <p:txBody>
          <a:bodyPr/>
          <a:lstStyle/>
          <a:p>
            <a:fld id="{3A2DA4EE-B1E9-42C1-A2C1-FF228D572C21}" type="datetime1">
              <a:rPr lang="en-US" smtClean="0"/>
              <a:t>2018-09-05</a:t>
            </a:fld>
            <a:endParaRPr lang="en-US"/>
          </a:p>
        </p:txBody>
      </p:sp>
      <p:sp>
        <p:nvSpPr>
          <p:cNvPr id="5" name="Footer Placeholder 4">
            <a:extLst>
              <a:ext uri="{FF2B5EF4-FFF2-40B4-BE49-F238E27FC236}">
                <a16:creationId xmlns:a16="http://schemas.microsoft.com/office/drawing/2014/main" id="{CF02C75D-8856-45C7-A55F-9D45F82063D4}"/>
              </a:ext>
            </a:extLst>
          </p:cNvPr>
          <p:cNvSpPr>
            <a:spLocks noGrp="1"/>
          </p:cNvSpPr>
          <p:nvPr>
            <p:ph type="ftr" sz="quarter" idx="11"/>
          </p:nvPr>
        </p:nvSpPr>
        <p:spPr/>
        <p:txBody>
          <a:bodyPr/>
          <a:lstStyle/>
          <a:p>
            <a:r>
              <a:rPr lang="en-US"/>
              <a:t>http://nielsberglund.com</a:t>
            </a:r>
          </a:p>
        </p:txBody>
      </p:sp>
    </p:spTree>
    <p:extLst>
      <p:ext uri="{BB962C8B-B14F-4D97-AF65-F5344CB8AC3E}">
        <p14:creationId xmlns:p14="http://schemas.microsoft.com/office/powerpoint/2010/main" val="367306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AB04-DBAC-4E2C-811D-96AC8CF80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A3528F-C549-472F-B3C6-C950D31439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E8B7B-1CC6-4721-B6DF-B3A5B4A71291}"/>
              </a:ext>
            </a:extLst>
          </p:cNvPr>
          <p:cNvSpPr>
            <a:spLocks noGrp="1"/>
          </p:cNvSpPr>
          <p:nvPr>
            <p:ph type="dt" sz="half" idx="10"/>
          </p:nvPr>
        </p:nvSpPr>
        <p:spPr>
          <a:xfrm>
            <a:off x="838200" y="6356350"/>
            <a:ext cx="2743200" cy="365125"/>
          </a:xfrm>
          <a:prstGeom prst="rect">
            <a:avLst/>
          </a:prstGeom>
        </p:spPr>
        <p:txBody>
          <a:bodyPr/>
          <a:lstStyle/>
          <a:p>
            <a:fld id="{AA84848A-61F3-4F04-BE9A-6BCD2C15BCCC}" type="datetime1">
              <a:rPr lang="en-US" smtClean="0"/>
              <a:t>2018-09-05</a:t>
            </a:fld>
            <a:endParaRPr lang="en-US"/>
          </a:p>
        </p:txBody>
      </p:sp>
      <p:sp>
        <p:nvSpPr>
          <p:cNvPr id="5" name="Footer Placeholder 4">
            <a:extLst>
              <a:ext uri="{FF2B5EF4-FFF2-40B4-BE49-F238E27FC236}">
                <a16:creationId xmlns:a16="http://schemas.microsoft.com/office/drawing/2014/main" id="{9D7A3F93-5458-4D03-8CE0-C99259C5DB1F}"/>
              </a:ext>
            </a:extLst>
          </p:cNvPr>
          <p:cNvSpPr>
            <a:spLocks noGrp="1"/>
          </p:cNvSpPr>
          <p:nvPr>
            <p:ph type="ftr" sz="quarter" idx="11"/>
          </p:nvPr>
        </p:nvSpPr>
        <p:spPr/>
        <p:txBody>
          <a:bodyPr/>
          <a:lstStyle/>
          <a:p>
            <a:r>
              <a:rPr lang="en-US"/>
              <a:t>http://nielsberglund.com</a:t>
            </a:r>
          </a:p>
        </p:txBody>
      </p:sp>
      <p:sp>
        <p:nvSpPr>
          <p:cNvPr id="6" name="Slide Number Placeholder 5">
            <a:extLst>
              <a:ext uri="{FF2B5EF4-FFF2-40B4-BE49-F238E27FC236}">
                <a16:creationId xmlns:a16="http://schemas.microsoft.com/office/drawing/2014/main" id="{A49BFF93-7D37-48EE-88F6-E9BB54EE4F82}"/>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153693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D5466-4745-4388-9032-27A72A64AC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936C59-3C2A-4EEE-9839-B96EA21E83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5EDF5-E911-46BF-A237-B8BAB6CCC42B}"/>
              </a:ext>
            </a:extLst>
          </p:cNvPr>
          <p:cNvSpPr>
            <a:spLocks noGrp="1"/>
          </p:cNvSpPr>
          <p:nvPr>
            <p:ph type="dt" sz="half" idx="10"/>
          </p:nvPr>
        </p:nvSpPr>
        <p:spPr>
          <a:xfrm>
            <a:off x="838200" y="6356350"/>
            <a:ext cx="2743200" cy="365125"/>
          </a:xfrm>
          <a:prstGeom prst="rect">
            <a:avLst/>
          </a:prstGeom>
        </p:spPr>
        <p:txBody>
          <a:bodyPr/>
          <a:lstStyle/>
          <a:p>
            <a:fld id="{987AC2B7-545C-4B46-AE41-D5D63F5519B6}" type="datetime1">
              <a:rPr lang="en-US" smtClean="0"/>
              <a:t>2018-09-05</a:t>
            </a:fld>
            <a:endParaRPr lang="en-US"/>
          </a:p>
        </p:txBody>
      </p:sp>
      <p:sp>
        <p:nvSpPr>
          <p:cNvPr id="5" name="Footer Placeholder 4">
            <a:extLst>
              <a:ext uri="{FF2B5EF4-FFF2-40B4-BE49-F238E27FC236}">
                <a16:creationId xmlns:a16="http://schemas.microsoft.com/office/drawing/2014/main" id="{438040F8-B496-4722-AFF9-BCA7008BC991}"/>
              </a:ext>
            </a:extLst>
          </p:cNvPr>
          <p:cNvSpPr>
            <a:spLocks noGrp="1"/>
          </p:cNvSpPr>
          <p:nvPr>
            <p:ph type="ftr" sz="quarter" idx="11"/>
          </p:nvPr>
        </p:nvSpPr>
        <p:spPr/>
        <p:txBody>
          <a:bodyPr/>
          <a:lstStyle/>
          <a:p>
            <a:r>
              <a:rPr lang="en-US"/>
              <a:t>http://nielsberglund.com</a:t>
            </a:r>
          </a:p>
        </p:txBody>
      </p:sp>
      <p:sp>
        <p:nvSpPr>
          <p:cNvPr id="6" name="Slide Number Placeholder 5">
            <a:extLst>
              <a:ext uri="{FF2B5EF4-FFF2-40B4-BE49-F238E27FC236}">
                <a16:creationId xmlns:a16="http://schemas.microsoft.com/office/drawing/2014/main" id="{62D7EE40-F372-47D0-8C3A-9981D7D81B36}"/>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107275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E323-F3A6-46C1-A237-1EC016E48961}"/>
              </a:ext>
            </a:extLst>
          </p:cNvPr>
          <p:cNvSpPr>
            <a:spLocks noGrp="1"/>
          </p:cNvSpPr>
          <p:nvPr>
            <p:ph type="title"/>
          </p:nvPr>
        </p:nvSpPr>
        <p:spPr/>
        <p:txBody>
          <a:bodyPr/>
          <a:lstStyle>
            <a:lvl1pPr>
              <a:defRPr b="1">
                <a:solidFill>
                  <a:srgbClr val="C00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E5E6131D-23AA-4F1F-ADFE-F34346BF18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a:extLst>
              <a:ext uri="{FF2B5EF4-FFF2-40B4-BE49-F238E27FC236}">
                <a16:creationId xmlns:a16="http://schemas.microsoft.com/office/drawing/2014/main" id="{DF1A0D55-06D2-4B9D-8919-3358C46A2CA8}"/>
              </a:ext>
            </a:extLst>
          </p:cNvPr>
          <p:cNvSpPr>
            <a:spLocks noGrp="1"/>
          </p:cNvSpPr>
          <p:nvPr>
            <p:ph type="ftr" sz="quarter" idx="11"/>
          </p:nvPr>
        </p:nvSpPr>
        <p:spPr>
          <a:xfrm>
            <a:off x="838200" y="6409789"/>
            <a:ext cx="2661062" cy="365125"/>
          </a:xfrm>
        </p:spPr>
        <p:txBody>
          <a:bodyPr/>
          <a:lstStyle/>
          <a:p>
            <a:r>
              <a:rPr lang="en-US" sz="1800" b="1" dirty="0">
                <a:solidFill>
                  <a:schemeClr val="accent1"/>
                </a:solidFill>
              </a:rPr>
              <a:t>http://nielsberglund.com</a:t>
            </a:r>
          </a:p>
        </p:txBody>
      </p:sp>
      <p:sp>
        <p:nvSpPr>
          <p:cNvPr id="5" name="Slide Number Placeholder 5">
            <a:extLst>
              <a:ext uri="{FF2B5EF4-FFF2-40B4-BE49-F238E27FC236}">
                <a16:creationId xmlns:a16="http://schemas.microsoft.com/office/drawing/2014/main" id="{15CA2EBE-A8C3-4837-911E-8D7BC3943B23}"/>
              </a:ext>
            </a:extLst>
          </p:cNvPr>
          <p:cNvSpPr>
            <a:spLocks noGrp="1"/>
          </p:cNvSpPr>
          <p:nvPr>
            <p:ph type="sldNum" sz="quarter" idx="12"/>
          </p:nvPr>
        </p:nvSpPr>
        <p:spPr>
          <a:xfrm>
            <a:off x="8610600" y="6356350"/>
            <a:ext cx="2743200" cy="365125"/>
          </a:xfrm>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179602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5C20-094A-4FCA-8C89-0961C85EAF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978ACE-BE0C-4F17-94BF-594FF1DB5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6356A9-D87C-4E31-B435-47CE8B1BE9B9}"/>
              </a:ext>
            </a:extLst>
          </p:cNvPr>
          <p:cNvSpPr>
            <a:spLocks noGrp="1"/>
          </p:cNvSpPr>
          <p:nvPr>
            <p:ph type="dt" sz="half" idx="10"/>
          </p:nvPr>
        </p:nvSpPr>
        <p:spPr>
          <a:xfrm>
            <a:off x="838200" y="6356350"/>
            <a:ext cx="2743200" cy="365125"/>
          </a:xfrm>
          <a:prstGeom prst="rect">
            <a:avLst/>
          </a:prstGeom>
        </p:spPr>
        <p:txBody>
          <a:bodyPr/>
          <a:lstStyle/>
          <a:p>
            <a:fld id="{C0D85B8F-7441-40C0-8E66-24FB59B80212}" type="datetime1">
              <a:rPr lang="en-US" smtClean="0"/>
              <a:t>2018-09-05</a:t>
            </a:fld>
            <a:endParaRPr lang="en-US"/>
          </a:p>
        </p:txBody>
      </p:sp>
      <p:sp>
        <p:nvSpPr>
          <p:cNvPr id="5" name="Footer Placeholder 4">
            <a:extLst>
              <a:ext uri="{FF2B5EF4-FFF2-40B4-BE49-F238E27FC236}">
                <a16:creationId xmlns:a16="http://schemas.microsoft.com/office/drawing/2014/main" id="{239760A4-B128-4F11-8F94-D68AA2A821CA}"/>
              </a:ext>
            </a:extLst>
          </p:cNvPr>
          <p:cNvSpPr>
            <a:spLocks noGrp="1"/>
          </p:cNvSpPr>
          <p:nvPr>
            <p:ph type="ftr" sz="quarter" idx="11"/>
          </p:nvPr>
        </p:nvSpPr>
        <p:spPr/>
        <p:txBody>
          <a:bodyPr/>
          <a:lstStyle/>
          <a:p>
            <a:r>
              <a:rPr lang="en-US"/>
              <a:t>http://nielsberglund.com</a:t>
            </a:r>
          </a:p>
        </p:txBody>
      </p:sp>
      <p:sp>
        <p:nvSpPr>
          <p:cNvPr id="6" name="Slide Number Placeholder 5">
            <a:extLst>
              <a:ext uri="{FF2B5EF4-FFF2-40B4-BE49-F238E27FC236}">
                <a16:creationId xmlns:a16="http://schemas.microsoft.com/office/drawing/2014/main" id="{52B615C4-1F3D-489D-85DE-C0FDE5F8FD60}"/>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150074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1038-8C6B-4C45-ADDE-EC126C41D7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1AA91-808F-4C58-A4A5-FE59BEA527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CDE1A1-B28E-4002-8D47-77E00878DE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C51238-2045-4C4B-ACED-9FF33B65742C}"/>
              </a:ext>
            </a:extLst>
          </p:cNvPr>
          <p:cNvSpPr>
            <a:spLocks noGrp="1"/>
          </p:cNvSpPr>
          <p:nvPr>
            <p:ph type="dt" sz="half" idx="10"/>
          </p:nvPr>
        </p:nvSpPr>
        <p:spPr>
          <a:xfrm>
            <a:off x="838200" y="6356350"/>
            <a:ext cx="2743200" cy="365125"/>
          </a:xfrm>
          <a:prstGeom prst="rect">
            <a:avLst/>
          </a:prstGeom>
        </p:spPr>
        <p:txBody>
          <a:bodyPr/>
          <a:lstStyle/>
          <a:p>
            <a:fld id="{BF9ABDE9-123B-4D64-9630-E4112DD7E2D5}" type="datetime1">
              <a:rPr lang="en-US" smtClean="0"/>
              <a:t>2018-09-05</a:t>
            </a:fld>
            <a:endParaRPr lang="en-US"/>
          </a:p>
        </p:txBody>
      </p:sp>
      <p:sp>
        <p:nvSpPr>
          <p:cNvPr id="6" name="Footer Placeholder 5">
            <a:extLst>
              <a:ext uri="{FF2B5EF4-FFF2-40B4-BE49-F238E27FC236}">
                <a16:creationId xmlns:a16="http://schemas.microsoft.com/office/drawing/2014/main" id="{64A17CCB-3ED3-4013-BED9-6CD871A77EF6}"/>
              </a:ext>
            </a:extLst>
          </p:cNvPr>
          <p:cNvSpPr>
            <a:spLocks noGrp="1"/>
          </p:cNvSpPr>
          <p:nvPr>
            <p:ph type="ftr" sz="quarter" idx="11"/>
          </p:nvPr>
        </p:nvSpPr>
        <p:spPr/>
        <p:txBody>
          <a:bodyPr/>
          <a:lstStyle/>
          <a:p>
            <a:r>
              <a:rPr lang="en-US"/>
              <a:t>http://nielsberglund.com</a:t>
            </a:r>
          </a:p>
        </p:txBody>
      </p:sp>
      <p:sp>
        <p:nvSpPr>
          <p:cNvPr id="7" name="Slide Number Placeholder 6">
            <a:extLst>
              <a:ext uri="{FF2B5EF4-FFF2-40B4-BE49-F238E27FC236}">
                <a16:creationId xmlns:a16="http://schemas.microsoft.com/office/drawing/2014/main" id="{1E7DA5B0-9F1F-45AC-89B7-0D96BFA262FB}"/>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216790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6D7D-7EBB-4687-AEC9-8FA51D5DF7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7D9F14-9F93-4390-BC2E-F114FDE20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37B9B4-6CEE-4934-952A-7020B4190D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F4B491-FAF3-4562-9EE4-DDEB9F1DD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9ABFF0-DFB9-4F31-B512-E8C2CF03CB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92649E-A1F4-4380-A4DC-22690AE4863A}"/>
              </a:ext>
            </a:extLst>
          </p:cNvPr>
          <p:cNvSpPr>
            <a:spLocks noGrp="1"/>
          </p:cNvSpPr>
          <p:nvPr>
            <p:ph type="dt" sz="half" idx="10"/>
          </p:nvPr>
        </p:nvSpPr>
        <p:spPr>
          <a:xfrm>
            <a:off x="838200" y="6356350"/>
            <a:ext cx="2743200" cy="365125"/>
          </a:xfrm>
          <a:prstGeom prst="rect">
            <a:avLst/>
          </a:prstGeom>
        </p:spPr>
        <p:txBody>
          <a:bodyPr/>
          <a:lstStyle/>
          <a:p>
            <a:fld id="{387354F7-499F-40EF-B88B-DF74B1E85680}" type="datetime1">
              <a:rPr lang="en-US" smtClean="0"/>
              <a:t>2018-09-05</a:t>
            </a:fld>
            <a:endParaRPr lang="en-US"/>
          </a:p>
        </p:txBody>
      </p:sp>
      <p:sp>
        <p:nvSpPr>
          <p:cNvPr id="8" name="Footer Placeholder 7">
            <a:extLst>
              <a:ext uri="{FF2B5EF4-FFF2-40B4-BE49-F238E27FC236}">
                <a16:creationId xmlns:a16="http://schemas.microsoft.com/office/drawing/2014/main" id="{4CBDF6E1-0286-4811-9AB5-CF410B38F6FE}"/>
              </a:ext>
            </a:extLst>
          </p:cNvPr>
          <p:cNvSpPr>
            <a:spLocks noGrp="1"/>
          </p:cNvSpPr>
          <p:nvPr>
            <p:ph type="ftr" sz="quarter" idx="11"/>
          </p:nvPr>
        </p:nvSpPr>
        <p:spPr/>
        <p:txBody>
          <a:bodyPr/>
          <a:lstStyle/>
          <a:p>
            <a:r>
              <a:rPr lang="en-US"/>
              <a:t>http://nielsberglund.com</a:t>
            </a:r>
          </a:p>
        </p:txBody>
      </p:sp>
      <p:sp>
        <p:nvSpPr>
          <p:cNvPr id="9" name="Slide Number Placeholder 8">
            <a:extLst>
              <a:ext uri="{FF2B5EF4-FFF2-40B4-BE49-F238E27FC236}">
                <a16:creationId xmlns:a16="http://schemas.microsoft.com/office/drawing/2014/main" id="{4DF5ED0C-46B7-4CBF-AFC2-CD430E17FE7E}"/>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388430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D77E-E6BC-440B-8878-09BFDE9253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A72FA0-95AD-4A6F-BB91-7C739324A480}"/>
              </a:ext>
            </a:extLst>
          </p:cNvPr>
          <p:cNvSpPr>
            <a:spLocks noGrp="1"/>
          </p:cNvSpPr>
          <p:nvPr>
            <p:ph type="dt" sz="half" idx="10"/>
          </p:nvPr>
        </p:nvSpPr>
        <p:spPr>
          <a:xfrm>
            <a:off x="838200" y="6356350"/>
            <a:ext cx="2743200" cy="365125"/>
          </a:xfrm>
          <a:prstGeom prst="rect">
            <a:avLst/>
          </a:prstGeom>
        </p:spPr>
        <p:txBody>
          <a:bodyPr/>
          <a:lstStyle/>
          <a:p>
            <a:fld id="{43166E22-4B8C-4935-B78A-FE8B43E802B5}" type="datetime1">
              <a:rPr lang="en-US" smtClean="0"/>
              <a:t>2018-09-05</a:t>
            </a:fld>
            <a:endParaRPr lang="en-US"/>
          </a:p>
        </p:txBody>
      </p:sp>
      <p:sp>
        <p:nvSpPr>
          <p:cNvPr id="4" name="Footer Placeholder 3">
            <a:extLst>
              <a:ext uri="{FF2B5EF4-FFF2-40B4-BE49-F238E27FC236}">
                <a16:creationId xmlns:a16="http://schemas.microsoft.com/office/drawing/2014/main" id="{DDA6776A-B7F6-49EC-8BD7-54E8766A0A59}"/>
              </a:ext>
            </a:extLst>
          </p:cNvPr>
          <p:cNvSpPr>
            <a:spLocks noGrp="1"/>
          </p:cNvSpPr>
          <p:nvPr>
            <p:ph type="ftr" sz="quarter" idx="11"/>
          </p:nvPr>
        </p:nvSpPr>
        <p:spPr/>
        <p:txBody>
          <a:bodyPr/>
          <a:lstStyle/>
          <a:p>
            <a:r>
              <a:rPr lang="en-US"/>
              <a:t>http://nielsberglund.com</a:t>
            </a:r>
          </a:p>
        </p:txBody>
      </p:sp>
      <p:sp>
        <p:nvSpPr>
          <p:cNvPr id="5" name="Slide Number Placeholder 4">
            <a:extLst>
              <a:ext uri="{FF2B5EF4-FFF2-40B4-BE49-F238E27FC236}">
                <a16:creationId xmlns:a16="http://schemas.microsoft.com/office/drawing/2014/main" id="{96379A6E-078D-4BFE-B658-889C6A02CC21}"/>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55041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7F356-9F73-475D-8284-369DD5ADD337}"/>
              </a:ext>
            </a:extLst>
          </p:cNvPr>
          <p:cNvSpPr>
            <a:spLocks noGrp="1"/>
          </p:cNvSpPr>
          <p:nvPr>
            <p:ph type="dt" sz="half" idx="10"/>
          </p:nvPr>
        </p:nvSpPr>
        <p:spPr>
          <a:xfrm>
            <a:off x="838200" y="6356350"/>
            <a:ext cx="2743200" cy="365125"/>
          </a:xfrm>
          <a:prstGeom prst="rect">
            <a:avLst/>
          </a:prstGeom>
        </p:spPr>
        <p:txBody>
          <a:bodyPr/>
          <a:lstStyle/>
          <a:p>
            <a:fld id="{F9094684-D7EE-4476-A54A-716C5E76CAEE}" type="datetime1">
              <a:rPr lang="en-US" smtClean="0"/>
              <a:t>2018-09-05</a:t>
            </a:fld>
            <a:endParaRPr lang="en-US"/>
          </a:p>
        </p:txBody>
      </p:sp>
      <p:sp>
        <p:nvSpPr>
          <p:cNvPr id="3" name="Footer Placeholder 2">
            <a:extLst>
              <a:ext uri="{FF2B5EF4-FFF2-40B4-BE49-F238E27FC236}">
                <a16:creationId xmlns:a16="http://schemas.microsoft.com/office/drawing/2014/main" id="{02DFA65A-C8EA-4C13-9DEF-04C67EAAF81E}"/>
              </a:ext>
            </a:extLst>
          </p:cNvPr>
          <p:cNvSpPr>
            <a:spLocks noGrp="1"/>
          </p:cNvSpPr>
          <p:nvPr>
            <p:ph type="ftr" sz="quarter" idx="11"/>
          </p:nvPr>
        </p:nvSpPr>
        <p:spPr/>
        <p:txBody>
          <a:bodyPr/>
          <a:lstStyle/>
          <a:p>
            <a:r>
              <a:rPr lang="en-US"/>
              <a:t>http://nielsberglund.com</a:t>
            </a:r>
          </a:p>
        </p:txBody>
      </p:sp>
      <p:sp>
        <p:nvSpPr>
          <p:cNvPr id="4" name="Slide Number Placeholder 3">
            <a:extLst>
              <a:ext uri="{FF2B5EF4-FFF2-40B4-BE49-F238E27FC236}">
                <a16:creationId xmlns:a16="http://schemas.microsoft.com/office/drawing/2014/main" id="{E41CEFE8-0DC7-4ACA-9F4B-F3732B68D54D}"/>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586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EE6E-0EF8-45FD-B0ED-309118DB4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248391-8D31-4002-B30A-2C77E69DD0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FC8B94-F401-4FC0-B5DB-958E1075B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13747A-6DA8-470D-8826-66D4D8C4E931}"/>
              </a:ext>
            </a:extLst>
          </p:cNvPr>
          <p:cNvSpPr>
            <a:spLocks noGrp="1"/>
          </p:cNvSpPr>
          <p:nvPr>
            <p:ph type="dt" sz="half" idx="10"/>
          </p:nvPr>
        </p:nvSpPr>
        <p:spPr>
          <a:xfrm>
            <a:off x="838200" y="6356350"/>
            <a:ext cx="2743200" cy="365125"/>
          </a:xfrm>
          <a:prstGeom prst="rect">
            <a:avLst/>
          </a:prstGeom>
        </p:spPr>
        <p:txBody>
          <a:bodyPr/>
          <a:lstStyle/>
          <a:p>
            <a:fld id="{85459B20-B7E1-46A8-95FB-71B463659D24}" type="datetime1">
              <a:rPr lang="en-US" smtClean="0"/>
              <a:t>2018-09-05</a:t>
            </a:fld>
            <a:endParaRPr lang="en-US"/>
          </a:p>
        </p:txBody>
      </p:sp>
      <p:sp>
        <p:nvSpPr>
          <p:cNvPr id="6" name="Footer Placeholder 5">
            <a:extLst>
              <a:ext uri="{FF2B5EF4-FFF2-40B4-BE49-F238E27FC236}">
                <a16:creationId xmlns:a16="http://schemas.microsoft.com/office/drawing/2014/main" id="{F527D5CB-54D1-445B-9161-84C129C64BA4}"/>
              </a:ext>
            </a:extLst>
          </p:cNvPr>
          <p:cNvSpPr>
            <a:spLocks noGrp="1"/>
          </p:cNvSpPr>
          <p:nvPr>
            <p:ph type="ftr" sz="quarter" idx="11"/>
          </p:nvPr>
        </p:nvSpPr>
        <p:spPr/>
        <p:txBody>
          <a:bodyPr/>
          <a:lstStyle/>
          <a:p>
            <a:r>
              <a:rPr lang="en-US"/>
              <a:t>http://nielsberglund.com</a:t>
            </a:r>
          </a:p>
        </p:txBody>
      </p:sp>
      <p:sp>
        <p:nvSpPr>
          <p:cNvPr id="7" name="Slide Number Placeholder 6">
            <a:extLst>
              <a:ext uri="{FF2B5EF4-FFF2-40B4-BE49-F238E27FC236}">
                <a16:creationId xmlns:a16="http://schemas.microsoft.com/office/drawing/2014/main" id="{E8CB8E63-7430-440F-9752-2504C9795E2D}"/>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427589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FE8B-B625-4296-9751-AD7C11FE6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1AB6EE-6C70-4618-A531-948CC82EAE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14711AB-3C48-491D-9254-26BE549D8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AE5C40-C815-4EAE-866B-725FB96ED167}"/>
              </a:ext>
            </a:extLst>
          </p:cNvPr>
          <p:cNvSpPr>
            <a:spLocks noGrp="1"/>
          </p:cNvSpPr>
          <p:nvPr>
            <p:ph type="dt" sz="half" idx="10"/>
          </p:nvPr>
        </p:nvSpPr>
        <p:spPr>
          <a:xfrm>
            <a:off x="838200" y="6356350"/>
            <a:ext cx="2743200" cy="365125"/>
          </a:xfrm>
          <a:prstGeom prst="rect">
            <a:avLst/>
          </a:prstGeom>
        </p:spPr>
        <p:txBody>
          <a:bodyPr/>
          <a:lstStyle/>
          <a:p>
            <a:fld id="{43A34172-186F-499F-8782-7B5533E981BA}" type="datetime1">
              <a:rPr lang="en-US" smtClean="0"/>
              <a:t>2018-09-05</a:t>
            </a:fld>
            <a:endParaRPr lang="en-US"/>
          </a:p>
        </p:txBody>
      </p:sp>
      <p:sp>
        <p:nvSpPr>
          <p:cNvPr id="6" name="Footer Placeholder 5">
            <a:extLst>
              <a:ext uri="{FF2B5EF4-FFF2-40B4-BE49-F238E27FC236}">
                <a16:creationId xmlns:a16="http://schemas.microsoft.com/office/drawing/2014/main" id="{F0239EBB-F4B6-4800-9115-BFCAE574075F}"/>
              </a:ext>
            </a:extLst>
          </p:cNvPr>
          <p:cNvSpPr>
            <a:spLocks noGrp="1"/>
          </p:cNvSpPr>
          <p:nvPr>
            <p:ph type="ftr" sz="quarter" idx="11"/>
          </p:nvPr>
        </p:nvSpPr>
        <p:spPr/>
        <p:txBody>
          <a:bodyPr/>
          <a:lstStyle/>
          <a:p>
            <a:r>
              <a:rPr lang="en-US"/>
              <a:t>http://nielsberglund.com</a:t>
            </a:r>
          </a:p>
        </p:txBody>
      </p:sp>
      <p:sp>
        <p:nvSpPr>
          <p:cNvPr id="7" name="Slide Number Placeholder 6">
            <a:extLst>
              <a:ext uri="{FF2B5EF4-FFF2-40B4-BE49-F238E27FC236}">
                <a16:creationId xmlns:a16="http://schemas.microsoft.com/office/drawing/2014/main" id="{CE5A213B-2094-43AC-BF7A-7845834D5BDD}"/>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3376068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2F5F3-5387-4025-A831-D6060E07F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EFA1E9-F1B6-4686-9C41-91D724811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DAAFBFC-335E-49AD-AF13-E66E3E96A179}"/>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800" b="1">
                <a:solidFill>
                  <a:schemeClr val="accent1"/>
                </a:solidFill>
              </a:defRPr>
            </a:lvl1pPr>
          </a:lstStyle>
          <a:p>
            <a:r>
              <a:rPr lang="en-US" dirty="0"/>
              <a:t>http://nielsberglund.com</a:t>
            </a:r>
          </a:p>
        </p:txBody>
      </p:sp>
      <p:sp>
        <p:nvSpPr>
          <p:cNvPr id="6" name="Slide Number Placeholder 5">
            <a:extLst>
              <a:ext uri="{FF2B5EF4-FFF2-40B4-BE49-F238E27FC236}">
                <a16:creationId xmlns:a16="http://schemas.microsoft.com/office/drawing/2014/main" id="{B14F7FAA-4D0C-4237-924A-35A706DD58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F6B16-F7FB-4375-AA6E-50FBD6097829}" type="slidenum">
              <a:rPr lang="en-US" smtClean="0"/>
              <a:t>‹#›</a:t>
            </a:fld>
            <a:endParaRPr lang="en-US"/>
          </a:p>
        </p:txBody>
      </p:sp>
    </p:spTree>
    <p:extLst>
      <p:ext uri="{BB962C8B-B14F-4D97-AF65-F5344CB8AC3E}">
        <p14:creationId xmlns:p14="http://schemas.microsoft.com/office/powerpoint/2010/main" val="1362759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F16E-6C59-45BE-9AC7-7584DE31D755}"/>
              </a:ext>
            </a:extLst>
          </p:cNvPr>
          <p:cNvSpPr>
            <a:spLocks noGrp="1"/>
          </p:cNvSpPr>
          <p:nvPr>
            <p:ph type="ctrTitle"/>
          </p:nvPr>
        </p:nvSpPr>
        <p:spPr>
          <a:xfrm>
            <a:off x="1524000" y="2028431"/>
            <a:ext cx="9144000" cy="937679"/>
          </a:xfrm>
        </p:spPr>
        <p:txBody>
          <a:bodyPr>
            <a:normAutofit/>
          </a:bodyPr>
          <a:lstStyle/>
          <a:p>
            <a:r>
              <a:rPr lang="en-US" sz="4400" b="1" dirty="0">
                <a:solidFill>
                  <a:srgbClr val="C00000"/>
                </a:solidFill>
              </a:rPr>
              <a:t>SQL Server Machine Learning Services</a:t>
            </a:r>
          </a:p>
        </p:txBody>
      </p:sp>
      <p:sp>
        <p:nvSpPr>
          <p:cNvPr id="3" name="Subtitle 2">
            <a:extLst>
              <a:ext uri="{FF2B5EF4-FFF2-40B4-BE49-F238E27FC236}">
                <a16:creationId xmlns:a16="http://schemas.microsoft.com/office/drawing/2014/main" id="{3873E000-D9A2-421A-967E-BD71751BA34D}"/>
              </a:ext>
            </a:extLst>
          </p:cNvPr>
          <p:cNvSpPr>
            <a:spLocks noGrp="1"/>
          </p:cNvSpPr>
          <p:nvPr>
            <p:ph type="subTitle" idx="1"/>
          </p:nvPr>
        </p:nvSpPr>
        <p:spPr>
          <a:xfrm>
            <a:off x="1524000" y="3191841"/>
            <a:ext cx="9144000" cy="619584"/>
          </a:xfrm>
        </p:spPr>
        <p:txBody>
          <a:bodyPr>
            <a:normAutofit/>
          </a:bodyPr>
          <a:lstStyle/>
          <a:p>
            <a:r>
              <a:rPr lang="en-US" sz="3200" dirty="0"/>
              <a:t>In-Database Machine Learning in SQL Server</a:t>
            </a:r>
          </a:p>
        </p:txBody>
      </p:sp>
    </p:spTree>
    <p:extLst>
      <p:ext uri="{BB962C8B-B14F-4D97-AF65-F5344CB8AC3E}">
        <p14:creationId xmlns:p14="http://schemas.microsoft.com/office/powerpoint/2010/main" val="115109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1BCD-64DB-4507-8C3E-05F0FF3DFC68}"/>
              </a:ext>
            </a:extLst>
          </p:cNvPr>
          <p:cNvSpPr>
            <a:spLocks noGrp="1"/>
          </p:cNvSpPr>
          <p:nvPr>
            <p:ph type="title"/>
          </p:nvPr>
        </p:nvSpPr>
        <p:spPr>
          <a:xfrm>
            <a:off x="838200" y="365125"/>
            <a:ext cx="10515600" cy="899653"/>
          </a:xfrm>
        </p:spPr>
        <p:txBody>
          <a:bodyPr>
            <a:normAutofit/>
          </a:bodyPr>
          <a:lstStyle/>
          <a:p>
            <a:r>
              <a:rPr lang="en-US" sz="4000" dirty="0"/>
              <a:t>Value for Data and Application Developers</a:t>
            </a:r>
          </a:p>
        </p:txBody>
      </p:sp>
      <p:sp>
        <p:nvSpPr>
          <p:cNvPr id="3" name="Content Placeholder 2">
            <a:extLst>
              <a:ext uri="{FF2B5EF4-FFF2-40B4-BE49-F238E27FC236}">
                <a16:creationId xmlns:a16="http://schemas.microsoft.com/office/drawing/2014/main" id="{A3916DEA-7E0F-4A23-BC77-15DDED1BDD4C}"/>
              </a:ext>
            </a:extLst>
          </p:cNvPr>
          <p:cNvSpPr>
            <a:spLocks noGrp="1"/>
          </p:cNvSpPr>
          <p:nvPr>
            <p:ph idx="1"/>
          </p:nvPr>
        </p:nvSpPr>
        <p:spPr>
          <a:xfrm>
            <a:off x="838200" y="1460500"/>
            <a:ext cx="10515600" cy="4351338"/>
          </a:xfrm>
        </p:spPr>
        <p:txBody>
          <a:bodyPr>
            <a:normAutofit/>
          </a:bodyPr>
          <a:lstStyle/>
          <a:p>
            <a:pPr marL="342900" lvl="0" indent="-342900" defTabSz="914102" fontAlgn="base">
              <a:spcBef>
                <a:spcPct val="0"/>
              </a:spcBef>
              <a:spcAft>
                <a:spcPts val="600"/>
              </a:spcAft>
              <a:defRPr/>
            </a:pPr>
            <a:r>
              <a:rPr lang="en-US" dirty="0">
                <a:ea typeface="Segoe UI" pitchFamily="34" charset="0"/>
                <a:cs typeface="Segoe UI" pitchFamily="34" charset="0"/>
              </a:rPr>
              <a:t>App Developers – make existing and new apps intelligent</a:t>
            </a:r>
          </a:p>
          <a:p>
            <a:pPr marL="800100" lvl="1" indent="-342900" defTabSz="914102" fontAlgn="base">
              <a:spcBef>
                <a:spcPct val="0"/>
              </a:spcBef>
              <a:spcAft>
                <a:spcPts val="600"/>
              </a:spcAft>
              <a:defRPr/>
            </a:pPr>
            <a:r>
              <a:rPr lang="en-US" dirty="0">
                <a:ea typeface="Segoe UI" pitchFamily="34" charset="0"/>
                <a:cs typeface="Segoe UI" pitchFamily="34" charset="0"/>
              </a:rPr>
              <a:t>Consume models easily by simply calling a T-SQL stored procedure </a:t>
            </a:r>
          </a:p>
          <a:p>
            <a:pPr marL="800100" lvl="1" indent="-342900" defTabSz="914102" fontAlgn="base">
              <a:spcBef>
                <a:spcPct val="0"/>
              </a:spcBef>
              <a:spcAft>
                <a:spcPts val="600"/>
              </a:spcAft>
              <a:defRPr/>
            </a:pPr>
            <a:r>
              <a:rPr lang="en-US" dirty="0">
                <a:ea typeface="Segoe UI" pitchFamily="34" charset="0"/>
                <a:cs typeface="Segoe UI" pitchFamily="34" charset="0"/>
              </a:rPr>
              <a:t>No knowledge of models or model conversion into other languages needed</a:t>
            </a:r>
          </a:p>
          <a:p>
            <a:pPr marL="342900" lvl="0" indent="-342900" defTabSz="914102" fontAlgn="base">
              <a:spcBef>
                <a:spcPts val="1200"/>
              </a:spcBef>
              <a:spcAft>
                <a:spcPts val="600"/>
              </a:spcAft>
              <a:defRPr/>
            </a:pPr>
            <a:r>
              <a:rPr lang="en-US" dirty="0">
                <a:ea typeface="Segoe UI" pitchFamily="34" charset="0"/>
                <a:cs typeface="Segoe UI" pitchFamily="34" charset="0"/>
              </a:rPr>
              <a:t>Data Engineers and DBAs – leverage the power of R/Python </a:t>
            </a:r>
          </a:p>
          <a:p>
            <a:pPr marL="800100" lvl="1" indent="-342900" defTabSz="914102" fontAlgn="base">
              <a:spcBef>
                <a:spcPct val="0"/>
              </a:spcBef>
              <a:spcAft>
                <a:spcPts val="600"/>
              </a:spcAft>
              <a:defRPr/>
            </a:pPr>
            <a:r>
              <a:rPr lang="en-US" dirty="0">
                <a:cs typeface="Segoe UI" pitchFamily="34" charset="0"/>
              </a:rPr>
              <a:t>General purpose data processing</a:t>
            </a:r>
          </a:p>
          <a:p>
            <a:pPr marL="800100" lvl="1" indent="-342900" defTabSz="914102" fontAlgn="base">
              <a:spcBef>
                <a:spcPct val="0"/>
              </a:spcBef>
              <a:spcAft>
                <a:spcPts val="600"/>
              </a:spcAft>
              <a:defRPr/>
            </a:pPr>
            <a:r>
              <a:rPr lang="en-US" dirty="0">
                <a:cs typeface="Segoe UI" pitchFamily="34" charset="0"/>
              </a:rPr>
              <a:t>Create powerful data visualizations</a:t>
            </a:r>
            <a:r>
              <a:rPr lang="en-US" dirty="0">
                <a:latin typeface="Segoe UI Light"/>
                <a:cs typeface="Segoe UI" pitchFamily="34" charset="0"/>
              </a:rPr>
              <a:t>.</a:t>
            </a:r>
          </a:p>
          <a:p>
            <a:pPr marL="342900" lvl="0" indent="-342900" defTabSz="914102" fontAlgn="base">
              <a:spcBef>
                <a:spcPts val="1200"/>
              </a:spcBef>
              <a:spcAft>
                <a:spcPts val="600"/>
              </a:spcAft>
              <a:defRPr/>
            </a:pPr>
            <a:r>
              <a:rPr lang="en-US" dirty="0">
                <a:ea typeface="Segoe UI" pitchFamily="34" charset="0"/>
                <a:cs typeface="Segoe UI" pitchFamily="34" charset="0"/>
              </a:rPr>
              <a:t>DBAs – securely enable their organizations to do machine learning and AI on SQL Server </a:t>
            </a:r>
          </a:p>
          <a:p>
            <a:pPr marL="800100" lvl="1" indent="-342900" defTabSz="914102" fontAlgn="base">
              <a:spcAft>
                <a:spcPts val="600"/>
              </a:spcAft>
              <a:defRPr/>
            </a:pPr>
            <a:r>
              <a:rPr lang="en-US" dirty="0">
                <a:cs typeface="Segoe UI" pitchFamily="34" charset="0"/>
              </a:rPr>
              <a:t>Manage, govern and secure the resources</a:t>
            </a:r>
          </a:p>
          <a:p>
            <a:endParaRPr lang="en-US" dirty="0"/>
          </a:p>
        </p:txBody>
      </p:sp>
      <p:sp>
        <p:nvSpPr>
          <p:cNvPr id="4" name="Footer Placeholder 3">
            <a:extLst>
              <a:ext uri="{FF2B5EF4-FFF2-40B4-BE49-F238E27FC236}">
                <a16:creationId xmlns:a16="http://schemas.microsoft.com/office/drawing/2014/main" id="{B79AD2D0-E361-417F-9D20-EF57852CE2A1}"/>
              </a:ext>
            </a:extLst>
          </p:cNvPr>
          <p:cNvSpPr>
            <a:spLocks noGrp="1"/>
          </p:cNvSpPr>
          <p:nvPr>
            <p:ph type="ftr" sz="quarter" idx="11"/>
          </p:nvPr>
        </p:nvSpPr>
        <p:spPr/>
        <p:txBody>
          <a:bodyPr/>
          <a:lstStyle/>
          <a:p>
            <a:r>
              <a:rPr lang="en-US" sz="1800" b="1">
                <a:solidFill>
                  <a:schemeClr val="accent1"/>
                </a:solidFill>
              </a:rPr>
              <a:t>http://nielsberglund.com</a:t>
            </a:r>
            <a:endParaRPr lang="en-US" sz="1800" b="1" dirty="0">
              <a:solidFill>
                <a:schemeClr val="accent1"/>
              </a:solidFill>
            </a:endParaRPr>
          </a:p>
        </p:txBody>
      </p:sp>
    </p:spTree>
    <p:extLst>
      <p:ext uri="{BB962C8B-B14F-4D97-AF65-F5344CB8AC3E}">
        <p14:creationId xmlns:p14="http://schemas.microsoft.com/office/powerpoint/2010/main" val="82467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C74F-FEB1-4360-9123-CBE77F34E69D}"/>
              </a:ext>
            </a:extLst>
          </p:cNvPr>
          <p:cNvSpPr>
            <a:spLocks noGrp="1"/>
          </p:cNvSpPr>
          <p:nvPr>
            <p:ph type="title"/>
          </p:nvPr>
        </p:nvSpPr>
        <p:spPr>
          <a:xfrm>
            <a:off x="838200" y="365126"/>
            <a:ext cx="10515600" cy="891106"/>
          </a:xfrm>
        </p:spPr>
        <p:txBody>
          <a:bodyPr>
            <a:normAutofit/>
          </a:bodyPr>
          <a:lstStyle/>
          <a:p>
            <a:r>
              <a:rPr lang="en-US" sz="4000" dirty="0"/>
              <a:t>Faster Time to Insights</a:t>
            </a:r>
          </a:p>
        </p:txBody>
      </p:sp>
      <p:sp>
        <p:nvSpPr>
          <p:cNvPr id="3" name="Content Placeholder 2">
            <a:extLst>
              <a:ext uri="{FF2B5EF4-FFF2-40B4-BE49-F238E27FC236}">
                <a16:creationId xmlns:a16="http://schemas.microsoft.com/office/drawing/2014/main" id="{D84C31E2-8410-414D-9A0D-78A20B0F4AB7}"/>
              </a:ext>
            </a:extLst>
          </p:cNvPr>
          <p:cNvSpPr>
            <a:spLocks noGrp="1"/>
          </p:cNvSpPr>
          <p:nvPr>
            <p:ph idx="1"/>
          </p:nvPr>
        </p:nvSpPr>
        <p:spPr>
          <a:xfrm>
            <a:off x="838200" y="1256232"/>
            <a:ext cx="10515600" cy="4920731"/>
          </a:xfrm>
        </p:spPr>
        <p:txBody>
          <a:bodyPr/>
          <a:lstStyle/>
          <a:p>
            <a:pPr>
              <a:spcAft>
                <a:spcPts val="588"/>
              </a:spcAft>
            </a:pPr>
            <a:r>
              <a:rPr lang="en-US" dirty="0"/>
              <a:t>Integration with SQL query execution</a:t>
            </a:r>
          </a:p>
          <a:p>
            <a:pPr marL="800083" lvl="1" indent="-342900" fontAlgn="base"/>
            <a:r>
              <a:rPr lang="en-US" dirty="0"/>
              <a:t>Parallel query pushing data to multiple external processes / threads</a:t>
            </a:r>
          </a:p>
          <a:p>
            <a:pPr marL="800083" lvl="1" indent="-342900" fontAlgn="base"/>
            <a:r>
              <a:rPr lang="en-US" dirty="0"/>
              <a:t>Use in-memory technology and </a:t>
            </a:r>
            <a:r>
              <a:rPr lang="en-US" dirty="0" err="1"/>
              <a:t>Columnstore</a:t>
            </a:r>
            <a:r>
              <a:rPr lang="en-US" dirty="0"/>
              <a:t> Indexes alongside your ML scripts</a:t>
            </a:r>
          </a:p>
          <a:p>
            <a:pPr marL="342883" indent="-342900" fontAlgn="base"/>
            <a:r>
              <a:rPr lang="en-US" dirty="0"/>
              <a:t>Streaming mode execution</a:t>
            </a:r>
          </a:p>
          <a:p>
            <a:pPr marL="800083" lvl="1" indent="-342900" fontAlgn="base"/>
            <a:r>
              <a:rPr lang="en-US" dirty="0"/>
              <a:t>Stream data in batches to the R/Python process to scale beyond available memory</a:t>
            </a:r>
          </a:p>
          <a:p>
            <a:pPr marL="342883" indent="-342900" fontAlgn="base"/>
            <a:r>
              <a:rPr lang="en-US" dirty="0"/>
              <a:t>Train and Predict using parallelism</a:t>
            </a:r>
          </a:p>
          <a:p>
            <a:pPr marL="800083" lvl="1" indent="-342900" fontAlgn="base"/>
            <a:r>
              <a:rPr lang="en-US" dirty="0"/>
              <a:t>Leverage </a:t>
            </a:r>
            <a:r>
              <a:rPr lang="en-US" dirty="0" err="1"/>
              <a:t>RevoScaleR</a:t>
            </a:r>
            <a:r>
              <a:rPr lang="en-US" dirty="0"/>
              <a:t>/</a:t>
            </a:r>
            <a:r>
              <a:rPr lang="en-US" dirty="0" err="1"/>
              <a:t>revoscalepy</a:t>
            </a:r>
            <a:r>
              <a:rPr lang="en-US" dirty="0"/>
              <a:t> and scale your R and Python scripts using multi-threading and parallel processing</a:t>
            </a:r>
          </a:p>
          <a:p>
            <a:pPr marL="342883" indent="-342900" fontAlgn="base"/>
            <a:r>
              <a:rPr lang="en-US" dirty="0"/>
              <a:t>Native scoring for faster real-time predictions (New in 2017)</a:t>
            </a:r>
          </a:p>
          <a:p>
            <a:pPr marL="342883" indent="-342900" fontAlgn="base"/>
            <a:endParaRPr lang="en-US" dirty="0"/>
          </a:p>
          <a:p>
            <a:pPr marL="800083" lvl="1" indent="-342900" fontAlgn="base"/>
            <a:endParaRPr lang="en-US" dirty="0"/>
          </a:p>
          <a:p>
            <a:pPr marL="342883" indent="-342900" fontAlgn="base"/>
            <a:endParaRPr lang="en-US" dirty="0"/>
          </a:p>
          <a:p>
            <a:pPr marL="342883" indent="-342900" fontAlgn="base"/>
            <a:endParaRPr lang="en-US" dirty="0"/>
          </a:p>
          <a:p>
            <a:endParaRPr lang="en-US" dirty="0"/>
          </a:p>
        </p:txBody>
      </p:sp>
      <p:sp>
        <p:nvSpPr>
          <p:cNvPr id="4" name="Footer Placeholder 3">
            <a:extLst>
              <a:ext uri="{FF2B5EF4-FFF2-40B4-BE49-F238E27FC236}">
                <a16:creationId xmlns:a16="http://schemas.microsoft.com/office/drawing/2014/main" id="{CA98A6B7-A2CF-4A18-8DA4-D1D3DBBEDB31}"/>
              </a:ext>
            </a:extLst>
          </p:cNvPr>
          <p:cNvSpPr>
            <a:spLocks noGrp="1"/>
          </p:cNvSpPr>
          <p:nvPr>
            <p:ph type="ftr" sz="quarter" idx="11"/>
          </p:nvPr>
        </p:nvSpPr>
        <p:spPr/>
        <p:txBody>
          <a:bodyPr/>
          <a:lstStyle/>
          <a:p>
            <a:r>
              <a:rPr lang="en-US" sz="1800" b="1">
                <a:solidFill>
                  <a:schemeClr val="accent1"/>
                </a:solidFill>
              </a:rPr>
              <a:t>http://nielsberglund.com</a:t>
            </a:r>
            <a:endParaRPr lang="en-US" sz="1800" b="1" dirty="0">
              <a:solidFill>
                <a:schemeClr val="accent1"/>
              </a:solidFill>
            </a:endParaRPr>
          </a:p>
        </p:txBody>
      </p:sp>
    </p:spTree>
    <p:extLst>
      <p:ext uri="{BB962C8B-B14F-4D97-AF65-F5344CB8AC3E}">
        <p14:creationId xmlns:p14="http://schemas.microsoft.com/office/powerpoint/2010/main" val="96638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9F3B-F967-4391-954C-66A5D0CA1BD4}"/>
              </a:ext>
            </a:extLst>
          </p:cNvPr>
          <p:cNvSpPr>
            <a:spLocks noGrp="1"/>
          </p:cNvSpPr>
          <p:nvPr>
            <p:ph type="title"/>
          </p:nvPr>
        </p:nvSpPr>
        <p:spPr>
          <a:xfrm>
            <a:off x="838200" y="365125"/>
            <a:ext cx="10515600" cy="975995"/>
          </a:xfrm>
        </p:spPr>
        <p:txBody>
          <a:bodyPr>
            <a:normAutofit/>
          </a:bodyPr>
          <a:lstStyle/>
          <a:p>
            <a:r>
              <a:rPr lang="en-US" sz="4000" dirty="0"/>
              <a:t>ML Services (In-Database) is Secure</a:t>
            </a:r>
          </a:p>
        </p:txBody>
      </p:sp>
      <p:sp>
        <p:nvSpPr>
          <p:cNvPr id="4" name="Footer Placeholder 3">
            <a:extLst>
              <a:ext uri="{FF2B5EF4-FFF2-40B4-BE49-F238E27FC236}">
                <a16:creationId xmlns:a16="http://schemas.microsoft.com/office/drawing/2014/main" id="{01B99333-9C44-4A76-9591-708815580DEA}"/>
              </a:ext>
            </a:extLst>
          </p:cNvPr>
          <p:cNvSpPr>
            <a:spLocks noGrp="1"/>
          </p:cNvSpPr>
          <p:nvPr>
            <p:ph type="ftr" sz="quarter" idx="11"/>
          </p:nvPr>
        </p:nvSpPr>
        <p:spPr/>
        <p:txBody>
          <a:bodyPr/>
          <a:lstStyle/>
          <a:p>
            <a:r>
              <a:rPr lang="en-US" sz="1800" b="1">
                <a:solidFill>
                  <a:schemeClr val="accent1"/>
                </a:solidFill>
              </a:rPr>
              <a:t>http://nielsberglund.com</a:t>
            </a:r>
            <a:endParaRPr lang="en-US" sz="1800" b="1" dirty="0">
              <a:solidFill>
                <a:schemeClr val="accent1"/>
              </a:solidFill>
            </a:endParaRPr>
          </a:p>
        </p:txBody>
      </p:sp>
      <p:graphicFrame>
        <p:nvGraphicFramePr>
          <p:cNvPr id="8" name="Content Placeholder 5">
            <a:extLst>
              <a:ext uri="{FF2B5EF4-FFF2-40B4-BE49-F238E27FC236}">
                <a16:creationId xmlns:a16="http://schemas.microsoft.com/office/drawing/2014/main" id="{CDC6791D-40BD-49C6-9183-F6894BE08D64}"/>
              </a:ext>
            </a:extLst>
          </p:cNvPr>
          <p:cNvGraphicFramePr>
            <a:graphicFrameLocks/>
          </p:cNvGraphicFramePr>
          <p:nvPr>
            <p:extLst/>
          </p:nvPr>
        </p:nvGraphicFramePr>
        <p:xfrm>
          <a:off x="611138" y="1512961"/>
          <a:ext cx="10757098" cy="4436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F0B5C13F-5515-4303-8295-D3FB12509AA4}"/>
              </a:ext>
            </a:extLst>
          </p:cNvPr>
          <p:cNvSpPr/>
          <p:nvPr/>
        </p:nvSpPr>
        <p:spPr>
          <a:xfrm>
            <a:off x="5978019" y="3244334"/>
            <a:ext cx="235962" cy="369332"/>
          </a:xfrm>
          <a:prstGeom prst="rect">
            <a:avLst/>
          </a:prstGeom>
        </p:spPr>
        <p:txBody>
          <a:bodyPr wrap="none">
            <a:spAutoFit/>
          </a:bodyPr>
          <a:lstStyle/>
          <a:p>
            <a:pPr>
              <a:defRPr/>
            </a:pPr>
            <a:r>
              <a:rPr lang="en-US">
                <a:solidFill>
                  <a:srgbClr val="505050"/>
                </a:solidFill>
                <a:latin typeface="Segoe UI Semilight"/>
              </a:rPr>
              <a:t>'</a:t>
            </a:r>
          </a:p>
        </p:txBody>
      </p:sp>
      <p:sp>
        <p:nvSpPr>
          <p:cNvPr id="10" name="Rectangle 9">
            <a:extLst>
              <a:ext uri="{FF2B5EF4-FFF2-40B4-BE49-F238E27FC236}">
                <a16:creationId xmlns:a16="http://schemas.microsoft.com/office/drawing/2014/main" id="{734BFF33-6E96-437B-85BB-0794A2AC329C}"/>
              </a:ext>
            </a:extLst>
          </p:cNvPr>
          <p:cNvSpPr/>
          <p:nvPr/>
        </p:nvSpPr>
        <p:spPr>
          <a:xfrm>
            <a:off x="5978019" y="3244334"/>
            <a:ext cx="235962" cy="369332"/>
          </a:xfrm>
          <a:prstGeom prst="rect">
            <a:avLst/>
          </a:prstGeom>
        </p:spPr>
        <p:txBody>
          <a:bodyPr wrap="none">
            <a:spAutoFit/>
          </a:bodyPr>
          <a:lstStyle/>
          <a:p>
            <a:pPr>
              <a:defRPr/>
            </a:pPr>
            <a:r>
              <a:rPr lang="en-US">
                <a:solidFill>
                  <a:srgbClr val="505050"/>
                </a:solidFill>
                <a:latin typeface="Segoe UI Semilight"/>
              </a:rPr>
              <a:t>'</a:t>
            </a:r>
          </a:p>
        </p:txBody>
      </p:sp>
    </p:spTree>
    <p:extLst>
      <p:ext uri="{BB962C8B-B14F-4D97-AF65-F5344CB8AC3E}">
        <p14:creationId xmlns:p14="http://schemas.microsoft.com/office/powerpoint/2010/main" val="369797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graphicEl>
                                              <a:dgm id="{3593C768-984F-4278-AA92-585EC54741CA}"/>
                                            </p:graphicEl>
                                          </p:spTgt>
                                        </p:tgtEl>
                                        <p:attrNameLst>
                                          <p:attrName>style.visibility</p:attrName>
                                        </p:attrNameLst>
                                      </p:cBhvr>
                                      <p:to>
                                        <p:strVal val="visible"/>
                                      </p:to>
                                    </p:set>
                                    <p:animEffect transition="in" filter="wipe(down)">
                                      <p:cBhvr>
                                        <p:cTn id="7" dur="500"/>
                                        <p:tgtEl>
                                          <p:spTgt spid="8">
                                            <p:graphicEl>
                                              <a:dgm id="{3593C768-984F-4278-AA92-585EC54741CA}"/>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graphicEl>
                                              <a:dgm id="{2BA834FF-79E9-4B73-AF11-C840508FE5B0}"/>
                                            </p:graphicEl>
                                          </p:spTgt>
                                        </p:tgtEl>
                                        <p:attrNameLst>
                                          <p:attrName>style.visibility</p:attrName>
                                        </p:attrNameLst>
                                      </p:cBhvr>
                                      <p:to>
                                        <p:strVal val="visible"/>
                                      </p:to>
                                    </p:set>
                                    <p:animEffect transition="in" filter="wipe(down)">
                                      <p:cBhvr>
                                        <p:cTn id="11" dur="500"/>
                                        <p:tgtEl>
                                          <p:spTgt spid="8">
                                            <p:graphicEl>
                                              <a:dgm id="{2BA834FF-79E9-4B73-AF11-C840508FE5B0}"/>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
                                            <p:graphicEl>
                                              <a:dgm id="{B36F8EDA-3CD3-47B8-9CD3-B5C2504A5EE7}"/>
                                            </p:graphicEl>
                                          </p:spTgt>
                                        </p:tgtEl>
                                        <p:attrNameLst>
                                          <p:attrName>style.visibility</p:attrName>
                                        </p:attrNameLst>
                                      </p:cBhvr>
                                      <p:to>
                                        <p:strVal val="visible"/>
                                      </p:to>
                                    </p:set>
                                    <p:animEffect transition="in" filter="wipe(down)">
                                      <p:cBhvr>
                                        <p:cTn id="15" dur="500"/>
                                        <p:tgtEl>
                                          <p:spTgt spid="8">
                                            <p:graphicEl>
                                              <a:dgm id="{B36F8EDA-3CD3-47B8-9CD3-B5C2504A5EE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graphicEl>
                                              <a:dgm id="{EAE46F67-42F0-479E-8A50-21FA1EC10A4F}"/>
                                            </p:graphicEl>
                                          </p:spTgt>
                                        </p:tgtEl>
                                        <p:attrNameLst>
                                          <p:attrName>style.visibility</p:attrName>
                                        </p:attrNameLst>
                                      </p:cBhvr>
                                      <p:to>
                                        <p:strVal val="visible"/>
                                      </p:to>
                                    </p:set>
                                    <p:animEffect transition="in" filter="wipe(down)">
                                      <p:cBhvr>
                                        <p:cTn id="20" dur="500"/>
                                        <p:tgtEl>
                                          <p:spTgt spid="8">
                                            <p:graphicEl>
                                              <a:dgm id="{EAE46F67-42F0-479E-8A50-21FA1EC10A4F}"/>
                                            </p:graphicEl>
                                          </p:spTgt>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8">
                                            <p:graphicEl>
                                              <a:dgm id="{D7E0DC02-84A5-43F8-B566-955AB216F032}"/>
                                            </p:graphicEl>
                                          </p:spTgt>
                                        </p:tgtEl>
                                        <p:attrNameLst>
                                          <p:attrName>style.visibility</p:attrName>
                                        </p:attrNameLst>
                                      </p:cBhvr>
                                      <p:to>
                                        <p:strVal val="visible"/>
                                      </p:to>
                                    </p:set>
                                    <p:animEffect transition="in" filter="wipe(down)">
                                      <p:cBhvr>
                                        <p:cTn id="24" dur="500"/>
                                        <p:tgtEl>
                                          <p:spTgt spid="8">
                                            <p:graphicEl>
                                              <a:dgm id="{D7E0DC02-84A5-43F8-B566-955AB216F032}"/>
                                            </p:graphicEl>
                                          </p:spTgt>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8">
                                            <p:graphicEl>
                                              <a:dgm id="{D4A9E8F2-8B7A-4475-BB01-1FEB73B36233}"/>
                                            </p:graphicEl>
                                          </p:spTgt>
                                        </p:tgtEl>
                                        <p:attrNameLst>
                                          <p:attrName>style.visibility</p:attrName>
                                        </p:attrNameLst>
                                      </p:cBhvr>
                                      <p:to>
                                        <p:strVal val="visible"/>
                                      </p:to>
                                    </p:set>
                                    <p:animEffect transition="in" filter="wipe(down)">
                                      <p:cBhvr>
                                        <p:cTn id="28" dur="500"/>
                                        <p:tgtEl>
                                          <p:spTgt spid="8">
                                            <p:graphicEl>
                                              <a:dgm id="{D4A9E8F2-8B7A-4475-BB01-1FEB73B36233}"/>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8">
                                            <p:graphicEl>
                                              <a:dgm id="{CDFA4AA8-9A6D-4A75-88EC-07A9A2A67900}"/>
                                            </p:graphicEl>
                                          </p:spTgt>
                                        </p:tgtEl>
                                        <p:attrNameLst>
                                          <p:attrName>style.visibility</p:attrName>
                                        </p:attrNameLst>
                                      </p:cBhvr>
                                      <p:to>
                                        <p:strVal val="visible"/>
                                      </p:to>
                                    </p:set>
                                    <p:animEffect transition="in" filter="wipe(down)">
                                      <p:cBhvr>
                                        <p:cTn id="33" dur="500"/>
                                        <p:tgtEl>
                                          <p:spTgt spid="8">
                                            <p:graphicEl>
                                              <a:dgm id="{CDFA4AA8-9A6D-4A75-88EC-07A9A2A67900}"/>
                                            </p:graphicEl>
                                          </p:spTgt>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8">
                                            <p:graphicEl>
                                              <a:dgm id="{719CA335-3A64-4577-AD89-24ACF7B0150A}"/>
                                            </p:graphicEl>
                                          </p:spTgt>
                                        </p:tgtEl>
                                        <p:attrNameLst>
                                          <p:attrName>style.visibility</p:attrName>
                                        </p:attrNameLst>
                                      </p:cBhvr>
                                      <p:to>
                                        <p:strVal val="visible"/>
                                      </p:to>
                                    </p:set>
                                    <p:animEffect transition="in" filter="wipe(down)">
                                      <p:cBhvr>
                                        <p:cTn id="37" dur="500"/>
                                        <p:tgtEl>
                                          <p:spTgt spid="8">
                                            <p:graphicEl>
                                              <a:dgm id="{719CA335-3A64-4577-AD89-24ACF7B0150A}"/>
                                            </p:graphicEl>
                                          </p:spTgt>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8">
                                            <p:graphicEl>
                                              <a:dgm id="{AB0C019B-650A-4025-91D4-9AD3530BD8B4}"/>
                                            </p:graphicEl>
                                          </p:spTgt>
                                        </p:tgtEl>
                                        <p:attrNameLst>
                                          <p:attrName>style.visibility</p:attrName>
                                        </p:attrNameLst>
                                      </p:cBhvr>
                                      <p:to>
                                        <p:strVal val="visible"/>
                                      </p:to>
                                    </p:set>
                                    <p:animEffect transition="in" filter="wipe(down)">
                                      <p:cBhvr>
                                        <p:cTn id="41" dur="500"/>
                                        <p:tgtEl>
                                          <p:spTgt spid="8">
                                            <p:graphicEl>
                                              <a:dgm id="{AB0C019B-650A-4025-91D4-9AD3530BD8B4}"/>
                                            </p:graphicEl>
                                          </p:spTgt>
                                        </p:tgtEl>
                                      </p:cBhvr>
                                    </p:animEffect>
                                  </p:childTnLst>
                                </p:cTn>
                              </p:par>
                            </p:childTnLst>
                          </p:cTn>
                        </p:par>
                        <p:par>
                          <p:cTn id="42" fill="hold">
                            <p:stCondLst>
                              <p:cond delay="1500"/>
                            </p:stCondLst>
                            <p:childTnLst>
                              <p:par>
                                <p:cTn id="43" presetID="22" presetClass="entr" presetSubtype="4" fill="hold" grpId="0" nodeType="afterEffect">
                                  <p:stCondLst>
                                    <p:cond delay="0"/>
                                  </p:stCondLst>
                                  <p:childTnLst>
                                    <p:set>
                                      <p:cBhvr>
                                        <p:cTn id="44" dur="1" fill="hold">
                                          <p:stCondLst>
                                            <p:cond delay="0"/>
                                          </p:stCondLst>
                                        </p:cTn>
                                        <p:tgtEl>
                                          <p:spTgt spid="8">
                                            <p:graphicEl>
                                              <a:dgm id="{467D6BF8-4944-46DC-8273-A858D1008331}"/>
                                            </p:graphicEl>
                                          </p:spTgt>
                                        </p:tgtEl>
                                        <p:attrNameLst>
                                          <p:attrName>style.visibility</p:attrName>
                                        </p:attrNameLst>
                                      </p:cBhvr>
                                      <p:to>
                                        <p:strVal val="visible"/>
                                      </p:to>
                                    </p:set>
                                    <p:animEffect transition="in" filter="wipe(down)">
                                      <p:cBhvr>
                                        <p:cTn id="45" dur="500"/>
                                        <p:tgtEl>
                                          <p:spTgt spid="8">
                                            <p:graphicEl>
                                              <a:dgm id="{467D6BF8-4944-46DC-8273-A858D10083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0C39-A2C9-416E-80F8-374AE6A23B11}"/>
              </a:ext>
            </a:extLst>
          </p:cNvPr>
          <p:cNvSpPr>
            <a:spLocks noGrp="1"/>
          </p:cNvSpPr>
          <p:nvPr>
            <p:ph type="title"/>
          </p:nvPr>
        </p:nvSpPr>
        <p:spPr/>
        <p:txBody>
          <a:bodyPr>
            <a:normAutofit/>
          </a:bodyPr>
          <a:lstStyle/>
          <a:p>
            <a:r>
              <a:rPr lang="en-US" sz="4000" dirty="0"/>
              <a:t>Run R and Python In-Db</a:t>
            </a:r>
          </a:p>
        </p:txBody>
      </p:sp>
      <p:sp>
        <p:nvSpPr>
          <p:cNvPr id="4" name="Footer Placeholder 3">
            <a:extLst>
              <a:ext uri="{FF2B5EF4-FFF2-40B4-BE49-F238E27FC236}">
                <a16:creationId xmlns:a16="http://schemas.microsoft.com/office/drawing/2014/main" id="{838DC15F-FA91-408F-8401-0C45FB5F118F}"/>
              </a:ext>
            </a:extLst>
          </p:cNvPr>
          <p:cNvSpPr>
            <a:spLocks noGrp="1"/>
          </p:cNvSpPr>
          <p:nvPr>
            <p:ph type="ftr" sz="quarter" idx="11"/>
          </p:nvPr>
        </p:nvSpPr>
        <p:spPr/>
        <p:txBody>
          <a:bodyPr/>
          <a:lstStyle/>
          <a:p>
            <a:r>
              <a:rPr lang="en-US" sz="1800" b="1">
                <a:solidFill>
                  <a:schemeClr val="accent1"/>
                </a:solidFill>
              </a:rPr>
              <a:t>http://nielsberglund.com</a:t>
            </a:r>
            <a:endParaRPr lang="en-US" sz="1800" b="1" dirty="0">
              <a:solidFill>
                <a:schemeClr val="accent1"/>
              </a:solidFill>
            </a:endParaRPr>
          </a:p>
        </p:txBody>
      </p:sp>
      <p:pic>
        <p:nvPicPr>
          <p:cNvPr id="5" name="Picture 4">
            <a:extLst>
              <a:ext uri="{FF2B5EF4-FFF2-40B4-BE49-F238E27FC236}">
                <a16:creationId xmlns:a16="http://schemas.microsoft.com/office/drawing/2014/main" id="{7F036FFC-1460-4DAC-969F-243F849642CE}"/>
              </a:ext>
            </a:extLst>
          </p:cNvPr>
          <p:cNvPicPr>
            <a:picLocks noChangeAspect="1"/>
          </p:cNvPicPr>
          <p:nvPr/>
        </p:nvPicPr>
        <p:blipFill>
          <a:blip r:embed="rId2"/>
          <a:stretch>
            <a:fillRect/>
          </a:stretch>
        </p:blipFill>
        <p:spPr>
          <a:xfrm>
            <a:off x="2007423" y="1387251"/>
            <a:ext cx="4687186" cy="3363273"/>
          </a:xfrm>
          <a:prstGeom prst="rect">
            <a:avLst/>
          </a:prstGeom>
          <a:ln>
            <a:solidFill>
              <a:schemeClr val="accent1">
                <a:lumMod val="50000"/>
              </a:schemeClr>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E300B783-97FC-4942-805C-F2578B9E029D}"/>
              </a:ext>
            </a:extLst>
          </p:cNvPr>
          <p:cNvPicPr>
            <a:picLocks noChangeAspect="1"/>
          </p:cNvPicPr>
          <p:nvPr/>
        </p:nvPicPr>
        <p:blipFill>
          <a:blip r:embed="rId3"/>
          <a:stretch>
            <a:fillRect/>
          </a:stretch>
        </p:blipFill>
        <p:spPr>
          <a:xfrm>
            <a:off x="5699760" y="3068887"/>
            <a:ext cx="4838742" cy="3216779"/>
          </a:xfrm>
          <a:prstGeom prst="rect">
            <a:avLst/>
          </a:prstGeom>
          <a:ln>
            <a:solidFill>
              <a:schemeClr val="accent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5585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4BD3-DBA4-492B-82BF-2F10CC068398}"/>
              </a:ext>
            </a:extLst>
          </p:cNvPr>
          <p:cNvSpPr>
            <a:spLocks noGrp="1"/>
          </p:cNvSpPr>
          <p:nvPr>
            <p:ph type="title"/>
          </p:nvPr>
        </p:nvSpPr>
        <p:spPr>
          <a:xfrm>
            <a:off x="838200" y="365125"/>
            <a:ext cx="10515600" cy="802225"/>
          </a:xfrm>
        </p:spPr>
        <p:txBody>
          <a:bodyPr>
            <a:normAutofit/>
          </a:bodyPr>
          <a:lstStyle/>
          <a:p>
            <a:r>
              <a:rPr lang="en-US" sz="4000" dirty="0"/>
              <a:t>Architecture</a:t>
            </a:r>
          </a:p>
        </p:txBody>
      </p:sp>
      <p:sp>
        <p:nvSpPr>
          <p:cNvPr id="4" name="Footer Placeholder 3">
            <a:extLst>
              <a:ext uri="{FF2B5EF4-FFF2-40B4-BE49-F238E27FC236}">
                <a16:creationId xmlns:a16="http://schemas.microsoft.com/office/drawing/2014/main" id="{506892CB-F4D5-4B04-B37F-189BF695F837}"/>
              </a:ext>
            </a:extLst>
          </p:cNvPr>
          <p:cNvSpPr>
            <a:spLocks noGrp="1"/>
          </p:cNvSpPr>
          <p:nvPr>
            <p:ph type="ftr" sz="quarter" idx="11"/>
          </p:nvPr>
        </p:nvSpPr>
        <p:spPr/>
        <p:txBody>
          <a:bodyPr/>
          <a:lstStyle/>
          <a:p>
            <a:r>
              <a:rPr lang="en-US" sz="1800" b="1">
                <a:solidFill>
                  <a:schemeClr val="accent1"/>
                </a:solidFill>
              </a:rPr>
              <a:t>http://nielsberglund.com</a:t>
            </a:r>
            <a:endParaRPr lang="en-US" sz="1800" b="1" dirty="0">
              <a:solidFill>
                <a:schemeClr val="accent1"/>
              </a:solidFill>
            </a:endParaRPr>
          </a:p>
        </p:txBody>
      </p:sp>
      <p:pic>
        <p:nvPicPr>
          <p:cNvPr id="8" name="Picture 7">
            <a:extLst>
              <a:ext uri="{FF2B5EF4-FFF2-40B4-BE49-F238E27FC236}">
                <a16:creationId xmlns:a16="http://schemas.microsoft.com/office/drawing/2014/main" id="{A9B6FB06-8700-410A-B0EA-8DC419DF9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707" y="1383280"/>
            <a:ext cx="10592586" cy="4764132"/>
          </a:xfrm>
          <a:prstGeom prst="rect">
            <a:avLst/>
          </a:prstGeom>
        </p:spPr>
      </p:pic>
    </p:spTree>
    <p:extLst>
      <p:ext uri="{BB962C8B-B14F-4D97-AF65-F5344CB8AC3E}">
        <p14:creationId xmlns:p14="http://schemas.microsoft.com/office/powerpoint/2010/main" val="825817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AC98-5827-4F54-A456-B7A7F332A8BD}"/>
              </a:ext>
            </a:extLst>
          </p:cNvPr>
          <p:cNvSpPr>
            <a:spLocks noGrp="1"/>
          </p:cNvSpPr>
          <p:nvPr>
            <p:ph type="title"/>
          </p:nvPr>
        </p:nvSpPr>
        <p:spPr/>
        <p:txBody>
          <a:bodyPr>
            <a:normAutofit/>
          </a:bodyPr>
          <a:lstStyle/>
          <a:p>
            <a:r>
              <a:rPr lang="en-US" sz="4000" dirty="0"/>
              <a:t>Roadmap</a:t>
            </a:r>
          </a:p>
        </p:txBody>
      </p:sp>
      <p:sp>
        <p:nvSpPr>
          <p:cNvPr id="3" name="Content Placeholder 2">
            <a:extLst>
              <a:ext uri="{FF2B5EF4-FFF2-40B4-BE49-F238E27FC236}">
                <a16:creationId xmlns:a16="http://schemas.microsoft.com/office/drawing/2014/main" id="{F1A976BE-26D7-40A5-B88C-B6FB1F1E6CE1}"/>
              </a:ext>
            </a:extLst>
          </p:cNvPr>
          <p:cNvSpPr>
            <a:spLocks noGrp="1"/>
          </p:cNvSpPr>
          <p:nvPr>
            <p:ph idx="1"/>
          </p:nvPr>
        </p:nvSpPr>
        <p:spPr>
          <a:xfrm>
            <a:off x="838200" y="1690688"/>
            <a:ext cx="10515600" cy="4351338"/>
          </a:xfrm>
        </p:spPr>
        <p:txBody>
          <a:bodyPr/>
          <a:lstStyle/>
          <a:p>
            <a:r>
              <a:rPr lang="en-US" dirty="0"/>
              <a:t>Azure SQL Database</a:t>
            </a:r>
          </a:p>
          <a:p>
            <a:pPr lvl="1"/>
            <a:r>
              <a:rPr lang="en-US" dirty="0"/>
              <a:t>R support, followed by Python</a:t>
            </a:r>
          </a:p>
          <a:p>
            <a:r>
              <a:rPr lang="en-US" dirty="0"/>
              <a:t>ML Services in SQL Server on Linux</a:t>
            </a:r>
          </a:p>
          <a:p>
            <a:r>
              <a:rPr lang="en-US" dirty="0"/>
              <a:t>Additional algorithms and pre-trained models</a:t>
            </a:r>
          </a:p>
          <a:p>
            <a:r>
              <a:rPr lang="en-US" dirty="0"/>
              <a:t>Failover cluster support</a:t>
            </a:r>
          </a:p>
          <a:p>
            <a:r>
              <a:rPr lang="en-US" dirty="0"/>
              <a:t>Partitioning support for input data</a:t>
            </a:r>
          </a:p>
          <a:p>
            <a:r>
              <a:rPr lang="en-US" dirty="0"/>
              <a:t>Native Scoring for more models</a:t>
            </a:r>
          </a:p>
          <a:p>
            <a:r>
              <a:rPr lang="en-US" dirty="0"/>
              <a:t>Support for more languages ???</a:t>
            </a:r>
          </a:p>
        </p:txBody>
      </p:sp>
      <p:sp>
        <p:nvSpPr>
          <p:cNvPr id="4" name="Footer Placeholder 3">
            <a:extLst>
              <a:ext uri="{FF2B5EF4-FFF2-40B4-BE49-F238E27FC236}">
                <a16:creationId xmlns:a16="http://schemas.microsoft.com/office/drawing/2014/main" id="{06F98110-AC16-420D-86B5-6B11163DE492}"/>
              </a:ext>
            </a:extLst>
          </p:cNvPr>
          <p:cNvSpPr>
            <a:spLocks noGrp="1"/>
          </p:cNvSpPr>
          <p:nvPr>
            <p:ph type="ftr" sz="quarter" idx="11"/>
          </p:nvPr>
        </p:nvSpPr>
        <p:spPr/>
        <p:txBody>
          <a:bodyPr/>
          <a:lstStyle/>
          <a:p>
            <a:r>
              <a:rPr lang="en-US" sz="1800" b="1">
                <a:solidFill>
                  <a:schemeClr val="accent1"/>
                </a:solidFill>
              </a:rPr>
              <a:t>http://nielsberglund.com</a:t>
            </a:r>
            <a:endParaRPr lang="en-US" sz="1800" b="1" dirty="0">
              <a:solidFill>
                <a:schemeClr val="accent1"/>
              </a:solidFill>
            </a:endParaRPr>
          </a:p>
        </p:txBody>
      </p:sp>
    </p:spTree>
    <p:extLst>
      <p:ext uri="{BB962C8B-B14F-4D97-AF65-F5344CB8AC3E}">
        <p14:creationId xmlns:p14="http://schemas.microsoft.com/office/powerpoint/2010/main" val="417763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BBE7-6C01-4E0B-85BE-E71A64273D39}"/>
              </a:ext>
            </a:extLst>
          </p:cNvPr>
          <p:cNvSpPr>
            <a:spLocks noGrp="1"/>
          </p:cNvSpPr>
          <p:nvPr>
            <p:ph type="title"/>
          </p:nvPr>
        </p:nvSpPr>
        <p:spPr>
          <a:xfrm>
            <a:off x="838200" y="365126"/>
            <a:ext cx="10515600" cy="822740"/>
          </a:xfrm>
        </p:spPr>
        <p:txBody>
          <a:bodyPr>
            <a:normAutofit/>
          </a:bodyPr>
          <a:lstStyle/>
          <a:p>
            <a:r>
              <a:rPr lang="en-US" sz="4000" b="1" dirty="0">
                <a:solidFill>
                  <a:srgbClr val="C00000"/>
                </a:solidFill>
              </a:rPr>
              <a:t>Agenda</a:t>
            </a:r>
          </a:p>
        </p:txBody>
      </p:sp>
      <p:sp>
        <p:nvSpPr>
          <p:cNvPr id="3" name="Content Placeholder 2">
            <a:extLst>
              <a:ext uri="{FF2B5EF4-FFF2-40B4-BE49-F238E27FC236}">
                <a16:creationId xmlns:a16="http://schemas.microsoft.com/office/drawing/2014/main" id="{CA1F537A-D5E4-4F03-9858-EAC5A5F53C16}"/>
              </a:ext>
            </a:extLst>
          </p:cNvPr>
          <p:cNvSpPr>
            <a:spLocks noGrp="1"/>
          </p:cNvSpPr>
          <p:nvPr>
            <p:ph idx="1"/>
          </p:nvPr>
        </p:nvSpPr>
        <p:spPr>
          <a:xfrm>
            <a:off x="838200" y="1364153"/>
            <a:ext cx="10515600" cy="5045636"/>
          </a:xfrm>
        </p:spPr>
        <p:txBody>
          <a:bodyPr/>
          <a:lstStyle/>
          <a:p>
            <a:r>
              <a:rPr lang="en-US" dirty="0"/>
              <a:t>Why ML In-Db</a:t>
            </a:r>
          </a:p>
          <a:p>
            <a:r>
              <a:rPr lang="en-US" dirty="0"/>
              <a:t>How does it work?</a:t>
            </a:r>
          </a:p>
          <a:p>
            <a:r>
              <a:rPr lang="en-US" dirty="0"/>
              <a:t>Security</a:t>
            </a:r>
          </a:p>
        </p:txBody>
      </p:sp>
      <p:sp>
        <p:nvSpPr>
          <p:cNvPr id="5" name="Footer Placeholder 3">
            <a:extLst>
              <a:ext uri="{FF2B5EF4-FFF2-40B4-BE49-F238E27FC236}">
                <a16:creationId xmlns:a16="http://schemas.microsoft.com/office/drawing/2014/main" id="{92E61963-40EA-4A7E-80EA-8E97C5A5A274}"/>
              </a:ext>
            </a:extLst>
          </p:cNvPr>
          <p:cNvSpPr>
            <a:spLocks noGrp="1"/>
          </p:cNvSpPr>
          <p:nvPr>
            <p:ph type="ftr" sz="quarter" idx="11"/>
          </p:nvPr>
        </p:nvSpPr>
        <p:spPr>
          <a:xfrm>
            <a:off x="838200" y="6409789"/>
            <a:ext cx="2661062" cy="365125"/>
          </a:xfrm>
        </p:spPr>
        <p:txBody>
          <a:bodyPr/>
          <a:lstStyle/>
          <a:p>
            <a:r>
              <a:rPr lang="en-US" sz="1800" b="1" dirty="0">
                <a:solidFill>
                  <a:schemeClr val="accent1"/>
                </a:solidFill>
              </a:rPr>
              <a:t>http://nielsberglund.com</a:t>
            </a:r>
          </a:p>
        </p:txBody>
      </p:sp>
    </p:spTree>
    <p:extLst>
      <p:ext uri="{BB962C8B-B14F-4D97-AF65-F5344CB8AC3E}">
        <p14:creationId xmlns:p14="http://schemas.microsoft.com/office/powerpoint/2010/main" val="122425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8EF5-5102-44FC-8895-18FD7865BC35}"/>
              </a:ext>
            </a:extLst>
          </p:cNvPr>
          <p:cNvSpPr>
            <a:spLocks noGrp="1"/>
          </p:cNvSpPr>
          <p:nvPr>
            <p:ph type="title"/>
          </p:nvPr>
        </p:nvSpPr>
        <p:spPr>
          <a:xfrm>
            <a:off x="838200" y="365126"/>
            <a:ext cx="10515600" cy="862666"/>
          </a:xfrm>
        </p:spPr>
        <p:txBody>
          <a:bodyPr>
            <a:normAutofit/>
          </a:bodyPr>
          <a:lstStyle/>
          <a:p>
            <a:r>
              <a:rPr lang="en-US" sz="4000" b="1" spc="-100" dirty="0">
                <a:ln w="3175">
                  <a:noFill/>
                </a:ln>
                <a:solidFill>
                  <a:srgbClr val="C00000"/>
                </a:solidFill>
                <a:latin typeface="Calibri Light" panose="020F0302020204030204" pitchFamily="34" charset="0"/>
                <a:cs typeface="Calibri Light" panose="020F0302020204030204" pitchFamily="34" charset="0"/>
              </a:rPr>
              <a:t>Bringing Intelligence to where Data Lives</a:t>
            </a:r>
            <a:endParaRPr lang="en-US" sz="4000" b="1" dirty="0">
              <a:solidFill>
                <a:srgbClr val="C0000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A3FACC80-E3B6-4955-B4AE-2F3FF65D07EF}"/>
              </a:ext>
            </a:extLst>
          </p:cNvPr>
          <p:cNvSpPr>
            <a:spLocks noGrp="1"/>
          </p:cNvSpPr>
          <p:nvPr>
            <p:ph type="ftr" sz="quarter" idx="11"/>
          </p:nvPr>
        </p:nvSpPr>
        <p:spPr>
          <a:xfrm>
            <a:off x="838200" y="6409789"/>
            <a:ext cx="2661062" cy="365125"/>
          </a:xfrm>
        </p:spPr>
        <p:txBody>
          <a:bodyPr/>
          <a:lstStyle/>
          <a:p>
            <a:r>
              <a:rPr lang="en-US" sz="1800" b="1" dirty="0">
                <a:solidFill>
                  <a:schemeClr val="accent1"/>
                </a:solidFill>
              </a:rPr>
              <a:t>http://nielsberglund.com</a:t>
            </a:r>
          </a:p>
        </p:txBody>
      </p:sp>
      <p:cxnSp>
        <p:nvCxnSpPr>
          <p:cNvPr id="18" name="Straight Connector 17">
            <a:extLst>
              <a:ext uri="{FF2B5EF4-FFF2-40B4-BE49-F238E27FC236}">
                <a16:creationId xmlns:a16="http://schemas.microsoft.com/office/drawing/2014/main" id="{7A71DF40-301B-4719-B1AC-8129B0E0DD8A}"/>
              </a:ext>
            </a:extLst>
          </p:cNvPr>
          <p:cNvCxnSpPr>
            <a:cxnSpLocks/>
          </p:cNvCxnSpPr>
          <p:nvPr/>
        </p:nvCxnSpPr>
        <p:spPr>
          <a:xfrm>
            <a:off x="445516" y="3711279"/>
            <a:ext cx="3540640" cy="0"/>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36DA5A-2E4E-431D-82B5-35B5A2CE4545}"/>
              </a:ext>
            </a:extLst>
          </p:cNvPr>
          <p:cNvCxnSpPr>
            <a:cxnSpLocks/>
          </p:cNvCxnSpPr>
          <p:nvPr/>
        </p:nvCxnSpPr>
        <p:spPr>
          <a:xfrm>
            <a:off x="8206509" y="3711279"/>
            <a:ext cx="3540640" cy="0"/>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0" name="Graphic 19">
            <a:extLst>
              <a:ext uri="{FF2B5EF4-FFF2-40B4-BE49-F238E27FC236}">
                <a16:creationId xmlns:a16="http://schemas.microsoft.com/office/drawing/2014/main" id="{A666F79B-4E81-4E6B-AA06-339C063FB1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5606" y="1517862"/>
            <a:ext cx="3392985" cy="4027084"/>
          </a:xfrm>
          <a:prstGeom prst="rect">
            <a:avLst/>
          </a:prstGeom>
        </p:spPr>
      </p:pic>
      <p:sp>
        <p:nvSpPr>
          <p:cNvPr id="21" name="Content Placeholder 2">
            <a:extLst>
              <a:ext uri="{FF2B5EF4-FFF2-40B4-BE49-F238E27FC236}">
                <a16:creationId xmlns:a16="http://schemas.microsoft.com/office/drawing/2014/main" id="{49F1728B-E07B-425C-B909-EF2FBBC0AF42}"/>
              </a:ext>
            </a:extLst>
          </p:cNvPr>
          <p:cNvSpPr txBox="1">
            <a:spLocks/>
          </p:cNvSpPr>
          <p:nvPr/>
        </p:nvSpPr>
        <p:spPr>
          <a:xfrm>
            <a:off x="2609713" y="5720782"/>
            <a:ext cx="2752884" cy="531518"/>
          </a:xfrm>
          <a:prstGeom prst="rect">
            <a:avLst/>
          </a:prstGeom>
        </p:spPr>
        <p:txBody>
          <a:bodyPr vert="horz" lIns="121886" tIns="60943" rIns="121886" bIns="60943"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18701">
              <a:buNone/>
              <a:defRPr/>
            </a:pPr>
            <a:r>
              <a:rPr lang="en-US" sz="2665" dirty="0">
                <a:solidFill>
                  <a:srgbClr val="505050"/>
                </a:solidFill>
                <a:latin typeface="Segoe UI Semibold" panose="020B0702040204020203" pitchFamily="34" charset="0"/>
                <a:cs typeface="Segoe UI Semibold" panose="020B0702040204020203" pitchFamily="34" charset="0"/>
              </a:rPr>
              <a:t>Regular Database + App</a:t>
            </a:r>
          </a:p>
          <a:p>
            <a:pPr marL="457013" indent="-457013" defTabSz="1218701">
              <a:defRPr/>
            </a:pPr>
            <a:endParaRPr lang="en-US" sz="2665" dirty="0">
              <a:solidFill>
                <a:srgbClr val="505050"/>
              </a:solidFill>
              <a:latin typeface="Segoe UI Semibold" panose="020B0702040204020203" pitchFamily="34" charset="0"/>
              <a:cs typeface="Segoe UI Semibold" panose="020B0702040204020203" pitchFamily="34" charset="0"/>
            </a:endParaRPr>
          </a:p>
        </p:txBody>
      </p:sp>
      <p:sp>
        <p:nvSpPr>
          <p:cNvPr id="22" name="Content Placeholder 2">
            <a:extLst>
              <a:ext uri="{FF2B5EF4-FFF2-40B4-BE49-F238E27FC236}">
                <a16:creationId xmlns:a16="http://schemas.microsoft.com/office/drawing/2014/main" id="{208D07DF-B538-4F8A-8503-3DC46E39EA41}"/>
              </a:ext>
            </a:extLst>
          </p:cNvPr>
          <p:cNvSpPr txBox="1">
            <a:spLocks/>
          </p:cNvSpPr>
          <p:nvPr/>
        </p:nvSpPr>
        <p:spPr>
          <a:xfrm>
            <a:off x="6774266" y="5965083"/>
            <a:ext cx="3349077" cy="531518"/>
          </a:xfrm>
          <a:prstGeom prst="rect">
            <a:avLst/>
          </a:prstGeom>
        </p:spPr>
        <p:txBody>
          <a:bodyPr vert="horz" lIns="121886" tIns="60943" rIns="121886" bIns="60943"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18701">
              <a:buNone/>
              <a:defRPr/>
            </a:pPr>
            <a:r>
              <a:rPr lang="en-US" sz="2665">
                <a:solidFill>
                  <a:srgbClr val="505050"/>
                </a:solidFill>
                <a:latin typeface="Segoe UI Semibold" panose="020B0702040204020203" pitchFamily="34" charset="0"/>
                <a:cs typeface="Segoe UI Semibold" panose="020B0702040204020203" pitchFamily="34" charset="0"/>
              </a:rPr>
              <a:t>Intelligence Database + App</a:t>
            </a:r>
          </a:p>
        </p:txBody>
      </p:sp>
      <p:sp>
        <p:nvSpPr>
          <p:cNvPr id="23" name="Rectangle 22">
            <a:extLst>
              <a:ext uri="{FF2B5EF4-FFF2-40B4-BE49-F238E27FC236}">
                <a16:creationId xmlns:a16="http://schemas.microsoft.com/office/drawing/2014/main" id="{B6C951ED-47B9-4F3D-A194-0C05354F645B}"/>
              </a:ext>
            </a:extLst>
          </p:cNvPr>
          <p:cNvSpPr/>
          <p:nvPr/>
        </p:nvSpPr>
        <p:spPr>
          <a:xfrm>
            <a:off x="8367404" y="1385281"/>
            <a:ext cx="1672497" cy="4235371"/>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US">
              <a:solidFill>
                <a:srgbClr val="505050"/>
              </a:solidFill>
              <a:latin typeface="Calibri"/>
            </a:endParaRPr>
          </a:p>
        </p:txBody>
      </p:sp>
      <p:pic>
        <p:nvPicPr>
          <p:cNvPr id="24" name="Graphic 23">
            <a:extLst>
              <a:ext uri="{FF2B5EF4-FFF2-40B4-BE49-F238E27FC236}">
                <a16:creationId xmlns:a16="http://schemas.microsoft.com/office/drawing/2014/main" id="{3DEB0B01-8936-4ABC-B626-1CB837D5B0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7822" y="1629800"/>
            <a:ext cx="3344993" cy="3827549"/>
          </a:xfrm>
          <a:prstGeom prst="rect">
            <a:avLst/>
          </a:prstGeom>
        </p:spPr>
      </p:pic>
      <p:sp>
        <p:nvSpPr>
          <p:cNvPr id="25" name="TextBox 24">
            <a:extLst>
              <a:ext uri="{FF2B5EF4-FFF2-40B4-BE49-F238E27FC236}">
                <a16:creationId xmlns:a16="http://schemas.microsoft.com/office/drawing/2014/main" id="{941E5AB8-5CB7-4A35-B3E4-A60D034D30D8}"/>
              </a:ext>
            </a:extLst>
          </p:cNvPr>
          <p:cNvSpPr txBox="1"/>
          <p:nvPr/>
        </p:nvSpPr>
        <p:spPr>
          <a:xfrm>
            <a:off x="727684" y="2700196"/>
            <a:ext cx="1969604" cy="794976"/>
          </a:xfrm>
          <a:prstGeom prst="rect">
            <a:avLst/>
          </a:prstGeom>
          <a:noFill/>
        </p:spPr>
        <p:txBody>
          <a:bodyPr wrap="square" rtlCol="0">
            <a:spAutoFit/>
          </a:bodyPr>
          <a:lstStyle/>
          <a:p>
            <a:pPr defTabSz="1218701">
              <a:lnSpc>
                <a:spcPct val="120000"/>
              </a:lnSpc>
              <a:defRPr/>
            </a:pPr>
            <a:r>
              <a:rPr lang="en-US" sz="1866" kern="0">
                <a:solidFill>
                  <a:srgbClr val="505050"/>
                </a:solidFill>
                <a:latin typeface="Segoe UI Light" panose="020B0502040204020203" pitchFamily="34" charset="0"/>
                <a:cs typeface="Segoe UI Light" panose="020B0502040204020203" pitchFamily="34" charset="0"/>
              </a:rPr>
              <a:t>Application + Intelligence</a:t>
            </a:r>
          </a:p>
        </p:txBody>
      </p:sp>
      <p:sp>
        <p:nvSpPr>
          <p:cNvPr id="26" name="TextBox 25">
            <a:extLst>
              <a:ext uri="{FF2B5EF4-FFF2-40B4-BE49-F238E27FC236}">
                <a16:creationId xmlns:a16="http://schemas.microsoft.com/office/drawing/2014/main" id="{BDF91D39-466D-4865-B74E-5B4364EF2F9A}"/>
              </a:ext>
            </a:extLst>
          </p:cNvPr>
          <p:cNvSpPr txBox="1"/>
          <p:nvPr/>
        </p:nvSpPr>
        <p:spPr>
          <a:xfrm>
            <a:off x="713811" y="4091183"/>
            <a:ext cx="1969604" cy="443648"/>
          </a:xfrm>
          <a:prstGeom prst="rect">
            <a:avLst/>
          </a:prstGeom>
          <a:noFill/>
        </p:spPr>
        <p:txBody>
          <a:bodyPr wrap="square" rtlCol="0">
            <a:spAutoFit/>
          </a:bodyPr>
          <a:lstStyle/>
          <a:p>
            <a:pPr defTabSz="1218701">
              <a:lnSpc>
                <a:spcPct val="120000"/>
              </a:lnSpc>
              <a:defRPr/>
            </a:pPr>
            <a:r>
              <a:rPr lang="en-US" sz="1866" kern="0">
                <a:solidFill>
                  <a:srgbClr val="505050"/>
                </a:solidFill>
                <a:latin typeface="Segoe UI Light" panose="020B0502040204020203" pitchFamily="34" charset="0"/>
                <a:cs typeface="Segoe UI Light" panose="020B0502040204020203" pitchFamily="34" charset="0"/>
              </a:rPr>
              <a:t>Database</a:t>
            </a:r>
            <a:endParaRPr lang="en-US" sz="1600" kern="0">
              <a:solidFill>
                <a:srgbClr val="505050"/>
              </a:solidFill>
              <a:latin typeface="Segoe UI Semibold" panose="020B0702040204020203" pitchFamily="34" charset="0"/>
              <a:cs typeface="Segoe UI Semibold" panose="020B0702040204020203" pitchFamily="34" charset="0"/>
            </a:endParaRPr>
          </a:p>
        </p:txBody>
      </p:sp>
      <p:sp>
        <p:nvSpPr>
          <p:cNvPr id="27" name="Rectangle 26">
            <a:extLst>
              <a:ext uri="{FF2B5EF4-FFF2-40B4-BE49-F238E27FC236}">
                <a16:creationId xmlns:a16="http://schemas.microsoft.com/office/drawing/2014/main" id="{D71B73DA-0BF6-4A2E-B4C0-EEBA6842170A}"/>
              </a:ext>
            </a:extLst>
          </p:cNvPr>
          <p:cNvSpPr/>
          <p:nvPr/>
        </p:nvSpPr>
        <p:spPr>
          <a:xfrm>
            <a:off x="3986156" y="1385281"/>
            <a:ext cx="1672497" cy="4235371"/>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US">
              <a:solidFill>
                <a:srgbClr val="505050"/>
              </a:solidFill>
              <a:latin typeface="Calibri"/>
            </a:endParaRPr>
          </a:p>
        </p:txBody>
      </p:sp>
      <p:sp>
        <p:nvSpPr>
          <p:cNvPr id="28" name="TextBox 27">
            <a:extLst>
              <a:ext uri="{FF2B5EF4-FFF2-40B4-BE49-F238E27FC236}">
                <a16:creationId xmlns:a16="http://schemas.microsoft.com/office/drawing/2014/main" id="{EA366896-CF17-4B13-BE61-A8C01FCDEC9D}"/>
              </a:ext>
            </a:extLst>
          </p:cNvPr>
          <p:cNvSpPr txBox="1"/>
          <p:nvPr/>
        </p:nvSpPr>
        <p:spPr>
          <a:xfrm>
            <a:off x="9662997" y="2347452"/>
            <a:ext cx="1969604" cy="443842"/>
          </a:xfrm>
          <a:prstGeom prst="rect">
            <a:avLst/>
          </a:prstGeom>
          <a:noFill/>
        </p:spPr>
        <p:txBody>
          <a:bodyPr wrap="square" rtlCol="0">
            <a:spAutoFit/>
          </a:bodyPr>
          <a:lstStyle/>
          <a:p>
            <a:pPr algn="r" defTabSz="1218701">
              <a:lnSpc>
                <a:spcPct val="120000"/>
              </a:lnSpc>
              <a:defRPr/>
            </a:pPr>
            <a:r>
              <a:rPr lang="en-US" sz="1866" kern="0">
                <a:solidFill>
                  <a:srgbClr val="505050"/>
                </a:solidFill>
                <a:latin typeface="Segoe UI Light" panose="020B0502040204020203" pitchFamily="34" charset="0"/>
                <a:cs typeface="Segoe UI Light" panose="020B0502040204020203" pitchFamily="34" charset="0"/>
              </a:rPr>
              <a:t>Application</a:t>
            </a:r>
          </a:p>
        </p:txBody>
      </p:sp>
      <p:sp>
        <p:nvSpPr>
          <p:cNvPr id="29" name="TextBox 28">
            <a:extLst>
              <a:ext uri="{FF2B5EF4-FFF2-40B4-BE49-F238E27FC236}">
                <a16:creationId xmlns:a16="http://schemas.microsoft.com/office/drawing/2014/main" id="{8F79890A-B76D-4498-9626-DF942CC24D01}"/>
              </a:ext>
            </a:extLst>
          </p:cNvPr>
          <p:cNvSpPr txBox="1"/>
          <p:nvPr/>
        </p:nvSpPr>
        <p:spPr>
          <a:xfrm>
            <a:off x="9662997" y="3991094"/>
            <a:ext cx="1969604" cy="794976"/>
          </a:xfrm>
          <a:prstGeom prst="rect">
            <a:avLst/>
          </a:prstGeom>
          <a:noFill/>
        </p:spPr>
        <p:txBody>
          <a:bodyPr wrap="square" rtlCol="0">
            <a:spAutoFit/>
          </a:bodyPr>
          <a:lstStyle/>
          <a:p>
            <a:pPr algn="r" defTabSz="1218701">
              <a:lnSpc>
                <a:spcPct val="120000"/>
              </a:lnSpc>
              <a:defRPr/>
            </a:pPr>
            <a:r>
              <a:rPr lang="en-US" sz="1866" kern="0">
                <a:solidFill>
                  <a:srgbClr val="505050"/>
                </a:solidFill>
                <a:latin typeface="Segoe UI Light" panose="020B0502040204020203" pitchFamily="34" charset="0"/>
                <a:cs typeface="Segoe UI Light" panose="020B0502040204020203" pitchFamily="34" charset="0"/>
              </a:rPr>
              <a:t>Intelligence </a:t>
            </a:r>
            <a:br>
              <a:rPr lang="en-US" sz="1866" kern="0">
                <a:solidFill>
                  <a:srgbClr val="505050"/>
                </a:solidFill>
                <a:latin typeface="Segoe UI Light" panose="020B0502040204020203" pitchFamily="34" charset="0"/>
                <a:cs typeface="Segoe UI Light" panose="020B0502040204020203" pitchFamily="34" charset="0"/>
              </a:rPr>
            </a:br>
            <a:r>
              <a:rPr lang="en-US" sz="1866" kern="0">
                <a:solidFill>
                  <a:srgbClr val="505050"/>
                </a:solidFill>
                <a:latin typeface="Segoe UI Light" panose="020B0502040204020203" pitchFamily="34" charset="0"/>
                <a:cs typeface="Segoe UI Light" panose="020B0502040204020203" pitchFamily="34" charset="0"/>
              </a:rPr>
              <a:t>+ Database</a:t>
            </a:r>
            <a:endParaRPr lang="en-US" sz="1600" kern="0">
              <a:solidFill>
                <a:srgbClr val="505050"/>
              </a:solidFill>
              <a:latin typeface="Segoe UI Semibold" panose="020B0702040204020203" pitchFamily="34" charset="0"/>
              <a:cs typeface="Segoe UI Semibold" panose="020B0702040204020203" pitchFamily="34" charset="0"/>
            </a:endParaRPr>
          </a:p>
        </p:txBody>
      </p:sp>
      <p:sp>
        <p:nvSpPr>
          <p:cNvPr id="30" name="Oval 29">
            <a:extLst>
              <a:ext uri="{FF2B5EF4-FFF2-40B4-BE49-F238E27FC236}">
                <a16:creationId xmlns:a16="http://schemas.microsoft.com/office/drawing/2014/main" id="{93B438AA-1761-4E1C-BBF1-93A03AEB2682}"/>
              </a:ext>
            </a:extLst>
          </p:cNvPr>
          <p:cNvSpPr/>
          <p:nvPr/>
        </p:nvSpPr>
        <p:spPr>
          <a:xfrm>
            <a:off x="5794646" y="2968924"/>
            <a:ext cx="742356" cy="742356"/>
          </a:xfrm>
          <a:prstGeom prst="ellipse">
            <a:avLst/>
          </a:prstGeom>
          <a:solidFill>
            <a:srgbClr val="0B7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r>
              <a:rPr lang="en-US">
                <a:solidFill>
                  <a:srgbClr val="505050"/>
                </a:solidFill>
                <a:latin typeface="Calibri"/>
              </a:rPr>
              <a:t>VS</a:t>
            </a:r>
          </a:p>
        </p:txBody>
      </p:sp>
    </p:spTree>
    <p:extLst>
      <p:ext uri="{BB962C8B-B14F-4D97-AF65-F5344CB8AC3E}">
        <p14:creationId xmlns:p14="http://schemas.microsoft.com/office/powerpoint/2010/main" val="10296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1655-B1CD-41E8-8D57-135DD3696C66}"/>
              </a:ext>
            </a:extLst>
          </p:cNvPr>
          <p:cNvSpPr>
            <a:spLocks noGrp="1"/>
          </p:cNvSpPr>
          <p:nvPr>
            <p:ph type="title"/>
          </p:nvPr>
        </p:nvSpPr>
        <p:spPr>
          <a:xfrm>
            <a:off x="838200" y="365126"/>
            <a:ext cx="10515600" cy="822740"/>
          </a:xfrm>
        </p:spPr>
        <p:txBody>
          <a:bodyPr>
            <a:normAutofit/>
          </a:bodyPr>
          <a:lstStyle/>
          <a:p>
            <a:r>
              <a:rPr lang="en-US" sz="4000" dirty="0"/>
              <a:t>Why In-database ML with SQL Server?</a:t>
            </a:r>
          </a:p>
        </p:txBody>
      </p:sp>
      <p:sp>
        <p:nvSpPr>
          <p:cNvPr id="3" name="Content Placeholder 2">
            <a:extLst>
              <a:ext uri="{FF2B5EF4-FFF2-40B4-BE49-F238E27FC236}">
                <a16:creationId xmlns:a16="http://schemas.microsoft.com/office/drawing/2014/main" id="{7A4C93BC-F1A2-499E-8098-893A5ABFF268}"/>
              </a:ext>
            </a:extLst>
          </p:cNvPr>
          <p:cNvSpPr>
            <a:spLocks noGrp="1"/>
          </p:cNvSpPr>
          <p:nvPr>
            <p:ph idx="1"/>
          </p:nvPr>
        </p:nvSpPr>
        <p:spPr>
          <a:xfrm>
            <a:off x="838200" y="1460500"/>
            <a:ext cx="10515600" cy="4351338"/>
          </a:xfrm>
        </p:spPr>
        <p:txBody>
          <a:bodyPr/>
          <a:lstStyle/>
          <a:p>
            <a:pPr marL="342900" lvl="0" indent="-342900" defTabSz="914102" fontAlgn="base">
              <a:spcBef>
                <a:spcPct val="0"/>
              </a:spcBef>
              <a:spcAft>
                <a:spcPts val="1800"/>
              </a:spcAft>
              <a:defRPr/>
            </a:pPr>
            <a:r>
              <a:rPr lang="en-US" dirty="0">
                <a:ea typeface="Segoe UI" pitchFamily="34" charset="0"/>
                <a:cs typeface="Calibri Light" panose="020F0302020204030204" pitchFamily="34" charset="0"/>
              </a:rPr>
              <a:t>Better Collaboration and Insights Sharing</a:t>
            </a:r>
          </a:p>
          <a:p>
            <a:pPr marL="342900" lvl="0" indent="-342900" defTabSz="914102" fontAlgn="base">
              <a:spcBef>
                <a:spcPct val="0"/>
              </a:spcBef>
              <a:spcAft>
                <a:spcPts val="1800"/>
              </a:spcAft>
              <a:defRPr/>
            </a:pPr>
            <a:r>
              <a:rPr lang="en-US" dirty="0">
                <a:ea typeface="Segoe UI" pitchFamily="34" charset="0"/>
                <a:cs typeface="Calibri Light" panose="020F0302020204030204" pitchFamily="34" charset="0"/>
              </a:rPr>
              <a:t>Streamlined Deployment of R/Python Scripts and Models</a:t>
            </a:r>
          </a:p>
          <a:p>
            <a:pPr marL="342900" lvl="0" indent="-342900" defTabSz="914102" fontAlgn="base">
              <a:spcBef>
                <a:spcPct val="0"/>
              </a:spcBef>
              <a:spcAft>
                <a:spcPts val="1800"/>
              </a:spcAft>
              <a:defRPr/>
            </a:pPr>
            <a:r>
              <a:rPr lang="en-US" dirty="0">
                <a:ea typeface="Segoe UI" pitchFamily="34" charset="0"/>
                <a:cs typeface="Calibri Light" panose="020F0302020204030204" pitchFamily="34" charset="0"/>
              </a:rPr>
              <a:t>Faster Time to Insights</a:t>
            </a:r>
          </a:p>
          <a:p>
            <a:pPr marL="342900" lvl="0" indent="-342900" defTabSz="914102" fontAlgn="base">
              <a:spcBef>
                <a:spcPct val="0"/>
              </a:spcBef>
              <a:spcAft>
                <a:spcPts val="1800"/>
              </a:spcAft>
              <a:defRPr/>
            </a:pPr>
            <a:r>
              <a:rPr lang="en-US" dirty="0">
                <a:ea typeface="Segoe UI" pitchFamily="34" charset="0"/>
                <a:cs typeface="Calibri Light" panose="020F0302020204030204" pitchFamily="34" charset="0"/>
              </a:rPr>
              <a:t>Better Security and Compliance</a:t>
            </a:r>
          </a:p>
          <a:p>
            <a:endParaRPr lang="en-US" dirty="0"/>
          </a:p>
        </p:txBody>
      </p:sp>
      <p:sp>
        <p:nvSpPr>
          <p:cNvPr id="4" name="Footer Placeholder 3">
            <a:extLst>
              <a:ext uri="{FF2B5EF4-FFF2-40B4-BE49-F238E27FC236}">
                <a16:creationId xmlns:a16="http://schemas.microsoft.com/office/drawing/2014/main" id="{1717CD91-1FB8-4784-9CAA-63BB2D68F9F8}"/>
              </a:ext>
            </a:extLst>
          </p:cNvPr>
          <p:cNvSpPr>
            <a:spLocks noGrp="1"/>
          </p:cNvSpPr>
          <p:nvPr>
            <p:ph type="ftr" sz="quarter" idx="11"/>
          </p:nvPr>
        </p:nvSpPr>
        <p:spPr/>
        <p:txBody>
          <a:bodyPr/>
          <a:lstStyle/>
          <a:p>
            <a:r>
              <a:rPr lang="en-US" sz="1800" b="1">
                <a:solidFill>
                  <a:schemeClr val="accent1"/>
                </a:solidFill>
              </a:rPr>
              <a:t>http://nielsberglund.com</a:t>
            </a:r>
            <a:endParaRPr lang="en-US" sz="1800" b="1" dirty="0">
              <a:solidFill>
                <a:schemeClr val="accent1"/>
              </a:solidFill>
            </a:endParaRPr>
          </a:p>
        </p:txBody>
      </p:sp>
    </p:spTree>
    <p:extLst>
      <p:ext uri="{BB962C8B-B14F-4D97-AF65-F5344CB8AC3E}">
        <p14:creationId xmlns:p14="http://schemas.microsoft.com/office/powerpoint/2010/main" val="160570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D8EC-900C-4A6E-A20F-4B9A69F7EEC5}"/>
              </a:ext>
            </a:extLst>
          </p:cNvPr>
          <p:cNvSpPr>
            <a:spLocks noGrp="1"/>
          </p:cNvSpPr>
          <p:nvPr>
            <p:ph type="title"/>
          </p:nvPr>
        </p:nvSpPr>
        <p:spPr>
          <a:xfrm>
            <a:off x="845025" y="125895"/>
            <a:ext cx="10515600" cy="822039"/>
          </a:xfrm>
        </p:spPr>
        <p:txBody>
          <a:bodyPr>
            <a:normAutofit/>
          </a:bodyPr>
          <a:lstStyle/>
          <a:p>
            <a:r>
              <a:rPr lang="en-US" sz="4000" dirty="0"/>
              <a:t>Better Collaboration and Insights Sharing</a:t>
            </a:r>
          </a:p>
        </p:txBody>
      </p:sp>
      <p:sp>
        <p:nvSpPr>
          <p:cNvPr id="5" name="Freeform: Shape 4">
            <a:extLst>
              <a:ext uri="{FF2B5EF4-FFF2-40B4-BE49-F238E27FC236}">
                <a16:creationId xmlns:a16="http://schemas.microsoft.com/office/drawing/2014/main" id="{0D6B376D-E656-4796-853C-C20695E208A0}"/>
              </a:ext>
            </a:extLst>
          </p:cNvPr>
          <p:cNvSpPr/>
          <p:nvPr/>
        </p:nvSpPr>
        <p:spPr bwMode="auto">
          <a:xfrm>
            <a:off x="6013777" y="1266557"/>
            <a:ext cx="2458863" cy="2427679"/>
          </a:xfrm>
          <a:custGeom>
            <a:avLst/>
            <a:gdLst>
              <a:gd name="connsiteX0" fmla="*/ 0 w 2508168"/>
              <a:gd name="connsiteY0" fmla="*/ 0 h 2476359"/>
              <a:gd name="connsiteX1" fmla="*/ 25186 w 2508168"/>
              <a:gd name="connsiteY1" fmla="*/ 1248 h 2476359"/>
              <a:gd name="connsiteX2" fmla="*/ 2506136 w 2508168"/>
              <a:gd name="connsiteY2" fmla="*/ 2436854 h 2476359"/>
              <a:gd name="connsiteX3" fmla="*/ 2508168 w 2508168"/>
              <a:gd name="connsiteY3" fmla="*/ 2476359 h 2476359"/>
              <a:gd name="connsiteX4" fmla="*/ 1700334 w 2508168"/>
              <a:gd name="connsiteY4" fmla="*/ 2476359 h 2476359"/>
              <a:gd name="connsiteX5" fmla="*/ 1677064 w 2508168"/>
              <a:gd name="connsiteY5" fmla="*/ 2327808 h 2476359"/>
              <a:gd name="connsiteX6" fmla="*/ 139275 w 2508168"/>
              <a:gd name="connsiteY6" fmla="*/ 829549 h 2476359"/>
              <a:gd name="connsiteX7" fmla="*/ 0 w 2508168"/>
              <a:gd name="connsiteY7" fmla="*/ 808840 h 2476359"/>
              <a:gd name="connsiteX8" fmla="*/ 0 w 2508168"/>
              <a:gd name="connsiteY8" fmla="*/ 0 h 247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8168" h="2476359">
                <a:moveTo>
                  <a:pt x="0" y="0"/>
                </a:moveTo>
                <a:lnTo>
                  <a:pt x="25186" y="1248"/>
                </a:lnTo>
                <a:cubicBezTo>
                  <a:pt x="1333321" y="131668"/>
                  <a:pt x="2373288" y="1152627"/>
                  <a:pt x="2506136" y="2436854"/>
                </a:cubicBezTo>
                <a:lnTo>
                  <a:pt x="2508168" y="2476359"/>
                </a:lnTo>
                <a:lnTo>
                  <a:pt x="1700334" y="2476359"/>
                </a:lnTo>
                <a:lnTo>
                  <a:pt x="1677064" y="2327808"/>
                </a:lnTo>
                <a:cubicBezTo>
                  <a:pt x="1519115" y="1575769"/>
                  <a:pt x="911156" y="983438"/>
                  <a:pt x="139275" y="829549"/>
                </a:cubicBezTo>
                <a:lnTo>
                  <a:pt x="0" y="808840"/>
                </a:ln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 name="Freeform: Shape 5">
            <a:extLst>
              <a:ext uri="{FF2B5EF4-FFF2-40B4-BE49-F238E27FC236}">
                <a16:creationId xmlns:a16="http://schemas.microsoft.com/office/drawing/2014/main" id="{5F20EAF8-0428-425C-BB98-27146DADF2D1}"/>
              </a:ext>
            </a:extLst>
          </p:cNvPr>
          <p:cNvSpPr/>
          <p:nvPr/>
        </p:nvSpPr>
        <p:spPr bwMode="auto">
          <a:xfrm>
            <a:off x="2994646" y="1266557"/>
            <a:ext cx="2458861" cy="2427679"/>
          </a:xfrm>
          <a:custGeom>
            <a:avLst/>
            <a:gdLst>
              <a:gd name="connsiteX0" fmla="*/ 2508166 w 2508166"/>
              <a:gd name="connsiteY0" fmla="*/ 0 h 2476359"/>
              <a:gd name="connsiteX1" fmla="*/ 2508166 w 2508166"/>
              <a:gd name="connsiteY1" fmla="*/ 808840 h 2476359"/>
              <a:gd name="connsiteX2" fmla="*/ 2368891 w 2508166"/>
              <a:gd name="connsiteY2" fmla="*/ 829549 h 2476359"/>
              <a:gd name="connsiteX3" fmla="*/ 831102 w 2508166"/>
              <a:gd name="connsiteY3" fmla="*/ 2327808 h 2476359"/>
              <a:gd name="connsiteX4" fmla="*/ 807832 w 2508166"/>
              <a:gd name="connsiteY4" fmla="*/ 2476359 h 2476359"/>
              <a:gd name="connsiteX5" fmla="*/ 0 w 2508166"/>
              <a:gd name="connsiteY5" fmla="*/ 2476359 h 2476359"/>
              <a:gd name="connsiteX6" fmla="*/ 2032 w 2508166"/>
              <a:gd name="connsiteY6" fmla="*/ 2436854 h 2476359"/>
              <a:gd name="connsiteX7" fmla="*/ 2482982 w 2508166"/>
              <a:gd name="connsiteY7" fmla="*/ 1248 h 2476359"/>
              <a:gd name="connsiteX8" fmla="*/ 2508166 w 2508166"/>
              <a:gd name="connsiteY8" fmla="*/ 0 h 247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8166" h="2476359">
                <a:moveTo>
                  <a:pt x="2508166" y="0"/>
                </a:moveTo>
                <a:lnTo>
                  <a:pt x="2508166" y="808840"/>
                </a:lnTo>
                <a:lnTo>
                  <a:pt x="2368891" y="829549"/>
                </a:lnTo>
                <a:cubicBezTo>
                  <a:pt x="1597010" y="983438"/>
                  <a:pt x="989052" y="1575769"/>
                  <a:pt x="831102" y="2327808"/>
                </a:cubicBezTo>
                <a:lnTo>
                  <a:pt x="807832" y="2476359"/>
                </a:lnTo>
                <a:lnTo>
                  <a:pt x="0" y="2476359"/>
                </a:lnTo>
                <a:lnTo>
                  <a:pt x="2032" y="2436854"/>
                </a:lnTo>
                <a:cubicBezTo>
                  <a:pt x="134881" y="1152627"/>
                  <a:pt x="1174847" y="131668"/>
                  <a:pt x="2482982" y="1248"/>
                </a:cubicBezTo>
                <a:lnTo>
                  <a:pt x="2508166"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Freeform: Shape 6">
            <a:extLst>
              <a:ext uri="{FF2B5EF4-FFF2-40B4-BE49-F238E27FC236}">
                <a16:creationId xmlns:a16="http://schemas.microsoft.com/office/drawing/2014/main" id="{E8AD2D4B-B801-40D5-B754-C85478E5F050}"/>
              </a:ext>
            </a:extLst>
          </p:cNvPr>
          <p:cNvSpPr/>
          <p:nvPr/>
        </p:nvSpPr>
        <p:spPr bwMode="auto">
          <a:xfrm>
            <a:off x="3047097" y="4163793"/>
            <a:ext cx="2458861" cy="2427682"/>
          </a:xfrm>
          <a:custGeom>
            <a:avLst/>
            <a:gdLst>
              <a:gd name="connsiteX0" fmla="*/ 0 w 2508166"/>
              <a:gd name="connsiteY0" fmla="*/ 0 h 2476362"/>
              <a:gd name="connsiteX1" fmla="*/ 807832 w 2508166"/>
              <a:gd name="connsiteY1" fmla="*/ 0 h 2476362"/>
              <a:gd name="connsiteX2" fmla="*/ 831102 w 2508166"/>
              <a:gd name="connsiteY2" fmla="*/ 148553 h 2476362"/>
              <a:gd name="connsiteX3" fmla="*/ 2368891 w 2508166"/>
              <a:gd name="connsiteY3" fmla="*/ 1646812 h 2476362"/>
              <a:gd name="connsiteX4" fmla="*/ 2508166 w 2508166"/>
              <a:gd name="connsiteY4" fmla="*/ 1667522 h 2476362"/>
              <a:gd name="connsiteX5" fmla="*/ 2508166 w 2508166"/>
              <a:gd name="connsiteY5" fmla="*/ 2476362 h 2476362"/>
              <a:gd name="connsiteX6" fmla="*/ 2482982 w 2508166"/>
              <a:gd name="connsiteY6" fmla="*/ 2475113 h 2476362"/>
              <a:gd name="connsiteX7" fmla="*/ 2032 w 2508166"/>
              <a:gd name="connsiteY7" fmla="*/ 39507 h 2476362"/>
              <a:gd name="connsiteX8" fmla="*/ 0 w 2508166"/>
              <a:gd name="connsiteY8" fmla="*/ 0 h 247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8166" h="2476362">
                <a:moveTo>
                  <a:pt x="0" y="0"/>
                </a:moveTo>
                <a:lnTo>
                  <a:pt x="807832" y="0"/>
                </a:lnTo>
                <a:lnTo>
                  <a:pt x="831102" y="148553"/>
                </a:lnTo>
                <a:cubicBezTo>
                  <a:pt x="989052" y="900593"/>
                  <a:pt x="1597010" y="1492923"/>
                  <a:pt x="2368891" y="1646812"/>
                </a:cubicBezTo>
                <a:lnTo>
                  <a:pt x="2508166" y="1667522"/>
                </a:lnTo>
                <a:lnTo>
                  <a:pt x="2508166" y="2476362"/>
                </a:lnTo>
                <a:lnTo>
                  <a:pt x="2482982" y="2475113"/>
                </a:lnTo>
                <a:cubicBezTo>
                  <a:pt x="1174847" y="2344693"/>
                  <a:pt x="134881" y="1323734"/>
                  <a:pt x="2032" y="39507"/>
                </a:cubicBez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Freeform: Shape 7">
            <a:extLst>
              <a:ext uri="{FF2B5EF4-FFF2-40B4-BE49-F238E27FC236}">
                <a16:creationId xmlns:a16="http://schemas.microsoft.com/office/drawing/2014/main" id="{15CBC9EE-E4EC-4368-8E4A-6576D485C6D9}"/>
              </a:ext>
            </a:extLst>
          </p:cNvPr>
          <p:cNvSpPr/>
          <p:nvPr/>
        </p:nvSpPr>
        <p:spPr bwMode="auto">
          <a:xfrm>
            <a:off x="6013777" y="4163793"/>
            <a:ext cx="2458863" cy="2427682"/>
          </a:xfrm>
          <a:custGeom>
            <a:avLst/>
            <a:gdLst>
              <a:gd name="connsiteX0" fmla="*/ 1700335 w 2508168"/>
              <a:gd name="connsiteY0" fmla="*/ 0 h 2476362"/>
              <a:gd name="connsiteX1" fmla="*/ 2508168 w 2508168"/>
              <a:gd name="connsiteY1" fmla="*/ 0 h 2476362"/>
              <a:gd name="connsiteX2" fmla="*/ 2506136 w 2508168"/>
              <a:gd name="connsiteY2" fmla="*/ 39507 h 2476362"/>
              <a:gd name="connsiteX3" fmla="*/ 25186 w 2508168"/>
              <a:gd name="connsiteY3" fmla="*/ 2475113 h 2476362"/>
              <a:gd name="connsiteX4" fmla="*/ 0 w 2508168"/>
              <a:gd name="connsiteY4" fmla="*/ 2476362 h 2476362"/>
              <a:gd name="connsiteX5" fmla="*/ 0 w 2508168"/>
              <a:gd name="connsiteY5" fmla="*/ 1667522 h 2476362"/>
              <a:gd name="connsiteX6" fmla="*/ 139275 w 2508168"/>
              <a:gd name="connsiteY6" fmla="*/ 1646812 h 2476362"/>
              <a:gd name="connsiteX7" fmla="*/ 1677064 w 2508168"/>
              <a:gd name="connsiteY7" fmla="*/ 148553 h 2476362"/>
              <a:gd name="connsiteX8" fmla="*/ 1700335 w 2508168"/>
              <a:gd name="connsiteY8" fmla="*/ 0 h 247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8168" h="2476362">
                <a:moveTo>
                  <a:pt x="1700335" y="0"/>
                </a:moveTo>
                <a:lnTo>
                  <a:pt x="2508168" y="0"/>
                </a:lnTo>
                <a:lnTo>
                  <a:pt x="2506136" y="39507"/>
                </a:lnTo>
                <a:cubicBezTo>
                  <a:pt x="2373288" y="1323734"/>
                  <a:pt x="1333321" y="2344693"/>
                  <a:pt x="25186" y="2475113"/>
                </a:cubicBezTo>
                <a:lnTo>
                  <a:pt x="0" y="2476362"/>
                </a:lnTo>
                <a:lnTo>
                  <a:pt x="0" y="1667522"/>
                </a:lnTo>
                <a:lnTo>
                  <a:pt x="139275" y="1646812"/>
                </a:lnTo>
                <a:cubicBezTo>
                  <a:pt x="911156" y="1492923"/>
                  <a:pt x="1519115" y="900593"/>
                  <a:pt x="1677064" y="148553"/>
                </a:cubicBezTo>
                <a:lnTo>
                  <a:pt x="1700335"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4D0E042E-3F40-4914-B5E9-3F59665E27FE}"/>
              </a:ext>
            </a:extLst>
          </p:cNvPr>
          <p:cNvSpPr txBox="1"/>
          <p:nvPr/>
        </p:nvSpPr>
        <p:spPr>
          <a:xfrm rot="2770171">
            <a:off x="6568389" y="2682936"/>
            <a:ext cx="2995371" cy="615522"/>
          </a:xfrm>
          <a:prstGeom prst="rect">
            <a:avLst/>
          </a:prstGeom>
          <a:noFill/>
        </p:spPr>
        <p:txBody>
          <a:bodyPr wrap="square" lIns="179285" tIns="143428" rIns="179285" bIns="143428" rtlCol="0">
            <a:spAutoFit/>
          </a:bodyPr>
          <a:lstStyle/>
          <a:p>
            <a:pPr>
              <a:lnSpc>
                <a:spcPct val="90000"/>
              </a:lnSpc>
              <a:spcAft>
                <a:spcPts val="588"/>
              </a:spcAft>
            </a:pPr>
            <a:r>
              <a:rPr lang="en-US" sz="2353" b="1" dirty="0">
                <a:solidFill>
                  <a:schemeClr val="bg1"/>
                </a:solidFill>
              </a:rPr>
              <a:t>Explore</a:t>
            </a:r>
          </a:p>
        </p:txBody>
      </p:sp>
      <p:sp>
        <p:nvSpPr>
          <p:cNvPr id="10" name="TextBox 9">
            <a:extLst>
              <a:ext uri="{FF2B5EF4-FFF2-40B4-BE49-F238E27FC236}">
                <a16:creationId xmlns:a16="http://schemas.microsoft.com/office/drawing/2014/main" id="{7F2EA83E-63BF-4410-BEA0-5B1B12B689CA}"/>
              </a:ext>
            </a:extLst>
          </p:cNvPr>
          <p:cNvSpPr txBox="1"/>
          <p:nvPr/>
        </p:nvSpPr>
        <p:spPr>
          <a:xfrm rot="19446075">
            <a:off x="6795785" y="4660766"/>
            <a:ext cx="2995371" cy="615522"/>
          </a:xfrm>
          <a:prstGeom prst="rect">
            <a:avLst/>
          </a:prstGeom>
          <a:noFill/>
        </p:spPr>
        <p:txBody>
          <a:bodyPr wrap="square" lIns="179285" tIns="143428" rIns="179285" bIns="143428" rtlCol="0">
            <a:spAutoFit/>
          </a:bodyPr>
          <a:lstStyle/>
          <a:p>
            <a:pPr>
              <a:lnSpc>
                <a:spcPct val="90000"/>
              </a:lnSpc>
              <a:spcAft>
                <a:spcPts val="588"/>
              </a:spcAft>
            </a:pPr>
            <a:r>
              <a:rPr lang="en-US" sz="2353" b="1" dirty="0">
                <a:solidFill>
                  <a:schemeClr val="bg1"/>
                </a:solidFill>
              </a:rPr>
              <a:t>Train</a:t>
            </a:r>
          </a:p>
        </p:txBody>
      </p:sp>
      <p:sp>
        <p:nvSpPr>
          <p:cNvPr id="11" name="TextBox 10">
            <a:extLst>
              <a:ext uri="{FF2B5EF4-FFF2-40B4-BE49-F238E27FC236}">
                <a16:creationId xmlns:a16="http://schemas.microsoft.com/office/drawing/2014/main" id="{FD3B447D-AE4C-4FBA-8CA5-6B0FE3081C3B}"/>
              </a:ext>
            </a:extLst>
          </p:cNvPr>
          <p:cNvSpPr txBox="1"/>
          <p:nvPr/>
        </p:nvSpPr>
        <p:spPr>
          <a:xfrm>
            <a:off x="8523569" y="2062015"/>
            <a:ext cx="2986191" cy="1099623"/>
          </a:xfrm>
          <a:prstGeom prst="rect">
            <a:avLst/>
          </a:prstGeom>
          <a:noFill/>
        </p:spPr>
        <p:txBody>
          <a:bodyPr wrap="square" lIns="179285" tIns="143428" rIns="179285" bIns="143428" rtlCol="0">
            <a:spAutoFit/>
          </a:bodyPr>
          <a:lstStyle/>
          <a:p>
            <a:pPr>
              <a:lnSpc>
                <a:spcPct val="90000"/>
              </a:lnSpc>
              <a:spcAft>
                <a:spcPts val="588"/>
              </a:spcAft>
            </a:pPr>
            <a:r>
              <a:rPr lang="en-US" sz="1372" dirty="0">
                <a:solidFill>
                  <a:srgbClr val="0078D7"/>
                </a:solidFill>
                <a:ea typeface="Segoe UI" pitchFamily="34" charset="0"/>
                <a:cs typeface="Segoe UI" pitchFamily="34" charset="0"/>
              </a:rPr>
              <a:t>E</a:t>
            </a:r>
            <a:r>
              <a:rPr lang="en-US" sz="1372" b="1" dirty="0">
                <a:solidFill>
                  <a:srgbClr val="0078D7"/>
                </a:solidFill>
                <a:ea typeface="Segoe UI" pitchFamily="34" charset="0"/>
                <a:cs typeface="Segoe UI" pitchFamily="34" charset="0"/>
              </a:rPr>
              <a:t>xplore and experiment with SQL Server data in your favorite IDE - use</a:t>
            </a:r>
            <a:r>
              <a:rPr lang="en-US" sz="1372" dirty="0">
                <a:solidFill>
                  <a:srgbClr val="0078D7"/>
                </a:solidFill>
                <a:ea typeface="Segoe UI" pitchFamily="34" charset="0"/>
                <a:cs typeface="Segoe UI" pitchFamily="34" charset="0"/>
              </a:rPr>
              <a:t> R, Python, T-SQL.</a:t>
            </a:r>
          </a:p>
          <a:p>
            <a:pPr>
              <a:lnSpc>
                <a:spcPct val="90000"/>
              </a:lnSpc>
              <a:spcAft>
                <a:spcPts val="588"/>
              </a:spcAft>
            </a:pPr>
            <a:endParaRPr lang="en-US" sz="1176" dirty="0">
              <a:gradFill>
                <a:gsLst>
                  <a:gs pos="2917">
                    <a:schemeClr val="tx1"/>
                  </a:gs>
                  <a:gs pos="30000">
                    <a:schemeClr val="tx1"/>
                  </a:gs>
                </a:gsLst>
                <a:lin ang="5400000" scaled="0"/>
              </a:gradFill>
            </a:endParaRPr>
          </a:p>
        </p:txBody>
      </p:sp>
      <p:grpSp>
        <p:nvGrpSpPr>
          <p:cNvPr id="12" name="Group 11">
            <a:extLst>
              <a:ext uri="{FF2B5EF4-FFF2-40B4-BE49-F238E27FC236}">
                <a16:creationId xmlns:a16="http://schemas.microsoft.com/office/drawing/2014/main" id="{0645AD49-7A0E-4366-B4F4-FA814CFC490A}"/>
              </a:ext>
            </a:extLst>
          </p:cNvPr>
          <p:cNvGrpSpPr/>
          <p:nvPr/>
        </p:nvGrpSpPr>
        <p:grpSpPr>
          <a:xfrm>
            <a:off x="9025999" y="1344544"/>
            <a:ext cx="768662" cy="705185"/>
            <a:chOff x="3784280" y="3848398"/>
            <a:chExt cx="1612176" cy="1262746"/>
          </a:xfrm>
        </p:grpSpPr>
        <p:sp>
          <p:nvSpPr>
            <p:cNvPr id="13" name="Rectangle 12">
              <a:extLst>
                <a:ext uri="{FF2B5EF4-FFF2-40B4-BE49-F238E27FC236}">
                  <a16:creationId xmlns:a16="http://schemas.microsoft.com/office/drawing/2014/main" id="{8F307DB8-E8D7-4326-BC33-198AE78D756B}"/>
                </a:ext>
              </a:extLst>
            </p:cNvPr>
            <p:cNvSpPr/>
            <p:nvPr/>
          </p:nvSpPr>
          <p:spPr bwMode="auto">
            <a:xfrm>
              <a:off x="3791779" y="3848398"/>
              <a:ext cx="1604676" cy="1253747"/>
            </a:xfrm>
            <a:prstGeom prst="rect">
              <a:avLst/>
            </a:prstGeom>
            <a:solidFill>
              <a:schemeClr val="bg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a:extLst>
                <a:ext uri="{FF2B5EF4-FFF2-40B4-BE49-F238E27FC236}">
                  <a16:creationId xmlns:a16="http://schemas.microsoft.com/office/drawing/2014/main" id="{51FC8314-9F50-432A-A584-E792BC6F20DB}"/>
                </a:ext>
              </a:extLst>
            </p:cNvPr>
            <p:cNvGrpSpPr/>
            <p:nvPr/>
          </p:nvGrpSpPr>
          <p:grpSpPr>
            <a:xfrm>
              <a:off x="3784280" y="3848398"/>
              <a:ext cx="1612176" cy="1262746"/>
              <a:chOff x="3858984" y="3868512"/>
              <a:chExt cx="1462768" cy="1145722"/>
            </a:xfrm>
          </p:grpSpPr>
          <p:cxnSp>
            <p:nvCxnSpPr>
              <p:cNvPr id="33" name="Straight Connector 32">
                <a:extLst>
                  <a:ext uri="{FF2B5EF4-FFF2-40B4-BE49-F238E27FC236}">
                    <a16:creationId xmlns:a16="http://schemas.microsoft.com/office/drawing/2014/main" id="{866F3123-C0E5-4422-8ACC-1FC42D7602EF}"/>
                  </a:ext>
                </a:extLst>
              </p:cNvPr>
              <p:cNvCxnSpPr/>
              <p:nvPr/>
            </p:nvCxnSpPr>
            <p:spPr>
              <a:xfrm>
                <a:off x="3865789" y="3868512"/>
                <a:ext cx="0" cy="1145722"/>
              </a:xfrm>
              <a:prstGeom prst="line">
                <a:avLst/>
              </a:prstGeom>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4A81666-A727-47E6-8A95-42C20FF8A981}"/>
                  </a:ext>
                </a:extLst>
              </p:cNvPr>
              <p:cNvCxnSpPr/>
              <p:nvPr/>
            </p:nvCxnSpPr>
            <p:spPr>
              <a:xfrm>
                <a:off x="3858984" y="5006068"/>
                <a:ext cx="1462768" cy="0"/>
              </a:xfrm>
              <a:prstGeom prst="line">
                <a:avLst/>
              </a:prstGeom>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Oval 14">
              <a:extLst>
                <a:ext uri="{FF2B5EF4-FFF2-40B4-BE49-F238E27FC236}">
                  <a16:creationId xmlns:a16="http://schemas.microsoft.com/office/drawing/2014/main" id="{55366350-3C53-4398-A13F-54872DE6C16F}"/>
                </a:ext>
              </a:extLst>
            </p:cNvPr>
            <p:cNvSpPr/>
            <p:nvPr/>
          </p:nvSpPr>
          <p:spPr bwMode="auto">
            <a:xfrm>
              <a:off x="4978102" y="4201781"/>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F1B426CE-F69D-445F-AA74-251C9AEEEF03}"/>
                </a:ext>
              </a:extLst>
            </p:cNvPr>
            <p:cNvSpPr/>
            <p:nvPr/>
          </p:nvSpPr>
          <p:spPr bwMode="auto">
            <a:xfrm>
              <a:off x="5242356" y="4022550"/>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10A01465-C974-4AB4-91CD-FE7A675A02C3}"/>
                </a:ext>
              </a:extLst>
            </p:cNvPr>
            <p:cNvSpPr/>
            <p:nvPr/>
          </p:nvSpPr>
          <p:spPr bwMode="auto">
            <a:xfrm>
              <a:off x="5154273" y="4448693"/>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56D1F88C-1A2C-4E11-94B9-513E47D763F8}"/>
                </a:ext>
              </a:extLst>
            </p:cNvPr>
            <p:cNvSpPr/>
            <p:nvPr/>
          </p:nvSpPr>
          <p:spPr bwMode="auto">
            <a:xfrm>
              <a:off x="5267550" y="4605453"/>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983463F9-7AB5-400A-96D1-354B1B3B2CD8}"/>
                </a:ext>
              </a:extLst>
            </p:cNvPr>
            <p:cNvSpPr/>
            <p:nvPr/>
          </p:nvSpPr>
          <p:spPr bwMode="auto">
            <a:xfrm>
              <a:off x="5179468" y="4959399"/>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ECAC40E-2EA8-49A9-9802-F7259AE68C7C}"/>
                </a:ext>
              </a:extLst>
            </p:cNvPr>
            <p:cNvSpPr/>
            <p:nvPr/>
          </p:nvSpPr>
          <p:spPr bwMode="auto">
            <a:xfrm>
              <a:off x="4786187" y="4831157"/>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7475FFB4-3EF7-48E1-9098-6D7322F543B4}"/>
                </a:ext>
              </a:extLst>
            </p:cNvPr>
            <p:cNvSpPr/>
            <p:nvPr/>
          </p:nvSpPr>
          <p:spPr bwMode="auto">
            <a:xfrm>
              <a:off x="4727479" y="4473888"/>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9BBA4BDE-9C42-460E-B756-75DE2F3E8E42}"/>
                </a:ext>
              </a:extLst>
            </p:cNvPr>
            <p:cNvSpPr/>
            <p:nvPr/>
          </p:nvSpPr>
          <p:spPr bwMode="auto">
            <a:xfrm>
              <a:off x="4490892" y="4701108"/>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7FB6A0D2-187B-4CB1-B2FD-142C5C1F5FC5}"/>
                </a:ext>
              </a:extLst>
            </p:cNvPr>
            <p:cNvSpPr/>
            <p:nvPr/>
          </p:nvSpPr>
          <p:spPr bwMode="auto">
            <a:xfrm>
              <a:off x="4407000" y="4929714"/>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BA9CE17C-7ACC-4C8E-A5D2-C288F3E575C7}"/>
                </a:ext>
              </a:extLst>
            </p:cNvPr>
            <p:cNvSpPr/>
            <p:nvPr/>
          </p:nvSpPr>
          <p:spPr bwMode="auto">
            <a:xfrm>
              <a:off x="4407001" y="4413298"/>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Oval 24">
              <a:extLst>
                <a:ext uri="{FF2B5EF4-FFF2-40B4-BE49-F238E27FC236}">
                  <a16:creationId xmlns:a16="http://schemas.microsoft.com/office/drawing/2014/main" id="{95418255-609E-4B9E-9134-70F1BF61E0AF}"/>
                </a:ext>
              </a:extLst>
            </p:cNvPr>
            <p:cNvSpPr/>
            <p:nvPr/>
          </p:nvSpPr>
          <p:spPr bwMode="auto">
            <a:xfrm>
              <a:off x="4044606" y="4973573"/>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Oval 25">
              <a:extLst>
                <a:ext uri="{FF2B5EF4-FFF2-40B4-BE49-F238E27FC236}">
                  <a16:creationId xmlns:a16="http://schemas.microsoft.com/office/drawing/2014/main" id="{31BEFF99-6ACF-458B-8340-1AB26D121542}"/>
                </a:ext>
              </a:extLst>
            </p:cNvPr>
            <p:cNvSpPr/>
            <p:nvPr/>
          </p:nvSpPr>
          <p:spPr bwMode="auto">
            <a:xfrm>
              <a:off x="4047709" y="4658906"/>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Oval 26">
              <a:extLst>
                <a:ext uri="{FF2B5EF4-FFF2-40B4-BE49-F238E27FC236}">
                  <a16:creationId xmlns:a16="http://schemas.microsoft.com/office/drawing/2014/main" id="{516E75AF-0C58-40B8-955D-1B4BAE3A6448}"/>
                </a:ext>
              </a:extLst>
            </p:cNvPr>
            <p:cNvSpPr/>
            <p:nvPr/>
          </p:nvSpPr>
          <p:spPr bwMode="auto">
            <a:xfrm>
              <a:off x="3858255" y="4441658"/>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44959B9A-676E-4D93-8210-2D4C0D748E7A}"/>
                </a:ext>
              </a:extLst>
            </p:cNvPr>
            <p:cNvSpPr/>
            <p:nvPr/>
          </p:nvSpPr>
          <p:spPr bwMode="auto">
            <a:xfrm>
              <a:off x="3937504" y="3902030"/>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EC1B7FAD-5775-4801-8653-28468E5FEB2B}"/>
                </a:ext>
              </a:extLst>
            </p:cNvPr>
            <p:cNvSpPr/>
            <p:nvPr/>
          </p:nvSpPr>
          <p:spPr bwMode="auto">
            <a:xfrm>
              <a:off x="4745929" y="3884825"/>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D8F94FF5-BEA0-46B3-A32A-C2BB7D50DED5}"/>
                </a:ext>
              </a:extLst>
            </p:cNvPr>
            <p:cNvSpPr/>
            <p:nvPr/>
          </p:nvSpPr>
          <p:spPr bwMode="auto">
            <a:xfrm>
              <a:off x="4113202" y="4163144"/>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74299FCC-93F9-4766-B90F-EFA803B8F881}"/>
                </a:ext>
              </a:extLst>
            </p:cNvPr>
            <p:cNvSpPr/>
            <p:nvPr/>
          </p:nvSpPr>
          <p:spPr bwMode="auto">
            <a:xfrm>
              <a:off x="4438686" y="4022548"/>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83EBD96B-871E-4E96-87BA-9973D889F2FA}"/>
                </a:ext>
              </a:extLst>
            </p:cNvPr>
            <p:cNvSpPr/>
            <p:nvPr/>
          </p:nvSpPr>
          <p:spPr>
            <a:xfrm>
              <a:off x="4143074" y="3848398"/>
              <a:ext cx="1205439" cy="1227693"/>
            </a:xfrm>
            <a:custGeom>
              <a:avLst/>
              <a:gdLst>
                <a:gd name="connsiteX0" fmla="*/ 0 w 1039586"/>
                <a:gd name="connsiteY0" fmla="*/ 1144360 h 1144360"/>
                <a:gd name="connsiteX1" fmla="*/ 100693 w 1039586"/>
                <a:gd name="connsiteY1" fmla="*/ 791935 h 1144360"/>
                <a:gd name="connsiteX2" fmla="*/ 405493 w 1039586"/>
                <a:gd name="connsiteY2" fmla="*/ 567417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05493 w 1039586"/>
                <a:gd name="connsiteY2" fmla="*/ 567417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44609 w 1039586"/>
                <a:gd name="connsiteY2" fmla="*/ 575873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44609 w 1039586"/>
                <a:gd name="connsiteY2" fmla="*/ 575873 h 1144360"/>
                <a:gd name="connsiteX3" fmla="*/ 634156 w 1039586"/>
                <a:gd name="connsiteY3" fmla="*/ 220144 h 1144360"/>
                <a:gd name="connsiteX4" fmla="*/ 1039586 w 1039586"/>
                <a:gd name="connsiteY4" fmla="*/ 0 h 1144360"/>
                <a:gd name="connsiteX0" fmla="*/ 0 w 1039586"/>
                <a:gd name="connsiteY0" fmla="*/ 1144360 h 1144360"/>
                <a:gd name="connsiteX1" fmla="*/ 122598 w 1039586"/>
                <a:gd name="connsiteY1" fmla="*/ 803773 h 1144360"/>
                <a:gd name="connsiteX2" fmla="*/ 444609 w 1039586"/>
                <a:gd name="connsiteY2" fmla="*/ 575873 h 1144360"/>
                <a:gd name="connsiteX3" fmla="*/ 634156 w 1039586"/>
                <a:gd name="connsiteY3" fmla="*/ 220144 h 1144360"/>
                <a:gd name="connsiteX4" fmla="*/ 1039586 w 1039586"/>
                <a:gd name="connsiteY4" fmla="*/ 0 h 114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586" h="1144360">
                  <a:moveTo>
                    <a:pt x="0" y="1144360"/>
                  </a:moveTo>
                  <a:cubicBezTo>
                    <a:pt x="16555" y="1016226"/>
                    <a:pt x="48497" y="898521"/>
                    <a:pt x="122598" y="803773"/>
                  </a:cubicBezTo>
                  <a:cubicBezTo>
                    <a:pt x="196699" y="709025"/>
                    <a:pt x="359349" y="673144"/>
                    <a:pt x="444609" y="575873"/>
                  </a:cubicBezTo>
                  <a:cubicBezTo>
                    <a:pt x="529869" y="478602"/>
                    <a:pt x="534993" y="316123"/>
                    <a:pt x="634156" y="220144"/>
                  </a:cubicBezTo>
                  <a:cubicBezTo>
                    <a:pt x="733319" y="124165"/>
                    <a:pt x="853621" y="41162"/>
                    <a:pt x="1039586" y="0"/>
                  </a:cubicBezTo>
                </a:path>
              </a:pathLst>
            </a:cu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589BB835-7B84-4D27-94F0-FEA7889C658C}"/>
              </a:ext>
            </a:extLst>
          </p:cNvPr>
          <p:cNvSpPr txBox="1"/>
          <p:nvPr/>
        </p:nvSpPr>
        <p:spPr>
          <a:xfrm>
            <a:off x="8472640" y="5083429"/>
            <a:ext cx="3359837" cy="1429969"/>
          </a:xfrm>
          <a:prstGeom prst="rect">
            <a:avLst/>
          </a:prstGeom>
          <a:noFill/>
        </p:spPr>
        <p:txBody>
          <a:bodyPr wrap="square" lIns="179285" tIns="143428" rIns="179285" bIns="143428" rtlCol="0" anchor="t">
            <a:spAutoFit/>
          </a:bodyPr>
          <a:lstStyle/>
          <a:p>
            <a:pPr defTabSz="932293" fontAlgn="base">
              <a:lnSpc>
                <a:spcPct val="90000"/>
              </a:lnSpc>
              <a:spcBef>
                <a:spcPct val="0"/>
              </a:spcBef>
              <a:spcAft>
                <a:spcPct val="0"/>
              </a:spcAft>
            </a:pPr>
            <a:endParaRPr lang="en-US" sz="1372" b="1" dirty="0">
              <a:solidFill>
                <a:srgbClr val="0078D7"/>
              </a:solidFill>
              <a:latin typeface="Segoe UI" panose="020B0502040204020203" pitchFamily="34" charset="0"/>
              <a:ea typeface="Segoe UI" panose="020B0502040204020203" pitchFamily="34" charset="0"/>
              <a:cs typeface="Segoe UI" panose="020B0502040204020203" pitchFamily="34" charset="0"/>
            </a:endParaRPr>
          </a:p>
          <a:p>
            <a:pPr defTabSz="932293" fontAlgn="base">
              <a:lnSpc>
                <a:spcPct val="90000"/>
              </a:lnSpc>
              <a:spcBef>
                <a:spcPct val="0"/>
              </a:spcBef>
              <a:spcAft>
                <a:spcPct val="0"/>
              </a:spcAft>
            </a:pPr>
            <a:r>
              <a:rPr lang="en-US" sz="1372" b="1" dirty="0">
                <a:solidFill>
                  <a:srgbClr val="0078D7"/>
                </a:solidFill>
                <a:latin typeface="Segoe UI" panose="020B0502040204020203" pitchFamily="34" charset="0"/>
                <a:ea typeface="Segoe UI" panose="020B0502040204020203" pitchFamily="34" charset="0"/>
                <a:cs typeface="Segoe UI" panose="020B0502040204020203" pitchFamily="34" charset="0"/>
              </a:rPr>
              <a:t>Train</a:t>
            </a:r>
            <a:r>
              <a:rPr lang="en-US" sz="1372" dirty="0">
                <a:solidFill>
                  <a:srgbClr val="0078D7"/>
                </a:solidFill>
                <a:ea typeface="Segoe UI" pitchFamily="34" charset="0"/>
                <a:cs typeface="Segoe UI" pitchFamily="34" charset="0"/>
              </a:rPr>
              <a:t> </a:t>
            </a:r>
            <a:r>
              <a:rPr lang="en-US" sz="1372" b="1" dirty="0">
                <a:solidFill>
                  <a:srgbClr val="0078D7"/>
                </a:solidFill>
                <a:ea typeface="Segoe UI" pitchFamily="34" charset="0"/>
                <a:cs typeface="Segoe UI" pitchFamily="34" charset="0"/>
              </a:rPr>
              <a:t>models</a:t>
            </a:r>
            <a:r>
              <a:rPr lang="en-US" sz="1372" dirty="0">
                <a:solidFill>
                  <a:srgbClr val="0078D7"/>
                </a:solidFill>
                <a:ea typeface="Segoe UI" pitchFamily="34" charset="0"/>
                <a:cs typeface="Segoe UI" pitchFamily="34" charset="0"/>
              </a:rPr>
              <a:t> remotely on SQL Server from your IDE</a:t>
            </a:r>
          </a:p>
          <a:p>
            <a:pPr defTabSz="932293" fontAlgn="base">
              <a:lnSpc>
                <a:spcPct val="90000"/>
              </a:lnSpc>
              <a:spcBef>
                <a:spcPct val="0"/>
              </a:spcBef>
              <a:spcAft>
                <a:spcPct val="0"/>
              </a:spcAft>
            </a:pPr>
            <a:endParaRPr lang="en-US" sz="1372" dirty="0">
              <a:solidFill>
                <a:srgbClr val="0078D7"/>
              </a:solidFill>
              <a:ea typeface="Segoe UI" pitchFamily="34" charset="0"/>
              <a:cs typeface="Segoe UI" pitchFamily="34" charset="0"/>
            </a:endParaRPr>
          </a:p>
          <a:p>
            <a:pPr defTabSz="932293" fontAlgn="base">
              <a:lnSpc>
                <a:spcPct val="90000"/>
              </a:lnSpc>
              <a:spcBef>
                <a:spcPct val="0"/>
              </a:spcBef>
              <a:spcAft>
                <a:spcPct val="0"/>
              </a:spcAft>
            </a:pPr>
            <a:r>
              <a:rPr lang="en-US" sz="1350" dirty="0">
                <a:solidFill>
                  <a:srgbClr val="0078D7"/>
                </a:solidFill>
                <a:ea typeface="Segoe UI" pitchFamily="34" charset="0"/>
                <a:cs typeface="Segoe UI" pitchFamily="34" charset="0"/>
              </a:rPr>
              <a:t>Train models using R/Python code embedded in T-SQL stored proc. </a:t>
            </a:r>
            <a:endParaRPr lang="en-US" sz="1176" dirty="0">
              <a:gradFill>
                <a:gsLst>
                  <a:gs pos="2917">
                    <a:schemeClr val="tx1"/>
                  </a:gs>
                  <a:gs pos="30000">
                    <a:schemeClr val="tx1"/>
                  </a:gs>
                </a:gsLst>
                <a:lin ang="5400000" scaled="0"/>
              </a:gradFill>
            </a:endParaRPr>
          </a:p>
        </p:txBody>
      </p:sp>
      <p:grpSp>
        <p:nvGrpSpPr>
          <p:cNvPr id="36" name="Group 35">
            <a:extLst>
              <a:ext uri="{FF2B5EF4-FFF2-40B4-BE49-F238E27FC236}">
                <a16:creationId xmlns:a16="http://schemas.microsoft.com/office/drawing/2014/main" id="{D27805EF-189F-4106-A010-D76525F83ED6}"/>
              </a:ext>
            </a:extLst>
          </p:cNvPr>
          <p:cNvGrpSpPr/>
          <p:nvPr/>
        </p:nvGrpSpPr>
        <p:grpSpPr>
          <a:xfrm rot="2700000">
            <a:off x="1246604" y="4488400"/>
            <a:ext cx="598632" cy="839366"/>
            <a:chOff x="2361853" y="3165133"/>
            <a:chExt cx="1783978" cy="2808773"/>
          </a:xfrm>
          <a:solidFill>
            <a:schemeClr val="accent2"/>
          </a:solidFill>
        </p:grpSpPr>
        <p:sp>
          <p:nvSpPr>
            <p:cNvPr id="37" name="Freeform 69">
              <a:extLst>
                <a:ext uri="{FF2B5EF4-FFF2-40B4-BE49-F238E27FC236}">
                  <a16:creationId xmlns:a16="http://schemas.microsoft.com/office/drawing/2014/main" id="{8B514075-4CDE-45C0-8CF7-522861BE52FF}"/>
                </a:ext>
              </a:extLst>
            </p:cNvPr>
            <p:cNvSpPr>
              <a:spLocks/>
            </p:cNvSpPr>
            <p:nvPr/>
          </p:nvSpPr>
          <p:spPr bwMode="auto">
            <a:xfrm>
              <a:off x="3572757" y="4764082"/>
              <a:ext cx="573074" cy="1209824"/>
            </a:xfrm>
            <a:custGeom>
              <a:avLst/>
              <a:gdLst>
                <a:gd name="T0" fmla="*/ 0 w 93"/>
                <a:gd name="T1" fmla="*/ 127 h 197"/>
                <a:gd name="T2" fmla="*/ 54 w 93"/>
                <a:gd name="T3" fmla="*/ 197 h 197"/>
                <a:gd name="T4" fmla="*/ 76 w 93"/>
                <a:gd name="T5" fmla="*/ 43 h 197"/>
                <a:gd name="T6" fmla="*/ 43 w 93"/>
                <a:gd name="T7" fmla="*/ 0 h 197"/>
                <a:gd name="T8" fmla="*/ 0 w 93"/>
                <a:gd name="T9" fmla="*/ 127 h 197"/>
              </a:gdLst>
              <a:ahLst/>
              <a:cxnLst>
                <a:cxn ang="0">
                  <a:pos x="T0" y="T1"/>
                </a:cxn>
                <a:cxn ang="0">
                  <a:pos x="T2" y="T3"/>
                </a:cxn>
                <a:cxn ang="0">
                  <a:pos x="T4" y="T5"/>
                </a:cxn>
                <a:cxn ang="0">
                  <a:pos x="T6" y="T7"/>
                </a:cxn>
                <a:cxn ang="0">
                  <a:pos x="T8" y="T9"/>
                </a:cxn>
              </a:cxnLst>
              <a:rect l="0" t="0" r="r" b="b"/>
              <a:pathLst>
                <a:path w="93" h="197">
                  <a:moveTo>
                    <a:pt x="0" y="127"/>
                  </a:moveTo>
                  <a:cubicBezTo>
                    <a:pt x="0" y="127"/>
                    <a:pt x="44" y="159"/>
                    <a:pt x="54" y="197"/>
                  </a:cubicBezTo>
                  <a:cubicBezTo>
                    <a:pt x="80" y="167"/>
                    <a:pt x="93" y="87"/>
                    <a:pt x="76" y="43"/>
                  </a:cubicBezTo>
                  <a:cubicBezTo>
                    <a:pt x="43" y="0"/>
                    <a:pt x="43" y="0"/>
                    <a:pt x="43" y="0"/>
                  </a:cubicBezTo>
                  <a:lnTo>
                    <a:pt x="0" y="127"/>
                  </a:lnTo>
                  <a:close/>
                </a:path>
              </a:pathLst>
            </a:custGeom>
            <a:grpFill/>
            <a:ln>
              <a:noFill/>
            </a:ln>
            <a:extLst/>
          </p:spPr>
          <p:txBody>
            <a:bodyPr vert="horz" wrap="square" lIns="91427" tIns="45713" rIns="91427" bIns="45713" numCol="1" anchor="t" anchorCtr="0" compatLnSpc="1">
              <a:prstTxWarp prst="textNoShape">
                <a:avLst/>
              </a:prstTxWarp>
            </a:bodyPr>
            <a:lstStyle/>
            <a:p>
              <a:endParaRPr lang="en-US"/>
            </a:p>
          </p:txBody>
        </p:sp>
        <p:sp>
          <p:nvSpPr>
            <p:cNvPr id="38" name="Freeform 70">
              <a:extLst>
                <a:ext uri="{FF2B5EF4-FFF2-40B4-BE49-F238E27FC236}">
                  <a16:creationId xmlns:a16="http://schemas.microsoft.com/office/drawing/2014/main" id="{B62014E1-56D2-45DF-AE0B-C61F6A7BAADE}"/>
                </a:ext>
              </a:extLst>
            </p:cNvPr>
            <p:cNvSpPr>
              <a:spLocks/>
            </p:cNvSpPr>
            <p:nvPr/>
          </p:nvSpPr>
          <p:spPr bwMode="auto">
            <a:xfrm>
              <a:off x="2361853" y="4742857"/>
              <a:ext cx="566001" cy="1202745"/>
            </a:xfrm>
            <a:custGeom>
              <a:avLst/>
              <a:gdLst>
                <a:gd name="T0" fmla="*/ 91 w 91"/>
                <a:gd name="T1" fmla="*/ 128 h 196"/>
                <a:gd name="T2" fmla="*/ 35 w 91"/>
                <a:gd name="T3" fmla="*/ 196 h 196"/>
                <a:gd name="T4" fmla="*/ 19 w 91"/>
                <a:gd name="T5" fmla="*/ 42 h 196"/>
                <a:gd name="T6" fmla="*/ 53 w 91"/>
                <a:gd name="T7" fmla="*/ 0 h 196"/>
                <a:gd name="T8" fmla="*/ 91 w 91"/>
                <a:gd name="T9" fmla="*/ 128 h 196"/>
              </a:gdLst>
              <a:ahLst/>
              <a:cxnLst>
                <a:cxn ang="0">
                  <a:pos x="T0" y="T1"/>
                </a:cxn>
                <a:cxn ang="0">
                  <a:pos x="T2" y="T3"/>
                </a:cxn>
                <a:cxn ang="0">
                  <a:pos x="T4" y="T5"/>
                </a:cxn>
                <a:cxn ang="0">
                  <a:pos x="T6" y="T7"/>
                </a:cxn>
                <a:cxn ang="0">
                  <a:pos x="T8" y="T9"/>
                </a:cxn>
              </a:cxnLst>
              <a:rect l="0" t="0" r="r" b="b"/>
              <a:pathLst>
                <a:path w="91" h="196">
                  <a:moveTo>
                    <a:pt x="91" y="128"/>
                  </a:moveTo>
                  <a:cubicBezTo>
                    <a:pt x="91" y="128"/>
                    <a:pt x="47" y="158"/>
                    <a:pt x="35" y="196"/>
                  </a:cubicBezTo>
                  <a:cubicBezTo>
                    <a:pt x="10" y="166"/>
                    <a:pt x="0" y="85"/>
                    <a:pt x="19" y="42"/>
                  </a:cubicBezTo>
                  <a:cubicBezTo>
                    <a:pt x="53" y="0"/>
                    <a:pt x="53" y="0"/>
                    <a:pt x="53" y="0"/>
                  </a:cubicBezTo>
                  <a:lnTo>
                    <a:pt x="91" y="128"/>
                  </a:lnTo>
                  <a:close/>
                </a:path>
              </a:pathLst>
            </a:custGeom>
            <a:grpFill/>
            <a:ln>
              <a:noFill/>
            </a:ln>
            <a:extLst/>
          </p:spPr>
          <p:txBody>
            <a:bodyPr vert="horz" wrap="square" lIns="91427" tIns="45713" rIns="91427" bIns="45713" numCol="1" anchor="t" anchorCtr="0" compatLnSpc="1">
              <a:prstTxWarp prst="textNoShape">
                <a:avLst/>
              </a:prstTxWarp>
            </a:bodyPr>
            <a:lstStyle/>
            <a:p>
              <a:endParaRPr lang="en-US"/>
            </a:p>
          </p:txBody>
        </p:sp>
        <p:sp>
          <p:nvSpPr>
            <p:cNvPr id="39" name="Freeform: Shape 38">
              <a:extLst>
                <a:ext uri="{FF2B5EF4-FFF2-40B4-BE49-F238E27FC236}">
                  <a16:creationId xmlns:a16="http://schemas.microsoft.com/office/drawing/2014/main" id="{9C03332C-E207-45D0-809A-8C750AFBB523}"/>
                </a:ext>
              </a:extLst>
            </p:cNvPr>
            <p:cNvSpPr>
              <a:spLocks/>
            </p:cNvSpPr>
            <p:nvPr/>
          </p:nvSpPr>
          <p:spPr bwMode="auto">
            <a:xfrm>
              <a:off x="2684485" y="3808966"/>
              <a:ext cx="1162742" cy="1733359"/>
            </a:xfrm>
            <a:custGeom>
              <a:avLst/>
              <a:gdLst>
                <a:gd name="connsiteX0" fmla="*/ 209219 w 1320790"/>
                <a:gd name="connsiteY0" fmla="*/ 0 h 1968970"/>
                <a:gd name="connsiteX1" fmla="*/ 334591 w 1320790"/>
                <a:gd name="connsiteY1" fmla="*/ 48849 h 1968970"/>
                <a:gd name="connsiteX2" fmla="*/ 333284 w 1320790"/>
                <a:gd name="connsiteY2" fmla="*/ 52039 h 1968970"/>
                <a:gd name="connsiteX3" fmla="*/ 495812 w 1320790"/>
                <a:gd name="connsiteY3" fmla="*/ 86832 h 1968970"/>
                <a:gd name="connsiteX4" fmla="*/ 669129 w 1320790"/>
                <a:gd name="connsiteY4" fmla="*/ 100774 h 1968970"/>
                <a:gd name="connsiteX5" fmla="*/ 1138312 w 1320790"/>
                <a:gd name="connsiteY5" fmla="*/ 24094 h 1968970"/>
                <a:gd name="connsiteX6" fmla="*/ 1320382 w 1320790"/>
                <a:gd name="connsiteY6" fmla="*/ 902425 h 1968970"/>
                <a:gd name="connsiteX7" fmla="*/ 1012263 w 1320790"/>
                <a:gd name="connsiteY7" fmla="*/ 1968970 h 1968970"/>
                <a:gd name="connsiteX8" fmla="*/ 410029 w 1320790"/>
                <a:gd name="connsiteY8" fmla="*/ 1961999 h 1968970"/>
                <a:gd name="connsiteX9" fmla="*/ 409516 w 1320790"/>
                <a:gd name="connsiteY9" fmla="*/ 1960861 h 1968970"/>
                <a:gd name="connsiteX10" fmla="*/ 365227 w 1320790"/>
                <a:gd name="connsiteY10" fmla="*/ 1958643 h 1968970"/>
                <a:gd name="connsiteX11" fmla="*/ 271905 w 1320790"/>
                <a:gd name="connsiteY11" fmla="*/ 1953968 h 1968970"/>
                <a:gd name="connsiteX12" fmla="*/ 264 w 1320790"/>
                <a:gd name="connsiteY12" fmla="*/ 879286 h 1968970"/>
                <a:gd name="connsiteX13" fmla="*/ 209219 w 1320790"/>
                <a:gd name="connsiteY13" fmla="*/ 0 h 1968970"/>
                <a:gd name="connsiteX0" fmla="*/ 209219 w 1320790"/>
                <a:gd name="connsiteY0" fmla="*/ 0 h 1968970"/>
                <a:gd name="connsiteX1" fmla="*/ 334591 w 1320790"/>
                <a:gd name="connsiteY1" fmla="*/ 48849 h 1968970"/>
                <a:gd name="connsiteX2" fmla="*/ 333284 w 1320790"/>
                <a:gd name="connsiteY2" fmla="*/ 52039 h 1968970"/>
                <a:gd name="connsiteX3" fmla="*/ 495812 w 1320790"/>
                <a:gd name="connsiteY3" fmla="*/ 86832 h 1968970"/>
                <a:gd name="connsiteX4" fmla="*/ 669129 w 1320790"/>
                <a:gd name="connsiteY4" fmla="*/ 100774 h 1968970"/>
                <a:gd name="connsiteX5" fmla="*/ 1138312 w 1320790"/>
                <a:gd name="connsiteY5" fmla="*/ 24094 h 1968970"/>
                <a:gd name="connsiteX6" fmla="*/ 1320382 w 1320790"/>
                <a:gd name="connsiteY6" fmla="*/ 902425 h 1968970"/>
                <a:gd name="connsiteX7" fmla="*/ 1012263 w 1320790"/>
                <a:gd name="connsiteY7" fmla="*/ 1968970 h 1968970"/>
                <a:gd name="connsiteX8" fmla="*/ 410029 w 1320790"/>
                <a:gd name="connsiteY8" fmla="*/ 1961999 h 1968970"/>
                <a:gd name="connsiteX9" fmla="*/ 365227 w 1320790"/>
                <a:gd name="connsiteY9" fmla="*/ 1958643 h 1968970"/>
                <a:gd name="connsiteX10" fmla="*/ 271905 w 1320790"/>
                <a:gd name="connsiteY10" fmla="*/ 1953968 h 1968970"/>
                <a:gd name="connsiteX11" fmla="*/ 264 w 1320790"/>
                <a:gd name="connsiteY11" fmla="*/ 879286 h 1968970"/>
                <a:gd name="connsiteX12" fmla="*/ 209219 w 1320790"/>
                <a:gd name="connsiteY12" fmla="*/ 0 h 1968970"/>
                <a:gd name="connsiteX0" fmla="*/ 209219 w 1320790"/>
                <a:gd name="connsiteY0" fmla="*/ 0 h 1968970"/>
                <a:gd name="connsiteX1" fmla="*/ 334591 w 1320790"/>
                <a:gd name="connsiteY1" fmla="*/ 48849 h 1968970"/>
                <a:gd name="connsiteX2" fmla="*/ 333284 w 1320790"/>
                <a:gd name="connsiteY2" fmla="*/ 52039 h 1968970"/>
                <a:gd name="connsiteX3" fmla="*/ 495812 w 1320790"/>
                <a:gd name="connsiteY3" fmla="*/ 86832 h 1968970"/>
                <a:gd name="connsiteX4" fmla="*/ 669129 w 1320790"/>
                <a:gd name="connsiteY4" fmla="*/ 100774 h 1968970"/>
                <a:gd name="connsiteX5" fmla="*/ 1138312 w 1320790"/>
                <a:gd name="connsiteY5" fmla="*/ 24094 h 1968970"/>
                <a:gd name="connsiteX6" fmla="*/ 1320382 w 1320790"/>
                <a:gd name="connsiteY6" fmla="*/ 902425 h 1968970"/>
                <a:gd name="connsiteX7" fmla="*/ 1012263 w 1320790"/>
                <a:gd name="connsiteY7" fmla="*/ 1968970 h 1968970"/>
                <a:gd name="connsiteX8" fmla="*/ 410029 w 1320790"/>
                <a:gd name="connsiteY8" fmla="*/ 1961999 h 1968970"/>
                <a:gd name="connsiteX9" fmla="*/ 271905 w 1320790"/>
                <a:gd name="connsiteY9" fmla="*/ 1953968 h 1968970"/>
                <a:gd name="connsiteX10" fmla="*/ 264 w 1320790"/>
                <a:gd name="connsiteY10" fmla="*/ 879286 h 1968970"/>
                <a:gd name="connsiteX11" fmla="*/ 209219 w 1320790"/>
                <a:gd name="connsiteY11" fmla="*/ 0 h 1968970"/>
                <a:gd name="connsiteX0" fmla="*/ 209219 w 1320790"/>
                <a:gd name="connsiteY0" fmla="*/ 0 h 1968970"/>
                <a:gd name="connsiteX1" fmla="*/ 334591 w 1320790"/>
                <a:gd name="connsiteY1" fmla="*/ 48849 h 1968970"/>
                <a:gd name="connsiteX2" fmla="*/ 333284 w 1320790"/>
                <a:gd name="connsiteY2" fmla="*/ 52039 h 1968970"/>
                <a:gd name="connsiteX3" fmla="*/ 495812 w 1320790"/>
                <a:gd name="connsiteY3" fmla="*/ 86832 h 1968970"/>
                <a:gd name="connsiteX4" fmla="*/ 669129 w 1320790"/>
                <a:gd name="connsiteY4" fmla="*/ 100774 h 1968970"/>
                <a:gd name="connsiteX5" fmla="*/ 1138312 w 1320790"/>
                <a:gd name="connsiteY5" fmla="*/ 24094 h 1968970"/>
                <a:gd name="connsiteX6" fmla="*/ 1320382 w 1320790"/>
                <a:gd name="connsiteY6" fmla="*/ 902425 h 1968970"/>
                <a:gd name="connsiteX7" fmla="*/ 1012263 w 1320790"/>
                <a:gd name="connsiteY7" fmla="*/ 1968970 h 1968970"/>
                <a:gd name="connsiteX8" fmla="*/ 271905 w 1320790"/>
                <a:gd name="connsiteY8" fmla="*/ 1953968 h 1968970"/>
                <a:gd name="connsiteX9" fmla="*/ 264 w 1320790"/>
                <a:gd name="connsiteY9" fmla="*/ 879286 h 1968970"/>
                <a:gd name="connsiteX10" fmla="*/ 209219 w 1320790"/>
                <a:gd name="connsiteY10" fmla="*/ 0 h 1968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0790" h="1968970">
                  <a:moveTo>
                    <a:pt x="209219" y="0"/>
                  </a:moveTo>
                  <a:cubicBezTo>
                    <a:pt x="251010" y="20935"/>
                    <a:pt x="292801" y="34892"/>
                    <a:pt x="334591" y="48849"/>
                  </a:cubicBezTo>
                  <a:lnTo>
                    <a:pt x="333284" y="52039"/>
                  </a:lnTo>
                  <a:lnTo>
                    <a:pt x="495812" y="86832"/>
                  </a:lnTo>
                  <a:cubicBezTo>
                    <a:pt x="551834" y="95546"/>
                    <a:pt x="609606" y="100774"/>
                    <a:pt x="669129" y="100774"/>
                  </a:cubicBezTo>
                  <a:cubicBezTo>
                    <a:pt x="837195" y="100774"/>
                    <a:pt x="991255" y="72890"/>
                    <a:pt x="1138312" y="24094"/>
                  </a:cubicBezTo>
                  <a:cubicBezTo>
                    <a:pt x="1243352" y="275046"/>
                    <a:pt x="1327385" y="581765"/>
                    <a:pt x="1320382" y="902425"/>
                  </a:cubicBezTo>
                  <a:cubicBezTo>
                    <a:pt x="1313380" y="1313707"/>
                    <a:pt x="1166322" y="1690135"/>
                    <a:pt x="1012263" y="1968970"/>
                  </a:cubicBezTo>
                  <a:lnTo>
                    <a:pt x="271905" y="1953968"/>
                  </a:lnTo>
                  <a:cubicBezTo>
                    <a:pt x="125637" y="1667851"/>
                    <a:pt x="-6701" y="1291014"/>
                    <a:pt x="264" y="879286"/>
                  </a:cubicBezTo>
                  <a:cubicBezTo>
                    <a:pt x="264" y="558277"/>
                    <a:pt x="97776" y="251225"/>
                    <a:pt x="209219" y="0"/>
                  </a:cubicBezTo>
                  <a:close/>
                </a:path>
              </a:pathLst>
            </a:custGeom>
            <a:solidFill>
              <a:schemeClr val="accent1"/>
            </a:solidFill>
            <a:ln>
              <a:noFill/>
            </a:ln>
            <a:extLst/>
          </p:spPr>
          <p:txBody>
            <a:bodyPr vert="horz" wrap="square" lIns="91427" tIns="45713" rIns="91427" bIns="45713" numCol="1" anchor="t" anchorCtr="0" compatLnSpc="1">
              <a:prstTxWarp prst="textNoShape">
                <a:avLst/>
              </a:prstTxWarp>
              <a:noAutofit/>
            </a:bodyPr>
            <a:lstStyle/>
            <a:p>
              <a:endParaRPr lang="en-US"/>
            </a:p>
          </p:txBody>
        </p:sp>
        <p:sp>
          <p:nvSpPr>
            <p:cNvPr id="40" name="Freeform 74">
              <a:extLst>
                <a:ext uri="{FF2B5EF4-FFF2-40B4-BE49-F238E27FC236}">
                  <a16:creationId xmlns:a16="http://schemas.microsoft.com/office/drawing/2014/main" id="{8B31D38D-D352-4BBB-8FD7-99CB469B4B64}"/>
                </a:ext>
              </a:extLst>
            </p:cNvPr>
            <p:cNvSpPr>
              <a:spLocks/>
            </p:cNvSpPr>
            <p:nvPr/>
          </p:nvSpPr>
          <p:spPr bwMode="auto">
            <a:xfrm>
              <a:off x="3166759" y="4792381"/>
              <a:ext cx="169801" cy="1167369"/>
            </a:xfrm>
            <a:custGeom>
              <a:avLst/>
              <a:gdLst>
                <a:gd name="T0" fmla="*/ 0 w 24"/>
                <a:gd name="T1" fmla="*/ 165 h 165"/>
                <a:gd name="T2" fmla="*/ 21 w 24"/>
                <a:gd name="T3" fmla="*/ 165 h 165"/>
                <a:gd name="T4" fmla="*/ 24 w 24"/>
                <a:gd name="T5" fmla="*/ 1 h 165"/>
                <a:gd name="T6" fmla="*/ 3 w 24"/>
                <a:gd name="T7" fmla="*/ 0 h 165"/>
                <a:gd name="T8" fmla="*/ 0 w 24"/>
                <a:gd name="T9" fmla="*/ 165 h 165"/>
              </a:gdLst>
              <a:ahLst/>
              <a:cxnLst>
                <a:cxn ang="0">
                  <a:pos x="T0" y="T1"/>
                </a:cxn>
                <a:cxn ang="0">
                  <a:pos x="T2" y="T3"/>
                </a:cxn>
                <a:cxn ang="0">
                  <a:pos x="T4" y="T5"/>
                </a:cxn>
                <a:cxn ang="0">
                  <a:pos x="T6" y="T7"/>
                </a:cxn>
                <a:cxn ang="0">
                  <a:pos x="T8" y="T9"/>
                </a:cxn>
              </a:cxnLst>
              <a:rect l="0" t="0" r="r" b="b"/>
              <a:pathLst>
                <a:path w="24" h="165">
                  <a:moveTo>
                    <a:pt x="0" y="165"/>
                  </a:moveTo>
                  <a:lnTo>
                    <a:pt x="21" y="165"/>
                  </a:lnTo>
                  <a:lnTo>
                    <a:pt x="24" y="1"/>
                  </a:lnTo>
                  <a:lnTo>
                    <a:pt x="3" y="0"/>
                  </a:lnTo>
                  <a:lnTo>
                    <a:pt x="0" y="165"/>
                  </a:lnTo>
                  <a:close/>
                </a:path>
              </a:pathLst>
            </a:custGeom>
            <a:grpFill/>
            <a:ln>
              <a:noFill/>
            </a:ln>
            <a:extLst/>
          </p:spPr>
          <p:txBody>
            <a:bodyPr vert="horz" wrap="square" lIns="91427" tIns="45713" rIns="91427" bIns="45713" numCol="1" anchor="t" anchorCtr="0" compatLnSpc="1">
              <a:prstTxWarp prst="textNoShape">
                <a:avLst/>
              </a:prstTxWarp>
            </a:bodyPr>
            <a:lstStyle/>
            <a:p>
              <a:endParaRPr lang="en-US"/>
            </a:p>
          </p:txBody>
        </p:sp>
        <p:sp>
          <p:nvSpPr>
            <p:cNvPr id="41" name="Oval 40">
              <a:extLst>
                <a:ext uri="{FF2B5EF4-FFF2-40B4-BE49-F238E27FC236}">
                  <a16:creationId xmlns:a16="http://schemas.microsoft.com/office/drawing/2014/main" id="{12EAEF0B-B47B-4B27-9875-8A0E213FA3E8}"/>
                </a:ext>
              </a:extLst>
            </p:cNvPr>
            <p:cNvSpPr>
              <a:spLocks/>
            </p:cNvSpPr>
            <p:nvPr/>
          </p:nvSpPr>
          <p:spPr bwMode="auto">
            <a:xfrm>
              <a:off x="3023562" y="4119088"/>
              <a:ext cx="496945" cy="496422"/>
            </a:xfrm>
            <a:prstGeom prst="ellipse">
              <a:avLst/>
            </a:prstGeom>
            <a:solidFill>
              <a:schemeClr val="bg1"/>
            </a:solidFill>
            <a:ln>
              <a:noFill/>
            </a:ln>
            <a:extLst/>
          </p:spPr>
          <p:txBody>
            <a:bodyPr vert="horz" wrap="square" lIns="91427" tIns="45713" rIns="91427" bIns="45713" numCol="1" anchor="t" anchorCtr="0" compatLnSpc="1">
              <a:prstTxWarp prst="textNoShape">
                <a:avLst/>
              </a:prstTxWarp>
              <a:noAutofit/>
            </a:bodyPr>
            <a:lstStyle/>
            <a:p>
              <a:endParaRPr lang="en-US"/>
            </a:p>
          </p:txBody>
        </p:sp>
        <p:sp>
          <p:nvSpPr>
            <p:cNvPr id="42" name="Freeform 77">
              <a:extLst>
                <a:ext uri="{FF2B5EF4-FFF2-40B4-BE49-F238E27FC236}">
                  <a16:creationId xmlns:a16="http://schemas.microsoft.com/office/drawing/2014/main" id="{0BC1D88F-12AF-4E1D-A843-3DE0087EA54A}"/>
                </a:ext>
              </a:extLst>
            </p:cNvPr>
            <p:cNvSpPr>
              <a:spLocks/>
            </p:cNvSpPr>
            <p:nvPr/>
          </p:nvSpPr>
          <p:spPr bwMode="auto">
            <a:xfrm>
              <a:off x="2869617" y="3165133"/>
              <a:ext cx="820698" cy="735797"/>
            </a:xfrm>
            <a:custGeom>
              <a:avLst/>
              <a:gdLst>
                <a:gd name="T0" fmla="*/ 78 w 133"/>
                <a:gd name="T1" fmla="*/ 13 h 119"/>
                <a:gd name="T2" fmla="*/ 68 w 133"/>
                <a:gd name="T3" fmla="*/ 0 h 119"/>
                <a:gd name="T4" fmla="*/ 0 w 133"/>
                <a:gd name="T5" fmla="*/ 105 h 119"/>
                <a:gd name="T6" fmla="*/ 18 w 133"/>
                <a:gd name="T7" fmla="*/ 112 h 119"/>
                <a:gd name="T8" fmla="*/ 66 w 133"/>
                <a:gd name="T9" fmla="*/ 119 h 119"/>
                <a:gd name="T10" fmla="*/ 133 w 133"/>
                <a:gd name="T11" fmla="*/ 108 h 119"/>
                <a:gd name="T12" fmla="*/ 78 w 133"/>
                <a:gd name="T13" fmla="*/ 13 h 119"/>
              </a:gdLst>
              <a:ahLst/>
              <a:cxnLst>
                <a:cxn ang="0">
                  <a:pos x="T0" y="T1"/>
                </a:cxn>
                <a:cxn ang="0">
                  <a:pos x="T2" y="T3"/>
                </a:cxn>
                <a:cxn ang="0">
                  <a:pos x="T4" y="T5"/>
                </a:cxn>
                <a:cxn ang="0">
                  <a:pos x="T6" y="T7"/>
                </a:cxn>
                <a:cxn ang="0">
                  <a:pos x="T8" y="T9"/>
                </a:cxn>
                <a:cxn ang="0">
                  <a:pos x="T10" y="T11"/>
                </a:cxn>
                <a:cxn ang="0">
                  <a:pos x="T12" y="T13"/>
                </a:cxn>
              </a:cxnLst>
              <a:rect l="0" t="0" r="r" b="b"/>
              <a:pathLst>
                <a:path w="133" h="119">
                  <a:moveTo>
                    <a:pt x="78" y="13"/>
                  </a:moveTo>
                  <a:cubicBezTo>
                    <a:pt x="72" y="5"/>
                    <a:pt x="68" y="0"/>
                    <a:pt x="68" y="0"/>
                  </a:cubicBezTo>
                  <a:cubicBezTo>
                    <a:pt x="68" y="0"/>
                    <a:pt x="29" y="42"/>
                    <a:pt x="0" y="105"/>
                  </a:cubicBezTo>
                  <a:cubicBezTo>
                    <a:pt x="6" y="108"/>
                    <a:pt x="12" y="110"/>
                    <a:pt x="18" y="112"/>
                  </a:cubicBezTo>
                  <a:cubicBezTo>
                    <a:pt x="33" y="116"/>
                    <a:pt x="49" y="119"/>
                    <a:pt x="66" y="119"/>
                  </a:cubicBezTo>
                  <a:cubicBezTo>
                    <a:pt x="90" y="119"/>
                    <a:pt x="112" y="115"/>
                    <a:pt x="133" y="108"/>
                  </a:cubicBezTo>
                  <a:cubicBezTo>
                    <a:pt x="115" y="64"/>
                    <a:pt x="91" y="30"/>
                    <a:pt x="78" y="13"/>
                  </a:cubicBezTo>
                  <a:close/>
                </a:path>
              </a:pathLst>
            </a:custGeom>
            <a:grpFill/>
            <a:ln>
              <a:noFill/>
            </a:ln>
            <a:extLst/>
          </p:spPr>
          <p:txBody>
            <a:bodyPr vert="horz" wrap="square" lIns="91427" tIns="45713" rIns="91427" bIns="45713" numCol="1" anchor="t" anchorCtr="0" compatLnSpc="1">
              <a:prstTxWarp prst="textNoShape">
                <a:avLst/>
              </a:prstTxWarp>
            </a:bodyPr>
            <a:lstStyle/>
            <a:p>
              <a:endParaRPr lang="en-US"/>
            </a:p>
          </p:txBody>
        </p:sp>
      </p:grpSp>
      <p:sp>
        <p:nvSpPr>
          <p:cNvPr id="43" name="TextBox 42">
            <a:extLst>
              <a:ext uri="{FF2B5EF4-FFF2-40B4-BE49-F238E27FC236}">
                <a16:creationId xmlns:a16="http://schemas.microsoft.com/office/drawing/2014/main" id="{32A1D3C1-CCCE-42EB-81B0-1EE46C609153}"/>
              </a:ext>
            </a:extLst>
          </p:cNvPr>
          <p:cNvSpPr txBox="1"/>
          <p:nvPr/>
        </p:nvSpPr>
        <p:spPr>
          <a:xfrm>
            <a:off x="378965" y="5250615"/>
            <a:ext cx="3079121" cy="1556671"/>
          </a:xfrm>
          <a:prstGeom prst="rect">
            <a:avLst/>
          </a:prstGeom>
          <a:noFill/>
        </p:spPr>
        <p:txBody>
          <a:bodyPr wrap="square" lIns="179285" tIns="143428" rIns="179285" bIns="143428" rtlCol="0">
            <a:spAutoFit/>
          </a:bodyPr>
          <a:lstStyle/>
          <a:p>
            <a:pPr>
              <a:lnSpc>
                <a:spcPct val="90000"/>
              </a:lnSpc>
              <a:spcAft>
                <a:spcPts val="588"/>
              </a:spcAft>
            </a:pPr>
            <a:r>
              <a:rPr lang="en-US" sz="1372" b="1" dirty="0">
                <a:solidFill>
                  <a:srgbClr val="0078D7"/>
                </a:solidFill>
                <a:latin typeface="Segoe UI" panose="020B0502040204020203" pitchFamily="34" charset="0"/>
                <a:ea typeface="Segoe UI" panose="020B0502040204020203" pitchFamily="34" charset="0"/>
                <a:cs typeface="Segoe UI" panose="020B0502040204020203" pitchFamily="34" charset="0"/>
              </a:rPr>
              <a:t>Deploy and schedule</a:t>
            </a:r>
            <a:r>
              <a:rPr lang="en-US" sz="1372" b="1" dirty="0">
                <a:solidFill>
                  <a:srgbClr val="0078D7"/>
                </a:solidFill>
                <a:ea typeface="Segoe UI" pitchFamily="34" charset="0"/>
                <a:cs typeface="Segoe UI" pitchFamily="34" charset="0"/>
              </a:rPr>
              <a:t> </a:t>
            </a:r>
            <a:r>
              <a:rPr lang="en-US" sz="1372" dirty="0">
                <a:solidFill>
                  <a:srgbClr val="0078D7"/>
                </a:solidFill>
                <a:ea typeface="Segoe UI" pitchFamily="34" charset="0"/>
                <a:cs typeface="Segoe UI" pitchFamily="34" charset="0"/>
              </a:rPr>
              <a:t>training and prediction scripts in-DB - make models and predictions </a:t>
            </a:r>
            <a:r>
              <a:rPr lang="en-US" sz="1372" b="1" dirty="0">
                <a:solidFill>
                  <a:srgbClr val="0078D7"/>
                </a:solidFill>
                <a:latin typeface="Segoe UI" panose="020B0502040204020203" pitchFamily="34" charset="0"/>
                <a:cs typeface="Segoe UI" panose="020B0502040204020203" pitchFamily="34" charset="0"/>
              </a:rPr>
              <a:t>accessible to any application</a:t>
            </a:r>
          </a:p>
          <a:p>
            <a:pPr>
              <a:lnSpc>
                <a:spcPct val="90000"/>
              </a:lnSpc>
              <a:spcAft>
                <a:spcPts val="588"/>
              </a:spcAft>
            </a:pPr>
            <a:r>
              <a:rPr lang="en-US" sz="1372" dirty="0">
                <a:solidFill>
                  <a:srgbClr val="0078D7"/>
                </a:solidFill>
                <a:latin typeface="Segoe UI" panose="020B0502040204020203" pitchFamily="34" charset="0"/>
                <a:cs typeface="Segoe UI" panose="020B0502040204020203" pitchFamily="34" charset="0"/>
              </a:rPr>
              <a:t>Manage model version in DB</a:t>
            </a:r>
          </a:p>
          <a:p>
            <a:pPr>
              <a:lnSpc>
                <a:spcPct val="90000"/>
              </a:lnSpc>
              <a:spcAft>
                <a:spcPts val="588"/>
              </a:spcAft>
            </a:pPr>
            <a:endParaRPr lang="en-US" sz="1176" dirty="0">
              <a:gradFill>
                <a:gsLst>
                  <a:gs pos="2917">
                    <a:schemeClr val="tx1"/>
                  </a:gs>
                  <a:gs pos="30000">
                    <a:schemeClr val="tx1"/>
                  </a:gs>
                </a:gsLst>
                <a:lin ang="5400000" scaled="0"/>
              </a:gradFill>
            </a:endParaRPr>
          </a:p>
        </p:txBody>
      </p:sp>
      <p:grpSp>
        <p:nvGrpSpPr>
          <p:cNvPr id="44" name="Group 43">
            <a:extLst>
              <a:ext uri="{FF2B5EF4-FFF2-40B4-BE49-F238E27FC236}">
                <a16:creationId xmlns:a16="http://schemas.microsoft.com/office/drawing/2014/main" id="{C682BB1C-4A7C-462D-BF05-B57BF00ECC72}"/>
              </a:ext>
            </a:extLst>
          </p:cNvPr>
          <p:cNvGrpSpPr/>
          <p:nvPr/>
        </p:nvGrpSpPr>
        <p:grpSpPr>
          <a:xfrm>
            <a:off x="1000014" y="1607227"/>
            <a:ext cx="948221" cy="594388"/>
            <a:chOff x="10011011" y="3698350"/>
            <a:chExt cx="1234660" cy="779947"/>
          </a:xfrm>
        </p:grpSpPr>
        <p:sp>
          <p:nvSpPr>
            <p:cNvPr id="45" name="Rectangle 44">
              <a:extLst>
                <a:ext uri="{FF2B5EF4-FFF2-40B4-BE49-F238E27FC236}">
                  <a16:creationId xmlns:a16="http://schemas.microsoft.com/office/drawing/2014/main" id="{1B142932-7C15-4225-B975-8E7170C3E18D}"/>
                </a:ext>
              </a:extLst>
            </p:cNvPr>
            <p:cNvSpPr/>
            <p:nvPr/>
          </p:nvSpPr>
          <p:spPr bwMode="auto">
            <a:xfrm>
              <a:off x="10050038" y="3755644"/>
              <a:ext cx="1156607" cy="7226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a:extLst>
                <a:ext uri="{FF2B5EF4-FFF2-40B4-BE49-F238E27FC236}">
                  <a16:creationId xmlns:a16="http://schemas.microsoft.com/office/drawing/2014/main" id="{F19571EB-5417-4A59-BF0B-EFED952495E2}"/>
                </a:ext>
              </a:extLst>
            </p:cNvPr>
            <p:cNvGrpSpPr/>
            <p:nvPr/>
          </p:nvGrpSpPr>
          <p:grpSpPr>
            <a:xfrm>
              <a:off x="10477102" y="3887968"/>
              <a:ext cx="302478" cy="423144"/>
              <a:chOff x="-2260600" y="4106863"/>
              <a:chExt cx="298450" cy="417513"/>
            </a:xfrm>
          </p:grpSpPr>
          <p:sp>
            <p:nvSpPr>
              <p:cNvPr id="48" name="Freeform 188">
                <a:extLst>
                  <a:ext uri="{FF2B5EF4-FFF2-40B4-BE49-F238E27FC236}">
                    <a16:creationId xmlns:a16="http://schemas.microsoft.com/office/drawing/2014/main" id="{79F51D68-9C7F-41F8-BD8B-4004C75530B6}"/>
                  </a:ext>
                </a:extLst>
              </p:cNvPr>
              <p:cNvSpPr>
                <a:spLocks/>
              </p:cNvSpPr>
              <p:nvPr/>
            </p:nvSpPr>
            <p:spPr bwMode="auto">
              <a:xfrm>
                <a:off x="-2260600" y="4106863"/>
                <a:ext cx="298450" cy="376238"/>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IN" sz="2400" kern="0">
                  <a:solidFill>
                    <a:srgbClr val="000000"/>
                  </a:solidFill>
                </a:endParaRPr>
              </a:p>
            </p:txBody>
          </p:sp>
          <p:sp>
            <p:nvSpPr>
              <p:cNvPr id="49" name="Freeform 192">
                <a:extLst>
                  <a:ext uri="{FF2B5EF4-FFF2-40B4-BE49-F238E27FC236}">
                    <a16:creationId xmlns:a16="http://schemas.microsoft.com/office/drawing/2014/main" id="{1951236E-CCB7-42EC-8B7F-A67F553B7546}"/>
                  </a:ext>
                </a:extLst>
              </p:cNvPr>
              <p:cNvSpPr>
                <a:spLocks noEditPoints="1"/>
              </p:cNvSpPr>
              <p:nvPr/>
            </p:nvSpPr>
            <p:spPr bwMode="auto">
              <a:xfrm>
                <a:off x="-2260600" y="4254501"/>
                <a:ext cx="230188" cy="198438"/>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IN" sz="2400" kern="0">
                  <a:solidFill>
                    <a:srgbClr val="000000"/>
                  </a:solidFill>
                </a:endParaRPr>
              </a:p>
            </p:txBody>
          </p:sp>
          <p:sp>
            <p:nvSpPr>
              <p:cNvPr id="50" name="Rectangle 194">
                <a:extLst>
                  <a:ext uri="{FF2B5EF4-FFF2-40B4-BE49-F238E27FC236}">
                    <a16:creationId xmlns:a16="http://schemas.microsoft.com/office/drawing/2014/main" id="{AC30052C-144F-4FAE-954C-DF9A12305DAC}"/>
                  </a:ext>
                </a:extLst>
              </p:cNvPr>
              <p:cNvSpPr>
                <a:spLocks noChangeArrowheads="1"/>
              </p:cNvSpPr>
              <p:nvPr/>
            </p:nvSpPr>
            <p:spPr bwMode="auto">
              <a:xfrm>
                <a:off x="-2168525" y="4452938"/>
                <a:ext cx="114300" cy="71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IN" sz="2400" kern="0">
                  <a:solidFill>
                    <a:srgbClr val="000000"/>
                  </a:solidFill>
                </a:endParaRPr>
              </a:p>
            </p:txBody>
          </p:sp>
        </p:grpSp>
        <p:sp>
          <p:nvSpPr>
            <p:cNvPr id="47" name="Freeform 29">
              <a:extLst>
                <a:ext uri="{FF2B5EF4-FFF2-40B4-BE49-F238E27FC236}">
                  <a16:creationId xmlns:a16="http://schemas.microsoft.com/office/drawing/2014/main" id="{90DA8E6C-A62A-4C6C-95C2-3A8812BD9810}"/>
                </a:ext>
              </a:extLst>
            </p:cNvPr>
            <p:cNvSpPr>
              <a:spLocks noChangeAspect="1" noEditPoints="1"/>
            </p:cNvSpPr>
            <p:nvPr/>
          </p:nvSpPr>
          <p:spPr bwMode="black">
            <a:xfrm>
              <a:off x="10011011" y="3698350"/>
              <a:ext cx="1234660" cy="779947"/>
            </a:xfrm>
            <a:custGeom>
              <a:avLst/>
              <a:gdLst>
                <a:gd name="T0" fmla="*/ 2248 w 2312"/>
                <a:gd name="T1" fmla="*/ 0 h 1460"/>
                <a:gd name="T2" fmla="*/ 64 w 2312"/>
                <a:gd name="T3" fmla="*/ 0 h 1460"/>
                <a:gd name="T4" fmla="*/ 0 w 2312"/>
                <a:gd name="T5" fmla="*/ 64 h 1460"/>
                <a:gd name="T6" fmla="*/ 0 w 2312"/>
                <a:gd name="T7" fmla="*/ 1396 h 1460"/>
                <a:gd name="T8" fmla="*/ 64 w 2312"/>
                <a:gd name="T9" fmla="*/ 1460 h 1460"/>
                <a:gd name="T10" fmla="*/ 2248 w 2312"/>
                <a:gd name="T11" fmla="*/ 1460 h 1460"/>
                <a:gd name="T12" fmla="*/ 2312 w 2312"/>
                <a:gd name="T13" fmla="*/ 1396 h 1460"/>
                <a:gd name="T14" fmla="*/ 2312 w 2312"/>
                <a:gd name="T15" fmla="*/ 64 h 1460"/>
                <a:gd name="T16" fmla="*/ 2248 w 2312"/>
                <a:gd name="T17" fmla="*/ 0 h 1460"/>
                <a:gd name="T18" fmla="*/ 1152 w 2312"/>
                <a:gd name="T19" fmla="*/ 1409 h 1460"/>
                <a:gd name="T20" fmla="*/ 1120 w 2312"/>
                <a:gd name="T21" fmla="*/ 1404 h 1460"/>
                <a:gd name="T22" fmla="*/ 1120 w 2312"/>
                <a:gd name="T23" fmla="*/ 1377 h 1460"/>
                <a:gd name="T24" fmla="*/ 1152 w 2312"/>
                <a:gd name="T25" fmla="*/ 1377 h 1460"/>
                <a:gd name="T26" fmla="*/ 1152 w 2312"/>
                <a:gd name="T27" fmla="*/ 1409 h 1460"/>
                <a:gd name="T28" fmla="*/ 1152 w 2312"/>
                <a:gd name="T29" fmla="*/ 1374 h 1460"/>
                <a:gd name="T30" fmla="*/ 1120 w 2312"/>
                <a:gd name="T31" fmla="*/ 1374 h 1460"/>
                <a:gd name="T32" fmla="*/ 1120 w 2312"/>
                <a:gd name="T33" fmla="*/ 1347 h 1460"/>
                <a:gd name="T34" fmla="*/ 1152 w 2312"/>
                <a:gd name="T35" fmla="*/ 1342 h 1460"/>
                <a:gd name="T36" fmla="*/ 1152 w 2312"/>
                <a:gd name="T37" fmla="*/ 1374 h 1460"/>
                <a:gd name="T38" fmla="*/ 1199 w 2312"/>
                <a:gd name="T39" fmla="*/ 1415 h 1460"/>
                <a:gd name="T40" fmla="*/ 1156 w 2312"/>
                <a:gd name="T41" fmla="*/ 1409 h 1460"/>
                <a:gd name="T42" fmla="*/ 1156 w 2312"/>
                <a:gd name="T43" fmla="*/ 1377 h 1460"/>
                <a:gd name="T44" fmla="*/ 1199 w 2312"/>
                <a:gd name="T45" fmla="*/ 1377 h 1460"/>
                <a:gd name="T46" fmla="*/ 1199 w 2312"/>
                <a:gd name="T47" fmla="*/ 1415 h 1460"/>
                <a:gd name="T48" fmla="*/ 1199 w 2312"/>
                <a:gd name="T49" fmla="*/ 1374 h 1460"/>
                <a:gd name="T50" fmla="*/ 1156 w 2312"/>
                <a:gd name="T51" fmla="*/ 1374 h 1460"/>
                <a:gd name="T52" fmla="*/ 1156 w 2312"/>
                <a:gd name="T53" fmla="*/ 1342 h 1460"/>
                <a:gd name="T54" fmla="*/ 1199 w 2312"/>
                <a:gd name="T55" fmla="*/ 1336 h 1460"/>
                <a:gd name="T56" fmla="*/ 1199 w 2312"/>
                <a:gd name="T57" fmla="*/ 1374 h 1460"/>
                <a:gd name="T58" fmla="*/ 2176 w 2312"/>
                <a:gd name="T59" fmla="*/ 1301 h 1460"/>
                <a:gd name="T60" fmla="*/ 136 w 2312"/>
                <a:gd name="T61" fmla="*/ 1301 h 1460"/>
                <a:gd name="T62" fmla="*/ 136 w 2312"/>
                <a:gd name="T63" fmla="*/ 158 h 1460"/>
                <a:gd name="T64" fmla="*/ 2176 w 2312"/>
                <a:gd name="T65" fmla="*/ 158 h 1460"/>
                <a:gd name="T66" fmla="*/ 2176 w 2312"/>
                <a:gd name="T67" fmla="*/ 1301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12" h="1460">
                  <a:moveTo>
                    <a:pt x="2248" y="0"/>
                  </a:moveTo>
                  <a:cubicBezTo>
                    <a:pt x="64" y="0"/>
                    <a:pt x="64" y="0"/>
                    <a:pt x="64" y="0"/>
                  </a:cubicBezTo>
                  <a:cubicBezTo>
                    <a:pt x="29" y="0"/>
                    <a:pt x="0" y="28"/>
                    <a:pt x="0" y="64"/>
                  </a:cubicBezTo>
                  <a:cubicBezTo>
                    <a:pt x="0" y="1396"/>
                    <a:pt x="0" y="1396"/>
                    <a:pt x="0" y="1396"/>
                  </a:cubicBezTo>
                  <a:cubicBezTo>
                    <a:pt x="0" y="1431"/>
                    <a:pt x="29" y="1460"/>
                    <a:pt x="64" y="1460"/>
                  </a:cubicBezTo>
                  <a:cubicBezTo>
                    <a:pt x="2248" y="1460"/>
                    <a:pt x="2248" y="1460"/>
                    <a:pt x="2248" y="1460"/>
                  </a:cubicBezTo>
                  <a:cubicBezTo>
                    <a:pt x="2283" y="1460"/>
                    <a:pt x="2312" y="1431"/>
                    <a:pt x="2312" y="1396"/>
                  </a:cubicBezTo>
                  <a:cubicBezTo>
                    <a:pt x="2312" y="64"/>
                    <a:pt x="2312" y="64"/>
                    <a:pt x="2312" y="64"/>
                  </a:cubicBezTo>
                  <a:cubicBezTo>
                    <a:pt x="2312" y="28"/>
                    <a:pt x="2283" y="0"/>
                    <a:pt x="2248" y="0"/>
                  </a:cubicBezTo>
                  <a:close/>
                  <a:moveTo>
                    <a:pt x="1152" y="1409"/>
                  </a:moveTo>
                  <a:cubicBezTo>
                    <a:pt x="1120" y="1404"/>
                    <a:pt x="1120" y="1404"/>
                    <a:pt x="1120" y="1404"/>
                  </a:cubicBezTo>
                  <a:cubicBezTo>
                    <a:pt x="1120" y="1377"/>
                    <a:pt x="1120" y="1377"/>
                    <a:pt x="1120" y="1377"/>
                  </a:cubicBezTo>
                  <a:cubicBezTo>
                    <a:pt x="1152" y="1377"/>
                    <a:pt x="1152" y="1377"/>
                    <a:pt x="1152" y="1377"/>
                  </a:cubicBezTo>
                  <a:lnTo>
                    <a:pt x="1152" y="1409"/>
                  </a:lnTo>
                  <a:close/>
                  <a:moveTo>
                    <a:pt x="1152" y="1374"/>
                  </a:moveTo>
                  <a:cubicBezTo>
                    <a:pt x="1120" y="1374"/>
                    <a:pt x="1120" y="1374"/>
                    <a:pt x="1120" y="1374"/>
                  </a:cubicBezTo>
                  <a:cubicBezTo>
                    <a:pt x="1120" y="1347"/>
                    <a:pt x="1120" y="1347"/>
                    <a:pt x="1120" y="1347"/>
                  </a:cubicBezTo>
                  <a:cubicBezTo>
                    <a:pt x="1152" y="1342"/>
                    <a:pt x="1152" y="1342"/>
                    <a:pt x="1152" y="1342"/>
                  </a:cubicBezTo>
                  <a:lnTo>
                    <a:pt x="1152" y="1374"/>
                  </a:lnTo>
                  <a:close/>
                  <a:moveTo>
                    <a:pt x="1199" y="1415"/>
                  </a:moveTo>
                  <a:cubicBezTo>
                    <a:pt x="1156" y="1409"/>
                    <a:pt x="1156" y="1409"/>
                    <a:pt x="1156" y="1409"/>
                  </a:cubicBezTo>
                  <a:cubicBezTo>
                    <a:pt x="1156" y="1377"/>
                    <a:pt x="1156" y="1377"/>
                    <a:pt x="1156" y="1377"/>
                  </a:cubicBezTo>
                  <a:cubicBezTo>
                    <a:pt x="1199" y="1377"/>
                    <a:pt x="1199" y="1377"/>
                    <a:pt x="1199" y="1377"/>
                  </a:cubicBezTo>
                  <a:lnTo>
                    <a:pt x="1199" y="1415"/>
                  </a:lnTo>
                  <a:close/>
                  <a:moveTo>
                    <a:pt x="1199" y="1374"/>
                  </a:moveTo>
                  <a:cubicBezTo>
                    <a:pt x="1156" y="1374"/>
                    <a:pt x="1156" y="1374"/>
                    <a:pt x="1156" y="1374"/>
                  </a:cubicBezTo>
                  <a:cubicBezTo>
                    <a:pt x="1156" y="1342"/>
                    <a:pt x="1156" y="1342"/>
                    <a:pt x="1156" y="1342"/>
                  </a:cubicBezTo>
                  <a:cubicBezTo>
                    <a:pt x="1199" y="1336"/>
                    <a:pt x="1199" y="1336"/>
                    <a:pt x="1199" y="1336"/>
                  </a:cubicBezTo>
                  <a:lnTo>
                    <a:pt x="1199" y="1374"/>
                  </a:lnTo>
                  <a:close/>
                  <a:moveTo>
                    <a:pt x="2176" y="1301"/>
                  </a:moveTo>
                  <a:cubicBezTo>
                    <a:pt x="136" y="1301"/>
                    <a:pt x="136" y="1301"/>
                    <a:pt x="136" y="1301"/>
                  </a:cubicBezTo>
                  <a:cubicBezTo>
                    <a:pt x="136" y="158"/>
                    <a:pt x="136" y="158"/>
                    <a:pt x="136" y="158"/>
                  </a:cubicBezTo>
                  <a:cubicBezTo>
                    <a:pt x="2176" y="158"/>
                    <a:pt x="2176" y="158"/>
                    <a:pt x="2176" y="158"/>
                  </a:cubicBezTo>
                  <a:lnTo>
                    <a:pt x="2176" y="1301"/>
                  </a:lnTo>
                  <a:close/>
                </a:path>
              </a:pathLst>
            </a:custGeom>
            <a:solidFill>
              <a:schemeClr val="accent2"/>
            </a:solidFill>
            <a:ln>
              <a:noFill/>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latin typeface="Segoe UI"/>
              </a:endParaRPr>
            </a:p>
          </p:txBody>
        </p:sp>
      </p:grpSp>
      <p:sp>
        <p:nvSpPr>
          <p:cNvPr id="51" name="TextBox 50">
            <a:extLst>
              <a:ext uri="{FF2B5EF4-FFF2-40B4-BE49-F238E27FC236}">
                <a16:creationId xmlns:a16="http://schemas.microsoft.com/office/drawing/2014/main" id="{E76E8193-F657-444C-BAF2-DF7371CEEBDC}"/>
              </a:ext>
            </a:extLst>
          </p:cNvPr>
          <p:cNvSpPr txBox="1"/>
          <p:nvPr/>
        </p:nvSpPr>
        <p:spPr>
          <a:xfrm>
            <a:off x="255659" y="2252866"/>
            <a:ext cx="2669235" cy="1289675"/>
          </a:xfrm>
          <a:prstGeom prst="rect">
            <a:avLst/>
          </a:prstGeom>
          <a:noFill/>
        </p:spPr>
        <p:txBody>
          <a:bodyPr wrap="square" lIns="179285" tIns="143428" rIns="179285" bIns="143428" rtlCol="0">
            <a:spAutoFit/>
          </a:bodyPr>
          <a:lstStyle/>
          <a:p>
            <a:pPr>
              <a:lnSpc>
                <a:spcPct val="90000"/>
              </a:lnSpc>
              <a:spcAft>
                <a:spcPts val="588"/>
              </a:spcAft>
            </a:pPr>
            <a:r>
              <a:rPr lang="en-US" sz="1372" b="1" dirty="0">
                <a:solidFill>
                  <a:srgbClr val="0078D7"/>
                </a:solidFill>
                <a:latin typeface="Segoe UI" panose="020B0502040204020203" pitchFamily="34" charset="0"/>
                <a:cs typeface="Segoe UI" panose="020B0502040204020203" pitchFamily="34" charset="0"/>
              </a:rPr>
              <a:t>Make apps </a:t>
            </a:r>
            <a:r>
              <a:rPr lang="en-US" sz="1372" b="1" dirty="0">
                <a:solidFill>
                  <a:srgbClr val="0078D7"/>
                </a:solidFill>
                <a:latin typeface="Segoe UI" panose="020B0502040204020203" pitchFamily="34" charset="0"/>
                <a:ea typeface="Segoe UI" panose="020B0502040204020203" pitchFamily="34" charset="0"/>
                <a:cs typeface="Segoe UI" panose="020B0502040204020203" pitchFamily="34" charset="0"/>
              </a:rPr>
              <a:t>intelligent</a:t>
            </a:r>
            <a:r>
              <a:rPr lang="en-US" sz="1372" b="1" dirty="0">
                <a:solidFill>
                  <a:srgbClr val="0078D7"/>
                </a:solidFill>
                <a:ea typeface="Segoe UI" pitchFamily="34" charset="0"/>
                <a:cs typeface="Segoe UI" pitchFamily="34" charset="0"/>
              </a:rPr>
              <a:t> -</a:t>
            </a:r>
            <a:r>
              <a:rPr lang="en-US" sz="1372" dirty="0">
                <a:solidFill>
                  <a:srgbClr val="0078D7"/>
                </a:solidFill>
                <a:ea typeface="Segoe UI" pitchFamily="34" charset="0"/>
                <a:cs typeface="Segoe UI" pitchFamily="34" charset="0"/>
              </a:rPr>
              <a:t>Consume machine learning models from any app with a </a:t>
            </a:r>
            <a:r>
              <a:rPr lang="en-US" sz="1372" b="1" dirty="0">
                <a:solidFill>
                  <a:srgbClr val="0078D7"/>
                </a:solidFill>
                <a:latin typeface="Segoe UI" panose="020B0502040204020203" pitchFamily="34" charset="0"/>
                <a:ea typeface="Segoe UI" panose="020B0502040204020203" pitchFamily="34" charset="0"/>
                <a:cs typeface="Segoe UI" panose="020B0502040204020203" pitchFamily="34" charset="0"/>
              </a:rPr>
              <a:t>simple stored proc call</a:t>
            </a:r>
            <a:endParaRPr lang="en-US" sz="1372" dirty="0">
              <a:solidFill>
                <a:srgbClr val="0078D7"/>
              </a:solidFill>
              <a:ea typeface="Segoe UI" pitchFamily="34" charset="0"/>
              <a:cs typeface="Segoe UI" pitchFamily="34" charset="0"/>
            </a:endParaRPr>
          </a:p>
          <a:p>
            <a:pPr>
              <a:lnSpc>
                <a:spcPct val="90000"/>
              </a:lnSpc>
              <a:spcAft>
                <a:spcPts val="588"/>
              </a:spcAft>
            </a:pPr>
            <a:endParaRPr lang="en-US" sz="1176" dirty="0">
              <a:gradFill>
                <a:gsLst>
                  <a:gs pos="2917">
                    <a:schemeClr val="tx1"/>
                  </a:gs>
                  <a:gs pos="30000">
                    <a:schemeClr val="tx1"/>
                  </a:gs>
                </a:gsLst>
                <a:lin ang="5400000" scaled="0"/>
              </a:gradFill>
            </a:endParaRPr>
          </a:p>
        </p:txBody>
      </p:sp>
      <p:sp>
        <p:nvSpPr>
          <p:cNvPr id="52" name="Arrow: Down 51">
            <a:extLst>
              <a:ext uri="{FF2B5EF4-FFF2-40B4-BE49-F238E27FC236}">
                <a16:creationId xmlns:a16="http://schemas.microsoft.com/office/drawing/2014/main" id="{E139E70B-2F2C-4C23-89C3-2977854507DF}"/>
              </a:ext>
            </a:extLst>
          </p:cNvPr>
          <p:cNvSpPr/>
          <p:nvPr/>
        </p:nvSpPr>
        <p:spPr bwMode="auto">
          <a:xfrm>
            <a:off x="7552895" y="3155245"/>
            <a:ext cx="1063863" cy="103190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 name="Arrow: Left 52">
            <a:extLst>
              <a:ext uri="{FF2B5EF4-FFF2-40B4-BE49-F238E27FC236}">
                <a16:creationId xmlns:a16="http://schemas.microsoft.com/office/drawing/2014/main" id="{42319375-8B26-48C9-A2B7-C1DF83F44E39}"/>
              </a:ext>
            </a:extLst>
          </p:cNvPr>
          <p:cNvSpPr/>
          <p:nvPr/>
        </p:nvSpPr>
        <p:spPr bwMode="auto">
          <a:xfrm>
            <a:off x="5583980" y="5710923"/>
            <a:ext cx="897647" cy="1000722"/>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4" name="Arrow: Up 53">
            <a:extLst>
              <a:ext uri="{FF2B5EF4-FFF2-40B4-BE49-F238E27FC236}">
                <a16:creationId xmlns:a16="http://schemas.microsoft.com/office/drawing/2014/main" id="{9F2D86DA-F730-448F-8741-149BB7366909}"/>
              </a:ext>
            </a:extLst>
          </p:cNvPr>
          <p:cNvSpPr/>
          <p:nvPr/>
        </p:nvSpPr>
        <p:spPr bwMode="auto">
          <a:xfrm>
            <a:off x="2893849" y="3760488"/>
            <a:ext cx="1112056" cy="899538"/>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 name="Arrow: Right 54">
            <a:extLst>
              <a:ext uri="{FF2B5EF4-FFF2-40B4-BE49-F238E27FC236}">
                <a16:creationId xmlns:a16="http://schemas.microsoft.com/office/drawing/2014/main" id="{FB7272F0-FD00-440E-901F-34A28434754B}"/>
              </a:ext>
            </a:extLst>
          </p:cNvPr>
          <p:cNvSpPr/>
          <p:nvPr/>
        </p:nvSpPr>
        <p:spPr bwMode="auto">
          <a:xfrm>
            <a:off x="4892136" y="1089000"/>
            <a:ext cx="1104811" cy="112377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a:extLst>
              <a:ext uri="{FF2B5EF4-FFF2-40B4-BE49-F238E27FC236}">
                <a16:creationId xmlns:a16="http://schemas.microsoft.com/office/drawing/2014/main" id="{E9136DDF-105D-467D-9F56-068D376E2C7C}"/>
              </a:ext>
            </a:extLst>
          </p:cNvPr>
          <p:cNvSpPr txBox="1"/>
          <p:nvPr/>
        </p:nvSpPr>
        <p:spPr>
          <a:xfrm rot="18840038">
            <a:off x="2726391" y="1989363"/>
            <a:ext cx="2995371" cy="615522"/>
          </a:xfrm>
          <a:prstGeom prst="rect">
            <a:avLst/>
          </a:prstGeom>
          <a:noFill/>
        </p:spPr>
        <p:txBody>
          <a:bodyPr wrap="square" lIns="179285" tIns="143428" rIns="179285" bIns="143428" rtlCol="0">
            <a:spAutoFit/>
          </a:bodyPr>
          <a:lstStyle/>
          <a:p>
            <a:pPr>
              <a:lnSpc>
                <a:spcPct val="90000"/>
              </a:lnSpc>
              <a:spcAft>
                <a:spcPts val="588"/>
              </a:spcAft>
            </a:pPr>
            <a:r>
              <a:rPr lang="en-US" sz="2353" b="1">
                <a:solidFill>
                  <a:schemeClr val="bg1"/>
                </a:solidFill>
              </a:rPr>
              <a:t>Share &amp; Consume</a:t>
            </a:r>
          </a:p>
        </p:txBody>
      </p:sp>
      <p:sp>
        <p:nvSpPr>
          <p:cNvPr id="57" name="Arrow: Left-Right 56">
            <a:extLst>
              <a:ext uri="{FF2B5EF4-FFF2-40B4-BE49-F238E27FC236}">
                <a16:creationId xmlns:a16="http://schemas.microsoft.com/office/drawing/2014/main" id="{DE1E7FFA-709E-4F11-9E0B-C0D689B8C4B0}"/>
              </a:ext>
            </a:extLst>
          </p:cNvPr>
          <p:cNvSpPr/>
          <p:nvPr/>
        </p:nvSpPr>
        <p:spPr bwMode="auto">
          <a:xfrm rot="18639244">
            <a:off x="6229738" y="2749398"/>
            <a:ext cx="922805" cy="30613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8" name="Arrow: Left-Right 57">
            <a:extLst>
              <a:ext uri="{FF2B5EF4-FFF2-40B4-BE49-F238E27FC236}">
                <a16:creationId xmlns:a16="http://schemas.microsoft.com/office/drawing/2014/main" id="{F82FF02F-0CD4-4118-8EDF-1D9A53FCD091}"/>
              </a:ext>
            </a:extLst>
          </p:cNvPr>
          <p:cNvSpPr/>
          <p:nvPr/>
        </p:nvSpPr>
        <p:spPr bwMode="auto">
          <a:xfrm rot="2726007">
            <a:off x="4237526" y="2797692"/>
            <a:ext cx="922805" cy="30613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9" name="Arrow: Left-Right 58">
            <a:extLst>
              <a:ext uri="{FF2B5EF4-FFF2-40B4-BE49-F238E27FC236}">
                <a16:creationId xmlns:a16="http://schemas.microsoft.com/office/drawing/2014/main" id="{96E1CB63-D7D1-4498-AF8D-5C3E552ECBC7}"/>
              </a:ext>
            </a:extLst>
          </p:cNvPr>
          <p:cNvSpPr/>
          <p:nvPr/>
        </p:nvSpPr>
        <p:spPr bwMode="auto">
          <a:xfrm rot="19028248">
            <a:off x="4063138" y="4555573"/>
            <a:ext cx="922805" cy="30613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 name="Arrow: Left-Right 59">
            <a:extLst>
              <a:ext uri="{FF2B5EF4-FFF2-40B4-BE49-F238E27FC236}">
                <a16:creationId xmlns:a16="http://schemas.microsoft.com/office/drawing/2014/main" id="{5CB2B9F1-111B-417F-B51D-6A9A7971390A}"/>
              </a:ext>
            </a:extLst>
          </p:cNvPr>
          <p:cNvSpPr/>
          <p:nvPr/>
        </p:nvSpPr>
        <p:spPr bwMode="auto">
          <a:xfrm rot="13256762">
            <a:off x="6420748" y="4579992"/>
            <a:ext cx="922805" cy="30613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 name="Cylinder 60">
            <a:extLst>
              <a:ext uri="{FF2B5EF4-FFF2-40B4-BE49-F238E27FC236}">
                <a16:creationId xmlns:a16="http://schemas.microsoft.com/office/drawing/2014/main" id="{DDC4338F-88BC-45DA-91EF-C3EB74869CD5}"/>
              </a:ext>
            </a:extLst>
          </p:cNvPr>
          <p:cNvSpPr/>
          <p:nvPr/>
        </p:nvSpPr>
        <p:spPr bwMode="auto">
          <a:xfrm>
            <a:off x="4977690" y="3205351"/>
            <a:ext cx="1415242" cy="1611136"/>
          </a:xfrm>
          <a:prstGeom prst="can">
            <a:avLst/>
          </a:prstGeom>
          <a:solidFill>
            <a:schemeClr val="tx2">
              <a:lumMod val="75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gradFill>
                  <a:gsLst>
                    <a:gs pos="0">
                      <a:srgbClr val="FFFFFF"/>
                    </a:gs>
                    <a:gs pos="100000">
                      <a:srgbClr val="FFFFFF"/>
                    </a:gs>
                  </a:gsLst>
                  <a:lin ang="5400000" scaled="0"/>
                </a:gradFill>
                <a:ea typeface="Segoe UI" pitchFamily="34" charset="0"/>
                <a:cs typeface="Segoe UI" pitchFamily="34" charset="0"/>
              </a:rPr>
              <a:t>SQL Server</a:t>
            </a:r>
          </a:p>
          <a:p>
            <a:pPr algn="ctr" defTabSz="914102" fontAlgn="base">
              <a:lnSpc>
                <a:spcPct val="90000"/>
              </a:lnSpc>
              <a:spcBef>
                <a:spcPct val="0"/>
              </a:spcBef>
              <a:spcAft>
                <a:spcPct val="0"/>
              </a:spcAft>
            </a:pPr>
            <a:r>
              <a:rPr lang="en-US" sz="1568" dirty="0">
                <a:gradFill>
                  <a:gsLst>
                    <a:gs pos="0">
                      <a:srgbClr val="FFFFFF"/>
                    </a:gs>
                    <a:gs pos="100000">
                      <a:srgbClr val="FFFFFF"/>
                    </a:gs>
                  </a:gsLst>
                  <a:lin ang="5400000" scaled="0"/>
                </a:gradFill>
                <a:ea typeface="Segoe UI" pitchFamily="34" charset="0"/>
                <a:cs typeface="Segoe UI" pitchFamily="34" charset="0"/>
              </a:rPr>
              <a:t> Machine Learning Services</a:t>
            </a:r>
          </a:p>
        </p:txBody>
      </p:sp>
      <p:grpSp>
        <p:nvGrpSpPr>
          <p:cNvPr id="62" name="Group 61">
            <a:extLst>
              <a:ext uri="{FF2B5EF4-FFF2-40B4-BE49-F238E27FC236}">
                <a16:creationId xmlns:a16="http://schemas.microsoft.com/office/drawing/2014/main" id="{54154A33-E745-4F4E-8F9C-3629736F53AB}"/>
              </a:ext>
            </a:extLst>
          </p:cNvPr>
          <p:cNvGrpSpPr/>
          <p:nvPr/>
        </p:nvGrpSpPr>
        <p:grpSpPr>
          <a:xfrm>
            <a:off x="378368" y="4075146"/>
            <a:ext cx="2255990" cy="560910"/>
            <a:chOff x="378368" y="4075146"/>
            <a:chExt cx="2255990" cy="560910"/>
          </a:xfrm>
        </p:grpSpPr>
        <p:sp>
          <p:nvSpPr>
            <p:cNvPr id="63" name="people_4">
              <a:extLst>
                <a:ext uri="{FF2B5EF4-FFF2-40B4-BE49-F238E27FC236}">
                  <a16:creationId xmlns:a16="http://schemas.microsoft.com/office/drawing/2014/main" id="{0077EB73-EA70-436D-A26C-1C22276407B7}"/>
                </a:ext>
              </a:extLst>
            </p:cNvPr>
            <p:cNvSpPr>
              <a:spLocks noChangeAspect="1" noEditPoints="1"/>
            </p:cNvSpPr>
            <p:nvPr/>
          </p:nvSpPr>
          <p:spPr bwMode="auto">
            <a:xfrm>
              <a:off x="524285" y="4164017"/>
              <a:ext cx="320740" cy="35858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endParaRPr lang="en-US" sz="1730" dirty="0">
                <a:solidFill>
                  <a:srgbClr val="64BFF2"/>
                </a:solidFill>
              </a:endParaRPr>
            </a:p>
          </p:txBody>
        </p:sp>
        <p:sp>
          <p:nvSpPr>
            <p:cNvPr id="64" name="TextBox 63">
              <a:extLst>
                <a:ext uri="{FF2B5EF4-FFF2-40B4-BE49-F238E27FC236}">
                  <a16:creationId xmlns:a16="http://schemas.microsoft.com/office/drawing/2014/main" id="{C3C84858-7CEF-4D7A-9C48-4E9B8122AB5C}"/>
                </a:ext>
              </a:extLst>
            </p:cNvPr>
            <p:cNvSpPr txBox="1"/>
            <p:nvPr/>
          </p:nvSpPr>
          <p:spPr>
            <a:xfrm>
              <a:off x="918516" y="4238542"/>
              <a:ext cx="1715842" cy="337140"/>
            </a:xfrm>
            <a:prstGeom prst="rect">
              <a:avLst/>
            </a:prstGeom>
            <a:noFill/>
            <a:ln>
              <a:noFill/>
            </a:ln>
          </p:spPr>
          <p:txBody>
            <a:bodyPr wrap="square" lIns="140609" tIns="87880" rIns="140609" bIns="87880" rtlCol="0">
              <a:spAutoFit/>
            </a:bodyPr>
            <a:lstStyle/>
            <a:p>
              <a:pPr indent="-351221">
                <a:lnSpc>
                  <a:spcPct val="90000"/>
                </a:lnSpc>
                <a:defRPr/>
              </a:pPr>
              <a:r>
                <a:rPr lang="en-US" sz="1153" dirty="0">
                  <a:solidFill>
                    <a:schemeClr val="accent2"/>
                  </a:solidFill>
                  <a:latin typeface="Segoe UI Semibold" panose="020B0702040204020203" pitchFamily="34" charset="0"/>
                  <a:cs typeface="Segoe UI Semibold" panose="020B0702040204020203" pitchFamily="34" charset="0"/>
                </a:rPr>
                <a:t>SQL Developer/DBA</a:t>
              </a:r>
            </a:p>
          </p:txBody>
        </p:sp>
        <p:sp>
          <p:nvSpPr>
            <p:cNvPr id="65" name="Oval 64">
              <a:extLst>
                <a:ext uri="{FF2B5EF4-FFF2-40B4-BE49-F238E27FC236}">
                  <a16:creationId xmlns:a16="http://schemas.microsoft.com/office/drawing/2014/main" id="{043C2E28-80F8-4A76-9E28-D5072E6F1306}"/>
                </a:ext>
              </a:extLst>
            </p:cNvPr>
            <p:cNvSpPr/>
            <p:nvPr/>
          </p:nvSpPr>
          <p:spPr>
            <a:xfrm>
              <a:off x="378368" y="4075146"/>
              <a:ext cx="577748" cy="560910"/>
            </a:xfrm>
            <a:prstGeom prst="ellipse">
              <a:avLst/>
            </a:prstGeom>
            <a:noFill/>
            <a:ln w="19050">
              <a:solidFill>
                <a:srgbClr val="24A5E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solidFill>
                  <a:srgbClr val="64BFF2"/>
                </a:solidFill>
                <a:latin typeface="Segoe UI"/>
                <a:ea typeface="Segoe UI" pitchFamily="34" charset="0"/>
                <a:cs typeface="Segoe UI" pitchFamily="34" charset="0"/>
              </a:endParaRPr>
            </a:p>
          </p:txBody>
        </p:sp>
      </p:grpSp>
      <p:grpSp>
        <p:nvGrpSpPr>
          <p:cNvPr id="66" name="Group 65">
            <a:extLst>
              <a:ext uri="{FF2B5EF4-FFF2-40B4-BE49-F238E27FC236}">
                <a16:creationId xmlns:a16="http://schemas.microsoft.com/office/drawing/2014/main" id="{24E716D2-E993-4BA5-9754-4AAE5899CAA8}"/>
              </a:ext>
            </a:extLst>
          </p:cNvPr>
          <p:cNvGrpSpPr/>
          <p:nvPr/>
        </p:nvGrpSpPr>
        <p:grpSpPr>
          <a:xfrm>
            <a:off x="2621568" y="1136688"/>
            <a:ext cx="2255668" cy="560910"/>
            <a:chOff x="2132886" y="953111"/>
            <a:chExt cx="2255668" cy="560910"/>
          </a:xfrm>
        </p:grpSpPr>
        <p:sp>
          <p:nvSpPr>
            <p:cNvPr id="67" name="people_4">
              <a:extLst>
                <a:ext uri="{FF2B5EF4-FFF2-40B4-BE49-F238E27FC236}">
                  <a16:creationId xmlns:a16="http://schemas.microsoft.com/office/drawing/2014/main" id="{C0DBEA69-440D-4CA0-800C-7C216E213BB6}"/>
                </a:ext>
              </a:extLst>
            </p:cNvPr>
            <p:cNvSpPr>
              <a:spLocks noChangeAspect="1" noEditPoints="1"/>
            </p:cNvSpPr>
            <p:nvPr/>
          </p:nvSpPr>
          <p:spPr bwMode="auto">
            <a:xfrm>
              <a:off x="2252758" y="1021304"/>
              <a:ext cx="320740" cy="35858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endParaRPr lang="en-US" sz="1730" dirty="0">
                <a:solidFill>
                  <a:srgbClr val="00B0F0"/>
                </a:solidFill>
              </a:endParaRPr>
            </a:p>
          </p:txBody>
        </p:sp>
        <p:sp>
          <p:nvSpPr>
            <p:cNvPr id="68" name="TextBox 67">
              <a:extLst>
                <a:ext uri="{FF2B5EF4-FFF2-40B4-BE49-F238E27FC236}">
                  <a16:creationId xmlns:a16="http://schemas.microsoft.com/office/drawing/2014/main" id="{B248D073-C7E9-4C36-B3EE-B9E6497B1B23}"/>
                </a:ext>
              </a:extLst>
            </p:cNvPr>
            <p:cNvSpPr txBox="1"/>
            <p:nvPr/>
          </p:nvSpPr>
          <p:spPr>
            <a:xfrm>
              <a:off x="2672712" y="1116179"/>
              <a:ext cx="1715842" cy="337140"/>
            </a:xfrm>
            <a:prstGeom prst="rect">
              <a:avLst/>
            </a:prstGeom>
            <a:noFill/>
            <a:ln>
              <a:noFill/>
            </a:ln>
          </p:spPr>
          <p:txBody>
            <a:bodyPr wrap="square" lIns="140609" tIns="87880" rIns="140609" bIns="87880" rtlCol="0">
              <a:spAutoFit/>
            </a:bodyPr>
            <a:lstStyle/>
            <a:p>
              <a:pPr indent="-351221">
                <a:lnSpc>
                  <a:spcPct val="90000"/>
                </a:lnSpc>
                <a:defRPr/>
              </a:pPr>
              <a:r>
                <a:rPr lang="en-US" sz="1153" dirty="0">
                  <a:solidFill>
                    <a:srgbClr val="00B0F0"/>
                  </a:solidFill>
                  <a:latin typeface="Segoe UI Semibold" panose="020B0702040204020203" pitchFamily="34" charset="0"/>
                  <a:cs typeface="Segoe UI Semibold" panose="020B0702040204020203" pitchFamily="34" charset="0"/>
                </a:rPr>
                <a:t>App Developer</a:t>
              </a:r>
            </a:p>
          </p:txBody>
        </p:sp>
        <p:sp>
          <p:nvSpPr>
            <p:cNvPr id="69" name="Oval 68">
              <a:extLst>
                <a:ext uri="{FF2B5EF4-FFF2-40B4-BE49-F238E27FC236}">
                  <a16:creationId xmlns:a16="http://schemas.microsoft.com/office/drawing/2014/main" id="{C5AA1286-F56A-49AB-A3A2-05B259DA6EB2}"/>
                </a:ext>
              </a:extLst>
            </p:cNvPr>
            <p:cNvSpPr/>
            <p:nvPr/>
          </p:nvSpPr>
          <p:spPr>
            <a:xfrm>
              <a:off x="2132886" y="953111"/>
              <a:ext cx="577748" cy="560910"/>
            </a:xfrm>
            <a:prstGeom prst="ellipse">
              <a:avLst/>
            </a:prstGeom>
            <a:noFill/>
            <a:ln w="1905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solidFill>
                  <a:srgbClr val="00B0F0"/>
                </a:solidFill>
                <a:latin typeface="Segoe UI"/>
                <a:ea typeface="Segoe UI" pitchFamily="34" charset="0"/>
                <a:cs typeface="Segoe UI" pitchFamily="34" charset="0"/>
              </a:endParaRPr>
            </a:p>
          </p:txBody>
        </p:sp>
      </p:grpSp>
      <p:grpSp>
        <p:nvGrpSpPr>
          <p:cNvPr id="70" name="Group 69">
            <a:extLst>
              <a:ext uri="{FF2B5EF4-FFF2-40B4-BE49-F238E27FC236}">
                <a16:creationId xmlns:a16="http://schemas.microsoft.com/office/drawing/2014/main" id="{D13C93F5-D316-446B-8F1F-757659897DB7}"/>
              </a:ext>
            </a:extLst>
          </p:cNvPr>
          <p:cNvGrpSpPr/>
          <p:nvPr/>
        </p:nvGrpSpPr>
        <p:grpSpPr>
          <a:xfrm>
            <a:off x="8903146" y="3452706"/>
            <a:ext cx="2419554" cy="782319"/>
            <a:chOff x="8903146" y="3452706"/>
            <a:chExt cx="2419554" cy="782319"/>
          </a:xfrm>
        </p:grpSpPr>
        <p:grpSp>
          <p:nvGrpSpPr>
            <p:cNvPr id="71" name="Group 70">
              <a:extLst>
                <a:ext uri="{FF2B5EF4-FFF2-40B4-BE49-F238E27FC236}">
                  <a16:creationId xmlns:a16="http://schemas.microsoft.com/office/drawing/2014/main" id="{3823F5BC-15F5-405F-83FB-F2DA7D2BEAA7}"/>
                </a:ext>
              </a:extLst>
            </p:cNvPr>
            <p:cNvGrpSpPr/>
            <p:nvPr/>
          </p:nvGrpSpPr>
          <p:grpSpPr>
            <a:xfrm>
              <a:off x="8903146" y="3452706"/>
              <a:ext cx="2419554" cy="782319"/>
              <a:chOff x="9505321" y="3391316"/>
              <a:chExt cx="2468071" cy="798006"/>
            </a:xfrm>
          </p:grpSpPr>
          <p:sp>
            <p:nvSpPr>
              <p:cNvPr id="73" name="TextBox 72">
                <a:extLst>
                  <a:ext uri="{FF2B5EF4-FFF2-40B4-BE49-F238E27FC236}">
                    <a16:creationId xmlns:a16="http://schemas.microsoft.com/office/drawing/2014/main" id="{E24BC3A0-F202-4A9D-9203-1BC6E861D8A1}"/>
                  </a:ext>
                </a:extLst>
              </p:cNvPr>
              <p:cNvSpPr txBox="1"/>
              <p:nvPr/>
            </p:nvSpPr>
            <p:spPr>
              <a:xfrm>
                <a:off x="10267943" y="3612560"/>
                <a:ext cx="1705449" cy="343895"/>
              </a:xfrm>
              <a:prstGeom prst="rect">
                <a:avLst/>
              </a:prstGeom>
              <a:noFill/>
              <a:ln>
                <a:noFill/>
              </a:ln>
            </p:spPr>
            <p:txBody>
              <a:bodyPr wrap="square" lIns="140609" tIns="87880" rIns="140609" bIns="87880" rtlCol="0">
                <a:spAutoFit/>
              </a:bodyPr>
              <a:lstStyle/>
              <a:p>
                <a:pPr indent="-351221">
                  <a:lnSpc>
                    <a:spcPct val="90000"/>
                  </a:lnSpc>
                  <a:defRPr/>
                </a:pPr>
                <a:r>
                  <a:rPr lang="en-US" sz="1153" dirty="0">
                    <a:solidFill>
                      <a:schemeClr val="accent2"/>
                    </a:solidFill>
                    <a:latin typeface="Segoe UI Semibold" panose="020B0702040204020203" pitchFamily="34" charset="0"/>
                    <a:cs typeface="Segoe UI Semibold" panose="020B0702040204020203" pitchFamily="34" charset="0"/>
                  </a:rPr>
                  <a:t>Data Scientist</a:t>
                </a:r>
              </a:p>
            </p:txBody>
          </p:sp>
          <p:sp>
            <p:nvSpPr>
              <p:cNvPr id="74" name="Oval 73">
                <a:extLst>
                  <a:ext uri="{FF2B5EF4-FFF2-40B4-BE49-F238E27FC236}">
                    <a16:creationId xmlns:a16="http://schemas.microsoft.com/office/drawing/2014/main" id="{9A69C75A-D742-498D-BEC2-EC2B10A1EFCB}"/>
                  </a:ext>
                </a:extLst>
              </p:cNvPr>
              <p:cNvSpPr/>
              <p:nvPr/>
            </p:nvSpPr>
            <p:spPr>
              <a:xfrm>
                <a:off x="9505321" y="3391316"/>
                <a:ext cx="798006" cy="798006"/>
              </a:xfrm>
              <a:prstGeom prst="ellipse">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72" name="people_4">
              <a:extLst>
                <a:ext uri="{FF2B5EF4-FFF2-40B4-BE49-F238E27FC236}">
                  <a16:creationId xmlns:a16="http://schemas.microsoft.com/office/drawing/2014/main" id="{9434D862-1CE7-4A47-B34C-72F6A4632904}"/>
                </a:ext>
              </a:extLst>
            </p:cNvPr>
            <p:cNvSpPr>
              <a:spLocks noChangeAspect="1" noEditPoints="1"/>
            </p:cNvSpPr>
            <p:nvPr/>
          </p:nvSpPr>
          <p:spPr bwMode="auto">
            <a:xfrm>
              <a:off x="9130887" y="3647535"/>
              <a:ext cx="320740" cy="35858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endParaRPr lang="en-US" sz="1730" dirty="0">
                <a:solidFill>
                  <a:srgbClr val="64BFF2"/>
                </a:solidFill>
              </a:endParaRPr>
            </a:p>
          </p:txBody>
        </p:sp>
      </p:grpSp>
      <p:grpSp>
        <p:nvGrpSpPr>
          <p:cNvPr id="75" name="Group 74">
            <a:extLst>
              <a:ext uri="{FF2B5EF4-FFF2-40B4-BE49-F238E27FC236}">
                <a16:creationId xmlns:a16="http://schemas.microsoft.com/office/drawing/2014/main" id="{3979E76C-4675-4B7C-9B62-2B6C8A9930ED}"/>
              </a:ext>
            </a:extLst>
          </p:cNvPr>
          <p:cNvGrpSpPr/>
          <p:nvPr/>
        </p:nvGrpSpPr>
        <p:grpSpPr>
          <a:xfrm>
            <a:off x="3224006" y="5975028"/>
            <a:ext cx="1561567" cy="951698"/>
            <a:chOff x="3224006" y="5975028"/>
            <a:chExt cx="1561567" cy="951698"/>
          </a:xfrm>
        </p:grpSpPr>
        <p:grpSp>
          <p:nvGrpSpPr>
            <p:cNvPr id="76" name="Group 75">
              <a:extLst>
                <a:ext uri="{FF2B5EF4-FFF2-40B4-BE49-F238E27FC236}">
                  <a16:creationId xmlns:a16="http://schemas.microsoft.com/office/drawing/2014/main" id="{470FFECE-ABF8-4EC9-8F4E-4185D4A92477}"/>
                </a:ext>
              </a:extLst>
            </p:cNvPr>
            <p:cNvGrpSpPr/>
            <p:nvPr/>
          </p:nvGrpSpPr>
          <p:grpSpPr>
            <a:xfrm>
              <a:off x="3224006" y="5975028"/>
              <a:ext cx="1561567" cy="951698"/>
              <a:chOff x="9590842" y="3371864"/>
              <a:chExt cx="1705449" cy="1117235"/>
            </a:xfrm>
          </p:grpSpPr>
          <p:sp>
            <p:nvSpPr>
              <p:cNvPr id="78" name="TextBox 77">
                <a:extLst>
                  <a:ext uri="{FF2B5EF4-FFF2-40B4-BE49-F238E27FC236}">
                    <a16:creationId xmlns:a16="http://schemas.microsoft.com/office/drawing/2014/main" id="{A31C9057-A78A-402A-8EB0-6528D46211E5}"/>
                  </a:ext>
                </a:extLst>
              </p:cNvPr>
              <p:cNvSpPr txBox="1"/>
              <p:nvPr/>
            </p:nvSpPr>
            <p:spPr>
              <a:xfrm>
                <a:off x="9590842" y="4093318"/>
                <a:ext cx="1705449" cy="395781"/>
              </a:xfrm>
              <a:prstGeom prst="rect">
                <a:avLst/>
              </a:prstGeom>
              <a:noFill/>
              <a:ln>
                <a:noFill/>
              </a:ln>
            </p:spPr>
            <p:txBody>
              <a:bodyPr wrap="square" lIns="140609" tIns="87880" rIns="140609" bIns="87880" rtlCol="0">
                <a:spAutoFit/>
              </a:bodyPr>
              <a:lstStyle/>
              <a:p>
                <a:pPr indent="-351221">
                  <a:lnSpc>
                    <a:spcPct val="90000"/>
                  </a:lnSpc>
                  <a:defRPr/>
                </a:pPr>
                <a:r>
                  <a:rPr lang="en-US" sz="1153" dirty="0">
                    <a:solidFill>
                      <a:srgbClr val="00B0F0"/>
                    </a:solidFill>
                    <a:latin typeface="Segoe UI Semibold" panose="020B0702040204020203" pitchFamily="34" charset="0"/>
                    <a:cs typeface="Segoe UI Semibold" panose="020B0702040204020203" pitchFamily="34" charset="0"/>
                  </a:rPr>
                  <a:t>Data Scientist</a:t>
                </a:r>
              </a:p>
            </p:txBody>
          </p:sp>
          <p:sp>
            <p:nvSpPr>
              <p:cNvPr id="79" name="Oval 78">
                <a:extLst>
                  <a:ext uri="{FF2B5EF4-FFF2-40B4-BE49-F238E27FC236}">
                    <a16:creationId xmlns:a16="http://schemas.microsoft.com/office/drawing/2014/main" id="{C3D60FE1-CA4A-48FB-B0DD-C5C61B254BA0}"/>
                  </a:ext>
                </a:extLst>
              </p:cNvPr>
              <p:cNvSpPr/>
              <p:nvPr/>
            </p:nvSpPr>
            <p:spPr>
              <a:xfrm>
                <a:off x="9755973" y="3371864"/>
                <a:ext cx="798006" cy="798006"/>
              </a:xfrm>
              <a:prstGeom prst="ellipse">
                <a:avLst/>
              </a:prstGeom>
              <a:noFill/>
              <a:ln w="1905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77" name="people_4">
              <a:extLst>
                <a:ext uri="{FF2B5EF4-FFF2-40B4-BE49-F238E27FC236}">
                  <a16:creationId xmlns:a16="http://schemas.microsoft.com/office/drawing/2014/main" id="{8B887926-B9B3-41B4-A937-527227BF25ED}"/>
                </a:ext>
              </a:extLst>
            </p:cNvPr>
            <p:cNvSpPr>
              <a:spLocks noChangeAspect="1" noEditPoints="1"/>
            </p:cNvSpPr>
            <p:nvPr/>
          </p:nvSpPr>
          <p:spPr bwMode="auto">
            <a:xfrm>
              <a:off x="3563932" y="6135621"/>
              <a:ext cx="320740" cy="35858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endParaRPr lang="en-US" sz="1730" dirty="0">
                <a:solidFill>
                  <a:srgbClr val="64BFF2"/>
                </a:solidFill>
              </a:endParaRPr>
            </a:p>
          </p:txBody>
        </p:sp>
      </p:grpSp>
      <p:pic>
        <p:nvPicPr>
          <p:cNvPr id="80" name="Graphic 79" descr="Brain">
            <a:extLst>
              <a:ext uri="{FF2B5EF4-FFF2-40B4-BE49-F238E27FC236}">
                <a16:creationId xmlns:a16="http://schemas.microsoft.com/office/drawing/2014/main" id="{9EB6AE7E-914D-4C28-843D-6C1184C823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34805" y="4447359"/>
            <a:ext cx="959855" cy="959855"/>
          </a:xfrm>
          <a:prstGeom prst="rect">
            <a:avLst/>
          </a:prstGeom>
        </p:spPr>
      </p:pic>
      <p:sp>
        <p:nvSpPr>
          <p:cNvPr id="81" name="TextBox 80">
            <a:extLst>
              <a:ext uri="{FF2B5EF4-FFF2-40B4-BE49-F238E27FC236}">
                <a16:creationId xmlns:a16="http://schemas.microsoft.com/office/drawing/2014/main" id="{84A8F7BF-FF87-460D-89DB-43C46385D9D4}"/>
              </a:ext>
            </a:extLst>
          </p:cNvPr>
          <p:cNvSpPr txBox="1"/>
          <p:nvPr/>
        </p:nvSpPr>
        <p:spPr>
          <a:xfrm rot="2655059">
            <a:off x="3112656" y="5597894"/>
            <a:ext cx="2995371" cy="615522"/>
          </a:xfrm>
          <a:prstGeom prst="rect">
            <a:avLst/>
          </a:prstGeom>
          <a:noFill/>
        </p:spPr>
        <p:txBody>
          <a:bodyPr wrap="square" lIns="179285" tIns="143428" rIns="179285" bIns="143428" rtlCol="0">
            <a:spAutoFit/>
          </a:bodyPr>
          <a:lstStyle/>
          <a:p>
            <a:pPr>
              <a:lnSpc>
                <a:spcPct val="90000"/>
              </a:lnSpc>
              <a:spcAft>
                <a:spcPts val="588"/>
              </a:spcAft>
            </a:pPr>
            <a:r>
              <a:rPr lang="en-US" sz="2353" b="1">
                <a:solidFill>
                  <a:schemeClr val="bg1"/>
                </a:solidFill>
              </a:rPr>
              <a:t>Deploy</a:t>
            </a:r>
          </a:p>
        </p:txBody>
      </p:sp>
    </p:spTree>
    <p:extLst>
      <p:ext uri="{BB962C8B-B14F-4D97-AF65-F5344CB8AC3E}">
        <p14:creationId xmlns:p14="http://schemas.microsoft.com/office/powerpoint/2010/main" val="117569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EDA6-10E8-400A-89CB-32F6993E3395}"/>
              </a:ext>
            </a:extLst>
          </p:cNvPr>
          <p:cNvSpPr>
            <a:spLocks noGrp="1"/>
          </p:cNvSpPr>
          <p:nvPr>
            <p:ph type="title"/>
          </p:nvPr>
        </p:nvSpPr>
        <p:spPr>
          <a:xfrm>
            <a:off x="838200" y="365126"/>
            <a:ext cx="10515600" cy="762920"/>
          </a:xfrm>
        </p:spPr>
        <p:txBody>
          <a:bodyPr>
            <a:normAutofit/>
          </a:bodyPr>
          <a:lstStyle/>
          <a:p>
            <a:r>
              <a:rPr lang="en-US" sz="4000" dirty="0"/>
              <a:t>Streamline Productivity and Simplify Deployment</a:t>
            </a:r>
          </a:p>
        </p:txBody>
      </p:sp>
      <p:sp>
        <p:nvSpPr>
          <p:cNvPr id="134" name="Flowchart: Magnetic Disk 133">
            <a:extLst>
              <a:ext uri="{FF2B5EF4-FFF2-40B4-BE49-F238E27FC236}">
                <a16:creationId xmlns:a16="http://schemas.microsoft.com/office/drawing/2014/main" id="{B4CDDD13-F8A6-4D0D-90C5-B4BFAFBB559B}"/>
              </a:ext>
            </a:extLst>
          </p:cNvPr>
          <p:cNvSpPr/>
          <p:nvPr/>
        </p:nvSpPr>
        <p:spPr bwMode="auto">
          <a:xfrm>
            <a:off x="617799" y="4007104"/>
            <a:ext cx="2384689" cy="2358959"/>
          </a:xfrm>
          <a:prstGeom prst="flowChartMagneticDisk">
            <a:avLst/>
          </a:prstGeom>
          <a:solidFill>
            <a:srgbClr val="0078D7"/>
          </a:solidFill>
          <a:ln w="28575"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568" b="1"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rPr>
              <a:t>DB</a:t>
            </a:r>
          </a:p>
        </p:txBody>
      </p:sp>
      <p:cxnSp>
        <p:nvCxnSpPr>
          <p:cNvPr id="135" name="Connector: Elbow 134">
            <a:extLst>
              <a:ext uri="{FF2B5EF4-FFF2-40B4-BE49-F238E27FC236}">
                <a16:creationId xmlns:a16="http://schemas.microsoft.com/office/drawing/2014/main" id="{300D3A1D-9F62-418F-8F98-268D5FD280FF}"/>
              </a:ext>
            </a:extLst>
          </p:cNvPr>
          <p:cNvCxnSpPr>
            <a:cxnSpLocks/>
            <a:stCxn id="141" idx="2"/>
          </p:cNvCxnSpPr>
          <p:nvPr/>
        </p:nvCxnSpPr>
        <p:spPr>
          <a:xfrm rot="16200000" flipH="1">
            <a:off x="347373" y="2747757"/>
            <a:ext cx="1988312" cy="532494"/>
          </a:xfrm>
          <a:prstGeom prst="bentConnector3">
            <a:avLst>
              <a:gd name="adj1" fmla="val 50000"/>
            </a:avLst>
          </a:prstGeom>
          <a:noFill/>
          <a:ln w="19050" cap="flat" cmpd="sng" algn="ctr">
            <a:solidFill>
              <a:srgbClr val="505050"/>
            </a:solidFill>
            <a:prstDash val="solid"/>
            <a:headEnd type="none"/>
            <a:tailEnd type="triangle" w="lg" len="lg"/>
          </a:ln>
          <a:effectLst/>
        </p:spPr>
      </p:cxnSp>
      <p:cxnSp>
        <p:nvCxnSpPr>
          <p:cNvPr id="136" name="Straight Connector 135">
            <a:extLst>
              <a:ext uri="{FF2B5EF4-FFF2-40B4-BE49-F238E27FC236}">
                <a16:creationId xmlns:a16="http://schemas.microsoft.com/office/drawing/2014/main" id="{A054D825-BF93-4EA7-B159-98812ED38866}"/>
              </a:ext>
            </a:extLst>
          </p:cNvPr>
          <p:cNvCxnSpPr/>
          <p:nvPr/>
        </p:nvCxnSpPr>
        <p:spPr>
          <a:xfrm>
            <a:off x="5967940" y="1350620"/>
            <a:ext cx="0" cy="5125671"/>
          </a:xfrm>
          <a:prstGeom prst="line">
            <a:avLst/>
          </a:prstGeom>
          <a:noFill/>
          <a:ln w="9525" cap="flat" cmpd="sng" algn="ctr">
            <a:solidFill>
              <a:srgbClr val="505050"/>
            </a:solidFill>
            <a:prstDash val="dash"/>
            <a:headEnd type="none"/>
            <a:tailEnd type="none"/>
          </a:ln>
          <a:effectLst/>
        </p:spPr>
      </p:cxnSp>
      <p:sp>
        <p:nvSpPr>
          <p:cNvPr id="137" name="Flowchart: Magnetic Disk 136">
            <a:extLst>
              <a:ext uri="{FF2B5EF4-FFF2-40B4-BE49-F238E27FC236}">
                <a16:creationId xmlns:a16="http://schemas.microsoft.com/office/drawing/2014/main" id="{A00ABE89-A7E0-4397-BBAA-3A0559A9FCC5}"/>
              </a:ext>
            </a:extLst>
          </p:cNvPr>
          <p:cNvSpPr/>
          <p:nvPr/>
        </p:nvSpPr>
        <p:spPr bwMode="auto">
          <a:xfrm>
            <a:off x="7383445" y="3422005"/>
            <a:ext cx="2389820" cy="2944058"/>
          </a:xfrm>
          <a:prstGeom prst="flowChartMagneticDisk">
            <a:avLst/>
          </a:prstGeom>
          <a:solidFill>
            <a:srgbClr val="0078D7"/>
          </a:solidFill>
          <a:ln w="28575"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568" b="1"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cxnSp>
        <p:nvCxnSpPr>
          <p:cNvPr id="138" name="Straight Arrow Connector 137">
            <a:extLst>
              <a:ext uri="{FF2B5EF4-FFF2-40B4-BE49-F238E27FC236}">
                <a16:creationId xmlns:a16="http://schemas.microsoft.com/office/drawing/2014/main" id="{AE7583DD-411C-48FA-B34F-D8AF1F025D88}"/>
              </a:ext>
            </a:extLst>
          </p:cNvPr>
          <p:cNvCxnSpPr>
            <a:cxnSpLocks/>
          </p:cNvCxnSpPr>
          <p:nvPr/>
        </p:nvCxnSpPr>
        <p:spPr>
          <a:xfrm flipV="1">
            <a:off x="8769161" y="2305586"/>
            <a:ext cx="0" cy="1123414"/>
          </a:xfrm>
          <a:prstGeom prst="straightConnector1">
            <a:avLst/>
          </a:prstGeom>
          <a:noFill/>
          <a:ln w="19050" cap="flat" cmpd="sng" algn="ctr">
            <a:solidFill>
              <a:srgbClr val="505050"/>
            </a:solidFill>
            <a:prstDash val="solid"/>
            <a:headEnd type="none"/>
            <a:tailEnd type="triangle" w="lg" len="lg"/>
          </a:ln>
          <a:effectLst/>
        </p:spPr>
      </p:cxnSp>
      <p:cxnSp>
        <p:nvCxnSpPr>
          <p:cNvPr id="139" name="Straight Arrow Connector 138">
            <a:extLst>
              <a:ext uri="{FF2B5EF4-FFF2-40B4-BE49-F238E27FC236}">
                <a16:creationId xmlns:a16="http://schemas.microsoft.com/office/drawing/2014/main" id="{0385752F-AC8E-45B6-B7E4-D242E6FCBBBA}"/>
              </a:ext>
            </a:extLst>
          </p:cNvPr>
          <p:cNvCxnSpPr>
            <a:cxnSpLocks/>
          </p:cNvCxnSpPr>
          <p:nvPr/>
        </p:nvCxnSpPr>
        <p:spPr>
          <a:xfrm>
            <a:off x="8171543" y="2442984"/>
            <a:ext cx="0" cy="986016"/>
          </a:xfrm>
          <a:prstGeom prst="straightConnector1">
            <a:avLst/>
          </a:prstGeom>
          <a:noFill/>
          <a:ln w="19050" cap="flat" cmpd="sng" algn="ctr">
            <a:solidFill>
              <a:srgbClr val="505050"/>
            </a:solidFill>
            <a:prstDash val="solid"/>
            <a:headEnd type="none"/>
            <a:tailEnd type="triangle" w="lg" len="lg"/>
          </a:ln>
          <a:effectLst/>
        </p:spPr>
      </p:cxnSp>
      <p:sp>
        <p:nvSpPr>
          <p:cNvPr id="140" name="Flowchart: Multidocument 139">
            <a:extLst>
              <a:ext uri="{FF2B5EF4-FFF2-40B4-BE49-F238E27FC236}">
                <a16:creationId xmlns:a16="http://schemas.microsoft.com/office/drawing/2014/main" id="{E4614DF1-55E6-46A2-96D8-1CD922B6912D}"/>
              </a:ext>
            </a:extLst>
          </p:cNvPr>
          <p:cNvSpPr/>
          <p:nvPr/>
        </p:nvSpPr>
        <p:spPr bwMode="auto">
          <a:xfrm>
            <a:off x="7567774" y="1543447"/>
            <a:ext cx="1912835" cy="899536"/>
          </a:xfrm>
          <a:prstGeom prst="flowChartMultidocument">
            <a:avLst/>
          </a:prstGeom>
          <a:solidFill>
            <a:srgbClr val="FFFFFF"/>
          </a:solidFill>
          <a:ln w="10795" cap="flat" cmpd="sng" algn="ctr">
            <a:solidFill>
              <a:srgbClr val="5050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solidFill>
                  <a:srgbClr val="002050"/>
                </a:solidFill>
                <a:effectLst/>
                <a:uLnTx/>
                <a:uFillTx/>
                <a:latin typeface="Segoe UI Semilight"/>
                <a:ea typeface="Segoe UI" pitchFamily="34" charset="0"/>
                <a:cs typeface="Segoe UI" pitchFamily="34" charset="0"/>
              </a:rPr>
              <a:t>Applications</a:t>
            </a:r>
            <a:endParaRPr kumimoji="0" lang="en-US" sz="156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1" name="Flowchart: Multidocument 140">
            <a:extLst>
              <a:ext uri="{FF2B5EF4-FFF2-40B4-BE49-F238E27FC236}">
                <a16:creationId xmlns:a16="http://schemas.microsoft.com/office/drawing/2014/main" id="{5DD3A174-7432-40C1-966F-0331C3D258F6}"/>
              </a:ext>
            </a:extLst>
          </p:cNvPr>
          <p:cNvSpPr/>
          <p:nvPr/>
        </p:nvSpPr>
        <p:spPr bwMode="auto">
          <a:xfrm>
            <a:off x="289754" y="1154378"/>
            <a:ext cx="1824844" cy="899536"/>
          </a:xfrm>
          <a:prstGeom prst="flowChartMultidocument">
            <a:avLst/>
          </a:prstGeom>
          <a:solidFill>
            <a:srgbClr val="FFFFFF"/>
          </a:solidFill>
          <a:ln w="10795" cap="flat" cmpd="sng" algn="ctr">
            <a:solidFill>
              <a:srgbClr val="5050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dirty="0">
                <a:ln>
                  <a:noFill/>
                </a:ln>
                <a:solidFill>
                  <a:srgbClr val="002050"/>
                </a:solidFill>
                <a:effectLst/>
                <a:uLnTx/>
                <a:uFillTx/>
                <a:latin typeface="Segoe UI Semilight"/>
                <a:ea typeface="Segoe UI" pitchFamily="34" charset="0"/>
                <a:cs typeface="Segoe UI" pitchFamily="34" charset="0"/>
              </a:rPr>
              <a:t>Applications</a:t>
            </a:r>
          </a:p>
        </p:txBody>
      </p:sp>
      <p:sp>
        <p:nvSpPr>
          <p:cNvPr id="142" name="TextBox 141">
            <a:extLst>
              <a:ext uri="{FF2B5EF4-FFF2-40B4-BE49-F238E27FC236}">
                <a16:creationId xmlns:a16="http://schemas.microsoft.com/office/drawing/2014/main" id="{47A169C7-A3BC-48CC-AA47-0BA7B0C743A8}"/>
              </a:ext>
            </a:extLst>
          </p:cNvPr>
          <p:cNvSpPr txBox="1"/>
          <p:nvPr/>
        </p:nvSpPr>
        <p:spPr>
          <a:xfrm>
            <a:off x="8726473" y="2667531"/>
            <a:ext cx="1508271" cy="506901"/>
          </a:xfrm>
          <a:prstGeom prst="rect">
            <a:avLst/>
          </a:prstGeom>
          <a:noFill/>
        </p:spPr>
        <p:txBody>
          <a:bodyPr wrap="square" lIns="179285" tIns="143428" rIns="179285" bIns="143428" rtlCol="0">
            <a:spAutoFit/>
          </a:bodyPr>
          <a:lstStyle/>
          <a:p>
            <a:pPr>
              <a:lnSpc>
                <a:spcPct val="90000"/>
              </a:lnSpc>
              <a:spcAft>
                <a:spcPts val="588"/>
              </a:spcAft>
            </a:pPr>
            <a:r>
              <a:rPr lang="en-US" sz="1568">
                <a:gradFill>
                  <a:gsLst>
                    <a:gs pos="2917">
                      <a:srgbClr val="505050"/>
                    </a:gs>
                    <a:gs pos="30000">
                      <a:srgbClr val="505050"/>
                    </a:gs>
                  </a:gsLst>
                  <a:lin ang="5400000" scaled="0"/>
                </a:gradFill>
                <a:latin typeface="Segoe UI Semilight"/>
              </a:rPr>
              <a:t>Predictions</a:t>
            </a:r>
          </a:p>
        </p:txBody>
      </p:sp>
      <p:sp>
        <p:nvSpPr>
          <p:cNvPr id="143" name="TextBox 142">
            <a:extLst>
              <a:ext uri="{FF2B5EF4-FFF2-40B4-BE49-F238E27FC236}">
                <a16:creationId xmlns:a16="http://schemas.microsoft.com/office/drawing/2014/main" id="{963D6FC6-143F-4760-A3C9-EC4AB01D50D8}"/>
              </a:ext>
            </a:extLst>
          </p:cNvPr>
          <p:cNvSpPr txBox="1"/>
          <p:nvPr/>
        </p:nvSpPr>
        <p:spPr>
          <a:xfrm>
            <a:off x="6832436" y="2634120"/>
            <a:ext cx="1508271" cy="506901"/>
          </a:xfrm>
          <a:prstGeom prst="rect">
            <a:avLst/>
          </a:prstGeom>
          <a:noFill/>
        </p:spPr>
        <p:txBody>
          <a:bodyPr wrap="square" lIns="179285" tIns="143428" rIns="179285" bIns="143428" rtlCol="0">
            <a:spAutoFit/>
          </a:bodyPr>
          <a:lstStyle/>
          <a:p>
            <a:pPr>
              <a:lnSpc>
                <a:spcPct val="90000"/>
              </a:lnSpc>
              <a:spcAft>
                <a:spcPts val="588"/>
              </a:spcAft>
            </a:pPr>
            <a:r>
              <a:rPr lang="en-US" sz="1568">
                <a:gradFill>
                  <a:gsLst>
                    <a:gs pos="2917">
                      <a:srgbClr val="505050"/>
                    </a:gs>
                    <a:gs pos="30000">
                      <a:srgbClr val="505050"/>
                    </a:gs>
                  </a:gsLst>
                  <a:lin ang="5400000" scaled="0"/>
                </a:gradFill>
                <a:latin typeface="Segoe UI Semilight"/>
              </a:rPr>
              <a:t>Transactions</a:t>
            </a:r>
          </a:p>
        </p:txBody>
      </p:sp>
      <p:sp>
        <p:nvSpPr>
          <p:cNvPr id="144" name="TextBox 143">
            <a:extLst>
              <a:ext uri="{FF2B5EF4-FFF2-40B4-BE49-F238E27FC236}">
                <a16:creationId xmlns:a16="http://schemas.microsoft.com/office/drawing/2014/main" id="{DF4A9B86-F771-4EAD-8825-426EC14179C2}"/>
              </a:ext>
            </a:extLst>
          </p:cNvPr>
          <p:cNvSpPr txBox="1"/>
          <p:nvPr/>
        </p:nvSpPr>
        <p:spPr>
          <a:xfrm>
            <a:off x="223330" y="2988591"/>
            <a:ext cx="1508271" cy="455857"/>
          </a:xfrm>
          <a:prstGeom prst="rect">
            <a:avLst/>
          </a:prstGeom>
          <a:noFill/>
        </p:spPr>
        <p:txBody>
          <a:bodyPr wrap="square" lIns="179285" tIns="143428" rIns="179285" bIns="143428" rtlCol="0">
            <a:spAutoFit/>
          </a:bodyPr>
          <a:lstStyle/>
          <a:p>
            <a:pPr>
              <a:lnSpc>
                <a:spcPct val="90000"/>
              </a:lnSpc>
              <a:spcAft>
                <a:spcPts val="588"/>
              </a:spcAft>
            </a:pPr>
            <a:r>
              <a:rPr lang="en-US" sz="1200" dirty="0">
                <a:gradFill>
                  <a:gsLst>
                    <a:gs pos="2917">
                      <a:srgbClr val="505050"/>
                    </a:gs>
                    <a:gs pos="30000">
                      <a:srgbClr val="505050"/>
                    </a:gs>
                  </a:gsLst>
                  <a:lin ang="5400000" scaled="0"/>
                </a:gradFill>
                <a:latin typeface="Segoe UI Semilight"/>
              </a:rPr>
              <a:t>Transactions</a:t>
            </a:r>
          </a:p>
        </p:txBody>
      </p:sp>
      <p:sp>
        <p:nvSpPr>
          <p:cNvPr id="145" name="TextBox 144">
            <a:extLst>
              <a:ext uri="{FF2B5EF4-FFF2-40B4-BE49-F238E27FC236}">
                <a16:creationId xmlns:a16="http://schemas.microsoft.com/office/drawing/2014/main" id="{782D70A4-BA7D-495F-8EAF-42817656393E}"/>
              </a:ext>
            </a:extLst>
          </p:cNvPr>
          <p:cNvSpPr txBox="1"/>
          <p:nvPr/>
        </p:nvSpPr>
        <p:spPr>
          <a:xfrm>
            <a:off x="-35136" y="6400471"/>
            <a:ext cx="3557241" cy="534056"/>
          </a:xfrm>
          <a:prstGeom prst="rect">
            <a:avLst/>
          </a:prstGeom>
          <a:noFill/>
        </p:spPr>
        <p:txBody>
          <a:bodyPr wrap="square" lIns="179285" tIns="143428" rIns="179285" bIns="143428" rtlCol="0">
            <a:spAutoFit/>
          </a:bodyPr>
          <a:lstStyle/>
          <a:p>
            <a:pPr>
              <a:lnSpc>
                <a:spcPct val="90000"/>
              </a:lnSpc>
              <a:spcAft>
                <a:spcPts val="588"/>
              </a:spcAft>
            </a:pPr>
            <a:r>
              <a:rPr lang="en-US" sz="1765" b="1">
                <a:gradFill>
                  <a:gsLst>
                    <a:gs pos="2917">
                      <a:srgbClr val="505050"/>
                    </a:gs>
                    <a:gs pos="30000">
                      <a:srgbClr val="505050"/>
                    </a:gs>
                  </a:gsLst>
                  <a:lin ang="5400000" scaled="0"/>
                </a:gradFill>
                <a:latin typeface="Segoe UI Semilight"/>
              </a:rPr>
              <a:t>Machine Learning outside of DB</a:t>
            </a:r>
          </a:p>
        </p:txBody>
      </p:sp>
      <p:sp>
        <p:nvSpPr>
          <p:cNvPr id="146" name="TextBox 145">
            <a:extLst>
              <a:ext uri="{FF2B5EF4-FFF2-40B4-BE49-F238E27FC236}">
                <a16:creationId xmlns:a16="http://schemas.microsoft.com/office/drawing/2014/main" id="{EFFBE883-E761-489E-96A8-2A310334373E}"/>
              </a:ext>
            </a:extLst>
          </p:cNvPr>
          <p:cNvSpPr txBox="1"/>
          <p:nvPr/>
        </p:nvSpPr>
        <p:spPr>
          <a:xfrm>
            <a:off x="8985304" y="5576380"/>
            <a:ext cx="846467" cy="280678"/>
          </a:xfrm>
          <a:prstGeom prst="rect">
            <a:avLst/>
          </a:prstGeom>
          <a:noFill/>
        </p:spPr>
        <p:txBody>
          <a:bodyPr wrap="square" rtlCol="0">
            <a:spAutoFit/>
          </a:bodyPr>
          <a:lstStyle/>
          <a:p>
            <a:pPr algn="ctr"/>
            <a:r>
              <a:rPr lang="en-US" sz="1200" b="1">
                <a:solidFill>
                  <a:srgbClr val="002050"/>
                </a:solidFill>
                <a:latin typeface="Segoe UI" panose="020B0502040204020203" pitchFamily="34" charset="0"/>
                <a:cs typeface="Segoe UI" panose="020B0502040204020203" pitchFamily="34" charset="0"/>
              </a:rPr>
              <a:t>MODEL</a:t>
            </a:r>
          </a:p>
        </p:txBody>
      </p:sp>
      <p:grpSp>
        <p:nvGrpSpPr>
          <p:cNvPr id="147" name="Group 146">
            <a:extLst>
              <a:ext uri="{FF2B5EF4-FFF2-40B4-BE49-F238E27FC236}">
                <a16:creationId xmlns:a16="http://schemas.microsoft.com/office/drawing/2014/main" id="{2DAF6749-5DE1-4377-BF8D-E49E4AC4FF7D}"/>
              </a:ext>
            </a:extLst>
          </p:cNvPr>
          <p:cNvGrpSpPr/>
          <p:nvPr/>
        </p:nvGrpSpPr>
        <p:grpSpPr>
          <a:xfrm>
            <a:off x="2110864" y="2122575"/>
            <a:ext cx="1824339" cy="1920135"/>
            <a:chOff x="2110864" y="2122575"/>
            <a:chExt cx="1824339" cy="1920135"/>
          </a:xfrm>
        </p:grpSpPr>
        <p:cxnSp>
          <p:nvCxnSpPr>
            <p:cNvPr id="148" name="Connector: Elbow 147">
              <a:extLst>
                <a:ext uri="{FF2B5EF4-FFF2-40B4-BE49-F238E27FC236}">
                  <a16:creationId xmlns:a16="http://schemas.microsoft.com/office/drawing/2014/main" id="{B658E888-3C7A-4A49-A7B0-8C8216515DCB}"/>
                </a:ext>
              </a:extLst>
            </p:cNvPr>
            <p:cNvCxnSpPr>
              <a:cxnSpLocks/>
            </p:cNvCxnSpPr>
            <p:nvPr/>
          </p:nvCxnSpPr>
          <p:spPr>
            <a:xfrm rot="5400000" flipH="1" flipV="1">
              <a:off x="2062966" y="2170473"/>
              <a:ext cx="1920135" cy="1824339"/>
            </a:xfrm>
            <a:prstGeom prst="bentConnector3">
              <a:avLst>
                <a:gd name="adj1" fmla="val 50000"/>
              </a:avLst>
            </a:prstGeom>
            <a:noFill/>
            <a:ln w="19050" cap="flat" cmpd="sng" algn="ctr">
              <a:solidFill>
                <a:srgbClr val="505050"/>
              </a:solidFill>
              <a:prstDash val="solid"/>
              <a:headEnd type="none"/>
              <a:tailEnd type="triangle" w="lg" len="lg"/>
            </a:ln>
            <a:effectLst/>
          </p:spPr>
        </p:cxnSp>
        <p:sp>
          <p:nvSpPr>
            <p:cNvPr id="149" name="TextBox 148">
              <a:extLst>
                <a:ext uri="{FF2B5EF4-FFF2-40B4-BE49-F238E27FC236}">
                  <a16:creationId xmlns:a16="http://schemas.microsoft.com/office/drawing/2014/main" id="{B21C4933-FB4B-414F-BD38-D5A6451D0B5E}"/>
                </a:ext>
              </a:extLst>
            </p:cNvPr>
            <p:cNvSpPr txBox="1"/>
            <p:nvPr/>
          </p:nvSpPr>
          <p:spPr>
            <a:xfrm>
              <a:off x="2184709" y="2744103"/>
              <a:ext cx="1508271" cy="699000"/>
            </a:xfrm>
            <a:prstGeom prst="rect">
              <a:avLst/>
            </a:prstGeom>
            <a:noFill/>
          </p:spPr>
          <p:txBody>
            <a:bodyPr wrap="squar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Semilight"/>
                </a:rPr>
                <a:t>New </a:t>
              </a:r>
            </a:p>
            <a:p>
              <a:pPr marL="0" marR="0" lvl="0" indent="0" defTabSz="91440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Semilight"/>
                </a:rPr>
                <a:t>data</a:t>
              </a:r>
            </a:p>
          </p:txBody>
        </p:sp>
      </p:grpSp>
      <p:grpSp>
        <p:nvGrpSpPr>
          <p:cNvPr id="150" name="Group 149">
            <a:extLst>
              <a:ext uri="{FF2B5EF4-FFF2-40B4-BE49-F238E27FC236}">
                <a16:creationId xmlns:a16="http://schemas.microsoft.com/office/drawing/2014/main" id="{9D109661-277F-49E1-B053-9FF52E36BCDF}"/>
              </a:ext>
            </a:extLst>
          </p:cNvPr>
          <p:cNvGrpSpPr/>
          <p:nvPr/>
        </p:nvGrpSpPr>
        <p:grpSpPr>
          <a:xfrm>
            <a:off x="3165296" y="3513675"/>
            <a:ext cx="2809143" cy="1120883"/>
            <a:chOff x="1255919" y="2604892"/>
            <a:chExt cx="2865472" cy="1211770"/>
          </a:xfrm>
        </p:grpSpPr>
        <p:sp>
          <p:nvSpPr>
            <p:cNvPr id="151" name="Rectangle: Rounded Corners 150">
              <a:extLst>
                <a:ext uri="{FF2B5EF4-FFF2-40B4-BE49-F238E27FC236}">
                  <a16:creationId xmlns:a16="http://schemas.microsoft.com/office/drawing/2014/main" id="{66D96889-58C0-4AA5-90CD-1FC46A976440}"/>
                </a:ext>
              </a:extLst>
            </p:cNvPr>
            <p:cNvSpPr/>
            <p:nvPr/>
          </p:nvSpPr>
          <p:spPr bwMode="auto">
            <a:xfrm>
              <a:off x="1255919" y="2604892"/>
              <a:ext cx="2600500" cy="1201098"/>
            </a:xfrm>
            <a:prstGeom prst="roundRect">
              <a:avLst/>
            </a:prstGeom>
            <a:solidFill>
              <a:srgbClr val="0078D7">
                <a:lumMod val="20000"/>
                <a:lumOff val="80000"/>
              </a:srgbClr>
            </a:solidFill>
            <a:ln w="9525" cap="flat" cmpd="sng" algn="ctr">
              <a:solidFill>
                <a:srgbClr val="0078D7">
                  <a:lumMod val="50000"/>
                </a:srgbClr>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2" name="Flowchart: Predefined Process 151">
              <a:extLst>
                <a:ext uri="{FF2B5EF4-FFF2-40B4-BE49-F238E27FC236}">
                  <a16:creationId xmlns:a16="http://schemas.microsoft.com/office/drawing/2014/main" id="{C97D757B-AC22-4B3A-9DD7-AAC55DA1F82C}"/>
                </a:ext>
              </a:extLst>
            </p:cNvPr>
            <p:cNvSpPr/>
            <p:nvPr/>
          </p:nvSpPr>
          <p:spPr bwMode="auto">
            <a:xfrm>
              <a:off x="1793394" y="2837172"/>
              <a:ext cx="1443862" cy="400417"/>
            </a:xfrm>
            <a:prstGeom prst="flowChartPredefinedProcess">
              <a:avLst/>
            </a:prstGeom>
            <a:solidFill>
              <a:srgbClr val="FFFFFF"/>
            </a:solidFill>
            <a:ln w="10795" cap="flat" cmpd="sng" algn="ctr">
              <a:solidFill>
                <a:srgbClr val="5050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176" b="0" i="0" u="none" strike="noStrike" kern="0" cap="none" spc="0" normalizeH="0" baseline="0" noProof="0">
                <a:ln>
                  <a:noFill/>
                </a:ln>
                <a:solidFill>
                  <a:srgbClr val="002050"/>
                </a:solidFill>
                <a:effectLst/>
                <a:uLnTx/>
                <a:uFillTx/>
                <a:latin typeface="Segoe UI Semilight"/>
                <a:ea typeface="Segoe UI" pitchFamily="34" charset="0"/>
                <a:cs typeface="Segoe UI" pitchFamily="34" charset="0"/>
              </a:endParaRPr>
            </a:p>
          </p:txBody>
        </p:sp>
        <p:cxnSp>
          <p:nvCxnSpPr>
            <p:cNvPr id="153" name="Straight Arrow Connector 152">
              <a:extLst>
                <a:ext uri="{FF2B5EF4-FFF2-40B4-BE49-F238E27FC236}">
                  <a16:creationId xmlns:a16="http://schemas.microsoft.com/office/drawing/2014/main" id="{18642AB9-368F-40B0-BFA5-6DBA0A39D316}"/>
                </a:ext>
              </a:extLst>
            </p:cNvPr>
            <p:cNvCxnSpPr>
              <a:cxnSpLocks/>
              <a:stCxn id="152" idx="3"/>
            </p:cNvCxnSpPr>
            <p:nvPr/>
          </p:nvCxnSpPr>
          <p:spPr>
            <a:xfrm flipV="1">
              <a:off x="3237256" y="3032985"/>
              <a:ext cx="220683" cy="4396"/>
            </a:xfrm>
            <a:prstGeom prst="straightConnector1">
              <a:avLst/>
            </a:prstGeom>
            <a:noFill/>
            <a:ln w="9525" cap="flat" cmpd="sng" algn="ctr">
              <a:solidFill>
                <a:srgbClr val="505050"/>
              </a:solidFill>
              <a:prstDash val="solid"/>
              <a:headEnd type="none"/>
              <a:tailEnd type="triangle"/>
            </a:ln>
            <a:effectLst/>
          </p:spPr>
        </p:cxnSp>
        <p:sp>
          <p:nvSpPr>
            <p:cNvPr id="154" name="TextBox 153">
              <a:extLst>
                <a:ext uri="{FF2B5EF4-FFF2-40B4-BE49-F238E27FC236}">
                  <a16:creationId xmlns:a16="http://schemas.microsoft.com/office/drawing/2014/main" id="{DBBF8212-7BC5-4B85-82F9-4824AF8662C6}"/>
                </a:ext>
              </a:extLst>
            </p:cNvPr>
            <p:cNvSpPr txBox="1"/>
            <p:nvPr/>
          </p:nvSpPr>
          <p:spPr>
            <a:xfrm>
              <a:off x="3315776" y="3160578"/>
              <a:ext cx="805615"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0078D7">
                      <a:lumMod val="50000"/>
                    </a:srgbClr>
                  </a:solidFill>
                  <a:effectLst/>
                  <a:uLnTx/>
                  <a:uFillTx/>
                  <a:latin typeface="Segoe UI" panose="020B0502040204020203" pitchFamily="34" charset="0"/>
                  <a:cs typeface="Segoe UI" panose="020B0502040204020203" pitchFamily="34" charset="0"/>
                </a:rPr>
                <a:t>MODEL</a:t>
              </a:r>
            </a:p>
          </p:txBody>
        </p:sp>
        <p:sp>
          <p:nvSpPr>
            <p:cNvPr id="155" name="Flowchart: Predefined Process 154">
              <a:extLst>
                <a:ext uri="{FF2B5EF4-FFF2-40B4-BE49-F238E27FC236}">
                  <a16:creationId xmlns:a16="http://schemas.microsoft.com/office/drawing/2014/main" id="{CB1FF50B-0862-4659-8114-58FBFB89ECDB}"/>
                </a:ext>
              </a:extLst>
            </p:cNvPr>
            <p:cNvSpPr/>
            <p:nvPr/>
          </p:nvSpPr>
          <p:spPr bwMode="auto">
            <a:xfrm>
              <a:off x="1791401" y="3291021"/>
              <a:ext cx="1443862" cy="400417"/>
            </a:xfrm>
            <a:prstGeom prst="flowChartPredefinedProcess">
              <a:avLst/>
            </a:prstGeom>
            <a:solidFill>
              <a:srgbClr val="FFFFFF"/>
            </a:solidFill>
            <a:ln w="10795" cap="flat" cmpd="sng" algn="ctr">
              <a:solidFill>
                <a:srgbClr val="5050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176" b="0" i="0" u="none" strike="noStrike" kern="0" cap="none" spc="0" normalizeH="0" baseline="0" noProof="0">
                <a:ln>
                  <a:noFill/>
                </a:ln>
                <a:solidFill>
                  <a:srgbClr val="002050"/>
                </a:solidFill>
                <a:effectLst/>
                <a:uLnTx/>
                <a:uFillTx/>
                <a:latin typeface="Segoe UI Semilight"/>
                <a:ea typeface="Segoe UI" pitchFamily="34" charset="0"/>
                <a:cs typeface="Segoe UI" pitchFamily="34" charset="0"/>
              </a:endParaRPr>
            </a:p>
          </p:txBody>
        </p:sp>
        <p:sp>
          <p:nvSpPr>
            <p:cNvPr id="156" name="TextBox 155">
              <a:extLst>
                <a:ext uri="{FF2B5EF4-FFF2-40B4-BE49-F238E27FC236}">
                  <a16:creationId xmlns:a16="http://schemas.microsoft.com/office/drawing/2014/main" id="{24E1FBFC-F78B-4D3B-B5A1-4C573A8FC61C}"/>
                </a:ext>
              </a:extLst>
            </p:cNvPr>
            <p:cNvSpPr txBox="1"/>
            <p:nvPr/>
          </p:nvSpPr>
          <p:spPr>
            <a:xfrm>
              <a:off x="1700287" y="3167253"/>
              <a:ext cx="1718495" cy="6494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002050"/>
                  </a:solidFill>
                  <a:effectLst/>
                  <a:uLnTx/>
                  <a:uFillTx/>
                  <a:latin typeface="Segoe UI Semilight"/>
                </a:rPr>
                <a:t>Data </a:t>
              </a:r>
            </a:p>
            <a:p>
              <a:pPr marL="0" marR="0" lvl="0" indent="0" algn="ctr" defTabSz="914400"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002050"/>
                  </a:solidFill>
                  <a:effectLst/>
                  <a:uLnTx/>
                  <a:uFillTx/>
                  <a:latin typeface="Segoe UI Semilight"/>
                </a:rPr>
                <a:t>Transformations</a:t>
              </a:r>
            </a:p>
          </p:txBody>
        </p:sp>
        <p:sp>
          <p:nvSpPr>
            <p:cNvPr id="157" name="TextBox 156">
              <a:extLst>
                <a:ext uri="{FF2B5EF4-FFF2-40B4-BE49-F238E27FC236}">
                  <a16:creationId xmlns:a16="http://schemas.microsoft.com/office/drawing/2014/main" id="{518F575B-7105-46E6-BE19-E988D4B8438E}"/>
                </a:ext>
              </a:extLst>
            </p:cNvPr>
            <p:cNvSpPr txBox="1"/>
            <p:nvPr/>
          </p:nvSpPr>
          <p:spPr>
            <a:xfrm>
              <a:off x="1672740" y="2802245"/>
              <a:ext cx="1718495" cy="433965"/>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002050"/>
                  </a:solidFill>
                  <a:effectLst/>
                  <a:uLnTx/>
                  <a:uFillTx/>
                  <a:latin typeface="Segoe UI Semilight"/>
                </a:rPr>
                <a:t>Model Training</a:t>
              </a:r>
            </a:p>
          </p:txBody>
        </p:sp>
      </p:grpSp>
      <p:grpSp>
        <p:nvGrpSpPr>
          <p:cNvPr id="158" name="Group 157">
            <a:extLst>
              <a:ext uri="{FF2B5EF4-FFF2-40B4-BE49-F238E27FC236}">
                <a16:creationId xmlns:a16="http://schemas.microsoft.com/office/drawing/2014/main" id="{C1638CB3-9C6B-4C3D-B507-2E0AF0A171BC}"/>
              </a:ext>
            </a:extLst>
          </p:cNvPr>
          <p:cNvGrpSpPr/>
          <p:nvPr/>
        </p:nvGrpSpPr>
        <p:grpSpPr>
          <a:xfrm>
            <a:off x="3572828" y="960404"/>
            <a:ext cx="2288218" cy="2553271"/>
            <a:chOff x="3393239" y="960403"/>
            <a:chExt cx="2288218" cy="2553271"/>
          </a:xfrm>
        </p:grpSpPr>
        <p:sp>
          <p:nvSpPr>
            <p:cNvPr id="159" name="Rectangle: Rounded Corners 158">
              <a:extLst>
                <a:ext uri="{FF2B5EF4-FFF2-40B4-BE49-F238E27FC236}">
                  <a16:creationId xmlns:a16="http://schemas.microsoft.com/office/drawing/2014/main" id="{F0DEE906-ECB1-4E18-99B8-C70ABAA04D0E}"/>
                </a:ext>
              </a:extLst>
            </p:cNvPr>
            <p:cNvSpPr/>
            <p:nvPr/>
          </p:nvSpPr>
          <p:spPr bwMode="auto">
            <a:xfrm>
              <a:off x="3393239" y="1061646"/>
              <a:ext cx="1803167" cy="1038428"/>
            </a:xfrm>
            <a:prstGeom prst="roundRect">
              <a:avLst/>
            </a:prstGeom>
            <a:solidFill>
              <a:srgbClr val="0078D7">
                <a:lumMod val="20000"/>
                <a:lumOff val="80000"/>
              </a:srgbClr>
            </a:solidFill>
            <a:ln w="9525" cap="flat" cmpd="sng" algn="ctr">
              <a:solidFill>
                <a:srgbClr val="0078D7">
                  <a:lumMod val="50000"/>
                </a:srgbClr>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0" name="Flowchart: Predefined Process 159">
              <a:extLst>
                <a:ext uri="{FF2B5EF4-FFF2-40B4-BE49-F238E27FC236}">
                  <a16:creationId xmlns:a16="http://schemas.microsoft.com/office/drawing/2014/main" id="{EA5E7035-7A0A-4FFB-88CB-3168B116C675}"/>
                </a:ext>
              </a:extLst>
            </p:cNvPr>
            <p:cNvSpPr/>
            <p:nvPr/>
          </p:nvSpPr>
          <p:spPr bwMode="auto">
            <a:xfrm>
              <a:off x="3583391" y="1495326"/>
              <a:ext cx="1470555" cy="462793"/>
            </a:xfrm>
            <a:prstGeom prst="flowChartPredefinedProcess">
              <a:avLst/>
            </a:prstGeom>
            <a:solidFill>
              <a:srgbClr val="FFFFFF"/>
            </a:solidFill>
            <a:ln w="10795" cap="flat" cmpd="sng" algn="ctr">
              <a:solidFill>
                <a:srgbClr val="5050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dirty="0">
                  <a:ln>
                    <a:noFill/>
                  </a:ln>
                  <a:solidFill>
                    <a:srgbClr val="002050"/>
                  </a:solidFill>
                  <a:effectLst/>
                  <a:uLnTx/>
                  <a:uFillTx/>
                  <a:latin typeface="Segoe UI Semilight"/>
                  <a:ea typeface="Segoe UI" pitchFamily="34" charset="0"/>
                  <a:cs typeface="Segoe UI" pitchFamily="34" charset="0"/>
                </a:rPr>
                <a:t>Scoring</a:t>
              </a:r>
            </a:p>
          </p:txBody>
        </p:sp>
        <p:sp>
          <p:nvSpPr>
            <p:cNvPr id="161" name="TextBox 160">
              <a:extLst>
                <a:ext uri="{FF2B5EF4-FFF2-40B4-BE49-F238E27FC236}">
                  <a16:creationId xmlns:a16="http://schemas.microsoft.com/office/drawing/2014/main" id="{84EB4631-13AF-41D2-935F-07FA62FC782E}"/>
                </a:ext>
              </a:extLst>
            </p:cNvPr>
            <p:cNvSpPr txBox="1"/>
            <p:nvPr/>
          </p:nvSpPr>
          <p:spPr>
            <a:xfrm>
              <a:off x="3543497" y="960403"/>
              <a:ext cx="2137960" cy="615522"/>
            </a:xfrm>
            <a:prstGeom prst="rect">
              <a:avLst/>
            </a:prstGeom>
            <a:noFill/>
          </p:spPr>
          <p:txBody>
            <a:bodyPr wrap="squar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176" b="0" i="0" u="none" strike="noStrike" kern="0" cap="none" spc="0" normalizeH="0" baseline="0" noProof="0" dirty="0">
                  <a:ln>
                    <a:noFill/>
                  </a:ln>
                  <a:solidFill>
                    <a:srgbClr val="002050"/>
                  </a:solidFill>
                  <a:effectLst/>
                  <a:uLnTx/>
                  <a:uFillTx/>
                  <a:latin typeface="Segoe UI Semilight"/>
                </a:rPr>
                <a:t>Separate service or embedded logic</a:t>
              </a:r>
            </a:p>
          </p:txBody>
        </p:sp>
        <p:cxnSp>
          <p:nvCxnSpPr>
            <p:cNvPr id="162" name="Straight Arrow Connector 161">
              <a:extLst>
                <a:ext uri="{FF2B5EF4-FFF2-40B4-BE49-F238E27FC236}">
                  <a16:creationId xmlns:a16="http://schemas.microsoft.com/office/drawing/2014/main" id="{F6D8BE7C-BFD4-4973-AB32-34E60C56EBF6}"/>
                </a:ext>
              </a:extLst>
            </p:cNvPr>
            <p:cNvCxnSpPr>
              <a:cxnSpLocks/>
            </p:cNvCxnSpPr>
            <p:nvPr/>
          </p:nvCxnSpPr>
          <p:spPr>
            <a:xfrm flipV="1">
              <a:off x="4242770" y="2106167"/>
              <a:ext cx="1612" cy="1407507"/>
            </a:xfrm>
            <a:prstGeom prst="straightConnector1">
              <a:avLst/>
            </a:prstGeom>
            <a:noFill/>
            <a:ln w="19050" cap="flat" cmpd="sng" algn="ctr">
              <a:solidFill>
                <a:srgbClr val="505050"/>
              </a:solidFill>
              <a:prstDash val="solid"/>
              <a:headEnd type="none"/>
              <a:tailEnd type="triangle" w="lg" len="lg"/>
            </a:ln>
            <a:effectLst/>
          </p:spPr>
        </p:cxnSp>
        <p:sp>
          <p:nvSpPr>
            <p:cNvPr id="163" name="TextBox 162">
              <a:extLst>
                <a:ext uri="{FF2B5EF4-FFF2-40B4-BE49-F238E27FC236}">
                  <a16:creationId xmlns:a16="http://schemas.microsoft.com/office/drawing/2014/main" id="{0BFE526A-8366-46F5-97CD-2AFF96B54DFF}"/>
                </a:ext>
              </a:extLst>
            </p:cNvPr>
            <p:cNvSpPr txBox="1"/>
            <p:nvPr/>
          </p:nvSpPr>
          <p:spPr>
            <a:xfrm>
              <a:off x="4162020" y="2480510"/>
              <a:ext cx="1464668" cy="588201"/>
            </a:xfrm>
            <a:prstGeom prst="rect">
              <a:avLst/>
            </a:prstGeom>
            <a:noFill/>
          </p:spPr>
          <p:txBody>
            <a:bodyPr wrap="squar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1078" b="0" i="0" u="none" strike="noStrike" kern="0" cap="none" spc="0" normalizeH="0" baseline="0" noProof="0" dirty="0">
                  <a:ln>
                    <a:noFill/>
                  </a:ln>
                  <a:solidFill>
                    <a:srgbClr val="505050">
                      <a:lumMod val="50000"/>
                    </a:srgbClr>
                  </a:solidFill>
                  <a:effectLst/>
                  <a:uLnTx/>
                  <a:uFillTx/>
                  <a:latin typeface="Segoe UI Semilight"/>
                </a:rPr>
                <a:t>Model Operationalization</a:t>
              </a:r>
            </a:p>
          </p:txBody>
        </p:sp>
      </p:grpSp>
      <p:sp>
        <p:nvSpPr>
          <p:cNvPr id="164" name="Flowchart: Predefined Process 163">
            <a:extLst>
              <a:ext uri="{FF2B5EF4-FFF2-40B4-BE49-F238E27FC236}">
                <a16:creationId xmlns:a16="http://schemas.microsoft.com/office/drawing/2014/main" id="{6ECF961B-86AF-47F6-992E-45BE53418527}"/>
              </a:ext>
            </a:extLst>
          </p:cNvPr>
          <p:cNvSpPr/>
          <p:nvPr/>
        </p:nvSpPr>
        <p:spPr bwMode="auto">
          <a:xfrm>
            <a:off x="7621664" y="5419644"/>
            <a:ext cx="1327165" cy="297076"/>
          </a:xfrm>
          <a:prstGeom prst="flowChartPredefinedProcess">
            <a:avLst/>
          </a:prstGeom>
          <a:solidFill>
            <a:srgbClr val="FFFFFF"/>
          </a:solidFill>
          <a:ln w="10795" cap="flat" cmpd="sng" algn="ctr">
            <a:solidFill>
              <a:srgbClr val="5050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5" name="TextBox 164">
            <a:extLst>
              <a:ext uri="{FF2B5EF4-FFF2-40B4-BE49-F238E27FC236}">
                <a16:creationId xmlns:a16="http://schemas.microsoft.com/office/drawing/2014/main" id="{5A0DC845-0C85-4D5B-81FA-5E45BCE63087}"/>
              </a:ext>
            </a:extLst>
          </p:cNvPr>
          <p:cNvSpPr txBox="1"/>
          <p:nvPr/>
        </p:nvSpPr>
        <p:spPr>
          <a:xfrm>
            <a:off x="7406187" y="5363663"/>
            <a:ext cx="1684713" cy="425434"/>
          </a:xfrm>
          <a:prstGeom prst="rect">
            <a:avLst/>
          </a:prstGeom>
          <a:noFill/>
        </p:spPr>
        <p:txBody>
          <a:bodyPr wrap="square" lIns="179285" tIns="143428" rIns="179285" bIns="143428" rtlCol="0">
            <a:spAutoFit/>
          </a:bodyPr>
          <a:lstStyle/>
          <a:p>
            <a:pPr algn="ctr">
              <a:lnSpc>
                <a:spcPct val="90000"/>
              </a:lnSpc>
              <a:spcAft>
                <a:spcPts val="588"/>
              </a:spcAft>
            </a:pPr>
            <a:r>
              <a:rPr lang="en-US" sz="980" b="1">
                <a:solidFill>
                  <a:srgbClr val="002050"/>
                </a:solidFill>
                <a:latin typeface="Segoe UI Semilight"/>
              </a:rPr>
              <a:t>Model Training</a:t>
            </a:r>
          </a:p>
        </p:txBody>
      </p:sp>
      <p:sp>
        <p:nvSpPr>
          <p:cNvPr id="166" name="Flowchart: Predefined Process 165">
            <a:extLst>
              <a:ext uri="{FF2B5EF4-FFF2-40B4-BE49-F238E27FC236}">
                <a16:creationId xmlns:a16="http://schemas.microsoft.com/office/drawing/2014/main" id="{02CA627A-0413-4732-9D75-C99DAF84A7D2}"/>
              </a:ext>
            </a:extLst>
          </p:cNvPr>
          <p:cNvSpPr/>
          <p:nvPr/>
        </p:nvSpPr>
        <p:spPr bwMode="auto">
          <a:xfrm>
            <a:off x="7632532" y="4994553"/>
            <a:ext cx="1323763" cy="367864"/>
          </a:xfrm>
          <a:prstGeom prst="flowChartPredefinedProcess">
            <a:avLst/>
          </a:prstGeom>
          <a:solidFill>
            <a:srgbClr val="FFFFFF"/>
          </a:solidFill>
          <a:ln w="10795" cap="flat" cmpd="sng" algn="ctr">
            <a:solidFill>
              <a:srgbClr val="5050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7" name="Flowchart: Predefined Process 166">
            <a:extLst>
              <a:ext uri="{FF2B5EF4-FFF2-40B4-BE49-F238E27FC236}">
                <a16:creationId xmlns:a16="http://schemas.microsoft.com/office/drawing/2014/main" id="{9F2BEC4B-FDFA-45B6-90A0-369E536884D5}"/>
              </a:ext>
            </a:extLst>
          </p:cNvPr>
          <p:cNvSpPr/>
          <p:nvPr/>
        </p:nvSpPr>
        <p:spPr bwMode="auto">
          <a:xfrm>
            <a:off x="7623364" y="5773946"/>
            <a:ext cx="1323763" cy="367864"/>
          </a:xfrm>
          <a:prstGeom prst="flowChartPredefinedProcess">
            <a:avLst/>
          </a:prstGeom>
          <a:solidFill>
            <a:srgbClr val="FFFFFF"/>
          </a:solidFill>
          <a:ln w="10795" cap="flat" cmpd="sng" algn="ctr">
            <a:solidFill>
              <a:srgbClr val="5050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8" name="TextBox 167">
            <a:extLst>
              <a:ext uri="{FF2B5EF4-FFF2-40B4-BE49-F238E27FC236}">
                <a16:creationId xmlns:a16="http://schemas.microsoft.com/office/drawing/2014/main" id="{C4ECC25F-C918-4658-A241-5178E387D356}"/>
              </a:ext>
            </a:extLst>
          </p:cNvPr>
          <p:cNvSpPr txBox="1"/>
          <p:nvPr/>
        </p:nvSpPr>
        <p:spPr>
          <a:xfrm>
            <a:off x="7512209" y="4860164"/>
            <a:ext cx="1684713" cy="636643"/>
          </a:xfrm>
          <a:prstGeom prst="rect">
            <a:avLst/>
          </a:prstGeom>
          <a:noFill/>
        </p:spPr>
        <p:txBody>
          <a:bodyPr wrap="square" lIns="179285" tIns="143428" rIns="179285" bIns="143428" rtlCol="0">
            <a:spAutoFit/>
          </a:bodyPr>
          <a:lstStyle/>
          <a:p>
            <a:pPr algn="ctr">
              <a:lnSpc>
                <a:spcPct val="90000"/>
              </a:lnSpc>
              <a:spcAft>
                <a:spcPts val="588"/>
              </a:spcAft>
            </a:pPr>
            <a:r>
              <a:rPr lang="en-US" sz="980" b="1">
                <a:solidFill>
                  <a:srgbClr val="002050"/>
                </a:solidFill>
                <a:latin typeface="Segoe UI Semilight"/>
              </a:rPr>
              <a:t>Data </a:t>
            </a:r>
          </a:p>
          <a:p>
            <a:pPr algn="ctr">
              <a:lnSpc>
                <a:spcPct val="90000"/>
              </a:lnSpc>
              <a:spcAft>
                <a:spcPts val="588"/>
              </a:spcAft>
            </a:pPr>
            <a:r>
              <a:rPr lang="en-US" sz="980" b="1">
                <a:solidFill>
                  <a:srgbClr val="002050"/>
                </a:solidFill>
                <a:latin typeface="Segoe UI Semilight"/>
              </a:rPr>
              <a:t>Transformations</a:t>
            </a:r>
          </a:p>
        </p:txBody>
      </p:sp>
      <p:sp>
        <p:nvSpPr>
          <p:cNvPr id="169" name="TextBox 168">
            <a:extLst>
              <a:ext uri="{FF2B5EF4-FFF2-40B4-BE49-F238E27FC236}">
                <a16:creationId xmlns:a16="http://schemas.microsoft.com/office/drawing/2014/main" id="{E4AE7B39-08E3-43FF-9F00-4AAD0BE8798F}"/>
              </a:ext>
            </a:extLst>
          </p:cNvPr>
          <p:cNvSpPr txBox="1"/>
          <p:nvPr/>
        </p:nvSpPr>
        <p:spPr>
          <a:xfrm>
            <a:off x="7383445" y="5754487"/>
            <a:ext cx="1684713" cy="425434"/>
          </a:xfrm>
          <a:prstGeom prst="rect">
            <a:avLst/>
          </a:prstGeom>
          <a:noFill/>
        </p:spPr>
        <p:txBody>
          <a:bodyPr wrap="square" lIns="179285" tIns="143428" rIns="179285" bIns="143428" rtlCol="0">
            <a:spAutoFit/>
          </a:bodyPr>
          <a:lstStyle/>
          <a:p>
            <a:pPr algn="ctr">
              <a:lnSpc>
                <a:spcPct val="90000"/>
              </a:lnSpc>
              <a:spcAft>
                <a:spcPts val="588"/>
              </a:spcAft>
            </a:pPr>
            <a:r>
              <a:rPr lang="en-US" sz="980" b="1">
                <a:solidFill>
                  <a:srgbClr val="002050"/>
                </a:solidFill>
                <a:latin typeface="Segoe UI Semilight"/>
              </a:rPr>
              <a:t>Scoring</a:t>
            </a:r>
          </a:p>
        </p:txBody>
      </p:sp>
      <p:sp>
        <p:nvSpPr>
          <p:cNvPr id="170" name="TextBox 169">
            <a:extLst>
              <a:ext uri="{FF2B5EF4-FFF2-40B4-BE49-F238E27FC236}">
                <a16:creationId xmlns:a16="http://schemas.microsoft.com/office/drawing/2014/main" id="{3ACE1F4E-D9B2-4C97-B5DD-9F33A9A1699C}"/>
              </a:ext>
            </a:extLst>
          </p:cNvPr>
          <p:cNvSpPr txBox="1"/>
          <p:nvPr/>
        </p:nvSpPr>
        <p:spPr>
          <a:xfrm>
            <a:off x="8001365" y="4391042"/>
            <a:ext cx="1508263" cy="506901"/>
          </a:xfrm>
          <a:prstGeom prst="rect">
            <a:avLst/>
          </a:prstGeom>
          <a:noFill/>
        </p:spPr>
        <p:txBody>
          <a:bodyPr wrap="square" lIns="179285" tIns="143428" rIns="179285" bIns="143428" rtlCol="0">
            <a:spAutoFit/>
          </a:bodyPr>
          <a:lstStyle/>
          <a:p>
            <a:pPr>
              <a:lnSpc>
                <a:spcPct val="90000"/>
              </a:lnSpc>
              <a:spcAft>
                <a:spcPts val="588"/>
              </a:spcAft>
            </a:pPr>
            <a:r>
              <a:rPr lang="en-US" sz="1568" dirty="0">
                <a:solidFill>
                  <a:srgbClr val="FFFFFF"/>
                </a:solidFill>
                <a:latin typeface="Segoe UI Semilight"/>
              </a:rPr>
              <a:t>SQL Server</a:t>
            </a:r>
          </a:p>
        </p:txBody>
      </p:sp>
      <p:cxnSp>
        <p:nvCxnSpPr>
          <p:cNvPr id="171" name="Straight Arrow Connector 170">
            <a:extLst>
              <a:ext uri="{FF2B5EF4-FFF2-40B4-BE49-F238E27FC236}">
                <a16:creationId xmlns:a16="http://schemas.microsoft.com/office/drawing/2014/main" id="{381DFB13-901F-4C18-B658-FFB1DDE95A4C}"/>
              </a:ext>
            </a:extLst>
          </p:cNvPr>
          <p:cNvCxnSpPr/>
          <p:nvPr/>
        </p:nvCxnSpPr>
        <p:spPr>
          <a:xfrm>
            <a:off x="8956295" y="5576380"/>
            <a:ext cx="180474" cy="0"/>
          </a:xfrm>
          <a:prstGeom prst="straightConnector1">
            <a:avLst/>
          </a:prstGeom>
          <a:noFill/>
          <a:ln w="9525" cap="flat" cmpd="sng" algn="ctr">
            <a:solidFill>
              <a:srgbClr val="002050"/>
            </a:solidFill>
            <a:prstDash val="solid"/>
            <a:headEnd type="none"/>
            <a:tailEnd type="triangle"/>
          </a:ln>
          <a:effectLst/>
        </p:spPr>
      </p:cxnSp>
      <p:cxnSp>
        <p:nvCxnSpPr>
          <p:cNvPr id="172" name="Connector: Elbow 171">
            <a:extLst>
              <a:ext uri="{FF2B5EF4-FFF2-40B4-BE49-F238E27FC236}">
                <a16:creationId xmlns:a16="http://schemas.microsoft.com/office/drawing/2014/main" id="{27FFB7F3-1E82-41DB-8A3C-3AD5326AAEEE}"/>
              </a:ext>
            </a:extLst>
          </p:cNvPr>
          <p:cNvCxnSpPr>
            <a:stCxn id="146" idx="2"/>
          </p:cNvCxnSpPr>
          <p:nvPr/>
        </p:nvCxnSpPr>
        <p:spPr>
          <a:xfrm rot="5400000">
            <a:off x="9152851" y="5689512"/>
            <a:ext cx="88141" cy="423233"/>
          </a:xfrm>
          <a:prstGeom prst="bentConnector2">
            <a:avLst/>
          </a:prstGeom>
          <a:noFill/>
          <a:ln w="9525" cap="flat" cmpd="sng" algn="ctr">
            <a:solidFill>
              <a:srgbClr val="002050"/>
            </a:solidFill>
            <a:prstDash val="solid"/>
            <a:headEnd type="none"/>
            <a:tailEnd type="triangle"/>
          </a:ln>
          <a:effectLst/>
        </p:spPr>
      </p:cxnSp>
      <p:sp>
        <p:nvSpPr>
          <p:cNvPr id="173" name="TextBox 172">
            <a:extLst>
              <a:ext uri="{FF2B5EF4-FFF2-40B4-BE49-F238E27FC236}">
                <a16:creationId xmlns:a16="http://schemas.microsoft.com/office/drawing/2014/main" id="{3A5F6085-1045-493F-A84C-FF218AAD1991}"/>
              </a:ext>
            </a:extLst>
          </p:cNvPr>
          <p:cNvSpPr txBox="1"/>
          <p:nvPr/>
        </p:nvSpPr>
        <p:spPr>
          <a:xfrm>
            <a:off x="2193471" y="1240379"/>
            <a:ext cx="1529615" cy="455857"/>
          </a:xfrm>
          <a:prstGeom prst="rect">
            <a:avLst/>
          </a:prstGeom>
          <a:noFill/>
        </p:spPr>
        <p:txBody>
          <a:bodyPr wrap="square" lIns="179285" tIns="143428" rIns="179285" bIns="143428" rtlCol="0">
            <a:spAutoFit/>
          </a:bodyPr>
          <a:lstStyle/>
          <a:p>
            <a:pPr>
              <a:lnSpc>
                <a:spcPct val="90000"/>
              </a:lnSpc>
              <a:spcAft>
                <a:spcPts val="588"/>
              </a:spcAft>
            </a:pPr>
            <a:r>
              <a:rPr lang="en-US" sz="1200" dirty="0">
                <a:gradFill>
                  <a:gsLst>
                    <a:gs pos="2917">
                      <a:srgbClr val="505050"/>
                    </a:gs>
                    <a:gs pos="30000">
                      <a:srgbClr val="505050"/>
                    </a:gs>
                  </a:gsLst>
                  <a:lin ang="5400000" scaled="0"/>
                </a:gradFill>
                <a:latin typeface="Segoe UI Semilight"/>
              </a:rPr>
              <a:t>Predictions</a:t>
            </a:r>
          </a:p>
        </p:txBody>
      </p:sp>
      <p:cxnSp>
        <p:nvCxnSpPr>
          <p:cNvPr id="174" name="Straight Arrow Connector 173">
            <a:extLst>
              <a:ext uri="{FF2B5EF4-FFF2-40B4-BE49-F238E27FC236}">
                <a16:creationId xmlns:a16="http://schemas.microsoft.com/office/drawing/2014/main" id="{9DDBC4E2-F275-45C5-8CFA-DC929D744F94}"/>
              </a:ext>
            </a:extLst>
          </p:cNvPr>
          <p:cNvCxnSpPr>
            <a:cxnSpLocks/>
            <a:stCxn id="159" idx="1"/>
          </p:cNvCxnSpPr>
          <p:nvPr/>
        </p:nvCxnSpPr>
        <p:spPr>
          <a:xfrm flipH="1">
            <a:off x="2123253" y="1580861"/>
            <a:ext cx="1449575" cy="0"/>
          </a:xfrm>
          <a:prstGeom prst="straightConnector1">
            <a:avLst/>
          </a:prstGeom>
          <a:noFill/>
          <a:ln w="19050" cap="flat" cmpd="sng" algn="ctr">
            <a:solidFill>
              <a:srgbClr val="505050"/>
            </a:solidFill>
            <a:prstDash val="solid"/>
            <a:headEnd type="none"/>
            <a:tailEnd type="triangle" w="lg" len="lg"/>
          </a:ln>
          <a:effectLst/>
        </p:spPr>
      </p:cxnSp>
      <p:sp>
        <p:nvSpPr>
          <p:cNvPr id="175" name="TextBox 174">
            <a:extLst>
              <a:ext uri="{FF2B5EF4-FFF2-40B4-BE49-F238E27FC236}">
                <a16:creationId xmlns:a16="http://schemas.microsoft.com/office/drawing/2014/main" id="{8E85D83E-E850-40C6-A6EB-A7FAB96B79AE}"/>
              </a:ext>
            </a:extLst>
          </p:cNvPr>
          <p:cNvSpPr txBox="1"/>
          <p:nvPr/>
        </p:nvSpPr>
        <p:spPr>
          <a:xfrm>
            <a:off x="4497660" y="4551832"/>
            <a:ext cx="1816609" cy="452590"/>
          </a:xfrm>
          <a:prstGeom prst="rect">
            <a:avLst/>
          </a:prstGeom>
          <a:noFill/>
        </p:spPr>
        <p:txBody>
          <a:bodyPr wrap="square" lIns="179285" tIns="143428" rIns="179285" bIns="143428" rtlCol="0">
            <a:spAutoFit/>
          </a:bodyPr>
          <a:lstStyle/>
          <a:p>
            <a:pPr>
              <a:lnSpc>
                <a:spcPct val="90000"/>
              </a:lnSpc>
              <a:spcAft>
                <a:spcPts val="588"/>
              </a:spcAft>
            </a:pPr>
            <a:r>
              <a:rPr lang="en-US" sz="1176" dirty="0">
                <a:solidFill>
                  <a:srgbClr val="002050"/>
                </a:solidFill>
                <a:latin typeface="Segoe UI Semilight"/>
              </a:rPr>
              <a:t>Analytics server</a:t>
            </a:r>
          </a:p>
        </p:txBody>
      </p:sp>
      <p:cxnSp>
        <p:nvCxnSpPr>
          <p:cNvPr id="176" name="Connector: Elbow 175">
            <a:extLst>
              <a:ext uri="{FF2B5EF4-FFF2-40B4-BE49-F238E27FC236}">
                <a16:creationId xmlns:a16="http://schemas.microsoft.com/office/drawing/2014/main" id="{8F83024E-7F23-4886-9CF2-97D8702D90C2}"/>
              </a:ext>
            </a:extLst>
          </p:cNvPr>
          <p:cNvCxnSpPr>
            <a:cxnSpLocks/>
            <a:stCxn id="134" idx="4"/>
            <a:endCxn id="156" idx="2"/>
          </p:cNvCxnSpPr>
          <p:nvPr/>
        </p:nvCxnSpPr>
        <p:spPr>
          <a:xfrm flipV="1">
            <a:off x="3002488" y="4634556"/>
            <a:ext cx="1440798" cy="552028"/>
          </a:xfrm>
          <a:prstGeom prst="bentConnector2">
            <a:avLst/>
          </a:prstGeom>
          <a:noFill/>
          <a:ln w="19050" cap="flat" cmpd="sng" algn="ctr">
            <a:solidFill>
              <a:srgbClr val="505050"/>
            </a:solidFill>
            <a:prstDash val="solid"/>
            <a:headEnd type="none"/>
            <a:tailEnd type="triangle" w="lg" len="lg"/>
          </a:ln>
          <a:effectLst/>
        </p:spPr>
      </p:cxnSp>
      <p:sp>
        <p:nvSpPr>
          <p:cNvPr id="177" name="TextBox 176">
            <a:extLst>
              <a:ext uri="{FF2B5EF4-FFF2-40B4-BE49-F238E27FC236}">
                <a16:creationId xmlns:a16="http://schemas.microsoft.com/office/drawing/2014/main" id="{ACA43654-9543-4130-8433-0A5F09375277}"/>
              </a:ext>
            </a:extLst>
          </p:cNvPr>
          <p:cNvSpPr txBox="1"/>
          <p:nvPr/>
        </p:nvSpPr>
        <p:spPr>
          <a:xfrm>
            <a:off x="3108510" y="5138276"/>
            <a:ext cx="1529615" cy="455857"/>
          </a:xfrm>
          <a:prstGeom prst="rect">
            <a:avLst/>
          </a:prstGeom>
          <a:noFill/>
        </p:spPr>
        <p:txBody>
          <a:bodyPr wrap="square" lIns="179285" tIns="143428" rIns="179285" bIns="143428" rtlCol="0">
            <a:spAutoFit/>
          </a:bodyPr>
          <a:lstStyle/>
          <a:p>
            <a:pPr>
              <a:lnSpc>
                <a:spcPct val="90000"/>
              </a:lnSpc>
              <a:spcAft>
                <a:spcPts val="588"/>
              </a:spcAft>
            </a:pPr>
            <a:r>
              <a:rPr lang="en-US" sz="1200" dirty="0">
                <a:gradFill>
                  <a:gsLst>
                    <a:gs pos="2917">
                      <a:srgbClr val="505050"/>
                    </a:gs>
                    <a:gs pos="30000">
                      <a:srgbClr val="505050"/>
                    </a:gs>
                  </a:gsLst>
                  <a:lin ang="5400000" scaled="0"/>
                </a:gradFill>
                <a:latin typeface="Segoe UI Semilight"/>
              </a:rPr>
              <a:t>Data Movement</a:t>
            </a:r>
          </a:p>
        </p:txBody>
      </p:sp>
      <p:pic>
        <p:nvPicPr>
          <p:cNvPr id="178" name="Graphic 177" descr="Brain">
            <a:extLst>
              <a:ext uri="{FF2B5EF4-FFF2-40B4-BE49-F238E27FC236}">
                <a16:creationId xmlns:a16="http://schemas.microsoft.com/office/drawing/2014/main" id="{FB6C3FB4-49AB-4BBD-BEC8-7827B67CBC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99753" y="3677603"/>
            <a:ext cx="395690" cy="395690"/>
          </a:xfrm>
          <a:prstGeom prst="rect">
            <a:avLst/>
          </a:prstGeom>
        </p:spPr>
      </p:pic>
      <p:pic>
        <p:nvPicPr>
          <p:cNvPr id="179" name="Graphic 178" descr="Brain">
            <a:extLst>
              <a:ext uri="{FF2B5EF4-FFF2-40B4-BE49-F238E27FC236}">
                <a16:creationId xmlns:a16="http://schemas.microsoft.com/office/drawing/2014/main" id="{D98A56D5-F062-4773-BEE1-2AE08AF1D3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14445" y="5328807"/>
            <a:ext cx="395690" cy="395690"/>
          </a:xfrm>
          <a:prstGeom prst="rect">
            <a:avLst/>
          </a:prstGeom>
        </p:spPr>
      </p:pic>
      <p:sp>
        <p:nvSpPr>
          <p:cNvPr id="180" name="TextBox 179">
            <a:extLst>
              <a:ext uri="{FF2B5EF4-FFF2-40B4-BE49-F238E27FC236}">
                <a16:creationId xmlns:a16="http://schemas.microsoft.com/office/drawing/2014/main" id="{643A17FD-917F-4512-8B1D-60F937FFC239}"/>
              </a:ext>
            </a:extLst>
          </p:cNvPr>
          <p:cNvSpPr txBox="1"/>
          <p:nvPr/>
        </p:nvSpPr>
        <p:spPr>
          <a:xfrm>
            <a:off x="8524191" y="6374280"/>
            <a:ext cx="3557241" cy="534056"/>
          </a:xfrm>
          <a:prstGeom prst="rect">
            <a:avLst/>
          </a:prstGeom>
          <a:noFill/>
        </p:spPr>
        <p:txBody>
          <a:bodyPr wrap="square" lIns="179285" tIns="143428" rIns="179285" bIns="143428" rtlCol="0">
            <a:spAutoFit/>
          </a:bodyPr>
          <a:lstStyle/>
          <a:p>
            <a:pPr>
              <a:lnSpc>
                <a:spcPct val="90000"/>
              </a:lnSpc>
              <a:spcAft>
                <a:spcPts val="588"/>
              </a:spcAft>
            </a:pPr>
            <a:r>
              <a:rPr lang="en-US" sz="1765" b="1" dirty="0">
                <a:gradFill>
                  <a:gsLst>
                    <a:gs pos="2917">
                      <a:schemeClr val="tx1"/>
                    </a:gs>
                    <a:gs pos="30000">
                      <a:schemeClr val="tx1"/>
                    </a:gs>
                  </a:gsLst>
                  <a:lin ang="5400000" scaled="0"/>
                </a:gradFill>
              </a:rPr>
              <a:t>In-DB Machine Learning</a:t>
            </a:r>
          </a:p>
        </p:txBody>
      </p:sp>
    </p:spTree>
    <p:extLst>
      <p:ext uri="{BB962C8B-B14F-4D97-AF65-F5344CB8AC3E}">
        <p14:creationId xmlns:p14="http://schemas.microsoft.com/office/powerpoint/2010/main" val="395441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4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40" grpId="0" animBg="1"/>
      <p:bldP spid="142" grpId="0"/>
      <p:bldP spid="143" grpId="0"/>
      <p:bldP spid="144" grpId="0"/>
      <p:bldP spid="146" grpId="0"/>
      <p:bldP spid="164" grpId="0" animBg="1"/>
      <p:bldP spid="165" grpId="0"/>
      <p:bldP spid="166" grpId="0" animBg="1"/>
      <p:bldP spid="167" grpId="0" animBg="1"/>
      <p:bldP spid="168" grpId="0"/>
      <p:bldP spid="169" grpId="0"/>
      <p:bldP spid="170" grpId="0"/>
      <p:bldP spid="173" grpId="0"/>
      <p:bldP spid="175" grpId="0"/>
      <p:bldP spid="1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A41-65CF-443B-857B-C3F1C3079B03}"/>
              </a:ext>
            </a:extLst>
          </p:cNvPr>
          <p:cNvSpPr>
            <a:spLocks noGrp="1"/>
          </p:cNvSpPr>
          <p:nvPr>
            <p:ph type="title"/>
          </p:nvPr>
        </p:nvSpPr>
        <p:spPr>
          <a:xfrm>
            <a:off x="957128" y="365126"/>
            <a:ext cx="10904435" cy="754374"/>
          </a:xfrm>
        </p:spPr>
        <p:txBody>
          <a:bodyPr>
            <a:noAutofit/>
          </a:bodyPr>
          <a:lstStyle/>
          <a:p>
            <a:r>
              <a:rPr lang="en-US" sz="3600" dirty="0"/>
              <a:t>Data Scientists - Data Exploration and Model Development</a:t>
            </a:r>
          </a:p>
        </p:txBody>
      </p:sp>
      <p:sp>
        <p:nvSpPr>
          <p:cNvPr id="4" name="Footer Placeholder 3">
            <a:extLst>
              <a:ext uri="{FF2B5EF4-FFF2-40B4-BE49-F238E27FC236}">
                <a16:creationId xmlns:a16="http://schemas.microsoft.com/office/drawing/2014/main" id="{8B68334D-3531-4C4D-BBB8-0BAE671F64A5}"/>
              </a:ext>
            </a:extLst>
          </p:cNvPr>
          <p:cNvSpPr>
            <a:spLocks noGrp="1"/>
          </p:cNvSpPr>
          <p:nvPr>
            <p:ph type="ftr" sz="quarter" idx="11"/>
          </p:nvPr>
        </p:nvSpPr>
        <p:spPr/>
        <p:txBody>
          <a:bodyPr/>
          <a:lstStyle/>
          <a:p>
            <a:r>
              <a:rPr lang="en-US" sz="1800" b="1">
                <a:solidFill>
                  <a:schemeClr val="accent1"/>
                </a:solidFill>
              </a:rPr>
              <a:t>http://nielsberglund.com</a:t>
            </a:r>
            <a:endParaRPr lang="en-US" sz="1800" b="1" dirty="0">
              <a:solidFill>
                <a:schemeClr val="accent1"/>
              </a:solidFill>
            </a:endParaRPr>
          </a:p>
        </p:txBody>
      </p:sp>
      <p:sp>
        <p:nvSpPr>
          <p:cNvPr id="22" name="Rectangle 21">
            <a:extLst>
              <a:ext uri="{FF2B5EF4-FFF2-40B4-BE49-F238E27FC236}">
                <a16:creationId xmlns:a16="http://schemas.microsoft.com/office/drawing/2014/main" id="{3DCB83F8-CADB-465B-B9F8-9304C58637D8}"/>
              </a:ext>
            </a:extLst>
          </p:cNvPr>
          <p:cNvSpPr/>
          <p:nvPr/>
        </p:nvSpPr>
        <p:spPr>
          <a:xfrm>
            <a:off x="1520461" y="1786270"/>
            <a:ext cx="2834691" cy="3721363"/>
          </a:xfrm>
          <a:prstGeom prst="rect">
            <a:avLst/>
          </a:prstGeom>
          <a:solidFill>
            <a:srgbClr val="FFB900">
              <a:lumMod val="40000"/>
              <a:lumOff val="60000"/>
              <a:alpha val="63000"/>
            </a:srgbClr>
          </a:solidFill>
          <a:ln w="10795" cap="flat" cmpd="sng" algn="ctr">
            <a:solidFill>
              <a:srgbClr val="0078D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a typeface="+mn-ea"/>
              <a:cs typeface="+mn-cs"/>
            </a:endParaRPr>
          </a:p>
        </p:txBody>
      </p:sp>
      <p:grpSp>
        <p:nvGrpSpPr>
          <p:cNvPr id="23" name="Group 22">
            <a:extLst>
              <a:ext uri="{FF2B5EF4-FFF2-40B4-BE49-F238E27FC236}">
                <a16:creationId xmlns:a16="http://schemas.microsoft.com/office/drawing/2014/main" id="{76E41B71-0A53-466F-B386-1195D8A27BB9}"/>
              </a:ext>
            </a:extLst>
          </p:cNvPr>
          <p:cNvGrpSpPr/>
          <p:nvPr/>
        </p:nvGrpSpPr>
        <p:grpSpPr>
          <a:xfrm>
            <a:off x="7695514" y="2137724"/>
            <a:ext cx="3801717" cy="2944058"/>
            <a:chOff x="5437687" y="3294908"/>
            <a:chExt cx="3801717" cy="2944058"/>
          </a:xfrm>
        </p:grpSpPr>
        <p:sp>
          <p:nvSpPr>
            <p:cNvPr id="24" name="Flowchart: Magnetic Disk 23">
              <a:extLst>
                <a:ext uri="{FF2B5EF4-FFF2-40B4-BE49-F238E27FC236}">
                  <a16:creationId xmlns:a16="http://schemas.microsoft.com/office/drawing/2014/main" id="{25E655D4-F09F-4E2A-B327-565FFA74111E}"/>
                </a:ext>
              </a:extLst>
            </p:cNvPr>
            <p:cNvSpPr/>
            <p:nvPr/>
          </p:nvSpPr>
          <p:spPr bwMode="auto">
            <a:xfrm>
              <a:off x="5437687" y="3294908"/>
              <a:ext cx="2389820" cy="2944058"/>
            </a:xfrm>
            <a:prstGeom prst="flowChartMagneticDisk">
              <a:avLst/>
            </a:prstGeom>
            <a:solidFill>
              <a:srgbClr val="0078D7"/>
            </a:solidFill>
            <a:ln w="28575" cap="flat" cmpd="sng" algn="ctr">
              <a:solidFill>
                <a:srgbClr val="FFFFFF"/>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568" b="1"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pic>
          <p:nvPicPr>
            <p:cNvPr id="25" name="Graphic 24" descr="Brain">
              <a:extLst>
                <a:ext uri="{FF2B5EF4-FFF2-40B4-BE49-F238E27FC236}">
                  <a16:creationId xmlns:a16="http://schemas.microsoft.com/office/drawing/2014/main" id="{3DFE2298-558B-46FF-8358-FC3C3BE1E7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48924" y="4820839"/>
              <a:ext cx="959855" cy="959855"/>
            </a:xfrm>
            <a:prstGeom prst="rect">
              <a:avLst/>
            </a:prstGeom>
          </p:spPr>
        </p:pic>
        <p:sp>
          <p:nvSpPr>
            <p:cNvPr id="26" name="TextBox 25">
              <a:extLst>
                <a:ext uri="{FF2B5EF4-FFF2-40B4-BE49-F238E27FC236}">
                  <a16:creationId xmlns:a16="http://schemas.microsoft.com/office/drawing/2014/main" id="{871015C0-FB59-491F-BEBF-6AC108C4B5D1}"/>
                </a:ext>
              </a:extLst>
            </p:cNvPr>
            <p:cNvSpPr txBox="1"/>
            <p:nvPr/>
          </p:nvSpPr>
          <p:spPr>
            <a:xfrm>
              <a:off x="7051720" y="5500016"/>
              <a:ext cx="846467" cy="2806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endParaRPr>
            </a:p>
          </p:txBody>
        </p:sp>
        <p:sp>
          <p:nvSpPr>
            <p:cNvPr id="27" name="TextBox 26">
              <a:extLst>
                <a:ext uri="{FF2B5EF4-FFF2-40B4-BE49-F238E27FC236}">
                  <a16:creationId xmlns:a16="http://schemas.microsoft.com/office/drawing/2014/main" id="{F5ED0F7C-75CD-4701-AF71-588ED3B8636C}"/>
                </a:ext>
              </a:extLst>
            </p:cNvPr>
            <p:cNvSpPr txBox="1"/>
            <p:nvPr/>
          </p:nvSpPr>
          <p:spPr>
            <a:xfrm>
              <a:off x="5846059" y="4279958"/>
              <a:ext cx="3393345" cy="622056"/>
            </a:xfrm>
            <a:prstGeom prst="rect">
              <a:avLst/>
            </a:prstGeom>
            <a:noFill/>
          </p:spPr>
          <p:txBody>
            <a:bodyPr wrap="squar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Semilight"/>
                </a:rPr>
                <a:t>SQL Server</a:t>
              </a:r>
            </a:p>
          </p:txBody>
        </p:sp>
      </p:grpSp>
      <p:pic>
        <p:nvPicPr>
          <p:cNvPr id="28" name="Picture 27">
            <a:extLst>
              <a:ext uri="{FF2B5EF4-FFF2-40B4-BE49-F238E27FC236}">
                <a16:creationId xmlns:a16="http://schemas.microsoft.com/office/drawing/2014/main" id="{12BB71A7-A76F-4DC2-896D-CC3ADC06F653}"/>
              </a:ext>
            </a:extLst>
          </p:cNvPr>
          <p:cNvPicPr>
            <a:picLocks noChangeAspect="1"/>
          </p:cNvPicPr>
          <p:nvPr/>
        </p:nvPicPr>
        <p:blipFill>
          <a:blip r:embed="rId4"/>
          <a:stretch>
            <a:fillRect/>
          </a:stretch>
        </p:blipFill>
        <p:spPr>
          <a:xfrm>
            <a:off x="2303598" y="2648824"/>
            <a:ext cx="1295164" cy="960929"/>
          </a:xfrm>
          <a:prstGeom prst="rect">
            <a:avLst/>
          </a:prstGeom>
        </p:spPr>
      </p:pic>
      <p:sp>
        <p:nvSpPr>
          <p:cNvPr id="29" name="Rectangle 28">
            <a:extLst>
              <a:ext uri="{FF2B5EF4-FFF2-40B4-BE49-F238E27FC236}">
                <a16:creationId xmlns:a16="http://schemas.microsoft.com/office/drawing/2014/main" id="{33F21A46-A7BD-47EC-830D-9A062BC3F9A0}"/>
              </a:ext>
            </a:extLst>
          </p:cNvPr>
          <p:cNvSpPr/>
          <p:nvPr/>
        </p:nvSpPr>
        <p:spPr>
          <a:xfrm>
            <a:off x="1858447" y="4473441"/>
            <a:ext cx="2139359" cy="506965"/>
          </a:xfrm>
          <a:prstGeom prst="rect">
            <a:avLst/>
          </a:prstGeom>
          <a:solidFill>
            <a:srgbClr val="0078D7">
              <a:tint val="65000"/>
            </a:srgbClr>
          </a:solidFill>
          <a:ln w="9525" cap="flat" cmpd="sng" algn="ctr">
            <a:solidFill>
              <a:srgbClr val="0078D7"/>
            </a:solidFill>
            <a:prstDash val="solid"/>
          </a:ln>
          <a:effectLst/>
        </p:spPr>
        <p:txBody>
          <a:bodyPr rtlCol="0" anchor="ctr"/>
          <a:lstStyle/>
          <a:p>
            <a:pPr marL="0" marR="0" lvl="0" indent="0" algn="ctr" defTabSz="913874"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05050">
                    <a:lumMod val="50000"/>
                  </a:srgbClr>
                </a:solidFill>
                <a:effectLst/>
                <a:uLnTx/>
                <a:uFillTx/>
                <a:latin typeface="Segoe UI"/>
                <a:ea typeface="+mn-ea"/>
                <a:cs typeface="+mn-cs"/>
              </a:rPr>
              <a:t>Any R or Python IDE</a:t>
            </a:r>
          </a:p>
        </p:txBody>
      </p:sp>
      <p:sp>
        <p:nvSpPr>
          <p:cNvPr id="30" name="TextBox 29">
            <a:extLst>
              <a:ext uri="{FF2B5EF4-FFF2-40B4-BE49-F238E27FC236}">
                <a16:creationId xmlns:a16="http://schemas.microsoft.com/office/drawing/2014/main" id="{E39234ED-B153-474E-9284-BA1729BC52D0}"/>
              </a:ext>
            </a:extLst>
          </p:cNvPr>
          <p:cNvSpPr txBox="1"/>
          <p:nvPr/>
        </p:nvSpPr>
        <p:spPr>
          <a:xfrm>
            <a:off x="1520462" y="3694054"/>
            <a:ext cx="2861437" cy="761423"/>
          </a:xfrm>
          <a:prstGeom prst="rect">
            <a:avLst/>
          </a:prstGeom>
          <a:noFill/>
        </p:spPr>
        <p:txBody>
          <a:bodyPr wrap="square" rtlCol="0">
            <a:spAutoFit/>
          </a:bodyPr>
          <a:lstStyle/>
          <a:p>
            <a:pPr algn="ctr" defTabSz="913874">
              <a:defRPr/>
            </a:pPr>
            <a:r>
              <a:rPr lang="en-US" sz="2130" dirty="0">
                <a:solidFill>
                  <a:srgbClr val="505050"/>
                </a:solidFill>
                <a:latin typeface="Segoe UI"/>
              </a:rPr>
              <a:t>Data Scientist Workstation</a:t>
            </a:r>
          </a:p>
        </p:txBody>
      </p:sp>
      <p:cxnSp>
        <p:nvCxnSpPr>
          <p:cNvPr id="31" name="Straight Arrow Connector 30">
            <a:extLst>
              <a:ext uri="{FF2B5EF4-FFF2-40B4-BE49-F238E27FC236}">
                <a16:creationId xmlns:a16="http://schemas.microsoft.com/office/drawing/2014/main" id="{73ADA2B3-B3B2-4675-BB2A-01E8C8D96652}"/>
              </a:ext>
            </a:extLst>
          </p:cNvPr>
          <p:cNvCxnSpPr>
            <a:cxnSpLocks/>
          </p:cNvCxnSpPr>
          <p:nvPr/>
        </p:nvCxnSpPr>
        <p:spPr>
          <a:xfrm flipV="1">
            <a:off x="4381899" y="3226594"/>
            <a:ext cx="3189372" cy="9187"/>
          </a:xfrm>
          <a:prstGeom prst="straightConnector1">
            <a:avLst/>
          </a:prstGeom>
          <a:noFill/>
          <a:ln w="19050" cap="flat" cmpd="sng" algn="ctr">
            <a:solidFill>
              <a:srgbClr val="505050"/>
            </a:solidFill>
            <a:prstDash val="solid"/>
            <a:tailEnd type="triangle" w="lg" len="lg"/>
          </a:ln>
          <a:effectLst/>
        </p:spPr>
      </p:cxnSp>
      <p:sp>
        <p:nvSpPr>
          <p:cNvPr id="32" name="TextBox 31">
            <a:extLst>
              <a:ext uri="{FF2B5EF4-FFF2-40B4-BE49-F238E27FC236}">
                <a16:creationId xmlns:a16="http://schemas.microsoft.com/office/drawing/2014/main" id="{314FABA3-32F0-4F4F-99EE-CB766D1232D0}"/>
              </a:ext>
            </a:extLst>
          </p:cNvPr>
          <p:cNvSpPr txBox="1"/>
          <p:nvPr/>
        </p:nvSpPr>
        <p:spPr>
          <a:xfrm>
            <a:off x="4973881" y="2861094"/>
            <a:ext cx="827180" cy="400110"/>
          </a:xfrm>
          <a:prstGeom prst="rect">
            <a:avLst/>
          </a:prstGeom>
          <a:noFill/>
        </p:spPr>
        <p:txBody>
          <a:bodyPr wrap="square" rtlCol="0">
            <a:spAutoFit/>
          </a:bodyPr>
          <a:lstStyle/>
          <a:p>
            <a:pPr defTabSz="913874">
              <a:defRPr/>
            </a:pPr>
            <a:r>
              <a:rPr lang="en-US" sz="2000" dirty="0">
                <a:solidFill>
                  <a:srgbClr val="505050"/>
                </a:solidFill>
                <a:latin typeface="Segoe UI"/>
              </a:rPr>
              <a:t>Script</a:t>
            </a:r>
            <a:endParaRPr lang="en-US" dirty="0">
              <a:solidFill>
                <a:srgbClr val="505050"/>
              </a:solidFill>
              <a:latin typeface="Segoe UI"/>
            </a:endParaRPr>
          </a:p>
        </p:txBody>
      </p:sp>
      <p:sp>
        <p:nvSpPr>
          <p:cNvPr id="33" name="TextBox 32">
            <a:extLst>
              <a:ext uri="{FF2B5EF4-FFF2-40B4-BE49-F238E27FC236}">
                <a16:creationId xmlns:a16="http://schemas.microsoft.com/office/drawing/2014/main" id="{C23392D8-A22B-45D9-8CEB-DB3E3622B9D0}"/>
              </a:ext>
            </a:extLst>
          </p:cNvPr>
          <p:cNvSpPr txBox="1"/>
          <p:nvPr/>
        </p:nvSpPr>
        <p:spPr>
          <a:xfrm>
            <a:off x="10055453" y="4205289"/>
            <a:ext cx="1273434" cy="400110"/>
          </a:xfrm>
          <a:prstGeom prst="rect">
            <a:avLst/>
          </a:prstGeom>
          <a:noFill/>
        </p:spPr>
        <p:txBody>
          <a:bodyPr wrap="square" rtlCol="0">
            <a:spAutoFit/>
          </a:bodyPr>
          <a:lstStyle/>
          <a:p>
            <a:pPr defTabSz="913874">
              <a:defRPr/>
            </a:pPr>
            <a:r>
              <a:rPr lang="en-US" sz="2000" dirty="0">
                <a:solidFill>
                  <a:srgbClr val="505050"/>
                </a:solidFill>
                <a:latin typeface="Segoe UI"/>
              </a:rPr>
              <a:t>Execution</a:t>
            </a:r>
            <a:endParaRPr lang="en-US" dirty="0">
              <a:solidFill>
                <a:srgbClr val="505050"/>
              </a:solidFill>
              <a:latin typeface="Segoe UI"/>
            </a:endParaRPr>
          </a:p>
        </p:txBody>
      </p:sp>
      <p:sp>
        <p:nvSpPr>
          <p:cNvPr id="34" name="TextBox 33">
            <a:extLst>
              <a:ext uri="{FF2B5EF4-FFF2-40B4-BE49-F238E27FC236}">
                <a16:creationId xmlns:a16="http://schemas.microsoft.com/office/drawing/2014/main" id="{106C7EEA-80DB-4D65-A5EC-13FFD5759A78}"/>
              </a:ext>
            </a:extLst>
          </p:cNvPr>
          <p:cNvSpPr txBox="1"/>
          <p:nvPr/>
        </p:nvSpPr>
        <p:spPr>
          <a:xfrm>
            <a:off x="4747175" y="2878552"/>
            <a:ext cx="247775" cy="280599"/>
          </a:xfrm>
          <a:prstGeom prst="rect">
            <a:avLst/>
          </a:prstGeom>
          <a:solidFill>
            <a:srgbClr val="00BCF2">
              <a:tint val="65000"/>
            </a:srgbClr>
          </a:solidFill>
          <a:ln w="9525" cap="flat" cmpd="sng" algn="ctr">
            <a:solidFill>
              <a:srgbClr val="00BCF2"/>
            </a:solidFill>
            <a:prstDash val="solid"/>
          </a:ln>
          <a:effectLst/>
        </p:spPr>
        <p:txBody>
          <a:bodyPr wrap="square" rtlCol="0">
            <a:spAutoFit/>
          </a:bodyPr>
          <a:lstStyle/>
          <a:p>
            <a:pPr marL="0" marR="0" lvl="0" indent="0" defTabSz="913874"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05050"/>
                </a:solidFill>
                <a:effectLst/>
                <a:uLnTx/>
                <a:uFillTx/>
                <a:latin typeface="Segoe UI"/>
                <a:ea typeface="+mn-ea"/>
                <a:cs typeface="+mn-cs"/>
              </a:rPr>
              <a:t>1</a:t>
            </a:r>
          </a:p>
        </p:txBody>
      </p:sp>
      <p:sp>
        <p:nvSpPr>
          <p:cNvPr id="35" name="TextBox 34">
            <a:extLst>
              <a:ext uri="{FF2B5EF4-FFF2-40B4-BE49-F238E27FC236}">
                <a16:creationId xmlns:a16="http://schemas.microsoft.com/office/drawing/2014/main" id="{48B21A84-26E9-40AB-900B-973747A9E308}"/>
              </a:ext>
            </a:extLst>
          </p:cNvPr>
          <p:cNvSpPr txBox="1"/>
          <p:nvPr/>
        </p:nvSpPr>
        <p:spPr>
          <a:xfrm>
            <a:off x="9676670" y="4273006"/>
            <a:ext cx="247775" cy="280599"/>
          </a:xfrm>
          <a:prstGeom prst="rect">
            <a:avLst/>
          </a:prstGeom>
          <a:solidFill>
            <a:srgbClr val="00BCF2">
              <a:tint val="65000"/>
            </a:srgbClr>
          </a:solidFill>
          <a:ln w="9525" cap="flat" cmpd="sng" algn="ctr">
            <a:solidFill>
              <a:srgbClr val="00BCF2"/>
            </a:solidFill>
            <a:prstDash val="solid"/>
          </a:ln>
          <a:effectLst/>
        </p:spPr>
        <p:txBody>
          <a:bodyPr wrap="square" rtlCol="0">
            <a:spAutoFit/>
          </a:bodyPr>
          <a:lstStyle/>
          <a:p>
            <a:pPr marL="0" marR="0" lvl="0" indent="0" defTabSz="913874"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05050">
                    <a:lumMod val="50000"/>
                  </a:srgbClr>
                </a:solidFill>
                <a:effectLst/>
                <a:uLnTx/>
                <a:uFillTx/>
                <a:latin typeface="Segoe UI"/>
                <a:ea typeface="+mn-ea"/>
                <a:cs typeface="+mn-cs"/>
              </a:rPr>
              <a:t>2</a:t>
            </a:r>
          </a:p>
        </p:txBody>
      </p:sp>
      <p:cxnSp>
        <p:nvCxnSpPr>
          <p:cNvPr id="36" name="Straight Arrow Connector 35">
            <a:extLst>
              <a:ext uri="{FF2B5EF4-FFF2-40B4-BE49-F238E27FC236}">
                <a16:creationId xmlns:a16="http://schemas.microsoft.com/office/drawing/2014/main" id="{1CF36397-7ED6-4B38-AB97-D903BB1ED00E}"/>
              </a:ext>
            </a:extLst>
          </p:cNvPr>
          <p:cNvCxnSpPr>
            <a:cxnSpLocks/>
          </p:cNvCxnSpPr>
          <p:nvPr/>
        </p:nvCxnSpPr>
        <p:spPr>
          <a:xfrm>
            <a:off x="4381899" y="3492413"/>
            <a:ext cx="3189372" cy="0"/>
          </a:xfrm>
          <a:prstGeom prst="straightConnector1">
            <a:avLst/>
          </a:prstGeom>
          <a:noFill/>
          <a:ln w="19050" cap="flat" cmpd="sng" algn="ctr">
            <a:solidFill>
              <a:srgbClr val="505050"/>
            </a:solidFill>
            <a:prstDash val="solid"/>
            <a:headEnd type="triangle" w="lg" len="lg"/>
            <a:tailEnd type="none" w="lg" len="lg"/>
          </a:ln>
          <a:effectLst/>
        </p:spPr>
      </p:cxnSp>
      <p:sp>
        <p:nvSpPr>
          <p:cNvPr id="37" name="TextBox 36">
            <a:extLst>
              <a:ext uri="{FF2B5EF4-FFF2-40B4-BE49-F238E27FC236}">
                <a16:creationId xmlns:a16="http://schemas.microsoft.com/office/drawing/2014/main" id="{F968E576-FF1D-4EC4-9686-00C210D534AD}"/>
              </a:ext>
            </a:extLst>
          </p:cNvPr>
          <p:cNvSpPr txBox="1"/>
          <p:nvPr/>
        </p:nvSpPr>
        <p:spPr>
          <a:xfrm>
            <a:off x="5010421" y="3557486"/>
            <a:ext cx="1273434" cy="400110"/>
          </a:xfrm>
          <a:prstGeom prst="rect">
            <a:avLst/>
          </a:prstGeom>
          <a:noFill/>
        </p:spPr>
        <p:txBody>
          <a:bodyPr wrap="square" rtlCol="0">
            <a:spAutoFit/>
          </a:bodyPr>
          <a:lstStyle/>
          <a:p>
            <a:pPr defTabSz="913874">
              <a:defRPr/>
            </a:pPr>
            <a:r>
              <a:rPr lang="en-US" sz="2000" dirty="0">
                <a:solidFill>
                  <a:srgbClr val="505050"/>
                </a:solidFill>
                <a:latin typeface="Segoe UI"/>
              </a:rPr>
              <a:t>Results</a:t>
            </a:r>
            <a:endParaRPr lang="en-US" dirty="0">
              <a:solidFill>
                <a:srgbClr val="505050"/>
              </a:solidFill>
              <a:latin typeface="Segoe UI"/>
            </a:endParaRPr>
          </a:p>
        </p:txBody>
      </p:sp>
      <p:sp>
        <p:nvSpPr>
          <p:cNvPr id="38" name="TextBox 37">
            <a:extLst>
              <a:ext uri="{FF2B5EF4-FFF2-40B4-BE49-F238E27FC236}">
                <a16:creationId xmlns:a16="http://schemas.microsoft.com/office/drawing/2014/main" id="{732C8947-36D7-4C0E-AA3E-F288A0D6F205}"/>
              </a:ext>
            </a:extLst>
          </p:cNvPr>
          <p:cNvSpPr txBox="1"/>
          <p:nvPr/>
        </p:nvSpPr>
        <p:spPr>
          <a:xfrm>
            <a:off x="4723285" y="3609753"/>
            <a:ext cx="247775" cy="280599"/>
          </a:xfrm>
          <a:prstGeom prst="rect">
            <a:avLst/>
          </a:prstGeom>
          <a:solidFill>
            <a:srgbClr val="00BCF2">
              <a:tint val="65000"/>
            </a:srgbClr>
          </a:solidFill>
          <a:ln w="9525" cap="flat" cmpd="sng" algn="ctr">
            <a:solidFill>
              <a:srgbClr val="00BCF2"/>
            </a:solidFill>
            <a:prstDash val="solid"/>
          </a:ln>
          <a:effectLst/>
        </p:spPr>
        <p:txBody>
          <a:bodyPr wrap="square" rtlCol="0">
            <a:spAutoFit/>
          </a:bodyPr>
          <a:lstStyle/>
          <a:p>
            <a:pPr marL="0" marR="0" lvl="0" indent="0" defTabSz="913874"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05050">
                    <a:lumMod val="50000"/>
                  </a:srgbClr>
                </a:solidFill>
                <a:effectLst/>
                <a:uLnTx/>
                <a:uFillTx/>
                <a:latin typeface="Segoe UI"/>
                <a:ea typeface="+mn-ea"/>
                <a:cs typeface="+mn-cs"/>
              </a:rPr>
              <a:t>3</a:t>
            </a:r>
          </a:p>
        </p:txBody>
      </p:sp>
    </p:spTree>
    <p:extLst>
      <p:ext uri="{BB962C8B-B14F-4D97-AF65-F5344CB8AC3E}">
        <p14:creationId xmlns:p14="http://schemas.microsoft.com/office/powerpoint/2010/main" val="389631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1189-91DB-41A5-8C80-E6D6C1E443E1}"/>
              </a:ext>
            </a:extLst>
          </p:cNvPr>
          <p:cNvSpPr>
            <a:spLocks noGrp="1"/>
          </p:cNvSpPr>
          <p:nvPr>
            <p:ph type="title"/>
          </p:nvPr>
        </p:nvSpPr>
        <p:spPr>
          <a:xfrm>
            <a:off x="838200" y="365126"/>
            <a:ext cx="10515600" cy="890798"/>
          </a:xfrm>
        </p:spPr>
        <p:txBody>
          <a:bodyPr>
            <a:normAutofit/>
          </a:bodyPr>
          <a:lstStyle/>
          <a:p>
            <a:r>
              <a:rPr lang="en-US" sz="4000" dirty="0"/>
              <a:t>Value for Data Scientists</a:t>
            </a:r>
          </a:p>
        </p:txBody>
      </p:sp>
      <p:sp>
        <p:nvSpPr>
          <p:cNvPr id="3" name="Content Placeholder 2">
            <a:extLst>
              <a:ext uri="{FF2B5EF4-FFF2-40B4-BE49-F238E27FC236}">
                <a16:creationId xmlns:a16="http://schemas.microsoft.com/office/drawing/2014/main" id="{B6A29F79-5E5B-4918-A1E6-8BC79A68DA9A}"/>
              </a:ext>
            </a:extLst>
          </p:cNvPr>
          <p:cNvSpPr>
            <a:spLocks noGrp="1"/>
          </p:cNvSpPr>
          <p:nvPr>
            <p:ph idx="1"/>
          </p:nvPr>
        </p:nvSpPr>
        <p:spPr>
          <a:xfrm>
            <a:off x="838200" y="1460499"/>
            <a:ext cx="10515600" cy="4852165"/>
          </a:xfrm>
        </p:spPr>
        <p:txBody>
          <a:bodyPr>
            <a:normAutofit/>
          </a:bodyPr>
          <a:lstStyle/>
          <a:p>
            <a:pPr marL="342900" lvl="0" indent="-342900" defTabSz="914102" fontAlgn="base">
              <a:spcBef>
                <a:spcPct val="0"/>
              </a:spcBef>
              <a:spcAft>
                <a:spcPts val="1800"/>
              </a:spcAft>
              <a:defRPr/>
            </a:pPr>
            <a:r>
              <a:rPr lang="en-US" dirty="0">
                <a:ea typeface="Segoe UI" pitchFamily="34" charset="0"/>
                <a:cs typeface="Segoe UI" pitchFamily="34" charset="0"/>
              </a:rPr>
              <a:t>Work with full datasets (not samples) without moving data out of secure, compliant boundaries</a:t>
            </a:r>
          </a:p>
          <a:p>
            <a:pPr marL="342900" lvl="0" indent="-342900" defTabSz="914102" fontAlgn="base">
              <a:spcBef>
                <a:spcPct val="0"/>
              </a:spcBef>
              <a:spcAft>
                <a:spcPts val="1800"/>
              </a:spcAft>
              <a:defRPr/>
            </a:pPr>
            <a:r>
              <a:rPr lang="en-US" dirty="0">
                <a:ea typeface="Segoe UI" pitchFamily="34" charset="0"/>
                <a:cs typeface="Segoe UI" pitchFamily="34" charset="0"/>
              </a:rPr>
              <a:t>Work from your favorite IDE; remotely leverage the power of SQL Server </a:t>
            </a:r>
          </a:p>
          <a:p>
            <a:pPr marL="342900" lvl="0" indent="-342900" defTabSz="914102" fontAlgn="base">
              <a:spcBef>
                <a:spcPct val="0"/>
              </a:spcBef>
              <a:spcAft>
                <a:spcPts val="1800"/>
              </a:spcAft>
              <a:defRPr/>
            </a:pPr>
            <a:r>
              <a:rPr lang="en-US" dirty="0">
                <a:ea typeface="Segoe UI" pitchFamily="34" charset="0"/>
                <a:cs typeface="Segoe UI" pitchFamily="34" charset="0"/>
              </a:rPr>
              <a:t>Work with ANY open source package in-database</a:t>
            </a:r>
          </a:p>
          <a:p>
            <a:pPr marL="342900" lvl="0" indent="-342900" defTabSz="914102" fontAlgn="base">
              <a:spcBef>
                <a:spcPct val="0"/>
              </a:spcBef>
              <a:spcAft>
                <a:spcPts val="1800"/>
              </a:spcAft>
              <a:defRPr/>
            </a:pPr>
            <a:r>
              <a:rPr lang="en-US" dirty="0">
                <a:ea typeface="Segoe UI" pitchFamily="34" charset="0"/>
                <a:cs typeface="Segoe UI" pitchFamily="34" charset="0"/>
              </a:rPr>
              <a:t>Leverage scalable, fast MS algorithms and pre-trained models when needed – combine the best of open source and MS options</a:t>
            </a:r>
          </a:p>
          <a:p>
            <a:pPr marL="342900" lvl="0" indent="-342900" defTabSz="914102" fontAlgn="base">
              <a:spcBef>
                <a:spcPct val="0"/>
              </a:spcBef>
              <a:spcAft>
                <a:spcPts val="1800"/>
              </a:spcAft>
              <a:defRPr/>
            </a:pPr>
            <a:r>
              <a:rPr lang="en-US" dirty="0">
                <a:ea typeface="Segoe UI" pitchFamily="34" charset="0"/>
                <a:cs typeface="Segoe UI" pitchFamily="34" charset="0"/>
              </a:rPr>
              <a:t>Streamlined model deployment without developer dependence</a:t>
            </a:r>
          </a:p>
          <a:p>
            <a:pPr marL="342900" lvl="0" indent="-342900" defTabSz="914102" fontAlgn="base">
              <a:spcBef>
                <a:spcPct val="0"/>
              </a:spcBef>
              <a:spcAft>
                <a:spcPts val="1800"/>
              </a:spcAft>
              <a:defRPr/>
            </a:pPr>
            <a:r>
              <a:rPr lang="en-US" dirty="0">
                <a:ea typeface="Segoe UI" pitchFamily="34" charset="0"/>
                <a:cs typeface="Segoe UI" pitchFamily="34" charset="0"/>
              </a:rPr>
              <a:t>Model version management in-database</a:t>
            </a:r>
          </a:p>
        </p:txBody>
      </p:sp>
      <p:sp>
        <p:nvSpPr>
          <p:cNvPr id="4" name="Footer Placeholder 3">
            <a:extLst>
              <a:ext uri="{FF2B5EF4-FFF2-40B4-BE49-F238E27FC236}">
                <a16:creationId xmlns:a16="http://schemas.microsoft.com/office/drawing/2014/main" id="{419C184D-66D3-4352-B314-DEB7AD4408B2}"/>
              </a:ext>
            </a:extLst>
          </p:cNvPr>
          <p:cNvSpPr>
            <a:spLocks noGrp="1"/>
          </p:cNvSpPr>
          <p:nvPr>
            <p:ph type="ftr" sz="quarter" idx="11"/>
          </p:nvPr>
        </p:nvSpPr>
        <p:spPr/>
        <p:txBody>
          <a:bodyPr/>
          <a:lstStyle/>
          <a:p>
            <a:r>
              <a:rPr lang="en-US" sz="1800" b="1">
                <a:solidFill>
                  <a:schemeClr val="accent1"/>
                </a:solidFill>
              </a:rPr>
              <a:t>http://nielsberglund.com</a:t>
            </a:r>
            <a:endParaRPr lang="en-US" sz="1800" b="1" dirty="0">
              <a:solidFill>
                <a:schemeClr val="accent1"/>
              </a:solidFill>
            </a:endParaRPr>
          </a:p>
        </p:txBody>
      </p:sp>
    </p:spTree>
    <p:extLst>
      <p:ext uri="{BB962C8B-B14F-4D97-AF65-F5344CB8AC3E}">
        <p14:creationId xmlns:p14="http://schemas.microsoft.com/office/powerpoint/2010/main" val="240966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A20D-076A-4D06-B8A8-F271B93FAD95}"/>
              </a:ext>
            </a:extLst>
          </p:cNvPr>
          <p:cNvSpPr>
            <a:spLocks noGrp="1"/>
          </p:cNvSpPr>
          <p:nvPr>
            <p:ph type="title"/>
          </p:nvPr>
        </p:nvSpPr>
        <p:spPr/>
        <p:txBody>
          <a:bodyPr>
            <a:normAutofit/>
          </a:bodyPr>
          <a:lstStyle/>
          <a:p>
            <a:r>
              <a:rPr lang="en-US" sz="4000" dirty="0"/>
              <a:t>Data &amp; App. Developer - Model Deployment &amp; Consumption</a:t>
            </a:r>
          </a:p>
        </p:txBody>
      </p:sp>
      <p:sp>
        <p:nvSpPr>
          <p:cNvPr id="4" name="Footer Placeholder 3">
            <a:extLst>
              <a:ext uri="{FF2B5EF4-FFF2-40B4-BE49-F238E27FC236}">
                <a16:creationId xmlns:a16="http://schemas.microsoft.com/office/drawing/2014/main" id="{E68D437F-D480-424D-9C71-54812CEAD3C9}"/>
              </a:ext>
            </a:extLst>
          </p:cNvPr>
          <p:cNvSpPr>
            <a:spLocks noGrp="1"/>
          </p:cNvSpPr>
          <p:nvPr>
            <p:ph type="ftr" sz="quarter" idx="11"/>
          </p:nvPr>
        </p:nvSpPr>
        <p:spPr/>
        <p:txBody>
          <a:bodyPr/>
          <a:lstStyle/>
          <a:p>
            <a:r>
              <a:rPr lang="en-US" sz="1800" b="1">
                <a:solidFill>
                  <a:schemeClr val="accent1"/>
                </a:solidFill>
              </a:rPr>
              <a:t>http://nielsberglund.com</a:t>
            </a:r>
            <a:endParaRPr lang="en-US" sz="1800" b="1" dirty="0">
              <a:solidFill>
                <a:schemeClr val="accent1"/>
              </a:solidFill>
            </a:endParaRPr>
          </a:p>
        </p:txBody>
      </p:sp>
      <p:sp>
        <p:nvSpPr>
          <p:cNvPr id="8" name="Rectangle 7">
            <a:extLst>
              <a:ext uri="{FF2B5EF4-FFF2-40B4-BE49-F238E27FC236}">
                <a16:creationId xmlns:a16="http://schemas.microsoft.com/office/drawing/2014/main" id="{1D900060-9143-4ED1-8EBE-E4123946B297}"/>
              </a:ext>
            </a:extLst>
          </p:cNvPr>
          <p:cNvSpPr/>
          <p:nvPr/>
        </p:nvSpPr>
        <p:spPr>
          <a:xfrm>
            <a:off x="1046736" y="2019435"/>
            <a:ext cx="2834691" cy="2819129"/>
          </a:xfrm>
          <a:prstGeom prst="rect">
            <a:avLst/>
          </a:prstGeom>
          <a:solidFill>
            <a:srgbClr val="FFB900">
              <a:lumMod val="40000"/>
              <a:lumOff val="60000"/>
              <a:alpha val="63000"/>
            </a:srgbClr>
          </a:solidFill>
          <a:ln w="10795" cap="flat" cmpd="sng" algn="ctr">
            <a:solidFill>
              <a:srgbClr val="0078D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Semilight"/>
              <a:ea typeface="+mn-ea"/>
              <a:cs typeface="+mn-cs"/>
            </a:endParaRPr>
          </a:p>
        </p:txBody>
      </p:sp>
      <p:sp>
        <p:nvSpPr>
          <p:cNvPr id="9" name="TextBox 8">
            <a:extLst>
              <a:ext uri="{FF2B5EF4-FFF2-40B4-BE49-F238E27FC236}">
                <a16:creationId xmlns:a16="http://schemas.microsoft.com/office/drawing/2014/main" id="{FEAE8ECB-1F51-4D68-834B-8AF92B20BF8E}"/>
              </a:ext>
            </a:extLst>
          </p:cNvPr>
          <p:cNvSpPr txBox="1"/>
          <p:nvPr/>
        </p:nvSpPr>
        <p:spPr>
          <a:xfrm>
            <a:off x="1046736" y="3694054"/>
            <a:ext cx="2861437" cy="420115"/>
          </a:xfrm>
          <a:prstGeom prst="rect">
            <a:avLst/>
          </a:prstGeom>
          <a:noFill/>
        </p:spPr>
        <p:txBody>
          <a:bodyPr wrap="square" rtlCol="0">
            <a:spAutoFit/>
          </a:bodyPr>
          <a:lstStyle/>
          <a:p>
            <a:pPr algn="ctr" defTabSz="913874">
              <a:defRPr/>
            </a:pPr>
            <a:r>
              <a:rPr lang="en-US" sz="2130" dirty="0">
                <a:solidFill>
                  <a:srgbClr val="505050"/>
                </a:solidFill>
                <a:latin typeface="Segoe UI"/>
              </a:rPr>
              <a:t>Application</a:t>
            </a:r>
          </a:p>
        </p:txBody>
      </p:sp>
      <p:pic>
        <p:nvPicPr>
          <p:cNvPr id="10" name="Picture 9">
            <a:extLst>
              <a:ext uri="{FF2B5EF4-FFF2-40B4-BE49-F238E27FC236}">
                <a16:creationId xmlns:a16="http://schemas.microsoft.com/office/drawing/2014/main" id="{A8F25F12-8C7F-4BE5-B750-DA4410EFAAEC}"/>
              </a:ext>
            </a:extLst>
          </p:cNvPr>
          <p:cNvPicPr>
            <a:picLocks noChangeAspect="1"/>
          </p:cNvPicPr>
          <p:nvPr/>
        </p:nvPicPr>
        <p:blipFill>
          <a:blip r:embed="rId2"/>
          <a:stretch>
            <a:fillRect/>
          </a:stretch>
        </p:blipFill>
        <p:spPr>
          <a:xfrm>
            <a:off x="1536921" y="2405293"/>
            <a:ext cx="1876766" cy="1052351"/>
          </a:xfrm>
          <a:prstGeom prst="rect">
            <a:avLst/>
          </a:prstGeom>
          <a:ln>
            <a:solidFill>
              <a:srgbClr val="505050"/>
            </a:solidFill>
          </a:ln>
        </p:spPr>
      </p:pic>
      <p:cxnSp>
        <p:nvCxnSpPr>
          <p:cNvPr id="16" name="Straight Arrow Connector 15">
            <a:extLst>
              <a:ext uri="{FF2B5EF4-FFF2-40B4-BE49-F238E27FC236}">
                <a16:creationId xmlns:a16="http://schemas.microsoft.com/office/drawing/2014/main" id="{33D2CABC-E393-4D15-8051-AE5B796E9CEA}"/>
              </a:ext>
            </a:extLst>
          </p:cNvPr>
          <p:cNvCxnSpPr>
            <a:cxnSpLocks/>
          </p:cNvCxnSpPr>
          <p:nvPr/>
        </p:nvCxnSpPr>
        <p:spPr>
          <a:xfrm flipV="1">
            <a:off x="3903872" y="3184445"/>
            <a:ext cx="3189372" cy="9187"/>
          </a:xfrm>
          <a:prstGeom prst="straightConnector1">
            <a:avLst/>
          </a:prstGeom>
          <a:noFill/>
          <a:ln w="19050" cap="flat" cmpd="sng" algn="ctr">
            <a:solidFill>
              <a:srgbClr val="505050"/>
            </a:solidFill>
            <a:prstDash val="solid"/>
            <a:tailEnd type="triangle" w="lg" len="lg"/>
          </a:ln>
          <a:effectLst/>
        </p:spPr>
      </p:cxnSp>
      <p:sp>
        <p:nvSpPr>
          <p:cNvPr id="17" name="TextBox 16">
            <a:extLst>
              <a:ext uri="{FF2B5EF4-FFF2-40B4-BE49-F238E27FC236}">
                <a16:creationId xmlns:a16="http://schemas.microsoft.com/office/drawing/2014/main" id="{9CDC74E0-68A4-49C6-9F4D-121F324329DA}"/>
              </a:ext>
            </a:extLst>
          </p:cNvPr>
          <p:cNvSpPr txBox="1"/>
          <p:nvPr/>
        </p:nvSpPr>
        <p:spPr>
          <a:xfrm>
            <a:off x="4495853" y="2818945"/>
            <a:ext cx="2102905" cy="400110"/>
          </a:xfrm>
          <a:prstGeom prst="rect">
            <a:avLst/>
          </a:prstGeom>
          <a:noFill/>
        </p:spPr>
        <p:txBody>
          <a:bodyPr wrap="square" rtlCol="0">
            <a:spAutoFit/>
          </a:bodyPr>
          <a:lstStyle/>
          <a:p>
            <a:pPr defTabSz="913874">
              <a:defRPr/>
            </a:pPr>
            <a:r>
              <a:rPr lang="en-US" sz="2000" dirty="0">
                <a:solidFill>
                  <a:srgbClr val="505050"/>
                </a:solidFill>
                <a:latin typeface="Segoe UI"/>
              </a:rPr>
              <a:t>Call store proc</a:t>
            </a:r>
            <a:endParaRPr lang="en-US" dirty="0">
              <a:solidFill>
                <a:srgbClr val="505050"/>
              </a:solidFill>
              <a:latin typeface="Segoe UI"/>
            </a:endParaRPr>
          </a:p>
        </p:txBody>
      </p:sp>
      <p:sp>
        <p:nvSpPr>
          <p:cNvPr id="18" name="TextBox 17">
            <a:extLst>
              <a:ext uri="{FF2B5EF4-FFF2-40B4-BE49-F238E27FC236}">
                <a16:creationId xmlns:a16="http://schemas.microsoft.com/office/drawing/2014/main" id="{C4C9161F-EDA2-4928-B699-DAEBC9D21B6E}"/>
              </a:ext>
            </a:extLst>
          </p:cNvPr>
          <p:cNvSpPr txBox="1"/>
          <p:nvPr/>
        </p:nvSpPr>
        <p:spPr>
          <a:xfrm>
            <a:off x="4269148" y="2836403"/>
            <a:ext cx="247775" cy="280599"/>
          </a:xfrm>
          <a:prstGeom prst="rect">
            <a:avLst/>
          </a:prstGeom>
          <a:solidFill>
            <a:srgbClr val="00BCF2">
              <a:tint val="65000"/>
            </a:srgbClr>
          </a:solidFill>
          <a:ln w="9525" cap="flat" cmpd="sng" algn="ctr">
            <a:solidFill>
              <a:srgbClr val="00BCF2"/>
            </a:solidFill>
            <a:prstDash val="solid"/>
          </a:ln>
          <a:effectLst/>
        </p:spPr>
        <p:txBody>
          <a:bodyPr wrap="square" rtlCol="0">
            <a:spAutoFit/>
          </a:bodyPr>
          <a:lstStyle/>
          <a:p>
            <a:pPr marL="0" marR="0" lvl="0" indent="0" defTabSz="913874"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05050"/>
                </a:solidFill>
                <a:effectLst/>
                <a:uLnTx/>
                <a:uFillTx/>
                <a:latin typeface="Segoe UI"/>
                <a:ea typeface="+mn-ea"/>
                <a:cs typeface="+mn-cs"/>
              </a:rPr>
              <a:t>1</a:t>
            </a:r>
          </a:p>
        </p:txBody>
      </p:sp>
      <p:cxnSp>
        <p:nvCxnSpPr>
          <p:cNvPr id="19" name="Straight Arrow Connector 18">
            <a:extLst>
              <a:ext uri="{FF2B5EF4-FFF2-40B4-BE49-F238E27FC236}">
                <a16:creationId xmlns:a16="http://schemas.microsoft.com/office/drawing/2014/main" id="{39C87F15-A472-4829-9EE5-E39A3C2D12AB}"/>
              </a:ext>
            </a:extLst>
          </p:cNvPr>
          <p:cNvCxnSpPr>
            <a:cxnSpLocks/>
          </p:cNvCxnSpPr>
          <p:nvPr/>
        </p:nvCxnSpPr>
        <p:spPr>
          <a:xfrm>
            <a:off x="3903872" y="3450264"/>
            <a:ext cx="3189372" cy="0"/>
          </a:xfrm>
          <a:prstGeom prst="straightConnector1">
            <a:avLst/>
          </a:prstGeom>
          <a:noFill/>
          <a:ln w="19050" cap="flat" cmpd="sng" algn="ctr">
            <a:solidFill>
              <a:srgbClr val="505050"/>
            </a:solidFill>
            <a:prstDash val="solid"/>
            <a:headEnd type="triangle" w="lg" len="lg"/>
            <a:tailEnd type="none" w="lg" len="lg"/>
          </a:ln>
          <a:effectLst/>
        </p:spPr>
      </p:cxnSp>
      <p:sp>
        <p:nvSpPr>
          <p:cNvPr id="20" name="TextBox 19">
            <a:extLst>
              <a:ext uri="{FF2B5EF4-FFF2-40B4-BE49-F238E27FC236}">
                <a16:creationId xmlns:a16="http://schemas.microsoft.com/office/drawing/2014/main" id="{90754D8A-9E35-47CA-B678-02A16377A21E}"/>
              </a:ext>
            </a:extLst>
          </p:cNvPr>
          <p:cNvSpPr txBox="1"/>
          <p:nvPr/>
        </p:nvSpPr>
        <p:spPr>
          <a:xfrm>
            <a:off x="4532394" y="3515337"/>
            <a:ext cx="1273434" cy="400110"/>
          </a:xfrm>
          <a:prstGeom prst="rect">
            <a:avLst/>
          </a:prstGeom>
          <a:noFill/>
        </p:spPr>
        <p:txBody>
          <a:bodyPr wrap="square" rtlCol="0">
            <a:spAutoFit/>
          </a:bodyPr>
          <a:lstStyle/>
          <a:p>
            <a:pPr defTabSz="913874">
              <a:defRPr/>
            </a:pPr>
            <a:r>
              <a:rPr lang="en-US" sz="2000" dirty="0">
                <a:solidFill>
                  <a:srgbClr val="505050"/>
                </a:solidFill>
                <a:latin typeface="Segoe UI"/>
              </a:rPr>
              <a:t>Results</a:t>
            </a:r>
            <a:endParaRPr lang="en-US" dirty="0">
              <a:solidFill>
                <a:srgbClr val="505050"/>
              </a:solidFill>
              <a:latin typeface="Segoe UI"/>
            </a:endParaRPr>
          </a:p>
        </p:txBody>
      </p:sp>
      <p:sp>
        <p:nvSpPr>
          <p:cNvPr id="21" name="TextBox 20">
            <a:extLst>
              <a:ext uri="{FF2B5EF4-FFF2-40B4-BE49-F238E27FC236}">
                <a16:creationId xmlns:a16="http://schemas.microsoft.com/office/drawing/2014/main" id="{F442CBBB-D734-4083-8488-E1FCF0E3A174}"/>
              </a:ext>
            </a:extLst>
          </p:cNvPr>
          <p:cNvSpPr txBox="1"/>
          <p:nvPr/>
        </p:nvSpPr>
        <p:spPr>
          <a:xfrm>
            <a:off x="4245258" y="3567604"/>
            <a:ext cx="247775" cy="280599"/>
          </a:xfrm>
          <a:prstGeom prst="rect">
            <a:avLst/>
          </a:prstGeom>
          <a:solidFill>
            <a:srgbClr val="00BCF2">
              <a:tint val="65000"/>
            </a:srgbClr>
          </a:solidFill>
          <a:ln w="9525" cap="flat" cmpd="sng" algn="ctr">
            <a:solidFill>
              <a:srgbClr val="00BCF2"/>
            </a:solidFill>
            <a:prstDash val="solid"/>
          </a:ln>
          <a:effectLst/>
        </p:spPr>
        <p:txBody>
          <a:bodyPr wrap="square" rtlCol="0">
            <a:spAutoFit/>
          </a:bodyPr>
          <a:lstStyle/>
          <a:p>
            <a:pPr marL="0" marR="0" lvl="0" indent="0" defTabSz="913874"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05050">
                    <a:lumMod val="50000"/>
                  </a:srgbClr>
                </a:solidFill>
                <a:effectLst/>
                <a:uLnTx/>
                <a:uFillTx/>
                <a:latin typeface="Segoe UI"/>
                <a:ea typeface="+mn-ea"/>
                <a:cs typeface="+mn-cs"/>
              </a:rPr>
              <a:t>3</a:t>
            </a:r>
          </a:p>
        </p:txBody>
      </p:sp>
      <p:pic>
        <p:nvPicPr>
          <p:cNvPr id="3" name="Picture 2">
            <a:extLst>
              <a:ext uri="{FF2B5EF4-FFF2-40B4-BE49-F238E27FC236}">
                <a16:creationId xmlns:a16="http://schemas.microsoft.com/office/drawing/2014/main" id="{3FE7DD54-222B-4FE4-B5AA-5A2108B7404D}"/>
              </a:ext>
            </a:extLst>
          </p:cNvPr>
          <p:cNvPicPr>
            <a:picLocks noChangeAspect="1"/>
          </p:cNvPicPr>
          <p:nvPr/>
        </p:nvPicPr>
        <p:blipFill>
          <a:blip r:embed="rId3"/>
          <a:stretch>
            <a:fillRect/>
          </a:stretch>
        </p:blipFill>
        <p:spPr>
          <a:xfrm>
            <a:off x="6096000" y="2123596"/>
            <a:ext cx="4755292" cy="4468755"/>
          </a:xfrm>
          <a:prstGeom prst="rect">
            <a:avLst/>
          </a:prstGeom>
        </p:spPr>
      </p:pic>
    </p:spTree>
    <p:extLst>
      <p:ext uri="{BB962C8B-B14F-4D97-AF65-F5344CB8AC3E}">
        <p14:creationId xmlns:p14="http://schemas.microsoft.com/office/powerpoint/2010/main" val="106058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F529982-9834-4E61-BD94-BA2E1FC60211}" vid="{CAE6F402-DE3D-42D4-8BD2-919D4BE5F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Conf_1</Template>
  <TotalTime>1871</TotalTime>
  <Words>787</Words>
  <Application>Microsoft Office PowerPoint</Application>
  <PresentationFormat>Widescreen</PresentationFormat>
  <Paragraphs>149</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Segoe UI</vt:lpstr>
      <vt:lpstr>Segoe UI Light</vt:lpstr>
      <vt:lpstr>Segoe UI Semibold</vt:lpstr>
      <vt:lpstr>Segoe UI Semilight</vt:lpstr>
      <vt:lpstr>Office Theme</vt:lpstr>
      <vt:lpstr>SQL Server Machine Learning Services</vt:lpstr>
      <vt:lpstr>Agenda</vt:lpstr>
      <vt:lpstr>Bringing Intelligence to where Data Lives</vt:lpstr>
      <vt:lpstr>Why In-database ML with SQL Server?</vt:lpstr>
      <vt:lpstr>Better Collaboration and Insights Sharing</vt:lpstr>
      <vt:lpstr>Streamline Productivity and Simplify Deployment</vt:lpstr>
      <vt:lpstr>Data Scientists - Data Exploration and Model Development</vt:lpstr>
      <vt:lpstr>Value for Data Scientists</vt:lpstr>
      <vt:lpstr>Data &amp; App. Developer - Model Deployment &amp; Consumption</vt:lpstr>
      <vt:lpstr>Value for Data and Application Developers</vt:lpstr>
      <vt:lpstr>Faster Time to Insights</vt:lpstr>
      <vt:lpstr>ML Services (In-Database) is Secure</vt:lpstr>
      <vt:lpstr>Run R and Python In-Db</vt:lpstr>
      <vt:lpstr>Architecture</vt:lpstr>
      <vt:lpstr>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Machine Learning Services</dc:title>
  <dc:creator>Niels Berglund</dc:creator>
  <cp:lastModifiedBy>Niels Berglund</cp:lastModifiedBy>
  <cp:revision>43</cp:revision>
  <dcterms:created xsi:type="dcterms:W3CDTF">2018-08-18T18:01:18Z</dcterms:created>
  <dcterms:modified xsi:type="dcterms:W3CDTF">2018-09-05T09:10:36Z</dcterms:modified>
</cp:coreProperties>
</file>