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2" r:id="rId13"/>
    <p:sldId id="293" r:id="rId14"/>
    <p:sldId id="294" r:id="rId15"/>
    <p:sldId id="295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0B99E-1547-4A1A-B871-F7EC15FD93BB}" type="datetimeFigureOut">
              <a:rPr lang="en-US" smtClean="0"/>
              <a:t>2018-09-03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9B0BA-B2D8-42A7-86FE-A2CD228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E57A-0EBF-4A7D-B593-C4DAA320B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D21D-FD98-49FD-8688-1B6C7E41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0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AB04-DBAC-4E2C-811D-96AC8CF8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3528F-C549-472F-B3C6-C950D314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3F93-5458-4D03-8CE0-C99259C5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FF93-7D37-48EE-88F6-E9BB54EE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D5466-4745-4388-9032-27A72A64A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36C59-3C2A-4EEE-9839-B96EA21E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40F8-B496-4722-AFF9-BCA7008B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EE40-F372-47D0-8C3A-9981D7D8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E323-F3A6-46C1-A237-1EC016E4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131D-23AA-4F1F-ADFE-F34346BF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817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DFF2-ECE6-40ED-B77B-7DEB33B2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0800" cy="365125"/>
          </a:xfrm>
        </p:spPr>
        <p:txBody>
          <a:bodyPr/>
          <a:lstStyle>
            <a:lvl1pPr algn="l">
              <a:defRPr sz="1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B4B7-EF6A-4543-BCD0-46FF8298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C20-094A-4FCA-8C89-0961C85E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ACE-BE0C-4F17-94BF-594FF1DB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60A4-B128-4F11-8F94-D68AA2A8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15C4-1F3D-489D-85DE-C0FDE5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038-8C6B-4C45-ADDE-EC126C4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AA91-808F-4C58-A4A5-FE59BEA5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DE1A1-B28E-4002-8D47-77E00878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17CCB-3ED3-4013-BED9-6CD871A7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A5B0-9F1F-45AC-89B7-0D96BFA2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D7D-7EBB-4687-AEC9-8FA51D5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9F14-9F93-4390-BC2E-F114FDE2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B9B4-6CEE-4934-952A-7020B419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4B491-FAF3-4562-9EE4-DDEB9F1D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ABFF0-DFB9-4F31-B512-E8C2CF03C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DF6E1-0286-4811-9AB5-CF410B38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ED0C-46B7-4CBF-AFC2-CD430E1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D77E-E6BC-440B-8878-09BFDE9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6776A-B7F6-49EC-8BD7-54E8766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79A6E-078D-4BFE-B658-889C6A0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A65A-C8EA-4C13-9DEF-04C67EA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CEFE8-0DC7-4ACA-9F4B-F3732B68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E6E-0EF8-45FD-B0ED-309118DB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8391-8D31-4002-B30A-2C77E69D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8B94-F401-4FC0-B5DB-958E1075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D5CB-54D1-445B-9161-84C129C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8E63-7430-440F-9752-2504C97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FE8B-B625-4296-9751-AD7C11FE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AB6EE-6C70-4618-A531-948CC82E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11AB-3C48-491D-9254-26BE549D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9EBB-F4B6-4800-9115-BFCAE574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213B-2094-43AC-BF7A-7845834D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2F5F3-5387-4025-A831-D6060E07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A1E9-F1B6-4686-9C41-91D72481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5467"/>
            <a:ext cx="10515600" cy="477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FBFC-335E-49AD-AF13-E66E3E96A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2658533" cy="420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FAA-4D0C-4237-924A-35A706DD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F16E-6C59-45BE-9AC7-7584DE31D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879" y="1264776"/>
            <a:ext cx="10682242" cy="2091361"/>
          </a:xfrm>
        </p:spPr>
        <p:txBody>
          <a:bodyPr>
            <a:normAutofit/>
          </a:bodyPr>
          <a:lstStyle/>
          <a:p>
            <a:r>
              <a:rPr lang="en-US" sz="4400" dirty="0"/>
              <a:t>Ins &amp; Outs of </a:t>
            </a:r>
            <a:r>
              <a:rPr lang="en-US" sz="4400" dirty="0" err="1"/>
              <a:t>sp_execute_external_script</a:t>
            </a:r>
            <a:r>
              <a:rPr lang="en-US" sz="4400" dirty="0"/>
              <a:t>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E000-D9A2-421A-967E-BD71751BA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drilldown into </a:t>
            </a:r>
            <a:r>
              <a:rPr lang="en-US" dirty="0" err="1"/>
              <a:t>sp_execute_external_script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9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BA92-13C7-4A57-9613-51A582C5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Procedure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6E4C6-778D-484C-8BDF-B1D69C77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8B8C2-B3D6-4FB1-8F35-738E20A46130}"/>
              </a:ext>
            </a:extLst>
          </p:cNvPr>
          <p:cNvSpPr txBox="1"/>
          <p:nvPr/>
        </p:nvSpPr>
        <p:spPr>
          <a:xfrm>
            <a:off x="2838607" y="1756473"/>
            <a:ext cx="6514785" cy="2746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pr_DoIrisStuff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@species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@multi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8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42C8-61FD-4B51-ACD1-FFD5446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sqlrutils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19A1-DBFF-4D97-A822-ECC9AC07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sqlrutils</a:t>
            </a:r>
            <a:r>
              <a:rPr lang="en-US" dirty="0"/>
              <a:t> is an R package.</a:t>
            </a:r>
          </a:p>
          <a:p>
            <a:r>
              <a:rPr lang="en-US" dirty="0"/>
              <a:t>It helps the user to create an outer procedure.</a:t>
            </a:r>
          </a:p>
          <a:p>
            <a:r>
              <a:rPr lang="en-US" dirty="0"/>
              <a:t>Methods to define input and output data, input and output parameters.</a:t>
            </a:r>
          </a:p>
          <a:p>
            <a:r>
              <a:rPr lang="en-US" dirty="0"/>
              <a:t>Register the outer procedure with a database (optionally).</a:t>
            </a:r>
          </a:p>
          <a:p>
            <a:r>
              <a:rPr lang="en-US" dirty="0"/>
              <a:t>Run the stored procedure from an R development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9C8CA-D6FC-4EC7-B01A-822D5E7A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1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E03-2476-4E6B-A914-FC1D5C6D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  <a:r>
              <a:rPr lang="en-US" dirty="0" err="1"/>
              <a:t>sqlrutils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4273-112D-43A4-A58D-9CA1B2D3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run methods in the package from an R IDE.</a:t>
            </a:r>
          </a:p>
          <a:p>
            <a:r>
              <a:rPr lang="en-US" dirty="0"/>
              <a:t>Best practice to turn your R script into a function.</a:t>
            </a:r>
          </a:p>
          <a:p>
            <a:r>
              <a:rPr lang="en-US" dirty="0"/>
              <a:t>Define the different parameters.</a:t>
            </a:r>
          </a:p>
          <a:p>
            <a:r>
              <a:rPr lang="en-US" dirty="0"/>
              <a:t>Generate the procedure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1BD72-1C70-43D2-B2AD-BA4E7CA8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3F17-0DF4-484D-9D72-D98BAFFB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sqlrutils</a:t>
            </a:r>
            <a:r>
              <a:rPr lang="en-US" dirty="0"/>
              <a:t> -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B7E23-6EC5-4D5F-8A48-300C404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9AAA9-F2B0-474A-B3A4-1804D31CD68D}"/>
              </a:ext>
            </a:extLst>
          </p:cNvPr>
          <p:cNvSpPr txBox="1"/>
          <p:nvPr/>
        </p:nvSpPr>
        <p:spPr>
          <a:xfrm>
            <a:off x="2918739" y="1545087"/>
            <a:ext cx="6354521" cy="3767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sqlrutils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specie)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MyDataSet$Species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specie,]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multiplier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multiplier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data.frame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list(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sepLengthData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9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5E7D-27FC-4366-8243-E5D8E1E5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sqlrutils</a:t>
            </a:r>
            <a:r>
              <a:rPr lang="en-US" dirty="0"/>
              <a:t> -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6A516-4A62-49C0-BD7D-E54884E9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9553C-6B30-4122-A49E-F13C177F6695}"/>
              </a:ext>
            </a:extLst>
          </p:cNvPr>
          <p:cNvSpPr txBox="1"/>
          <p:nvPr/>
        </p:nvSpPr>
        <p:spPr>
          <a:xfrm>
            <a:off x="1506908" y="1292059"/>
            <a:ext cx="9178183" cy="1661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InputParameter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"numeric"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inSpeci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InputParameter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"specie"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"character"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paste0(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"SELECT * FROM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dbo.tb_irisdata_full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OutputParameter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meanSepWidthValue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"numeric"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sepLengthData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B18D8-C5AA-4D5E-A559-C29CAFFE586E}"/>
              </a:ext>
            </a:extLst>
          </p:cNvPr>
          <p:cNvSpPr txBox="1"/>
          <p:nvPr/>
        </p:nvSpPr>
        <p:spPr>
          <a:xfrm>
            <a:off x="2180065" y="3429000"/>
            <a:ext cx="7831870" cy="2451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StoredProcedure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pr_IrisFunc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inSpeci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"C:\\Temp"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7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050D-D684-4E85-B7B3-C9F25925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Generated Proc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959B-3AC6-409B-8FD4-D49D2DEF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26DC-6A65-4792-952F-7B3D822C68D4}"/>
              </a:ext>
            </a:extLst>
          </p:cNvPr>
          <p:cNvSpPr txBox="1"/>
          <p:nvPr/>
        </p:nvSpPr>
        <p:spPr>
          <a:xfrm>
            <a:off x="1642217" y="1912690"/>
            <a:ext cx="8907566" cy="218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pr_IrisFunc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parallel_outer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@input_data_1_outer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dbo.tb_irisdata_full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multip_outer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specie_outer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meanSepWidthValue_outer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meanW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A5EE-105B-4C11-8FB7-17340C4D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5DFC-D2C1-446E-9A82-A5C0C7F3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parameters we have not touched upon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@parallel</a:t>
            </a:r>
            <a:r>
              <a:rPr lang="en-US" dirty="0"/>
              <a:t>: enables parallel execution (parallel </a:t>
            </a:r>
            <a:r>
              <a:rPr lang="en-US" dirty="0" err="1"/>
              <a:t>qp</a:t>
            </a:r>
            <a:r>
              <a:rPr lang="en-US" dirty="0"/>
              <a:t> req.).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r_rowsPerRead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streams data into the script</a:t>
            </a:r>
          </a:p>
          <a:p>
            <a:r>
              <a:rPr lang="en-US" dirty="0"/>
              <a:t>We cover them in the performance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CD6C8-DA02-49B3-91CF-7FA6D6FA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5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3F2-C2BA-4C85-AE61-9FE13821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EF88-0541-43EE-8F24-37C40999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data types not supported:</a:t>
            </a:r>
          </a:p>
          <a:p>
            <a:pPr lvl="1"/>
            <a:r>
              <a:rPr lang="en-US" sz="2000" dirty="0"/>
              <a:t>cursor</a:t>
            </a:r>
          </a:p>
          <a:p>
            <a:pPr lvl="1"/>
            <a:r>
              <a:rPr lang="en-US" sz="2000" dirty="0"/>
              <a:t>timestamp</a:t>
            </a:r>
          </a:p>
          <a:p>
            <a:pPr lvl="1"/>
            <a:r>
              <a:rPr lang="en-US" sz="2000" dirty="0"/>
              <a:t>datetime2, </a:t>
            </a:r>
            <a:r>
              <a:rPr lang="en-US" sz="2000" dirty="0" err="1"/>
              <a:t>datetimeoffset</a:t>
            </a:r>
            <a:r>
              <a:rPr lang="en-US" sz="2000" dirty="0"/>
              <a:t>, time</a:t>
            </a:r>
          </a:p>
          <a:p>
            <a:pPr lvl="1"/>
            <a:r>
              <a:rPr lang="en-US" sz="2000" dirty="0" err="1"/>
              <a:t>sql_variant</a:t>
            </a:r>
            <a:endParaRPr lang="en-US" sz="2000" dirty="0"/>
          </a:p>
          <a:p>
            <a:pPr lvl="1"/>
            <a:r>
              <a:rPr lang="en-US" sz="2000" dirty="0"/>
              <a:t>text, image</a:t>
            </a:r>
          </a:p>
          <a:p>
            <a:pPr lvl="1"/>
            <a:r>
              <a:rPr lang="en-US" sz="2000" dirty="0"/>
              <a:t>xml</a:t>
            </a:r>
          </a:p>
          <a:p>
            <a:pPr lvl="1"/>
            <a:r>
              <a:rPr lang="en-US" sz="2000" dirty="0" err="1"/>
              <a:t>hierarchyid</a:t>
            </a:r>
            <a:r>
              <a:rPr lang="en-US" sz="2000" dirty="0"/>
              <a:t>, geometry, geography</a:t>
            </a:r>
          </a:p>
          <a:p>
            <a:pPr lvl="1"/>
            <a:r>
              <a:rPr lang="en-US" sz="2000" dirty="0"/>
              <a:t>CLR user-defined types</a:t>
            </a:r>
          </a:p>
          <a:p>
            <a:r>
              <a:rPr lang="en-US" dirty="0"/>
              <a:t>Values can be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CAST</a:t>
            </a:r>
            <a:r>
              <a:rPr lang="en-US" dirty="0" err="1"/>
              <a:t>:ed</a:t>
            </a:r>
            <a:r>
              <a:rPr lang="en-US" dirty="0"/>
              <a:t> to supported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86BAD-6330-4ED0-B12D-7A203B6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57FF-49D3-482D-9802-333F28B8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D67E-C439-42DA-BF7A-F3C4AAE9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your own parameters via @</a:t>
            </a:r>
            <a:r>
              <a:rPr lang="en-US" dirty="0" err="1"/>
              <a:t>params</a:t>
            </a:r>
            <a:r>
              <a:rPr lang="en-US" dirty="0"/>
              <a:t> and @parameter1.</a:t>
            </a:r>
          </a:p>
          <a:p>
            <a:r>
              <a:rPr lang="en-US" dirty="0"/>
              <a:t>The parameters are referenced in the script with their name and without @.</a:t>
            </a:r>
          </a:p>
          <a:p>
            <a:r>
              <a:rPr lang="en-US" dirty="0"/>
              <a:t>The R package </a:t>
            </a:r>
            <a:r>
              <a:rPr lang="en-US" dirty="0" err="1"/>
              <a:t>sqlrutils</a:t>
            </a:r>
            <a:r>
              <a:rPr lang="en-US" dirty="0"/>
              <a:t> can help to create stored procedures calling </a:t>
            </a:r>
            <a:r>
              <a:rPr lang="en-US" dirty="0" err="1"/>
              <a:t>sp_execute_external_script</a:t>
            </a:r>
            <a:endParaRPr lang="en-US" dirty="0"/>
          </a:p>
          <a:p>
            <a:r>
              <a:rPr lang="en-US" dirty="0"/>
              <a:t>Certain data types </a:t>
            </a:r>
            <a:r>
              <a:rPr lang="en-US"/>
              <a:t>not supported.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567B3-635A-456D-A822-51C2D329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8EF5-5102-44FC-8895-18FD7865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5ACF-ACD4-484C-9363-D1A8BFD0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@parallel</a:t>
            </a:r>
          </a:p>
          <a:p>
            <a:pPr lvl="1"/>
            <a:r>
              <a:rPr lang="en-US" dirty="0"/>
              <a:t>@params</a:t>
            </a:r>
          </a:p>
          <a:p>
            <a:pPr lvl="1"/>
            <a:r>
              <a:rPr lang="en-US" dirty="0"/>
              <a:t>@parameter1</a:t>
            </a:r>
          </a:p>
          <a:p>
            <a:r>
              <a:rPr lang="en-US" dirty="0" err="1"/>
              <a:t>sqlrutils</a:t>
            </a:r>
            <a:endParaRPr lang="en-US" dirty="0"/>
          </a:p>
          <a:p>
            <a:r>
              <a:rPr lang="en-US" dirty="0"/>
              <a:t>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ACC80-E3B6-4955-B4AE-2F3FF65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09789"/>
            <a:ext cx="2661062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http://nielsberglund.com</a:t>
            </a:r>
          </a:p>
        </p:txBody>
      </p:sp>
    </p:spTree>
    <p:extLst>
      <p:ext uri="{BB962C8B-B14F-4D97-AF65-F5344CB8AC3E}">
        <p14:creationId xmlns:p14="http://schemas.microsoft.com/office/powerpoint/2010/main" val="10296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66AC-210D-4021-B682-5577639E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SPEES Signature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568A1-EDC8-4540-BEA3-FED74CB5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3690E-FBE4-4744-9C77-518BB33579F5}"/>
              </a:ext>
            </a:extLst>
          </p:cNvPr>
          <p:cNvSpPr txBox="1"/>
          <p:nvPr/>
        </p:nvSpPr>
        <p:spPr>
          <a:xfrm>
            <a:off x="621584" y="1523517"/>
            <a:ext cx="10822193" cy="304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@language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N'language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@script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N'script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@input_data_1 =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'input_data_1'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@input_data_1_name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N'input_data_1_name'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]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@output_data_1_name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N'output_data_1_name'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@parallel = 0 | 1 ]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@params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data_type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 OUT | OUTPUT ] [ ,...n ]'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@parameter1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'value1'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 OUT | OUTPUT ] [ ,...n ] 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execute_option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EB4F-188B-4E15-B3BB-A56D8D0B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SPEES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D795-5AA9-46D9-8D1A-7D72B5E8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script requires parameters?</a:t>
            </a:r>
          </a:p>
          <a:p>
            <a:r>
              <a:rPr lang="en-US" dirty="0"/>
              <a:t>How do we send in params to SPEES?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D80B4-26CD-483B-9ECB-903CA4EB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65EB7-6A49-402D-9690-F20B427C48A8}"/>
              </a:ext>
            </a:extLst>
          </p:cNvPr>
          <p:cNvSpPr txBox="1"/>
          <p:nvPr/>
        </p:nvSpPr>
        <p:spPr>
          <a:xfrm>
            <a:off x="2674230" y="2660109"/>
            <a:ext cx="6843540" cy="3309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set a variable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multiplier &lt;- 5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#get the iris data set as a data frame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iris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grab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species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iris[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iris$Species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calculate mean of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Sepal.Width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menSepWidth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use the multiplier to do some "stuff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iris_dataset$Sepal.Length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iris_dataset$Sepal.Length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multiplier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look at the resulting dataset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iris_dataset$Sepal.Length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print out the mean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menSepWidth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5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037B-16EB-4906-A667-102AB315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sp_executesql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9C87-FD52-427A-947C-429197B6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SPEES is similar to sp_executesql.</a:t>
            </a:r>
          </a:p>
          <a:p>
            <a:r>
              <a:rPr lang="en-US" dirty="0"/>
              <a:t>Executes a Transact-SQL statement or batch.</a:t>
            </a:r>
          </a:p>
          <a:p>
            <a:r>
              <a:rPr lang="en-US" dirty="0"/>
              <a:t>The Transact-SQL statement or batch can contain embedded parameters.</a:t>
            </a:r>
          </a:p>
          <a:p>
            <a:r>
              <a:rPr lang="en-US" dirty="0"/>
              <a:t>The parameters are defined by one string containing the definitions of all parameters (incl. data types, IN | OUT, etc.)</a:t>
            </a:r>
          </a:p>
          <a:p>
            <a:r>
              <a:rPr lang="en-US" dirty="0"/>
              <a:t>The parameters defined in the string is then defined with name and value.</a:t>
            </a:r>
          </a:p>
          <a:p>
            <a:r>
              <a:rPr lang="en-US" dirty="0"/>
              <a:t>For SPEES it works the same.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DB73D-27D5-41AF-8C58-410643A9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2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772A-FB77-48CF-8D4D-365FA4B2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Definitions in SPEES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7B64-043A-4154-B1BF-8DAD8793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parameters in SPEES you use @params.</a:t>
            </a:r>
          </a:p>
          <a:p>
            <a:r>
              <a:rPr lang="en-US" dirty="0"/>
              <a:t>This defines the parameters you use, direction and data types.</a:t>
            </a:r>
          </a:p>
          <a:p>
            <a:r>
              <a:rPr lang="en-US" dirty="0"/>
              <a:t>The parameters then needs to be defined with name and value</a:t>
            </a:r>
          </a:p>
          <a:p>
            <a:pPr lvl="1"/>
            <a:r>
              <a:rPr lang="en-US" dirty="0"/>
              <a:t> @parameter1, etc.</a:t>
            </a:r>
          </a:p>
          <a:p>
            <a:r>
              <a:rPr lang="en-US" dirty="0"/>
              <a:t>The parameters are defined in the script by name, without @.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DF6A4-BFE8-4349-A2B1-2CCA2C7F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1E8C-F370-44A4-92B5-B681BAC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E721E-C76A-4291-BBBA-56E1D66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D5E97-0BBC-4446-989A-E748C2F83CB5}"/>
              </a:ext>
            </a:extLst>
          </p:cNvPr>
          <p:cNvSpPr txBox="1"/>
          <p:nvPr/>
        </p:nvSpPr>
        <p:spPr>
          <a:xfrm>
            <a:off x="2127606" y="1257734"/>
            <a:ext cx="7936788" cy="493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@script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multiplier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multiplier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OutputDataSet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data.frame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@input_data_1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dbo.tb_irisdata_full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WHERE Species = @specie'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@input_data_1_name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N'MyDataSet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N'@specie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(20), 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float OUT'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@specie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3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A02C-821D-4C03-B60B-9A823C08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Productionalise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9CB1-A45A-4951-B13D-D007CC7B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production you probably do not call </a:t>
            </a:r>
            <a:r>
              <a:rPr lang="en-US" dirty="0" err="1"/>
              <a:t>sp_execute_external_script</a:t>
            </a:r>
            <a:r>
              <a:rPr lang="en-US" dirty="0"/>
              <a:t> directly.</a:t>
            </a:r>
          </a:p>
          <a:p>
            <a:r>
              <a:rPr lang="en-US" dirty="0"/>
              <a:t>You call it from inside a stored procedure.</a:t>
            </a:r>
          </a:p>
          <a:p>
            <a:pPr lvl="1"/>
            <a:r>
              <a:rPr lang="en-US" dirty="0"/>
              <a:t>send in the parameters into the "outer procedure"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E0E1-8BB9-472A-B999-76363B9A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0F9-1F69-4C4A-A240-2AB9539B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846B8-5F1A-47A2-91A9-4A849801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CB349-30FE-4085-A449-8D830267C2B3}"/>
              </a:ext>
            </a:extLst>
          </p:cNvPr>
          <p:cNvSpPr txBox="1"/>
          <p:nvPr/>
        </p:nvSpPr>
        <p:spPr>
          <a:xfrm>
            <a:off x="2106701" y="1092200"/>
            <a:ext cx="7978598" cy="51635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pr_DoIrisStuff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@species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@multi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@script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multiplier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multiplier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OutputDataSet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data.frame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setosa$SepalLength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@input_data_1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dbo.tb_irisdata_full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WHERE Species = @specie'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@input_data_1_name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N'MyDataSet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N'@specie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(20), 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float OUT'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@specie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@species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@multi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_1.potx" id="{FA503185-4EDB-41FC-B5B1-22E9FF7A780C}" vid="{9F837DFA-0B41-4752-A64A-F8984E08E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Conf_1</Template>
  <TotalTime>535</TotalTime>
  <Words>1287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Ins &amp; Outs of sp_execute_external_script - II</vt:lpstr>
      <vt:lpstr>Agenda</vt:lpstr>
      <vt:lpstr>SPEES Signature</vt:lpstr>
      <vt:lpstr>Parameters and SPEES</vt:lpstr>
      <vt:lpstr>sp_executesql</vt:lpstr>
      <vt:lpstr>Parameter Definitions in SPEES</vt:lpstr>
      <vt:lpstr>Parameter Code</vt:lpstr>
      <vt:lpstr>Productionalise</vt:lpstr>
      <vt:lpstr>Procedure</vt:lpstr>
      <vt:lpstr>Execute Procedure</vt:lpstr>
      <vt:lpstr>sqlrutils</vt:lpstr>
      <vt:lpstr>Usage sqlrutils</vt:lpstr>
      <vt:lpstr>Code sqlrutils - I</vt:lpstr>
      <vt:lpstr>Code sqlrutils - II</vt:lpstr>
      <vt:lpstr>Execute Generated Proc</vt:lpstr>
      <vt:lpstr>Other Parameters</vt:lpstr>
      <vt:lpstr>Data Types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 &amp; Outs of sp_execute_external_script - II</dc:title>
  <dc:creator>Niels Berglund</dc:creator>
  <cp:lastModifiedBy>Niels Berglund</cp:lastModifiedBy>
  <cp:revision>26</cp:revision>
  <dcterms:created xsi:type="dcterms:W3CDTF">2018-09-03T01:56:12Z</dcterms:created>
  <dcterms:modified xsi:type="dcterms:W3CDTF">2018-09-03T18:31:13Z</dcterms:modified>
</cp:coreProperties>
</file>