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7" r:id="rId3"/>
    <p:sldId id="293" r:id="rId4"/>
    <p:sldId id="294" r:id="rId5"/>
    <p:sldId id="292" r:id="rId6"/>
    <p:sldId id="295" r:id="rId7"/>
    <p:sldId id="296" r:id="rId8"/>
    <p:sldId id="297" r:id="rId9"/>
    <p:sldId id="280" r:id="rId10"/>
    <p:sldId id="298" r:id="rId11"/>
    <p:sldId id="299" r:id="rId12"/>
    <p:sldId id="300" r:id="rId13"/>
    <p:sldId id="301" r:id="rId14"/>
    <p:sldId id="302" r:id="rId15"/>
    <p:sldId id="303" r:id="rId16"/>
    <p:sldId id="304" r:id="rId17"/>
    <p:sldId id="305" r:id="rId18"/>
    <p:sldId id="2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112" d="100"/>
          <a:sy n="112" d="100"/>
        </p:scale>
        <p:origin x="54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E0B99E-1547-4A1A-B871-F7EC15FD93BB}" type="datetimeFigureOut">
              <a:rPr lang="en-US" smtClean="0"/>
              <a:t>2018-09-04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9B0BA-B2D8-42A7-86FE-A2CD228175E9}" type="slidenum">
              <a:rPr lang="en-US" smtClean="0"/>
              <a:t>‹#›</a:t>
            </a:fld>
            <a:endParaRPr lang="en-US"/>
          </a:p>
        </p:txBody>
      </p:sp>
    </p:spTree>
    <p:extLst>
      <p:ext uri="{BB962C8B-B14F-4D97-AF65-F5344CB8AC3E}">
        <p14:creationId xmlns:p14="http://schemas.microsoft.com/office/powerpoint/2010/main" val="626489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002050"/>
                </a:solidFill>
                <a:latin typeface="Segoe UI" charset="0"/>
                <a:ea typeface="Segoe UI" charset="0"/>
                <a:cs typeface="Segoe UI" charset="0"/>
              </a:rPr>
              <a:t>Most R/Python functions are single threaded and only accommodate datasets that fit into available memory. </a:t>
            </a:r>
            <a:r>
              <a:rPr lang="en-US" sz="1200" dirty="0">
                <a:cs typeface="Segoe UI"/>
              </a:rPr>
              <a:t>Use SQL Server’s parallel query capabilities , in-memory technology and </a:t>
            </a:r>
            <a:r>
              <a:rPr lang="en-US" sz="1200" dirty="0" err="1">
                <a:cs typeface="Segoe UI"/>
              </a:rPr>
              <a:t>Columnstore</a:t>
            </a:r>
            <a:r>
              <a:rPr lang="en-US" sz="1200" dirty="0">
                <a:cs typeface="Segoe UI"/>
              </a:rPr>
              <a:t> Indexes alongside your ML scripts to boost performance. You can also leverage </a:t>
            </a:r>
            <a:r>
              <a:rPr lang="en-US" sz="1200" dirty="0" err="1">
                <a:cs typeface="Segoe UI"/>
              </a:rPr>
              <a:t>RevoScale</a:t>
            </a:r>
            <a:r>
              <a:rPr lang="en-US" sz="1200" dirty="0">
                <a:cs typeface="Segoe UI"/>
              </a:rPr>
              <a:t> support for large datasets and parallel algorithms to run your training and predictions using parallelization, and streaming to scale beyond available memory. With the native TSQL Predict function (also known as native scoring, introduced in 2017), you can get orders of magnitude </a:t>
            </a:r>
            <a:r>
              <a:rPr lang="en-US" sz="1200" b="1" dirty="0">
                <a:cs typeface="Segoe UI"/>
              </a:rPr>
              <a:t>faster times to insight </a:t>
            </a:r>
            <a:r>
              <a:rPr lang="en-US" sz="1200" dirty="0">
                <a:cs typeface="Segoe UI"/>
              </a:rPr>
              <a:t>(real-time). </a:t>
            </a:r>
            <a:endParaRPr lang="en-US" sz="800" b="0" kern="0" dirty="0">
              <a:solidFill>
                <a:srgbClr val="002050"/>
              </a:solidFill>
              <a:latin typeface="Segoe UI" charset="0"/>
              <a:ea typeface="Segoe UI" charset="0"/>
              <a:cs typeface="Segoe UI" charset="0"/>
            </a:endParaRPr>
          </a:p>
          <a:p>
            <a:endParaRPr lang="en-US" dirty="0"/>
          </a:p>
        </p:txBody>
      </p:sp>
      <p:sp>
        <p:nvSpPr>
          <p:cNvPr id="4" name="Slide Number Placeholder 3"/>
          <p:cNvSpPr>
            <a:spLocks noGrp="1"/>
          </p:cNvSpPr>
          <p:nvPr>
            <p:ph type="sldNum" sz="quarter" idx="10"/>
          </p:nvPr>
        </p:nvSpPr>
        <p:spPr/>
        <p:txBody>
          <a:bodyPr/>
          <a:lstStyle/>
          <a:p>
            <a:fld id="{4799B0BA-B2D8-42A7-86FE-A2CD228175E9}" type="slidenum">
              <a:rPr lang="en-US" smtClean="0"/>
              <a:t>4</a:t>
            </a:fld>
            <a:endParaRPr lang="en-US"/>
          </a:p>
        </p:txBody>
      </p:sp>
    </p:spTree>
    <p:extLst>
      <p:ext uri="{BB962C8B-B14F-4D97-AF65-F5344CB8AC3E}">
        <p14:creationId xmlns:p14="http://schemas.microsoft.com/office/powerpoint/2010/main" val="62742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57A-0EBF-4A7D-B593-C4DAA320B4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674D21D-FD98-49FD-8688-1B6C7E4111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67306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6AB04-DBAC-4E2C-811D-96AC8CF807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A3528F-C549-472F-B3C6-C950D31439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D7A3F93-5458-4D03-8CE0-C99259C5DB1F}"/>
              </a:ext>
            </a:extLst>
          </p:cNvPr>
          <p:cNvSpPr>
            <a:spLocks noGrp="1"/>
          </p:cNvSpPr>
          <p:nvPr>
            <p:ph type="ftr" sz="quarter" idx="11"/>
          </p:nvPr>
        </p:nvSpPr>
        <p:spPr/>
        <p:txBody>
          <a:bodyPr/>
          <a:lstStyle/>
          <a:p>
            <a:r>
              <a:rPr lang="en-US"/>
              <a:t>http://nielsberglund.com</a:t>
            </a:r>
          </a:p>
        </p:txBody>
      </p:sp>
      <p:sp>
        <p:nvSpPr>
          <p:cNvPr id="6" name="Slide Number Placeholder 5">
            <a:extLst>
              <a:ext uri="{FF2B5EF4-FFF2-40B4-BE49-F238E27FC236}">
                <a16:creationId xmlns:a16="http://schemas.microsoft.com/office/drawing/2014/main" id="{A49BFF93-7D37-48EE-88F6-E9BB54EE4F82}"/>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1536932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DD5466-4745-4388-9032-27A72A64AC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936C59-3C2A-4EEE-9839-B96EA21E830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38040F8-B496-4722-AFF9-BCA7008BC991}"/>
              </a:ext>
            </a:extLst>
          </p:cNvPr>
          <p:cNvSpPr>
            <a:spLocks noGrp="1"/>
          </p:cNvSpPr>
          <p:nvPr>
            <p:ph type="ftr" sz="quarter" idx="11"/>
          </p:nvPr>
        </p:nvSpPr>
        <p:spPr/>
        <p:txBody>
          <a:bodyPr/>
          <a:lstStyle/>
          <a:p>
            <a:r>
              <a:rPr lang="en-US"/>
              <a:t>http://nielsberglund.com</a:t>
            </a:r>
          </a:p>
        </p:txBody>
      </p:sp>
      <p:sp>
        <p:nvSpPr>
          <p:cNvPr id="6" name="Slide Number Placeholder 5">
            <a:extLst>
              <a:ext uri="{FF2B5EF4-FFF2-40B4-BE49-F238E27FC236}">
                <a16:creationId xmlns:a16="http://schemas.microsoft.com/office/drawing/2014/main" id="{62D7EE40-F372-47D0-8C3A-9981D7D81B36}"/>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1072756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E323-F3A6-46C1-A237-1EC016E48961}"/>
              </a:ext>
            </a:extLst>
          </p:cNvPr>
          <p:cNvSpPr>
            <a:spLocks noGrp="1"/>
          </p:cNvSpPr>
          <p:nvPr>
            <p:ph type="title"/>
          </p:nvPr>
        </p:nvSpPr>
        <p:spPr>
          <a:xfrm>
            <a:off x="838200" y="365125"/>
            <a:ext cx="10515600" cy="727075"/>
          </a:xfrm>
        </p:spPr>
        <p:txBody>
          <a:bodyPr>
            <a:normAutofit/>
          </a:bodyPr>
          <a:lstStyle>
            <a:lvl1pPr>
              <a:defRPr sz="4000" b="1">
                <a:solidFill>
                  <a:srgbClr val="C00000"/>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E6131D-23AA-4F1F-ADFE-F34346BF1834}"/>
              </a:ext>
            </a:extLst>
          </p:cNvPr>
          <p:cNvSpPr>
            <a:spLocks noGrp="1"/>
          </p:cNvSpPr>
          <p:nvPr>
            <p:ph idx="1"/>
          </p:nvPr>
        </p:nvSpPr>
        <p:spPr>
          <a:xfrm>
            <a:off x="838200" y="1439333"/>
            <a:ext cx="10515600" cy="48175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F2A2DFF2-ECE6-40ED-B77B-7DEB33B2B194}"/>
              </a:ext>
            </a:extLst>
          </p:cNvPr>
          <p:cNvSpPr>
            <a:spLocks noGrp="1"/>
          </p:cNvSpPr>
          <p:nvPr>
            <p:ph type="ftr" sz="quarter" idx="11"/>
          </p:nvPr>
        </p:nvSpPr>
        <p:spPr>
          <a:xfrm>
            <a:off x="838200" y="6356350"/>
            <a:ext cx="2590800" cy="365125"/>
          </a:xfrm>
        </p:spPr>
        <p:txBody>
          <a:bodyPr/>
          <a:lstStyle>
            <a:lvl1pPr algn="l">
              <a:defRPr sz="1800" b="1">
                <a:solidFill>
                  <a:schemeClr val="accent1"/>
                </a:solidFill>
                <a:latin typeface="+mn-lt"/>
              </a:defRPr>
            </a:lvl1pPr>
          </a:lstStyle>
          <a:p>
            <a:r>
              <a:rPr lang="en-US" dirty="0"/>
              <a:t>http://nielsberglund.com</a:t>
            </a:r>
          </a:p>
        </p:txBody>
      </p:sp>
      <p:sp>
        <p:nvSpPr>
          <p:cNvPr id="6" name="Slide Number Placeholder 5">
            <a:extLst>
              <a:ext uri="{FF2B5EF4-FFF2-40B4-BE49-F238E27FC236}">
                <a16:creationId xmlns:a16="http://schemas.microsoft.com/office/drawing/2014/main" id="{5576B4B7-EF6A-4543-BCD0-46FF8298023B}"/>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179602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5C20-094A-4FCA-8C89-0961C85EAF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978ACE-BE0C-4F17-94BF-594FF1DB56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239760A4-B128-4F11-8F94-D68AA2A821CA}"/>
              </a:ext>
            </a:extLst>
          </p:cNvPr>
          <p:cNvSpPr>
            <a:spLocks noGrp="1"/>
          </p:cNvSpPr>
          <p:nvPr>
            <p:ph type="ftr" sz="quarter" idx="11"/>
          </p:nvPr>
        </p:nvSpPr>
        <p:spPr/>
        <p:txBody>
          <a:bodyPr/>
          <a:lstStyle/>
          <a:p>
            <a:r>
              <a:rPr lang="en-US"/>
              <a:t>http://nielsberglund.com</a:t>
            </a:r>
          </a:p>
        </p:txBody>
      </p:sp>
      <p:sp>
        <p:nvSpPr>
          <p:cNvPr id="6" name="Slide Number Placeholder 5">
            <a:extLst>
              <a:ext uri="{FF2B5EF4-FFF2-40B4-BE49-F238E27FC236}">
                <a16:creationId xmlns:a16="http://schemas.microsoft.com/office/drawing/2014/main" id="{52B615C4-1F3D-489D-85DE-C0FDE5F8FD60}"/>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150074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1038-8C6B-4C45-ADDE-EC126C41D7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1AA91-808F-4C58-A4A5-FE59BEA527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CDE1A1-B28E-4002-8D47-77E00878DE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4A17CCB-3ED3-4013-BED9-6CD871A77EF6}"/>
              </a:ext>
            </a:extLst>
          </p:cNvPr>
          <p:cNvSpPr>
            <a:spLocks noGrp="1"/>
          </p:cNvSpPr>
          <p:nvPr>
            <p:ph type="ftr" sz="quarter" idx="11"/>
          </p:nvPr>
        </p:nvSpPr>
        <p:spPr/>
        <p:txBody>
          <a:bodyPr/>
          <a:lstStyle/>
          <a:p>
            <a:r>
              <a:rPr lang="en-US"/>
              <a:t>http://nielsberglund.com</a:t>
            </a:r>
          </a:p>
        </p:txBody>
      </p:sp>
      <p:sp>
        <p:nvSpPr>
          <p:cNvPr id="7" name="Slide Number Placeholder 6">
            <a:extLst>
              <a:ext uri="{FF2B5EF4-FFF2-40B4-BE49-F238E27FC236}">
                <a16:creationId xmlns:a16="http://schemas.microsoft.com/office/drawing/2014/main" id="{1E7DA5B0-9F1F-45AC-89B7-0D96BFA262FB}"/>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216790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6D7D-7EBB-4687-AEC9-8FA51D5DF7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7D9F14-9F93-4390-BC2E-F114FDE20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37B9B4-6CEE-4934-952A-7020B4190D5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F4B491-FAF3-4562-9EE4-DDEB9F1DD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9ABFF0-DFB9-4F31-B512-E8C2CF03CB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4CBDF6E1-0286-4811-9AB5-CF410B38F6FE}"/>
              </a:ext>
            </a:extLst>
          </p:cNvPr>
          <p:cNvSpPr>
            <a:spLocks noGrp="1"/>
          </p:cNvSpPr>
          <p:nvPr>
            <p:ph type="ftr" sz="quarter" idx="11"/>
          </p:nvPr>
        </p:nvSpPr>
        <p:spPr/>
        <p:txBody>
          <a:bodyPr/>
          <a:lstStyle/>
          <a:p>
            <a:r>
              <a:rPr lang="en-US"/>
              <a:t>http://nielsberglund.com</a:t>
            </a:r>
          </a:p>
        </p:txBody>
      </p:sp>
      <p:sp>
        <p:nvSpPr>
          <p:cNvPr id="9" name="Slide Number Placeholder 8">
            <a:extLst>
              <a:ext uri="{FF2B5EF4-FFF2-40B4-BE49-F238E27FC236}">
                <a16:creationId xmlns:a16="http://schemas.microsoft.com/office/drawing/2014/main" id="{4DF5ED0C-46B7-4CBF-AFC2-CD430E17FE7E}"/>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3884304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D77E-E6BC-440B-8878-09BFDE92534C}"/>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DDA6776A-B7F6-49EC-8BD7-54E8766A0A59}"/>
              </a:ext>
            </a:extLst>
          </p:cNvPr>
          <p:cNvSpPr>
            <a:spLocks noGrp="1"/>
          </p:cNvSpPr>
          <p:nvPr>
            <p:ph type="ftr" sz="quarter" idx="11"/>
          </p:nvPr>
        </p:nvSpPr>
        <p:spPr/>
        <p:txBody>
          <a:bodyPr/>
          <a:lstStyle/>
          <a:p>
            <a:r>
              <a:rPr lang="en-US"/>
              <a:t>http://nielsberglund.com</a:t>
            </a:r>
          </a:p>
        </p:txBody>
      </p:sp>
      <p:sp>
        <p:nvSpPr>
          <p:cNvPr id="5" name="Slide Number Placeholder 4">
            <a:extLst>
              <a:ext uri="{FF2B5EF4-FFF2-40B4-BE49-F238E27FC236}">
                <a16:creationId xmlns:a16="http://schemas.microsoft.com/office/drawing/2014/main" id="{96379A6E-078D-4BFE-B658-889C6A02CC21}"/>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550414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2DFA65A-C8EA-4C13-9DEF-04C67EAAF81E}"/>
              </a:ext>
            </a:extLst>
          </p:cNvPr>
          <p:cNvSpPr>
            <a:spLocks noGrp="1"/>
          </p:cNvSpPr>
          <p:nvPr>
            <p:ph type="ftr" sz="quarter" idx="11"/>
          </p:nvPr>
        </p:nvSpPr>
        <p:spPr/>
        <p:txBody>
          <a:bodyPr/>
          <a:lstStyle/>
          <a:p>
            <a:r>
              <a:rPr lang="en-US"/>
              <a:t>http://nielsberglund.com</a:t>
            </a:r>
          </a:p>
        </p:txBody>
      </p:sp>
      <p:sp>
        <p:nvSpPr>
          <p:cNvPr id="4" name="Slide Number Placeholder 3">
            <a:extLst>
              <a:ext uri="{FF2B5EF4-FFF2-40B4-BE49-F238E27FC236}">
                <a16:creationId xmlns:a16="http://schemas.microsoft.com/office/drawing/2014/main" id="{E41CEFE8-0DC7-4ACA-9F4B-F3732B68D54D}"/>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586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EE6E-0EF8-45FD-B0ED-309118DB44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248391-8D31-4002-B30A-2C77E69DD0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FC8B94-F401-4FC0-B5DB-958E1075B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F527D5CB-54D1-445B-9161-84C129C64BA4}"/>
              </a:ext>
            </a:extLst>
          </p:cNvPr>
          <p:cNvSpPr>
            <a:spLocks noGrp="1"/>
          </p:cNvSpPr>
          <p:nvPr>
            <p:ph type="ftr" sz="quarter" idx="11"/>
          </p:nvPr>
        </p:nvSpPr>
        <p:spPr/>
        <p:txBody>
          <a:bodyPr/>
          <a:lstStyle/>
          <a:p>
            <a:r>
              <a:rPr lang="en-US"/>
              <a:t>http://nielsberglund.com</a:t>
            </a:r>
          </a:p>
        </p:txBody>
      </p:sp>
      <p:sp>
        <p:nvSpPr>
          <p:cNvPr id="7" name="Slide Number Placeholder 6">
            <a:extLst>
              <a:ext uri="{FF2B5EF4-FFF2-40B4-BE49-F238E27FC236}">
                <a16:creationId xmlns:a16="http://schemas.microsoft.com/office/drawing/2014/main" id="{E8CB8E63-7430-440F-9752-2504C9795E2D}"/>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4275894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AFE8B-B625-4296-9751-AD7C11FE6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1AB6EE-6C70-4618-A531-948CC82EAE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14711AB-3C48-491D-9254-26BE549D8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F0239EBB-F4B6-4800-9115-BFCAE574075F}"/>
              </a:ext>
            </a:extLst>
          </p:cNvPr>
          <p:cNvSpPr>
            <a:spLocks noGrp="1"/>
          </p:cNvSpPr>
          <p:nvPr>
            <p:ph type="ftr" sz="quarter" idx="11"/>
          </p:nvPr>
        </p:nvSpPr>
        <p:spPr/>
        <p:txBody>
          <a:bodyPr/>
          <a:lstStyle/>
          <a:p>
            <a:r>
              <a:rPr lang="en-US"/>
              <a:t>http://nielsberglund.com</a:t>
            </a:r>
          </a:p>
        </p:txBody>
      </p:sp>
      <p:sp>
        <p:nvSpPr>
          <p:cNvPr id="7" name="Slide Number Placeholder 6">
            <a:extLst>
              <a:ext uri="{FF2B5EF4-FFF2-40B4-BE49-F238E27FC236}">
                <a16:creationId xmlns:a16="http://schemas.microsoft.com/office/drawing/2014/main" id="{CE5A213B-2094-43AC-BF7A-7845834D5BDD}"/>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3376068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D2F5F3-5387-4025-A831-D6060E07FEF4}"/>
              </a:ext>
            </a:extLst>
          </p:cNvPr>
          <p:cNvSpPr>
            <a:spLocks noGrp="1"/>
          </p:cNvSpPr>
          <p:nvPr>
            <p:ph type="title"/>
          </p:nvPr>
        </p:nvSpPr>
        <p:spPr>
          <a:xfrm>
            <a:off x="838200" y="365126"/>
            <a:ext cx="10515600" cy="81174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2EFA1E9-F1B6-4686-9C41-91D7248115EB}"/>
              </a:ext>
            </a:extLst>
          </p:cNvPr>
          <p:cNvSpPr>
            <a:spLocks noGrp="1"/>
          </p:cNvSpPr>
          <p:nvPr>
            <p:ph type="body" idx="1"/>
          </p:nvPr>
        </p:nvSpPr>
        <p:spPr>
          <a:xfrm>
            <a:off x="838200" y="1405467"/>
            <a:ext cx="10515600" cy="477149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DAAFBFC-335E-49AD-AF13-E66E3E96A179}"/>
              </a:ext>
            </a:extLst>
          </p:cNvPr>
          <p:cNvSpPr>
            <a:spLocks noGrp="1"/>
          </p:cNvSpPr>
          <p:nvPr>
            <p:ph type="ftr" sz="quarter" idx="3"/>
          </p:nvPr>
        </p:nvSpPr>
        <p:spPr>
          <a:xfrm>
            <a:off x="838200" y="6356350"/>
            <a:ext cx="2658533" cy="420687"/>
          </a:xfrm>
          <a:prstGeom prst="rect">
            <a:avLst/>
          </a:prstGeom>
        </p:spPr>
        <p:txBody>
          <a:bodyPr vert="horz" lIns="91440" tIns="45720" rIns="91440" bIns="45720" rtlCol="0" anchor="ctr"/>
          <a:lstStyle>
            <a:lvl1pPr algn="l">
              <a:defRPr sz="1800" b="1">
                <a:solidFill>
                  <a:schemeClr val="accent1"/>
                </a:solidFill>
              </a:defRPr>
            </a:lvl1pPr>
          </a:lstStyle>
          <a:p>
            <a:r>
              <a:rPr lang="en-US" dirty="0"/>
              <a:t>http://nielsberglund.com</a:t>
            </a:r>
          </a:p>
        </p:txBody>
      </p:sp>
      <p:sp>
        <p:nvSpPr>
          <p:cNvPr id="6" name="Slide Number Placeholder 5">
            <a:extLst>
              <a:ext uri="{FF2B5EF4-FFF2-40B4-BE49-F238E27FC236}">
                <a16:creationId xmlns:a16="http://schemas.microsoft.com/office/drawing/2014/main" id="{B14F7FAA-4D0C-4237-924A-35A706DD58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F6B16-F7FB-4375-AA6E-50FBD6097829}" type="slidenum">
              <a:rPr lang="en-US" smtClean="0"/>
              <a:t>‹#›</a:t>
            </a:fld>
            <a:endParaRPr lang="en-US"/>
          </a:p>
        </p:txBody>
      </p:sp>
    </p:spTree>
    <p:extLst>
      <p:ext uri="{BB962C8B-B14F-4D97-AF65-F5344CB8AC3E}">
        <p14:creationId xmlns:p14="http://schemas.microsoft.com/office/powerpoint/2010/main" val="1362759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0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F16E-6C59-45BE-9AC7-7584DE31D755}"/>
              </a:ext>
            </a:extLst>
          </p:cNvPr>
          <p:cNvSpPr>
            <a:spLocks noGrp="1"/>
          </p:cNvSpPr>
          <p:nvPr>
            <p:ph type="ctrTitle"/>
          </p:nvPr>
        </p:nvSpPr>
        <p:spPr>
          <a:xfrm>
            <a:off x="754879" y="1264776"/>
            <a:ext cx="10682242" cy="2091361"/>
          </a:xfrm>
        </p:spPr>
        <p:txBody>
          <a:bodyPr>
            <a:normAutofit/>
          </a:bodyPr>
          <a:lstStyle/>
          <a:p>
            <a:r>
              <a:rPr lang="en-US" sz="4400" dirty="0"/>
              <a:t>SQL Server ML Services &amp; Performance</a:t>
            </a:r>
          </a:p>
        </p:txBody>
      </p:sp>
      <p:sp>
        <p:nvSpPr>
          <p:cNvPr id="3" name="Subtitle 2">
            <a:extLst>
              <a:ext uri="{FF2B5EF4-FFF2-40B4-BE49-F238E27FC236}">
                <a16:creationId xmlns:a16="http://schemas.microsoft.com/office/drawing/2014/main" id="{3873E000-D9A2-421A-967E-BD71751BA34D}"/>
              </a:ext>
            </a:extLst>
          </p:cNvPr>
          <p:cNvSpPr>
            <a:spLocks noGrp="1"/>
          </p:cNvSpPr>
          <p:nvPr>
            <p:ph type="subTitle" idx="1"/>
          </p:nvPr>
        </p:nvSpPr>
        <p:spPr/>
        <p:txBody>
          <a:bodyPr/>
          <a:lstStyle/>
          <a:p>
            <a:r>
              <a:rPr lang="en-US" dirty="0"/>
              <a:t>A look at how SQL Server ML Services Performs</a:t>
            </a:r>
          </a:p>
          <a:p>
            <a:endParaRPr lang="en-US" dirty="0"/>
          </a:p>
        </p:txBody>
      </p:sp>
    </p:spTree>
    <p:extLst>
      <p:ext uri="{BB962C8B-B14F-4D97-AF65-F5344CB8AC3E}">
        <p14:creationId xmlns:p14="http://schemas.microsoft.com/office/powerpoint/2010/main" val="1151091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3AE45-641F-4151-AF94-06916AD3459B}"/>
              </a:ext>
            </a:extLst>
          </p:cNvPr>
          <p:cNvSpPr>
            <a:spLocks noGrp="1"/>
          </p:cNvSpPr>
          <p:nvPr>
            <p:ph type="title"/>
          </p:nvPr>
        </p:nvSpPr>
        <p:spPr/>
        <p:txBody>
          <a:bodyPr/>
          <a:lstStyle/>
          <a:p>
            <a:r>
              <a:rPr lang="en-US" dirty="0"/>
              <a:t>Parallel Execution</a:t>
            </a:r>
          </a:p>
        </p:txBody>
      </p:sp>
      <p:sp>
        <p:nvSpPr>
          <p:cNvPr id="3" name="Content Placeholder 2">
            <a:extLst>
              <a:ext uri="{FF2B5EF4-FFF2-40B4-BE49-F238E27FC236}">
                <a16:creationId xmlns:a16="http://schemas.microsoft.com/office/drawing/2014/main" id="{E96329E2-64C4-4C87-B06B-05671E053A40}"/>
              </a:ext>
            </a:extLst>
          </p:cNvPr>
          <p:cNvSpPr>
            <a:spLocks noGrp="1"/>
          </p:cNvSpPr>
          <p:nvPr>
            <p:ph idx="1"/>
          </p:nvPr>
        </p:nvSpPr>
        <p:spPr/>
        <p:txBody>
          <a:bodyPr/>
          <a:lstStyle/>
          <a:p>
            <a:r>
              <a:rPr lang="en-US" dirty="0"/>
              <a:t>SQL Server supports parallel execution.</a:t>
            </a:r>
          </a:p>
          <a:p>
            <a:pPr lvl="1"/>
            <a:r>
              <a:rPr lang="en-US" dirty="0"/>
              <a:t>can define number of processors through </a:t>
            </a:r>
            <a:r>
              <a:rPr lang="en-US" dirty="0">
                <a:latin typeface="Consolas" panose="020B0609020204030204" pitchFamily="49" charset="0"/>
              </a:rPr>
              <a:t>MAXDOP</a:t>
            </a:r>
          </a:p>
          <a:p>
            <a:r>
              <a:rPr lang="en-US" dirty="0"/>
              <a:t>SQL decides whether to execute in parallel or not.</a:t>
            </a:r>
          </a:p>
          <a:p>
            <a:r>
              <a:rPr lang="en-US" dirty="0"/>
              <a:t>In ML Services you need to indicate that you want parallel execution: </a:t>
            </a:r>
            <a:r>
              <a:rPr lang="en-US" dirty="0">
                <a:latin typeface="Consolas" panose="020B0609020204030204" pitchFamily="49" charset="0"/>
              </a:rPr>
              <a:t>@parallel = 1</a:t>
            </a:r>
            <a:r>
              <a:rPr lang="en-US" dirty="0"/>
              <a:t>.</a:t>
            </a:r>
          </a:p>
          <a:p>
            <a:pPr lvl="1"/>
            <a:r>
              <a:rPr lang="en-US" dirty="0"/>
              <a:t>SQL still decides whether to execute in parallel</a:t>
            </a:r>
          </a:p>
          <a:p>
            <a:pPr lvl="1"/>
            <a:r>
              <a:rPr lang="en-US" dirty="0"/>
              <a:t>A parallel query plan is required.</a:t>
            </a:r>
          </a:p>
          <a:p>
            <a:r>
              <a:rPr lang="en-US" dirty="0"/>
              <a:t>As with streaming, it only works if no dependency between rows (like scoring).</a:t>
            </a:r>
          </a:p>
          <a:p>
            <a:endParaRPr lang="en-US" dirty="0"/>
          </a:p>
        </p:txBody>
      </p:sp>
      <p:sp>
        <p:nvSpPr>
          <p:cNvPr id="4" name="Footer Placeholder 3">
            <a:extLst>
              <a:ext uri="{FF2B5EF4-FFF2-40B4-BE49-F238E27FC236}">
                <a16:creationId xmlns:a16="http://schemas.microsoft.com/office/drawing/2014/main" id="{032A86B8-FE6F-4D4C-9433-BA2CC75B7997}"/>
              </a:ext>
            </a:extLst>
          </p:cNvPr>
          <p:cNvSpPr>
            <a:spLocks noGrp="1"/>
          </p:cNvSpPr>
          <p:nvPr>
            <p:ph type="ftr" sz="quarter" idx="11"/>
          </p:nvPr>
        </p:nvSpPr>
        <p:spPr/>
        <p:txBody>
          <a:bodyPr/>
          <a:lstStyle/>
          <a:p>
            <a:r>
              <a:rPr lang="en-US"/>
              <a:t>http://nielsberglund.com</a:t>
            </a:r>
            <a:endParaRPr lang="en-US" dirty="0"/>
          </a:p>
        </p:txBody>
      </p:sp>
    </p:spTree>
    <p:extLst>
      <p:ext uri="{BB962C8B-B14F-4D97-AF65-F5344CB8AC3E}">
        <p14:creationId xmlns:p14="http://schemas.microsoft.com/office/powerpoint/2010/main" val="3209858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2AE9-C8E1-45CD-A14B-B8BDB71859B2}"/>
              </a:ext>
            </a:extLst>
          </p:cNvPr>
          <p:cNvSpPr>
            <a:spLocks noGrp="1"/>
          </p:cNvSpPr>
          <p:nvPr>
            <p:ph type="title"/>
          </p:nvPr>
        </p:nvSpPr>
        <p:spPr/>
        <p:txBody>
          <a:bodyPr/>
          <a:lstStyle/>
          <a:p>
            <a:r>
              <a:rPr lang="en-US" dirty="0" err="1"/>
              <a:t>Parellelism</a:t>
            </a:r>
            <a:endParaRPr lang="en-US" dirty="0"/>
          </a:p>
        </p:txBody>
      </p:sp>
      <p:sp>
        <p:nvSpPr>
          <p:cNvPr id="4" name="Footer Placeholder 3">
            <a:extLst>
              <a:ext uri="{FF2B5EF4-FFF2-40B4-BE49-F238E27FC236}">
                <a16:creationId xmlns:a16="http://schemas.microsoft.com/office/drawing/2014/main" id="{F2D7A488-53C7-47BE-8CEE-49E6A8EBD9F7}"/>
              </a:ext>
            </a:extLst>
          </p:cNvPr>
          <p:cNvSpPr>
            <a:spLocks noGrp="1"/>
          </p:cNvSpPr>
          <p:nvPr>
            <p:ph type="ftr" sz="quarter" idx="11"/>
          </p:nvPr>
        </p:nvSpPr>
        <p:spPr/>
        <p:txBody>
          <a:bodyPr/>
          <a:lstStyle/>
          <a:p>
            <a:r>
              <a:rPr lang="en-US"/>
              <a:t>http://nielsberglund.com</a:t>
            </a:r>
            <a:endParaRPr lang="en-US" dirty="0"/>
          </a:p>
        </p:txBody>
      </p:sp>
      <p:sp>
        <p:nvSpPr>
          <p:cNvPr id="5" name="TextBox 4">
            <a:extLst>
              <a:ext uri="{FF2B5EF4-FFF2-40B4-BE49-F238E27FC236}">
                <a16:creationId xmlns:a16="http://schemas.microsoft.com/office/drawing/2014/main" id="{8DABB6CF-246D-4718-BCD4-F12C43AB490B}"/>
              </a:ext>
            </a:extLst>
          </p:cNvPr>
          <p:cNvSpPr txBox="1"/>
          <p:nvPr/>
        </p:nvSpPr>
        <p:spPr>
          <a:xfrm>
            <a:off x="5799493" y="3805942"/>
            <a:ext cx="1348423" cy="5170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effectLst/>
                <a:uLnTx/>
                <a:uFillTx/>
                <a:latin typeface="Segoe UI Semilight"/>
                <a:ea typeface="+mn-ea"/>
                <a:cs typeface="+mn-cs"/>
              </a:rPr>
              <a:t>Predict()</a:t>
            </a:r>
          </a:p>
        </p:txBody>
      </p:sp>
      <p:sp>
        <p:nvSpPr>
          <p:cNvPr id="6" name="TextBox 5">
            <a:extLst>
              <a:ext uri="{FF2B5EF4-FFF2-40B4-BE49-F238E27FC236}">
                <a16:creationId xmlns:a16="http://schemas.microsoft.com/office/drawing/2014/main" id="{C486FAED-DBDE-4954-AE76-C16D563E29FB}"/>
              </a:ext>
            </a:extLst>
          </p:cNvPr>
          <p:cNvSpPr txBox="1"/>
          <p:nvPr/>
        </p:nvSpPr>
        <p:spPr>
          <a:xfrm>
            <a:off x="5747732" y="2844921"/>
            <a:ext cx="1703025" cy="5170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effectLst/>
                <a:uLnTx/>
                <a:uFillTx/>
                <a:latin typeface="Segoe UI Semilight"/>
                <a:ea typeface="+mn-ea"/>
                <a:cs typeface="+mn-cs"/>
              </a:rPr>
              <a:t>Predict()</a:t>
            </a:r>
          </a:p>
        </p:txBody>
      </p:sp>
      <p:grpSp>
        <p:nvGrpSpPr>
          <p:cNvPr id="7" name="Group 6">
            <a:extLst>
              <a:ext uri="{FF2B5EF4-FFF2-40B4-BE49-F238E27FC236}">
                <a16:creationId xmlns:a16="http://schemas.microsoft.com/office/drawing/2014/main" id="{3A871380-7505-4E2E-864A-722174C75A0D}"/>
              </a:ext>
            </a:extLst>
          </p:cNvPr>
          <p:cNvGrpSpPr/>
          <p:nvPr/>
        </p:nvGrpSpPr>
        <p:grpSpPr>
          <a:xfrm>
            <a:off x="1937613" y="1986916"/>
            <a:ext cx="3444553" cy="3474718"/>
            <a:chOff x="2356357" y="2175063"/>
            <a:chExt cx="3444553" cy="3174175"/>
          </a:xfrm>
        </p:grpSpPr>
        <p:sp>
          <p:nvSpPr>
            <p:cNvPr id="8" name="Cylinder 7">
              <a:extLst>
                <a:ext uri="{FF2B5EF4-FFF2-40B4-BE49-F238E27FC236}">
                  <a16:creationId xmlns:a16="http://schemas.microsoft.com/office/drawing/2014/main" id="{E643E1DC-7D97-473D-B154-84BA541179C2}"/>
                </a:ext>
              </a:extLst>
            </p:cNvPr>
            <p:cNvSpPr/>
            <p:nvPr/>
          </p:nvSpPr>
          <p:spPr bwMode="auto">
            <a:xfrm>
              <a:off x="2356357" y="2175063"/>
              <a:ext cx="3444553" cy="3174175"/>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 name="Flowchart: Data 8">
              <a:extLst>
                <a:ext uri="{FF2B5EF4-FFF2-40B4-BE49-F238E27FC236}">
                  <a16:creationId xmlns:a16="http://schemas.microsoft.com/office/drawing/2014/main" id="{797D1D37-4CB9-478C-B2E3-C1245FD5BA73}"/>
                </a:ext>
              </a:extLst>
            </p:cNvPr>
            <p:cNvSpPr/>
            <p:nvPr/>
          </p:nvSpPr>
          <p:spPr bwMode="auto">
            <a:xfrm>
              <a:off x="2633491" y="3106461"/>
              <a:ext cx="2880659" cy="1636989"/>
            </a:xfrm>
            <a:prstGeom prst="flowChartInputOutpu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353535"/>
                  </a:solidFill>
                  <a:effectLst/>
                  <a:uLnTx/>
                  <a:uFillTx/>
                  <a:latin typeface="Segoe UI Semilight"/>
                  <a:ea typeface="Segoe UI" pitchFamily="34" charset="0"/>
                  <a:cs typeface="Segoe UI" pitchFamily="34" charset="0"/>
                </a:rPr>
                <a:t>sp_execute_external_script</a:t>
              </a:r>
              <a:endParaRPr kumimoji="0" lang="en-US" sz="1200"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@script = </a:t>
              </a:r>
              <a:r>
                <a:rPr kumimoji="0" lang="en-US" sz="1200" b="0" i="0" u="none" strike="noStrike" kern="1200" cap="none" spc="0" normalizeH="0" baseline="0" noProof="0" dirty="0" err="1">
                  <a:ln>
                    <a:noFill/>
                  </a:ln>
                  <a:solidFill>
                    <a:srgbClr val="353535"/>
                  </a:solidFill>
                  <a:effectLst/>
                  <a:uLnTx/>
                  <a:uFillTx/>
                  <a:latin typeface="Segoe UI Semilight"/>
                  <a:ea typeface="Segoe UI" pitchFamily="34" charset="0"/>
                  <a:cs typeface="Segoe UI" pitchFamily="34" charset="0"/>
                </a:rPr>
                <a:t>N’Predict</a:t>
              </a:r>
              <a:r>
                <a:rPr kumimoji="0" lang="en-US" sz="1200"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a:t>
              </a:r>
              <a:r>
                <a:rPr kumimoji="0" lang="en-US" sz="1200" b="0"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rPr>
                <a:t>, </a:t>
              </a: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rPr>
                <a:t>@parallel = 1</a:t>
              </a:r>
            </a:p>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rPr>
                <a:t>(MAXDOP = 2)</a:t>
              </a:r>
            </a:p>
          </p:txBody>
        </p:sp>
      </p:grpSp>
      <p:grpSp>
        <p:nvGrpSpPr>
          <p:cNvPr id="10" name="Group 9">
            <a:extLst>
              <a:ext uri="{FF2B5EF4-FFF2-40B4-BE49-F238E27FC236}">
                <a16:creationId xmlns:a16="http://schemas.microsoft.com/office/drawing/2014/main" id="{63F6FE34-5ED0-4ED0-A14D-EC506599BCA9}"/>
              </a:ext>
            </a:extLst>
          </p:cNvPr>
          <p:cNvGrpSpPr/>
          <p:nvPr/>
        </p:nvGrpSpPr>
        <p:grpSpPr>
          <a:xfrm>
            <a:off x="4701896" y="2853049"/>
            <a:ext cx="3936036" cy="1702242"/>
            <a:chOff x="5120640" y="2740654"/>
            <a:chExt cx="3936036" cy="1702242"/>
          </a:xfrm>
        </p:grpSpPr>
        <p:pic>
          <p:nvPicPr>
            <p:cNvPr id="11" name="Picture 2" descr="Bildresultat för R Language">
              <a:extLst>
                <a:ext uri="{FF2B5EF4-FFF2-40B4-BE49-F238E27FC236}">
                  <a16:creationId xmlns:a16="http://schemas.microsoft.com/office/drawing/2014/main" id="{FFB875E2-1F40-4789-8DFF-2F83A6C3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8048" y="2740654"/>
              <a:ext cx="948628" cy="7352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Bildresultat för R Language">
              <a:extLst>
                <a:ext uri="{FF2B5EF4-FFF2-40B4-BE49-F238E27FC236}">
                  <a16:creationId xmlns:a16="http://schemas.microsoft.com/office/drawing/2014/main" id="{A004B97B-7B28-4F8F-8421-E4D12E3E6A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8048" y="3707688"/>
              <a:ext cx="948628" cy="73520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4FDB9B3E-95EE-48E8-9BE9-05B0C781E208}"/>
                </a:ext>
              </a:extLst>
            </p:cNvPr>
            <p:cNvCxnSpPr>
              <a:cxnSpLocks/>
              <a:endCxn id="11" idx="1"/>
            </p:cNvCxnSpPr>
            <p:nvPr/>
          </p:nvCxnSpPr>
          <p:spPr>
            <a:xfrm>
              <a:off x="5406390" y="3108258"/>
              <a:ext cx="27016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EA464A1-F8DD-4B39-8598-AB284D0D5E4C}"/>
                </a:ext>
              </a:extLst>
            </p:cNvPr>
            <p:cNvCxnSpPr>
              <a:cxnSpLocks/>
              <a:endCxn id="12" idx="1"/>
            </p:cNvCxnSpPr>
            <p:nvPr/>
          </p:nvCxnSpPr>
          <p:spPr>
            <a:xfrm>
              <a:off x="5120640" y="4072446"/>
              <a:ext cx="2987408" cy="284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78BBCABB-DEFC-434C-933A-8334E0A81DE0}"/>
              </a:ext>
            </a:extLst>
          </p:cNvPr>
          <p:cNvGrpSpPr/>
          <p:nvPr/>
        </p:nvGrpSpPr>
        <p:grpSpPr>
          <a:xfrm>
            <a:off x="4599026" y="3216589"/>
            <a:ext cx="3564592" cy="1829939"/>
            <a:chOff x="4599026" y="3104194"/>
            <a:chExt cx="3564592" cy="1829939"/>
          </a:xfrm>
        </p:grpSpPr>
        <p:grpSp>
          <p:nvGrpSpPr>
            <p:cNvPr id="16" name="Group 15">
              <a:extLst>
                <a:ext uri="{FF2B5EF4-FFF2-40B4-BE49-F238E27FC236}">
                  <a16:creationId xmlns:a16="http://schemas.microsoft.com/office/drawing/2014/main" id="{9A966BFE-AD62-431D-8006-61A12CD4384C}"/>
                </a:ext>
              </a:extLst>
            </p:cNvPr>
            <p:cNvGrpSpPr/>
            <p:nvPr/>
          </p:nvGrpSpPr>
          <p:grpSpPr>
            <a:xfrm>
              <a:off x="4599026" y="3588257"/>
              <a:ext cx="3564592" cy="1345876"/>
              <a:chOff x="4599026" y="3588257"/>
              <a:chExt cx="3564592" cy="1345876"/>
            </a:xfrm>
          </p:grpSpPr>
          <p:cxnSp>
            <p:nvCxnSpPr>
              <p:cNvPr id="18" name="Straight Arrow Connector 17">
                <a:extLst>
                  <a:ext uri="{FF2B5EF4-FFF2-40B4-BE49-F238E27FC236}">
                    <a16:creationId xmlns:a16="http://schemas.microsoft.com/office/drawing/2014/main" id="{05B4A030-6D32-463B-9522-4F0AA6827CC9}"/>
                  </a:ext>
                </a:extLst>
              </p:cNvPr>
              <p:cNvCxnSpPr>
                <a:cxnSpLocks/>
                <a:stCxn id="11" idx="2"/>
              </p:cNvCxnSpPr>
              <p:nvPr/>
            </p:nvCxnSpPr>
            <p:spPr>
              <a:xfrm flipH="1">
                <a:off x="4896206" y="3588257"/>
                <a:ext cx="3267412" cy="21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06CEBD2-B068-480F-93D5-2510AF82E8D3}"/>
                  </a:ext>
                </a:extLst>
              </p:cNvPr>
              <p:cNvCxnSpPr>
                <a:cxnSpLocks/>
                <a:stCxn id="12" idx="2"/>
              </p:cNvCxnSpPr>
              <p:nvPr/>
            </p:nvCxnSpPr>
            <p:spPr>
              <a:xfrm flipH="1">
                <a:off x="4599026" y="4555291"/>
                <a:ext cx="3564592" cy="284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67614BD-B0C8-4243-98F7-C0A79A82A103}"/>
                  </a:ext>
                </a:extLst>
              </p:cNvPr>
              <p:cNvSpPr txBox="1"/>
              <p:nvPr/>
            </p:nvSpPr>
            <p:spPr>
              <a:xfrm>
                <a:off x="6218237" y="4417068"/>
                <a:ext cx="1703025" cy="5170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&lt;</a:t>
                </a:r>
                <a:r>
                  <a:rPr kumimoji="0" lang="en-US" sz="1600" b="1" i="0" u="none" strike="noStrike" kern="1200" cap="none" spc="0" normalizeH="0" baseline="0" noProof="0" dirty="0">
                    <a:ln>
                      <a:noFill/>
                    </a:ln>
                    <a:effectLst/>
                    <a:uLnTx/>
                    <a:uFillTx/>
                    <a:latin typeface="Segoe UI Semilight"/>
                    <a:ea typeface="+mn-ea"/>
                    <a:cs typeface="+mn-cs"/>
                  </a:rPr>
                  <a:t>Results</a:t>
                </a:r>
                <a:r>
                  <a:rPr kumimoji="0" lang="en-US" sz="1600" b="1"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&gt;</a:t>
                </a:r>
              </a:p>
            </p:txBody>
          </p:sp>
        </p:grpSp>
        <p:sp>
          <p:nvSpPr>
            <p:cNvPr id="17" name="TextBox 16">
              <a:extLst>
                <a:ext uri="{FF2B5EF4-FFF2-40B4-BE49-F238E27FC236}">
                  <a16:creationId xmlns:a16="http://schemas.microsoft.com/office/drawing/2014/main" id="{A705B5CA-93CC-4AC7-B27F-41A352C629C4}"/>
                </a:ext>
              </a:extLst>
            </p:cNvPr>
            <p:cNvSpPr txBox="1"/>
            <p:nvPr/>
          </p:nvSpPr>
          <p:spPr>
            <a:xfrm>
              <a:off x="6147098" y="3104194"/>
              <a:ext cx="1703025" cy="5170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&lt;</a:t>
              </a:r>
              <a:r>
                <a:rPr kumimoji="0" lang="en-US" sz="1600" b="1" i="0" u="none" strike="noStrike" kern="1200" cap="none" spc="0" normalizeH="0" baseline="0" noProof="0" dirty="0">
                  <a:ln>
                    <a:noFill/>
                  </a:ln>
                  <a:effectLst/>
                  <a:uLnTx/>
                  <a:uFillTx/>
                  <a:latin typeface="Segoe UI Semilight"/>
                  <a:ea typeface="+mn-ea"/>
                  <a:cs typeface="+mn-cs"/>
                </a:rPr>
                <a:t>Results</a:t>
              </a:r>
              <a:r>
                <a:rPr kumimoji="0" lang="en-US" sz="1600" b="1"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&gt;</a:t>
              </a:r>
            </a:p>
          </p:txBody>
        </p:sp>
      </p:grpSp>
    </p:spTree>
    <p:extLst>
      <p:ext uri="{BB962C8B-B14F-4D97-AF65-F5344CB8AC3E}">
        <p14:creationId xmlns:p14="http://schemas.microsoft.com/office/powerpoint/2010/main" val="252449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3CC81-3BF6-459A-A86F-BEEE7E73FB7D}"/>
              </a:ext>
            </a:extLst>
          </p:cNvPr>
          <p:cNvSpPr>
            <a:spLocks noGrp="1"/>
          </p:cNvSpPr>
          <p:nvPr>
            <p:ph type="title"/>
          </p:nvPr>
        </p:nvSpPr>
        <p:spPr/>
        <p:txBody>
          <a:bodyPr/>
          <a:lstStyle/>
          <a:p>
            <a:r>
              <a:rPr lang="en-US" dirty="0"/>
              <a:t>Parallel Code</a:t>
            </a:r>
          </a:p>
        </p:txBody>
      </p:sp>
      <p:sp>
        <p:nvSpPr>
          <p:cNvPr id="4" name="Footer Placeholder 3">
            <a:extLst>
              <a:ext uri="{FF2B5EF4-FFF2-40B4-BE49-F238E27FC236}">
                <a16:creationId xmlns:a16="http://schemas.microsoft.com/office/drawing/2014/main" id="{D3B0CC45-DAD2-4491-B40D-95A2CDFBBA00}"/>
              </a:ext>
            </a:extLst>
          </p:cNvPr>
          <p:cNvSpPr>
            <a:spLocks noGrp="1"/>
          </p:cNvSpPr>
          <p:nvPr>
            <p:ph type="ftr" sz="quarter" idx="11"/>
          </p:nvPr>
        </p:nvSpPr>
        <p:spPr/>
        <p:txBody>
          <a:bodyPr/>
          <a:lstStyle/>
          <a:p>
            <a:r>
              <a:rPr lang="en-US"/>
              <a:t>http://nielsberglund.com</a:t>
            </a:r>
            <a:endParaRPr lang="en-US" dirty="0"/>
          </a:p>
        </p:txBody>
      </p:sp>
      <p:sp>
        <p:nvSpPr>
          <p:cNvPr id="5" name="TextBox 4">
            <a:extLst>
              <a:ext uri="{FF2B5EF4-FFF2-40B4-BE49-F238E27FC236}">
                <a16:creationId xmlns:a16="http://schemas.microsoft.com/office/drawing/2014/main" id="{213E7D11-1A0D-4805-AC04-BE7900CB41E4}"/>
              </a:ext>
            </a:extLst>
          </p:cNvPr>
          <p:cNvSpPr txBox="1"/>
          <p:nvPr/>
        </p:nvSpPr>
        <p:spPr>
          <a:xfrm>
            <a:off x="1592310" y="1444644"/>
            <a:ext cx="9007380" cy="4559261"/>
          </a:xfrm>
          <a:prstGeom prst="rect">
            <a:avLst/>
          </a:prstGeom>
          <a:solidFill>
            <a:schemeClr val="accent4">
              <a:lumMod val="20000"/>
              <a:lumOff val="80000"/>
            </a:schemeClr>
          </a:solidFill>
        </p:spPr>
        <p:txBody>
          <a:bodyPr wrap="square" rtlCol="0">
            <a:spAutoFit/>
          </a:bodyPr>
          <a:lstStyle/>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DECLARE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@model </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varbinary</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FF00FF"/>
                </a:solidFill>
                <a:latin typeface="Consolas" panose="020B0609020204030204" pitchFamily="49" charset="0"/>
                <a:ea typeface="Calibri" panose="020F0502020204030204" pitchFamily="34" charset="0"/>
                <a:cs typeface="Consolas" panose="020B0609020204030204" pitchFamily="49" charset="0"/>
              </a:rPr>
              <a:t>max</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SELECT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TOP</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1</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ModelBin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FROM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dbo</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tb_Model2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WHERE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ModelName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'RxLM_75Pct'</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EXEC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00000"/>
                </a:solidFill>
                <a:latin typeface="Consolas" panose="020B0609020204030204" pitchFamily="49" charset="0"/>
                <a:ea typeface="Calibri" panose="020F0502020204030204" pitchFamily="34" charset="0"/>
                <a:cs typeface="Consolas" panose="020B0609020204030204" pitchFamily="49" charset="0"/>
              </a:rPr>
              <a:t>sp_execute_external_script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@language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N'R'</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@script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mod &lt;-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unserialize</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(model);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OutputDataSet</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&lt;-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data.frame</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rxPredict</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modelObject</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 mod,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data =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InputDataSet</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outData</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 NULL,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type = "response",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writeModelVars</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 FALSE, overwrite = TRUE));'</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@input_data_1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N'SELECT TOP(2800000) y, rand1, rand2, rand3, rand4, rand5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FROM dbo.tb_Rand_5M WHERE  rand5 &gt;= 10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OPTION(</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querytraceon</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8649, MAXDOP 4)'</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@parallel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1</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@params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N'@model</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varbinary</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(max)'</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@model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@model</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WITH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RESULT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SETS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Y_predict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float</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4297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98DA-D2D5-4CB6-85A2-8CDBE15865DA}"/>
              </a:ext>
            </a:extLst>
          </p:cNvPr>
          <p:cNvSpPr>
            <a:spLocks noGrp="1"/>
          </p:cNvSpPr>
          <p:nvPr>
            <p:ph type="title"/>
          </p:nvPr>
        </p:nvSpPr>
        <p:spPr/>
        <p:txBody>
          <a:bodyPr/>
          <a:lstStyle/>
          <a:p>
            <a:r>
              <a:rPr lang="en-US" dirty="0" err="1"/>
              <a:t>RevoScaleR</a:t>
            </a:r>
            <a:r>
              <a:rPr lang="en-US" dirty="0"/>
              <a:t> / </a:t>
            </a:r>
            <a:r>
              <a:rPr lang="en-US" dirty="0" err="1"/>
              <a:t>revoscalepy</a:t>
            </a:r>
            <a:endParaRPr lang="en-US" dirty="0"/>
          </a:p>
        </p:txBody>
      </p:sp>
      <p:sp>
        <p:nvSpPr>
          <p:cNvPr id="3" name="Content Placeholder 2">
            <a:extLst>
              <a:ext uri="{FF2B5EF4-FFF2-40B4-BE49-F238E27FC236}">
                <a16:creationId xmlns:a16="http://schemas.microsoft.com/office/drawing/2014/main" id="{1E628598-4C91-46D0-9EDE-CD9EAD1582F2}"/>
              </a:ext>
            </a:extLst>
          </p:cNvPr>
          <p:cNvSpPr>
            <a:spLocks noGrp="1"/>
          </p:cNvSpPr>
          <p:nvPr>
            <p:ph idx="1"/>
          </p:nvPr>
        </p:nvSpPr>
        <p:spPr/>
        <p:txBody>
          <a:bodyPr/>
          <a:lstStyle/>
          <a:p>
            <a:r>
              <a:rPr lang="en-US" dirty="0"/>
              <a:t>R / Python packages providing High Performance Computing and High Performance Analytics.</a:t>
            </a:r>
          </a:p>
          <a:p>
            <a:r>
              <a:rPr lang="en-US" dirty="0"/>
              <a:t>Distribute execution across cores and nodes</a:t>
            </a:r>
          </a:p>
          <a:p>
            <a:r>
              <a:rPr lang="en-US" dirty="0"/>
              <a:t>Highly memory optimized.</a:t>
            </a:r>
          </a:p>
          <a:p>
            <a:r>
              <a:rPr lang="en-US" dirty="0"/>
              <a:t>Built in support for multithreading</a:t>
            </a:r>
          </a:p>
          <a:p>
            <a:r>
              <a:rPr lang="en-US" dirty="0"/>
              <a:t>Supports Compute Contexts</a:t>
            </a:r>
          </a:p>
        </p:txBody>
      </p:sp>
      <p:sp>
        <p:nvSpPr>
          <p:cNvPr id="4" name="Footer Placeholder 3">
            <a:extLst>
              <a:ext uri="{FF2B5EF4-FFF2-40B4-BE49-F238E27FC236}">
                <a16:creationId xmlns:a16="http://schemas.microsoft.com/office/drawing/2014/main" id="{C3AE944F-B713-4366-B153-355854FF9657}"/>
              </a:ext>
            </a:extLst>
          </p:cNvPr>
          <p:cNvSpPr>
            <a:spLocks noGrp="1"/>
          </p:cNvSpPr>
          <p:nvPr>
            <p:ph type="ftr" sz="quarter" idx="11"/>
          </p:nvPr>
        </p:nvSpPr>
        <p:spPr/>
        <p:txBody>
          <a:bodyPr/>
          <a:lstStyle/>
          <a:p>
            <a:r>
              <a:rPr lang="en-US"/>
              <a:t>http://nielsberglund.com</a:t>
            </a:r>
            <a:endParaRPr lang="en-US" dirty="0"/>
          </a:p>
        </p:txBody>
      </p:sp>
    </p:spTree>
    <p:extLst>
      <p:ext uri="{BB962C8B-B14F-4D97-AF65-F5344CB8AC3E}">
        <p14:creationId xmlns:p14="http://schemas.microsoft.com/office/powerpoint/2010/main" val="1019639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6EFE-302F-4638-A91A-B121A6A3216A}"/>
              </a:ext>
            </a:extLst>
          </p:cNvPr>
          <p:cNvSpPr>
            <a:spLocks noGrp="1"/>
          </p:cNvSpPr>
          <p:nvPr>
            <p:ph type="title"/>
          </p:nvPr>
        </p:nvSpPr>
        <p:spPr/>
        <p:txBody>
          <a:bodyPr/>
          <a:lstStyle/>
          <a:p>
            <a:r>
              <a:rPr lang="en-US" dirty="0"/>
              <a:t>Compute Context</a:t>
            </a:r>
          </a:p>
        </p:txBody>
      </p:sp>
      <p:sp>
        <p:nvSpPr>
          <p:cNvPr id="3" name="Content Placeholder 2">
            <a:extLst>
              <a:ext uri="{FF2B5EF4-FFF2-40B4-BE49-F238E27FC236}">
                <a16:creationId xmlns:a16="http://schemas.microsoft.com/office/drawing/2014/main" id="{3D702951-C983-4592-A461-46172B394838}"/>
              </a:ext>
            </a:extLst>
          </p:cNvPr>
          <p:cNvSpPr>
            <a:spLocks noGrp="1"/>
          </p:cNvSpPr>
          <p:nvPr>
            <p:ph idx="1"/>
          </p:nvPr>
        </p:nvSpPr>
        <p:spPr/>
        <p:txBody>
          <a:bodyPr/>
          <a:lstStyle/>
          <a:p>
            <a:r>
              <a:rPr lang="en-US" dirty="0"/>
              <a:t>Physical location of the computational engine handling a given workload.</a:t>
            </a:r>
          </a:p>
          <a:p>
            <a:r>
              <a:rPr lang="en-US" dirty="0"/>
              <a:t>By setting a compute context you switch from local to remote, pushing execution of data-centric functions to a computational engine on another system.</a:t>
            </a:r>
          </a:p>
          <a:p>
            <a:r>
              <a:rPr lang="en-US" dirty="0"/>
              <a:t>Compute Contexts</a:t>
            </a:r>
          </a:p>
          <a:p>
            <a:pPr lvl="1"/>
            <a:r>
              <a:rPr lang="en-US" dirty="0"/>
              <a:t>local</a:t>
            </a:r>
          </a:p>
          <a:p>
            <a:pPr lvl="1"/>
            <a:r>
              <a:rPr lang="en-US" dirty="0"/>
              <a:t>Spark</a:t>
            </a:r>
          </a:p>
          <a:p>
            <a:pPr lvl="1"/>
            <a:r>
              <a:rPr lang="en-US" dirty="0"/>
              <a:t>SQL Server</a:t>
            </a:r>
          </a:p>
        </p:txBody>
      </p:sp>
      <p:sp>
        <p:nvSpPr>
          <p:cNvPr id="4" name="Footer Placeholder 3">
            <a:extLst>
              <a:ext uri="{FF2B5EF4-FFF2-40B4-BE49-F238E27FC236}">
                <a16:creationId xmlns:a16="http://schemas.microsoft.com/office/drawing/2014/main" id="{C9F0FB1F-8588-46E5-A888-DA8F761D01FB}"/>
              </a:ext>
            </a:extLst>
          </p:cNvPr>
          <p:cNvSpPr>
            <a:spLocks noGrp="1"/>
          </p:cNvSpPr>
          <p:nvPr>
            <p:ph type="ftr" sz="quarter" idx="11"/>
          </p:nvPr>
        </p:nvSpPr>
        <p:spPr/>
        <p:txBody>
          <a:bodyPr/>
          <a:lstStyle/>
          <a:p>
            <a:r>
              <a:rPr lang="en-US"/>
              <a:t>http://nielsberglund.com</a:t>
            </a:r>
            <a:endParaRPr lang="en-US" dirty="0"/>
          </a:p>
        </p:txBody>
      </p:sp>
    </p:spTree>
    <p:extLst>
      <p:ext uri="{BB962C8B-B14F-4D97-AF65-F5344CB8AC3E}">
        <p14:creationId xmlns:p14="http://schemas.microsoft.com/office/powerpoint/2010/main" val="2745886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CD66-FADF-418F-91FE-979C47C4C1EF}"/>
              </a:ext>
            </a:extLst>
          </p:cNvPr>
          <p:cNvSpPr>
            <a:spLocks noGrp="1"/>
          </p:cNvSpPr>
          <p:nvPr>
            <p:ph type="title"/>
          </p:nvPr>
        </p:nvSpPr>
        <p:spPr/>
        <p:txBody>
          <a:bodyPr/>
          <a:lstStyle/>
          <a:p>
            <a:r>
              <a:rPr lang="en-US" dirty="0"/>
              <a:t>SQL Server Compute Context</a:t>
            </a:r>
          </a:p>
        </p:txBody>
      </p:sp>
      <p:sp>
        <p:nvSpPr>
          <p:cNvPr id="3" name="Content Placeholder 2">
            <a:extLst>
              <a:ext uri="{FF2B5EF4-FFF2-40B4-BE49-F238E27FC236}">
                <a16:creationId xmlns:a16="http://schemas.microsoft.com/office/drawing/2014/main" id="{1D8EE6CF-EBC6-45E8-85F4-96F46A6BFCED}"/>
              </a:ext>
            </a:extLst>
          </p:cNvPr>
          <p:cNvSpPr>
            <a:spLocks noGrp="1"/>
          </p:cNvSpPr>
          <p:nvPr>
            <p:ph idx="1"/>
          </p:nvPr>
        </p:nvSpPr>
        <p:spPr/>
        <p:txBody>
          <a:bodyPr/>
          <a:lstStyle/>
          <a:p>
            <a:r>
              <a:rPr lang="en-US" dirty="0"/>
              <a:t>Can be used from both client and server.</a:t>
            </a:r>
          </a:p>
          <a:p>
            <a:r>
              <a:rPr lang="en-US" dirty="0"/>
              <a:t>Leverages multiple CPU's</a:t>
            </a:r>
          </a:p>
          <a:p>
            <a:r>
              <a:rPr lang="en-US" dirty="0"/>
              <a:t>Integrates with parallel query execution (without setting </a:t>
            </a:r>
            <a:r>
              <a:rPr lang="en-US" dirty="0">
                <a:latin typeface="Consolas" panose="020B0609020204030204" pitchFamily="49" charset="0"/>
              </a:rPr>
              <a:t>@parallel</a:t>
            </a:r>
            <a:r>
              <a:rPr lang="en-US" dirty="0"/>
              <a:t>).</a:t>
            </a:r>
          </a:p>
          <a:p>
            <a:r>
              <a:rPr lang="en-US" dirty="0"/>
              <a:t>Connection string to SQL Server to execute on required.</a:t>
            </a:r>
          </a:p>
          <a:p>
            <a:r>
              <a:rPr lang="en-US" dirty="0"/>
              <a:t>Setting number of parallel tasks.</a:t>
            </a:r>
          </a:p>
          <a:p>
            <a:r>
              <a:rPr lang="en-US" dirty="0" err="1"/>
              <a:t>RevoScaleR</a:t>
            </a:r>
            <a:r>
              <a:rPr lang="en-US" dirty="0"/>
              <a:t>/</a:t>
            </a:r>
            <a:r>
              <a:rPr lang="en-US" dirty="0" err="1"/>
              <a:t>revoscalepy</a:t>
            </a:r>
            <a:r>
              <a:rPr lang="en-US" dirty="0"/>
              <a:t> methods automatically enlisted in compute context.</a:t>
            </a:r>
          </a:p>
          <a:p>
            <a:r>
              <a:rPr lang="en-US" dirty="0"/>
              <a:t>Used for training as well as scoring in parallel.</a:t>
            </a:r>
          </a:p>
        </p:txBody>
      </p:sp>
      <p:sp>
        <p:nvSpPr>
          <p:cNvPr id="4" name="Footer Placeholder 3">
            <a:extLst>
              <a:ext uri="{FF2B5EF4-FFF2-40B4-BE49-F238E27FC236}">
                <a16:creationId xmlns:a16="http://schemas.microsoft.com/office/drawing/2014/main" id="{678747FD-BEE3-4976-B68E-3D851FD7BAD3}"/>
              </a:ext>
            </a:extLst>
          </p:cNvPr>
          <p:cNvSpPr>
            <a:spLocks noGrp="1"/>
          </p:cNvSpPr>
          <p:nvPr>
            <p:ph type="ftr" sz="quarter" idx="11"/>
          </p:nvPr>
        </p:nvSpPr>
        <p:spPr/>
        <p:txBody>
          <a:bodyPr/>
          <a:lstStyle/>
          <a:p>
            <a:r>
              <a:rPr lang="en-US"/>
              <a:t>http://nielsberglund.com</a:t>
            </a:r>
            <a:endParaRPr lang="en-US" dirty="0"/>
          </a:p>
        </p:txBody>
      </p:sp>
    </p:spTree>
    <p:extLst>
      <p:ext uri="{BB962C8B-B14F-4D97-AF65-F5344CB8AC3E}">
        <p14:creationId xmlns:p14="http://schemas.microsoft.com/office/powerpoint/2010/main" val="4028148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81D5C-1DD0-4A1E-A247-1440C227827D}"/>
              </a:ext>
            </a:extLst>
          </p:cNvPr>
          <p:cNvSpPr>
            <a:spLocks noGrp="1"/>
          </p:cNvSpPr>
          <p:nvPr>
            <p:ph type="title"/>
          </p:nvPr>
        </p:nvSpPr>
        <p:spPr/>
        <p:txBody>
          <a:bodyPr/>
          <a:lstStyle/>
          <a:p>
            <a:r>
              <a:rPr lang="en-US" dirty="0"/>
              <a:t>Parallel Training / Scoring</a:t>
            </a:r>
          </a:p>
        </p:txBody>
      </p:sp>
      <p:sp>
        <p:nvSpPr>
          <p:cNvPr id="4" name="Footer Placeholder 3">
            <a:extLst>
              <a:ext uri="{FF2B5EF4-FFF2-40B4-BE49-F238E27FC236}">
                <a16:creationId xmlns:a16="http://schemas.microsoft.com/office/drawing/2014/main" id="{1C84829D-2C35-4752-B6D7-E05C5B5CB587}"/>
              </a:ext>
            </a:extLst>
          </p:cNvPr>
          <p:cNvSpPr>
            <a:spLocks noGrp="1"/>
          </p:cNvSpPr>
          <p:nvPr>
            <p:ph type="ftr" sz="quarter" idx="11"/>
          </p:nvPr>
        </p:nvSpPr>
        <p:spPr/>
        <p:txBody>
          <a:bodyPr/>
          <a:lstStyle/>
          <a:p>
            <a:r>
              <a:rPr lang="en-US"/>
              <a:t>http://nielsberglund.com</a:t>
            </a:r>
            <a:endParaRPr lang="en-US" dirty="0"/>
          </a:p>
        </p:txBody>
      </p:sp>
      <p:grpSp>
        <p:nvGrpSpPr>
          <p:cNvPr id="5" name="Group 4">
            <a:extLst>
              <a:ext uri="{FF2B5EF4-FFF2-40B4-BE49-F238E27FC236}">
                <a16:creationId xmlns:a16="http://schemas.microsoft.com/office/drawing/2014/main" id="{1F5F4D6A-A309-4423-81D9-3321A465FB16}"/>
              </a:ext>
            </a:extLst>
          </p:cNvPr>
          <p:cNvGrpSpPr/>
          <p:nvPr/>
        </p:nvGrpSpPr>
        <p:grpSpPr>
          <a:xfrm>
            <a:off x="4842280" y="2755386"/>
            <a:ext cx="1703025" cy="1778892"/>
            <a:chOff x="4842280" y="2755386"/>
            <a:chExt cx="1703025" cy="1778892"/>
          </a:xfrm>
        </p:grpSpPr>
        <p:sp>
          <p:nvSpPr>
            <p:cNvPr id="6" name="TextBox 5">
              <a:extLst>
                <a:ext uri="{FF2B5EF4-FFF2-40B4-BE49-F238E27FC236}">
                  <a16:creationId xmlns:a16="http://schemas.microsoft.com/office/drawing/2014/main" id="{A76AF11F-C19A-4AA8-92E5-3676F15B1B8C}"/>
                </a:ext>
              </a:extLst>
            </p:cNvPr>
            <p:cNvSpPr txBox="1"/>
            <p:nvPr/>
          </p:nvSpPr>
          <p:spPr>
            <a:xfrm>
              <a:off x="4869814" y="4017213"/>
              <a:ext cx="1348423" cy="5170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err="1">
                  <a:ln>
                    <a:noFill/>
                  </a:ln>
                  <a:effectLst/>
                  <a:uLnTx/>
                  <a:uFillTx/>
                  <a:latin typeface="Segoe UI Semilight"/>
                  <a:ea typeface="+mn-ea"/>
                  <a:cs typeface="+mn-cs"/>
                </a:rPr>
                <a:t>rxCall</a:t>
              </a:r>
              <a:r>
                <a:rPr kumimoji="0" lang="en-US" sz="1600" b="1" i="0" u="none" strike="noStrike" kern="1200" cap="none" spc="0" normalizeH="0" baseline="0" noProof="0" dirty="0">
                  <a:ln>
                    <a:noFill/>
                  </a:ln>
                  <a:effectLst/>
                  <a:uLnTx/>
                  <a:uFillTx/>
                  <a:latin typeface="Segoe UI Semilight"/>
                  <a:ea typeface="+mn-ea"/>
                  <a:cs typeface="+mn-cs"/>
                </a:rPr>
                <a:t>…</a:t>
              </a:r>
            </a:p>
          </p:txBody>
        </p:sp>
        <p:sp>
          <p:nvSpPr>
            <p:cNvPr id="7" name="TextBox 6">
              <a:extLst>
                <a:ext uri="{FF2B5EF4-FFF2-40B4-BE49-F238E27FC236}">
                  <a16:creationId xmlns:a16="http://schemas.microsoft.com/office/drawing/2014/main" id="{5A805ACE-AE17-4089-B9DE-6A59BDCBCC65}"/>
                </a:ext>
              </a:extLst>
            </p:cNvPr>
            <p:cNvSpPr txBox="1"/>
            <p:nvPr/>
          </p:nvSpPr>
          <p:spPr>
            <a:xfrm>
              <a:off x="4842280" y="2755386"/>
              <a:ext cx="1703025" cy="5170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err="1">
                  <a:ln>
                    <a:noFill/>
                  </a:ln>
                  <a:effectLst/>
                  <a:uLnTx/>
                  <a:uFillTx/>
                  <a:latin typeface="Segoe UI Semilight"/>
                  <a:ea typeface="+mn-ea"/>
                  <a:cs typeface="+mn-cs"/>
                </a:rPr>
                <a:t>rxCall</a:t>
              </a:r>
              <a:r>
                <a:rPr kumimoji="0" lang="en-US" sz="1600" b="1" i="0" u="none" strike="noStrike" kern="1200" cap="none" spc="0" normalizeH="0" baseline="0" noProof="0" dirty="0">
                  <a:ln>
                    <a:noFill/>
                  </a:ln>
                  <a:effectLst/>
                  <a:uLnTx/>
                  <a:uFillTx/>
                  <a:latin typeface="Segoe UI Semilight"/>
                  <a:ea typeface="+mn-ea"/>
                  <a:cs typeface="+mn-cs"/>
                </a:rPr>
                <a:t>…</a:t>
              </a:r>
            </a:p>
          </p:txBody>
        </p:sp>
      </p:grpSp>
      <p:grpSp>
        <p:nvGrpSpPr>
          <p:cNvPr id="8" name="Group 7">
            <a:extLst>
              <a:ext uri="{FF2B5EF4-FFF2-40B4-BE49-F238E27FC236}">
                <a16:creationId xmlns:a16="http://schemas.microsoft.com/office/drawing/2014/main" id="{6000553D-D417-4FB3-A60C-6503B6B8CDC9}"/>
              </a:ext>
            </a:extLst>
          </p:cNvPr>
          <p:cNvGrpSpPr/>
          <p:nvPr/>
        </p:nvGrpSpPr>
        <p:grpSpPr>
          <a:xfrm>
            <a:off x="1032161" y="1897381"/>
            <a:ext cx="3444553" cy="3474718"/>
            <a:chOff x="2356357" y="2175063"/>
            <a:chExt cx="3444553" cy="3174175"/>
          </a:xfrm>
        </p:grpSpPr>
        <p:sp>
          <p:nvSpPr>
            <p:cNvPr id="9" name="Cylinder 8">
              <a:extLst>
                <a:ext uri="{FF2B5EF4-FFF2-40B4-BE49-F238E27FC236}">
                  <a16:creationId xmlns:a16="http://schemas.microsoft.com/office/drawing/2014/main" id="{B42EC57F-290D-4494-BA98-CFE19DB42038}"/>
                </a:ext>
              </a:extLst>
            </p:cNvPr>
            <p:cNvSpPr/>
            <p:nvPr/>
          </p:nvSpPr>
          <p:spPr bwMode="auto">
            <a:xfrm>
              <a:off x="2356357" y="2175063"/>
              <a:ext cx="3444553" cy="3174175"/>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 name="Flowchart: Data 9">
              <a:extLst>
                <a:ext uri="{FF2B5EF4-FFF2-40B4-BE49-F238E27FC236}">
                  <a16:creationId xmlns:a16="http://schemas.microsoft.com/office/drawing/2014/main" id="{DFD1115F-D798-427F-B097-3D87717FD29C}"/>
                </a:ext>
              </a:extLst>
            </p:cNvPr>
            <p:cNvSpPr/>
            <p:nvPr/>
          </p:nvSpPr>
          <p:spPr bwMode="auto">
            <a:xfrm>
              <a:off x="2633491" y="3106461"/>
              <a:ext cx="2880659" cy="1636989"/>
            </a:xfrm>
            <a:prstGeom prst="flowChartInputOutpu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1" i="0" u="none" strike="noStrike" kern="1200" cap="none" spc="0" normalizeH="0" baseline="0" noProof="0" dirty="0" err="1">
                  <a:ln>
                    <a:noFill/>
                  </a:ln>
                  <a:solidFill>
                    <a:srgbClr val="353535"/>
                  </a:solidFill>
                  <a:effectLst/>
                  <a:uLnTx/>
                  <a:uFillTx/>
                  <a:latin typeface="Segoe UI Semilight"/>
                  <a:ea typeface="Segoe UI" pitchFamily="34" charset="0"/>
                  <a:cs typeface="Segoe UI" pitchFamily="34" charset="0"/>
                </a:rPr>
                <a:t>sp_execute_external_script</a:t>
              </a:r>
              <a:endParaRPr kumimoji="0" lang="en-US" sz="1200" b="1"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@script = </a:t>
              </a:r>
              <a:r>
                <a:rPr kumimoji="0" lang="en-US" sz="1200" b="1" i="0" u="none" strike="noStrike" kern="1200" cap="none" spc="0" normalizeH="0" baseline="0" noProof="0" dirty="0" err="1">
                  <a:ln>
                    <a:noFill/>
                  </a:ln>
                  <a:solidFill>
                    <a:srgbClr val="353535"/>
                  </a:solidFill>
                  <a:effectLst/>
                  <a:uLnTx/>
                  <a:uFillTx/>
                  <a:latin typeface="Segoe UI Semilight"/>
                  <a:ea typeface="Segoe UI" pitchFamily="34" charset="0"/>
                  <a:cs typeface="Segoe UI" pitchFamily="34" charset="0"/>
                </a:rPr>
                <a:t>N’rxLogit</a:t>
              </a:r>
              <a:r>
                <a:rPr kumimoji="0" lang="en-US" sz="1200" b="1"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a:t>
              </a:r>
              <a:r>
                <a:rPr kumimoji="0" lang="en-US" sz="1200" b="1"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rPr>
                <a:t>, @input_data_1 = N’</a:t>
              </a: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rPr>
                <a:t>SELECT….’</a:t>
              </a:r>
            </a:p>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rPr>
                <a:t>(MAXDOP = 2)</a:t>
              </a:r>
            </a:p>
          </p:txBody>
        </p:sp>
      </p:grpSp>
      <p:grpSp>
        <p:nvGrpSpPr>
          <p:cNvPr id="11" name="Group 10">
            <a:extLst>
              <a:ext uri="{FF2B5EF4-FFF2-40B4-BE49-F238E27FC236}">
                <a16:creationId xmlns:a16="http://schemas.microsoft.com/office/drawing/2014/main" id="{A9F2823A-8010-4259-9D5B-AAA1307BCA5F}"/>
              </a:ext>
            </a:extLst>
          </p:cNvPr>
          <p:cNvGrpSpPr/>
          <p:nvPr/>
        </p:nvGrpSpPr>
        <p:grpSpPr>
          <a:xfrm>
            <a:off x="3602134" y="3131118"/>
            <a:ext cx="3181718" cy="1389944"/>
            <a:chOff x="3602134" y="3131118"/>
            <a:chExt cx="3181718" cy="1389944"/>
          </a:xfrm>
        </p:grpSpPr>
        <p:cxnSp>
          <p:nvCxnSpPr>
            <p:cNvPr id="12" name="Straight Arrow Connector 11">
              <a:extLst>
                <a:ext uri="{FF2B5EF4-FFF2-40B4-BE49-F238E27FC236}">
                  <a16:creationId xmlns:a16="http://schemas.microsoft.com/office/drawing/2014/main" id="{96B96794-3D3C-4E3F-B8DC-4B2AB1A54B01}"/>
                </a:ext>
              </a:extLst>
            </p:cNvPr>
            <p:cNvCxnSpPr>
              <a:cxnSpLocks/>
              <a:endCxn id="19" idx="1"/>
            </p:cNvCxnSpPr>
            <p:nvPr/>
          </p:nvCxnSpPr>
          <p:spPr>
            <a:xfrm>
              <a:off x="4082194" y="3131118"/>
              <a:ext cx="27016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1652BC-39A9-409F-830C-D62DFBD91D61}"/>
                </a:ext>
              </a:extLst>
            </p:cNvPr>
            <p:cNvCxnSpPr>
              <a:cxnSpLocks/>
              <a:endCxn id="17" idx="1"/>
            </p:cNvCxnSpPr>
            <p:nvPr/>
          </p:nvCxnSpPr>
          <p:spPr>
            <a:xfrm>
              <a:off x="3602134" y="4506188"/>
              <a:ext cx="3181718" cy="1487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F4923C20-6DB4-4942-9301-BFB29F838BF3}"/>
              </a:ext>
            </a:extLst>
          </p:cNvPr>
          <p:cNvGrpSpPr/>
          <p:nvPr/>
        </p:nvGrpSpPr>
        <p:grpSpPr>
          <a:xfrm>
            <a:off x="6783852" y="2763514"/>
            <a:ext cx="2697293" cy="2125152"/>
            <a:chOff x="6783852" y="2763514"/>
            <a:chExt cx="2697293" cy="2125152"/>
          </a:xfrm>
        </p:grpSpPr>
        <p:grpSp>
          <p:nvGrpSpPr>
            <p:cNvPr id="15" name="Group 14">
              <a:extLst>
                <a:ext uri="{FF2B5EF4-FFF2-40B4-BE49-F238E27FC236}">
                  <a16:creationId xmlns:a16="http://schemas.microsoft.com/office/drawing/2014/main" id="{AF90EBBC-B814-4600-BE85-F84A1DE41191}"/>
                </a:ext>
              </a:extLst>
            </p:cNvPr>
            <p:cNvGrpSpPr/>
            <p:nvPr/>
          </p:nvGrpSpPr>
          <p:grpSpPr>
            <a:xfrm>
              <a:off x="6783852" y="2763514"/>
              <a:ext cx="2673290" cy="735208"/>
              <a:chOff x="8108048" y="2740654"/>
              <a:chExt cx="2673290" cy="735208"/>
            </a:xfrm>
          </p:grpSpPr>
          <p:pic>
            <p:nvPicPr>
              <p:cNvPr id="19" name="Picture 2" descr="Bildresultat för R Language">
                <a:extLst>
                  <a:ext uri="{FF2B5EF4-FFF2-40B4-BE49-F238E27FC236}">
                    <a16:creationId xmlns:a16="http://schemas.microsoft.com/office/drawing/2014/main" id="{25236FE2-4B8B-4793-9506-ECDE4AE38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8048" y="2740654"/>
                <a:ext cx="948628" cy="73520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99D70519-1908-4719-A587-DB5D1F99BB8F}"/>
                  </a:ext>
                </a:extLst>
              </p:cNvPr>
              <p:cNvSpPr txBox="1"/>
              <p:nvPr/>
            </p:nvSpPr>
            <p:spPr>
              <a:xfrm>
                <a:off x="8918251" y="2754780"/>
                <a:ext cx="1863087"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effectLst/>
                    <a:uLnTx/>
                    <a:uFillTx/>
                    <a:latin typeface="Segoe UI Semilight"/>
                    <a:ea typeface="+mn-ea"/>
                    <a:cs typeface="+mn-cs"/>
                  </a:rPr>
                  <a:t>+</a:t>
                </a:r>
                <a:r>
                  <a:rPr kumimoji="0" lang="en-US" sz="2400" b="0" i="0" u="none" strike="noStrike" kern="1200" cap="none" spc="0" normalizeH="0" baseline="0" noProof="0" dirty="0" err="1">
                    <a:ln>
                      <a:noFill/>
                    </a:ln>
                    <a:effectLst/>
                    <a:uLnTx/>
                    <a:uFillTx/>
                    <a:latin typeface="Segoe UI Semilight"/>
                    <a:ea typeface="+mn-ea"/>
                    <a:cs typeface="+mn-cs"/>
                  </a:rPr>
                  <a:t>BxlServer</a:t>
                </a:r>
                <a:endParaRPr kumimoji="0" lang="en-US" sz="2400" b="0" i="0" u="none" strike="noStrike" kern="1200" cap="none" spc="0" normalizeH="0" baseline="0" noProof="0" dirty="0">
                  <a:ln>
                    <a:noFill/>
                  </a:ln>
                  <a:effectLst/>
                  <a:uLnTx/>
                  <a:uFillTx/>
                  <a:latin typeface="Segoe UI Semilight"/>
                  <a:ea typeface="+mn-ea"/>
                  <a:cs typeface="+mn-cs"/>
                </a:endParaRPr>
              </a:p>
            </p:txBody>
          </p:sp>
        </p:grpSp>
        <p:grpSp>
          <p:nvGrpSpPr>
            <p:cNvPr id="16" name="Group 15">
              <a:extLst>
                <a:ext uri="{FF2B5EF4-FFF2-40B4-BE49-F238E27FC236}">
                  <a16:creationId xmlns:a16="http://schemas.microsoft.com/office/drawing/2014/main" id="{5E56B1CE-CAC3-48CA-A5A4-21EA30881A5E}"/>
                </a:ext>
              </a:extLst>
            </p:cNvPr>
            <p:cNvGrpSpPr/>
            <p:nvPr/>
          </p:nvGrpSpPr>
          <p:grpSpPr>
            <a:xfrm>
              <a:off x="6783852" y="4153458"/>
              <a:ext cx="2697293" cy="735208"/>
              <a:chOff x="8108048" y="4130598"/>
              <a:chExt cx="2697293" cy="735208"/>
            </a:xfrm>
          </p:grpSpPr>
          <p:pic>
            <p:nvPicPr>
              <p:cNvPr id="17" name="Picture 2" descr="Bildresultat för R Language">
                <a:extLst>
                  <a:ext uri="{FF2B5EF4-FFF2-40B4-BE49-F238E27FC236}">
                    <a16:creationId xmlns:a16="http://schemas.microsoft.com/office/drawing/2014/main" id="{A77D42C6-8DD8-4AC8-AD33-68E08DE4A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8048" y="4130598"/>
                <a:ext cx="948628" cy="73520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DFF774DF-BD36-464E-AB4D-5E27284D9EC1}"/>
                  </a:ext>
                </a:extLst>
              </p:cNvPr>
              <p:cNvSpPr txBox="1"/>
              <p:nvPr/>
            </p:nvSpPr>
            <p:spPr>
              <a:xfrm>
                <a:off x="8942254" y="4169396"/>
                <a:ext cx="1863087"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effectLst/>
                    <a:uLnTx/>
                    <a:uFillTx/>
                    <a:latin typeface="Segoe UI Semilight"/>
                    <a:ea typeface="+mn-ea"/>
                    <a:cs typeface="+mn-cs"/>
                  </a:rPr>
                  <a:t>+</a:t>
                </a:r>
                <a:r>
                  <a:rPr kumimoji="0" lang="en-US" sz="2400" b="0" i="0" u="none" strike="noStrike" kern="1200" cap="none" spc="0" normalizeH="0" baseline="0" noProof="0" dirty="0" err="1">
                    <a:ln>
                      <a:noFill/>
                    </a:ln>
                    <a:effectLst/>
                    <a:uLnTx/>
                    <a:uFillTx/>
                    <a:latin typeface="Segoe UI Semilight"/>
                    <a:ea typeface="+mn-ea"/>
                    <a:cs typeface="+mn-cs"/>
                  </a:rPr>
                  <a:t>BxlServer</a:t>
                </a:r>
                <a:endParaRPr kumimoji="0" lang="en-US" sz="2400" b="0" i="0" u="none" strike="noStrike" kern="1200" cap="none" spc="0" normalizeH="0" baseline="0" noProof="0" dirty="0">
                  <a:ln>
                    <a:noFill/>
                  </a:ln>
                  <a:effectLst/>
                  <a:uLnTx/>
                  <a:uFillTx/>
                  <a:latin typeface="Segoe UI Semilight"/>
                  <a:ea typeface="+mn-ea"/>
                  <a:cs typeface="+mn-cs"/>
                </a:endParaRPr>
              </a:p>
            </p:txBody>
          </p:sp>
        </p:grpSp>
      </p:grpSp>
      <p:sp>
        <p:nvSpPr>
          <p:cNvPr id="21" name="Flowchart: Data 20">
            <a:extLst>
              <a:ext uri="{FF2B5EF4-FFF2-40B4-BE49-F238E27FC236}">
                <a16:creationId xmlns:a16="http://schemas.microsoft.com/office/drawing/2014/main" id="{144EA73C-C5D7-4C31-8A71-B69491BB5412}"/>
              </a:ext>
            </a:extLst>
          </p:cNvPr>
          <p:cNvSpPr/>
          <p:nvPr/>
        </p:nvSpPr>
        <p:spPr bwMode="auto">
          <a:xfrm>
            <a:off x="9874245" y="2850704"/>
            <a:ext cx="965762" cy="488537"/>
          </a:xfrm>
          <a:prstGeom prst="flowChartInputOutp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m1</a:t>
            </a:r>
          </a:p>
        </p:txBody>
      </p:sp>
      <p:sp>
        <p:nvSpPr>
          <p:cNvPr id="22" name="Flowchart: Data 21">
            <a:extLst>
              <a:ext uri="{FF2B5EF4-FFF2-40B4-BE49-F238E27FC236}">
                <a16:creationId xmlns:a16="http://schemas.microsoft.com/office/drawing/2014/main" id="{DC3174BB-09C9-4A2D-BC57-C89A2D765714}"/>
              </a:ext>
            </a:extLst>
          </p:cNvPr>
          <p:cNvSpPr/>
          <p:nvPr/>
        </p:nvSpPr>
        <p:spPr bwMode="auto">
          <a:xfrm>
            <a:off x="9939625" y="3226346"/>
            <a:ext cx="965762" cy="488537"/>
          </a:xfrm>
          <a:prstGeom prst="flowChartInputOutp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m2</a:t>
            </a:r>
          </a:p>
        </p:txBody>
      </p:sp>
      <p:cxnSp>
        <p:nvCxnSpPr>
          <p:cNvPr id="23" name="Straight Arrow Connector 22">
            <a:extLst>
              <a:ext uri="{FF2B5EF4-FFF2-40B4-BE49-F238E27FC236}">
                <a16:creationId xmlns:a16="http://schemas.microsoft.com/office/drawing/2014/main" id="{F30D7E19-14AE-43C8-A791-B97209BD50D0}"/>
              </a:ext>
            </a:extLst>
          </p:cNvPr>
          <p:cNvCxnSpPr>
            <a:cxnSpLocks/>
            <a:stCxn id="18" idx="3"/>
            <a:endCxn id="22" idx="2"/>
          </p:cNvCxnSpPr>
          <p:nvPr/>
        </p:nvCxnSpPr>
        <p:spPr>
          <a:xfrm flipV="1">
            <a:off x="9481145" y="3470615"/>
            <a:ext cx="555056" cy="103557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135AFF3-A7AA-4E40-8E0E-F6142399B0BC}"/>
              </a:ext>
            </a:extLst>
          </p:cNvPr>
          <p:cNvCxnSpPr>
            <a:cxnSpLocks/>
            <a:stCxn id="20" idx="3"/>
            <a:endCxn id="21" idx="2"/>
          </p:cNvCxnSpPr>
          <p:nvPr/>
        </p:nvCxnSpPr>
        <p:spPr>
          <a:xfrm>
            <a:off x="9457142" y="3091572"/>
            <a:ext cx="513679" cy="34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C7FCD50-B9BF-42EF-BDEF-FE995D2BA885}"/>
              </a:ext>
            </a:extLst>
          </p:cNvPr>
          <p:cNvGrpSpPr/>
          <p:nvPr/>
        </p:nvGrpSpPr>
        <p:grpSpPr>
          <a:xfrm>
            <a:off x="3990754" y="3453045"/>
            <a:ext cx="3267412" cy="517065"/>
            <a:chOff x="3990754" y="3453045"/>
            <a:chExt cx="3267412" cy="517065"/>
          </a:xfrm>
        </p:grpSpPr>
        <p:cxnSp>
          <p:nvCxnSpPr>
            <p:cNvPr id="26" name="Straight Arrow Connector 25">
              <a:extLst>
                <a:ext uri="{FF2B5EF4-FFF2-40B4-BE49-F238E27FC236}">
                  <a16:creationId xmlns:a16="http://schemas.microsoft.com/office/drawing/2014/main" id="{19E6B1C2-8481-47BE-B106-4190331176CE}"/>
                </a:ext>
              </a:extLst>
            </p:cNvPr>
            <p:cNvCxnSpPr>
              <a:cxnSpLocks/>
              <a:stCxn id="19" idx="2"/>
            </p:cNvCxnSpPr>
            <p:nvPr/>
          </p:nvCxnSpPr>
          <p:spPr>
            <a:xfrm flipH="1">
              <a:off x="3990754" y="3498722"/>
              <a:ext cx="3267412" cy="21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152917D-46B5-47AB-AE70-9219DADB54D1}"/>
                </a:ext>
              </a:extLst>
            </p:cNvPr>
            <p:cNvSpPr txBox="1"/>
            <p:nvPr/>
          </p:nvSpPr>
          <p:spPr>
            <a:xfrm>
              <a:off x="4842280" y="3453045"/>
              <a:ext cx="1906592" cy="5170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effectLst/>
                  <a:uLnTx/>
                  <a:uFillTx/>
                  <a:latin typeface="Segoe UI Semilight"/>
                  <a:ea typeface="+mn-ea"/>
                  <a:cs typeface="+mn-cs"/>
                </a:rPr>
                <a:t>&lt;Model Object&gt;</a:t>
              </a:r>
            </a:p>
          </p:txBody>
        </p:sp>
      </p:grpSp>
    </p:spTree>
    <p:extLst>
      <p:ext uri="{BB962C8B-B14F-4D97-AF65-F5344CB8AC3E}">
        <p14:creationId xmlns:p14="http://schemas.microsoft.com/office/powerpoint/2010/main" val="237733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43FC-EBC0-4DF6-BC9E-0ADB078DEC08}"/>
              </a:ext>
            </a:extLst>
          </p:cNvPr>
          <p:cNvSpPr>
            <a:spLocks noGrp="1"/>
          </p:cNvSpPr>
          <p:nvPr>
            <p:ph type="title"/>
          </p:nvPr>
        </p:nvSpPr>
        <p:spPr/>
        <p:txBody>
          <a:bodyPr/>
          <a:lstStyle/>
          <a:p>
            <a:r>
              <a:rPr lang="en-US" dirty="0"/>
              <a:t>Parallel Training</a:t>
            </a:r>
          </a:p>
        </p:txBody>
      </p:sp>
      <p:sp>
        <p:nvSpPr>
          <p:cNvPr id="4" name="Footer Placeholder 3">
            <a:extLst>
              <a:ext uri="{FF2B5EF4-FFF2-40B4-BE49-F238E27FC236}">
                <a16:creationId xmlns:a16="http://schemas.microsoft.com/office/drawing/2014/main" id="{96DFA5BA-6186-46BE-B777-A5477712D0C1}"/>
              </a:ext>
            </a:extLst>
          </p:cNvPr>
          <p:cNvSpPr>
            <a:spLocks noGrp="1"/>
          </p:cNvSpPr>
          <p:nvPr>
            <p:ph type="ftr" sz="quarter" idx="11"/>
          </p:nvPr>
        </p:nvSpPr>
        <p:spPr/>
        <p:txBody>
          <a:bodyPr/>
          <a:lstStyle/>
          <a:p>
            <a:r>
              <a:rPr lang="en-US"/>
              <a:t>http://nielsberglund.com</a:t>
            </a:r>
            <a:endParaRPr lang="en-US" dirty="0"/>
          </a:p>
        </p:txBody>
      </p:sp>
      <p:sp>
        <p:nvSpPr>
          <p:cNvPr id="5" name="TextBox 4">
            <a:extLst>
              <a:ext uri="{FF2B5EF4-FFF2-40B4-BE49-F238E27FC236}">
                <a16:creationId xmlns:a16="http://schemas.microsoft.com/office/drawing/2014/main" id="{5FC2A20A-6648-40BD-9646-827437E28DD5}"/>
              </a:ext>
            </a:extLst>
          </p:cNvPr>
          <p:cNvSpPr txBox="1"/>
          <p:nvPr/>
        </p:nvSpPr>
        <p:spPr>
          <a:xfrm>
            <a:off x="1243413" y="1372699"/>
            <a:ext cx="9705174" cy="4558236"/>
          </a:xfrm>
          <a:prstGeom prst="rect">
            <a:avLst/>
          </a:prstGeom>
          <a:solidFill>
            <a:schemeClr val="accent4">
              <a:lumMod val="20000"/>
              <a:lumOff val="80000"/>
            </a:schemeClr>
          </a:solidFill>
        </p:spPr>
        <p:txBody>
          <a:bodyPr wrap="square" rtlCol="0">
            <a:spAutoFit/>
          </a:bodyPr>
          <a:lstStyle/>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EXEC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00000"/>
                </a:solidFill>
                <a:latin typeface="Consolas" panose="020B0609020204030204" pitchFamily="49" charset="0"/>
                <a:ea typeface="Calibri" panose="020F0502020204030204" pitchFamily="34" charset="0"/>
                <a:cs typeface="Consolas" panose="020B0609020204030204" pitchFamily="49" charset="0"/>
              </a:rPr>
              <a:t>sp_execute_external_script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@language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N'R'</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@script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N'</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 set up the connection string</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sqlServerConnString</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&lt;- "Driver=SQL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Server;server</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sqlsat</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database=</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SqlSatPreCon</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uid</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sa;pwd</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sapwd</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 set up a compute context</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sqlCtx</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&lt;-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RxInSqlServer</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connectionString</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sqlServerConnString</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numTasks</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 4)</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 set the compute context to be the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sql</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context</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rxSetComputeContext</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sqlCtx</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mydata</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&lt;-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RxSqlServerData</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sqlQuery</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 "SELECT y, rand1, rand2, rand3, rand4, rand5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FROM dbo.tb_Rand_5M",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connectionString</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sqlServerConnString</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myModel</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&lt;-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rxLinMod</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(y ~ rand1 + rand2 + rand3 + rand4 + rand5, data =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mydata</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1308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C57FF-49D3-482D-9802-333F28B81D0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07DD67E-C439-42DA-BF7A-F3C4AAE98484}"/>
              </a:ext>
            </a:extLst>
          </p:cNvPr>
          <p:cNvSpPr>
            <a:spLocks noGrp="1"/>
          </p:cNvSpPr>
          <p:nvPr>
            <p:ph idx="1"/>
          </p:nvPr>
        </p:nvSpPr>
        <p:spPr/>
        <p:txBody>
          <a:bodyPr/>
          <a:lstStyle/>
          <a:p>
            <a:r>
              <a:rPr lang="en-US" dirty="0"/>
              <a:t>Push data to external script engine.</a:t>
            </a:r>
          </a:p>
          <a:p>
            <a:r>
              <a:rPr lang="en-US" dirty="0"/>
              <a:t>Data can be streamed.</a:t>
            </a:r>
          </a:p>
          <a:p>
            <a:r>
              <a:rPr lang="en-US" dirty="0"/>
              <a:t>Support for parallel processing</a:t>
            </a:r>
          </a:p>
          <a:p>
            <a:r>
              <a:rPr lang="en-US" dirty="0"/>
              <a:t>Compute context pushes execution to remote.</a:t>
            </a:r>
          </a:p>
          <a:p>
            <a:endParaRPr lang="en-US" dirty="0"/>
          </a:p>
        </p:txBody>
      </p:sp>
      <p:sp>
        <p:nvSpPr>
          <p:cNvPr id="4" name="Footer Placeholder 3">
            <a:extLst>
              <a:ext uri="{FF2B5EF4-FFF2-40B4-BE49-F238E27FC236}">
                <a16:creationId xmlns:a16="http://schemas.microsoft.com/office/drawing/2014/main" id="{AC5567B3-635A-456D-A822-51C2D3292C47}"/>
              </a:ext>
            </a:extLst>
          </p:cNvPr>
          <p:cNvSpPr>
            <a:spLocks noGrp="1"/>
          </p:cNvSpPr>
          <p:nvPr>
            <p:ph type="ftr" sz="quarter" idx="11"/>
          </p:nvPr>
        </p:nvSpPr>
        <p:spPr/>
        <p:txBody>
          <a:bodyPr/>
          <a:lstStyle/>
          <a:p>
            <a:r>
              <a:rPr lang="en-US"/>
              <a:t>http://nielsberglund.com</a:t>
            </a:r>
            <a:endParaRPr lang="en-US" dirty="0"/>
          </a:p>
        </p:txBody>
      </p:sp>
    </p:spTree>
    <p:extLst>
      <p:ext uri="{BB962C8B-B14F-4D97-AF65-F5344CB8AC3E}">
        <p14:creationId xmlns:p14="http://schemas.microsoft.com/office/powerpoint/2010/main" val="3330234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8EF5-5102-44FC-8895-18FD7865BC3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EC95ACF-ACD4-484C-9363-D1A8BFD0D878}"/>
              </a:ext>
            </a:extLst>
          </p:cNvPr>
          <p:cNvSpPr>
            <a:spLocks noGrp="1"/>
          </p:cNvSpPr>
          <p:nvPr>
            <p:ph idx="1"/>
          </p:nvPr>
        </p:nvSpPr>
        <p:spPr/>
        <p:txBody>
          <a:bodyPr/>
          <a:lstStyle/>
          <a:p>
            <a:r>
              <a:rPr lang="en-US" dirty="0"/>
              <a:t>Push</a:t>
            </a:r>
          </a:p>
          <a:p>
            <a:r>
              <a:rPr lang="en-US" dirty="0"/>
              <a:t>Streaming</a:t>
            </a:r>
          </a:p>
          <a:p>
            <a:r>
              <a:rPr lang="en-US" dirty="0"/>
              <a:t>Parallel processing</a:t>
            </a:r>
          </a:p>
          <a:p>
            <a:r>
              <a:rPr lang="en-US" dirty="0" err="1"/>
              <a:t>RevoScaleR</a:t>
            </a:r>
            <a:r>
              <a:rPr lang="en-US" dirty="0"/>
              <a:t> / </a:t>
            </a:r>
            <a:r>
              <a:rPr lang="en-US" dirty="0" err="1"/>
              <a:t>revoscalepy</a:t>
            </a:r>
            <a:endParaRPr lang="en-US" dirty="0"/>
          </a:p>
          <a:p>
            <a:r>
              <a:rPr lang="en-US" dirty="0"/>
              <a:t>SQL Server Compute Context</a:t>
            </a:r>
          </a:p>
        </p:txBody>
      </p:sp>
      <p:sp>
        <p:nvSpPr>
          <p:cNvPr id="4" name="Footer Placeholder 3">
            <a:extLst>
              <a:ext uri="{FF2B5EF4-FFF2-40B4-BE49-F238E27FC236}">
                <a16:creationId xmlns:a16="http://schemas.microsoft.com/office/drawing/2014/main" id="{A3FACC80-E3B6-4955-B4AE-2F3FF65D07EF}"/>
              </a:ext>
            </a:extLst>
          </p:cNvPr>
          <p:cNvSpPr>
            <a:spLocks noGrp="1"/>
          </p:cNvSpPr>
          <p:nvPr>
            <p:ph type="ftr" sz="quarter" idx="11"/>
          </p:nvPr>
        </p:nvSpPr>
        <p:spPr>
          <a:xfrm>
            <a:off x="838200" y="6409789"/>
            <a:ext cx="2661062" cy="365125"/>
          </a:xfrm>
        </p:spPr>
        <p:txBody>
          <a:bodyPr/>
          <a:lstStyle/>
          <a:p>
            <a:r>
              <a:rPr lang="en-US" sz="1800" b="1" dirty="0">
                <a:solidFill>
                  <a:schemeClr val="accent1"/>
                </a:solidFill>
              </a:rPr>
              <a:t>http://nielsberglund.com</a:t>
            </a:r>
          </a:p>
        </p:txBody>
      </p:sp>
    </p:spTree>
    <p:extLst>
      <p:ext uri="{BB962C8B-B14F-4D97-AF65-F5344CB8AC3E}">
        <p14:creationId xmlns:p14="http://schemas.microsoft.com/office/powerpoint/2010/main" val="10296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51655-B1CD-41E8-8D57-135DD3696C66}"/>
              </a:ext>
            </a:extLst>
          </p:cNvPr>
          <p:cNvSpPr>
            <a:spLocks noGrp="1"/>
          </p:cNvSpPr>
          <p:nvPr>
            <p:ph type="title"/>
          </p:nvPr>
        </p:nvSpPr>
        <p:spPr>
          <a:xfrm>
            <a:off x="838200" y="365126"/>
            <a:ext cx="10515600" cy="822740"/>
          </a:xfrm>
        </p:spPr>
        <p:txBody>
          <a:bodyPr>
            <a:normAutofit/>
          </a:bodyPr>
          <a:lstStyle/>
          <a:p>
            <a:r>
              <a:rPr lang="en-US" sz="4000" dirty="0"/>
              <a:t>Why In-database ML with SQL Server?</a:t>
            </a:r>
          </a:p>
        </p:txBody>
      </p:sp>
      <p:sp>
        <p:nvSpPr>
          <p:cNvPr id="3" name="Content Placeholder 2">
            <a:extLst>
              <a:ext uri="{FF2B5EF4-FFF2-40B4-BE49-F238E27FC236}">
                <a16:creationId xmlns:a16="http://schemas.microsoft.com/office/drawing/2014/main" id="{7A4C93BC-F1A2-499E-8098-893A5ABFF268}"/>
              </a:ext>
            </a:extLst>
          </p:cNvPr>
          <p:cNvSpPr>
            <a:spLocks noGrp="1"/>
          </p:cNvSpPr>
          <p:nvPr>
            <p:ph idx="1"/>
          </p:nvPr>
        </p:nvSpPr>
        <p:spPr>
          <a:xfrm>
            <a:off x="838200" y="1460500"/>
            <a:ext cx="10515600" cy="4351338"/>
          </a:xfrm>
        </p:spPr>
        <p:txBody>
          <a:bodyPr/>
          <a:lstStyle/>
          <a:p>
            <a:pPr marL="342900" lvl="0" indent="-342900" defTabSz="914102" fontAlgn="base">
              <a:spcBef>
                <a:spcPct val="0"/>
              </a:spcBef>
              <a:spcAft>
                <a:spcPts val="1800"/>
              </a:spcAft>
              <a:defRPr/>
            </a:pPr>
            <a:r>
              <a:rPr lang="en-US" dirty="0">
                <a:ea typeface="Segoe UI" pitchFamily="34" charset="0"/>
                <a:cs typeface="Calibri Light" panose="020F0302020204030204" pitchFamily="34" charset="0"/>
              </a:rPr>
              <a:t> </a:t>
            </a:r>
            <a:r>
              <a:rPr lang="en-US" dirty="0">
                <a:solidFill>
                  <a:schemeClr val="bg1">
                    <a:lumMod val="50000"/>
                  </a:schemeClr>
                </a:solidFill>
                <a:ea typeface="Segoe UI" pitchFamily="34" charset="0"/>
                <a:cs typeface="Calibri Light" panose="020F0302020204030204" pitchFamily="34" charset="0"/>
              </a:rPr>
              <a:t>Better Collaboration and Insights Sharing</a:t>
            </a:r>
          </a:p>
          <a:p>
            <a:pPr marL="342900" lvl="0" indent="-342900" defTabSz="914102" fontAlgn="base">
              <a:spcBef>
                <a:spcPct val="0"/>
              </a:spcBef>
              <a:spcAft>
                <a:spcPts val="1800"/>
              </a:spcAft>
              <a:defRPr/>
            </a:pPr>
            <a:r>
              <a:rPr lang="en-US" dirty="0">
                <a:ea typeface="Segoe UI" pitchFamily="34" charset="0"/>
                <a:cs typeface="Calibri Light" panose="020F0302020204030204" pitchFamily="34" charset="0"/>
              </a:rPr>
              <a:t> </a:t>
            </a:r>
            <a:r>
              <a:rPr lang="en-US" dirty="0">
                <a:solidFill>
                  <a:schemeClr val="bg1">
                    <a:lumMod val="50000"/>
                  </a:schemeClr>
                </a:solidFill>
                <a:ea typeface="Segoe UI" pitchFamily="34" charset="0"/>
                <a:cs typeface="Calibri Light" panose="020F0302020204030204" pitchFamily="34" charset="0"/>
              </a:rPr>
              <a:t>Streamlined Deployment of R/Python Scripts and Models</a:t>
            </a:r>
          </a:p>
          <a:p>
            <a:pPr marL="342900" lvl="0" indent="-342900" defTabSz="914102" fontAlgn="base">
              <a:spcBef>
                <a:spcPct val="0"/>
              </a:spcBef>
              <a:spcAft>
                <a:spcPts val="1800"/>
              </a:spcAft>
              <a:defRPr/>
            </a:pPr>
            <a:r>
              <a:rPr lang="en-US" dirty="0">
                <a:ea typeface="Segoe UI" pitchFamily="34" charset="0"/>
                <a:cs typeface="Calibri Light" panose="020F0302020204030204" pitchFamily="34" charset="0"/>
              </a:rPr>
              <a:t> </a:t>
            </a:r>
            <a:r>
              <a:rPr lang="en-US" dirty="0">
                <a:solidFill>
                  <a:schemeClr val="bg1">
                    <a:lumMod val="50000"/>
                  </a:schemeClr>
                </a:solidFill>
                <a:ea typeface="Segoe UI" pitchFamily="34" charset="0"/>
                <a:cs typeface="Calibri Light" panose="020F0302020204030204" pitchFamily="34" charset="0"/>
              </a:rPr>
              <a:t>Better Security and Compliance</a:t>
            </a:r>
          </a:p>
          <a:p>
            <a:pPr marL="342900" lvl="0" indent="-342900" defTabSz="914102" fontAlgn="base">
              <a:spcBef>
                <a:spcPct val="0"/>
              </a:spcBef>
              <a:spcAft>
                <a:spcPts val="1800"/>
              </a:spcAft>
              <a:defRPr/>
            </a:pPr>
            <a:r>
              <a:rPr lang="en-US" dirty="0">
                <a:ea typeface="Segoe UI" pitchFamily="34" charset="0"/>
                <a:cs typeface="Calibri Light" panose="020F0302020204030204" pitchFamily="34" charset="0"/>
              </a:rPr>
              <a:t> </a:t>
            </a:r>
            <a:r>
              <a:rPr lang="en-US" dirty="0">
                <a:solidFill>
                  <a:srgbClr val="C00000"/>
                </a:solidFill>
                <a:ea typeface="Segoe UI" pitchFamily="34" charset="0"/>
                <a:cs typeface="Calibri Light" panose="020F0302020204030204" pitchFamily="34" charset="0"/>
              </a:rPr>
              <a:t>Faster Time to Insights</a:t>
            </a:r>
          </a:p>
          <a:p>
            <a:pPr marL="0" indent="0">
              <a:buNone/>
            </a:pPr>
            <a:endParaRPr lang="en-US" dirty="0"/>
          </a:p>
        </p:txBody>
      </p:sp>
      <p:sp>
        <p:nvSpPr>
          <p:cNvPr id="4" name="Footer Placeholder 3">
            <a:extLst>
              <a:ext uri="{FF2B5EF4-FFF2-40B4-BE49-F238E27FC236}">
                <a16:creationId xmlns:a16="http://schemas.microsoft.com/office/drawing/2014/main" id="{1717CD91-1FB8-4784-9CAA-63BB2D68F9F8}"/>
              </a:ext>
            </a:extLst>
          </p:cNvPr>
          <p:cNvSpPr>
            <a:spLocks noGrp="1"/>
          </p:cNvSpPr>
          <p:nvPr>
            <p:ph type="ftr" sz="quarter" idx="11"/>
          </p:nvPr>
        </p:nvSpPr>
        <p:spPr/>
        <p:txBody>
          <a:bodyPr/>
          <a:lstStyle/>
          <a:p>
            <a:r>
              <a:rPr lang="en-US" sz="1800" b="1">
                <a:solidFill>
                  <a:schemeClr val="accent1"/>
                </a:solidFill>
              </a:rPr>
              <a:t>http://nielsberglund.com</a:t>
            </a:r>
            <a:endParaRPr lang="en-US" sz="1800" b="1" dirty="0">
              <a:solidFill>
                <a:schemeClr val="accent1"/>
              </a:solidFill>
            </a:endParaRPr>
          </a:p>
        </p:txBody>
      </p:sp>
    </p:spTree>
    <p:extLst>
      <p:ext uri="{BB962C8B-B14F-4D97-AF65-F5344CB8AC3E}">
        <p14:creationId xmlns:p14="http://schemas.microsoft.com/office/powerpoint/2010/main" val="160570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EC74F-FEB1-4360-9123-CBE77F34E69D}"/>
              </a:ext>
            </a:extLst>
          </p:cNvPr>
          <p:cNvSpPr>
            <a:spLocks noGrp="1"/>
          </p:cNvSpPr>
          <p:nvPr>
            <p:ph type="title"/>
          </p:nvPr>
        </p:nvSpPr>
        <p:spPr>
          <a:xfrm>
            <a:off x="838200" y="365126"/>
            <a:ext cx="10515600" cy="891106"/>
          </a:xfrm>
        </p:spPr>
        <p:txBody>
          <a:bodyPr>
            <a:normAutofit/>
          </a:bodyPr>
          <a:lstStyle/>
          <a:p>
            <a:r>
              <a:rPr lang="en-US" sz="4000" dirty="0"/>
              <a:t>Faster Time to Insights</a:t>
            </a:r>
          </a:p>
        </p:txBody>
      </p:sp>
      <p:sp>
        <p:nvSpPr>
          <p:cNvPr id="3" name="Content Placeholder 2">
            <a:extLst>
              <a:ext uri="{FF2B5EF4-FFF2-40B4-BE49-F238E27FC236}">
                <a16:creationId xmlns:a16="http://schemas.microsoft.com/office/drawing/2014/main" id="{D84C31E2-8410-414D-9A0D-78A20B0F4AB7}"/>
              </a:ext>
            </a:extLst>
          </p:cNvPr>
          <p:cNvSpPr>
            <a:spLocks noGrp="1"/>
          </p:cNvSpPr>
          <p:nvPr>
            <p:ph idx="1"/>
          </p:nvPr>
        </p:nvSpPr>
        <p:spPr>
          <a:xfrm>
            <a:off x="838200" y="1256232"/>
            <a:ext cx="10515600" cy="4920731"/>
          </a:xfrm>
        </p:spPr>
        <p:txBody>
          <a:bodyPr/>
          <a:lstStyle/>
          <a:p>
            <a:pPr>
              <a:spcAft>
                <a:spcPts val="588"/>
              </a:spcAft>
            </a:pPr>
            <a:r>
              <a:rPr lang="en-US" dirty="0"/>
              <a:t>Integration with SQL query execution</a:t>
            </a:r>
          </a:p>
          <a:p>
            <a:pPr marL="800083" lvl="1" indent="-342900" fontAlgn="base"/>
            <a:r>
              <a:rPr lang="en-US" dirty="0"/>
              <a:t>Parallel query pushing data to multiple external processes / threads</a:t>
            </a:r>
          </a:p>
          <a:p>
            <a:pPr marL="800083" lvl="1" indent="-342900" fontAlgn="base"/>
            <a:r>
              <a:rPr lang="en-US" dirty="0"/>
              <a:t>Use in-memory technology and </a:t>
            </a:r>
            <a:r>
              <a:rPr lang="en-US" dirty="0" err="1"/>
              <a:t>Columnstore</a:t>
            </a:r>
            <a:r>
              <a:rPr lang="en-US" dirty="0"/>
              <a:t> Indexes alongside your ML scripts</a:t>
            </a:r>
          </a:p>
          <a:p>
            <a:pPr marL="342883" indent="-342900" fontAlgn="base"/>
            <a:r>
              <a:rPr lang="en-US" dirty="0"/>
              <a:t>Streaming mode execution</a:t>
            </a:r>
          </a:p>
          <a:p>
            <a:pPr marL="800083" lvl="1" indent="-342900" fontAlgn="base"/>
            <a:r>
              <a:rPr lang="en-US" dirty="0"/>
              <a:t>Stream data in batches to the R/Python process to scale beyond available memory</a:t>
            </a:r>
          </a:p>
          <a:p>
            <a:pPr marL="342883" indent="-342900" fontAlgn="base"/>
            <a:r>
              <a:rPr lang="en-US" dirty="0"/>
              <a:t>Train and Predict using parallelism</a:t>
            </a:r>
          </a:p>
          <a:p>
            <a:pPr marL="800083" lvl="1" indent="-342900" fontAlgn="base"/>
            <a:r>
              <a:rPr lang="en-US" dirty="0"/>
              <a:t>Leverage </a:t>
            </a:r>
            <a:r>
              <a:rPr lang="en-US" dirty="0" err="1"/>
              <a:t>RevoScaleR</a:t>
            </a:r>
            <a:r>
              <a:rPr lang="en-US" dirty="0"/>
              <a:t>/</a:t>
            </a:r>
            <a:r>
              <a:rPr lang="en-US" dirty="0" err="1"/>
              <a:t>revoscalepy</a:t>
            </a:r>
            <a:r>
              <a:rPr lang="en-US" dirty="0"/>
              <a:t> and scale your R and Python scripts using multi-threading and parallel processing</a:t>
            </a:r>
          </a:p>
          <a:p>
            <a:pPr marL="342883" indent="-342900" fontAlgn="base"/>
            <a:r>
              <a:rPr lang="en-US" dirty="0"/>
              <a:t>Native scoring for faster real-time predictions (New in 2017)</a:t>
            </a:r>
          </a:p>
          <a:p>
            <a:pPr marL="342883" indent="-342900" fontAlgn="base"/>
            <a:endParaRPr lang="en-US" dirty="0"/>
          </a:p>
          <a:p>
            <a:pPr marL="800083" lvl="1" indent="-342900" fontAlgn="base"/>
            <a:endParaRPr lang="en-US" dirty="0"/>
          </a:p>
          <a:p>
            <a:pPr marL="342883" indent="-342900" fontAlgn="base"/>
            <a:endParaRPr lang="en-US" dirty="0"/>
          </a:p>
          <a:p>
            <a:pPr marL="342883" indent="-342900" fontAlgn="base"/>
            <a:endParaRPr lang="en-US" dirty="0"/>
          </a:p>
          <a:p>
            <a:endParaRPr lang="en-US" dirty="0"/>
          </a:p>
        </p:txBody>
      </p:sp>
      <p:sp>
        <p:nvSpPr>
          <p:cNvPr id="4" name="Footer Placeholder 3">
            <a:extLst>
              <a:ext uri="{FF2B5EF4-FFF2-40B4-BE49-F238E27FC236}">
                <a16:creationId xmlns:a16="http://schemas.microsoft.com/office/drawing/2014/main" id="{CA98A6B7-A2CF-4A18-8DA4-D1D3DBBEDB31}"/>
              </a:ext>
            </a:extLst>
          </p:cNvPr>
          <p:cNvSpPr>
            <a:spLocks noGrp="1"/>
          </p:cNvSpPr>
          <p:nvPr>
            <p:ph type="ftr" sz="quarter" idx="11"/>
          </p:nvPr>
        </p:nvSpPr>
        <p:spPr/>
        <p:txBody>
          <a:bodyPr/>
          <a:lstStyle/>
          <a:p>
            <a:r>
              <a:rPr lang="en-US" sz="1800" b="1">
                <a:solidFill>
                  <a:schemeClr val="accent1"/>
                </a:solidFill>
              </a:rPr>
              <a:t>http://nielsberglund.com</a:t>
            </a:r>
            <a:endParaRPr lang="en-US" sz="1800" b="1" dirty="0">
              <a:solidFill>
                <a:schemeClr val="accent1"/>
              </a:solidFill>
            </a:endParaRPr>
          </a:p>
        </p:txBody>
      </p:sp>
    </p:spTree>
    <p:extLst>
      <p:ext uri="{BB962C8B-B14F-4D97-AF65-F5344CB8AC3E}">
        <p14:creationId xmlns:p14="http://schemas.microsoft.com/office/powerpoint/2010/main" val="966383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4EB1-C2BB-4A47-B4BF-F4A7545F7725}"/>
              </a:ext>
            </a:extLst>
          </p:cNvPr>
          <p:cNvSpPr>
            <a:spLocks noGrp="1"/>
          </p:cNvSpPr>
          <p:nvPr>
            <p:ph type="title"/>
          </p:nvPr>
        </p:nvSpPr>
        <p:spPr/>
        <p:txBody>
          <a:bodyPr/>
          <a:lstStyle/>
          <a:p>
            <a:r>
              <a:rPr lang="en-US" dirty="0"/>
              <a:t>Push Data from SQL Server to External Runtime</a:t>
            </a:r>
          </a:p>
        </p:txBody>
      </p:sp>
      <p:sp>
        <p:nvSpPr>
          <p:cNvPr id="3" name="Content Placeholder 2">
            <a:extLst>
              <a:ext uri="{FF2B5EF4-FFF2-40B4-BE49-F238E27FC236}">
                <a16:creationId xmlns:a16="http://schemas.microsoft.com/office/drawing/2014/main" id="{2FED3421-22A4-473A-B310-20A18A36B1C8}"/>
              </a:ext>
            </a:extLst>
          </p:cNvPr>
          <p:cNvSpPr>
            <a:spLocks noGrp="1"/>
          </p:cNvSpPr>
          <p:nvPr>
            <p:ph idx="1"/>
          </p:nvPr>
        </p:nvSpPr>
        <p:spPr/>
        <p:txBody>
          <a:bodyPr/>
          <a:lstStyle/>
          <a:p>
            <a:r>
              <a:rPr lang="en-US" dirty="0"/>
              <a:t>By using @input_data_1 you push data to external runtime</a:t>
            </a:r>
          </a:p>
          <a:p>
            <a:r>
              <a:rPr lang="en-US" dirty="0"/>
              <a:t>Internally it uses a very efficient data transfer format: Binary </a:t>
            </a:r>
            <a:r>
              <a:rPr lang="en-US" dirty="0" err="1"/>
              <a:t>eXchange</a:t>
            </a:r>
            <a:r>
              <a:rPr lang="en-US" dirty="0"/>
              <a:t> Language (BXL).</a:t>
            </a:r>
          </a:p>
          <a:p>
            <a:r>
              <a:rPr lang="en-US" dirty="0"/>
              <a:t>This is the only option when not using </a:t>
            </a:r>
            <a:r>
              <a:rPr lang="en-US" dirty="0" err="1"/>
              <a:t>rx</a:t>
            </a:r>
            <a:r>
              <a:rPr lang="en-US" dirty="0"/>
              <a:t>* functions.</a:t>
            </a:r>
          </a:p>
          <a:p>
            <a:r>
              <a:rPr lang="en-US" dirty="0"/>
              <a:t>Requires enough memory to process </a:t>
            </a:r>
            <a:r>
              <a:rPr lang="en-US"/>
              <a:t>and store data.</a:t>
            </a:r>
          </a:p>
          <a:p>
            <a:pPr marL="0" indent="0">
              <a:buNone/>
            </a:pPr>
            <a:endParaRPr lang="en-US" dirty="0"/>
          </a:p>
        </p:txBody>
      </p:sp>
      <p:sp>
        <p:nvSpPr>
          <p:cNvPr id="4" name="Footer Placeholder 3">
            <a:extLst>
              <a:ext uri="{FF2B5EF4-FFF2-40B4-BE49-F238E27FC236}">
                <a16:creationId xmlns:a16="http://schemas.microsoft.com/office/drawing/2014/main" id="{57EA2403-F3EF-4926-93C3-5839D23DEEB8}"/>
              </a:ext>
            </a:extLst>
          </p:cNvPr>
          <p:cNvSpPr>
            <a:spLocks noGrp="1"/>
          </p:cNvSpPr>
          <p:nvPr>
            <p:ph type="ftr" sz="quarter" idx="11"/>
          </p:nvPr>
        </p:nvSpPr>
        <p:spPr/>
        <p:txBody>
          <a:bodyPr/>
          <a:lstStyle/>
          <a:p>
            <a:r>
              <a:rPr lang="en-US"/>
              <a:t>http://nielsberglund.com</a:t>
            </a:r>
            <a:endParaRPr lang="en-US" dirty="0"/>
          </a:p>
        </p:txBody>
      </p:sp>
    </p:spTree>
    <p:extLst>
      <p:ext uri="{BB962C8B-B14F-4D97-AF65-F5344CB8AC3E}">
        <p14:creationId xmlns:p14="http://schemas.microsoft.com/office/powerpoint/2010/main" val="1656872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13D77-3AC9-4245-B971-5DBD81E1C88A}"/>
              </a:ext>
            </a:extLst>
          </p:cNvPr>
          <p:cNvSpPr>
            <a:spLocks noGrp="1"/>
          </p:cNvSpPr>
          <p:nvPr>
            <p:ph type="title"/>
          </p:nvPr>
        </p:nvSpPr>
        <p:spPr/>
        <p:txBody>
          <a:bodyPr/>
          <a:lstStyle/>
          <a:p>
            <a:r>
              <a:rPr lang="en-US" dirty="0"/>
              <a:t>Push Data Code</a:t>
            </a:r>
          </a:p>
        </p:txBody>
      </p:sp>
      <p:sp>
        <p:nvSpPr>
          <p:cNvPr id="4" name="Footer Placeholder 3">
            <a:extLst>
              <a:ext uri="{FF2B5EF4-FFF2-40B4-BE49-F238E27FC236}">
                <a16:creationId xmlns:a16="http://schemas.microsoft.com/office/drawing/2014/main" id="{88C2FFE3-B223-4237-AAC7-770F0C9DFE57}"/>
              </a:ext>
            </a:extLst>
          </p:cNvPr>
          <p:cNvSpPr>
            <a:spLocks noGrp="1"/>
          </p:cNvSpPr>
          <p:nvPr>
            <p:ph type="ftr" sz="quarter" idx="11"/>
          </p:nvPr>
        </p:nvSpPr>
        <p:spPr/>
        <p:txBody>
          <a:bodyPr/>
          <a:lstStyle/>
          <a:p>
            <a:r>
              <a:rPr lang="en-US"/>
              <a:t>http://nielsberglund.com</a:t>
            </a:r>
            <a:endParaRPr lang="en-US" dirty="0"/>
          </a:p>
        </p:txBody>
      </p:sp>
      <p:sp>
        <p:nvSpPr>
          <p:cNvPr id="5" name="TextBox 4">
            <a:extLst>
              <a:ext uri="{FF2B5EF4-FFF2-40B4-BE49-F238E27FC236}">
                <a16:creationId xmlns:a16="http://schemas.microsoft.com/office/drawing/2014/main" id="{1B7B555C-E7CF-4273-9FE9-90037BE599A9}"/>
              </a:ext>
            </a:extLst>
          </p:cNvPr>
          <p:cNvSpPr txBox="1"/>
          <p:nvPr/>
        </p:nvSpPr>
        <p:spPr>
          <a:xfrm>
            <a:off x="838199" y="1125507"/>
            <a:ext cx="10515599" cy="4820679"/>
          </a:xfrm>
          <a:prstGeom prst="rect">
            <a:avLst/>
          </a:prstGeom>
          <a:solidFill>
            <a:schemeClr val="accent4">
              <a:lumMod val="20000"/>
              <a:lumOff val="80000"/>
            </a:schemeClr>
          </a:solidFill>
        </p:spPr>
        <p:txBody>
          <a:bodyPr wrap="square" rtlCol="0">
            <a:spAutoFit/>
          </a:bodyPr>
          <a:lstStyle/>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DECLARE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@mod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varbinary</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FF00FF"/>
                </a:solidFill>
                <a:latin typeface="Consolas" panose="020B0609020204030204" pitchFamily="49" charset="0"/>
                <a:ea typeface="Calibri" panose="020F0502020204030204" pitchFamily="34" charset="0"/>
                <a:cs typeface="Consolas" panose="020B0609020204030204" pitchFamily="49" charset="0"/>
              </a:rPr>
              <a:t>max</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EXEC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800000"/>
                </a:solidFill>
                <a:latin typeface="Consolas" panose="020B0609020204030204" pitchFamily="49" charset="0"/>
                <a:ea typeface="Calibri" panose="020F0502020204030204" pitchFamily="34" charset="0"/>
                <a:cs typeface="Consolas" panose="020B0609020204030204" pitchFamily="49" charset="0"/>
              </a:rPr>
              <a:t>sp_execute_external_script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@language </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N'R'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@script </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FF0000"/>
                </a:solidFill>
                <a:latin typeface="Consolas" panose="020B0609020204030204" pitchFamily="49" charset="0"/>
                <a:ea typeface="Calibri" panose="020F0502020204030204" pitchFamily="34" charset="0"/>
                <a:cs typeface="Consolas" panose="020B0609020204030204" pitchFamily="49" charset="0"/>
              </a:rPr>
              <a:t>myModel</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 &lt;- </a:t>
            </a:r>
            <a:r>
              <a:rPr lang="en-US" dirty="0" err="1">
                <a:solidFill>
                  <a:srgbClr val="FF0000"/>
                </a:solidFill>
                <a:latin typeface="Consolas" panose="020B0609020204030204" pitchFamily="49" charset="0"/>
                <a:ea typeface="Calibri" panose="020F0502020204030204" pitchFamily="34" charset="0"/>
                <a:cs typeface="Consolas" panose="020B0609020204030204" pitchFamily="49" charset="0"/>
              </a:rPr>
              <a:t>glm</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(y ~ rand1 + rand2 + rand3 + rand4 + rand5,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                       data=</a:t>
            </a:r>
            <a:r>
              <a:rPr lang="en-US" dirty="0" err="1">
                <a:solidFill>
                  <a:srgbClr val="FF0000"/>
                </a:solidFill>
                <a:latin typeface="Consolas" panose="020B0609020204030204" pitchFamily="49" charset="0"/>
                <a:ea typeface="Calibri" panose="020F0502020204030204" pitchFamily="34" charset="0"/>
                <a:cs typeface="Consolas" panose="020B0609020204030204" pitchFamily="49" charset="0"/>
              </a:rPr>
              <a:t>InputDataSet</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           model &lt;- serialize(</a:t>
            </a:r>
            <a:r>
              <a:rPr lang="en-US" dirty="0" err="1">
                <a:solidFill>
                  <a:srgbClr val="FF0000"/>
                </a:solidFill>
                <a:latin typeface="Consolas" panose="020B0609020204030204" pitchFamily="49" charset="0"/>
                <a:ea typeface="Calibri" panose="020F0502020204030204" pitchFamily="34" charset="0"/>
                <a:cs typeface="Consolas" panose="020B0609020204030204" pitchFamily="49" charset="0"/>
              </a:rPr>
              <a:t>myModel</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 NULL);'</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@input_data_1 </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          SELECT  TOP(2500000) y, rand1, rand2, rand3, rand4, rand5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          FROM dbo.tb_Rand_5M TABLESAMPLE(75 PERCENT) REPEATABLE(98074)'</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@params </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FF0000"/>
                </a:solidFill>
                <a:latin typeface="Consolas" panose="020B0609020204030204" pitchFamily="49" charset="0"/>
                <a:ea typeface="Calibri" panose="020F0502020204030204" pitchFamily="34" charset="0"/>
                <a:cs typeface="Consolas" panose="020B0609020204030204" pitchFamily="49" charset="0"/>
              </a:rPr>
              <a:t>N'@model</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FF0000"/>
                </a:solidFill>
                <a:latin typeface="Consolas" panose="020B0609020204030204" pitchFamily="49" charset="0"/>
                <a:ea typeface="Calibri" panose="020F0502020204030204" pitchFamily="34" charset="0"/>
                <a:cs typeface="Consolas" panose="020B0609020204030204" pitchFamily="49" charset="0"/>
              </a:rPr>
              <a:t>varbinary</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(max) OUT'</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@model </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@mod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OUT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INSERT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dbo</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tb_Model2</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ModelName</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ModelBin</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VALUES </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'GLM_75Pct'</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@mod</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GO</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6720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73CC-AE06-469B-9AE2-1915F304F911}"/>
              </a:ext>
            </a:extLst>
          </p:cNvPr>
          <p:cNvSpPr>
            <a:spLocks noGrp="1"/>
          </p:cNvSpPr>
          <p:nvPr>
            <p:ph type="title"/>
          </p:nvPr>
        </p:nvSpPr>
        <p:spPr/>
        <p:txBody>
          <a:bodyPr/>
          <a:lstStyle/>
          <a:p>
            <a:r>
              <a:rPr lang="en-US" dirty="0"/>
              <a:t>Streaming - I</a:t>
            </a:r>
          </a:p>
        </p:txBody>
      </p:sp>
      <p:sp>
        <p:nvSpPr>
          <p:cNvPr id="3" name="Content Placeholder 2">
            <a:extLst>
              <a:ext uri="{FF2B5EF4-FFF2-40B4-BE49-F238E27FC236}">
                <a16:creationId xmlns:a16="http://schemas.microsoft.com/office/drawing/2014/main" id="{E41110BF-1782-4396-9408-34B71940E763}"/>
              </a:ext>
            </a:extLst>
          </p:cNvPr>
          <p:cNvSpPr>
            <a:spLocks noGrp="1"/>
          </p:cNvSpPr>
          <p:nvPr>
            <p:ph idx="1"/>
          </p:nvPr>
        </p:nvSpPr>
        <p:spPr/>
        <p:txBody>
          <a:bodyPr/>
          <a:lstStyle/>
          <a:p>
            <a:r>
              <a:rPr lang="en-US" dirty="0"/>
              <a:t>Streaming work with more data than fits in memory.</a:t>
            </a:r>
          </a:p>
          <a:p>
            <a:r>
              <a:rPr lang="en-US" dirty="0"/>
              <a:t>It allows you to execute over chunks of data</a:t>
            </a:r>
          </a:p>
          <a:p>
            <a:r>
              <a:rPr lang="en-US" dirty="0"/>
              <a:t>Can be used both in client (</a:t>
            </a:r>
            <a:r>
              <a:rPr lang="en-US" dirty="0" err="1"/>
              <a:t>rx</a:t>
            </a:r>
            <a:r>
              <a:rPr lang="en-US" dirty="0"/>
              <a:t>* functions) and server.</a:t>
            </a:r>
          </a:p>
          <a:p>
            <a:r>
              <a:rPr lang="en-US" dirty="0"/>
              <a:t>However, it only works if no dependency between rows (like scoring).</a:t>
            </a:r>
          </a:p>
          <a:p>
            <a:r>
              <a:rPr lang="en-US" dirty="0"/>
              <a:t>You define it with the </a:t>
            </a:r>
            <a:r>
              <a:rPr lang="en-US" dirty="0">
                <a:latin typeface="Consolas" panose="020B0609020204030204" pitchFamily="49" charset="0"/>
              </a:rPr>
              <a:t>@</a:t>
            </a:r>
            <a:r>
              <a:rPr lang="en-US" dirty="0" err="1">
                <a:latin typeface="Consolas" panose="020B0609020204030204" pitchFamily="49" charset="0"/>
              </a:rPr>
              <a:t>r_rowsPerRead</a:t>
            </a:r>
            <a:r>
              <a:rPr lang="en-US" dirty="0">
                <a:latin typeface="Consolas" panose="020B0609020204030204" pitchFamily="49" charset="0"/>
              </a:rPr>
              <a:t> </a:t>
            </a:r>
            <a:r>
              <a:rPr lang="en-US" dirty="0"/>
              <a:t>parameter.</a:t>
            </a:r>
          </a:p>
          <a:p>
            <a:endParaRPr lang="en-US" dirty="0"/>
          </a:p>
        </p:txBody>
      </p:sp>
      <p:sp>
        <p:nvSpPr>
          <p:cNvPr id="4" name="Footer Placeholder 3">
            <a:extLst>
              <a:ext uri="{FF2B5EF4-FFF2-40B4-BE49-F238E27FC236}">
                <a16:creationId xmlns:a16="http://schemas.microsoft.com/office/drawing/2014/main" id="{EA02E136-0B1D-411A-8ED6-29982E9A501C}"/>
              </a:ext>
            </a:extLst>
          </p:cNvPr>
          <p:cNvSpPr>
            <a:spLocks noGrp="1"/>
          </p:cNvSpPr>
          <p:nvPr>
            <p:ph type="ftr" sz="quarter" idx="11"/>
          </p:nvPr>
        </p:nvSpPr>
        <p:spPr/>
        <p:txBody>
          <a:bodyPr/>
          <a:lstStyle/>
          <a:p>
            <a:r>
              <a:rPr lang="en-US"/>
              <a:t>http://nielsberglund.com</a:t>
            </a:r>
            <a:endParaRPr lang="en-US" dirty="0"/>
          </a:p>
        </p:txBody>
      </p:sp>
    </p:spTree>
    <p:extLst>
      <p:ext uri="{BB962C8B-B14F-4D97-AF65-F5344CB8AC3E}">
        <p14:creationId xmlns:p14="http://schemas.microsoft.com/office/powerpoint/2010/main" val="3443048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9C19-BCBA-472F-9CD2-FF939F73C774}"/>
              </a:ext>
            </a:extLst>
          </p:cNvPr>
          <p:cNvSpPr>
            <a:spLocks noGrp="1"/>
          </p:cNvSpPr>
          <p:nvPr>
            <p:ph type="title"/>
          </p:nvPr>
        </p:nvSpPr>
        <p:spPr/>
        <p:txBody>
          <a:bodyPr/>
          <a:lstStyle/>
          <a:p>
            <a:r>
              <a:rPr lang="en-US" dirty="0"/>
              <a:t>Streaming - II</a:t>
            </a:r>
          </a:p>
        </p:txBody>
      </p:sp>
      <p:sp>
        <p:nvSpPr>
          <p:cNvPr id="4" name="Footer Placeholder 3">
            <a:extLst>
              <a:ext uri="{FF2B5EF4-FFF2-40B4-BE49-F238E27FC236}">
                <a16:creationId xmlns:a16="http://schemas.microsoft.com/office/drawing/2014/main" id="{54164990-0B70-43EC-87B6-C87345324229}"/>
              </a:ext>
            </a:extLst>
          </p:cNvPr>
          <p:cNvSpPr>
            <a:spLocks noGrp="1"/>
          </p:cNvSpPr>
          <p:nvPr>
            <p:ph type="ftr" sz="quarter" idx="11"/>
          </p:nvPr>
        </p:nvSpPr>
        <p:spPr/>
        <p:txBody>
          <a:bodyPr/>
          <a:lstStyle/>
          <a:p>
            <a:r>
              <a:rPr lang="en-US"/>
              <a:t>http://nielsberglund.com</a:t>
            </a:r>
            <a:endParaRPr lang="en-US" dirty="0"/>
          </a:p>
        </p:txBody>
      </p:sp>
      <p:cxnSp>
        <p:nvCxnSpPr>
          <p:cNvPr id="5" name="Straight Arrow Connector 4">
            <a:extLst>
              <a:ext uri="{FF2B5EF4-FFF2-40B4-BE49-F238E27FC236}">
                <a16:creationId xmlns:a16="http://schemas.microsoft.com/office/drawing/2014/main" id="{13D9BC62-C1C9-4CCC-A54C-DA4821F06B38}"/>
              </a:ext>
            </a:extLst>
          </p:cNvPr>
          <p:cNvCxnSpPr>
            <a:cxnSpLocks/>
            <a:stCxn id="7" idx="3"/>
          </p:cNvCxnSpPr>
          <p:nvPr/>
        </p:nvCxnSpPr>
        <p:spPr>
          <a:xfrm>
            <a:off x="5074773" y="3574461"/>
            <a:ext cx="1917687" cy="166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FDAE90D-B94E-4E78-A647-B2D07659445A}"/>
              </a:ext>
            </a:extLst>
          </p:cNvPr>
          <p:cNvSpPr/>
          <p:nvPr/>
        </p:nvSpPr>
        <p:spPr bwMode="auto">
          <a:xfrm>
            <a:off x="5914715" y="3761703"/>
            <a:ext cx="1069807" cy="61274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rPr>
              <a:t>5000</a:t>
            </a:r>
          </a:p>
        </p:txBody>
      </p:sp>
      <p:sp>
        <p:nvSpPr>
          <p:cNvPr id="7" name="Rectangle 6">
            <a:extLst>
              <a:ext uri="{FF2B5EF4-FFF2-40B4-BE49-F238E27FC236}">
                <a16:creationId xmlns:a16="http://schemas.microsoft.com/office/drawing/2014/main" id="{AF9B6889-51EB-4C27-9CEF-CC7335A485ED}"/>
              </a:ext>
            </a:extLst>
          </p:cNvPr>
          <p:cNvSpPr/>
          <p:nvPr/>
        </p:nvSpPr>
        <p:spPr bwMode="auto">
          <a:xfrm>
            <a:off x="4063871" y="3268090"/>
            <a:ext cx="1010902" cy="61274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rPr>
              <a:t>5000</a:t>
            </a:r>
          </a:p>
        </p:txBody>
      </p:sp>
      <p:sp>
        <p:nvSpPr>
          <p:cNvPr id="8" name="Rectangle 7">
            <a:extLst>
              <a:ext uri="{FF2B5EF4-FFF2-40B4-BE49-F238E27FC236}">
                <a16:creationId xmlns:a16="http://schemas.microsoft.com/office/drawing/2014/main" id="{10E76A12-2489-4DFA-A70A-855E2F283B44}"/>
              </a:ext>
            </a:extLst>
          </p:cNvPr>
          <p:cNvSpPr/>
          <p:nvPr/>
        </p:nvSpPr>
        <p:spPr bwMode="auto">
          <a:xfrm>
            <a:off x="8362587" y="4296467"/>
            <a:ext cx="1054907" cy="61274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rPr>
              <a:t>5000</a:t>
            </a:r>
          </a:p>
        </p:txBody>
      </p:sp>
      <p:sp>
        <p:nvSpPr>
          <p:cNvPr id="9" name="Cylinder 8">
            <a:extLst>
              <a:ext uri="{FF2B5EF4-FFF2-40B4-BE49-F238E27FC236}">
                <a16:creationId xmlns:a16="http://schemas.microsoft.com/office/drawing/2014/main" id="{14B7D285-365F-4C48-B659-4527A60840EC}"/>
              </a:ext>
            </a:extLst>
          </p:cNvPr>
          <p:cNvSpPr/>
          <p:nvPr/>
        </p:nvSpPr>
        <p:spPr bwMode="auto">
          <a:xfrm>
            <a:off x="708399" y="2050181"/>
            <a:ext cx="3007151" cy="3491637"/>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lumMod val="95000"/>
                  </a:srgbClr>
                </a:solidFill>
                <a:effectLst/>
                <a:uLnTx/>
                <a:uFillTx/>
                <a:latin typeface="Segoe UI Semilight"/>
                <a:ea typeface="Segoe UI" pitchFamily="34" charset="0"/>
                <a:cs typeface="Segoe UI" pitchFamily="34" charset="0"/>
              </a:rPr>
              <a:t>Dataset = 15000 Rows</a:t>
            </a: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rPr>
              <a:t>Sp_execute_external_script</a:t>
            </a: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a:t>
            </a:r>
            <a:r>
              <a:rPr kumimoji="0" lang="en-US" sz="1800" b="0" i="0" u="none" strike="noStrike" kern="1200" cap="none" spc="0" normalizeH="0" baseline="0" noProof="0" dirty="0" err="1">
                <a:ln>
                  <a:noFill/>
                </a:ln>
                <a:solidFill>
                  <a:srgbClr val="FFFFFF"/>
                </a:solidFill>
                <a:effectLst/>
                <a:uLnTx/>
                <a:uFillTx/>
                <a:latin typeface="Segoe UI Semilight"/>
                <a:ea typeface="+mn-ea"/>
                <a:cs typeface="+mn-cs"/>
              </a:rPr>
              <a:t>r_rowsPerRead</a:t>
            </a:r>
            <a:r>
              <a:rPr kumimoji="0" lang="en-US" sz="1800" b="1" i="0" u="none"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rPr>
              <a:t> = 5000</a:t>
            </a:r>
          </a:p>
        </p:txBody>
      </p:sp>
      <p:cxnSp>
        <p:nvCxnSpPr>
          <p:cNvPr id="10" name="Straight Arrow Connector 9">
            <a:extLst>
              <a:ext uri="{FF2B5EF4-FFF2-40B4-BE49-F238E27FC236}">
                <a16:creationId xmlns:a16="http://schemas.microsoft.com/office/drawing/2014/main" id="{5D6B10F4-08D5-4995-8428-CBEFA790CCC2}"/>
              </a:ext>
            </a:extLst>
          </p:cNvPr>
          <p:cNvCxnSpPr>
            <a:cxnSpLocks/>
            <a:stCxn id="6" idx="3"/>
          </p:cNvCxnSpPr>
          <p:nvPr/>
        </p:nvCxnSpPr>
        <p:spPr>
          <a:xfrm>
            <a:off x="6984522" y="4068074"/>
            <a:ext cx="232310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38EA0BD-218E-4ED2-847F-FCA3E4C5D7A7}"/>
              </a:ext>
            </a:extLst>
          </p:cNvPr>
          <p:cNvCxnSpPr>
            <a:cxnSpLocks/>
          </p:cNvCxnSpPr>
          <p:nvPr/>
        </p:nvCxnSpPr>
        <p:spPr>
          <a:xfrm>
            <a:off x="9417494" y="4598361"/>
            <a:ext cx="1122169" cy="447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A7D608D-B931-47CE-969F-DE74C9C13692}"/>
              </a:ext>
            </a:extLst>
          </p:cNvPr>
          <p:cNvSpPr txBox="1"/>
          <p:nvPr/>
        </p:nvSpPr>
        <p:spPr>
          <a:xfrm>
            <a:off x="5842784" y="3159359"/>
            <a:ext cx="1703025" cy="5170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effectLst/>
                <a:uLnTx/>
                <a:uFillTx/>
                <a:latin typeface="Segoe UI Semilight"/>
                <a:ea typeface="+mn-ea"/>
                <a:cs typeface="+mn-cs"/>
              </a:rPr>
              <a:t>Predict()              </a:t>
            </a:r>
          </a:p>
        </p:txBody>
      </p:sp>
      <p:sp>
        <p:nvSpPr>
          <p:cNvPr id="13" name="TextBox 12">
            <a:extLst>
              <a:ext uri="{FF2B5EF4-FFF2-40B4-BE49-F238E27FC236}">
                <a16:creationId xmlns:a16="http://schemas.microsoft.com/office/drawing/2014/main" id="{9C2DDF00-2A12-4866-A7A8-D98526C93335}"/>
              </a:ext>
            </a:extLst>
          </p:cNvPr>
          <p:cNvSpPr txBox="1"/>
          <p:nvPr/>
        </p:nvSpPr>
        <p:spPr>
          <a:xfrm>
            <a:off x="8362587" y="3608097"/>
            <a:ext cx="1703025" cy="5170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effectLst/>
                <a:uLnTx/>
                <a:uFillTx/>
                <a:latin typeface="Segoe UI Semilight"/>
                <a:ea typeface="+mn-ea"/>
                <a:cs typeface="+mn-cs"/>
              </a:rPr>
              <a:t>Predict()</a:t>
            </a:r>
          </a:p>
        </p:txBody>
      </p:sp>
      <p:sp>
        <p:nvSpPr>
          <p:cNvPr id="14" name="TextBox 13">
            <a:extLst>
              <a:ext uri="{FF2B5EF4-FFF2-40B4-BE49-F238E27FC236}">
                <a16:creationId xmlns:a16="http://schemas.microsoft.com/office/drawing/2014/main" id="{8BD37245-FB2F-4DB4-A69C-9D6BFD33EAF2}"/>
              </a:ext>
            </a:extLst>
          </p:cNvPr>
          <p:cNvSpPr txBox="1"/>
          <p:nvPr/>
        </p:nvSpPr>
        <p:spPr>
          <a:xfrm>
            <a:off x="9378377" y="4048107"/>
            <a:ext cx="1703025" cy="5170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effectLst/>
                <a:uLnTx/>
                <a:uFillTx/>
                <a:latin typeface="Segoe UI Semilight"/>
                <a:ea typeface="+mn-ea"/>
                <a:cs typeface="+mn-cs"/>
              </a:rPr>
              <a:t>Predict()</a:t>
            </a:r>
          </a:p>
        </p:txBody>
      </p:sp>
      <p:sp>
        <p:nvSpPr>
          <p:cNvPr id="15" name="TextBox 14">
            <a:extLst>
              <a:ext uri="{FF2B5EF4-FFF2-40B4-BE49-F238E27FC236}">
                <a16:creationId xmlns:a16="http://schemas.microsoft.com/office/drawing/2014/main" id="{82C91A08-D24E-4D42-B430-FA1285FA7474}"/>
              </a:ext>
            </a:extLst>
          </p:cNvPr>
          <p:cNvSpPr txBox="1"/>
          <p:nvPr/>
        </p:nvSpPr>
        <p:spPr>
          <a:xfrm>
            <a:off x="1390149" y="4602838"/>
            <a:ext cx="1765333" cy="5170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FFC000"/>
                </a:solidFill>
                <a:effectLst/>
                <a:uLnTx/>
                <a:uFillTx/>
                <a:latin typeface="Segoe UI Semilight"/>
                <a:ea typeface="+mn-ea"/>
                <a:cs typeface="+mn-cs"/>
              </a:rPr>
              <a:t>SQL Server</a:t>
            </a:r>
          </a:p>
        </p:txBody>
      </p:sp>
      <p:cxnSp>
        <p:nvCxnSpPr>
          <p:cNvPr id="16" name="Straight Connector 15">
            <a:extLst>
              <a:ext uri="{FF2B5EF4-FFF2-40B4-BE49-F238E27FC236}">
                <a16:creationId xmlns:a16="http://schemas.microsoft.com/office/drawing/2014/main" id="{ED9FEF95-8E1F-4E23-A666-DFA094AA0FBD}"/>
              </a:ext>
            </a:extLst>
          </p:cNvPr>
          <p:cNvCxnSpPr>
            <a:cxnSpLocks/>
          </p:cNvCxnSpPr>
          <p:nvPr/>
        </p:nvCxnSpPr>
        <p:spPr>
          <a:xfrm>
            <a:off x="5912171" y="3159359"/>
            <a:ext cx="2544" cy="406725"/>
          </a:xfrm>
          <a:prstGeom prst="line">
            <a:avLst/>
          </a:prstGeom>
          <a:ln>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9A95D72-36B9-4C2B-97F4-874FF1A6F18A}"/>
              </a:ext>
            </a:extLst>
          </p:cNvPr>
          <p:cNvSpPr txBox="1"/>
          <p:nvPr/>
        </p:nvSpPr>
        <p:spPr>
          <a:xfrm>
            <a:off x="5486399" y="2593313"/>
            <a:ext cx="1395663"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effectLst/>
                <a:uLnTx/>
                <a:uFillTx/>
                <a:latin typeface="Segoe UI Semilight"/>
                <a:ea typeface="+mn-ea"/>
                <a:cs typeface="+mn-cs"/>
              </a:rPr>
              <a:t>Execute R Script</a:t>
            </a:r>
          </a:p>
        </p:txBody>
      </p:sp>
      <p:cxnSp>
        <p:nvCxnSpPr>
          <p:cNvPr id="18" name="Straight Connector 17">
            <a:extLst>
              <a:ext uri="{FF2B5EF4-FFF2-40B4-BE49-F238E27FC236}">
                <a16:creationId xmlns:a16="http://schemas.microsoft.com/office/drawing/2014/main" id="{86FA187E-2DD0-43AC-AC7A-BB997FF82A01}"/>
              </a:ext>
            </a:extLst>
          </p:cNvPr>
          <p:cNvCxnSpPr>
            <a:cxnSpLocks/>
          </p:cNvCxnSpPr>
          <p:nvPr/>
        </p:nvCxnSpPr>
        <p:spPr>
          <a:xfrm flipH="1">
            <a:off x="8362587" y="3504266"/>
            <a:ext cx="12050" cy="563808"/>
          </a:xfrm>
          <a:prstGeom prst="line">
            <a:avLst/>
          </a:prstGeom>
          <a:ln>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661AEB0-0AF2-44A2-B736-54D74274868A}"/>
              </a:ext>
            </a:extLst>
          </p:cNvPr>
          <p:cNvSpPr txBox="1"/>
          <p:nvPr/>
        </p:nvSpPr>
        <p:spPr>
          <a:xfrm>
            <a:off x="7948865" y="2938220"/>
            <a:ext cx="1395663"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effectLst/>
                <a:uLnTx/>
                <a:uFillTx/>
                <a:latin typeface="Segoe UI Semilight"/>
                <a:ea typeface="+mn-ea"/>
                <a:cs typeface="+mn-cs"/>
              </a:rPr>
              <a:t>Execute R Script</a:t>
            </a:r>
          </a:p>
        </p:txBody>
      </p:sp>
      <p:cxnSp>
        <p:nvCxnSpPr>
          <p:cNvPr id="20" name="Straight Arrow Connector 19">
            <a:extLst>
              <a:ext uri="{FF2B5EF4-FFF2-40B4-BE49-F238E27FC236}">
                <a16:creationId xmlns:a16="http://schemas.microsoft.com/office/drawing/2014/main" id="{C53E6023-1C74-48A4-94F2-6BCD4279F372}"/>
              </a:ext>
            </a:extLst>
          </p:cNvPr>
          <p:cNvCxnSpPr>
            <a:cxnSpLocks/>
            <a:endCxn id="7" idx="1"/>
          </p:cNvCxnSpPr>
          <p:nvPr/>
        </p:nvCxnSpPr>
        <p:spPr>
          <a:xfrm>
            <a:off x="3696708" y="3574461"/>
            <a:ext cx="36716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quot;Not Allowed&quot; Symbol 20">
            <a:extLst>
              <a:ext uri="{FF2B5EF4-FFF2-40B4-BE49-F238E27FC236}">
                <a16:creationId xmlns:a16="http://schemas.microsoft.com/office/drawing/2014/main" id="{47AA082D-2430-4603-A8BC-855A1BD287FB}"/>
              </a:ext>
            </a:extLst>
          </p:cNvPr>
          <p:cNvSpPr/>
          <p:nvPr/>
        </p:nvSpPr>
        <p:spPr bwMode="auto">
          <a:xfrm>
            <a:off x="10609109" y="4158351"/>
            <a:ext cx="874433" cy="880020"/>
          </a:xfrm>
          <a:prstGeom prst="noSmoking">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2" name="Straight Arrow Connector 21">
            <a:extLst>
              <a:ext uri="{FF2B5EF4-FFF2-40B4-BE49-F238E27FC236}">
                <a16:creationId xmlns:a16="http://schemas.microsoft.com/office/drawing/2014/main" id="{31340488-089B-4C9A-B798-63F3013D5410}"/>
              </a:ext>
            </a:extLst>
          </p:cNvPr>
          <p:cNvCxnSpPr>
            <a:cxnSpLocks/>
          </p:cNvCxnSpPr>
          <p:nvPr/>
        </p:nvCxnSpPr>
        <p:spPr>
          <a:xfrm>
            <a:off x="3715550" y="5727032"/>
            <a:ext cx="6893559" cy="0"/>
          </a:xfrm>
          <a:prstGeom prst="straightConnector1">
            <a:avLst/>
          </a:prstGeom>
          <a:ln w="53975">
            <a:solidFill>
              <a:schemeClr val="tx1"/>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58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p:bldP spid="13" grpId="0"/>
      <p:bldP spid="14" grpId="0"/>
      <p:bldP spid="17" grpId="0"/>
      <p:bldP spid="19" grpId="0"/>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66AC-210D-4021-B682-5577639E9AAA}"/>
              </a:ext>
            </a:extLst>
          </p:cNvPr>
          <p:cNvSpPr>
            <a:spLocks noGrp="1"/>
          </p:cNvSpPr>
          <p:nvPr>
            <p:ph type="title"/>
          </p:nvPr>
        </p:nvSpPr>
        <p:spPr/>
        <p:txBody>
          <a:bodyPr/>
          <a:lstStyle/>
          <a:p>
            <a:r>
              <a:rPr lang="en-US" dirty="0"/>
              <a:t>Streaming Code</a:t>
            </a:r>
          </a:p>
        </p:txBody>
      </p:sp>
      <p:sp>
        <p:nvSpPr>
          <p:cNvPr id="4" name="Footer Placeholder 3">
            <a:extLst>
              <a:ext uri="{FF2B5EF4-FFF2-40B4-BE49-F238E27FC236}">
                <a16:creationId xmlns:a16="http://schemas.microsoft.com/office/drawing/2014/main" id="{F1E568A1-EDC8-4540-BEA3-FED74CB5B783}"/>
              </a:ext>
            </a:extLst>
          </p:cNvPr>
          <p:cNvSpPr>
            <a:spLocks noGrp="1"/>
          </p:cNvSpPr>
          <p:nvPr>
            <p:ph type="ftr" sz="quarter" idx="11"/>
          </p:nvPr>
        </p:nvSpPr>
        <p:spPr/>
        <p:txBody>
          <a:bodyPr/>
          <a:lstStyle/>
          <a:p>
            <a:r>
              <a:rPr lang="en-US"/>
              <a:t>http://nielsberglund.com</a:t>
            </a:r>
            <a:endParaRPr lang="en-US" dirty="0"/>
          </a:p>
        </p:txBody>
      </p:sp>
      <p:sp>
        <p:nvSpPr>
          <p:cNvPr id="5" name="TextBox 4">
            <a:extLst>
              <a:ext uri="{FF2B5EF4-FFF2-40B4-BE49-F238E27FC236}">
                <a16:creationId xmlns:a16="http://schemas.microsoft.com/office/drawing/2014/main" id="{8653690E-FBE4-4744-9C77-518BB33579F5}"/>
              </a:ext>
            </a:extLst>
          </p:cNvPr>
          <p:cNvSpPr txBox="1"/>
          <p:nvPr/>
        </p:nvSpPr>
        <p:spPr>
          <a:xfrm>
            <a:off x="1592310" y="1455057"/>
            <a:ext cx="9007380" cy="4031296"/>
          </a:xfrm>
          <a:prstGeom prst="rect">
            <a:avLst/>
          </a:prstGeom>
          <a:solidFill>
            <a:schemeClr val="accent4">
              <a:lumMod val="20000"/>
              <a:lumOff val="80000"/>
            </a:schemeClr>
          </a:solidFill>
        </p:spPr>
        <p:txBody>
          <a:bodyPr wrap="square" rtlCol="0">
            <a:spAutoFit/>
          </a:bodyPr>
          <a:lstStyle/>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DECLARE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@model </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varbinary</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FF00FF"/>
                </a:solidFill>
                <a:latin typeface="Consolas" panose="020B0609020204030204" pitchFamily="49" charset="0"/>
                <a:ea typeface="Calibri" panose="020F0502020204030204" pitchFamily="34" charset="0"/>
                <a:cs typeface="Consolas" panose="020B0609020204030204" pitchFamily="49" charset="0"/>
              </a:rPr>
              <a:t>max</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SELECT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TOP</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1</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ModelBin</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FROM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dbo</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tb_Model2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WHERE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ModelName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'GLM_75Pct'</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EXEC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00000"/>
                </a:solidFill>
                <a:latin typeface="Consolas" panose="020B0609020204030204" pitchFamily="49" charset="0"/>
                <a:ea typeface="Calibri" panose="020F0502020204030204" pitchFamily="34" charset="0"/>
                <a:cs typeface="Consolas" panose="020B0609020204030204" pitchFamily="49" charset="0"/>
              </a:rPr>
              <a:t>sp_execute_external_script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@language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N'R'</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@script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N'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mod &lt;-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unserialize</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(model);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OutputDataSet</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&lt;-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data.frame</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(predict(mod,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newdata</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InputDataSet</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type = "response"))'</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@input_data_1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N' SELECT TOP(10000000) y, rand1, rand2, rand3, rand4, rand5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FROM dbo.tb_Rand_50M'</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params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N'@model</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varbinary</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(max),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r_rowsPerRead</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@model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@model</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r_rowsPerRead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100000</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WITH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RESULT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SETS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Y_predict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float</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7093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_1.potx" id="{FA503185-4EDB-41FC-B5B1-22E9FF7A780C}" vid="{9F837DFA-0B41-4752-A64A-F8984E08E0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Conf_1</Template>
  <TotalTime>734</TotalTime>
  <Words>1213</Words>
  <Application>Microsoft Office PowerPoint</Application>
  <PresentationFormat>Widescreen</PresentationFormat>
  <Paragraphs>195</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Consolas</vt:lpstr>
      <vt:lpstr>Segoe UI</vt:lpstr>
      <vt:lpstr>Segoe UI Semilight</vt:lpstr>
      <vt:lpstr>Times New Roman</vt:lpstr>
      <vt:lpstr>Office Theme</vt:lpstr>
      <vt:lpstr>SQL Server ML Services &amp; Performance</vt:lpstr>
      <vt:lpstr>Agenda</vt:lpstr>
      <vt:lpstr>Why In-database ML with SQL Server?</vt:lpstr>
      <vt:lpstr>Faster Time to Insights</vt:lpstr>
      <vt:lpstr>Push Data from SQL Server to External Runtime</vt:lpstr>
      <vt:lpstr>Push Data Code</vt:lpstr>
      <vt:lpstr>Streaming - I</vt:lpstr>
      <vt:lpstr>Streaming - II</vt:lpstr>
      <vt:lpstr>Streaming Code</vt:lpstr>
      <vt:lpstr>Parallel Execution</vt:lpstr>
      <vt:lpstr>Parellelism</vt:lpstr>
      <vt:lpstr>Parallel Code</vt:lpstr>
      <vt:lpstr>RevoScaleR / revoscalepy</vt:lpstr>
      <vt:lpstr>Compute Context</vt:lpstr>
      <vt:lpstr>SQL Server Compute Context</vt:lpstr>
      <vt:lpstr>Parallel Training / Scoring</vt:lpstr>
      <vt:lpstr>Parallel Training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 &amp; Outs of sp_execute_external_script - II</dc:title>
  <dc:creator>Niels Berglund</dc:creator>
  <cp:lastModifiedBy>Niels Berglund</cp:lastModifiedBy>
  <cp:revision>45</cp:revision>
  <dcterms:created xsi:type="dcterms:W3CDTF">2018-09-03T01:56:12Z</dcterms:created>
  <dcterms:modified xsi:type="dcterms:W3CDTF">2018-09-04T18:01:32Z</dcterms:modified>
</cp:coreProperties>
</file>