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70" r:id="rId4"/>
    <p:sldId id="263" r:id="rId5"/>
    <p:sldId id="271" r:id="rId6"/>
    <p:sldId id="272" r:id="rId7"/>
    <p:sldId id="273" r:id="rId8"/>
    <p:sldId id="274" r:id="rId9"/>
    <p:sldId id="275" r:id="rId10"/>
    <p:sldId id="276" r:id="rId11"/>
    <p:sldId id="277" r:id="rId12"/>
    <p:sldId id="278" r:id="rId13"/>
    <p:sldId id="279" r:id="rId14"/>
    <p:sldId id="280"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2" d="100"/>
          <a:sy n="112" d="100"/>
        </p:scale>
        <p:origin x="5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0B99E-1547-4A1A-B871-F7EC15FD93BB}" type="datetimeFigureOut">
              <a:rPr lang="en-US" smtClean="0"/>
              <a:t>2018-09-05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9B0BA-B2D8-42A7-86FE-A2CD228175E9}" type="slidenum">
              <a:rPr lang="en-US" smtClean="0"/>
              <a:t>‹#›</a:t>
            </a:fld>
            <a:endParaRPr lang="en-US"/>
          </a:p>
        </p:txBody>
      </p:sp>
    </p:spTree>
    <p:extLst>
      <p:ext uri="{BB962C8B-B14F-4D97-AF65-F5344CB8AC3E}">
        <p14:creationId xmlns:p14="http://schemas.microsoft.com/office/powerpoint/2010/main" val="62648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002050"/>
                </a:solidFill>
                <a:latin typeface="Segoe UI" charset="0"/>
                <a:ea typeface="Segoe UI" charset="0"/>
                <a:cs typeface="Segoe UI" charset="0"/>
              </a:rPr>
              <a:t>Most R/Python functions are single threaded and only accommodate datasets that fit into available memory. </a:t>
            </a:r>
            <a:r>
              <a:rPr lang="en-US" sz="1200" dirty="0">
                <a:cs typeface="Segoe UI"/>
              </a:rPr>
              <a:t>Use SQL Server’s parallel query capabilities , in-memory technology and </a:t>
            </a:r>
            <a:r>
              <a:rPr lang="en-US" sz="1200" dirty="0" err="1">
                <a:cs typeface="Segoe UI"/>
              </a:rPr>
              <a:t>Columnstore</a:t>
            </a:r>
            <a:r>
              <a:rPr lang="en-US" sz="1200" dirty="0">
                <a:cs typeface="Segoe UI"/>
              </a:rPr>
              <a:t> Indexes alongside your ML scripts to boost performance. You can also leverage </a:t>
            </a:r>
            <a:r>
              <a:rPr lang="en-US" sz="1200" dirty="0" err="1">
                <a:cs typeface="Segoe UI"/>
              </a:rPr>
              <a:t>RevoScale</a:t>
            </a:r>
            <a:r>
              <a:rPr lang="en-US" sz="1200" dirty="0">
                <a:cs typeface="Segoe UI"/>
              </a:rPr>
              <a:t> support for large datasets and parallel algorithms to run your training and predictions using parallelization, and streaming to scale beyond available memory. With the native TSQL Predict function (also known as native scoring, introduced in 2017), you can get orders of magnitude </a:t>
            </a:r>
            <a:r>
              <a:rPr lang="en-US" sz="1200" b="1" dirty="0">
                <a:cs typeface="Segoe UI"/>
              </a:rPr>
              <a:t>faster times to insight </a:t>
            </a:r>
            <a:r>
              <a:rPr lang="en-US" sz="1200" dirty="0">
                <a:cs typeface="Segoe UI"/>
              </a:rPr>
              <a:t>(real-time). </a:t>
            </a:r>
            <a:endParaRPr lang="en-US" sz="800" b="0" kern="0" dirty="0">
              <a:solidFill>
                <a:srgbClr val="002050"/>
              </a:solidFill>
              <a:latin typeface="Segoe UI" charset="0"/>
              <a:ea typeface="Segoe UI" charset="0"/>
              <a:cs typeface="Segoe UI" charset="0"/>
            </a:endParaRPr>
          </a:p>
          <a:p>
            <a:endParaRPr lang="en-US" dirty="0"/>
          </a:p>
        </p:txBody>
      </p:sp>
      <p:sp>
        <p:nvSpPr>
          <p:cNvPr id="4" name="Slide Number Placeholder 3"/>
          <p:cNvSpPr>
            <a:spLocks noGrp="1"/>
          </p:cNvSpPr>
          <p:nvPr>
            <p:ph type="sldNum" sz="quarter" idx="10"/>
          </p:nvPr>
        </p:nvSpPr>
        <p:spPr/>
        <p:txBody>
          <a:bodyPr/>
          <a:lstStyle/>
          <a:p>
            <a:fld id="{4799B0BA-B2D8-42A7-86FE-A2CD228175E9}" type="slidenum">
              <a:rPr lang="en-US" smtClean="0"/>
              <a:t>3</a:t>
            </a:fld>
            <a:endParaRPr lang="en-US"/>
          </a:p>
        </p:txBody>
      </p:sp>
    </p:spTree>
    <p:extLst>
      <p:ext uri="{BB962C8B-B14F-4D97-AF65-F5344CB8AC3E}">
        <p14:creationId xmlns:p14="http://schemas.microsoft.com/office/powerpoint/2010/main" val="317124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57A-0EBF-4A7D-B593-C4DAA320B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674D21D-FD98-49FD-8688-1B6C7E411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7306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AB04-DBAC-4E2C-811D-96AC8CF8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A3528F-C549-472F-B3C6-C950D31439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7A3F93-5458-4D03-8CE0-C99259C5DB1F}"/>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A49BFF93-7D37-48EE-88F6-E9BB54EE4F82}"/>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369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D5466-4745-4388-9032-27A72A64A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36C59-3C2A-4EEE-9839-B96EA21E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38040F8-B496-4722-AFF9-BCA7008BC991}"/>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62D7EE40-F372-47D0-8C3A-9981D7D81B36}"/>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07275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E323-F3A6-46C1-A237-1EC016E48961}"/>
              </a:ext>
            </a:extLst>
          </p:cNvPr>
          <p:cNvSpPr>
            <a:spLocks noGrp="1"/>
          </p:cNvSpPr>
          <p:nvPr>
            <p:ph type="title"/>
          </p:nvPr>
        </p:nvSpPr>
        <p:spPr>
          <a:xfrm>
            <a:off x="838200" y="365125"/>
            <a:ext cx="10515600" cy="727075"/>
          </a:xfrm>
        </p:spPr>
        <p:txBody>
          <a:bodyPr>
            <a:normAutofit/>
          </a:bodyPr>
          <a:lstStyle>
            <a:lvl1pPr>
              <a:defRPr sz="4000" b="1">
                <a:solidFill>
                  <a:srgbClr val="C00000"/>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E6131D-23AA-4F1F-ADFE-F34346BF1834}"/>
              </a:ext>
            </a:extLst>
          </p:cNvPr>
          <p:cNvSpPr>
            <a:spLocks noGrp="1"/>
          </p:cNvSpPr>
          <p:nvPr>
            <p:ph idx="1"/>
          </p:nvPr>
        </p:nvSpPr>
        <p:spPr>
          <a:xfrm>
            <a:off x="838200" y="1439333"/>
            <a:ext cx="10515600" cy="48175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2A2DFF2-ECE6-40ED-B77B-7DEB33B2B194}"/>
              </a:ext>
            </a:extLst>
          </p:cNvPr>
          <p:cNvSpPr>
            <a:spLocks noGrp="1"/>
          </p:cNvSpPr>
          <p:nvPr>
            <p:ph type="ftr" sz="quarter" idx="11"/>
          </p:nvPr>
        </p:nvSpPr>
        <p:spPr>
          <a:xfrm>
            <a:off x="838200" y="6356350"/>
            <a:ext cx="2590800" cy="365125"/>
          </a:xfrm>
        </p:spPr>
        <p:txBody>
          <a:bodyPr/>
          <a:lstStyle>
            <a:lvl1pPr algn="l">
              <a:defRPr sz="1800" b="1">
                <a:solidFill>
                  <a:schemeClr val="accent1"/>
                </a:solidFill>
                <a:latin typeface="+mn-lt"/>
              </a:defRPr>
            </a:lvl1pPr>
          </a:lstStyle>
          <a:p>
            <a:r>
              <a:rPr lang="en-US" dirty="0"/>
              <a:t>http://nielsberglund.com</a:t>
            </a:r>
          </a:p>
        </p:txBody>
      </p:sp>
      <p:sp>
        <p:nvSpPr>
          <p:cNvPr id="6" name="Slide Number Placeholder 5">
            <a:extLst>
              <a:ext uri="{FF2B5EF4-FFF2-40B4-BE49-F238E27FC236}">
                <a16:creationId xmlns:a16="http://schemas.microsoft.com/office/drawing/2014/main" id="{5576B4B7-EF6A-4543-BCD0-46FF8298023B}"/>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79602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5C20-094A-4FCA-8C89-0961C85EA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78ACE-BE0C-4F17-94BF-594FF1DB5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239760A4-B128-4F11-8F94-D68AA2A821CA}"/>
              </a:ext>
            </a:extLst>
          </p:cNvPr>
          <p:cNvSpPr>
            <a:spLocks noGrp="1"/>
          </p:cNvSpPr>
          <p:nvPr>
            <p:ph type="ftr" sz="quarter" idx="11"/>
          </p:nvPr>
        </p:nvSpPr>
        <p:spPr/>
        <p:txBody>
          <a:bodyPr/>
          <a:lstStyle/>
          <a:p>
            <a:r>
              <a:rPr lang="en-US"/>
              <a:t>http://nielsberglund.com</a:t>
            </a:r>
          </a:p>
        </p:txBody>
      </p:sp>
      <p:sp>
        <p:nvSpPr>
          <p:cNvPr id="6" name="Slide Number Placeholder 5">
            <a:extLst>
              <a:ext uri="{FF2B5EF4-FFF2-40B4-BE49-F238E27FC236}">
                <a16:creationId xmlns:a16="http://schemas.microsoft.com/office/drawing/2014/main" id="{52B615C4-1F3D-489D-85DE-C0FDE5F8FD60}"/>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15007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038-8C6B-4C45-ADDE-EC126C41D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1AA91-808F-4C58-A4A5-FE59BEA527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DE1A1-B28E-4002-8D47-77E00878DE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4A17CCB-3ED3-4013-BED9-6CD871A77EF6}"/>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1E7DA5B0-9F1F-45AC-89B7-0D96BFA262FB}"/>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216790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D7D-7EBB-4687-AEC9-8FA51D5DF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D9F14-9F93-4390-BC2E-F114FDE2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37B9B4-6CEE-4934-952A-7020B4190D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4B491-FAF3-4562-9EE4-DDEB9F1DD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9ABFF0-DFB9-4F31-B512-E8C2CF03CB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CBDF6E1-0286-4811-9AB5-CF410B38F6FE}"/>
              </a:ext>
            </a:extLst>
          </p:cNvPr>
          <p:cNvSpPr>
            <a:spLocks noGrp="1"/>
          </p:cNvSpPr>
          <p:nvPr>
            <p:ph type="ftr" sz="quarter" idx="11"/>
          </p:nvPr>
        </p:nvSpPr>
        <p:spPr/>
        <p:txBody>
          <a:bodyPr/>
          <a:lstStyle/>
          <a:p>
            <a:r>
              <a:rPr lang="en-US"/>
              <a:t>http://nielsberglund.com</a:t>
            </a:r>
          </a:p>
        </p:txBody>
      </p:sp>
      <p:sp>
        <p:nvSpPr>
          <p:cNvPr id="9" name="Slide Number Placeholder 8">
            <a:extLst>
              <a:ext uri="{FF2B5EF4-FFF2-40B4-BE49-F238E27FC236}">
                <a16:creationId xmlns:a16="http://schemas.microsoft.com/office/drawing/2014/main" id="{4DF5ED0C-46B7-4CBF-AFC2-CD430E17FE7E}"/>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88430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D77E-E6BC-440B-8878-09BFDE92534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DA6776A-B7F6-49EC-8BD7-54E8766A0A59}"/>
              </a:ext>
            </a:extLst>
          </p:cNvPr>
          <p:cNvSpPr>
            <a:spLocks noGrp="1"/>
          </p:cNvSpPr>
          <p:nvPr>
            <p:ph type="ftr" sz="quarter" idx="11"/>
          </p:nvPr>
        </p:nvSpPr>
        <p:spPr/>
        <p:txBody>
          <a:bodyPr/>
          <a:lstStyle/>
          <a:p>
            <a:r>
              <a:rPr lang="en-US"/>
              <a:t>http://nielsberglund.com</a:t>
            </a:r>
          </a:p>
        </p:txBody>
      </p:sp>
      <p:sp>
        <p:nvSpPr>
          <p:cNvPr id="5" name="Slide Number Placeholder 4">
            <a:extLst>
              <a:ext uri="{FF2B5EF4-FFF2-40B4-BE49-F238E27FC236}">
                <a16:creationId xmlns:a16="http://schemas.microsoft.com/office/drawing/2014/main" id="{96379A6E-078D-4BFE-B658-889C6A02CC21}"/>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504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FA65A-C8EA-4C13-9DEF-04C67EAAF81E}"/>
              </a:ext>
            </a:extLst>
          </p:cNvPr>
          <p:cNvSpPr>
            <a:spLocks noGrp="1"/>
          </p:cNvSpPr>
          <p:nvPr>
            <p:ph type="ftr" sz="quarter" idx="11"/>
          </p:nvPr>
        </p:nvSpPr>
        <p:spPr/>
        <p:txBody>
          <a:bodyPr/>
          <a:lstStyle/>
          <a:p>
            <a:r>
              <a:rPr lang="en-US"/>
              <a:t>http://nielsberglund.com</a:t>
            </a:r>
          </a:p>
        </p:txBody>
      </p:sp>
      <p:sp>
        <p:nvSpPr>
          <p:cNvPr id="4" name="Slide Number Placeholder 3">
            <a:extLst>
              <a:ext uri="{FF2B5EF4-FFF2-40B4-BE49-F238E27FC236}">
                <a16:creationId xmlns:a16="http://schemas.microsoft.com/office/drawing/2014/main" id="{E41CEFE8-0DC7-4ACA-9F4B-F3732B68D54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586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6E-0EF8-45FD-B0ED-309118DB4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48391-8D31-4002-B30A-2C77E69DD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FC8B94-F401-4FC0-B5DB-958E1075B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527D5CB-54D1-445B-9161-84C129C64BA4}"/>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E8CB8E63-7430-440F-9752-2504C9795E2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427589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E8B-B625-4296-9751-AD7C11FE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AB6EE-6C70-4618-A531-948CC82EA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14711AB-3C48-491D-9254-26BE549D8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0239EBB-F4B6-4800-9115-BFCAE574075F}"/>
              </a:ext>
            </a:extLst>
          </p:cNvPr>
          <p:cNvSpPr>
            <a:spLocks noGrp="1"/>
          </p:cNvSpPr>
          <p:nvPr>
            <p:ph type="ftr" sz="quarter" idx="11"/>
          </p:nvPr>
        </p:nvSpPr>
        <p:spPr/>
        <p:txBody>
          <a:bodyPr/>
          <a:lstStyle/>
          <a:p>
            <a:r>
              <a:rPr lang="en-US"/>
              <a:t>http://nielsberglund.com</a:t>
            </a:r>
          </a:p>
        </p:txBody>
      </p:sp>
      <p:sp>
        <p:nvSpPr>
          <p:cNvPr id="7" name="Slide Number Placeholder 6">
            <a:extLst>
              <a:ext uri="{FF2B5EF4-FFF2-40B4-BE49-F238E27FC236}">
                <a16:creationId xmlns:a16="http://schemas.microsoft.com/office/drawing/2014/main" id="{CE5A213B-2094-43AC-BF7A-7845834D5BDD}"/>
              </a:ext>
            </a:extLst>
          </p:cNvPr>
          <p:cNvSpPr>
            <a:spLocks noGrp="1"/>
          </p:cNvSpPr>
          <p:nvPr>
            <p:ph type="sldNum" sz="quarter" idx="12"/>
          </p:nvPr>
        </p:nvSpPr>
        <p:spPr/>
        <p:txBody>
          <a:bodyPr/>
          <a:lstStyle/>
          <a:p>
            <a:fld id="{025F6B16-F7FB-4375-AA6E-50FBD6097829}" type="slidenum">
              <a:rPr lang="en-US" smtClean="0"/>
              <a:t>‹#›</a:t>
            </a:fld>
            <a:endParaRPr lang="en-US"/>
          </a:p>
        </p:txBody>
      </p:sp>
    </p:spTree>
    <p:extLst>
      <p:ext uri="{BB962C8B-B14F-4D97-AF65-F5344CB8AC3E}">
        <p14:creationId xmlns:p14="http://schemas.microsoft.com/office/powerpoint/2010/main" val="337606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2F5F3-5387-4025-A831-D6060E07FEF4}"/>
              </a:ext>
            </a:extLst>
          </p:cNvPr>
          <p:cNvSpPr>
            <a:spLocks noGrp="1"/>
          </p:cNvSpPr>
          <p:nvPr>
            <p:ph type="title"/>
          </p:nvPr>
        </p:nvSpPr>
        <p:spPr>
          <a:xfrm>
            <a:off x="838200" y="365126"/>
            <a:ext cx="10515600" cy="8117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2EFA1E9-F1B6-4686-9C41-91D7248115EB}"/>
              </a:ext>
            </a:extLst>
          </p:cNvPr>
          <p:cNvSpPr>
            <a:spLocks noGrp="1"/>
          </p:cNvSpPr>
          <p:nvPr>
            <p:ph type="body" idx="1"/>
          </p:nvPr>
        </p:nvSpPr>
        <p:spPr>
          <a:xfrm>
            <a:off x="838200" y="1405467"/>
            <a:ext cx="10515600" cy="47714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DAAFBFC-335E-49AD-AF13-E66E3E96A179}"/>
              </a:ext>
            </a:extLst>
          </p:cNvPr>
          <p:cNvSpPr>
            <a:spLocks noGrp="1"/>
          </p:cNvSpPr>
          <p:nvPr>
            <p:ph type="ftr" sz="quarter" idx="3"/>
          </p:nvPr>
        </p:nvSpPr>
        <p:spPr>
          <a:xfrm>
            <a:off x="838200" y="6356350"/>
            <a:ext cx="2658533" cy="420687"/>
          </a:xfrm>
          <a:prstGeom prst="rect">
            <a:avLst/>
          </a:prstGeom>
        </p:spPr>
        <p:txBody>
          <a:bodyPr vert="horz" lIns="91440" tIns="45720" rIns="91440" bIns="45720" rtlCol="0" anchor="ctr"/>
          <a:lstStyle>
            <a:lvl1pPr algn="l">
              <a:defRPr sz="1800" b="1">
                <a:solidFill>
                  <a:schemeClr val="accent1"/>
                </a:solidFill>
              </a:defRPr>
            </a:lvl1pPr>
          </a:lstStyle>
          <a:p>
            <a:r>
              <a:rPr lang="en-US" dirty="0"/>
              <a:t>http://nielsberglund.com</a:t>
            </a:r>
          </a:p>
        </p:txBody>
      </p:sp>
      <p:sp>
        <p:nvSpPr>
          <p:cNvPr id="6" name="Slide Number Placeholder 5">
            <a:extLst>
              <a:ext uri="{FF2B5EF4-FFF2-40B4-BE49-F238E27FC236}">
                <a16:creationId xmlns:a16="http://schemas.microsoft.com/office/drawing/2014/main" id="{B14F7FAA-4D0C-4237-924A-35A706DD5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F6B16-F7FB-4375-AA6E-50FBD6097829}" type="slidenum">
              <a:rPr lang="en-US" smtClean="0"/>
              <a:t>‹#›</a:t>
            </a:fld>
            <a:endParaRPr lang="en-US"/>
          </a:p>
        </p:txBody>
      </p:sp>
    </p:spTree>
    <p:extLst>
      <p:ext uri="{BB962C8B-B14F-4D97-AF65-F5344CB8AC3E}">
        <p14:creationId xmlns:p14="http://schemas.microsoft.com/office/powerpoint/2010/main" val="1362759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0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F16E-6C59-45BE-9AC7-7584DE31D755}"/>
              </a:ext>
            </a:extLst>
          </p:cNvPr>
          <p:cNvSpPr>
            <a:spLocks noGrp="1"/>
          </p:cNvSpPr>
          <p:nvPr>
            <p:ph type="ctrTitle"/>
          </p:nvPr>
        </p:nvSpPr>
        <p:spPr/>
        <p:txBody>
          <a:bodyPr>
            <a:normAutofit/>
          </a:bodyPr>
          <a:lstStyle/>
          <a:p>
            <a:r>
              <a:rPr lang="en-US" sz="4400" dirty="0"/>
              <a:t>SQL Server ML Services in Production</a:t>
            </a:r>
          </a:p>
        </p:txBody>
      </p:sp>
      <p:sp>
        <p:nvSpPr>
          <p:cNvPr id="3" name="Subtitle 2">
            <a:extLst>
              <a:ext uri="{FF2B5EF4-FFF2-40B4-BE49-F238E27FC236}">
                <a16:creationId xmlns:a16="http://schemas.microsoft.com/office/drawing/2014/main" id="{3873E000-D9A2-421A-967E-BD71751BA34D}"/>
              </a:ext>
            </a:extLst>
          </p:cNvPr>
          <p:cNvSpPr>
            <a:spLocks noGrp="1"/>
          </p:cNvSpPr>
          <p:nvPr>
            <p:ph type="subTitle" idx="1"/>
          </p:nvPr>
        </p:nvSpPr>
        <p:spPr/>
        <p:txBody>
          <a:bodyPr/>
          <a:lstStyle/>
          <a:p>
            <a:r>
              <a:rPr lang="en-US" dirty="0"/>
              <a:t>How to Use This thing</a:t>
            </a:r>
          </a:p>
        </p:txBody>
      </p:sp>
    </p:spTree>
    <p:extLst>
      <p:ext uri="{BB962C8B-B14F-4D97-AF65-F5344CB8AC3E}">
        <p14:creationId xmlns:p14="http://schemas.microsoft.com/office/powerpoint/2010/main" val="115109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92DC-E56C-4E06-9FDC-67C43CB287A1}"/>
              </a:ext>
            </a:extLst>
          </p:cNvPr>
          <p:cNvSpPr>
            <a:spLocks noGrp="1"/>
          </p:cNvSpPr>
          <p:nvPr>
            <p:ph type="title"/>
          </p:nvPr>
        </p:nvSpPr>
        <p:spPr/>
        <p:txBody>
          <a:bodyPr/>
          <a:lstStyle/>
          <a:p>
            <a:r>
              <a:rPr lang="en-US" dirty="0" err="1"/>
              <a:t>Operatioanalize</a:t>
            </a:r>
            <a:r>
              <a:rPr lang="en-US" dirty="0"/>
              <a:t> Scoring / Predicting</a:t>
            </a:r>
          </a:p>
        </p:txBody>
      </p:sp>
      <p:sp>
        <p:nvSpPr>
          <p:cNvPr id="3" name="Content Placeholder 2">
            <a:extLst>
              <a:ext uri="{FF2B5EF4-FFF2-40B4-BE49-F238E27FC236}">
                <a16:creationId xmlns:a16="http://schemas.microsoft.com/office/drawing/2014/main" id="{4B9A11EA-51D9-496B-94A5-5887E263EF9E}"/>
              </a:ext>
            </a:extLst>
          </p:cNvPr>
          <p:cNvSpPr>
            <a:spLocks noGrp="1"/>
          </p:cNvSpPr>
          <p:nvPr>
            <p:ph idx="1"/>
          </p:nvPr>
        </p:nvSpPr>
        <p:spPr/>
        <p:txBody>
          <a:bodyPr/>
          <a:lstStyle/>
          <a:p>
            <a:r>
              <a:rPr lang="en-US" dirty="0"/>
              <a:t>To operationalize you wrap the call to SPEES in a store procedure.</a:t>
            </a:r>
          </a:p>
          <a:p>
            <a:r>
              <a:rPr lang="en-US" dirty="0"/>
              <a:t>You pass in the values to score into the procedure.</a:t>
            </a:r>
          </a:p>
          <a:p>
            <a:r>
              <a:rPr lang="en-US" dirty="0"/>
              <a:t>You can score both in batch as well as single event.</a:t>
            </a:r>
          </a:p>
          <a:p>
            <a:r>
              <a:rPr lang="en-US" dirty="0"/>
              <a:t>Best practice is to store the score / prediction in a table for later analysis.</a:t>
            </a:r>
          </a:p>
        </p:txBody>
      </p:sp>
      <p:sp>
        <p:nvSpPr>
          <p:cNvPr id="4" name="Footer Placeholder 3">
            <a:extLst>
              <a:ext uri="{FF2B5EF4-FFF2-40B4-BE49-F238E27FC236}">
                <a16:creationId xmlns:a16="http://schemas.microsoft.com/office/drawing/2014/main" id="{56318E18-D96B-4E60-AD21-D9929C8E1B3E}"/>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302833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BC9B-6E27-4EA5-BFE6-B0673FCA181A}"/>
              </a:ext>
            </a:extLst>
          </p:cNvPr>
          <p:cNvSpPr>
            <a:spLocks noGrp="1"/>
          </p:cNvSpPr>
          <p:nvPr>
            <p:ph type="title"/>
          </p:nvPr>
        </p:nvSpPr>
        <p:spPr/>
        <p:txBody>
          <a:bodyPr/>
          <a:lstStyle/>
          <a:p>
            <a:r>
              <a:rPr lang="en-US" dirty="0"/>
              <a:t>Single Event Proc</a:t>
            </a:r>
          </a:p>
        </p:txBody>
      </p:sp>
      <p:sp>
        <p:nvSpPr>
          <p:cNvPr id="4" name="Footer Placeholder 3">
            <a:extLst>
              <a:ext uri="{FF2B5EF4-FFF2-40B4-BE49-F238E27FC236}">
                <a16:creationId xmlns:a16="http://schemas.microsoft.com/office/drawing/2014/main" id="{DD3930A7-4569-424D-856C-277F87925568}"/>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CD3A1BF7-EC34-477A-9B56-A2BCC7A72B55}"/>
              </a:ext>
            </a:extLst>
          </p:cNvPr>
          <p:cNvSpPr txBox="1"/>
          <p:nvPr/>
        </p:nvSpPr>
        <p:spPr>
          <a:xfrm>
            <a:off x="584816" y="1212786"/>
            <a:ext cx="11022368" cy="5022978"/>
          </a:xfrm>
          <a:prstGeom prst="rect">
            <a:avLst/>
          </a:prstGeom>
          <a:solidFill>
            <a:schemeClr val="accent4">
              <a:lumMod val="20000"/>
              <a:lumOff val="80000"/>
            </a:schemeClr>
          </a:solidFill>
        </p:spPr>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PROCEDURE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2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pr_PredictTip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trip_distance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float,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trip_time_in_secs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pickup_latitude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pickup_longitude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dropoff_latitude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dropoff_longitude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BEGIN</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NOCOUNT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ON</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direct_distance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2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fn_CalculateDistance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pickup_latitude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pickup_longitude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dropoff_latitude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dropoff_longitude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inData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'SELECT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as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TOP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ModelBin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2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tb_Model</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mod &lt;-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unserialize</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as.raw</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(model));</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@input_data_1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inData</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@params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N'@model</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varbinary</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(max),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int,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trip_distance</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float,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trip_time_in_secs</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int,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direct_distance</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 float'</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@model</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passenger_count</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trip_distance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trip_distance</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trip_time_in_secs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@trip_time_in_secs</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direct_distance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direct_distance</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SETS </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Score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END</a:t>
            </a:r>
            <a:endParaRPr lang="en-US" sz="12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728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538-2366-4EB2-9ABA-16267EFA558E}"/>
              </a:ext>
            </a:extLst>
          </p:cNvPr>
          <p:cNvSpPr>
            <a:spLocks noGrp="1"/>
          </p:cNvSpPr>
          <p:nvPr>
            <p:ph type="title"/>
          </p:nvPr>
        </p:nvSpPr>
        <p:spPr/>
        <p:txBody>
          <a:bodyPr/>
          <a:lstStyle/>
          <a:p>
            <a:r>
              <a:rPr lang="en-US" dirty="0"/>
              <a:t>Execute Proc</a:t>
            </a:r>
          </a:p>
        </p:txBody>
      </p:sp>
      <p:sp>
        <p:nvSpPr>
          <p:cNvPr id="4" name="Footer Placeholder 3">
            <a:extLst>
              <a:ext uri="{FF2B5EF4-FFF2-40B4-BE49-F238E27FC236}">
                <a16:creationId xmlns:a16="http://schemas.microsoft.com/office/drawing/2014/main" id="{0D7F045E-C79E-46AD-B228-BCC5734500B3}"/>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FD416787-2D34-493F-8DDC-52976BE40C98}"/>
              </a:ext>
            </a:extLst>
          </p:cNvPr>
          <p:cNvSpPr txBox="1"/>
          <p:nvPr/>
        </p:nvSpPr>
        <p:spPr>
          <a:xfrm>
            <a:off x="2096054" y="1905244"/>
            <a:ext cx="7999891" cy="1924566"/>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pr_PredictTip</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passenger_count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trip_distance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7.37</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trip_time_in_secs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6000</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pickup_latitude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'40.758606999999998'</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pickup_longitude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'-73.991602'</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dropoff_latitude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'40.713977'</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dropoff_longitude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'-73.979772999999994'</a:t>
            </a:r>
            <a:endParaRPr lang="en-US" sz="16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781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F446-D339-4F00-9675-15CD9F84AE64}"/>
              </a:ext>
            </a:extLst>
          </p:cNvPr>
          <p:cNvSpPr>
            <a:spLocks noGrp="1"/>
          </p:cNvSpPr>
          <p:nvPr>
            <p:ph type="title"/>
          </p:nvPr>
        </p:nvSpPr>
        <p:spPr/>
        <p:txBody>
          <a:bodyPr/>
          <a:lstStyle/>
          <a:p>
            <a:r>
              <a:rPr lang="en-US" dirty="0"/>
              <a:t>Real Time Scoring</a:t>
            </a:r>
          </a:p>
        </p:txBody>
      </p:sp>
      <p:sp>
        <p:nvSpPr>
          <p:cNvPr id="3" name="Content Placeholder 2">
            <a:extLst>
              <a:ext uri="{FF2B5EF4-FFF2-40B4-BE49-F238E27FC236}">
                <a16:creationId xmlns:a16="http://schemas.microsoft.com/office/drawing/2014/main" id="{2C2BA5A2-1B82-4FFA-8A10-9C1C61D6A6F3}"/>
              </a:ext>
            </a:extLst>
          </p:cNvPr>
          <p:cNvSpPr>
            <a:spLocks noGrp="1"/>
          </p:cNvSpPr>
          <p:nvPr>
            <p:ph idx="1"/>
          </p:nvPr>
        </p:nvSpPr>
        <p:spPr/>
        <p:txBody>
          <a:bodyPr/>
          <a:lstStyle/>
          <a:p>
            <a:r>
              <a:rPr lang="en-US" dirty="0"/>
              <a:t>Real Time Scoring (RTS) introduced in SQL Server 2016 (after release)</a:t>
            </a:r>
          </a:p>
          <a:p>
            <a:r>
              <a:rPr lang="en-US" dirty="0"/>
              <a:t>Scoring via a SQLCLR procedure: </a:t>
            </a:r>
            <a:r>
              <a:rPr lang="en-US" dirty="0" err="1">
                <a:latin typeface="Consolas" panose="020B0609020204030204" pitchFamily="49" charset="0"/>
              </a:rPr>
              <a:t>sp_RxPredict</a:t>
            </a:r>
            <a:r>
              <a:rPr lang="en-US" dirty="0"/>
              <a:t>.</a:t>
            </a:r>
          </a:p>
          <a:p>
            <a:r>
              <a:rPr lang="en-US" dirty="0"/>
              <a:t>Supports models from certain </a:t>
            </a:r>
            <a:r>
              <a:rPr lang="en-US" dirty="0" err="1"/>
              <a:t>RevoScaleR</a:t>
            </a:r>
            <a:r>
              <a:rPr lang="en-US" dirty="0"/>
              <a:t>, </a:t>
            </a:r>
            <a:r>
              <a:rPr lang="en-US" dirty="0" err="1"/>
              <a:t>revoscalepy</a:t>
            </a:r>
            <a:r>
              <a:rPr lang="en-US" dirty="0"/>
              <a:t> and Microsoft ML algorithms.</a:t>
            </a:r>
          </a:p>
          <a:p>
            <a:r>
              <a:rPr lang="en-US" dirty="0"/>
              <a:t>RTS does not require the external engine to be installed, only the model.</a:t>
            </a:r>
          </a:p>
          <a:p>
            <a:endParaRPr lang="en-US" dirty="0"/>
          </a:p>
          <a:p>
            <a:endParaRPr lang="en-US" dirty="0"/>
          </a:p>
        </p:txBody>
      </p:sp>
      <p:sp>
        <p:nvSpPr>
          <p:cNvPr id="4" name="Footer Placeholder 3">
            <a:extLst>
              <a:ext uri="{FF2B5EF4-FFF2-40B4-BE49-F238E27FC236}">
                <a16:creationId xmlns:a16="http://schemas.microsoft.com/office/drawing/2014/main" id="{1523EA84-877E-4D03-B23C-B00DFB4B896D}"/>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7A76F9EA-59F1-4E09-8A7E-DD612FC2078B}"/>
              </a:ext>
            </a:extLst>
          </p:cNvPr>
          <p:cNvSpPr txBox="1"/>
          <p:nvPr/>
        </p:nvSpPr>
        <p:spPr>
          <a:xfrm>
            <a:off x="2096054" y="4255389"/>
            <a:ext cx="7999891" cy="1924566"/>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irismodel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irismodel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native_model_object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ml_models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model_name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iris.dtree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model_version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'v1'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sp_rxPredict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irismodel</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inputData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N'SELECT * FROM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iris_rx_data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48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54D2-43FD-48AB-9F7B-9B47C2FD75B2}"/>
              </a:ext>
            </a:extLst>
          </p:cNvPr>
          <p:cNvSpPr>
            <a:spLocks noGrp="1"/>
          </p:cNvSpPr>
          <p:nvPr>
            <p:ph type="title"/>
          </p:nvPr>
        </p:nvSpPr>
        <p:spPr/>
        <p:txBody>
          <a:bodyPr/>
          <a:lstStyle/>
          <a:p>
            <a:r>
              <a:rPr lang="en-US" dirty="0"/>
              <a:t>Native Scoring</a:t>
            </a:r>
          </a:p>
        </p:txBody>
      </p:sp>
      <p:sp>
        <p:nvSpPr>
          <p:cNvPr id="3" name="Content Placeholder 2">
            <a:extLst>
              <a:ext uri="{FF2B5EF4-FFF2-40B4-BE49-F238E27FC236}">
                <a16:creationId xmlns:a16="http://schemas.microsoft.com/office/drawing/2014/main" id="{8B6C6084-FE27-4206-9297-C656F0FAFBB3}"/>
              </a:ext>
            </a:extLst>
          </p:cNvPr>
          <p:cNvSpPr>
            <a:spLocks noGrp="1"/>
          </p:cNvSpPr>
          <p:nvPr>
            <p:ph idx="1"/>
          </p:nvPr>
        </p:nvSpPr>
        <p:spPr/>
        <p:txBody>
          <a:bodyPr/>
          <a:lstStyle/>
          <a:p>
            <a:r>
              <a:rPr lang="en-US" dirty="0"/>
              <a:t>Native Scoring (NS) introduced in SQL Server 2017 via T-SQL </a:t>
            </a:r>
            <a:r>
              <a:rPr lang="en-US" dirty="0">
                <a:latin typeface="Consolas" panose="020B0609020204030204" pitchFamily="49" charset="0"/>
              </a:rPr>
              <a:t>PREDICT</a:t>
            </a:r>
            <a:r>
              <a:rPr lang="en-US" dirty="0"/>
              <a:t>.</a:t>
            </a:r>
          </a:p>
          <a:p>
            <a:r>
              <a:rPr lang="en-US" dirty="0"/>
              <a:t>Uses native C++ libraries.</a:t>
            </a:r>
          </a:p>
          <a:p>
            <a:r>
              <a:rPr lang="en-US" dirty="0"/>
              <a:t>Reads the binary model and scores without the overhead of R or Python.</a:t>
            </a:r>
          </a:p>
        </p:txBody>
      </p:sp>
      <p:sp>
        <p:nvSpPr>
          <p:cNvPr id="4" name="Footer Placeholder 3">
            <a:extLst>
              <a:ext uri="{FF2B5EF4-FFF2-40B4-BE49-F238E27FC236}">
                <a16:creationId xmlns:a16="http://schemas.microsoft.com/office/drawing/2014/main" id="{BC6AE3E6-292B-4283-86D9-A7F4E8053398}"/>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C25FD41D-AB89-4911-9A14-32840873BD1A}"/>
              </a:ext>
            </a:extLst>
          </p:cNvPr>
          <p:cNvSpPr txBox="1"/>
          <p:nvPr/>
        </p:nvSpPr>
        <p:spPr>
          <a:xfrm>
            <a:off x="1353084" y="3806388"/>
            <a:ext cx="9485831" cy="2450479"/>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native_model_object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ml_models</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model_name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iris.dtree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model_version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'v1'</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d</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PREDICT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MODEL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DATA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iris_rx_data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d</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WITH</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setosa_Pred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versicolor_Pred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virginica_Pred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GO</a:t>
            </a:r>
            <a:endParaRPr lang="en-US" sz="16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861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D368-EBAB-4986-B05E-C76CB3AAF9A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91C87E3-E17C-4C93-A0AF-25BAFBDABDD3}"/>
              </a:ext>
            </a:extLst>
          </p:cNvPr>
          <p:cNvSpPr>
            <a:spLocks noGrp="1"/>
          </p:cNvSpPr>
          <p:nvPr>
            <p:ph idx="1"/>
          </p:nvPr>
        </p:nvSpPr>
        <p:spPr/>
        <p:txBody>
          <a:bodyPr/>
          <a:lstStyle/>
          <a:p>
            <a:r>
              <a:rPr lang="en-US" dirty="0"/>
              <a:t>Creating a model.</a:t>
            </a:r>
          </a:p>
          <a:p>
            <a:r>
              <a:rPr lang="en-US" dirty="0"/>
              <a:t>Storing the model in a table.</a:t>
            </a:r>
          </a:p>
          <a:p>
            <a:r>
              <a:rPr lang="en-US" dirty="0"/>
              <a:t>When scoring retrieve the model and pass data to the model.</a:t>
            </a:r>
          </a:p>
          <a:p>
            <a:r>
              <a:rPr lang="en-US" dirty="0"/>
              <a:t>Wrap the call to SPEES in an outer procedure.</a:t>
            </a:r>
          </a:p>
          <a:p>
            <a:r>
              <a:rPr lang="en-US" dirty="0"/>
              <a:t>Real Time Scoring via SQLCLR procedure</a:t>
            </a:r>
          </a:p>
          <a:p>
            <a:r>
              <a:rPr lang="en-US" dirty="0"/>
              <a:t>Native Scoring via T-SQL Predict.</a:t>
            </a:r>
          </a:p>
        </p:txBody>
      </p:sp>
      <p:sp>
        <p:nvSpPr>
          <p:cNvPr id="4" name="Footer Placeholder 3">
            <a:extLst>
              <a:ext uri="{FF2B5EF4-FFF2-40B4-BE49-F238E27FC236}">
                <a16:creationId xmlns:a16="http://schemas.microsoft.com/office/drawing/2014/main" id="{4A814CE9-B219-48E9-8575-9E63EB203B74}"/>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64497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8EF5-5102-44FC-8895-18FD7865BC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EC95ACF-ACD4-484C-9363-D1A8BFD0D878}"/>
              </a:ext>
            </a:extLst>
          </p:cNvPr>
          <p:cNvSpPr>
            <a:spLocks noGrp="1"/>
          </p:cNvSpPr>
          <p:nvPr>
            <p:ph idx="1"/>
          </p:nvPr>
        </p:nvSpPr>
        <p:spPr/>
        <p:txBody>
          <a:bodyPr/>
          <a:lstStyle/>
          <a:p>
            <a:r>
              <a:rPr lang="en-US" dirty="0"/>
              <a:t>Faster time to insight</a:t>
            </a:r>
          </a:p>
          <a:p>
            <a:r>
              <a:rPr lang="en-US" dirty="0"/>
              <a:t>The Wheel of Data Science</a:t>
            </a:r>
          </a:p>
          <a:p>
            <a:endParaRPr lang="en-US" dirty="0"/>
          </a:p>
        </p:txBody>
      </p:sp>
      <p:sp>
        <p:nvSpPr>
          <p:cNvPr id="4" name="Footer Placeholder 3">
            <a:extLst>
              <a:ext uri="{FF2B5EF4-FFF2-40B4-BE49-F238E27FC236}">
                <a16:creationId xmlns:a16="http://schemas.microsoft.com/office/drawing/2014/main" id="{A3FACC80-E3B6-4955-B4AE-2F3FF65D07EF}"/>
              </a:ext>
            </a:extLst>
          </p:cNvPr>
          <p:cNvSpPr>
            <a:spLocks noGrp="1"/>
          </p:cNvSpPr>
          <p:nvPr>
            <p:ph type="ftr" sz="quarter" idx="11"/>
          </p:nvPr>
        </p:nvSpPr>
        <p:spPr>
          <a:xfrm>
            <a:off x="838200" y="6409789"/>
            <a:ext cx="2661062" cy="365125"/>
          </a:xfrm>
        </p:spPr>
        <p:txBody>
          <a:bodyPr/>
          <a:lstStyle/>
          <a:p>
            <a:r>
              <a:rPr lang="en-US" sz="1800" b="1" dirty="0">
                <a:solidFill>
                  <a:schemeClr val="accent1"/>
                </a:solidFill>
              </a:rPr>
              <a:t>http://nielsberglund.com</a:t>
            </a:r>
          </a:p>
        </p:txBody>
      </p:sp>
    </p:spTree>
    <p:extLst>
      <p:ext uri="{BB962C8B-B14F-4D97-AF65-F5344CB8AC3E}">
        <p14:creationId xmlns:p14="http://schemas.microsoft.com/office/powerpoint/2010/main" val="10296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C74F-FEB1-4360-9123-CBE77F34E69D}"/>
              </a:ext>
            </a:extLst>
          </p:cNvPr>
          <p:cNvSpPr>
            <a:spLocks noGrp="1"/>
          </p:cNvSpPr>
          <p:nvPr>
            <p:ph type="title"/>
          </p:nvPr>
        </p:nvSpPr>
        <p:spPr>
          <a:xfrm>
            <a:off x="838200" y="365126"/>
            <a:ext cx="10515600" cy="891106"/>
          </a:xfrm>
        </p:spPr>
        <p:txBody>
          <a:bodyPr>
            <a:normAutofit/>
          </a:bodyPr>
          <a:lstStyle/>
          <a:p>
            <a:r>
              <a:rPr lang="en-US" sz="4000" dirty="0"/>
              <a:t>Faster Time to Insights</a:t>
            </a:r>
          </a:p>
        </p:txBody>
      </p:sp>
      <p:sp>
        <p:nvSpPr>
          <p:cNvPr id="3" name="Content Placeholder 2">
            <a:extLst>
              <a:ext uri="{FF2B5EF4-FFF2-40B4-BE49-F238E27FC236}">
                <a16:creationId xmlns:a16="http://schemas.microsoft.com/office/drawing/2014/main" id="{D84C31E2-8410-414D-9A0D-78A20B0F4AB7}"/>
              </a:ext>
            </a:extLst>
          </p:cNvPr>
          <p:cNvSpPr>
            <a:spLocks noGrp="1"/>
          </p:cNvSpPr>
          <p:nvPr>
            <p:ph idx="1"/>
          </p:nvPr>
        </p:nvSpPr>
        <p:spPr>
          <a:xfrm>
            <a:off x="838200" y="1256232"/>
            <a:ext cx="10515600" cy="4920731"/>
          </a:xfrm>
        </p:spPr>
        <p:txBody>
          <a:bodyPr/>
          <a:lstStyle/>
          <a:p>
            <a:pPr>
              <a:spcAft>
                <a:spcPts val="588"/>
              </a:spcAft>
            </a:pPr>
            <a:r>
              <a:rPr lang="en-US" dirty="0">
                <a:solidFill>
                  <a:schemeClr val="bg1">
                    <a:lumMod val="50000"/>
                  </a:schemeClr>
                </a:solidFill>
              </a:rPr>
              <a:t>Integration with SQL query execution</a:t>
            </a:r>
          </a:p>
          <a:p>
            <a:pPr marL="800083" lvl="1" indent="-342900" fontAlgn="base"/>
            <a:r>
              <a:rPr lang="en-US" dirty="0">
                <a:solidFill>
                  <a:schemeClr val="bg1">
                    <a:lumMod val="50000"/>
                  </a:schemeClr>
                </a:solidFill>
              </a:rPr>
              <a:t>Parallel query pushing data to multiple external processes / threads</a:t>
            </a:r>
          </a:p>
          <a:p>
            <a:pPr marL="800083" lvl="1" indent="-342900" fontAlgn="base"/>
            <a:r>
              <a:rPr lang="en-US" dirty="0">
                <a:solidFill>
                  <a:schemeClr val="bg1">
                    <a:lumMod val="50000"/>
                  </a:schemeClr>
                </a:solidFill>
              </a:rPr>
              <a:t>Use in-memory technology and </a:t>
            </a:r>
            <a:r>
              <a:rPr lang="en-US" dirty="0" err="1">
                <a:solidFill>
                  <a:schemeClr val="bg1">
                    <a:lumMod val="50000"/>
                  </a:schemeClr>
                </a:solidFill>
              </a:rPr>
              <a:t>Columnstore</a:t>
            </a:r>
            <a:r>
              <a:rPr lang="en-US" dirty="0">
                <a:solidFill>
                  <a:schemeClr val="bg1">
                    <a:lumMod val="50000"/>
                  </a:schemeClr>
                </a:solidFill>
              </a:rPr>
              <a:t> Indexes alongside your ML scripts</a:t>
            </a:r>
          </a:p>
          <a:p>
            <a:pPr marL="342883" indent="-342900" fontAlgn="base"/>
            <a:r>
              <a:rPr lang="en-US" dirty="0">
                <a:solidFill>
                  <a:schemeClr val="bg1">
                    <a:lumMod val="50000"/>
                  </a:schemeClr>
                </a:solidFill>
              </a:rPr>
              <a:t>Streaming mode execution</a:t>
            </a:r>
          </a:p>
          <a:p>
            <a:pPr marL="800083" lvl="1" indent="-342900" fontAlgn="base"/>
            <a:r>
              <a:rPr lang="en-US" dirty="0">
                <a:solidFill>
                  <a:schemeClr val="bg1">
                    <a:lumMod val="50000"/>
                  </a:schemeClr>
                </a:solidFill>
              </a:rPr>
              <a:t>Stream data in batches to the R/Python process to scale beyond available memory</a:t>
            </a:r>
          </a:p>
          <a:p>
            <a:pPr marL="342883" indent="-342900" fontAlgn="base"/>
            <a:r>
              <a:rPr lang="en-US" dirty="0">
                <a:solidFill>
                  <a:srgbClr val="C00000"/>
                </a:solidFill>
              </a:rPr>
              <a:t>Train and Predict using parallelism</a:t>
            </a:r>
          </a:p>
          <a:p>
            <a:pPr marL="800083" lvl="1" indent="-342900" fontAlgn="base"/>
            <a:r>
              <a:rPr lang="en-US" dirty="0">
                <a:solidFill>
                  <a:srgbClr val="C00000"/>
                </a:solidFill>
              </a:rPr>
              <a:t>Leverage </a:t>
            </a:r>
            <a:r>
              <a:rPr lang="en-US" dirty="0" err="1">
                <a:solidFill>
                  <a:srgbClr val="C00000"/>
                </a:solidFill>
              </a:rPr>
              <a:t>RevoScaleR</a:t>
            </a:r>
            <a:r>
              <a:rPr lang="en-US" dirty="0">
                <a:solidFill>
                  <a:srgbClr val="C00000"/>
                </a:solidFill>
              </a:rPr>
              <a:t>/</a:t>
            </a:r>
            <a:r>
              <a:rPr lang="en-US" dirty="0" err="1">
                <a:solidFill>
                  <a:srgbClr val="C00000"/>
                </a:solidFill>
              </a:rPr>
              <a:t>revoscalepy</a:t>
            </a:r>
            <a:r>
              <a:rPr lang="en-US" dirty="0">
                <a:solidFill>
                  <a:srgbClr val="C00000"/>
                </a:solidFill>
              </a:rPr>
              <a:t> and scale your R and Python scripts using multi-threading and parallel processing</a:t>
            </a:r>
          </a:p>
          <a:p>
            <a:pPr marL="342883" indent="-342900" fontAlgn="base"/>
            <a:r>
              <a:rPr lang="en-US" dirty="0">
                <a:solidFill>
                  <a:srgbClr val="C00000"/>
                </a:solidFill>
              </a:rPr>
              <a:t>Native scoring for faster real-time predictions (New in 2017)</a:t>
            </a:r>
          </a:p>
          <a:p>
            <a:pPr marL="342883" indent="-342900" fontAlgn="base"/>
            <a:endParaRPr lang="en-US" dirty="0"/>
          </a:p>
          <a:p>
            <a:pPr marL="800083" lvl="1" indent="-342900" fontAlgn="base"/>
            <a:endParaRPr lang="en-US" dirty="0"/>
          </a:p>
          <a:p>
            <a:pPr marL="342883" indent="-342900" fontAlgn="base"/>
            <a:endParaRPr lang="en-US" dirty="0"/>
          </a:p>
          <a:p>
            <a:pPr marL="342883" indent="-342900" fontAlgn="base"/>
            <a:endParaRPr lang="en-US" dirty="0"/>
          </a:p>
          <a:p>
            <a:endParaRPr lang="en-US" dirty="0"/>
          </a:p>
        </p:txBody>
      </p:sp>
      <p:sp>
        <p:nvSpPr>
          <p:cNvPr id="4" name="Footer Placeholder 3">
            <a:extLst>
              <a:ext uri="{FF2B5EF4-FFF2-40B4-BE49-F238E27FC236}">
                <a16:creationId xmlns:a16="http://schemas.microsoft.com/office/drawing/2014/main" id="{CA98A6B7-A2CF-4A18-8DA4-D1D3DBBEDB31}"/>
              </a:ext>
            </a:extLst>
          </p:cNvPr>
          <p:cNvSpPr>
            <a:spLocks noGrp="1"/>
          </p:cNvSpPr>
          <p:nvPr>
            <p:ph type="ftr" sz="quarter" idx="11"/>
          </p:nvPr>
        </p:nvSpPr>
        <p:spPr/>
        <p:txBody>
          <a:bodyPr/>
          <a:lstStyle/>
          <a:p>
            <a:r>
              <a:rPr lang="en-US" sz="1800" b="1">
                <a:solidFill>
                  <a:schemeClr val="accent1"/>
                </a:solidFill>
              </a:rPr>
              <a:t>http://nielsberglund.com</a:t>
            </a:r>
            <a:endParaRPr lang="en-US" sz="1800" b="1" dirty="0">
              <a:solidFill>
                <a:schemeClr val="accent1"/>
              </a:solidFill>
            </a:endParaRPr>
          </a:p>
        </p:txBody>
      </p:sp>
    </p:spTree>
    <p:extLst>
      <p:ext uri="{BB962C8B-B14F-4D97-AF65-F5344CB8AC3E}">
        <p14:creationId xmlns:p14="http://schemas.microsoft.com/office/powerpoint/2010/main" val="9663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D8EC-900C-4A6E-A20F-4B9A69F7EEC5}"/>
              </a:ext>
            </a:extLst>
          </p:cNvPr>
          <p:cNvSpPr>
            <a:spLocks noGrp="1"/>
          </p:cNvSpPr>
          <p:nvPr>
            <p:ph type="title"/>
          </p:nvPr>
        </p:nvSpPr>
        <p:spPr>
          <a:xfrm>
            <a:off x="845025" y="125895"/>
            <a:ext cx="10515600" cy="822039"/>
          </a:xfrm>
        </p:spPr>
        <p:txBody>
          <a:bodyPr>
            <a:normAutofit/>
          </a:bodyPr>
          <a:lstStyle/>
          <a:p>
            <a:r>
              <a:rPr lang="en-US" sz="4000" dirty="0"/>
              <a:t>The Wheel of Data Science</a:t>
            </a:r>
          </a:p>
        </p:txBody>
      </p:sp>
      <p:sp>
        <p:nvSpPr>
          <p:cNvPr id="5" name="Freeform: Shape 4">
            <a:extLst>
              <a:ext uri="{FF2B5EF4-FFF2-40B4-BE49-F238E27FC236}">
                <a16:creationId xmlns:a16="http://schemas.microsoft.com/office/drawing/2014/main" id="{0D6B376D-E656-4796-853C-C20695E208A0}"/>
              </a:ext>
            </a:extLst>
          </p:cNvPr>
          <p:cNvSpPr/>
          <p:nvPr/>
        </p:nvSpPr>
        <p:spPr bwMode="auto">
          <a:xfrm>
            <a:off x="6013777" y="1266557"/>
            <a:ext cx="2458863" cy="2427679"/>
          </a:xfrm>
          <a:custGeom>
            <a:avLst/>
            <a:gdLst>
              <a:gd name="connsiteX0" fmla="*/ 0 w 2508168"/>
              <a:gd name="connsiteY0" fmla="*/ 0 h 2476359"/>
              <a:gd name="connsiteX1" fmla="*/ 25186 w 2508168"/>
              <a:gd name="connsiteY1" fmla="*/ 1248 h 2476359"/>
              <a:gd name="connsiteX2" fmla="*/ 2506136 w 2508168"/>
              <a:gd name="connsiteY2" fmla="*/ 2436854 h 2476359"/>
              <a:gd name="connsiteX3" fmla="*/ 2508168 w 2508168"/>
              <a:gd name="connsiteY3" fmla="*/ 2476359 h 2476359"/>
              <a:gd name="connsiteX4" fmla="*/ 1700334 w 2508168"/>
              <a:gd name="connsiteY4" fmla="*/ 2476359 h 2476359"/>
              <a:gd name="connsiteX5" fmla="*/ 1677064 w 2508168"/>
              <a:gd name="connsiteY5" fmla="*/ 2327808 h 2476359"/>
              <a:gd name="connsiteX6" fmla="*/ 139275 w 2508168"/>
              <a:gd name="connsiteY6" fmla="*/ 829549 h 2476359"/>
              <a:gd name="connsiteX7" fmla="*/ 0 w 2508168"/>
              <a:gd name="connsiteY7" fmla="*/ 808840 h 2476359"/>
              <a:gd name="connsiteX8" fmla="*/ 0 w 2508168"/>
              <a:gd name="connsiteY8" fmla="*/ 0 h 247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8" h="2476359">
                <a:moveTo>
                  <a:pt x="0" y="0"/>
                </a:moveTo>
                <a:lnTo>
                  <a:pt x="25186" y="1248"/>
                </a:lnTo>
                <a:cubicBezTo>
                  <a:pt x="1333321" y="131668"/>
                  <a:pt x="2373288" y="1152627"/>
                  <a:pt x="2506136" y="2436854"/>
                </a:cubicBezTo>
                <a:lnTo>
                  <a:pt x="2508168" y="2476359"/>
                </a:lnTo>
                <a:lnTo>
                  <a:pt x="1700334" y="2476359"/>
                </a:lnTo>
                <a:lnTo>
                  <a:pt x="1677064" y="2327808"/>
                </a:lnTo>
                <a:cubicBezTo>
                  <a:pt x="1519115" y="1575769"/>
                  <a:pt x="911156" y="983438"/>
                  <a:pt x="139275" y="829549"/>
                </a:cubicBezTo>
                <a:lnTo>
                  <a:pt x="0" y="808840"/>
                </a:lnTo>
                <a:lnTo>
                  <a:pt x="0" y="0"/>
                </a:lnTo>
                <a:close/>
              </a:path>
            </a:pathLst>
          </a:cu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
        <p:nvSpPr>
          <p:cNvPr id="6" name="Freeform: Shape 5">
            <a:extLst>
              <a:ext uri="{FF2B5EF4-FFF2-40B4-BE49-F238E27FC236}">
                <a16:creationId xmlns:a16="http://schemas.microsoft.com/office/drawing/2014/main" id="{5F20EAF8-0428-425C-BB98-27146DADF2D1}"/>
              </a:ext>
            </a:extLst>
          </p:cNvPr>
          <p:cNvSpPr/>
          <p:nvPr/>
        </p:nvSpPr>
        <p:spPr bwMode="auto">
          <a:xfrm>
            <a:off x="2994646" y="1266557"/>
            <a:ext cx="2458861" cy="2427679"/>
          </a:xfrm>
          <a:custGeom>
            <a:avLst/>
            <a:gdLst>
              <a:gd name="connsiteX0" fmla="*/ 2508166 w 2508166"/>
              <a:gd name="connsiteY0" fmla="*/ 0 h 2476359"/>
              <a:gd name="connsiteX1" fmla="*/ 2508166 w 2508166"/>
              <a:gd name="connsiteY1" fmla="*/ 808840 h 2476359"/>
              <a:gd name="connsiteX2" fmla="*/ 2368891 w 2508166"/>
              <a:gd name="connsiteY2" fmla="*/ 829549 h 2476359"/>
              <a:gd name="connsiteX3" fmla="*/ 831102 w 2508166"/>
              <a:gd name="connsiteY3" fmla="*/ 2327808 h 2476359"/>
              <a:gd name="connsiteX4" fmla="*/ 807832 w 2508166"/>
              <a:gd name="connsiteY4" fmla="*/ 2476359 h 2476359"/>
              <a:gd name="connsiteX5" fmla="*/ 0 w 2508166"/>
              <a:gd name="connsiteY5" fmla="*/ 2476359 h 2476359"/>
              <a:gd name="connsiteX6" fmla="*/ 2032 w 2508166"/>
              <a:gd name="connsiteY6" fmla="*/ 2436854 h 2476359"/>
              <a:gd name="connsiteX7" fmla="*/ 2482982 w 2508166"/>
              <a:gd name="connsiteY7" fmla="*/ 1248 h 2476359"/>
              <a:gd name="connsiteX8" fmla="*/ 2508166 w 2508166"/>
              <a:gd name="connsiteY8" fmla="*/ 0 h 247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6" h="2476359">
                <a:moveTo>
                  <a:pt x="2508166" y="0"/>
                </a:moveTo>
                <a:lnTo>
                  <a:pt x="2508166" y="808840"/>
                </a:lnTo>
                <a:lnTo>
                  <a:pt x="2368891" y="829549"/>
                </a:lnTo>
                <a:cubicBezTo>
                  <a:pt x="1597010" y="983438"/>
                  <a:pt x="989052" y="1575769"/>
                  <a:pt x="831102" y="2327808"/>
                </a:cubicBezTo>
                <a:lnTo>
                  <a:pt x="807832" y="2476359"/>
                </a:lnTo>
                <a:lnTo>
                  <a:pt x="0" y="2476359"/>
                </a:lnTo>
                <a:lnTo>
                  <a:pt x="2032" y="2436854"/>
                </a:lnTo>
                <a:cubicBezTo>
                  <a:pt x="134881" y="1152627"/>
                  <a:pt x="1174847" y="131668"/>
                  <a:pt x="2482982" y="1248"/>
                </a:cubicBezTo>
                <a:lnTo>
                  <a:pt x="2508166"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Freeform: Shape 6">
            <a:extLst>
              <a:ext uri="{FF2B5EF4-FFF2-40B4-BE49-F238E27FC236}">
                <a16:creationId xmlns:a16="http://schemas.microsoft.com/office/drawing/2014/main" id="{E8AD2D4B-B801-40D5-B754-C85478E5F050}"/>
              </a:ext>
            </a:extLst>
          </p:cNvPr>
          <p:cNvSpPr/>
          <p:nvPr/>
        </p:nvSpPr>
        <p:spPr bwMode="auto">
          <a:xfrm>
            <a:off x="3047097" y="4163793"/>
            <a:ext cx="2458861" cy="2427682"/>
          </a:xfrm>
          <a:custGeom>
            <a:avLst/>
            <a:gdLst>
              <a:gd name="connsiteX0" fmla="*/ 0 w 2508166"/>
              <a:gd name="connsiteY0" fmla="*/ 0 h 2476362"/>
              <a:gd name="connsiteX1" fmla="*/ 807832 w 2508166"/>
              <a:gd name="connsiteY1" fmla="*/ 0 h 2476362"/>
              <a:gd name="connsiteX2" fmla="*/ 831102 w 2508166"/>
              <a:gd name="connsiteY2" fmla="*/ 148553 h 2476362"/>
              <a:gd name="connsiteX3" fmla="*/ 2368891 w 2508166"/>
              <a:gd name="connsiteY3" fmla="*/ 1646812 h 2476362"/>
              <a:gd name="connsiteX4" fmla="*/ 2508166 w 2508166"/>
              <a:gd name="connsiteY4" fmla="*/ 1667522 h 2476362"/>
              <a:gd name="connsiteX5" fmla="*/ 2508166 w 2508166"/>
              <a:gd name="connsiteY5" fmla="*/ 2476362 h 2476362"/>
              <a:gd name="connsiteX6" fmla="*/ 2482982 w 2508166"/>
              <a:gd name="connsiteY6" fmla="*/ 2475113 h 2476362"/>
              <a:gd name="connsiteX7" fmla="*/ 2032 w 2508166"/>
              <a:gd name="connsiteY7" fmla="*/ 39507 h 2476362"/>
              <a:gd name="connsiteX8" fmla="*/ 0 w 2508166"/>
              <a:gd name="connsiteY8" fmla="*/ 0 h 247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6" h="2476362">
                <a:moveTo>
                  <a:pt x="0" y="0"/>
                </a:moveTo>
                <a:lnTo>
                  <a:pt x="807832" y="0"/>
                </a:lnTo>
                <a:lnTo>
                  <a:pt x="831102" y="148553"/>
                </a:lnTo>
                <a:cubicBezTo>
                  <a:pt x="989052" y="900593"/>
                  <a:pt x="1597010" y="1492923"/>
                  <a:pt x="2368891" y="1646812"/>
                </a:cubicBezTo>
                <a:lnTo>
                  <a:pt x="2508166" y="1667522"/>
                </a:lnTo>
                <a:lnTo>
                  <a:pt x="2508166" y="2476362"/>
                </a:lnTo>
                <a:lnTo>
                  <a:pt x="2482982" y="2475113"/>
                </a:lnTo>
                <a:cubicBezTo>
                  <a:pt x="1174847" y="2344693"/>
                  <a:pt x="134881" y="1323734"/>
                  <a:pt x="2032" y="39507"/>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15CBC9EE-E4EC-4368-8E4A-6576D485C6D9}"/>
              </a:ext>
            </a:extLst>
          </p:cNvPr>
          <p:cNvSpPr/>
          <p:nvPr/>
        </p:nvSpPr>
        <p:spPr bwMode="auto">
          <a:xfrm>
            <a:off x="6013777" y="4163793"/>
            <a:ext cx="2458863" cy="2427682"/>
          </a:xfrm>
          <a:custGeom>
            <a:avLst/>
            <a:gdLst>
              <a:gd name="connsiteX0" fmla="*/ 1700335 w 2508168"/>
              <a:gd name="connsiteY0" fmla="*/ 0 h 2476362"/>
              <a:gd name="connsiteX1" fmla="*/ 2508168 w 2508168"/>
              <a:gd name="connsiteY1" fmla="*/ 0 h 2476362"/>
              <a:gd name="connsiteX2" fmla="*/ 2506136 w 2508168"/>
              <a:gd name="connsiteY2" fmla="*/ 39507 h 2476362"/>
              <a:gd name="connsiteX3" fmla="*/ 25186 w 2508168"/>
              <a:gd name="connsiteY3" fmla="*/ 2475113 h 2476362"/>
              <a:gd name="connsiteX4" fmla="*/ 0 w 2508168"/>
              <a:gd name="connsiteY4" fmla="*/ 2476362 h 2476362"/>
              <a:gd name="connsiteX5" fmla="*/ 0 w 2508168"/>
              <a:gd name="connsiteY5" fmla="*/ 1667522 h 2476362"/>
              <a:gd name="connsiteX6" fmla="*/ 139275 w 2508168"/>
              <a:gd name="connsiteY6" fmla="*/ 1646812 h 2476362"/>
              <a:gd name="connsiteX7" fmla="*/ 1677064 w 2508168"/>
              <a:gd name="connsiteY7" fmla="*/ 148553 h 2476362"/>
              <a:gd name="connsiteX8" fmla="*/ 1700335 w 2508168"/>
              <a:gd name="connsiteY8" fmla="*/ 0 h 247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68" h="2476362">
                <a:moveTo>
                  <a:pt x="1700335" y="0"/>
                </a:moveTo>
                <a:lnTo>
                  <a:pt x="2508168" y="0"/>
                </a:lnTo>
                <a:lnTo>
                  <a:pt x="2506136" y="39507"/>
                </a:lnTo>
                <a:cubicBezTo>
                  <a:pt x="2373288" y="1323734"/>
                  <a:pt x="1333321" y="2344693"/>
                  <a:pt x="25186" y="2475113"/>
                </a:cubicBezTo>
                <a:lnTo>
                  <a:pt x="0" y="2476362"/>
                </a:lnTo>
                <a:lnTo>
                  <a:pt x="0" y="1667522"/>
                </a:lnTo>
                <a:lnTo>
                  <a:pt x="139275" y="1646812"/>
                </a:lnTo>
                <a:cubicBezTo>
                  <a:pt x="911156" y="1492923"/>
                  <a:pt x="1519115" y="900593"/>
                  <a:pt x="1677064" y="148553"/>
                </a:cubicBezTo>
                <a:lnTo>
                  <a:pt x="1700335" y="0"/>
                </a:lnTo>
                <a:close/>
              </a:path>
            </a:pathLst>
          </a:cu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4D0E042E-3F40-4914-B5E9-3F59665E27FE}"/>
              </a:ext>
            </a:extLst>
          </p:cNvPr>
          <p:cNvSpPr txBox="1"/>
          <p:nvPr/>
        </p:nvSpPr>
        <p:spPr>
          <a:xfrm rot="2770171">
            <a:off x="6568389" y="2682936"/>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bg1">
                    <a:lumMod val="50000"/>
                  </a:schemeClr>
                </a:solidFill>
              </a:rPr>
              <a:t>Explore</a:t>
            </a:r>
          </a:p>
        </p:txBody>
      </p:sp>
      <p:sp>
        <p:nvSpPr>
          <p:cNvPr id="10" name="TextBox 9">
            <a:extLst>
              <a:ext uri="{FF2B5EF4-FFF2-40B4-BE49-F238E27FC236}">
                <a16:creationId xmlns:a16="http://schemas.microsoft.com/office/drawing/2014/main" id="{7F2EA83E-63BF-4410-BEA0-5B1B12B689CA}"/>
              </a:ext>
            </a:extLst>
          </p:cNvPr>
          <p:cNvSpPr txBox="1"/>
          <p:nvPr/>
        </p:nvSpPr>
        <p:spPr>
          <a:xfrm rot="19446075">
            <a:off x="6795785" y="4660766"/>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dirty="0">
                <a:solidFill>
                  <a:schemeClr val="bg1">
                    <a:lumMod val="50000"/>
                  </a:schemeClr>
                </a:solidFill>
              </a:rPr>
              <a:t>Train</a:t>
            </a:r>
          </a:p>
        </p:txBody>
      </p:sp>
      <p:sp>
        <p:nvSpPr>
          <p:cNvPr id="11" name="TextBox 10">
            <a:extLst>
              <a:ext uri="{FF2B5EF4-FFF2-40B4-BE49-F238E27FC236}">
                <a16:creationId xmlns:a16="http://schemas.microsoft.com/office/drawing/2014/main" id="{FD3B447D-AE4C-4FBA-8CA5-6B0FE3081C3B}"/>
              </a:ext>
            </a:extLst>
          </p:cNvPr>
          <p:cNvSpPr txBox="1"/>
          <p:nvPr/>
        </p:nvSpPr>
        <p:spPr>
          <a:xfrm>
            <a:off x="8523569" y="2062015"/>
            <a:ext cx="2986191" cy="1099623"/>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rgbClr val="0078D7"/>
                </a:solidFill>
                <a:ea typeface="Segoe UI" pitchFamily="34" charset="0"/>
                <a:cs typeface="Segoe UI" pitchFamily="34" charset="0"/>
              </a:rPr>
              <a:t>E</a:t>
            </a:r>
            <a:r>
              <a:rPr lang="en-US" sz="1372" b="1" dirty="0">
                <a:solidFill>
                  <a:srgbClr val="0078D7"/>
                </a:solidFill>
                <a:ea typeface="Segoe UI" pitchFamily="34" charset="0"/>
                <a:cs typeface="Segoe UI" pitchFamily="34" charset="0"/>
              </a:rPr>
              <a:t>xplore and experiment with SQL Server data in your favorite IDE - use</a:t>
            </a:r>
            <a:r>
              <a:rPr lang="en-US" sz="1372" dirty="0">
                <a:solidFill>
                  <a:srgbClr val="0078D7"/>
                </a:solidFill>
                <a:ea typeface="Segoe UI" pitchFamily="34" charset="0"/>
                <a:cs typeface="Segoe UI" pitchFamily="34" charset="0"/>
              </a:rPr>
              <a:t> R, Python, T-SQL.</a:t>
            </a:r>
          </a:p>
          <a:p>
            <a:pPr>
              <a:lnSpc>
                <a:spcPct val="90000"/>
              </a:lnSpc>
              <a:spcAft>
                <a:spcPts val="588"/>
              </a:spcAft>
            </a:pPr>
            <a:endParaRPr lang="en-US" sz="1176" dirty="0">
              <a:gradFill>
                <a:gsLst>
                  <a:gs pos="2917">
                    <a:schemeClr val="tx1"/>
                  </a:gs>
                  <a:gs pos="30000">
                    <a:schemeClr val="tx1"/>
                  </a:gs>
                </a:gsLst>
                <a:lin ang="5400000" scaled="0"/>
              </a:gradFill>
            </a:endParaRPr>
          </a:p>
        </p:txBody>
      </p:sp>
      <p:grpSp>
        <p:nvGrpSpPr>
          <p:cNvPr id="12" name="Group 11">
            <a:extLst>
              <a:ext uri="{FF2B5EF4-FFF2-40B4-BE49-F238E27FC236}">
                <a16:creationId xmlns:a16="http://schemas.microsoft.com/office/drawing/2014/main" id="{0645AD49-7A0E-4366-B4F4-FA814CFC490A}"/>
              </a:ext>
            </a:extLst>
          </p:cNvPr>
          <p:cNvGrpSpPr/>
          <p:nvPr/>
        </p:nvGrpSpPr>
        <p:grpSpPr>
          <a:xfrm>
            <a:off x="9025999" y="1344544"/>
            <a:ext cx="768662" cy="705185"/>
            <a:chOff x="3784280" y="3848398"/>
            <a:chExt cx="1612176" cy="1262746"/>
          </a:xfrm>
        </p:grpSpPr>
        <p:sp>
          <p:nvSpPr>
            <p:cNvPr id="13" name="Rectangle 12">
              <a:extLst>
                <a:ext uri="{FF2B5EF4-FFF2-40B4-BE49-F238E27FC236}">
                  <a16:creationId xmlns:a16="http://schemas.microsoft.com/office/drawing/2014/main" id="{8F307DB8-E8D7-4326-BC33-198AE78D756B}"/>
                </a:ext>
              </a:extLst>
            </p:cNvPr>
            <p:cNvSpPr/>
            <p:nvPr/>
          </p:nvSpPr>
          <p:spPr bwMode="auto">
            <a:xfrm>
              <a:off x="3791779" y="3848398"/>
              <a:ext cx="1604676" cy="1253747"/>
            </a:xfrm>
            <a:prstGeom prst="rect">
              <a:avLst/>
            </a:pr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51FC8314-9F50-432A-A584-E792BC6F20DB}"/>
                </a:ext>
              </a:extLst>
            </p:cNvPr>
            <p:cNvGrpSpPr/>
            <p:nvPr/>
          </p:nvGrpSpPr>
          <p:grpSpPr>
            <a:xfrm>
              <a:off x="3784280" y="3848398"/>
              <a:ext cx="1612176" cy="1262746"/>
              <a:chOff x="3858984" y="3868512"/>
              <a:chExt cx="1462768" cy="1145722"/>
            </a:xfrm>
          </p:grpSpPr>
          <p:cxnSp>
            <p:nvCxnSpPr>
              <p:cNvPr id="33" name="Straight Connector 32">
                <a:extLst>
                  <a:ext uri="{FF2B5EF4-FFF2-40B4-BE49-F238E27FC236}">
                    <a16:creationId xmlns:a16="http://schemas.microsoft.com/office/drawing/2014/main" id="{866F3123-C0E5-4422-8ACC-1FC42D7602EF}"/>
                  </a:ext>
                </a:extLst>
              </p:cNvPr>
              <p:cNvCxnSpPr/>
              <p:nvPr/>
            </p:nvCxnSpPr>
            <p:spPr>
              <a:xfrm>
                <a:off x="3865789" y="3868512"/>
                <a:ext cx="0" cy="1145722"/>
              </a:xfrm>
              <a:prstGeom prst="line">
                <a:avLst/>
              </a:prstGeom>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A81666-A727-47E6-8A95-42C20FF8A981}"/>
                  </a:ext>
                </a:extLst>
              </p:cNvPr>
              <p:cNvCxnSpPr/>
              <p:nvPr/>
            </p:nvCxnSpPr>
            <p:spPr>
              <a:xfrm>
                <a:off x="3858984" y="5006068"/>
                <a:ext cx="1462768" cy="0"/>
              </a:xfrm>
              <a:prstGeom prst="line">
                <a:avLst/>
              </a:prstGeom>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55366350-3C53-4398-A13F-54872DE6C16F}"/>
                </a:ext>
              </a:extLst>
            </p:cNvPr>
            <p:cNvSpPr/>
            <p:nvPr/>
          </p:nvSpPr>
          <p:spPr bwMode="auto">
            <a:xfrm>
              <a:off x="4978102" y="4201781"/>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F1B426CE-F69D-445F-AA74-251C9AEEEF03}"/>
                </a:ext>
              </a:extLst>
            </p:cNvPr>
            <p:cNvSpPr/>
            <p:nvPr/>
          </p:nvSpPr>
          <p:spPr bwMode="auto">
            <a:xfrm>
              <a:off x="5242356" y="4022550"/>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10A01465-C974-4AB4-91CD-FE7A675A02C3}"/>
                </a:ext>
              </a:extLst>
            </p:cNvPr>
            <p:cNvSpPr/>
            <p:nvPr/>
          </p:nvSpPr>
          <p:spPr bwMode="auto">
            <a:xfrm>
              <a:off x="5154273" y="4448693"/>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56D1F88C-1A2C-4E11-94B9-513E47D763F8}"/>
                </a:ext>
              </a:extLst>
            </p:cNvPr>
            <p:cNvSpPr/>
            <p:nvPr/>
          </p:nvSpPr>
          <p:spPr bwMode="auto">
            <a:xfrm>
              <a:off x="5267550" y="4605453"/>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983463F9-7AB5-400A-96D1-354B1B3B2CD8}"/>
                </a:ext>
              </a:extLst>
            </p:cNvPr>
            <p:cNvSpPr/>
            <p:nvPr/>
          </p:nvSpPr>
          <p:spPr bwMode="auto">
            <a:xfrm>
              <a:off x="5179468" y="4959399"/>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ECAC40E-2EA8-49A9-9802-F7259AE68C7C}"/>
                </a:ext>
              </a:extLst>
            </p:cNvPr>
            <p:cNvSpPr/>
            <p:nvPr/>
          </p:nvSpPr>
          <p:spPr bwMode="auto">
            <a:xfrm>
              <a:off x="4786187" y="4831157"/>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7475FFB4-3EF7-48E1-9098-6D7322F543B4}"/>
                </a:ext>
              </a:extLst>
            </p:cNvPr>
            <p:cNvSpPr/>
            <p:nvPr/>
          </p:nvSpPr>
          <p:spPr bwMode="auto">
            <a:xfrm>
              <a:off x="4727479" y="4473888"/>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9BBA4BDE-9C42-460E-B756-75DE2F3E8E42}"/>
                </a:ext>
              </a:extLst>
            </p:cNvPr>
            <p:cNvSpPr/>
            <p:nvPr/>
          </p:nvSpPr>
          <p:spPr bwMode="auto">
            <a:xfrm>
              <a:off x="4490892" y="4701108"/>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7FB6A0D2-187B-4CB1-B2FD-142C5C1F5FC5}"/>
                </a:ext>
              </a:extLst>
            </p:cNvPr>
            <p:cNvSpPr/>
            <p:nvPr/>
          </p:nvSpPr>
          <p:spPr bwMode="auto">
            <a:xfrm>
              <a:off x="4407000" y="4929714"/>
              <a:ext cx="60971" cy="60971"/>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BA9CE17C-7ACC-4C8E-A5D2-C288F3E575C7}"/>
                </a:ext>
              </a:extLst>
            </p:cNvPr>
            <p:cNvSpPr/>
            <p:nvPr/>
          </p:nvSpPr>
          <p:spPr bwMode="auto">
            <a:xfrm>
              <a:off x="4407001" y="441329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95418255-609E-4B9E-9134-70F1BF61E0AF}"/>
                </a:ext>
              </a:extLst>
            </p:cNvPr>
            <p:cNvSpPr/>
            <p:nvPr/>
          </p:nvSpPr>
          <p:spPr bwMode="auto">
            <a:xfrm>
              <a:off x="4044606" y="4973573"/>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a:extLst>
                <a:ext uri="{FF2B5EF4-FFF2-40B4-BE49-F238E27FC236}">
                  <a16:creationId xmlns:a16="http://schemas.microsoft.com/office/drawing/2014/main" id="{31BEFF99-6ACF-458B-8340-1AB26D121542}"/>
                </a:ext>
              </a:extLst>
            </p:cNvPr>
            <p:cNvSpPr/>
            <p:nvPr/>
          </p:nvSpPr>
          <p:spPr bwMode="auto">
            <a:xfrm>
              <a:off x="4047709" y="4658906"/>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516E75AF-0C58-40B8-955D-1B4BAE3A6448}"/>
                </a:ext>
              </a:extLst>
            </p:cNvPr>
            <p:cNvSpPr/>
            <p:nvPr/>
          </p:nvSpPr>
          <p:spPr bwMode="auto">
            <a:xfrm>
              <a:off x="3858255" y="444165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44959B9A-676E-4D93-8210-2D4C0D748E7A}"/>
                </a:ext>
              </a:extLst>
            </p:cNvPr>
            <p:cNvSpPr/>
            <p:nvPr/>
          </p:nvSpPr>
          <p:spPr bwMode="auto">
            <a:xfrm>
              <a:off x="3937504" y="3902030"/>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EC1B7FAD-5775-4801-8653-28468E5FEB2B}"/>
                </a:ext>
              </a:extLst>
            </p:cNvPr>
            <p:cNvSpPr/>
            <p:nvPr/>
          </p:nvSpPr>
          <p:spPr bwMode="auto">
            <a:xfrm>
              <a:off x="4745929" y="3884825"/>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D8F94FF5-BEA0-46B3-A32A-C2BB7D50DED5}"/>
                </a:ext>
              </a:extLst>
            </p:cNvPr>
            <p:cNvSpPr/>
            <p:nvPr/>
          </p:nvSpPr>
          <p:spPr bwMode="auto">
            <a:xfrm>
              <a:off x="4113202" y="4163144"/>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74299FCC-93F9-4766-B90F-EFA803B8F881}"/>
                </a:ext>
              </a:extLst>
            </p:cNvPr>
            <p:cNvSpPr/>
            <p:nvPr/>
          </p:nvSpPr>
          <p:spPr bwMode="auto">
            <a:xfrm>
              <a:off x="4438686" y="4022548"/>
              <a:ext cx="60971" cy="6097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83EBD96B-871E-4E96-87BA-9973D889F2FA}"/>
                </a:ext>
              </a:extLst>
            </p:cNvPr>
            <p:cNvSpPr/>
            <p:nvPr/>
          </p:nvSpPr>
          <p:spPr>
            <a:xfrm>
              <a:off x="4143074" y="3848398"/>
              <a:ext cx="1205439" cy="1227693"/>
            </a:xfrm>
            <a:custGeom>
              <a:avLst/>
              <a:gdLst>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634156 w 1039586"/>
                <a:gd name="connsiteY3" fmla="*/ 220144 h 1144360"/>
                <a:gd name="connsiteX4" fmla="*/ 1039586 w 1039586"/>
                <a:gd name="connsiteY4" fmla="*/ 0 h 1144360"/>
                <a:gd name="connsiteX0" fmla="*/ 0 w 1039586"/>
                <a:gd name="connsiteY0" fmla="*/ 1144360 h 1144360"/>
                <a:gd name="connsiteX1" fmla="*/ 122598 w 1039586"/>
                <a:gd name="connsiteY1" fmla="*/ 803773 h 1144360"/>
                <a:gd name="connsiteX2" fmla="*/ 444609 w 1039586"/>
                <a:gd name="connsiteY2" fmla="*/ 575873 h 1144360"/>
                <a:gd name="connsiteX3" fmla="*/ 634156 w 1039586"/>
                <a:gd name="connsiteY3" fmla="*/ 220144 h 1144360"/>
                <a:gd name="connsiteX4" fmla="*/ 1039586 w 1039586"/>
                <a:gd name="connsiteY4" fmla="*/ 0 h 114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586" h="1144360">
                  <a:moveTo>
                    <a:pt x="0" y="1144360"/>
                  </a:moveTo>
                  <a:cubicBezTo>
                    <a:pt x="16555" y="1016226"/>
                    <a:pt x="48497" y="898521"/>
                    <a:pt x="122598" y="803773"/>
                  </a:cubicBezTo>
                  <a:cubicBezTo>
                    <a:pt x="196699" y="709025"/>
                    <a:pt x="359349" y="673144"/>
                    <a:pt x="444609" y="575873"/>
                  </a:cubicBezTo>
                  <a:cubicBezTo>
                    <a:pt x="529869" y="478602"/>
                    <a:pt x="534993" y="316123"/>
                    <a:pt x="634156" y="220144"/>
                  </a:cubicBezTo>
                  <a:cubicBezTo>
                    <a:pt x="733319" y="124165"/>
                    <a:pt x="853621" y="41162"/>
                    <a:pt x="1039586" y="0"/>
                  </a:cubicBezTo>
                </a:path>
              </a:pathLst>
            </a:cu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89BB835-7B84-4D27-94F0-FEA7889C658C}"/>
              </a:ext>
            </a:extLst>
          </p:cNvPr>
          <p:cNvSpPr txBox="1"/>
          <p:nvPr/>
        </p:nvSpPr>
        <p:spPr>
          <a:xfrm>
            <a:off x="8472640" y="5083429"/>
            <a:ext cx="3359837" cy="1429969"/>
          </a:xfrm>
          <a:prstGeom prst="rect">
            <a:avLst/>
          </a:prstGeom>
          <a:noFill/>
        </p:spPr>
        <p:txBody>
          <a:bodyPr wrap="square" lIns="179285" tIns="143428" rIns="179285" bIns="143428" rtlCol="0" anchor="t">
            <a:spAutoFit/>
          </a:bodyPr>
          <a:lstStyle/>
          <a:p>
            <a:pPr defTabSz="932293" fontAlgn="base">
              <a:lnSpc>
                <a:spcPct val="90000"/>
              </a:lnSpc>
              <a:spcBef>
                <a:spcPct val="0"/>
              </a:spcBef>
              <a:spcAft>
                <a:spcPct val="0"/>
              </a:spcAft>
            </a:pPr>
            <a:endPar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endParaRPr>
          </a:p>
          <a:p>
            <a:pPr defTabSz="932293" fontAlgn="base">
              <a:lnSpc>
                <a:spcPct val="90000"/>
              </a:lnSpc>
              <a:spcBef>
                <a:spcPct val="0"/>
              </a:spcBef>
              <a:spcAft>
                <a:spcPct val="0"/>
              </a:spcAft>
            </a:pP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Train</a:t>
            </a:r>
            <a:r>
              <a:rPr lang="en-US" sz="1372" dirty="0">
                <a:solidFill>
                  <a:srgbClr val="0078D7"/>
                </a:solidFill>
                <a:ea typeface="Segoe UI" pitchFamily="34" charset="0"/>
                <a:cs typeface="Segoe UI" pitchFamily="34" charset="0"/>
              </a:rPr>
              <a:t> </a:t>
            </a:r>
            <a:r>
              <a:rPr lang="en-US" sz="1372" b="1" dirty="0">
                <a:solidFill>
                  <a:srgbClr val="0078D7"/>
                </a:solidFill>
                <a:ea typeface="Segoe UI" pitchFamily="34" charset="0"/>
                <a:cs typeface="Segoe UI" pitchFamily="34" charset="0"/>
              </a:rPr>
              <a:t>models</a:t>
            </a:r>
            <a:r>
              <a:rPr lang="en-US" sz="1372" dirty="0">
                <a:solidFill>
                  <a:srgbClr val="0078D7"/>
                </a:solidFill>
                <a:ea typeface="Segoe UI" pitchFamily="34" charset="0"/>
                <a:cs typeface="Segoe UI" pitchFamily="34" charset="0"/>
              </a:rPr>
              <a:t> remotely on SQL Server from your IDE</a:t>
            </a:r>
          </a:p>
          <a:p>
            <a:pPr defTabSz="932293" fontAlgn="base">
              <a:lnSpc>
                <a:spcPct val="90000"/>
              </a:lnSpc>
              <a:spcBef>
                <a:spcPct val="0"/>
              </a:spcBef>
              <a:spcAft>
                <a:spcPct val="0"/>
              </a:spcAft>
            </a:pPr>
            <a:endParaRPr lang="en-US" sz="1372" dirty="0">
              <a:solidFill>
                <a:srgbClr val="0078D7"/>
              </a:solidFill>
              <a:ea typeface="Segoe UI" pitchFamily="34" charset="0"/>
              <a:cs typeface="Segoe UI" pitchFamily="34" charset="0"/>
            </a:endParaRPr>
          </a:p>
          <a:p>
            <a:pPr defTabSz="932293" fontAlgn="base">
              <a:lnSpc>
                <a:spcPct val="90000"/>
              </a:lnSpc>
              <a:spcBef>
                <a:spcPct val="0"/>
              </a:spcBef>
              <a:spcAft>
                <a:spcPct val="0"/>
              </a:spcAft>
            </a:pPr>
            <a:r>
              <a:rPr lang="en-US" sz="1350" dirty="0">
                <a:solidFill>
                  <a:srgbClr val="0078D7"/>
                </a:solidFill>
                <a:ea typeface="Segoe UI" pitchFamily="34" charset="0"/>
                <a:cs typeface="Segoe UI" pitchFamily="34" charset="0"/>
              </a:rPr>
              <a:t>Train models using R/Python code embedded in T-SQL stored proc. </a:t>
            </a:r>
            <a:endParaRPr lang="en-US" sz="1176" dirty="0">
              <a:gradFill>
                <a:gsLst>
                  <a:gs pos="2917">
                    <a:schemeClr val="tx1"/>
                  </a:gs>
                  <a:gs pos="30000">
                    <a:schemeClr val="tx1"/>
                  </a:gs>
                </a:gsLst>
                <a:lin ang="5400000" scaled="0"/>
              </a:gradFill>
            </a:endParaRPr>
          </a:p>
        </p:txBody>
      </p:sp>
      <p:grpSp>
        <p:nvGrpSpPr>
          <p:cNvPr id="36" name="Group 35">
            <a:extLst>
              <a:ext uri="{FF2B5EF4-FFF2-40B4-BE49-F238E27FC236}">
                <a16:creationId xmlns:a16="http://schemas.microsoft.com/office/drawing/2014/main" id="{D27805EF-189F-4106-A010-D76525F83ED6}"/>
              </a:ext>
            </a:extLst>
          </p:cNvPr>
          <p:cNvGrpSpPr/>
          <p:nvPr/>
        </p:nvGrpSpPr>
        <p:grpSpPr>
          <a:xfrm rot="2700000">
            <a:off x="1246604" y="4488400"/>
            <a:ext cx="598632" cy="839366"/>
            <a:chOff x="2361853" y="3165133"/>
            <a:chExt cx="1783978" cy="2808773"/>
          </a:xfrm>
          <a:solidFill>
            <a:schemeClr val="accent2"/>
          </a:solidFill>
        </p:grpSpPr>
        <p:sp>
          <p:nvSpPr>
            <p:cNvPr id="37" name="Freeform 69">
              <a:extLst>
                <a:ext uri="{FF2B5EF4-FFF2-40B4-BE49-F238E27FC236}">
                  <a16:creationId xmlns:a16="http://schemas.microsoft.com/office/drawing/2014/main" id="{8B514075-4CDE-45C0-8CF7-522861BE52FF}"/>
                </a:ext>
              </a:extLst>
            </p:cNvPr>
            <p:cNvSpPr>
              <a:spLocks/>
            </p:cNvSpPr>
            <p:nvPr/>
          </p:nvSpPr>
          <p:spPr bwMode="auto">
            <a:xfrm>
              <a:off x="3572757" y="4764082"/>
              <a:ext cx="573074" cy="1209824"/>
            </a:xfrm>
            <a:custGeom>
              <a:avLst/>
              <a:gdLst>
                <a:gd name="T0" fmla="*/ 0 w 93"/>
                <a:gd name="T1" fmla="*/ 127 h 197"/>
                <a:gd name="T2" fmla="*/ 54 w 93"/>
                <a:gd name="T3" fmla="*/ 197 h 197"/>
                <a:gd name="T4" fmla="*/ 76 w 93"/>
                <a:gd name="T5" fmla="*/ 43 h 197"/>
                <a:gd name="T6" fmla="*/ 43 w 93"/>
                <a:gd name="T7" fmla="*/ 0 h 197"/>
                <a:gd name="T8" fmla="*/ 0 w 93"/>
                <a:gd name="T9" fmla="*/ 127 h 197"/>
              </a:gdLst>
              <a:ahLst/>
              <a:cxnLst>
                <a:cxn ang="0">
                  <a:pos x="T0" y="T1"/>
                </a:cxn>
                <a:cxn ang="0">
                  <a:pos x="T2" y="T3"/>
                </a:cxn>
                <a:cxn ang="0">
                  <a:pos x="T4" y="T5"/>
                </a:cxn>
                <a:cxn ang="0">
                  <a:pos x="T6" y="T7"/>
                </a:cxn>
                <a:cxn ang="0">
                  <a:pos x="T8" y="T9"/>
                </a:cxn>
              </a:cxnLst>
              <a:rect l="0" t="0" r="r" b="b"/>
              <a:pathLst>
                <a:path w="93" h="197">
                  <a:moveTo>
                    <a:pt x="0" y="127"/>
                  </a:moveTo>
                  <a:cubicBezTo>
                    <a:pt x="0" y="127"/>
                    <a:pt x="44" y="159"/>
                    <a:pt x="54" y="197"/>
                  </a:cubicBezTo>
                  <a:cubicBezTo>
                    <a:pt x="80" y="167"/>
                    <a:pt x="93" y="87"/>
                    <a:pt x="76" y="43"/>
                  </a:cubicBezTo>
                  <a:cubicBezTo>
                    <a:pt x="43" y="0"/>
                    <a:pt x="43" y="0"/>
                    <a:pt x="43" y="0"/>
                  </a:cubicBezTo>
                  <a:lnTo>
                    <a:pt x="0" y="127"/>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38" name="Freeform 70">
              <a:extLst>
                <a:ext uri="{FF2B5EF4-FFF2-40B4-BE49-F238E27FC236}">
                  <a16:creationId xmlns:a16="http://schemas.microsoft.com/office/drawing/2014/main" id="{B62014E1-56D2-45DF-AE0B-C61F6A7BAADE}"/>
                </a:ext>
              </a:extLst>
            </p:cNvPr>
            <p:cNvSpPr>
              <a:spLocks/>
            </p:cNvSpPr>
            <p:nvPr/>
          </p:nvSpPr>
          <p:spPr bwMode="auto">
            <a:xfrm>
              <a:off x="2361853" y="4742857"/>
              <a:ext cx="566001" cy="1202745"/>
            </a:xfrm>
            <a:custGeom>
              <a:avLst/>
              <a:gdLst>
                <a:gd name="T0" fmla="*/ 91 w 91"/>
                <a:gd name="T1" fmla="*/ 128 h 196"/>
                <a:gd name="T2" fmla="*/ 35 w 91"/>
                <a:gd name="T3" fmla="*/ 196 h 196"/>
                <a:gd name="T4" fmla="*/ 19 w 91"/>
                <a:gd name="T5" fmla="*/ 42 h 196"/>
                <a:gd name="T6" fmla="*/ 53 w 91"/>
                <a:gd name="T7" fmla="*/ 0 h 196"/>
                <a:gd name="T8" fmla="*/ 91 w 91"/>
                <a:gd name="T9" fmla="*/ 128 h 196"/>
              </a:gdLst>
              <a:ahLst/>
              <a:cxnLst>
                <a:cxn ang="0">
                  <a:pos x="T0" y="T1"/>
                </a:cxn>
                <a:cxn ang="0">
                  <a:pos x="T2" y="T3"/>
                </a:cxn>
                <a:cxn ang="0">
                  <a:pos x="T4" y="T5"/>
                </a:cxn>
                <a:cxn ang="0">
                  <a:pos x="T6" y="T7"/>
                </a:cxn>
                <a:cxn ang="0">
                  <a:pos x="T8" y="T9"/>
                </a:cxn>
              </a:cxnLst>
              <a:rect l="0" t="0" r="r" b="b"/>
              <a:pathLst>
                <a:path w="91" h="196">
                  <a:moveTo>
                    <a:pt x="91" y="128"/>
                  </a:moveTo>
                  <a:cubicBezTo>
                    <a:pt x="91" y="128"/>
                    <a:pt x="47" y="158"/>
                    <a:pt x="35" y="196"/>
                  </a:cubicBezTo>
                  <a:cubicBezTo>
                    <a:pt x="10" y="166"/>
                    <a:pt x="0" y="85"/>
                    <a:pt x="19" y="42"/>
                  </a:cubicBezTo>
                  <a:cubicBezTo>
                    <a:pt x="53" y="0"/>
                    <a:pt x="53" y="0"/>
                    <a:pt x="53" y="0"/>
                  </a:cubicBezTo>
                  <a:lnTo>
                    <a:pt x="91" y="128"/>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C03332C-E207-45D0-809A-8C750AFBB523}"/>
                </a:ext>
              </a:extLst>
            </p:cNvPr>
            <p:cNvSpPr>
              <a:spLocks/>
            </p:cNvSpPr>
            <p:nvPr/>
          </p:nvSpPr>
          <p:spPr bwMode="auto">
            <a:xfrm>
              <a:off x="2684485" y="3808966"/>
              <a:ext cx="1162742" cy="1733359"/>
            </a:xfrm>
            <a:custGeom>
              <a:avLst/>
              <a:gdLst>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409516 w 1320790"/>
                <a:gd name="connsiteY9" fmla="*/ 1960861 h 1968970"/>
                <a:gd name="connsiteX10" fmla="*/ 365227 w 1320790"/>
                <a:gd name="connsiteY10" fmla="*/ 1958643 h 1968970"/>
                <a:gd name="connsiteX11" fmla="*/ 271905 w 1320790"/>
                <a:gd name="connsiteY11" fmla="*/ 1953968 h 1968970"/>
                <a:gd name="connsiteX12" fmla="*/ 264 w 1320790"/>
                <a:gd name="connsiteY12" fmla="*/ 879286 h 1968970"/>
                <a:gd name="connsiteX13" fmla="*/ 209219 w 1320790"/>
                <a:gd name="connsiteY13"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365227 w 1320790"/>
                <a:gd name="connsiteY9" fmla="*/ 1958643 h 1968970"/>
                <a:gd name="connsiteX10" fmla="*/ 271905 w 1320790"/>
                <a:gd name="connsiteY10" fmla="*/ 1953968 h 1968970"/>
                <a:gd name="connsiteX11" fmla="*/ 264 w 1320790"/>
                <a:gd name="connsiteY11" fmla="*/ 879286 h 1968970"/>
                <a:gd name="connsiteX12" fmla="*/ 209219 w 1320790"/>
                <a:gd name="connsiteY12"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410029 w 1320790"/>
                <a:gd name="connsiteY8" fmla="*/ 1961999 h 1968970"/>
                <a:gd name="connsiteX9" fmla="*/ 271905 w 1320790"/>
                <a:gd name="connsiteY9" fmla="*/ 1953968 h 1968970"/>
                <a:gd name="connsiteX10" fmla="*/ 264 w 1320790"/>
                <a:gd name="connsiteY10" fmla="*/ 879286 h 1968970"/>
                <a:gd name="connsiteX11" fmla="*/ 209219 w 1320790"/>
                <a:gd name="connsiteY11" fmla="*/ 0 h 1968970"/>
                <a:gd name="connsiteX0" fmla="*/ 209219 w 1320790"/>
                <a:gd name="connsiteY0" fmla="*/ 0 h 1968970"/>
                <a:gd name="connsiteX1" fmla="*/ 334591 w 1320790"/>
                <a:gd name="connsiteY1" fmla="*/ 48849 h 1968970"/>
                <a:gd name="connsiteX2" fmla="*/ 333284 w 1320790"/>
                <a:gd name="connsiteY2" fmla="*/ 52039 h 1968970"/>
                <a:gd name="connsiteX3" fmla="*/ 495812 w 1320790"/>
                <a:gd name="connsiteY3" fmla="*/ 86832 h 1968970"/>
                <a:gd name="connsiteX4" fmla="*/ 669129 w 1320790"/>
                <a:gd name="connsiteY4" fmla="*/ 100774 h 1968970"/>
                <a:gd name="connsiteX5" fmla="*/ 1138312 w 1320790"/>
                <a:gd name="connsiteY5" fmla="*/ 24094 h 1968970"/>
                <a:gd name="connsiteX6" fmla="*/ 1320382 w 1320790"/>
                <a:gd name="connsiteY6" fmla="*/ 902425 h 1968970"/>
                <a:gd name="connsiteX7" fmla="*/ 1012263 w 1320790"/>
                <a:gd name="connsiteY7" fmla="*/ 1968970 h 1968970"/>
                <a:gd name="connsiteX8" fmla="*/ 271905 w 1320790"/>
                <a:gd name="connsiteY8" fmla="*/ 1953968 h 1968970"/>
                <a:gd name="connsiteX9" fmla="*/ 264 w 1320790"/>
                <a:gd name="connsiteY9" fmla="*/ 879286 h 1968970"/>
                <a:gd name="connsiteX10" fmla="*/ 209219 w 1320790"/>
                <a:gd name="connsiteY10" fmla="*/ 0 h 196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0790" h="1968970">
                  <a:moveTo>
                    <a:pt x="209219" y="0"/>
                  </a:moveTo>
                  <a:cubicBezTo>
                    <a:pt x="251010" y="20935"/>
                    <a:pt x="292801" y="34892"/>
                    <a:pt x="334591" y="48849"/>
                  </a:cubicBezTo>
                  <a:lnTo>
                    <a:pt x="333284" y="52039"/>
                  </a:lnTo>
                  <a:lnTo>
                    <a:pt x="495812" y="86832"/>
                  </a:lnTo>
                  <a:cubicBezTo>
                    <a:pt x="551834" y="95546"/>
                    <a:pt x="609606" y="100774"/>
                    <a:pt x="669129" y="100774"/>
                  </a:cubicBezTo>
                  <a:cubicBezTo>
                    <a:pt x="837195" y="100774"/>
                    <a:pt x="991255" y="72890"/>
                    <a:pt x="1138312" y="24094"/>
                  </a:cubicBezTo>
                  <a:cubicBezTo>
                    <a:pt x="1243352" y="275046"/>
                    <a:pt x="1327385" y="581765"/>
                    <a:pt x="1320382" y="902425"/>
                  </a:cubicBezTo>
                  <a:cubicBezTo>
                    <a:pt x="1313380" y="1313707"/>
                    <a:pt x="1166322" y="1690135"/>
                    <a:pt x="1012263" y="1968970"/>
                  </a:cubicBezTo>
                  <a:lnTo>
                    <a:pt x="271905" y="1953968"/>
                  </a:lnTo>
                  <a:cubicBezTo>
                    <a:pt x="125637" y="1667851"/>
                    <a:pt x="-6701" y="1291014"/>
                    <a:pt x="264" y="879286"/>
                  </a:cubicBezTo>
                  <a:cubicBezTo>
                    <a:pt x="264" y="558277"/>
                    <a:pt x="97776" y="251225"/>
                    <a:pt x="209219" y="0"/>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noAutofit/>
            </a:bodyPr>
            <a:lstStyle/>
            <a:p>
              <a:endParaRPr lang="en-US"/>
            </a:p>
          </p:txBody>
        </p:sp>
        <p:sp>
          <p:nvSpPr>
            <p:cNvPr id="40" name="Freeform 74">
              <a:extLst>
                <a:ext uri="{FF2B5EF4-FFF2-40B4-BE49-F238E27FC236}">
                  <a16:creationId xmlns:a16="http://schemas.microsoft.com/office/drawing/2014/main" id="{8B31D38D-D352-4BBB-8FD7-99CB469B4B64}"/>
                </a:ext>
              </a:extLst>
            </p:cNvPr>
            <p:cNvSpPr>
              <a:spLocks/>
            </p:cNvSpPr>
            <p:nvPr/>
          </p:nvSpPr>
          <p:spPr bwMode="auto">
            <a:xfrm>
              <a:off x="3166759" y="4792381"/>
              <a:ext cx="169801" cy="1167369"/>
            </a:xfrm>
            <a:custGeom>
              <a:avLst/>
              <a:gdLst>
                <a:gd name="T0" fmla="*/ 0 w 24"/>
                <a:gd name="T1" fmla="*/ 165 h 165"/>
                <a:gd name="T2" fmla="*/ 21 w 24"/>
                <a:gd name="T3" fmla="*/ 165 h 165"/>
                <a:gd name="T4" fmla="*/ 24 w 24"/>
                <a:gd name="T5" fmla="*/ 1 h 165"/>
                <a:gd name="T6" fmla="*/ 3 w 24"/>
                <a:gd name="T7" fmla="*/ 0 h 165"/>
                <a:gd name="T8" fmla="*/ 0 w 24"/>
                <a:gd name="T9" fmla="*/ 165 h 165"/>
              </a:gdLst>
              <a:ahLst/>
              <a:cxnLst>
                <a:cxn ang="0">
                  <a:pos x="T0" y="T1"/>
                </a:cxn>
                <a:cxn ang="0">
                  <a:pos x="T2" y="T3"/>
                </a:cxn>
                <a:cxn ang="0">
                  <a:pos x="T4" y="T5"/>
                </a:cxn>
                <a:cxn ang="0">
                  <a:pos x="T6" y="T7"/>
                </a:cxn>
                <a:cxn ang="0">
                  <a:pos x="T8" y="T9"/>
                </a:cxn>
              </a:cxnLst>
              <a:rect l="0" t="0" r="r" b="b"/>
              <a:pathLst>
                <a:path w="24" h="165">
                  <a:moveTo>
                    <a:pt x="0" y="165"/>
                  </a:moveTo>
                  <a:lnTo>
                    <a:pt x="21" y="165"/>
                  </a:lnTo>
                  <a:lnTo>
                    <a:pt x="24" y="1"/>
                  </a:lnTo>
                  <a:lnTo>
                    <a:pt x="3" y="0"/>
                  </a:lnTo>
                  <a:lnTo>
                    <a:pt x="0" y="165"/>
                  </a:ln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sp>
          <p:nvSpPr>
            <p:cNvPr id="41" name="Oval 40">
              <a:extLst>
                <a:ext uri="{FF2B5EF4-FFF2-40B4-BE49-F238E27FC236}">
                  <a16:creationId xmlns:a16="http://schemas.microsoft.com/office/drawing/2014/main" id="{12EAEF0B-B47B-4B27-9875-8A0E213FA3E8}"/>
                </a:ext>
              </a:extLst>
            </p:cNvPr>
            <p:cNvSpPr>
              <a:spLocks/>
            </p:cNvSpPr>
            <p:nvPr/>
          </p:nvSpPr>
          <p:spPr bwMode="auto">
            <a:xfrm>
              <a:off x="3023562" y="4119088"/>
              <a:ext cx="496945" cy="496422"/>
            </a:xfrm>
            <a:prstGeom prst="ellipse">
              <a:avLst/>
            </a:prstGeom>
            <a:solidFill>
              <a:schemeClr val="bg1"/>
            </a:solidFill>
            <a:ln>
              <a:noFill/>
            </a:ln>
            <a:extLst/>
          </p:spPr>
          <p:txBody>
            <a:bodyPr vert="horz" wrap="square" lIns="91427" tIns="45713" rIns="91427" bIns="45713" numCol="1" anchor="t" anchorCtr="0" compatLnSpc="1">
              <a:prstTxWarp prst="textNoShape">
                <a:avLst/>
              </a:prstTxWarp>
              <a:noAutofit/>
            </a:bodyPr>
            <a:lstStyle/>
            <a:p>
              <a:endParaRPr lang="en-US"/>
            </a:p>
          </p:txBody>
        </p:sp>
        <p:sp>
          <p:nvSpPr>
            <p:cNvPr id="42" name="Freeform 77">
              <a:extLst>
                <a:ext uri="{FF2B5EF4-FFF2-40B4-BE49-F238E27FC236}">
                  <a16:creationId xmlns:a16="http://schemas.microsoft.com/office/drawing/2014/main" id="{0BC1D88F-12AF-4E1D-A843-3DE0087EA54A}"/>
                </a:ext>
              </a:extLst>
            </p:cNvPr>
            <p:cNvSpPr>
              <a:spLocks/>
            </p:cNvSpPr>
            <p:nvPr/>
          </p:nvSpPr>
          <p:spPr bwMode="auto">
            <a:xfrm>
              <a:off x="2869617" y="3165133"/>
              <a:ext cx="820698" cy="735797"/>
            </a:xfrm>
            <a:custGeom>
              <a:avLst/>
              <a:gdLst>
                <a:gd name="T0" fmla="*/ 78 w 133"/>
                <a:gd name="T1" fmla="*/ 13 h 119"/>
                <a:gd name="T2" fmla="*/ 68 w 133"/>
                <a:gd name="T3" fmla="*/ 0 h 119"/>
                <a:gd name="T4" fmla="*/ 0 w 133"/>
                <a:gd name="T5" fmla="*/ 105 h 119"/>
                <a:gd name="T6" fmla="*/ 18 w 133"/>
                <a:gd name="T7" fmla="*/ 112 h 119"/>
                <a:gd name="T8" fmla="*/ 66 w 133"/>
                <a:gd name="T9" fmla="*/ 119 h 119"/>
                <a:gd name="T10" fmla="*/ 133 w 133"/>
                <a:gd name="T11" fmla="*/ 108 h 119"/>
                <a:gd name="T12" fmla="*/ 78 w 133"/>
                <a:gd name="T13" fmla="*/ 13 h 119"/>
              </a:gdLst>
              <a:ahLst/>
              <a:cxnLst>
                <a:cxn ang="0">
                  <a:pos x="T0" y="T1"/>
                </a:cxn>
                <a:cxn ang="0">
                  <a:pos x="T2" y="T3"/>
                </a:cxn>
                <a:cxn ang="0">
                  <a:pos x="T4" y="T5"/>
                </a:cxn>
                <a:cxn ang="0">
                  <a:pos x="T6" y="T7"/>
                </a:cxn>
                <a:cxn ang="0">
                  <a:pos x="T8" y="T9"/>
                </a:cxn>
                <a:cxn ang="0">
                  <a:pos x="T10" y="T11"/>
                </a:cxn>
                <a:cxn ang="0">
                  <a:pos x="T12" y="T13"/>
                </a:cxn>
              </a:cxnLst>
              <a:rect l="0" t="0" r="r" b="b"/>
              <a:pathLst>
                <a:path w="133" h="119">
                  <a:moveTo>
                    <a:pt x="78" y="13"/>
                  </a:moveTo>
                  <a:cubicBezTo>
                    <a:pt x="72" y="5"/>
                    <a:pt x="68" y="0"/>
                    <a:pt x="68" y="0"/>
                  </a:cubicBezTo>
                  <a:cubicBezTo>
                    <a:pt x="68" y="0"/>
                    <a:pt x="29" y="42"/>
                    <a:pt x="0" y="105"/>
                  </a:cubicBezTo>
                  <a:cubicBezTo>
                    <a:pt x="6" y="108"/>
                    <a:pt x="12" y="110"/>
                    <a:pt x="18" y="112"/>
                  </a:cubicBezTo>
                  <a:cubicBezTo>
                    <a:pt x="33" y="116"/>
                    <a:pt x="49" y="119"/>
                    <a:pt x="66" y="119"/>
                  </a:cubicBezTo>
                  <a:cubicBezTo>
                    <a:pt x="90" y="119"/>
                    <a:pt x="112" y="115"/>
                    <a:pt x="133" y="108"/>
                  </a:cubicBezTo>
                  <a:cubicBezTo>
                    <a:pt x="115" y="64"/>
                    <a:pt x="91" y="30"/>
                    <a:pt x="78" y="13"/>
                  </a:cubicBezTo>
                  <a:close/>
                </a:path>
              </a:pathLst>
            </a:custGeom>
            <a:grpFill/>
            <a:ln>
              <a:noFill/>
            </a:ln>
            <a:extLst/>
          </p:spPr>
          <p:txBody>
            <a:bodyPr vert="horz" wrap="square" lIns="91427" tIns="45713" rIns="91427" bIns="45713" numCol="1" anchor="t" anchorCtr="0" compatLnSpc="1">
              <a:prstTxWarp prst="textNoShape">
                <a:avLst/>
              </a:prstTxWarp>
            </a:bodyPr>
            <a:lstStyle/>
            <a:p>
              <a:endParaRPr lang="en-US"/>
            </a:p>
          </p:txBody>
        </p:sp>
      </p:grpSp>
      <p:sp>
        <p:nvSpPr>
          <p:cNvPr id="43" name="TextBox 42">
            <a:extLst>
              <a:ext uri="{FF2B5EF4-FFF2-40B4-BE49-F238E27FC236}">
                <a16:creationId xmlns:a16="http://schemas.microsoft.com/office/drawing/2014/main" id="{32A1D3C1-CCCE-42EB-81B0-1EE46C609153}"/>
              </a:ext>
            </a:extLst>
          </p:cNvPr>
          <p:cNvSpPr txBox="1"/>
          <p:nvPr/>
        </p:nvSpPr>
        <p:spPr>
          <a:xfrm>
            <a:off x="378965" y="5250615"/>
            <a:ext cx="3079121" cy="1556671"/>
          </a:xfrm>
          <a:prstGeom prst="rect">
            <a:avLst/>
          </a:prstGeom>
          <a:noFill/>
        </p:spPr>
        <p:txBody>
          <a:bodyPr wrap="square" lIns="179285" tIns="143428" rIns="179285" bIns="143428" rtlCol="0">
            <a:spAutoFit/>
          </a:bodyPr>
          <a:lstStyle/>
          <a:p>
            <a:pPr>
              <a:lnSpc>
                <a:spcPct val="90000"/>
              </a:lnSpc>
              <a:spcAft>
                <a:spcPts val="588"/>
              </a:spcAft>
            </a:pP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Deploy and schedule</a:t>
            </a:r>
            <a:r>
              <a:rPr lang="en-US" sz="1372" b="1" dirty="0">
                <a:solidFill>
                  <a:srgbClr val="0078D7"/>
                </a:solidFill>
                <a:ea typeface="Segoe UI" pitchFamily="34" charset="0"/>
                <a:cs typeface="Segoe UI" pitchFamily="34" charset="0"/>
              </a:rPr>
              <a:t> </a:t>
            </a:r>
            <a:r>
              <a:rPr lang="en-US" sz="1372" dirty="0">
                <a:solidFill>
                  <a:srgbClr val="0078D7"/>
                </a:solidFill>
                <a:ea typeface="Segoe UI" pitchFamily="34" charset="0"/>
                <a:cs typeface="Segoe UI" pitchFamily="34" charset="0"/>
              </a:rPr>
              <a:t>training and prediction scripts in-DB - make models and predictions </a:t>
            </a:r>
            <a:r>
              <a:rPr lang="en-US" sz="1372" b="1" dirty="0">
                <a:solidFill>
                  <a:srgbClr val="0078D7"/>
                </a:solidFill>
                <a:latin typeface="Segoe UI" panose="020B0502040204020203" pitchFamily="34" charset="0"/>
                <a:cs typeface="Segoe UI" panose="020B0502040204020203" pitchFamily="34" charset="0"/>
              </a:rPr>
              <a:t>accessible to any application</a:t>
            </a:r>
          </a:p>
          <a:p>
            <a:pPr>
              <a:lnSpc>
                <a:spcPct val="90000"/>
              </a:lnSpc>
              <a:spcAft>
                <a:spcPts val="588"/>
              </a:spcAft>
            </a:pPr>
            <a:r>
              <a:rPr lang="en-US" sz="1372" dirty="0">
                <a:solidFill>
                  <a:srgbClr val="0078D7"/>
                </a:solidFill>
                <a:latin typeface="Segoe UI" panose="020B0502040204020203" pitchFamily="34" charset="0"/>
                <a:cs typeface="Segoe UI" panose="020B0502040204020203" pitchFamily="34" charset="0"/>
              </a:rPr>
              <a:t>Manage model version in DB</a:t>
            </a:r>
          </a:p>
          <a:p>
            <a:pPr>
              <a:lnSpc>
                <a:spcPct val="90000"/>
              </a:lnSpc>
              <a:spcAft>
                <a:spcPts val="588"/>
              </a:spcAft>
            </a:pPr>
            <a:endParaRPr lang="en-US" sz="1176" dirty="0">
              <a:gradFill>
                <a:gsLst>
                  <a:gs pos="2917">
                    <a:schemeClr val="tx1"/>
                  </a:gs>
                  <a:gs pos="30000">
                    <a:schemeClr val="tx1"/>
                  </a:gs>
                </a:gsLst>
                <a:lin ang="5400000" scaled="0"/>
              </a:gradFill>
            </a:endParaRPr>
          </a:p>
        </p:txBody>
      </p:sp>
      <p:grpSp>
        <p:nvGrpSpPr>
          <p:cNvPr id="44" name="Group 43">
            <a:extLst>
              <a:ext uri="{FF2B5EF4-FFF2-40B4-BE49-F238E27FC236}">
                <a16:creationId xmlns:a16="http://schemas.microsoft.com/office/drawing/2014/main" id="{C682BB1C-4A7C-462D-BF05-B57BF00ECC72}"/>
              </a:ext>
            </a:extLst>
          </p:cNvPr>
          <p:cNvGrpSpPr/>
          <p:nvPr/>
        </p:nvGrpSpPr>
        <p:grpSpPr>
          <a:xfrm>
            <a:off x="1000014" y="1607227"/>
            <a:ext cx="948221" cy="594388"/>
            <a:chOff x="10011011" y="3698350"/>
            <a:chExt cx="1234660" cy="779947"/>
          </a:xfrm>
        </p:grpSpPr>
        <p:sp>
          <p:nvSpPr>
            <p:cNvPr id="45" name="Rectangle 44">
              <a:extLst>
                <a:ext uri="{FF2B5EF4-FFF2-40B4-BE49-F238E27FC236}">
                  <a16:creationId xmlns:a16="http://schemas.microsoft.com/office/drawing/2014/main" id="{1B142932-7C15-4225-B975-8E7170C3E18D}"/>
                </a:ext>
              </a:extLst>
            </p:cNvPr>
            <p:cNvSpPr/>
            <p:nvPr/>
          </p:nvSpPr>
          <p:spPr bwMode="auto">
            <a:xfrm>
              <a:off x="10050038" y="3755644"/>
              <a:ext cx="1156607" cy="7226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F19571EB-5417-4A59-BF0B-EFED952495E2}"/>
                </a:ext>
              </a:extLst>
            </p:cNvPr>
            <p:cNvGrpSpPr/>
            <p:nvPr/>
          </p:nvGrpSpPr>
          <p:grpSpPr>
            <a:xfrm>
              <a:off x="10477102" y="3887968"/>
              <a:ext cx="302478" cy="423144"/>
              <a:chOff x="-2260600" y="4106863"/>
              <a:chExt cx="298450" cy="417513"/>
            </a:xfrm>
          </p:grpSpPr>
          <p:sp>
            <p:nvSpPr>
              <p:cNvPr id="48" name="Freeform 188">
                <a:extLst>
                  <a:ext uri="{FF2B5EF4-FFF2-40B4-BE49-F238E27FC236}">
                    <a16:creationId xmlns:a16="http://schemas.microsoft.com/office/drawing/2014/main" id="{79F51D68-9C7F-41F8-BD8B-4004C75530B6}"/>
                  </a:ext>
                </a:extLst>
              </p:cNvPr>
              <p:cNvSpPr>
                <a:spLocks/>
              </p:cNvSpPr>
              <p:nvPr/>
            </p:nvSpPr>
            <p:spPr bwMode="auto">
              <a:xfrm>
                <a:off x="-2260600" y="4106863"/>
                <a:ext cx="298450" cy="376238"/>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sp>
            <p:nvSpPr>
              <p:cNvPr id="49" name="Freeform 192">
                <a:extLst>
                  <a:ext uri="{FF2B5EF4-FFF2-40B4-BE49-F238E27FC236}">
                    <a16:creationId xmlns:a16="http://schemas.microsoft.com/office/drawing/2014/main" id="{1951236E-CCB7-42EC-8B7F-A67F553B7546}"/>
                  </a:ext>
                </a:extLst>
              </p:cNvPr>
              <p:cNvSpPr>
                <a:spLocks noEditPoints="1"/>
              </p:cNvSpPr>
              <p:nvPr/>
            </p:nvSpPr>
            <p:spPr bwMode="auto">
              <a:xfrm>
                <a:off x="-2260600" y="4254501"/>
                <a:ext cx="230188" cy="198438"/>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sp>
            <p:nvSpPr>
              <p:cNvPr id="50" name="Rectangle 194">
                <a:extLst>
                  <a:ext uri="{FF2B5EF4-FFF2-40B4-BE49-F238E27FC236}">
                    <a16:creationId xmlns:a16="http://schemas.microsoft.com/office/drawing/2014/main" id="{AC30052C-144F-4FAE-954C-DF9A12305DAC}"/>
                  </a:ext>
                </a:extLst>
              </p:cNvPr>
              <p:cNvSpPr>
                <a:spLocks noChangeArrowheads="1"/>
              </p:cNvSpPr>
              <p:nvPr/>
            </p:nvSpPr>
            <p:spPr bwMode="auto">
              <a:xfrm>
                <a:off x="-2168525" y="4452938"/>
                <a:ext cx="114300" cy="71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defRPr/>
                </a:pPr>
                <a:endParaRPr lang="en-IN" sz="2400" kern="0">
                  <a:solidFill>
                    <a:srgbClr val="000000"/>
                  </a:solidFill>
                </a:endParaRPr>
              </a:p>
            </p:txBody>
          </p:sp>
        </p:grpSp>
        <p:sp>
          <p:nvSpPr>
            <p:cNvPr id="47" name="Freeform 29">
              <a:extLst>
                <a:ext uri="{FF2B5EF4-FFF2-40B4-BE49-F238E27FC236}">
                  <a16:creationId xmlns:a16="http://schemas.microsoft.com/office/drawing/2014/main" id="{90DA8E6C-A62A-4C6C-95C2-3A8812BD9810}"/>
                </a:ext>
              </a:extLst>
            </p:cNvPr>
            <p:cNvSpPr>
              <a:spLocks noChangeAspect="1" noEditPoints="1"/>
            </p:cNvSpPr>
            <p:nvPr/>
          </p:nvSpPr>
          <p:spPr bwMode="black">
            <a:xfrm>
              <a:off x="10011011" y="3698350"/>
              <a:ext cx="1234660" cy="779947"/>
            </a:xfrm>
            <a:custGeom>
              <a:avLst/>
              <a:gdLst>
                <a:gd name="T0" fmla="*/ 2248 w 2312"/>
                <a:gd name="T1" fmla="*/ 0 h 1460"/>
                <a:gd name="T2" fmla="*/ 64 w 2312"/>
                <a:gd name="T3" fmla="*/ 0 h 1460"/>
                <a:gd name="T4" fmla="*/ 0 w 2312"/>
                <a:gd name="T5" fmla="*/ 64 h 1460"/>
                <a:gd name="T6" fmla="*/ 0 w 2312"/>
                <a:gd name="T7" fmla="*/ 1396 h 1460"/>
                <a:gd name="T8" fmla="*/ 64 w 2312"/>
                <a:gd name="T9" fmla="*/ 1460 h 1460"/>
                <a:gd name="T10" fmla="*/ 2248 w 2312"/>
                <a:gd name="T11" fmla="*/ 1460 h 1460"/>
                <a:gd name="T12" fmla="*/ 2312 w 2312"/>
                <a:gd name="T13" fmla="*/ 1396 h 1460"/>
                <a:gd name="T14" fmla="*/ 2312 w 2312"/>
                <a:gd name="T15" fmla="*/ 64 h 1460"/>
                <a:gd name="T16" fmla="*/ 2248 w 2312"/>
                <a:gd name="T17" fmla="*/ 0 h 1460"/>
                <a:gd name="T18" fmla="*/ 1152 w 2312"/>
                <a:gd name="T19" fmla="*/ 1409 h 1460"/>
                <a:gd name="T20" fmla="*/ 1120 w 2312"/>
                <a:gd name="T21" fmla="*/ 1404 h 1460"/>
                <a:gd name="T22" fmla="*/ 1120 w 2312"/>
                <a:gd name="T23" fmla="*/ 1377 h 1460"/>
                <a:gd name="T24" fmla="*/ 1152 w 2312"/>
                <a:gd name="T25" fmla="*/ 1377 h 1460"/>
                <a:gd name="T26" fmla="*/ 1152 w 2312"/>
                <a:gd name="T27" fmla="*/ 1409 h 1460"/>
                <a:gd name="T28" fmla="*/ 1152 w 2312"/>
                <a:gd name="T29" fmla="*/ 1374 h 1460"/>
                <a:gd name="T30" fmla="*/ 1120 w 2312"/>
                <a:gd name="T31" fmla="*/ 1374 h 1460"/>
                <a:gd name="T32" fmla="*/ 1120 w 2312"/>
                <a:gd name="T33" fmla="*/ 1347 h 1460"/>
                <a:gd name="T34" fmla="*/ 1152 w 2312"/>
                <a:gd name="T35" fmla="*/ 1342 h 1460"/>
                <a:gd name="T36" fmla="*/ 1152 w 2312"/>
                <a:gd name="T37" fmla="*/ 1374 h 1460"/>
                <a:gd name="T38" fmla="*/ 1199 w 2312"/>
                <a:gd name="T39" fmla="*/ 1415 h 1460"/>
                <a:gd name="T40" fmla="*/ 1156 w 2312"/>
                <a:gd name="T41" fmla="*/ 1409 h 1460"/>
                <a:gd name="T42" fmla="*/ 1156 w 2312"/>
                <a:gd name="T43" fmla="*/ 1377 h 1460"/>
                <a:gd name="T44" fmla="*/ 1199 w 2312"/>
                <a:gd name="T45" fmla="*/ 1377 h 1460"/>
                <a:gd name="T46" fmla="*/ 1199 w 2312"/>
                <a:gd name="T47" fmla="*/ 1415 h 1460"/>
                <a:gd name="T48" fmla="*/ 1199 w 2312"/>
                <a:gd name="T49" fmla="*/ 1374 h 1460"/>
                <a:gd name="T50" fmla="*/ 1156 w 2312"/>
                <a:gd name="T51" fmla="*/ 1374 h 1460"/>
                <a:gd name="T52" fmla="*/ 1156 w 2312"/>
                <a:gd name="T53" fmla="*/ 1342 h 1460"/>
                <a:gd name="T54" fmla="*/ 1199 w 2312"/>
                <a:gd name="T55" fmla="*/ 1336 h 1460"/>
                <a:gd name="T56" fmla="*/ 1199 w 2312"/>
                <a:gd name="T57" fmla="*/ 1374 h 1460"/>
                <a:gd name="T58" fmla="*/ 2176 w 2312"/>
                <a:gd name="T59" fmla="*/ 1301 h 1460"/>
                <a:gd name="T60" fmla="*/ 136 w 2312"/>
                <a:gd name="T61" fmla="*/ 1301 h 1460"/>
                <a:gd name="T62" fmla="*/ 136 w 2312"/>
                <a:gd name="T63" fmla="*/ 158 h 1460"/>
                <a:gd name="T64" fmla="*/ 2176 w 2312"/>
                <a:gd name="T65" fmla="*/ 158 h 1460"/>
                <a:gd name="T66" fmla="*/ 2176 w 2312"/>
                <a:gd name="T67" fmla="*/ 13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12" h="1460">
                  <a:moveTo>
                    <a:pt x="2248" y="0"/>
                  </a:moveTo>
                  <a:cubicBezTo>
                    <a:pt x="64" y="0"/>
                    <a:pt x="64" y="0"/>
                    <a:pt x="64" y="0"/>
                  </a:cubicBezTo>
                  <a:cubicBezTo>
                    <a:pt x="29" y="0"/>
                    <a:pt x="0" y="28"/>
                    <a:pt x="0" y="64"/>
                  </a:cubicBezTo>
                  <a:cubicBezTo>
                    <a:pt x="0" y="1396"/>
                    <a:pt x="0" y="1396"/>
                    <a:pt x="0" y="1396"/>
                  </a:cubicBezTo>
                  <a:cubicBezTo>
                    <a:pt x="0" y="1431"/>
                    <a:pt x="29" y="1460"/>
                    <a:pt x="64" y="1460"/>
                  </a:cubicBezTo>
                  <a:cubicBezTo>
                    <a:pt x="2248" y="1460"/>
                    <a:pt x="2248" y="1460"/>
                    <a:pt x="2248" y="1460"/>
                  </a:cubicBezTo>
                  <a:cubicBezTo>
                    <a:pt x="2283" y="1460"/>
                    <a:pt x="2312" y="1431"/>
                    <a:pt x="2312" y="1396"/>
                  </a:cubicBezTo>
                  <a:cubicBezTo>
                    <a:pt x="2312" y="64"/>
                    <a:pt x="2312" y="64"/>
                    <a:pt x="2312" y="64"/>
                  </a:cubicBezTo>
                  <a:cubicBezTo>
                    <a:pt x="2312" y="28"/>
                    <a:pt x="2283" y="0"/>
                    <a:pt x="2248" y="0"/>
                  </a:cubicBezTo>
                  <a:close/>
                  <a:moveTo>
                    <a:pt x="1152" y="1409"/>
                  </a:moveTo>
                  <a:cubicBezTo>
                    <a:pt x="1120" y="1404"/>
                    <a:pt x="1120" y="1404"/>
                    <a:pt x="1120" y="1404"/>
                  </a:cubicBezTo>
                  <a:cubicBezTo>
                    <a:pt x="1120" y="1377"/>
                    <a:pt x="1120" y="1377"/>
                    <a:pt x="1120" y="1377"/>
                  </a:cubicBezTo>
                  <a:cubicBezTo>
                    <a:pt x="1152" y="1377"/>
                    <a:pt x="1152" y="1377"/>
                    <a:pt x="1152" y="1377"/>
                  </a:cubicBezTo>
                  <a:lnTo>
                    <a:pt x="1152" y="1409"/>
                  </a:lnTo>
                  <a:close/>
                  <a:moveTo>
                    <a:pt x="1152" y="1374"/>
                  </a:moveTo>
                  <a:cubicBezTo>
                    <a:pt x="1120" y="1374"/>
                    <a:pt x="1120" y="1374"/>
                    <a:pt x="1120" y="1374"/>
                  </a:cubicBezTo>
                  <a:cubicBezTo>
                    <a:pt x="1120" y="1347"/>
                    <a:pt x="1120" y="1347"/>
                    <a:pt x="1120" y="1347"/>
                  </a:cubicBezTo>
                  <a:cubicBezTo>
                    <a:pt x="1152" y="1342"/>
                    <a:pt x="1152" y="1342"/>
                    <a:pt x="1152" y="1342"/>
                  </a:cubicBezTo>
                  <a:lnTo>
                    <a:pt x="1152" y="1374"/>
                  </a:lnTo>
                  <a:close/>
                  <a:moveTo>
                    <a:pt x="1199" y="1415"/>
                  </a:moveTo>
                  <a:cubicBezTo>
                    <a:pt x="1156" y="1409"/>
                    <a:pt x="1156" y="1409"/>
                    <a:pt x="1156" y="1409"/>
                  </a:cubicBezTo>
                  <a:cubicBezTo>
                    <a:pt x="1156" y="1377"/>
                    <a:pt x="1156" y="1377"/>
                    <a:pt x="1156" y="1377"/>
                  </a:cubicBezTo>
                  <a:cubicBezTo>
                    <a:pt x="1199" y="1377"/>
                    <a:pt x="1199" y="1377"/>
                    <a:pt x="1199" y="1377"/>
                  </a:cubicBezTo>
                  <a:lnTo>
                    <a:pt x="1199" y="1415"/>
                  </a:lnTo>
                  <a:close/>
                  <a:moveTo>
                    <a:pt x="1199" y="1374"/>
                  </a:moveTo>
                  <a:cubicBezTo>
                    <a:pt x="1156" y="1374"/>
                    <a:pt x="1156" y="1374"/>
                    <a:pt x="1156" y="1374"/>
                  </a:cubicBezTo>
                  <a:cubicBezTo>
                    <a:pt x="1156" y="1342"/>
                    <a:pt x="1156" y="1342"/>
                    <a:pt x="1156" y="1342"/>
                  </a:cubicBezTo>
                  <a:cubicBezTo>
                    <a:pt x="1199" y="1336"/>
                    <a:pt x="1199" y="1336"/>
                    <a:pt x="1199" y="1336"/>
                  </a:cubicBezTo>
                  <a:lnTo>
                    <a:pt x="1199" y="1374"/>
                  </a:lnTo>
                  <a:close/>
                  <a:moveTo>
                    <a:pt x="2176" y="1301"/>
                  </a:moveTo>
                  <a:cubicBezTo>
                    <a:pt x="136" y="1301"/>
                    <a:pt x="136" y="1301"/>
                    <a:pt x="136" y="1301"/>
                  </a:cubicBezTo>
                  <a:cubicBezTo>
                    <a:pt x="136" y="158"/>
                    <a:pt x="136" y="158"/>
                    <a:pt x="136" y="158"/>
                  </a:cubicBezTo>
                  <a:cubicBezTo>
                    <a:pt x="2176" y="158"/>
                    <a:pt x="2176" y="158"/>
                    <a:pt x="2176" y="158"/>
                  </a:cubicBezTo>
                  <a:lnTo>
                    <a:pt x="2176" y="1301"/>
                  </a:lnTo>
                  <a:close/>
                </a:path>
              </a:pathLst>
            </a:custGeom>
            <a:solidFill>
              <a:schemeClr val="accent2"/>
            </a:solidFill>
            <a:ln>
              <a:noFill/>
            </a:ln>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grpSp>
      <p:sp>
        <p:nvSpPr>
          <p:cNvPr id="51" name="TextBox 50">
            <a:extLst>
              <a:ext uri="{FF2B5EF4-FFF2-40B4-BE49-F238E27FC236}">
                <a16:creationId xmlns:a16="http://schemas.microsoft.com/office/drawing/2014/main" id="{E76E8193-F657-444C-BAF2-DF7371CEEBDC}"/>
              </a:ext>
            </a:extLst>
          </p:cNvPr>
          <p:cNvSpPr txBox="1"/>
          <p:nvPr/>
        </p:nvSpPr>
        <p:spPr>
          <a:xfrm>
            <a:off x="255659" y="2252866"/>
            <a:ext cx="2669235" cy="1289675"/>
          </a:xfrm>
          <a:prstGeom prst="rect">
            <a:avLst/>
          </a:prstGeom>
          <a:noFill/>
        </p:spPr>
        <p:txBody>
          <a:bodyPr wrap="square" lIns="179285" tIns="143428" rIns="179285" bIns="143428" rtlCol="0">
            <a:spAutoFit/>
          </a:bodyPr>
          <a:lstStyle/>
          <a:p>
            <a:pPr>
              <a:lnSpc>
                <a:spcPct val="90000"/>
              </a:lnSpc>
              <a:spcAft>
                <a:spcPts val="588"/>
              </a:spcAft>
            </a:pPr>
            <a:r>
              <a:rPr lang="en-US" sz="1372" b="1" dirty="0">
                <a:solidFill>
                  <a:srgbClr val="0078D7"/>
                </a:solidFill>
                <a:latin typeface="Segoe UI" panose="020B0502040204020203" pitchFamily="34" charset="0"/>
                <a:cs typeface="Segoe UI" panose="020B0502040204020203" pitchFamily="34" charset="0"/>
              </a:rPr>
              <a:t>Make apps </a:t>
            </a: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intelligent</a:t>
            </a:r>
            <a:r>
              <a:rPr lang="en-US" sz="1372" b="1" dirty="0">
                <a:solidFill>
                  <a:srgbClr val="0078D7"/>
                </a:solidFill>
                <a:ea typeface="Segoe UI" pitchFamily="34" charset="0"/>
                <a:cs typeface="Segoe UI" pitchFamily="34" charset="0"/>
              </a:rPr>
              <a:t> -</a:t>
            </a:r>
            <a:r>
              <a:rPr lang="en-US" sz="1372" dirty="0">
                <a:solidFill>
                  <a:srgbClr val="0078D7"/>
                </a:solidFill>
                <a:ea typeface="Segoe UI" pitchFamily="34" charset="0"/>
                <a:cs typeface="Segoe UI" pitchFamily="34" charset="0"/>
              </a:rPr>
              <a:t>Consume machine learning models from any app with a </a:t>
            </a:r>
            <a:r>
              <a:rPr lang="en-US" sz="1372" b="1" dirty="0">
                <a:solidFill>
                  <a:srgbClr val="0078D7"/>
                </a:solidFill>
                <a:latin typeface="Segoe UI" panose="020B0502040204020203" pitchFamily="34" charset="0"/>
                <a:ea typeface="Segoe UI" panose="020B0502040204020203" pitchFamily="34" charset="0"/>
                <a:cs typeface="Segoe UI" panose="020B0502040204020203" pitchFamily="34" charset="0"/>
              </a:rPr>
              <a:t>simple stored proc call</a:t>
            </a:r>
            <a:endParaRPr lang="en-US" sz="1372" dirty="0">
              <a:solidFill>
                <a:srgbClr val="0078D7"/>
              </a:solidFill>
              <a:ea typeface="Segoe UI" pitchFamily="34" charset="0"/>
              <a:cs typeface="Segoe UI" pitchFamily="34" charset="0"/>
            </a:endParaRPr>
          </a:p>
          <a:p>
            <a:pPr>
              <a:lnSpc>
                <a:spcPct val="90000"/>
              </a:lnSpc>
              <a:spcAft>
                <a:spcPts val="588"/>
              </a:spcAft>
            </a:pPr>
            <a:endParaRPr lang="en-US" sz="1176" dirty="0">
              <a:gradFill>
                <a:gsLst>
                  <a:gs pos="2917">
                    <a:schemeClr val="tx1"/>
                  </a:gs>
                  <a:gs pos="30000">
                    <a:schemeClr val="tx1"/>
                  </a:gs>
                </a:gsLst>
                <a:lin ang="5400000" scaled="0"/>
              </a:gradFill>
            </a:endParaRPr>
          </a:p>
        </p:txBody>
      </p:sp>
      <p:sp>
        <p:nvSpPr>
          <p:cNvPr id="52" name="Arrow: Down 51">
            <a:extLst>
              <a:ext uri="{FF2B5EF4-FFF2-40B4-BE49-F238E27FC236}">
                <a16:creationId xmlns:a16="http://schemas.microsoft.com/office/drawing/2014/main" id="{E139E70B-2F2C-4C23-89C3-2977854507DF}"/>
              </a:ext>
            </a:extLst>
          </p:cNvPr>
          <p:cNvSpPr/>
          <p:nvPr/>
        </p:nvSpPr>
        <p:spPr bwMode="auto">
          <a:xfrm>
            <a:off x="7552895" y="3155245"/>
            <a:ext cx="1063863" cy="1031903"/>
          </a:xfrm>
          <a:prstGeom prst="down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 name="Arrow: Left 52">
            <a:extLst>
              <a:ext uri="{FF2B5EF4-FFF2-40B4-BE49-F238E27FC236}">
                <a16:creationId xmlns:a16="http://schemas.microsoft.com/office/drawing/2014/main" id="{42319375-8B26-48C9-A2B7-C1DF83F44E39}"/>
              </a:ext>
            </a:extLst>
          </p:cNvPr>
          <p:cNvSpPr/>
          <p:nvPr/>
        </p:nvSpPr>
        <p:spPr bwMode="auto">
          <a:xfrm>
            <a:off x="5583980" y="5710923"/>
            <a:ext cx="897647" cy="1000722"/>
          </a:xfrm>
          <a:prstGeom prst="lef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4" name="Arrow: Up 53">
            <a:extLst>
              <a:ext uri="{FF2B5EF4-FFF2-40B4-BE49-F238E27FC236}">
                <a16:creationId xmlns:a16="http://schemas.microsoft.com/office/drawing/2014/main" id="{9F2D86DA-F730-448F-8741-149BB7366909}"/>
              </a:ext>
            </a:extLst>
          </p:cNvPr>
          <p:cNvSpPr/>
          <p:nvPr/>
        </p:nvSpPr>
        <p:spPr bwMode="auto">
          <a:xfrm>
            <a:off x="2893849" y="3760488"/>
            <a:ext cx="1112056" cy="899538"/>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Arrow: Right 54">
            <a:extLst>
              <a:ext uri="{FF2B5EF4-FFF2-40B4-BE49-F238E27FC236}">
                <a16:creationId xmlns:a16="http://schemas.microsoft.com/office/drawing/2014/main" id="{FB7272F0-FD00-440E-901F-34A28434754B}"/>
              </a:ext>
            </a:extLst>
          </p:cNvPr>
          <p:cNvSpPr/>
          <p:nvPr/>
        </p:nvSpPr>
        <p:spPr bwMode="auto">
          <a:xfrm>
            <a:off x="4892136" y="1089000"/>
            <a:ext cx="1104811" cy="112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a:extLst>
              <a:ext uri="{FF2B5EF4-FFF2-40B4-BE49-F238E27FC236}">
                <a16:creationId xmlns:a16="http://schemas.microsoft.com/office/drawing/2014/main" id="{E9136DDF-105D-467D-9F56-068D376E2C7C}"/>
              </a:ext>
            </a:extLst>
          </p:cNvPr>
          <p:cNvSpPr txBox="1"/>
          <p:nvPr/>
        </p:nvSpPr>
        <p:spPr>
          <a:xfrm rot="18840038">
            <a:off x="2726391" y="1989363"/>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a:solidFill>
                  <a:schemeClr val="bg1"/>
                </a:solidFill>
              </a:rPr>
              <a:t>Share &amp; Consume</a:t>
            </a:r>
          </a:p>
        </p:txBody>
      </p:sp>
      <p:sp>
        <p:nvSpPr>
          <p:cNvPr id="57" name="Arrow: Left-Right 56">
            <a:extLst>
              <a:ext uri="{FF2B5EF4-FFF2-40B4-BE49-F238E27FC236}">
                <a16:creationId xmlns:a16="http://schemas.microsoft.com/office/drawing/2014/main" id="{DE1E7FFA-709E-4F11-9E0B-C0D689B8C4B0}"/>
              </a:ext>
            </a:extLst>
          </p:cNvPr>
          <p:cNvSpPr/>
          <p:nvPr/>
        </p:nvSpPr>
        <p:spPr bwMode="auto">
          <a:xfrm rot="18639244">
            <a:off x="6229738" y="2749398"/>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Left-Right 57">
            <a:extLst>
              <a:ext uri="{FF2B5EF4-FFF2-40B4-BE49-F238E27FC236}">
                <a16:creationId xmlns:a16="http://schemas.microsoft.com/office/drawing/2014/main" id="{F82FF02F-0CD4-4118-8EDF-1D9A53FCD091}"/>
              </a:ext>
            </a:extLst>
          </p:cNvPr>
          <p:cNvSpPr/>
          <p:nvPr/>
        </p:nvSpPr>
        <p:spPr bwMode="auto">
          <a:xfrm rot="2726007">
            <a:off x="4237526" y="2797692"/>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Left-Right 58">
            <a:extLst>
              <a:ext uri="{FF2B5EF4-FFF2-40B4-BE49-F238E27FC236}">
                <a16:creationId xmlns:a16="http://schemas.microsoft.com/office/drawing/2014/main" id="{96E1CB63-D7D1-4498-AF8D-5C3E552ECBC7}"/>
              </a:ext>
            </a:extLst>
          </p:cNvPr>
          <p:cNvSpPr/>
          <p:nvPr/>
        </p:nvSpPr>
        <p:spPr bwMode="auto">
          <a:xfrm rot="19028248">
            <a:off x="4063138" y="4555573"/>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Left-Right 59">
            <a:extLst>
              <a:ext uri="{FF2B5EF4-FFF2-40B4-BE49-F238E27FC236}">
                <a16:creationId xmlns:a16="http://schemas.microsoft.com/office/drawing/2014/main" id="{5CB2B9F1-111B-417F-B51D-6A9A7971390A}"/>
              </a:ext>
            </a:extLst>
          </p:cNvPr>
          <p:cNvSpPr/>
          <p:nvPr/>
        </p:nvSpPr>
        <p:spPr bwMode="auto">
          <a:xfrm rot="13256762">
            <a:off x="6420748" y="4579992"/>
            <a:ext cx="922805" cy="30613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Cylinder 60">
            <a:extLst>
              <a:ext uri="{FF2B5EF4-FFF2-40B4-BE49-F238E27FC236}">
                <a16:creationId xmlns:a16="http://schemas.microsoft.com/office/drawing/2014/main" id="{DDC4338F-88BC-45DA-91EF-C3EB74869CD5}"/>
              </a:ext>
            </a:extLst>
          </p:cNvPr>
          <p:cNvSpPr/>
          <p:nvPr/>
        </p:nvSpPr>
        <p:spPr bwMode="auto">
          <a:xfrm>
            <a:off x="4977690" y="3205351"/>
            <a:ext cx="1415242" cy="1611136"/>
          </a:xfrm>
          <a:prstGeom prst="can">
            <a:avLst/>
          </a:prstGeom>
          <a:solidFill>
            <a:schemeClr val="tx2">
              <a:lumMod val="75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SQL Server</a:t>
            </a:r>
          </a:p>
          <a:p>
            <a:pPr algn="ctr" defTabSz="914102"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 Machine Learning Services</a:t>
            </a:r>
          </a:p>
        </p:txBody>
      </p:sp>
      <p:grpSp>
        <p:nvGrpSpPr>
          <p:cNvPr id="62" name="Group 61">
            <a:extLst>
              <a:ext uri="{FF2B5EF4-FFF2-40B4-BE49-F238E27FC236}">
                <a16:creationId xmlns:a16="http://schemas.microsoft.com/office/drawing/2014/main" id="{54154A33-E745-4F4E-8F9C-3629736F53AB}"/>
              </a:ext>
            </a:extLst>
          </p:cNvPr>
          <p:cNvGrpSpPr/>
          <p:nvPr/>
        </p:nvGrpSpPr>
        <p:grpSpPr>
          <a:xfrm>
            <a:off x="378368" y="4075146"/>
            <a:ext cx="2255990" cy="560910"/>
            <a:chOff x="378368" y="4075146"/>
            <a:chExt cx="2255990" cy="560910"/>
          </a:xfrm>
        </p:grpSpPr>
        <p:sp>
          <p:nvSpPr>
            <p:cNvPr id="63" name="people_4">
              <a:extLst>
                <a:ext uri="{FF2B5EF4-FFF2-40B4-BE49-F238E27FC236}">
                  <a16:creationId xmlns:a16="http://schemas.microsoft.com/office/drawing/2014/main" id="{0077EB73-EA70-436D-A26C-1C22276407B7}"/>
                </a:ext>
              </a:extLst>
            </p:cNvPr>
            <p:cNvSpPr>
              <a:spLocks noChangeAspect="1" noEditPoints="1"/>
            </p:cNvSpPr>
            <p:nvPr/>
          </p:nvSpPr>
          <p:spPr bwMode="auto">
            <a:xfrm>
              <a:off x="524285" y="4164017"/>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sp>
          <p:nvSpPr>
            <p:cNvPr id="64" name="TextBox 63">
              <a:extLst>
                <a:ext uri="{FF2B5EF4-FFF2-40B4-BE49-F238E27FC236}">
                  <a16:creationId xmlns:a16="http://schemas.microsoft.com/office/drawing/2014/main" id="{C3C84858-7CEF-4D7A-9C48-4E9B8122AB5C}"/>
                </a:ext>
              </a:extLst>
            </p:cNvPr>
            <p:cNvSpPr txBox="1"/>
            <p:nvPr/>
          </p:nvSpPr>
          <p:spPr>
            <a:xfrm>
              <a:off x="918516" y="4238542"/>
              <a:ext cx="1715842" cy="337140"/>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chemeClr val="accent2"/>
                  </a:solidFill>
                  <a:latin typeface="Segoe UI Semibold" panose="020B0702040204020203" pitchFamily="34" charset="0"/>
                  <a:cs typeface="Segoe UI Semibold" panose="020B0702040204020203" pitchFamily="34" charset="0"/>
                </a:rPr>
                <a:t>SQL Developer/DBA</a:t>
              </a:r>
            </a:p>
          </p:txBody>
        </p:sp>
        <p:sp>
          <p:nvSpPr>
            <p:cNvPr id="65" name="Oval 64">
              <a:extLst>
                <a:ext uri="{FF2B5EF4-FFF2-40B4-BE49-F238E27FC236}">
                  <a16:creationId xmlns:a16="http://schemas.microsoft.com/office/drawing/2014/main" id="{043C2E28-80F8-4A76-9E28-D5072E6F1306}"/>
                </a:ext>
              </a:extLst>
            </p:cNvPr>
            <p:cNvSpPr/>
            <p:nvPr/>
          </p:nvSpPr>
          <p:spPr>
            <a:xfrm>
              <a:off x="378368" y="4075146"/>
              <a:ext cx="577748" cy="560910"/>
            </a:xfrm>
            <a:prstGeom prst="ellipse">
              <a:avLst/>
            </a:prstGeom>
            <a:noFill/>
            <a:ln w="19050">
              <a:solidFill>
                <a:srgbClr val="24A5E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solidFill>
                  <a:srgbClr val="64BFF2"/>
                </a:solidFill>
                <a:latin typeface="Segoe UI"/>
                <a:ea typeface="Segoe UI" pitchFamily="34" charset="0"/>
                <a:cs typeface="Segoe UI" pitchFamily="34" charset="0"/>
              </a:endParaRPr>
            </a:p>
          </p:txBody>
        </p:sp>
      </p:grpSp>
      <p:grpSp>
        <p:nvGrpSpPr>
          <p:cNvPr id="66" name="Group 65">
            <a:extLst>
              <a:ext uri="{FF2B5EF4-FFF2-40B4-BE49-F238E27FC236}">
                <a16:creationId xmlns:a16="http://schemas.microsoft.com/office/drawing/2014/main" id="{24E716D2-E993-4BA5-9754-4AAE5899CAA8}"/>
              </a:ext>
            </a:extLst>
          </p:cNvPr>
          <p:cNvGrpSpPr/>
          <p:nvPr/>
        </p:nvGrpSpPr>
        <p:grpSpPr>
          <a:xfrm>
            <a:off x="2621568" y="1136688"/>
            <a:ext cx="2255668" cy="560910"/>
            <a:chOff x="2132886" y="953111"/>
            <a:chExt cx="2255668" cy="560910"/>
          </a:xfrm>
        </p:grpSpPr>
        <p:sp>
          <p:nvSpPr>
            <p:cNvPr id="67" name="people_4">
              <a:extLst>
                <a:ext uri="{FF2B5EF4-FFF2-40B4-BE49-F238E27FC236}">
                  <a16:creationId xmlns:a16="http://schemas.microsoft.com/office/drawing/2014/main" id="{C0DBEA69-440D-4CA0-800C-7C216E213BB6}"/>
                </a:ext>
              </a:extLst>
            </p:cNvPr>
            <p:cNvSpPr>
              <a:spLocks noChangeAspect="1" noEditPoints="1"/>
            </p:cNvSpPr>
            <p:nvPr/>
          </p:nvSpPr>
          <p:spPr bwMode="auto">
            <a:xfrm>
              <a:off x="2252758" y="1021304"/>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00B0F0"/>
                </a:solidFill>
              </a:endParaRPr>
            </a:p>
          </p:txBody>
        </p:sp>
        <p:sp>
          <p:nvSpPr>
            <p:cNvPr id="68" name="TextBox 67">
              <a:extLst>
                <a:ext uri="{FF2B5EF4-FFF2-40B4-BE49-F238E27FC236}">
                  <a16:creationId xmlns:a16="http://schemas.microsoft.com/office/drawing/2014/main" id="{B248D073-C7E9-4C36-B3EE-B9E6497B1B23}"/>
                </a:ext>
              </a:extLst>
            </p:cNvPr>
            <p:cNvSpPr txBox="1"/>
            <p:nvPr/>
          </p:nvSpPr>
          <p:spPr>
            <a:xfrm>
              <a:off x="2672712" y="1116179"/>
              <a:ext cx="1715842" cy="337140"/>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rgbClr val="00B0F0"/>
                  </a:solidFill>
                  <a:latin typeface="Segoe UI Semibold" panose="020B0702040204020203" pitchFamily="34" charset="0"/>
                  <a:cs typeface="Segoe UI Semibold" panose="020B0702040204020203" pitchFamily="34" charset="0"/>
                </a:rPr>
                <a:t>App Developer</a:t>
              </a:r>
            </a:p>
          </p:txBody>
        </p:sp>
        <p:sp>
          <p:nvSpPr>
            <p:cNvPr id="69" name="Oval 68">
              <a:extLst>
                <a:ext uri="{FF2B5EF4-FFF2-40B4-BE49-F238E27FC236}">
                  <a16:creationId xmlns:a16="http://schemas.microsoft.com/office/drawing/2014/main" id="{C5AA1286-F56A-49AB-A3A2-05B259DA6EB2}"/>
                </a:ext>
              </a:extLst>
            </p:cNvPr>
            <p:cNvSpPr/>
            <p:nvPr/>
          </p:nvSpPr>
          <p:spPr>
            <a:xfrm>
              <a:off x="2132886" y="953111"/>
              <a:ext cx="577748" cy="560910"/>
            </a:xfrm>
            <a:prstGeom prst="ellipse">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solidFill>
                  <a:srgbClr val="00B0F0"/>
                </a:solidFill>
                <a:latin typeface="Segoe UI"/>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D13C93F5-D316-446B-8F1F-757659897DB7}"/>
              </a:ext>
            </a:extLst>
          </p:cNvPr>
          <p:cNvGrpSpPr/>
          <p:nvPr/>
        </p:nvGrpSpPr>
        <p:grpSpPr>
          <a:xfrm>
            <a:off x="8903146" y="3452706"/>
            <a:ext cx="2419554" cy="782319"/>
            <a:chOff x="8903146" y="3452706"/>
            <a:chExt cx="2419554" cy="782319"/>
          </a:xfrm>
        </p:grpSpPr>
        <p:grpSp>
          <p:nvGrpSpPr>
            <p:cNvPr id="71" name="Group 70">
              <a:extLst>
                <a:ext uri="{FF2B5EF4-FFF2-40B4-BE49-F238E27FC236}">
                  <a16:creationId xmlns:a16="http://schemas.microsoft.com/office/drawing/2014/main" id="{3823F5BC-15F5-405F-83FB-F2DA7D2BEAA7}"/>
                </a:ext>
              </a:extLst>
            </p:cNvPr>
            <p:cNvGrpSpPr/>
            <p:nvPr/>
          </p:nvGrpSpPr>
          <p:grpSpPr>
            <a:xfrm>
              <a:off x="8903146" y="3452706"/>
              <a:ext cx="2419554" cy="782319"/>
              <a:chOff x="9505321" y="3391316"/>
              <a:chExt cx="2468071" cy="798006"/>
            </a:xfrm>
          </p:grpSpPr>
          <p:sp>
            <p:nvSpPr>
              <p:cNvPr id="73" name="TextBox 72">
                <a:extLst>
                  <a:ext uri="{FF2B5EF4-FFF2-40B4-BE49-F238E27FC236}">
                    <a16:creationId xmlns:a16="http://schemas.microsoft.com/office/drawing/2014/main" id="{E24BC3A0-F202-4A9D-9203-1BC6E861D8A1}"/>
                  </a:ext>
                </a:extLst>
              </p:cNvPr>
              <p:cNvSpPr txBox="1"/>
              <p:nvPr/>
            </p:nvSpPr>
            <p:spPr>
              <a:xfrm>
                <a:off x="10267943" y="3612560"/>
                <a:ext cx="1705449" cy="343895"/>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chemeClr val="accent2"/>
                    </a:solidFill>
                    <a:latin typeface="Segoe UI Semibold" panose="020B0702040204020203" pitchFamily="34" charset="0"/>
                    <a:cs typeface="Segoe UI Semibold" panose="020B0702040204020203" pitchFamily="34" charset="0"/>
                  </a:rPr>
                  <a:t>Data Scientist</a:t>
                </a:r>
              </a:p>
            </p:txBody>
          </p:sp>
          <p:sp>
            <p:nvSpPr>
              <p:cNvPr id="74" name="Oval 73">
                <a:extLst>
                  <a:ext uri="{FF2B5EF4-FFF2-40B4-BE49-F238E27FC236}">
                    <a16:creationId xmlns:a16="http://schemas.microsoft.com/office/drawing/2014/main" id="{9A69C75A-D742-498D-BEC2-EC2B10A1EFCB}"/>
                  </a:ext>
                </a:extLst>
              </p:cNvPr>
              <p:cNvSpPr/>
              <p:nvPr/>
            </p:nvSpPr>
            <p:spPr>
              <a:xfrm>
                <a:off x="9505321" y="3391316"/>
                <a:ext cx="798006" cy="798006"/>
              </a:xfrm>
              <a:prstGeom prst="ellipse">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2" name="people_4">
              <a:extLst>
                <a:ext uri="{FF2B5EF4-FFF2-40B4-BE49-F238E27FC236}">
                  <a16:creationId xmlns:a16="http://schemas.microsoft.com/office/drawing/2014/main" id="{9434D862-1CE7-4A47-B34C-72F6A4632904}"/>
                </a:ext>
              </a:extLst>
            </p:cNvPr>
            <p:cNvSpPr>
              <a:spLocks noChangeAspect="1" noEditPoints="1"/>
            </p:cNvSpPr>
            <p:nvPr/>
          </p:nvSpPr>
          <p:spPr bwMode="auto">
            <a:xfrm>
              <a:off x="9130887" y="3647535"/>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grpSp>
      <p:grpSp>
        <p:nvGrpSpPr>
          <p:cNvPr id="75" name="Group 74">
            <a:extLst>
              <a:ext uri="{FF2B5EF4-FFF2-40B4-BE49-F238E27FC236}">
                <a16:creationId xmlns:a16="http://schemas.microsoft.com/office/drawing/2014/main" id="{3979E76C-4675-4B7C-9B62-2B6C8A9930ED}"/>
              </a:ext>
            </a:extLst>
          </p:cNvPr>
          <p:cNvGrpSpPr/>
          <p:nvPr/>
        </p:nvGrpSpPr>
        <p:grpSpPr>
          <a:xfrm>
            <a:off x="3224006" y="5975028"/>
            <a:ext cx="1561567" cy="951698"/>
            <a:chOff x="3224006" y="5975028"/>
            <a:chExt cx="1561567" cy="951698"/>
          </a:xfrm>
        </p:grpSpPr>
        <p:grpSp>
          <p:nvGrpSpPr>
            <p:cNvPr id="76" name="Group 75">
              <a:extLst>
                <a:ext uri="{FF2B5EF4-FFF2-40B4-BE49-F238E27FC236}">
                  <a16:creationId xmlns:a16="http://schemas.microsoft.com/office/drawing/2014/main" id="{470FFECE-ABF8-4EC9-8F4E-4185D4A92477}"/>
                </a:ext>
              </a:extLst>
            </p:cNvPr>
            <p:cNvGrpSpPr/>
            <p:nvPr/>
          </p:nvGrpSpPr>
          <p:grpSpPr>
            <a:xfrm>
              <a:off x="3224006" y="5975028"/>
              <a:ext cx="1561567" cy="951698"/>
              <a:chOff x="9590842" y="3371864"/>
              <a:chExt cx="1705449" cy="1117235"/>
            </a:xfrm>
          </p:grpSpPr>
          <p:sp>
            <p:nvSpPr>
              <p:cNvPr id="78" name="TextBox 77">
                <a:extLst>
                  <a:ext uri="{FF2B5EF4-FFF2-40B4-BE49-F238E27FC236}">
                    <a16:creationId xmlns:a16="http://schemas.microsoft.com/office/drawing/2014/main" id="{A31C9057-A78A-402A-8EB0-6528D46211E5}"/>
                  </a:ext>
                </a:extLst>
              </p:cNvPr>
              <p:cNvSpPr txBox="1"/>
              <p:nvPr/>
            </p:nvSpPr>
            <p:spPr>
              <a:xfrm>
                <a:off x="9590842" y="4093318"/>
                <a:ext cx="1705449" cy="395781"/>
              </a:xfrm>
              <a:prstGeom prst="rect">
                <a:avLst/>
              </a:prstGeom>
              <a:noFill/>
              <a:ln>
                <a:noFill/>
              </a:ln>
            </p:spPr>
            <p:txBody>
              <a:bodyPr wrap="square" lIns="140609" tIns="87880" rIns="140609" bIns="87880" rtlCol="0">
                <a:spAutoFit/>
              </a:bodyPr>
              <a:lstStyle/>
              <a:p>
                <a:pPr indent="-351221">
                  <a:lnSpc>
                    <a:spcPct val="90000"/>
                  </a:lnSpc>
                  <a:defRPr/>
                </a:pPr>
                <a:r>
                  <a:rPr lang="en-US" sz="1153" dirty="0">
                    <a:solidFill>
                      <a:srgbClr val="00B0F0"/>
                    </a:solidFill>
                    <a:latin typeface="Segoe UI Semibold" panose="020B0702040204020203" pitchFamily="34" charset="0"/>
                    <a:cs typeface="Segoe UI Semibold" panose="020B0702040204020203" pitchFamily="34" charset="0"/>
                  </a:rPr>
                  <a:t>Data Scientist</a:t>
                </a:r>
              </a:p>
            </p:txBody>
          </p:sp>
          <p:sp>
            <p:nvSpPr>
              <p:cNvPr id="79" name="Oval 78">
                <a:extLst>
                  <a:ext uri="{FF2B5EF4-FFF2-40B4-BE49-F238E27FC236}">
                    <a16:creationId xmlns:a16="http://schemas.microsoft.com/office/drawing/2014/main" id="{C3D60FE1-CA4A-48FB-B0DD-C5C61B254BA0}"/>
                  </a:ext>
                </a:extLst>
              </p:cNvPr>
              <p:cNvSpPr/>
              <p:nvPr/>
            </p:nvSpPr>
            <p:spPr>
              <a:xfrm>
                <a:off x="9755973" y="3371864"/>
                <a:ext cx="798006" cy="798006"/>
              </a:xfrm>
              <a:prstGeom prst="ellipse">
                <a:avLst/>
              </a:prstGeom>
              <a:noFill/>
              <a:ln w="1905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7" name="people_4">
              <a:extLst>
                <a:ext uri="{FF2B5EF4-FFF2-40B4-BE49-F238E27FC236}">
                  <a16:creationId xmlns:a16="http://schemas.microsoft.com/office/drawing/2014/main" id="{8B887926-B9B3-41B4-A937-527227BF25ED}"/>
                </a:ext>
              </a:extLst>
            </p:cNvPr>
            <p:cNvSpPr>
              <a:spLocks noChangeAspect="1" noEditPoints="1"/>
            </p:cNvSpPr>
            <p:nvPr/>
          </p:nvSpPr>
          <p:spPr bwMode="auto">
            <a:xfrm>
              <a:off x="3563932" y="6135621"/>
              <a:ext cx="320740" cy="35858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endParaRPr lang="en-US" sz="1730" dirty="0">
                <a:solidFill>
                  <a:srgbClr val="64BFF2"/>
                </a:solidFill>
              </a:endParaRPr>
            </a:p>
          </p:txBody>
        </p:sp>
      </p:grpSp>
      <p:pic>
        <p:nvPicPr>
          <p:cNvPr id="80" name="Graphic 79" descr="Brain">
            <a:extLst>
              <a:ext uri="{FF2B5EF4-FFF2-40B4-BE49-F238E27FC236}">
                <a16:creationId xmlns:a16="http://schemas.microsoft.com/office/drawing/2014/main" id="{9EB6AE7E-914D-4C28-843D-6C1184C823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34805" y="4447359"/>
            <a:ext cx="959855" cy="959855"/>
          </a:xfrm>
          <a:prstGeom prst="rect">
            <a:avLst/>
          </a:prstGeom>
        </p:spPr>
      </p:pic>
      <p:sp>
        <p:nvSpPr>
          <p:cNvPr id="81" name="TextBox 80">
            <a:extLst>
              <a:ext uri="{FF2B5EF4-FFF2-40B4-BE49-F238E27FC236}">
                <a16:creationId xmlns:a16="http://schemas.microsoft.com/office/drawing/2014/main" id="{84A8F7BF-FF87-460D-89DB-43C46385D9D4}"/>
              </a:ext>
            </a:extLst>
          </p:cNvPr>
          <p:cNvSpPr txBox="1"/>
          <p:nvPr/>
        </p:nvSpPr>
        <p:spPr>
          <a:xfrm rot="2655059">
            <a:off x="3112656" y="5597894"/>
            <a:ext cx="2995371" cy="615522"/>
          </a:xfrm>
          <a:prstGeom prst="rect">
            <a:avLst/>
          </a:prstGeom>
          <a:noFill/>
        </p:spPr>
        <p:txBody>
          <a:bodyPr wrap="square" lIns="179285" tIns="143428" rIns="179285" bIns="143428" rtlCol="0">
            <a:spAutoFit/>
          </a:bodyPr>
          <a:lstStyle/>
          <a:p>
            <a:pPr>
              <a:lnSpc>
                <a:spcPct val="90000"/>
              </a:lnSpc>
              <a:spcAft>
                <a:spcPts val="588"/>
              </a:spcAft>
            </a:pPr>
            <a:r>
              <a:rPr lang="en-US" sz="2353" b="1">
                <a:solidFill>
                  <a:schemeClr val="bg1"/>
                </a:solidFill>
              </a:rPr>
              <a:t>Deploy</a:t>
            </a:r>
          </a:p>
        </p:txBody>
      </p:sp>
    </p:spTree>
    <p:extLst>
      <p:ext uri="{BB962C8B-B14F-4D97-AF65-F5344CB8AC3E}">
        <p14:creationId xmlns:p14="http://schemas.microsoft.com/office/powerpoint/2010/main" val="117569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BDF9-DF6F-43DD-AB85-27E2E9051F57}"/>
              </a:ext>
            </a:extLst>
          </p:cNvPr>
          <p:cNvSpPr>
            <a:spLocks noGrp="1"/>
          </p:cNvSpPr>
          <p:nvPr>
            <p:ph type="title"/>
          </p:nvPr>
        </p:nvSpPr>
        <p:spPr/>
        <p:txBody>
          <a:bodyPr/>
          <a:lstStyle/>
          <a:p>
            <a:r>
              <a:rPr lang="en-US" dirty="0"/>
              <a:t>Data Scientist</a:t>
            </a:r>
          </a:p>
        </p:txBody>
      </p:sp>
      <p:sp>
        <p:nvSpPr>
          <p:cNvPr id="3" name="Content Placeholder 2">
            <a:extLst>
              <a:ext uri="{FF2B5EF4-FFF2-40B4-BE49-F238E27FC236}">
                <a16:creationId xmlns:a16="http://schemas.microsoft.com/office/drawing/2014/main" id="{689BDA8A-9933-452E-A54E-804E170AEF4D}"/>
              </a:ext>
            </a:extLst>
          </p:cNvPr>
          <p:cNvSpPr>
            <a:spLocks noGrp="1"/>
          </p:cNvSpPr>
          <p:nvPr>
            <p:ph idx="1"/>
          </p:nvPr>
        </p:nvSpPr>
        <p:spPr/>
        <p:txBody>
          <a:bodyPr/>
          <a:lstStyle/>
          <a:p>
            <a:r>
              <a:rPr lang="en-US" dirty="0"/>
              <a:t>Works against the database.</a:t>
            </a:r>
          </a:p>
          <a:p>
            <a:r>
              <a:rPr lang="en-US" dirty="0"/>
              <a:t>Explores, trains models.</a:t>
            </a:r>
          </a:p>
          <a:p>
            <a:r>
              <a:rPr lang="en-US" dirty="0"/>
              <a:t>Come up with a great model.</a:t>
            </a:r>
          </a:p>
          <a:p>
            <a:r>
              <a:rPr lang="en-US" dirty="0"/>
              <a:t>Now What?</a:t>
            </a:r>
          </a:p>
          <a:p>
            <a:pPr lvl="1"/>
            <a:r>
              <a:rPr lang="en-US" dirty="0"/>
              <a:t>how to deploy, and where?</a:t>
            </a:r>
          </a:p>
        </p:txBody>
      </p:sp>
      <p:sp>
        <p:nvSpPr>
          <p:cNvPr id="4" name="Footer Placeholder 3">
            <a:extLst>
              <a:ext uri="{FF2B5EF4-FFF2-40B4-BE49-F238E27FC236}">
                <a16:creationId xmlns:a16="http://schemas.microsoft.com/office/drawing/2014/main" id="{8E758EC1-C22C-42B4-8D75-9860252EE279}"/>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48073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A0F5-538C-4234-899C-5416CEE96848}"/>
              </a:ext>
            </a:extLst>
          </p:cNvPr>
          <p:cNvSpPr>
            <a:spLocks noGrp="1"/>
          </p:cNvSpPr>
          <p:nvPr>
            <p:ph type="title"/>
          </p:nvPr>
        </p:nvSpPr>
        <p:spPr/>
        <p:txBody>
          <a:bodyPr/>
          <a:lstStyle/>
          <a:p>
            <a:r>
              <a:rPr lang="en-US" dirty="0"/>
              <a:t>Deployment - I</a:t>
            </a:r>
          </a:p>
        </p:txBody>
      </p:sp>
      <p:sp>
        <p:nvSpPr>
          <p:cNvPr id="3" name="Content Placeholder 2">
            <a:extLst>
              <a:ext uri="{FF2B5EF4-FFF2-40B4-BE49-F238E27FC236}">
                <a16:creationId xmlns:a16="http://schemas.microsoft.com/office/drawing/2014/main" id="{F3F31A85-10DC-4D33-808D-BDA4A90A7AFD}"/>
              </a:ext>
            </a:extLst>
          </p:cNvPr>
          <p:cNvSpPr>
            <a:spLocks noGrp="1"/>
          </p:cNvSpPr>
          <p:nvPr>
            <p:ph idx="1"/>
          </p:nvPr>
        </p:nvSpPr>
        <p:spPr/>
        <p:txBody>
          <a:bodyPr/>
          <a:lstStyle/>
          <a:p>
            <a:r>
              <a:rPr lang="en-US" dirty="0" err="1"/>
              <a:t>Serialise</a:t>
            </a:r>
            <a:r>
              <a:rPr lang="en-US" dirty="0"/>
              <a:t> the model</a:t>
            </a:r>
          </a:p>
          <a:p>
            <a:pPr lvl="1"/>
            <a:r>
              <a:rPr lang="en-US" dirty="0"/>
              <a:t>CRANR - </a:t>
            </a:r>
            <a:r>
              <a:rPr lang="en-US" dirty="0" err="1">
                <a:latin typeface="Consolas" panose="020B0609020204030204" pitchFamily="49" charset="0"/>
              </a:rPr>
              <a:t>serialise</a:t>
            </a:r>
            <a:endParaRPr lang="en-US" dirty="0">
              <a:latin typeface="Consolas" panose="020B0609020204030204" pitchFamily="49" charset="0"/>
            </a:endParaRPr>
          </a:p>
          <a:p>
            <a:pPr lvl="1"/>
            <a:r>
              <a:rPr lang="en-US" dirty="0"/>
              <a:t>Python - </a:t>
            </a:r>
            <a:r>
              <a:rPr lang="en-US" dirty="0" err="1">
                <a:latin typeface="Consolas" panose="020B0609020204030204" pitchFamily="49" charset="0"/>
              </a:rPr>
              <a:t>pickle.dumps</a:t>
            </a:r>
            <a:endParaRPr lang="en-US" dirty="0">
              <a:latin typeface="Consolas" panose="020B0609020204030204" pitchFamily="49" charset="0"/>
            </a:endParaRPr>
          </a:p>
          <a:p>
            <a:pPr lvl="1"/>
            <a:r>
              <a:rPr lang="en-US" dirty="0" err="1"/>
              <a:t>RevoScaleR</a:t>
            </a:r>
            <a:r>
              <a:rPr lang="en-US" dirty="0"/>
              <a:t> - </a:t>
            </a:r>
            <a:r>
              <a:rPr lang="en-US" dirty="0" err="1">
                <a:latin typeface="Consolas" panose="020B0609020204030204" pitchFamily="49" charset="0"/>
              </a:rPr>
              <a:t>rxSerializeModel</a:t>
            </a:r>
            <a:endParaRPr lang="en-US" dirty="0">
              <a:latin typeface="Consolas" panose="020B0609020204030204" pitchFamily="49" charset="0"/>
            </a:endParaRPr>
          </a:p>
          <a:p>
            <a:pPr lvl="1"/>
            <a:r>
              <a:rPr lang="en-US" dirty="0" err="1"/>
              <a:t>revoscalepy</a:t>
            </a:r>
            <a:r>
              <a:rPr lang="en-US" dirty="0"/>
              <a:t> - </a:t>
            </a:r>
            <a:r>
              <a:rPr lang="en-US" dirty="0" err="1">
                <a:latin typeface="Consolas" panose="020B0609020204030204" pitchFamily="49" charset="0"/>
              </a:rPr>
              <a:t>rx_serialize_model</a:t>
            </a:r>
            <a:endParaRPr lang="en-US" dirty="0"/>
          </a:p>
          <a:p>
            <a:r>
              <a:rPr lang="en-US" dirty="0"/>
              <a:t>Save the model to a table as </a:t>
            </a:r>
            <a:r>
              <a:rPr lang="en-US" dirty="0" err="1">
                <a:latin typeface="Consolas" panose="020B0609020204030204" pitchFamily="49" charset="0"/>
              </a:rPr>
              <a:t>varbinary</a:t>
            </a:r>
            <a:r>
              <a:rPr lang="en-US" dirty="0">
                <a:latin typeface="Consolas" panose="020B0609020204030204" pitchFamily="49" charset="0"/>
              </a:rPr>
              <a:t>(max)</a:t>
            </a:r>
          </a:p>
          <a:p>
            <a:pPr lvl="1"/>
            <a:r>
              <a:rPr lang="en-US" dirty="0"/>
              <a:t>ODBC - insert into a table via stored procedure</a:t>
            </a:r>
          </a:p>
          <a:p>
            <a:pPr lvl="1"/>
            <a:r>
              <a:rPr lang="en-US" dirty="0" err="1"/>
              <a:t>RevoScaleR</a:t>
            </a:r>
            <a:r>
              <a:rPr lang="en-US" dirty="0"/>
              <a:t> - </a:t>
            </a:r>
            <a:r>
              <a:rPr lang="en-US" dirty="0" err="1">
                <a:latin typeface="Consolas" panose="020B0609020204030204" pitchFamily="49" charset="0"/>
              </a:rPr>
              <a:t>rxWriteObject</a:t>
            </a:r>
            <a:endParaRPr lang="en-US" dirty="0">
              <a:latin typeface="Consolas" panose="020B0609020204030204" pitchFamily="49" charset="0"/>
            </a:endParaRPr>
          </a:p>
          <a:p>
            <a:pPr lvl="1"/>
            <a:r>
              <a:rPr lang="en-US" dirty="0" err="1"/>
              <a:t>revoscalepy</a:t>
            </a:r>
            <a:r>
              <a:rPr lang="en-US" dirty="0"/>
              <a:t> - </a:t>
            </a:r>
            <a:r>
              <a:rPr lang="en-US" dirty="0" err="1">
                <a:latin typeface="Consolas" panose="020B0609020204030204" pitchFamily="49" charset="0"/>
              </a:rPr>
              <a:t>rx_write_object</a:t>
            </a:r>
            <a:endParaRPr lang="en-US" dirty="0">
              <a:latin typeface="Consolas" panose="020B0609020204030204" pitchFamily="49" charset="0"/>
            </a:endParaRPr>
          </a:p>
          <a:p>
            <a:r>
              <a:rPr lang="en-US" dirty="0"/>
              <a:t>Model created through SPEES can be directly inserted in T-SQL</a:t>
            </a:r>
          </a:p>
        </p:txBody>
      </p:sp>
      <p:sp>
        <p:nvSpPr>
          <p:cNvPr id="4" name="Footer Placeholder 3">
            <a:extLst>
              <a:ext uri="{FF2B5EF4-FFF2-40B4-BE49-F238E27FC236}">
                <a16:creationId xmlns:a16="http://schemas.microsoft.com/office/drawing/2014/main" id="{6E172076-29AA-420C-8E29-D5DAE803372F}"/>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261594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D3FF-95FF-44AB-8B3A-7791CB6477DA}"/>
              </a:ext>
            </a:extLst>
          </p:cNvPr>
          <p:cNvSpPr>
            <a:spLocks noGrp="1"/>
          </p:cNvSpPr>
          <p:nvPr>
            <p:ph type="title"/>
          </p:nvPr>
        </p:nvSpPr>
        <p:spPr/>
        <p:txBody>
          <a:bodyPr/>
          <a:lstStyle/>
          <a:p>
            <a:r>
              <a:rPr lang="en-US" dirty="0"/>
              <a:t>Deployment - II</a:t>
            </a:r>
          </a:p>
        </p:txBody>
      </p:sp>
      <p:sp>
        <p:nvSpPr>
          <p:cNvPr id="4" name="Footer Placeholder 3">
            <a:extLst>
              <a:ext uri="{FF2B5EF4-FFF2-40B4-BE49-F238E27FC236}">
                <a16:creationId xmlns:a16="http://schemas.microsoft.com/office/drawing/2014/main" id="{C33FEB00-594E-4929-B3AE-C573AA420EF7}"/>
              </a:ext>
            </a:extLst>
          </p:cNvPr>
          <p:cNvSpPr>
            <a:spLocks noGrp="1"/>
          </p:cNvSpPr>
          <p:nvPr>
            <p:ph type="ftr" sz="quarter" idx="11"/>
          </p:nvPr>
        </p:nvSpPr>
        <p:spPr/>
        <p:txBody>
          <a:bodyPr/>
          <a:lstStyle/>
          <a:p>
            <a:r>
              <a:rPr lang="en-US"/>
              <a:t>http://nielsberglund.com</a:t>
            </a:r>
            <a:endParaRPr lang="en-US" dirty="0"/>
          </a:p>
        </p:txBody>
      </p:sp>
      <p:sp>
        <p:nvSpPr>
          <p:cNvPr id="6" name="TextBox 5">
            <a:extLst>
              <a:ext uri="{FF2B5EF4-FFF2-40B4-BE49-F238E27FC236}">
                <a16:creationId xmlns:a16="http://schemas.microsoft.com/office/drawing/2014/main" id="{66EAACE9-2C48-4733-929D-FCD045041C90}"/>
              </a:ext>
            </a:extLst>
          </p:cNvPr>
          <p:cNvSpPr txBox="1"/>
          <p:nvPr/>
        </p:nvSpPr>
        <p:spPr>
          <a:xfrm>
            <a:off x="838199" y="1125507"/>
            <a:ext cx="11022368" cy="4691156"/>
          </a:xfrm>
          <a:prstGeom prst="rect">
            <a:avLst/>
          </a:prstGeom>
          <a:solidFill>
            <a:schemeClr val="accent4">
              <a:lumMod val="20000"/>
              <a:lumOff val="80000"/>
            </a:schemeClr>
          </a:solidFill>
        </p:spPr>
        <p:txBody>
          <a:bodyPr wrap="square" rtlCol="0">
            <a:spAutoFit/>
          </a:bodyPr>
          <a:lstStyle/>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sqlServerCtxString</a:t>
            </a:r>
            <a:r>
              <a:rPr lang="en-US" sz="1400" dirty="0">
                <a:latin typeface="Consolas" panose="020B0609020204030204" pitchFamily="49" charset="0"/>
                <a:ea typeface="Calibri" panose="020F0502020204030204" pitchFamily="34" charset="0"/>
                <a:cs typeface="Times New Roman" panose="02020603050405020304" pitchFamily="18" charset="0"/>
              </a:rPr>
              <a:t> &lt;- "Driver=SQL </a:t>
            </a:r>
            <a:r>
              <a:rPr lang="en-US" sz="1400" dirty="0" err="1">
                <a:latin typeface="Consolas" panose="020B0609020204030204" pitchFamily="49" charset="0"/>
                <a:ea typeface="Calibri" panose="020F0502020204030204" pitchFamily="34" charset="0"/>
                <a:cs typeface="Times New Roman" panose="02020603050405020304" pitchFamily="18" charset="0"/>
              </a:rPr>
              <a:t>Server;server</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sqlsat</a:t>
            </a:r>
            <a:r>
              <a:rPr lang="en-US" sz="1400" dirty="0">
                <a:latin typeface="Consolas" panose="020B0609020204030204" pitchFamily="49" charset="0"/>
                <a:ea typeface="Calibri" panose="020F0502020204030204" pitchFamily="34" charset="0"/>
                <a:cs typeface="Times New Roman" panose="02020603050405020304" pitchFamily="18" charset="0"/>
              </a:rPr>
              <a:t>; database=</a:t>
            </a:r>
            <a:r>
              <a:rPr lang="en-US" sz="1400" dirty="0" err="1">
                <a:latin typeface="Consolas" panose="020B0609020204030204" pitchFamily="49" charset="0"/>
                <a:ea typeface="Calibri" panose="020F0502020204030204" pitchFamily="34" charset="0"/>
                <a:cs typeface="Times New Roman" panose="02020603050405020304" pitchFamily="18" charset="0"/>
              </a:rPr>
              <a:t>SqlSatDb</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uid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sa;pwd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sapwd</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 use compute context</a:t>
            </a: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sqlCtx</a:t>
            </a:r>
            <a:r>
              <a:rPr lang="en-US" sz="1400" dirty="0">
                <a:latin typeface="Consolas" panose="020B0609020204030204" pitchFamily="49" charset="0"/>
                <a:ea typeface="Calibri" panose="020F0502020204030204" pitchFamily="34" charset="0"/>
                <a:cs typeface="Times New Roman" panose="02020603050405020304" pitchFamily="18" charset="0"/>
              </a:rPr>
              <a:t> &lt;- </a:t>
            </a:r>
            <a:r>
              <a:rPr lang="en-US" sz="1400" dirty="0" err="1">
                <a:latin typeface="Consolas" panose="020B0609020204030204" pitchFamily="49" charset="0"/>
                <a:ea typeface="Calibri" panose="020F0502020204030204" pitchFamily="34" charset="0"/>
                <a:cs typeface="Times New Roman" panose="02020603050405020304" pitchFamily="18" charset="0"/>
              </a:rPr>
              <a:t>RxInSqlServer</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connectionString</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sqlServerCtxString</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numTasks</a:t>
            </a:r>
            <a:r>
              <a:rPr lang="en-US" sz="1400" dirty="0">
                <a:latin typeface="Consolas" panose="020B0609020204030204" pitchFamily="49" charset="0"/>
                <a:ea typeface="Calibri" panose="020F0502020204030204" pitchFamily="34" charset="0"/>
                <a:cs typeface="Times New Roman" panose="02020603050405020304" pitchFamily="18" charset="0"/>
              </a:rPr>
              <a:t> = 4)</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 set the compute context to be the </a:t>
            </a:r>
            <a:r>
              <a:rPr lang="en-US" sz="1400" dirty="0" err="1">
                <a:latin typeface="Consolas" panose="020B0609020204030204" pitchFamily="49" charset="0"/>
                <a:ea typeface="Calibri" panose="020F0502020204030204" pitchFamily="34" charset="0"/>
                <a:cs typeface="Times New Roman" panose="02020603050405020304" pitchFamily="18" charset="0"/>
              </a:rPr>
              <a:t>sql</a:t>
            </a:r>
            <a:r>
              <a:rPr lang="en-US" sz="1400" dirty="0">
                <a:latin typeface="Consolas" panose="020B0609020204030204" pitchFamily="49" charset="0"/>
                <a:ea typeface="Calibri" panose="020F0502020204030204" pitchFamily="34" charset="0"/>
                <a:cs typeface="Times New Roman" panose="02020603050405020304" pitchFamily="18" charset="0"/>
              </a:rPr>
              <a:t> context</a:t>
            </a: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rxSetComputeContext</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sqlCtx</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14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mydata</a:t>
            </a:r>
            <a:r>
              <a:rPr lang="en-US" sz="1400" dirty="0">
                <a:latin typeface="Consolas" panose="020B0609020204030204" pitchFamily="49" charset="0"/>
                <a:ea typeface="Calibri" panose="020F0502020204030204" pitchFamily="34" charset="0"/>
                <a:cs typeface="Times New Roman" panose="02020603050405020304" pitchFamily="18" charset="0"/>
              </a:rPr>
              <a:t> &lt;- </a:t>
            </a:r>
            <a:r>
              <a:rPr lang="en-US" sz="1400" dirty="0" err="1">
                <a:latin typeface="Consolas" panose="020B0609020204030204" pitchFamily="49" charset="0"/>
                <a:ea typeface="Calibri" panose="020F0502020204030204" pitchFamily="34" charset="0"/>
                <a:cs typeface="Times New Roman" panose="02020603050405020304" pitchFamily="18" charset="0"/>
              </a:rPr>
              <a:t>RxSqlServerData</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sqlQuery</a:t>
            </a:r>
            <a:r>
              <a:rPr lang="en-US" sz="1400" dirty="0">
                <a:latin typeface="Consolas" panose="020B0609020204030204" pitchFamily="49" charset="0"/>
                <a:ea typeface="Calibri" panose="020F0502020204030204" pitchFamily="34" charset="0"/>
                <a:cs typeface="Times New Roman" panose="02020603050405020304" pitchFamily="18" charset="0"/>
              </a:rPr>
              <a:t> = …, </a:t>
            </a:r>
            <a:r>
              <a:rPr lang="en-US" sz="1400" dirty="0" err="1">
                <a:latin typeface="Consolas" panose="020B0609020204030204" pitchFamily="49" charset="0"/>
                <a:ea typeface="Calibri" panose="020F0502020204030204" pitchFamily="34" charset="0"/>
                <a:cs typeface="Times New Roman" panose="02020603050405020304" pitchFamily="18" charset="0"/>
              </a:rPr>
              <a:t>connectionString</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sqlServerCtxString</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14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logitObj</a:t>
            </a:r>
            <a:r>
              <a:rPr lang="en-US" sz="1400" dirty="0">
                <a:latin typeface="Consolas" panose="020B0609020204030204" pitchFamily="49" charset="0"/>
                <a:ea typeface="Calibri" panose="020F0502020204030204" pitchFamily="34" charset="0"/>
                <a:cs typeface="Times New Roman" panose="02020603050405020304" pitchFamily="18" charset="0"/>
              </a:rPr>
              <a:t> &lt;- </a:t>
            </a:r>
            <a:r>
              <a:rPr lang="en-US" sz="1400" dirty="0" err="1">
                <a:latin typeface="Consolas" panose="020B0609020204030204" pitchFamily="49" charset="0"/>
                <a:ea typeface="Calibri" panose="020F0502020204030204" pitchFamily="34" charset="0"/>
                <a:cs typeface="Times New Roman" panose="02020603050405020304" pitchFamily="18" charset="0"/>
              </a:rPr>
              <a:t>rxLogit</a:t>
            </a:r>
            <a:r>
              <a:rPr lang="en-US" sz="1400" dirty="0">
                <a:latin typeface="Consolas" panose="020B0609020204030204" pitchFamily="49" charset="0"/>
                <a:ea typeface="Calibri" panose="020F0502020204030204" pitchFamily="34" charset="0"/>
                <a:cs typeface="Times New Roman" panose="02020603050405020304" pitchFamily="18" charset="0"/>
              </a:rPr>
              <a:t>(tipped ~ </a:t>
            </a:r>
            <a:r>
              <a:rPr lang="en-US" sz="1400" dirty="0" err="1">
                <a:latin typeface="Consolas" panose="020B0609020204030204" pitchFamily="49" charset="0"/>
                <a:ea typeface="Calibri" panose="020F0502020204030204" pitchFamily="34" charset="0"/>
                <a:cs typeface="Times New Roman" panose="02020603050405020304" pitchFamily="18" charset="0"/>
              </a:rPr>
              <a:t>passenger_count</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trip_distance</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trip_time_in_secs</a:t>
            </a:r>
            <a:r>
              <a:rPr lang="en-US" sz="1400" dirty="0">
                <a:latin typeface="Consolas" panose="020B0609020204030204" pitchFamily="49" charset="0"/>
                <a:ea typeface="Calibri" panose="020F0502020204030204" pitchFamily="34" charset="0"/>
                <a:cs typeface="Times New Roman" panose="02020603050405020304" pitchFamily="18" charset="0"/>
              </a:rPr>
              <a:t> + </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direct_distance</a:t>
            </a:r>
            <a:r>
              <a:rPr lang="en-US" sz="1400" dirty="0">
                <a:latin typeface="Consolas" panose="020B0609020204030204" pitchFamily="49" charset="0"/>
                <a:ea typeface="Calibri" panose="020F0502020204030204" pitchFamily="34" charset="0"/>
                <a:cs typeface="Times New Roman" panose="02020603050405020304" pitchFamily="18" charset="0"/>
              </a:rPr>
              <a:t>, data = </a:t>
            </a:r>
            <a:r>
              <a:rPr lang="en-US" sz="1400" dirty="0" err="1">
                <a:latin typeface="Consolas" panose="020B0609020204030204" pitchFamily="49" charset="0"/>
                <a:ea typeface="Calibri" panose="020F0502020204030204" pitchFamily="34" charset="0"/>
                <a:cs typeface="Times New Roman" panose="02020603050405020304" pitchFamily="18" charset="0"/>
              </a:rPr>
              <a:t>mydata</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modelbin</a:t>
            </a:r>
            <a:r>
              <a:rPr lang="en-US" sz="1400" dirty="0">
                <a:latin typeface="Consolas" panose="020B0609020204030204" pitchFamily="49" charset="0"/>
                <a:ea typeface="Calibri" panose="020F0502020204030204" pitchFamily="34" charset="0"/>
                <a:cs typeface="Times New Roman" panose="02020603050405020304" pitchFamily="18" charset="0"/>
              </a:rPr>
              <a:t> &lt;- serialize(</a:t>
            </a:r>
            <a:r>
              <a:rPr lang="en-US" sz="1400" dirty="0" err="1">
                <a:latin typeface="Consolas" panose="020B0609020204030204" pitchFamily="49" charset="0"/>
                <a:ea typeface="Calibri" panose="020F0502020204030204" pitchFamily="34" charset="0"/>
                <a:cs typeface="Times New Roman" panose="02020603050405020304" pitchFamily="18" charset="0"/>
              </a:rPr>
              <a:t>logitObj</a:t>
            </a:r>
            <a:r>
              <a:rPr lang="en-US" sz="1400" dirty="0">
                <a:latin typeface="Consolas" panose="020B0609020204030204" pitchFamily="49" charset="0"/>
                <a:ea typeface="Calibri" panose="020F0502020204030204" pitchFamily="34" charset="0"/>
                <a:cs typeface="Times New Roman" panose="02020603050405020304" pitchFamily="18" charset="0"/>
              </a:rPr>
              <a:t>, NULL)</a:t>
            </a: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modelbinstr</a:t>
            </a:r>
            <a:r>
              <a:rPr lang="en-US" sz="1400" dirty="0">
                <a:latin typeface="Consolas" panose="020B0609020204030204" pitchFamily="49" charset="0"/>
                <a:ea typeface="Calibri" panose="020F0502020204030204" pitchFamily="34" charset="0"/>
                <a:cs typeface="Times New Roman" panose="02020603050405020304" pitchFamily="18" charset="0"/>
              </a:rPr>
              <a:t> = paste(</a:t>
            </a:r>
            <a:r>
              <a:rPr lang="en-US" sz="1400" dirty="0" err="1">
                <a:latin typeface="Consolas" panose="020B0609020204030204" pitchFamily="49" charset="0"/>
                <a:ea typeface="Calibri" panose="020F0502020204030204" pitchFamily="34" charset="0"/>
                <a:cs typeface="Times New Roman" panose="02020603050405020304" pitchFamily="18" charset="0"/>
              </a:rPr>
              <a:t>modelbin</a:t>
            </a:r>
            <a:r>
              <a:rPr lang="en-US" sz="1400" dirty="0">
                <a:latin typeface="Consolas" panose="020B0609020204030204" pitchFamily="49" charset="0"/>
                <a:ea typeface="Calibri" panose="020F0502020204030204" pitchFamily="34" charset="0"/>
                <a:cs typeface="Times New Roman" panose="02020603050405020304" pitchFamily="18" charset="0"/>
              </a:rPr>
              <a:t>, collapse = "")</a:t>
            </a:r>
          </a:p>
          <a:p>
            <a:pPr>
              <a:lnSpc>
                <a:spcPct val="107000"/>
              </a:lnSpc>
            </a:pPr>
            <a:endParaRPr lang="en-US" sz="14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library("RODBC")</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#this is for persisting the model to disk in SQL Server</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conn &lt;- "Driver={SQL Server native Client 11.0}; server=.\\</a:t>
            </a:r>
            <a:r>
              <a:rPr lang="en-US" sz="1400" dirty="0" err="1">
                <a:latin typeface="Consolas" panose="020B0609020204030204" pitchFamily="49" charset="0"/>
                <a:ea typeface="Calibri" panose="020F0502020204030204" pitchFamily="34" charset="0"/>
                <a:cs typeface="Times New Roman" panose="02020603050405020304" pitchFamily="18" charset="0"/>
              </a:rPr>
              <a:t>sqlsat;database</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SqlSatDb;uid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sa;pwd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sapwd</a:t>
            </a:r>
            <a:r>
              <a:rPr lang="en-US" sz="14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14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conn &lt;- </a:t>
            </a:r>
            <a:r>
              <a:rPr lang="en-US" sz="1400" dirty="0" err="1">
                <a:latin typeface="Consolas" panose="020B0609020204030204" pitchFamily="49" charset="0"/>
                <a:ea typeface="Calibri" panose="020F0502020204030204" pitchFamily="34" charset="0"/>
                <a:cs typeface="Times New Roman" panose="02020603050405020304" pitchFamily="18" charset="0"/>
              </a:rPr>
              <a:t>odbcDriverConnect</a:t>
            </a:r>
            <a:r>
              <a:rPr lang="en-US" sz="1400" dirty="0">
                <a:latin typeface="Consolas" panose="020B0609020204030204" pitchFamily="49" charset="0"/>
                <a:ea typeface="Calibri" panose="020F0502020204030204" pitchFamily="34" charset="0"/>
                <a:cs typeface="Times New Roman" panose="02020603050405020304" pitchFamily="18" charset="0"/>
              </a:rPr>
              <a:t>(connection = conn)</a:t>
            </a: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q &lt;- paste("EXEC </a:t>
            </a:r>
            <a:r>
              <a:rPr lang="en-US" sz="1400" dirty="0" err="1">
                <a:latin typeface="Consolas" panose="020B0609020204030204" pitchFamily="49" charset="0"/>
                <a:ea typeface="Calibri" panose="020F0502020204030204" pitchFamily="34" charset="0"/>
                <a:cs typeface="Times New Roman" panose="02020603050405020304" pitchFamily="18" charset="0"/>
              </a:rPr>
              <a:t>dbo.pr_UpsertModel</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ModelName</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TestModel</a:t>
            </a:r>
            <a:r>
              <a:rPr lang="en-US" sz="1400" dirty="0">
                <a:latin typeface="Consolas" panose="020B0609020204030204" pitchFamily="49" charset="0"/>
                <a:ea typeface="Calibri" panose="020F0502020204030204" pitchFamily="34" charset="0"/>
                <a:cs typeface="Times New Roman" panose="02020603050405020304" pitchFamily="18" charset="0"/>
              </a:rPr>
              <a:t>',  @Model = '", </a:t>
            </a:r>
            <a:r>
              <a:rPr lang="en-US" sz="1400" dirty="0" err="1">
                <a:latin typeface="Consolas" panose="020B0609020204030204" pitchFamily="49" charset="0"/>
                <a:ea typeface="Calibri" panose="020F0502020204030204" pitchFamily="34" charset="0"/>
                <a:cs typeface="Times New Roman" panose="02020603050405020304" pitchFamily="18" charset="0"/>
              </a:rPr>
              <a:t>modelbinstr</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sep</a:t>
            </a:r>
            <a:r>
              <a:rPr lang="en-US" sz="1400" dirty="0">
                <a:latin typeface="Consolas" panose="020B0609020204030204" pitchFamily="49" charset="0"/>
                <a:ea typeface="Calibri" panose="020F0502020204030204" pitchFamily="34" charset="0"/>
                <a:cs typeface="Times New Roman" panose="02020603050405020304" pitchFamily="18" charset="0"/>
              </a:rPr>
              <a:t> = "")</a:t>
            </a:r>
          </a:p>
          <a:p>
            <a:pPr>
              <a:lnSpc>
                <a:spcPct val="107000"/>
              </a:lnSpc>
            </a:pPr>
            <a:r>
              <a:rPr lang="en-US" sz="1400" dirty="0" err="1">
                <a:latin typeface="Consolas" panose="020B0609020204030204" pitchFamily="49" charset="0"/>
                <a:ea typeface="Calibri" panose="020F0502020204030204" pitchFamily="34" charset="0"/>
                <a:cs typeface="Times New Roman" panose="02020603050405020304" pitchFamily="18" charset="0"/>
              </a:rPr>
              <a:t>sqlQuery</a:t>
            </a:r>
            <a:r>
              <a:rPr lang="en-US" sz="1400" dirty="0">
                <a:latin typeface="Consolas" panose="020B0609020204030204" pitchFamily="49" charset="0"/>
                <a:ea typeface="Calibri" panose="020F0502020204030204" pitchFamily="34" charset="0"/>
                <a:cs typeface="Times New Roman" panose="02020603050405020304" pitchFamily="18" charset="0"/>
              </a:rPr>
              <a:t>(conn, q)</a:t>
            </a:r>
          </a:p>
        </p:txBody>
      </p:sp>
    </p:spTree>
    <p:extLst>
      <p:ext uri="{BB962C8B-B14F-4D97-AF65-F5344CB8AC3E}">
        <p14:creationId xmlns:p14="http://schemas.microsoft.com/office/powerpoint/2010/main" val="23288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4E6E-2F42-4D66-948F-7CEA82D5051C}"/>
              </a:ext>
            </a:extLst>
          </p:cNvPr>
          <p:cNvSpPr>
            <a:spLocks noGrp="1"/>
          </p:cNvSpPr>
          <p:nvPr>
            <p:ph type="title"/>
          </p:nvPr>
        </p:nvSpPr>
        <p:spPr/>
        <p:txBody>
          <a:bodyPr/>
          <a:lstStyle/>
          <a:p>
            <a:r>
              <a:rPr lang="en-US" dirty="0"/>
              <a:t>Scoring / Predicting</a:t>
            </a:r>
          </a:p>
        </p:txBody>
      </p:sp>
      <p:sp>
        <p:nvSpPr>
          <p:cNvPr id="3" name="Content Placeholder 2">
            <a:extLst>
              <a:ext uri="{FF2B5EF4-FFF2-40B4-BE49-F238E27FC236}">
                <a16:creationId xmlns:a16="http://schemas.microsoft.com/office/drawing/2014/main" id="{BC8CE660-558B-4693-AD5A-CC43D94C325D}"/>
              </a:ext>
            </a:extLst>
          </p:cNvPr>
          <p:cNvSpPr>
            <a:spLocks noGrp="1"/>
          </p:cNvSpPr>
          <p:nvPr>
            <p:ph idx="1"/>
          </p:nvPr>
        </p:nvSpPr>
        <p:spPr/>
        <p:txBody>
          <a:bodyPr/>
          <a:lstStyle/>
          <a:p>
            <a:r>
              <a:rPr lang="en-US" dirty="0"/>
              <a:t>Load model from table.</a:t>
            </a:r>
          </a:p>
          <a:p>
            <a:r>
              <a:rPr lang="en-US" dirty="0"/>
              <a:t>Call score / predict method passing in data and model</a:t>
            </a:r>
          </a:p>
          <a:p>
            <a:pPr lvl="1"/>
            <a:r>
              <a:rPr lang="en-US" dirty="0"/>
              <a:t>CRANR - </a:t>
            </a:r>
            <a:r>
              <a:rPr lang="en-US" dirty="0">
                <a:latin typeface="Consolas" panose="020B0609020204030204" pitchFamily="49" charset="0"/>
              </a:rPr>
              <a:t>predict</a:t>
            </a:r>
          </a:p>
          <a:p>
            <a:pPr lvl="1"/>
            <a:r>
              <a:rPr lang="en-US" dirty="0" err="1"/>
              <a:t>RevoScaleR</a:t>
            </a:r>
            <a:r>
              <a:rPr lang="en-US" dirty="0"/>
              <a:t> - </a:t>
            </a:r>
            <a:r>
              <a:rPr lang="en-US" dirty="0" err="1">
                <a:latin typeface="Consolas" panose="020B0609020204030204" pitchFamily="49" charset="0"/>
              </a:rPr>
              <a:t>rxPredict</a:t>
            </a:r>
            <a:endParaRPr lang="en-US" dirty="0">
              <a:latin typeface="Consolas" panose="020B0609020204030204" pitchFamily="49" charset="0"/>
            </a:endParaRPr>
          </a:p>
          <a:p>
            <a:pPr lvl="1"/>
            <a:r>
              <a:rPr lang="en-US" dirty="0" err="1"/>
              <a:t>revoscalepy</a:t>
            </a:r>
            <a:r>
              <a:rPr lang="en-US" dirty="0"/>
              <a:t> - </a:t>
            </a:r>
            <a:r>
              <a:rPr lang="en-US" dirty="0" err="1">
                <a:latin typeface="Consolas" panose="020B0609020204030204" pitchFamily="49" charset="0"/>
              </a:rPr>
              <a:t>rx_predict</a:t>
            </a:r>
            <a:endParaRPr lang="en-US" dirty="0">
              <a:latin typeface="Consolas" panose="020B0609020204030204" pitchFamily="49" charset="0"/>
            </a:endParaRPr>
          </a:p>
          <a:p>
            <a:r>
              <a:rPr lang="en-US" dirty="0" err="1"/>
              <a:t>fdasf</a:t>
            </a:r>
            <a:endParaRPr lang="en-US" dirty="0"/>
          </a:p>
          <a:p>
            <a:r>
              <a:rPr lang="en-US" dirty="0" err="1"/>
              <a:t>sdfsdf</a:t>
            </a:r>
            <a:endParaRPr lang="en-US" dirty="0"/>
          </a:p>
        </p:txBody>
      </p:sp>
      <p:sp>
        <p:nvSpPr>
          <p:cNvPr id="4" name="Footer Placeholder 3">
            <a:extLst>
              <a:ext uri="{FF2B5EF4-FFF2-40B4-BE49-F238E27FC236}">
                <a16:creationId xmlns:a16="http://schemas.microsoft.com/office/drawing/2014/main" id="{D82C2F03-8E98-4C3B-908D-AF19F9B55C8F}"/>
              </a:ext>
            </a:extLst>
          </p:cNvPr>
          <p:cNvSpPr>
            <a:spLocks noGrp="1"/>
          </p:cNvSpPr>
          <p:nvPr>
            <p:ph type="ftr" sz="quarter" idx="11"/>
          </p:nvPr>
        </p:nvSpPr>
        <p:spPr/>
        <p:txBody>
          <a:bodyPr/>
          <a:lstStyle/>
          <a:p>
            <a:r>
              <a:rPr lang="en-US"/>
              <a:t>http://nielsberglund.com</a:t>
            </a:r>
            <a:endParaRPr lang="en-US" dirty="0"/>
          </a:p>
        </p:txBody>
      </p:sp>
    </p:spTree>
    <p:extLst>
      <p:ext uri="{BB962C8B-B14F-4D97-AF65-F5344CB8AC3E}">
        <p14:creationId xmlns:p14="http://schemas.microsoft.com/office/powerpoint/2010/main" val="272634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E142-AA1B-446C-8AD6-FF3ECAA0618F}"/>
              </a:ext>
            </a:extLst>
          </p:cNvPr>
          <p:cNvSpPr>
            <a:spLocks noGrp="1"/>
          </p:cNvSpPr>
          <p:nvPr>
            <p:ph type="title"/>
          </p:nvPr>
        </p:nvSpPr>
        <p:spPr/>
        <p:txBody>
          <a:bodyPr/>
          <a:lstStyle/>
          <a:p>
            <a:r>
              <a:rPr lang="en-US" dirty="0"/>
              <a:t>Score / Predict - II</a:t>
            </a:r>
          </a:p>
        </p:txBody>
      </p:sp>
      <p:sp>
        <p:nvSpPr>
          <p:cNvPr id="4" name="Footer Placeholder 3">
            <a:extLst>
              <a:ext uri="{FF2B5EF4-FFF2-40B4-BE49-F238E27FC236}">
                <a16:creationId xmlns:a16="http://schemas.microsoft.com/office/drawing/2014/main" id="{C253E22F-00D6-4ACC-B1F4-ECB25D2942C1}"/>
              </a:ext>
            </a:extLst>
          </p:cNvPr>
          <p:cNvSpPr>
            <a:spLocks noGrp="1"/>
          </p:cNvSpPr>
          <p:nvPr>
            <p:ph type="ftr" sz="quarter" idx="11"/>
          </p:nvPr>
        </p:nvSpPr>
        <p:spPr/>
        <p:txBody>
          <a:bodyPr/>
          <a:lstStyle/>
          <a:p>
            <a:r>
              <a:rPr lang="en-US"/>
              <a:t>http://nielsberglund.com</a:t>
            </a:r>
            <a:endParaRPr lang="en-US" dirty="0"/>
          </a:p>
        </p:txBody>
      </p:sp>
      <p:sp>
        <p:nvSpPr>
          <p:cNvPr id="5" name="TextBox 4">
            <a:extLst>
              <a:ext uri="{FF2B5EF4-FFF2-40B4-BE49-F238E27FC236}">
                <a16:creationId xmlns:a16="http://schemas.microsoft.com/office/drawing/2014/main" id="{50E7C4E9-89F0-458A-8722-B235524BFAFF}"/>
              </a:ext>
            </a:extLst>
          </p:cNvPr>
          <p:cNvSpPr txBox="1"/>
          <p:nvPr/>
        </p:nvSpPr>
        <p:spPr>
          <a:xfrm>
            <a:off x="584816" y="1516125"/>
            <a:ext cx="11022368" cy="4558236"/>
          </a:xfrm>
          <a:prstGeom prst="rect">
            <a:avLst/>
          </a:prstGeom>
          <a:solidFill>
            <a:schemeClr val="accent4">
              <a:lumMod val="20000"/>
              <a:lumOff val="80000"/>
            </a:schemeClr>
          </a:solidFill>
        </p:spPr>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inData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'select TOP(10000)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passenger_count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trip_distance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trip_time_in_secs</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dbo.fn_CalculateDistance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pickup_latitude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pickup_longitude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dropoff_latitude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dropoff_longitude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as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direct_distance</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from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dbo.tb_NYCityTaxi</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tablesample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(1 percent) repeatable (98052)'</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DECLARE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@lmodel2 </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FF00FF"/>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TOP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1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ModelBin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dbo</a:t>
            </a:r>
            <a:r>
              <a:rPr lang="en-US" sz="16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tb_Model</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EXEC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00000"/>
                </a:solidFill>
                <a:latin typeface="Consolas" panose="020B0609020204030204" pitchFamily="49" charset="0"/>
                <a:ea typeface="Calibri" panose="020F0502020204030204" pitchFamily="34" charset="0"/>
                <a:cs typeface="Consolas" panose="020B0609020204030204" pitchFamily="49" charset="0"/>
              </a:rPr>
              <a:t>sp_execute_external_script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@language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N'R'</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@script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mod &lt;-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unserialize</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as.raw</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(model));</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OutputDataSet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rxPredict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modelObject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mod, data =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InputDataSet</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outData</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NULL,</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predVarNames</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"Score", type = "response",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writeModelVars</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 FALSE, overwrite = TRUE);'</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@input_data_1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inData</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@params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N'@model</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varbinary</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(max)'</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@model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@lmodel2</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WITH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SETS </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Score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GO</a:t>
            </a:r>
            <a:endParaRPr lang="en-US" sz="16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72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_1.potx" id="{FA503185-4EDB-41FC-B5B1-22E9FF7A780C}" vid="{9F837DFA-0B41-4752-A64A-F8984E08E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Conf_1</Template>
  <TotalTime>431</TotalTime>
  <Words>1217</Words>
  <Application>Microsoft Office PowerPoint</Application>
  <PresentationFormat>Widescreen</PresentationFormat>
  <Paragraphs>183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Segoe UI</vt:lpstr>
      <vt:lpstr>Segoe UI Semibold</vt:lpstr>
      <vt:lpstr>Times New Roman</vt:lpstr>
      <vt:lpstr>Office Theme</vt:lpstr>
      <vt:lpstr>SQL Server ML Services in Production</vt:lpstr>
      <vt:lpstr>Agenda</vt:lpstr>
      <vt:lpstr>Faster Time to Insights</vt:lpstr>
      <vt:lpstr>The Wheel of Data Science</vt:lpstr>
      <vt:lpstr>Data Scientist</vt:lpstr>
      <vt:lpstr>Deployment - I</vt:lpstr>
      <vt:lpstr>Deployment - II</vt:lpstr>
      <vt:lpstr>Scoring / Predicting</vt:lpstr>
      <vt:lpstr>Score / Predict - II</vt:lpstr>
      <vt:lpstr>Operatioanalize Scoring / Predicting</vt:lpstr>
      <vt:lpstr>Single Event Proc</vt:lpstr>
      <vt:lpstr>Execute Proc</vt:lpstr>
      <vt:lpstr>Real Time Scoring</vt:lpstr>
      <vt:lpstr>Native Scoring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ML Services in Production</dc:title>
  <dc:creator>Niels Berglund</dc:creator>
  <cp:lastModifiedBy>Niels Berglund</cp:lastModifiedBy>
  <cp:revision>24</cp:revision>
  <dcterms:created xsi:type="dcterms:W3CDTF">2018-09-05T03:08:27Z</dcterms:created>
  <dcterms:modified xsi:type="dcterms:W3CDTF">2018-09-05T10:20:13Z</dcterms:modified>
</cp:coreProperties>
</file>