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8"/>
  </p:notesMasterIdLst>
  <p:sldIdLst>
    <p:sldId id="256" r:id="rId3"/>
    <p:sldId id="304" r:id="rId4"/>
    <p:sldId id="287" r:id="rId5"/>
    <p:sldId id="288" r:id="rId6"/>
    <p:sldId id="296" r:id="rId7"/>
    <p:sldId id="303" r:id="rId8"/>
    <p:sldId id="290" r:id="rId9"/>
    <p:sldId id="289" r:id="rId10"/>
    <p:sldId id="292" r:id="rId11"/>
    <p:sldId id="294" r:id="rId12"/>
    <p:sldId id="302" r:id="rId13"/>
    <p:sldId id="293" r:id="rId14"/>
    <p:sldId id="301" r:id="rId15"/>
    <p:sldId id="300"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95D1"/>
    <a:srgbClr val="235888"/>
    <a:srgbClr val="FFCC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33" autoAdjust="0"/>
    <p:restoredTop sz="79439" autoAdjust="0"/>
  </p:normalViewPr>
  <p:slideViewPr>
    <p:cSldViewPr snapToGrid="0">
      <p:cViewPr varScale="1">
        <p:scale>
          <a:sx n="88" d="100"/>
          <a:sy n="88" d="100"/>
        </p:scale>
        <p:origin x="452" y="5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2017-06-03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ML Studio provides canned implementations of 25 of </a:t>
            </a:r>
            <a:r>
              <a:rPr lang="en-US" sz="1200" kern="1200" baseline="0" dirty="0">
                <a:solidFill>
                  <a:schemeClr val="tx1"/>
                </a:solidFill>
                <a:effectLst/>
                <a:latin typeface="+mn-lt"/>
                <a:ea typeface="+mn-ea"/>
                <a:cs typeface="+mn-cs"/>
              </a:rPr>
              <a:t>the classic algorithms used in machine learning.  It divides them into four categories.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Anomaly detection is the identification of items, events, or observations which do not conform to an expected pattern or other items in a dataset. A classic example is examining a dataset representing banking transactions and detecting potentially fraudulent transactions in that group.</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Regression algorithms seek to establish and quantify relationships between variables. By establishing a relationship between a dependent variable and one or more independent variables, regression analysis can enable the value of a dependent variable to be predicted given a set of inputs with a quantifiable accuracy. A great example can be seen at </a:t>
            </a:r>
            <a:r>
              <a:rPr lang="en-US" sz="1200" u="sng" kern="1200" dirty="0">
                <a:solidFill>
                  <a:schemeClr val="tx1"/>
                </a:solidFill>
                <a:effectLst/>
                <a:latin typeface="+mn-lt"/>
                <a:ea typeface="+mn-ea"/>
                <a:cs typeface="+mn-cs"/>
                <a:hlinkClick r:id="rId3"/>
              </a:rPr>
              <a:t>https://how-old.net/#</a:t>
            </a:r>
            <a:r>
              <a:rPr lang="en-US" sz="1200" kern="1200" dirty="0">
                <a:solidFill>
                  <a:schemeClr val="tx1"/>
                </a:solidFill>
                <a:effectLst/>
                <a:latin typeface="+mn-lt"/>
                <a:ea typeface="+mn-ea"/>
                <a:cs typeface="+mn-cs"/>
              </a:rPr>
              <a:t>, a site that lets you upload a photo and then guesses your age with uncanny accuracy. The site uses Azure Machine Learning and combines classic regression with advanced image recognition.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purpose of classification algorithms is to identify the category to which an observation belongs based on training data consisting of observations which have already been classified (assigned to a category). A great example is determining whether an e-mail belongs to the "spam" category or the "not-spam" category.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Clustering seeks to group a set of objects in such a way that objects in the same group (called a cluster) are more similar to each other than to those in other groups (clusters).</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218694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regression has been around for hundreds of years and is widely used in statistical modeling. The simplest form of linear regression (univariate) has one input variable and one output variable. Various</a:t>
            </a:r>
            <a:r>
              <a:rPr lang="en-US" baseline="0" dirty="0"/>
              <a:t> techniques are used to best-fit a line (hence, LINEAR regression) to the data. Multivariate linear regression is similar, but adds additional terms to the equation (b2, b3, and so on).</a:t>
            </a:r>
          </a:p>
          <a:p>
            <a:endParaRPr lang="en-US" baseline="0" dirty="0"/>
          </a:p>
          <a:p>
            <a:r>
              <a:rPr lang="en-US" baseline="0" dirty="0"/>
              <a:t>Training a linear regression model with millions of values can take time, but once the model is trained, using it to perform predictive analysis is fast because "running" the model involves little more than solving an equation whose coefficients have already been computed (during training).</a:t>
            </a:r>
            <a:br>
              <a:rPr lang="en-US" baseline="0" dirty="0"/>
            </a:br>
            <a:br>
              <a:rPr lang="en-US" baseline="0" dirty="0"/>
            </a:br>
            <a:r>
              <a:rPr lang="en-US" baseline="0" dirty="0"/>
              <a:t>This illustration can be used to explain why picking the right algorithm is key to building an effective model. If there is not a relatively linear relationship between input variable(s) and output variable(s), then linear regression won't produce a robust predictive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3306435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Azure ML Cheat Sheet helps</a:t>
            </a:r>
            <a:r>
              <a:rPr lang="en-US" baseline="0" dirty="0"/>
              <a:t> you pick the right algorithm for a model, even if you're not a trained data scientist. </a:t>
            </a:r>
            <a:r>
              <a:rPr lang="en-US" dirty="0"/>
              <a:t>One example is if you want to use a set of input values to predict</a:t>
            </a:r>
            <a:r>
              <a:rPr lang="en-US" baseline="0" dirty="0"/>
              <a:t> an output value from a continuous set of values (e.g., a person's age), use linear regression. But if you're more interested in the distribution of the output, you might use fast forest quantile regression instead. An example of when you would use the latter is using growth charts to assess child development. "Abby's height is in the 10% quantile of the heights of kids her age." Classification algorithms, by contrast, are used to predict a value from a discrete set of values -- for example, classifying an e-mail as spam or not spam.</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67531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deployed as a Web service, a model can be used</a:t>
            </a:r>
            <a:r>
              <a:rPr lang="en-US" baseline="0" dirty="0"/>
              <a:t> with simple REST calls over HTTP. This enables developers to build "smart apps" that get their intelligence from ML. In the next lab, students will build and train an ML model, deploy it as a Web service, and then write a client app that uses it.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999800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book -- and free!</a:t>
            </a:r>
            <a:r>
              <a:rPr lang="en-US" baseline="0" dirty="0"/>
              <a:t> Another recommended book on Azure Machine is Learning is "Predictive Analytics with Microsoft Azure Machine Learning " (https://www.amazon.com/Predictive-Analytics-Microsoft-Machine-Learning/dp/1484212010).</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888875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558238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Machine Learning finds patterns in large volumes of data and uses those patterns to perform predictive analysis. Microsoft offers</a:t>
            </a:r>
            <a:r>
              <a:rPr lang="en-US" baseline="0" dirty="0"/>
              <a:t> Azure Machine Learning, while Amazon offers Amazon Machine Learning and Google offers the Google Prediction API. Software products such as MATLAB support traditional, non-cloud-based ML modeling.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Machine learning models fall into two broad categories: supervised and unsupervised. In supervised learning, the model is "trained" with a large volume of data and algorithms are then used to predict an outcome from future inputs. Most supervised learning models use regression algorithms to compute an outcome from a continuous set of possible outcomes (for example, your score on a test), or classification algorithms to compute the probability of an outcome from a finite set of possible outcomes (for example, the probability that an e-mail is spam or a credit-card transaction is fraudulent). In unsupervised learning, the computer isn't trained, but is presented with a set of data and challenged to find relationships in it. K-Means Clustering is a common unsupervised learning algorithm. For a great explanation of how it works, see https://blog.intercom.io/machine-learning-way-easier-than-it-looks/.</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780242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mn-lt"/>
                <a:ea typeface="+mn-ea"/>
                <a:cs typeface="+mn-cs"/>
                <a:hlinkClick r:id="rId3"/>
              </a:rPr>
              <a:t>https://how-old.net/#</a:t>
            </a:r>
            <a:r>
              <a:rPr lang="en-US" sz="1200" u="none" kern="1200" baseline="0" dirty="0">
                <a:solidFill>
                  <a:schemeClr val="tx1"/>
                </a:solidFill>
                <a:effectLst/>
                <a:latin typeface="+mn-lt"/>
                <a:ea typeface="+mn-ea"/>
                <a:cs typeface="+mn-cs"/>
              </a:rPr>
              <a:t> offers a great example of machine learning in action. Created by Microsoft, the site uses advanced image-recognition techniques to analyze photos you upload and then uses an ML model to "predict" the ages of the people in the photos.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10648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has a rich history of employing machine learning in their products, beginning with the Silicon Valley company they purchased in 1999 and created Hotmail from. Hotmail used</a:t>
            </a:r>
            <a:r>
              <a:rPr lang="en-US" baseline="0" dirty="0"/>
              <a:t> ML to perform advanced spam detection.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604809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Machine Learning</a:t>
            </a:r>
            <a:r>
              <a:rPr lang="en-US" dirty="0"/>
              <a:t> is a cloud-based predictive-analytics service that offers a streamlined experience for data scientists of all skill levels. It's accompanied by the Azure Machine Learning Studio (ML Studio), which is a browser-based tool that provides an easy to use, drag-and-drop interface for building machine-learning models. It comes with a library of time-saving experiments and features best-in-class algorithms developed and tested in the real world by Microsoft businesses such as Bing. And its built-in support for </a:t>
            </a:r>
            <a:r>
              <a:rPr lang="en-US" sz="1200" kern="1200" dirty="0">
                <a:solidFill>
                  <a:schemeClr val="tx1"/>
                </a:solidFill>
                <a:effectLst/>
                <a:latin typeface="+mn-lt"/>
                <a:ea typeface="+mn-ea"/>
                <a:cs typeface="+mn-cs"/>
              </a:rPr>
              <a:t>R</a:t>
            </a:r>
            <a:r>
              <a:rPr lang="en-US" dirty="0"/>
              <a:t> and </a:t>
            </a:r>
            <a:r>
              <a:rPr lang="en-US" sz="1200" kern="1200" dirty="0">
                <a:solidFill>
                  <a:schemeClr val="tx1"/>
                </a:solidFill>
                <a:effectLst/>
                <a:latin typeface="+mn-lt"/>
                <a:ea typeface="+mn-ea"/>
                <a:cs typeface="+mn-cs"/>
              </a:rPr>
              <a:t>Python</a:t>
            </a:r>
            <a:r>
              <a:rPr lang="en-US" dirty="0"/>
              <a:t> means you can build custom scripts  to customize your model. Once you've built and trained your model in the ML Studio, you can easily expose it as a Web service that is consumable from a variety of programming languages, or share it with the community by placing it in the </a:t>
            </a:r>
            <a:r>
              <a:rPr lang="en-US" sz="1200" kern="1200" dirty="0">
                <a:solidFill>
                  <a:schemeClr val="tx1"/>
                </a:solidFill>
                <a:effectLst/>
                <a:latin typeface="+mn-lt"/>
                <a:ea typeface="+mn-ea"/>
                <a:cs typeface="+mn-cs"/>
              </a:rPr>
              <a:t>Cortana Intelligence Gallery</a:t>
            </a:r>
            <a:r>
              <a:rPr lang="en-US" dirty="0"/>
              <a:t>.</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744707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quote came from a graduate</a:t>
            </a:r>
            <a:r>
              <a:rPr lang="en-US" baseline="0" dirty="0"/>
              <a:t> student </a:t>
            </a:r>
            <a:r>
              <a:rPr lang="en-US" dirty="0"/>
              <a:t>who attended this class at UMass. He had already accepted at offer</a:t>
            </a:r>
            <a:r>
              <a:rPr lang="en-US" baseline="0" dirty="0"/>
              <a:t> to go to work for </a:t>
            </a:r>
            <a:r>
              <a:rPr lang="en-US" dirty="0"/>
              <a:t>Microsoft post-graduation.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438268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Studio simplifies machine learning by providing a drag-and-drop model in</a:t>
            </a:r>
            <a:r>
              <a:rPr lang="en-US" baseline="0" dirty="0"/>
              <a:t> which you build workflow. With ML Studio and the rich of assortment of modules it offers for modeling workflow, you can often build sophisticated models without writing a single line of code. However, it allows you to insert R and Python code anywhere in the workflow, providing infinite flexibility in what you can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764833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starts with data, which can come from a variety of sources. The data typically needs to be "cleaned" before</a:t>
            </a:r>
            <a:r>
              <a:rPr lang="en-US" baseline="0" dirty="0"/>
              <a:t> it is used, and ML Studio includes modules to help with the cleaning. (Examples of cleaning include removing rows with missing data, replacing missing data algorithmically, removing duplicate rows, and removing rows containing "outliers." In practice, cleaning the data can be very time-intensive and often consumes 50% of the time required to build the model.) Once the data is ready, you select an algorithm and "train" the model by allowing it to iterate over the data and find patterns in it. After that comes scoring and evaluating the model, which tells you how well the model is able to predict outcomes. All of this is performed visually in ML Studio. Once the model is ready, a few button clicks deploy it as a Web service so it can be called from client apps.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93542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2017-06-03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2017-06-03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2017-06-03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2017-06-03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2017-06-03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2017-06-03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2017-06-03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2017-06-03</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2017-06-03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2017-06-03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2017-06-03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2017-06-03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g"/><Relationship Id="rId10" Type="http://schemas.openxmlformats.org/officeDocument/2006/relationships/image" Target="../media/image18.png"/><Relationship Id="rId4" Type="http://schemas.openxmlformats.org/officeDocument/2006/relationships/image" Target="../media/image12.jpeg"/><Relationship Id="rId9" Type="http://schemas.openxmlformats.org/officeDocument/2006/relationships/image" Target="../media/image17.jpg"/></Relationships>
</file>

<file path=ppt/slides/_rels/slide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Machine Learning</a:t>
            </a:r>
          </a:p>
        </p:txBody>
      </p:sp>
      <p:sp>
        <p:nvSpPr>
          <p:cNvPr id="3" name="Subtitle 2"/>
          <p:cNvSpPr>
            <a:spLocks noGrp="1"/>
          </p:cNvSpPr>
          <p:nvPr>
            <p:ph type="subTitle" idx="1"/>
          </p:nvPr>
        </p:nvSpPr>
        <p:spPr/>
        <p:txBody>
          <a:bodyPr>
            <a:normAutofit/>
          </a:bodyPr>
          <a:lstStyle/>
          <a:p>
            <a:r>
              <a:rPr lang="en-US" dirty="0">
                <a:solidFill>
                  <a:srgbClr val="FFFF00"/>
                </a:solidFill>
              </a:rPr>
              <a:t>Niels Berglund</a:t>
            </a:r>
          </a:p>
          <a:p>
            <a:r>
              <a:rPr lang="en-US" dirty="0">
                <a:solidFill>
                  <a:srgbClr val="FFFF00"/>
                </a:solidFill>
              </a:rPr>
              <a:t>niels.it.berglund@gmail.com</a:t>
            </a:r>
          </a:p>
          <a:p>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Machine Learning Algorithms</a:t>
            </a:r>
          </a:p>
        </p:txBody>
      </p:sp>
      <p:pic>
        <p:nvPicPr>
          <p:cNvPr id="5" name="Picture 4"/>
          <p:cNvPicPr>
            <a:picLocks noChangeAspect="1"/>
          </p:cNvPicPr>
          <p:nvPr/>
        </p:nvPicPr>
        <p:blipFill rotWithShape="1">
          <a:blip r:embed="rId3"/>
          <a:srcRect b="8857"/>
          <a:stretch/>
        </p:blipFill>
        <p:spPr>
          <a:xfrm>
            <a:off x="8709536" y="1869387"/>
            <a:ext cx="2131076" cy="3146128"/>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rotWithShape="1">
          <a:blip r:embed="rId4"/>
          <a:srcRect b="14976"/>
          <a:stretch/>
        </p:blipFill>
        <p:spPr>
          <a:xfrm>
            <a:off x="1229538" y="1849995"/>
            <a:ext cx="2131075" cy="1743637"/>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3717166" y="1849995"/>
            <a:ext cx="2134527" cy="445494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stretch>
            <a:fillRect/>
          </a:stretch>
        </p:blipFill>
        <p:spPr>
          <a:xfrm>
            <a:off x="6208246" y="1869387"/>
            <a:ext cx="2144737" cy="15044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3037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(Univariate) Linear Regression</a:t>
            </a:r>
          </a:p>
        </p:txBody>
      </p:sp>
      <p:pic>
        <p:nvPicPr>
          <p:cNvPr id="4" name="Picture 3"/>
          <p:cNvPicPr>
            <a:picLocks noChangeAspect="1"/>
          </p:cNvPicPr>
          <p:nvPr/>
        </p:nvPicPr>
        <p:blipFill>
          <a:blip r:embed="rId3"/>
          <a:stretch>
            <a:fillRect/>
          </a:stretch>
        </p:blipFill>
        <p:spPr>
          <a:xfrm>
            <a:off x="2861210" y="2110710"/>
            <a:ext cx="6056623" cy="3768982"/>
          </a:xfrm>
          <a:prstGeom prst="rect">
            <a:avLst/>
          </a:prstGeom>
        </p:spPr>
      </p:pic>
      <p:sp>
        <p:nvSpPr>
          <p:cNvPr id="5" name="TextBox 4"/>
          <p:cNvSpPr txBox="1"/>
          <p:nvPr/>
        </p:nvSpPr>
        <p:spPr>
          <a:xfrm>
            <a:off x="560440" y="2015613"/>
            <a:ext cx="2163096" cy="1754326"/>
          </a:xfrm>
          <a:prstGeom prst="rect">
            <a:avLst/>
          </a:prstGeom>
          <a:noFill/>
        </p:spPr>
        <p:txBody>
          <a:bodyPr wrap="square" rtlCol="0">
            <a:spAutoFit/>
          </a:bodyPr>
          <a:lstStyle/>
          <a:p>
            <a:r>
              <a:rPr lang="en-US" dirty="0"/>
              <a:t>Regression line represented by an equation of the form Y = b</a:t>
            </a:r>
            <a:r>
              <a:rPr lang="en-US" baseline="-25000" dirty="0"/>
              <a:t>0</a:t>
            </a:r>
            <a:r>
              <a:rPr lang="en-US" dirty="0"/>
              <a:t> + b</a:t>
            </a:r>
            <a:r>
              <a:rPr lang="en-US" baseline="-25000" dirty="0"/>
              <a:t>1</a:t>
            </a:r>
            <a:r>
              <a:rPr lang="en-US" dirty="0"/>
              <a:t>X where Y is the dependent variable</a:t>
            </a:r>
          </a:p>
        </p:txBody>
      </p:sp>
      <p:cxnSp>
        <p:nvCxnSpPr>
          <p:cNvPr id="7" name="Straight Arrow Connector 6"/>
          <p:cNvCxnSpPr/>
          <p:nvPr/>
        </p:nvCxnSpPr>
        <p:spPr>
          <a:xfrm>
            <a:off x="2723536" y="3677265"/>
            <a:ext cx="934064" cy="924232"/>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724105" y="3585834"/>
            <a:ext cx="2182760" cy="2031325"/>
          </a:xfrm>
          <a:prstGeom prst="rect">
            <a:avLst/>
          </a:prstGeom>
          <a:noFill/>
        </p:spPr>
        <p:txBody>
          <a:bodyPr wrap="square" rtlCol="0">
            <a:spAutoFit/>
          </a:bodyPr>
          <a:lstStyle/>
          <a:p>
            <a:r>
              <a:rPr lang="en-US" dirty="0"/>
              <a:t>Error between actual and computed output minimized using least-squares or gradient-descent method</a:t>
            </a:r>
          </a:p>
        </p:txBody>
      </p:sp>
      <p:cxnSp>
        <p:nvCxnSpPr>
          <p:cNvPr id="9" name="Straight Arrow Connector 8"/>
          <p:cNvCxnSpPr/>
          <p:nvPr/>
        </p:nvCxnSpPr>
        <p:spPr>
          <a:xfrm flipH="1" flipV="1">
            <a:off x="8101781" y="3677265"/>
            <a:ext cx="1622325" cy="103124"/>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181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0604938" cy="6859501"/>
          </a:xfrm>
          <a:prstGeom prst="rect">
            <a:avLst/>
          </a:prstGeom>
        </p:spPr>
      </p:pic>
      <p:sp>
        <p:nvSpPr>
          <p:cNvPr id="9" name="Title 1"/>
          <p:cNvSpPr>
            <a:spLocks noGrp="1"/>
          </p:cNvSpPr>
          <p:nvPr>
            <p:ph type="title"/>
          </p:nvPr>
        </p:nvSpPr>
        <p:spPr>
          <a:xfrm rot="16200000">
            <a:off x="7965374" y="3152001"/>
            <a:ext cx="6858000" cy="553998"/>
          </a:xfrm>
        </p:spPr>
        <p:txBody>
          <a:bodyPr>
            <a:normAutofit fontScale="90000"/>
          </a:bodyPr>
          <a:lstStyle/>
          <a:p>
            <a:pPr algn="ctr"/>
            <a:r>
              <a:rPr lang="en-US" sz="4000" dirty="0">
                <a:latin typeface="Segoe UI Light" panose="020B0502040204020203" pitchFamily="34" charset="0"/>
                <a:cs typeface="Segoe UI Light" panose="020B0502040204020203" pitchFamily="34" charset="0"/>
              </a:rPr>
              <a:t>http://</a:t>
            </a:r>
            <a:r>
              <a:rPr lang="en-US" sz="4000" dirty="0" err="1">
                <a:latin typeface="Segoe UI Light" panose="020B0502040204020203" pitchFamily="34" charset="0"/>
                <a:cs typeface="Segoe UI Light" panose="020B0502040204020203" pitchFamily="34" charset="0"/>
              </a:rPr>
              <a:t>aka.ms</a:t>
            </a:r>
            <a:r>
              <a:rPr lang="en-US" sz="4000" dirty="0">
                <a:latin typeface="Segoe UI Light" panose="020B0502040204020203" pitchFamily="34" charset="0"/>
                <a:cs typeface="Segoe UI Light" panose="020B0502040204020203" pitchFamily="34" charset="0"/>
              </a:rPr>
              <a:t>/</a:t>
            </a:r>
            <a:r>
              <a:rPr lang="en-US" sz="4000" dirty="0" err="1">
                <a:latin typeface="Segoe UI Light" panose="020B0502040204020203" pitchFamily="34" charset="0"/>
                <a:cs typeface="Segoe UI Light" panose="020B0502040204020203" pitchFamily="34" charset="0"/>
              </a:rPr>
              <a:t>MLCheatSheet</a:t>
            </a:r>
            <a:endParaRPr lang="en-US" sz="4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8466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as a Web Service</a:t>
            </a:r>
          </a:p>
        </p:txBody>
      </p:sp>
      <p:sp>
        <p:nvSpPr>
          <p:cNvPr id="3" name="Content Placeholder 2"/>
          <p:cNvSpPr>
            <a:spLocks noGrp="1"/>
          </p:cNvSpPr>
          <p:nvPr>
            <p:ph idx="1"/>
          </p:nvPr>
        </p:nvSpPr>
        <p:spPr/>
        <p:txBody>
          <a:bodyPr/>
          <a:lstStyle/>
          <a:p>
            <a:r>
              <a:rPr lang="en-US" dirty="0"/>
              <a:t>A button click in ML Studio deploys a model as a Web service and provides sample code for calling it in three languages</a:t>
            </a:r>
          </a:p>
        </p:txBody>
      </p:sp>
      <p:pic>
        <p:nvPicPr>
          <p:cNvPr id="4" name="Picture 3"/>
          <p:cNvPicPr>
            <a:picLocks noChangeAspect="1"/>
          </p:cNvPicPr>
          <p:nvPr/>
        </p:nvPicPr>
        <p:blipFill>
          <a:blip r:embed="rId3"/>
          <a:stretch>
            <a:fillRect/>
          </a:stretch>
        </p:blipFill>
        <p:spPr>
          <a:xfrm>
            <a:off x="2992998" y="2991099"/>
            <a:ext cx="6206003" cy="3320801"/>
          </a:xfrm>
          <a:prstGeom prst="rect">
            <a:avLst/>
          </a:prstGeom>
        </p:spPr>
      </p:pic>
    </p:spTree>
    <p:extLst>
      <p:ext uri="{BB962C8B-B14F-4D97-AF65-F5344CB8AC3E}">
        <p14:creationId xmlns:p14="http://schemas.microsoft.com/office/powerpoint/2010/main" val="3569061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Free e-Book</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1119" y="951498"/>
            <a:ext cx="4049762" cy="4955003"/>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bwMode="auto">
          <a:xfrm>
            <a:off x="0" y="2609385"/>
            <a:ext cx="12192000" cy="2062976"/>
          </a:xfrm>
          <a:prstGeom prst="rect">
            <a:avLst/>
          </a:prstGeom>
          <a:solidFill>
            <a:schemeClr val="tx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0" y="3336174"/>
            <a:ext cx="12192000" cy="609398"/>
          </a:xfrm>
          <a:prstGeom prst="rect">
            <a:avLst/>
          </a:prstGeom>
          <a:noFill/>
        </p:spPr>
        <p:txBody>
          <a:bodyPr wrap="square" lIns="0" tIns="0" rIns="0" bIns="0" rtlCol="0">
            <a:spAutoFit/>
          </a:bodyPr>
          <a:lstStyle/>
          <a:p>
            <a:pPr algn="ctr">
              <a:lnSpc>
                <a:spcPct val="90000"/>
              </a:lnSpc>
              <a:spcBef>
                <a:spcPct val="20000"/>
              </a:spcBef>
              <a:buSzPct val="80000"/>
            </a:pPr>
            <a:r>
              <a:rPr lang="en-US" sz="4400" dirty="0">
                <a:solidFill>
                  <a:srgbClr val="FFFFFF"/>
                </a:solidFill>
              </a:rPr>
              <a:t>http://bit.ly/a4r-mlbook</a:t>
            </a:r>
          </a:p>
        </p:txBody>
      </p:sp>
    </p:spTree>
    <p:extLst>
      <p:ext uri="{BB962C8B-B14F-4D97-AF65-F5344CB8AC3E}">
        <p14:creationId xmlns:p14="http://schemas.microsoft.com/office/powerpoint/2010/main" val="398785702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a:t>
            </a:r>
          </a:p>
        </p:txBody>
      </p:sp>
      <p:sp>
        <p:nvSpPr>
          <p:cNvPr id="3" name="Content Placeholder 2"/>
          <p:cNvSpPr>
            <a:spLocks noGrp="1"/>
          </p:cNvSpPr>
          <p:nvPr>
            <p:ph idx="1"/>
          </p:nvPr>
        </p:nvSpPr>
        <p:spPr/>
        <p:txBody>
          <a:bodyPr>
            <a:normAutofit/>
          </a:bodyPr>
          <a:lstStyle/>
          <a:p>
            <a:r>
              <a:rPr lang="en-US" dirty="0"/>
              <a:t>Software architect @Derivco</a:t>
            </a:r>
          </a:p>
          <a:p>
            <a:pPr lvl="1"/>
            <a:r>
              <a:rPr lang="en-US" dirty="0"/>
              <a:t>research &amp; development to safeguard existing products, and create new opportunities</a:t>
            </a:r>
          </a:p>
          <a:p>
            <a:pPr lvl="1"/>
            <a:r>
              <a:rPr lang="en-US" dirty="0"/>
              <a:t>author, conference speaker, “data nerd”</a:t>
            </a:r>
          </a:p>
          <a:p>
            <a:r>
              <a:rPr lang="en-US" dirty="0"/>
              <a:t>Derivco world's leading development house for online gaming software; Casino, Poker, Bingo etc.</a:t>
            </a:r>
          </a:p>
          <a:p>
            <a:pPr lvl="1"/>
            <a:r>
              <a:rPr lang="en-US" dirty="0"/>
              <a:t>world's largest install base of SQL Server's</a:t>
            </a:r>
          </a:p>
          <a:p>
            <a:pPr lvl="1"/>
            <a:r>
              <a:rPr lang="en-US" dirty="0"/>
              <a:t>Service Fabric, stream processing, Complex Event Processing</a:t>
            </a:r>
          </a:p>
          <a:p>
            <a:pPr lvl="1"/>
            <a:r>
              <a:rPr lang="en-US" dirty="0"/>
              <a:t>data science R, Azure ML, etc.</a:t>
            </a:r>
          </a:p>
          <a:p>
            <a:pPr lvl="1"/>
            <a:r>
              <a:rPr lang="en-US" dirty="0" err="1"/>
              <a:t>RabbitMQ</a:t>
            </a:r>
            <a:r>
              <a:rPr lang="en-US" dirty="0"/>
              <a:t>, </a:t>
            </a:r>
            <a:r>
              <a:rPr lang="en-US" dirty="0" err="1"/>
              <a:t>CouchBase</a:t>
            </a:r>
            <a:r>
              <a:rPr lang="en-US" dirty="0"/>
              <a:t>, </a:t>
            </a:r>
            <a:r>
              <a:rPr lang="en-US" dirty="0" err="1"/>
              <a:t>Redis</a:t>
            </a:r>
            <a:r>
              <a:rPr lang="en-US" dirty="0"/>
              <a:t>, in-memory databases, etc.</a:t>
            </a:r>
          </a:p>
          <a:p>
            <a:pPr lvl="1"/>
            <a:endParaRPr lang="en-US" dirty="0"/>
          </a:p>
        </p:txBody>
      </p:sp>
    </p:spTree>
    <p:extLst>
      <p:ext uri="{BB962C8B-B14F-4D97-AF65-F5344CB8AC3E}">
        <p14:creationId xmlns:p14="http://schemas.microsoft.com/office/powerpoint/2010/main" val="129368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385" y="1825625"/>
            <a:ext cx="5267088" cy="3719881"/>
          </a:xfrm>
          <a:prstGeom prst="rect">
            <a:avLst/>
          </a:prstGeom>
        </p:spPr>
      </p:pic>
      <p:sp>
        <p:nvSpPr>
          <p:cNvPr id="2" name="Title 1"/>
          <p:cNvSpPr>
            <a:spLocks noGrp="1"/>
          </p:cNvSpPr>
          <p:nvPr>
            <p:ph type="title"/>
          </p:nvPr>
        </p:nvSpPr>
        <p:spPr/>
        <p:txBody>
          <a:bodyPr/>
          <a:lstStyle/>
          <a:p>
            <a:r>
              <a:rPr lang="en-US" dirty="0"/>
              <a:t>What is Machine Learning?</a:t>
            </a:r>
          </a:p>
        </p:txBody>
      </p:sp>
      <p:sp>
        <p:nvSpPr>
          <p:cNvPr id="3" name="Content Placeholder 2"/>
          <p:cNvSpPr>
            <a:spLocks noGrp="1"/>
          </p:cNvSpPr>
          <p:nvPr>
            <p:ph idx="1"/>
          </p:nvPr>
        </p:nvSpPr>
        <p:spPr>
          <a:xfrm>
            <a:off x="838200" y="1825625"/>
            <a:ext cx="6367818" cy="4351338"/>
          </a:xfrm>
        </p:spPr>
        <p:txBody>
          <a:bodyPr>
            <a:normAutofit fontScale="92500" lnSpcReduction="10000"/>
          </a:bodyPr>
          <a:lstStyle/>
          <a:p>
            <a:r>
              <a:rPr lang="en-US" dirty="0"/>
              <a:t>Branch of computer science in which a computer "learns" from data in order to perform predictive analytics</a:t>
            </a:r>
          </a:p>
          <a:p>
            <a:pPr lvl="1"/>
            <a:r>
              <a:rPr lang="en-US" dirty="0"/>
              <a:t>Credit-card fraud detection</a:t>
            </a:r>
          </a:p>
          <a:p>
            <a:pPr lvl="1"/>
            <a:r>
              <a:rPr lang="en-US" dirty="0"/>
              <a:t>Online shopping recommendations</a:t>
            </a:r>
          </a:p>
          <a:p>
            <a:pPr lvl="1"/>
            <a:r>
              <a:rPr lang="en-US" dirty="0"/>
              <a:t>Self-driving cars and more</a:t>
            </a:r>
          </a:p>
          <a:p>
            <a:r>
              <a:rPr lang="en-US" dirty="0"/>
              <a:t>Supervised learning</a:t>
            </a:r>
          </a:p>
          <a:p>
            <a:pPr lvl="1"/>
            <a:r>
              <a:rPr lang="en-US" dirty="0"/>
              <a:t>Model is trained -&gt; predict outcome</a:t>
            </a:r>
          </a:p>
          <a:p>
            <a:pPr lvl="1"/>
            <a:r>
              <a:rPr lang="en-US" dirty="0"/>
              <a:t>Regression and classification</a:t>
            </a:r>
          </a:p>
          <a:p>
            <a:r>
              <a:rPr lang="en-US" dirty="0"/>
              <a:t>Unsupervised learning</a:t>
            </a:r>
          </a:p>
          <a:p>
            <a:pPr lvl="1"/>
            <a:r>
              <a:rPr lang="en-US" dirty="0"/>
              <a:t>Finding relationships in a dataset</a:t>
            </a:r>
          </a:p>
          <a:p>
            <a:pPr lvl="1"/>
            <a:r>
              <a:rPr lang="en-US" dirty="0"/>
              <a:t>Clustering</a:t>
            </a:r>
          </a:p>
          <a:p>
            <a:endParaRPr lang="en-US" dirty="0"/>
          </a:p>
        </p:txBody>
      </p:sp>
    </p:spTree>
    <p:extLst>
      <p:ext uri="{BB962C8B-B14F-4D97-AF65-F5344CB8AC3E}">
        <p14:creationId xmlns:p14="http://schemas.microsoft.com/office/powerpoint/2010/main" val="355653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in Action</a:t>
            </a:r>
          </a:p>
        </p:txBody>
      </p:sp>
      <p:pic>
        <p:nvPicPr>
          <p:cNvPr id="5" name="Picture 4"/>
          <p:cNvPicPr>
            <a:picLocks noChangeAspect="1"/>
          </p:cNvPicPr>
          <p:nvPr/>
        </p:nvPicPr>
        <p:blipFill>
          <a:blip r:embed="rId3"/>
          <a:stretch>
            <a:fillRect/>
          </a:stretch>
        </p:blipFill>
        <p:spPr>
          <a:xfrm>
            <a:off x="2721546" y="1690688"/>
            <a:ext cx="6744676" cy="45085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641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and Machine Learning</a:t>
            </a:r>
          </a:p>
        </p:txBody>
      </p:sp>
      <p:grpSp>
        <p:nvGrpSpPr>
          <p:cNvPr id="5" name="Group 4"/>
          <p:cNvGrpSpPr/>
          <p:nvPr/>
        </p:nvGrpSpPr>
        <p:grpSpPr>
          <a:xfrm>
            <a:off x="1164937" y="1927523"/>
            <a:ext cx="9857894" cy="3461427"/>
            <a:chOff x="838200" y="2352802"/>
            <a:chExt cx="9857894" cy="3461427"/>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304" y="2352802"/>
              <a:ext cx="9601790" cy="254304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871465"/>
              <a:ext cx="1636776" cy="65471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25268" y="5093592"/>
              <a:ext cx="1062990" cy="37204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8550" y="4871465"/>
              <a:ext cx="1367790" cy="635203"/>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77862" y="4895850"/>
              <a:ext cx="1368210" cy="801771"/>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35360" y="4871465"/>
              <a:ext cx="1087805" cy="942764"/>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12453" y="4867349"/>
              <a:ext cx="1225945" cy="690615"/>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23558" y="4895850"/>
              <a:ext cx="1527042" cy="610818"/>
            </a:xfrm>
            <a:prstGeom prst="rect">
              <a:avLst/>
            </a:prstGeom>
          </p:spPr>
        </p:pic>
      </p:grpSp>
      <p:sp>
        <p:nvSpPr>
          <p:cNvPr id="14" name="TextBox 13"/>
          <p:cNvSpPr txBox="1"/>
          <p:nvPr/>
        </p:nvSpPr>
        <p:spPr>
          <a:xfrm>
            <a:off x="3825218" y="5837254"/>
            <a:ext cx="4541564" cy="193899"/>
          </a:xfrm>
          <a:prstGeom prst="rect">
            <a:avLst/>
          </a:prstGeom>
          <a:noFill/>
        </p:spPr>
        <p:txBody>
          <a:bodyPr wrap="none" lIns="0" tIns="0" rIns="0" bIns="0" rtlCol="0">
            <a:spAutoFit/>
          </a:bodyPr>
          <a:lstStyle/>
          <a:p>
            <a:pPr>
              <a:lnSpc>
                <a:spcPct val="90000"/>
              </a:lnSpc>
              <a:spcBef>
                <a:spcPct val="20000"/>
              </a:spcBef>
              <a:buSzPct val="80000"/>
            </a:pPr>
            <a:r>
              <a:rPr lang="en-US" sz="1400" dirty="0">
                <a:gradFill>
                  <a:gsLst>
                    <a:gs pos="0">
                      <a:srgbClr val="292929">
                        <a:lumMod val="90000"/>
                        <a:lumOff val="10000"/>
                      </a:srgbClr>
                    </a:gs>
                    <a:gs pos="86000">
                      <a:srgbClr val="292929">
                        <a:lumMod val="90000"/>
                        <a:lumOff val="10000"/>
                      </a:srgbClr>
                    </a:gs>
                  </a:gsLst>
                  <a:lin ang="5400000" scaled="0"/>
                </a:gradFill>
              </a:rPr>
              <a:t>Modified from http://</a:t>
            </a:r>
            <a:r>
              <a:rPr lang="en-US" sz="1400" dirty="0" err="1">
                <a:gradFill>
                  <a:gsLst>
                    <a:gs pos="0">
                      <a:srgbClr val="292929">
                        <a:lumMod val="90000"/>
                        <a:lumOff val="10000"/>
                      </a:srgbClr>
                    </a:gs>
                    <a:gs pos="86000">
                      <a:srgbClr val="292929">
                        <a:lumMod val="90000"/>
                        <a:lumOff val="10000"/>
                      </a:srgbClr>
                    </a:gs>
                  </a:gsLst>
                  <a:lin ang="5400000" scaled="0"/>
                </a:gradFill>
              </a:rPr>
              <a:t>pulsweb.fr</a:t>
            </a:r>
            <a:r>
              <a:rPr lang="en-US" sz="1400" dirty="0">
                <a:gradFill>
                  <a:gsLst>
                    <a:gs pos="0">
                      <a:srgbClr val="292929">
                        <a:lumMod val="90000"/>
                        <a:lumOff val="10000"/>
                      </a:srgbClr>
                    </a:gs>
                    <a:gs pos="86000">
                      <a:srgbClr val="292929">
                        <a:lumMod val="90000"/>
                        <a:lumOff val="10000"/>
                      </a:srgbClr>
                    </a:gs>
                  </a:gsLst>
                  <a:lin ang="5400000" scaled="0"/>
                </a:gradFill>
              </a:rPr>
              <a:t>/predict-wine-quality-</a:t>
            </a:r>
            <a:r>
              <a:rPr lang="en-US" sz="1400" dirty="0" err="1">
                <a:gradFill>
                  <a:gsLst>
                    <a:gs pos="0">
                      <a:srgbClr val="292929">
                        <a:lumMod val="90000"/>
                        <a:lumOff val="10000"/>
                      </a:srgbClr>
                    </a:gs>
                    <a:gs pos="86000">
                      <a:srgbClr val="292929">
                        <a:lumMod val="90000"/>
                        <a:lumOff val="10000"/>
                      </a:srgbClr>
                    </a:gs>
                  </a:gsLst>
                  <a:lin ang="5400000" scaled="0"/>
                </a:gradFill>
              </a:rPr>
              <a:t>azureml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029224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Machine Learning</a:t>
            </a:r>
          </a:p>
        </p:txBody>
      </p:sp>
      <p:sp>
        <p:nvSpPr>
          <p:cNvPr id="3" name="Content Placeholder 2"/>
          <p:cNvSpPr>
            <a:spLocks noGrp="1"/>
          </p:cNvSpPr>
          <p:nvPr>
            <p:ph idx="1"/>
          </p:nvPr>
        </p:nvSpPr>
        <p:spPr>
          <a:xfrm>
            <a:off x="838200" y="1825625"/>
            <a:ext cx="7025640" cy="4351338"/>
          </a:xfrm>
        </p:spPr>
        <p:txBody>
          <a:bodyPr/>
          <a:lstStyle/>
          <a:p>
            <a:r>
              <a:rPr lang="en-US" dirty="0"/>
              <a:t>Fully managed cloud service for building and operationalizing ML models</a:t>
            </a:r>
          </a:p>
          <a:p>
            <a:r>
              <a:rPr lang="en-US" dirty="0"/>
              <a:t>Azure Machine Learning Studio</a:t>
            </a:r>
          </a:p>
        </p:txBody>
      </p:sp>
      <p:pic>
        <p:nvPicPr>
          <p:cNvPr id="4" name="Picture 3"/>
          <p:cNvPicPr>
            <a:picLocks noChangeAspect="1"/>
          </p:cNvPicPr>
          <p:nvPr/>
        </p:nvPicPr>
        <p:blipFill>
          <a:blip r:embed="rId3"/>
          <a:stretch>
            <a:fillRect/>
          </a:stretch>
        </p:blipFill>
        <p:spPr>
          <a:xfrm>
            <a:off x="7963551" y="324372"/>
            <a:ext cx="3761726" cy="2509989"/>
          </a:xfrm>
          <a:prstGeom prst="rect">
            <a:avLst/>
          </a:prstGeom>
        </p:spPr>
      </p:pic>
      <p:sp>
        <p:nvSpPr>
          <p:cNvPr id="5" name="Rectangle 4"/>
          <p:cNvSpPr/>
          <p:nvPr/>
        </p:nvSpPr>
        <p:spPr bwMode="auto">
          <a:xfrm>
            <a:off x="498557" y="3532145"/>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Fully </a:t>
            </a:r>
            <a:br>
              <a:rPr lang="en-US" sz="3137" kern="0" dirty="0">
                <a:solidFill>
                  <a:srgbClr val="FFFFFF"/>
                </a:solidFill>
                <a:latin typeface="Segoe UI Light"/>
                <a:ea typeface="Segoe UI" pitchFamily="34" charset="0"/>
                <a:cs typeface="Segoe UI" pitchFamily="34" charset="0"/>
              </a:rPr>
            </a:br>
            <a:r>
              <a:rPr lang="en-US" sz="3137" kern="0" dirty="0">
                <a:solidFill>
                  <a:srgbClr val="FFFFFF"/>
                </a:solidFill>
                <a:latin typeface="Segoe UI Light"/>
                <a:ea typeface="Segoe UI" pitchFamily="34" charset="0"/>
                <a:cs typeface="Segoe UI" pitchFamily="34" charset="0"/>
              </a:rPr>
              <a:t>managed</a:t>
            </a:r>
          </a:p>
          <a:p>
            <a:pPr defTabSz="914102" fontAlgn="base">
              <a:spcBef>
                <a:spcPts val="588"/>
              </a:spcBef>
              <a:spcAft>
                <a:spcPct val="0"/>
              </a:spcAft>
            </a:pPr>
            <a:endParaRPr lang="en-US" sz="1961" kern="0" dirty="0">
              <a:solidFill>
                <a:srgbClr val="FFFFFF"/>
              </a:solidFill>
              <a:ea typeface="Segoe UI" pitchFamily="34" charset="0"/>
              <a:cs typeface="Segoe UI" pitchFamily="34" charset="0"/>
            </a:endParaRPr>
          </a:p>
          <a:p>
            <a:pPr defTabSz="914102" fontAlgn="base">
              <a:spcBef>
                <a:spcPts val="588"/>
              </a:spcBef>
              <a:spcAft>
                <a:spcPct val="0"/>
              </a:spcAft>
            </a:pPr>
            <a:endParaRPr lang="en-US" sz="1961" kern="0" dirty="0">
              <a:solidFill>
                <a:srgbClr val="FFFFFF"/>
              </a:solidFill>
              <a:ea typeface="Segoe UI" pitchFamily="34" charset="0"/>
              <a:cs typeface="Segoe UI" pitchFamily="34" charset="0"/>
            </a:endParaRPr>
          </a:p>
        </p:txBody>
      </p:sp>
      <p:sp>
        <p:nvSpPr>
          <p:cNvPr id="6" name="Rectangle 5"/>
          <p:cNvSpPr/>
          <p:nvPr/>
        </p:nvSpPr>
        <p:spPr bwMode="auto">
          <a:xfrm>
            <a:off x="3277474" y="3532145"/>
            <a:ext cx="2778917" cy="2958202"/>
          </a:xfrm>
          <a:prstGeom prst="rect">
            <a:avLst/>
          </a:prstGeom>
          <a:solidFill>
            <a:srgbClr val="1D438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Integrated</a:t>
            </a:r>
          </a:p>
        </p:txBody>
      </p:sp>
      <p:sp>
        <p:nvSpPr>
          <p:cNvPr id="7" name="Rectangle 6"/>
          <p:cNvSpPr/>
          <p:nvPr/>
        </p:nvSpPr>
        <p:spPr bwMode="auto">
          <a:xfrm>
            <a:off x="6056391" y="3532145"/>
            <a:ext cx="2936845" cy="295820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039" kern="0" dirty="0">
                <a:solidFill>
                  <a:srgbClr val="FFFFFF"/>
                </a:solidFill>
                <a:latin typeface="Segoe UI Light"/>
                <a:ea typeface="Segoe UI" pitchFamily="34" charset="0"/>
                <a:cs typeface="Segoe UI" pitchFamily="34" charset="0"/>
              </a:rPr>
              <a:t>Best in Class Algorithms + R</a:t>
            </a:r>
          </a:p>
        </p:txBody>
      </p:sp>
      <p:sp>
        <p:nvSpPr>
          <p:cNvPr id="8" name="Rectangle 7"/>
          <p:cNvSpPr/>
          <p:nvPr/>
        </p:nvSpPr>
        <p:spPr bwMode="auto">
          <a:xfrm>
            <a:off x="8835308" y="3532145"/>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Deploy in minutes</a:t>
            </a:r>
          </a:p>
        </p:txBody>
      </p:sp>
      <p:sp>
        <p:nvSpPr>
          <p:cNvPr id="9" name="Rectangle 8"/>
          <p:cNvSpPr/>
          <p:nvPr/>
        </p:nvSpPr>
        <p:spPr>
          <a:xfrm>
            <a:off x="469168" y="4918743"/>
            <a:ext cx="2607782" cy="1176733"/>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No software to install, no hardware </a:t>
            </a:r>
            <a:r>
              <a:rPr lang="en-US" sz="1765" kern="0" spc="-98" dirty="0">
                <a:solidFill>
                  <a:srgbClr val="FFFFFF"/>
                </a:solidFill>
                <a:ea typeface="Segoe UI" pitchFamily="34" charset="0"/>
                <a:cs typeface="Segoe UI" pitchFamily="34" charset="0"/>
              </a:rPr>
              <a:t>to manage,</a:t>
            </a:r>
            <a:r>
              <a:rPr lang="en-US" sz="1765" kern="0" dirty="0">
                <a:solidFill>
                  <a:srgbClr val="FFFFFF"/>
                </a:solidFill>
                <a:ea typeface="Segoe UI" pitchFamily="34" charset="0"/>
                <a:cs typeface="Segoe UI" pitchFamily="34" charset="0"/>
              </a:rPr>
              <a:t> and one portal to view and update.</a:t>
            </a:r>
          </a:p>
        </p:txBody>
      </p:sp>
      <p:sp>
        <p:nvSpPr>
          <p:cNvPr id="10" name="Rectangle 9"/>
          <p:cNvSpPr/>
          <p:nvPr/>
        </p:nvSpPr>
        <p:spPr>
          <a:xfrm>
            <a:off x="3248083" y="4918741"/>
            <a:ext cx="2777982" cy="1448287"/>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Simple drag, drop and connect interface for Data Science. No need for programming for common tasks. </a:t>
            </a:r>
          </a:p>
        </p:txBody>
      </p:sp>
      <p:sp>
        <p:nvSpPr>
          <p:cNvPr id="11" name="Rectangle 10"/>
          <p:cNvSpPr/>
          <p:nvPr/>
        </p:nvSpPr>
        <p:spPr>
          <a:xfrm>
            <a:off x="6027001" y="4918741"/>
            <a:ext cx="2607782" cy="1448287"/>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Built-in collection of best of breed algorithms. Support for R and popular CRAN packages.</a:t>
            </a:r>
          </a:p>
        </p:txBody>
      </p:sp>
      <p:sp>
        <p:nvSpPr>
          <p:cNvPr id="12" name="Rectangle 11"/>
          <p:cNvSpPr/>
          <p:nvPr/>
        </p:nvSpPr>
        <p:spPr>
          <a:xfrm>
            <a:off x="8806853" y="4918742"/>
            <a:ext cx="2607782" cy="1176733"/>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Operationalize models with a single click. Monetize in Machine Learning Marketplace.</a:t>
            </a:r>
          </a:p>
        </p:txBody>
      </p:sp>
    </p:spTree>
    <p:extLst>
      <p:ext uri="{BB962C8B-B14F-4D97-AF65-F5344CB8AC3E}">
        <p14:creationId xmlns:p14="http://schemas.microsoft.com/office/powerpoint/2010/main" val="3719138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4815" y="1334813"/>
            <a:ext cx="9017876" cy="4154984"/>
          </a:xfrm>
          <a:prstGeom prst="rect">
            <a:avLst/>
          </a:prstGeom>
          <a:noFill/>
        </p:spPr>
        <p:txBody>
          <a:bodyPr wrap="square" lIns="0" tIns="0" rIns="0" bIns="0" rtlCol="0">
            <a:spAutoFit/>
          </a:bodyPr>
          <a:lstStyle/>
          <a:p>
            <a:pPr algn="ctr">
              <a:lnSpc>
                <a:spcPct val="90000"/>
              </a:lnSpc>
              <a:spcBef>
                <a:spcPct val="20000"/>
              </a:spcBef>
              <a:buSzPct val="80000"/>
            </a:pPr>
            <a:r>
              <a:rPr lang="en-US" sz="6000" i="1" dirty="0">
                <a:solidFill>
                  <a:schemeClr val="accent2"/>
                </a:solidFill>
                <a:latin typeface="Segoe UI Light" panose="020B0502040204020203" pitchFamily="34" charset="0"/>
                <a:cs typeface="Segoe UI Light" panose="020B0502040204020203" pitchFamily="34" charset="0"/>
              </a:rPr>
              <a:t>I spent last semester building a regression model in Python, and I just did the same thing in 10 minutes with Azure ML</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528" y="874129"/>
            <a:ext cx="1120158" cy="73743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2486" y="4983654"/>
            <a:ext cx="1120216" cy="737475"/>
          </a:xfrm>
          <a:prstGeom prst="rect">
            <a:avLst/>
          </a:prstGeom>
        </p:spPr>
      </p:pic>
    </p:spTree>
    <p:extLst>
      <p:ext uri="{BB962C8B-B14F-4D97-AF65-F5344CB8AC3E}">
        <p14:creationId xmlns:p14="http://schemas.microsoft.com/office/powerpoint/2010/main" val="1364828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Machine Learning Studio</a:t>
            </a:r>
          </a:p>
        </p:txBody>
      </p:sp>
      <p:sp>
        <p:nvSpPr>
          <p:cNvPr id="3" name="Content Placeholder 2"/>
          <p:cNvSpPr>
            <a:spLocks noGrp="1"/>
          </p:cNvSpPr>
          <p:nvPr>
            <p:ph idx="1"/>
          </p:nvPr>
        </p:nvSpPr>
        <p:spPr>
          <a:xfrm>
            <a:off x="838199" y="1825625"/>
            <a:ext cx="5720255" cy="4351338"/>
          </a:xfrm>
        </p:spPr>
        <p:txBody>
          <a:bodyPr>
            <a:normAutofit/>
          </a:bodyPr>
          <a:lstStyle/>
          <a:p>
            <a:r>
              <a:rPr lang="en-US" dirty="0"/>
              <a:t>Visual editor for composing, testing, refining, and deploying machine-learning models</a:t>
            </a:r>
          </a:p>
          <a:p>
            <a:pPr lvl="1"/>
            <a:r>
              <a:rPr lang="en-US" dirty="0"/>
              <a:t>Includes hundreds of modules</a:t>
            </a:r>
          </a:p>
          <a:p>
            <a:pPr lvl="1"/>
            <a:r>
              <a:rPr lang="en-US" dirty="0"/>
              <a:t>Includes common algorithms for classification, regression, and more</a:t>
            </a:r>
          </a:p>
          <a:p>
            <a:pPr lvl="1"/>
            <a:r>
              <a:rPr lang="en-US" dirty="0"/>
              <a:t>Supports numerous input formats</a:t>
            </a:r>
          </a:p>
          <a:p>
            <a:pPr lvl="1"/>
            <a:r>
              <a:rPr lang="en-US" dirty="0"/>
              <a:t>Supports R and Python</a:t>
            </a:r>
          </a:p>
          <a:p>
            <a:r>
              <a:rPr lang="en-US" dirty="0"/>
              <a:t>Machine learning for the masses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624" y="1825625"/>
            <a:ext cx="4222672" cy="3688071"/>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740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Machine Learning Process</a:t>
            </a:r>
          </a:p>
        </p:txBody>
      </p:sp>
      <p:pic>
        <p:nvPicPr>
          <p:cNvPr id="4" name="Picture 3"/>
          <p:cNvPicPr>
            <a:picLocks noChangeAspect="1"/>
          </p:cNvPicPr>
          <p:nvPr/>
        </p:nvPicPr>
        <p:blipFill>
          <a:blip r:embed="rId3"/>
          <a:stretch>
            <a:fillRect/>
          </a:stretch>
        </p:blipFill>
        <p:spPr>
          <a:xfrm>
            <a:off x="1669521" y="1815940"/>
            <a:ext cx="8848725" cy="3905250"/>
          </a:xfrm>
          <a:prstGeom prst="rect">
            <a:avLst/>
          </a:prstGeom>
        </p:spPr>
      </p:pic>
      <p:sp>
        <p:nvSpPr>
          <p:cNvPr id="5" name="TextBox 4"/>
          <p:cNvSpPr txBox="1"/>
          <p:nvPr/>
        </p:nvSpPr>
        <p:spPr>
          <a:xfrm>
            <a:off x="3836181" y="5846635"/>
            <a:ext cx="4515403" cy="193899"/>
          </a:xfrm>
          <a:prstGeom prst="rect">
            <a:avLst/>
          </a:prstGeom>
          <a:noFill/>
        </p:spPr>
        <p:txBody>
          <a:bodyPr wrap="none" lIns="0" tIns="0" rIns="0" bIns="0" rtlCol="0">
            <a:spAutoFit/>
          </a:bodyPr>
          <a:lstStyle/>
          <a:p>
            <a:pPr>
              <a:lnSpc>
                <a:spcPct val="90000"/>
              </a:lnSpc>
              <a:spcBef>
                <a:spcPct val="20000"/>
              </a:spcBef>
              <a:buSzPct val="80000"/>
            </a:pPr>
            <a:r>
              <a:rPr lang="en-US" sz="1400" dirty="0">
                <a:gradFill>
                  <a:gsLst>
                    <a:gs pos="0">
                      <a:srgbClr val="292929">
                        <a:lumMod val="90000"/>
                        <a:lumOff val="10000"/>
                      </a:srgbClr>
                    </a:gs>
                    <a:gs pos="86000">
                      <a:srgbClr val="292929">
                        <a:lumMod val="90000"/>
                        <a:lumOff val="10000"/>
                      </a:srgbClr>
                    </a:gs>
                  </a:gsLst>
                  <a:lin ang="5400000" scaled="0"/>
                </a:gradFill>
              </a:rPr>
              <a:t>From "Introduction to Microsoft Azure" by David Chappell</a:t>
            </a:r>
          </a:p>
        </p:txBody>
      </p:sp>
    </p:spTree>
    <p:extLst>
      <p:ext uri="{BB962C8B-B14F-4D97-AF65-F5344CB8AC3E}">
        <p14:creationId xmlns:p14="http://schemas.microsoft.com/office/powerpoint/2010/main" val="393267816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8270</TotalTime>
  <Words>1650</Words>
  <Application>Microsoft Office PowerPoint</Application>
  <PresentationFormat>Widescreen</PresentationFormat>
  <Paragraphs>94</Paragraphs>
  <Slides>15</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Machine Learning</vt:lpstr>
      <vt:lpstr>Bio</vt:lpstr>
      <vt:lpstr>What is Machine Learning?</vt:lpstr>
      <vt:lpstr>Machine Learning in Action</vt:lpstr>
      <vt:lpstr>Microsoft and Machine Learning</vt:lpstr>
      <vt:lpstr>Azure Machine Learning</vt:lpstr>
      <vt:lpstr>PowerPoint Presentation</vt:lpstr>
      <vt:lpstr>Azure Machine Learning Studio</vt:lpstr>
      <vt:lpstr>The Machine Learning Process</vt:lpstr>
      <vt:lpstr>Azure Machine Learning Algorithms</vt:lpstr>
      <vt:lpstr>Simple (Univariate) Linear Regression</vt:lpstr>
      <vt:lpstr>http://aka.ms/MLCheatSheet</vt:lpstr>
      <vt:lpstr>Deploying as a Web Service</vt:lpstr>
      <vt:lpstr>Free e-Book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Gavin Gear</dc:creator>
  <cp:lastModifiedBy>Niels Berglund</cp:lastModifiedBy>
  <cp:revision>125</cp:revision>
  <dcterms:created xsi:type="dcterms:W3CDTF">2016-04-21T18:51:19Z</dcterms:created>
  <dcterms:modified xsi:type="dcterms:W3CDTF">2017-06-03T10:46:17Z</dcterms:modified>
</cp:coreProperties>
</file>