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04" r:id="rId4"/>
    <p:sldId id="287" r:id="rId5"/>
    <p:sldId id="288" r:id="rId6"/>
    <p:sldId id="296" r:id="rId7"/>
    <p:sldId id="303" r:id="rId8"/>
    <p:sldId id="290" r:id="rId9"/>
    <p:sldId id="289" r:id="rId10"/>
    <p:sldId id="292" r:id="rId11"/>
    <p:sldId id="294" r:id="rId12"/>
    <p:sldId id="302" r:id="rId13"/>
    <p:sldId id="293" r:id="rId14"/>
    <p:sldId id="301" r:id="rId15"/>
    <p:sldId id="300"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3" autoAdjust="0"/>
    <p:restoredTop sz="79439" autoAdjust="0"/>
  </p:normalViewPr>
  <p:slideViewPr>
    <p:cSldViewPr snapToGrid="0">
      <p:cViewPr varScale="1">
        <p:scale>
          <a:sx n="129" d="100"/>
          <a:sy n="129" d="100"/>
        </p:scale>
        <p:origin x="1902" y="1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2017-06-07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ML Studio provides canned implementations of 25 of </a:t>
            </a:r>
            <a:r>
              <a:rPr lang="en-US" sz="1200" kern="1200" baseline="0" dirty="0">
                <a:solidFill>
                  <a:schemeClr val="tx1"/>
                </a:solidFill>
                <a:effectLst/>
                <a:latin typeface="+mn-lt"/>
                <a:ea typeface="+mn-ea"/>
                <a:cs typeface="+mn-cs"/>
              </a:rPr>
              <a:t>the classic algorithms used in machine learning.  It divides them into four categories.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a:solidFill>
                  <a:schemeClr val="tx1"/>
                </a:solidFill>
                <a:effectLst/>
                <a:latin typeface="+mn-lt"/>
                <a:ea typeface="+mn-ea"/>
                <a:cs typeface="+mn-cs"/>
                <a:hlinkClick r:id="rId3"/>
              </a:rPr>
              <a:t>https://how-old.net/#</a:t>
            </a:r>
            <a:r>
              <a:rPr lang="en-US" sz="1200" kern="1200" dirty="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has been around for hundreds of years and is widely used in statistical modeling. The simplest form of linear regression (univariate) has one input variable and one output variable. Various</a:t>
            </a:r>
            <a:r>
              <a:rPr lang="en-US" baseline="0" dirty="0"/>
              <a:t> techniques are used to best-fit a line (hence, LINEAR regression) to the data. Multivariate linear regression is similar, but adds additional terms to the equation (b2, b3, and so on).</a:t>
            </a:r>
          </a:p>
          <a:p>
            <a:endParaRPr lang="en-US" baseline="0" dirty="0"/>
          </a:p>
          <a:p>
            <a:r>
              <a:rPr lang="en-US" baseline="0" dirty="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a:br>
            <a:br>
              <a:rPr lang="en-US" baseline="0" dirty="0"/>
            </a:br>
            <a:r>
              <a:rPr lang="en-US" baseline="0" dirty="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Azure ML Cheat Sheet helps</a:t>
            </a:r>
            <a:r>
              <a:rPr lang="en-US" baseline="0" dirty="0"/>
              <a:t> you pick the right algorithm for a model, even if you're not a trained data scientist. </a:t>
            </a:r>
            <a:r>
              <a:rPr lang="en-US" dirty="0"/>
              <a:t>One example is if you want to use a set of input values to predict</a:t>
            </a:r>
            <a:r>
              <a:rPr lang="en-US" baseline="0" dirty="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deployed as a Web service, a model can be used</a:t>
            </a:r>
            <a:r>
              <a:rPr lang="en-US" baseline="0" dirty="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book -- and free!</a:t>
            </a:r>
            <a:r>
              <a:rPr lang="en-US" baseline="0" dirty="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55823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Machine Learning finds patterns in large volumes of data and uses those patterns to perform predictive analysis. Microsoft offers</a:t>
            </a:r>
            <a:r>
              <a:rPr lang="en-US" baseline="0" dirty="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https://how-old.net/#</a:t>
            </a:r>
            <a:r>
              <a:rPr lang="en-US" sz="1200" u="none" kern="1200" baseline="0" dirty="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has a rich history of employing machine learning in their products, beginning with the Silicon Valley company they purchased in 1999 and created Hotmail from. Hotmail used</a:t>
            </a:r>
            <a:r>
              <a:rPr lang="en-US" baseline="0" dirty="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Machine Learning</a:t>
            </a:r>
            <a:r>
              <a:rPr lang="en-US" dirty="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a:solidFill>
                  <a:schemeClr val="tx1"/>
                </a:solidFill>
                <a:effectLst/>
                <a:latin typeface="+mn-lt"/>
                <a:ea typeface="+mn-ea"/>
                <a:cs typeface="+mn-cs"/>
              </a:rPr>
              <a:t>R</a:t>
            </a:r>
            <a:r>
              <a:rPr lang="en-US" dirty="0"/>
              <a:t> and </a:t>
            </a:r>
            <a:r>
              <a:rPr lang="en-US" sz="1200" kern="1200" dirty="0">
                <a:solidFill>
                  <a:schemeClr val="tx1"/>
                </a:solidFill>
                <a:effectLst/>
                <a:latin typeface="+mn-lt"/>
                <a:ea typeface="+mn-ea"/>
                <a:cs typeface="+mn-cs"/>
              </a:rPr>
              <a:t>Python</a:t>
            </a:r>
            <a:r>
              <a:rPr lang="en-US" dirty="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a:solidFill>
                  <a:schemeClr val="tx1"/>
                </a:solidFill>
                <a:effectLst/>
                <a:latin typeface="+mn-lt"/>
                <a:ea typeface="+mn-ea"/>
                <a:cs typeface="+mn-cs"/>
              </a:rPr>
              <a:t>Cortana Intelligence Gallery</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447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quote came from a graduate</a:t>
            </a:r>
            <a:r>
              <a:rPr lang="en-US" baseline="0" dirty="0"/>
              <a:t> student </a:t>
            </a:r>
            <a:r>
              <a:rPr lang="en-US" dirty="0"/>
              <a:t>who attended this class at UMass. He had already accepted at offer</a:t>
            </a:r>
            <a:r>
              <a:rPr lang="en-US" baseline="0" dirty="0"/>
              <a:t> to go to work for </a:t>
            </a:r>
            <a:r>
              <a:rPr lang="en-US" dirty="0"/>
              <a:t>Microsoft post-graduation.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Studio simplifies machine learning by providing a drag-and-drop model in</a:t>
            </a:r>
            <a:r>
              <a:rPr lang="en-US" baseline="0" dirty="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starts with data, which can come from a variety of sources. The data typically needs to be "cleaned" before</a:t>
            </a:r>
            <a:r>
              <a:rPr lang="en-US" baseline="0" dirty="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354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2017-06-07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2017-06-07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2017-06-07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2017-06-07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2017-06-07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2017-06-07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2017-06-07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Machine Learning</a:t>
            </a:r>
          </a:p>
        </p:txBody>
      </p:sp>
      <p:sp>
        <p:nvSpPr>
          <p:cNvPr id="3" name="Subtitle 2"/>
          <p:cNvSpPr>
            <a:spLocks noGrp="1"/>
          </p:cNvSpPr>
          <p:nvPr>
            <p:ph type="subTitle" idx="1"/>
          </p:nvPr>
        </p:nvSpPr>
        <p:spPr/>
        <p:txBody>
          <a:bodyPr>
            <a:normAutofit/>
          </a:bodyPr>
          <a:lstStyle/>
          <a:p>
            <a:r>
              <a:rPr lang="en-US" dirty="0">
                <a:solidFill>
                  <a:srgbClr val="FFFF00"/>
                </a:solidFill>
              </a:rPr>
              <a:t>Niels Berglund</a:t>
            </a:r>
          </a:p>
          <a:p>
            <a:r>
              <a:rPr lang="en-US" dirty="0">
                <a:solidFill>
                  <a:srgbClr val="FFFF00"/>
                </a:solidFill>
              </a:rPr>
              <a:t>niels.it.berglund@gmail.com</a:t>
            </a:r>
          </a:p>
          <a:p>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Algorithms</a:t>
            </a: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(Univariate) Linear Regression</a:t>
            </a: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a:t>Regression line represented by an equation of the form Y = b</a:t>
            </a:r>
            <a:r>
              <a:rPr lang="en-US" baseline="-25000" dirty="0"/>
              <a:t>0</a:t>
            </a:r>
            <a:r>
              <a:rPr lang="en-US" dirty="0"/>
              <a:t> + b</a:t>
            </a:r>
            <a:r>
              <a:rPr lang="en-US" baseline="-25000" dirty="0"/>
              <a:t>1</a:t>
            </a:r>
            <a:r>
              <a:rPr lang="en-US" dirty="0"/>
              <a:t>X where Y is the dependent variable</a:t>
            </a: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a:t>Error between actual and computed output minimized using least-squares or gradient-descent method</a:t>
            </a: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a:latin typeface="Segoe UI Light" panose="020B0502040204020203" pitchFamily="34" charset="0"/>
                <a:cs typeface="Segoe UI Light" panose="020B0502040204020203" pitchFamily="34" charset="0"/>
              </a:rPr>
              <a:t>http://</a:t>
            </a:r>
            <a:r>
              <a:rPr lang="en-US" sz="4000" dirty="0" err="1">
                <a:latin typeface="Segoe UI Light" panose="020B0502040204020203" pitchFamily="34" charset="0"/>
                <a:cs typeface="Segoe UI Light" panose="020B0502040204020203" pitchFamily="34" charset="0"/>
              </a:rPr>
              <a:t>aka.ms</a:t>
            </a:r>
            <a:r>
              <a:rPr lang="en-US" sz="4000" dirty="0">
                <a:latin typeface="Segoe UI Light" panose="020B0502040204020203" pitchFamily="34" charset="0"/>
                <a:cs typeface="Segoe UI Light" panose="020B0502040204020203" pitchFamily="34" charset="0"/>
              </a:rPr>
              <a:t>/</a:t>
            </a:r>
            <a:r>
              <a:rPr lang="en-US" sz="4000" dirty="0" err="1">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as a Web Service</a:t>
            </a:r>
          </a:p>
        </p:txBody>
      </p:sp>
      <p:sp>
        <p:nvSpPr>
          <p:cNvPr id="3" name="Content Placeholder 2"/>
          <p:cNvSpPr>
            <a:spLocks noGrp="1"/>
          </p:cNvSpPr>
          <p:nvPr>
            <p:ph idx="1"/>
          </p:nvPr>
        </p:nvSpPr>
        <p:spPr/>
        <p:txBody>
          <a:bodyPr/>
          <a:lstStyle/>
          <a:p>
            <a:r>
              <a:rPr lang="en-US" dirty="0"/>
              <a:t>A button click in ML Studio deploys a model as a Web service and provides sample code for calling it in three languages</a:t>
            </a: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Free e-Book</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http://bit.ly/a4r-mlbook</a:t>
            </a:r>
          </a:p>
        </p:txBody>
      </p:sp>
    </p:spTree>
    <p:extLst>
      <p:ext uri="{BB962C8B-B14F-4D97-AF65-F5344CB8AC3E}">
        <p14:creationId xmlns:p14="http://schemas.microsoft.com/office/powerpoint/2010/main" val="398785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 </a:t>
            </a:r>
          </a:p>
        </p:txBody>
      </p:sp>
      <p:sp>
        <p:nvSpPr>
          <p:cNvPr id="3" name="Content Placeholder 2"/>
          <p:cNvSpPr>
            <a:spLocks noGrp="1"/>
          </p:cNvSpPr>
          <p:nvPr>
            <p:ph idx="1"/>
          </p:nvPr>
        </p:nvSpPr>
        <p:spPr/>
        <p:txBody>
          <a:bodyPr>
            <a:normAutofit/>
          </a:bodyPr>
          <a:lstStyle/>
          <a:p>
            <a:r>
              <a:rPr lang="en-US" dirty="0"/>
              <a:t>Software architect @Derivco</a:t>
            </a:r>
          </a:p>
          <a:p>
            <a:pPr lvl="1"/>
            <a:r>
              <a:rPr lang="en-US" dirty="0"/>
              <a:t>research &amp; development to safeguard existing products, and create new opportunities</a:t>
            </a:r>
          </a:p>
          <a:p>
            <a:pPr lvl="1"/>
            <a:r>
              <a:rPr lang="en-US" dirty="0"/>
              <a:t>author, conference speaker, “data nerd”</a:t>
            </a:r>
          </a:p>
          <a:p>
            <a:r>
              <a:rPr lang="en-US" dirty="0"/>
              <a:t>Derivco world's leading development house for online gaming software; Casino, Poker, Bingo etc.</a:t>
            </a:r>
          </a:p>
          <a:p>
            <a:pPr lvl="1"/>
            <a:r>
              <a:rPr lang="en-US" dirty="0"/>
              <a:t>world's largest install base of SQL Server's</a:t>
            </a:r>
          </a:p>
          <a:p>
            <a:pPr lvl="1"/>
            <a:r>
              <a:rPr lang="en-US" dirty="0"/>
              <a:t>Service Fabric, stream processing, Complex Event Processing</a:t>
            </a:r>
          </a:p>
          <a:p>
            <a:pPr lvl="1"/>
            <a:r>
              <a:rPr lang="en-US" dirty="0"/>
              <a:t>data science R, Azure ML, etc.</a:t>
            </a:r>
          </a:p>
          <a:p>
            <a:pPr lvl="1"/>
            <a:r>
              <a:rPr lang="en-US" dirty="0" err="1"/>
              <a:t>RabbitMQ</a:t>
            </a:r>
            <a:r>
              <a:rPr lang="en-US" dirty="0"/>
              <a:t>, </a:t>
            </a:r>
            <a:r>
              <a:rPr lang="en-US" dirty="0" err="1"/>
              <a:t>CouchBase</a:t>
            </a:r>
            <a:r>
              <a:rPr lang="en-US" dirty="0"/>
              <a:t>, </a:t>
            </a:r>
            <a:r>
              <a:rPr lang="en-US" dirty="0" err="1"/>
              <a:t>Redis</a:t>
            </a:r>
            <a:r>
              <a:rPr lang="en-US" dirty="0"/>
              <a:t>, in-memory databases, etc.</a:t>
            </a:r>
          </a:p>
          <a:p>
            <a:pPr lvl="1"/>
            <a:endParaRPr lang="en-US" dirty="0"/>
          </a:p>
        </p:txBody>
      </p:sp>
      <p:sp>
        <p:nvSpPr>
          <p:cNvPr id="4" name="TextBox 3"/>
          <p:cNvSpPr txBox="1"/>
          <p:nvPr/>
        </p:nvSpPr>
        <p:spPr>
          <a:xfrm>
            <a:off x="1921789" y="766296"/>
            <a:ext cx="5371983" cy="523220"/>
          </a:xfrm>
          <a:prstGeom prst="rect">
            <a:avLst/>
          </a:prstGeom>
          <a:noFill/>
        </p:spPr>
        <p:txBody>
          <a:bodyPr wrap="none" rtlCol="0">
            <a:spAutoFit/>
          </a:bodyPr>
          <a:lstStyle/>
          <a:p>
            <a:r>
              <a:rPr lang="en-ZA" sz="2800" dirty="0"/>
              <a:t>(a.k.a. shameless self-promotion)</a:t>
            </a:r>
            <a:endParaRPr lang="en-US" sz="2800" dirty="0"/>
          </a:p>
        </p:txBody>
      </p:sp>
    </p:spTree>
    <p:extLst>
      <p:ext uri="{BB962C8B-B14F-4D97-AF65-F5344CB8AC3E}">
        <p14:creationId xmlns:p14="http://schemas.microsoft.com/office/powerpoint/2010/main" val="12936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825625"/>
            <a:ext cx="6367818" cy="4351338"/>
          </a:xfrm>
        </p:spPr>
        <p:txBody>
          <a:bodyPr>
            <a:normAutofit fontScale="92500" lnSpcReduction="10000"/>
          </a:bodyPr>
          <a:lstStyle/>
          <a:p>
            <a:r>
              <a:rPr lang="en-US" dirty="0"/>
              <a:t>Branch of computer science in which a computer "learns"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pPr lvl="1"/>
            <a:r>
              <a:rPr lang="en-US" dirty="0"/>
              <a:t>Model is trained -&gt; predict outcome</a:t>
            </a:r>
          </a:p>
          <a:p>
            <a:pPr lvl="1"/>
            <a:r>
              <a:rPr lang="en-US" dirty="0"/>
              <a:t>Regression and classification</a:t>
            </a:r>
          </a:p>
          <a:p>
            <a:r>
              <a:rPr lang="en-US" dirty="0"/>
              <a:t>Unsupervised learning</a:t>
            </a:r>
          </a:p>
          <a:p>
            <a:pPr lvl="1"/>
            <a:r>
              <a:rPr lang="en-US" dirty="0"/>
              <a:t>Finding relationships in a dataset</a:t>
            </a:r>
          </a:p>
          <a:p>
            <a:pPr lvl="1"/>
            <a:r>
              <a:rPr lang="en-US" dirty="0"/>
              <a:t>Clustering</a:t>
            </a:r>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Action</a:t>
            </a: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and Machine Learning</a:t>
            </a: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a:gradFill>
                  <a:gsLst>
                    <a:gs pos="0">
                      <a:srgbClr val="292929">
                        <a:lumMod val="90000"/>
                        <a:lumOff val="10000"/>
                      </a:srgbClr>
                    </a:gs>
                    <a:gs pos="86000">
                      <a:srgbClr val="292929">
                        <a:lumMod val="90000"/>
                        <a:lumOff val="10000"/>
                      </a:srgbClr>
                    </a:gs>
                  </a:gsLst>
                  <a:lin ang="5400000" scaled="0"/>
                </a:gradFill>
              </a:rPr>
              <a:t>pulsweb.fr</a:t>
            </a:r>
            <a:r>
              <a:rPr lang="en-US" sz="1400" dirty="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a:t>
            </a:r>
          </a:p>
        </p:txBody>
      </p:sp>
      <p:sp>
        <p:nvSpPr>
          <p:cNvPr id="3" name="Content Placeholder 2"/>
          <p:cNvSpPr>
            <a:spLocks noGrp="1"/>
          </p:cNvSpPr>
          <p:nvPr>
            <p:ph idx="1"/>
          </p:nvPr>
        </p:nvSpPr>
        <p:spPr>
          <a:xfrm>
            <a:off x="838200" y="1825625"/>
            <a:ext cx="7025640" cy="4351338"/>
          </a:xfrm>
        </p:spPr>
        <p:txBody>
          <a:bodyPr/>
          <a:lstStyle/>
          <a:p>
            <a:r>
              <a:rPr lang="en-US" dirty="0"/>
              <a:t>Fully managed cloud service for building and operationalizing ML models</a:t>
            </a:r>
          </a:p>
          <a:p>
            <a:r>
              <a:rPr lang="en-US" dirty="0"/>
              <a:t>Azure Machine Learning Studio</a:t>
            </a: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498557"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77474" y="3532145"/>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56391" y="3532145"/>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35308" y="3532145"/>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69168" y="4918743"/>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48083" y="4918741"/>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27001" y="4918741"/>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06853" y="4918742"/>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37191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Machine Learning Studio</a:t>
            </a:r>
          </a:p>
        </p:txBody>
      </p:sp>
      <p:sp>
        <p:nvSpPr>
          <p:cNvPr id="3" name="Content Placeholder 2"/>
          <p:cNvSpPr>
            <a:spLocks noGrp="1"/>
          </p:cNvSpPr>
          <p:nvPr>
            <p:ph idx="1"/>
          </p:nvPr>
        </p:nvSpPr>
        <p:spPr>
          <a:xfrm>
            <a:off x="838199" y="1825625"/>
            <a:ext cx="5720255" cy="4351338"/>
          </a:xfrm>
        </p:spPr>
        <p:txBody>
          <a:bodyPr>
            <a:normAutofit/>
          </a:bodyPr>
          <a:lstStyle/>
          <a:p>
            <a:r>
              <a:rPr lang="en-US" dirty="0"/>
              <a:t>Visual editor for composing, testing, refining, and deploying machine-learning models</a:t>
            </a:r>
          </a:p>
          <a:p>
            <a:pPr lvl="1"/>
            <a:r>
              <a:rPr lang="en-US" dirty="0"/>
              <a:t>Includes hundreds of modules</a:t>
            </a:r>
          </a:p>
          <a:p>
            <a:pPr lvl="1"/>
            <a:r>
              <a:rPr lang="en-US" dirty="0"/>
              <a:t>Includes common algorithms for classification, regression, and more</a:t>
            </a:r>
          </a:p>
          <a:p>
            <a:pPr lvl="1"/>
            <a:r>
              <a:rPr lang="en-US" dirty="0"/>
              <a:t>Supports numerous input formats</a:t>
            </a:r>
          </a:p>
          <a:p>
            <a:pPr lvl="1"/>
            <a:r>
              <a:rPr lang="en-US" dirty="0"/>
              <a:t>Supports R and Python</a:t>
            </a:r>
          </a:p>
          <a:p>
            <a:r>
              <a:rPr lang="en-US" dirty="0"/>
              <a:t>Machine 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Machine Learning Process</a:t>
            </a: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p>
        </p:txBody>
      </p:sp>
    </p:spTree>
    <p:extLst>
      <p:ext uri="{BB962C8B-B14F-4D97-AF65-F5344CB8AC3E}">
        <p14:creationId xmlns:p14="http://schemas.microsoft.com/office/powerpoint/2010/main" val="39326781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8519</TotalTime>
  <Words>1660</Words>
  <Application>Microsoft Office PowerPoint</Application>
  <PresentationFormat>Widescreen</PresentationFormat>
  <Paragraphs>95</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Bio </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Niels Berglund</cp:lastModifiedBy>
  <cp:revision>130</cp:revision>
  <dcterms:created xsi:type="dcterms:W3CDTF">2016-04-21T18:51:19Z</dcterms:created>
  <dcterms:modified xsi:type="dcterms:W3CDTF">2017-06-07T03:57:04Z</dcterms:modified>
</cp:coreProperties>
</file>