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90" r:id="rId2"/>
    <p:sldId id="683" r:id="rId3"/>
    <p:sldId id="691" r:id="rId4"/>
    <p:sldId id="604" r:id="rId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6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CCCCF"/>
    <a:srgbClr val="6890E3"/>
    <a:srgbClr val="3E828B"/>
    <a:srgbClr val="91AFEB"/>
    <a:srgbClr val="445469"/>
    <a:srgbClr val="F35748"/>
    <a:srgbClr val="F2F2F2"/>
    <a:srgbClr val="4E7DDE"/>
    <a:srgbClr val="375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2" autoAdjust="0"/>
    <p:restoredTop sz="96202" autoAdjust="0"/>
  </p:normalViewPr>
  <p:slideViewPr>
    <p:cSldViewPr snapToGrid="0" snapToObjects="1">
      <p:cViewPr varScale="1">
        <p:scale>
          <a:sx n="34" d="100"/>
          <a:sy n="34" d="100"/>
        </p:scale>
        <p:origin x="726" y="96"/>
      </p:cViewPr>
      <p:guideLst>
        <p:guide pos="15356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7/22/2018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5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0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4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42676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6468" y="3965388"/>
            <a:ext cx="4842680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281303" y="3335262"/>
            <a:ext cx="4496578" cy="5216031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02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‹Nº›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88" r:id="rId3"/>
    <p:sldLayoutId id="2147483748" r:id="rId4"/>
    <p:sldLayoutId id="2147483749" r:id="rId5"/>
    <p:sldLayoutId id="2147483657" r:id="rId6"/>
    <p:sldLayoutId id="2147483746" r:id="rId7"/>
    <p:sldLayoutId id="2147483752" r:id="rId8"/>
    <p:sldLayoutId id="2147483736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37" r:id="rId15"/>
    <p:sldLayoutId id="2147483781" r:id="rId16"/>
    <p:sldLayoutId id="2147483770" r:id="rId17"/>
    <p:sldLayoutId id="2147483771" r:id="rId18"/>
    <p:sldLayoutId id="2147483787" r:id="rId19"/>
    <p:sldLayoutId id="2147483780" r:id="rId20"/>
    <p:sldLayoutId id="2147483786" r:id="rId21"/>
    <p:sldLayoutId id="2147483790" r:id="rId22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14B9B334-B257-4CB3-A7F2-FD50CC345B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082" b="3082"/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3" y="0"/>
            <a:ext cx="24377649" cy="13716000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89188" y="3488390"/>
            <a:ext cx="9104244" cy="62865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61460" y="5711748"/>
            <a:ext cx="12359700" cy="2133808"/>
            <a:chOff x="5988388" y="311567"/>
            <a:chExt cx="12359700" cy="2133808"/>
          </a:xfrm>
        </p:grpSpPr>
        <p:sp>
          <p:nvSpPr>
            <p:cNvPr id="19" name="TextBox 18"/>
            <p:cNvSpPr txBox="1"/>
            <p:nvPr/>
          </p:nvSpPr>
          <p:spPr>
            <a:xfrm>
              <a:off x="5988388" y="311567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Final Project</a:t>
              </a:r>
              <a:endParaRPr lang="id-ID" sz="88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6335836" y="1606259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solidFill>
                    <a:schemeClr val="bg1"/>
                  </a:solidFill>
                  <a:latin typeface="Lato Regular"/>
                  <a:cs typeface="Lato Regular"/>
                </a:rPr>
                <a:t>Movie Genre Classification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412510" y="7831977"/>
            <a:ext cx="3657600" cy="240970"/>
            <a:chOff x="10866255" y="8448874"/>
            <a:chExt cx="2738812" cy="73150"/>
          </a:xfrm>
        </p:grpSpPr>
        <p:sp>
          <p:nvSpPr>
            <p:cNvPr id="12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9FD32DF8-D93A-44D9-93B3-DC9E77E3D8F8}"/>
              </a:ext>
            </a:extLst>
          </p:cNvPr>
          <p:cNvSpPr/>
          <p:nvPr/>
        </p:nvSpPr>
        <p:spPr>
          <a:xfrm>
            <a:off x="-5" y="13212928"/>
            <a:ext cx="24375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http://www.democraciaenlared.com/2015/12/lo-mejor-de-2015-peliculas-no.html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772A437-6112-48BA-AD44-44B5A88A4D39}"/>
              </a:ext>
            </a:extLst>
          </p:cNvPr>
          <p:cNvSpPr txBox="1">
            <a:spLocks/>
          </p:cNvSpPr>
          <p:nvPr/>
        </p:nvSpPr>
        <p:spPr>
          <a:xfrm>
            <a:off x="6408908" y="8187540"/>
            <a:ext cx="11655185" cy="1536998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Lato Regular"/>
                <a:cs typeface="Lato Regular"/>
              </a:rPr>
              <a:t>Felipe Carvajal</a:t>
            </a:r>
          </a:p>
          <a:p>
            <a:r>
              <a:rPr lang="en-US" sz="2800" dirty="0">
                <a:solidFill>
                  <a:schemeClr val="bg1"/>
                </a:solidFill>
                <a:latin typeface="Lato Regular"/>
                <a:cs typeface="Lato Regular"/>
              </a:rPr>
              <a:t>Nicolás Bernal</a:t>
            </a:r>
          </a:p>
        </p:txBody>
      </p:sp>
    </p:spTree>
    <p:extLst>
      <p:ext uri="{BB962C8B-B14F-4D97-AF65-F5344CB8AC3E}">
        <p14:creationId xmlns:p14="http://schemas.microsoft.com/office/powerpoint/2010/main" val="947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11635" y="369852"/>
            <a:ext cx="105178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Image Processing (Poster)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8539" y="1690493"/>
            <a:ext cx="575401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CO" sz="2800" b="1" dirty="0" err="1">
                <a:latin typeface="Lato Light" charset="0"/>
                <a:ea typeface="Lato Light" charset="0"/>
                <a:cs typeface="Lato Light" charset="0"/>
              </a:rPr>
              <a:t>Steps</a:t>
            </a:r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s-CO" sz="2800" b="1" dirty="0" err="1"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s-CO" sz="2800" b="1" dirty="0" err="1">
                <a:latin typeface="Lato Light" charset="0"/>
                <a:ea typeface="Lato Light" charset="0"/>
                <a:cs typeface="Lato Light" charset="0"/>
              </a:rPr>
              <a:t>Get</a:t>
            </a:r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s-CO" sz="2800" b="1" dirty="0" err="1"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s-CO" sz="2800" b="1" dirty="0" err="1">
                <a:latin typeface="Lato Light" charset="0"/>
                <a:ea typeface="Lato Light" charset="0"/>
                <a:cs typeface="Lato Light" charset="0"/>
              </a:rPr>
              <a:t>Solution</a:t>
            </a:r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 (</a:t>
            </a:r>
            <a:r>
              <a:rPr lang="es-CO" sz="2800" b="1" dirty="0" err="1">
                <a:latin typeface="Lato Light" charset="0"/>
                <a:ea typeface="Lato Light" charset="0"/>
                <a:cs typeface="Lato Light" charset="0"/>
              </a:rPr>
              <a:t>Part</a:t>
            </a:r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 I)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8539" y="238619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3">
            <a:extLst>
              <a:ext uri="{FF2B5EF4-FFF2-40B4-BE49-F238E27FC236}">
                <a16:creationId xmlns:a16="http://schemas.microsoft.com/office/drawing/2014/main" id="{91905062-20C0-4502-A650-7528EF6D2CA0}"/>
              </a:ext>
            </a:extLst>
          </p:cNvPr>
          <p:cNvGrpSpPr/>
          <p:nvPr/>
        </p:nvGrpSpPr>
        <p:grpSpPr>
          <a:xfrm>
            <a:off x="15917121" y="2754933"/>
            <a:ext cx="7980121" cy="8631606"/>
            <a:chOff x="15955982" y="3248538"/>
            <a:chExt cx="6797362" cy="8631606"/>
          </a:xfrm>
        </p:grpSpPr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AEBB566F-379D-4EFA-A371-E74AE1AE882D}"/>
                </a:ext>
              </a:extLst>
            </p:cNvPr>
            <p:cNvSpPr>
              <a:spLocks/>
            </p:cNvSpPr>
            <p:nvPr/>
          </p:nvSpPr>
          <p:spPr>
            <a:xfrm>
              <a:off x="17634072" y="3248538"/>
              <a:ext cx="3224795" cy="3474720"/>
            </a:xfrm>
            <a:prstGeom prst="ellipse">
              <a:avLst/>
            </a:prstGeom>
            <a:solidFill>
              <a:schemeClr val="accent6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3785" tIns="121892" rIns="243785" bIns="121892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BC9FB17-23C3-4924-93BD-BB94883AEF4B}"/>
                </a:ext>
              </a:extLst>
            </p:cNvPr>
            <p:cNvSpPr txBox="1">
              <a:spLocks/>
            </p:cNvSpPr>
            <p:nvPr/>
          </p:nvSpPr>
          <p:spPr>
            <a:xfrm>
              <a:off x="15955982" y="6832028"/>
              <a:ext cx="6797362" cy="1152898"/>
            </a:xfrm>
            <a:prstGeom prst="rect">
              <a:avLst/>
            </a:prstGeom>
          </p:spPr>
          <p:txBody>
            <a:bodyPr vert="horz" lIns="243785" tIns="121892" rIns="243785" bIns="121892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Image Classification Model 2</a:t>
              </a:r>
              <a:endParaRPr lang="en-US" sz="66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8" name="Subtitle 21">
              <a:extLst>
                <a:ext uri="{FF2B5EF4-FFF2-40B4-BE49-F238E27FC236}">
                  <a16:creationId xmlns:a16="http://schemas.microsoft.com/office/drawing/2014/main" id="{5711EE02-1042-4D50-8F08-4F8101D8D467}"/>
                </a:ext>
              </a:extLst>
            </p:cNvPr>
            <p:cNvSpPr txBox="1">
              <a:spLocks/>
            </p:cNvSpPr>
            <p:nvPr/>
          </p:nvSpPr>
          <p:spPr>
            <a:xfrm>
              <a:off x="16151188" y="8392230"/>
              <a:ext cx="6408336" cy="3487914"/>
            </a:xfrm>
            <a:prstGeom prst="rect">
              <a:avLst/>
            </a:prstGeom>
          </p:spPr>
          <p:txBody>
            <a:bodyPr vert="horz" lIns="243785" tIns="121892" rIns="243785" bIns="121892" rtlCol="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 algn="just">
                <a:buClr>
                  <a:schemeClr val="accent6"/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VGG16 Pre-trained model as an input over gray images</a:t>
              </a:r>
            </a:p>
            <a:p>
              <a:pPr marL="514350" indent="-514350" algn="just">
                <a:buClr>
                  <a:schemeClr val="accent6"/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Neural Network:</a:t>
              </a:r>
            </a:p>
            <a:p>
              <a:pPr marL="914400" lvl="1" indent="-457200" algn="just">
                <a:buClr>
                  <a:schemeClr val="accent6"/>
                </a:buClr>
                <a:buFontTx/>
                <a:buChar char="-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2D convolution layer X2 &amp; Activation </a:t>
              </a:r>
              <a:r>
                <a:rPr lang="en-US" sz="3200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Relu</a:t>
              </a:r>
              <a:endParaRPr lang="en-US" sz="3200" dirty="0">
                <a:solidFill>
                  <a:schemeClr val="tx2"/>
                </a:solidFill>
                <a:latin typeface="Lato Regular"/>
                <a:cs typeface="Lato Regular"/>
              </a:endParaRPr>
            </a:p>
            <a:p>
              <a:pPr marL="914400" lvl="1" indent="-457200" algn="just">
                <a:buClr>
                  <a:schemeClr val="accent6"/>
                </a:buClr>
                <a:buFontTx/>
                <a:buChar char="-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Max pooling operation &amp; Dropout 0.25</a:t>
              </a:r>
            </a:p>
            <a:p>
              <a:pPr marL="914400" lvl="1" indent="-457200" algn="just">
                <a:buClr>
                  <a:schemeClr val="accent6"/>
                </a:buClr>
                <a:buFontTx/>
                <a:buChar char="-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Flatten &amp; 2 Dense (128/24) &amp; Activation (</a:t>
              </a:r>
              <a:r>
                <a:rPr lang="en-US" sz="3200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Relu</a:t>
              </a: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/Sigmoid)</a:t>
              </a:r>
            </a:p>
            <a:p>
              <a:pPr marL="914400" lvl="1" indent="-457200" algn="just">
                <a:buClr>
                  <a:schemeClr val="accent6"/>
                </a:buClr>
                <a:buFontTx/>
                <a:buChar char="-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Dropout 0.5</a:t>
              </a:r>
            </a:p>
            <a:p>
              <a:pPr marL="342900" indent="-342900" algn="ctr">
                <a:lnSpc>
                  <a:spcPct val="60000"/>
                </a:lnSpc>
                <a:buFontTx/>
                <a:buChar char="-"/>
              </a:pPr>
              <a:endParaRPr lang="en-US" sz="2200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4A1BC45-5B22-46FD-B3BB-A6C0C4CEA829}"/>
              </a:ext>
            </a:extLst>
          </p:cNvPr>
          <p:cNvGrpSpPr/>
          <p:nvPr/>
        </p:nvGrpSpPr>
        <p:grpSpPr>
          <a:xfrm>
            <a:off x="798269" y="2726358"/>
            <a:ext cx="7740000" cy="7646367"/>
            <a:chOff x="1312619" y="2040558"/>
            <a:chExt cx="7763806" cy="7646367"/>
          </a:xfrm>
        </p:grpSpPr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4AFAAA82-14CD-4CEF-97BD-F6CCE6A41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7613" y="2040558"/>
              <a:ext cx="3473815" cy="3474720"/>
            </a:xfrm>
            <a:prstGeom prst="ellipse">
              <a:avLst/>
            </a:prstGeom>
            <a:solidFill>
              <a:srgbClr val="6890E3">
                <a:alpha val="85000"/>
              </a:srgbClr>
            </a:solidFill>
            <a:ln>
              <a:solidFill>
                <a:srgbClr val="6890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3785" tIns="121892" rIns="243785" bIns="121892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1">
              <a:extLst>
                <a:ext uri="{FF2B5EF4-FFF2-40B4-BE49-F238E27FC236}">
                  <a16:creationId xmlns:a16="http://schemas.microsoft.com/office/drawing/2014/main" id="{2372AADF-D489-4638-980A-76CFAABFC95F}"/>
                </a:ext>
              </a:extLst>
            </p:cNvPr>
            <p:cNvGrpSpPr/>
            <p:nvPr/>
          </p:nvGrpSpPr>
          <p:grpSpPr>
            <a:xfrm>
              <a:off x="1312619" y="5611340"/>
              <a:ext cx="7763806" cy="4075585"/>
              <a:chOff x="3013204" y="6954365"/>
              <a:chExt cx="4333609" cy="4075585"/>
            </a:xfrm>
          </p:grpSpPr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B6F439E-A9C3-456B-B03C-A48E61D5C4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2999" y="6954365"/>
                <a:ext cx="4014018" cy="1152898"/>
              </a:xfrm>
              <a:prstGeom prst="rect">
                <a:avLst/>
              </a:prstGeom>
            </p:spPr>
            <p:txBody>
              <a:bodyPr vert="horz" lIns="243785" tIns="121892" rIns="243785" bIns="121892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4800" b="1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PCA</a:t>
                </a:r>
                <a:r>
                  <a:rPr lang="en-US" sz="48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&amp; Multi-class Multi-label Model</a:t>
                </a:r>
                <a:endParaRPr lang="en-US" sz="6600" b="1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0" indent="0" algn="ctr">
                  <a:buNone/>
                </a:pPr>
                <a:r>
                  <a:rPr lang="en-US" sz="48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</a:t>
                </a:r>
                <a:endParaRPr lang="en-US" sz="6600" b="1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24" name="Subtitle 21">
                <a:extLst>
                  <a:ext uri="{FF2B5EF4-FFF2-40B4-BE49-F238E27FC236}">
                    <a16:creationId xmlns:a16="http://schemas.microsoft.com/office/drawing/2014/main" id="{68DB81FC-DB3E-474F-B19D-ED80BD9265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3204" y="8544929"/>
                <a:ext cx="4333609" cy="2485021"/>
              </a:xfrm>
              <a:prstGeom prst="rect">
                <a:avLst/>
              </a:prstGeom>
            </p:spPr>
            <p:txBody>
              <a:bodyPr vert="horz" lIns="243785" tIns="121892" rIns="243785" bIns="121892" rtlCol="0">
                <a:no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Clr>
                    <a:srgbClr val="6890E3"/>
                  </a:buClr>
                  <a:buFont typeface="Wingdings" panose="05000000000000000000" pitchFamily="2" charset="2"/>
                  <a:buChar char="§"/>
                </a:pPr>
                <a:r>
                  <a:rPr lang="es-CO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Linear 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dimensionality</a:t>
                </a:r>
                <a:r>
                  <a:rPr lang="es-CO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</a:t>
                </a: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reduction</a:t>
                </a:r>
              </a:p>
              <a:p>
                <a:pPr marL="457200" indent="-457200" algn="just">
                  <a:buClr>
                    <a:srgbClr val="6890E3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Number of components to keep = 32</a:t>
                </a:r>
              </a:p>
              <a:p>
                <a:pPr marL="457200" indent="-457200" algn="just">
                  <a:buClr>
                    <a:srgbClr val="6890E3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Training &amp; Test images</a:t>
                </a:r>
              </a:p>
              <a:p>
                <a:pPr marL="514350" indent="-514350" algn="just">
                  <a:buClr>
                    <a:srgbClr val="6890E3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For each classifier, the class is fitted against all the other classes.</a:t>
                </a:r>
              </a:p>
            </p:txBody>
          </p:sp>
        </p:grpSp>
      </p:grpSp>
      <p:grpSp>
        <p:nvGrpSpPr>
          <p:cNvPr id="27" name="Group 2">
            <a:extLst>
              <a:ext uri="{FF2B5EF4-FFF2-40B4-BE49-F238E27FC236}">
                <a16:creationId xmlns:a16="http://schemas.microsoft.com/office/drawing/2014/main" id="{43DF52DF-5EA1-45E8-AAD4-541437F3B13F}"/>
              </a:ext>
            </a:extLst>
          </p:cNvPr>
          <p:cNvGrpSpPr/>
          <p:nvPr/>
        </p:nvGrpSpPr>
        <p:grpSpPr>
          <a:xfrm>
            <a:off x="8557320" y="2754933"/>
            <a:ext cx="7297025" cy="10246692"/>
            <a:chOff x="9107429" y="3455627"/>
            <a:chExt cx="6911132" cy="10246692"/>
          </a:xfrm>
        </p:grpSpPr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D61F1931-4E54-4AD0-A1D5-AE6805E2F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9201" y="3455627"/>
              <a:ext cx="3473815" cy="3474720"/>
            </a:xfrm>
            <a:prstGeom prst="ellipse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3785" tIns="121892" rIns="243785" bIns="121892"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A147457-531A-421D-BC0B-A95FE118B66F}"/>
                </a:ext>
              </a:extLst>
            </p:cNvPr>
            <p:cNvSpPr txBox="1">
              <a:spLocks/>
            </p:cNvSpPr>
            <p:nvPr/>
          </p:nvSpPr>
          <p:spPr>
            <a:xfrm>
              <a:off x="9164313" y="7296570"/>
              <a:ext cx="6797362" cy="1152898"/>
            </a:xfrm>
            <a:prstGeom prst="rect">
              <a:avLst/>
            </a:prstGeom>
          </p:spPr>
          <p:txBody>
            <a:bodyPr vert="horz" lIns="243785" tIns="121892" rIns="243785" bIns="121892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Image Classification Model 1</a:t>
              </a:r>
              <a:endParaRPr lang="en-US" sz="66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1" name="Subtitle 21">
              <a:extLst>
                <a:ext uri="{FF2B5EF4-FFF2-40B4-BE49-F238E27FC236}">
                  <a16:creationId xmlns:a16="http://schemas.microsoft.com/office/drawing/2014/main" id="{EECFCA07-C25C-4971-85D4-72B72C448F95}"/>
                </a:ext>
              </a:extLst>
            </p:cNvPr>
            <p:cNvSpPr txBox="1">
              <a:spLocks/>
            </p:cNvSpPr>
            <p:nvPr/>
          </p:nvSpPr>
          <p:spPr>
            <a:xfrm>
              <a:off x="9107429" y="8589359"/>
              <a:ext cx="6911132" cy="5112960"/>
            </a:xfrm>
            <a:prstGeom prst="rect">
              <a:avLst/>
            </a:prstGeom>
          </p:spPr>
          <p:txBody>
            <a:bodyPr vert="horz" lIns="243785" tIns="121892" rIns="243785" bIns="121892" rtlCol="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 algn="just">
                <a:buClr>
                  <a:srgbClr val="2CCCCF"/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VGG16 Pre-trained model as an input over gray images</a:t>
              </a:r>
            </a:p>
            <a:p>
              <a:pPr marL="514350" indent="-514350" algn="just">
                <a:buClr>
                  <a:srgbClr val="2CCCCF"/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Neural Network:</a:t>
              </a:r>
            </a:p>
            <a:p>
              <a:pPr marL="914400" lvl="1" indent="-457200" algn="just">
                <a:buClr>
                  <a:srgbClr val="2CCCCF"/>
                </a:buClr>
                <a:buFontTx/>
                <a:buChar char="-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Flatten</a:t>
              </a:r>
            </a:p>
            <a:p>
              <a:pPr marL="914400" lvl="1" indent="-457200" algn="just">
                <a:buClr>
                  <a:srgbClr val="2CCCCF"/>
                </a:buClr>
                <a:buFontTx/>
                <a:buChar char="-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Dense (512) &amp; Activation </a:t>
              </a:r>
              <a:r>
                <a:rPr lang="en-US" sz="3200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Relu</a:t>
              </a:r>
              <a:endParaRPr lang="en-US" sz="3200" dirty="0">
                <a:solidFill>
                  <a:schemeClr val="tx2"/>
                </a:solidFill>
                <a:latin typeface="Lato Regular"/>
                <a:cs typeface="Lato Regular"/>
              </a:endParaRPr>
            </a:p>
            <a:p>
              <a:pPr marL="914400" lvl="1" indent="-457200" algn="just">
                <a:buClr>
                  <a:srgbClr val="2CCCCF"/>
                </a:buClr>
                <a:buFontTx/>
                <a:buChar char="-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Dense (24) &amp; Activation Sigmoid</a:t>
              </a:r>
            </a:p>
            <a:p>
              <a:pPr marL="914400" lvl="1" indent="-457200" algn="just">
                <a:buClr>
                  <a:srgbClr val="2CCCCF"/>
                </a:buClr>
                <a:buFontTx/>
                <a:buChar char="-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Dropout 0.5</a:t>
              </a:r>
            </a:p>
            <a:p>
              <a:pPr marL="342900" indent="-342900" algn="ctr">
                <a:lnSpc>
                  <a:spcPct val="60000"/>
                </a:lnSpc>
                <a:buFontTx/>
                <a:buChar char="-"/>
              </a:pPr>
              <a:endParaRPr lang="en-US" sz="2200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</p:grpSp>
      <p:pic>
        <p:nvPicPr>
          <p:cNvPr id="4" name="Gráfico 3" descr="Red">
            <a:extLst>
              <a:ext uri="{FF2B5EF4-FFF2-40B4-BE49-F238E27FC236}">
                <a16:creationId xmlns:a16="http://schemas.microsoft.com/office/drawing/2014/main" id="{11FE6FDC-04A4-4536-AED6-C8177C049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5044" y="3488640"/>
            <a:ext cx="1726445" cy="1726445"/>
          </a:xfrm>
          <a:prstGeom prst="rect">
            <a:avLst/>
          </a:prstGeom>
        </p:spPr>
      </p:pic>
      <p:pic>
        <p:nvPicPr>
          <p:cNvPr id="6" name="Gráfico 5" descr="Cámara de seguridad">
            <a:extLst>
              <a:ext uri="{FF2B5EF4-FFF2-40B4-BE49-F238E27FC236}">
                <a16:creationId xmlns:a16="http://schemas.microsoft.com/office/drawing/2014/main" id="{9C108A9F-22FC-4A4E-9D8B-66D9A5FC6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58531" y="3409767"/>
            <a:ext cx="2097300" cy="2097300"/>
          </a:xfrm>
          <a:prstGeom prst="rect">
            <a:avLst/>
          </a:prstGeom>
        </p:spPr>
      </p:pic>
      <p:pic>
        <p:nvPicPr>
          <p:cNvPr id="8" name="Gráfico 7" descr="Cámara">
            <a:extLst>
              <a:ext uri="{FF2B5EF4-FFF2-40B4-BE49-F238E27FC236}">
                <a16:creationId xmlns:a16="http://schemas.microsoft.com/office/drawing/2014/main" id="{F1B4A2B3-70AF-4C13-827F-C1EFAB82C0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81769" y="3599718"/>
            <a:ext cx="1728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11635" y="369852"/>
            <a:ext cx="128654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Text Processing (Plot Summary)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8539" y="1690493"/>
            <a:ext cx="5907899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CO" sz="2800" b="1" dirty="0" err="1">
                <a:latin typeface="Lato Light" charset="0"/>
                <a:ea typeface="Lato Light" charset="0"/>
                <a:cs typeface="Lato Light" charset="0"/>
              </a:rPr>
              <a:t>Steps</a:t>
            </a:r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s-CO" sz="2800" b="1" dirty="0" err="1"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s-CO" sz="2800" b="1" dirty="0" err="1">
                <a:latin typeface="Lato Light" charset="0"/>
                <a:ea typeface="Lato Light" charset="0"/>
                <a:cs typeface="Lato Light" charset="0"/>
              </a:rPr>
              <a:t>Get</a:t>
            </a:r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s-CO" sz="2800" b="1" dirty="0" err="1"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s-CO" sz="2800" b="1" dirty="0" err="1">
                <a:latin typeface="Lato Light" charset="0"/>
                <a:ea typeface="Lato Light" charset="0"/>
                <a:cs typeface="Lato Light" charset="0"/>
              </a:rPr>
              <a:t>Solution</a:t>
            </a:r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 (</a:t>
            </a:r>
            <a:r>
              <a:rPr lang="es-CO" sz="2800" b="1" dirty="0" err="1">
                <a:latin typeface="Lato Light" charset="0"/>
                <a:ea typeface="Lato Light" charset="0"/>
                <a:cs typeface="Lato Light" charset="0"/>
              </a:rPr>
              <a:t>Part</a:t>
            </a:r>
            <a:r>
              <a:rPr lang="es-CO" sz="2800" b="1" dirty="0">
                <a:latin typeface="Lato Light" charset="0"/>
                <a:ea typeface="Lato Light" charset="0"/>
                <a:cs typeface="Lato Light" charset="0"/>
              </a:rPr>
              <a:t> II)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8539" y="238619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B8094A0B-58A9-4E6E-9A60-D40454448067}"/>
              </a:ext>
            </a:extLst>
          </p:cNvPr>
          <p:cNvGrpSpPr/>
          <p:nvPr/>
        </p:nvGrpSpPr>
        <p:grpSpPr>
          <a:xfrm>
            <a:off x="4598744" y="2726358"/>
            <a:ext cx="7740000" cy="7646367"/>
            <a:chOff x="1312619" y="2040558"/>
            <a:chExt cx="7763806" cy="7646367"/>
          </a:xfrm>
        </p:grpSpPr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0B06DA92-45A4-4E65-A996-619B1C289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7613" y="2040558"/>
              <a:ext cx="3473815" cy="3474720"/>
            </a:xfrm>
            <a:prstGeom prst="ellipse">
              <a:avLst/>
            </a:prstGeom>
            <a:solidFill>
              <a:srgbClr val="6890E3">
                <a:alpha val="85000"/>
              </a:srgbClr>
            </a:solidFill>
            <a:ln>
              <a:solidFill>
                <a:srgbClr val="6890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3785" tIns="121892" rIns="243785" bIns="121892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1">
              <a:extLst>
                <a:ext uri="{FF2B5EF4-FFF2-40B4-BE49-F238E27FC236}">
                  <a16:creationId xmlns:a16="http://schemas.microsoft.com/office/drawing/2014/main" id="{551F6C4B-197B-4ACA-9665-75AACB82DD77}"/>
                </a:ext>
              </a:extLst>
            </p:cNvPr>
            <p:cNvGrpSpPr/>
            <p:nvPr/>
          </p:nvGrpSpPr>
          <p:grpSpPr>
            <a:xfrm>
              <a:off x="1312619" y="5611340"/>
              <a:ext cx="7763806" cy="4075585"/>
              <a:chOff x="3013204" y="6954365"/>
              <a:chExt cx="4333609" cy="4075585"/>
            </a:xfrm>
          </p:grpSpPr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71D85E3-4F30-4B61-B948-6D674A58FE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2999" y="6954365"/>
                <a:ext cx="4014018" cy="1152898"/>
              </a:xfrm>
              <a:prstGeom prst="rect">
                <a:avLst/>
              </a:prstGeom>
            </p:spPr>
            <p:txBody>
              <a:bodyPr vert="horz" lIns="243785" tIns="121892" rIns="243785" bIns="121892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48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Multi-class Multi-label Model</a:t>
                </a:r>
                <a:endParaRPr lang="en-US" sz="6600" b="1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0" indent="0" algn="ctr">
                  <a:buNone/>
                </a:pPr>
                <a:r>
                  <a:rPr lang="en-US" sz="48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</a:t>
                </a:r>
                <a:endParaRPr lang="en-US" sz="6600" b="1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41" name="Subtitle 21">
                <a:extLst>
                  <a:ext uri="{FF2B5EF4-FFF2-40B4-BE49-F238E27FC236}">
                    <a16:creationId xmlns:a16="http://schemas.microsoft.com/office/drawing/2014/main" id="{D3FFC419-0A0C-4EEB-A901-0FE3C8FCDC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3204" y="8544929"/>
                <a:ext cx="4333609" cy="2485021"/>
              </a:xfrm>
              <a:prstGeom prst="rect">
                <a:avLst/>
              </a:prstGeom>
            </p:spPr>
            <p:txBody>
              <a:bodyPr vert="horz" lIns="243785" tIns="121892" rIns="243785" bIns="121892" rtlCol="0">
                <a:no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accent4"/>
                    </a:solidFill>
                    <a:latin typeface="Source Sans Pro Light"/>
                    <a:ea typeface="+mn-ea"/>
                    <a:cs typeface="Source Sans Pro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 algn="just">
                  <a:buClr>
                    <a:srgbClr val="6890E3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For each classifier, the class is fitted against all the other classes.</a:t>
                </a:r>
              </a:p>
              <a:p>
                <a:pPr marL="514350" indent="-514350" algn="just">
                  <a:buClr>
                    <a:srgbClr val="6890E3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24 genres</a:t>
                </a:r>
              </a:p>
              <a:p>
                <a:pPr marL="514350" indent="-514350" algn="just">
                  <a:buClr>
                    <a:srgbClr val="6890E3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Training &amp; Test plot summaries</a:t>
                </a:r>
              </a:p>
            </p:txBody>
          </p:sp>
        </p:grpSp>
      </p:grpSp>
      <p:grpSp>
        <p:nvGrpSpPr>
          <p:cNvPr id="44" name="Group 2">
            <a:extLst>
              <a:ext uri="{FF2B5EF4-FFF2-40B4-BE49-F238E27FC236}">
                <a16:creationId xmlns:a16="http://schemas.microsoft.com/office/drawing/2014/main" id="{194CF3A1-F317-4359-8965-9A0973E48A61}"/>
              </a:ext>
            </a:extLst>
          </p:cNvPr>
          <p:cNvGrpSpPr/>
          <p:nvPr/>
        </p:nvGrpSpPr>
        <p:grpSpPr>
          <a:xfrm>
            <a:off x="12357795" y="2754933"/>
            <a:ext cx="7297025" cy="10246692"/>
            <a:chOff x="9107429" y="3455627"/>
            <a:chExt cx="6911132" cy="10246692"/>
          </a:xfrm>
        </p:grpSpPr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8D594774-CAB8-4FF6-8BD4-0B426A17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9201" y="3455627"/>
              <a:ext cx="3473815" cy="3474720"/>
            </a:xfrm>
            <a:prstGeom prst="ellipse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3785" tIns="121892" rIns="243785" bIns="121892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7736CF30-36D0-4D4B-9237-9A1E3240E647}"/>
                </a:ext>
              </a:extLst>
            </p:cNvPr>
            <p:cNvSpPr txBox="1">
              <a:spLocks/>
            </p:cNvSpPr>
            <p:nvPr/>
          </p:nvSpPr>
          <p:spPr>
            <a:xfrm>
              <a:off x="9146074" y="7296570"/>
              <a:ext cx="6797362" cy="1152898"/>
            </a:xfrm>
            <a:prstGeom prst="rect">
              <a:avLst/>
            </a:prstGeom>
          </p:spPr>
          <p:txBody>
            <a:bodyPr vert="horz" lIns="243785" tIns="121892" rIns="243785" bIns="121892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Text Classification Model</a:t>
              </a:r>
              <a:endParaRPr lang="en-US" sz="66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48" name="Subtitle 21">
              <a:extLst>
                <a:ext uri="{FF2B5EF4-FFF2-40B4-BE49-F238E27FC236}">
                  <a16:creationId xmlns:a16="http://schemas.microsoft.com/office/drawing/2014/main" id="{3BAF951E-5853-4112-8028-173140443636}"/>
                </a:ext>
              </a:extLst>
            </p:cNvPr>
            <p:cNvSpPr txBox="1">
              <a:spLocks/>
            </p:cNvSpPr>
            <p:nvPr/>
          </p:nvSpPr>
          <p:spPr>
            <a:xfrm>
              <a:off x="9107429" y="8589359"/>
              <a:ext cx="6911132" cy="5112960"/>
            </a:xfrm>
            <a:prstGeom prst="rect">
              <a:avLst/>
            </a:prstGeom>
          </p:spPr>
          <p:txBody>
            <a:bodyPr vert="horz" lIns="243785" tIns="121892" rIns="243785" bIns="121892" rtlCol="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chemeClr val="accent4"/>
                  </a:solidFill>
                  <a:latin typeface="Source Sans Pro Light"/>
                  <a:ea typeface="+mn-ea"/>
                  <a:cs typeface="Source Sans Pr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 algn="just">
                <a:buClr>
                  <a:srgbClr val="2CCCCF"/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Deep Neural Network:</a:t>
              </a:r>
            </a:p>
            <a:p>
              <a:pPr marL="914400" lvl="1" indent="-457200" algn="just">
                <a:buClr>
                  <a:srgbClr val="2CCCCF"/>
                </a:buClr>
                <a:buFontTx/>
                <a:buChar char="-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Dense (128) &amp; Activation </a:t>
              </a:r>
              <a:r>
                <a:rPr lang="en-US" sz="3200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Relu</a:t>
              </a:r>
              <a:endParaRPr lang="en-US" sz="3200" dirty="0">
                <a:solidFill>
                  <a:schemeClr val="tx2"/>
                </a:solidFill>
                <a:latin typeface="Lato Regular"/>
                <a:cs typeface="Lato Regular"/>
              </a:endParaRPr>
            </a:p>
            <a:p>
              <a:pPr marL="914400" lvl="1" indent="-457200" algn="just">
                <a:buClr>
                  <a:srgbClr val="2CCCCF"/>
                </a:buClr>
                <a:buFontTx/>
                <a:buChar char="-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Batch Normalization Layer</a:t>
              </a:r>
            </a:p>
            <a:p>
              <a:pPr marL="914400" lvl="1" indent="-457200" algn="just">
                <a:buClr>
                  <a:srgbClr val="2CCCCF"/>
                </a:buClr>
                <a:buFontTx/>
                <a:buChar char="-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Dropout 0.5</a:t>
              </a:r>
            </a:p>
            <a:p>
              <a:pPr marL="914400" lvl="1" indent="-457200" algn="just">
                <a:buClr>
                  <a:srgbClr val="2CCCCF"/>
                </a:buClr>
                <a:buFontTx/>
                <a:buChar char="-"/>
              </a:pPr>
              <a:r>
                <a:rPr lang="en-US" sz="3200" dirty="0">
                  <a:solidFill>
                    <a:schemeClr val="tx2"/>
                  </a:solidFill>
                  <a:latin typeface="Lato Regular"/>
                  <a:cs typeface="Lato Regular"/>
                </a:rPr>
                <a:t>Dense (24) &amp; Activation Sigmoid</a:t>
              </a:r>
            </a:p>
            <a:p>
              <a:pPr marL="914400" lvl="1" indent="-457200" algn="just">
                <a:buClr>
                  <a:srgbClr val="2CCCCF"/>
                </a:buClr>
                <a:buFontTx/>
                <a:buChar char="-"/>
              </a:pPr>
              <a:endParaRPr lang="en-US" sz="3200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pic>
        <p:nvPicPr>
          <p:cNvPr id="49" name="Gráfico 48" descr="Red">
            <a:extLst>
              <a:ext uri="{FF2B5EF4-FFF2-40B4-BE49-F238E27FC236}">
                <a16:creationId xmlns:a16="http://schemas.microsoft.com/office/drawing/2014/main" id="{38B3754E-B7C2-4071-AC29-FF7E6CE23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5519" y="3683320"/>
            <a:ext cx="1726445" cy="1726445"/>
          </a:xfrm>
          <a:prstGeom prst="rect">
            <a:avLst/>
          </a:prstGeom>
        </p:spPr>
      </p:pic>
      <p:pic>
        <p:nvPicPr>
          <p:cNvPr id="4" name="Gráfico 3" descr="Máquina de escribir">
            <a:extLst>
              <a:ext uri="{FF2B5EF4-FFF2-40B4-BE49-F238E27FC236}">
                <a16:creationId xmlns:a16="http://schemas.microsoft.com/office/drawing/2014/main" id="{897E8C90-9AD6-4EEE-BC4F-F6730AD57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37271" y="3683320"/>
            <a:ext cx="1617946" cy="16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2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6008975" y="483017"/>
            <a:ext cx="12359700" cy="2793462"/>
            <a:chOff x="5988388" y="483017"/>
            <a:chExt cx="12359700" cy="2793462"/>
          </a:xfrm>
        </p:grpSpPr>
        <p:sp>
          <p:nvSpPr>
            <p:cNvPr id="130" name="Subtitle 2"/>
            <p:cNvSpPr txBox="1">
              <a:spLocks/>
            </p:cNvSpPr>
            <p:nvPr/>
          </p:nvSpPr>
          <p:spPr>
            <a:xfrm>
              <a:off x="6361236" y="1634833"/>
              <a:ext cx="11655185" cy="1547041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dirty="0">
                  <a:latin typeface="Lato Light"/>
                  <a:cs typeface="Lato Light"/>
                </a:rPr>
                <a:t>(Evaluation Criteria – Mean </a:t>
              </a:r>
              <a:r>
                <a:rPr lang="en-US" sz="3100" dirty="0" err="1">
                  <a:latin typeface="Lato Light"/>
                  <a:cs typeface="Lato Light"/>
                </a:rPr>
                <a:t>Columnwise</a:t>
              </a:r>
              <a:r>
                <a:rPr lang="en-US" sz="3100" dirty="0">
                  <a:latin typeface="Lato Light"/>
                  <a:cs typeface="Lato Light"/>
                </a:rPr>
                <a:t> Area Under Receiver Operating Characteristic</a:t>
              </a:r>
              <a:r>
                <a:rPr lang="en-US" sz="3100" dirty="0">
                  <a:latin typeface="Lato Light"/>
                </a:rPr>
                <a:t>)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88388" y="483017"/>
              <a:ext cx="12359700" cy="110797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Model Selection</a:t>
              </a:r>
              <a:endParaRPr lang="id-ID" sz="66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1412311" y="3185042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98D588-34D1-4B24-8EBA-BDCA041E60A6}"/>
              </a:ext>
            </a:extLst>
          </p:cNvPr>
          <p:cNvGrpSpPr/>
          <p:nvPr/>
        </p:nvGrpSpPr>
        <p:grpSpPr>
          <a:xfrm>
            <a:off x="5958060" y="3520157"/>
            <a:ext cx="4767306" cy="2970272"/>
            <a:chOff x="8897236" y="3567012"/>
            <a:chExt cx="3200400" cy="1627958"/>
          </a:xfrm>
        </p:grpSpPr>
        <p:sp>
          <p:nvSpPr>
            <p:cNvPr id="20" name="Rectangle 19"/>
            <p:cNvSpPr/>
            <p:nvPr/>
          </p:nvSpPr>
          <p:spPr>
            <a:xfrm>
              <a:off x="8897236" y="3567012"/>
              <a:ext cx="3200400" cy="961624"/>
            </a:xfrm>
            <a:prstGeom prst="rect">
              <a:avLst/>
            </a:prstGeom>
            <a:solidFill>
              <a:srgbClr val="6890E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24" name="Rectangle 129"/>
            <p:cNvSpPr>
              <a:spLocks/>
            </p:cNvSpPr>
            <p:nvPr/>
          </p:nvSpPr>
          <p:spPr bwMode="auto">
            <a:xfrm>
              <a:off x="8897236" y="3740837"/>
              <a:ext cx="3200400" cy="5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4000" b="1" dirty="0" err="1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PCA</a:t>
              </a:r>
              <a:r>
                <a:rPr lang="en-US" sz="4000" b="1" dirty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&amp; Multi-class Multi-label Model</a:t>
              </a:r>
            </a:p>
          </p:txBody>
        </p:sp>
        <p:sp>
          <p:nvSpPr>
            <p:cNvPr id="81" name="Rectangle 129"/>
            <p:cNvSpPr>
              <a:spLocks/>
            </p:cNvSpPr>
            <p:nvPr/>
          </p:nvSpPr>
          <p:spPr bwMode="auto">
            <a:xfrm>
              <a:off x="8897236" y="4666380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60.1%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A876A-CFBA-47AC-81A3-659865637B2C}"/>
              </a:ext>
            </a:extLst>
          </p:cNvPr>
          <p:cNvGrpSpPr/>
          <p:nvPr/>
        </p:nvGrpSpPr>
        <p:grpSpPr>
          <a:xfrm>
            <a:off x="11914568" y="3548750"/>
            <a:ext cx="4776023" cy="2917107"/>
            <a:chOff x="15862920" y="3567012"/>
            <a:chExt cx="3206252" cy="1598819"/>
          </a:xfrm>
        </p:grpSpPr>
        <p:sp>
          <p:nvSpPr>
            <p:cNvPr id="22" name="Rectangle 21"/>
            <p:cNvSpPr/>
            <p:nvPr/>
          </p:nvSpPr>
          <p:spPr>
            <a:xfrm>
              <a:off x="15863963" y="3567012"/>
              <a:ext cx="3200400" cy="961624"/>
            </a:xfrm>
            <a:prstGeom prst="rect">
              <a:avLst/>
            </a:prstGeom>
            <a:solidFill>
              <a:srgbClr val="2CCCC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26" name="Rectangle 129"/>
            <p:cNvSpPr>
              <a:spLocks/>
            </p:cNvSpPr>
            <p:nvPr/>
          </p:nvSpPr>
          <p:spPr bwMode="auto">
            <a:xfrm>
              <a:off x="15868772" y="3864202"/>
              <a:ext cx="3200400" cy="40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s-CO" sz="4000" b="1" dirty="0" err="1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Image</a:t>
              </a:r>
              <a:r>
                <a:rPr lang="es-CO" sz="4000" b="1" dirty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</a:t>
              </a:r>
              <a:r>
                <a:rPr lang="es-CO" sz="4000" b="1" dirty="0" err="1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Model</a:t>
              </a:r>
              <a:r>
                <a:rPr lang="es-CO" sz="4000" b="1" dirty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 1</a:t>
              </a:r>
              <a:endParaRPr lang="en-US" sz="4000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114" name="Rectangle 129"/>
            <p:cNvSpPr>
              <a:spLocks/>
            </p:cNvSpPr>
            <p:nvPr/>
          </p:nvSpPr>
          <p:spPr bwMode="auto">
            <a:xfrm>
              <a:off x="15862920" y="4637241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79.4%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BF5991-932D-4124-9C4B-676FD6063CBC}"/>
              </a:ext>
            </a:extLst>
          </p:cNvPr>
          <p:cNvGrpSpPr/>
          <p:nvPr/>
        </p:nvGrpSpPr>
        <p:grpSpPr>
          <a:xfrm>
            <a:off x="17881343" y="3548751"/>
            <a:ext cx="4767306" cy="3569989"/>
            <a:chOff x="12348018" y="3578149"/>
            <a:chExt cx="3200400" cy="1956653"/>
          </a:xfrm>
        </p:grpSpPr>
        <p:sp>
          <p:nvSpPr>
            <p:cNvPr id="95" name="Rectangle 94"/>
            <p:cNvSpPr/>
            <p:nvPr/>
          </p:nvSpPr>
          <p:spPr>
            <a:xfrm>
              <a:off x="12348018" y="3578149"/>
              <a:ext cx="3200400" cy="961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34416" tIns="117208" rIns="234416" bIns="117208" rtlCol="0" anchor="ctr"/>
            <a:lstStyle/>
            <a:p>
              <a:pPr algn="ctr"/>
              <a:endParaRPr lang="en-US" sz="4800"/>
            </a:p>
          </p:txBody>
        </p:sp>
        <p:sp>
          <p:nvSpPr>
            <p:cNvPr id="134" name="Rectangle 129"/>
            <p:cNvSpPr>
              <a:spLocks/>
            </p:cNvSpPr>
            <p:nvPr/>
          </p:nvSpPr>
          <p:spPr bwMode="auto">
            <a:xfrm>
              <a:off x="12348018" y="4651733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79.5%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2348018" y="4829052"/>
              <a:ext cx="3200400" cy="0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348018" y="5534802"/>
              <a:ext cx="3200400" cy="0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ectangle 129">
            <a:extLst>
              <a:ext uri="{FF2B5EF4-FFF2-40B4-BE49-F238E27FC236}">
                <a16:creationId xmlns:a16="http://schemas.microsoft.com/office/drawing/2014/main" id="{BFB493DF-6F08-417C-9F49-BA3B0D72AE98}"/>
              </a:ext>
            </a:extLst>
          </p:cNvPr>
          <p:cNvSpPr>
            <a:spLocks/>
          </p:cNvSpPr>
          <p:nvPr/>
        </p:nvSpPr>
        <p:spPr bwMode="auto">
          <a:xfrm>
            <a:off x="1214951" y="5525995"/>
            <a:ext cx="4114800" cy="964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200" b="1" dirty="0" err="1">
                <a:solidFill>
                  <a:schemeClr val="accent5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ROC_AUC_SCORE</a:t>
            </a:r>
            <a:endParaRPr lang="en-US" sz="3200" b="1" dirty="0">
              <a:solidFill>
                <a:schemeClr val="accent5"/>
              </a:solidFill>
              <a:latin typeface="Lato Regular"/>
              <a:ea typeface="ＭＳ Ｐゴシック" charset="0"/>
              <a:cs typeface="Lato Regular"/>
              <a:sym typeface="Helvetica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5F8AA1AF-62F9-4072-BDBB-8BD98F3F9042}"/>
              </a:ext>
            </a:extLst>
          </p:cNvPr>
          <p:cNvSpPr txBox="1">
            <a:spLocks/>
          </p:cNvSpPr>
          <p:nvPr/>
        </p:nvSpPr>
        <p:spPr>
          <a:xfrm>
            <a:off x="548430" y="12849985"/>
            <a:ext cx="7309695" cy="861248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dirty="0">
                <a:latin typeface="Lato Light"/>
              </a:rPr>
              <a:t>*N</a:t>
            </a:r>
            <a:r>
              <a:rPr lang="en-US" dirty="0" err="1">
                <a:latin typeface="Lato Light"/>
              </a:rPr>
              <a:t>OTE</a:t>
            </a:r>
            <a:r>
              <a:rPr lang="en-US" dirty="0">
                <a:latin typeface="Lato Light"/>
              </a:rPr>
              <a:t>: Run with 50 epochs</a:t>
            </a:r>
          </a:p>
        </p:txBody>
      </p:sp>
      <p:grpSp>
        <p:nvGrpSpPr>
          <p:cNvPr id="43" name="Group 2">
            <a:extLst>
              <a:ext uri="{FF2B5EF4-FFF2-40B4-BE49-F238E27FC236}">
                <a16:creationId xmlns:a16="http://schemas.microsoft.com/office/drawing/2014/main" id="{A94E74B0-C3A0-4E10-ACAA-3FD3E0D52177}"/>
              </a:ext>
            </a:extLst>
          </p:cNvPr>
          <p:cNvGrpSpPr/>
          <p:nvPr/>
        </p:nvGrpSpPr>
        <p:grpSpPr>
          <a:xfrm>
            <a:off x="5965223" y="6849088"/>
            <a:ext cx="4767306" cy="2895215"/>
            <a:chOff x="8897236" y="3567012"/>
            <a:chExt cx="3200400" cy="1586820"/>
          </a:xfrm>
        </p:grpSpPr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7F6CE008-E026-429C-BECC-B06F9A62B66D}"/>
                </a:ext>
              </a:extLst>
            </p:cNvPr>
            <p:cNvSpPr/>
            <p:nvPr/>
          </p:nvSpPr>
          <p:spPr>
            <a:xfrm>
              <a:off x="8897236" y="3567012"/>
              <a:ext cx="3200400" cy="961624"/>
            </a:xfrm>
            <a:prstGeom prst="rect">
              <a:avLst/>
            </a:prstGeom>
            <a:solidFill>
              <a:srgbClr val="6890E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48" name="Rectangle 129">
              <a:extLst>
                <a:ext uri="{FF2B5EF4-FFF2-40B4-BE49-F238E27FC236}">
                  <a16:creationId xmlns:a16="http://schemas.microsoft.com/office/drawing/2014/main" id="{4927ABE2-6E9E-40AC-A96A-3B972007F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7236" y="4625242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76.6%</a:t>
              </a:r>
            </a:p>
          </p:txBody>
        </p:sp>
      </p:grpSp>
      <p:grpSp>
        <p:nvGrpSpPr>
          <p:cNvPr id="50" name="Group 4">
            <a:extLst>
              <a:ext uri="{FF2B5EF4-FFF2-40B4-BE49-F238E27FC236}">
                <a16:creationId xmlns:a16="http://schemas.microsoft.com/office/drawing/2014/main" id="{BFDE7CA3-0CD6-4F55-842F-789982182A3F}"/>
              </a:ext>
            </a:extLst>
          </p:cNvPr>
          <p:cNvGrpSpPr/>
          <p:nvPr/>
        </p:nvGrpSpPr>
        <p:grpSpPr>
          <a:xfrm>
            <a:off x="11923285" y="6877680"/>
            <a:ext cx="4767306" cy="2885990"/>
            <a:chOff x="15863963" y="3567012"/>
            <a:chExt cx="3200400" cy="1581764"/>
          </a:xfrm>
        </p:grpSpPr>
        <p:sp>
          <p:nvSpPr>
            <p:cNvPr id="51" name="Rectangle 21">
              <a:extLst>
                <a:ext uri="{FF2B5EF4-FFF2-40B4-BE49-F238E27FC236}">
                  <a16:creationId xmlns:a16="http://schemas.microsoft.com/office/drawing/2014/main" id="{7D31C8FA-0304-457D-8713-804EDFD2CA9A}"/>
                </a:ext>
              </a:extLst>
            </p:cNvPr>
            <p:cNvSpPr/>
            <p:nvPr/>
          </p:nvSpPr>
          <p:spPr>
            <a:xfrm>
              <a:off x="15863963" y="3567012"/>
              <a:ext cx="3200400" cy="961624"/>
            </a:xfrm>
            <a:prstGeom prst="rect">
              <a:avLst/>
            </a:prstGeom>
            <a:solidFill>
              <a:srgbClr val="2CCCC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53" name="Rectangle 129">
              <a:extLst>
                <a:ext uri="{FF2B5EF4-FFF2-40B4-BE49-F238E27FC236}">
                  <a16:creationId xmlns:a16="http://schemas.microsoft.com/office/drawing/2014/main" id="{B078801C-DA16-4265-9ECF-C94FE7939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3963" y="4620186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83.8%</a:t>
              </a:r>
            </a:p>
          </p:txBody>
        </p:sp>
      </p:grpSp>
      <p:sp>
        <p:nvSpPr>
          <p:cNvPr id="63" name="Rectangle 129">
            <a:extLst>
              <a:ext uri="{FF2B5EF4-FFF2-40B4-BE49-F238E27FC236}">
                <a16:creationId xmlns:a16="http://schemas.microsoft.com/office/drawing/2014/main" id="{CDE4E77F-D080-46D6-8203-DE696C368283}"/>
              </a:ext>
            </a:extLst>
          </p:cNvPr>
          <p:cNvSpPr>
            <a:spLocks/>
          </p:cNvSpPr>
          <p:nvPr/>
        </p:nvSpPr>
        <p:spPr bwMode="auto">
          <a:xfrm>
            <a:off x="1208099" y="8672307"/>
            <a:ext cx="4114800" cy="964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200" b="1" dirty="0" err="1">
                <a:solidFill>
                  <a:schemeClr val="accent5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ROC_AUC_SCORE</a:t>
            </a:r>
            <a:endParaRPr lang="en-US" sz="3200" b="1" dirty="0">
              <a:solidFill>
                <a:schemeClr val="accent5"/>
              </a:solidFill>
              <a:latin typeface="Lato Regular"/>
              <a:ea typeface="ＭＳ Ｐゴシック" charset="0"/>
              <a:cs typeface="Lato Regular"/>
              <a:sym typeface="Helvetica" charset="0"/>
            </a:endParaRPr>
          </a:p>
        </p:txBody>
      </p:sp>
      <p:sp>
        <p:nvSpPr>
          <p:cNvPr id="65" name="Rectangle 129">
            <a:extLst>
              <a:ext uri="{FF2B5EF4-FFF2-40B4-BE49-F238E27FC236}">
                <a16:creationId xmlns:a16="http://schemas.microsoft.com/office/drawing/2014/main" id="{326F01B4-ADB3-4681-AD72-778BC1027309}"/>
              </a:ext>
            </a:extLst>
          </p:cNvPr>
          <p:cNvSpPr>
            <a:spLocks/>
          </p:cNvSpPr>
          <p:nvPr/>
        </p:nvSpPr>
        <p:spPr bwMode="auto">
          <a:xfrm>
            <a:off x="17888506" y="4090986"/>
            <a:ext cx="4767306" cy="74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s-CO" sz="4000" b="1" dirty="0" err="1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Image</a:t>
            </a:r>
            <a:r>
              <a:rPr lang="es-CO" sz="4000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 </a:t>
            </a:r>
            <a:r>
              <a:rPr lang="es-CO" sz="4000" b="1" dirty="0" err="1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Model</a:t>
            </a:r>
            <a:r>
              <a:rPr lang="es-CO" sz="4000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 2</a:t>
            </a:r>
            <a:endParaRPr lang="en-US" sz="4000" b="1" dirty="0">
              <a:solidFill>
                <a:schemeClr val="bg1"/>
              </a:solidFill>
              <a:latin typeface="Lato Regular"/>
              <a:ea typeface="ＭＳ Ｐゴシック" charset="0"/>
              <a:cs typeface="Lato Regular"/>
              <a:sym typeface="Helvetica" charset="0"/>
            </a:endParaRPr>
          </a:p>
        </p:txBody>
      </p:sp>
      <p:sp>
        <p:nvSpPr>
          <p:cNvPr id="66" name="Rectangle 129">
            <a:extLst>
              <a:ext uri="{FF2B5EF4-FFF2-40B4-BE49-F238E27FC236}">
                <a16:creationId xmlns:a16="http://schemas.microsoft.com/office/drawing/2014/main" id="{B36FCEC7-11A3-4A27-8AD5-7721F8EB7AFD}"/>
              </a:ext>
            </a:extLst>
          </p:cNvPr>
          <p:cNvSpPr>
            <a:spLocks/>
          </p:cNvSpPr>
          <p:nvPr/>
        </p:nvSpPr>
        <p:spPr bwMode="auto">
          <a:xfrm>
            <a:off x="6037550" y="7139385"/>
            <a:ext cx="4767306" cy="96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4000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Multi-class Multi-label Model</a:t>
            </a:r>
          </a:p>
        </p:txBody>
      </p:sp>
      <p:sp>
        <p:nvSpPr>
          <p:cNvPr id="67" name="Rectangle 129">
            <a:extLst>
              <a:ext uri="{FF2B5EF4-FFF2-40B4-BE49-F238E27FC236}">
                <a16:creationId xmlns:a16="http://schemas.microsoft.com/office/drawing/2014/main" id="{1FBA195A-B29E-4727-98AC-AE9E443A53D9}"/>
              </a:ext>
            </a:extLst>
          </p:cNvPr>
          <p:cNvSpPr>
            <a:spLocks/>
          </p:cNvSpPr>
          <p:nvPr/>
        </p:nvSpPr>
        <p:spPr bwMode="auto">
          <a:xfrm>
            <a:off x="11914567" y="7385902"/>
            <a:ext cx="4767306" cy="74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s-CO" sz="4000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Text </a:t>
            </a:r>
            <a:r>
              <a:rPr lang="es-CO" sz="4000" b="1" dirty="0" err="1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Model</a:t>
            </a:r>
            <a:endParaRPr lang="en-US" sz="4000" b="1" dirty="0">
              <a:solidFill>
                <a:schemeClr val="bg1"/>
              </a:solidFill>
              <a:latin typeface="Lato Regular"/>
              <a:ea typeface="ＭＳ Ｐゴシック" charset="0"/>
              <a:cs typeface="Lato Regular"/>
              <a:sym typeface="Helvetica" charset="0"/>
            </a:endParaRP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CB6CFF38-82F3-4FA1-89F8-6A9B0E577322}"/>
              </a:ext>
            </a:extLst>
          </p:cNvPr>
          <p:cNvGrpSpPr/>
          <p:nvPr/>
        </p:nvGrpSpPr>
        <p:grpSpPr>
          <a:xfrm>
            <a:off x="17897224" y="6849087"/>
            <a:ext cx="4767306" cy="2885990"/>
            <a:chOff x="15863963" y="3567012"/>
            <a:chExt cx="3200400" cy="1581764"/>
          </a:xfrm>
        </p:grpSpPr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1E08D034-A3B0-4F36-865E-F03577A59454}"/>
                </a:ext>
              </a:extLst>
            </p:cNvPr>
            <p:cNvSpPr/>
            <p:nvPr/>
          </p:nvSpPr>
          <p:spPr>
            <a:xfrm>
              <a:off x="15863963" y="3567012"/>
              <a:ext cx="3200400" cy="961624"/>
            </a:xfrm>
            <a:prstGeom prst="rect">
              <a:avLst/>
            </a:prstGeom>
            <a:solidFill>
              <a:srgbClr val="2CCCC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75" name="Rectangle 129">
              <a:extLst>
                <a:ext uri="{FF2B5EF4-FFF2-40B4-BE49-F238E27FC236}">
                  <a16:creationId xmlns:a16="http://schemas.microsoft.com/office/drawing/2014/main" id="{27DEA4D1-FDD0-4597-A9D0-1AA7C7CE2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3963" y="4620186"/>
              <a:ext cx="320040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sz="3200" dirty="0">
                  <a:solidFill>
                    <a:schemeClr val="accent5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83.8%</a:t>
              </a:r>
            </a:p>
          </p:txBody>
        </p:sp>
      </p:grpSp>
      <p:sp>
        <p:nvSpPr>
          <p:cNvPr id="77" name="Rectangle 129">
            <a:extLst>
              <a:ext uri="{FF2B5EF4-FFF2-40B4-BE49-F238E27FC236}">
                <a16:creationId xmlns:a16="http://schemas.microsoft.com/office/drawing/2014/main" id="{27D61276-3AA0-48A7-B38A-D026B77961D0}"/>
              </a:ext>
            </a:extLst>
          </p:cNvPr>
          <p:cNvSpPr>
            <a:spLocks/>
          </p:cNvSpPr>
          <p:nvPr/>
        </p:nvSpPr>
        <p:spPr bwMode="auto">
          <a:xfrm>
            <a:off x="17888506" y="7357309"/>
            <a:ext cx="4767306" cy="74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s-CO" sz="4000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Text </a:t>
            </a:r>
            <a:r>
              <a:rPr lang="es-CO" sz="4000" b="1" dirty="0" err="1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Model</a:t>
            </a:r>
            <a:endParaRPr lang="en-US" sz="4000" b="1" dirty="0">
              <a:solidFill>
                <a:schemeClr val="bg1"/>
              </a:solidFill>
              <a:latin typeface="Lato Regular"/>
              <a:ea typeface="ＭＳ Ｐゴシック" charset="0"/>
              <a:cs typeface="Lato Regular"/>
              <a:sym typeface="Helvetica" charset="0"/>
            </a:endParaRPr>
          </a:p>
        </p:txBody>
      </p:sp>
      <p:sp>
        <p:nvSpPr>
          <p:cNvPr id="78" name="Rectangle 129">
            <a:extLst>
              <a:ext uri="{FF2B5EF4-FFF2-40B4-BE49-F238E27FC236}">
                <a16:creationId xmlns:a16="http://schemas.microsoft.com/office/drawing/2014/main" id="{62A50238-4E92-4273-860A-5B5DA9A15651}"/>
              </a:ext>
            </a:extLst>
          </p:cNvPr>
          <p:cNvSpPr>
            <a:spLocks/>
          </p:cNvSpPr>
          <p:nvPr/>
        </p:nvSpPr>
        <p:spPr bwMode="auto">
          <a:xfrm>
            <a:off x="5965223" y="10306592"/>
            <a:ext cx="4767306" cy="96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200" dirty="0">
                <a:solidFill>
                  <a:schemeClr val="accent5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59.05%</a:t>
            </a:r>
          </a:p>
        </p:txBody>
      </p:sp>
      <p:sp>
        <p:nvSpPr>
          <p:cNvPr id="79" name="Rectangle 129">
            <a:extLst>
              <a:ext uri="{FF2B5EF4-FFF2-40B4-BE49-F238E27FC236}">
                <a16:creationId xmlns:a16="http://schemas.microsoft.com/office/drawing/2014/main" id="{2D9334B7-BFBB-46F7-8806-F51B6A283D31}"/>
              </a:ext>
            </a:extLst>
          </p:cNvPr>
          <p:cNvSpPr>
            <a:spLocks/>
          </p:cNvSpPr>
          <p:nvPr/>
        </p:nvSpPr>
        <p:spPr bwMode="auto">
          <a:xfrm>
            <a:off x="1208099" y="10306592"/>
            <a:ext cx="4114800" cy="964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200" b="1" dirty="0">
                <a:solidFill>
                  <a:schemeClr val="accent5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CONSOLIDATED </a:t>
            </a:r>
            <a:r>
              <a:rPr lang="en-US" sz="3200" b="1" dirty="0" err="1">
                <a:solidFill>
                  <a:schemeClr val="accent5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ROC_AUC_SCORE</a:t>
            </a:r>
            <a:endParaRPr lang="en-US" sz="3200" b="1" dirty="0">
              <a:solidFill>
                <a:schemeClr val="accent5"/>
              </a:solidFill>
              <a:latin typeface="Lato Regular"/>
              <a:ea typeface="ＭＳ Ｐゴシック" charset="0"/>
              <a:cs typeface="Lato Regular"/>
              <a:sym typeface="Helvetica" charset="0"/>
            </a:endParaRPr>
          </a:p>
        </p:txBody>
      </p:sp>
      <p:sp>
        <p:nvSpPr>
          <p:cNvPr id="84" name="Rectangle 129">
            <a:extLst>
              <a:ext uri="{FF2B5EF4-FFF2-40B4-BE49-F238E27FC236}">
                <a16:creationId xmlns:a16="http://schemas.microsoft.com/office/drawing/2014/main" id="{24156B0F-96D8-45D0-8CF9-033919CD0FA2}"/>
              </a:ext>
            </a:extLst>
          </p:cNvPr>
          <p:cNvSpPr>
            <a:spLocks/>
          </p:cNvSpPr>
          <p:nvPr/>
        </p:nvSpPr>
        <p:spPr bwMode="auto">
          <a:xfrm>
            <a:off x="11914567" y="10306591"/>
            <a:ext cx="4767306" cy="96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200" dirty="0">
                <a:solidFill>
                  <a:schemeClr val="accent5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80.49%</a:t>
            </a:r>
          </a:p>
        </p:txBody>
      </p:sp>
      <p:sp>
        <p:nvSpPr>
          <p:cNvPr id="85" name="Rectangle 129">
            <a:extLst>
              <a:ext uri="{FF2B5EF4-FFF2-40B4-BE49-F238E27FC236}">
                <a16:creationId xmlns:a16="http://schemas.microsoft.com/office/drawing/2014/main" id="{27C9B0C0-2C8B-4E41-AB3E-E18BEE942FEB}"/>
              </a:ext>
            </a:extLst>
          </p:cNvPr>
          <p:cNvSpPr>
            <a:spLocks/>
          </p:cNvSpPr>
          <p:nvPr/>
        </p:nvSpPr>
        <p:spPr bwMode="auto">
          <a:xfrm>
            <a:off x="17863911" y="10306590"/>
            <a:ext cx="4767306" cy="96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200" dirty="0">
                <a:solidFill>
                  <a:schemeClr val="accent5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79.97%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2EE079-B4E4-4CDB-B32D-976A15C911CA}"/>
              </a:ext>
            </a:extLst>
          </p:cNvPr>
          <p:cNvCxnSpPr>
            <a:cxnSpLocks/>
          </p:cNvCxnSpPr>
          <p:nvPr/>
        </p:nvCxnSpPr>
        <p:spPr>
          <a:xfrm>
            <a:off x="508625" y="9935120"/>
            <a:ext cx="22751425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742E477-BB7C-4855-9E44-2F3785928923}"/>
              </a:ext>
            </a:extLst>
          </p:cNvPr>
          <p:cNvSpPr/>
          <p:nvPr/>
        </p:nvSpPr>
        <p:spPr>
          <a:xfrm>
            <a:off x="11798612" y="3390780"/>
            <a:ext cx="5032063" cy="78802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16426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otagua - Coloured 4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4E7DDE"/>
      </a:accent1>
      <a:accent2>
        <a:srgbClr val="2CCCCF"/>
      </a:accent2>
      <a:accent3>
        <a:srgbClr val="CECED0"/>
      </a:accent3>
      <a:accent4>
        <a:srgbClr val="F35748"/>
      </a:accent4>
      <a:accent5>
        <a:srgbClr val="42456C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10262</TotalTime>
  <Words>291</Words>
  <Application>Microsoft Office PowerPoint</Application>
  <PresentationFormat>Personalizado</PresentationFormat>
  <Paragraphs>64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5" baseType="lpstr">
      <vt:lpstr>ＭＳ Ｐゴシック</vt:lpstr>
      <vt:lpstr>Arial</vt:lpstr>
      <vt:lpstr>Helvetica</vt:lpstr>
      <vt:lpstr>Lato</vt:lpstr>
      <vt:lpstr>Lato Black</vt:lpstr>
      <vt:lpstr>Lato Light</vt:lpstr>
      <vt:lpstr>Lato Regular</vt:lpstr>
      <vt:lpstr>Open Sans Light</vt:lpstr>
      <vt:lpstr>Raleway Light</vt:lpstr>
      <vt:lpstr>Wingdings</vt:lpstr>
      <vt:lpstr>Default Theme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Nicolas Bernal Quiroga</cp:lastModifiedBy>
  <cp:revision>2039</cp:revision>
  <dcterms:created xsi:type="dcterms:W3CDTF">2014-11-12T21:47:38Z</dcterms:created>
  <dcterms:modified xsi:type="dcterms:W3CDTF">2018-07-23T03:32:33Z</dcterms:modified>
  <cp:category/>
</cp:coreProperties>
</file>