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59" r:id="rId2"/>
    <p:sldId id="683" r:id="rId3"/>
    <p:sldId id="689" r:id="rId4"/>
    <p:sldId id="604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0E3"/>
    <a:srgbClr val="3E828B"/>
    <a:srgbClr val="91AFEB"/>
    <a:srgbClr val="445469"/>
    <a:srgbClr val="F35748"/>
    <a:srgbClr val="F2F2F2"/>
    <a:srgbClr val="4E7DDE"/>
    <a:srgbClr val="2CCCCF"/>
    <a:srgbClr val="375AA3"/>
    <a:srgbClr val="424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 autoAdjust="0"/>
    <p:restoredTop sz="96202" autoAdjust="0"/>
  </p:normalViewPr>
  <p:slideViewPr>
    <p:cSldViewPr snapToGrid="0" snapToObjects="1">
      <p:cViewPr varScale="1">
        <p:scale>
          <a:sx n="34" d="100"/>
          <a:sy n="34" d="100"/>
        </p:scale>
        <p:origin x="726" y="42"/>
      </p:cViewPr>
      <p:guideLst>
        <p:guide pos="15356"/>
        <p:guide orient="horz" pos="42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‹Nº›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37" r:id="rId15"/>
    <p:sldLayoutId id="2147483781" r:id="rId16"/>
    <p:sldLayoutId id="2147483770" r:id="rId17"/>
    <p:sldLayoutId id="2147483771" r:id="rId18"/>
    <p:sldLayoutId id="2147483787" r:id="rId19"/>
    <p:sldLayoutId id="2147483780" r:id="rId20"/>
    <p:sldLayoutId id="2147483786" r:id="rId21"/>
    <p:sldLayoutId id="2147483790" r:id="rId22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91D050A-83BE-4011-BAFB-CB2DD07966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</p:sp>
      <p:pic>
        <p:nvPicPr>
          <p:cNvPr id="1026" name="Picture 2" descr="Resultado de imagen para san francisco">
            <a:extLst>
              <a:ext uri="{FF2B5EF4-FFF2-40B4-BE49-F238E27FC236}">
                <a16:creationId xmlns:a16="http://schemas.microsoft.com/office/drawing/2014/main" id="{339C6876-A93F-4C8B-888B-F5B1A950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9146"/>
            <a:ext cx="24377649" cy="1625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3" y="0"/>
            <a:ext cx="24377649" cy="13716000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9188" y="3488390"/>
            <a:ext cx="9104244" cy="62865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1460" y="5883198"/>
            <a:ext cx="12359700" cy="1990933"/>
            <a:chOff x="5988388" y="483017"/>
            <a:chExt cx="12359700" cy="199093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Proyecto 1</a:t>
              </a:r>
              <a:endParaRPr lang="id-ID" sz="8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chemeClr val="bg1"/>
                  </a:solidFill>
                  <a:latin typeface="Lato Regular"/>
                  <a:cs typeface="Lato Regular"/>
                </a:rPr>
                <a:t>San Francisco Crime Classification</a:t>
              </a:r>
            </a:p>
            <a:p>
              <a:endParaRPr lang="en-US" sz="2800" dirty="0">
                <a:solidFill>
                  <a:schemeClr val="bg1"/>
                </a:solidFill>
                <a:latin typeface="Lato Regular"/>
                <a:cs typeface="Lato Regular"/>
              </a:endParaRPr>
            </a:p>
            <a:p>
              <a:endParaRPr lang="en-US" sz="2800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412510" y="783197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D32DF8-D93A-44D9-93B3-DC9E77E3D8F8}"/>
              </a:ext>
            </a:extLst>
          </p:cNvPr>
          <p:cNvSpPr/>
          <p:nvPr/>
        </p:nvSpPr>
        <p:spPr>
          <a:xfrm>
            <a:off x="-5" y="13212928"/>
            <a:ext cx="24375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http://washingtonhispanic.com/portal/nacional/temblor-en-san-francisco-sin-danos-ni-victimas/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3E984D1-6074-4491-B74D-0073392EB37E}"/>
              </a:ext>
            </a:extLst>
          </p:cNvPr>
          <p:cNvSpPr txBox="1">
            <a:spLocks/>
          </p:cNvSpPr>
          <p:nvPr/>
        </p:nvSpPr>
        <p:spPr>
          <a:xfrm>
            <a:off x="6359968" y="8112093"/>
            <a:ext cx="11655185" cy="1446532"/>
          </a:xfrm>
          <a:prstGeom prst="rect">
            <a:avLst/>
          </a:prstGeom>
        </p:spPr>
        <p:txBody>
          <a:bodyPr vert="horz" lIns="217490" tIns="108745" rIns="217490" bIns="108745" rtlCol="0">
            <a:normAutofit fontScale="25000" lnSpcReduction="2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600" dirty="0">
                <a:solidFill>
                  <a:schemeClr val="bg1"/>
                </a:solidFill>
                <a:latin typeface="Lato Regular"/>
                <a:cs typeface="Lato Regular"/>
              </a:rPr>
              <a:t>Nicolás Bernal Cod. 201014697</a:t>
            </a:r>
          </a:p>
          <a:p>
            <a:r>
              <a:rPr lang="es-CO" sz="9600" dirty="0">
                <a:solidFill>
                  <a:schemeClr val="bg1"/>
                </a:solidFill>
                <a:latin typeface="Lato Regular"/>
                <a:cs typeface="Lato Regular"/>
              </a:rPr>
              <a:t>Felipe Carvajal Cod. 201728562</a:t>
            </a:r>
          </a:p>
          <a:p>
            <a:r>
              <a:rPr lang="es-CO" sz="9600" dirty="0">
                <a:solidFill>
                  <a:schemeClr val="bg1"/>
                </a:solidFill>
                <a:latin typeface="Lato Regular"/>
                <a:cs typeface="Lato Regular"/>
              </a:rPr>
              <a:t>Camilo Prada Ladino Cod. 201021153</a:t>
            </a:r>
            <a:endParaRPr lang="en-US" sz="96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endParaRPr lang="en-US" sz="28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endParaRPr lang="en-US" sz="28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1635" y="369852"/>
            <a:ext cx="13585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San Francisco Crime Classification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539" y="1690493"/>
            <a:ext cx="449995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Descripción</a:t>
            </a:r>
            <a:r>
              <a:rPr lang="en-US" sz="2800" b="1" dirty="0">
                <a:latin typeface="Lato Light" charset="0"/>
                <a:ea typeface="Lato Light" charset="0"/>
                <a:cs typeface="Lato Light" charset="0"/>
              </a:rPr>
              <a:t> del 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Problema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8539" y="238619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000125" y="2629158"/>
            <a:ext cx="13697409" cy="38844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 objetivo del problema es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predecir la categoría del delito 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que ocurrió en la ciudad de San Francisco, dado el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tiempo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y la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ubicación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</a:t>
            </a:r>
          </a:p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 conjunto de datos proporciona casi 12 años de informes de crímenes de costa a costa, que contiene todos los vecindarios de San Francisco.</a:t>
            </a:r>
          </a:p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 el </a:t>
            </a:r>
            <a:r>
              <a:rPr lang="es-CO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ETL</a:t>
            </a: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de los datos, se puede observar que los distritos </a:t>
            </a:r>
            <a:r>
              <a:rPr lang="es-CO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con mayor número de delitos</a:t>
            </a: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es </a:t>
            </a:r>
            <a:r>
              <a:rPr lang="es-CO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Southern</a:t>
            </a: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s-CO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Mission</a:t>
            </a: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y </a:t>
            </a:r>
            <a:r>
              <a:rPr lang="es-CO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Northern</a:t>
            </a:r>
            <a:r>
              <a:rPr lang="es-CO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</a:t>
            </a:r>
            <a:endParaRPr lang="es-419" sz="2800" dirty="0">
              <a:solidFill>
                <a:schemeClr val="tx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D7CC93-3279-414A-B2A7-A56382D734A7}"/>
              </a:ext>
            </a:extLst>
          </p:cNvPr>
          <p:cNvSpPr txBox="1">
            <a:spLocks/>
          </p:cNvSpPr>
          <p:nvPr/>
        </p:nvSpPr>
        <p:spPr>
          <a:xfrm>
            <a:off x="10116574" y="8577455"/>
            <a:ext cx="12475866" cy="49103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En el gráfico de la izquierda, se puede observar que la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distribución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del número de delitos por franja horaria en los diferentes distritos, se comportan de más o menos igual manera.</a:t>
            </a:r>
            <a:endParaRPr lang="es-419" sz="2800" b="1" dirty="0">
              <a:solidFill>
                <a:schemeClr val="tx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El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mayor número de casos de criminalidad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se presenta después de las 10 </a:t>
            </a:r>
            <a:r>
              <a:rPr lang="es-419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a.m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con dos picos, uno alrededor de las 12 </a:t>
            </a:r>
            <a:r>
              <a:rPr lang="es-419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p.m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y otro alrededor de las 6:30 p.m.</a:t>
            </a:r>
          </a:p>
          <a:p>
            <a:pPr algn="just">
              <a:lnSpc>
                <a:spcPts val="4040"/>
              </a:lnSpc>
              <a:spcAft>
                <a:spcPts val="1800"/>
              </a:spcAft>
            </a:pP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Como se concluyó anteriormente, los distritos de </a:t>
            </a:r>
            <a:r>
              <a:rPr lang="es-419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Southern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s-419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Mission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y </a:t>
            </a:r>
            <a:r>
              <a:rPr lang="es-419" sz="2800" dirty="0" err="1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Northern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 son los que presentan </a:t>
            </a:r>
            <a:r>
              <a:rPr lang="es-419" sz="2800" b="1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mayor número de delitos reportados</a:t>
            </a:r>
            <a:r>
              <a:rPr lang="es-419" sz="2800" dirty="0">
                <a:solidFill>
                  <a:schemeClr val="tx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BFFFB-42B4-4150-89FC-E7C178C12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6829" r="6983" b="3949"/>
          <a:stretch/>
        </p:blipFill>
        <p:spPr>
          <a:xfrm>
            <a:off x="568710" y="7593643"/>
            <a:ext cx="9547864" cy="58837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711AC9-AD14-49F1-8A10-7E28506F25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9061" r="7813" b="3147"/>
          <a:stretch/>
        </p:blipFill>
        <p:spPr>
          <a:xfrm>
            <a:off x="15640509" y="238619"/>
            <a:ext cx="6666217" cy="83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008975" y="483017"/>
            <a:ext cx="12359700" cy="110797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s-CO" sz="6600" b="1" dirty="0">
                <a:solidFill>
                  <a:schemeClr val="tx2"/>
                </a:solidFill>
                <a:latin typeface="Lato Regular"/>
                <a:cs typeface="Lato Regular"/>
              </a:rPr>
              <a:t>Metodología</a:t>
            </a:r>
            <a:r>
              <a:rPr lang="en-US" sz="6600" b="1" dirty="0">
                <a:solidFill>
                  <a:schemeClr val="tx2"/>
                </a:solidFill>
                <a:latin typeface="Lato Regular"/>
                <a:cs typeface="Lato Regular"/>
              </a:rPr>
              <a:t> de </a:t>
            </a:r>
            <a:r>
              <a:rPr lang="es-CO" sz="6600" b="1" dirty="0">
                <a:solidFill>
                  <a:schemeClr val="tx2"/>
                </a:solidFill>
                <a:latin typeface="Lato Regular"/>
                <a:cs typeface="Lato Regular"/>
              </a:rPr>
              <a:t>solución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EF334D-B700-44FE-BAA2-DEC628F21055}"/>
              </a:ext>
            </a:extLst>
          </p:cNvPr>
          <p:cNvGrpSpPr/>
          <p:nvPr/>
        </p:nvGrpSpPr>
        <p:grpSpPr>
          <a:xfrm>
            <a:off x="16070671" y="2040558"/>
            <a:ext cx="7740000" cy="8888781"/>
            <a:chOff x="15784883" y="3219963"/>
            <a:chExt cx="6797362" cy="8888781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17634072" y="3219963"/>
              <a:ext cx="3224795" cy="3474720"/>
            </a:xfrm>
            <a:prstGeom prst="ellipse">
              <a:avLst/>
            </a:prstGeom>
            <a:solidFill>
              <a:schemeClr val="accent6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784883" y="7182965"/>
              <a:ext cx="6797362" cy="1152898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CO" sz="4800" dirty="0">
                  <a:solidFill>
                    <a:schemeClr val="tx2"/>
                  </a:solidFill>
                  <a:latin typeface="Lato Regular"/>
                  <a:cs typeface="Lato Regular"/>
                </a:rPr>
                <a:t>S</a:t>
              </a:r>
              <a:r>
                <a:rPr lang="en-US" sz="48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elección</a:t>
              </a:r>
              <a:r>
                <a:rPr lang="en-US" sz="4800" dirty="0">
                  <a:solidFill>
                    <a:schemeClr val="tx2"/>
                  </a:solidFill>
                  <a:latin typeface="Lato Regular"/>
                  <a:cs typeface="Lato Regular"/>
                </a:rPr>
                <a:t> de </a:t>
              </a:r>
              <a:r>
                <a:rPr lang="en-US" sz="48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Modelos</a:t>
              </a:r>
              <a:endParaRPr lang="en-US" sz="66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9" name="Subtitle 21">
              <a:extLst>
                <a:ext uri="{FF2B5EF4-FFF2-40B4-BE49-F238E27FC236}">
                  <a16:creationId xmlns:a16="http://schemas.microsoft.com/office/drawing/2014/main" id="{47AF87D5-FC07-4F68-BA64-74718DADDE11}"/>
                </a:ext>
              </a:extLst>
            </p:cNvPr>
            <p:cNvSpPr txBox="1">
              <a:spLocks/>
            </p:cNvSpPr>
            <p:nvPr/>
          </p:nvSpPr>
          <p:spPr>
            <a:xfrm>
              <a:off x="16615148" y="8620830"/>
              <a:ext cx="5480955" cy="3487914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Se basa en modelos de clasificación:</a:t>
              </a:r>
            </a:p>
            <a:p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Random Forest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KNN</a:t>
              </a: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Regresión</a:t>
              </a: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Logística</a:t>
              </a: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342900" indent="-342900" algn="ctr">
                <a:lnSpc>
                  <a:spcPct val="60000"/>
                </a:lnSpc>
                <a:buFontTx/>
                <a:buChar char="-"/>
              </a:pPr>
              <a:endParaRPr lang="en-US" sz="22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03DD537-7482-42A7-9C49-FF1CA2164973}"/>
              </a:ext>
            </a:extLst>
          </p:cNvPr>
          <p:cNvGrpSpPr/>
          <p:nvPr/>
        </p:nvGrpSpPr>
        <p:grpSpPr>
          <a:xfrm>
            <a:off x="912569" y="2040558"/>
            <a:ext cx="7740000" cy="7393382"/>
            <a:chOff x="1312619" y="2040558"/>
            <a:chExt cx="7763806" cy="7393382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9F2D3FE1-4EFF-4D35-8E58-8FCDCA1AB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3334" y="2040558"/>
              <a:ext cx="3473815" cy="3474720"/>
            </a:xfrm>
            <a:prstGeom prst="ellipse">
              <a:avLst/>
            </a:prstGeom>
            <a:solidFill>
              <a:srgbClr val="6890E3">
                <a:alpha val="85000"/>
              </a:srgbClr>
            </a:solidFill>
            <a:ln>
              <a:solidFill>
                <a:srgbClr val="6890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E5517E-A8B6-4E4F-A44F-AC481F4B6B6C}"/>
                </a:ext>
              </a:extLst>
            </p:cNvPr>
            <p:cNvGrpSpPr/>
            <p:nvPr/>
          </p:nvGrpSpPr>
          <p:grpSpPr>
            <a:xfrm>
              <a:off x="1312619" y="5954240"/>
              <a:ext cx="7763806" cy="3479700"/>
              <a:chOff x="3013204" y="7297265"/>
              <a:chExt cx="4333609" cy="3479700"/>
            </a:xfrm>
          </p:grpSpPr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172999" y="7297265"/>
                <a:ext cx="4014018" cy="1152898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8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Información</a:t>
                </a:r>
                <a:r>
                  <a:rPr lang="en-US" sz="48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Disponible</a:t>
                </a:r>
                <a:endParaRPr lang="en-US" sz="6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14" name="Subtitle 21"/>
              <p:cNvSpPr txBox="1">
                <a:spLocks/>
              </p:cNvSpPr>
              <p:nvPr/>
            </p:nvSpPr>
            <p:spPr>
              <a:xfrm>
                <a:off x="3013204" y="8630655"/>
                <a:ext cx="4333609" cy="2146310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Fecha crimen: </a:t>
                </a: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Hora y fecha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Categoría crimen: </a:t>
                </a: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Ej. Robo, vandalismo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Descripción:</a:t>
                </a: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Descripción del crimen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Día de la semana ocurrido crimen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Nombre distrito de Policía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Resolución: </a:t>
                </a: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Forma de solución del crimen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Dirección crimen</a:t>
                </a:r>
              </a:p>
              <a:p>
                <a:r>
                  <a:rPr lang="es-CO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Longitud y Latitud del crimen</a:t>
                </a:r>
                <a:endParaRPr lang="en-US" sz="32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p:grpSp>
        <p:pic>
          <p:nvPicPr>
            <p:cNvPr id="6" name="Gráfico 5" descr="Disco">
              <a:extLst>
                <a:ext uri="{FF2B5EF4-FFF2-40B4-BE49-F238E27FC236}">
                  <a16:creationId xmlns:a16="http://schemas.microsoft.com/office/drawing/2014/main" id="{45607999-4547-4CB4-AA71-422D78DD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2575" y="2881732"/>
              <a:ext cx="1975332" cy="1975332"/>
            </a:xfrm>
            <a:prstGeom prst="rect">
              <a:avLst/>
            </a:prstGeom>
          </p:spPr>
        </p:pic>
      </p:grpSp>
      <p:pic>
        <p:nvPicPr>
          <p:cNvPr id="15" name="Gráfico 14" descr="Engranajes">
            <a:extLst>
              <a:ext uri="{FF2B5EF4-FFF2-40B4-BE49-F238E27FC236}">
                <a16:creationId xmlns:a16="http://schemas.microsoft.com/office/drawing/2014/main" id="{35133BD4-4718-45F0-B08F-6971728B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30650" y="2937591"/>
            <a:ext cx="1763301" cy="1670051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01F792C9-9C72-48D4-9F59-34A89861DDAF}"/>
              </a:ext>
            </a:extLst>
          </p:cNvPr>
          <p:cNvGrpSpPr/>
          <p:nvPr/>
        </p:nvGrpSpPr>
        <p:grpSpPr>
          <a:xfrm>
            <a:off x="8671620" y="2040558"/>
            <a:ext cx="7297025" cy="7422917"/>
            <a:chOff x="8671620" y="2040558"/>
            <a:chExt cx="7297025" cy="74229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F800AA-BF2C-49DD-882B-AD8B93885036}"/>
                </a:ext>
              </a:extLst>
            </p:cNvPr>
            <p:cNvGrpSpPr/>
            <p:nvPr/>
          </p:nvGrpSpPr>
          <p:grpSpPr>
            <a:xfrm>
              <a:off x="8671620" y="2040558"/>
              <a:ext cx="7297025" cy="7422917"/>
              <a:chOff x="9107429" y="3427052"/>
              <a:chExt cx="6911132" cy="7422917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0769201" y="3427052"/>
                <a:ext cx="3473815" cy="3474720"/>
              </a:xfrm>
              <a:prstGeom prst="ellipse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85" tIns="121892" rIns="243785" bIns="121892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107429" y="7340734"/>
                <a:ext cx="6797362" cy="1152898"/>
              </a:xfrm>
              <a:prstGeom prst="rect">
                <a:avLst/>
              </a:prstGeom>
            </p:spPr>
            <p:txBody>
              <a:bodyPr vert="horz" lIns="243785" tIns="121892" rIns="243785" bIns="121892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8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Creación</a:t>
                </a:r>
                <a:r>
                  <a:rPr lang="en-US" sz="48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 </a:t>
                </a:r>
                <a:r>
                  <a:rPr lang="en-US" sz="48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nuevas</a:t>
                </a:r>
                <a:r>
                  <a:rPr lang="en-US" sz="48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Variables</a:t>
                </a:r>
                <a:endParaRPr lang="en-US" sz="6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17" name="Subtitle 21"/>
              <p:cNvSpPr txBox="1">
                <a:spLocks/>
              </p:cNvSpPr>
              <p:nvPr/>
            </p:nvSpPr>
            <p:spPr>
              <a:xfrm>
                <a:off x="9107429" y="8703659"/>
                <a:ext cx="6911132" cy="2146310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AutoNum type="arabicParenR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Variables Dummies con la </a:t>
                </a:r>
                <a:r>
                  <a:rPr lang="en-US" sz="32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hora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ocurrencia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crimen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(H1:H24).</a:t>
                </a:r>
              </a:p>
              <a:p>
                <a:pPr marL="514350" indent="-514350">
                  <a:buAutoNum type="arabicParenR"/>
                </a:pP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V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ariables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Dummies con el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día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ocurrencia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del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crimen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(D1:D7)</a:t>
                </a:r>
              </a:p>
              <a:p>
                <a:pPr marL="514350" indent="-514350">
                  <a:buAutoNum type="arabicParenR"/>
                </a:pP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V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ariables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Dummies con el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mes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ocurrencia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del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crimen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(M1:M12)</a:t>
                </a:r>
              </a:p>
              <a:p>
                <a:pPr marL="514350" indent="-514350">
                  <a:buAutoNum type="arabicParenR"/>
                </a:pP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Variables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Dummies con el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distrito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en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el que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ocurrió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el </a:t>
                </a:r>
                <a:r>
                  <a:rPr lang="en-US" sz="32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crimen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(R1:R10).</a:t>
                </a:r>
              </a:p>
              <a:p>
                <a:pPr marL="342900" indent="-342900" algn="ctr">
                  <a:lnSpc>
                    <a:spcPct val="60000"/>
                  </a:lnSpc>
                  <a:buFontTx/>
                  <a:buChar char="-"/>
                </a:pPr>
                <a:endParaRPr lang="en-US" sz="2200" dirty="0">
                  <a:solidFill>
                    <a:schemeClr val="tx1"/>
                  </a:solidFill>
                  <a:latin typeface="Lato Light"/>
                  <a:cs typeface="Lato Light"/>
                </a:endParaRPr>
              </a:p>
            </p:txBody>
          </p:sp>
        </p:grpSp>
        <p:pic>
          <p:nvPicPr>
            <p:cNvPr id="29" name="Gráfico 28" descr="Herramientas de minería">
              <a:extLst>
                <a:ext uri="{FF2B5EF4-FFF2-40B4-BE49-F238E27FC236}">
                  <a16:creationId xmlns:a16="http://schemas.microsoft.com/office/drawing/2014/main" id="{F6F638E5-1CC5-45A8-8B17-A03791F3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637299" y="3109042"/>
              <a:ext cx="1327150" cy="1327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3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008975" y="483017"/>
            <a:ext cx="12359700" cy="2793462"/>
            <a:chOff x="5988388" y="483017"/>
            <a:chExt cx="12359700" cy="2793462"/>
          </a:xfrm>
        </p:grpSpPr>
        <p:sp>
          <p:nvSpPr>
            <p:cNvPr id="130" name="Subtitle 2"/>
            <p:cNvSpPr txBox="1">
              <a:spLocks/>
            </p:cNvSpPr>
            <p:nvPr/>
          </p:nvSpPr>
          <p:spPr>
            <a:xfrm>
              <a:off x="6361236" y="1634833"/>
              <a:ext cx="11655185" cy="1547041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>
                  <a:latin typeface="Lato Light"/>
                  <a:cs typeface="Lato Light"/>
                </a:rPr>
                <a:t>(La </a:t>
              </a:r>
              <a:r>
                <a:rPr lang="en-US" sz="3100" dirty="0" err="1">
                  <a:latin typeface="Lato Light"/>
                  <a:cs typeface="Lato Light"/>
                </a:rPr>
                <a:t>selección</a:t>
              </a:r>
              <a:r>
                <a:rPr lang="en-US" sz="3100" dirty="0">
                  <a:latin typeface="Lato Light"/>
                  <a:cs typeface="Lato Light"/>
                </a:rPr>
                <a:t> de </a:t>
              </a:r>
              <a:r>
                <a:rPr lang="en-US" sz="3100" dirty="0" err="1">
                  <a:latin typeface="Lato Light"/>
                  <a:cs typeface="Lato Light"/>
                </a:rPr>
                <a:t>modelos</a:t>
              </a:r>
              <a:r>
                <a:rPr lang="en-US" sz="3100" dirty="0">
                  <a:latin typeface="Lato Light"/>
                  <a:cs typeface="Lato Light"/>
                </a:rPr>
                <a:t> se </a:t>
              </a:r>
              <a:r>
                <a:rPr lang="en-US" sz="3100" dirty="0" err="1">
                  <a:latin typeface="Lato Light"/>
                  <a:cs typeface="Lato Light"/>
                </a:rPr>
                <a:t>basó</a:t>
              </a:r>
              <a:r>
                <a:rPr lang="en-US" sz="3100" dirty="0">
                  <a:latin typeface="Lato Light"/>
                  <a:cs typeface="Lato Light"/>
                </a:rPr>
                <a:t> </a:t>
              </a:r>
              <a:r>
                <a:rPr lang="en-US" sz="3100" dirty="0" err="1">
                  <a:latin typeface="Lato Light"/>
                  <a:cs typeface="Lato Light"/>
                </a:rPr>
                <a:t>en</a:t>
              </a:r>
              <a:r>
                <a:rPr lang="en-US" sz="3100" dirty="0">
                  <a:latin typeface="Lato Light"/>
                  <a:cs typeface="Lato Light"/>
                </a:rPr>
                <a:t> la </a:t>
              </a:r>
              <a:r>
                <a:rPr lang="en-US" sz="3100" dirty="0" err="1">
                  <a:latin typeface="Lato Light"/>
                  <a:cs typeface="Lato Light"/>
                </a:rPr>
                <a:t>evaluación</a:t>
              </a:r>
              <a:r>
                <a:rPr lang="en-US" sz="3100" dirty="0">
                  <a:latin typeface="Lato Light"/>
                  <a:cs typeface="Lato Light"/>
                </a:rPr>
                <a:t> de </a:t>
              </a:r>
              <a:r>
                <a:rPr lang="en-US" sz="3100" dirty="0" err="1">
                  <a:latin typeface="Lato Light"/>
                  <a:cs typeface="Lato Light"/>
                </a:rPr>
                <a:t>linealidad</a:t>
              </a:r>
              <a:r>
                <a:rPr lang="en-US" sz="3100" dirty="0">
                  <a:latin typeface="Lato Light"/>
                  <a:cs typeface="Lato Light"/>
                </a:rPr>
                <a:t> y no-</a:t>
              </a:r>
              <a:r>
                <a:rPr lang="en-US" sz="3100" dirty="0" err="1">
                  <a:latin typeface="Lato Light"/>
                  <a:cs typeface="Lato Light"/>
                </a:rPr>
                <a:t>linealidad</a:t>
              </a:r>
              <a:r>
                <a:rPr lang="en-US" sz="3100" dirty="0">
                  <a:latin typeface="Lato Light"/>
                  <a:cs typeface="Lato Light"/>
                </a:rPr>
                <a:t> del </a:t>
              </a:r>
              <a:r>
                <a:rPr lang="en-US" sz="3100" dirty="0" err="1">
                  <a:latin typeface="Lato Light"/>
                  <a:cs typeface="Lato Light"/>
                </a:rPr>
                <a:t>problema</a:t>
              </a:r>
              <a:r>
                <a:rPr lang="en-US" sz="3100" dirty="0">
                  <a:latin typeface="Lato Light"/>
                </a:rPr>
                <a:t>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88388" y="483017"/>
              <a:ext cx="12359700" cy="110797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6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Selección</a:t>
              </a:r>
              <a:r>
                <a:rPr lang="en-US" sz="66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de </a:t>
              </a:r>
              <a:r>
                <a:rPr lang="en-US" sz="66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Modelos</a:t>
              </a:r>
              <a:endParaRPr lang="id-ID" sz="6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12311" y="3185042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98D588-34D1-4B24-8EBA-BDCA041E60A6}"/>
              </a:ext>
            </a:extLst>
          </p:cNvPr>
          <p:cNvGrpSpPr/>
          <p:nvPr/>
        </p:nvGrpSpPr>
        <p:grpSpPr>
          <a:xfrm>
            <a:off x="5958060" y="3520158"/>
            <a:ext cx="4767306" cy="6645266"/>
            <a:chOff x="8897236" y="3567012"/>
            <a:chExt cx="3200400" cy="3642162"/>
          </a:xfrm>
        </p:grpSpPr>
        <p:sp>
          <p:nvSpPr>
            <p:cNvPr id="20" name="Rectangle 19"/>
            <p:cNvSpPr/>
            <p:nvPr/>
          </p:nvSpPr>
          <p:spPr>
            <a:xfrm>
              <a:off x="8897236" y="3567012"/>
              <a:ext cx="3200400" cy="961624"/>
            </a:xfrm>
            <a:prstGeom prst="rect">
              <a:avLst/>
            </a:prstGeom>
            <a:solidFill>
              <a:srgbClr val="4E7D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4" name="Rectangle 129"/>
            <p:cNvSpPr>
              <a:spLocks/>
            </p:cNvSpPr>
            <p:nvPr/>
          </p:nvSpPr>
          <p:spPr bwMode="auto">
            <a:xfrm>
              <a:off x="8897236" y="3819147"/>
              <a:ext cx="3200400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48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Random Forest</a:t>
              </a:r>
            </a:p>
          </p:txBody>
        </p:sp>
        <p:sp>
          <p:nvSpPr>
            <p:cNvPr id="80" name="Rectangle 129"/>
            <p:cNvSpPr>
              <a:spLocks/>
            </p:cNvSpPr>
            <p:nvPr/>
          </p:nvSpPr>
          <p:spPr bwMode="auto">
            <a:xfrm>
              <a:off x="8897236" y="4625242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No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usa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variables que no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tienen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información</a:t>
              </a:r>
              <a:endPara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81" name="Rectangle 129"/>
            <p:cNvSpPr>
              <a:spLocks/>
            </p:cNvSpPr>
            <p:nvPr/>
          </p:nvSpPr>
          <p:spPr bwMode="auto">
            <a:xfrm>
              <a:off x="8897236" y="5332638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Modelo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tipo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Caja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Negra</a:t>
              </a:r>
            </a:p>
          </p:txBody>
        </p:sp>
        <p:sp>
          <p:nvSpPr>
            <p:cNvPr id="82" name="Rectangle 129"/>
            <p:cNvSpPr>
              <a:spLocks/>
            </p:cNvSpPr>
            <p:nvPr/>
          </p:nvSpPr>
          <p:spPr bwMode="auto">
            <a:xfrm>
              <a:off x="8897236" y="6040030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No Lineal</a:t>
              </a:r>
            </a:p>
          </p:txBody>
        </p:sp>
        <p:sp>
          <p:nvSpPr>
            <p:cNvPr id="83" name="Rectangle 129"/>
            <p:cNvSpPr>
              <a:spLocks/>
            </p:cNvSpPr>
            <p:nvPr/>
          </p:nvSpPr>
          <p:spPr bwMode="auto">
            <a:xfrm>
              <a:off x="8897236" y="6680584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26.74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A876A-CFBA-47AC-81A3-659865637B2C}"/>
              </a:ext>
            </a:extLst>
          </p:cNvPr>
          <p:cNvGrpSpPr/>
          <p:nvPr/>
        </p:nvGrpSpPr>
        <p:grpSpPr>
          <a:xfrm>
            <a:off x="11916120" y="3548751"/>
            <a:ext cx="4774469" cy="6636021"/>
            <a:chOff x="15863963" y="3567012"/>
            <a:chExt cx="3205209" cy="3637095"/>
          </a:xfrm>
        </p:grpSpPr>
        <p:sp>
          <p:nvSpPr>
            <p:cNvPr id="22" name="Rectangle 21"/>
            <p:cNvSpPr/>
            <p:nvPr/>
          </p:nvSpPr>
          <p:spPr>
            <a:xfrm>
              <a:off x="15863963" y="3567012"/>
              <a:ext cx="3200400" cy="9616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6" name="Rectangle 129"/>
            <p:cNvSpPr>
              <a:spLocks/>
            </p:cNvSpPr>
            <p:nvPr/>
          </p:nvSpPr>
          <p:spPr bwMode="auto">
            <a:xfrm>
              <a:off x="15868772" y="3645811"/>
              <a:ext cx="3200400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s-CO" sz="48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R</a:t>
              </a:r>
              <a:r>
                <a:rPr lang="en-US" sz="48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egresión</a:t>
              </a:r>
              <a:r>
                <a:rPr lang="en-US" sz="48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48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Logística</a:t>
              </a:r>
              <a:endParaRPr lang="en-US" sz="48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05" name="Rectangle 129"/>
            <p:cNvSpPr>
              <a:spLocks/>
            </p:cNvSpPr>
            <p:nvPr/>
          </p:nvSpPr>
          <p:spPr bwMode="auto">
            <a:xfrm>
              <a:off x="15863963" y="462018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Utiliza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las variables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seleccionadas</a:t>
              </a:r>
              <a:endPara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14" name="Rectangle 129"/>
            <p:cNvSpPr>
              <a:spLocks/>
            </p:cNvSpPr>
            <p:nvPr/>
          </p:nvSpPr>
          <p:spPr bwMode="auto">
            <a:xfrm>
              <a:off x="15863963" y="5327578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Variables sin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información</a:t>
              </a:r>
              <a:endPara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23" name="Rectangle 129"/>
            <p:cNvSpPr>
              <a:spLocks/>
            </p:cNvSpPr>
            <p:nvPr/>
          </p:nvSpPr>
          <p:spPr bwMode="auto">
            <a:xfrm>
              <a:off x="15863963" y="603496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Lineal</a:t>
              </a:r>
            </a:p>
          </p:txBody>
        </p:sp>
        <p:sp>
          <p:nvSpPr>
            <p:cNvPr id="128" name="Rectangle 129"/>
            <p:cNvSpPr>
              <a:spLocks/>
            </p:cNvSpPr>
            <p:nvPr/>
          </p:nvSpPr>
          <p:spPr bwMode="auto">
            <a:xfrm>
              <a:off x="15863963" y="6675517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26.77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BF5991-932D-4124-9C4B-676FD6063CBC}"/>
              </a:ext>
            </a:extLst>
          </p:cNvPr>
          <p:cNvGrpSpPr/>
          <p:nvPr/>
        </p:nvGrpSpPr>
        <p:grpSpPr>
          <a:xfrm>
            <a:off x="17881343" y="3548751"/>
            <a:ext cx="4767306" cy="6611339"/>
            <a:chOff x="12348018" y="3578149"/>
            <a:chExt cx="3200400" cy="3623567"/>
          </a:xfrm>
        </p:grpSpPr>
        <p:sp>
          <p:nvSpPr>
            <p:cNvPr id="95" name="Rectangle 94"/>
            <p:cNvSpPr/>
            <p:nvPr/>
          </p:nvSpPr>
          <p:spPr>
            <a:xfrm>
              <a:off x="12348018" y="3578149"/>
              <a:ext cx="3200400" cy="9616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34416" tIns="117208" rIns="234416" bIns="117208" rtlCol="0" anchor="ctr"/>
            <a:lstStyle/>
            <a:p>
              <a:pPr algn="ctr"/>
              <a:endParaRPr lang="en-US" sz="4800"/>
            </a:p>
          </p:txBody>
        </p:sp>
        <p:sp>
          <p:nvSpPr>
            <p:cNvPr id="133" name="Rectangle 129"/>
            <p:cNvSpPr>
              <a:spLocks/>
            </p:cNvSpPr>
            <p:nvPr/>
          </p:nvSpPr>
          <p:spPr bwMode="auto">
            <a:xfrm>
              <a:off x="12348018" y="461779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s-CO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U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sa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información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local para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calular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f(x)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en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cada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pto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. x</a:t>
              </a:r>
            </a:p>
          </p:txBody>
        </p:sp>
        <p:sp>
          <p:nvSpPr>
            <p:cNvPr id="134" name="Rectangle 129"/>
            <p:cNvSpPr>
              <a:spLocks/>
            </p:cNvSpPr>
            <p:nvPr/>
          </p:nvSpPr>
          <p:spPr bwMode="auto">
            <a:xfrm>
              <a:off x="12348018" y="5325179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Difícil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de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estimar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(se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necesitan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muchos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n-US" sz="3200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datos</a:t>
              </a: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)</a:t>
              </a:r>
            </a:p>
          </p:txBody>
        </p:sp>
        <p:sp>
          <p:nvSpPr>
            <p:cNvPr id="135" name="Rectangle 129"/>
            <p:cNvSpPr>
              <a:spLocks/>
            </p:cNvSpPr>
            <p:nvPr/>
          </p:nvSpPr>
          <p:spPr bwMode="auto">
            <a:xfrm>
              <a:off x="12348018" y="6032571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No Lineal</a:t>
              </a:r>
            </a:p>
          </p:txBody>
        </p:sp>
        <p:sp>
          <p:nvSpPr>
            <p:cNvPr id="136" name="Rectangle 129"/>
            <p:cNvSpPr>
              <a:spLocks/>
            </p:cNvSpPr>
            <p:nvPr/>
          </p:nvSpPr>
          <p:spPr bwMode="auto">
            <a:xfrm>
              <a:off x="12348018" y="667312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33.80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348018" y="4829052"/>
              <a:ext cx="3200400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348018" y="5534802"/>
              <a:ext cx="3200400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9"/>
            <p:cNvSpPr>
              <a:spLocks/>
            </p:cNvSpPr>
            <p:nvPr/>
          </p:nvSpPr>
          <p:spPr bwMode="auto">
            <a:xfrm>
              <a:off x="12348018" y="3794666"/>
              <a:ext cx="3200400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48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KNN</a:t>
              </a:r>
              <a:endParaRPr lang="en-US" sz="48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BF4A3FC-72C7-46B2-A744-A657F48EDA7F}"/>
              </a:ext>
            </a:extLst>
          </p:cNvPr>
          <p:cNvGrpSpPr/>
          <p:nvPr/>
        </p:nvGrpSpPr>
        <p:grpSpPr>
          <a:xfrm>
            <a:off x="1200936" y="5343378"/>
            <a:ext cx="4114800" cy="4714484"/>
            <a:chOff x="4816475" y="5825719"/>
            <a:chExt cx="4114800" cy="4714484"/>
          </a:xfrm>
        </p:grpSpPr>
        <p:sp>
          <p:nvSpPr>
            <p:cNvPr id="38" name="Rectangle 129">
              <a:extLst>
                <a:ext uri="{FF2B5EF4-FFF2-40B4-BE49-F238E27FC236}">
                  <a16:creationId xmlns:a16="http://schemas.microsoft.com/office/drawing/2014/main" id="{A5F2E71A-06BD-4DA5-B5F7-813728898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5825719"/>
              <a:ext cx="4114800" cy="9644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s-CO" sz="3200" b="1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V</a:t>
              </a:r>
              <a:r>
                <a:rPr lang="en-US" sz="3200" b="1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entaja</a:t>
              </a:r>
              <a:endParaRPr lang="en-US" sz="3200" b="1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39" name="Rectangle 129">
              <a:extLst>
                <a:ext uri="{FF2B5EF4-FFF2-40B4-BE49-F238E27FC236}">
                  <a16:creationId xmlns:a16="http://schemas.microsoft.com/office/drawing/2014/main" id="{BFB493DF-6F08-417C-9F49-BA3B0D72A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7116390"/>
              <a:ext cx="4114800" cy="9644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b="1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Desventaja</a:t>
              </a:r>
              <a:endParaRPr lang="en-US" sz="3200" b="1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40" name="Rectangle 129">
              <a:extLst>
                <a:ext uri="{FF2B5EF4-FFF2-40B4-BE49-F238E27FC236}">
                  <a16:creationId xmlns:a16="http://schemas.microsoft.com/office/drawing/2014/main" id="{9C02EA6F-87EB-4751-BD1F-B717867B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8407054"/>
              <a:ext cx="4114800" cy="9644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b="1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Tipo </a:t>
              </a:r>
              <a:r>
                <a:rPr lang="en-US" sz="3200" b="1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Modelo</a:t>
              </a:r>
              <a:endParaRPr lang="en-US" sz="3200" b="1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41" name="Rectangle 129">
              <a:extLst>
                <a:ext uri="{FF2B5EF4-FFF2-40B4-BE49-F238E27FC236}">
                  <a16:creationId xmlns:a16="http://schemas.microsoft.com/office/drawing/2014/main" id="{652AF28E-1737-4486-BEBA-D7179E94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9575770"/>
              <a:ext cx="4114800" cy="9644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b="1" dirty="0" err="1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Resultado</a:t>
              </a:r>
              <a:r>
                <a:rPr lang="en-US" sz="3200" b="1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*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3B5EFDE-D82B-45C3-82B8-B71AEDC3BFEF}"/>
              </a:ext>
            </a:extLst>
          </p:cNvPr>
          <p:cNvGrpSpPr/>
          <p:nvPr/>
        </p:nvGrpSpPr>
        <p:grpSpPr>
          <a:xfrm>
            <a:off x="548430" y="9916484"/>
            <a:ext cx="11445319" cy="3709024"/>
            <a:chOff x="548430" y="9919186"/>
            <a:chExt cx="11445319" cy="3709024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5F8AA1AF-62F9-4072-BDBB-8BD98F3F9042}"/>
                </a:ext>
              </a:extLst>
            </p:cNvPr>
            <p:cNvSpPr txBox="1">
              <a:spLocks/>
            </p:cNvSpPr>
            <p:nvPr/>
          </p:nvSpPr>
          <p:spPr>
            <a:xfrm>
              <a:off x="548430" y="10257888"/>
              <a:ext cx="7309695" cy="3370322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lnSpcReduction="1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CO" b="1" dirty="0">
                  <a:latin typeface="Lato Light"/>
                </a:rPr>
                <a:t>Para la solución del problema se realizó lo siguiente:</a:t>
              </a:r>
            </a:p>
            <a:p>
              <a:pPr marL="514350" indent="-514350" algn="l">
                <a:buFont typeface="+mj-lt"/>
                <a:buAutoNum type="arabicPeriod"/>
              </a:pPr>
              <a:r>
                <a:rPr lang="es-CO" dirty="0">
                  <a:latin typeface="Lato Light"/>
                </a:rPr>
                <a:t>ETL de la información.</a:t>
              </a:r>
            </a:p>
            <a:p>
              <a:pPr marL="514350" indent="-514350" algn="l">
                <a:buFont typeface="+mj-lt"/>
                <a:buAutoNum type="arabicPeriod"/>
              </a:pPr>
              <a:r>
                <a:rPr lang="es-CO" dirty="0">
                  <a:latin typeface="Lato Light"/>
                </a:rPr>
                <a:t>Creación de variables </a:t>
              </a:r>
              <a:r>
                <a:rPr lang="es-CO" dirty="0" err="1">
                  <a:latin typeface="Lato Light"/>
                </a:rPr>
                <a:t>Dummies</a:t>
              </a:r>
              <a:endParaRPr lang="es-CO" dirty="0">
                <a:latin typeface="Lato Light"/>
              </a:endParaRPr>
            </a:p>
            <a:p>
              <a:pPr algn="l"/>
              <a:endParaRPr lang="es-CO" dirty="0">
                <a:latin typeface="Lato Light"/>
              </a:endParaRPr>
            </a:p>
            <a:p>
              <a:pPr algn="l"/>
              <a:r>
                <a:rPr lang="es-CO" dirty="0">
                  <a:latin typeface="Lato Light"/>
                </a:rPr>
                <a:t>*N</a:t>
              </a:r>
              <a:r>
                <a:rPr lang="en-US" dirty="0">
                  <a:latin typeface="Lato Light"/>
                </a:rPr>
                <a:t>OTA: Se </a:t>
              </a:r>
              <a:r>
                <a:rPr lang="en-US" dirty="0" err="1">
                  <a:latin typeface="Lato Light"/>
                </a:rPr>
                <a:t>basó</a:t>
              </a:r>
              <a:r>
                <a:rPr lang="en-US" dirty="0">
                  <a:latin typeface="Lato Light"/>
                </a:rPr>
                <a:t> </a:t>
              </a:r>
              <a:r>
                <a:rPr lang="en-US" dirty="0" err="1">
                  <a:latin typeface="Lato Light"/>
                </a:rPr>
                <a:t>en</a:t>
              </a:r>
              <a:r>
                <a:rPr lang="en-US" dirty="0">
                  <a:latin typeface="Lato Light"/>
                </a:rPr>
                <a:t> el </a:t>
              </a:r>
              <a:r>
                <a:rPr lang="en-US" u="sng" dirty="0">
                  <a:latin typeface="Lato Light"/>
                </a:rPr>
                <a:t>multi-class logarithmic loss</a:t>
              </a:r>
              <a:r>
                <a:rPr lang="en-US" dirty="0">
                  <a:latin typeface="Lato Light"/>
                </a:rPr>
                <a:t> con el set de test de Kaggle.</a:t>
              </a: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AFE150C8-BCCB-4897-9482-9DDE4B707435}"/>
                </a:ext>
              </a:extLst>
            </p:cNvPr>
            <p:cNvSpPr txBox="1">
              <a:spLocks/>
            </p:cNvSpPr>
            <p:nvPr/>
          </p:nvSpPr>
          <p:spPr>
            <a:xfrm>
              <a:off x="7211540" y="9919186"/>
              <a:ext cx="4782209" cy="3370322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 algn="l">
                <a:buFont typeface="+mj-lt"/>
                <a:buAutoNum type="arabicPeriod"/>
              </a:pPr>
              <a:endParaRPr lang="es-CO" dirty="0">
                <a:latin typeface="Lato Light"/>
              </a:endParaRPr>
            </a:p>
            <a:p>
              <a:pPr marL="514350" indent="-514350" algn="l">
                <a:buFont typeface="+mj-lt"/>
                <a:buAutoNum type="arabicPeriod"/>
              </a:pPr>
              <a:endParaRPr lang="es-CO" dirty="0">
                <a:latin typeface="Lato Light"/>
              </a:endParaRPr>
            </a:p>
            <a:p>
              <a:pPr marL="457200" indent="-457200" algn="l">
                <a:buFont typeface="+mj-lt"/>
                <a:buAutoNum type="arabicPeriod" startAt="3"/>
              </a:pPr>
              <a:r>
                <a:rPr lang="es-CO" dirty="0">
                  <a:latin typeface="Lato Light"/>
                </a:rPr>
                <a:t>Selección de Modelos (Lineal y No-Lineal)</a:t>
              </a:r>
            </a:p>
            <a:p>
              <a:pPr marL="457200" indent="-457200" algn="l">
                <a:buFont typeface="+mj-lt"/>
                <a:buAutoNum type="arabicPeriod" startAt="3"/>
              </a:pPr>
              <a:r>
                <a:rPr lang="es-CO" dirty="0">
                  <a:latin typeface="Lato Light"/>
                </a:rPr>
                <a:t>Calibración de los modelos</a:t>
              </a:r>
            </a:p>
          </p:txBody>
        </p:sp>
      </p:grpSp>
      <p:sp>
        <p:nvSpPr>
          <p:cNvPr id="46" name="Subtitle 2">
            <a:extLst>
              <a:ext uri="{FF2B5EF4-FFF2-40B4-BE49-F238E27FC236}">
                <a16:creationId xmlns:a16="http://schemas.microsoft.com/office/drawing/2014/main" id="{FDF039DF-C256-49AD-A52C-3E0B4922AA86}"/>
              </a:ext>
            </a:extLst>
          </p:cNvPr>
          <p:cNvSpPr txBox="1">
            <a:spLocks/>
          </p:cNvSpPr>
          <p:nvPr/>
        </p:nvSpPr>
        <p:spPr>
          <a:xfrm>
            <a:off x="11993749" y="10372641"/>
            <a:ext cx="11523476" cy="3370322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b="1" dirty="0">
                <a:latin typeface="Lato Light"/>
              </a:rPr>
              <a:t>A partir de los modelos seleccionados, se realizó la calibración con los siguientes parámetros: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CO" dirty="0" err="1">
                <a:latin typeface="Lato Light"/>
              </a:rPr>
              <a:t>Random</a:t>
            </a:r>
            <a:r>
              <a:rPr lang="es-CO" dirty="0">
                <a:latin typeface="Lato Light"/>
              </a:rPr>
              <a:t> Forest (No. Árboles: 100 / Criterio: Gini / Profundidad: 15)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CO" dirty="0" err="1">
                <a:latin typeface="Lato Light"/>
              </a:rPr>
              <a:t>KNN</a:t>
            </a:r>
            <a:r>
              <a:rPr lang="es-CO" dirty="0">
                <a:latin typeface="Lato Light"/>
              </a:rPr>
              <a:t> (No. Vecinos: 5)</a:t>
            </a:r>
          </a:p>
          <a:p>
            <a:pPr algn="l"/>
            <a:r>
              <a:rPr lang="es-CO" dirty="0">
                <a:latin typeface="Lato Light"/>
              </a:rPr>
              <a:t>El mejor modelo con un multi-</a:t>
            </a:r>
            <a:r>
              <a:rPr lang="es-CO" dirty="0" err="1">
                <a:latin typeface="Lato Light"/>
              </a:rPr>
              <a:t>class</a:t>
            </a:r>
            <a:r>
              <a:rPr lang="es-CO" dirty="0">
                <a:latin typeface="Lato Light"/>
              </a:rPr>
              <a:t> </a:t>
            </a:r>
            <a:r>
              <a:rPr lang="es-CO" dirty="0" err="1">
                <a:latin typeface="Lato Light"/>
              </a:rPr>
              <a:t>logarithmic</a:t>
            </a:r>
            <a:r>
              <a:rPr lang="es-CO" dirty="0">
                <a:latin typeface="Lato Light"/>
              </a:rPr>
              <a:t> </a:t>
            </a:r>
            <a:r>
              <a:rPr lang="es-CO" dirty="0" err="1">
                <a:latin typeface="Lato Light"/>
              </a:rPr>
              <a:t>loss</a:t>
            </a:r>
            <a:r>
              <a:rPr lang="es-CO" dirty="0">
                <a:latin typeface="Lato Light"/>
              </a:rPr>
              <a:t> más bajo es </a:t>
            </a:r>
            <a:r>
              <a:rPr lang="es-CO" dirty="0" err="1">
                <a:latin typeface="Lato Light"/>
              </a:rPr>
              <a:t>Random</a:t>
            </a:r>
            <a:r>
              <a:rPr lang="es-CO" dirty="0">
                <a:latin typeface="Lato Light"/>
              </a:rPr>
              <a:t> Forest. Además, este modelo es versátil y permite hacer la mejor clasificación de crímenes respecto a los otros modelos.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3454E-3204-4EE5-AFF3-AB6BDF296CF2}"/>
              </a:ext>
            </a:extLst>
          </p:cNvPr>
          <p:cNvSpPr/>
          <p:nvPr/>
        </p:nvSpPr>
        <p:spPr>
          <a:xfrm>
            <a:off x="5787899" y="3310495"/>
            <a:ext cx="5100465" cy="6974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6426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otagua - Coloured 4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4E7DDE"/>
      </a:accent1>
      <a:accent2>
        <a:srgbClr val="2CCCCF"/>
      </a:accent2>
      <a:accent3>
        <a:srgbClr val="CECED0"/>
      </a:accent3>
      <a:accent4>
        <a:srgbClr val="F35748"/>
      </a:accent4>
      <a:accent5>
        <a:srgbClr val="42456C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9815</TotalTime>
  <Words>551</Words>
  <Application>Microsoft Office PowerPoint</Application>
  <PresentationFormat>Personalizado</PresentationFormat>
  <Paragraphs>71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5" baseType="lpstr">
      <vt:lpstr>ＭＳ Ｐゴシック</vt:lpstr>
      <vt:lpstr>Arial</vt:lpstr>
      <vt:lpstr>Helvetica</vt:lpstr>
      <vt:lpstr>Lato</vt:lpstr>
      <vt:lpstr>Lato Black</vt:lpstr>
      <vt:lpstr>Lato Light</vt:lpstr>
      <vt:lpstr>Lato Regular</vt:lpstr>
      <vt:lpstr>Open Sans Light</vt:lpstr>
      <vt:lpstr>Raleway Light</vt:lpstr>
      <vt:lpstr>Wingdings</vt:lpstr>
      <vt:lpstr>Default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Nicolas Bernal Quiroga</cp:lastModifiedBy>
  <cp:revision>2019</cp:revision>
  <dcterms:created xsi:type="dcterms:W3CDTF">2014-11-12T21:47:38Z</dcterms:created>
  <dcterms:modified xsi:type="dcterms:W3CDTF">2018-06-25T00:43:21Z</dcterms:modified>
  <cp:category/>
</cp:coreProperties>
</file>