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rial Narrow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6DB1E0-4A23-47D6-9EB5-BBA3082088D9}">
  <a:tblStyle styleId="{C26DB1E0-4A23-47D6-9EB5-BBA30820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4.xml"/><Relationship Id="rId42" Type="http://schemas.openxmlformats.org/officeDocument/2006/relationships/font" Target="fonts/Average-regular.fntdata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6.xml"/><Relationship Id="rId44" Type="http://schemas.openxmlformats.org/officeDocument/2006/relationships/font" Target="fonts/Oswald-bold.fntdata"/><Relationship Id="rId21" Type="http://schemas.openxmlformats.org/officeDocument/2006/relationships/slide" Target="slides/slide15.xml"/><Relationship Id="rId43" Type="http://schemas.openxmlformats.org/officeDocument/2006/relationships/font" Target="fonts/Oswald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rialNarrow-bold.fntdata"/><Relationship Id="rId16" Type="http://schemas.openxmlformats.org/officeDocument/2006/relationships/slide" Target="slides/slide10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dfb7ae9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dfb7ae9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dfb7ae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dfb7ae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dfb7ae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dfb7ae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dfb7ae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dfb7a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dfb7ae9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dfb7ae9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dfb7ae9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dfb7ae9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over to RStudio and go through the R basics tutorial section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dfb7ae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0dfb7ae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dfb7ae9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dfb7ae9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dfb7ae9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dfb7ae9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0dfb7ae9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0dfb7ae9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dfb7ae9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dfb7ae9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0dfb7ae9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0dfb7ae9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fb7ae9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fb7ae9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0dfb7ae9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0dfb7ae9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3dd121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03dd121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3dd12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3dd12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3dd121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3dd121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3dd121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03dd121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3dd121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3dd121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3dd121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3dd121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3dd121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03dd121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3dd121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3dd121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dfb7ae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dfb7ae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dfb7ae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dfb7ae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dfb7ae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dfb7ae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dfb7ae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dfb7ae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dfb7ae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dfb7ae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dfb7ae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dfb7ae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4ds.had.co.nz/" TargetMode="External"/><Relationship Id="rId4" Type="http://schemas.openxmlformats.org/officeDocument/2006/relationships/hyperlink" Target="https://ggplot2.tidyverse.org/" TargetMode="External"/><Relationship Id="rId5" Type="http://schemas.openxmlformats.org/officeDocument/2006/relationships/hyperlink" Target="http://www.ggplot2-exts.org/gallery/" TargetMode="External"/><Relationship Id="rId6" Type="http://schemas.openxmlformats.org/officeDocument/2006/relationships/hyperlink" Target="https://www.r-graph-gallery.com/index.html" TargetMode="External"/><Relationship Id="rId7" Type="http://schemas.openxmlformats.org/officeDocument/2006/relationships/hyperlink" Target="https://plot.ly/r/" TargetMode="External"/><Relationship Id="rId8" Type="http://schemas.openxmlformats.org/officeDocument/2006/relationships/hyperlink" Target="https://shiny.r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Analytics with R and RStudio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 1,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R? What is RStudio?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 is: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Free, open source software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Built specifically with statistics and data analytics in mind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most robust data visualization solution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Thousands of packages to help with general to weirdly specific tasks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Strong community of users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RStudio is: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Front end user interface for 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Easily import data from a variety of sources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Built in help tools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Frameworks for reporting, sharing and visualizing data and analytics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Free for individuals with enterprise support options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 can’t write code!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Actually, You Already Do</a:t>
            </a:r>
            <a:endParaRPr/>
          </a:p>
        </p:txBody>
      </p:sp>
      <p:graphicFrame>
        <p:nvGraphicFramePr>
          <p:cNvPr id="140" name="Google Shape;140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{C26DB1E0-4A23-47D6-9EB5-BBA3082088D9}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Function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Excel Formula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 Code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Column Sum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=SUM(column)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sum(dataframe$column)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 Statement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=IF(test, true, false)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ifelse(test, true, false)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Min/Max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=MIN(data)/=MAX(data)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min(data)/max(data)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=COUNT(data)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count(data)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Combine Tables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=VLOOKUP(table, source, target, exact)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left_join(table1, table2, key)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4"/>
          <p:cNvSpPr txBox="1"/>
          <p:nvPr/>
        </p:nvSpPr>
        <p:spPr>
          <a:xfrm>
            <a:off x="952475" y="4260550"/>
            <a:ext cx="7239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Any Excel formula will have an equivalent in R, but the reverse is not the case.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“Tidy Data” Structure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uses what is called “Tidy Data”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data structure is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and easily shareable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Standardized data formatting (for everything other than Excel)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variable must have its own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observation must have its own 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value must have its own cell.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 Data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625"/>
            <a:ext cx="88392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101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 Practice Problems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video game sales data into 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head and tail of the dataframe.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mean sales in North America? Which game did the best and the worst?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different platforms in this dataset?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unique publishers are there?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Tidyverse</a:t>
            </a:r>
            <a:endParaRPr/>
          </a:p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4274575" y="1152475"/>
            <a:ext cx="45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of R packages for data science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by Hadley Wickam and RStudio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clear, concise syntax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Clean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Manipulate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Visualize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Report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48" y="1152475"/>
            <a:ext cx="3125974" cy="36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idyr - The Data Cleanup Maestro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460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Part of the tidyverse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Clean up messy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Spread out or gather up columns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Handle missing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Split cells into multiple columns or rows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25" y="1300325"/>
            <a:ext cx="3021274" cy="350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idyr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use R (vs Excel)?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RStudio?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processing tutorial +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Plotting intro +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Advanced plotting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Shiny demo (time permitting)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plyr - The Data Manipulation Workhorse</a:t>
            </a:r>
            <a:endParaRPr/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Part of the tidyverse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Group, aggregate and cluster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Filter, slice or sample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Summarize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new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Join or append multiple datasets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75" y="1152475"/>
            <a:ext cx="32968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plyr - The Pipe Operator aka %&gt;%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45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Improves overall readability and usability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Automatically loaded with tidyr or dplyr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Executes functions sequentially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Output of a function is the input of the next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Eliminates nested functions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5549925" y="1152475"/>
            <a:ext cx="32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Nested: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funC(funB(funA(data)))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Piped: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%&gt;%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funA() %&gt;%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funB() %&gt;%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funC()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plyr example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41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&gt;filter() selects a portion of the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&gt;group_by() groups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&gt;summarize() performs operations on grouped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&gt;mutate() creates new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4435750" y="1152475"/>
            <a:ext cx="43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sales_data %&gt;%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filter(Date &gt;= “2020-01-01”) %&gt;%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group_by(GSC, Region) %&gt;%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summarize(Tot_Sales = sum(Sales),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      Tot_Quant = sum(Quantity)) %&gt;%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mutate(Net_Price = Tot_Sales / Tot_Quant)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plyr 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plyr and tidyr practice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total sales by Year? By Year and Region?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Genre has the highest sales?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Since 2010, which Publisher has the highest sales?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Publisher has been the most successful in each Region?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Challenge: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games that were released on more than one platform. On how many platforms was it released? On which did it sell the best?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Hint: look into arrange(), slice() and n_distinct() functions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gplot2 - ‘Grammar of Graphics’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44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Easily plot tidy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Highly customizable plots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Huge array of available visualizations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Popular for professional data visualizations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“Opinionated”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625" y="1152475"/>
            <a:ext cx="3331524" cy="38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gplot2 example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0" y="1198275"/>
            <a:ext cx="4924425" cy="36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25" y="2361762"/>
            <a:ext cx="3961149" cy="13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- Interactive Visualizations</a:t>
            </a:r>
            <a:endParaRPr/>
          </a:p>
        </p:txBody>
      </p:sp>
      <p:sp>
        <p:nvSpPr>
          <p:cNvPr id="235" name="Google Shape;235;p39"/>
          <p:cNvSpPr txBox="1"/>
          <p:nvPr>
            <p:ph idx="2" type="body"/>
          </p:nvPr>
        </p:nvSpPr>
        <p:spPr>
          <a:xfrm>
            <a:off x="4491800" y="1152475"/>
            <a:ext cx="43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Open source data visualization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Straightforward syntax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Interactive elements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Great for dashboards, exploratory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Cross platform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00" y="1841588"/>
            <a:ext cx="21717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Example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0" y="2089225"/>
            <a:ext cx="4081021" cy="13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971" y="993275"/>
            <a:ext cx="4551578" cy="353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and ggplot2 Practice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the ‘diamonds’ dataset, make a scatter plot of carat vs price and colored by clarity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‘diamonds’ make a box plot carat on y, cut on x. (Break out by color for extra practice)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axis labels and titles to one of the previous charts. (You can use the stock charts above as a reference)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‘diamonds’ make any chart you’d like, but incorporate some sort of faceting.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Challenge: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‘UCBAdmissions’ dataset to a data frame (like with Titanic). Create a visualization that shows the number of students admitted or rejected by gender and department.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Using Excel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Readability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Interpreting someone else’s Excel files can be a challenge.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Particularly when they contain complex functions that are difficult to reverse engineer.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Error Prone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Formula and calculation errors can be hard to identify.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Version Control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Version control features and lacking or under utilized.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Notes to yourself or other users is limited as well.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r>
              <a:rPr lang="en"/>
              <a:t>Plotting</a:t>
            </a:r>
            <a:r>
              <a:rPr lang="en"/>
              <a:t> Demos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Pareto Plot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Parallel Coordinates / Sankey Plot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Funnel Diagram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Treemap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Waterfall chart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Sunburst</a:t>
            </a: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for Data Science: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https://r4ds.had.co.nz/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ggplot2 reference: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https://ggplot2.tidyverse.org/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ggplot2 extensions: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http://www.ggplot2-exts.org/gallery/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R graph gallery: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https://www.r-graph-gallery.com/index.html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Plotly: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https://plot.ly/r/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Shiny: </a:t>
            </a:r>
            <a:r>
              <a:rPr lang="en" sz="2400" u="sng">
                <a:solidFill>
                  <a:schemeClr val="hlink"/>
                </a:solidFill>
                <a:hlinkClick r:id="rId8"/>
              </a:rPr>
              <a:t>https://shiny.rstudio.com/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Figuring Out Someone’s Excel Sheet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238250"/>
            <a:ext cx="857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Functions are Very Hard to Parse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has seen an abomination like this thing?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 Narrow"/>
                <a:ea typeface="Arial Narrow"/>
                <a:cs typeface="Arial Narrow"/>
                <a:sym typeface="Arial Narrow"/>
              </a:rPr>
              <a:t>=IF($F$10=”Y”,(IF($C$9=0,”$0.00?,IF($C$9&lt;113,’Revenues &amp; Costs’!$B$3,IF($C$9&lt;281, (‘Revenues &amp; Costs’!$C$3),IF($C$9&lt;451,($C$9*’Revenues &amp; Costs’!$D$3),IF($C$9&lt;851, ($C$9*’Revenues &amp; Costs’!$E$3),IF($C$9&lt;1201,($C$9*’Revenues &amp; Costs’!$F$3), IF($C$9&gt;1201,($C$9*’Revenues &amp; Costs’!$G$3)))))))))*2, IF($C$9=0,”$0.00?, IF($C$9&lt;113,’Revenues &amp; Costs’!$B$3,IF($C$9&lt;281,(‘Revenues &amp; Costs’!$C$3),IF($C$9&lt;451, ($C$9*’Revenues &amp; Costs’!$D$3),IF($C$9&lt;851,($C$9*’Revenues &amp; Costs’!$E$3),IF($C$9&lt;1201, ($C$9*’Revenues &amp; Costs’!$F$3),IF($C$9&gt;1201,($C$9*’Revenues &amp; Costs’!$G$3)))))))))+ IF($C$11=1,0,($C$11*10)*$C$12*’Revenues &amp; Costs’!$B$5)+($F$7*’Revenues &amp; Costs’!$B$6)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Can be Easy to Miss, and Expensive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Fidelity investments missed a minus sign and made a $2.6B calculation error, forcing the cancelation of dividend payments to customers.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2012 London Olympics oversold thousands of tickets due to an single cell being off.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Barclay’s used an excel sheet as a list of contracts to buy, but hid rather than deleted the ones they didn’t want to buy. The court ruled they had to pay for them anyway.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JP Morgan was hit with $6.5B in losses and fines when a copy/paste error underestimated the downside of a synthetic portfolio.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AstraZeneca mistakenly released highly confidential finance information to external analysts due to template error.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Harvard economists produced pro-austerity research with significant excel calculation errors that affected budget decisions for several countries from 2010-2012.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Excel’s Version Control is Lacking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 depends on external tools.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 chains, and file_ver_2.xlsx don’t make for reliable version controls.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</a:t>
            </a:r>
            <a:r>
              <a:rPr lang="en"/>
              <a:t>consistent</a:t>
            </a:r>
            <a:r>
              <a:rPr lang="en"/>
              <a:t> or standard way to leave notes or guidance to future users (yourself included).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372" l="0" r="5660" t="0"/>
          <a:stretch/>
        </p:blipFill>
        <p:spPr>
          <a:xfrm>
            <a:off x="4311600" y="1518675"/>
            <a:ext cx="4598924" cy="275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Spreadsheet from Last Year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1408375"/>
            <a:ext cx="59531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90250" y="526350"/>
            <a:ext cx="7155000" cy="41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must be a better way!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