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7" r:id="rId1"/>
  </p:sldMasterIdLst>
  <p:sldIdLst>
    <p:sldId id="256" r:id="rId2"/>
    <p:sldId id="257" r:id="rId3"/>
    <p:sldId id="266" r:id="rId4"/>
    <p:sldId id="260" r:id="rId5"/>
    <p:sldId id="259" r:id="rId6"/>
    <p:sldId id="268" r:id="rId7"/>
    <p:sldId id="267" r:id="rId8"/>
    <p:sldId id="269" r:id="rId9"/>
    <p:sldId id="27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53F07-5949-BE5F-C502-037FBD56F062}" v="19" dt="2024-03-07T20:46:26.131"/>
    <p1510:client id="{2EE25E7A-AAE2-DE61-E4FB-A38A53381473}" v="426" dt="2024-03-09T04:34:46.361"/>
    <p1510:client id="{AAE2505E-06A3-1DF9-607B-4D03C0CACCDD}" v="9" dt="2024-03-09T01:09:03.313"/>
    <p1510:client id="{D69CC403-D06A-BC54-09D4-95BBA78EF007}" v="80" dt="2024-03-08T22:24:29.353"/>
    <p1510:client id="{DBA180BB-1B6F-AE79-D137-15DD6C5CCAE9}" v="2372" dt="2024-03-09T02:06:35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02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0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3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00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6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4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9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1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72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7761" y="643467"/>
            <a:ext cx="6250769" cy="557106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  <a:cs typeface="Calibri Light"/>
              </a:rPr>
              <a:t>Underdog Fantasy </a:t>
            </a:r>
            <a:br>
              <a:rPr lang="en-US">
                <a:solidFill>
                  <a:schemeClr val="tx1"/>
                </a:solidFill>
                <a:cs typeface="Calibri Light"/>
              </a:rPr>
            </a:br>
            <a:r>
              <a:rPr lang="en-US">
                <a:solidFill>
                  <a:schemeClr val="tx1"/>
                </a:solidFill>
                <a:cs typeface="Calibri Light"/>
              </a:rPr>
              <a:t>'The Dinger' </a:t>
            </a:r>
            <a:br>
              <a:rPr lang="en-US">
                <a:solidFill>
                  <a:schemeClr val="tx1"/>
                </a:solidFill>
                <a:cs typeface="Calibri Light"/>
              </a:rPr>
            </a:br>
            <a:r>
              <a:rPr lang="en-US">
                <a:solidFill>
                  <a:schemeClr val="tx1"/>
                </a:solidFill>
                <a:cs typeface="Calibri Light"/>
              </a:rPr>
              <a:t>Analysis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710" y="2718816"/>
            <a:ext cx="2808563" cy="43695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  <a:cs typeface="Calibri Light"/>
              </a:rPr>
              <a:t>By: Nate Besold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4C09D0-9114-4B32-8FFD-F454E7F6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8012" y="0"/>
            <a:ext cx="3200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f a dog&#10;&#10;Description automatically generated">
            <a:extLst>
              <a:ext uri="{FF2B5EF4-FFF2-40B4-BE49-F238E27FC236}">
                <a16:creationId xmlns:a16="http://schemas.microsoft.com/office/drawing/2014/main" id="{102AB1EA-B3E7-D8B8-79EF-A0EB0F30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71" y="171538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57AF-CFA7-4A50-5E4E-F0F8F39B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59" y="643467"/>
            <a:ext cx="10343532" cy="114946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Final 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2158-030C-1286-FAAA-B15C8E86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59" y="1925619"/>
            <a:ext cx="10545802" cy="4206240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7 Pitcher, 7 Infielder, 6 Outfielder build was the </a:t>
            </a:r>
            <a:r>
              <a:rPr lang="en-US" sz="2400"/>
              <a:t>most</a:t>
            </a:r>
            <a:r>
              <a:rPr lang="en-US" sz="2400" dirty="0"/>
              <a:t> effective in 2023</a:t>
            </a:r>
            <a:endParaRPr lang="en-US" dirty="0"/>
          </a:p>
          <a:p>
            <a:r>
              <a:rPr lang="en-US" sz="2400"/>
              <a:t>Some combination of 6 or 7 P, IF, and OF all saw good results</a:t>
            </a:r>
          </a:p>
          <a:p>
            <a:r>
              <a:rPr lang="en-US" sz="2400"/>
              <a:t>Did not need to get off the board with position combinatio n</a:t>
            </a:r>
          </a:p>
          <a:p>
            <a:r>
              <a:rPr lang="en-US" sz="2400"/>
              <a:t>Wanted to stack at least 3 players from same team to increase correlation</a:t>
            </a:r>
          </a:p>
          <a:p>
            <a:r>
              <a:rPr lang="en-US" sz="2400"/>
              <a:t>Stacking teams saw great finals advance rates</a:t>
            </a:r>
            <a:endParaRPr lang="en-US" sz="2400" dirty="0"/>
          </a:p>
          <a:p>
            <a:r>
              <a:rPr lang="en-US" sz="2400"/>
              <a:t>The optimal build for the 2023 season likely had 7 P, 7 IF, 6 OF, with infielders drafted heavily in mid/late rounds, and a 3+ player</a:t>
            </a:r>
            <a:r>
              <a:rPr lang="en-US" sz="2400" dirty="0"/>
              <a:t> team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609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AE85-B579-20B2-7F07-93700796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59" y="643467"/>
            <a:ext cx="10343532" cy="114946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cs typeface="Calibri Light"/>
              </a:rPr>
              <a:t>The Dinger Overview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369C-7EA6-FB89-6625-A5B6206E4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59" y="1925619"/>
            <a:ext cx="4506247" cy="4206240"/>
          </a:xfrm>
        </p:spPr>
        <p:txBody>
          <a:bodyPr anchor="t">
            <a:normAutofit/>
          </a:bodyPr>
          <a:lstStyle/>
          <a:p>
            <a:r>
              <a:rPr lang="en-US" sz="2400" dirty="0"/>
              <a:t>Fantasy Baseball 'Best Ball' Tournament</a:t>
            </a:r>
          </a:p>
          <a:p>
            <a:r>
              <a:rPr lang="en-US" sz="2400" dirty="0"/>
              <a:t>54,ooo entrants, $10 entry fee</a:t>
            </a:r>
          </a:p>
          <a:p>
            <a:r>
              <a:rPr lang="en-US" sz="2400" dirty="0"/>
              <a:t>2/12 Teams advance in regular </a:t>
            </a:r>
            <a:r>
              <a:rPr lang="en-US" sz="2400"/>
              <a:t>season groups</a:t>
            </a:r>
            <a:endParaRPr lang="en-US" sz="2400" dirty="0"/>
          </a:p>
          <a:p>
            <a:r>
              <a:rPr lang="en-US" sz="2400" dirty="0"/>
              <a:t>Same for 2 rounds of Playoffs</a:t>
            </a:r>
          </a:p>
          <a:p>
            <a:r>
              <a:rPr lang="en-US" sz="2400" dirty="0"/>
              <a:t>260 Team Finals</a:t>
            </a:r>
          </a:p>
          <a:p>
            <a:r>
              <a:rPr lang="en-US" sz="2400" dirty="0"/>
              <a:t>Extremely Top-Heavy Payout Strcuture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sports game&#10;&#10;Description automatically generated">
            <a:extLst>
              <a:ext uri="{FF2B5EF4-FFF2-40B4-BE49-F238E27FC236}">
                <a16:creationId xmlns:a16="http://schemas.microsoft.com/office/drawing/2014/main" id="{4CFE7419-39C6-A82E-006F-C72B43BA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678" y="828322"/>
            <a:ext cx="3529088" cy="3973689"/>
          </a:xfrm>
          <a:prstGeom prst="rect">
            <a:avLst/>
          </a:prstGeom>
        </p:spPr>
      </p:pic>
      <p:pic>
        <p:nvPicPr>
          <p:cNvPr id="5" name="Picture 4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84AA71D3-A817-E087-A3D1-07C97D1E9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783" y="2098321"/>
            <a:ext cx="3497543" cy="4270022"/>
          </a:xfrm>
          <a:prstGeom prst="rect">
            <a:avLst/>
          </a:prstGeom>
        </p:spPr>
      </p:pic>
      <p:pic>
        <p:nvPicPr>
          <p:cNvPr id="6" name="Picture 5" descr="A schedule of baseball players&#10;&#10;Description automatically generated">
            <a:extLst>
              <a:ext uri="{FF2B5EF4-FFF2-40B4-BE49-F238E27FC236}">
                <a16:creationId xmlns:a16="http://schemas.microsoft.com/office/drawing/2014/main" id="{0813459B-444C-F02D-BADD-D044527D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333" y="4808632"/>
            <a:ext cx="3513667" cy="157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48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AE85-B579-20B2-7F07-93700796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59" y="643467"/>
            <a:ext cx="10343532" cy="114946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cs typeface="Calibri Light"/>
              </a:rPr>
              <a:t>Research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369C-7EA6-FB89-6625-A5B6206E4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59" y="1925619"/>
            <a:ext cx="10658692" cy="4206240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3600" b="1" dirty="0">
                <a:solidFill>
                  <a:srgbClr val="1F2328"/>
                </a:solidFill>
                <a:latin typeface="Seaford"/>
              </a:rPr>
              <a:t>Which roster construction was the most successful in the 2023 fantasy baseball season?</a:t>
            </a:r>
          </a:p>
          <a:p>
            <a:r>
              <a:rPr lang="en-US" dirty="0"/>
              <a:t>Used 2023 draft result data provided by Underdog Fantasy to analyze winning rosters</a:t>
            </a:r>
          </a:p>
          <a:p>
            <a:r>
              <a:rPr lang="en-US" dirty="0">
                <a:solidFill>
                  <a:srgbClr val="2C2C2C"/>
                </a:solidFill>
                <a:latin typeface="Corbel"/>
                <a:cs typeface="Arial"/>
              </a:rPr>
              <a:t>Analyzed successful position combinations</a:t>
            </a:r>
            <a:endParaRPr lang="en-US" dirty="0">
              <a:solidFill>
                <a:srgbClr val="1F2328"/>
              </a:solidFill>
              <a:latin typeface="Corbel"/>
              <a:cs typeface="Arial"/>
            </a:endParaRPr>
          </a:p>
          <a:p>
            <a:r>
              <a:rPr lang="en-US" dirty="0">
                <a:solidFill>
                  <a:srgbClr val="2C2C2C"/>
                </a:solidFill>
                <a:latin typeface="Corbel"/>
                <a:cs typeface="Arial"/>
              </a:rPr>
              <a:t>Looked at IF vs. OF scoring distributions</a:t>
            </a:r>
          </a:p>
          <a:p>
            <a:r>
              <a:rPr lang="en-US" dirty="0">
                <a:solidFill>
                  <a:srgbClr val="2C2C2C"/>
                </a:solidFill>
                <a:latin typeface="Corbel"/>
                <a:cs typeface="Arial"/>
              </a:rPr>
              <a:t>Success of stacking teammates</a:t>
            </a:r>
          </a:p>
          <a:p>
            <a:r>
              <a:rPr lang="en-US">
                <a:solidFill>
                  <a:srgbClr val="2C2C2C"/>
                </a:solidFill>
                <a:latin typeface="Corbel"/>
                <a:cs typeface="Arial"/>
              </a:rPr>
              <a:t>Data comes from Fangraphs, and </a:t>
            </a:r>
            <a:r>
              <a:rPr lang="en-US">
                <a:solidFill>
                  <a:srgbClr val="2C2C2C"/>
                </a:solidFill>
                <a:ea typeface="+mn-lt"/>
                <a:cs typeface="+mn-lt"/>
              </a:rPr>
              <a:t>draft result data provided by Underdog Fantasy </a:t>
            </a:r>
            <a:endParaRPr lang="en-US" dirty="0">
              <a:solidFill>
                <a:srgbClr val="2C2C2C"/>
              </a:solidFill>
              <a:latin typeface="Corbel"/>
              <a:cs typeface="Arial"/>
            </a:endParaRPr>
          </a:p>
          <a:p>
            <a:r>
              <a:rPr lang="en-US">
                <a:solidFill>
                  <a:srgbClr val="2C2C2C"/>
                </a:solidFill>
                <a:latin typeface="Corbel"/>
              </a:rPr>
              <a:t>Used Python to analyze team constructions in regular season, playoffs, and final rounds </a:t>
            </a:r>
            <a:endParaRPr lang="en-US" dirty="0">
              <a:solidFill>
                <a:srgbClr val="2C2C2C"/>
              </a:solidFill>
              <a:latin typeface="Corbel"/>
            </a:endParaRPr>
          </a:p>
          <a:p>
            <a:endParaRPr lang="en-US" sz="3600" b="1" dirty="0">
              <a:solidFill>
                <a:srgbClr val="1F2328"/>
              </a:solidFill>
              <a:latin typeface="Seaford"/>
            </a:endParaRPr>
          </a:p>
          <a:p>
            <a:pPr marL="0" indent="0">
              <a:buNone/>
            </a:pPr>
            <a:br>
              <a:rPr lang="en-US" sz="3200" b="1" dirty="0">
                <a:latin typeface="Bell MT"/>
              </a:rPr>
            </a:br>
            <a:endParaRPr lang="en-US" sz="3200" b="1">
              <a:solidFill>
                <a:srgbClr val="1F2328"/>
              </a:solidFill>
              <a:latin typeface="Bell MT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0604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57AF-CFA7-4A50-5E4E-F0F8F39B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59" y="643467"/>
            <a:ext cx="10343532" cy="114946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Roster Construction</a:t>
            </a:r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397DBFE-33D2-7136-5655-7F2F1B8D6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448" y="1707463"/>
            <a:ext cx="8332610" cy="4670776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4965B-CB0E-734E-3344-CFC0F664704A}"/>
              </a:ext>
            </a:extLst>
          </p:cNvPr>
          <p:cNvSpPr txBox="1"/>
          <p:nvPr/>
        </p:nvSpPr>
        <p:spPr>
          <a:xfrm>
            <a:off x="84666" y="1792111"/>
            <a:ext cx="385797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Teams have 20 total players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Start 3 pitchers, 3 IF, 3 OF, and 1 Flex per week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Vast majority of teams stuck to 6 0r </a:t>
            </a:r>
            <a:r>
              <a:rPr lang="en-US"/>
              <a:t>7 players for each position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Sticking to this structure worked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7 Pitcher builds very effective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7 Infielders advanced at highest rate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6 OF highest advance rate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14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41E18-CFC4-9EEA-63C6-5DC0A98D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59" y="643467"/>
            <a:ext cx="10343532" cy="114946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Roster Construction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94244-6DBF-91D7-52E7-96753814E3D1}"/>
              </a:ext>
            </a:extLst>
          </p:cNvPr>
          <p:cNvSpPr txBox="1"/>
          <p:nvPr/>
        </p:nvSpPr>
        <p:spPr>
          <a:xfrm>
            <a:off x="84666" y="1792111"/>
            <a:ext cx="385797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7 P, 7 IF, 6 OF saw great results for </a:t>
            </a:r>
            <a:r>
              <a:rPr lang="en-US" dirty="0"/>
              <a:t>finals advance rates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/>
              <a:t>7 IF valuable given they score more </a:t>
            </a:r>
            <a:r>
              <a:rPr lang="en-US" dirty="0"/>
              <a:t>points than OF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Sticking to "basic" builds again was most efficient style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Any combination of 6/7 P, IF, and OF resulted in playoff advance rates higher than expected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9" name="Content Placeholder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FC05B2E-1B60-7BCE-4BCE-DCDA64411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292" y="1792113"/>
            <a:ext cx="7577665" cy="4539543"/>
          </a:xfrm>
        </p:spPr>
      </p:pic>
    </p:spTree>
    <p:extLst>
      <p:ext uri="{BB962C8B-B14F-4D97-AF65-F5344CB8AC3E}">
        <p14:creationId xmlns:p14="http://schemas.microsoft.com/office/powerpoint/2010/main" val="31442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57AF-CFA7-4A50-5E4E-F0F8F39B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37" y="375356"/>
            <a:ext cx="10343532" cy="114946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Infield vs. Outfield Scoring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EC8E8-01E1-FFC5-A084-3534E896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69" y="1303867"/>
            <a:ext cx="7344832" cy="507576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94F1A-963F-23EC-2E14-36FC3A55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6" y="1792958"/>
            <a:ext cx="4054969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Infielders scored more points than OF at every range of draft</a:t>
            </a:r>
          </a:p>
          <a:p>
            <a:r>
              <a:rPr lang="en-US" dirty="0"/>
              <a:t>Middle rounds saw high bust rates at OF</a:t>
            </a:r>
          </a:p>
          <a:p>
            <a:r>
              <a:rPr lang="en-US"/>
              <a:t>More position scarcity at </a:t>
            </a:r>
            <a:r>
              <a:rPr lang="en-US" dirty="0"/>
              <a:t>OF</a:t>
            </a:r>
          </a:p>
          <a:p>
            <a:r>
              <a:rPr lang="en-US" dirty="0"/>
              <a:t>Need to start same amount, but </a:t>
            </a:r>
            <a:r>
              <a:rPr lang="en-US"/>
              <a:t>want IF at Flex spot</a:t>
            </a:r>
          </a:p>
          <a:p>
            <a:r>
              <a:rPr lang="en-US"/>
              <a:t>Shows why 7 IF had high advance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99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57AF-CFA7-4A50-5E4E-F0F8F39B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37" y="318911"/>
            <a:ext cx="10343532" cy="114946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Infield vs. Outfield Scoring </a:t>
            </a:r>
          </a:p>
        </p:txBody>
      </p:sp>
      <p:pic>
        <p:nvPicPr>
          <p:cNvPr id="4" name="Content Placeholder 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17CB1F28-3480-5C83-AC45-AADA217C7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5250" y="1653840"/>
            <a:ext cx="6375399" cy="478507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A9E8-E1D4-35DE-9E92-4CB056459124}"/>
              </a:ext>
            </a:extLst>
          </p:cNvPr>
          <p:cNvSpPr txBox="1">
            <a:spLocks/>
          </p:cNvSpPr>
          <p:nvPr/>
        </p:nvSpPr>
        <p:spPr>
          <a:xfrm>
            <a:off x="525586" y="1792958"/>
            <a:ext cx="4054969" cy="4206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to draft IF/OF?</a:t>
            </a:r>
          </a:p>
          <a:p>
            <a:r>
              <a:rPr lang="en-US" dirty="0"/>
              <a:t>Grouped draft into 8 bins</a:t>
            </a:r>
          </a:p>
          <a:p>
            <a:r>
              <a:rPr lang="en-US" dirty="0"/>
              <a:t>Took Mean Points scored for OF/IF in each bin</a:t>
            </a:r>
          </a:p>
          <a:p>
            <a:r>
              <a:rPr lang="en-US"/>
              <a:t>IF scoring saw highest gap over OF </a:t>
            </a:r>
            <a:r>
              <a:rPr lang="en-US" dirty="0"/>
              <a:t>in middle/late rounds</a:t>
            </a:r>
          </a:p>
          <a:p>
            <a:r>
              <a:rPr lang="en-US" dirty="0"/>
              <a:t>Likely when OF platoon bats are being drafted vs full time IF starters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97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57AF-CFA7-4A50-5E4E-F0F8F39B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59" y="643467"/>
            <a:ext cx="10343532" cy="1149468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Stacking</a:t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A group of blue and red bars&#10;&#10;Description automatically generated">
            <a:extLst>
              <a:ext uri="{FF2B5EF4-FFF2-40B4-BE49-F238E27FC236}">
                <a16:creationId xmlns:a16="http://schemas.microsoft.com/office/drawing/2014/main" id="{696594B9-E73C-00C4-A4BF-7C564A2E8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27" y="1929007"/>
            <a:ext cx="6721121" cy="443935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08389-64AE-29F8-4EB4-99A438D8A729}"/>
              </a:ext>
            </a:extLst>
          </p:cNvPr>
          <p:cNvSpPr txBox="1">
            <a:spLocks/>
          </p:cNvSpPr>
          <p:nvPr/>
        </p:nvSpPr>
        <p:spPr>
          <a:xfrm>
            <a:off x="525586" y="1482514"/>
            <a:ext cx="4901636" cy="4516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Stacking is drafting players from same MLB team</a:t>
            </a:r>
          </a:p>
          <a:p>
            <a:r>
              <a:rPr lang="en-US" dirty="0"/>
              <a:t>Want to increase correlation with top heavy structure</a:t>
            </a:r>
          </a:p>
          <a:p>
            <a:r>
              <a:rPr lang="en-US"/>
              <a:t>About 30% of field stacked 3 players</a:t>
            </a:r>
            <a:endParaRPr lang="en-US" dirty="0"/>
          </a:p>
          <a:p>
            <a:r>
              <a:rPr lang="en-US"/>
              <a:t>Only 5% 4+ players</a:t>
            </a:r>
            <a:endParaRPr lang="en-US" dirty="0"/>
          </a:p>
          <a:p>
            <a:r>
              <a:rPr lang="en-US"/>
              <a:t>Less than 1% 5 players</a:t>
            </a:r>
          </a:p>
          <a:p>
            <a:r>
              <a:rPr lang="en-US"/>
              <a:t>Teams that stacked had higher chance of advancing to finals than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8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57AF-CFA7-4A50-5E4E-F0F8F39B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59" y="643467"/>
            <a:ext cx="10343532" cy="1149468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Stacking</a:t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4E194-39B0-DA36-6DEB-77C03F95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023" y="1717322"/>
            <a:ext cx="6777567" cy="465102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08389-64AE-29F8-4EB4-99A438D8A729}"/>
              </a:ext>
            </a:extLst>
          </p:cNvPr>
          <p:cNvSpPr txBox="1">
            <a:spLocks/>
          </p:cNvSpPr>
          <p:nvPr/>
        </p:nvSpPr>
        <p:spPr>
          <a:xfrm>
            <a:off x="885419" y="1715347"/>
            <a:ext cx="3956192" cy="4516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and 4 player stacks saw neutral returns on playoff rate, but skyrocketed to finals</a:t>
            </a:r>
          </a:p>
          <a:p>
            <a:r>
              <a:rPr lang="en-US"/>
              <a:t>5 player stacks perhaps hurt floor (low playoff rate), but increased ceiling of teams</a:t>
            </a:r>
            <a:endParaRPr lang="en-US" dirty="0"/>
          </a:p>
          <a:p>
            <a:r>
              <a:rPr lang="en-US"/>
              <a:t>Clear benfits to stacking</a:t>
            </a:r>
            <a:endParaRPr lang="en-US" dirty="0"/>
          </a:p>
          <a:p>
            <a:r>
              <a:rPr lang="en-US"/>
              <a:t>With top heavy payout, want to be  prioritizing correlation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Banded</vt:lpstr>
      <vt:lpstr>Underdog Fantasy  'The Dinger'  Analysis</vt:lpstr>
      <vt:lpstr>The Dinger Overview</vt:lpstr>
      <vt:lpstr>Research Question</vt:lpstr>
      <vt:lpstr>Roster Construction</vt:lpstr>
      <vt:lpstr>Roster Construction</vt:lpstr>
      <vt:lpstr>Infield vs. Outfield Scoring </vt:lpstr>
      <vt:lpstr>Infield vs. Outfield Scoring </vt:lpstr>
      <vt:lpstr>Stacking </vt:lpstr>
      <vt:lpstr>Stacking </vt:lpstr>
      <vt:lpstr>Final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476</cp:revision>
  <dcterms:created xsi:type="dcterms:W3CDTF">2024-03-06T04:20:46Z</dcterms:created>
  <dcterms:modified xsi:type="dcterms:W3CDTF">2024-03-09T04:47:28Z</dcterms:modified>
</cp:coreProperties>
</file>