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9" r:id="rId2"/>
    <p:sldId id="256" r:id="rId3"/>
    <p:sldId id="257" r:id="rId4"/>
    <p:sldId id="261" r:id="rId5"/>
    <p:sldId id="260" r:id="rId6"/>
    <p:sldId id="262" r:id="rId7"/>
    <p:sldId id="264" r:id="rId8"/>
    <p:sldId id="273" r:id="rId9"/>
    <p:sldId id="268" r:id="rId10"/>
    <p:sldId id="269" r:id="rId11"/>
    <p:sldId id="270" r:id="rId12"/>
    <p:sldId id="271" r:id="rId13"/>
    <p:sldId id="272" r:id="rId14"/>
    <p:sldId id="266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B98E1-A859-476A-9786-8944888AB1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B2760-809F-499C-BCA2-EDC7535464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Maps functionality can be understood through a simplified example.</a:t>
          </a:r>
        </a:p>
      </dgm:t>
    </dgm:pt>
    <dgm:pt modelId="{9BCF42F0-6147-44F2-9C77-A403BC9859CA}" type="parTrans" cxnId="{1A37D49D-B78A-4C79-B1F9-92D0F2E6D3BF}">
      <dgm:prSet/>
      <dgm:spPr/>
      <dgm:t>
        <a:bodyPr/>
        <a:lstStyle/>
        <a:p>
          <a:endParaRPr lang="en-US"/>
        </a:p>
      </dgm:t>
    </dgm:pt>
    <dgm:pt modelId="{46377CA6-1ABF-463E-80CA-4CA26C3B7ED4}" type="sibTrans" cxnId="{1A37D49D-B78A-4C79-B1F9-92D0F2E6D3BF}">
      <dgm:prSet/>
      <dgm:spPr/>
      <dgm:t>
        <a:bodyPr/>
        <a:lstStyle/>
        <a:p>
          <a:endParaRPr lang="en-US"/>
        </a:p>
      </dgm:t>
    </dgm:pt>
    <dgm:pt modelId="{D462564F-C0D2-483E-8F05-0F209E697B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Nodes in this context represent intersections, and arcs represent streets on a small scale.</a:t>
          </a:r>
        </a:p>
      </dgm:t>
    </dgm:pt>
    <dgm:pt modelId="{018EC429-4A7A-4058-A819-08CAAC6A481A}" type="parTrans" cxnId="{64939729-6BA3-4DF2-B768-D8266FA2FC34}">
      <dgm:prSet/>
      <dgm:spPr/>
      <dgm:t>
        <a:bodyPr/>
        <a:lstStyle/>
        <a:p>
          <a:endParaRPr lang="en-US"/>
        </a:p>
      </dgm:t>
    </dgm:pt>
    <dgm:pt modelId="{48B4F1CD-67B8-494F-AD5C-A73A0FF25CFD}" type="sibTrans" cxnId="{64939729-6BA3-4DF2-B768-D8266FA2FC34}">
      <dgm:prSet/>
      <dgm:spPr/>
      <dgm:t>
        <a:bodyPr/>
        <a:lstStyle/>
        <a:p>
          <a:endParaRPr lang="en-US"/>
        </a:p>
      </dgm:t>
    </dgm:pt>
    <dgm:pt modelId="{F9A97711-721B-4E30-BA97-10AE214883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Dijkstra's Algorithm can find the shortest distance from the starting point to the destination in this scenario.</a:t>
          </a:r>
        </a:p>
      </dgm:t>
    </dgm:pt>
    <dgm:pt modelId="{BDD0EF62-96AB-4031-AEB4-F6E84D9ECA23}" type="parTrans" cxnId="{B050BD66-D2DA-4369-ACF6-DA237095FD01}">
      <dgm:prSet/>
      <dgm:spPr/>
      <dgm:t>
        <a:bodyPr/>
        <a:lstStyle/>
        <a:p>
          <a:endParaRPr lang="en-US"/>
        </a:p>
      </dgm:t>
    </dgm:pt>
    <dgm:pt modelId="{C5D2B0C4-461A-45CC-BB7C-21AADB19BDD3}" type="sibTrans" cxnId="{B050BD66-D2DA-4369-ACF6-DA237095FD01}">
      <dgm:prSet/>
      <dgm:spPr/>
      <dgm:t>
        <a:bodyPr/>
        <a:lstStyle/>
        <a:p>
          <a:endParaRPr lang="en-US"/>
        </a:p>
      </dgm:t>
    </dgm:pt>
    <dgm:pt modelId="{DDE6D280-F2AD-4739-A3BA-CE23F5A25C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the case of Google Maps, the algorithm provides information on the shortest route in terms of both distance and time.</a:t>
          </a:r>
        </a:p>
      </dgm:t>
    </dgm:pt>
    <dgm:pt modelId="{CB9376AE-A7A5-4488-A9E8-42609BEB80D9}" type="parTrans" cxnId="{F9DB6CB6-FC96-4FBA-9D08-894E11BFAA10}">
      <dgm:prSet/>
      <dgm:spPr/>
      <dgm:t>
        <a:bodyPr/>
        <a:lstStyle/>
        <a:p>
          <a:endParaRPr lang="en-US"/>
        </a:p>
      </dgm:t>
    </dgm:pt>
    <dgm:pt modelId="{FBE90CE8-3662-4A48-9535-F3161669FA87}" type="sibTrans" cxnId="{F9DB6CB6-FC96-4FBA-9D08-894E11BFAA10}">
      <dgm:prSet/>
      <dgm:spPr/>
      <dgm:t>
        <a:bodyPr/>
        <a:lstStyle/>
        <a:p>
          <a:endParaRPr lang="en-US"/>
        </a:p>
      </dgm:t>
    </dgm:pt>
    <dgm:pt modelId="{AC40FA49-0AF5-4F23-9F7A-6F919C386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Scaling up, cities become nodes, and interstates become arcs in a larger scenario.</a:t>
          </a:r>
        </a:p>
      </dgm:t>
    </dgm:pt>
    <dgm:pt modelId="{52FF4116-47C5-416F-9C5D-0FB770C430ED}" type="parTrans" cxnId="{2EF61003-E49C-49B1-8606-EABB434DDAAB}">
      <dgm:prSet/>
      <dgm:spPr/>
      <dgm:t>
        <a:bodyPr/>
        <a:lstStyle/>
        <a:p>
          <a:endParaRPr lang="en-US"/>
        </a:p>
      </dgm:t>
    </dgm:pt>
    <dgm:pt modelId="{D15B763C-9EAE-4292-9BE9-804D13D46C5B}" type="sibTrans" cxnId="{2EF61003-E49C-49B1-8606-EABB434DDAAB}">
      <dgm:prSet/>
      <dgm:spPr/>
      <dgm:t>
        <a:bodyPr/>
        <a:lstStyle/>
        <a:p>
          <a:endParaRPr lang="en-US"/>
        </a:p>
      </dgm:t>
    </dgm:pt>
    <dgm:pt modelId="{825D084D-D7BE-4323-A930-788A94B094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Dijkstra's Algorithm, as well as Google Maps, is capable of finding the shortest path and/or shortest time between cities on a larger scale.</a:t>
          </a:r>
        </a:p>
      </dgm:t>
    </dgm:pt>
    <dgm:pt modelId="{FB5CC147-DED2-4FEB-8210-1E1F883E1C8C}" type="parTrans" cxnId="{39E153F5-F15F-45DE-8F72-4C14ED8B294C}">
      <dgm:prSet/>
      <dgm:spPr/>
      <dgm:t>
        <a:bodyPr/>
        <a:lstStyle/>
        <a:p>
          <a:endParaRPr lang="en-US"/>
        </a:p>
      </dgm:t>
    </dgm:pt>
    <dgm:pt modelId="{BD6590A5-921B-4915-8315-41CF5C166144}" type="sibTrans" cxnId="{39E153F5-F15F-45DE-8F72-4C14ED8B294C}">
      <dgm:prSet/>
      <dgm:spPr/>
      <dgm:t>
        <a:bodyPr/>
        <a:lstStyle/>
        <a:p>
          <a:endParaRPr lang="en-US"/>
        </a:p>
      </dgm:t>
    </dgm:pt>
    <dgm:pt modelId="{7576FE52-C0CC-4B1C-8B24-5BA467B548B6}" type="pres">
      <dgm:prSet presAssocID="{412B98E1-A859-476A-9786-8944888AB111}" presName="root" presStyleCnt="0">
        <dgm:presLayoutVars>
          <dgm:dir/>
          <dgm:resizeHandles val="exact"/>
        </dgm:presLayoutVars>
      </dgm:prSet>
      <dgm:spPr/>
    </dgm:pt>
    <dgm:pt modelId="{C1BDA59C-8CF4-4AA2-9E84-B66AA338C8DE}" type="pres">
      <dgm:prSet presAssocID="{6E6B2760-809F-499C-BCA2-EDC753546483}" presName="compNode" presStyleCnt="0"/>
      <dgm:spPr/>
    </dgm:pt>
    <dgm:pt modelId="{D8E37AF9-4BAE-4D2F-951B-698BAA46F61B}" type="pres">
      <dgm:prSet presAssocID="{6E6B2760-809F-499C-BCA2-EDC753546483}" presName="bgRect" presStyleLbl="bgShp" presStyleIdx="0" presStyleCnt="6"/>
      <dgm:spPr/>
    </dgm:pt>
    <dgm:pt modelId="{7E9D018F-8A25-4EBE-B943-041580901D88}" type="pres">
      <dgm:prSet presAssocID="{6E6B2760-809F-499C-BCA2-EDC753546483}" presName="iconRect" presStyleLbl="node1" presStyleIdx="0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21291D6-6ED2-49A9-8AD9-EEB6623E1526}" type="pres">
      <dgm:prSet presAssocID="{6E6B2760-809F-499C-BCA2-EDC753546483}" presName="spaceRect" presStyleCnt="0"/>
      <dgm:spPr/>
    </dgm:pt>
    <dgm:pt modelId="{299422A6-FC4A-4A47-B276-B31653F2CE67}" type="pres">
      <dgm:prSet presAssocID="{6E6B2760-809F-499C-BCA2-EDC753546483}" presName="parTx" presStyleLbl="revTx" presStyleIdx="0" presStyleCnt="6">
        <dgm:presLayoutVars>
          <dgm:chMax val="0"/>
          <dgm:chPref val="0"/>
        </dgm:presLayoutVars>
      </dgm:prSet>
      <dgm:spPr/>
    </dgm:pt>
    <dgm:pt modelId="{1F5641F9-D7F7-4CC7-AD04-340A25C63E12}" type="pres">
      <dgm:prSet presAssocID="{46377CA6-1ABF-463E-80CA-4CA26C3B7ED4}" presName="sibTrans" presStyleCnt="0"/>
      <dgm:spPr/>
    </dgm:pt>
    <dgm:pt modelId="{74E36953-C9C4-4535-A637-346C2E9EBA47}" type="pres">
      <dgm:prSet presAssocID="{D462564F-C0D2-483E-8F05-0F209E697B10}" presName="compNode" presStyleCnt="0"/>
      <dgm:spPr/>
    </dgm:pt>
    <dgm:pt modelId="{3C58827B-272D-4695-A15D-FB295A95E8B0}" type="pres">
      <dgm:prSet presAssocID="{D462564F-C0D2-483E-8F05-0F209E697B10}" presName="bgRect" presStyleLbl="bgShp" presStyleIdx="1" presStyleCnt="6"/>
      <dgm:spPr/>
    </dgm:pt>
    <dgm:pt modelId="{6ECBF4EE-1457-4EEC-A171-3E40D6AA410D}" type="pres">
      <dgm:prSet presAssocID="{D462564F-C0D2-483E-8F05-0F209E697B10}" presName="iconRect" presStyleLbl="node1" presStyleIdx="1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EC41ED2-86AA-434E-AF09-FC885A262A86}" type="pres">
      <dgm:prSet presAssocID="{D462564F-C0D2-483E-8F05-0F209E697B10}" presName="spaceRect" presStyleCnt="0"/>
      <dgm:spPr/>
    </dgm:pt>
    <dgm:pt modelId="{9AEA1084-D3D8-4631-9E63-ED0BAF8EDABF}" type="pres">
      <dgm:prSet presAssocID="{D462564F-C0D2-483E-8F05-0F209E697B10}" presName="parTx" presStyleLbl="revTx" presStyleIdx="1" presStyleCnt="6">
        <dgm:presLayoutVars>
          <dgm:chMax val="0"/>
          <dgm:chPref val="0"/>
        </dgm:presLayoutVars>
      </dgm:prSet>
      <dgm:spPr/>
    </dgm:pt>
    <dgm:pt modelId="{34F70AE6-29FB-419E-8BC4-B5CE18D5EA09}" type="pres">
      <dgm:prSet presAssocID="{48B4F1CD-67B8-494F-AD5C-A73A0FF25CFD}" presName="sibTrans" presStyleCnt="0"/>
      <dgm:spPr/>
    </dgm:pt>
    <dgm:pt modelId="{87874CDE-A353-404C-BE31-88BEAD3F79DA}" type="pres">
      <dgm:prSet presAssocID="{F9A97711-721B-4E30-BA97-10AE21488317}" presName="compNode" presStyleCnt="0"/>
      <dgm:spPr/>
    </dgm:pt>
    <dgm:pt modelId="{688D0195-0CA7-46B9-9ACC-8F1C33F5AF49}" type="pres">
      <dgm:prSet presAssocID="{F9A97711-721B-4E30-BA97-10AE21488317}" presName="bgRect" presStyleLbl="bgShp" presStyleIdx="2" presStyleCnt="6"/>
      <dgm:spPr/>
    </dgm:pt>
    <dgm:pt modelId="{8D6AA84A-1BA0-450F-B6F5-C8957F2684D4}" type="pres">
      <dgm:prSet presAssocID="{F9A97711-721B-4E30-BA97-10AE21488317}" presName="iconRect" presStyleLbl="node1" presStyleIdx="2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8D835F9A-80B9-41D6-9B45-6590C7E9F9E2}" type="pres">
      <dgm:prSet presAssocID="{F9A97711-721B-4E30-BA97-10AE21488317}" presName="spaceRect" presStyleCnt="0"/>
      <dgm:spPr/>
    </dgm:pt>
    <dgm:pt modelId="{92B8E38E-C3D7-495C-8BA3-35C6F70BA5DE}" type="pres">
      <dgm:prSet presAssocID="{F9A97711-721B-4E30-BA97-10AE21488317}" presName="parTx" presStyleLbl="revTx" presStyleIdx="2" presStyleCnt="6">
        <dgm:presLayoutVars>
          <dgm:chMax val="0"/>
          <dgm:chPref val="0"/>
        </dgm:presLayoutVars>
      </dgm:prSet>
      <dgm:spPr/>
    </dgm:pt>
    <dgm:pt modelId="{5294A3FB-01C5-453B-9CF7-3DAC2CE674B9}" type="pres">
      <dgm:prSet presAssocID="{C5D2B0C4-461A-45CC-BB7C-21AADB19BDD3}" presName="sibTrans" presStyleCnt="0"/>
      <dgm:spPr/>
    </dgm:pt>
    <dgm:pt modelId="{FE3F1E30-FC3F-4140-8ABF-8B4FE4137AD6}" type="pres">
      <dgm:prSet presAssocID="{DDE6D280-F2AD-4739-A3BA-CE23F5A25C25}" presName="compNode" presStyleCnt="0"/>
      <dgm:spPr/>
    </dgm:pt>
    <dgm:pt modelId="{8681825D-2317-4154-8993-DB8A6AF33839}" type="pres">
      <dgm:prSet presAssocID="{DDE6D280-F2AD-4739-A3BA-CE23F5A25C25}" presName="bgRect" presStyleLbl="bgShp" presStyleIdx="3" presStyleCnt="6"/>
      <dgm:spPr/>
    </dgm:pt>
    <dgm:pt modelId="{AE2AF653-28E3-4271-BB12-7A57B020DCD9}" type="pres">
      <dgm:prSet presAssocID="{DDE6D280-F2AD-4739-A3BA-CE23F5A25C25}" presName="iconRect" presStyleLbl="node1" presStyleIdx="3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D729EBB-DEE4-4493-A07F-9F0C2FFEA0A1}" type="pres">
      <dgm:prSet presAssocID="{DDE6D280-F2AD-4739-A3BA-CE23F5A25C25}" presName="spaceRect" presStyleCnt="0"/>
      <dgm:spPr/>
    </dgm:pt>
    <dgm:pt modelId="{8C86DD8C-92F9-4408-8910-91DFE3E4B369}" type="pres">
      <dgm:prSet presAssocID="{DDE6D280-F2AD-4739-A3BA-CE23F5A25C25}" presName="parTx" presStyleLbl="revTx" presStyleIdx="3" presStyleCnt="6">
        <dgm:presLayoutVars>
          <dgm:chMax val="0"/>
          <dgm:chPref val="0"/>
        </dgm:presLayoutVars>
      </dgm:prSet>
      <dgm:spPr/>
    </dgm:pt>
    <dgm:pt modelId="{6732B0C3-73A0-42BE-A24F-1566A53398E5}" type="pres">
      <dgm:prSet presAssocID="{FBE90CE8-3662-4A48-9535-F3161669FA87}" presName="sibTrans" presStyleCnt="0"/>
      <dgm:spPr/>
    </dgm:pt>
    <dgm:pt modelId="{902C9541-B157-4B4F-86B1-F510FE58DDB4}" type="pres">
      <dgm:prSet presAssocID="{AC40FA49-0AF5-4F23-9F7A-6F919C3860EF}" presName="compNode" presStyleCnt="0"/>
      <dgm:spPr/>
    </dgm:pt>
    <dgm:pt modelId="{D1F410F8-CA8D-4E83-83CB-CDA633210D33}" type="pres">
      <dgm:prSet presAssocID="{AC40FA49-0AF5-4F23-9F7A-6F919C3860EF}" presName="bgRect" presStyleLbl="bgShp" presStyleIdx="4" presStyleCnt="6"/>
      <dgm:spPr/>
    </dgm:pt>
    <dgm:pt modelId="{97DC30A7-BDCE-4A4B-84E8-16E81A379E99}" type="pres">
      <dgm:prSet presAssocID="{AC40FA49-0AF5-4F23-9F7A-6F919C3860EF}" presName="iconRect" presStyleLbl="node1" presStyleIdx="4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9F0527B-EE89-4442-B99B-E47A5003906E}" type="pres">
      <dgm:prSet presAssocID="{AC40FA49-0AF5-4F23-9F7A-6F919C3860EF}" presName="spaceRect" presStyleCnt="0"/>
      <dgm:spPr/>
    </dgm:pt>
    <dgm:pt modelId="{6A79C3DE-0CC2-4A96-BD0F-08F7EAB297F9}" type="pres">
      <dgm:prSet presAssocID="{AC40FA49-0AF5-4F23-9F7A-6F919C3860EF}" presName="parTx" presStyleLbl="revTx" presStyleIdx="4" presStyleCnt="6">
        <dgm:presLayoutVars>
          <dgm:chMax val="0"/>
          <dgm:chPref val="0"/>
        </dgm:presLayoutVars>
      </dgm:prSet>
      <dgm:spPr/>
    </dgm:pt>
    <dgm:pt modelId="{3B381358-EDDE-4AE6-8BDF-05175566C588}" type="pres">
      <dgm:prSet presAssocID="{D15B763C-9EAE-4292-9BE9-804D13D46C5B}" presName="sibTrans" presStyleCnt="0"/>
      <dgm:spPr/>
    </dgm:pt>
    <dgm:pt modelId="{D571DF89-CC56-4931-B963-11146F8677AB}" type="pres">
      <dgm:prSet presAssocID="{825D084D-D7BE-4323-A930-788A94B094AD}" presName="compNode" presStyleCnt="0"/>
      <dgm:spPr/>
    </dgm:pt>
    <dgm:pt modelId="{F0574108-F409-4CFC-BCFA-09764BF1BC42}" type="pres">
      <dgm:prSet presAssocID="{825D084D-D7BE-4323-A930-788A94B094AD}" presName="bgRect" presStyleLbl="bgShp" presStyleIdx="5" presStyleCnt="6"/>
      <dgm:spPr/>
    </dgm:pt>
    <dgm:pt modelId="{65A3252E-36A7-42BD-AB8D-29C497C386EF}" type="pres">
      <dgm:prSet presAssocID="{825D084D-D7BE-4323-A930-788A94B094AD}" presName="iconRect" presStyleLbl="node1" presStyleIdx="5" presStyleCnt="6"/>
      <dgm:spPr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FC91A99-64B7-4956-AD99-C4AFD8AC21E8}" type="pres">
      <dgm:prSet presAssocID="{825D084D-D7BE-4323-A930-788A94B094AD}" presName="spaceRect" presStyleCnt="0"/>
      <dgm:spPr/>
    </dgm:pt>
    <dgm:pt modelId="{F12523E4-0BDB-4A9A-A3F0-F2C1AC99B31D}" type="pres">
      <dgm:prSet presAssocID="{825D084D-D7BE-4323-A930-788A94B094A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EF61003-E49C-49B1-8606-EABB434DDAAB}" srcId="{412B98E1-A859-476A-9786-8944888AB111}" destId="{AC40FA49-0AF5-4F23-9F7A-6F919C3860EF}" srcOrd="4" destOrd="0" parTransId="{52FF4116-47C5-416F-9C5D-0FB770C430ED}" sibTransId="{D15B763C-9EAE-4292-9BE9-804D13D46C5B}"/>
    <dgm:cxn modelId="{2A1AA10B-CCC2-46E4-B444-45749F37AB25}" type="presOf" srcId="{F9A97711-721B-4E30-BA97-10AE21488317}" destId="{92B8E38E-C3D7-495C-8BA3-35C6F70BA5DE}" srcOrd="0" destOrd="0" presId="urn:microsoft.com/office/officeart/2018/2/layout/IconVerticalSolidList"/>
    <dgm:cxn modelId="{1CBD091D-CAEA-4124-8946-9E38B4B3110C}" type="presOf" srcId="{DDE6D280-F2AD-4739-A3BA-CE23F5A25C25}" destId="{8C86DD8C-92F9-4408-8910-91DFE3E4B369}" srcOrd="0" destOrd="0" presId="urn:microsoft.com/office/officeart/2018/2/layout/IconVerticalSolidList"/>
    <dgm:cxn modelId="{64939729-6BA3-4DF2-B768-D8266FA2FC34}" srcId="{412B98E1-A859-476A-9786-8944888AB111}" destId="{D462564F-C0D2-483E-8F05-0F209E697B10}" srcOrd="1" destOrd="0" parTransId="{018EC429-4A7A-4058-A819-08CAAC6A481A}" sibTransId="{48B4F1CD-67B8-494F-AD5C-A73A0FF25CFD}"/>
    <dgm:cxn modelId="{750D135E-EAC6-471A-B42D-8B315CAE96D8}" type="presOf" srcId="{D462564F-C0D2-483E-8F05-0F209E697B10}" destId="{9AEA1084-D3D8-4631-9E63-ED0BAF8EDABF}" srcOrd="0" destOrd="0" presId="urn:microsoft.com/office/officeart/2018/2/layout/IconVerticalSolidList"/>
    <dgm:cxn modelId="{B050BD66-D2DA-4369-ACF6-DA237095FD01}" srcId="{412B98E1-A859-476A-9786-8944888AB111}" destId="{F9A97711-721B-4E30-BA97-10AE21488317}" srcOrd="2" destOrd="0" parTransId="{BDD0EF62-96AB-4031-AEB4-F6E84D9ECA23}" sibTransId="{C5D2B0C4-461A-45CC-BB7C-21AADB19BDD3}"/>
    <dgm:cxn modelId="{01E5706B-17EB-41DC-9FAF-994FF8A04382}" type="presOf" srcId="{6E6B2760-809F-499C-BCA2-EDC753546483}" destId="{299422A6-FC4A-4A47-B276-B31653F2CE67}" srcOrd="0" destOrd="0" presId="urn:microsoft.com/office/officeart/2018/2/layout/IconVerticalSolidList"/>
    <dgm:cxn modelId="{3747FF53-0737-4CCE-AB8F-7B9F5CA3AE8F}" type="presOf" srcId="{AC40FA49-0AF5-4F23-9F7A-6F919C3860EF}" destId="{6A79C3DE-0CC2-4A96-BD0F-08F7EAB297F9}" srcOrd="0" destOrd="0" presId="urn:microsoft.com/office/officeart/2018/2/layout/IconVerticalSolidList"/>
    <dgm:cxn modelId="{DFEFBD78-1120-4CE1-BCF4-0514B2FDF1E4}" type="presOf" srcId="{412B98E1-A859-476A-9786-8944888AB111}" destId="{7576FE52-C0CC-4B1C-8B24-5BA467B548B6}" srcOrd="0" destOrd="0" presId="urn:microsoft.com/office/officeart/2018/2/layout/IconVerticalSolidList"/>
    <dgm:cxn modelId="{1A37D49D-B78A-4C79-B1F9-92D0F2E6D3BF}" srcId="{412B98E1-A859-476A-9786-8944888AB111}" destId="{6E6B2760-809F-499C-BCA2-EDC753546483}" srcOrd="0" destOrd="0" parTransId="{9BCF42F0-6147-44F2-9C77-A403BC9859CA}" sibTransId="{46377CA6-1ABF-463E-80CA-4CA26C3B7ED4}"/>
    <dgm:cxn modelId="{F9DB6CB6-FC96-4FBA-9D08-894E11BFAA10}" srcId="{412B98E1-A859-476A-9786-8944888AB111}" destId="{DDE6D280-F2AD-4739-A3BA-CE23F5A25C25}" srcOrd="3" destOrd="0" parTransId="{CB9376AE-A7A5-4488-A9E8-42609BEB80D9}" sibTransId="{FBE90CE8-3662-4A48-9535-F3161669FA87}"/>
    <dgm:cxn modelId="{39E153F5-F15F-45DE-8F72-4C14ED8B294C}" srcId="{412B98E1-A859-476A-9786-8944888AB111}" destId="{825D084D-D7BE-4323-A930-788A94B094AD}" srcOrd="5" destOrd="0" parTransId="{FB5CC147-DED2-4FEB-8210-1E1F883E1C8C}" sibTransId="{BD6590A5-921B-4915-8315-41CF5C166144}"/>
    <dgm:cxn modelId="{C03E2EF7-5D88-45B7-A8A3-A56B07700C68}" type="presOf" srcId="{825D084D-D7BE-4323-A930-788A94B094AD}" destId="{F12523E4-0BDB-4A9A-A3F0-F2C1AC99B31D}" srcOrd="0" destOrd="0" presId="urn:microsoft.com/office/officeart/2018/2/layout/IconVerticalSolidList"/>
    <dgm:cxn modelId="{7FBD14BB-1595-4577-A543-F098A1D2993D}" type="presParOf" srcId="{7576FE52-C0CC-4B1C-8B24-5BA467B548B6}" destId="{C1BDA59C-8CF4-4AA2-9E84-B66AA338C8DE}" srcOrd="0" destOrd="0" presId="urn:microsoft.com/office/officeart/2018/2/layout/IconVerticalSolidList"/>
    <dgm:cxn modelId="{C474208F-1720-432A-82D6-C6A37619FF00}" type="presParOf" srcId="{C1BDA59C-8CF4-4AA2-9E84-B66AA338C8DE}" destId="{D8E37AF9-4BAE-4D2F-951B-698BAA46F61B}" srcOrd="0" destOrd="0" presId="urn:microsoft.com/office/officeart/2018/2/layout/IconVerticalSolidList"/>
    <dgm:cxn modelId="{6D7C9DD8-909C-42ED-A54A-9983BDDBDE75}" type="presParOf" srcId="{C1BDA59C-8CF4-4AA2-9E84-B66AA338C8DE}" destId="{7E9D018F-8A25-4EBE-B943-041580901D88}" srcOrd="1" destOrd="0" presId="urn:microsoft.com/office/officeart/2018/2/layout/IconVerticalSolidList"/>
    <dgm:cxn modelId="{44AB1183-68E6-4C5D-8FD4-4F8A27DF0A80}" type="presParOf" srcId="{C1BDA59C-8CF4-4AA2-9E84-B66AA338C8DE}" destId="{221291D6-6ED2-49A9-8AD9-EEB6623E1526}" srcOrd="2" destOrd="0" presId="urn:microsoft.com/office/officeart/2018/2/layout/IconVerticalSolidList"/>
    <dgm:cxn modelId="{441A7069-5EFD-44D5-B094-6D1AE7F31A54}" type="presParOf" srcId="{C1BDA59C-8CF4-4AA2-9E84-B66AA338C8DE}" destId="{299422A6-FC4A-4A47-B276-B31653F2CE67}" srcOrd="3" destOrd="0" presId="urn:microsoft.com/office/officeart/2018/2/layout/IconVerticalSolidList"/>
    <dgm:cxn modelId="{42BC592E-B59F-4638-96EA-4F1F0BC1FA5A}" type="presParOf" srcId="{7576FE52-C0CC-4B1C-8B24-5BA467B548B6}" destId="{1F5641F9-D7F7-4CC7-AD04-340A25C63E12}" srcOrd="1" destOrd="0" presId="urn:microsoft.com/office/officeart/2018/2/layout/IconVerticalSolidList"/>
    <dgm:cxn modelId="{0A35720C-2A2F-49E1-9E3A-608940993D5A}" type="presParOf" srcId="{7576FE52-C0CC-4B1C-8B24-5BA467B548B6}" destId="{74E36953-C9C4-4535-A637-346C2E9EBA47}" srcOrd="2" destOrd="0" presId="urn:microsoft.com/office/officeart/2018/2/layout/IconVerticalSolidList"/>
    <dgm:cxn modelId="{2E8ACCE3-AEDC-4894-B305-22373548DE41}" type="presParOf" srcId="{74E36953-C9C4-4535-A637-346C2E9EBA47}" destId="{3C58827B-272D-4695-A15D-FB295A95E8B0}" srcOrd="0" destOrd="0" presId="urn:microsoft.com/office/officeart/2018/2/layout/IconVerticalSolidList"/>
    <dgm:cxn modelId="{41DBD543-799B-47EE-8F34-5F182FCFB6F5}" type="presParOf" srcId="{74E36953-C9C4-4535-A637-346C2E9EBA47}" destId="{6ECBF4EE-1457-4EEC-A171-3E40D6AA410D}" srcOrd="1" destOrd="0" presId="urn:microsoft.com/office/officeart/2018/2/layout/IconVerticalSolidList"/>
    <dgm:cxn modelId="{B86C945D-1BC1-4736-8B22-78D8AB6E2A56}" type="presParOf" srcId="{74E36953-C9C4-4535-A637-346C2E9EBA47}" destId="{3EC41ED2-86AA-434E-AF09-FC885A262A86}" srcOrd="2" destOrd="0" presId="urn:microsoft.com/office/officeart/2018/2/layout/IconVerticalSolidList"/>
    <dgm:cxn modelId="{A94CDECA-27E0-4ABA-B573-B06A9319B73C}" type="presParOf" srcId="{74E36953-C9C4-4535-A637-346C2E9EBA47}" destId="{9AEA1084-D3D8-4631-9E63-ED0BAF8EDABF}" srcOrd="3" destOrd="0" presId="urn:microsoft.com/office/officeart/2018/2/layout/IconVerticalSolidList"/>
    <dgm:cxn modelId="{3C19AE40-ED80-4C51-A97D-82B2188C7CE5}" type="presParOf" srcId="{7576FE52-C0CC-4B1C-8B24-5BA467B548B6}" destId="{34F70AE6-29FB-419E-8BC4-B5CE18D5EA09}" srcOrd="3" destOrd="0" presId="urn:microsoft.com/office/officeart/2018/2/layout/IconVerticalSolidList"/>
    <dgm:cxn modelId="{7C634C46-1F0E-49E4-8905-9A73C0722B71}" type="presParOf" srcId="{7576FE52-C0CC-4B1C-8B24-5BA467B548B6}" destId="{87874CDE-A353-404C-BE31-88BEAD3F79DA}" srcOrd="4" destOrd="0" presId="urn:microsoft.com/office/officeart/2018/2/layout/IconVerticalSolidList"/>
    <dgm:cxn modelId="{F28A02EA-AE1E-4B20-A312-FB5C7A5402E7}" type="presParOf" srcId="{87874CDE-A353-404C-BE31-88BEAD3F79DA}" destId="{688D0195-0CA7-46B9-9ACC-8F1C33F5AF49}" srcOrd="0" destOrd="0" presId="urn:microsoft.com/office/officeart/2018/2/layout/IconVerticalSolidList"/>
    <dgm:cxn modelId="{2A995969-9DDB-4DAF-B49F-6F9F5334491B}" type="presParOf" srcId="{87874CDE-A353-404C-BE31-88BEAD3F79DA}" destId="{8D6AA84A-1BA0-450F-B6F5-C8957F2684D4}" srcOrd="1" destOrd="0" presId="urn:microsoft.com/office/officeart/2018/2/layout/IconVerticalSolidList"/>
    <dgm:cxn modelId="{CD60538F-9A6C-4428-B006-C84DE22C5E10}" type="presParOf" srcId="{87874CDE-A353-404C-BE31-88BEAD3F79DA}" destId="{8D835F9A-80B9-41D6-9B45-6590C7E9F9E2}" srcOrd="2" destOrd="0" presId="urn:microsoft.com/office/officeart/2018/2/layout/IconVerticalSolidList"/>
    <dgm:cxn modelId="{F086F5DB-60EF-4A45-9434-B3E23B819000}" type="presParOf" srcId="{87874CDE-A353-404C-BE31-88BEAD3F79DA}" destId="{92B8E38E-C3D7-495C-8BA3-35C6F70BA5DE}" srcOrd="3" destOrd="0" presId="urn:microsoft.com/office/officeart/2018/2/layout/IconVerticalSolidList"/>
    <dgm:cxn modelId="{754167C1-7F61-47A9-B6C1-3C012D87A7C6}" type="presParOf" srcId="{7576FE52-C0CC-4B1C-8B24-5BA467B548B6}" destId="{5294A3FB-01C5-453B-9CF7-3DAC2CE674B9}" srcOrd="5" destOrd="0" presId="urn:microsoft.com/office/officeart/2018/2/layout/IconVerticalSolidList"/>
    <dgm:cxn modelId="{034C258A-BD9E-4BB0-8209-3EA8EC889F85}" type="presParOf" srcId="{7576FE52-C0CC-4B1C-8B24-5BA467B548B6}" destId="{FE3F1E30-FC3F-4140-8ABF-8B4FE4137AD6}" srcOrd="6" destOrd="0" presId="urn:microsoft.com/office/officeart/2018/2/layout/IconVerticalSolidList"/>
    <dgm:cxn modelId="{81D905F5-A433-45C1-9D33-FAB5CF738062}" type="presParOf" srcId="{FE3F1E30-FC3F-4140-8ABF-8B4FE4137AD6}" destId="{8681825D-2317-4154-8993-DB8A6AF33839}" srcOrd="0" destOrd="0" presId="urn:microsoft.com/office/officeart/2018/2/layout/IconVerticalSolidList"/>
    <dgm:cxn modelId="{E302577B-A905-4783-B3FC-ACC50169FB51}" type="presParOf" srcId="{FE3F1E30-FC3F-4140-8ABF-8B4FE4137AD6}" destId="{AE2AF653-28E3-4271-BB12-7A57B020DCD9}" srcOrd="1" destOrd="0" presId="urn:microsoft.com/office/officeart/2018/2/layout/IconVerticalSolidList"/>
    <dgm:cxn modelId="{641177E4-B7B3-4EAC-B3F8-761FF85FD14B}" type="presParOf" srcId="{FE3F1E30-FC3F-4140-8ABF-8B4FE4137AD6}" destId="{CD729EBB-DEE4-4493-A07F-9F0C2FFEA0A1}" srcOrd="2" destOrd="0" presId="urn:microsoft.com/office/officeart/2018/2/layout/IconVerticalSolidList"/>
    <dgm:cxn modelId="{E73B8650-C5D4-4B6F-B6A1-390808A941D9}" type="presParOf" srcId="{FE3F1E30-FC3F-4140-8ABF-8B4FE4137AD6}" destId="{8C86DD8C-92F9-4408-8910-91DFE3E4B369}" srcOrd="3" destOrd="0" presId="urn:microsoft.com/office/officeart/2018/2/layout/IconVerticalSolidList"/>
    <dgm:cxn modelId="{B2C0D969-885D-44F4-BE98-031544CADA3D}" type="presParOf" srcId="{7576FE52-C0CC-4B1C-8B24-5BA467B548B6}" destId="{6732B0C3-73A0-42BE-A24F-1566A53398E5}" srcOrd="7" destOrd="0" presId="urn:microsoft.com/office/officeart/2018/2/layout/IconVerticalSolidList"/>
    <dgm:cxn modelId="{99FA55D1-E075-4988-88F6-F4F53A4BB93B}" type="presParOf" srcId="{7576FE52-C0CC-4B1C-8B24-5BA467B548B6}" destId="{902C9541-B157-4B4F-86B1-F510FE58DDB4}" srcOrd="8" destOrd="0" presId="urn:microsoft.com/office/officeart/2018/2/layout/IconVerticalSolidList"/>
    <dgm:cxn modelId="{DF632E26-A6C2-4054-92D8-243D0654054D}" type="presParOf" srcId="{902C9541-B157-4B4F-86B1-F510FE58DDB4}" destId="{D1F410F8-CA8D-4E83-83CB-CDA633210D33}" srcOrd="0" destOrd="0" presId="urn:microsoft.com/office/officeart/2018/2/layout/IconVerticalSolidList"/>
    <dgm:cxn modelId="{CE3DA5EA-4255-4173-995F-2CF3F17F50EA}" type="presParOf" srcId="{902C9541-B157-4B4F-86B1-F510FE58DDB4}" destId="{97DC30A7-BDCE-4A4B-84E8-16E81A379E99}" srcOrd="1" destOrd="0" presId="urn:microsoft.com/office/officeart/2018/2/layout/IconVerticalSolidList"/>
    <dgm:cxn modelId="{D5CFE70C-5D91-4A92-8DCD-C2CF5331776A}" type="presParOf" srcId="{902C9541-B157-4B4F-86B1-F510FE58DDB4}" destId="{39F0527B-EE89-4442-B99B-E47A5003906E}" srcOrd="2" destOrd="0" presId="urn:microsoft.com/office/officeart/2018/2/layout/IconVerticalSolidList"/>
    <dgm:cxn modelId="{D0F7B25B-A63A-4F04-9757-E3636F3ED39B}" type="presParOf" srcId="{902C9541-B157-4B4F-86B1-F510FE58DDB4}" destId="{6A79C3DE-0CC2-4A96-BD0F-08F7EAB297F9}" srcOrd="3" destOrd="0" presId="urn:microsoft.com/office/officeart/2018/2/layout/IconVerticalSolidList"/>
    <dgm:cxn modelId="{AFD03522-00A6-4CD8-AE7C-8FFBBF98B195}" type="presParOf" srcId="{7576FE52-C0CC-4B1C-8B24-5BA467B548B6}" destId="{3B381358-EDDE-4AE6-8BDF-05175566C588}" srcOrd="9" destOrd="0" presId="urn:microsoft.com/office/officeart/2018/2/layout/IconVerticalSolidList"/>
    <dgm:cxn modelId="{31A39C3E-3295-456D-B759-3AC737570DEC}" type="presParOf" srcId="{7576FE52-C0CC-4B1C-8B24-5BA467B548B6}" destId="{D571DF89-CC56-4931-B963-11146F8677AB}" srcOrd="10" destOrd="0" presId="urn:microsoft.com/office/officeart/2018/2/layout/IconVerticalSolidList"/>
    <dgm:cxn modelId="{C92E0BED-E3FB-44D1-86D0-63B5F060FB0A}" type="presParOf" srcId="{D571DF89-CC56-4931-B963-11146F8677AB}" destId="{F0574108-F409-4CFC-BCFA-09764BF1BC42}" srcOrd="0" destOrd="0" presId="urn:microsoft.com/office/officeart/2018/2/layout/IconVerticalSolidList"/>
    <dgm:cxn modelId="{C3D6CDF3-F4C2-4826-A108-88C8204F6ACF}" type="presParOf" srcId="{D571DF89-CC56-4931-B963-11146F8677AB}" destId="{65A3252E-36A7-42BD-AB8D-29C497C386EF}" srcOrd="1" destOrd="0" presId="urn:microsoft.com/office/officeart/2018/2/layout/IconVerticalSolidList"/>
    <dgm:cxn modelId="{C5994AFC-AC05-4BBE-A2C2-E11BB6FABBA8}" type="presParOf" srcId="{D571DF89-CC56-4931-B963-11146F8677AB}" destId="{7FC91A99-64B7-4956-AD99-C4AFD8AC21E8}" srcOrd="2" destOrd="0" presId="urn:microsoft.com/office/officeart/2018/2/layout/IconVerticalSolidList"/>
    <dgm:cxn modelId="{954B77D1-F7CE-4443-991D-9209B790B8E5}" type="presParOf" srcId="{D571DF89-CC56-4931-B963-11146F8677AB}" destId="{F12523E4-0BDB-4A9A-A3F0-F2C1AC99B3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37AF9-4BAE-4D2F-951B-698BAA46F61B}">
      <dsp:nvSpPr>
        <dsp:cNvPr id="0" name=""/>
        <dsp:cNvSpPr/>
      </dsp:nvSpPr>
      <dsp:spPr>
        <a:xfrm>
          <a:off x="0" y="1883"/>
          <a:ext cx="6828323" cy="8027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9D018F-8A25-4EBE-B943-041580901D88}">
      <dsp:nvSpPr>
        <dsp:cNvPr id="0" name=""/>
        <dsp:cNvSpPr/>
      </dsp:nvSpPr>
      <dsp:spPr>
        <a:xfrm>
          <a:off x="242822" y="182495"/>
          <a:ext cx="441495" cy="441495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422A6-FC4A-4A47-B276-B31653F2CE67}">
      <dsp:nvSpPr>
        <dsp:cNvPr id="0" name=""/>
        <dsp:cNvSpPr/>
      </dsp:nvSpPr>
      <dsp:spPr>
        <a:xfrm>
          <a:off x="927139" y="1883"/>
          <a:ext cx="5901183" cy="80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54" tIns="84954" rIns="84954" bIns="84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Google Maps functionality can be understood through a simplified example.</a:t>
          </a:r>
        </a:p>
      </dsp:txBody>
      <dsp:txXfrm>
        <a:off x="927139" y="1883"/>
        <a:ext cx="5901183" cy="802718"/>
      </dsp:txXfrm>
    </dsp:sp>
    <dsp:sp modelId="{3C58827B-272D-4695-A15D-FB295A95E8B0}">
      <dsp:nvSpPr>
        <dsp:cNvPr id="0" name=""/>
        <dsp:cNvSpPr/>
      </dsp:nvSpPr>
      <dsp:spPr>
        <a:xfrm>
          <a:off x="0" y="1005281"/>
          <a:ext cx="6828323" cy="8027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BF4EE-1457-4EEC-A171-3E40D6AA410D}">
      <dsp:nvSpPr>
        <dsp:cNvPr id="0" name=""/>
        <dsp:cNvSpPr/>
      </dsp:nvSpPr>
      <dsp:spPr>
        <a:xfrm>
          <a:off x="242822" y="1185893"/>
          <a:ext cx="441495" cy="441495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A1084-D3D8-4631-9E63-ED0BAF8EDABF}">
      <dsp:nvSpPr>
        <dsp:cNvPr id="0" name=""/>
        <dsp:cNvSpPr/>
      </dsp:nvSpPr>
      <dsp:spPr>
        <a:xfrm>
          <a:off x="927139" y="1005281"/>
          <a:ext cx="5901183" cy="80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54" tIns="84954" rIns="84954" bIns="84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Nodes in this context represent intersections, and arcs represent streets on a small scale.</a:t>
          </a:r>
        </a:p>
      </dsp:txBody>
      <dsp:txXfrm>
        <a:off x="927139" y="1005281"/>
        <a:ext cx="5901183" cy="802718"/>
      </dsp:txXfrm>
    </dsp:sp>
    <dsp:sp modelId="{688D0195-0CA7-46B9-9ACC-8F1C33F5AF49}">
      <dsp:nvSpPr>
        <dsp:cNvPr id="0" name=""/>
        <dsp:cNvSpPr/>
      </dsp:nvSpPr>
      <dsp:spPr>
        <a:xfrm>
          <a:off x="0" y="2008680"/>
          <a:ext cx="6828323" cy="8027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AA84A-1BA0-450F-B6F5-C8957F2684D4}">
      <dsp:nvSpPr>
        <dsp:cNvPr id="0" name=""/>
        <dsp:cNvSpPr/>
      </dsp:nvSpPr>
      <dsp:spPr>
        <a:xfrm>
          <a:off x="242822" y="2189291"/>
          <a:ext cx="441495" cy="441495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8E38E-C3D7-495C-8BA3-35C6F70BA5DE}">
      <dsp:nvSpPr>
        <dsp:cNvPr id="0" name=""/>
        <dsp:cNvSpPr/>
      </dsp:nvSpPr>
      <dsp:spPr>
        <a:xfrm>
          <a:off x="927139" y="2008680"/>
          <a:ext cx="5901183" cy="80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54" tIns="84954" rIns="84954" bIns="84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Dijkstra's Algorithm can find the shortest distance from the starting point to the destination in this scenario.</a:t>
          </a:r>
        </a:p>
      </dsp:txBody>
      <dsp:txXfrm>
        <a:off x="927139" y="2008680"/>
        <a:ext cx="5901183" cy="802718"/>
      </dsp:txXfrm>
    </dsp:sp>
    <dsp:sp modelId="{8681825D-2317-4154-8993-DB8A6AF33839}">
      <dsp:nvSpPr>
        <dsp:cNvPr id="0" name=""/>
        <dsp:cNvSpPr/>
      </dsp:nvSpPr>
      <dsp:spPr>
        <a:xfrm>
          <a:off x="0" y="3012078"/>
          <a:ext cx="6828323" cy="8027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AF653-28E3-4271-BB12-7A57B020DCD9}">
      <dsp:nvSpPr>
        <dsp:cNvPr id="0" name=""/>
        <dsp:cNvSpPr/>
      </dsp:nvSpPr>
      <dsp:spPr>
        <a:xfrm>
          <a:off x="242822" y="3192689"/>
          <a:ext cx="441495" cy="441495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6DD8C-92F9-4408-8910-91DFE3E4B369}">
      <dsp:nvSpPr>
        <dsp:cNvPr id="0" name=""/>
        <dsp:cNvSpPr/>
      </dsp:nvSpPr>
      <dsp:spPr>
        <a:xfrm>
          <a:off x="927139" y="3012078"/>
          <a:ext cx="5901183" cy="80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54" tIns="84954" rIns="84954" bIns="84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 the case of Google Maps, the algorithm provides information on the shortest route in terms of both distance and time.</a:t>
          </a:r>
        </a:p>
      </dsp:txBody>
      <dsp:txXfrm>
        <a:off x="927139" y="3012078"/>
        <a:ext cx="5901183" cy="802718"/>
      </dsp:txXfrm>
    </dsp:sp>
    <dsp:sp modelId="{D1F410F8-CA8D-4E83-83CB-CDA633210D33}">
      <dsp:nvSpPr>
        <dsp:cNvPr id="0" name=""/>
        <dsp:cNvSpPr/>
      </dsp:nvSpPr>
      <dsp:spPr>
        <a:xfrm>
          <a:off x="0" y="4015476"/>
          <a:ext cx="6828323" cy="8027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C30A7-BDCE-4A4B-84E8-16E81A379E99}">
      <dsp:nvSpPr>
        <dsp:cNvPr id="0" name=""/>
        <dsp:cNvSpPr/>
      </dsp:nvSpPr>
      <dsp:spPr>
        <a:xfrm>
          <a:off x="242822" y="4196088"/>
          <a:ext cx="441495" cy="441495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9C3DE-0CC2-4A96-BD0F-08F7EAB297F9}">
      <dsp:nvSpPr>
        <dsp:cNvPr id="0" name=""/>
        <dsp:cNvSpPr/>
      </dsp:nvSpPr>
      <dsp:spPr>
        <a:xfrm>
          <a:off x="927139" y="4015476"/>
          <a:ext cx="5901183" cy="80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54" tIns="84954" rIns="84954" bIns="84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Scaling up, cities become nodes, and interstates become arcs in a larger scenario.</a:t>
          </a:r>
        </a:p>
      </dsp:txBody>
      <dsp:txXfrm>
        <a:off x="927139" y="4015476"/>
        <a:ext cx="5901183" cy="802718"/>
      </dsp:txXfrm>
    </dsp:sp>
    <dsp:sp modelId="{F0574108-F409-4CFC-BCFA-09764BF1BC42}">
      <dsp:nvSpPr>
        <dsp:cNvPr id="0" name=""/>
        <dsp:cNvSpPr/>
      </dsp:nvSpPr>
      <dsp:spPr>
        <a:xfrm>
          <a:off x="0" y="5018874"/>
          <a:ext cx="6828323" cy="8027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3252E-36A7-42BD-AB8D-29C497C386EF}">
      <dsp:nvSpPr>
        <dsp:cNvPr id="0" name=""/>
        <dsp:cNvSpPr/>
      </dsp:nvSpPr>
      <dsp:spPr>
        <a:xfrm>
          <a:off x="242822" y="5199486"/>
          <a:ext cx="441495" cy="441495"/>
        </a:xfrm>
        <a:prstGeom prst="rect">
          <a:avLst/>
        </a:prstGeom>
        <a:blipFill>
          <a:blip xmlns:r="http://schemas.openxmlformats.org/officeDocument/2006/relationships"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523E4-0BDB-4A9A-A3F0-F2C1AC99B31D}">
      <dsp:nvSpPr>
        <dsp:cNvPr id="0" name=""/>
        <dsp:cNvSpPr/>
      </dsp:nvSpPr>
      <dsp:spPr>
        <a:xfrm>
          <a:off x="927139" y="5018874"/>
          <a:ext cx="5901183" cy="802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54" tIns="84954" rIns="84954" bIns="84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Dijkstra's Algorithm, as well as Google Maps, is capable of finding the shortest path and/or shortest time between cities on a larger scale.</a:t>
          </a:r>
        </a:p>
      </dsp:txBody>
      <dsp:txXfrm>
        <a:off x="927139" y="5018874"/>
        <a:ext cx="5901183" cy="802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993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3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4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70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3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4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8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3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87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1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rjet.net/archives/V7/i11/IRJET-V7I11200.pdf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2EA2F-6572-8FEF-38E2-E5CB7B44D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 fontScale="90000"/>
          </a:bodyPr>
          <a:lstStyle/>
          <a:p>
            <a:r>
              <a:rPr lang="en-US" dirty="0"/>
              <a:t>MT-3001</a:t>
            </a:r>
            <a:br>
              <a:rPr lang="en-US" dirty="0"/>
            </a:br>
            <a:r>
              <a:rPr lang="en-US" dirty="0"/>
              <a:t>Graph Theory</a:t>
            </a:r>
            <a:br>
              <a:rPr lang="en-US" dirty="0"/>
            </a:br>
            <a:r>
              <a:rPr lang="en-US" dirty="0"/>
              <a:t>Project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21246-D841-CD60-6BAD-F4FB7780E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21K-4523 Nabiha Rajani</a:t>
            </a:r>
          </a:p>
          <a:p>
            <a:r>
              <a:rPr lang="en-US" dirty="0"/>
              <a:t>21K-4899 Asad Tariq</a:t>
            </a:r>
          </a:p>
          <a:p>
            <a:r>
              <a:rPr lang="en-US" dirty="0"/>
              <a:t>21K-3455 Fatima Ashraf</a:t>
            </a:r>
            <a:endParaRPr lang="x-none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B68E050D-32C8-39B2-122E-B9F07D24E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89" r="16051" b="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C56AAC75-F986-7269-ADB2-3C9F622BD3EA}"/>
              </a:ext>
            </a:extLst>
          </p:cNvPr>
          <p:cNvSpPr txBox="1">
            <a:spLocks/>
          </p:cNvSpPr>
          <p:nvPr/>
        </p:nvSpPr>
        <p:spPr>
          <a:xfrm>
            <a:off x="9162661" y="6363478"/>
            <a:ext cx="2819115" cy="544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400" i="0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18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16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16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Instructor: Engr. Usama </a:t>
            </a:r>
            <a:r>
              <a:rPr lang="en-US" dirty="0" err="1"/>
              <a:t>Antuley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90196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AUTOMATED GUIDED VEHICLES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900"/>
              <a:t>AGVs are autonomous vehicles used in industrial applications to transport materials within a facility. </a:t>
            </a:r>
          </a:p>
          <a:p>
            <a:pPr>
              <a:lnSpc>
                <a:spcPct val="130000"/>
              </a:lnSpc>
            </a:pPr>
            <a:r>
              <a:rPr lang="en-US" sz="1900"/>
              <a:t>The environment in which AGVs operate is represented as a graph, where locations that AGVs visit are nodes.</a:t>
            </a:r>
          </a:p>
          <a:p>
            <a:pPr>
              <a:lnSpc>
                <a:spcPct val="130000"/>
              </a:lnSpc>
            </a:pPr>
            <a:r>
              <a:rPr lang="en-US" sz="1900"/>
              <a:t> The paths between these locations are edges.</a:t>
            </a:r>
          </a:p>
          <a:p>
            <a:pPr>
              <a:lnSpc>
                <a:spcPct val="130000"/>
              </a:lnSpc>
            </a:pPr>
            <a:r>
              <a:rPr lang="en-US" sz="1900"/>
              <a:t>Edge weights represent factors such as distance, energy consumption, or time required to traverse a particular path. </a:t>
            </a:r>
          </a:p>
          <a:p>
            <a:pPr>
              <a:lnSpc>
                <a:spcPct val="130000"/>
              </a:lnSpc>
            </a:pPr>
            <a:r>
              <a:rPr lang="en-US" sz="1900"/>
              <a:t>Dijkstra algorithm finds  efficient path from a starting point to a destination, considering the weights.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3531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400" y="1344706"/>
            <a:ext cx="10213200" cy="449131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900" dirty="0"/>
              <a:t>If the AGV is electric and energy efficiency is crucial, the weights could represent energy consumption.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In a dynamic environment, the graph might change over time.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 For AGVs, this could happen when the load they carry changes, affecting their weight and energy consumption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. Dijkstra's algorithm can be adapted to handle these changes dynamically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It recalculates the optimal paths based on the updated weights.</a:t>
            </a:r>
          </a:p>
        </p:txBody>
      </p:sp>
    </p:spTree>
    <p:extLst>
      <p:ext uri="{BB962C8B-B14F-4D97-AF65-F5344CB8AC3E}">
        <p14:creationId xmlns:p14="http://schemas.microsoft.com/office/powerpoint/2010/main" val="5184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8101" y="631169"/>
            <a:ext cx="10213200" cy="11128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BIOINFORMATICS</a:t>
            </a:r>
            <a:br>
              <a:rPr lang="en-US" dirty="0"/>
            </a:br>
            <a:r>
              <a:rPr lang="en-US" sz="3200" dirty="0">
                <a:latin typeface="+mj-lt"/>
              </a:rPr>
              <a:t>COMPARISON OF BIOLOGICAL SEQUENCES</a:t>
            </a:r>
            <a:br>
              <a:rPr lang="en-US" sz="3200" dirty="0">
                <a:latin typeface="+mj-lt"/>
              </a:rPr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68101" y="1526186"/>
            <a:ext cx="6352694" cy="4204675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900" dirty="0"/>
              <a:t>In bioinformatics, the comparison of biological sequences, such as DNA and RNA is a fundamental task.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The sequences are represented as graphs, 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Each node corresponds to a position in the sequence.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The edges represent possible alignments.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The weights of the edges are assigned based on the similarity or dissimilarity between the elements.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A lower weight indicates a better alignment.</a:t>
            </a:r>
          </a:p>
          <a:p>
            <a:endParaRPr lang="en-US" sz="1700" dirty="0"/>
          </a:p>
        </p:txBody>
      </p:sp>
      <p:pic>
        <p:nvPicPr>
          <p:cNvPr id="11" name="Graphic 10" descr="DNA with solid fill">
            <a:extLst>
              <a:ext uri="{FF2B5EF4-FFF2-40B4-BE49-F238E27FC236}">
                <a16:creationId xmlns:a16="http://schemas.microsoft.com/office/drawing/2014/main" id="{EBE4F5F1-4C55-8EB6-2BD8-7A1DBB317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2343" y="1977270"/>
            <a:ext cx="3854342" cy="385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6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89400" y="1385047"/>
            <a:ext cx="10213200" cy="434107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1900" dirty="0"/>
              <a:t>Dijkstra's algorithm can be used to find the optimal alignment between two sequences, revealing the similarity and dissimilarity 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Homology Detection:</a:t>
            </a:r>
          </a:p>
          <a:p>
            <a:pPr lvl="1" indent="-360000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</a:pPr>
            <a:r>
              <a:rPr lang="en-US" sz="1900" dirty="0"/>
              <a:t>The algorithm  identifies homologous genes or proteins by aligning their sequences. Homologous sequences share a common ancestry and often have similar functions.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Phylogenetic Analysis:</a:t>
            </a:r>
          </a:p>
          <a:p>
            <a:pPr lvl="1" indent="-360000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</a:pPr>
            <a:r>
              <a:rPr lang="en-US" sz="1900" dirty="0"/>
              <a:t>By aligning sequences from different species, Dijkstra's algorithm contributes to phylogenetic analysis</a:t>
            </a:r>
          </a:p>
          <a:p>
            <a:pPr lvl="1" indent="-360000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"/>
            </a:pPr>
            <a:r>
              <a:rPr lang="en-US" sz="1900" dirty="0"/>
              <a:t> It helps scientists to understand the evolutionary relationships between organisms.</a:t>
            </a:r>
          </a:p>
          <a:p>
            <a:endParaRPr lang="en-US" sz="15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141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B399-B2AF-358B-C8BA-6B378523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3A635-9B5B-3E58-34B8-5A7710F0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2576" y="513183"/>
            <a:ext cx="5379474" cy="5318449"/>
          </a:xfrm>
        </p:spPr>
        <p:txBody>
          <a:bodyPr>
            <a:normAutofit/>
          </a:bodyPr>
          <a:lstStyle/>
          <a:p>
            <a:pPr marL="360000" indent="-360000" algn="l">
              <a:lnSpc>
                <a:spcPct val="140000"/>
              </a:lnSpc>
              <a:buFont typeface="Wingdings" panose="05000000000000000000" pitchFamily="2" charset="2"/>
              <a:buChar char=""/>
            </a:pPr>
            <a:r>
              <a:rPr lang="en-US" sz="1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https://www.irjet.net/archives/V7/i11/IRJET-V7I11200.pdf</a:t>
            </a:r>
            <a:endParaRPr lang="en-US" sz="1900" dirty="0"/>
          </a:p>
          <a:p>
            <a:pPr marL="360000" indent="-360000" algn="l">
              <a:lnSpc>
                <a:spcPct val="140000"/>
              </a:lnSpc>
              <a:buFont typeface="Wingdings" panose="05000000000000000000" pitchFamily="2" charset="2"/>
              <a:buChar char=""/>
            </a:pPr>
            <a:r>
              <a:rPr lang="en-US" sz="1900" dirty="0"/>
              <a:t>Mount, D. W. (2004). "Bioinformatics: Sequence and Genome Analysis." Cold Spring Harbor Laboratory Press.</a:t>
            </a:r>
          </a:p>
          <a:p>
            <a:pPr marL="360000" indent="-360000" algn="l">
              <a:lnSpc>
                <a:spcPct val="140000"/>
              </a:lnSpc>
              <a:buFont typeface="Wingdings" panose="05000000000000000000" pitchFamily="2" charset="2"/>
              <a:buChar char=""/>
            </a:pPr>
            <a:r>
              <a:rPr lang="en-US" sz="1900" dirty="0"/>
              <a:t>S. Kim, H. Jin, M. Seo and D. Har, "Optimal Path Planning of Automated Guided Vehicle using Dijkstra Algorithm under Dynamic Conditions”</a:t>
            </a:r>
            <a:endParaRPr lang="x-none" sz="1900" dirty="0"/>
          </a:p>
        </p:txBody>
      </p:sp>
    </p:spTree>
    <p:extLst>
      <p:ext uri="{BB962C8B-B14F-4D97-AF65-F5344CB8AC3E}">
        <p14:creationId xmlns:p14="http://schemas.microsoft.com/office/powerpoint/2010/main" val="344209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2EA2F-6572-8FEF-38E2-E5CB7B44D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 fontScale="90000"/>
          </a:bodyPr>
          <a:lstStyle/>
          <a:p>
            <a:r>
              <a:rPr lang="en-US" dirty="0"/>
              <a:t>Dijkstra’s Algorithm and Google Maps 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21246-D841-CD60-6BAD-F4FB7780E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006" y="4113213"/>
            <a:ext cx="2988000" cy="165576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Based on the research paper:</a:t>
            </a:r>
          </a:p>
          <a:p>
            <a:r>
              <a:rPr lang="en-US" dirty="0"/>
              <a:t>Lanning, D. R., Harrell, G. K., &amp; Wang, J. (2014). Dijkstra’s algorithm and Google maps. Proceedings of the 2014 ACM Southeast Regional Conference on - ACM SE  ’14. doi:10.1145/2638404.2638494 </a:t>
            </a:r>
            <a:endParaRPr lang="x-none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B68E050D-32C8-39B2-122E-B9F07D24E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89" r="16051" b="1"/>
          <a:stretch/>
        </p:blipFill>
        <p:spPr>
          <a:xfrm>
            <a:off x="20" y="18672"/>
            <a:ext cx="7211993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E39CD-5A0F-3698-0E69-7EAB4AF4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1347143"/>
            <a:ext cx="3531600" cy="1815882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/>
            <a:r>
              <a:rPr lang="en-US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Dijkstra’s Algorithm </a:t>
            </a:r>
            <a:br>
              <a:rPr lang="en-US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</a:t>
            </a:r>
          </a:p>
        </p:txBody>
      </p:sp>
      <p:pic>
        <p:nvPicPr>
          <p:cNvPr id="1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F38F64E-0FFC-1613-6ABA-0D3E43D01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60" r="938" b="2"/>
          <a:stretch/>
        </p:blipFill>
        <p:spPr>
          <a:xfrm>
            <a:off x="1080000" y="2761808"/>
            <a:ext cx="3351600" cy="23391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3BBE31-6D4A-65F1-3A1D-1AE484F9D7FE}"/>
              </a:ext>
            </a:extLst>
          </p:cNvPr>
          <p:cNvSpPr txBox="1"/>
          <p:nvPr/>
        </p:nvSpPr>
        <p:spPr>
          <a:xfrm>
            <a:off x="4997457" y="935999"/>
            <a:ext cx="6114543" cy="483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Formulated by computer scientist Edger Dijkstra in 1956.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Used to find the shortest path between two nodes in a graph.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Nodes (vertices) and arcs (ordered pairs of nodes).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Calculates the shortest path from a starting node to a finishing node.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Arcs are labelled with weights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Weights can represent various factors, not necessarily measuring distance.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Designed for graphs with nonnegative weights.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spc="50" dirty="0">
                <a:solidFill>
                  <a:schemeClr val="tx1">
                    <a:alpha val="60000"/>
                  </a:schemeClr>
                </a:solidFill>
              </a:rPr>
              <a:t>Applicable to various scenarios where finding the shortest path is crucial.</a:t>
            </a: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50" dirty="0">
              <a:solidFill>
                <a:schemeClr val="tx1">
                  <a:alpha val="60000"/>
                </a:schemeClr>
              </a:solidFill>
            </a:endParaRPr>
          </a:p>
          <a:p>
            <a:pPr marL="285750" indent="-28575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spc="5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9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65AA36A-D7CC-493C-A0EE-F8AC3564D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18EBE-0CE7-8705-EA6D-F50D1CA8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364" y="768514"/>
            <a:ext cx="3886200" cy="1594290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Factors In Calculating Weights</a:t>
            </a:r>
          </a:p>
        </p:txBody>
      </p:sp>
      <p:pic>
        <p:nvPicPr>
          <p:cNvPr id="2050" name="Picture 2" descr="Check Rush Hour Drive Time on Google Maps - The Agent Ally">
            <a:extLst>
              <a:ext uri="{FF2B5EF4-FFF2-40B4-BE49-F238E27FC236}">
                <a16:creationId xmlns:a16="http://schemas.microsoft.com/office/drawing/2014/main" id="{B48A62F3-8F92-1944-6340-5181A427A7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45" b="-2"/>
          <a:stretch/>
        </p:blipFill>
        <p:spPr bwMode="auto">
          <a:xfrm>
            <a:off x="20" y="10"/>
            <a:ext cx="721199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E1C2E33F-4B1D-4F8B-B721-96313EA29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915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C2BEF-F12C-E1B9-B7E9-D6A4AF868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31364" y="2565920"/>
            <a:ext cx="3886200" cy="3844204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dirty="0"/>
              <a:t>The weights are just arbitrary numbers. </a:t>
            </a:r>
          </a:p>
          <a:p>
            <a:r>
              <a:rPr lang="en-US" dirty="0"/>
              <a:t>Traffic flow, prices, and scheduling all can be optimized through Dijkstra’s Algorithm. </a:t>
            </a:r>
          </a:p>
          <a:p>
            <a:r>
              <a:rPr lang="en-US" dirty="0"/>
              <a:t>Besides the routing aspect, Dijkstra’s Algorithm can be used in currency exchange, operational scheduling, traffic planning,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4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5E8B-A0AC-1F63-0598-57F20852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Maps and Pathfinding with Dijkstra’s Algorithm</a:t>
            </a:r>
            <a:endParaRPr lang="x-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AE058-4093-017F-22EA-ED88E6579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en-US" dirty="0"/>
              <a:t>Google Maps has many features, but in the context of pathfinding algorithms we will be keeping in mind directions and transit</a:t>
            </a:r>
            <a:endParaRPr lang="x-none" dirty="0"/>
          </a:p>
        </p:txBody>
      </p:sp>
      <p:graphicFrame>
        <p:nvGraphicFramePr>
          <p:cNvPr id="22" name="Picture Placeholder 2">
            <a:extLst>
              <a:ext uri="{FF2B5EF4-FFF2-40B4-BE49-F238E27FC236}">
                <a16:creationId xmlns:a16="http://schemas.microsoft.com/office/drawing/2014/main" id="{9A660FA8-A565-6939-42D6-A556AE2A386F}"/>
              </a:ext>
            </a:extLst>
          </p:cNvPr>
          <p:cNvGraphicFramePr/>
          <p:nvPr/>
        </p:nvGraphicFramePr>
        <p:xfrm>
          <a:off x="4823927" y="540000"/>
          <a:ext cx="6828323" cy="5823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81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7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FC98-0B6F-BD5A-E299-34989332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300" y="981557"/>
            <a:ext cx="5568950" cy="83808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GOOGLE MAPS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40D99-35B8-F6BA-FF95-121BCE935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9540" y="2064216"/>
            <a:ext cx="6531415" cy="38004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800" i="0" dirty="0"/>
              <a:t>The implementation can produce directions for different ways of transportation, from driving to biking and walking.</a:t>
            </a:r>
          </a:p>
          <a:p>
            <a:pPr>
              <a:lnSpc>
                <a:spcPct val="115000"/>
              </a:lnSpc>
            </a:pPr>
            <a:r>
              <a:rPr lang="en-US" sz="1800" i="0" dirty="0"/>
              <a:t>Google Maps has even implemented the best routes for truckers that minimize the number of right turns. </a:t>
            </a:r>
          </a:p>
          <a:p>
            <a:pPr>
              <a:lnSpc>
                <a:spcPct val="115000"/>
              </a:lnSpc>
            </a:pPr>
            <a:r>
              <a:rPr lang="en-US" sz="1800" i="0" dirty="0"/>
              <a:t>This was all possible due to Dijkstra’s Algorithm. </a:t>
            </a:r>
          </a:p>
          <a:p>
            <a:pPr>
              <a:lnSpc>
                <a:spcPct val="115000"/>
              </a:lnSpc>
            </a:pPr>
            <a:r>
              <a:rPr lang="en-US" sz="1800" i="0" dirty="0"/>
              <a:t>Google Maps is going further with mapping. </a:t>
            </a:r>
          </a:p>
          <a:p>
            <a:pPr>
              <a:lnSpc>
                <a:spcPct val="115000"/>
              </a:lnSpc>
            </a:pPr>
            <a:r>
              <a:rPr lang="en-US" sz="1800" i="0" dirty="0"/>
              <a:t>We now have street views of locations and satellite imagery</a:t>
            </a:r>
          </a:p>
        </p:txBody>
      </p:sp>
      <p:pic>
        <p:nvPicPr>
          <p:cNvPr id="23" name="Graphic 22" descr="Bike">
            <a:extLst>
              <a:ext uri="{FF2B5EF4-FFF2-40B4-BE49-F238E27FC236}">
                <a16:creationId xmlns:a16="http://schemas.microsoft.com/office/drawing/2014/main" id="{5755F5DD-83ED-B7FA-4ABE-072BE3C63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989" y="1764000"/>
            <a:ext cx="3330000" cy="333000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9060615-B9D7-4C22-A01E-121566BF5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2595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68DA4C3-6EB8-49E8-8E9E-C8F58C3C7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86924" y="265081"/>
            <a:ext cx="1069728" cy="1002885"/>
            <a:chOff x="10786924" y="265081"/>
            <a:chExt cx="1069728" cy="1002885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1FAA839-7535-403D-B354-270C0A2E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0826785" y="265081"/>
              <a:ext cx="340415" cy="340415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05C7C88-4789-4310-AA9A-755EA0FC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11001196" y="412511"/>
              <a:ext cx="641183" cy="1069728"/>
              <a:chOff x="6484112" y="2967038"/>
              <a:chExt cx="641183" cy="1069728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FE8EF28-3FED-4818-BD2E-D218D9AB1D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81" name="Freeform 68">
                  <a:extLst>
                    <a:ext uri="{FF2B5EF4-FFF2-40B4-BE49-F238E27FC236}">
                      <a16:creationId xmlns:a16="http://schemas.microsoft.com/office/drawing/2014/main" id="{30D4BA19-D8F4-4B13-BEBD-16B061CA98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725737BE-AB84-4984-857A-7CC4CC6D07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Line 70">
                  <a:extLst>
                    <a:ext uri="{FF2B5EF4-FFF2-40B4-BE49-F238E27FC236}">
                      <a16:creationId xmlns:a16="http://schemas.microsoft.com/office/drawing/2014/main" id="{50BA4883-80F8-4DF2-B9BD-D4500C125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748E797-53C7-48D6-A500-223C3CFB7E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84" name="Freeform 68">
                  <a:extLst>
                    <a:ext uri="{FF2B5EF4-FFF2-40B4-BE49-F238E27FC236}">
                      <a16:creationId xmlns:a16="http://schemas.microsoft.com/office/drawing/2014/main" id="{B3BC0047-74CA-4860-9BDD-0BC26F6510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69">
                  <a:extLst>
                    <a:ext uri="{FF2B5EF4-FFF2-40B4-BE49-F238E27FC236}">
                      <a16:creationId xmlns:a16="http://schemas.microsoft.com/office/drawing/2014/main" id="{3F8015CA-DE08-4541-ADF5-9D9402EFC1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Line 70">
                  <a:extLst>
                    <a:ext uri="{FF2B5EF4-FFF2-40B4-BE49-F238E27FC236}">
                      <a16:creationId xmlns:a16="http://schemas.microsoft.com/office/drawing/2014/main" id="{56E6EAC8-DC21-4209-8825-80E353DCF3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3871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91725-67D5-62A1-8181-87BAD2F4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1815882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OPTICAL NETWORK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9068" r="4961" b="-1"/>
          <a:stretch/>
        </p:blipFill>
        <p:spPr>
          <a:xfrm>
            <a:off x="913800" y="2476501"/>
            <a:ext cx="3352800" cy="2682874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97457" y="935999"/>
            <a:ext cx="6114543" cy="48329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/>
              <a:t>WDM is a technology used in fiber-optic communication </a:t>
            </a:r>
          </a:p>
          <a:p>
            <a:pPr>
              <a:lnSpc>
                <a:spcPct val="140000"/>
              </a:lnSpc>
            </a:pPr>
            <a:r>
              <a:rPr lang="en-US" sz="1700"/>
              <a:t>In WDM, multiple channels of data (each on a different wavelength) can be transmitted simultaneously over a single optical fiber. </a:t>
            </a:r>
          </a:p>
          <a:p>
            <a:pPr>
              <a:lnSpc>
                <a:spcPct val="140000"/>
              </a:lnSpc>
            </a:pPr>
            <a:r>
              <a:rPr lang="en-US" sz="1700"/>
              <a:t>The physical infrastructure is represented as a graph.</a:t>
            </a:r>
          </a:p>
          <a:p>
            <a:pPr>
              <a:lnSpc>
                <a:spcPct val="140000"/>
              </a:lnSpc>
            </a:pPr>
            <a:r>
              <a:rPr lang="en-US" sz="1700"/>
              <a:t> nodes correspond to network elements (such as routers or switches)</a:t>
            </a:r>
          </a:p>
          <a:p>
            <a:pPr>
              <a:lnSpc>
                <a:spcPct val="140000"/>
              </a:lnSpc>
            </a:pPr>
            <a:r>
              <a:rPr lang="en-US" sz="1700"/>
              <a:t>The edges represent the optical fibers connecting these elements.</a:t>
            </a:r>
          </a:p>
          <a:p>
            <a:pPr>
              <a:lnSpc>
                <a:spcPct val="14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7275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9400" y="1685925"/>
            <a:ext cx="10213200" cy="4593851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 </a:t>
            </a:r>
            <a:r>
              <a:rPr lang="en-US" sz="1900" dirty="0"/>
              <a:t>The edge weights represent maximum available bandwidth.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Dijkstra's algorithm is used to find the shortest path from a source node to all other nodes in the network based on the weights assigned to the edges.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The shortest path used to establish a lightpath.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Lightpath is a dedicated wavelength channel between the source and destination nodes.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WDM networks often face changing traffic patterns and network conditions. </a:t>
            </a:r>
          </a:p>
          <a:p>
            <a:pPr>
              <a:lnSpc>
                <a:spcPct val="130000"/>
              </a:lnSpc>
            </a:pPr>
            <a:r>
              <a:rPr lang="en-US" sz="1900" dirty="0"/>
              <a:t>The algorithm can be periodically re-run to adapt to these changes</a:t>
            </a:r>
          </a:p>
          <a:p>
            <a:pPr>
              <a:lnSpc>
                <a:spcPct val="130000"/>
              </a:lnSpc>
            </a:pPr>
            <a:endParaRPr lang="en-US" sz="19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9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dirty="0"/>
              <a:t> In an EON, the lanes(optical spectrum) can be of different sizes</a:t>
            </a:r>
          </a:p>
          <a:p>
            <a:r>
              <a:rPr lang="en-US" sz="1900" dirty="0"/>
              <a:t>These to carry varying amounts of data(frequency slots).</a:t>
            </a:r>
          </a:p>
          <a:p>
            <a:r>
              <a:rPr lang="en-US" sz="1900" dirty="0"/>
              <a:t>Dijkstra algorithm  finds the shortest route</a:t>
            </a:r>
          </a:p>
          <a:p>
            <a:r>
              <a:rPr lang="en-US" sz="1900" dirty="0"/>
              <a:t>It makes sure the lanes along the way are big enough to handle the amount of data you want to send.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00" dirty="0"/>
              <a:t>EON can adapt to changes, if some lanes are busy, new ones open up. </a:t>
            </a:r>
          </a:p>
          <a:p>
            <a:r>
              <a:rPr lang="en-US" sz="2100" dirty="0"/>
              <a:t>Dijkstra's algorithm can be used again to adjust your route based on these changes</a:t>
            </a:r>
          </a:p>
          <a:p>
            <a:r>
              <a:rPr lang="en-US" sz="2100" dirty="0"/>
              <a:t>So, your data gets to its destination quickly and efficiently.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10780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1037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Goudy Old Style</vt:lpstr>
      <vt:lpstr>Wingdings</vt:lpstr>
      <vt:lpstr>FrostyVTI</vt:lpstr>
      <vt:lpstr>MT-3001 Graph Theory Project</vt:lpstr>
      <vt:lpstr>Dijkstra’s Algorithm and Google Maps </vt:lpstr>
      <vt:lpstr>Dijkstra’s Algorithm  Review</vt:lpstr>
      <vt:lpstr>Factors In Calculating Weights</vt:lpstr>
      <vt:lpstr>Digital Maps and Pathfinding with Dijkstra’s Algorithm</vt:lpstr>
      <vt:lpstr>GOOGLE MAPS</vt:lpstr>
      <vt:lpstr>OPTICAL NETWORK</vt:lpstr>
      <vt:lpstr>PowerPoint Presentation</vt:lpstr>
      <vt:lpstr>PowerPoint Presentation</vt:lpstr>
      <vt:lpstr>AUTOMATED GUIDED VEHICLES</vt:lpstr>
      <vt:lpstr>PowerPoint Presentation</vt:lpstr>
      <vt:lpstr>BIOINFORMATICS COMPARISON OF BIOLOGICAL SEQUENCES 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MT-3001 Graph Theory Project</dc:title>
  <dc:creator>Home User</dc:creator>
  <cp:lastModifiedBy>Home User</cp:lastModifiedBy>
  <cp:revision>28</cp:revision>
  <dcterms:created xsi:type="dcterms:W3CDTF">2023-11-28T16:29:24Z</dcterms:created>
  <dcterms:modified xsi:type="dcterms:W3CDTF">2023-12-01T17:55:25Z</dcterms:modified>
</cp:coreProperties>
</file>