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60" r:id="rId2"/>
    <p:sldId id="257" r:id="rId3"/>
    <p:sldId id="263" r:id="rId4"/>
    <p:sldId id="261" r:id="rId5"/>
    <p:sldId id="262" r:id="rId6"/>
    <p:sldId id="265" r:id="rId7"/>
    <p:sldId id="264" r:id="rId8"/>
    <p:sldId id="266" r:id="rId9"/>
    <p:sldId id="267" r:id="rId10"/>
    <p:sldId id="272"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p:restoredTop sz="94607"/>
  </p:normalViewPr>
  <p:slideViewPr>
    <p:cSldViewPr snapToGrid="0" snapToObjects="1">
      <p:cViewPr varScale="1">
        <p:scale>
          <a:sx n="106" d="100"/>
          <a:sy n="106" d="100"/>
        </p:scale>
        <p:origin x="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8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49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6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9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61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21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8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8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7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9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10/10/21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672785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27" r:id="rId7"/>
    <p:sldLayoutId id="2147483728" r:id="rId8"/>
    <p:sldLayoutId id="2147483729" r:id="rId9"/>
    <p:sldLayoutId id="2147483730" r:id="rId10"/>
    <p:sldLayoutId id="214748373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city with tall buildings and mountains in the background&#10;&#10;Description automatically generated with medium confidence">
            <a:extLst>
              <a:ext uri="{FF2B5EF4-FFF2-40B4-BE49-F238E27FC236}">
                <a16:creationId xmlns:a16="http://schemas.microsoft.com/office/drawing/2014/main" id="{5BD86822-4D20-8646-8288-58B8D6C19DD0}"/>
              </a:ext>
            </a:extLst>
          </p:cNvPr>
          <p:cNvPicPr>
            <a:picLocks noChangeAspect="1"/>
          </p:cNvPicPr>
          <p:nvPr/>
        </p:nvPicPr>
        <p:blipFill>
          <a:blip r:embed="rId2">
            <a:alphaModFix amt="70000"/>
          </a:blip>
          <a:stretch>
            <a:fillRect/>
          </a:stretch>
        </p:blipFill>
        <p:spPr>
          <a:xfrm>
            <a:off x="-1165407" y="0"/>
            <a:ext cx="14113246" cy="6857993"/>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FC9B70E1-0CCA-4C42-81FF-74BA32DCB66A}"/>
              </a:ext>
            </a:extLst>
          </p:cNvPr>
          <p:cNvSpPr>
            <a:spLocks noGrp="1"/>
          </p:cNvSpPr>
          <p:nvPr>
            <p:ph type="ctrTitle"/>
          </p:nvPr>
        </p:nvSpPr>
        <p:spPr>
          <a:xfrm>
            <a:off x="1524000" y="663389"/>
            <a:ext cx="9144000" cy="3299011"/>
          </a:xfrm>
        </p:spPr>
        <p:txBody>
          <a:bodyPr>
            <a:normAutofit fontScale="90000"/>
          </a:bodyPr>
          <a:lstStyle/>
          <a:p>
            <a:pPr algn="ctr"/>
            <a:r>
              <a:rPr lang="en-US" dirty="0">
                <a:solidFill>
                  <a:schemeClr val="bg1"/>
                </a:solidFill>
              </a:rPr>
              <a:t>crime and health in the mile high city</a:t>
            </a:r>
            <a:br>
              <a:rPr lang="en-US" dirty="0">
                <a:solidFill>
                  <a:schemeClr val="bg1"/>
                </a:solidFill>
              </a:rPr>
            </a:br>
            <a:br>
              <a:rPr lang="en-US" sz="2200" dirty="0">
                <a:solidFill>
                  <a:schemeClr val="bg1"/>
                </a:solidFill>
              </a:rPr>
            </a:br>
            <a:r>
              <a:rPr lang="en-US" sz="2200" dirty="0">
                <a:solidFill>
                  <a:schemeClr val="bg1"/>
                </a:solidFill>
              </a:rPr>
              <a:t>correlations in crime and health outcomes </a:t>
            </a:r>
            <a:br>
              <a:rPr lang="en-US" sz="2200" dirty="0">
                <a:solidFill>
                  <a:schemeClr val="bg1"/>
                </a:solidFill>
              </a:rPr>
            </a:br>
            <a:r>
              <a:rPr lang="en-US" sz="2200" dirty="0">
                <a:solidFill>
                  <a:schemeClr val="bg1"/>
                </a:solidFill>
              </a:rPr>
              <a:t>by neighborhood in Denver, co</a:t>
            </a:r>
          </a:p>
        </p:txBody>
      </p:sp>
      <p:sp>
        <p:nvSpPr>
          <p:cNvPr id="3" name="Subtitle 2">
            <a:extLst>
              <a:ext uri="{FF2B5EF4-FFF2-40B4-BE49-F238E27FC236}">
                <a16:creationId xmlns:a16="http://schemas.microsoft.com/office/drawing/2014/main" id="{F54170F7-0033-0D44-839F-2D74D4CC11F1}"/>
              </a:ext>
            </a:extLst>
          </p:cNvPr>
          <p:cNvSpPr>
            <a:spLocks noGrp="1"/>
          </p:cNvSpPr>
          <p:nvPr>
            <p:ph type="subTitle" idx="1"/>
          </p:nvPr>
        </p:nvSpPr>
        <p:spPr>
          <a:xfrm>
            <a:off x="1524000" y="4120774"/>
            <a:ext cx="9144000" cy="2073837"/>
          </a:xfrm>
        </p:spPr>
        <p:txBody>
          <a:bodyPr>
            <a:normAutofit/>
          </a:bodyPr>
          <a:lstStyle/>
          <a:p>
            <a:endParaRPr lang="en-US" b="1" u="sng" dirty="0">
              <a:solidFill>
                <a:schemeClr val="bg1"/>
              </a:solidFill>
            </a:endParaRPr>
          </a:p>
          <a:p>
            <a:pPr algn="ctr"/>
            <a:r>
              <a:rPr lang="en-US" b="1" dirty="0" err="1">
                <a:solidFill>
                  <a:schemeClr val="bg1"/>
                </a:solidFill>
              </a:rPr>
              <a:t>Naureen</a:t>
            </a:r>
            <a:r>
              <a:rPr lang="en-US" b="1" dirty="0">
                <a:solidFill>
                  <a:schemeClr val="bg1"/>
                </a:solidFill>
              </a:rPr>
              <a:t> </a:t>
            </a:r>
            <a:r>
              <a:rPr lang="en-US" b="1" dirty="0" err="1">
                <a:solidFill>
                  <a:schemeClr val="bg1"/>
                </a:solidFill>
              </a:rPr>
              <a:t>Bharwani</a:t>
            </a:r>
            <a:endParaRPr lang="en-US" b="1" dirty="0">
              <a:solidFill>
                <a:schemeClr val="bg1"/>
              </a:solidFill>
            </a:endParaRPr>
          </a:p>
          <a:p>
            <a:pPr algn="ctr"/>
            <a:r>
              <a:rPr lang="en-US" b="1" dirty="0">
                <a:solidFill>
                  <a:schemeClr val="bg1"/>
                </a:solidFill>
              </a:rPr>
              <a:t>Sean Mulligan</a:t>
            </a:r>
          </a:p>
          <a:p>
            <a:pPr algn="ctr"/>
            <a:r>
              <a:rPr lang="en-US" b="1" dirty="0">
                <a:solidFill>
                  <a:schemeClr val="bg1"/>
                </a:solidFill>
              </a:rPr>
              <a:t>Cody Thornton</a:t>
            </a:r>
          </a:p>
        </p:txBody>
      </p:sp>
    </p:spTree>
    <p:extLst>
      <p:ext uri="{BB962C8B-B14F-4D97-AF65-F5344CB8AC3E}">
        <p14:creationId xmlns:p14="http://schemas.microsoft.com/office/powerpoint/2010/main" val="285252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Cleaning</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a:buFontTx/>
              <a:buChar char="-"/>
            </a:pPr>
            <a:r>
              <a:rPr lang="en-US" dirty="0">
                <a:solidFill>
                  <a:schemeClr val="bg1"/>
                </a:solidFill>
              </a:rPr>
              <a:t>As we explore the data, we will do our best to ensure data quality by viewing it through the lens of our textbook’s suggested criteria: accuracy, completeness, consistency, believability, and  interpretability.</a:t>
            </a:r>
          </a:p>
          <a:p>
            <a:pPr>
              <a:buFontTx/>
              <a:buChar char="-"/>
            </a:pPr>
            <a:r>
              <a:rPr lang="en-US" dirty="0">
                <a:solidFill>
                  <a:schemeClr val="bg1"/>
                </a:solidFill>
              </a:rPr>
              <a:t>As part of our data exploration, we hope to identify and remove outliers and “messy” or “noisy” data objects.</a:t>
            </a:r>
          </a:p>
          <a:p>
            <a:pPr>
              <a:buFontTx/>
              <a:buChar char="-"/>
            </a:pPr>
            <a:r>
              <a:rPr lang="en-US" dirty="0">
                <a:solidFill>
                  <a:schemeClr val="bg1"/>
                </a:solidFill>
              </a:rPr>
              <a:t>Different datasets cover different time periods so we will need to strategize how to deal with this.</a:t>
            </a:r>
          </a:p>
          <a:p>
            <a:pPr>
              <a:buFontTx/>
              <a:buChar char="-"/>
            </a:pPr>
            <a:r>
              <a:rPr lang="en-US" dirty="0">
                <a:solidFill>
                  <a:schemeClr val="bg1"/>
                </a:solidFill>
              </a:rPr>
              <a:t>These are “living datasets” that are updated regularly so more recent data may have problems with accuracy including possible “tuple duplication” discussed in our textbook on page 98.</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2510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Integration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10000"/>
          </a:bodyPr>
          <a:lstStyle/>
          <a:p>
            <a:pPr>
              <a:buFontTx/>
              <a:buChar char="-"/>
            </a:pPr>
            <a:r>
              <a:rPr lang="en-US" dirty="0">
                <a:solidFill>
                  <a:schemeClr val="bg1"/>
                </a:solidFill>
              </a:rPr>
              <a:t>We intend to integrate the datasets related to crime into a single dataset. In doing so, we will need to identify duplicate values (redundancy) and ensure that attributes from different datasets can be matched to one another in meaningful ways, a task referred to by our textbook as the “entity identification problem” (94).</a:t>
            </a:r>
          </a:p>
          <a:p>
            <a:pPr>
              <a:buFontTx/>
              <a:buChar char="-"/>
            </a:pPr>
            <a:r>
              <a:rPr lang="en-US" dirty="0">
                <a:solidFill>
                  <a:schemeClr val="bg1"/>
                </a:solidFill>
              </a:rPr>
              <a:t>Fortunately, we are unlikely to suffer from data value conflicts caused by different naming and measurement paradigms (like metric vs imperial, etc.) because all our datasets are coming from a single source, the City of Denver. However, we do need to be mindful of this possibility. </a:t>
            </a:r>
          </a:p>
          <a:p>
            <a:pPr>
              <a:buFontTx/>
              <a:buChar char="-"/>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31624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Tools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81B12B64-6860-F04F-906A-D24A399476EC}"/>
              </a:ext>
            </a:extLst>
          </p:cNvPr>
          <p:cNvPicPr>
            <a:picLocks noChangeAspect="1"/>
          </p:cNvPicPr>
          <p:nvPr/>
        </p:nvPicPr>
        <p:blipFill>
          <a:blip r:embed="rId2"/>
          <a:stretch>
            <a:fillRect/>
          </a:stretch>
        </p:blipFill>
        <p:spPr>
          <a:xfrm>
            <a:off x="279143" y="1692810"/>
            <a:ext cx="5221625" cy="3472380"/>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a:bodyPr>
          <a:lstStyle/>
          <a:p>
            <a:pPr>
              <a:buFontTx/>
              <a:buChar char="-"/>
            </a:pPr>
            <a:r>
              <a:rPr lang="en-US" sz="2000" dirty="0">
                <a:solidFill>
                  <a:schemeClr val="bg1"/>
                </a:solidFill>
              </a:rPr>
              <a:t>Python with NumPy and Pandas for data analysis and manipulation</a:t>
            </a:r>
          </a:p>
          <a:p>
            <a:pPr>
              <a:buFontTx/>
              <a:buChar char="-"/>
            </a:pPr>
            <a:r>
              <a:rPr lang="en-US" sz="2000" dirty="0">
                <a:solidFill>
                  <a:schemeClr val="bg1"/>
                </a:solidFill>
              </a:rPr>
              <a:t>matplotlib for plotting and data exploration</a:t>
            </a:r>
          </a:p>
          <a:p>
            <a:pPr>
              <a:buFontTx/>
              <a:buChar char="-"/>
            </a:pPr>
            <a:r>
              <a:rPr lang="en-US" sz="2000" dirty="0">
                <a:solidFill>
                  <a:schemeClr val="bg1"/>
                </a:solidFill>
              </a:rPr>
              <a:t>GitHub for collaboration</a:t>
            </a:r>
          </a:p>
          <a:p>
            <a:pPr>
              <a:buFontTx/>
              <a:buChar char="-"/>
            </a:pPr>
            <a:r>
              <a:rPr lang="en-US" sz="2000" dirty="0">
                <a:solidFill>
                  <a:schemeClr val="bg1"/>
                </a:solidFill>
              </a:rPr>
              <a:t>Trello for project management</a:t>
            </a:r>
          </a:p>
          <a:p>
            <a:pPr>
              <a:buFontTx/>
              <a:buChar char="-"/>
            </a:pPr>
            <a:r>
              <a:rPr lang="en-US" sz="2000" dirty="0">
                <a:solidFill>
                  <a:schemeClr val="bg1"/>
                </a:solidFill>
              </a:rPr>
              <a:t>Seaborn or Tableau for visualizations</a:t>
            </a:r>
          </a:p>
          <a:p>
            <a:pPr marL="0" indent="0">
              <a:buNone/>
            </a:pPr>
            <a:endParaRPr lang="en-US" sz="1800" dirty="0"/>
          </a:p>
          <a:p>
            <a:pPr marL="0" indent="0">
              <a:buNone/>
            </a:pPr>
            <a:endParaRPr lang="en-US" sz="1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Evaluation</a:t>
            </a:r>
            <a:endParaRPr lang="en-US" sz="2800" b="1" dirty="0">
              <a:solidFill>
                <a:schemeClr val="bg1"/>
              </a:solidFill>
            </a:endParaRP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marL="0" indent="0">
              <a:buNone/>
            </a:pPr>
            <a:r>
              <a:rPr lang="en-US" dirty="0">
                <a:solidFill>
                  <a:schemeClr val="bg1"/>
                </a:solidFill>
              </a:rPr>
              <a:t>We seek to understand correlations between geography, socioeconomic indicators, crimes, and health outcomes. Initially, we will likely apply correlation analysis to our data. For nominal data we will use the </a:t>
            </a:r>
            <a:r>
              <a:rPr lang="en-US" i="1" dirty="0">
                <a:solidFill>
                  <a:schemeClr val="bg1"/>
                </a:solidFill>
              </a:rPr>
              <a:t>chi-square test.</a:t>
            </a:r>
            <a:r>
              <a:rPr lang="en-US" dirty="0">
                <a:solidFill>
                  <a:schemeClr val="bg1"/>
                </a:solidFill>
              </a:rPr>
              <a:t> For numeric data we will use the </a:t>
            </a:r>
            <a:r>
              <a:rPr lang="en-US" i="1" dirty="0">
                <a:solidFill>
                  <a:schemeClr val="bg1"/>
                </a:solidFill>
              </a:rPr>
              <a:t>correlation coefficient </a:t>
            </a:r>
            <a:r>
              <a:rPr lang="en-US" dirty="0">
                <a:solidFill>
                  <a:schemeClr val="bg1"/>
                </a:solidFill>
              </a:rPr>
              <a:t>and </a:t>
            </a:r>
            <a:r>
              <a:rPr lang="en-US" i="1" dirty="0">
                <a:solidFill>
                  <a:schemeClr val="bg1"/>
                </a:solidFill>
              </a:rPr>
              <a:t>covariance. </a:t>
            </a:r>
            <a:r>
              <a:rPr lang="en-US" dirty="0">
                <a:solidFill>
                  <a:schemeClr val="bg1"/>
                </a:solidFill>
              </a:rPr>
              <a:t>These measurements will help us to understand whether different attributes are dependent or independent variables. We also anticipate developing association rules that describe the relationship between correlated attributes. We will therefore likely rely on measuring support and confidence to evaluate the interestingness of our proposed rules. Finally, naive Bayesian analysis could help us to predict the likelihood of certain crimes and health outcomes occurring in specific neighborhoods.</a:t>
            </a:r>
          </a:p>
          <a:p>
            <a:pPr marL="0" indent="0">
              <a:buNone/>
            </a:pPr>
            <a:endParaRPr lang="en-US" dirty="0">
              <a:solidFill>
                <a:schemeClr val="bg1"/>
              </a:solidFill>
            </a:endParaRPr>
          </a:p>
        </p:txBody>
      </p:sp>
    </p:spTree>
    <p:extLst>
      <p:ext uri="{BB962C8B-B14F-4D97-AF65-F5344CB8AC3E}">
        <p14:creationId xmlns:p14="http://schemas.microsoft.com/office/powerpoint/2010/main" val="293069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Project Description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a:bodyPr>
          <a:lstStyle/>
          <a:p>
            <a:pPr marL="0" indent="0">
              <a:buNone/>
            </a:pPr>
            <a:r>
              <a:rPr lang="en-US" dirty="0">
                <a:solidFill>
                  <a:schemeClr val="bg1"/>
                </a:solidFill>
              </a:rPr>
              <a:t>We intend to explore the intersection of crime and health in Denver, CO with an emphasis on comparing neighborhoods and their demographic characteristics in the city. In doing so, we hope to shed light on what crimes occur where, and whether there is a measurable correlation between the rates of these crimes and health outcomes as measured by metrics like obesity, diabetes, and life expectancy. We also wish to look at how crime and health outcomes have changed over time, which may be related to events like the COVID-19 pandemic and the introduction of social programs like Denver’s Star Program.</a:t>
            </a:r>
          </a:p>
        </p:txBody>
      </p:sp>
    </p:spTree>
    <p:extLst>
      <p:ext uri="{BB962C8B-B14F-4D97-AF65-F5344CB8AC3E}">
        <p14:creationId xmlns:p14="http://schemas.microsoft.com/office/powerpoint/2010/main" val="750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Denver Department of Public Safety</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The Denver Opportunity Index, an initiative by The Denver Department of Public Safety. [https://</a:t>
            </a:r>
            <a:r>
              <a:rPr lang="en-US" sz="1700" b="1" dirty="0" err="1">
                <a:solidFill>
                  <a:schemeClr val="bg1"/>
                </a:solidFill>
              </a:rPr>
              <a:t>geospatialdenver.maps.arcgis.com</a:t>
            </a:r>
            <a:r>
              <a:rPr lang="en-US" sz="1700" b="1" dirty="0">
                <a:solidFill>
                  <a:schemeClr val="bg1"/>
                </a:solidFill>
              </a:rPr>
              <a:t>/apps/</a:t>
            </a:r>
            <a:r>
              <a:rPr lang="en-US" sz="1700" b="1" dirty="0" err="1">
                <a:solidFill>
                  <a:schemeClr val="bg1"/>
                </a:solidFill>
              </a:rPr>
              <a:t>MapSeries</a:t>
            </a:r>
            <a:r>
              <a:rPr lang="en-US" sz="1700" b="1" dirty="0">
                <a:solidFill>
                  <a:schemeClr val="bg1"/>
                </a:solidFill>
              </a:rPr>
              <a:t>/</a:t>
            </a:r>
            <a:r>
              <a:rPr lang="en-US" sz="1700" b="1" dirty="0" err="1">
                <a:solidFill>
                  <a:schemeClr val="bg1"/>
                </a:solidFill>
              </a:rPr>
              <a:t>index.html?appid</a:t>
            </a:r>
            <a:r>
              <a:rPr lang="en-US" sz="1700" b="1" dirty="0">
                <a:solidFill>
                  <a:schemeClr val="bg1"/>
                </a:solidFill>
              </a:rPr>
              <a:t>=ff9da000f1a344beb341ce839a720021]</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There are significant, quantifiable differences between Denver neighborhoods in terms of financial security, access to education, transportation, and social and mental health services. </a:t>
            </a:r>
          </a:p>
        </p:txBody>
      </p:sp>
    </p:spTree>
    <p:extLst>
      <p:ext uri="{BB962C8B-B14F-4D97-AF65-F5344CB8AC3E}">
        <p14:creationId xmlns:p14="http://schemas.microsoft.com/office/powerpoint/2010/main" val="246901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US Department of Housing and Urban Development</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lgn="ctr">
              <a:buNone/>
            </a:pPr>
            <a:r>
              <a:rPr lang="en-US" sz="2300" b="1" dirty="0">
                <a:solidFill>
                  <a:schemeClr val="bg1"/>
                </a:solidFill>
              </a:rPr>
              <a:t>“Neighborhoods and Violent Crime”, a study by the U.S. Department of Housing and Urban Development's (HUD's) Office of Policy Development and Research. [https://</a:t>
            </a:r>
            <a:r>
              <a:rPr lang="en-US" sz="2300" b="1" dirty="0" err="1">
                <a:solidFill>
                  <a:schemeClr val="bg1"/>
                </a:solidFill>
              </a:rPr>
              <a:t>www.huduser.gov</a:t>
            </a:r>
            <a:r>
              <a:rPr lang="en-US" sz="2300" b="1" dirty="0">
                <a:solidFill>
                  <a:schemeClr val="bg1"/>
                </a:solidFill>
              </a:rPr>
              <a:t>/portal/periodicals/</a:t>
            </a:r>
            <a:r>
              <a:rPr lang="en-US" sz="2300" b="1" dirty="0" err="1">
                <a:solidFill>
                  <a:schemeClr val="bg1"/>
                </a:solidFill>
              </a:rPr>
              <a:t>em</a:t>
            </a:r>
            <a:r>
              <a:rPr lang="en-US" sz="2300" b="1" dirty="0">
                <a:solidFill>
                  <a:schemeClr val="bg1"/>
                </a:solidFill>
              </a:rPr>
              <a:t>/summer16/highlight2.html]</a:t>
            </a:r>
          </a:p>
          <a:p>
            <a:pPr marL="0" indent="0">
              <a:buNone/>
            </a:pPr>
            <a:endParaRPr lang="en-US" b="1"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violent crime damages the health and development of victims, family members, and entire communities. Low-income people, racial groups, and ethnic minorities are disproportionately affected.</a:t>
            </a:r>
          </a:p>
          <a:p>
            <a:pPr>
              <a:buFontTx/>
              <a:buChar char="-"/>
            </a:pPr>
            <a:r>
              <a:rPr lang="en-US" dirty="0">
                <a:solidFill>
                  <a:schemeClr val="bg1"/>
                </a:solidFill>
              </a:rPr>
              <a:t>Violent crime is geographically concentrated in particular neighborhoods and in more localized areas known as hot spots; evidence suggests that problem-oriented policing of hot spots can be effective.</a:t>
            </a:r>
          </a:p>
          <a:p>
            <a:pPr>
              <a:buFontTx/>
              <a:buChar char="-"/>
            </a:pPr>
            <a:r>
              <a:rPr lang="en-US" dirty="0">
                <a:solidFill>
                  <a:schemeClr val="bg1"/>
                </a:solidFill>
              </a:rPr>
              <a:t>Strong social organization, youth job opportunities, immigration, and residential stability are among several neighborhood characteristics associated with lower crime rates.</a:t>
            </a:r>
          </a:p>
        </p:txBody>
      </p:sp>
    </p:spTree>
    <p:extLst>
      <p:ext uri="{BB962C8B-B14F-4D97-AF65-F5344CB8AC3E}">
        <p14:creationId xmlns:p14="http://schemas.microsoft.com/office/powerpoint/2010/main" val="345208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National Institutes of Health</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“Violence Exposure in Multiple Interpersonal Domains: Cumulative and Differential Effects”, a study available through the National Institutes of Health. </a:t>
            </a:r>
          </a:p>
          <a:p>
            <a:pPr marL="0" indent="0" algn="ctr">
              <a:buNone/>
            </a:pPr>
            <a:r>
              <a:rPr lang="en-US" sz="1700" b="1" dirty="0">
                <a:solidFill>
                  <a:schemeClr val="bg1"/>
                </a:solidFill>
              </a:rPr>
              <a:t>[https://</a:t>
            </a:r>
            <a:r>
              <a:rPr lang="en-US" sz="1700" b="1" dirty="0" err="1">
                <a:solidFill>
                  <a:schemeClr val="bg1"/>
                </a:solidFill>
              </a:rPr>
              <a:t>www.ncbi.nlm.nih.gov</a:t>
            </a:r>
            <a:r>
              <a:rPr lang="en-US" sz="1700" b="1" dirty="0">
                <a:solidFill>
                  <a:schemeClr val="bg1"/>
                </a:solidFill>
              </a:rPr>
              <a:t>/</a:t>
            </a:r>
            <a:r>
              <a:rPr lang="en-US" sz="1700" b="1" dirty="0" err="1">
                <a:solidFill>
                  <a:schemeClr val="bg1"/>
                </a:solidFill>
              </a:rPr>
              <a:t>pmc</a:t>
            </a:r>
            <a:r>
              <a:rPr lang="en-US" sz="1700" b="1" dirty="0">
                <a:solidFill>
                  <a:schemeClr val="bg1"/>
                </a:solidFill>
              </a:rPr>
              <a:t>/articles/PMC2907247/]</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violence significantly contributes to academic failure, depressive symptoms and anxiety. </a:t>
            </a:r>
          </a:p>
          <a:p>
            <a:pPr>
              <a:buFontTx/>
              <a:buChar char="-"/>
            </a:pPr>
            <a:r>
              <a:rPr lang="en-US" dirty="0">
                <a:solidFill>
                  <a:schemeClr val="bg1"/>
                </a:solidFill>
              </a:rPr>
              <a:t>High cumulative violence increases the risk of comorbid symptoms and stress-related diseases including hypertension.</a:t>
            </a:r>
          </a:p>
        </p:txBody>
      </p:sp>
    </p:spTree>
    <p:extLst>
      <p:ext uri="{BB962C8B-B14F-4D97-AF65-F5344CB8AC3E}">
        <p14:creationId xmlns:p14="http://schemas.microsoft.com/office/powerpoint/2010/main" val="279223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Datasets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website&#10;&#10;Description automatically generated">
            <a:extLst>
              <a:ext uri="{FF2B5EF4-FFF2-40B4-BE49-F238E27FC236}">
                <a16:creationId xmlns:a16="http://schemas.microsoft.com/office/drawing/2014/main" id="{8C363543-6A3C-534F-BDD0-C3DBDDF69984}"/>
              </a:ext>
            </a:extLst>
          </p:cNvPr>
          <p:cNvPicPr>
            <a:picLocks noChangeAspect="1"/>
          </p:cNvPicPr>
          <p:nvPr/>
        </p:nvPicPr>
        <p:blipFill>
          <a:blip r:embed="rId2"/>
          <a:stretch>
            <a:fillRect/>
          </a:stretch>
        </p:blipFill>
        <p:spPr>
          <a:xfrm>
            <a:off x="279143" y="2214973"/>
            <a:ext cx="5221625" cy="2428055"/>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fontScale="92500" lnSpcReduction="20000"/>
          </a:bodyPr>
          <a:lstStyle/>
          <a:p>
            <a:pPr marL="0" indent="0">
              <a:buNone/>
            </a:pPr>
            <a:endParaRPr lang="en-US" sz="1800" dirty="0"/>
          </a:p>
          <a:p>
            <a:pPr marL="0" indent="0">
              <a:buNone/>
            </a:pPr>
            <a:r>
              <a:rPr lang="en-US" sz="1800" dirty="0">
                <a:solidFill>
                  <a:schemeClr val="bg1"/>
                </a:solidFill>
              </a:rPr>
              <a:t>We will use datasets from the City of Denver’s Open Data Catalog initiative which provides open access to data managed by the City and County of Denver. These datasets are available at: </a:t>
            </a:r>
          </a:p>
          <a:p>
            <a:pPr marL="0" indent="0">
              <a:buNone/>
            </a:pPr>
            <a:r>
              <a:rPr lang="en-US" sz="1800" dirty="0">
                <a:solidFill>
                  <a:schemeClr val="bg1"/>
                </a:solidFill>
              </a:rPr>
              <a:t>https://</a:t>
            </a:r>
            <a:r>
              <a:rPr lang="en-US" sz="1800" dirty="0" err="1">
                <a:solidFill>
                  <a:schemeClr val="bg1"/>
                </a:solidFill>
              </a:rPr>
              <a:t>www.denvergov.org</a:t>
            </a:r>
            <a:r>
              <a:rPr lang="en-US" sz="1800" dirty="0">
                <a:solidFill>
                  <a:schemeClr val="bg1"/>
                </a:solidFill>
              </a:rPr>
              <a:t>/</a:t>
            </a:r>
            <a:r>
              <a:rPr lang="en-US" sz="1800" dirty="0" err="1">
                <a:solidFill>
                  <a:schemeClr val="bg1"/>
                </a:solidFill>
              </a:rPr>
              <a:t>opendata</a:t>
            </a: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We will utilize GitHub for version control.  As such, all datasets will be simultaneously available to all team members via a shared repository.  To maintain the repository and prevent merge conflicts, we will utilize the Kanban style app Trello for project management.  Our base file type will be comma separated value(CSV) files.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62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buNone/>
            </a:pPr>
            <a:r>
              <a:rPr lang="en-US" dirty="0">
                <a:solidFill>
                  <a:schemeClr val="bg1"/>
                </a:solidFill>
              </a:rPr>
              <a:t>We intend to focus on the following datasets:</a:t>
            </a:r>
          </a:p>
          <a:p>
            <a:pPr marL="0" indent="0">
              <a:buNone/>
            </a:pPr>
            <a:endParaRPr lang="en-US" dirty="0">
              <a:solidFill>
                <a:schemeClr val="bg1"/>
              </a:solidFill>
            </a:endParaRPr>
          </a:p>
          <a:p>
            <a:pPr marL="0" indent="0">
              <a:buNone/>
            </a:pPr>
            <a:r>
              <a:rPr lang="en-US" dirty="0">
                <a:solidFill>
                  <a:schemeClr val="bg1"/>
                </a:solidFill>
              </a:rPr>
              <a:t>1. Crime in the City of Denver</a:t>
            </a:r>
          </a:p>
          <a:p>
            <a:pPr marL="0" indent="0">
              <a:buNone/>
            </a:pPr>
            <a:r>
              <a:rPr lang="en-US" dirty="0">
                <a:solidFill>
                  <a:schemeClr val="bg1"/>
                </a:solidFill>
              </a:rPr>
              <a:t>2. Hate Crimes in the City of Denver</a:t>
            </a:r>
          </a:p>
          <a:p>
            <a:pPr marL="0" indent="0">
              <a:buNone/>
            </a:pPr>
            <a:r>
              <a:rPr lang="en-US" dirty="0">
                <a:solidFill>
                  <a:schemeClr val="bg1"/>
                </a:solidFill>
              </a:rPr>
              <a:t>3. Traffic Accidents in the City of Denver </a:t>
            </a:r>
          </a:p>
          <a:p>
            <a:pPr marL="0" indent="0">
              <a:buNone/>
            </a:pPr>
            <a:r>
              <a:rPr lang="en-US" dirty="0">
                <a:solidFill>
                  <a:schemeClr val="bg1"/>
                </a:solidFill>
              </a:rPr>
              <a:t>4. Police Pedestrian Stops and Vehicle Stops in the City of Denver </a:t>
            </a:r>
          </a:p>
          <a:p>
            <a:pPr marL="0" indent="0">
              <a:buNone/>
            </a:pPr>
            <a:r>
              <a:rPr lang="en-US" dirty="0">
                <a:solidFill>
                  <a:schemeClr val="bg1"/>
                </a:solidFill>
              </a:rPr>
              <a:t>5. American Community Survey in the City of Denver</a:t>
            </a:r>
          </a:p>
          <a:p>
            <a:pPr marL="0" indent="0">
              <a:buNone/>
            </a:pPr>
            <a:r>
              <a:rPr lang="en-US" dirty="0">
                <a:solidFill>
                  <a:schemeClr val="bg1"/>
                </a:solidFill>
              </a:rPr>
              <a:t>6. Life Expectancy 2010 - 2015 in the City of Denver </a:t>
            </a:r>
          </a:p>
          <a:p>
            <a:pPr marL="0" indent="0">
              <a:buNone/>
            </a:pPr>
            <a:r>
              <a:rPr lang="en-US" dirty="0">
                <a:solidFill>
                  <a:schemeClr val="bg1"/>
                </a:solidFill>
              </a:rPr>
              <a:t>7. Adult Obesity 2014-2016 in the City of Denver </a:t>
            </a:r>
          </a:p>
          <a:p>
            <a:pPr marL="0" indent="0">
              <a:buNone/>
            </a:pPr>
            <a:r>
              <a:rPr lang="en-US" dirty="0">
                <a:solidFill>
                  <a:schemeClr val="bg1"/>
                </a:solidFill>
              </a:rPr>
              <a:t>8. Adult Diabetes 2010-2016 in the City of Denver </a:t>
            </a:r>
          </a:p>
          <a:p>
            <a:pPr marL="0" indent="0">
              <a:buNone/>
            </a:pPr>
            <a:r>
              <a:rPr lang="en-US" dirty="0">
                <a:solidFill>
                  <a:schemeClr val="bg1"/>
                </a:solidFill>
              </a:rPr>
              <a:t>9. Real Property Sales and Transfers in the City of Denver</a:t>
            </a:r>
          </a:p>
        </p:txBody>
      </p:sp>
    </p:spTree>
    <p:extLst>
      <p:ext uri="{BB962C8B-B14F-4D97-AF65-F5344CB8AC3E}">
        <p14:creationId xmlns:p14="http://schemas.microsoft.com/office/powerpoint/2010/main" val="382593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838200" y="1825625"/>
            <a:ext cx="11353800" cy="4351338"/>
          </a:xfrm>
        </p:spPr>
        <p:txBody>
          <a:bodyPr>
            <a:noAutofit/>
          </a:bodyPr>
          <a:lstStyle/>
          <a:p>
            <a:pPr marL="0" indent="0">
              <a:buNone/>
            </a:pPr>
            <a:r>
              <a:rPr lang="en-US" sz="2500" dirty="0">
                <a:solidFill>
                  <a:schemeClr val="bg1"/>
                </a:solidFill>
              </a:rPr>
              <a:t>Direct Links:</a:t>
            </a:r>
          </a:p>
          <a:p>
            <a:pPr marL="0" indent="0">
              <a:buNone/>
            </a:pPr>
            <a:endParaRPr lang="en-US" sz="2500" dirty="0">
              <a:solidFill>
                <a:schemeClr val="bg1"/>
              </a:solidFill>
            </a:endParaRPr>
          </a:p>
          <a:p>
            <a:pPr marL="0" indent="0">
              <a:buNone/>
            </a:pPr>
            <a:r>
              <a:rPr lang="en-US" sz="1700" dirty="0">
                <a:solidFill>
                  <a:schemeClr val="bg1"/>
                </a:solidFill>
              </a:rPr>
              <a:t>1.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-crime </a:t>
            </a:r>
          </a:p>
          <a:p>
            <a:pPr marL="0" indent="0">
              <a:buNone/>
            </a:pPr>
            <a:r>
              <a:rPr lang="en-US" sz="1700" dirty="0">
                <a:solidFill>
                  <a:schemeClr val="bg1"/>
                </a:solidFill>
              </a:rPr>
              <a:t>2.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/dataset/hate-crimes </a:t>
            </a:r>
          </a:p>
          <a:p>
            <a:pPr marL="0" indent="0">
              <a:buNone/>
            </a:pPr>
            <a:r>
              <a:rPr lang="en-US" sz="1700" dirty="0">
                <a:solidFill>
                  <a:schemeClr val="bg1"/>
                </a:solidFill>
              </a:rPr>
              <a:t>3.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-traffic-accidents </a:t>
            </a:r>
          </a:p>
          <a:p>
            <a:pPr marL="0" indent="0">
              <a:buNone/>
            </a:pPr>
            <a:r>
              <a:rPr lang="en-US" sz="1700" dirty="0">
                <a:solidFill>
                  <a:schemeClr val="bg1"/>
                </a:solidFill>
              </a:rPr>
              <a:t>4.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/dataset/city-and-county-of-denver-police-pedestrian-stops-and-vehicle-stops </a:t>
            </a:r>
          </a:p>
          <a:p>
            <a:pPr marL="0" indent="0">
              <a:buNone/>
            </a:pPr>
            <a:r>
              <a:rPr lang="en-US" sz="1700" dirty="0">
                <a:solidFill>
                  <a:schemeClr val="bg1"/>
                </a:solidFill>
              </a:rPr>
              <a:t>5.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/dataset/city-and-county-of-denver-american-community-survey-nbrhd-2013-2017 </a:t>
            </a:r>
          </a:p>
          <a:p>
            <a:pPr marL="0" indent="0">
              <a:buNone/>
            </a:pPr>
            <a:r>
              <a:rPr lang="en-US" sz="1700" dirty="0">
                <a:solidFill>
                  <a:schemeClr val="bg1"/>
                </a:solidFill>
              </a:rPr>
              <a:t>6.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/dataset/city-and-county-of-denver-life-expectancy-2010-2015 </a:t>
            </a:r>
          </a:p>
          <a:p>
            <a:pPr marL="0" indent="0">
              <a:buNone/>
            </a:pPr>
            <a:r>
              <a:rPr lang="en-US" sz="1700" dirty="0">
                <a:solidFill>
                  <a:schemeClr val="bg1"/>
                </a:solidFill>
              </a:rPr>
              <a:t>7.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/dataset/city-and-county-of-denver-adult-obesity-2014-2016 </a:t>
            </a:r>
          </a:p>
          <a:p>
            <a:pPr marL="0" indent="0">
              <a:buNone/>
            </a:pPr>
            <a:r>
              <a:rPr lang="en-US" sz="1700" dirty="0">
                <a:solidFill>
                  <a:schemeClr val="bg1"/>
                </a:solidFill>
              </a:rPr>
              <a:t>8.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/dataset/city-and-county-of-denver-adult-diabetes-2010-2016 </a:t>
            </a:r>
          </a:p>
          <a:p>
            <a:pPr marL="0" indent="0">
              <a:buNone/>
            </a:pPr>
            <a:r>
              <a:rPr lang="en-US" sz="1700" dirty="0">
                <a:solidFill>
                  <a:schemeClr val="bg1"/>
                </a:solidFill>
              </a:rPr>
              <a:t>9.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-real-property-sales-and-transfers</a:t>
            </a:r>
          </a:p>
        </p:txBody>
      </p:sp>
    </p:spTree>
    <p:extLst>
      <p:ext uri="{BB962C8B-B14F-4D97-AF65-F5344CB8AC3E}">
        <p14:creationId xmlns:p14="http://schemas.microsoft.com/office/powerpoint/2010/main" val="138889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Getting Started</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a:buFontTx/>
              <a:buChar char="-"/>
            </a:pPr>
            <a:r>
              <a:rPr lang="en-US" dirty="0">
                <a:solidFill>
                  <a:schemeClr val="bg1"/>
                </a:solidFill>
              </a:rPr>
              <a:t>Review all datasets to understand the universe of attributes and how these attributes compare with one another.</a:t>
            </a:r>
          </a:p>
          <a:p>
            <a:pPr>
              <a:buFontTx/>
              <a:buChar char="-"/>
            </a:pPr>
            <a:r>
              <a:rPr lang="en-US" dirty="0">
                <a:solidFill>
                  <a:schemeClr val="bg1"/>
                </a:solidFill>
              </a:rPr>
              <a:t>Neighborhoods will be the primary attribute that we intend to join datasets on. Accordingly, we will need to verify that all datasets have comparable neighborhood attributes.</a:t>
            </a:r>
          </a:p>
          <a:p>
            <a:pPr>
              <a:buFontTx/>
              <a:buChar char="-"/>
            </a:pPr>
            <a:r>
              <a:rPr lang="en-US" dirty="0">
                <a:solidFill>
                  <a:schemeClr val="bg1"/>
                </a:solidFill>
              </a:rPr>
              <a:t>We will begin to explore the data using simple metrics like comparing counts of attribute occurrences, calculating medians and maximums, etc. We will also create simple plots to explore the data for initial interesting patterns.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47557903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718</TotalTime>
  <Words>1283</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Nova</vt:lpstr>
      <vt:lpstr>GradientVTI</vt:lpstr>
      <vt:lpstr>crime and health in the mile high city  correlations in crime and health outcomes  by neighborhood in Denver, co</vt:lpstr>
      <vt:lpstr>Project Description</vt:lpstr>
      <vt:lpstr>Prior Work The Denver Department of Public Safety</vt:lpstr>
      <vt:lpstr>Prior Work The US Department of Housing and Urban Development</vt:lpstr>
      <vt:lpstr>Prior Work The National Institutes of Health</vt:lpstr>
      <vt:lpstr>Datasets</vt:lpstr>
      <vt:lpstr>Datasets</vt:lpstr>
      <vt:lpstr>Datasets</vt:lpstr>
      <vt:lpstr>Proposed Work Getting Started</vt:lpstr>
      <vt:lpstr>Proposed Work Data Cleaning</vt:lpstr>
      <vt:lpstr>Proposed Work Data Integration</vt:lpstr>
      <vt:lpstr>Tools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health in the mile high city  correlations in crime and health outcomes  by neighborhood  in Denver, co</dc:title>
  <dc:creator>Cody Thornton</dc:creator>
  <cp:lastModifiedBy>Microsoft Office User</cp:lastModifiedBy>
  <cp:revision>24</cp:revision>
  <dcterms:created xsi:type="dcterms:W3CDTF">2021-10-08T17:00:49Z</dcterms:created>
  <dcterms:modified xsi:type="dcterms:W3CDTF">2021-10-10T15:12:57Z</dcterms:modified>
</cp:coreProperties>
</file>