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7A24A-5B64-4C52-AFE1-E9CFC6C7CFD2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FFC77-EAB7-43A9-9FF9-901D86364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63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7A24A-5B64-4C52-AFE1-E9CFC6C7CFD2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FFC77-EAB7-43A9-9FF9-901D86364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72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7A24A-5B64-4C52-AFE1-E9CFC6C7CFD2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FFC77-EAB7-43A9-9FF9-901D86364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3508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7A24A-5B64-4C52-AFE1-E9CFC6C7CFD2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FFC77-EAB7-43A9-9FF9-901D863646E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282491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7A24A-5B64-4C52-AFE1-E9CFC6C7CFD2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FFC77-EAB7-43A9-9FF9-901D86364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1996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7A24A-5B64-4C52-AFE1-E9CFC6C7CFD2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FFC77-EAB7-43A9-9FF9-901D86364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2238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7A24A-5B64-4C52-AFE1-E9CFC6C7CFD2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FFC77-EAB7-43A9-9FF9-901D86364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0901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7A24A-5B64-4C52-AFE1-E9CFC6C7CFD2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FFC77-EAB7-43A9-9FF9-901D86364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8273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7A24A-5B64-4C52-AFE1-E9CFC6C7CFD2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FFC77-EAB7-43A9-9FF9-901D86364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710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7A24A-5B64-4C52-AFE1-E9CFC6C7CFD2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FFC77-EAB7-43A9-9FF9-901D86364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073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7A24A-5B64-4C52-AFE1-E9CFC6C7CFD2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FFC77-EAB7-43A9-9FF9-901D86364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463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7A24A-5B64-4C52-AFE1-E9CFC6C7CFD2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FFC77-EAB7-43A9-9FF9-901D86364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847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7A24A-5B64-4C52-AFE1-E9CFC6C7CFD2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FFC77-EAB7-43A9-9FF9-901D86364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882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7A24A-5B64-4C52-AFE1-E9CFC6C7CFD2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FFC77-EAB7-43A9-9FF9-901D86364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288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7A24A-5B64-4C52-AFE1-E9CFC6C7CFD2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FFC77-EAB7-43A9-9FF9-901D86364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251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7A24A-5B64-4C52-AFE1-E9CFC6C7CFD2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FFC77-EAB7-43A9-9FF9-901D86364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856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7A24A-5B64-4C52-AFE1-E9CFC6C7CFD2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FFC77-EAB7-43A9-9FF9-901D86364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931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B47A24A-5B64-4C52-AFE1-E9CFC6C7CFD2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1FFC77-EAB7-43A9-9FF9-901D86364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210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97" r:id="rId1"/>
    <p:sldLayoutId id="2147483898" r:id="rId2"/>
    <p:sldLayoutId id="2147483899" r:id="rId3"/>
    <p:sldLayoutId id="2147483900" r:id="rId4"/>
    <p:sldLayoutId id="2147483901" r:id="rId5"/>
    <p:sldLayoutId id="2147483902" r:id="rId6"/>
    <p:sldLayoutId id="2147483903" r:id="rId7"/>
    <p:sldLayoutId id="2147483904" r:id="rId8"/>
    <p:sldLayoutId id="2147483905" r:id="rId9"/>
    <p:sldLayoutId id="2147483906" r:id="rId10"/>
    <p:sldLayoutId id="2147483907" r:id="rId11"/>
    <p:sldLayoutId id="2147483908" r:id="rId12"/>
    <p:sldLayoutId id="2147483909" r:id="rId13"/>
    <p:sldLayoutId id="2147483910" r:id="rId14"/>
    <p:sldLayoutId id="2147483911" r:id="rId15"/>
    <p:sldLayoutId id="2147483912" r:id="rId16"/>
    <p:sldLayoutId id="21474839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jert.org/research/stock-prediction-using-hybrid-arima-and-gru-models" TargetMode="External"/><Relationship Id="rId2" Type="http://schemas.openxmlformats.org/officeDocument/2006/relationships/hyperlink" Target="https://www.irjet.net/archives/V6/i3/IRJETV6I3219.pdf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5EBB1F-69A9-CC7F-C69C-FF10ABFF5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1" y="1454964"/>
            <a:ext cx="3339281" cy="330884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300" cap="all" spc="200" baseline="0">
                <a:effectLst/>
              </a:rPr>
              <a:t>Stock Price Prediction Using LSTM and Stacked Regression</a:t>
            </a:r>
            <a:br>
              <a:rPr lang="en-US" sz="3300" cap="all" spc="200" baseline="0">
                <a:effectLst/>
              </a:rPr>
            </a:br>
            <a:endParaRPr lang="en-US" sz="3300" cap="all" spc="200" baseline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A0D7B6-DA49-2664-0A6B-43F1443A9822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8023" r="9330"/>
          <a:stretch/>
        </p:blipFill>
        <p:spPr>
          <a:xfrm>
            <a:off x="4634682" y="10"/>
            <a:ext cx="7557319" cy="685799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BFEFF673-A9DE-416D-A04E-1D5090454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873586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43551-58A4-E2BF-199B-269AAAE41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6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br>
              <a:rPr lang="en-US" sz="66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66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66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66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66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6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AACDFF-E386-6711-6B0D-0D8E4DE9E0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3248"/>
            <a:ext cx="10515600" cy="4323714"/>
          </a:xfrm>
        </p:spPr>
        <p:txBody>
          <a:bodyPr>
            <a:normAutofit/>
          </a:bodyPr>
          <a:lstStyle/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S. Nikita, S. Abhijit, and S. Aayush, 2021. LSTM FOR STOCK MARKET PREDICTION Irjet.net (online IRJETV6I3219.pdf is available at: </a:t>
            </a:r>
            <a:r>
              <a:rPr lang="en-US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https://www.irjet.net/archives/V6/i3/IRJETV6I3219.pdf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[Accessed November 30, 2021]</a:t>
            </a: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Mangalampalli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P.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Khetre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and V. Malviya, 2021. HYBRID ARIMA AND GRU MODELS FOR STOCK PREDICTION Ijert.org (online). Available at: </a:t>
            </a:r>
            <a:r>
              <a:rPr lang="en-US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http://www.ijert.org/research/stock-prediction-using-hybrid-arima-and-gru-models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IJERTV9IS050550.pdf&gt; [Accessed November 30, 2021]</a:t>
            </a: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Nikfarjam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Emadzadeh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and S.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Muthaiyah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2021. Approaches to text mining for stock market prediction [online] https://www.academia.edu. Available at: http://www.academia.edu/10400600/Text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57791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9223A-33A3-E1E1-E2B6-501ADF90C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9068" y="802298"/>
            <a:ext cx="6015784" cy="5116985"/>
          </a:xfrm>
        </p:spPr>
        <p:txBody>
          <a:bodyPr vert="horz" lIns="91440" tIns="45720" rIns="91440" bIns="0" rtlCol="0" anchor="ctr">
            <a:normAutofit/>
          </a:bodyPr>
          <a:lstStyle/>
          <a:p>
            <a:r>
              <a:rPr lang="en-US" sz="660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9972824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CC957-BF06-3BE4-BC3B-5CA5821C4A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members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EE6BB8-8AB7-024F-4BAA-2C936098EE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pPr algn="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K.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Nikhil Reddy(700739505)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N. Bhupendra Sai(700734676)</a:t>
            </a:r>
          </a:p>
          <a:p>
            <a:pPr algn="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P. Nani Siva Rama Krishna(700731657)</a:t>
            </a:r>
          </a:p>
          <a:p>
            <a:pPr algn="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719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72CE2-E910-FC6D-A1B0-79EF846F24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AF24DB-F599-C88D-C1AC-EB4E64FF94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Read and Processing – K. Nikhil Reddy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Visualization-N. Bhupendra Sai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Stock model and -P. Nani shiva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rama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krishna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4446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F24BE-8E1E-30AC-44EA-79AAAF527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  <a:endParaRPr lang="en-US" sz="6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0F5596-7A93-3458-2079-9B62462CB9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Identifying and resolving customer complaints increases customer happiness and an organization's trustworthiness</a:t>
            </a:r>
          </a:p>
          <a:p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Companies may have mountains of consumer feedback collected in today's climate, where we are understandably suffering from data overload </a:t>
            </a:r>
            <a:endParaRPr lang="en-US" sz="32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 is hard to 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normal humans to analyze it manually without error or bias such huge data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196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D49C2-493B-A6F6-E016-DD23A2604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10322"/>
          </a:xfrm>
        </p:spPr>
        <p:txBody>
          <a:bodyPr>
            <a:noAutofit/>
          </a:bodyPr>
          <a:lstStyle/>
          <a:p>
            <a:pPr algn="ctr"/>
            <a:r>
              <a:rPr lang="en-US" sz="66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br>
              <a:rPr lang="en-US" sz="66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66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66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66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66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6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06CA8F-24A3-58A5-8547-53A8E72EF0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103120"/>
            <a:ext cx="8946541" cy="4145279"/>
          </a:xfrm>
        </p:spPr>
        <p:txBody>
          <a:bodyPr>
            <a:normAutofit/>
          </a:bodyPr>
          <a:lstStyle/>
          <a:p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Time series analysis is a subset of statistics that is widely employed in subjects such as econometrics and operations research</a:t>
            </a:r>
          </a:p>
          <a:p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Stock prices are variable, and their value is determined by a variety of factors</a:t>
            </a:r>
          </a:p>
          <a:p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main goal is to forecast stock values utilizing Stacked Regression and LSTM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0947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C709D-90E4-EC26-2288-A3AE062D2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66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Related work</a:t>
            </a:r>
            <a:br>
              <a:rPr lang="en-US" sz="66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66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66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66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66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6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82EA87-4B2E-0AAB-DAF2-DBAA65C60D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3248"/>
            <a:ext cx="10515600" cy="4323714"/>
          </a:xfrm>
        </p:spPr>
        <p:txBody>
          <a:bodyPr>
            <a:normAutofit/>
          </a:bodyPr>
          <a:lstStyle/>
          <a:p>
            <a:r>
              <a:rPr lang="en-US" sz="3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Manh</a:t>
            </a:r>
            <a: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Ha Duong and </a:t>
            </a:r>
            <a:r>
              <a:rPr lang="en-US" sz="3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Boriss</a:t>
            </a:r>
            <a: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Siliverstovs</a:t>
            </a:r>
            <a: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conducted research.</a:t>
            </a:r>
          </a:p>
          <a:p>
            <a: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Stock Market Prediction Using Machine Learning </a:t>
            </a:r>
          </a:p>
          <a:p>
            <a: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Forecasting the Stock Market Index Using Artificial Intelligence Techniques</a:t>
            </a:r>
          </a:p>
          <a:p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5495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D1DCB-F37D-D470-4B7E-C3110FFE8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6600" b="0" i="0" u="none" strike="noStrike" baseline="0" dirty="0">
                <a:solidFill>
                  <a:srgbClr val="000000"/>
                </a:solidFill>
              </a:rPr>
              <a:t>Problem Statement</a:t>
            </a:r>
            <a:br>
              <a:rPr lang="en-US" sz="6600" b="0" i="0" u="none" strike="noStrike" baseline="0" dirty="0">
                <a:solidFill>
                  <a:srgbClr val="000000"/>
                </a:solidFill>
              </a:rPr>
            </a:br>
            <a:r>
              <a:rPr lang="en-US" sz="6600" b="0" i="0" u="none" strike="noStrike" baseline="0" dirty="0">
                <a:solidFill>
                  <a:srgbClr val="000000"/>
                </a:solidFill>
              </a:rPr>
              <a:t> </a:t>
            </a:r>
            <a:br>
              <a:rPr lang="en-US" sz="6600" b="0" i="0" u="none" strike="noStrike" baseline="0" dirty="0">
                <a:solidFill>
                  <a:srgbClr val="000000"/>
                </a:solidFill>
              </a:rPr>
            </a:br>
            <a:r>
              <a:rPr lang="en-US" sz="6600" b="0" i="0" u="none" strike="noStrike" baseline="0" dirty="0">
                <a:solidFill>
                  <a:srgbClr val="000000"/>
                </a:solidFill>
              </a:rPr>
              <a:t> </a:t>
            </a:r>
            <a:br>
              <a:rPr lang="en-US" sz="6600" b="0" i="0" u="none" strike="noStrike" baseline="0" dirty="0">
                <a:solidFill>
                  <a:srgbClr val="000000"/>
                </a:solidFill>
              </a:rPr>
            </a:br>
            <a:endParaRPr lang="en-US" sz="6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5BF96-DCC2-57E7-39E6-4C113FA4C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13281"/>
            <a:ext cx="10515600" cy="4063682"/>
          </a:xfrm>
        </p:spPr>
        <p:txBody>
          <a:bodyPr>
            <a:normAutofit/>
          </a:bodyPr>
          <a:lstStyle/>
          <a:p>
            <a: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Predicting stock market prices is a difficult task that has traditionally necessitated extensive human-computer interaction. </a:t>
            </a:r>
          </a:p>
          <a:p>
            <a: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Traditional batch processing methods cannot be used efficiently for stock market analysis because stock prices are correlated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5123940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3F4807A-5068-4492-8025-D75F320E9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E11C98-1E5A-4C8D-8A45-ECA6970FAF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00837" y="1325881"/>
            <a:ext cx="3543464" cy="980440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br>
              <a:rPr lang="en-US" sz="4100" b="0" i="0" u="none" strike="noStrike" baseline="0" dirty="0">
                <a:solidFill>
                  <a:srgbClr val="EBEBEB"/>
                </a:solidFill>
              </a:rPr>
            </a:br>
            <a:r>
              <a:rPr lang="en-US" sz="4100" b="0" i="0" u="none" strike="noStrike" baseline="0" dirty="0">
                <a:solidFill>
                  <a:srgbClr val="EBEBEB"/>
                </a:solidFill>
              </a:rPr>
              <a:t> </a:t>
            </a:r>
            <a:br>
              <a:rPr lang="en-US" sz="4100" b="0" i="0" u="none" strike="noStrike" baseline="0" dirty="0">
                <a:solidFill>
                  <a:srgbClr val="EBEBEB"/>
                </a:solidFill>
              </a:rPr>
            </a:br>
            <a:r>
              <a:rPr lang="en-US" sz="4100" b="0" i="0" u="none" strike="noStrike" baseline="0" dirty="0">
                <a:solidFill>
                  <a:srgbClr val="EBEBEB"/>
                </a:solidFill>
              </a:rPr>
              <a:t>Proposed Solution </a:t>
            </a:r>
            <a:br>
              <a:rPr lang="en-US" sz="4100" b="0" i="0" u="none" strike="noStrike" baseline="0" dirty="0">
                <a:solidFill>
                  <a:srgbClr val="EBEBEB"/>
                </a:solidFill>
              </a:rPr>
            </a:br>
            <a:endParaRPr lang="en-US" sz="4100" dirty="0">
              <a:solidFill>
                <a:srgbClr val="EBEBEB"/>
              </a:solidFill>
            </a:endParaRP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2CCE64FA-E288-ABE2-DAD5-D3A0BD3691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3137" y="2489202"/>
            <a:ext cx="3571163" cy="372063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800" dirty="0">
                <a:solidFill>
                  <a:schemeClr val="tx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Predicting stock market prices is a difficult task that has traditionally necessitated extensive human-computer </a:t>
            </a:r>
            <a:r>
              <a:rPr lang="en-US" sz="1600" dirty="0">
                <a:solidFill>
                  <a:schemeClr val="tx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interaction. 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Traditional batch processing methods cannot be used efficiently for stock market analysis because stock prices are correlated</a:t>
            </a:r>
            <a:endParaRPr lang="en-US" sz="1600" dirty="0">
              <a:solidFill>
                <a:schemeClr val="tx2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endParaRPr lang="en-US" sz="1100" dirty="0">
              <a:solidFill>
                <a:schemeClr val="tx2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Freeform 36">
            <a:extLst>
              <a:ext uri="{FF2B5EF4-FFF2-40B4-BE49-F238E27FC236}">
                <a16:creationId xmlns:a16="http://schemas.microsoft.com/office/drawing/2014/main" id="{B24996F8-180C-4DCB-8A26-DFA336CDE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13666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Bacteria in a capsule">
            <a:extLst>
              <a:ext uri="{FF2B5EF4-FFF2-40B4-BE49-F238E27FC236}">
                <a16:creationId xmlns:a16="http://schemas.microsoft.com/office/drawing/2014/main" id="{7DBC7A01-A27B-B89A-34C4-7F81B318952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022" r="6772" b="1"/>
          <a:stretch/>
        </p:blipFill>
        <p:spPr>
          <a:xfrm>
            <a:off x="20" y="10"/>
            <a:ext cx="7759920" cy="6857991"/>
          </a:xfrm>
          <a:custGeom>
            <a:avLst/>
            <a:gdLst/>
            <a:ahLst/>
            <a:cxnLst/>
            <a:rect l="l" t="t" r="r" b="b"/>
            <a:pathLst>
              <a:path w="7759940" h="6858001">
                <a:moveTo>
                  <a:pt x="0" y="0"/>
                </a:moveTo>
                <a:lnTo>
                  <a:pt x="1296537" y="0"/>
                </a:lnTo>
                <a:lnTo>
                  <a:pt x="1296537" y="1"/>
                </a:lnTo>
                <a:lnTo>
                  <a:pt x="6415225" y="1"/>
                </a:lnTo>
                <a:lnTo>
                  <a:pt x="6415225" y="0"/>
                </a:lnTo>
                <a:lnTo>
                  <a:pt x="7758763" y="0"/>
                </a:lnTo>
                <a:lnTo>
                  <a:pt x="7733718" y="155677"/>
                </a:lnTo>
                <a:lnTo>
                  <a:pt x="7709849" y="310668"/>
                </a:lnTo>
                <a:lnTo>
                  <a:pt x="7686485" y="466344"/>
                </a:lnTo>
                <a:lnTo>
                  <a:pt x="7666482" y="622707"/>
                </a:lnTo>
                <a:lnTo>
                  <a:pt x="7646311" y="778383"/>
                </a:lnTo>
                <a:lnTo>
                  <a:pt x="7627485" y="934746"/>
                </a:lnTo>
                <a:lnTo>
                  <a:pt x="7611349" y="1089051"/>
                </a:lnTo>
                <a:lnTo>
                  <a:pt x="7596053" y="1245413"/>
                </a:lnTo>
                <a:lnTo>
                  <a:pt x="7582101" y="1401090"/>
                </a:lnTo>
                <a:lnTo>
                  <a:pt x="7569999" y="1554023"/>
                </a:lnTo>
                <a:lnTo>
                  <a:pt x="7557896" y="1709014"/>
                </a:lnTo>
                <a:lnTo>
                  <a:pt x="7547811" y="1861947"/>
                </a:lnTo>
                <a:lnTo>
                  <a:pt x="7539911" y="2014881"/>
                </a:lnTo>
                <a:lnTo>
                  <a:pt x="7531674" y="2167128"/>
                </a:lnTo>
                <a:lnTo>
                  <a:pt x="7524783" y="2318004"/>
                </a:lnTo>
                <a:lnTo>
                  <a:pt x="7519908" y="2467509"/>
                </a:lnTo>
                <a:lnTo>
                  <a:pt x="7515706" y="2617013"/>
                </a:lnTo>
                <a:lnTo>
                  <a:pt x="7511672" y="2765146"/>
                </a:lnTo>
                <a:lnTo>
                  <a:pt x="7509823" y="2911221"/>
                </a:lnTo>
                <a:lnTo>
                  <a:pt x="7507806" y="3057297"/>
                </a:lnTo>
                <a:lnTo>
                  <a:pt x="7506797" y="3201315"/>
                </a:lnTo>
                <a:lnTo>
                  <a:pt x="7507806" y="3343961"/>
                </a:lnTo>
                <a:lnTo>
                  <a:pt x="7507806" y="3485236"/>
                </a:lnTo>
                <a:lnTo>
                  <a:pt x="7509823" y="3625139"/>
                </a:lnTo>
                <a:lnTo>
                  <a:pt x="7512848" y="3762299"/>
                </a:lnTo>
                <a:lnTo>
                  <a:pt x="7515706" y="3898087"/>
                </a:lnTo>
                <a:lnTo>
                  <a:pt x="7518900" y="4031133"/>
                </a:lnTo>
                <a:lnTo>
                  <a:pt x="7523774" y="4163492"/>
                </a:lnTo>
                <a:lnTo>
                  <a:pt x="7528985" y="4293793"/>
                </a:lnTo>
                <a:lnTo>
                  <a:pt x="7533691" y="4421352"/>
                </a:lnTo>
                <a:lnTo>
                  <a:pt x="7546971" y="4670298"/>
                </a:lnTo>
                <a:lnTo>
                  <a:pt x="7561090" y="4908956"/>
                </a:lnTo>
                <a:lnTo>
                  <a:pt x="7575882" y="5138013"/>
                </a:lnTo>
                <a:lnTo>
                  <a:pt x="7592187" y="5354726"/>
                </a:lnTo>
                <a:lnTo>
                  <a:pt x="7609164" y="5561838"/>
                </a:lnTo>
                <a:lnTo>
                  <a:pt x="7627485" y="5753862"/>
                </a:lnTo>
                <a:lnTo>
                  <a:pt x="7645471" y="5934227"/>
                </a:lnTo>
                <a:lnTo>
                  <a:pt x="7663456" y="6100191"/>
                </a:lnTo>
                <a:lnTo>
                  <a:pt x="7680433" y="6252438"/>
                </a:lnTo>
                <a:lnTo>
                  <a:pt x="7696570" y="6387541"/>
                </a:lnTo>
                <a:lnTo>
                  <a:pt x="7711866" y="6509613"/>
                </a:lnTo>
                <a:lnTo>
                  <a:pt x="7724641" y="6612483"/>
                </a:lnTo>
                <a:lnTo>
                  <a:pt x="7736743" y="6698894"/>
                </a:lnTo>
                <a:lnTo>
                  <a:pt x="7754057" y="6817538"/>
                </a:lnTo>
                <a:lnTo>
                  <a:pt x="7759940" y="6858000"/>
                </a:lnTo>
                <a:lnTo>
                  <a:pt x="6854586" y="6858000"/>
                </a:lnTo>
                <a:lnTo>
                  <a:pt x="6854586" y="6858001"/>
                </a:lnTo>
                <a:lnTo>
                  <a:pt x="764022" y="6858001"/>
                </a:lnTo>
                <a:lnTo>
                  <a:pt x="764022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630182B0-3559-41D5-9EBC-0BD86BEDA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958538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82860-3FC5-C738-E6C6-01C782FDE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66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Results/ Simulations</a:t>
            </a:r>
            <a:br>
              <a:rPr lang="en-US" sz="66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sz="66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 </a:t>
            </a:r>
            <a:br>
              <a:rPr lang="en-US" sz="66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endParaRPr lang="en-US" sz="6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47A09B-148F-949C-3C22-9E685C26AF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3248"/>
            <a:ext cx="10515600" cy="4323714"/>
          </a:xfrm>
        </p:spPr>
        <p:txBody>
          <a:bodyPr>
            <a:normAutofit/>
          </a:bodyPr>
          <a:lstStyle/>
          <a:p>
            <a: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We propose an online learning algorithm that makes use of Long Short Term Memory (LSTM), a type of recurrent neural network (RNN) in which the weights for individual data points are adjusted using stochastic gradient descent</a:t>
            </a:r>
          </a:p>
          <a:p>
            <a: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 system's accuracy is then compared to that of an Artificial Neural Network. 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4679153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106</TotalTime>
  <Words>495</Words>
  <Application>Microsoft Office PowerPoint</Application>
  <PresentationFormat>Widescreen</PresentationFormat>
  <Paragraphs>35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Century Gothic</vt:lpstr>
      <vt:lpstr>Times New Roman</vt:lpstr>
      <vt:lpstr>Wingdings 3</vt:lpstr>
      <vt:lpstr>Ion</vt:lpstr>
      <vt:lpstr>Stock Price Prediction Using LSTM and Stacked Regression </vt:lpstr>
      <vt:lpstr>Group members</vt:lpstr>
      <vt:lpstr>Roles</vt:lpstr>
      <vt:lpstr>Motivation</vt:lpstr>
      <vt:lpstr>Objectives     </vt:lpstr>
      <vt:lpstr>Related work     </vt:lpstr>
      <vt:lpstr>Problem Statement     </vt:lpstr>
      <vt:lpstr>   Proposed Solution  </vt:lpstr>
      <vt:lpstr>Results/ Simulations    </vt:lpstr>
      <vt:lpstr>References    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 Price Prediction Using LSTM and Stacked Regression </dc:title>
  <dc:creator>Nikhil Reddy Kethireddy</dc:creator>
  <cp:lastModifiedBy>Bhupendra Sai Nagaraju</cp:lastModifiedBy>
  <cp:revision>50</cp:revision>
  <dcterms:created xsi:type="dcterms:W3CDTF">2022-12-05T22:34:19Z</dcterms:created>
  <dcterms:modified xsi:type="dcterms:W3CDTF">2022-12-06T05:49:03Z</dcterms:modified>
</cp:coreProperties>
</file>