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18" r:id="rId2"/>
    <p:sldId id="319" r:id="rId3"/>
    <p:sldId id="320" r:id="rId4"/>
    <p:sldId id="321" r:id="rId5"/>
    <p:sldId id="523" r:id="rId6"/>
    <p:sldId id="524" r:id="rId7"/>
    <p:sldId id="324" r:id="rId8"/>
    <p:sldId id="525" r:id="rId9"/>
    <p:sldId id="526" r:id="rId10"/>
    <p:sldId id="529" r:id="rId11"/>
    <p:sldId id="534" r:id="rId12"/>
    <p:sldId id="535" r:id="rId13"/>
    <p:sldId id="533" r:id="rId14"/>
    <p:sldId id="530" r:id="rId15"/>
    <p:sldId id="531" r:id="rId16"/>
    <p:sldId id="536" r:id="rId17"/>
    <p:sldId id="532" r:id="rId18"/>
    <p:sldId id="537" r:id="rId19"/>
    <p:sldId id="538" r:id="rId20"/>
    <p:sldId id="539" r:id="rId21"/>
    <p:sldId id="540" r:id="rId22"/>
    <p:sldId id="541" r:id="rId23"/>
    <p:sldId id="542" r:id="rId24"/>
    <p:sldId id="516" r:id="rId25"/>
    <p:sldId id="323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417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370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63" r:id="rId64"/>
    <p:sldId id="543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37" autoAdjust="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0:01.281"/>
    </inkml:context>
    <inkml:brush xml:id="br0">
      <inkml:brushProperty name="width" value="0.10583" units="cm"/>
      <inkml:brushProperty name="height" value="0.03528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274 0 6,'0'0'7,"0"0"-2,0 0 0,-16 2-1,16-2-1,-12 14 0,12-14-1,-18 21-1,18-21 0,-20 23 1,20-23 0,-22 22 0,22-22 0,-22 24-1,22-24 2,-19 20 0,19-20 0,-19 22 0,19-22 0,-13 25-1,13-25 1,-11 24 0,11-24-1,-9 19 0,9-19 0,-8 20-1,8-20 1,-11 19 0,11-19-1,-16 24 3,8-7-2,8-17 0,-16 31 0,7-15 0,2 3-1,1-3 0,0 0 0,3-1 0,-2 3-1,3-1 1,2 0-1,0 4 1,4-1-1,0 1 1,3-1-1,-3 0 1,4 1-1,-3 1 0,-2-2 1,-1-1-1,-1 3 1,-1 3-1,0 4 1,2-1-1,-1 2 1,3 0-1,2 0 0,-1-4 0,3 1 1,-2-5-1,-1 0 0,1-3 0,0 1 0,0 4 0,1 3 0,-2 1 0,1 2 0,0 3 0,0-3 1,1 1-1,-3-5 1,1-3-1,-2-1 1,1-1 0,0-1 0,-1-1 1,4 4-3,-1 1 3,0 3-3,2-4 3,2-1-2,-2 0 0,-2-4 0,0 1 0,0 0 1,-2 6-1,-1 6 1,-2 5-1,3 8 1,-4 5-1,1 3 0,1-2 0,-1-1 0,1-6 0,-1-6 0,-1-5 0,0-2 1,0-2-1,-1-1 1,-2 4-1,1 1 1,-1 1 0,1 0 0,1-2 0,-1-4 1,2-5-1,0 0 1,0-3-1,0 1 0,0 1 0,3 5-1,1 3 1,-3 2-1,2 2 1,-1-1-1,-2-2 0,1-4-1,-1-1-3,-3-10-8,0-1-18,3 3-1,0-17 1</inkml:trace>
  <inkml:trace contextRef="#ctx0" brushRef="#br0" timeOffset="1109">14 2349 24,'12'-18'26,"-12"18"-6,24 14-3,-11 2-5,7 11-3,-4 1-3,3 5-2,-3 0-2,-1 2 0,-2-1-1,-2 1-1,-1 1 1,-1-1-1,-1 1 0,1 0 1,1-3-1,-2-1 0,1-9 0,-9-23 1,14 13-1,-14-13 2,16-41-1,-8-2 1,1-13 0,4-7 1,-2-8 0,5 0 0,-2 2 0,2 9-1,-2 10 0,0 12 0,0 13-2,2 8-1,-2 17-4,-14 0-11,21 5-16,-21-5-1,22 23 0</inkml:trace>
  <inkml:trace contextRef="#ctx0" brushRef="#br0" timeOffset="2078">367 2940 23,'0'0'19,"0"0"-2,0 0-2,0 0-1,-14-3-2,14 3-3,0 0-2,-18-18-1,18 18-2,-14 4-1,14-4-1,-17 20 1,7-1-2,-2 1 0,2 4 0,-1 3 1,2 3-1,-1 4 0,4 5 0,0 1 0,3 5 0,0 3 1,3 0-2,0 3 2,1-1-2,2-4 1,2 1 0,0 0 0,3-3 0,1 2-1,2 2 1,-1 3 0,1 1 0,-2 3 0,1-2 0,-3-1-1,-2 6 0,-2 0 0,-1 2 0,-1 2-1,1 4 1,-2 4-1,2 7 1,-1 2-1,1 0 1,-2-1 0,0-1 1,-2-6-1,-1-5 1,-3-9-1,-1-8 0,0-7 0,-1-6 1,1-6-1,1-3 0,0-3 0,1-4 0,2-3 0,0-1 0,3-16 0,-7 17 0,7-17 0,0 0-1,0 0-2,0 0-5,0 0-18,0 0-8,0 0-1,0 0 1</inkml:trace>
  <inkml:trace contextRef="#ctx0" brushRef="#br0" timeOffset="2797">86 4953 10,'0'0'31,"0"0"1,0 0 0,27 21-19,-13 2-4,12 12-2,-4 6-1,4 4-4,-3-1 0,-3-1-2,-6-6 1,-1-7-2,-5-6 2,-2-7-1,-6-17 0,0 0 2,22-12-1,-12-12 1,1-14 0,3-6 2,0-11-2,6-1 2,-1-6-2,0 6 0,-1 8-1,-3 8-5,8 19-8,-3 10-23,1 14-1,-3 13 0,3 9 0</inkml:trace>
  <inkml:trace contextRef="#ctx0" brushRef="#br0" timeOffset="3609">400 5431 6,'0'0'24,"0"-16"-7,0 16-3,0 0-1,-12-15-2,12 15-3,0 0-2,-19-16 0,19 16-1,0 0 0,0 0-1,-15-3-1,15 3 0,0 0 0,-12 22-1,12-22 0,-13 30 0,5-10 0,4 7-1,-1 3 1,3 8-1,1 1 0,2 8 0,2 7 0,4 2 0,-1 6-1,0 0 1,-1 1-1,3 0 1,0-1 1,0-3-1,4-5 1,4-1-1,1-1 1,6 3 0,-3 0-1,1 4 0,-3 0 0,1 4-1,-8 0 0,-3 2 1,-1-4-1,-6-1 0,-2-2 0,-1-5 0,-3-4 0,-3-2 0,-1-3 0,-7-4 0,-1-3 0,-2 3-1,-2-4 2,1-1-2,3-1 1,-1-1 0,4 2 0,5 1 0,2 2 0,1-1 0,1 4 0,0 2 0,2 1 0,0 0 0,2-3 0,-1-4 0,4-2 0,-1-7 0,2-6-1,0-7-1,-3-15-3,0 0-11,0 0-18,16-4 0,-16 4 0</inkml:trace>
  <inkml:trace contextRef="#ctx0" brushRef="#br0" timeOffset="4359">148 7418 22,'0'0'30,"20"22"1,-5 4-13,-1 1-6,11 16-2,-6-4-2,5 7-3,-6-1-2,3 4-1,-5-2-2,-2-3 1,-3-3-1,-2-6 0,2-7 0,-3-3 1,2-8-1,-10-17 1,20 7 1,-7-21 0,0-15 1,4-10-1,-3-15 2,8-1-1,0-6 0,3 6-2,2 3 0,2 5-5,5 17-10,-1 8-20,-3 9-3,-3 10 2,-3 3-2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4:19.281"/>
    </inkml:context>
    <inkml:brush xml:id="br0">
      <inkml:brushProperty name="width" value="0.21167" units="cm"/>
      <inkml:brushProperty name="height" value="0.21167" units="cm"/>
      <inkml:brushProperty name="color" value="#333399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 contextRef="#ctx0" brushRef="#br0">391 20 16,'6'-14'16,"-6"14"-1,0 0-2,2-19-2,-2 19-2,0 0-1,0 0-2,0 0 0,0 0-2,0 0 1,-10 30-1,10-6 1,6 10-1,-2 10 1,5 15-2,-1 8 1,3 15-1,-3 8 0,2 8-1,-4 2 0,0 4 0,-1-3-1,0 0 1,-2-5-1,0 0 0,-1-6 0,-2 1 0,-3-3-1,-2 2 1,-3 0-1,-3 0 1,-2-4 0,0-6 0,2-6 0,2-9-1,4-11 1,2-12 0,1-10 0,4-14 0,-2-18-1,5 16 0,-5-16-3,0 0-3,0 0-14,4-27-13,-4 12-2,-1-3 1</inkml:trace>
  <inkml:trace contextRef="#ctx0" brushRef="#br0" timeOffset="672">33 1759 30,'-13'-15'29,"13"15"-8,-24-26-2,24 26-4,0 0-3,0 0-4,0 0-2,0 0-2,-3 19 0,11-1 0,0 3-1,6 6 0,2 4 1,5 10-2,1 2 1,5 7 0,0 7-1,5 7 0,1 2-1,2 0-1,-1-6 0,-1-5 0,-3-7 0,-3-11 0,-3-7 0,-3-11 0,-7-11 0,1-6 0,-15-2 0,22-25 0,-9-7 0,3-15 0,1-16 1,7-14 0,1-16-1,6-5 1,-3-7-1,4 4 1,-2 5-1,-3 16 1,-3 12-1,-3 21 0,-7 20-1,-14 27-1,21-5-4,-21 5-8,5 22-22,-9-3 0,1-2-1,3-17 0</inkml:trace>
  <inkml:trace contextRef="#ctx0" brushRef="#br1" timeOffset="7656">480 2601 5,'0'0'18,"0"0"-2,0 0-2,0 0-4,0 0-1,-15-9-2,15 9-1,0 0-1,0 0-1,0 0-1,0 0 0,0 0 1,-4 18-1,4-18 0,1 21 1,-1-21-1,7 31 0,-6-10 0,6 4 0,-3 2-1,1 3 0,0 3 0,0 8-1,-2 0 1,3 4-1,-3-1 0,4 2 0,-1-3 0,2 2 0,-2-1 0,2-3 0,-1 2 0,-1 2-1,-3 3 1,2 0-1,-3 3 1,-2 2-1,1-1 1,1-1-1,1-4 0,2-4 1,-2-1-1,2-1 0,1 3 0,0 2 2,-1 4-1,0 7 0,-3 4 1,-1 8-1,-1 4 0,-1-2 1,-1-2 0,0-3-2,1-1 1,1-1-1,-2-1 1,2 3-1,0 7 2,0 10-1,-1 5 0,1 10 1,-2 4-1,-1 2 2,-2-1-2,2-6 0,-3-9-1,1-2 1,-2-3-1,3-1-1,-1 1 2,0 7-1,0 3 0,2 3 0,-2-2 0,2-2 1,0-10-1,0-13 1,0-14-1,1-11 0,2-11 0,0-4 0,2-4 0,2 0 0,1 2 0,2 1 0,-3 4 0,3-3 0,-3 0-1,1-6 1,-2-1 0,1 4 0,-3-1-1,2 5 1,-1 3-1,1 8 0,2 6 0,-2 7 1,0 2-1,2-4 1,-2-1 0,-1-3 0,-1-7 1,-1-4-1,0-6 1,0-4-1,-1-5 1,-1-2-1,1-4 0,-1-2 0,2-14 1,-3 19-1,3-19 0,0 0 0,0 0-1,0 0-5,0 0-5,0-16-24,0 16 0,0 0-1,19-4 0</inkml:trace>
  <inkml:trace contextRef="#ctx0" brushRef="#br2" timeOffset="14578">524 2677 3,'-6'-21'18,"6"21"-2,-3-16-2,3 16-3,-3-15-3,3 15-1,0 0-2,0 0 0,0 0 0,1 18-2,-1-18 1,2 21 0,-2-21-1,0 20 0,0-20 0,0 0 0,0 0 0,0 0-1,0 0-1,0 0 0,-5 16 0,5-16-1,0 0 1,3 22 0,0-6 0,-1 1 0,3 7 0,-1 6 0,3 6-1,-1 3 1,4 5-1,1 2 1,0 5-1,-1-6 1,-1 2-1,1-6 0,-2-1 1,-4 1-1,1 1 1,-2 1-1,-1 5 1,1 4-1,0 5 1,0 3-1,1 1 0,0-2 0,0-4 0,0-5 0,0-3 0,-3-3 0,2-1 1,-3-2 1,0 1-2,0 4 1,0 4 0,0 6 0,2 0-1,0 1 1,-1 0-1,1-7 0,-1-3 0,-1-4 0,-1-4 1,1 2-1,-3 0 1,-1 6-1,0 5 0,-1 13 1,0 6-1,-3 4 1,2 5-1,-2 4 0,-3 3 1,-1-2-1,0 3 1,-1-3-2,-1 5 2,1 4-1,0 5 0,1 2 0,0 1 1,1-2-1,3-6 1,-1-4 0,2-7-1,-1-14 1,0-9-1,4-3 1,-3-5-1,4 0 1,0 1-1,3 6 0,0 4 0,2 0-1,1 3 0,0-5 0,0-3 1,-1-7-1,-2-6 0,0-8 1,-3-7 0,1-2 1,-1-1-1,1-2 0,4 2 1,-1-2-1,3-1 0,-1-2 0,1-5-1,0-3 1,-4-14 0,6 17 0,-6-17 0,0 0 0,0 0 1,0 0-1,0 0 0,5 15 0,-5-15 0,0 0 0,6 18 0,-6-18 0,0 0 0,5 16 1,-5-16-1,3 14 0,-3-14 0,5 24 0,-5-24 0,8 28 0,-3-14 0,-5-14 0,6 24 0,-6-24 0,0 0 0,3 14 0,-3-14 0,0 0 0,0 16 0,0-16 0,5 19 0,-5-19 0,5 17-1,-5-17 1,0 0 0,0 0 0,0 0 0,0 0 1,0 0-1,0 0-1,0 0 0,0 0-4,4-22-8,-4 22-20,0 0 0,0 0-1,0 0 1</inkml:trace>
  <inkml:trace contextRef="#ctx0" brushRef="#br2" timeOffset="16781">155 7359 7,'-19'-20'28,"5"6"1,14 14-8,-30-24-6,30 24-2,-24-16-3,24 16-2,-15-6-2,15 6 0,0 0-2,0 0 0,-1 14 0,9 2-1,5 4-1,7 7 1,3 5-1,4 7-1,1 2 1,4 5-2,-2-1 2,2-2-1,-3-5-1,-2-2 0,-3-6 0,-1-5 1,-2-5-1,-3-4 0,-1-2 0,-1 0 1,0-1-1,0 0 0,-2-2 0,-14-11 0,26 17 0,-26-17 0,22 8 0,-22-8 0,17-14 0,-9-1 0,2-2 1,3-3-1,1-2 0,3-2 0,2-1 0,4-4 0,1-2 1,-1-7-1,1-9 1,2-8 0,-2-8 0,1-2 0,-3-1 0,2 3-1,-3 10 0,0 5 0,-2 17-1,-8 9 0,-11 22-3,16-13-8,-16 13-23,8 18-1,-10-4-2,-1 0 2</inkml:trace>
  <inkml:trace contextRef="#ctx0" brushRef="#br0" timeOffset="24547">596 7981 0,'0'0'17,"0"-19"0,0 19-3,0 0-2,1-19-3,-1 19 1,0 0-1,0 0-2,0 0-1,0 0-1,0 0-1,-15 11-1,15-11-1,0 0 0,0 0 0,-7-14-1,7 14 0,0 0 1,0 0 0,0 0-1,0 0 2,0 0-1,-1 18 1,1-3-2,0 0 2,3 3-2,-3-2 1,1 3-1,1 0 0,1 6-1,-1 0 1,1 8 0,-1 5-1,-1 5 1,2 7 0,0 4-1,-1-1 0,1 4 1,2 0-1,0-2 1,1-2 0,1 1-1,-1-4 1,-1 0 0,-1 2 0,0-1-1,-3-4 2,1 2-2,-2-3 2,1 1-2,-1 0 1,4 0 0,-1-4 0,2-2-1,-1-2 0,-1-4 1,1-5-1,-1 0 0,-2-2 0,-1 3 0,0 4 0,-1 4 0,1 5 1,-2 5-1,2 2 0,2-3 0,-4-2 0,2-3-1,0-9 1,0-4-1,-1-5 1,-1-1-1,0 1 1,1 0-1,-1 2 1,2 0 0,-1-2 0,1-1 1,-2-2-1,2-2 0,0-6 0,0-14 1,-3 29-1,1-10 0,1 6 0,1 6 1,-2 4-1,2 3 0,0 0 0,0-5 0,0-3 0,-1-8 0,1-22 0,0 18 0,0-18-1,0 0-1,0 0-7,0 0-21,0 0-3,0 0-3,0 0 2</inkml:trace>
  <inkml:trace contextRef="#ctx0" brushRef="#br0" timeOffset="25844">292 10198 9,'-21'-25'28,"21"25"1,-11-17-9,5 2-4,6 15-4,1-15-3,-1 15-1,18 3-1,-2 11-1,-2 3-1,8 12 0,-1 2-1,6 9-1,0 1-1,2 3 0,1-2-1,5-1 1,-2 0-2,1-2 0,1-1 0,-3 0 0,0-2 0,-5-3 0,-4 0-1,-4-3 1,-4-6 0,-2-4 0,-13-20-1,14 21 1,-14-21 0,14-10 0,-4-7 0,-1-7 0,4-9 0,1-4 0,2-11 0,5-7 0,0-6 1,-4-2-1,4-5 1,-2-1-1,1 0 2,-2-1-1,-2 9-1,-3 7 1,-2 12-2,-3 10 0,0 13-3,-8 19-2,14-1-15,-14 1-13,11 28-3,-6-7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4:19.281"/>
    </inkml:context>
    <inkml:brush xml:id="br0">
      <inkml:brushProperty name="width" value="0.21167" units="cm"/>
      <inkml:brushProperty name="height" value="0.21167" units="cm"/>
      <inkml:brushProperty name="color" value="#333399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 contextRef="#ctx0" brushRef="#br0">391 20 16,'6'-14'16,"-6"14"-1,0 0-2,2-19-2,-2 19-2,0 0-1,0 0-2,0 0 0,0 0-2,0 0 1,-10 30-1,10-6 1,6 10-1,-2 10 1,5 15-2,-1 8 1,3 15-1,-3 8 0,2 8-1,-4 2 0,0 4 0,-1-3-1,0 0 1,-2-5-1,0 0 0,-1-6 0,-2 1 0,-3-3-1,-2 2 1,-3 0-1,-3 0 1,-2-4 0,0-6 0,2-6 0,2-9-1,4-11 1,2-12 0,1-10 0,4-14 0,-2-18-1,5 16 0,-5-16-3,0 0-3,0 0-14,4-27-13,-4 12-2,-1-3 1</inkml:trace>
  <inkml:trace contextRef="#ctx0" brushRef="#br0" timeOffset="672">33 1759 30,'-13'-15'29,"13"15"-8,-24-26-2,24 26-4,0 0-3,0 0-4,0 0-2,0 0-2,-3 19 0,11-1 0,0 3-1,6 6 0,2 4 1,5 10-2,1 2 1,5 7 0,0 7-1,5 7 0,1 2-1,2 0-1,-1-6 0,-1-5 0,-3-7 0,-3-11 0,-3-7 0,-3-11 0,-7-11 0,1-6 0,-15-2 0,22-25 0,-9-7 0,3-15 0,1-16 1,7-14 0,1-16-1,6-5 1,-3-7-1,4 4 1,-2 5-1,-3 16 1,-3 12-1,-3 21 0,-7 20-1,-14 27-1,21-5-4,-21 5-8,5 22-22,-9-3 0,1-2-1,3-17 0</inkml:trace>
  <inkml:trace contextRef="#ctx0" brushRef="#br1" timeOffset="7656">480 2601 5,'0'0'18,"0"0"-2,0 0-2,0 0-4,0 0-1,-15-9-2,15 9-1,0 0-1,0 0-1,0 0-1,0 0 0,0 0 1,-4 18-1,4-18 0,1 21 1,-1-21-1,7 31 0,-6-10 0,6 4 0,-3 2-1,1 3 0,0 3 0,0 8-1,-2 0 1,3 4-1,-3-1 0,4 2 0,-1-3 0,2 2 0,-2-1 0,2-3 0,-1 2 0,-1 2-1,-3 3 1,2 0-1,-3 3 1,-2 2-1,1-1 1,1-1-1,1-4 0,2-4 1,-2-1-1,2-1 0,1 3 0,0 2 2,-1 4-1,0 7 0,-3 4 1,-1 8-1,-1 4 0,-1-2 1,-1-2 0,0-3-2,1-1 1,1-1-1,-2-1 1,2 3-1,0 7 2,0 10-1,-1 5 0,1 10 1,-2 4-1,-1 2 2,-2-1-2,2-6 0,-3-9-1,1-2 1,-2-3-1,3-1-1,-1 1 2,0 7-1,0 3 0,2 3 0,-2-2 0,2-2 1,0-10-1,0-13 1,0-14-1,1-11 0,2-11 0,0-4 0,2-4 0,2 0 0,1 2 0,2 1 0,-3 4 0,3-3 0,-3 0-1,1-6 1,-2-1 0,1 4 0,-3-1-1,2 5 1,-1 3-1,1 8 0,2 6 0,-2 7 1,0 2-1,2-4 1,-2-1 0,-1-3 0,-1-7 1,-1-4-1,0-6 1,0-4-1,-1-5 1,-1-2-1,1-4 0,-1-2 0,2-14 1,-3 19-1,3-19 0,0 0 0,0 0-1,0 0-5,0 0-5,0-16-24,0 16 0,0 0-1,19-4 0</inkml:trace>
  <inkml:trace contextRef="#ctx0" brushRef="#br2" timeOffset="14578">524 2677 3,'-6'-21'18,"6"21"-2,-3-16-2,3 16-3,-3-15-3,3 15-1,0 0-2,0 0 0,0 0 0,1 18-2,-1-18 1,2 21 0,-2-21-1,0 20 0,0-20 0,0 0 0,0 0 0,0 0-1,0 0-1,0 0 0,-5 16 0,5-16-1,0 0 1,3 22 0,0-6 0,-1 1 0,3 7 0,-1 6 0,3 6-1,-1 3 1,4 5-1,1 2 1,0 5-1,-1-6 1,-1 2-1,1-6 0,-2-1 1,-4 1-1,1 1 1,-2 1-1,-1 5 1,1 4-1,0 5 1,0 3-1,1 1 0,0-2 0,0-4 0,0-5 0,0-3 0,-3-3 0,2-1 1,-3-2 1,0 1-2,0 4 1,0 4 0,0 6 0,2 0-1,0 1 1,-1 0-1,1-7 0,-1-3 0,-1-4 0,-1-4 1,1 2-1,-3 0 1,-1 6-1,0 5 0,-1 13 1,0 6-1,-3 4 1,2 5-1,-2 4 0,-3 3 1,-1-2-1,0 3 1,-1-3-2,-1 5 2,1 4-1,0 5 0,1 2 0,0 1 1,1-2-1,3-6 1,-1-4 0,2-7-1,-1-14 1,0-9-1,4-3 1,-3-5-1,4 0 1,0 1-1,3 6 0,0 4 0,2 0-1,1 3 0,0-5 0,0-3 1,-1-7-1,-2-6 0,0-8 1,-3-7 0,1-2 1,-1-1-1,1-2 0,4 2 1,-1-2-1,3-1 0,-1-2 0,1-5-1,0-3 1,-4-14 0,6 17 0,-6-17 0,0 0 0,0 0 1,0 0-1,0 0 0,5 15 0,-5-15 0,0 0 0,6 18 0,-6-18 0,0 0 0,5 16 1,-5-16-1,3 14 0,-3-14 0,5 24 0,-5-24 0,8 28 0,-3-14 0,-5-14 0,6 24 0,-6-24 0,0 0 0,3 14 0,-3-14 0,0 0 0,0 16 0,0-16 0,5 19 0,-5-19 0,5 17-1,-5-17 1,0 0 0,0 0 0,0 0 0,0 0 1,0 0-1,0 0-1,0 0 0,0 0-4,4-22-8,-4 22-20,0 0 0,0 0-1,0 0 1</inkml:trace>
  <inkml:trace contextRef="#ctx0" brushRef="#br2" timeOffset="16781">155 7359 7,'-19'-20'28,"5"6"1,14 14-8,-30-24-6,30 24-2,-24-16-3,24 16-2,-15-6-2,15 6 0,0 0-2,0 0 0,-1 14 0,9 2-1,5 4-1,7 7 1,3 5-1,4 7-1,1 2 1,4 5-2,-2-1 2,2-2-1,-3-5-1,-2-2 0,-3-6 0,-1-5 1,-2-5-1,-3-4 0,-1-2 0,-1 0 1,0-1-1,0 0 0,-2-2 0,-14-11 0,26 17 0,-26-17 0,22 8 0,-22-8 0,17-14 0,-9-1 0,2-2 1,3-3-1,1-2 0,3-2 0,2-1 0,4-4 0,1-2 1,-1-7-1,1-9 1,2-8 0,-2-8 0,1-2 0,-3-1 0,2 3-1,-3 10 0,0 5 0,-2 17-1,-8 9 0,-11 22-3,16-13-8,-16 13-23,8 18-1,-10-4-2,-1 0 2</inkml:trace>
  <inkml:trace contextRef="#ctx0" brushRef="#br0" timeOffset="24547">596 7981 0,'0'0'17,"0"-19"0,0 19-3,0 0-2,1-19-3,-1 19 1,0 0-1,0 0-2,0 0-1,0 0-1,0 0-1,-15 11-1,15-11-1,0 0 0,0 0 0,-7-14-1,7 14 0,0 0 1,0 0 0,0 0-1,0 0 2,0 0-1,-1 18 1,1-3-2,0 0 2,3 3-2,-3-2 1,1 3-1,1 0 0,1 6-1,-1 0 1,1 8 0,-1 5-1,-1 5 1,2 7 0,0 4-1,-1-1 0,1 4 1,2 0-1,0-2 1,1-2 0,1 1-1,-1-4 1,-1 0 0,-1 2 0,0-1-1,-3-4 2,1 2-2,-2-3 2,1 1-2,-1 0 1,4 0 0,-1-4 0,2-2-1,-1-2 0,-1-4 1,1-5-1,-1 0 0,-2-2 0,-1 3 0,0 4 0,-1 4 0,1 5 1,-2 5-1,2 2 0,2-3 0,-4-2 0,2-3-1,0-9 1,0-4-1,-1-5 1,-1-1-1,0 1 1,1 0-1,-1 2 1,2 0 0,-1-2 0,1-1 1,-2-2-1,2-2 0,0-6 0,0-14 1,-3 29-1,1-10 0,1 6 0,1 6 1,-2 4-1,2 3 0,0 0 0,0-5 0,0-3 0,-1-8 0,1-22 0,0 18 0,0-18-1,0 0-1,0 0-7,0 0-21,0 0-3,0 0-3,0 0 2</inkml:trace>
  <inkml:trace contextRef="#ctx0" brushRef="#br0" timeOffset="25844">292 10198 9,'-21'-25'28,"21"25"1,-11-17-9,5 2-4,6 15-4,1-15-3,-1 15-1,18 3-1,-2 11-1,-2 3-1,8 12 0,-1 2-1,6 9-1,0 1-1,2 3 0,1-2-1,5-1 1,-2 0-2,1-2 0,1-1 0,-3 0 0,0-2 0,-5-3 0,-4 0-1,-4-3 1,-4-6 0,-2-4 0,-13-20-1,14 21 1,-14-21 0,14-10 0,-4-7 0,-1-7 0,4-9 0,1-4 0,2-11 0,5-7 0,0-6 1,-4-2-1,4-5 1,-2-1-1,1 0 2,-2-1-1,-2 9-1,-3 7 1,-2 12-2,-3 10 0,0 13-3,-8 19-2,14-1-15,-14 1-13,11 28-3,-6-7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0:13.26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0 100 17,'-25'2'14,"25"-2"0,0 0-2,0 0-1,0 0-1,9-15 1,18 15-1,-1-4-2,17 7 1,1-3-2,18 8-1,5-4-1,12 6-1,6-9-2,4-1 0,4-7 0,7-4-1,2-7 1,6-1-2,2-1 1,4 2 0,4 7 0,1 5 0,-1 8-1,-6 6 1,-2 1-1,-10 5 0,-9 2 0,-12-5 0,-12-3 0,-8-3 0,-8-2-2,-10-3-2,-3 6-5,-16-3-22,-3 2-4,-3 6 1,-9 3 0</inkml:trace>
  <inkml:trace contextRef="#ctx0" brushRef="#br0" timeOffset="2719">1972 884 6,'-11'35'16,"2"-11"3,9-24 0,0 0 0,0 0-2,9-38-6,1-13-1,7-4-3,-6-16 0,12-5 0,-9-6-3,8 5 0,-3 1-1,2 16 0,-4 11 0,6 18 0,-3 12-1,6 17-1,1 15 1,3 12 1,2 7-1,1 4 0,2 2 0,0-2-2,0 2 1,0 0-1,-2 0 0,-3-4-5,7 15-7,-10-8-23,-2-1-1,-2-4-1,-8-4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0:14.23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1384 14,'0'0'13,"0"-15"0,0 15-2,0 0-3,19-9-1,-19 9 0,27-3 0,-12 0 1,11 6 0,0-8 0,15 2 0,3-13 0,14 4-1,5-10 0,13 1-1,6-9-2,11 0 0,4-3-1,4 5-1,1-5-2,4-4 1,-7-4 0,0-3 0,-6-5 0,-5-3 0,-6-3 0,-2 5 0,-5 2 0,-1 12 0,-1 11-1,-6 12-1,-1 13-1,-12 7-5,1 15-8,-17-3-19,-15 0-2,-7 1 1</inkml:trace>
  <inkml:trace contextRef="#ctx0" brushRef="#br0" timeOffset="609">1353 50 9,'-17'-28'31,"6"12"0,-5 14-1,2 2-17,14 18 0,2 2-3,12 18-2,1 2-2,12 15-3,2 3 0,5 8-2,1 0 0,-2 1-1,-5-6 0,-3-7-1,-6-10 0,-5-13 1,-1-13-1,-13-18 1,19-8 1,-7-19 0,3-19 0,3-7 2,3-13-1,3-2 1,-1-6 1,2 1-1,-3 4-1,-1 12 0,-7 11-1,-3 10-3,2 19-9,-13 17-23,0 0-2,0 0-1,-2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0:16.92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56 1955 3,'-1'-22'30,"-7"6"0,8 16 2,-3 17-17,-5 7-2,9 18-3,-8 7-4,3 12-2,-2 2-1,1 6-1,-1-3-1,1-2 0,1-4 0,4-5-1,3-6-1,2-12-3,9 2-8,-5-13-18,-9-26-3,25 20 1,-25-20-1</inkml:trace>
  <inkml:trace contextRef="#ctx0" brushRef="#br0" timeOffset="297">12 2372 21,'0'0'31,"0"0"2,-11 21-13,11-21-5,30-8-1,-6-6-2,17 6-2,-4-9-2,13 7-1,-2-4-3,5 6-1,-6 4-1,-1 4-2,-5 3-3,-8 1-3,1 12-13,-7-8-17,-8 0-1,-19-8 1,20 9 0</inkml:trace>
  <inkml:trace contextRef="#ctx0" brushRef="#br0" timeOffset="688">172 1853 4,'-23'-22'29,"23"22"3,-20-22-6,10 4-7,10 18-3,2-17-1,12 22-4,-14-5-3,39 6 0,-12 0-2,10 7-1,3-5-1,7 1-2,0 1-1,2-4-1,-2 3-2,-6-5-3,6 8-9,-14-6-22,-2 1-1,-4-6-1,-5-2 2</inkml:trace>
  <inkml:trace contextRef="#ctx0" brushRef="#br0" timeOffset="1204">689 1639 12,'0'0'27,"0"0"0,0 0-7,0 0-5,-20 2-3,-1-9-1,4 9-2,-11-13 0,1 5 0,-12-8-2,3 3-1,-8-7 0,1 1-3,-4-5-1,2 0-1,-1-3 0,4 3-1,2-5 0,6 2 1,3 3-1,5 5 1,4 3 0,8 4-1,14 10 1,-11-17 0,11 17 0,16-12 0,1 5-1,8 0 0,8 2 1,7 2-1,8 0 0,6 1 1,2 4-1,2-4 1,-1 0 0,-5 1-1,-7-4 1,-5-1-1,-12 0 0,-11 1 0,-17 5 0,11-16 0,-11 16-1,-23-22 1,1 8-1,-7-5 0,-5-6 0,-4-5 0,0 2 1,2-2-1,2 3 1,5 2 0,6 7 0,9 5 0,14 13 1,0 0-1,15-9 1,9 10 0,4-2 0,7 1 0,4-4 0,2 0 0,1-4 0,2-2 0,-4 1-1,0 0-1,-2 2-1,-3-4-3,-2 10-9,-10-6-23,-4 3 0,-19 4-1,17-8 1</inkml:trace>
  <inkml:trace contextRef="#ctx0" brushRef="#br0" timeOffset="2032">202 21 18,'-9'-19'31,"9"19"1,-16 0 0,1 3-18,11 14-4,-5-1-2,6 12-3,0 7-1,4 9-1,1 4-1,6 7 1,3 0-1,7 0-1,6-3 1,6-5-1,6-9 1,6-10-1,2-12 0,4-12 0,-3-10 0,-1-10 0,-6-9 0,-2-1-1,-9-6 0,-7-1-3,-1 7-7,-16 2-19,0 8-6,-3 16-1,-14-11 0</inkml:trace>
  <inkml:trace contextRef="#ctx0" brushRef="#br0" timeOffset="2375">337 572 36,'5'-35'35,"1"-15"1,5-7-1,-1-13-19,10 7-6,-4-3-6,1 3-16,1 16-21,-1 13-2,-1 16-2,-2 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0:15.46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246 7006 6,'-14'-24'31,"8"2"2,-2-6-1,-2-24-14,8-4-3,-9-32-3,10-10-2,-9-29-3,6-16 0,-5-24-3,5-9-2,1-16 0,2-6-1,1-7 0,0-5-1,3-3 1,-2-4-1,3 0 1,-4-3-1,-4-6 1,3-5-1,-2-1 1,0 1-1,0 5 1,3 7-1,1 5-1,4 8 0,3 11 0,-1 14 0,3 7 1,-1 10-1,-3 7 0,-3 3 1,-1 6-1,-4 0 1,1 4-1,-4 1 0,-1 7 1,1 7-1,0 8 2,1 14-2,-1 10 1,1 12 0,-4 17 0,0 13 0,0 10 0,1 10 0,-1 5-1,0 8 0,3 8 1,5 14-1,-7-16 0,7 16 0,0 0-2,0 0 0,0 0 1,-10 16-2,9 3 0,-5 3 0,4 9-2,-9 1-5,8 12-3,-11-3-5,5 14-5,-10-3 0,5 9 2,-9-8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0:24.546"/>
    </inkml:context>
    <inkml:brush xml:id="br0">
      <inkml:brushProperty name="width" value="0.10583" units="cm"/>
      <inkml:brushProperty name="height" value="0.03528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164 0 0,'0'0'17,"0"0"-2,0 0-3,0 0-2,0 0-3,0 0 0,0 0-2,1 16 1,-1-16 0,0 0-1,0 0-1,0 0 0,-17 15-1,17-15-1,-12 18 0,12-18 1,-16 23-2,8-9 1,-1 1 0,1 0 0,-5 6 0,4 2 1,-2 1-1,3 4 0,-3 2 0,3 2-1,0 1 1,0 1-1,5-5 0,0-3-2,3 0 3,2-4-2,1-2 2,1-1-1,4 1 0,0 6 1,2 0-1,2 4 1,1 2-1,1-1 0,2 2-1,1 0 0,0 0 0,2 0 1,0 2-1,1 4 0,-1 8-1,-2 7 1,-1 7 1,-2 5-1,-1 2 1,-2-3-1,-3-2 1,-2-7-1,-1-4 1,-4-5-1,-1-7 0,-1-1 1,-4 3-1,-1 1 0,-4 4 0,-1 3 0,-3 2 0,0-1 0,0-4 0,1-6 1,1-5 0,1-6 0,3-8-1,2-5 1,6-17 0,-5 21 0,5-21-1,5 19 0,-5-19 0,14 12 0,-14-12 0,17 8 0,-17-8 0,17 6-1,-17-6 1,0 0 0,10 15-2,-10-15 0,-3 23-3,3-23-5,-5 24-21,2-7-2,-2-3 2,2 0-1</inkml:trace>
  <inkml:trace contextRef="#ctx0" brushRef="#br0" timeOffset="907">18 2053 2,'0'0'28,"-14"-19"0,14 19 2,0 0-12,0 0-6,3 29-2,5-9-2,7 12-3,1 2-1,6 13 0,-2 1-1,4 5 0,-2-3-1,0-2-1,-2-7 0,-4-8 0,-2-11 0,-14-22 0,22 4-2,-12-27 1,-1-15-2,4-11 2,2-11 0,3-6 0,0-3 0,6 5 0,0 4 0,-1 13-1,-2 14 1,-4 7-3,-1 23-5,-16 3-18,18 10-6,-8 7-2,-4 3 1</inkml:trace>
  <inkml:trace contextRef="#ctx0" brushRef="#br0" timeOffset="2016">1422 96 23,'0'0'14,"0"0"-1,0 0 0,0 0-2,0 0-3,-14-14 1,14 14-2,0 0 0,0 0 0,-16 3-2,16-3 0,-14 9-1,14-9 0,-21 21 0,7-7-1,0 0 0,-3 5 0,-3 1-1,2 6 1,-4-1 0,5 3-1,-3 0 0,2 7-1,-2 1 1,1 8-2,2 2 1,-1 1-1,3 2 0,2 0 0,4-2 0,4-2 1,5-2-1,5-5 0,4-2 0,4 0 1,4 2-1,2 3 0,1 0 0,1 1 0,2 1 0,2-1 1,4 1-2,-3-4 2,3-1 0,-3-1-1,1-3 0,-5 0 1,-5 1-1,-6 1 0,-8-1 1,-6 1-2,-3 0 1,-5 2 0,-5-1-1,-1-3 1,-2-1 0,0 0 0,4 0 0,2 0-1,1 1 2,2 1-1,4 0-1,1 1 1,4 1 0,2-3 0,4-1-1,1-5 1,2-3 0,3-4-1,-2-6 1,1-1-1,-10-14 0,14 19 0,-14-19-1,0 0-5,9 16-9,-9-16-16,0 0-1,0 0 1,0 0-1</inkml:trace>
  <inkml:trace contextRef="#ctx0" brushRef="#br0" timeOffset="2766">1078 1975 25,'0'0'26,"0"0"-5,0 0-2,0 0-4,0 0-3,19 6-2,-4 5-3,12 12-1,1 7-1,9 8-2,-3 6-2,2 5 0,-1 3 1,-4-5-1,-4-3 1,-7-8-2,-4-9 2,-5-6-1,-11-21 0,17 4 0,-9-19-2,2-11 0,2-11 1,5-7 1,4-8 0,2-5-1,1-1 1,-2 6 0,0 9-2,-5 6-2,2 18-12,-19 19-18,20-13-1,-20 13 1,8 19-1</inkml:trace>
  <inkml:trace contextRef="#ctx0" brushRef="#br0" timeOffset="4063">2487 63 6,'0'0'21,"0"0"-3,0 0-3,0 0-2,-21 1-3,21-1-1,0 0-3,-17 7 0,17-7 0,-16-2-1,16 2 0,-23 0-2,9 2 1,-2 4-1,-5 3-1,3 6 0,-6 0-1,1 6 1,-1 6-2,2 1 2,0 3-1,3 4 0,3 0 0,4 1 0,1 2 1,5 4 0,1-3 0,5 1-1,1 1 0,6 1 1,2-4 0,8 1-1,7-4 1,6-1-1,4-1 0,9 0 0,1 2-1,3 3 1,2 7-2,-4 6 1,-6 7-1,-4 5 1,-10 1 0,-6 1 0,-8-4-1,-6-2 1,-9-7 0,-5-5 0,-4-8 1,-5-4-1,-1-4 0,-5-3 0,1-2 0,-2-3 1,-2-4-1,5-2 1,1-1 0,4 0-1,5 1 1,2 2 0,7 3-1,5 2 0,5 1 0,4 2 0,5 1 0,1-1 0,1 4 0,-1 1 0,-1-2 0,-2 3 0,-6-2 0,-4 1 0,-4-6 0,-4-4 0,-3-4 0,7-18-1,-12 18-2,12-18-4,0 0-12,-17-6-13,17 6-2,-11-14 1,11 14 0</inkml:trace>
  <inkml:trace contextRef="#ctx0" brushRef="#br0" timeOffset="4891">2207 1934 32,'-14'-10'30,"14"10"2,-16-5-11,16 5-5,0 19-4,11 5-3,0 0-2,11 9-3,2 3 0,10 3 0,3-1-3,5 0 0,0-2 1,-1-6-2,-5-8 0,-4-6 0,-6-12 0,-2-12 1,-2-17-1,0-13 1,0-15-2,5-10 2,2-8 0,3 0 0,-2 10 0,0 8-1,-4 16-2,-8 9-6,0 19-27,-18 9 1,16 22-2,-16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0:33.437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80 8,'0'0'24,"0"0"-5,0 0-4,0 0 0,0 0 0,0 0-4,19 8-3,0-5-1,-1-4 0,14 2-2,-1-4-1,9 2 0,2-6 0,7 1-1,4-5-1,7 2 1,3-2-1,5 0 0,2 0-1,3 4 1,2 1-1,2 6 0,0 3 0,1 3 0,1 5 0,-1 2 0,1 0 0,4-1 1,4-4-1,4-5 0,3-7-1,2-6 1,-1-4 0,1-2 0,-2-1 0,-1 4 0,-7 4 1,-3 6-1,-2 4-1,-3 6 1,1-1 0,1 0-1,-1-1 0,2-4 0,-3-4 0,-1-1 0,-3-3 1,-1 3-1,-3 2 0,-4 4 0,-1 2 1,-2 3-1,0 4 0,-2-4 0,2-2 0,-2-3 1,-4-4-1,-2-4 0,-3 0 0,-5-1 0,-5 4 0,-2 5 0,-7 7 0,0 5 0,-3 5-1,-5 3 0,1 2 0,-4-2 1,2-2-1,-4-2 0,1-4 0,-2-3 1,-2-2-1,-1-2 1,1 2-1,-1-4-3,3 4-3,-19-9-8,31 0-18,-17-1-2,0-6 1,-14 7 0</inkml:trace>
  <inkml:trace contextRef="#ctx0" brushRef="#br0" timeOffset="1125">182 2837 22,'0'0'22,"0"0"-2,0 0-2,-3 19-2,3-19-5,28 10-1,-7-10-2,13 4-1,6-4-2,12 0-1,6-4 0,11 2-2,6-6 1,7-1 0,3-12 0,6-2 0,1-9 0,4 4 1,2-8 0,6 2 0,3 1-2,10 10 0,3 2 0,4 9-1,2 2 0,0 2 0,-1 2 0,0-2-1,-3 0 1,-1-3 0,-3 0 0,1-1-1,-2 1 1,-3 4 0,-4 1 0,-1 5 0,-12 2-1,-4 2 1,-11 4-1,-5 2 1,-8-1-1,-6-2 0,-5-1 0,-4-3 0,-4-1 0,-5-4 0,1 1 0,-5 2 0,0 4 0,-7-1-1,-2 9-3,-12-4-7,1 3-25,-21-11 1,0 0-2,0 0 1</inkml:trace>
  <inkml:trace contextRef="#ctx0" brushRef="#br0" timeOffset="2047">4377 173 7,'-2'-22'25,"5"8"2,-4 0-7,-1-3-4,2 17-3,0 0-1,0 0-3,0 0-2,-17 33-2,-2 4-1,-1 15-2,-11 11 0,-2 13-2,-7 7 1,0 2-1,-3 0 0,4-1 0,3-15-1,4-11 1,10-15 0,6-18 0,16-25 1,0 0 0,7-33 1,10-13 1,8-12 0,10-10 1,3-10-1,7-1 2,-1-1-3,5 4 1,-5 7-2,2 9 1,-5 11-1,-6 10-1,-7 14 0,-3 10 1,-6 11-1,-3 8 0,-2 9 0,-3 6 0,3 6 1,-1 7-1,3 5 0,4 3 0,4 4 1,4 3-2,2 0 2,0 2-2,-2-3 1,0-7-1,-6-3 0,-4-7-1,-6-3-4,-12-26-11,-5 24-18,5-24 1,-25 6-2,3-9 1</inkml:trace>
  <inkml:trace contextRef="#ctx0" brushRef="#br0" timeOffset="2781">4385 356 24,'1'-17'27,"1"1"-5,-2 0-2,0 16-3,0 0-4,0 17-4,-5 10-1,5 20-2,-5 13-2,2 22-1,-3 13 0,1 12-2,0 3-1,2 8 1,2 0 0,1-3-1,1-8 0,-2-8 0,1-7 0,-3-7 1,-2-10-1,-1-7 0,-4-10 0,1-8 0,1-9 0,-1-11 0,4-6 0,2-10 0,3 0-2,0-14-1,-1 32-2,-4-15-3,8 11-3,-8-6-7,7 7-8,-2-6-6,-2-5 2</inkml:trace>
  <inkml:trace contextRef="#ctx0" brushRef="#br0" timeOffset="3203">4075 2004 6,'-14'-28'31,"3"4"1,2 2 2,-2 2-12,11 20-5,0 0-4,0 0-4,3 36-2,8 3-3,0 9-1,3 5-1,7 4-2,-1-2 1,4-1-2,-1-9 1,1-4 0,-2-8 1,-2-14-2,-1-9 0,-5-12 1,4-12-1,2-18 2,5-15-1,6-16 0,10-9 0,1-7 2,7 3-1,1 2 0,-1 8 0,-5 13 0,-6 13-2,-7 20-4,-16 12-26,-1 13-5,-14-5 0,3 31 0</inkml:trace>
  <inkml:trace contextRef="#ctx0" brushRef="#br0" timeOffset="4406">5314 836 15,'-10'-22'29,"4"6"1,6 16-11,-23-20-3,23 20-1,-15-3-1,14 17-3,-5 2-4,6 12-2,-2 7-2,0 9 0,-1 6-2,-5 5 1,-3 5-2,-1 0 1,-2 3-2,1-2 1,5-6 1,7-4-1,7-10 0,10-8 0,9-11 1,9-13 1,12-20-2,6-9 1,1-13 0,5-2 0,2-3-1,0 5 1,-5 5-1,-3 7-2,-8 17-3,-13 0-10,-2 16-19,-10 0-1,-19-12 0,20 24-1</inkml:trace>
  <inkml:trace contextRef="#ctx0" brushRef="#br0" timeOffset="4922">6114 658 3,'-8'-22'27,"8"22"2,-16 0-6,16 0-5,-24 22-3,5-4-3,3 16-3,-8 4-3,4 12 0,-5 1-2,6 5-1,-2 0-1,6 0 0,5-2-1,5-7 0,9-8-1,7-4 1,7-8 0,8-5 0,5-6 0,4-7 0,6-6-1,0-6 1,-3-5-2,-5-6-1,0 0-4,-12-10-8,-3 5-19,-3 2-2,-9 1 2,-6 16-1</inkml:trace>
  <inkml:trace contextRef="#ctx0" brushRef="#br0" timeOffset="5281">5936 1157 11,'0'0'29,"-15"-1"1,15 1 2,0 0-16,22-33-4,1 14-3,1-10-3,9-2-3,6-2-6,-2-5-21,4 0-7,3 5-2,-6 2 0</inkml:trace>
  <inkml:trace contextRef="#ctx0" brushRef="#br0" timeOffset="5594">6774 524 17,'-17'4'31,"-7"-1"0,-1 5 3,1 9-21,-15-3-2,9 13-2,-12 0-2,5 9-3,0 2-2,2 1 0,7 2-1,9-2 0,8-4-1,11-5 1,14-8-1,14-10 0,12-4 1,10-8-1,5-3 1,0-5-1,-1 2 0,-7 3 1,-8 4-1,-12 7 0,-15 8 0,-12 8 1,-12 6-1,-13 4 0,-8 4 2,-7 1-2,-5-1 1,1-3-1,1-7 0,5-6 0,10-5-3,8-10-2,20-7-11,0 0-18,15-24-1,11 2 0,11-2 1</inkml:trace>
  <inkml:trace contextRef="#ctx0" brushRef="#br0" timeOffset="6047">7286 494 14,'-1'-15'32,"1"15"2,-14-24 0,14 24-15,-27-6-7,0 6-1,4 12-4,-7 6-3,0 7-1,-5 5-1,2 8 0,2 3-1,4 3-1,8 0 1,7 1-1,9-4 1,12-6-1,8-7 0,15-7 1,7-10-2,7-5 1,2-3 0,1-4 0,-2 4-1,-4 5 1,-10 6-1,-10 8 1,-10 8 0,-12 6 0,-8 3 0,-12 5 1,-11 1 0,-6-3-1,-4-3 0,1-6-2,4 4-7,-2-7-25,10-13 0,7-4-3,20-13 1</inkml:trace>
  <inkml:trace contextRef="#ctx0" brushRef="#br0" timeOffset="6672">5635 2168 29,'-5'-14'32,"6"0"4,7-4-2,16 6-17,6-20-5,25 1-1,3-10-3,14 5-2,5-4-2,6 4-2,-4 5-3,-10 5-3,-3 15-4,-17 0-7,1 11-20,-14 2-1,-11 0-2,-9-1 3</inkml:trace>
  <inkml:trace contextRef="#ctx0" brushRef="#br0" timeOffset="6891">6211 1853 37,'-14'16'35,"1"11"1,4 4-1,4 15-19,-3-2-7,18 9-1,-4-2-5,3-2-2,1-4 0,2-4-1,1-5 0,-4 2 0,2 0 0,-6-5-2,3 3-6,-8-9-16,5-2-10,-1-7-1,-4-18 1</inkml:trace>
  <inkml:trace contextRef="#ctx0" brushRef="#br0" timeOffset="7328">6856 1790 16,'-10'-19'33,"10"19"0,0 0-2,-17-15-11,17 15-4,0 0-3,-5 31-3,0-1-5,5 13-1,-3 7-1,3 8-1,-1 0-1,2 5 0,2-1-1,4-7-1,1-6-1,-4-10-4,9 2-10,-5-14-19,4-8 0,-12-19-2,22 14 1</inkml:trace>
  <inkml:trace contextRef="#ctx0" brushRef="#br0" timeOffset="7625">7126 2344 28,'17'10'31,"-17"-10"-7,14-21-1,-17-5-3,10-1-5,-11-19-3,12 1-3,-8-20-3,7 4-1,-6-7-2,7 3-2,0 2 1,0 11-1,0 8 0,-2 13 0,0 15-1,-6 16 1,18 10 0,-9 13-1,2 13 0,2 8 0,-1 5 1,5 5-1,1-2 0,-1-2 0,2-1 0,0-10 0,-2-9 0,2-12 0,1-14 0,-2-10 0,0-13 1,1-12-1,-1-18 0,-1-6 0,-3-10 1,0-7-1,-1-1 1,-4 4-1,1 8 0,-4 9 0,-1 19 0,-2 15 0,-3 18 0,8 24 0,-2 11 0,2 15 0,3 10 0,3 4 0,5 1 0,3 1 0,3-5 0,2-7-1,-2-1-1,-1-10-3,5 1-8,-13-14-23,4-8 0,-3-11-1,1-13 1</inkml:trace>
  <inkml:trace contextRef="#ctx0" brushRef="#br0" timeOffset="8188">8256 1469 48,'-10'-19'37,"10"19"-2,-25-19 1,-1 16-26,11 13-3,-3 2-1,2 12-2,-6 3 0,6 12-3,-4 8 2,2 10-3,1 11 1,4 7 0,7 7-1,6 1 1,8 1-1,11-7 1,14-8-1,9-9 0,10-14-1,8-15 1,3-12-2,0-14-1,1-7-1,-9-10-2,-3-1-3,-17-17-11,-9 7-16,-10-6-2,-14 1 3,-15 3 0</inkml:trace>
  <inkml:trace contextRef="#ctx0" brushRef="#br0" timeOffset="8500">8173 2162 35,'0'0'37,"0"0"1,1-24-1,7-4-16,17 3-6,-6-18-7,12 1-4,4-6-3,1-4-3,8 13-7,-9 0-29,4 12 0,-4 14-1,-5 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4:19.281"/>
    </inkml:context>
    <inkml:brush xml:id="br0">
      <inkml:brushProperty name="width" value="0.21167" units="cm"/>
      <inkml:brushProperty name="height" value="0.21167" units="cm"/>
      <inkml:brushProperty name="color" value="#333399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 contextRef="#ctx0" brushRef="#br0">391 20 16,'6'-14'16,"-6"14"-1,0 0-2,2-19-2,-2 19-2,0 0-1,0 0-2,0 0 0,0 0-2,0 0 1,-10 30-1,10-6 1,6 10-1,-2 10 1,5 15-2,-1 8 1,3 15-1,-3 8 0,2 8-1,-4 2 0,0 4 0,-1-3-1,0 0 1,-2-5-1,0 0 0,-1-6 0,-2 1 0,-3-3-1,-2 2 1,-3 0-1,-3 0 1,-2-4 0,0-6 0,2-6 0,2-9-1,4-11 1,2-12 0,1-10 0,4-14 0,-2-18-1,5 16 0,-5-16-3,0 0-3,0 0-14,4-27-13,-4 12-2,-1-3 1</inkml:trace>
  <inkml:trace contextRef="#ctx0" brushRef="#br0" timeOffset="672">33 1759 30,'-13'-15'29,"13"15"-8,-24-26-2,24 26-4,0 0-3,0 0-4,0 0-2,0 0-2,-3 19 0,11-1 0,0 3-1,6 6 0,2 4 1,5 10-2,1 2 1,5 7 0,0 7-1,5 7 0,1 2-1,2 0-1,-1-6 0,-1-5 0,-3-7 0,-3-11 0,-3-7 0,-3-11 0,-7-11 0,1-6 0,-15-2 0,22-25 0,-9-7 0,3-15 0,1-16 1,7-14 0,1-16-1,6-5 1,-3-7-1,4 4 1,-2 5-1,-3 16 1,-3 12-1,-3 21 0,-7 20-1,-14 27-1,21-5-4,-21 5-8,5 22-22,-9-3 0,1-2-1,3-17 0</inkml:trace>
  <inkml:trace contextRef="#ctx0" brushRef="#br1" timeOffset="7656">480 2601 5,'0'0'18,"0"0"-2,0 0-2,0 0-4,0 0-1,-15-9-2,15 9-1,0 0-1,0 0-1,0 0-1,0 0 0,0 0 1,-4 18-1,4-18 0,1 21 1,-1-21-1,7 31 0,-6-10 0,6 4 0,-3 2-1,1 3 0,0 3 0,0 8-1,-2 0 1,3 4-1,-3-1 0,4 2 0,-1-3 0,2 2 0,-2-1 0,2-3 0,-1 2 0,-1 2-1,-3 3 1,2 0-1,-3 3 1,-2 2-1,1-1 1,1-1-1,1-4 0,2-4 1,-2-1-1,2-1 0,1 3 0,0 2 2,-1 4-1,0 7 0,-3 4 1,-1 8-1,-1 4 0,-1-2 1,-1-2 0,0-3-2,1-1 1,1-1-1,-2-1 1,2 3-1,0 7 2,0 10-1,-1 5 0,1 10 1,-2 4-1,-1 2 2,-2-1-2,2-6 0,-3-9-1,1-2 1,-2-3-1,3-1-1,-1 1 2,0 7-1,0 3 0,2 3 0,-2-2 0,2-2 1,0-10-1,0-13 1,0-14-1,1-11 0,2-11 0,0-4 0,2-4 0,2 0 0,1 2 0,2 1 0,-3 4 0,3-3 0,-3 0-1,1-6 1,-2-1 0,1 4 0,-3-1-1,2 5 1,-1 3-1,1 8 0,2 6 0,-2 7 1,0 2-1,2-4 1,-2-1 0,-1-3 0,-1-7 1,-1-4-1,0-6 1,0-4-1,-1-5 1,-1-2-1,1-4 0,-1-2 0,2-14 1,-3 19-1,3-19 0,0 0 0,0 0-1,0 0-5,0 0-5,0-16-24,0 16 0,0 0-1,19-4 0</inkml:trace>
  <inkml:trace contextRef="#ctx0" brushRef="#br2" timeOffset="14578">524 2677 3,'-6'-21'18,"6"21"-2,-3-16-2,3 16-3,-3-15-3,3 15-1,0 0-2,0 0 0,0 0 0,1 18-2,-1-18 1,2 21 0,-2-21-1,0 20 0,0-20 0,0 0 0,0 0 0,0 0-1,0 0-1,0 0 0,-5 16 0,5-16-1,0 0 1,3 22 0,0-6 0,-1 1 0,3 7 0,-1 6 0,3 6-1,-1 3 1,4 5-1,1 2 1,0 5-1,-1-6 1,-1 2-1,1-6 0,-2-1 1,-4 1-1,1 1 1,-2 1-1,-1 5 1,1 4-1,0 5 1,0 3-1,1 1 0,0-2 0,0-4 0,0-5 0,0-3 0,-3-3 0,2-1 1,-3-2 1,0 1-2,0 4 1,0 4 0,0 6 0,2 0-1,0 1 1,-1 0-1,1-7 0,-1-3 0,-1-4 0,-1-4 1,1 2-1,-3 0 1,-1 6-1,0 5 0,-1 13 1,0 6-1,-3 4 1,2 5-1,-2 4 0,-3 3 1,-1-2-1,0 3 1,-1-3-2,-1 5 2,1 4-1,0 5 0,1 2 0,0 1 1,1-2-1,3-6 1,-1-4 0,2-7-1,-1-14 1,0-9-1,4-3 1,-3-5-1,4 0 1,0 1-1,3 6 0,0 4 0,2 0-1,1 3 0,0-5 0,0-3 1,-1-7-1,-2-6 0,0-8 1,-3-7 0,1-2 1,-1-1-1,1-2 0,4 2 1,-1-2-1,3-1 0,-1-2 0,1-5-1,0-3 1,-4-14 0,6 17 0,-6-17 0,0 0 0,0 0 1,0 0-1,0 0 0,5 15 0,-5-15 0,0 0 0,6 18 0,-6-18 0,0 0 0,5 16 1,-5-16-1,3 14 0,-3-14 0,5 24 0,-5-24 0,8 28 0,-3-14 0,-5-14 0,6 24 0,-6-24 0,0 0 0,3 14 0,-3-14 0,0 0 0,0 16 0,0-16 0,5 19 0,-5-19 0,5 17-1,-5-17 1,0 0 0,0 0 0,0 0 0,0 0 1,0 0-1,0 0-1,0 0 0,0 0-4,4-22-8,-4 22-20,0 0 0,0 0-1,0 0 1</inkml:trace>
  <inkml:trace contextRef="#ctx0" brushRef="#br2" timeOffset="16781">155 7359 7,'-19'-20'28,"5"6"1,14 14-8,-30-24-6,30 24-2,-24-16-3,24 16-2,-15-6-2,15 6 0,0 0-2,0 0 0,-1 14 0,9 2-1,5 4-1,7 7 1,3 5-1,4 7-1,1 2 1,4 5-2,-2-1 2,2-2-1,-3-5-1,-2-2 0,-3-6 0,-1-5 1,-2-5-1,-3-4 0,-1-2 0,-1 0 1,0-1-1,0 0 0,-2-2 0,-14-11 0,26 17 0,-26-17 0,22 8 0,-22-8 0,17-14 0,-9-1 0,2-2 1,3-3-1,1-2 0,3-2 0,2-1 0,4-4 0,1-2 1,-1-7-1,1-9 1,2-8 0,-2-8 0,1-2 0,-3-1 0,2 3-1,-3 10 0,0 5 0,-2 17-1,-8 9 0,-11 22-3,16-13-8,-16 13-23,8 18-1,-10-4-2,-1 0 2</inkml:trace>
  <inkml:trace contextRef="#ctx0" brushRef="#br0" timeOffset="24547">596 7981 0,'0'0'17,"0"-19"0,0 19-3,0 0-2,1-19-3,-1 19 1,0 0-1,0 0-2,0 0-1,0 0-1,0 0-1,-15 11-1,15-11-1,0 0 0,0 0 0,-7-14-1,7 14 0,0 0 1,0 0 0,0 0-1,0 0 2,0 0-1,-1 18 1,1-3-2,0 0 2,3 3-2,-3-2 1,1 3-1,1 0 0,1 6-1,-1 0 1,1 8 0,-1 5-1,-1 5 1,2 7 0,0 4-1,-1-1 0,1 4 1,2 0-1,0-2 1,1-2 0,1 1-1,-1-4 1,-1 0 0,-1 2 0,0-1-1,-3-4 2,1 2-2,-2-3 2,1 1-2,-1 0 1,4 0 0,-1-4 0,2-2-1,-1-2 0,-1-4 1,1-5-1,-1 0 0,-2-2 0,-1 3 0,0 4 0,-1 4 0,1 5 1,-2 5-1,2 2 0,2-3 0,-4-2 0,2-3-1,0-9 1,0-4-1,-1-5 1,-1-1-1,0 1 1,1 0-1,-1 2 1,2 0 0,-1-2 0,1-1 1,-2-2-1,2-2 0,0-6 0,0-14 1,-3 29-1,1-10 0,1 6 0,1 6 1,-2 4-1,2 3 0,0 0 0,0-5 0,0-3 0,-1-8 0,1-22 0,0 18 0,0-18-1,0 0-1,0 0-7,0 0-21,0 0-3,0 0-3,0 0 2</inkml:trace>
  <inkml:trace contextRef="#ctx0" brushRef="#br0" timeOffset="25844">292 10198 9,'-21'-25'28,"21"25"1,-11-17-9,5 2-4,6 15-4,1-15-3,-1 15-1,18 3-1,-2 11-1,-2 3-1,8 12 0,-1 2-1,6 9-1,0 1-1,2 3 0,1-2-1,5-1 1,-2 0-2,1-2 0,1-1 0,-3 0 0,0-2 0,-5-3 0,-4 0-1,-4-3 1,-4-6 0,-2-4 0,-13-20-1,14 21 1,-14-21 0,14-10 0,-4-7 0,-1-7 0,4-9 0,1-4 0,2-11 0,5-7 0,0-6 1,-4-2-1,4-5 1,-2-1-1,1 0 2,-2-1-1,-2 9-1,-3 7 1,-2 12-2,-3 10 0,0 13-3,-8 19-2,14-1-15,-14 1-13,11 28-3,-6-7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68" units="1/in"/>
          <inkml:channelProperty channel="F" name="resolution" value="INF" units="1/dev"/>
        </inkml:channelProperties>
      </inkml:inkSource>
      <inkml:timestamp xml:id="ts0" timeString="2009-01-18T22:24:19.281"/>
    </inkml:context>
    <inkml:brush xml:id="br0">
      <inkml:brushProperty name="width" value="0.21167" units="cm"/>
      <inkml:brushProperty name="height" value="0.21167" units="cm"/>
      <inkml:brushProperty name="color" value="#333399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FF0000"/>
      <inkml:brushProperty name="fitToCurve" value="1"/>
    </inkml:brush>
  </inkml:definitions>
  <inkml:trace contextRef="#ctx0" brushRef="#br0">391 20 16,'6'-14'16,"-6"14"-1,0 0-2,2-19-2,-2 19-2,0 0-1,0 0-2,0 0 0,0 0-2,0 0 1,-10 30-1,10-6 1,6 10-1,-2 10 1,5 15-2,-1 8 1,3 15-1,-3 8 0,2 8-1,-4 2 0,0 4 0,-1-3-1,0 0 1,-2-5-1,0 0 0,-1-6 0,-2 1 0,-3-3-1,-2 2 1,-3 0-1,-3 0 1,-2-4 0,0-6 0,2-6 0,2-9-1,4-11 1,2-12 0,1-10 0,4-14 0,-2-18-1,5 16 0,-5-16-3,0 0-3,0 0-14,4-27-13,-4 12-2,-1-3 1</inkml:trace>
  <inkml:trace contextRef="#ctx0" brushRef="#br0" timeOffset="672">33 1759 30,'-13'-15'29,"13"15"-8,-24-26-2,24 26-4,0 0-3,0 0-4,0 0-2,0 0-2,-3 19 0,11-1 0,0 3-1,6 6 0,2 4 1,5 10-2,1 2 1,5 7 0,0 7-1,5 7 0,1 2-1,2 0-1,-1-6 0,-1-5 0,-3-7 0,-3-11 0,-3-7 0,-3-11 0,-7-11 0,1-6 0,-15-2 0,22-25 0,-9-7 0,3-15 0,1-16 1,7-14 0,1-16-1,6-5 1,-3-7-1,4 4 1,-2 5-1,-3 16 1,-3 12-1,-3 21 0,-7 20-1,-14 27-1,21-5-4,-21 5-8,5 22-22,-9-3 0,1-2-1,3-17 0</inkml:trace>
  <inkml:trace contextRef="#ctx0" brushRef="#br1" timeOffset="7656">480 2601 5,'0'0'18,"0"0"-2,0 0-2,0 0-4,0 0-1,-15-9-2,15 9-1,0 0-1,0 0-1,0 0-1,0 0 0,0 0 1,-4 18-1,4-18 0,1 21 1,-1-21-1,7 31 0,-6-10 0,6 4 0,-3 2-1,1 3 0,0 3 0,0 8-1,-2 0 1,3 4-1,-3-1 0,4 2 0,-1-3 0,2 2 0,-2-1 0,2-3 0,-1 2 0,-1 2-1,-3 3 1,2 0-1,-3 3 1,-2 2-1,1-1 1,1-1-1,1-4 0,2-4 1,-2-1-1,2-1 0,1 3 0,0 2 2,-1 4-1,0 7 0,-3 4 1,-1 8-1,-1 4 0,-1-2 1,-1-2 0,0-3-2,1-1 1,1-1-1,-2-1 1,2 3-1,0 7 2,0 10-1,-1 5 0,1 10 1,-2 4-1,-1 2 2,-2-1-2,2-6 0,-3-9-1,1-2 1,-2-3-1,3-1-1,-1 1 2,0 7-1,0 3 0,2 3 0,-2-2 0,2-2 1,0-10-1,0-13 1,0-14-1,1-11 0,2-11 0,0-4 0,2-4 0,2 0 0,1 2 0,2 1 0,-3 4 0,3-3 0,-3 0-1,1-6 1,-2-1 0,1 4 0,-3-1-1,2 5 1,-1 3-1,1 8 0,2 6 0,-2 7 1,0 2-1,2-4 1,-2-1 0,-1-3 0,-1-7 1,-1-4-1,0-6 1,0-4-1,-1-5 1,-1-2-1,1-4 0,-1-2 0,2-14 1,-3 19-1,3-19 0,0 0 0,0 0-1,0 0-5,0 0-5,0-16-24,0 16 0,0 0-1,19-4 0</inkml:trace>
  <inkml:trace contextRef="#ctx0" brushRef="#br2" timeOffset="14578">524 2677 3,'-6'-21'18,"6"21"-2,-3-16-2,3 16-3,-3-15-3,3 15-1,0 0-2,0 0 0,0 0 0,1 18-2,-1-18 1,2 21 0,-2-21-1,0 20 0,0-20 0,0 0 0,0 0 0,0 0-1,0 0-1,0 0 0,-5 16 0,5-16-1,0 0 1,3 22 0,0-6 0,-1 1 0,3 7 0,-1 6 0,3 6-1,-1 3 1,4 5-1,1 2 1,0 5-1,-1-6 1,-1 2-1,1-6 0,-2-1 1,-4 1-1,1 1 1,-2 1-1,-1 5 1,1 4-1,0 5 1,0 3-1,1 1 0,0-2 0,0-4 0,0-5 0,0-3 0,-3-3 0,2-1 1,-3-2 1,0 1-2,0 4 1,0 4 0,0 6 0,2 0-1,0 1 1,-1 0-1,1-7 0,-1-3 0,-1-4 0,-1-4 1,1 2-1,-3 0 1,-1 6-1,0 5 0,-1 13 1,0 6-1,-3 4 1,2 5-1,-2 4 0,-3 3 1,-1-2-1,0 3 1,-1-3-2,-1 5 2,1 4-1,0 5 0,1 2 0,0 1 1,1-2-1,3-6 1,-1-4 0,2-7-1,-1-14 1,0-9-1,4-3 1,-3-5-1,4 0 1,0 1-1,3 6 0,0 4 0,2 0-1,1 3 0,0-5 0,0-3 1,-1-7-1,-2-6 0,0-8 1,-3-7 0,1-2 1,-1-1-1,1-2 0,4 2 1,-1-2-1,3-1 0,-1-2 0,1-5-1,0-3 1,-4-14 0,6 17 0,-6-17 0,0 0 0,0 0 1,0 0-1,0 0 0,5 15 0,-5-15 0,0 0 0,6 18 0,-6-18 0,0 0 0,5 16 1,-5-16-1,3 14 0,-3-14 0,5 24 0,-5-24 0,8 28 0,-3-14 0,-5-14 0,6 24 0,-6-24 0,0 0 0,3 14 0,-3-14 0,0 0 0,0 16 0,0-16 0,5 19 0,-5-19 0,5 17-1,-5-17 1,0 0 0,0 0 0,0 0 0,0 0 1,0 0-1,0 0-1,0 0 0,0 0-4,4-22-8,-4 22-20,0 0 0,0 0-1,0 0 1</inkml:trace>
  <inkml:trace contextRef="#ctx0" brushRef="#br2" timeOffset="16781">155 7359 7,'-19'-20'28,"5"6"1,14 14-8,-30-24-6,30 24-2,-24-16-3,24 16-2,-15-6-2,15 6 0,0 0-2,0 0 0,-1 14 0,9 2-1,5 4-1,7 7 1,3 5-1,4 7-1,1 2 1,4 5-2,-2-1 2,2-2-1,-3-5-1,-2-2 0,-3-6 0,-1-5 1,-2-5-1,-3-4 0,-1-2 0,-1 0 1,0-1-1,0 0 0,-2-2 0,-14-11 0,26 17 0,-26-17 0,22 8 0,-22-8 0,17-14 0,-9-1 0,2-2 1,3-3-1,1-2 0,3-2 0,2-1 0,4-4 0,1-2 1,-1-7-1,1-9 1,2-8 0,-2-8 0,1-2 0,-3-1 0,2 3-1,-3 10 0,0 5 0,-2 17-1,-8 9 0,-11 22-3,16-13-8,-16 13-23,8 18-1,-10-4-2,-1 0 2</inkml:trace>
  <inkml:trace contextRef="#ctx0" brushRef="#br0" timeOffset="24547">596 7981 0,'0'0'17,"0"-19"0,0 19-3,0 0-2,1-19-3,-1 19 1,0 0-1,0 0-2,0 0-1,0 0-1,0 0-1,-15 11-1,15-11-1,0 0 0,0 0 0,-7-14-1,7 14 0,0 0 1,0 0 0,0 0-1,0 0 2,0 0-1,-1 18 1,1-3-2,0 0 2,3 3-2,-3-2 1,1 3-1,1 0 0,1 6-1,-1 0 1,1 8 0,-1 5-1,-1 5 1,2 7 0,0 4-1,-1-1 0,1 4 1,2 0-1,0-2 1,1-2 0,1 1-1,-1-4 1,-1 0 0,-1 2 0,0-1-1,-3-4 2,1 2-2,-2-3 2,1 1-2,-1 0 1,4 0 0,-1-4 0,2-2-1,-1-2 0,-1-4 1,1-5-1,-1 0 0,-2-2 0,-1 3 0,0 4 0,-1 4 0,1 5 1,-2 5-1,2 2 0,2-3 0,-4-2 0,2-3-1,0-9 1,0-4-1,-1-5 1,-1-1-1,0 1 1,1 0-1,-1 2 1,2 0 0,-1-2 0,1-1 1,-2-2-1,2-2 0,0-6 0,0-14 1,-3 29-1,1-10 0,1 6 0,1 6 1,-2 4-1,2 3 0,0 0 0,0-5 0,0-3 0,-1-8 0,1-22 0,0 18 0,0-18-1,0 0-1,0 0-7,0 0-21,0 0-3,0 0-3,0 0 2</inkml:trace>
  <inkml:trace contextRef="#ctx0" brushRef="#br0" timeOffset="25844">292 10198 9,'-21'-25'28,"21"25"1,-11-17-9,5 2-4,6 15-4,1-15-3,-1 15-1,18 3-1,-2 11-1,-2 3-1,8 12 0,-1 2-1,6 9-1,0 1-1,2 3 0,1-2-1,5-1 1,-2 0-2,1-2 0,1-1 0,-3 0 0,0-2 0,-5-3 0,-4 0-1,-4-3 1,-4-6 0,-2-4 0,-13-20-1,14 21 1,-14-21 0,14-10 0,-4-7 0,-1-7 0,4-9 0,1-4 0,2-11 0,5-7 0,0-6 1,-4-2-1,4-5 1,-2-1-1,1 0 2,-2-1-1,-2 9-1,-3 7 1,-2 12-2,-3 10 0,0 13-3,-8 19-2,14-1-15,-14 1-13,11 28-3,-6-7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67FC-0A0C-4946-8FEB-724D8FD61C50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8AE2-C68D-4EFC-815A-1B7E06AC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AC25CB-6FFC-4993-8F15-AB96CBDEF4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72279-9BEA-41E1-AF8E-B23A37D791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6038"/>
            <a:ext cx="2286000" cy="6811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6038"/>
            <a:ext cx="6705600" cy="6811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D89FBF-0F96-48E4-9B6B-F6951DA0E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458200" cy="258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0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fld id="{09A223AE-A17C-4CB0-8634-8819F547A0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458200" cy="258762"/>
          </a:xfrm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381000"/>
            <a:ext cx="4495800" cy="6477000"/>
          </a:xfrm>
          <a:effectLst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495800" cy="6477000"/>
          </a:xfrm>
          <a:effectLst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0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fld id="{88E8FB6F-9AA1-430D-A8FC-8550C1F78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76CB8-84D8-4DD7-A7E1-21C1E6EE5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71BE64-2247-4048-8111-A470FC4B3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000"/>
            <a:ext cx="4495800" cy="6477000"/>
          </a:xfrm>
          <a:effectLst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495800" cy="6477000"/>
          </a:xfrm>
          <a:effectLst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E3EF45-B9D7-4A98-9514-751A0FF11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899E10-D91D-40F2-8681-B04A2D4CB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940379-7789-4A71-8770-61A748704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5FF10-E700-459F-AF0C-692ABEADB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A89DC-16E9-415B-83E4-4A68073FA6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E1ABC-DBA0-41D2-9CE9-CAC01E6FE9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6038"/>
            <a:ext cx="84582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DC91A9-30C0-4B03-9904-6ACDC4C084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6.emf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d-thelen.org/comp-hist/vs-illiac-iv.html" TargetMode="External"/><Relationship Id="rId2" Type="http://schemas.openxmlformats.org/officeDocument/2006/relationships/hyperlink" Target="http://ieeexplore.ieee.org/xpls/abs_all.jsp?arnumber=4038028&amp;tag=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are naturally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7" name="Picture 3" descr="G:\Users\bongo\Desktop\200711062036-2707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3705256" cy="2962275"/>
          </a:xfrm>
          <a:prstGeom prst="rect">
            <a:avLst/>
          </a:prstGeom>
          <a:noFill/>
        </p:spPr>
      </p:pic>
      <p:pic>
        <p:nvPicPr>
          <p:cNvPr id="41988" name="Picture 4" descr="G:\Users\bongo\Desktop\2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905000"/>
            <a:ext cx="3886200" cy="3106936"/>
          </a:xfrm>
          <a:prstGeom prst="rect">
            <a:avLst/>
          </a:prstGeom>
          <a:noFill/>
        </p:spPr>
      </p:pic>
      <p:pic>
        <p:nvPicPr>
          <p:cNvPr id="41989" name="Picture 5" descr="G:\Users\bongo\Desktop\3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581400"/>
            <a:ext cx="3895880" cy="3114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1447800" y="533400"/>
            <a:ext cx="7162800" cy="609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MULTIPROCESSOR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 Processor – Basic Unit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941294"/>
            <a:ext cx="1600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FETCH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 bwMode="auto">
          <a:xfrm>
            <a:off x="3771900" y="1550894"/>
            <a:ext cx="0" cy="658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3007659" y="2200835"/>
            <a:ext cx="1600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 SCHEDULE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787588" y="2810435"/>
            <a:ext cx="0" cy="658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442447" y="4442012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42447" y="3473824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0" idx="0"/>
          </p:cNvCxnSpPr>
          <p:nvPr/>
        </p:nvCxnSpPr>
        <p:spPr bwMode="auto">
          <a:xfrm>
            <a:off x="3910853" y="4083424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290047" y="4594412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290047" y="3626224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23" idx="2"/>
            <a:endCxn id="22" idx="0"/>
          </p:cNvCxnSpPr>
          <p:nvPr/>
        </p:nvCxnSpPr>
        <p:spPr bwMode="auto">
          <a:xfrm>
            <a:off x="3758453" y="4235824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3137647" y="4778189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37647" y="3810001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 bwMode="auto">
          <a:xfrm>
            <a:off x="3606053" y="4419601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962835" y="4908177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962835" y="3939989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29"/>
          <p:cNvCxnSpPr>
            <a:stCxn id="29" idx="2"/>
            <a:endCxn id="28" idx="0"/>
          </p:cNvCxnSpPr>
          <p:nvPr/>
        </p:nvCxnSpPr>
        <p:spPr bwMode="auto">
          <a:xfrm>
            <a:off x="3431241" y="4549589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2810435" y="5082989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810435" y="4114801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2" idx="2"/>
            <a:endCxn id="31" idx="0"/>
          </p:cNvCxnSpPr>
          <p:nvPr/>
        </p:nvCxnSpPr>
        <p:spPr bwMode="auto">
          <a:xfrm>
            <a:off x="3278841" y="4724401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2680447" y="5235389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80447" y="4267201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5" idx="2"/>
            <a:endCxn id="34" idx="0"/>
          </p:cNvCxnSpPr>
          <p:nvPr/>
        </p:nvCxnSpPr>
        <p:spPr bwMode="auto">
          <a:xfrm>
            <a:off x="3148853" y="4876801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272553" y="3276600"/>
            <a:ext cx="1156447" cy="959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 rot="19258266">
            <a:off x="2196353" y="3432663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WARP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36059" y="40046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5356412" y="3581400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 bwMode="auto">
          <a:xfrm>
            <a:off x="5824818" y="41910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204012" y="3733800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 bwMode="auto">
          <a:xfrm>
            <a:off x="5672418" y="43434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051612" y="3917577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>
            <a:stCxn id="45" idx="2"/>
          </p:cNvCxnSpPr>
          <p:nvPr/>
        </p:nvCxnSpPr>
        <p:spPr bwMode="auto">
          <a:xfrm>
            <a:off x="5520018" y="4527177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876800" y="4047565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Straight Arrow Connector 47"/>
          <p:cNvCxnSpPr>
            <a:endCxn id="66" idx="0"/>
          </p:cNvCxnSpPr>
          <p:nvPr/>
        </p:nvCxnSpPr>
        <p:spPr bwMode="auto">
          <a:xfrm>
            <a:off x="5856194" y="4527177"/>
            <a:ext cx="0" cy="578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24400" y="4222377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5824818" y="3048000"/>
            <a:ext cx="0" cy="495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3787588" y="3048000"/>
            <a:ext cx="365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6987988" y="3581400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 bwMode="auto">
          <a:xfrm>
            <a:off x="7456394" y="41910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835588" y="3733800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 bwMode="auto">
          <a:xfrm>
            <a:off x="7303994" y="43434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6683188" y="3917577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 bwMode="auto">
          <a:xfrm>
            <a:off x="7151594" y="4527177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08376" y="4047565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 bwMode="auto">
          <a:xfrm>
            <a:off x="6976782" y="4657165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6355976" y="4222377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87788" y="5105400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 bwMode="auto">
          <a:xfrm>
            <a:off x="5856194" y="57150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5235388" y="5257800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8" idx="2"/>
          </p:cNvCxnSpPr>
          <p:nvPr/>
        </p:nvCxnSpPr>
        <p:spPr bwMode="auto">
          <a:xfrm>
            <a:off x="5703794" y="58674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5082988" y="5441577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0" idx="2"/>
          </p:cNvCxnSpPr>
          <p:nvPr/>
        </p:nvCxnSpPr>
        <p:spPr bwMode="auto">
          <a:xfrm>
            <a:off x="5551394" y="6051177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908176" y="5571565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Arrow Connector 72"/>
          <p:cNvCxnSpPr>
            <a:stCxn id="72" idx="2"/>
          </p:cNvCxnSpPr>
          <p:nvPr/>
        </p:nvCxnSpPr>
        <p:spPr bwMode="auto">
          <a:xfrm>
            <a:off x="5376582" y="6181165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/>
          <p:cNvSpPr/>
          <p:nvPr/>
        </p:nvSpPr>
        <p:spPr bwMode="auto">
          <a:xfrm>
            <a:off x="4755776" y="5746377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CACHE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7445188" y="3086100"/>
            <a:ext cx="0" cy="495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5977218" y="3200400"/>
            <a:ext cx="0" cy="495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078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3" name="Rectangle 53"/>
          <p:cNvSpPr>
            <a:spLocks noChangeArrowheads="1"/>
          </p:cNvSpPr>
          <p:nvPr/>
        </p:nvSpPr>
        <p:spPr bwMode="auto">
          <a:xfrm>
            <a:off x="7467600" y="2667000"/>
            <a:ext cx="762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74" name="Rectangle 54"/>
          <p:cNvSpPr>
            <a:spLocks noChangeArrowheads="1"/>
          </p:cNvSpPr>
          <p:nvPr/>
        </p:nvSpPr>
        <p:spPr bwMode="auto">
          <a:xfrm>
            <a:off x="8077200" y="2667000"/>
            <a:ext cx="1524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75" name="Rectangle 55"/>
          <p:cNvSpPr>
            <a:spLocks noChangeArrowheads="1"/>
          </p:cNvSpPr>
          <p:nvPr/>
        </p:nvSpPr>
        <p:spPr bwMode="auto">
          <a:xfrm>
            <a:off x="7543800" y="4038600"/>
            <a:ext cx="5334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WARP Execution and Control Flow Divergence</a:t>
            </a:r>
            <a:endParaRPr lang="en-US" sz="24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>
                <a:latin typeface="Courier New" pitchFamily="49" charset="0"/>
              </a:rPr>
              <a:t>if (in[i] == 0) out[i] = sqrt(x);</a:t>
            </a:r>
          </a:p>
          <a:p>
            <a:pPr>
              <a:buFontTx/>
              <a:buNone/>
            </a:pPr>
            <a:r>
              <a:rPr lang="en-US" sz="2800">
                <a:latin typeface="Courier New" pitchFamily="49" charset="0"/>
              </a:rPr>
              <a:t>else out[i] = 10;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1981200" y="1752600"/>
            <a:ext cx="15240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in[i] == 0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52400" y="3429000"/>
            <a:ext cx="20574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out[i] = sqrt(x)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124200" y="3429000"/>
            <a:ext cx="20574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out[i] = 10</a:t>
            </a: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066800" y="2667000"/>
            <a:ext cx="14478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3200400" y="2667000"/>
            <a:ext cx="6858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1752600" y="4800600"/>
            <a:ext cx="8382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 flipH="1">
            <a:off x="2819400" y="4191000"/>
            <a:ext cx="106680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1600200" y="54864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5715000" y="1752600"/>
            <a:ext cx="25146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in[i] == 0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5715000" y="2667000"/>
            <a:ext cx="9906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705600" y="4038600"/>
            <a:ext cx="762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5715000" y="4800600"/>
            <a:ext cx="2514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57912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>
            <a:off x="59436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8" name="Line 18"/>
          <p:cNvSpPr>
            <a:spLocks noChangeShapeType="1"/>
          </p:cNvSpPr>
          <p:nvPr/>
        </p:nvSpPr>
        <p:spPr bwMode="auto">
          <a:xfrm>
            <a:off x="60960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9" name="Line 19"/>
          <p:cNvSpPr>
            <a:spLocks noChangeShapeType="1"/>
          </p:cNvSpPr>
          <p:nvPr/>
        </p:nvSpPr>
        <p:spPr bwMode="auto">
          <a:xfrm>
            <a:off x="62484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0" name="Line 20"/>
          <p:cNvSpPr>
            <a:spLocks noChangeShapeType="1"/>
          </p:cNvSpPr>
          <p:nvPr/>
        </p:nvSpPr>
        <p:spPr bwMode="auto">
          <a:xfrm>
            <a:off x="64008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>
            <a:off x="65532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>
            <a:off x="67056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>
            <a:off x="68580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>
            <a:off x="70104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71723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>
            <a:off x="73247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8" name="Line 28"/>
          <p:cNvSpPr>
            <a:spLocks noChangeShapeType="1"/>
          </p:cNvSpPr>
          <p:nvPr/>
        </p:nvSpPr>
        <p:spPr bwMode="auto">
          <a:xfrm>
            <a:off x="74771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76295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77819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>
            <a:off x="79343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>
            <a:off x="80867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3" name="Line 33"/>
          <p:cNvSpPr>
            <a:spLocks noChangeShapeType="1"/>
          </p:cNvSpPr>
          <p:nvPr/>
        </p:nvSpPr>
        <p:spPr bwMode="auto">
          <a:xfrm>
            <a:off x="82391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57150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5" name="Line 35"/>
          <p:cNvSpPr>
            <a:spLocks noChangeShapeType="1"/>
          </p:cNvSpPr>
          <p:nvPr/>
        </p:nvSpPr>
        <p:spPr bwMode="auto">
          <a:xfrm>
            <a:off x="58674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>
            <a:off x="60198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7" name="Line 37"/>
          <p:cNvSpPr>
            <a:spLocks noChangeShapeType="1"/>
          </p:cNvSpPr>
          <p:nvPr/>
        </p:nvSpPr>
        <p:spPr bwMode="auto">
          <a:xfrm>
            <a:off x="61722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8" name="Line 38"/>
          <p:cNvSpPr>
            <a:spLocks noChangeShapeType="1"/>
          </p:cNvSpPr>
          <p:nvPr/>
        </p:nvSpPr>
        <p:spPr bwMode="auto">
          <a:xfrm>
            <a:off x="63246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64770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>
            <a:off x="66294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67818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6934200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70961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>
            <a:off x="72485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>
            <a:off x="74009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75533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7" name="Line 47"/>
          <p:cNvSpPr>
            <a:spLocks noChangeShapeType="1"/>
          </p:cNvSpPr>
          <p:nvPr/>
        </p:nvSpPr>
        <p:spPr bwMode="auto">
          <a:xfrm>
            <a:off x="77057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8" name="Line 48"/>
          <p:cNvSpPr>
            <a:spLocks noChangeShapeType="1"/>
          </p:cNvSpPr>
          <p:nvPr/>
        </p:nvSpPr>
        <p:spPr bwMode="auto">
          <a:xfrm>
            <a:off x="78581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69" name="Line 49"/>
          <p:cNvSpPr>
            <a:spLocks noChangeShapeType="1"/>
          </p:cNvSpPr>
          <p:nvPr/>
        </p:nvSpPr>
        <p:spPr bwMode="auto">
          <a:xfrm>
            <a:off x="80105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0" name="Line 50"/>
          <p:cNvSpPr>
            <a:spLocks noChangeShapeType="1"/>
          </p:cNvSpPr>
          <p:nvPr/>
        </p:nvSpPr>
        <p:spPr bwMode="auto">
          <a:xfrm>
            <a:off x="8162925" y="1066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1" name="Text Box 51"/>
          <p:cNvSpPr txBox="1">
            <a:spLocks noChangeArrowheads="1"/>
          </p:cNvSpPr>
          <p:nvPr/>
        </p:nvSpPr>
        <p:spPr bwMode="auto">
          <a:xfrm>
            <a:off x="6858000" y="31242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idle</a:t>
            </a:r>
          </a:p>
        </p:txBody>
      </p:sp>
      <p:sp>
        <p:nvSpPr>
          <p:cNvPr id="133176" name="Text Box 56"/>
          <p:cNvSpPr txBox="1">
            <a:spLocks noChangeArrowheads="1"/>
          </p:cNvSpPr>
          <p:nvPr/>
        </p:nvSpPr>
        <p:spPr bwMode="auto">
          <a:xfrm>
            <a:off x="6427788" y="1069975"/>
            <a:ext cx="1116012" cy="457200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WARP</a:t>
            </a:r>
          </a:p>
        </p:txBody>
      </p:sp>
      <p:sp>
        <p:nvSpPr>
          <p:cNvPr id="133177" name="Line 57"/>
          <p:cNvSpPr>
            <a:spLocks noChangeShapeType="1"/>
          </p:cNvSpPr>
          <p:nvPr/>
        </p:nvSpPr>
        <p:spPr bwMode="auto">
          <a:xfrm>
            <a:off x="8534400" y="1143000"/>
            <a:ext cx="0" cy="5334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none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 rot="5400000">
            <a:off x="8366919" y="3185319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3911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Control Flow Divergence Contd.</a:t>
            </a:r>
          </a:p>
        </p:txBody>
      </p:sp>
      <p:sp>
        <p:nvSpPr>
          <p:cNvPr id="134191" name="Line 47"/>
          <p:cNvSpPr>
            <a:spLocks noChangeShapeType="1"/>
          </p:cNvSpPr>
          <p:nvPr/>
        </p:nvSpPr>
        <p:spPr bwMode="auto">
          <a:xfrm>
            <a:off x="3048000" y="762000"/>
            <a:ext cx="0" cy="5334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none" w="lg" len="med"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92" name="Text Box 48"/>
          <p:cNvSpPr txBox="1">
            <a:spLocks noChangeArrowheads="1"/>
          </p:cNvSpPr>
          <p:nvPr/>
        </p:nvSpPr>
        <p:spPr bwMode="auto">
          <a:xfrm rot="5400000">
            <a:off x="2880519" y="2804319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34193" name="Text Box 49"/>
          <p:cNvSpPr txBox="1">
            <a:spLocks noChangeArrowheads="1"/>
          </p:cNvSpPr>
          <p:nvPr/>
        </p:nvSpPr>
        <p:spPr bwMode="auto">
          <a:xfrm>
            <a:off x="609600" y="6248400"/>
            <a:ext cx="1949450" cy="366713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BAD SCENARIO</a:t>
            </a:r>
          </a:p>
        </p:txBody>
      </p:sp>
      <p:sp>
        <p:nvSpPr>
          <p:cNvPr id="134197" name="Rectangle 53"/>
          <p:cNvSpPr>
            <a:spLocks noChangeArrowheads="1"/>
          </p:cNvSpPr>
          <p:nvPr/>
        </p:nvSpPr>
        <p:spPr bwMode="auto">
          <a:xfrm>
            <a:off x="3800475" y="1371600"/>
            <a:ext cx="25146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in[i] == 0</a:t>
            </a:r>
          </a:p>
        </p:txBody>
      </p:sp>
      <p:sp>
        <p:nvSpPr>
          <p:cNvPr id="134198" name="Rectangle 54"/>
          <p:cNvSpPr>
            <a:spLocks noChangeArrowheads="1"/>
          </p:cNvSpPr>
          <p:nvPr/>
        </p:nvSpPr>
        <p:spPr bwMode="auto">
          <a:xfrm>
            <a:off x="3800475" y="2286000"/>
            <a:ext cx="2524125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200" name="Rectangle 56"/>
          <p:cNvSpPr>
            <a:spLocks noChangeArrowheads="1"/>
          </p:cNvSpPr>
          <p:nvPr/>
        </p:nvSpPr>
        <p:spPr bwMode="auto">
          <a:xfrm>
            <a:off x="3800475" y="3657600"/>
            <a:ext cx="2514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01" name="Line 57"/>
          <p:cNvSpPr>
            <a:spLocks noChangeShapeType="1"/>
          </p:cNvSpPr>
          <p:nvPr/>
        </p:nvSpPr>
        <p:spPr bwMode="auto">
          <a:xfrm>
            <a:off x="38766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02" name="Line 58"/>
          <p:cNvSpPr>
            <a:spLocks noChangeShapeType="1"/>
          </p:cNvSpPr>
          <p:nvPr/>
        </p:nvSpPr>
        <p:spPr bwMode="auto">
          <a:xfrm>
            <a:off x="40290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03" name="Line 59"/>
          <p:cNvSpPr>
            <a:spLocks noChangeShapeType="1"/>
          </p:cNvSpPr>
          <p:nvPr/>
        </p:nvSpPr>
        <p:spPr bwMode="auto">
          <a:xfrm>
            <a:off x="41814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04" name="Line 60"/>
          <p:cNvSpPr>
            <a:spLocks noChangeShapeType="1"/>
          </p:cNvSpPr>
          <p:nvPr/>
        </p:nvSpPr>
        <p:spPr bwMode="auto">
          <a:xfrm>
            <a:off x="43338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05" name="Line 61"/>
          <p:cNvSpPr>
            <a:spLocks noChangeShapeType="1"/>
          </p:cNvSpPr>
          <p:nvPr/>
        </p:nvSpPr>
        <p:spPr bwMode="auto">
          <a:xfrm>
            <a:off x="44862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06" name="Line 62"/>
          <p:cNvSpPr>
            <a:spLocks noChangeShapeType="1"/>
          </p:cNvSpPr>
          <p:nvPr/>
        </p:nvSpPr>
        <p:spPr bwMode="auto">
          <a:xfrm>
            <a:off x="46386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07" name="Line 63"/>
          <p:cNvSpPr>
            <a:spLocks noChangeShapeType="1"/>
          </p:cNvSpPr>
          <p:nvPr/>
        </p:nvSpPr>
        <p:spPr bwMode="auto">
          <a:xfrm>
            <a:off x="47910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08" name="Line 64"/>
          <p:cNvSpPr>
            <a:spLocks noChangeShapeType="1"/>
          </p:cNvSpPr>
          <p:nvPr/>
        </p:nvSpPr>
        <p:spPr bwMode="auto">
          <a:xfrm>
            <a:off x="49434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09" name="Line 65"/>
          <p:cNvSpPr>
            <a:spLocks noChangeShapeType="1"/>
          </p:cNvSpPr>
          <p:nvPr/>
        </p:nvSpPr>
        <p:spPr bwMode="auto">
          <a:xfrm>
            <a:off x="50958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0" name="Line 66"/>
          <p:cNvSpPr>
            <a:spLocks noChangeShapeType="1"/>
          </p:cNvSpPr>
          <p:nvPr/>
        </p:nvSpPr>
        <p:spPr bwMode="auto">
          <a:xfrm>
            <a:off x="52578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1" name="Line 67"/>
          <p:cNvSpPr>
            <a:spLocks noChangeShapeType="1"/>
          </p:cNvSpPr>
          <p:nvPr/>
        </p:nvSpPr>
        <p:spPr bwMode="auto">
          <a:xfrm>
            <a:off x="54102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2" name="Line 68"/>
          <p:cNvSpPr>
            <a:spLocks noChangeShapeType="1"/>
          </p:cNvSpPr>
          <p:nvPr/>
        </p:nvSpPr>
        <p:spPr bwMode="auto">
          <a:xfrm>
            <a:off x="55626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3" name="Line 69"/>
          <p:cNvSpPr>
            <a:spLocks noChangeShapeType="1"/>
          </p:cNvSpPr>
          <p:nvPr/>
        </p:nvSpPr>
        <p:spPr bwMode="auto">
          <a:xfrm>
            <a:off x="57150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4" name="Line 70"/>
          <p:cNvSpPr>
            <a:spLocks noChangeShapeType="1"/>
          </p:cNvSpPr>
          <p:nvPr/>
        </p:nvSpPr>
        <p:spPr bwMode="auto">
          <a:xfrm>
            <a:off x="58674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5" name="Line 71"/>
          <p:cNvSpPr>
            <a:spLocks noChangeShapeType="1"/>
          </p:cNvSpPr>
          <p:nvPr/>
        </p:nvSpPr>
        <p:spPr bwMode="auto">
          <a:xfrm>
            <a:off x="60198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6" name="Line 72"/>
          <p:cNvSpPr>
            <a:spLocks noChangeShapeType="1"/>
          </p:cNvSpPr>
          <p:nvPr/>
        </p:nvSpPr>
        <p:spPr bwMode="auto">
          <a:xfrm>
            <a:off x="61722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7" name="Line 73"/>
          <p:cNvSpPr>
            <a:spLocks noChangeShapeType="1"/>
          </p:cNvSpPr>
          <p:nvPr/>
        </p:nvSpPr>
        <p:spPr bwMode="auto">
          <a:xfrm>
            <a:off x="63246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8" name="Line 74"/>
          <p:cNvSpPr>
            <a:spLocks noChangeShapeType="1"/>
          </p:cNvSpPr>
          <p:nvPr/>
        </p:nvSpPr>
        <p:spPr bwMode="auto">
          <a:xfrm>
            <a:off x="38004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19" name="Line 75"/>
          <p:cNvSpPr>
            <a:spLocks noChangeShapeType="1"/>
          </p:cNvSpPr>
          <p:nvPr/>
        </p:nvSpPr>
        <p:spPr bwMode="auto">
          <a:xfrm>
            <a:off x="39528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0" name="Line 76"/>
          <p:cNvSpPr>
            <a:spLocks noChangeShapeType="1"/>
          </p:cNvSpPr>
          <p:nvPr/>
        </p:nvSpPr>
        <p:spPr bwMode="auto">
          <a:xfrm>
            <a:off x="41052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1" name="Line 77"/>
          <p:cNvSpPr>
            <a:spLocks noChangeShapeType="1"/>
          </p:cNvSpPr>
          <p:nvPr/>
        </p:nvSpPr>
        <p:spPr bwMode="auto">
          <a:xfrm>
            <a:off x="42576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2" name="Line 78"/>
          <p:cNvSpPr>
            <a:spLocks noChangeShapeType="1"/>
          </p:cNvSpPr>
          <p:nvPr/>
        </p:nvSpPr>
        <p:spPr bwMode="auto">
          <a:xfrm>
            <a:off x="44100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3" name="Line 79"/>
          <p:cNvSpPr>
            <a:spLocks noChangeShapeType="1"/>
          </p:cNvSpPr>
          <p:nvPr/>
        </p:nvSpPr>
        <p:spPr bwMode="auto">
          <a:xfrm>
            <a:off x="45624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4" name="Line 80"/>
          <p:cNvSpPr>
            <a:spLocks noChangeShapeType="1"/>
          </p:cNvSpPr>
          <p:nvPr/>
        </p:nvSpPr>
        <p:spPr bwMode="auto">
          <a:xfrm>
            <a:off x="47148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5" name="Line 81"/>
          <p:cNvSpPr>
            <a:spLocks noChangeShapeType="1"/>
          </p:cNvSpPr>
          <p:nvPr/>
        </p:nvSpPr>
        <p:spPr bwMode="auto">
          <a:xfrm>
            <a:off x="48672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6" name="Line 82"/>
          <p:cNvSpPr>
            <a:spLocks noChangeShapeType="1"/>
          </p:cNvSpPr>
          <p:nvPr/>
        </p:nvSpPr>
        <p:spPr bwMode="auto">
          <a:xfrm>
            <a:off x="50196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7" name="Line 83"/>
          <p:cNvSpPr>
            <a:spLocks noChangeShapeType="1"/>
          </p:cNvSpPr>
          <p:nvPr/>
        </p:nvSpPr>
        <p:spPr bwMode="auto">
          <a:xfrm>
            <a:off x="51816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8" name="Line 84"/>
          <p:cNvSpPr>
            <a:spLocks noChangeShapeType="1"/>
          </p:cNvSpPr>
          <p:nvPr/>
        </p:nvSpPr>
        <p:spPr bwMode="auto">
          <a:xfrm>
            <a:off x="53340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29" name="Line 85"/>
          <p:cNvSpPr>
            <a:spLocks noChangeShapeType="1"/>
          </p:cNvSpPr>
          <p:nvPr/>
        </p:nvSpPr>
        <p:spPr bwMode="auto">
          <a:xfrm>
            <a:off x="54864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30" name="Line 86"/>
          <p:cNvSpPr>
            <a:spLocks noChangeShapeType="1"/>
          </p:cNvSpPr>
          <p:nvPr/>
        </p:nvSpPr>
        <p:spPr bwMode="auto">
          <a:xfrm>
            <a:off x="56388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31" name="Line 87"/>
          <p:cNvSpPr>
            <a:spLocks noChangeShapeType="1"/>
          </p:cNvSpPr>
          <p:nvPr/>
        </p:nvSpPr>
        <p:spPr bwMode="auto">
          <a:xfrm>
            <a:off x="57912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32" name="Line 88"/>
          <p:cNvSpPr>
            <a:spLocks noChangeShapeType="1"/>
          </p:cNvSpPr>
          <p:nvPr/>
        </p:nvSpPr>
        <p:spPr bwMode="auto">
          <a:xfrm>
            <a:off x="59436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33" name="Line 89"/>
          <p:cNvSpPr>
            <a:spLocks noChangeShapeType="1"/>
          </p:cNvSpPr>
          <p:nvPr/>
        </p:nvSpPr>
        <p:spPr bwMode="auto">
          <a:xfrm>
            <a:off x="60960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34" name="Line 90"/>
          <p:cNvSpPr>
            <a:spLocks noChangeShapeType="1"/>
          </p:cNvSpPr>
          <p:nvPr/>
        </p:nvSpPr>
        <p:spPr bwMode="auto">
          <a:xfrm>
            <a:off x="62484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36" name="Text Box 92"/>
          <p:cNvSpPr txBox="1">
            <a:spLocks noChangeArrowheads="1"/>
          </p:cNvSpPr>
          <p:nvPr/>
        </p:nvSpPr>
        <p:spPr bwMode="auto">
          <a:xfrm>
            <a:off x="4513263" y="68897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WARP #1</a:t>
            </a:r>
          </a:p>
        </p:txBody>
      </p:sp>
      <p:sp>
        <p:nvSpPr>
          <p:cNvPr id="134237" name="Text Box 93"/>
          <p:cNvSpPr txBox="1">
            <a:spLocks noChangeArrowheads="1"/>
          </p:cNvSpPr>
          <p:nvPr/>
        </p:nvSpPr>
        <p:spPr bwMode="auto">
          <a:xfrm>
            <a:off x="5334000" y="64008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Good Scenario</a:t>
            </a:r>
          </a:p>
        </p:txBody>
      </p:sp>
      <p:sp>
        <p:nvSpPr>
          <p:cNvPr id="134238" name="Rectangle 94"/>
          <p:cNvSpPr>
            <a:spLocks noChangeArrowheads="1"/>
          </p:cNvSpPr>
          <p:nvPr/>
        </p:nvSpPr>
        <p:spPr bwMode="auto">
          <a:xfrm>
            <a:off x="2047875" y="2286000"/>
            <a:ext cx="762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239" name="Rectangle 95"/>
          <p:cNvSpPr>
            <a:spLocks noChangeArrowheads="1"/>
          </p:cNvSpPr>
          <p:nvPr/>
        </p:nvSpPr>
        <p:spPr bwMode="auto">
          <a:xfrm>
            <a:off x="2657475" y="2286000"/>
            <a:ext cx="1524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240" name="Rectangle 96"/>
          <p:cNvSpPr>
            <a:spLocks noChangeArrowheads="1"/>
          </p:cNvSpPr>
          <p:nvPr/>
        </p:nvSpPr>
        <p:spPr bwMode="auto">
          <a:xfrm>
            <a:off x="2124075" y="3657600"/>
            <a:ext cx="5334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241" name="Rectangle 97"/>
          <p:cNvSpPr>
            <a:spLocks noChangeArrowheads="1"/>
          </p:cNvSpPr>
          <p:nvPr/>
        </p:nvSpPr>
        <p:spPr bwMode="auto">
          <a:xfrm>
            <a:off x="295275" y="1371600"/>
            <a:ext cx="25146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in[i] == 0</a:t>
            </a:r>
          </a:p>
        </p:txBody>
      </p:sp>
      <p:sp>
        <p:nvSpPr>
          <p:cNvPr id="134242" name="Rectangle 98"/>
          <p:cNvSpPr>
            <a:spLocks noChangeArrowheads="1"/>
          </p:cNvSpPr>
          <p:nvPr/>
        </p:nvSpPr>
        <p:spPr bwMode="auto">
          <a:xfrm>
            <a:off x="295275" y="2286000"/>
            <a:ext cx="9906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243" name="Rectangle 99"/>
          <p:cNvSpPr>
            <a:spLocks noChangeArrowheads="1"/>
          </p:cNvSpPr>
          <p:nvPr/>
        </p:nvSpPr>
        <p:spPr bwMode="auto">
          <a:xfrm>
            <a:off x="1285875" y="3657600"/>
            <a:ext cx="7620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244" name="Rectangle 100"/>
          <p:cNvSpPr>
            <a:spLocks noChangeArrowheads="1"/>
          </p:cNvSpPr>
          <p:nvPr/>
        </p:nvSpPr>
        <p:spPr bwMode="auto">
          <a:xfrm>
            <a:off x="295275" y="4419600"/>
            <a:ext cx="2514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45" name="Line 101"/>
          <p:cNvSpPr>
            <a:spLocks noChangeShapeType="1"/>
          </p:cNvSpPr>
          <p:nvPr/>
        </p:nvSpPr>
        <p:spPr bwMode="auto">
          <a:xfrm>
            <a:off x="3714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46" name="Line 102"/>
          <p:cNvSpPr>
            <a:spLocks noChangeShapeType="1"/>
          </p:cNvSpPr>
          <p:nvPr/>
        </p:nvSpPr>
        <p:spPr bwMode="auto">
          <a:xfrm>
            <a:off x="5238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47" name="Line 103"/>
          <p:cNvSpPr>
            <a:spLocks noChangeShapeType="1"/>
          </p:cNvSpPr>
          <p:nvPr/>
        </p:nvSpPr>
        <p:spPr bwMode="auto">
          <a:xfrm>
            <a:off x="6762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48" name="Line 104"/>
          <p:cNvSpPr>
            <a:spLocks noChangeShapeType="1"/>
          </p:cNvSpPr>
          <p:nvPr/>
        </p:nvSpPr>
        <p:spPr bwMode="auto">
          <a:xfrm>
            <a:off x="8286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49" name="Line 105"/>
          <p:cNvSpPr>
            <a:spLocks noChangeShapeType="1"/>
          </p:cNvSpPr>
          <p:nvPr/>
        </p:nvSpPr>
        <p:spPr bwMode="auto">
          <a:xfrm>
            <a:off x="9810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0" name="Line 106"/>
          <p:cNvSpPr>
            <a:spLocks noChangeShapeType="1"/>
          </p:cNvSpPr>
          <p:nvPr/>
        </p:nvSpPr>
        <p:spPr bwMode="auto">
          <a:xfrm>
            <a:off x="11334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1" name="Line 107"/>
          <p:cNvSpPr>
            <a:spLocks noChangeShapeType="1"/>
          </p:cNvSpPr>
          <p:nvPr/>
        </p:nvSpPr>
        <p:spPr bwMode="auto">
          <a:xfrm>
            <a:off x="12858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2" name="Line 108"/>
          <p:cNvSpPr>
            <a:spLocks noChangeShapeType="1"/>
          </p:cNvSpPr>
          <p:nvPr/>
        </p:nvSpPr>
        <p:spPr bwMode="auto">
          <a:xfrm>
            <a:off x="14382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3" name="Line 109"/>
          <p:cNvSpPr>
            <a:spLocks noChangeShapeType="1"/>
          </p:cNvSpPr>
          <p:nvPr/>
        </p:nvSpPr>
        <p:spPr bwMode="auto">
          <a:xfrm>
            <a:off x="15906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4" name="Line 110"/>
          <p:cNvSpPr>
            <a:spLocks noChangeShapeType="1"/>
          </p:cNvSpPr>
          <p:nvPr/>
        </p:nvSpPr>
        <p:spPr bwMode="auto">
          <a:xfrm>
            <a:off x="17526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5" name="Line 111"/>
          <p:cNvSpPr>
            <a:spLocks noChangeShapeType="1"/>
          </p:cNvSpPr>
          <p:nvPr/>
        </p:nvSpPr>
        <p:spPr bwMode="auto">
          <a:xfrm>
            <a:off x="19050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6" name="Line 112"/>
          <p:cNvSpPr>
            <a:spLocks noChangeShapeType="1"/>
          </p:cNvSpPr>
          <p:nvPr/>
        </p:nvSpPr>
        <p:spPr bwMode="auto">
          <a:xfrm>
            <a:off x="20574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7" name="Line 113"/>
          <p:cNvSpPr>
            <a:spLocks noChangeShapeType="1"/>
          </p:cNvSpPr>
          <p:nvPr/>
        </p:nvSpPr>
        <p:spPr bwMode="auto">
          <a:xfrm>
            <a:off x="22098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8" name="Line 114"/>
          <p:cNvSpPr>
            <a:spLocks noChangeShapeType="1"/>
          </p:cNvSpPr>
          <p:nvPr/>
        </p:nvSpPr>
        <p:spPr bwMode="auto">
          <a:xfrm>
            <a:off x="23622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59" name="Line 115"/>
          <p:cNvSpPr>
            <a:spLocks noChangeShapeType="1"/>
          </p:cNvSpPr>
          <p:nvPr/>
        </p:nvSpPr>
        <p:spPr bwMode="auto">
          <a:xfrm>
            <a:off x="25146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0" name="Line 116"/>
          <p:cNvSpPr>
            <a:spLocks noChangeShapeType="1"/>
          </p:cNvSpPr>
          <p:nvPr/>
        </p:nvSpPr>
        <p:spPr bwMode="auto">
          <a:xfrm>
            <a:off x="26670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1" name="Line 117"/>
          <p:cNvSpPr>
            <a:spLocks noChangeShapeType="1"/>
          </p:cNvSpPr>
          <p:nvPr/>
        </p:nvSpPr>
        <p:spPr bwMode="auto">
          <a:xfrm>
            <a:off x="28194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2" name="Line 118"/>
          <p:cNvSpPr>
            <a:spLocks noChangeShapeType="1"/>
          </p:cNvSpPr>
          <p:nvPr/>
        </p:nvSpPr>
        <p:spPr bwMode="auto">
          <a:xfrm>
            <a:off x="2952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3" name="Line 119"/>
          <p:cNvSpPr>
            <a:spLocks noChangeShapeType="1"/>
          </p:cNvSpPr>
          <p:nvPr/>
        </p:nvSpPr>
        <p:spPr bwMode="auto">
          <a:xfrm>
            <a:off x="4476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4" name="Line 120"/>
          <p:cNvSpPr>
            <a:spLocks noChangeShapeType="1"/>
          </p:cNvSpPr>
          <p:nvPr/>
        </p:nvSpPr>
        <p:spPr bwMode="auto">
          <a:xfrm>
            <a:off x="6000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5" name="Line 121"/>
          <p:cNvSpPr>
            <a:spLocks noChangeShapeType="1"/>
          </p:cNvSpPr>
          <p:nvPr/>
        </p:nvSpPr>
        <p:spPr bwMode="auto">
          <a:xfrm>
            <a:off x="7524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6" name="Line 122"/>
          <p:cNvSpPr>
            <a:spLocks noChangeShapeType="1"/>
          </p:cNvSpPr>
          <p:nvPr/>
        </p:nvSpPr>
        <p:spPr bwMode="auto">
          <a:xfrm>
            <a:off x="9048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7" name="Line 123"/>
          <p:cNvSpPr>
            <a:spLocks noChangeShapeType="1"/>
          </p:cNvSpPr>
          <p:nvPr/>
        </p:nvSpPr>
        <p:spPr bwMode="auto">
          <a:xfrm>
            <a:off x="10572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8" name="Line 124"/>
          <p:cNvSpPr>
            <a:spLocks noChangeShapeType="1"/>
          </p:cNvSpPr>
          <p:nvPr/>
        </p:nvSpPr>
        <p:spPr bwMode="auto">
          <a:xfrm>
            <a:off x="12096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69" name="Line 125"/>
          <p:cNvSpPr>
            <a:spLocks noChangeShapeType="1"/>
          </p:cNvSpPr>
          <p:nvPr/>
        </p:nvSpPr>
        <p:spPr bwMode="auto">
          <a:xfrm>
            <a:off x="13620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0" name="Line 126"/>
          <p:cNvSpPr>
            <a:spLocks noChangeShapeType="1"/>
          </p:cNvSpPr>
          <p:nvPr/>
        </p:nvSpPr>
        <p:spPr bwMode="auto">
          <a:xfrm>
            <a:off x="1514475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1" name="Line 127"/>
          <p:cNvSpPr>
            <a:spLocks noChangeShapeType="1"/>
          </p:cNvSpPr>
          <p:nvPr/>
        </p:nvSpPr>
        <p:spPr bwMode="auto">
          <a:xfrm>
            <a:off x="16764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2" name="Line 128"/>
          <p:cNvSpPr>
            <a:spLocks noChangeShapeType="1"/>
          </p:cNvSpPr>
          <p:nvPr/>
        </p:nvSpPr>
        <p:spPr bwMode="auto">
          <a:xfrm>
            <a:off x="18288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3" name="Line 129"/>
          <p:cNvSpPr>
            <a:spLocks noChangeShapeType="1"/>
          </p:cNvSpPr>
          <p:nvPr/>
        </p:nvSpPr>
        <p:spPr bwMode="auto">
          <a:xfrm>
            <a:off x="19812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4" name="Line 130"/>
          <p:cNvSpPr>
            <a:spLocks noChangeShapeType="1"/>
          </p:cNvSpPr>
          <p:nvPr/>
        </p:nvSpPr>
        <p:spPr bwMode="auto">
          <a:xfrm>
            <a:off x="21336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5" name="Line 131"/>
          <p:cNvSpPr>
            <a:spLocks noChangeShapeType="1"/>
          </p:cNvSpPr>
          <p:nvPr/>
        </p:nvSpPr>
        <p:spPr bwMode="auto">
          <a:xfrm>
            <a:off x="22860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6" name="Line 132"/>
          <p:cNvSpPr>
            <a:spLocks noChangeShapeType="1"/>
          </p:cNvSpPr>
          <p:nvPr/>
        </p:nvSpPr>
        <p:spPr bwMode="auto">
          <a:xfrm>
            <a:off x="24384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7" name="Line 133"/>
          <p:cNvSpPr>
            <a:spLocks noChangeShapeType="1"/>
          </p:cNvSpPr>
          <p:nvPr/>
        </p:nvSpPr>
        <p:spPr bwMode="auto">
          <a:xfrm>
            <a:off x="25908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8" name="Line 134"/>
          <p:cNvSpPr>
            <a:spLocks noChangeShapeType="1"/>
          </p:cNvSpPr>
          <p:nvPr/>
        </p:nvSpPr>
        <p:spPr bwMode="auto">
          <a:xfrm>
            <a:off x="2743200" y="685800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79" name="Text Box 135"/>
          <p:cNvSpPr txBox="1">
            <a:spLocks noChangeArrowheads="1"/>
          </p:cNvSpPr>
          <p:nvPr/>
        </p:nvSpPr>
        <p:spPr bwMode="auto">
          <a:xfrm>
            <a:off x="1438275" y="27432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idle</a:t>
            </a:r>
          </a:p>
        </p:txBody>
      </p:sp>
      <p:sp>
        <p:nvSpPr>
          <p:cNvPr id="134280" name="Text Box 136"/>
          <p:cNvSpPr txBox="1">
            <a:spLocks noChangeArrowheads="1"/>
          </p:cNvSpPr>
          <p:nvPr/>
        </p:nvSpPr>
        <p:spPr bwMode="auto">
          <a:xfrm>
            <a:off x="1008063" y="688975"/>
            <a:ext cx="1116012" cy="457200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WARP</a:t>
            </a:r>
          </a:p>
        </p:txBody>
      </p:sp>
      <p:sp>
        <p:nvSpPr>
          <p:cNvPr id="134281" name="Rectangle 137"/>
          <p:cNvSpPr>
            <a:spLocks noChangeArrowheads="1"/>
          </p:cNvSpPr>
          <p:nvPr/>
        </p:nvSpPr>
        <p:spPr bwMode="auto">
          <a:xfrm>
            <a:off x="6467475" y="1614488"/>
            <a:ext cx="2514600" cy="914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r>
              <a:rPr lang="en-US"/>
              <a:t>in[i] == 0</a:t>
            </a:r>
          </a:p>
        </p:txBody>
      </p:sp>
      <p:sp>
        <p:nvSpPr>
          <p:cNvPr id="134282" name="Rectangle 138"/>
          <p:cNvSpPr>
            <a:spLocks noChangeArrowheads="1"/>
          </p:cNvSpPr>
          <p:nvPr/>
        </p:nvSpPr>
        <p:spPr bwMode="auto">
          <a:xfrm>
            <a:off x="6467475" y="2528888"/>
            <a:ext cx="2524125" cy="8239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283" name="Rectangle 139"/>
          <p:cNvSpPr>
            <a:spLocks noChangeArrowheads="1"/>
          </p:cNvSpPr>
          <p:nvPr/>
        </p:nvSpPr>
        <p:spPr bwMode="auto">
          <a:xfrm>
            <a:off x="6467475" y="3352800"/>
            <a:ext cx="2514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84" name="Line 140"/>
          <p:cNvSpPr>
            <a:spLocks noChangeShapeType="1"/>
          </p:cNvSpPr>
          <p:nvPr/>
        </p:nvSpPr>
        <p:spPr bwMode="auto">
          <a:xfrm>
            <a:off x="65436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85" name="Line 141"/>
          <p:cNvSpPr>
            <a:spLocks noChangeShapeType="1"/>
          </p:cNvSpPr>
          <p:nvPr/>
        </p:nvSpPr>
        <p:spPr bwMode="auto">
          <a:xfrm>
            <a:off x="66960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86" name="Line 142"/>
          <p:cNvSpPr>
            <a:spLocks noChangeShapeType="1"/>
          </p:cNvSpPr>
          <p:nvPr/>
        </p:nvSpPr>
        <p:spPr bwMode="auto">
          <a:xfrm>
            <a:off x="68484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87" name="Line 143"/>
          <p:cNvSpPr>
            <a:spLocks noChangeShapeType="1"/>
          </p:cNvSpPr>
          <p:nvPr/>
        </p:nvSpPr>
        <p:spPr bwMode="auto">
          <a:xfrm>
            <a:off x="70008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88" name="Line 144"/>
          <p:cNvSpPr>
            <a:spLocks noChangeShapeType="1"/>
          </p:cNvSpPr>
          <p:nvPr/>
        </p:nvSpPr>
        <p:spPr bwMode="auto">
          <a:xfrm>
            <a:off x="71532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89" name="Line 145"/>
          <p:cNvSpPr>
            <a:spLocks noChangeShapeType="1"/>
          </p:cNvSpPr>
          <p:nvPr/>
        </p:nvSpPr>
        <p:spPr bwMode="auto">
          <a:xfrm>
            <a:off x="73056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0" name="Line 146"/>
          <p:cNvSpPr>
            <a:spLocks noChangeShapeType="1"/>
          </p:cNvSpPr>
          <p:nvPr/>
        </p:nvSpPr>
        <p:spPr bwMode="auto">
          <a:xfrm>
            <a:off x="74580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1" name="Line 147"/>
          <p:cNvSpPr>
            <a:spLocks noChangeShapeType="1"/>
          </p:cNvSpPr>
          <p:nvPr/>
        </p:nvSpPr>
        <p:spPr bwMode="auto">
          <a:xfrm>
            <a:off x="76104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2" name="Line 148"/>
          <p:cNvSpPr>
            <a:spLocks noChangeShapeType="1"/>
          </p:cNvSpPr>
          <p:nvPr/>
        </p:nvSpPr>
        <p:spPr bwMode="auto">
          <a:xfrm>
            <a:off x="77628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3" name="Line 149"/>
          <p:cNvSpPr>
            <a:spLocks noChangeShapeType="1"/>
          </p:cNvSpPr>
          <p:nvPr/>
        </p:nvSpPr>
        <p:spPr bwMode="auto">
          <a:xfrm>
            <a:off x="79248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4" name="Line 150"/>
          <p:cNvSpPr>
            <a:spLocks noChangeShapeType="1"/>
          </p:cNvSpPr>
          <p:nvPr/>
        </p:nvSpPr>
        <p:spPr bwMode="auto">
          <a:xfrm>
            <a:off x="80772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5" name="Line 151"/>
          <p:cNvSpPr>
            <a:spLocks noChangeShapeType="1"/>
          </p:cNvSpPr>
          <p:nvPr/>
        </p:nvSpPr>
        <p:spPr bwMode="auto">
          <a:xfrm>
            <a:off x="82296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6" name="Line 152"/>
          <p:cNvSpPr>
            <a:spLocks noChangeShapeType="1"/>
          </p:cNvSpPr>
          <p:nvPr/>
        </p:nvSpPr>
        <p:spPr bwMode="auto">
          <a:xfrm>
            <a:off x="83820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7" name="Line 153"/>
          <p:cNvSpPr>
            <a:spLocks noChangeShapeType="1"/>
          </p:cNvSpPr>
          <p:nvPr/>
        </p:nvSpPr>
        <p:spPr bwMode="auto">
          <a:xfrm>
            <a:off x="85344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8" name="Line 154"/>
          <p:cNvSpPr>
            <a:spLocks noChangeShapeType="1"/>
          </p:cNvSpPr>
          <p:nvPr/>
        </p:nvSpPr>
        <p:spPr bwMode="auto">
          <a:xfrm>
            <a:off x="86868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299" name="Line 155"/>
          <p:cNvSpPr>
            <a:spLocks noChangeShapeType="1"/>
          </p:cNvSpPr>
          <p:nvPr/>
        </p:nvSpPr>
        <p:spPr bwMode="auto">
          <a:xfrm>
            <a:off x="88392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0" name="Line 156"/>
          <p:cNvSpPr>
            <a:spLocks noChangeShapeType="1"/>
          </p:cNvSpPr>
          <p:nvPr/>
        </p:nvSpPr>
        <p:spPr bwMode="auto">
          <a:xfrm>
            <a:off x="89916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1" name="Line 157"/>
          <p:cNvSpPr>
            <a:spLocks noChangeShapeType="1"/>
          </p:cNvSpPr>
          <p:nvPr/>
        </p:nvSpPr>
        <p:spPr bwMode="auto">
          <a:xfrm>
            <a:off x="64674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2" name="Line 158"/>
          <p:cNvSpPr>
            <a:spLocks noChangeShapeType="1"/>
          </p:cNvSpPr>
          <p:nvPr/>
        </p:nvSpPr>
        <p:spPr bwMode="auto">
          <a:xfrm>
            <a:off x="66198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3" name="Line 159"/>
          <p:cNvSpPr>
            <a:spLocks noChangeShapeType="1"/>
          </p:cNvSpPr>
          <p:nvPr/>
        </p:nvSpPr>
        <p:spPr bwMode="auto">
          <a:xfrm>
            <a:off x="67722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4" name="Line 160"/>
          <p:cNvSpPr>
            <a:spLocks noChangeShapeType="1"/>
          </p:cNvSpPr>
          <p:nvPr/>
        </p:nvSpPr>
        <p:spPr bwMode="auto">
          <a:xfrm>
            <a:off x="69246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5" name="Line 161"/>
          <p:cNvSpPr>
            <a:spLocks noChangeShapeType="1"/>
          </p:cNvSpPr>
          <p:nvPr/>
        </p:nvSpPr>
        <p:spPr bwMode="auto">
          <a:xfrm>
            <a:off x="70770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6" name="Line 162"/>
          <p:cNvSpPr>
            <a:spLocks noChangeShapeType="1"/>
          </p:cNvSpPr>
          <p:nvPr/>
        </p:nvSpPr>
        <p:spPr bwMode="auto">
          <a:xfrm>
            <a:off x="72294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7" name="Line 163"/>
          <p:cNvSpPr>
            <a:spLocks noChangeShapeType="1"/>
          </p:cNvSpPr>
          <p:nvPr/>
        </p:nvSpPr>
        <p:spPr bwMode="auto">
          <a:xfrm>
            <a:off x="73818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8" name="Line 164"/>
          <p:cNvSpPr>
            <a:spLocks noChangeShapeType="1"/>
          </p:cNvSpPr>
          <p:nvPr/>
        </p:nvSpPr>
        <p:spPr bwMode="auto">
          <a:xfrm>
            <a:off x="75342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09" name="Line 165"/>
          <p:cNvSpPr>
            <a:spLocks noChangeShapeType="1"/>
          </p:cNvSpPr>
          <p:nvPr/>
        </p:nvSpPr>
        <p:spPr bwMode="auto">
          <a:xfrm>
            <a:off x="7686675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0" name="Line 166"/>
          <p:cNvSpPr>
            <a:spLocks noChangeShapeType="1"/>
          </p:cNvSpPr>
          <p:nvPr/>
        </p:nvSpPr>
        <p:spPr bwMode="auto">
          <a:xfrm>
            <a:off x="78486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1" name="Line 167"/>
          <p:cNvSpPr>
            <a:spLocks noChangeShapeType="1"/>
          </p:cNvSpPr>
          <p:nvPr/>
        </p:nvSpPr>
        <p:spPr bwMode="auto">
          <a:xfrm>
            <a:off x="80010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2" name="Line 168"/>
          <p:cNvSpPr>
            <a:spLocks noChangeShapeType="1"/>
          </p:cNvSpPr>
          <p:nvPr/>
        </p:nvSpPr>
        <p:spPr bwMode="auto">
          <a:xfrm>
            <a:off x="81534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3" name="Line 169"/>
          <p:cNvSpPr>
            <a:spLocks noChangeShapeType="1"/>
          </p:cNvSpPr>
          <p:nvPr/>
        </p:nvSpPr>
        <p:spPr bwMode="auto">
          <a:xfrm>
            <a:off x="83058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4" name="Line 170"/>
          <p:cNvSpPr>
            <a:spLocks noChangeShapeType="1"/>
          </p:cNvSpPr>
          <p:nvPr/>
        </p:nvSpPr>
        <p:spPr bwMode="auto">
          <a:xfrm>
            <a:off x="84582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5" name="Line 171"/>
          <p:cNvSpPr>
            <a:spLocks noChangeShapeType="1"/>
          </p:cNvSpPr>
          <p:nvPr/>
        </p:nvSpPr>
        <p:spPr bwMode="auto">
          <a:xfrm>
            <a:off x="86106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6" name="Line 172"/>
          <p:cNvSpPr>
            <a:spLocks noChangeShapeType="1"/>
          </p:cNvSpPr>
          <p:nvPr/>
        </p:nvSpPr>
        <p:spPr bwMode="auto">
          <a:xfrm>
            <a:off x="87630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7" name="Line 173"/>
          <p:cNvSpPr>
            <a:spLocks noChangeShapeType="1"/>
          </p:cNvSpPr>
          <p:nvPr/>
        </p:nvSpPr>
        <p:spPr bwMode="auto">
          <a:xfrm>
            <a:off x="8915400" y="928688"/>
            <a:ext cx="0" cy="5486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318" name="Text Box 174"/>
          <p:cNvSpPr txBox="1">
            <a:spLocks noChangeArrowheads="1"/>
          </p:cNvSpPr>
          <p:nvPr/>
        </p:nvSpPr>
        <p:spPr bwMode="auto">
          <a:xfrm>
            <a:off x="7180263" y="931863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WARP #2</a:t>
            </a:r>
          </a:p>
        </p:txBody>
      </p:sp>
    </p:spTree>
    <p:extLst>
      <p:ext uri="{BB962C8B-B14F-4D97-AF65-F5344CB8AC3E}">
        <p14:creationId xmlns:p14="http://schemas.microsoft.com/office/powerpoint/2010/main" val="23749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 Processor – Overall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1725" y="1352206"/>
            <a:ext cx="2359959" cy="2514600"/>
            <a:chOff x="1447800" y="533400"/>
            <a:chExt cx="7162800" cy="6096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447800" y="533400"/>
              <a:ext cx="7162800" cy="6096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SHARED MULTIPROCESSOR</a:t>
              </a:r>
              <a:endParaRPr kumimoji="0" lang="en-US" sz="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971800" y="941294"/>
              <a:ext cx="16002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FETCH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 bwMode="auto">
            <a:xfrm>
              <a:off x="3771900" y="1550894"/>
              <a:ext cx="0" cy="658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" name="Rectangle 7"/>
            <p:cNvSpPr/>
            <p:nvPr/>
          </p:nvSpPr>
          <p:spPr bwMode="auto">
            <a:xfrm>
              <a:off x="3007659" y="2200835"/>
              <a:ext cx="16002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DECODE SCHEDULE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3787588" y="2810435"/>
              <a:ext cx="0" cy="658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 bwMode="auto">
            <a:xfrm>
              <a:off x="3442447" y="4442012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42447" y="3473824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>
              <a:stCxn id="14" idx="2"/>
              <a:endCxn id="10" idx="0"/>
            </p:cNvCxnSpPr>
            <p:nvPr/>
          </p:nvCxnSpPr>
          <p:spPr bwMode="auto">
            <a:xfrm>
              <a:off x="3910853" y="4083424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3290047" y="4594412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290047" y="3626224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/>
            <p:cNvCxnSpPr>
              <a:stCxn id="23" idx="2"/>
              <a:endCxn id="22" idx="0"/>
            </p:cNvCxnSpPr>
            <p:nvPr/>
          </p:nvCxnSpPr>
          <p:spPr bwMode="auto">
            <a:xfrm>
              <a:off x="3758453" y="4235824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" name="Rectangle 24"/>
            <p:cNvSpPr/>
            <p:nvPr/>
          </p:nvSpPr>
          <p:spPr bwMode="auto">
            <a:xfrm>
              <a:off x="3137647" y="47781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137647" y="38100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Arrow Connector 26"/>
            <p:cNvCxnSpPr>
              <a:stCxn id="26" idx="2"/>
              <a:endCxn id="25" idx="0"/>
            </p:cNvCxnSpPr>
            <p:nvPr/>
          </p:nvCxnSpPr>
          <p:spPr bwMode="auto">
            <a:xfrm>
              <a:off x="3606053" y="44196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2962835" y="49081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962835" y="3939989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/>
            <p:cNvCxnSpPr>
              <a:stCxn id="29" idx="2"/>
              <a:endCxn id="28" idx="0"/>
            </p:cNvCxnSpPr>
            <p:nvPr/>
          </p:nvCxnSpPr>
          <p:spPr bwMode="auto">
            <a:xfrm>
              <a:off x="3431241" y="4549589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2810435" y="50829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10435" y="41148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Arrow Connector 32"/>
            <p:cNvCxnSpPr>
              <a:stCxn id="32" idx="2"/>
              <a:endCxn id="31" idx="0"/>
            </p:cNvCxnSpPr>
            <p:nvPr/>
          </p:nvCxnSpPr>
          <p:spPr bwMode="auto">
            <a:xfrm>
              <a:off x="3278841" y="47244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2680447" y="52353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680447" y="42672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Straight Arrow Connector 35"/>
            <p:cNvCxnSpPr>
              <a:stCxn id="35" idx="2"/>
              <a:endCxn id="34" idx="0"/>
            </p:cNvCxnSpPr>
            <p:nvPr/>
          </p:nvCxnSpPr>
          <p:spPr bwMode="auto">
            <a:xfrm>
              <a:off x="3148853" y="48768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2272553" y="3276600"/>
              <a:ext cx="1156447" cy="95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 rot="19258266">
              <a:off x="2231187" y="3468093"/>
              <a:ext cx="798891" cy="29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" dirty="0" smtClean="0"/>
                <a:t>WARP</a:t>
              </a:r>
              <a:endParaRPr lang="en-US" sz="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36060" y="4004661"/>
              <a:ext cx="648063" cy="29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" dirty="0" smtClean="0"/>
                <a:t>32</a:t>
              </a:r>
              <a:endParaRPr lang="en-US" sz="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356412" y="3581400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Arrow Connector 41"/>
            <p:cNvCxnSpPr>
              <a:stCxn id="41" idx="2"/>
            </p:cNvCxnSpPr>
            <p:nvPr/>
          </p:nvCxnSpPr>
          <p:spPr bwMode="auto">
            <a:xfrm>
              <a:off x="5824818" y="4191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Rectangle 42"/>
            <p:cNvSpPr/>
            <p:nvPr/>
          </p:nvSpPr>
          <p:spPr bwMode="auto">
            <a:xfrm>
              <a:off x="5204012" y="3733800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Straight Arrow Connector 43"/>
            <p:cNvCxnSpPr>
              <a:stCxn id="43" idx="2"/>
            </p:cNvCxnSpPr>
            <p:nvPr/>
          </p:nvCxnSpPr>
          <p:spPr bwMode="auto">
            <a:xfrm>
              <a:off x="5672418" y="4343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5051612" y="39175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 bwMode="auto">
            <a:xfrm>
              <a:off x="5520018" y="4527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4876800" y="4047565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>
              <a:endCxn id="66" idx="0"/>
            </p:cNvCxnSpPr>
            <p:nvPr/>
          </p:nvCxnSpPr>
          <p:spPr bwMode="auto">
            <a:xfrm>
              <a:off x="5856194" y="4527177"/>
              <a:ext cx="0" cy="5782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 bwMode="auto">
            <a:xfrm>
              <a:off x="4724400" y="42223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5824818" y="30480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787588" y="3048000"/>
              <a:ext cx="3657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 bwMode="auto">
            <a:xfrm>
              <a:off x="6987988" y="35814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8" name="Straight Arrow Connector 57"/>
            <p:cNvCxnSpPr>
              <a:stCxn id="57" idx="2"/>
            </p:cNvCxnSpPr>
            <p:nvPr/>
          </p:nvCxnSpPr>
          <p:spPr bwMode="auto">
            <a:xfrm>
              <a:off x="7456394" y="4191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 bwMode="auto">
            <a:xfrm>
              <a:off x="6835588" y="37338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0" name="Straight Arrow Connector 59"/>
            <p:cNvCxnSpPr>
              <a:stCxn id="59" idx="2"/>
            </p:cNvCxnSpPr>
            <p:nvPr/>
          </p:nvCxnSpPr>
          <p:spPr bwMode="auto">
            <a:xfrm>
              <a:off x="7303994" y="4343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6683188" y="39175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Straight Arrow Connector 61"/>
            <p:cNvCxnSpPr>
              <a:stCxn id="61" idx="2"/>
            </p:cNvCxnSpPr>
            <p:nvPr/>
          </p:nvCxnSpPr>
          <p:spPr bwMode="auto">
            <a:xfrm>
              <a:off x="7151594" y="4527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3" name="Rectangle 62"/>
            <p:cNvSpPr/>
            <p:nvPr/>
          </p:nvSpPr>
          <p:spPr bwMode="auto">
            <a:xfrm>
              <a:off x="6508376" y="4047565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4" name="Straight Arrow Connector 63"/>
            <p:cNvCxnSpPr>
              <a:stCxn id="63" idx="2"/>
            </p:cNvCxnSpPr>
            <p:nvPr/>
          </p:nvCxnSpPr>
          <p:spPr bwMode="auto">
            <a:xfrm>
              <a:off x="6976782" y="4657165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5" name="Rectangle 64"/>
            <p:cNvSpPr/>
            <p:nvPr/>
          </p:nvSpPr>
          <p:spPr bwMode="auto">
            <a:xfrm>
              <a:off x="6355976" y="42223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" dirty="0" smtClean="0"/>
                <a:t>LOCAL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MEM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387788" y="51054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7" name="Straight Arrow Connector 66"/>
            <p:cNvCxnSpPr>
              <a:stCxn id="66" idx="2"/>
            </p:cNvCxnSpPr>
            <p:nvPr/>
          </p:nvCxnSpPr>
          <p:spPr bwMode="auto">
            <a:xfrm>
              <a:off x="5856194" y="5715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5235388" y="52578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traight Arrow Connector 68"/>
            <p:cNvCxnSpPr>
              <a:stCxn id="68" idx="2"/>
            </p:cNvCxnSpPr>
            <p:nvPr/>
          </p:nvCxnSpPr>
          <p:spPr bwMode="auto">
            <a:xfrm>
              <a:off x="5703794" y="5867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Rectangle 69"/>
            <p:cNvSpPr/>
            <p:nvPr/>
          </p:nvSpPr>
          <p:spPr bwMode="auto">
            <a:xfrm>
              <a:off x="5082988" y="54415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1" name="Straight Arrow Connector 70"/>
            <p:cNvCxnSpPr>
              <a:stCxn id="70" idx="2"/>
            </p:cNvCxnSpPr>
            <p:nvPr/>
          </p:nvCxnSpPr>
          <p:spPr bwMode="auto">
            <a:xfrm>
              <a:off x="5551394" y="6051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Rectangle 71"/>
            <p:cNvSpPr/>
            <p:nvPr/>
          </p:nvSpPr>
          <p:spPr bwMode="auto">
            <a:xfrm>
              <a:off x="4908176" y="5571565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3" name="Straight Arrow Connector 72"/>
            <p:cNvCxnSpPr>
              <a:stCxn id="72" idx="2"/>
            </p:cNvCxnSpPr>
            <p:nvPr/>
          </p:nvCxnSpPr>
          <p:spPr bwMode="auto">
            <a:xfrm>
              <a:off x="5376582" y="6181165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4755776" y="57463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" dirty="0" smtClean="0"/>
                <a:t>CACHE</a:t>
              </a: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7445188" y="30861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5977218" y="32004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2971800" y="1344930"/>
            <a:ext cx="2359959" cy="2514600"/>
            <a:chOff x="1447800" y="533400"/>
            <a:chExt cx="7162800" cy="609600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1447800" y="533400"/>
              <a:ext cx="7162800" cy="6096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SHARED MULTIPROCESSOR</a:t>
              </a:r>
              <a:endParaRPr kumimoji="0" lang="en-US" sz="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971800" y="941294"/>
              <a:ext cx="16002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FETCH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9" name="Straight Arrow Connector 78"/>
            <p:cNvCxnSpPr>
              <a:stCxn id="78" idx="2"/>
            </p:cNvCxnSpPr>
            <p:nvPr/>
          </p:nvCxnSpPr>
          <p:spPr bwMode="auto">
            <a:xfrm>
              <a:off x="3771900" y="1550894"/>
              <a:ext cx="0" cy="658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0" name="Rectangle 79"/>
            <p:cNvSpPr/>
            <p:nvPr/>
          </p:nvSpPr>
          <p:spPr bwMode="auto">
            <a:xfrm>
              <a:off x="3007659" y="2200835"/>
              <a:ext cx="16002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DECODE SCHEDULE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>
              <a:off x="3787588" y="2810435"/>
              <a:ext cx="0" cy="658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3" name="Rectangle 82"/>
            <p:cNvSpPr/>
            <p:nvPr/>
          </p:nvSpPr>
          <p:spPr bwMode="auto">
            <a:xfrm>
              <a:off x="3442447" y="4442012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442447" y="3473824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5" name="Straight Arrow Connector 84"/>
            <p:cNvCxnSpPr>
              <a:stCxn id="84" idx="2"/>
              <a:endCxn id="83" idx="0"/>
            </p:cNvCxnSpPr>
            <p:nvPr/>
          </p:nvCxnSpPr>
          <p:spPr bwMode="auto">
            <a:xfrm>
              <a:off x="3910853" y="4083424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6" name="Rectangle 85"/>
            <p:cNvSpPr/>
            <p:nvPr/>
          </p:nvSpPr>
          <p:spPr bwMode="auto">
            <a:xfrm>
              <a:off x="3290047" y="4594412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290047" y="3626224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8" name="Straight Arrow Connector 87"/>
            <p:cNvCxnSpPr>
              <a:stCxn id="87" idx="2"/>
              <a:endCxn id="86" idx="0"/>
            </p:cNvCxnSpPr>
            <p:nvPr/>
          </p:nvCxnSpPr>
          <p:spPr bwMode="auto">
            <a:xfrm>
              <a:off x="3758453" y="4235824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9" name="Rectangle 88"/>
            <p:cNvSpPr/>
            <p:nvPr/>
          </p:nvSpPr>
          <p:spPr bwMode="auto">
            <a:xfrm>
              <a:off x="3137647" y="47781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137647" y="38100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1" name="Straight Arrow Connector 90"/>
            <p:cNvCxnSpPr>
              <a:stCxn id="90" idx="2"/>
              <a:endCxn id="89" idx="0"/>
            </p:cNvCxnSpPr>
            <p:nvPr/>
          </p:nvCxnSpPr>
          <p:spPr bwMode="auto">
            <a:xfrm>
              <a:off x="3606053" y="44196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 bwMode="auto">
            <a:xfrm>
              <a:off x="2962835" y="49081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962835" y="3939989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4" name="Straight Arrow Connector 93"/>
            <p:cNvCxnSpPr>
              <a:stCxn id="93" idx="2"/>
              <a:endCxn id="92" idx="0"/>
            </p:cNvCxnSpPr>
            <p:nvPr/>
          </p:nvCxnSpPr>
          <p:spPr bwMode="auto">
            <a:xfrm>
              <a:off x="3431241" y="4549589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5" name="Rectangle 94"/>
            <p:cNvSpPr/>
            <p:nvPr/>
          </p:nvSpPr>
          <p:spPr bwMode="auto">
            <a:xfrm>
              <a:off x="2810435" y="50829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810435" y="41148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7" name="Straight Arrow Connector 96"/>
            <p:cNvCxnSpPr>
              <a:stCxn id="96" idx="2"/>
              <a:endCxn id="95" idx="0"/>
            </p:cNvCxnSpPr>
            <p:nvPr/>
          </p:nvCxnSpPr>
          <p:spPr bwMode="auto">
            <a:xfrm>
              <a:off x="3278841" y="47244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8" name="Rectangle 97"/>
            <p:cNvSpPr/>
            <p:nvPr/>
          </p:nvSpPr>
          <p:spPr bwMode="auto">
            <a:xfrm>
              <a:off x="2680447" y="52353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680447" y="42672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0" name="Straight Arrow Connector 99"/>
            <p:cNvCxnSpPr>
              <a:stCxn id="99" idx="2"/>
              <a:endCxn id="98" idx="0"/>
            </p:cNvCxnSpPr>
            <p:nvPr/>
          </p:nvCxnSpPr>
          <p:spPr bwMode="auto">
            <a:xfrm>
              <a:off x="3148853" y="48768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V="1">
              <a:off x="2272553" y="3276600"/>
              <a:ext cx="1156447" cy="95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 rot="19258266">
              <a:off x="2231187" y="3468093"/>
              <a:ext cx="798891" cy="29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" dirty="0" smtClean="0"/>
                <a:t>WARP</a:t>
              </a:r>
              <a:endParaRPr lang="en-US" sz="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36060" y="4004661"/>
              <a:ext cx="648063" cy="29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" dirty="0" smtClean="0"/>
                <a:t>32</a:t>
              </a:r>
              <a:endParaRPr lang="en-US" sz="200" dirty="0"/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5356412" y="3581400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 bwMode="auto">
            <a:xfrm>
              <a:off x="5824818" y="4191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6" name="Rectangle 105"/>
            <p:cNvSpPr/>
            <p:nvPr/>
          </p:nvSpPr>
          <p:spPr bwMode="auto">
            <a:xfrm>
              <a:off x="5204012" y="3733800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 bwMode="auto">
            <a:xfrm>
              <a:off x="5672418" y="4343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 bwMode="auto">
            <a:xfrm>
              <a:off x="5051612" y="39175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9" name="Straight Arrow Connector 108"/>
            <p:cNvCxnSpPr>
              <a:stCxn id="108" idx="2"/>
            </p:cNvCxnSpPr>
            <p:nvPr/>
          </p:nvCxnSpPr>
          <p:spPr bwMode="auto">
            <a:xfrm>
              <a:off x="5520018" y="4527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0" name="Rectangle 109"/>
            <p:cNvSpPr/>
            <p:nvPr/>
          </p:nvSpPr>
          <p:spPr bwMode="auto">
            <a:xfrm>
              <a:off x="4876800" y="4047565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1" name="Straight Arrow Connector 110"/>
            <p:cNvCxnSpPr>
              <a:endCxn id="124" idx="0"/>
            </p:cNvCxnSpPr>
            <p:nvPr/>
          </p:nvCxnSpPr>
          <p:spPr bwMode="auto">
            <a:xfrm>
              <a:off x="5856194" y="4527177"/>
              <a:ext cx="0" cy="5782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2" name="Rectangle 111"/>
            <p:cNvSpPr/>
            <p:nvPr/>
          </p:nvSpPr>
          <p:spPr bwMode="auto">
            <a:xfrm>
              <a:off x="4724400" y="42223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 bwMode="auto">
            <a:xfrm>
              <a:off x="5824818" y="30480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3787588" y="3048000"/>
              <a:ext cx="3657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Rectangle 114"/>
            <p:cNvSpPr/>
            <p:nvPr/>
          </p:nvSpPr>
          <p:spPr bwMode="auto">
            <a:xfrm>
              <a:off x="6987988" y="35814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6" name="Straight Arrow Connector 115"/>
            <p:cNvCxnSpPr>
              <a:stCxn id="115" idx="2"/>
            </p:cNvCxnSpPr>
            <p:nvPr/>
          </p:nvCxnSpPr>
          <p:spPr bwMode="auto">
            <a:xfrm>
              <a:off x="7456394" y="4191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7" name="Rectangle 116"/>
            <p:cNvSpPr/>
            <p:nvPr/>
          </p:nvSpPr>
          <p:spPr bwMode="auto">
            <a:xfrm>
              <a:off x="6835588" y="37338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8" name="Straight Arrow Connector 117"/>
            <p:cNvCxnSpPr>
              <a:stCxn id="117" idx="2"/>
            </p:cNvCxnSpPr>
            <p:nvPr/>
          </p:nvCxnSpPr>
          <p:spPr bwMode="auto">
            <a:xfrm>
              <a:off x="7303994" y="4343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9" name="Rectangle 118"/>
            <p:cNvSpPr/>
            <p:nvPr/>
          </p:nvSpPr>
          <p:spPr bwMode="auto">
            <a:xfrm>
              <a:off x="6683188" y="39175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0" name="Straight Arrow Connector 119"/>
            <p:cNvCxnSpPr>
              <a:stCxn id="119" idx="2"/>
            </p:cNvCxnSpPr>
            <p:nvPr/>
          </p:nvCxnSpPr>
          <p:spPr bwMode="auto">
            <a:xfrm>
              <a:off x="7151594" y="4527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1" name="Rectangle 120"/>
            <p:cNvSpPr/>
            <p:nvPr/>
          </p:nvSpPr>
          <p:spPr bwMode="auto">
            <a:xfrm>
              <a:off x="6508376" y="4047565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2" name="Straight Arrow Connector 121"/>
            <p:cNvCxnSpPr>
              <a:stCxn id="121" idx="2"/>
            </p:cNvCxnSpPr>
            <p:nvPr/>
          </p:nvCxnSpPr>
          <p:spPr bwMode="auto">
            <a:xfrm>
              <a:off x="6976782" y="4657165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3" name="Rectangle 122"/>
            <p:cNvSpPr/>
            <p:nvPr/>
          </p:nvSpPr>
          <p:spPr bwMode="auto">
            <a:xfrm>
              <a:off x="6355976" y="42223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" dirty="0" smtClean="0"/>
                <a:t>LOCAL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MEM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5387788" y="51054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5" name="Straight Arrow Connector 124"/>
            <p:cNvCxnSpPr>
              <a:stCxn id="124" idx="2"/>
            </p:cNvCxnSpPr>
            <p:nvPr/>
          </p:nvCxnSpPr>
          <p:spPr bwMode="auto">
            <a:xfrm>
              <a:off x="5856194" y="5715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6" name="Rectangle 125"/>
            <p:cNvSpPr/>
            <p:nvPr/>
          </p:nvSpPr>
          <p:spPr bwMode="auto">
            <a:xfrm>
              <a:off x="5235388" y="52578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7" name="Straight Arrow Connector 126"/>
            <p:cNvCxnSpPr>
              <a:stCxn id="126" idx="2"/>
            </p:cNvCxnSpPr>
            <p:nvPr/>
          </p:nvCxnSpPr>
          <p:spPr bwMode="auto">
            <a:xfrm>
              <a:off x="5703794" y="5867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8" name="Rectangle 127"/>
            <p:cNvSpPr/>
            <p:nvPr/>
          </p:nvSpPr>
          <p:spPr bwMode="auto">
            <a:xfrm>
              <a:off x="5082988" y="54415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9" name="Straight Arrow Connector 128"/>
            <p:cNvCxnSpPr>
              <a:stCxn id="128" idx="2"/>
            </p:cNvCxnSpPr>
            <p:nvPr/>
          </p:nvCxnSpPr>
          <p:spPr bwMode="auto">
            <a:xfrm>
              <a:off x="5551394" y="6051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0" name="Rectangle 129"/>
            <p:cNvSpPr/>
            <p:nvPr/>
          </p:nvSpPr>
          <p:spPr bwMode="auto">
            <a:xfrm>
              <a:off x="4908176" y="5571565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1" name="Straight Arrow Connector 130"/>
            <p:cNvCxnSpPr>
              <a:stCxn id="130" idx="2"/>
            </p:cNvCxnSpPr>
            <p:nvPr/>
          </p:nvCxnSpPr>
          <p:spPr bwMode="auto">
            <a:xfrm>
              <a:off x="5376582" y="6181165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2" name="Rectangle 131"/>
            <p:cNvSpPr/>
            <p:nvPr/>
          </p:nvSpPr>
          <p:spPr bwMode="auto">
            <a:xfrm>
              <a:off x="4755776" y="57463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" dirty="0" smtClean="0"/>
                <a:t>CACHE</a:t>
              </a: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33" name="Straight Arrow Connector 132"/>
            <p:cNvCxnSpPr/>
            <p:nvPr/>
          </p:nvCxnSpPr>
          <p:spPr bwMode="auto">
            <a:xfrm>
              <a:off x="7445188" y="30861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5977218" y="32004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35" name="Group 134"/>
          <p:cNvGrpSpPr/>
          <p:nvPr/>
        </p:nvGrpSpPr>
        <p:grpSpPr>
          <a:xfrm>
            <a:off x="6324600" y="1371600"/>
            <a:ext cx="2359959" cy="2514600"/>
            <a:chOff x="1447800" y="533400"/>
            <a:chExt cx="7162800" cy="6096000"/>
          </a:xfrm>
        </p:grpSpPr>
        <p:sp>
          <p:nvSpPr>
            <p:cNvPr id="136" name="Rectangle 135"/>
            <p:cNvSpPr/>
            <p:nvPr/>
          </p:nvSpPr>
          <p:spPr bwMode="auto">
            <a:xfrm>
              <a:off x="1447800" y="533400"/>
              <a:ext cx="7162800" cy="6096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SHARED MULTIPROCESSOR</a:t>
              </a:r>
              <a:endParaRPr kumimoji="0" lang="en-US" sz="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971800" y="941294"/>
              <a:ext cx="16002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FETCH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8" name="Straight Arrow Connector 137"/>
            <p:cNvCxnSpPr>
              <a:stCxn id="137" idx="2"/>
            </p:cNvCxnSpPr>
            <p:nvPr/>
          </p:nvCxnSpPr>
          <p:spPr bwMode="auto">
            <a:xfrm>
              <a:off x="3771900" y="1550894"/>
              <a:ext cx="0" cy="658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9" name="Rectangle 138"/>
            <p:cNvSpPr/>
            <p:nvPr/>
          </p:nvSpPr>
          <p:spPr bwMode="auto">
            <a:xfrm>
              <a:off x="3007659" y="2200835"/>
              <a:ext cx="16002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DECODE SCHEDULE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 bwMode="auto">
            <a:xfrm>
              <a:off x="3787588" y="2810435"/>
              <a:ext cx="0" cy="658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1" name="Rectangle 140"/>
            <p:cNvSpPr/>
            <p:nvPr/>
          </p:nvSpPr>
          <p:spPr bwMode="auto">
            <a:xfrm>
              <a:off x="3442447" y="4442012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3442447" y="3473824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3" name="Straight Arrow Connector 142"/>
            <p:cNvCxnSpPr>
              <a:stCxn id="142" idx="2"/>
              <a:endCxn id="141" idx="0"/>
            </p:cNvCxnSpPr>
            <p:nvPr/>
          </p:nvCxnSpPr>
          <p:spPr bwMode="auto">
            <a:xfrm>
              <a:off x="3910853" y="4083424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4" name="Rectangle 143"/>
            <p:cNvSpPr/>
            <p:nvPr/>
          </p:nvSpPr>
          <p:spPr bwMode="auto">
            <a:xfrm>
              <a:off x="3290047" y="4594412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3290047" y="3626224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6" name="Straight Arrow Connector 145"/>
            <p:cNvCxnSpPr>
              <a:stCxn id="145" idx="2"/>
              <a:endCxn id="144" idx="0"/>
            </p:cNvCxnSpPr>
            <p:nvPr/>
          </p:nvCxnSpPr>
          <p:spPr bwMode="auto">
            <a:xfrm>
              <a:off x="3758453" y="4235824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7" name="Rectangle 146"/>
            <p:cNvSpPr/>
            <p:nvPr/>
          </p:nvSpPr>
          <p:spPr bwMode="auto">
            <a:xfrm>
              <a:off x="3137647" y="47781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3137647" y="38100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9" name="Straight Arrow Connector 148"/>
            <p:cNvCxnSpPr>
              <a:stCxn id="148" idx="2"/>
              <a:endCxn id="147" idx="0"/>
            </p:cNvCxnSpPr>
            <p:nvPr/>
          </p:nvCxnSpPr>
          <p:spPr bwMode="auto">
            <a:xfrm>
              <a:off x="3606053" y="44196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0" name="Rectangle 149"/>
            <p:cNvSpPr/>
            <p:nvPr/>
          </p:nvSpPr>
          <p:spPr bwMode="auto">
            <a:xfrm>
              <a:off x="2962835" y="49081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2962835" y="3939989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2" name="Straight Arrow Connector 151"/>
            <p:cNvCxnSpPr>
              <a:stCxn id="151" idx="2"/>
              <a:endCxn id="150" idx="0"/>
            </p:cNvCxnSpPr>
            <p:nvPr/>
          </p:nvCxnSpPr>
          <p:spPr bwMode="auto">
            <a:xfrm>
              <a:off x="3431241" y="4549589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3" name="Rectangle 152"/>
            <p:cNvSpPr/>
            <p:nvPr/>
          </p:nvSpPr>
          <p:spPr bwMode="auto">
            <a:xfrm>
              <a:off x="2810435" y="50829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810435" y="41148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5" name="Straight Arrow Connector 154"/>
            <p:cNvCxnSpPr>
              <a:stCxn id="154" idx="2"/>
              <a:endCxn id="153" idx="0"/>
            </p:cNvCxnSpPr>
            <p:nvPr/>
          </p:nvCxnSpPr>
          <p:spPr bwMode="auto">
            <a:xfrm>
              <a:off x="3278841" y="47244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6" name="Rectangle 155"/>
            <p:cNvSpPr/>
            <p:nvPr/>
          </p:nvSpPr>
          <p:spPr bwMode="auto">
            <a:xfrm>
              <a:off x="2680447" y="5235389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EXEC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680447" y="4267201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8" name="Straight Arrow Connector 157"/>
            <p:cNvCxnSpPr>
              <a:stCxn id="157" idx="2"/>
              <a:endCxn id="156" idx="0"/>
            </p:cNvCxnSpPr>
            <p:nvPr/>
          </p:nvCxnSpPr>
          <p:spPr bwMode="auto">
            <a:xfrm>
              <a:off x="3148853" y="4876801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2272553" y="3276600"/>
              <a:ext cx="1156447" cy="959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/>
            </a:ln>
            <a:effectLst/>
          </p:spPr>
        </p:cxnSp>
        <p:sp>
          <p:nvSpPr>
            <p:cNvPr id="160" name="TextBox 159"/>
            <p:cNvSpPr txBox="1"/>
            <p:nvPr/>
          </p:nvSpPr>
          <p:spPr>
            <a:xfrm rot="19258266">
              <a:off x="2231187" y="3468093"/>
              <a:ext cx="798891" cy="29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" dirty="0" smtClean="0"/>
                <a:t>WARP</a:t>
              </a:r>
              <a:endParaRPr lang="en-US" sz="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636060" y="4004661"/>
              <a:ext cx="648063" cy="29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" dirty="0" smtClean="0"/>
                <a:t>32</a:t>
              </a:r>
              <a:endParaRPr lang="en-US" sz="200" dirty="0"/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5356412" y="3581400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3" name="Straight Arrow Connector 162"/>
            <p:cNvCxnSpPr>
              <a:stCxn id="162" idx="2"/>
            </p:cNvCxnSpPr>
            <p:nvPr/>
          </p:nvCxnSpPr>
          <p:spPr bwMode="auto">
            <a:xfrm>
              <a:off x="5824818" y="4191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4" name="Rectangle 163"/>
            <p:cNvSpPr/>
            <p:nvPr/>
          </p:nvSpPr>
          <p:spPr bwMode="auto">
            <a:xfrm>
              <a:off x="5204012" y="3733800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5" name="Straight Arrow Connector 164"/>
            <p:cNvCxnSpPr>
              <a:stCxn id="164" idx="2"/>
            </p:cNvCxnSpPr>
            <p:nvPr/>
          </p:nvCxnSpPr>
          <p:spPr bwMode="auto">
            <a:xfrm>
              <a:off x="5672418" y="4343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6" name="Rectangle 165"/>
            <p:cNvSpPr/>
            <p:nvPr/>
          </p:nvSpPr>
          <p:spPr bwMode="auto">
            <a:xfrm>
              <a:off x="5051612" y="39175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7" name="Straight Arrow Connector 166"/>
            <p:cNvCxnSpPr>
              <a:stCxn id="166" idx="2"/>
            </p:cNvCxnSpPr>
            <p:nvPr/>
          </p:nvCxnSpPr>
          <p:spPr bwMode="auto">
            <a:xfrm>
              <a:off x="5520018" y="4527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8" name="Rectangle 167"/>
            <p:cNvSpPr/>
            <p:nvPr/>
          </p:nvSpPr>
          <p:spPr bwMode="auto">
            <a:xfrm>
              <a:off x="4876800" y="4047565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9" name="Straight Arrow Connector 168"/>
            <p:cNvCxnSpPr>
              <a:endCxn id="182" idx="0"/>
            </p:cNvCxnSpPr>
            <p:nvPr/>
          </p:nvCxnSpPr>
          <p:spPr bwMode="auto">
            <a:xfrm>
              <a:off x="5856194" y="4527177"/>
              <a:ext cx="0" cy="5782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0" name="Rectangle 169"/>
            <p:cNvSpPr/>
            <p:nvPr/>
          </p:nvSpPr>
          <p:spPr bwMode="auto">
            <a:xfrm>
              <a:off x="4724400" y="4222377"/>
              <a:ext cx="936812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 bwMode="auto">
            <a:xfrm>
              <a:off x="5824818" y="30480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>
              <a:off x="3787588" y="3048000"/>
              <a:ext cx="3657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Rectangle 172"/>
            <p:cNvSpPr/>
            <p:nvPr/>
          </p:nvSpPr>
          <p:spPr bwMode="auto">
            <a:xfrm>
              <a:off x="6987988" y="35814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" name="Straight Arrow Connector 173"/>
            <p:cNvCxnSpPr>
              <a:stCxn id="173" idx="2"/>
            </p:cNvCxnSpPr>
            <p:nvPr/>
          </p:nvCxnSpPr>
          <p:spPr bwMode="auto">
            <a:xfrm>
              <a:off x="7456394" y="4191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6835588" y="37338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6" name="Straight Arrow Connector 175"/>
            <p:cNvCxnSpPr>
              <a:stCxn id="175" idx="2"/>
            </p:cNvCxnSpPr>
            <p:nvPr/>
          </p:nvCxnSpPr>
          <p:spPr bwMode="auto">
            <a:xfrm>
              <a:off x="7303994" y="4343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7" name="Rectangle 176"/>
            <p:cNvSpPr/>
            <p:nvPr/>
          </p:nvSpPr>
          <p:spPr bwMode="auto">
            <a:xfrm>
              <a:off x="6683188" y="39175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8" name="Straight Arrow Connector 177"/>
            <p:cNvCxnSpPr>
              <a:stCxn id="177" idx="2"/>
            </p:cNvCxnSpPr>
            <p:nvPr/>
          </p:nvCxnSpPr>
          <p:spPr bwMode="auto">
            <a:xfrm>
              <a:off x="7151594" y="4527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9" name="Rectangle 178"/>
            <p:cNvSpPr/>
            <p:nvPr/>
          </p:nvSpPr>
          <p:spPr bwMode="auto">
            <a:xfrm>
              <a:off x="6508376" y="4047565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0" name="Straight Arrow Connector 179"/>
            <p:cNvCxnSpPr>
              <a:stCxn id="179" idx="2"/>
            </p:cNvCxnSpPr>
            <p:nvPr/>
          </p:nvCxnSpPr>
          <p:spPr bwMode="auto">
            <a:xfrm>
              <a:off x="6976782" y="4657165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81" name="Rectangle 180"/>
            <p:cNvSpPr/>
            <p:nvPr/>
          </p:nvSpPr>
          <p:spPr bwMode="auto">
            <a:xfrm>
              <a:off x="6355976" y="42223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" dirty="0" smtClean="0"/>
                <a:t>LOCAL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MEM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387788" y="51054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3" name="Straight Arrow Connector 182"/>
            <p:cNvCxnSpPr>
              <a:stCxn id="182" idx="2"/>
            </p:cNvCxnSpPr>
            <p:nvPr/>
          </p:nvCxnSpPr>
          <p:spPr bwMode="auto">
            <a:xfrm>
              <a:off x="5856194" y="57150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84" name="Rectangle 183"/>
            <p:cNvSpPr/>
            <p:nvPr/>
          </p:nvSpPr>
          <p:spPr bwMode="auto">
            <a:xfrm>
              <a:off x="5235388" y="5257800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5" name="Straight Arrow Connector 184"/>
            <p:cNvCxnSpPr>
              <a:stCxn id="184" idx="2"/>
            </p:cNvCxnSpPr>
            <p:nvPr/>
          </p:nvCxnSpPr>
          <p:spPr bwMode="auto">
            <a:xfrm>
              <a:off x="5703794" y="5867400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86" name="Rectangle 185"/>
            <p:cNvSpPr/>
            <p:nvPr/>
          </p:nvSpPr>
          <p:spPr bwMode="auto">
            <a:xfrm>
              <a:off x="5082988" y="54415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7" name="Straight Arrow Connector 186"/>
            <p:cNvCxnSpPr>
              <a:stCxn id="186" idx="2"/>
            </p:cNvCxnSpPr>
            <p:nvPr/>
          </p:nvCxnSpPr>
          <p:spPr bwMode="auto">
            <a:xfrm>
              <a:off x="5551394" y="6051177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88" name="Rectangle 187"/>
            <p:cNvSpPr/>
            <p:nvPr/>
          </p:nvSpPr>
          <p:spPr bwMode="auto">
            <a:xfrm>
              <a:off x="4908176" y="5571565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</a:t>
              </a:r>
              <a:endParaRPr kumimoji="0" lang="en-US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9" name="Straight Arrow Connector 188"/>
            <p:cNvCxnSpPr>
              <a:stCxn id="188" idx="2"/>
            </p:cNvCxnSpPr>
            <p:nvPr/>
          </p:nvCxnSpPr>
          <p:spPr bwMode="auto">
            <a:xfrm>
              <a:off x="5376582" y="6181165"/>
              <a:ext cx="0" cy="358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0" name="Rectangle 189"/>
            <p:cNvSpPr/>
            <p:nvPr/>
          </p:nvSpPr>
          <p:spPr bwMode="auto">
            <a:xfrm>
              <a:off x="4755776" y="5746377"/>
              <a:ext cx="936812" cy="6096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" dirty="0" smtClean="0"/>
                <a:t>CACHE</a:t>
              </a:r>
              <a:endParaRPr kumimoji="0" lang="en-US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1" name="Straight Arrow Connector 190"/>
            <p:cNvCxnSpPr/>
            <p:nvPr/>
          </p:nvCxnSpPr>
          <p:spPr bwMode="auto">
            <a:xfrm>
              <a:off x="7445188" y="30861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2" name="Straight Arrow Connector 191"/>
            <p:cNvCxnSpPr/>
            <p:nvPr/>
          </p:nvCxnSpPr>
          <p:spPr bwMode="auto">
            <a:xfrm>
              <a:off x="5977218" y="3200400"/>
              <a:ext cx="0" cy="495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5" name="Rectangle 4"/>
          <p:cNvSpPr/>
          <p:nvPr/>
        </p:nvSpPr>
        <p:spPr bwMode="auto">
          <a:xfrm>
            <a:off x="321725" y="533400"/>
            <a:ext cx="828887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Block Scheduler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55" idx="0"/>
          </p:cNvCxnSpPr>
          <p:nvPr/>
        </p:nvCxnSpPr>
        <p:spPr bwMode="auto">
          <a:xfrm>
            <a:off x="1501704" y="990600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4147760" y="990600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>
            <a:off x="7464704" y="983324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195" name="Rectangle 194"/>
          <p:cNvSpPr/>
          <p:nvPr/>
        </p:nvSpPr>
        <p:spPr bwMode="auto">
          <a:xfrm>
            <a:off x="395684" y="4228412"/>
            <a:ext cx="8288875" cy="4572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Cache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6" name="Straight Arrow Connector 195"/>
          <p:cNvCxnSpPr/>
          <p:nvPr/>
        </p:nvCxnSpPr>
        <p:spPr bwMode="auto">
          <a:xfrm>
            <a:off x="1541578" y="3866806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cxnSp>
        <p:nvCxnSpPr>
          <p:cNvPr id="197" name="Straight Arrow Connector 196"/>
          <p:cNvCxnSpPr/>
          <p:nvPr/>
        </p:nvCxnSpPr>
        <p:spPr bwMode="auto">
          <a:xfrm>
            <a:off x="4187634" y="3866806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7504578" y="3859530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200" name="Rectangle 199"/>
          <p:cNvSpPr/>
          <p:nvPr/>
        </p:nvSpPr>
        <p:spPr bwMode="auto">
          <a:xfrm>
            <a:off x="423805" y="5098124"/>
            <a:ext cx="8288875" cy="130267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Global Memory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1" name="Straight Arrow Connector 200"/>
          <p:cNvCxnSpPr/>
          <p:nvPr/>
        </p:nvCxnSpPr>
        <p:spPr bwMode="auto">
          <a:xfrm>
            <a:off x="1524000" y="4743794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>
            <a:off x="2895600" y="4692979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>
            <a:off x="7487000" y="4736518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cxnSp>
        <p:nvCxnSpPr>
          <p:cNvPr id="204" name="Straight Arrow Connector 203"/>
          <p:cNvCxnSpPr/>
          <p:nvPr/>
        </p:nvCxnSpPr>
        <p:spPr bwMode="auto">
          <a:xfrm>
            <a:off x="4374366" y="4701944"/>
            <a:ext cx="1" cy="36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693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Why are threads useful</a:t>
            </a:r>
            <a:r>
              <a:rPr lang="en-US" sz="2400" dirty="0" smtClean="0"/>
              <a:t>? Parallelism</a:t>
            </a:r>
            <a:endParaRPr lang="en-US" sz="2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Concurrency: </a:t>
            </a:r>
          </a:p>
          <a:p>
            <a:pPr lvl="1"/>
            <a:r>
              <a:rPr lang="en-US" b="1" dirty="0"/>
              <a:t>Do multiple things in parallel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Uses more </a:t>
            </a:r>
            <a:r>
              <a:rPr lang="en-US" dirty="0"/>
              <a:t>hardware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Gets </a:t>
            </a:r>
            <a:r>
              <a:rPr lang="en-US" dirty="0">
                <a:sym typeface="Wingdings" pitchFamily="2" charset="2"/>
              </a:rPr>
              <a:t>higher </a:t>
            </a:r>
            <a:r>
              <a:rPr lang="en-US" dirty="0" smtClean="0">
                <a:sym typeface="Wingdings" pitchFamily="2" charset="2"/>
              </a:rPr>
              <a:t>performance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Application must have parallelism</a:t>
            </a:r>
            <a:endParaRPr lang="en-US" dirty="0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3200400" y="156368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3657600" y="156368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4114800" y="156368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4708525" y="15240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Needs more functional units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1447800" y="1600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0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5525" y="2119313"/>
              <a:ext cx="265113" cy="2865437"/>
            </p14:xfrm>
          </p:contentPart>
        </mc:Choice>
        <mc:Fallback xmlns="">
          <p:pic>
            <p:nvPicPr>
              <p:cNvPr id="430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434" y="2100234"/>
                <a:ext cx="303295" cy="2903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0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5975" y="2058988"/>
              <a:ext cx="949325" cy="339725"/>
            </p14:xfrm>
          </p:contentPart>
        </mc:Choice>
        <mc:Fallback xmlns="">
          <p:pic>
            <p:nvPicPr>
              <p:cNvPr id="430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615" y="2049621"/>
                <a:ext cx="968045" cy="358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0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8388" y="4595813"/>
              <a:ext cx="741362" cy="498475"/>
            </p14:xfrm>
          </p:contentPart>
        </mc:Choice>
        <mc:Fallback xmlns="">
          <p:pic>
            <p:nvPicPr>
              <p:cNvPr id="430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9026" y="4586455"/>
                <a:ext cx="760085" cy="51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0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3075" y="2979738"/>
              <a:ext cx="304800" cy="957262"/>
            </p14:xfrm>
          </p:contentPart>
        </mc:Choice>
        <mc:Fallback xmlns="">
          <p:pic>
            <p:nvPicPr>
              <p:cNvPr id="430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33719" y="2970378"/>
                <a:ext cx="323513" cy="975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0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7338" y="2151063"/>
              <a:ext cx="88900" cy="2522537"/>
            </p14:xfrm>
          </p:contentPart>
        </mc:Choice>
        <mc:Fallback xmlns="">
          <p:pic>
            <p:nvPicPr>
              <p:cNvPr id="430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7980" y="2141703"/>
                <a:ext cx="107616" cy="2541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01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60738" y="2116138"/>
              <a:ext cx="1027112" cy="898525"/>
            </p14:xfrm>
          </p:contentPart>
        </mc:Choice>
        <mc:Fallback xmlns="">
          <p:pic>
            <p:nvPicPr>
              <p:cNvPr id="4301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1664" y="2097059"/>
                <a:ext cx="1065260" cy="936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01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81363" y="2076450"/>
              <a:ext cx="3103562" cy="1035050"/>
            </p14:xfrm>
          </p:contentPart>
        </mc:Choice>
        <mc:Fallback xmlns="">
          <p:pic>
            <p:nvPicPr>
              <p:cNvPr id="4301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1998" y="2067090"/>
                <a:ext cx="3122293" cy="10537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30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Why are threads useful #2 – Tolerating stalls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Often a thread stalls, e.g., memory access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38200" y="114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3276600" y="1143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657600" y="1143000"/>
            <a:ext cx="76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870325" y="1103313"/>
            <a:ext cx="485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Multiplex the same functional unit</a:t>
            </a:r>
          </a:p>
          <a:p>
            <a:r>
              <a:rPr lang="en-US"/>
              <a:t>Get more performance at a fraction of the cost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0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2650" y="1681163"/>
              <a:ext cx="384175" cy="3881437"/>
            </p14:xfrm>
          </p:contentPart>
        </mc:Choice>
        <mc:Fallback xmlns="">
          <p:pic>
            <p:nvPicPr>
              <p:cNvPr id="440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804" y="1647324"/>
                <a:ext cx="463026" cy="3962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0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0400" y="1600200"/>
              <a:ext cx="384175" cy="3881438"/>
            </p14:xfrm>
          </p:contentPart>
        </mc:Choice>
        <mc:Fallback xmlns="">
          <p:pic>
            <p:nvPicPr>
              <p:cNvPr id="440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7554" y="1566361"/>
                <a:ext cx="463026" cy="3962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0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5200" y="2590800"/>
              <a:ext cx="384175" cy="3881438"/>
            </p14:xfrm>
          </p:contentPart>
        </mc:Choice>
        <mc:Fallback xmlns="">
          <p:pic>
            <p:nvPicPr>
              <p:cNvPr id="440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2354" y="2556961"/>
                <a:ext cx="463026" cy="3962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0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06825" y="3581400"/>
              <a:ext cx="384175" cy="3881438"/>
            </p14:xfrm>
          </p:contentPart>
        </mc:Choice>
        <mc:Fallback xmlns="">
          <p:pic>
            <p:nvPicPr>
              <p:cNvPr id="440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3979" y="3547561"/>
                <a:ext cx="463026" cy="39620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6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1447800" y="533400"/>
            <a:ext cx="7162800" cy="609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MULTIPROCESSOR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 Processor – Basic Unit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941294"/>
            <a:ext cx="1600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FETCH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 bwMode="auto">
          <a:xfrm>
            <a:off x="3771900" y="1550894"/>
            <a:ext cx="0" cy="658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3007659" y="2200835"/>
            <a:ext cx="1600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 SCHEDULE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787588" y="2810435"/>
            <a:ext cx="0" cy="658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442447" y="4442012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42447" y="3473824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0" idx="0"/>
          </p:cNvCxnSpPr>
          <p:nvPr/>
        </p:nvCxnSpPr>
        <p:spPr bwMode="auto">
          <a:xfrm>
            <a:off x="3910853" y="4083424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290047" y="4594412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290047" y="3626224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23" idx="2"/>
            <a:endCxn id="22" idx="0"/>
          </p:cNvCxnSpPr>
          <p:nvPr/>
        </p:nvCxnSpPr>
        <p:spPr bwMode="auto">
          <a:xfrm>
            <a:off x="3758453" y="4235824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3137647" y="4778189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37647" y="3810001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 bwMode="auto">
          <a:xfrm>
            <a:off x="3606053" y="4419601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962835" y="4908177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962835" y="3939989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29"/>
          <p:cNvCxnSpPr>
            <a:stCxn id="29" idx="2"/>
            <a:endCxn id="28" idx="0"/>
          </p:cNvCxnSpPr>
          <p:nvPr/>
        </p:nvCxnSpPr>
        <p:spPr bwMode="auto">
          <a:xfrm>
            <a:off x="3431241" y="4549589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2810435" y="5082989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810435" y="4114801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2" idx="2"/>
            <a:endCxn id="31" idx="0"/>
          </p:cNvCxnSpPr>
          <p:nvPr/>
        </p:nvCxnSpPr>
        <p:spPr bwMode="auto">
          <a:xfrm>
            <a:off x="3278841" y="4724401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2680447" y="5235389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80447" y="4267201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5" idx="2"/>
            <a:endCxn id="34" idx="0"/>
          </p:cNvCxnSpPr>
          <p:nvPr/>
        </p:nvCxnSpPr>
        <p:spPr bwMode="auto">
          <a:xfrm>
            <a:off x="3148853" y="4876801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272553" y="3276600"/>
            <a:ext cx="1156447" cy="959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 rot="19258266">
            <a:off x="2196353" y="3432663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WARP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36059" y="40046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5356412" y="3581400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 bwMode="auto">
          <a:xfrm>
            <a:off x="5824818" y="41910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204012" y="3733800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 bwMode="auto">
          <a:xfrm>
            <a:off x="5672418" y="43434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051612" y="3917577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>
            <a:stCxn id="45" idx="2"/>
          </p:cNvCxnSpPr>
          <p:nvPr/>
        </p:nvCxnSpPr>
        <p:spPr bwMode="auto">
          <a:xfrm>
            <a:off x="5520018" y="4527177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876800" y="4047565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Straight Arrow Connector 47"/>
          <p:cNvCxnSpPr>
            <a:endCxn id="66" idx="0"/>
          </p:cNvCxnSpPr>
          <p:nvPr/>
        </p:nvCxnSpPr>
        <p:spPr bwMode="auto">
          <a:xfrm>
            <a:off x="5856194" y="4527177"/>
            <a:ext cx="0" cy="578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24400" y="4222377"/>
            <a:ext cx="936812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5824818" y="3048000"/>
            <a:ext cx="0" cy="495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3787588" y="3048000"/>
            <a:ext cx="365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6987988" y="3581400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 bwMode="auto">
          <a:xfrm>
            <a:off x="7456394" y="41910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835588" y="3733800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 bwMode="auto">
          <a:xfrm>
            <a:off x="7303994" y="43434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6683188" y="3917577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 bwMode="auto">
          <a:xfrm>
            <a:off x="7151594" y="4527177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6508376" y="4047565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 bwMode="auto">
          <a:xfrm>
            <a:off x="6976782" y="4657165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6355976" y="4222377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87788" y="5105400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 bwMode="auto">
          <a:xfrm>
            <a:off x="5856194" y="57150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5235388" y="5257800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8" idx="2"/>
          </p:cNvCxnSpPr>
          <p:nvPr/>
        </p:nvCxnSpPr>
        <p:spPr bwMode="auto">
          <a:xfrm>
            <a:off x="5703794" y="5867400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5082988" y="5441577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0" idx="2"/>
          </p:cNvCxnSpPr>
          <p:nvPr/>
        </p:nvCxnSpPr>
        <p:spPr bwMode="auto">
          <a:xfrm>
            <a:off x="5551394" y="6051177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908176" y="5571565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Arrow Connector 72"/>
          <p:cNvCxnSpPr>
            <a:stCxn id="72" idx="2"/>
          </p:cNvCxnSpPr>
          <p:nvPr/>
        </p:nvCxnSpPr>
        <p:spPr bwMode="auto">
          <a:xfrm>
            <a:off x="5376582" y="6181165"/>
            <a:ext cx="0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/>
          <p:cNvSpPr/>
          <p:nvPr/>
        </p:nvSpPr>
        <p:spPr bwMode="auto">
          <a:xfrm>
            <a:off x="4755776" y="5746377"/>
            <a:ext cx="936812" cy="6096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CACHE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7445188" y="3086100"/>
            <a:ext cx="0" cy="495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5977218" y="3200400"/>
            <a:ext cx="0" cy="495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572000" y="2200835"/>
            <a:ext cx="1447800" cy="6096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Warp Pool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9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GPU: bandwidth optimized – latencies are 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GPU ADD takes 24 GPU cycles </a:t>
            </a:r>
            <a:r>
              <a:rPr lang="en-US" sz="2400" dirty="0" smtClean="0"/>
              <a:t>(true of GTX280)</a:t>
            </a:r>
            <a:endParaRPr lang="en-US" dirty="0" smtClean="0"/>
          </a:p>
          <a:p>
            <a:pPr lvl="1"/>
            <a:r>
              <a:rPr lang="en-US" dirty="0" smtClean="0"/>
              <a:t>CPU ADD 1 cycle</a:t>
            </a:r>
          </a:p>
          <a:p>
            <a:endParaRPr lang="en-US" dirty="0" smtClean="0"/>
          </a:p>
          <a:p>
            <a:r>
              <a:rPr lang="en-US" dirty="0" smtClean="0"/>
              <a:t>The GPU cycle </a:t>
            </a:r>
            <a:r>
              <a:rPr lang="en-US" smtClean="0"/>
              <a:t>is roughly 4x </a:t>
            </a:r>
            <a:r>
              <a:rPr lang="en-US" dirty="0" smtClean="0"/>
              <a:t>of a CPU cycle</a:t>
            </a:r>
          </a:p>
          <a:p>
            <a:pPr lvl="1"/>
            <a:r>
              <a:rPr lang="en-US" dirty="0" smtClean="0"/>
              <a:t>For the systems in the lab (GTX480)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Need ~100 threads to break even</a:t>
            </a:r>
          </a:p>
          <a:p>
            <a:endParaRPr lang="en-US" dirty="0" smtClean="0"/>
          </a:p>
          <a:p>
            <a:r>
              <a:rPr lang="en-US" dirty="0" smtClean="0"/>
              <a:t>1000s of threads for GPU to be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Scalability</a:t>
            </a:r>
            <a:endParaRPr lang="en-US" dirty="0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378" y="609601"/>
            <a:ext cx="6183221" cy="566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097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GF100 Architecture Overview -- Compute</a:t>
            </a:r>
            <a:endParaRPr lang="en-US" dirty="0"/>
          </a:p>
        </p:txBody>
      </p:sp>
      <p:pic>
        <p:nvPicPr>
          <p:cNvPr id="1259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498" y="533399"/>
            <a:ext cx="9155498" cy="616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5345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64-bit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Sequential Execution Model / </a:t>
            </a:r>
            <a:r>
              <a:rPr lang="en-US" b="1" dirty="0" smtClean="0">
                <a:solidFill>
                  <a:srgbClr val="FFC000"/>
                </a:solidFill>
              </a:rPr>
              <a:t>SISD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a[N]; // N is large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for 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 =0;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 &lt; N;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++)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out[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out[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fade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066800" y="2743200"/>
            <a:ext cx="0" cy="3581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 rot="16200000">
            <a:off x="408782" y="3934618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2593975" y="34290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0070C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2822575" y="49530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C0000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2746375" y="2667000"/>
            <a:ext cx="268288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810000" y="3581400"/>
            <a:ext cx="456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Flow of control / Thread</a:t>
            </a:r>
          </a:p>
          <a:p>
            <a:r>
              <a:rPr lang="en-US"/>
              <a:t>One instruction at the time</a:t>
            </a:r>
          </a:p>
          <a:p>
            <a:r>
              <a:rPr lang="en-US"/>
              <a:t>Optimizations possible at the machine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GF100 Architecture - Complete</a:t>
            </a:r>
            <a:endParaRPr lang="en-US" dirty="0"/>
          </a:p>
        </p:txBody>
      </p:sp>
      <p:pic>
        <p:nvPicPr>
          <p:cNvPr id="1269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448" y="609600"/>
            <a:ext cx="521455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447800"/>
            <a:ext cx="3674404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512 CUDA cores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16 </a:t>
            </a:r>
            <a:r>
              <a:rPr lang="en-US" sz="2400" b="1" dirty="0" err="1" smtClean="0"/>
              <a:t>PolyMorph</a:t>
            </a:r>
            <a:r>
              <a:rPr lang="en-US" sz="2400" b="1" dirty="0" smtClean="0"/>
              <a:t> Engines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4 raster units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64 texture units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48 ROP units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384-bit GDDR5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6 channels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64-bit /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3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6248400" cy="6477000"/>
          </a:xfrm>
        </p:spPr>
        <p:txBody>
          <a:bodyPr/>
          <a:lstStyle/>
          <a:p>
            <a:pPr marL="457200" indent="-457200"/>
            <a:r>
              <a:rPr lang="en-US" sz="2000" dirty="0" smtClean="0"/>
              <a:t>Streaming Multiprocessor (SM)</a:t>
            </a:r>
          </a:p>
          <a:p>
            <a:pPr marL="974725" lvl="1" indent="-403225"/>
            <a:r>
              <a:rPr lang="en-US" sz="1800" dirty="0" smtClean="0"/>
              <a:t>32 Streaming Processors (SP)</a:t>
            </a:r>
          </a:p>
          <a:p>
            <a:pPr marL="1374775" lvl="2" indent="-403225"/>
            <a:r>
              <a:rPr lang="en-US" sz="1400" dirty="0" smtClean="0"/>
              <a:t>32 INT or FP (32-bit)</a:t>
            </a:r>
          </a:p>
          <a:p>
            <a:pPr marL="1374775" lvl="2" indent="-403225"/>
            <a:r>
              <a:rPr lang="en-US" sz="1400" dirty="0" smtClean="0"/>
              <a:t>16 DP (64-bit)</a:t>
            </a:r>
          </a:p>
          <a:p>
            <a:pPr marL="974725" lvl="1" indent="-403225"/>
            <a:r>
              <a:rPr lang="en-US" sz="1800" dirty="0" smtClean="0"/>
              <a:t>4 Super Function Units (SFU)</a:t>
            </a:r>
          </a:p>
          <a:p>
            <a:pPr marL="974725" lvl="1" indent="-403225"/>
            <a:r>
              <a:rPr lang="en-US" sz="1800" dirty="0" smtClean="0"/>
              <a:t>16 Load/Store Units</a:t>
            </a:r>
          </a:p>
          <a:p>
            <a:pPr marL="457200" indent="-457200"/>
            <a:r>
              <a:rPr lang="en-US" sz="2000" dirty="0" smtClean="0"/>
              <a:t>Multi-threaded instruction dispatch</a:t>
            </a:r>
          </a:p>
          <a:p>
            <a:pPr marL="974725" lvl="1" indent="-403225"/>
            <a:r>
              <a:rPr lang="en-US" sz="1800" dirty="0" smtClean="0"/>
              <a:t>Up to1536 threads active</a:t>
            </a:r>
          </a:p>
          <a:p>
            <a:pPr marL="1374775" lvl="2" indent="-403225"/>
            <a:r>
              <a:rPr lang="en-US" sz="1400" dirty="0" smtClean="0"/>
              <a:t>32 (threads) x 48</a:t>
            </a:r>
          </a:p>
          <a:p>
            <a:pPr marL="974725" lvl="1" indent="-403225"/>
            <a:r>
              <a:rPr lang="en-US" sz="1800" dirty="0" smtClean="0"/>
              <a:t>24,576 threads for all SMs</a:t>
            </a:r>
          </a:p>
          <a:p>
            <a:pPr marL="974725" lvl="1" indent="-403225"/>
            <a:r>
              <a:rPr lang="en-US" sz="1800" dirty="0" smtClean="0"/>
              <a:t>Up to 8 concurrent blocks</a:t>
            </a:r>
          </a:p>
          <a:p>
            <a:pPr marL="1374775" lvl="2" indent="-403225"/>
            <a:r>
              <a:rPr lang="en-US" sz="1400" dirty="0" smtClean="0"/>
              <a:t>1024 threads/block limit</a:t>
            </a:r>
          </a:p>
          <a:p>
            <a:pPr marL="974725" lvl="1" indent="-403225"/>
            <a:r>
              <a:rPr lang="en-US" sz="1800" dirty="0" smtClean="0"/>
              <a:t>Shared instruction fetch per 32 threads</a:t>
            </a:r>
          </a:p>
          <a:p>
            <a:pPr marL="974725" lvl="1" indent="-403225"/>
            <a:r>
              <a:rPr lang="en-US" sz="1800" dirty="0" smtClean="0"/>
              <a:t>Cover latency of texture/memory loads</a:t>
            </a:r>
          </a:p>
          <a:p>
            <a:pPr marL="457200" indent="-457200"/>
            <a:r>
              <a:rPr lang="en-US" sz="2000" dirty="0" smtClean="0"/>
              <a:t>80+ GFLOPS</a:t>
            </a:r>
          </a:p>
          <a:p>
            <a:pPr marL="457200" indent="-457200"/>
            <a:r>
              <a:rPr lang="en-US" sz="2000" dirty="0" smtClean="0"/>
              <a:t>16K/48K KB shared memory</a:t>
            </a:r>
          </a:p>
          <a:p>
            <a:pPr marL="457200" indent="-457200"/>
            <a:r>
              <a:rPr lang="en-US" sz="2000" dirty="0" smtClean="0"/>
              <a:t>48K/16K L1 cache</a:t>
            </a:r>
          </a:p>
          <a:p>
            <a:pPr marL="457200" indent="-457200"/>
            <a:r>
              <a:rPr lang="en-US" sz="2000" dirty="0" smtClean="0"/>
              <a:t>DRAM texture and memory access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3092" y="381000"/>
            <a:ext cx="2510907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680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GK110 Architecture GTX7xx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20825"/>
            <a:ext cx="78613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78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0" y="0"/>
            <a:ext cx="9147629" cy="685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GPUs now? </a:t>
            </a:r>
            <a:r>
              <a:rPr lang="en-US" dirty="0"/>
              <a:t>Why not </a:t>
            </a:r>
            <a:r>
              <a:rPr lang="en-US" dirty="0" smtClean="0"/>
              <a:t>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49135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2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Programmer’s 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/>
              <a:t>as a </a:t>
            </a:r>
            <a:r>
              <a:rPr lang="en-US" dirty="0" smtClean="0"/>
              <a:t>co-processor </a:t>
            </a:r>
          </a:p>
          <a:p>
            <a:r>
              <a:rPr lang="en-US" sz="2000" dirty="0" smtClean="0"/>
              <a:t>(CPU data is from 2008 – matches our lab machines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2000" y="1524000"/>
            <a:ext cx="2209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CPU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1000" y="3505200"/>
            <a:ext cx="3200400" cy="2438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Memory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0" y="2895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181600" y="1600200"/>
            <a:ext cx="2209800" cy="13716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800600" y="3581400"/>
            <a:ext cx="3200400" cy="12954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 Memory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6324600" y="29718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3200400" y="2616200"/>
            <a:ext cx="1981200" cy="965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288" y="128"/>
              </a:cxn>
              <a:cxn ang="0">
                <a:pos x="816" y="80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560"/>
                </a:moveTo>
                <a:cubicBezTo>
                  <a:pt x="76" y="384"/>
                  <a:pt x="152" y="208"/>
                  <a:pt x="288" y="128"/>
                </a:cubicBezTo>
                <a:cubicBezTo>
                  <a:pt x="424" y="48"/>
                  <a:pt x="656" y="0"/>
                  <a:pt x="816" y="80"/>
                </a:cubicBezTo>
                <a:cubicBezTo>
                  <a:pt x="976" y="160"/>
                  <a:pt x="1112" y="384"/>
                  <a:pt x="1248" y="608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5257800" y="5029200"/>
            <a:ext cx="1300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1GB </a:t>
            </a:r>
            <a:r>
              <a:rPr lang="en-US" dirty="0" smtClean="0"/>
              <a:t>/ 3GB</a:t>
            </a:r>
            <a:endParaRPr lang="en-US" dirty="0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352800" y="2209800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3GB/s – 8GB.s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20700" y="3581400"/>
            <a:ext cx="282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6.4GB/sec – 31.92GB/sec</a:t>
            </a:r>
          </a:p>
          <a:p>
            <a:pPr algn="ctr" eaLnBrk="0" hangingPunct="0"/>
            <a:r>
              <a:rPr lang="en-US"/>
              <a:t>8B per transfer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6400800" y="3084513"/>
            <a:ext cx="2730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/>
              <a:t>177.4GB/sec / 288.4GB/sec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6096000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Suppliers: </a:t>
            </a:r>
            <a:r>
              <a:rPr lang="en-US" dirty="0" err="1" smtClean="0"/>
              <a:t>Nvidia</a:t>
            </a:r>
            <a:r>
              <a:rPr lang="en-US" dirty="0" smtClean="0"/>
              <a:t> and AMD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541020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GTX480 / GTX780 (6 of those)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2400"/>
              <a:t>Execution Timeline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09600"/>
            <a:ext cx="0" cy="5715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 rot="16200000">
            <a:off x="408782" y="3934618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1828800" y="19812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2057400" y="41910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1981200" y="1143000"/>
            <a:ext cx="268288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438400" y="1066800"/>
            <a:ext cx="2444750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1. Copy to GPU mem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133600" y="1905000"/>
            <a:ext cx="30480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2438400" y="1560513"/>
            <a:ext cx="2584450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2. Launch GPU Kernel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6324600" y="2895600"/>
            <a:ext cx="1295400" cy="0"/>
          </a:xfrm>
          <a:prstGeom prst="line">
            <a:avLst/>
          </a:prstGeom>
          <a:noFill/>
          <a:ln w="57150" cap="rnd">
            <a:solidFill>
              <a:srgbClr val="CC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8" name="Freeform 20"/>
          <p:cNvSpPr>
            <a:spLocks/>
          </p:cNvSpPr>
          <p:nvPr/>
        </p:nvSpPr>
        <p:spPr bwMode="auto">
          <a:xfrm>
            <a:off x="5562600" y="2286000"/>
            <a:ext cx="268288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rgbClr val="CC3300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9" name="Freeform 21"/>
          <p:cNvSpPr>
            <a:spLocks/>
          </p:cNvSpPr>
          <p:nvPr/>
        </p:nvSpPr>
        <p:spPr bwMode="auto">
          <a:xfrm>
            <a:off x="5943600" y="2286000"/>
            <a:ext cx="268288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rgbClr val="CC3300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0" name="Freeform 22"/>
          <p:cNvSpPr>
            <a:spLocks/>
          </p:cNvSpPr>
          <p:nvPr/>
        </p:nvSpPr>
        <p:spPr bwMode="auto">
          <a:xfrm flipH="1">
            <a:off x="7772400" y="22860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CC3300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334125" y="8382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GPU / Device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9812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2546350" y="3124200"/>
            <a:ext cx="2940050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2’. Synchronize with GPU</a:t>
            </a: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flipH="1">
            <a:off x="2362200" y="3810000"/>
            <a:ext cx="52578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514600" y="3657600"/>
            <a:ext cx="2736850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3. Copy from GPU mem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2743200" y="5334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CPU /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Programmer’s 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create data on CPU memory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2000" y="1524000"/>
            <a:ext cx="2209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CPU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1000" y="3505200"/>
            <a:ext cx="3200400" cy="2438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Memory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0" y="2895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181600" y="1600200"/>
            <a:ext cx="2209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800600" y="3581400"/>
            <a:ext cx="3200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 Memory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6324600" y="29718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3200400" y="2616200"/>
            <a:ext cx="1981200" cy="965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288" y="128"/>
              </a:cxn>
              <a:cxn ang="0">
                <a:pos x="816" y="80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560"/>
                </a:moveTo>
                <a:cubicBezTo>
                  <a:pt x="76" y="384"/>
                  <a:pt x="152" y="208"/>
                  <a:pt x="288" y="128"/>
                </a:cubicBezTo>
                <a:cubicBezTo>
                  <a:pt x="424" y="48"/>
                  <a:pt x="656" y="0"/>
                  <a:pt x="816" y="80"/>
                </a:cubicBezTo>
                <a:cubicBezTo>
                  <a:pt x="976" y="160"/>
                  <a:pt x="1112" y="384"/>
                  <a:pt x="1248" y="608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657600"/>
            <a:ext cx="533400" cy="20574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Programmer’s 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Copy to GPU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2000" y="1524000"/>
            <a:ext cx="2209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CPU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1000" y="3505200"/>
            <a:ext cx="3200400" cy="2438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Memory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0" y="2895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181600" y="1600200"/>
            <a:ext cx="2209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800600" y="3581400"/>
            <a:ext cx="3200400" cy="12954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 Memory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6324600" y="29718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3200400" y="2616200"/>
            <a:ext cx="1981200" cy="965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288" y="128"/>
              </a:cxn>
              <a:cxn ang="0">
                <a:pos x="816" y="80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560"/>
                </a:moveTo>
                <a:cubicBezTo>
                  <a:pt x="76" y="384"/>
                  <a:pt x="152" y="208"/>
                  <a:pt x="288" y="128"/>
                </a:cubicBezTo>
                <a:cubicBezTo>
                  <a:pt x="424" y="48"/>
                  <a:pt x="656" y="0"/>
                  <a:pt x="816" y="80"/>
                </a:cubicBezTo>
                <a:cubicBezTo>
                  <a:pt x="976" y="160"/>
                  <a:pt x="1112" y="384"/>
                  <a:pt x="1248" y="608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657600"/>
            <a:ext cx="533400" cy="20574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76800" y="3657600"/>
            <a:ext cx="1524000" cy="10668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Programmer’s 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 starts computation </a:t>
            </a:r>
            <a:r>
              <a:rPr lang="en-US" dirty="0" smtClean="0">
                <a:sym typeface="Wingdings" pitchFamily="2" charset="2"/>
              </a:rPr>
              <a:t> runs a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kernel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CPU can also continue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2000" y="1524000"/>
            <a:ext cx="2209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CPU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1000" y="3505200"/>
            <a:ext cx="3200400" cy="2438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Memory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0" y="2895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181600" y="1600200"/>
            <a:ext cx="2209800" cy="13716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800600" y="3581400"/>
            <a:ext cx="3200400" cy="12954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 Memory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6324600" y="29718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3200400" y="2616200"/>
            <a:ext cx="1981200" cy="965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288" y="128"/>
              </a:cxn>
              <a:cxn ang="0">
                <a:pos x="816" y="80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560"/>
                </a:moveTo>
                <a:cubicBezTo>
                  <a:pt x="76" y="384"/>
                  <a:pt x="152" y="208"/>
                  <a:pt x="288" y="128"/>
                </a:cubicBezTo>
                <a:cubicBezTo>
                  <a:pt x="424" y="48"/>
                  <a:pt x="656" y="0"/>
                  <a:pt x="816" y="80"/>
                </a:cubicBezTo>
                <a:cubicBezTo>
                  <a:pt x="976" y="160"/>
                  <a:pt x="1112" y="384"/>
                  <a:pt x="1248" y="608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657600"/>
            <a:ext cx="533400" cy="20574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76800" y="3657600"/>
            <a:ext cx="1524000" cy="10668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Parallel Execution Model / </a:t>
            </a:r>
            <a:r>
              <a:rPr lang="en-US" b="1" dirty="0" smtClean="0">
                <a:solidFill>
                  <a:srgbClr val="FFC000"/>
                </a:solidFill>
              </a:rPr>
              <a:t>SIMD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a[N]; // N is large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for all elements do in parallel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out[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a[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</a:rPr>
              <a:t>* fade;</a:t>
            </a:r>
          </a:p>
          <a:p>
            <a:endParaRPr lang="en-US" b="1" dirty="0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1066800" y="2743200"/>
            <a:ext cx="1588" cy="3581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 rot="16200000">
            <a:off x="408782" y="3934618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 flipH="1">
            <a:off x="2209800" y="33528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33800" y="4038600"/>
            <a:ext cx="15240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3563938" y="2498725"/>
            <a:ext cx="268287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 flipH="1">
            <a:off x="5486400" y="34290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FFC00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 flipH="1">
            <a:off x="2670175" y="33528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C0000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 flipH="1">
            <a:off x="3200400" y="33528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3366FF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5562600"/>
            <a:ext cx="52886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has been tried before: ILLIAC III, UIUC, 1966</a:t>
            </a:r>
          </a:p>
          <a:p>
            <a:r>
              <a:rPr lang="en-US" sz="1100" dirty="0" smtClean="0">
                <a:solidFill>
                  <a:srgbClr val="0000FF"/>
                </a:solidFill>
                <a:hlinkClick r:id="rId2"/>
              </a:rPr>
              <a:t>http://ieeexplore.ieee.org/xpls/abs_all.jsp?arnumber=4038028&amp;tag=1</a:t>
            </a:r>
            <a:endParaRPr lang="en-US" sz="1100" dirty="0" smtClean="0">
              <a:solidFill>
                <a:srgbClr val="0000FF"/>
              </a:solidFill>
            </a:endParaRPr>
          </a:p>
          <a:p>
            <a:r>
              <a:rPr lang="en-US" sz="1100" dirty="0" smtClean="0">
                <a:hlinkClick r:id="rId3"/>
              </a:rPr>
              <a:t>http://ed-thelen.org/comp-hist/vs-illiac-iv.html</a:t>
            </a:r>
            <a:endParaRPr lang="en-US" sz="1100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Programmer’s 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 and GPU Synchronize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2000" y="1524000"/>
            <a:ext cx="2209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CPU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1000" y="3505200"/>
            <a:ext cx="3200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Memory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0" y="2895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181600" y="1600200"/>
            <a:ext cx="2209800" cy="13716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800600" y="3581400"/>
            <a:ext cx="3200400" cy="12954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 Memory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6324600" y="29718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3200400" y="2616200"/>
            <a:ext cx="1981200" cy="965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288" y="128"/>
              </a:cxn>
              <a:cxn ang="0">
                <a:pos x="816" y="80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560"/>
                </a:moveTo>
                <a:cubicBezTo>
                  <a:pt x="76" y="384"/>
                  <a:pt x="152" y="208"/>
                  <a:pt x="288" y="128"/>
                </a:cubicBezTo>
                <a:cubicBezTo>
                  <a:pt x="424" y="48"/>
                  <a:pt x="656" y="0"/>
                  <a:pt x="816" y="80"/>
                </a:cubicBezTo>
                <a:cubicBezTo>
                  <a:pt x="976" y="160"/>
                  <a:pt x="1112" y="384"/>
                  <a:pt x="1248" y="608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657600"/>
            <a:ext cx="533400" cy="2057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76800" y="3657600"/>
            <a:ext cx="1524000" cy="10668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Programmer’s 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results back to CPU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2000" y="1524000"/>
            <a:ext cx="2209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CPU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381000" y="3505200"/>
            <a:ext cx="3200400" cy="2438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Memory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0" y="2895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5181600" y="1600200"/>
            <a:ext cx="2209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800600" y="3581400"/>
            <a:ext cx="3200400" cy="12954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 b="1"/>
              <a:t>GPU Memory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6324600" y="29718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sm" len="sm"/>
            <a:tailEnd type="arrow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3200400" y="2616200"/>
            <a:ext cx="1981200" cy="965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288" y="128"/>
              </a:cxn>
              <a:cxn ang="0">
                <a:pos x="816" y="80"/>
              </a:cxn>
              <a:cxn ang="0">
                <a:pos x="1248" y="608"/>
              </a:cxn>
            </a:cxnLst>
            <a:rect l="0" t="0" r="r" b="b"/>
            <a:pathLst>
              <a:path w="1248" h="608">
                <a:moveTo>
                  <a:pt x="0" y="560"/>
                </a:moveTo>
                <a:cubicBezTo>
                  <a:pt x="76" y="384"/>
                  <a:pt x="152" y="208"/>
                  <a:pt x="288" y="128"/>
                </a:cubicBezTo>
                <a:cubicBezTo>
                  <a:pt x="424" y="48"/>
                  <a:pt x="656" y="0"/>
                  <a:pt x="816" y="80"/>
                </a:cubicBezTo>
                <a:cubicBezTo>
                  <a:pt x="976" y="160"/>
                  <a:pt x="1112" y="384"/>
                  <a:pt x="1248" y="608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657600"/>
            <a:ext cx="533400" cy="20574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76800" y="3657600"/>
            <a:ext cx="1524000" cy="10668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60960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GTX780: kernels can spawn kernels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CUDA</a:t>
            </a:r>
          </a:p>
          <a:p>
            <a:pPr lvl="1"/>
            <a:r>
              <a:rPr lang="en-US" dirty="0" err="1" smtClean="0"/>
              <a:t>NVidia</a:t>
            </a:r>
            <a:endParaRPr lang="en-US" dirty="0" smtClean="0"/>
          </a:p>
          <a:p>
            <a:pPr lvl="1"/>
            <a:r>
              <a:rPr lang="en-US" dirty="0" smtClean="0"/>
              <a:t>Has market lead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OpenCL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Many including </a:t>
            </a:r>
            <a:r>
              <a:rPr lang="en-US" dirty="0" err="1" smtClean="0"/>
              <a:t>Nvidia</a:t>
            </a:r>
            <a:endParaRPr lang="en-US" dirty="0" smtClean="0"/>
          </a:p>
          <a:p>
            <a:pPr lvl="1"/>
            <a:r>
              <a:rPr lang="en-US" dirty="0" smtClean="0"/>
              <a:t>CUDA superset</a:t>
            </a:r>
          </a:p>
          <a:p>
            <a:pPr lvl="1"/>
            <a:r>
              <a:rPr lang="en-US" dirty="0" smtClean="0"/>
              <a:t>Somewhat different syntax</a:t>
            </a:r>
          </a:p>
          <a:p>
            <a:pPr lvl="1"/>
            <a:r>
              <a:rPr lang="en-US" dirty="0" smtClean="0"/>
              <a:t>Can target many different devices, e.g., CPUs + programmable accelerators</a:t>
            </a:r>
          </a:p>
          <a:p>
            <a:pPr lvl="1"/>
            <a:r>
              <a:rPr lang="en-US" dirty="0" smtClean="0"/>
              <a:t>Fairly </a:t>
            </a:r>
            <a:r>
              <a:rPr lang="en-US" dirty="0" smtClean="0"/>
              <a:t>new</a:t>
            </a:r>
            <a:endParaRPr lang="en-US" dirty="0" smtClean="0"/>
          </a:p>
          <a:p>
            <a:r>
              <a:rPr lang="en-US" dirty="0" smtClean="0"/>
              <a:t>Both are evolving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partitioning: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the highest level: </a:t>
            </a:r>
          </a:p>
          <a:p>
            <a:pPr lvl="1"/>
            <a:r>
              <a:rPr lang="en-US" sz="2000" dirty="0" smtClean="0"/>
              <a:t>Think of computation as a series of loops: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big_number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3"/>
            <a:r>
              <a:rPr lang="en-US" sz="2000" dirty="0" smtClean="0"/>
              <a:t>a[</a:t>
            </a:r>
            <a:r>
              <a:rPr lang="en-US" sz="2000" dirty="0" err="1" smtClean="0"/>
              <a:t>i</a:t>
            </a:r>
            <a:r>
              <a:rPr lang="en-US" sz="2000" dirty="0" smtClean="0"/>
              <a:t>] = some function</a:t>
            </a:r>
          </a:p>
          <a:p>
            <a:pPr lvl="3"/>
            <a:endParaRPr lang="en-US" sz="2000" dirty="0" smtClean="0"/>
          </a:p>
          <a:p>
            <a:pPr lvl="2"/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big_number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3"/>
            <a:r>
              <a:rPr lang="en-US" sz="2000" dirty="0" smtClean="0"/>
              <a:t>a[</a:t>
            </a:r>
            <a:r>
              <a:rPr lang="en-US" sz="2000" dirty="0" err="1" smtClean="0"/>
              <a:t>i</a:t>
            </a:r>
            <a:r>
              <a:rPr lang="en-US" sz="2000" dirty="0" smtClean="0"/>
              <a:t>] = some other function</a:t>
            </a:r>
          </a:p>
          <a:p>
            <a:pPr lvl="3"/>
            <a:endParaRPr lang="en-US" sz="2000" dirty="0" smtClean="0"/>
          </a:p>
          <a:p>
            <a:pPr lvl="2"/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big_number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3"/>
            <a:r>
              <a:rPr lang="en-US" sz="2000" dirty="0" smtClean="0"/>
              <a:t>a[</a:t>
            </a:r>
            <a:r>
              <a:rPr lang="en-US" sz="2000" dirty="0" err="1" smtClean="0"/>
              <a:t>i</a:t>
            </a:r>
            <a:r>
              <a:rPr lang="en-US" sz="2000" dirty="0" smtClean="0"/>
              <a:t>] = some other function</a:t>
            </a:r>
          </a:p>
          <a:p>
            <a:pPr lvl="2">
              <a:buNone/>
            </a:pPr>
            <a:r>
              <a:rPr lang="en-US" sz="2000" dirty="0" smtClean="0"/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>
            <a:off x="4648201" y="1905000"/>
            <a:ext cx="1905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rot="10800000" flipV="1">
            <a:off x="4648201" y="2667000"/>
            <a:ext cx="19050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4572001" y="2819400"/>
            <a:ext cx="19812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629401" y="2514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are naturally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7" name="Picture 3" descr="G:\Users\bongo\Desktop\200711062036-2707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3705256" cy="2962275"/>
          </a:xfrm>
          <a:prstGeom prst="rect">
            <a:avLst/>
          </a:prstGeom>
          <a:noFill/>
        </p:spPr>
      </p:pic>
      <p:pic>
        <p:nvPicPr>
          <p:cNvPr id="41988" name="Picture 4" descr="G:\Users\bongo\Desktop\2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905000"/>
            <a:ext cx="3886200" cy="3106936"/>
          </a:xfrm>
          <a:prstGeom prst="rect">
            <a:avLst/>
          </a:prstGeom>
          <a:noFill/>
        </p:spPr>
      </p:pic>
      <p:pic>
        <p:nvPicPr>
          <p:cNvPr id="41989" name="Picture 5" descr="G:\Users\bongo\Desktop\3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581400"/>
            <a:ext cx="3895880" cy="3114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12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209800"/>
            <a:ext cx="9144000" cy="434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28600" y="4191000"/>
            <a:ext cx="8305800" cy="3810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28600" y="4724400"/>
            <a:ext cx="8305800" cy="3810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28600" y="5562600"/>
            <a:ext cx="8305800" cy="3810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28600" y="3352800"/>
            <a:ext cx="8305800" cy="3810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533400"/>
            <a:ext cx="91440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 first CUDA Program</a:t>
            </a:r>
            <a:endParaRPr lang="en-US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" y="609600"/>
            <a:ext cx="8610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__global__ void </a:t>
            </a:r>
            <a:r>
              <a:rPr lang="en-US" dirty="0" err="1"/>
              <a:t>arradd</a:t>
            </a:r>
            <a:r>
              <a:rPr lang="en-US" dirty="0"/>
              <a:t> (float *a, float </a:t>
            </a:r>
            <a:r>
              <a:rPr lang="en-US" dirty="0" smtClean="0"/>
              <a:t>fade,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b="1" dirty="0" err="1"/>
              <a:t>blockIdx</a:t>
            </a:r>
            <a:r>
              <a:rPr lang="en-US" dirty="0" err="1"/>
              <a:t>.x</a:t>
            </a:r>
            <a:r>
              <a:rPr lang="en-US" dirty="0"/>
              <a:t> * </a:t>
            </a:r>
            <a:r>
              <a:rPr lang="en-US" b="1" dirty="0" err="1"/>
              <a:t>blockDim</a:t>
            </a:r>
            <a:r>
              <a:rPr lang="en-US" dirty="0" err="1"/>
              <a:t>.x</a:t>
            </a:r>
            <a:r>
              <a:rPr lang="en-US" dirty="0"/>
              <a:t> + </a:t>
            </a:r>
            <a:r>
              <a:rPr lang="en-US" b="1" dirty="0" err="1"/>
              <a:t>threadIdx</a:t>
            </a:r>
            <a:r>
              <a:rPr lang="en-US" dirty="0" err="1"/>
              <a:t>.x</a:t>
            </a:r>
            <a:r>
              <a:rPr lang="en-US" dirty="0"/>
              <a:t>;</a:t>
            </a:r>
          </a:p>
          <a:p>
            <a:r>
              <a:rPr lang="en-US" dirty="0"/>
              <a:t>  if (</a:t>
            </a:r>
            <a:r>
              <a:rPr lang="en-US" dirty="0" err="1"/>
              <a:t>i</a:t>
            </a:r>
            <a:r>
              <a:rPr lang="en-US" dirty="0"/>
              <a:t> &lt; N) 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* fade;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float </a:t>
            </a:r>
            <a:r>
              <a:rPr lang="en-US" dirty="0" smtClean="0"/>
              <a:t>h[N</a:t>
            </a:r>
            <a:r>
              <a:rPr lang="en-US" dirty="0"/>
              <a:t>];</a:t>
            </a:r>
          </a:p>
          <a:p>
            <a:r>
              <a:rPr lang="en-US" dirty="0"/>
              <a:t>  float </a:t>
            </a:r>
            <a:r>
              <a:rPr lang="en-US" dirty="0" smtClean="0"/>
              <a:t>*</a:t>
            </a:r>
            <a:r>
              <a:rPr lang="en-US" dirty="0"/>
              <a:t>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cudaMalloc</a:t>
            </a:r>
            <a:r>
              <a:rPr lang="en-US" dirty="0"/>
              <a:t> ((void **) &amp;</a:t>
            </a:r>
            <a:r>
              <a:rPr lang="en-US" dirty="0" smtClean="0"/>
              <a:t>a, </a:t>
            </a:r>
            <a:r>
              <a:rPr lang="en-US" dirty="0"/>
              <a:t>SIZE);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cudaThreadSynchronize</a:t>
            </a:r>
            <a:r>
              <a:rPr lang="en-US" dirty="0"/>
              <a:t> ();</a:t>
            </a:r>
          </a:p>
          <a:p>
            <a:r>
              <a:rPr lang="en-US" dirty="0"/>
              <a:t>  </a:t>
            </a:r>
            <a:r>
              <a:rPr lang="en-US" dirty="0" err="1"/>
              <a:t>cudaMemcpy</a:t>
            </a:r>
            <a:r>
              <a:rPr lang="en-US" dirty="0"/>
              <a:t> (</a:t>
            </a:r>
            <a:r>
              <a:rPr lang="en-US" dirty="0" smtClean="0"/>
              <a:t>d, h, </a:t>
            </a:r>
            <a:r>
              <a:rPr lang="en-US" dirty="0"/>
              <a:t>SIZE, </a:t>
            </a:r>
            <a:r>
              <a:rPr lang="en-US" dirty="0" err="1"/>
              <a:t>cudaMemcpyHostToDevice</a:t>
            </a:r>
            <a:r>
              <a:rPr lang="en-US" dirty="0"/>
              <a:t>));</a:t>
            </a:r>
          </a:p>
          <a:p>
            <a:endParaRPr lang="en-US" dirty="0" smtClean="0"/>
          </a:p>
          <a:p>
            <a:r>
              <a:rPr lang="en-US" dirty="0" err="1" smtClean="0"/>
              <a:t>arradd</a:t>
            </a:r>
            <a:r>
              <a:rPr lang="en-US" dirty="0" smtClean="0"/>
              <a:t> </a:t>
            </a:r>
            <a:r>
              <a:rPr lang="en-US" dirty="0"/>
              <a:t>&lt;&lt;&lt; </a:t>
            </a:r>
            <a:r>
              <a:rPr lang="en-US" dirty="0" err="1"/>
              <a:t>n_blocks</a:t>
            </a:r>
            <a:r>
              <a:rPr lang="en-US" dirty="0"/>
              <a:t>, </a:t>
            </a:r>
            <a:r>
              <a:rPr lang="en-US" dirty="0" err="1"/>
              <a:t>block_size</a:t>
            </a:r>
            <a:r>
              <a:rPr lang="en-US" dirty="0"/>
              <a:t> &gt;&gt;&gt; (</a:t>
            </a:r>
            <a:r>
              <a:rPr lang="en-US" dirty="0" smtClean="0"/>
              <a:t>d, </a:t>
            </a:r>
            <a:r>
              <a:rPr lang="en-US" dirty="0"/>
              <a:t>10.0, N);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cudaThreadSynchronize</a:t>
            </a:r>
            <a:r>
              <a:rPr lang="en-US" dirty="0"/>
              <a:t> ();</a:t>
            </a:r>
          </a:p>
          <a:p>
            <a:r>
              <a:rPr lang="en-US" dirty="0"/>
              <a:t>  </a:t>
            </a:r>
            <a:r>
              <a:rPr lang="en-US" dirty="0" err="1"/>
              <a:t>cudaMemcpy</a:t>
            </a:r>
            <a:r>
              <a:rPr lang="en-US" dirty="0"/>
              <a:t> (</a:t>
            </a:r>
            <a:r>
              <a:rPr lang="en-US" dirty="0" smtClean="0"/>
              <a:t>h, d, </a:t>
            </a:r>
            <a:r>
              <a:rPr lang="en-US" dirty="0"/>
              <a:t>SIZE, </a:t>
            </a:r>
            <a:r>
              <a:rPr lang="en-US" dirty="0" err="1"/>
              <a:t>cudaMemcpyDeviceToHost</a:t>
            </a:r>
            <a:r>
              <a:rPr lang="en-US" dirty="0"/>
              <a:t>));</a:t>
            </a:r>
          </a:p>
          <a:p>
            <a:r>
              <a:rPr lang="en-US" dirty="0"/>
              <a:t>  CUDA_SAFE_CALL (</a:t>
            </a:r>
            <a:r>
              <a:rPr lang="en-US" dirty="0" err="1"/>
              <a:t>cudaFree</a:t>
            </a:r>
            <a:r>
              <a:rPr lang="en-US" dirty="0"/>
              <a:t> (</a:t>
            </a:r>
            <a:r>
              <a:rPr lang="en-US" dirty="0" smtClean="0"/>
              <a:t>a));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512050" y="91440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GPU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512050" y="2590800"/>
            <a:ext cx="114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989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Kernel Computation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Grid: 2D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dirty="0"/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Threads within a block can communicate/synchronize</a:t>
            </a:r>
            <a:endParaRPr lang="en-US" dirty="0" smtClean="0"/>
          </a:p>
          <a:p>
            <a:pPr lvl="1"/>
            <a:r>
              <a:rPr lang="en-US" sz="2000" dirty="0" smtClean="0"/>
              <a:t>Run on the same core</a:t>
            </a:r>
          </a:p>
          <a:p>
            <a:r>
              <a:rPr lang="en-US" sz="2400" dirty="0" smtClean="0"/>
              <a:t>Threads across blocks can’t communicate</a:t>
            </a:r>
          </a:p>
          <a:p>
            <a:pPr lvl="1"/>
            <a:r>
              <a:rPr lang="en-US" sz="1600" dirty="0" smtClean="0"/>
              <a:t>Shouldn’t touch each others data</a:t>
            </a:r>
          </a:p>
          <a:p>
            <a:pPr lvl="1"/>
            <a:r>
              <a:rPr lang="en-US" sz="1600" dirty="0" smtClean="0"/>
              <a:t>Behavior undefined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828800" y="1143000"/>
            <a:ext cx="4267200" cy="3581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38400" y="1143000"/>
            <a:ext cx="609600" cy="3581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1143000"/>
            <a:ext cx="609600" cy="3581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1143000"/>
            <a:ext cx="609600" cy="3581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1752600"/>
            <a:ext cx="4267200" cy="609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2971800"/>
            <a:ext cx="4267200" cy="609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4114800"/>
            <a:ext cx="4267200" cy="609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127"/>
          <p:cNvGrpSpPr/>
          <p:nvPr/>
        </p:nvGrpSpPr>
        <p:grpSpPr>
          <a:xfrm>
            <a:off x="1828800" y="1143000"/>
            <a:ext cx="609600" cy="3581400"/>
            <a:chOff x="1828800" y="1447800"/>
            <a:chExt cx="609600" cy="3581400"/>
          </a:xfrm>
        </p:grpSpPr>
        <p:grpSp>
          <p:nvGrpSpPr>
            <p:cNvPr id="12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21" name="Rectangle 2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0" name="Rectangle 29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9" name="Rectangle 38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8" name="Rectangle 47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7" name="Rectangle 56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66" name="Rectangle 6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8" name="Group 128"/>
          <p:cNvGrpSpPr/>
          <p:nvPr/>
        </p:nvGrpSpPr>
        <p:grpSpPr>
          <a:xfrm>
            <a:off x="2438400" y="1143000"/>
            <a:ext cx="609600" cy="3581400"/>
            <a:chOff x="1828800" y="1447800"/>
            <a:chExt cx="609600" cy="3581400"/>
          </a:xfrm>
        </p:grpSpPr>
        <p:grpSp>
          <p:nvGrpSpPr>
            <p:cNvPr id="19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76" name="Rectangle 17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0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68" name="Rectangle 167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9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8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52" name="Rectangle 151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44" name="Rectangle 143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6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36" name="Rectangle 13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65" name="Group 293"/>
          <p:cNvGrpSpPr/>
          <p:nvPr/>
        </p:nvGrpSpPr>
        <p:grpSpPr>
          <a:xfrm>
            <a:off x="3048000" y="1143000"/>
            <a:ext cx="609600" cy="3581400"/>
            <a:chOff x="1828800" y="1447800"/>
            <a:chExt cx="609600" cy="3581400"/>
          </a:xfrm>
        </p:grpSpPr>
        <p:grpSp>
          <p:nvGrpSpPr>
            <p:cNvPr id="74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41" name="Rectangle 34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5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33" name="Rectangle 332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6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25" name="Rectangle 324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7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17" name="Rectangle 316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8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09" name="Rectangle 308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9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01" name="Rectangle 30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80" name="Group 348"/>
          <p:cNvGrpSpPr/>
          <p:nvPr/>
        </p:nvGrpSpPr>
        <p:grpSpPr>
          <a:xfrm>
            <a:off x="3657600" y="1143000"/>
            <a:ext cx="609600" cy="3581400"/>
            <a:chOff x="1828800" y="1447800"/>
            <a:chExt cx="609600" cy="3581400"/>
          </a:xfrm>
        </p:grpSpPr>
        <p:grpSp>
          <p:nvGrpSpPr>
            <p:cNvPr id="81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96" name="Rectangle 39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2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88" name="Rectangle 387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3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80" name="Rectangle 379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4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72" name="Rectangle 371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5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64" name="Rectangle 363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6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56" name="Rectangle 35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87" name="Group 403"/>
          <p:cNvGrpSpPr/>
          <p:nvPr/>
        </p:nvGrpSpPr>
        <p:grpSpPr>
          <a:xfrm>
            <a:off x="4267200" y="1143000"/>
            <a:ext cx="609600" cy="3581400"/>
            <a:chOff x="1828800" y="1447800"/>
            <a:chExt cx="609600" cy="3581400"/>
          </a:xfrm>
        </p:grpSpPr>
        <p:grpSp>
          <p:nvGrpSpPr>
            <p:cNvPr id="88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51" name="Rectangle 45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9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43" name="Rectangle 442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0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35" name="Rectangle 434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1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27" name="Rectangle 426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2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19" name="Rectangle 418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3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11" name="Rectangle 41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94" name="Group 458"/>
          <p:cNvGrpSpPr/>
          <p:nvPr/>
        </p:nvGrpSpPr>
        <p:grpSpPr>
          <a:xfrm>
            <a:off x="4876800" y="1143000"/>
            <a:ext cx="609600" cy="3581400"/>
            <a:chOff x="1828800" y="1447800"/>
            <a:chExt cx="609600" cy="3581400"/>
          </a:xfrm>
        </p:grpSpPr>
        <p:grpSp>
          <p:nvGrpSpPr>
            <p:cNvPr id="95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06" name="Rectangle 50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8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98" name="Rectangle 497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9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90" name="Rectangle 489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0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82" name="Rectangle 481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1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74" name="Rectangle 473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2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66" name="Rectangle 46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3" name="Group 513"/>
          <p:cNvGrpSpPr/>
          <p:nvPr/>
        </p:nvGrpSpPr>
        <p:grpSpPr>
          <a:xfrm>
            <a:off x="5486400" y="1143000"/>
            <a:ext cx="609600" cy="3581400"/>
            <a:chOff x="1828800" y="1447800"/>
            <a:chExt cx="609600" cy="3581400"/>
          </a:xfrm>
        </p:grpSpPr>
        <p:grpSp>
          <p:nvGrpSpPr>
            <p:cNvPr id="134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61" name="Rectangle 56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5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53" name="Rectangle 552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4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45" name="Rectangle 544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5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37" name="Rectangle 536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6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29" name="Rectangle 528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7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21" name="Rectangle 52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70" name="Rectangle 569"/>
          <p:cNvSpPr/>
          <p:nvPr/>
        </p:nvSpPr>
        <p:spPr bwMode="auto">
          <a:xfrm>
            <a:off x="5486400" y="2362200"/>
            <a:ext cx="609600" cy="6096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2" name="Straight Arrow Connector 571"/>
          <p:cNvCxnSpPr>
            <a:endCxn id="570" idx="3"/>
          </p:cNvCxnSpPr>
          <p:nvPr/>
        </p:nvCxnSpPr>
        <p:spPr bwMode="auto">
          <a:xfrm rot="10800000">
            <a:off x="6096000" y="2667000"/>
            <a:ext cx="1066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573" name="TextBox 572"/>
          <p:cNvSpPr txBox="1"/>
          <p:nvPr/>
        </p:nvSpPr>
        <p:spPr>
          <a:xfrm>
            <a:off x="7239000" y="3352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574" name="Rectangle 573"/>
          <p:cNvSpPr/>
          <p:nvPr/>
        </p:nvSpPr>
        <p:spPr bwMode="auto">
          <a:xfrm>
            <a:off x="5715000" y="2514600"/>
            <a:ext cx="76200" cy="76200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6" name="Straight Arrow Connector 575"/>
          <p:cNvCxnSpPr/>
          <p:nvPr/>
        </p:nvCxnSpPr>
        <p:spPr bwMode="auto">
          <a:xfrm rot="10800000" flipV="1">
            <a:off x="5791200" y="21336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577" name="TextBox 576"/>
          <p:cNvSpPr txBox="1"/>
          <p:nvPr/>
        </p:nvSpPr>
        <p:spPr>
          <a:xfrm>
            <a:off x="7391400" y="1905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Kernel Computation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Grid: 2D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dirty="0"/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One thread can process multiple data elements</a:t>
            </a:r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Other mappings are possible and often desirable</a:t>
            </a:r>
          </a:p>
          <a:p>
            <a:pPr marL="742950" lvl="2" indent="-342900"/>
            <a:r>
              <a:rPr lang="en-US" sz="1800" dirty="0" smtClean="0"/>
              <a:t>More on this when we talk about how to optimize for performance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828800" y="1143000"/>
            <a:ext cx="4267200" cy="3581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38400" y="1143000"/>
            <a:ext cx="609600" cy="3581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1143000"/>
            <a:ext cx="609600" cy="3581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1143000"/>
            <a:ext cx="609600" cy="3581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1752600"/>
            <a:ext cx="4267200" cy="609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2971800"/>
            <a:ext cx="4267200" cy="609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4114800"/>
            <a:ext cx="4267200" cy="6096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127"/>
          <p:cNvGrpSpPr/>
          <p:nvPr/>
        </p:nvGrpSpPr>
        <p:grpSpPr>
          <a:xfrm>
            <a:off x="1828800" y="1143000"/>
            <a:ext cx="609600" cy="3581400"/>
            <a:chOff x="1828800" y="1447800"/>
            <a:chExt cx="609600" cy="3581400"/>
          </a:xfrm>
        </p:grpSpPr>
        <p:grpSp>
          <p:nvGrpSpPr>
            <p:cNvPr id="12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21" name="Rectangle 2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0" name="Rectangle 29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9" name="Rectangle 38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5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8" name="Rectangle 47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6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7" name="Rectangle 56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66" name="Rectangle 6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8" name="Group 128"/>
          <p:cNvGrpSpPr/>
          <p:nvPr/>
        </p:nvGrpSpPr>
        <p:grpSpPr>
          <a:xfrm>
            <a:off x="2438400" y="1143000"/>
            <a:ext cx="609600" cy="3581400"/>
            <a:chOff x="1828800" y="1447800"/>
            <a:chExt cx="609600" cy="3581400"/>
          </a:xfrm>
        </p:grpSpPr>
        <p:grpSp>
          <p:nvGrpSpPr>
            <p:cNvPr id="19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76" name="Rectangle 17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0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68" name="Rectangle 167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9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60" name="Rectangle 159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8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52" name="Rectangle 151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44" name="Rectangle 143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6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136" name="Rectangle 13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65" name="Group 293"/>
          <p:cNvGrpSpPr/>
          <p:nvPr/>
        </p:nvGrpSpPr>
        <p:grpSpPr>
          <a:xfrm>
            <a:off x="3048000" y="1143000"/>
            <a:ext cx="609600" cy="3581400"/>
            <a:chOff x="1828800" y="1447800"/>
            <a:chExt cx="609600" cy="3581400"/>
          </a:xfrm>
        </p:grpSpPr>
        <p:grpSp>
          <p:nvGrpSpPr>
            <p:cNvPr id="74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41" name="Rectangle 34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5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33" name="Rectangle 332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6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25" name="Rectangle 324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7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17" name="Rectangle 316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8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09" name="Rectangle 308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79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01" name="Rectangle 30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80" name="Group 348"/>
          <p:cNvGrpSpPr/>
          <p:nvPr/>
        </p:nvGrpSpPr>
        <p:grpSpPr>
          <a:xfrm>
            <a:off x="3657600" y="1143000"/>
            <a:ext cx="609600" cy="3581400"/>
            <a:chOff x="1828800" y="1447800"/>
            <a:chExt cx="609600" cy="3581400"/>
          </a:xfrm>
        </p:grpSpPr>
        <p:grpSp>
          <p:nvGrpSpPr>
            <p:cNvPr id="81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96" name="Rectangle 39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2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88" name="Rectangle 387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3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80" name="Rectangle 379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4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72" name="Rectangle 371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5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64" name="Rectangle 363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6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356" name="Rectangle 35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87" name="Group 403"/>
          <p:cNvGrpSpPr/>
          <p:nvPr/>
        </p:nvGrpSpPr>
        <p:grpSpPr>
          <a:xfrm>
            <a:off x="4267200" y="1143000"/>
            <a:ext cx="609600" cy="3581400"/>
            <a:chOff x="1828800" y="1447800"/>
            <a:chExt cx="609600" cy="3581400"/>
          </a:xfrm>
        </p:grpSpPr>
        <p:grpSp>
          <p:nvGrpSpPr>
            <p:cNvPr id="88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51" name="Rectangle 45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9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43" name="Rectangle 442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0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35" name="Rectangle 434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1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27" name="Rectangle 426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2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19" name="Rectangle 418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3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11" name="Rectangle 41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94" name="Group 458"/>
          <p:cNvGrpSpPr/>
          <p:nvPr/>
        </p:nvGrpSpPr>
        <p:grpSpPr>
          <a:xfrm>
            <a:off x="4876800" y="1143000"/>
            <a:ext cx="609600" cy="3581400"/>
            <a:chOff x="1828800" y="1447800"/>
            <a:chExt cx="609600" cy="3581400"/>
          </a:xfrm>
        </p:grpSpPr>
        <p:grpSp>
          <p:nvGrpSpPr>
            <p:cNvPr id="95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06" name="Rectangle 50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8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98" name="Rectangle 497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29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90" name="Rectangle 489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0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82" name="Rectangle 481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1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74" name="Rectangle 473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2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466" name="Rectangle 465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33" name="Group 513"/>
          <p:cNvGrpSpPr/>
          <p:nvPr/>
        </p:nvGrpSpPr>
        <p:grpSpPr>
          <a:xfrm>
            <a:off x="5486400" y="1143000"/>
            <a:ext cx="609600" cy="3581400"/>
            <a:chOff x="1828800" y="1447800"/>
            <a:chExt cx="609600" cy="3581400"/>
          </a:xfrm>
        </p:grpSpPr>
        <p:grpSp>
          <p:nvGrpSpPr>
            <p:cNvPr id="134" name="Group 19"/>
            <p:cNvGrpSpPr/>
            <p:nvPr/>
          </p:nvGrpSpPr>
          <p:grpSpPr>
            <a:xfrm>
              <a:off x="1828800" y="14478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61" name="Rectangle 56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5" name="Group 28"/>
            <p:cNvGrpSpPr/>
            <p:nvPr/>
          </p:nvGrpSpPr>
          <p:grpSpPr>
            <a:xfrm>
              <a:off x="1828800" y="20574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53" name="Rectangle 552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4" name="Group 37"/>
            <p:cNvGrpSpPr/>
            <p:nvPr/>
          </p:nvGrpSpPr>
          <p:grpSpPr>
            <a:xfrm>
              <a:off x="1828800" y="2667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45" name="Rectangle 544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5" name="Group 46"/>
            <p:cNvGrpSpPr/>
            <p:nvPr/>
          </p:nvGrpSpPr>
          <p:grpSpPr>
            <a:xfrm>
              <a:off x="1828800" y="3276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37" name="Rectangle 536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6" name="Group 55"/>
            <p:cNvGrpSpPr/>
            <p:nvPr/>
          </p:nvGrpSpPr>
          <p:grpSpPr>
            <a:xfrm>
              <a:off x="1828800" y="38100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29" name="Rectangle 528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7" name="Group 64"/>
            <p:cNvGrpSpPr/>
            <p:nvPr/>
          </p:nvGrpSpPr>
          <p:grpSpPr>
            <a:xfrm>
              <a:off x="1828800" y="4419600"/>
              <a:ext cx="609600" cy="609600"/>
              <a:chOff x="3657600" y="1447800"/>
              <a:chExt cx="609600" cy="609600"/>
            </a:xfrm>
            <a:noFill/>
          </p:grpSpPr>
          <p:sp>
            <p:nvSpPr>
              <p:cNvPr id="521" name="Rectangle 520"/>
              <p:cNvSpPr/>
              <p:nvPr/>
            </p:nvSpPr>
            <p:spPr bwMode="auto">
              <a:xfrm>
                <a:off x="36576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 bwMode="auto">
              <a:xfrm>
                <a:off x="38100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 bwMode="auto">
              <a:xfrm>
                <a:off x="39624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 bwMode="auto">
              <a:xfrm>
                <a:off x="4114800" y="1447800"/>
                <a:ext cx="76200" cy="609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 bwMode="auto">
              <a:xfrm>
                <a:off x="3657600" y="15240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 bwMode="auto">
              <a:xfrm>
                <a:off x="3657600" y="16764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 bwMode="auto">
              <a:xfrm>
                <a:off x="3657600" y="18288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 bwMode="auto">
              <a:xfrm>
                <a:off x="3657600" y="1981200"/>
                <a:ext cx="6096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70" name="Rectangle 569"/>
          <p:cNvSpPr/>
          <p:nvPr/>
        </p:nvSpPr>
        <p:spPr bwMode="auto">
          <a:xfrm>
            <a:off x="5486400" y="2362200"/>
            <a:ext cx="609600" cy="6096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2" name="Straight Arrow Connector 571"/>
          <p:cNvCxnSpPr>
            <a:endCxn id="570" idx="3"/>
          </p:cNvCxnSpPr>
          <p:nvPr/>
        </p:nvCxnSpPr>
        <p:spPr bwMode="auto">
          <a:xfrm rot="10800000">
            <a:off x="6096000" y="2667000"/>
            <a:ext cx="1066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573" name="TextBox 572"/>
          <p:cNvSpPr txBox="1"/>
          <p:nvPr/>
        </p:nvSpPr>
        <p:spPr>
          <a:xfrm>
            <a:off x="7239000" y="3352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574" name="Rectangle 573"/>
          <p:cNvSpPr/>
          <p:nvPr/>
        </p:nvSpPr>
        <p:spPr bwMode="auto">
          <a:xfrm>
            <a:off x="5715000" y="2514600"/>
            <a:ext cx="152400" cy="152400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6" name="Straight Arrow Connector 575"/>
          <p:cNvCxnSpPr/>
          <p:nvPr/>
        </p:nvCxnSpPr>
        <p:spPr bwMode="auto">
          <a:xfrm rot="10800000" flipV="1">
            <a:off x="5791200" y="21336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577" name="TextBox 576"/>
          <p:cNvSpPr txBox="1"/>
          <p:nvPr/>
        </p:nvSpPr>
        <p:spPr>
          <a:xfrm>
            <a:off x="7391400" y="1905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will process one pixel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for all elements do in parallel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out[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 = a[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 * fade;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2438400" y="2590800"/>
            <a:ext cx="4289042" cy="3581400"/>
            <a:chOff x="2438400" y="2590800"/>
            <a:chExt cx="4289042" cy="3581400"/>
          </a:xfrm>
        </p:grpSpPr>
        <p:pic>
          <p:nvPicPr>
            <p:cNvPr id="399" name="Picture 3" descr="G:\Users\bongo\Desktop\200711062036-2707 - Cop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8400" y="2590800"/>
              <a:ext cx="4289042" cy="3581400"/>
            </a:xfrm>
            <a:prstGeom prst="rect">
              <a:avLst/>
            </a:prstGeom>
            <a:noFill/>
          </p:spPr>
        </p:pic>
        <p:grpSp>
          <p:nvGrpSpPr>
            <p:cNvPr id="398" name="Group 397"/>
            <p:cNvGrpSpPr/>
            <p:nvPr/>
          </p:nvGrpSpPr>
          <p:grpSpPr>
            <a:xfrm>
              <a:off x="2438400" y="2590800"/>
              <a:ext cx="4267200" cy="3581400"/>
              <a:chOff x="2438400" y="2590800"/>
              <a:chExt cx="4267200" cy="3581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2438400" y="2590800"/>
                <a:ext cx="42672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30480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42672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54864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438400" y="32004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438400" y="44196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38400" y="55626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1" name="Group 127"/>
              <p:cNvGrpSpPr/>
              <p:nvPr/>
            </p:nvGrpSpPr>
            <p:grpSpPr>
              <a:xfrm>
                <a:off x="24384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2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58" name="Rectangle 5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42" name="Rectangle 41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6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6" name="Rectangle 2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7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8" name="Rectangle 1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66" name="Group 128"/>
              <p:cNvGrpSpPr/>
              <p:nvPr/>
            </p:nvGrpSpPr>
            <p:grpSpPr>
              <a:xfrm>
                <a:off x="30480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67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13" name="Rectangle 11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68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05" name="Rectangle 10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69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97" name="Rectangle 9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0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89" name="Rectangle 8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1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81" name="Rectangle 8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2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73" name="Rectangle 7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21" name="Group 293"/>
              <p:cNvGrpSpPr/>
              <p:nvPr/>
            </p:nvGrpSpPr>
            <p:grpSpPr>
              <a:xfrm>
                <a:off x="36576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22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3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60" name="Rectangle 159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4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5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44" name="Rectangle 143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6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7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76" name="Group 348"/>
              <p:cNvGrpSpPr/>
              <p:nvPr/>
            </p:nvGrpSpPr>
            <p:grpSpPr>
              <a:xfrm>
                <a:off x="42672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77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23" name="Rectangle 22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78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79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0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99" name="Rectangle 19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1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2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83" name="Rectangle 18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31" name="Group 403"/>
              <p:cNvGrpSpPr/>
              <p:nvPr/>
            </p:nvGrpSpPr>
            <p:grpSpPr>
              <a:xfrm>
                <a:off x="48768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32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3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7" name="Rectangle 276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4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62" name="Rectangle 261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3" name="Rectangle 262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4" name="Rectangle 263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5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54" name="Rectangle 253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1" name="Rectangle 260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6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7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38" name="Rectangle 23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9" name="Rectangle 23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86" name="Group 458"/>
              <p:cNvGrpSpPr/>
              <p:nvPr/>
            </p:nvGrpSpPr>
            <p:grpSpPr>
              <a:xfrm>
                <a:off x="54864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87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33" name="Rectangle 33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5" name="Rectangle 33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9" name="Rectangle 33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88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25" name="Rectangle 32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8" name="Rectangle 32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89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0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09" name="Rectangle 30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1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01" name="Rectangle 30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2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7" name="Rectangle 29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341" name="Group 513"/>
              <p:cNvGrpSpPr/>
              <p:nvPr/>
            </p:nvGrpSpPr>
            <p:grpSpPr>
              <a:xfrm>
                <a:off x="60960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342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88" name="Rectangle 38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0" name="Rectangle 38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1" name="Rectangle 39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2" name="Rectangle 39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3" name="Rectangle 39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4" name="Rectangle 39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3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3" name="Rectangle 382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5" name="Rectangle 384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4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72" name="Rectangle 371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5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7" name="Rectangle 366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9" name="Rectangle 368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6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56" name="Rectangle 35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7" name="Rectangle 35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9" name="Rectangle 35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3" name="Rectangle 362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7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48" name="Rectangle 34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9" name="Rectangle 34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0" name="Rectangle 34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2" name="Rectangle 35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3" name="Rectangle 35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4" name="Rectangle 35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5" name="Rectangle 35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396" name="Rectangle 395"/>
              <p:cNvSpPr/>
              <p:nvPr/>
            </p:nvSpPr>
            <p:spPr bwMode="auto">
              <a:xfrm>
                <a:off x="6096000" y="3810000"/>
                <a:ext cx="609600" cy="6096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 bwMode="auto">
              <a:xfrm>
                <a:off x="6324600" y="3962400"/>
                <a:ext cx="76200" cy="76200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1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CPU:</a:t>
            </a:r>
          </a:p>
          <a:p>
            <a:pPr lvl="1"/>
            <a:r>
              <a:rPr lang="en-US" dirty="0" smtClean="0"/>
              <a:t>Initialize image from file</a:t>
            </a:r>
          </a:p>
          <a:p>
            <a:pPr lvl="1"/>
            <a:r>
              <a:rPr lang="en-US" dirty="0" smtClean="0"/>
              <a:t>Allocate IN and OUT buffers on GPU</a:t>
            </a:r>
          </a:p>
          <a:p>
            <a:pPr lvl="1"/>
            <a:r>
              <a:rPr lang="en-US" dirty="0" smtClean="0"/>
              <a:t>Copy image to </a:t>
            </a:r>
          </a:p>
          <a:p>
            <a:pPr lvl="1"/>
            <a:r>
              <a:rPr lang="en-US" dirty="0" smtClean="0"/>
              <a:t>Launch GPU kernel</a:t>
            </a:r>
          </a:p>
          <a:p>
            <a:pPr lvl="2"/>
            <a:r>
              <a:rPr lang="en-US" dirty="0" smtClean="0"/>
              <a:t>Reads IN</a:t>
            </a:r>
          </a:p>
          <a:p>
            <a:pPr lvl="2"/>
            <a:r>
              <a:rPr lang="en-US" dirty="0" smtClean="0"/>
              <a:t>Produces OUT</a:t>
            </a:r>
          </a:p>
          <a:p>
            <a:pPr lvl="1"/>
            <a:r>
              <a:rPr lang="en-US" dirty="0" smtClean="0"/>
              <a:t>Copy Out back to CPU</a:t>
            </a:r>
          </a:p>
          <a:p>
            <a:pPr lvl="1"/>
            <a:r>
              <a:rPr lang="en-US" dirty="0" smtClean="0"/>
              <a:t>Write image to a file</a:t>
            </a:r>
          </a:p>
          <a:p>
            <a:r>
              <a:rPr lang="en-US" dirty="0" smtClean="0"/>
              <a:t>GPU:</a:t>
            </a:r>
          </a:p>
          <a:p>
            <a:pPr lvl="1"/>
            <a:r>
              <a:rPr lang="en-US" dirty="0" smtClean="0"/>
              <a:t>Launch a thread per pixel</a:t>
            </a:r>
          </a:p>
        </p:txBody>
      </p:sp>
    </p:spTree>
    <p:extLst>
      <p:ext uri="{BB962C8B-B14F-4D97-AF65-F5344CB8AC3E}">
        <p14:creationId xmlns:p14="http://schemas.microsoft.com/office/powerpoint/2010/main" val="653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Program Multiple Data / </a:t>
            </a:r>
            <a:r>
              <a:rPr lang="en-US" b="1" dirty="0" smtClean="0">
                <a:solidFill>
                  <a:srgbClr val="FFC000"/>
                </a:solidFill>
              </a:rPr>
              <a:t>SPMD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a[N]; // N is large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	for all elements do in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parallel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new = a[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 * fade</a:t>
            </a:r>
            <a:endParaRPr lang="en-US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if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new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</a:rPr>
              <a:t>&gt;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</a:rPr>
              <a:t>255</a:t>
            </a:r>
            <a:r>
              <a:rPr lang="en-US" b="1" dirty="0" smtClean="0">
                <a:latin typeface="Courier New" pitchFamily="49" charset="0"/>
              </a:rPr>
              <a:t>) out[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 = new;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endParaRPr lang="en-US" b="1" dirty="0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066800" y="2743200"/>
            <a:ext cx="1588" cy="3581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 rot="16200000">
            <a:off x="408782" y="4102893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5606" name="Freeform 6"/>
          <p:cNvSpPr>
            <a:spLocks/>
          </p:cNvSpPr>
          <p:nvPr/>
        </p:nvSpPr>
        <p:spPr bwMode="auto">
          <a:xfrm flipH="1">
            <a:off x="2209800" y="3521075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038600" y="4206875"/>
            <a:ext cx="12954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3563938" y="2667000"/>
            <a:ext cx="268287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5609" name="Freeform 9"/>
          <p:cNvSpPr>
            <a:spLocks/>
          </p:cNvSpPr>
          <p:nvPr/>
        </p:nvSpPr>
        <p:spPr bwMode="auto">
          <a:xfrm>
            <a:off x="2895600" y="3521075"/>
            <a:ext cx="268288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rgbClr val="FFC00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3276600" y="3521075"/>
            <a:ext cx="268288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 flipH="1">
            <a:off x="5486400" y="3597275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0000FF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7400" y="5257800"/>
            <a:ext cx="5622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Code is statically identical across all threads</a:t>
            </a:r>
          </a:p>
          <a:p>
            <a:r>
              <a:rPr lang="en-US" sz="2000" b="1" dirty="0" smtClean="0"/>
              <a:t>Execution path may differ</a:t>
            </a:r>
          </a:p>
          <a:p>
            <a:r>
              <a:rPr lang="en-US" sz="2000" dirty="0" smtClean="0"/>
              <a:t>The model used in today’s Graphics Processors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Kernel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__global__ void fade (unsigned char *in, </a:t>
            </a:r>
            <a:br>
              <a:rPr lang="en-US" sz="2400" dirty="0" smtClean="0"/>
            </a:br>
            <a:r>
              <a:rPr lang="en-US" sz="2400" dirty="0" smtClean="0"/>
              <a:t>			   unsigned char *out, </a:t>
            </a:r>
            <a:br>
              <a:rPr lang="en-US" sz="2400" dirty="0" smtClean="0"/>
            </a:br>
            <a:r>
              <a:rPr lang="en-US" sz="2400" dirty="0" smtClean="0"/>
              <a:t>                                float f, </a:t>
            </a:r>
            <a:br>
              <a:rPr lang="en-US" sz="2400" dirty="0" smtClean="0"/>
            </a:br>
            <a:r>
              <a:rPr lang="en-US" sz="2400" dirty="0" smtClean="0"/>
              <a:t> 			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xmax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ymax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v = </a:t>
            </a:r>
            <a:r>
              <a:rPr lang="en-US" sz="2400" dirty="0" smtClean="0"/>
              <a:t>in[x][y];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v = v * f;  </a:t>
            </a:r>
          </a:p>
          <a:p>
            <a:pPr>
              <a:buNone/>
            </a:pPr>
            <a:r>
              <a:rPr lang="en-US" sz="2400" dirty="0" smtClean="0"/>
              <a:t>  if (v &gt; 255) v = 255;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smtClean="0"/>
              <a:t>out[x][y] </a:t>
            </a:r>
            <a:r>
              <a:rPr lang="en-US" sz="2400" dirty="0" smtClean="0"/>
              <a:t>= v;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This is the program for one thread</a:t>
            </a:r>
          </a:p>
          <a:p>
            <a:r>
              <a:rPr lang="en-US" dirty="0" smtClean="0"/>
              <a:t>It processes one pixel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thread know which pixel to process?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3048000" y="2133600"/>
            <a:ext cx="5562600" cy="3810000"/>
            <a:chOff x="2438400" y="2590800"/>
            <a:chExt cx="4289042" cy="3581400"/>
          </a:xfrm>
        </p:grpSpPr>
        <p:pic>
          <p:nvPicPr>
            <p:cNvPr id="5" name="Picture 3" descr="G:\Users\bongo\Desktop\200711062036-2707 - Cop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6000" contrast="-7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590800"/>
              <a:ext cx="4289042" cy="3581400"/>
            </a:xfrm>
            <a:prstGeom prst="rect">
              <a:avLst/>
            </a:prstGeom>
            <a:noFill/>
          </p:spPr>
        </p:pic>
        <p:grpSp>
          <p:nvGrpSpPr>
            <p:cNvPr id="6" name="Group 397"/>
            <p:cNvGrpSpPr/>
            <p:nvPr/>
          </p:nvGrpSpPr>
          <p:grpSpPr>
            <a:xfrm>
              <a:off x="2438400" y="2590800"/>
              <a:ext cx="4267200" cy="3581400"/>
              <a:chOff x="2438400" y="2590800"/>
              <a:chExt cx="4267200" cy="3581400"/>
            </a:xfrm>
          </p:grpSpPr>
          <p:sp>
            <p:nvSpPr>
              <p:cNvPr id="7" name="Rectangle 3"/>
              <p:cNvSpPr/>
              <p:nvPr/>
            </p:nvSpPr>
            <p:spPr bwMode="auto">
              <a:xfrm>
                <a:off x="2438400" y="2590800"/>
                <a:ext cx="42672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0480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2672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4864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438400" y="32004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438400" y="44196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2438400" y="55626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4" name="Group 127"/>
              <p:cNvGrpSpPr/>
              <p:nvPr/>
            </p:nvGrpSpPr>
            <p:grpSpPr>
              <a:xfrm>
                <a:off x="24384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347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93" name="Rectangle 39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4" name="Rectangle 39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6" name="Rectangle 39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8" name="Rectangle 39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9" name="Rectangle 6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00" name="Rectangle 6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8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85" name="Rectangle 38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0" name="Rectangle 38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1" name="Rectangle 39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2" name="Rectangle 39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9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3" name="Rectangle 38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50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69" name="Rectangle 36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2" name="Rectangle 37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51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61" name="Rectangle 2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2" name="Rectangle 2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3" name="Rectangle 2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4" name="Rectangle 2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5" name="Rectangle 2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6" name="Rectangle 3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7" name="Rectangle 36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52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53" name="Rectangle 1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4" name="Rectangle 1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5" name="Rectangle 1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6" name="Rectangle 2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7" name="Rectangle 2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8" name="Rectangle 2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9" name="Rectangle 2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0" name="Rectangle 2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5" name="Group 128"/>
              <p:cNvGrpSpPr/>
              <p:nvPr/>
            </p:nvGrpSpPr>
            <p:grpSpPr>
              <a:xfrm>
                <a:off x="30480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9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39" name="Rectangle 33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2" name="Rectangle 34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3" name="Rectangle 34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4" name="Rectangle 34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6" name="Rectangle 34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31" name="Rectangle 33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5" name="Rectangle 33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5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5" name="Rectangle 32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8" name="Rectangle 32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6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15" name="Rectangle 31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7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07" name="Rectangle 30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8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99" name="Rectangle 29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1" name="Rectangle 7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2" name="Rectangle 7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3" name="Rectangle 7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4" name="Rectangle 7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5" name="Rectangle 7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6" name="Rectangle 7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6" name="Group 293"/>
              <p:cNvGrpSpPr/>
              <p:nvPr/>
            </p:nvGrpSpPr>
            <p:grpSpPr>
              <a:xfrm>
                <a:off x="36576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39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0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77" name="Rectangle 27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1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69" name="Rectangle 26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2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61" name="Rectangle 26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2" name="Rectangle 26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3" name="Rectangle 26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4" name="Rectangle 26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3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4" name="Rectangle 25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4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45" name="Rectangle 24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6" name="Rectangle 12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7" name="Rectangle 12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8" name="Rectangle 13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9" name="Rectangle 13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0" name="Rectangle 13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1" name="Rectangle 13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7" name="Group 348"/>
              <p:cNvGrpSpPr/>
              <p:nvPr/>
            </p:nvGrpSpPr>
            <p:grpSpPr>
              <a:xfrm>
                <a:off x="42672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85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31" name="Rectangle 23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6" name="Rectangle 23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7" name="Rectangle 23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6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23" name="Rectangle 22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7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8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9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99" name="Rectangle 19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90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91" name="Rectangle 18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2" name="Rectangle 18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3" name="Rectangle 18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4" name="Rectangle 18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5" name="Rectangle 18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6" name="Rectangle 18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8" name="Group 403"/>
              <p:cNvGrpSpPr/>
              <p:nvPr/>
            </p:nvGrpSpPr>
            <p:grpSpPr>
              <a:xfrm>
                <a:off x="48768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31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77" name="Rectangle 17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2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69" name="Rectangle 16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3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61" name="Rectangle 16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4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53" name="Rectangle 15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5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45" name="Rectangle 14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6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9" name="Group 458"/>
              <p:cNvGrpSpPr/>
              <p:nvPr/>
            </p:nvGrpSpPr>
            <p:grpSpPr>
              <a:xfrm>
                <a:off x="54864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77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8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15" name="Rectangle 11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9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07" name="Rectangle 10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0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99" name="Rectangle 9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1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2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0" name="Group 513"/>
              <p:cNvGrpSpPr/>
              <p:nvPr/>
            </p:nvGrpSpPr>
            <p:grpSpPr>
              <a:xfrm>
                <a:off x="60960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69" name="Rectangle 6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5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6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7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7" name="Rectangle 3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8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21" name="Rectangle 20"/>
              <p:cNvSpPr/>
              <p:nvPr/>
            </p:nvSpPr>
            <p:spPr bwMode="auto">
              <a:xfrm>
                <a:off x="6096000" y="3810000"/>
                <a:ext cx="609600" cy="6096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324600" y="3962400"/>
                <a:ext cx="76200" cy="76200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cxnSp>
        <p:nvCxnSpPr>
          <p:cNvPr id="402" name="Straight Arrow Connector 401"/>
          <p:cNvCxnSpPr/>
          <p:nvPr/>
        </p:nvCxnSpPr>
        <p:spPr bwMode="auto">
          <a:xfrm>
            <a:off x="2819400" y="2057400"/>
            <a:ext cx="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03" name="TextBox 402"/>
          <p:cNvSpPr txBox="1"/>
          <p:nvPr/>
        </p:nvSpPr>
        <p:spPr>
          <a:xfrm>
            <a:off x="1066800" y="220980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blockDim.y</a:t>
            </a:r>
            <a:endParaRPr lang="en-US" sz="2400" dirty="0"/>
          </a:p>
        </p:txBody>
      </p:sp>
      <p:cxnSp>
        <p:nvCxnSpPr>
          <p:cNvPr id="406" name="Straight Arrow Connector 405"/>
          <p:cNvCxnSpPr/>
          <p:nvPr/>
        </p:nvCxnSpPr>
        <p:spPr bwMode="auto">
          <a:xfrm>
            <a:off x="914400" y="2133600"/>
            <a:ext cx="0" cy="388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08" name="TextBox 407"/>
          <p:cNvSpPr txBox="1"/>
          <p:nvPr/>
        </p:nvSpPr>
        <p:spPr>
          <a:xfrm>
            <a:off x="990600" y="48768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gridDim.y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09" name="Straight Arrow Connector 408"/>
          <p:cNvCxnSpPr/>
          <p:nvPr/>
        </p:nvCxnSpPr>
        <p:spPr bwMode="auto">
          <a:xfrm>
            <a:off x="3048000" y="18288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12" name="TextBox 411"/>
          <p:cNvSpPr txBox="1"/>
          <p:nvPr/>
        </p:nvSpPr>
        <p:spPr>
          <a:xfrm>
            <a:off x="3048000" y="114300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blockDim.x</a:t>
            </a:r>
            <a:endParaRPr lang="en-US" sz="2400" dirty="0"/>
          </a:p>
        </p:txBody>
      </p:sp>
      <p:cxnSp>
        <p:nvCxnSpPr>
          <p:cNvPr id="413" name="Straight Arrow Connector 412"/>
          <p:cNvCxnSpPr/>
          <p:nvPr/>
        </p:nvCxnSpPr>
        <p:spPr bwMode="auto">
          <a:xfrm>
            <a:off x="3048000" y="990600"/>
            <a:ext cx="5486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15" name="TextBox 414"/>
          <p:cNvSpPr txBox="1"/>
          <p:nvPr/>
        </p:nvSpPr>
        <p:spPr>
          <a:xfrm>
            <a:off x="6477000" y="10668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gridDim.x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16" name="Rectangle 415"/>
          <p:cNvSpPr/>
          <p:nvPr/>
        </p:nvSpPr>
        <p:spPr bwMode="auto">
          <a:xfrm>
            <a:off x="5909802" y="3754875"/>
            <a:ext cx="76200" cy="7133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7" name="Straight Arrow Connector 416"/>
          <p:cNvCxnSpPr>
            <a:endCxn id="221" idx="1"/>
          </p:cNvCxnSpPr>
          <p:nvPr/>
        </p:nvCxnSpPr>
        <p:spPr bwMode="auto">
          <a:xfrm flipH="1">
            <a:off x="5419831" y="3352800"/>
            <a:ext cx="1" cy="5236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22" name="Rectangle 421"/>
          <p:cNvSpPr/>
          <p:nvPr/>
        </p:nvSpPr>
        <p:spPr>
          <a:xfrm>
            <a:off x="914400" y="3352800"/>
            <a:ext cx="228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threadIdx.y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23" name="Straight Arrow Connector 422"/>
          <p:cNvCxnSpPr>
            <a:stCxn id="215" idx="0"/>
            <a:endCxn id="218" idx="0"/>
          </p:cNvCxnSpPr>
          <p:nvPr/>
        </p:nvCxnSpPr>
        <p:spPr bwMode="auto">
          <a:xfrm>
            <a:off x="5469244" y="3430621"/>
            <a:ext cx="59295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26" name="Rectangle 425"/>
          <p:cNvSpPr/>
          <p:nvPr/>
        </p:nvSpPr>
        <p:spPr>
          <a:xfrm>
            <a:off x="4953000" y="1600200"/>
            <a:ext cx="228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threadIdx.x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27" name="Straight Arrow Connector 426"/>
          <p:cNvCxnSpPr>
            <a:endCxn id="215" idx="0"/>
          </p:cNvCxnSpPr>
          <p:nvPr/>
        </p:nvCxnSpPr>
        <p:spPr bwMode="auto">
          <a:xfrm>
            <a:off x="2971800" y="3429000"/>
            <a:ext cx="2497444" cy="16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29" name="Rectangle 428"/>
          <p:cNvSpPr/>
          <p:nvPr/>
        </p:nvSpPr>
        <p:spPr>
          <a:xfrm>
            <a:off x="3276600" y="2819400"/>
            <a:ext cx="228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blockIdx.x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9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30" name="Straight Arrow Connector 429"/>
          <p:cNvCxnSpPr>
            <a:endCxn id="284" idx="3"/>
          </p:cNvCxnSpPr>
          <p:nvPr/>
        </p:nvCxnSpPr>
        <p:spPr bwMode="auto">
          <a:xfrm>
            <a:off x="5410200" y="2133600"/>
            <a:ext cx="9631" cy="1256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33" name="Rectangle 432"/>
          <p:cNvSpPr/>
          <p:nvPr/>
        </p:nvSpPr>
        <p:spPr>
          <a:xfrm>
            <a:off x="5486400" y="22860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9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blockIdx.y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9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gridDim.x</a:t>
            </a:r>
            <a:r>
              <a:rPr lang="en-US" dirty="0" smtClean="0"/>
              <a:t> = 7, </a:t>
            </a:r>
            <a:r>
              <a:rPr lang="en-US" dirty="0" err="1" smtClean="0"/>
              <a:t>gridDim.y</a:t>
            </a:r>
            <a:r>
              <a:rPr lang="en-US" dirty="0" smtClean="0"/>
              <a:t> = 6</a:t>
            </a:r>
          </a:p>
          <a:p>
            <a:r>
              <a:rPr lang="en-US" dirty="0" smtClean="0"/>
              <a:t>How many blocks per dimension</a:t>
            </a:r>
            <a:endParaRPr lang="en-US" dirty="0"/>
          </a:p>
        </p:txBody>
      </p:sp>
      <p:grpSp>
        <p:nvGrpSpPr>
          <p:cNvPr id="398" name="Group 397"/>
          <p:cNvGrpSpPr/>
          <p:nvPr/>
        </p:nvGrpSpPr>
        <p:grpSpPr>
          <a:xfrm>
            <a:off x="2819400" y="2057400"/>
            <a:ext cx="4267200" cy="3581400"/>
            <a:chOff x="1828800" y="1143000"/>
            <a:chExt cx="4267200" cy="3581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828800" y="1143000"/>
              <a:ext cx="42672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4384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8768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828800" y="17526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29718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828800" y="41148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" name="Group 127"/>
            <p:cNvGrpSpPr/>
            <p:nvPr/>
          </p:nvGrpSpPr>
          <p:grpSpPr>
            <a:xfrm>
              <a:off x="18288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2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42" name="Rectangle 4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66" name="Group 128"/>
            <p:cNvGrpSpPr/>
            <p:nvPr/>
          </p:nvGrpSpPr>
          <p:grpSpPr>
            <a:xfrm>
              <a:off x="24384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67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13" name="Rectangle 11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68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05" name="Rectangle 10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69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97" name="Rectangle 9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0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89" name="Rectangle 8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1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81" name="Rectangle 8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2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73" name="Rectangle 7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21" name="Group 293"/>
            <p:cNvGrpSpPr/>
            <p:nvPr/>
          </p:nvGrpSpPr>
          <p:grpSpPr>
            <a:xfrm>
              <a:off x="30480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22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68" name="Rectangle 16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3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4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5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44" name="Rectangle 14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6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36" name="Rectangle 13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7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28" name="Rectangle 12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6" name="Group 348"/>
            <p:cNvGrpSpPr/>
            <p:nvPr/>
          </p:nvGrpSpPr>
          <p:grpSpPr>
            <a:xfrm>
              <a:off x="36576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77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23" name="Rectangle 22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8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9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07" name="Rectangle 20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0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1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91" name="Rectangle 19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2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31" name="Group 403"/>
            <p:cNvGrpSpPr/>
            <p:nvPr/>
          </p:nvGrpSpPr>
          <p:grpSpPr>
            <a:xfrm>
              <a:off x="42672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232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78" name="Rectangle 27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3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70" name="Rectangle 26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4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62" name="Rectangle 26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5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54" name="Rectangle 25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6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46" name="Rectangle 24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7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38" name="Rectangle 23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86" name="Group 458"/>
            <p:cNvGrpSpPr/>
            <p:nvPr/>
          </p:nvGrpSpPr>
          <p:grpSpPr>
            <a:xfrm>
              <a:off x="48768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287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33" name="Rectangle 33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88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25" name="Rectangle 32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2" name="Rectangle 33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89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17" name="Rectangle 31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8" name="Rectangle 31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3" name="Rectangle 32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4" name="Rectangle 32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0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09" name="Rectangle 30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0" name="Rectangle 30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1" name="Rectangle 31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2" name="Rectangle 31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5" name="Rectangle 31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1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01" name="Rectangle 30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2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93" name="Rectangle 29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341" name="Group 513"/>
            <p:cNvGrpSpPr/>
            <p:nvPr/>
          </p:nvGrpSpPr>
          <p:grpSpPr>
            <a:xfrm>
              <a:off x="54864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342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88" name="Rectangle 38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9" name="Rectangle 38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2" name="Rectangle 39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3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80" name="Rectangle 37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1" name="Rectangle 38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2" name="Rectangle 38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4" name="Rectangle 38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6" name="Rectangle 38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4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3" name="Rectangle 37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4" name="Rectangle 37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6" name="Rectangle 37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9" name="Rectangle 37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5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64" name="Rectangle 36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8" name="Rectangle 36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9" name="Rectangle 36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6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56" name="Rectangle 35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7" name="Rectangle 35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8" name="Rectangle 35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9" name="Rectangle 35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0" name="Rectangle 35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1" name="Rectangle 36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7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48" name="Rectangle 34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9" name="Rectangle 34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0" name="Rectangle 34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1" name="Rectangle 35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2" name="Rectangle 35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3" name="Rectangle 35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4" name="Rectangle 35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5" name="Rectangle 35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15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blockDim.x</a:t>
            </a:r>
            <a:r>
              <a:rPr lang="en-US" dirty="0" smtClean="0"/>
              <a:t>= 7, </a:t>
            </a:r>
            <a:r>
              <a:rPr lang="en-US" dirty="0" err="1" smtClean="0"/>
              <a:t>blockDim.y</a:t>
            </a:r>
            <a:r>
              <a:rPr lang="en-US" dirty="0" smtClean="0"/>
              <a:t> = 7</a:t>
            </a:r>
          </a:p>
          <a:p>
            <a:r>
              <a:rPr lang="en-US" dirty="0" smtClean="0"/>
              <a:t>How many threads in a block per dimension</a:t>
            </a:r>
            <a:endParaRPr lang="en-US" dirty="0"/>
          </a:p>
        </p:txBody>
      </p:sp>
      <p:grpSp>
        <p:nvGrpSpPr>
          <p:cNvPr id="11" name="Group 397"/>
          <p:cNvGrpSpPr/>
          <p:nvPr/>
        </p:nvGrpSpPr>
        <p:grpSpPr>
          <a:xfrm>
            <a:off x="2819400" y="2057400"/>
            <a:ext cx="4267200" cy="3581400"/>
            <a:chOff x="1828800" y="1143000"/>
            <a:chExt cx="4267200" cy="3581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828800" y="1143000"/>
              <a:ext cx="42672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4384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8768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828800" y="17526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29718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828800" y="41148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oup 127"/>
            <p:cNvGrpSpPr/>
            <p:nvPr/>
          </p:nvGrpSpPr>
          <p:grpSpPr>
            <a:xfrm>
              <a:off x="18288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3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42" name="Rectangle 4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66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67" name="Group 128"/>
            <p:cNvGrpSpPr/>
            <p:nvPr/>
          </p:nvGrpSpPr>
          <p:grpSpPr>
            <a:xfrm>
              <a:off x="24384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68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13" name="Rectangle 11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69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05" name="Rectangle 10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0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97" name="Rectangle 9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1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89" name="Rectangle 8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2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81" name="Rectangle 8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1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73" name="Rectangle 7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22" name="Group 293"/>
            <p:cNvGrpSpPr/>
            <p:nvPr/>
          </p:nvGrpSpPr>
          <p:grpSpPr>
            <a:xfrm>
              <a:off x="30480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23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68" name="Rectangle 16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4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5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6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44" name="Rectangle 14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7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36" name="Rectangle 13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6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28" name="Rectangle 12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7" name="Group 348"/>
            <p:cNvGrpSpPr/>
            <p:nvPr/>
          </p:nvGrpSpPr>
          <p:grpSpPr>
            <a:xfrm>
              <a:off x="36576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78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23" name="Rectangle 22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9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0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07" name="Rectangle 20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1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2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91" name="Rectangle 19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1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32" name="Group 403"/>
            <p:cNvGrpSpPr/>
            <p:nvPr/>
          </p:nvGrpSpPr>
          <p:grpSpPr>
            <a:xfrm>
              <a:off x="42672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233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78" name="Rectangle 27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4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70" name="Rectangle 26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5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62" name="Rectangle 26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6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54" name="Rectangle 25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7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46" name="Rectangle 24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86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38" name="Rectangle 23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87" name="Group 458"/>
            <p:cNvGrpSpPr/>
            <p:nvPr/>
          </p:nvGrpSpPr>
          <p:grpSpPr>
            <a:xfrm>
              <a:off x="48768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288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33" name="Rectangle 33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89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25" name="Rectangle 32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2" name="Rectangle 33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0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17" name="Rectangle 31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8" name="Rectangle 31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3" name="Rectangle 32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4" name="Rectangle 32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1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09" name="Rectangle 30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0" name="Rectangle 30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1" name="Rectangle 31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2" name="Rectangle 31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5" name="Rectangle 31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2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01" name="Rectangle 30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1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93" name="Rectangle 29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342" name="Group 513"/>
            <p:cNvGrpSpPr/>
            <p:nvPr/>
          </p:nvGrpSpPr>
          <p:grpSpPr>
            <a:xfrm>
              <a:off x="54864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343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88" name="Rectangle 38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9" name="Rectangle 38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2" name="Rectangle 39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4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80" name="Rectangle 37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1" name="Rectangle 38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2" name="Rectangle 38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4" name="Rectangle 38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6" name="Rectangle 38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5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3" name="Rectangle 37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4" name="Rectangle 37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6" name="Rectangle 37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9" name="Rectangle 37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6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64" name="Rectangle 36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8" name="Rectangle 36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9" name="Rectangle 36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7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56" name="Rectangle 35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7" name="Rectangle 35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8" name="Rectangle 35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9" name="Rectangle 35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0" name="Rectangle 35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1" name="Rectangle 36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96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48" name="Rectangle 34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9" name="Rectangle 34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0" name="Rectangle 34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1" name="Rectangle 35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2" name="Rectangle 35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3" name="Rectangle 35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4" name="Rectangle 35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5" name="Rectangle 35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322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blockIdx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1752600"/>
          </a:xfrm>
        </p:spPr>
        <p:txBody>
          <a:bodyPr/>
          <a:lstStyle/>
          <a:p>
            <a:r>
              <a:rPr lang="en-US" dirty="0" err="1" smtClean="0"/>
              <a:t>blockIdx</a:t>
            </a:r>
            <a:r>
              <a:rPr lang="en-US" dirty="0" smtClean="0"/>
              <a:t> = coordinates of block in the grid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blockIdx.x</a:t>
            </a:r>
            <a:r>
              <a:rPr lang="en-US" dirty="0" smtClean="0">
                <a:solidFill>
                  <a:srgbClr val="C00000"/>
                </a:solidFill>
              </a:rPr>
              <a:t> = 2, </a:t>
            </a:r>
            <a:r>
              <a:rPr lang="en-US" dirty="0" err="1" smtClean="0">
                <a:solidFill>
                  <a:srgbClr val="C00000"/>
                </a:solidFill>
              </a:rPr>
              <a:t>blockIdx.y</a:t>
            </a:r>
            <a:r>
              <a:rPr lang="en-US" dirty="0" smtClean="0">
                <a:solidFill>
                  <a:srgbClr val="C00000"/>
                </a:solidFill>
              </a:rPr>
              <a:t> = 3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blockIdx.x</a:t>
            </a:r>
            <a:r>
              <a:rPr lang="en-US" dirty="0" smtClean="0">
                <a:solidFill>
                  <a:srgbClr val="7030A0"/>
                </a:solidFill>
              </a:rPr>
              <a:t> = 5, </a:t>
            </a:r>
            <a:r>
              <a:rPr lang="en-US" dirty="0" err="1" smtClean="0">
                <a:solidFill>
                  <a:srgbClr val="7030A0"/>
                </a:solidFill>
              </a:rPr>
              <a:t>blockIdx.y</a:t>
            </a:r>
            <a:r>
              <a:rPr lang="en-US" dirty="0" smtClean="0">
                <a:solidFill>
                  <a:srgbClr val="7030A0"/>
                </a:solidFill>
              </a:rPr>
              <a:t> = 1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grpSp>
        <p:nvGrpSpPr>
          <p:cNvPr id="11" name="Group 397"/>
          <p:cNvGrpSpPr/>
          <p:nvPr/>
        </p:nvGrpSpPr>
        <p:grpSpPr>
          <a:xfrm>
            <a:off x="3048000" y="2819400"/>
            <a:ext cx="4267200" cy="3581400"/>
            <a:chOff x="1828800" y="1143000"/>
            <a:chExt cx="4267200" cy="3581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828800" y="1143000"/>
              <a:ext cx="42672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4384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876800" y="1143000"/>
              <a:ext cx="609600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828800" y="17526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29718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828800" y="4114800"/>
              <a:ext cx="4267200" cy="6096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oup 127"/>
            <p:cNvGrpSpPr/>
            <p:nvPr/>
          </p:nvGrpSpPr>
          <p:grpSpPr>
            <a:xfrm>
              <a:off x="18288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3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42" name="Rectangle 4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66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67" name="Group 128"/>
            <p:cNvGrpSpPr/>
            <p:nvPr/>
          </p:nvGrpSpPr>
          <p:grpSpPr>
            <a:xfrm>
              <a:off x="24384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68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13" name="Rectangle 11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69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05" name="Rectangle 10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0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97" name="Rectangle 9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1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89" name="Rectangle 8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2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81" name="Rectangle 8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1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73" name="Rectangle 7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22" name="Group 293"/>
            <p:cNvGrpSpPr/>
            <p:nvPr/>
          </p:nvGrpSpPr>
          <p:grpSpPr>
            <a:xfrm>
              <a:off x="30480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23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68" name="Rectangle 16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4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5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6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44" name="Rectangle 14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7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36" name="Rectangle 13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6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28" name="Rectangle 12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7" name="Group 348"/>
            <p:cNvGrpSpPr/>
            <p:nvPr/>
          </p:nvGrpSpPr>
          <p:grpSpPr>
            <a:xfrm>
              <a:off x="36576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178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23" name="Rectangle 22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9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0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07" name="Rectangle 20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1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82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91" name="Rectangle 19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1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32" name="Group 403"/>
            <p:cNvGrpSpPr/>
            <p:nvPr/>
          </p:nvGrpSpPr>
          <p:grpSpPr>
            <a:xfrm>
              <a:off x="42672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233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78" name="Rectangle 27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2" name="Rectangle 28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5" name="Rectangle 28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4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70" name="Rectangle 26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5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62" name="Rectangle 26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8" name="Rectangle 26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6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54" name="Rectangle 25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7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46" name="Rectangle 24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86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38" name="Rectangle 23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87" name="Group 458"/>
            <p:cNvGrpSpPr/>
            <p:nvPr/>
          </p:nvGrpSpPr>
          <p:grpSpPr>
            <a:xfrm>
              <a:off x="48768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288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33" name="Rectangle 33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89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25" name="Rectangle 324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2" name="Rectangle 331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0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17" name="Rectangle 316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8" name="Rectangle 317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3" name="Rectangle 322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4" name="Rectangle 323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1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09" name="Rectangle 308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0" name="Rectangle 309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1" name="Rectangle 310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2" name="Rectangle 311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5" name="Rectangle 314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92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01" name="Rectangle 300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2" name="Rectangle 301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3" name="Rectangle 302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1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293" name="Rectangle 292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7" name="Rectangle 296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342" name="Group 513"/>
            <p:cNvGrpSpPr/>
            <p:nvPr/>
          </p:nvGrpSpPr>
          <p:grpSpPr>
            <a:xfrm>
              <a:off x="5486400" y="1143000"/>
              <a:ext cx="609600" cy="3581400"/>
              <a:chOff x="1828800" y="1447800"/>
              <a:chExt cx="609600" cy="3581400"/>
            </a:xfrm>
          </p:grpSpPr>
          <p:grpSp>
            <p:nvGrpSpPr>
              <p:cNvPr id="343" name="Group 19"/>
              <p:cNvGrpSpPr/>
              <p:nvPr/>
            </p:nvGrpSpPr>
            <p:grpSpPr>
              <a:xfrm>
                <a:off x="1828800" y="14478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88" name="Rectangle 38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9" name="Rectangle 38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2" name="Rectangle 39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4" name="Group 28"/>
              <p:cNvGrpSpPr/>
              <p:nvPr/>
            </p:nvGrpSpPr>
            <p:grpSpPr>
              <a:xfrm>
                <a:off x="1828800" y="20574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80" name="Rectangle 379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1" name="Rectangle 380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2" name="Rectangle 381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4" name="Rectangle 383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6" name="Rectangle 385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5" name="Group 37"/>
              <p:cNvGrpSpPr/>
              <p:nvPr/>
            </p:nvGrpSpPr>
            <p:grpSpPr>
              <a:xfrm>
                <a:off x="1828800" y="2667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3" name="Rectangle 372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4" name="Rectangle 373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6" name="Rectangle 375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9" name="Rectangle 378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6" name="Group 46"/>
              <p:cNvGrpSpPr/>
              <p:nvPr/>
            </p:nvGrpSpPr>
            <p:grpSpPr>
              <a:xfrm>
                <a:off x="1828800" y="3276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64" name="Rectangle 363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8" name="Rectangle 367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9" name="Rectangle 368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47" name="Group 55"/>
              <p:cNvGrpSpPr/>
              <p:nvPr/>
            </p:nvGrpSpPr>
            <p:grpSpPr>
              <a:xfrm>
                <a:off x="1828800" y="38100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56" name="Rectangle 355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7" name="Rectangle 356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8" name="Rectangle 357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9" name="Rectangle 358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0" name="Rectangle 359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1" name="Rectangle 360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96" name="Group 64"/>
              <p:cNvGrpSpPr/>
              <p:nvPr/>
            </p:nvGrpSpPr>
            <p:grpSpPr>
              <a:xfrm>
                <a:off x="1828800" y="4419600"/>
                <a:ext cx="609600" cy="609600"/>
                <a:chOff x="3657600" y="1447800"/>
                <a:chExt cx="609600" cy="609600"/>
              </a:xfrm>
              <a:noFill/>
            </p:grpSpPr>
            <p:sp>
              <p:nvSpPr>
                <p:cNvPr id="348" name="Rectangle 347"/>
                <p:cNvSpPr/>
                <p:nvPr/>
              </p:nvSpPr>
              <p:spPr bwMode="auto">
                <a:xfrm>
                  <a:off x="36576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9" name="Rectangle 348"/>
                <p:cNvSpPr/>
                <p:nvPr/>
              </p:nvSpPr>
              <p:spPr bwMode="auto">
                <a:xfrm>
                  <a:off x="38100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0" name="Rectangle 349"/>
                <p:cNvSpPr/>
                <p:nvPr/>
              </p:nvSpPr>
              <p:spPr bwMode="auto">
                <a:xfrm>
                  <a:off x="39624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1" name="Rectangle 350"/>
                <p:cNvSpPr/>
                <p:nvPr/>
              </p:nvSpPr>
              <p:spPr bwMode="auto">
                <a:xfrm>
                  <a:off x="4114800" y="1447800"/>
                  <a:ext cx="76200" cy="6096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2" name="Rectangle 351"/>
                <p:cNvSpPr/>
                <p:nvPr/>
              </p:nvSpPr>
              <p:spPr bwMode="auto">
                <a:xfrm>
                  <a:off x="3657600" y="15240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3" name="Rectangle 352"/>
                <p:cNvSpPr/>
                <p:nvPr/>
              </p:nvSpPr>
              <p:spPr bwMode="auto">
                <a:xfrm>
                  <a:off x="3657600" y="16764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4" name="Rectangle 353"/>
                <p:cNvSpPr/>
                <p:nvPr/>
              </p:nvSpPr>
              <p:spPr bwMode="auto">
                <a:xfrm>
                  <a:off x="3657600" y="18288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5" name="Rectangle 354"/>
                <p:cNvSpPr/>
                <p:nvPr/>
              </p:nvSpPr>
              <p:spPr bwMode="auto">
                <a:xfrm>
                  <a:off x="3657600" y="1981200"/>
                  <a:ext cx="609600" cy="762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lg" len="med"/>
                  <a:tailEnd type="arrow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97" name="Rectangle 396"/>
          <p:cNvSpPr/>
          <p:nvPr/>
        </p:nvSpPr>
        <p:spPr bwMode="auto">
          <a:xfrm>
            <a:off x="4267200" y="4648200"/>
            <a:ext cx="609600" cy="60960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8" name="Rectangle 397"/>
          <p:cNvSpPr/>
          <p:nvPr/>
        </p:nvSpPr>
        <p:spPr bwMode="auto">
          <a:xfrm>
            <a:off x="6096000" y="3429000"/>
            <a:ext cx="609600" cy="609600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2209800" y="236220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(0,0)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67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threadIdx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1752600"/>
          </a:xfrm>
        </p:spPr>
        <p:txBody>
          <a:bodyPr/>
          <a:lstStyle/>
          <a:p>
            <a:r>
              <a:rPr lang="en-US" dirty="0" err="1" smtClean="0"/>
              <a:t>threadIdx</a:t>
            </a:r>
            <a:r>
              <a:rPr lang="en-US" dirty="0" smtClean="0"/>
              <a:t> = coordinates of thread in the block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threadidx.x</a:t>
            </a:r>
            <a:r>
              <a:rPr lang="en-US" dirty="0" smtClean="0">
                <a:solidFill>
                  <a:srgbClr val="C00000"/>
                </a:solidFill>
              </a:rPr>
              <a:t>= 2, </a:t>
            </a:r>
            <a:r>
              <a:rPr lang="en-US" dirty="0" err="1" smtClean="0">
                <a:solidFill>
                  <a:srgbClr val="C00000"/>
                </a:solidFill>
              </a:rPr>
              <a:t>threadIdx.y</a:t>
            </a:r>
            <a:r>
              <a:rPr lang="en-US" dirty="0" smtClean="0">
                <a:solidFill>
                  <a:srgbClr val="C00000"/>
                </a:solidFill>
              </a:rPr>
              <a:t> = 3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threadIdx.x</a:t>
            </a:r>
            <a:r>
              <a:rPr lang="en-US" dirty="0" smtClean="0">
                <a:solidFill>
                  <a:srgbClr val="7030A0"/>
                </a:solidFill>
              </a:rPr>
              <a:t> = 5, </a:t>
            </a:r>
            <a:r>
              <a:rPr lang="en-US" dirty="0" err="1" smtClean="0">
                <a:solidFill>
                  <a:srgbClr val="7030A0"/>
                </a:solidFill>
              </a:rPr>
              <a:t>threadIdx.y</a:t>
            </a:r>
            <a:r>
              <a:rPr lang="en-US" dirty="0" smtClean="0">
                <a:solidFill>
                  <a:srgbClr val="7030A0"/>
                </a:solidFill>
              </a:rPr>
              <a:t> = 4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6248400" y="1828800"/>
            <a:ext cx="2590800" cy="2209800"/>
            <a:chOff x="3048000" y="2819400"/>
            <a:chExt cx="4267200" cy="3581400"/>
          </a:xfrm>
        </p:grpSpPr>
        <p:grpSp>
          <p:nvGrpSpPr>
            <p:cNvPr id="11" name="Group 397"/>
            <p:cNvGrpSpPr/>
            <p:nvPr/>
          </p:nvGrpSpPr>
          <p:grpSpPr>
            <a:xfrm>
              <a:off x="3048000" y="2819400"/>
              <a:ext cx="4267200" cy="3581400"/>
              <a:chOff x="1828800" y="1143000"/>
              <a:chExt cx="4267200" cy="3581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1828800" y="1143000"/>
                <a:ext cx="42672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438400" y="11430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3657600" y="11430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4876800" y="11430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828800" y="17526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1828800" y="29718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828800" y="41148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2" name="Group 127"/>
              <p:cNvGrpSpPr/>
              <p:nvPr/>
            </p:nvGrpSpPr>
            <p:grpSpPr>
              <a:xfrm>
                <a:off x="1828800" y="11430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58" name="Rectangle 5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42" name="Rectangle 41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6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7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6" name="Rectangle 2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66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8" name="Rectangle 1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67" name="Group 128"/>
              <p:cNvGrpSpPr/>
              <p:nvPr/>
            </p:nvGrpSpPr>
            <p:grpSpPr>
              <a:xfrm>
                <a:off x="2438400" y="11430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68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13" name="Rectangle 11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69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05" name="Rectangle 10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0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97" name="Rectangle 9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1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89" name="Rectangle 8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2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81" name="Rectangle 8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1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73" name="Rectangle 7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22" name="Group 293"/>
              <p:cNvGrpSpPr/>
              <p:nvPr/>
            </p:nvGrpSpPr>
            <p:grpSpPr>
              <a:xfrm>
                <a:off x="3048000" y="11430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2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60" name="Rectangle 159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5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6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44" name="Rectangle 143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7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76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77" name="Group 348"/>
              <p:cNvGrpSpPr/>
              <p:nvPr/>
            </p:nvGrpSpPr>
            <p:grpSpPr>
              <a:xfrm>
                <a:off x="3657600" y="11430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78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23" name="Rectangle 22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79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0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1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99" name="Rectangle 19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2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1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83" name="Rectangle 18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32" name="Group 403"/>
              <p:cNvGrpSpPr/>
              <p:nvPr/>
            </p:nvGrpSpPr>
            <p:grpSpPr>
              <a:xfrm>
                <a:off x="4267200" y="11430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3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7" name="Rectangle 276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5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62" name="Rectangle 261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3" name="Rectangle 262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4" name="Rectangle 263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6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54" name="Rectangle 253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1" name="Rectangle 260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7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86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38" name="Rectangle 23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9" name="Rectangle 23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87" name="Group 458"/>
              <p:cNvGrpSpPr/>
              <p:nvPr/>
            </p:nvGrpSpPr>
            <p:grpSpPr>
              <a:xfrm>
                <a:off x="4876800" y="11430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88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33" name="Rectangle 33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5" name="Rectangle 33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9" name="Rectangle 33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89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25" name="Rectangle 32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8" name="Rectangle 32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0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1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09" name="Rectangle 30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2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01" name="Rectangle 30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1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7" name="Rectangle 29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342" name="Group 513"/>
              <p:cNvGrpSpPr/>
              <p:nvPr/>
            </p:nvGrpSpPr>
            <p:grpSpPr>
              <a:xfrm>
                <a:off x="5486400" y="11430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34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88" name="Rectangle 38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0" name="Rectangle 38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1" name="Rectangle 39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2" name="Rectangle 39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3" name="Rectangle 39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4" name="Rectangle 39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3" name="Rectangle 382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5" name="Rectangle 384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5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72" name="Rectangle 371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6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7" name="Rectangle 366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9" name="Rectangle 368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7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56" name="Rectangle 35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7" name="Rectangle 35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9" name="Rectangle 35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3" name="Rectangle 362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96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48" name="Rectangle 34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9" name="Rectangle 34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0" name="Rectangle 34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2" name="Rectangle 35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3" name="Rectangle 35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4" name="Rectangle 35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5" name="Rectangle 35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397" name="Rectangle 396"/>
            <p:cNvSpPr/>
            <p:nvPr/>
          </p:nvSpPr>
          <p:spPr bwMode="auto">
            <a:xfrm>
              <a:off x="4267200" y="4648200"/>
              <a:ext cx="609600" cy="609600"/>
            </a:xfrm>
            <a:prstGeom prst="rect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6096000" y="3429000"/>
              <a:ext cx="609600" cy="609600"/>
            </a:xfrm>
            <a:prstGeom prst="rect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2667000" y="365760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(0,0)</a:t>
            </a:r>
            <a:endParaRPr lang="en-US" sz="2400" dirty="0"/>
          </a:p>
        </p:txBody>
      </p:sp>
      <p:grpSp>
        <p:nvGrpSpPr>
          <p:cNvPr id="451" name="Group 450"/>
          <p:cNvGrpSpPr/>
          <p:nvPr/>
        </p:nvGrpSpPr>
        <p:grpSpPr>
          <a:xfrm>
            <a:off x="3505200" y="3962400"/>
            <a:ext cx="2286000" cy="2667000"/>
            <a:chOff x="2743200" y="2971800"/>
            <a:chExt cx="2286000" cy="2667000"/>
          </a:xfrm>
        </p:grpSpPr>
        <p:sp>
          <p:nvSpPr>
            <p:cNvPr id="401" name="Rectangle 400"/>
            <p:cNvSpPr/>
            <p:nvPr/>
          </p:nvSpPr>
          <p:spPr bwMode="auto">
            <a:xfrm>
              <a:off x="2743200" y="4114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3124200" y="4114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3505200" y="4114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3886200" y="4114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4267200" y="4114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4648200" y="4114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743200" y="4495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3124200" y="4495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3505200" y="4495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3886200" y="4495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4267200" y="4495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4648200" y="4495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743200" y="4876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3124200" y="4876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3505200" y="4876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3886200" y="4876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4267200" y="4876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4648200" y="4876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743200" y="525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3124200" y="525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3505200" y="525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3886200" y="525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4267200" y="525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4648200" y="5257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31242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35052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38862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42672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8" name="Rectangle 437"/>
            <p:cNvSpPr/>
            <p:nvPr/>
          </p:nvSpPr>
          <p:spPr bwMode="auto">
            <a:xfrm>
              <a:off x="46482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2743200" y="3352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3124200" y="3352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3505200" y="3352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2" name="Rectangle 441"/>
            <p:cNvSpPr/>
            <p:nvPr/>
          </p:nvSpPr>
          <p:spPr bwMode="auto">
            <a:xfrm>
              <a:off x="3886200" y="3352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3" name="Rectangle 442"/>
            <p:cNvSpPr/>
            <p:nvPr/>
          </p:nvSpPr>
          <p:spPr bwMode="auto">
            <a:xfrm>
              <a:off x="4267200" y="3352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4" name="Rectangle 443"/>
            <p:cNvSpPr/>
            <p:nvPr/>
          </p:nvSpPr>
          <p:spPr bwMode="auto">
            <a:xfrm>
              <a:off x="4648200" y="3352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2743200" y="3733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6" name="Rectangle 445"/>
            <p:cNvSpPr/>
            <p:nvPr/>
          </p:nvSpPr>
          <p:spPr bwMode="auto">
            <a:xfrm>
              <a:off x="3124200" y="3733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7" name="Rectangle 446"/>
            <p:cNvSpPr/>
            <p:nvPr/>
          </p:nvSpPr>
          <p:spPr bwMode="auto">
            <a:xfrm>
              <a:off x="3505200" y="3733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8" name="Rectangle 447"/>
            <p:cNvSpPr/>
            <p:nvPr/>
          </p:nvSpPr>
          <p:spPr bwMode="auto">
            <a:xfrm>
              <a:off x="3886200" y="3733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9" name="Rectangle 448"/>
            <p:cNvSpPr/>
            <p:nvPr/>
          </p:nvSpPr>
          <p:spPr bwMode="auto">
            <a:xfrm>
              <a:off x="4267200" y="3733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4648200" y="3733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med"/>
              <a:tailEnd type="arrow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2" name="Rectangle 451"/>
          <p:cNvSpPr/>
          <p:nvPr/>
        </p:nvSpPr>
        <p:spPr bwMode="auto">
          <a:xfrm>
            <a:off x="4267200" y="5105400"/>
            <a:ext cx="381000" cy="3810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5410200" y="5486400"/>
            <a:ext cx="381000" cy="3810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thread know which pixel to process?</a:t>
            </a:r>
            <a:endParaRPr lang="en-US" dirty="0"/>
          </a:p>
        </p:txBody>
      </p:sp>
      <p:grpSp>
        <p:nvGrpSpPr>
          <p:cNvPr id="3" name="Content Placeholder 3"/>
          <p:cNvGrpSpPr>
            <a:grpSpLocks noGrp="1"/>
          </p:cNvGrpSpPr>
          <p:nvPr/>
        </p:nvGrpSpPr>
        <p:grpSpPr>
          <a:xfrm>
            <a:off x="3048000" y="1600200"/>
            <a:ext cx="5562600" cy="3810000"/>
            <a:chOff x="2438400" y="2590800"/>
            <a:chExt cx="4289042" cy="3581400"/>
          </a:xfrm>
        </p:grpSpPr>
        <p:pic>
          <p:nvPicPr>
            <p:cNvPr id="5" name="Picture 3" descr="G:\Users\bongo\Desktop\200711062036-2707 - Cop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8400" y="2590800"/>
              <a:ext cx="4289042" cy="3581400"/>
            </a:xfrm>
            <a:prstGeom prst="rect">
              <a:avLst/>
            </a:prstGeom>
            <a:noFill/>
          </p:spPr>
        </p:pic>
        <p:grpSp>
          <p:nvGrpSpPr>
            <p:cNvPr id="4" name="Group 397"/>
            <p:cNvGrpSpPr/>
            <p:nvPr/>
          </p:nvGrpSpPr>
          <p:grpSpPr>
            <a:xfrm>
              <a:off x="2438400" y="2590800"/>
              <a:ext cx="4267200" cy="3581400"/>
              <a:chOff x="2438400" y="2590800"/>
              <a:chExt cx="4267200" cy="3581400"/>
            </a:xfrm>
          </p:grpSpPr>
          <p:sp>
            <p:nvSpPr>
              <p:cNvPr id="7" name="Rectangle 3"/>
              <p:cNvSpPr/>
              <p:nvPr/>
            </p:nvSpPr>
            <p:spPr bwMode="auto">
              <a:xfrm>
                <a:off x="2438400" y="2590800"/>
                <a:ext cx="42672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0480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2672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486400" y="2590800"/>
                <a:ext cx="609600" cy="35814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438400" y="32004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438400" y="44196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2438400" y="5562600"/>
                <a:ext cx="4267200" cy="609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6" name="Group 127"/>
              <p:cNvGrpSpPr/>
              <p:nvPr/>
            </p:nvGrpSpPr>
            <p:grpSpPr>
              <a:xfrm>
                <a:off x="24384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4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93" name="Rectangle 39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4" name="Rectangle 39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6" name="Rectangle 39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8" name="Rectangle 39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9" name="Rectangle 6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00" name="Rectangle 6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5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85" name="Rectangle 38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0" name="Rectangle 38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1" name="Rectangle 39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2" name="Rectangle 39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6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3" name="Rectangle 38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7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69" name="Rectangle 36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2" name="Rectangle 37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76" name="Rectangle 37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61" name="Rectangle 25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2" name="Rectangle 26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3" name="Rectangle 27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4" name="Rectangle 28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5" name="Rectangle 29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6" name="Rectangle 30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7" name="Rectangle 36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9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53" name="Rectangle 17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4" name="Rectangle 1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5" name="Rectangle 1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6" name="Rectangle 2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7" name="Rectangle 2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8" name="Rectangle 2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9" name="Rectangle 2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0" name="Rectangle 24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0" name="Group 128"/>
              <p:cNvGrpSpPr/>
              <p:nvPr/>
            </p:nvGrpSpPr>
            <p:grpSpPr>
              <a:xfrm>
                <a:off x="30480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39" name="Rectangle 33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2" name="Rectangle 34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3" name="Rectangle 34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4" name="Rectangle 34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6" name="Rectangle 34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31" name="Rectangle 33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5" name="Rectangle 33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5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5" name="Rectangle 32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8" name="Rectangle 32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6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15" name="Rectangle 31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7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07" name="Rectangle 30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8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99" name="Rectangle 29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1" name="Rectangle 7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2" name="Rectangle 7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3" name="Rectangle 7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4" name="Rectangle 7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5" name="Rectangle 7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6" name="Rectangle 7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77" name="Group 293"/>
              <p:cNvGrpSpPr/>
              <p:nvPr/>
            </p:nvGrpSpPr>
            <p:grpSpPr>
              <a:xfrm>
                <a:off x="36576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78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77" name="Rectangle 27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0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69" name="Rectangle 26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1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61" name="Rectangle 26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2" name="Rectangle 26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3" name="Rectangle 26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4" name="Rectangle 26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2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4" name="Rectangle 25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1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45" name="Rectangle 24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6" name="Rectangle 128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7" name="Rectangle 129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8" name="Rectangle 130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49" name="Rectangle 131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0" name="Rectangle 132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1" name="Rectangle 133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32" name="Group 348"/>
              <p:cNvGrpSpPr/>
              <p:nvPr/>
            </p:nvGrpSpPr>
            <p:grpSpPr>
              <a:xfrm>
                <a:off x="42672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3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31" name="Rectangle 23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6" name="Rectangle 23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7" name="Rectangle 23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23" name="Rectangle 22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5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6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07" name="Rectangle 20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5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99" name="Rectangle 19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6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91" name="Rectangle 18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2" name="Rectangle 18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3" name="Rectangle 18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4" name="Rectangle 18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5" name="Rectangle 18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6" name="Rectangle 18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87" name="Group 403"/>
              <p:cNvGrpSpPr/>
              <p:nvPr/>
            </p:nvGrpSpPr>
            <p:grpSpPr>
              <a:xfrm>
                <a:off x="48768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188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77" name="Rectangle 17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89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69" name="Rectangle 16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90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61" name="Rectangle 16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39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53" name="Rectangle 15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0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45" name="Rectangle 14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1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42" name="Group 458"/>
              <p:cNvGrpSpPr/>
              <p:nvPr/>
            </p:nvGrpSpPr>
            <p:grpSpPr>
              <a:xfrm>
                <a:off x="54864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43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44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15" name="Rectangle 11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3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107" name="Rectangle 10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4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99" name="Rectangle 9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5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296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297" name="Group 513"/>
              <p:cNvGrpSpPr/>
              <p:nvPr/>
            </p:nvGrpSpPr>
            <p:grpSpPr>
              <a:xfrm>
                <a:off x="6096000" y="2590800"/>
                <a:ext cx="609600" cy="3581400"/>
                <a:chOff x="1828800" y="1447800"/>
                <a:chExt cx="609600" cy="3581400"/>
              </a:xfrm>
            </p:grpSpPr>
            <p:grpSp>
              <p:nvGrpSpPr>
                <p:cNvPr id="298" name="Group 19"/>
                <p:cNvGrpSpPr/>
                <p:nvPr/>
              </p:nvGrpSpPr>
              <p:grpSpPr>
                <a:xfrm>
                  <a:off x="1828800" y="14478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69" name="Rectangle 6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7" name="Group 28"/>
                <p:cNvGrpSpPr/>
                <p:nvPr/>
              </p:nvGrpSpPr>
              <p:grpSpPr>
                <a:xfrm>
                  <a:off x="1828800" y="20574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8" name="Group 37"/>
                <p:cNvGrpSpPr/>
                <p:nvPr/>
              </p:nvGrpSpPr>
              <p:grpSpPr>
                <a:xfrm>
                  <a:off x="1828800" y="2667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49" name="Group 46"/>
                <p:cNvGrpSpPr/>
                <p:nvPr/>
              </p:nvGrpSpPr>
              <p:grpSpPr>
                <a:xfrm>
                  <a:off x="1828800" y="3276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50" name="Group 55"/>
                <p:cNvGrpSpPr/>
                <p:nvPr/>
              </p:nvGrpSpPr>
              <p:grpSpPr>
                <a:xfrm>
                  <a:off x="1828800" y="38100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37" name="Rectangle 36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351" name="Group 64"/>
                <p:cNvGrpSpPr/>
                <p:nvPr/>
              </p:nvGrpSpPr>
              <p:grpSpPr>
                <a:xfrm>
                  <a:off x="1828800" y="4419600"/>
                  <a:ext cx="609600" cy="609600"/>
                  <a:chOff x="3657600" y="1447800"/>
                  <a:chExt cx="609600" cy="609600"/>
                </a:xfrm>
                <a:noFill/>
              </p:grpSpPr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36576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38100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39624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 bwMode="auto">
                  <a:xfrm>
                    <a:off x="4114800" y="1447800"/>
                    <a:ext cx="76200" cy="6096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 bwMode="auto">
                  <a:xfrm>
                    <a:off x="3657600" y="15240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3657600" y="16764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3657600" y="18288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3657600" y="1981200"/>
                    <a:ext cx="609600" cy="762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arrow" w="lg" len="med"/>
                    <a:tailEnd type="arrow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21" name="Rectangle 20"/>
              <p:cNvSpPr/>
              <p:nvPr/>
            </p:nvSpPr>
            <p:spPr bwMode="auto">
              <a:xfrm>
                <a:off x="6096000" y="3810000"/>
                <a:ext cx="609600" cy="6096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324600" y="3962400"/>
                <a:ext cx="76200" cy="76200"/>
              </a:xfrm>
              <a:prstGeom prst="rect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7030A0"/>
                </a:solidFill>
                <a:prstDash val="solid"/>
                <a:round/>
                <a:headEnd type="arrow" w="lg" len="med"/>
                <a:tailEnd type="arrow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cxnSp>
        <p:nvCxnSpPr>
          <p:cNvPr id="402" name="Straight Arrow Connector 401"/>
          <p:cNvCxnSpPr/>
          <p:nvPr/>
        </p:nvCxnSpPr>
        <p:spPr bwMode="auto">
          <a:xfrm>
            <a:off x="2819400" y="1524000"/>
            <a:ext cx="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03" name="TextBox 402"/>
          <p:cNvSpPr txBox="1"/>
          <p:nvPr/>
        </p:nvSpPr>
        <p:spPr>
          <a:xfrm>
            <a:off x="1066800" y="167640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blockDim.y</a:t>
            </a:r>
            <a:endParaRPr lang="en-US" sz="2400" dirty="0"/>
          </a:p>
        </p:txBody>
      </p:sp>
      <p:cxnSp>
        <p:nvCxnSpPr>
          <p:cNvPr id="406" name="Straight Arrow Connector 405"/>
          <p:cNvCxnSpPr/>
          <p:nvPr/>
        </p:nvCxnSpPr>
        <p:spPr bwMode="auto">
          <a:xfrm>
            <a:off x="914400" y="1600200"/>
            <a:ext cx="0" cy="388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08" name="TextBox 407"/>
          <p:cNvSpPr txBox="1"/>
          <p:nvPr/>
        </p:nvSpPr>
        <p:spPr>
          <a:xfrm>
            <a:off x="990600" y="43434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gridDim.y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09" name="Straight Arrow Connector 408"/>
          <p:cNvCxnSpPr/>
          <p:nvPr/>
        </p:nvCxnSpPr>
        <p:spPr bwMode="auto">
          <a:xfrm>
            <a:off x="3048000" y="12954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12" name="TextBox 411"/>
          <p:cNvSpPr txBox="1"/>
          <p:nvPr/>
        </p:nvSpPr>
        <p:spPr>
          <a:xfrm>
            <a:off x="3048000" y="60960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blockDim.x</a:t>
            </a:r>
            <a:endParaRPr lang="en-US" sz="2400" dirty="0"/>
          </a:p>
        </p:txBody>
      </p:sp>
      <p:cxnSp>
        <p:nvCxnSpPr>
          <p:cNvPr id="413" name="Straight Arrow Connector 412"/>
          <p:cNvCxnSpPr/>
          <p:nvPr/>
        </p:nvCxnSpPr>
        <p:spPr bwMode="auto">
          <a:xfrm>
            <a:off x="3048000" y="457200"/>
            <a:ext cx="5486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15" name="TextBox 414"/>
          <p:cNvSpPr txBox="1"/>
          <p:nvPr/>
        </p:nvSpPr>
        <p:spPr>
          <a:xfrm>
            <a:off x="6477000" y="5334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gridDim.x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16" name="Rectangle 415"/>
          <p:cNvSpPr/>
          <p:nvPr/>
        </p:nvSpPr>
        <p:spPr bwMode="auto">
          <a:xfrm>
            <a:off x="5943600" y="3124200"/>
            <a:ext cx="152400" cy="152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7" name="Straight Arrow Connector 416"/>
          <p:cNvCxnSpPr>
            <a:endCxn id="221" idx="1"/>
          </p:cNvCxnSpPr>
          <p:nvPr/>
        </p:nvCxnSpPr>
        <p:spPr bwMode="auto">
          <a:xfrm flipH="1">
            <a:off x="5419831" y="2819400"/>
            <a:ext cx="1" cy="5236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22" name="Rectangle 421"/>
          <p:cNvSpPr/>
          <p:nvPr/>
        </p:nvSpPr>
        <p:spPr>
          <a:xfrm>
            <a:off x="914400" y="2819400"/>
            <a:ext cx="228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threadIdx.y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23" name="Straight Arrow Connector 422"/>
          <p:cNvCxnSpPr>
            <a:stCxn id="215" idx="0"/>
            <a:endCxn id="218" idx="0"/>
          </p:cNvCxnSpPr>
          <p:nvPr/>
        </p:nvCxnSpPr>
        <p:spPr bwMode="auto">
          <a:xfrm>
            <a:off x="5469244" y="2897221"/>
            <a:ext cx="59295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26" name="Rectangle 425"/>
          <p:cNvSpPr/>
          <p:nvPr/>
        </p:nvSpPr>
        <p:spPr>
          <a:xfrm>
            <a:off x="4953000" y="1066800"/>
            <a:ext cx="228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threadIdx.x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27" name="Straight Arrow Connector 426"/>
          <p:cNvCxnSpPr>
            <a:endCxn id="215" idx="0"/>
          </p:cNvCxnSpPr>
          <p:nvPr/>
        </p:nvCxnSpPr>
        <p:spPr bwMode="auto">
          <a:xfrm>
            <a:off x="2971800" y="2895600"/>
            <a:ext cx="2497444" cy="16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29" name="Rectangle 428"/>
          <p:cNvSpPr/>
          <p:nvPr/>
        </p:nvSpPr>
        <p:spPr>
          <a:xfrm>
            <a:off x="3276600" y="2286000"/>
            <a:ext cx="228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blockIdx.x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30" name="Straight Arrow Connector 429"/>
          <p:cNvCxnSpPr>
            <a:endCxn id="215" idx="0"/>
          </p:cNvCxnSpPr>
          <p:nvPr/>
        </p:nvCxnSpPr>
        <p:spPr bwMode="auto">
          <a:xfrm>
            <a:off x="5410200" y="1600200"/>
            <a:ext cx="59044" cy="12970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99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433" name="Rectangle 432"/>
          <p:cNvSpPr/>
          <p:nvPr/>
        </p:nvSpPr>
        <p:spPr>
          <a:xfrm>
            <a:off x="5486400" y="1752600"/>
            <a:ext cx="2286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blockIdx.y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1600200" y="5715000"/>
            <a:ext cx="5726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x = </a:t>
            </a:r>
            <a:r>
              <a:rPr lang="en-US" sz="2400" dirty="0" err="1" smtClean="0">
                <a:solidFill>
                  <a:srgbClr val="C00000"/>
                </a:solidFill>
              </a:rPr>
              <a:t>blockIdx.x</a:t>
            </a:r>
            <a:r>
              <a:rPr lang="en-US" sz="2400" dirty="0" smtClean="0">
                <a:solidFill>
                  <a:srgbClr val="C00000"/>
                </a:solidFill>
              </a:rPr>
              <a:t> * </a:t>
            </a:r>
            <a:r>
              <a:rPr lang="en-US" sz="2400" dirty="0" err="1" smtClean="0">
                <a:solidFill>
                  <a:srgbClr val="C00000"/>
                </a:solidFill>
              </a:rPr>
              <a:t>blockDim.x</a:t>
            </a:r>
            <a:r>
              <a:rPr lang="en-US" sz="2400" dirty="0" smtClean="0">
                <a:solidFill>
                  <a:srgbClr val="C00000"/>
                </a:solidFill>
              </a:rPr>
              <a:t> + </a:t>
            </a:r>
            <a:r>
              <a:rPr lang="en-US" sz="2400" dirty="0" err="1" smtClean="0">
                <a:solidFill>
                  <a:srgbClr val="C00000"/>
                </a:solidFill>
              </a:rPr>
              <a:t>threadIdx.x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y = </a:t>
            </a:r>
            <a:r>
              <a:rPr lang="en-US" sz="2400" dirty="0" err="1" smtClean="0">
                <a:solidFill>
                  <a:srgbClr val="C00000"/>
                </a:solidFill>
              </a:rPr>
              <a:t>blockIdx.y</a:t>
            </a:r>
            <a:r>
              <a:rPr lang="en-US" sz="2400" dirty="0" smtClean="0">
                <a:solidFill>
                  <a:srgbClr val="C00000"/>
                </a:solidFill>
              </a:rPr>
              <a:t> * </a:t>
            </a:r>
            <a:r>
              <a:rPr lang="en-US" sz="2400" dirty="0" err="1" smtClean="0">
                <a:solidFill>
                  <a:srgbClr val="C00000"/>
                </a:solidFill>
              </a:rPr>
              <a:t>blockDim.y</a:t>
            </a:r>
            <a:r>
              <a:rPr lang="en-US" sz="2400" dirty="0" smtClean="0">
                <a:solidFill>
                  <a:srgbClr val="C00000"/>
                </a:solidFill>
              </a:rPr>
              <a:t> + </a:t>
            </a:r>
            <a:r>
              <a:rPr lang="en-US" sz="2400" dirty="0" err="1" smtClean="0">
                <a:solidFill>
                  <a:srgbClr val="C00000"/>
                </a:solidFill>
              </a:rPr>
              <a:t>threadIdx.y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Kernel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__global__ void fade (unsigned char *in, </a:t>
            </a:r>
            <a:br>
              <a:rPr lang="en-US" sz="2400" dirty="0" smtClean="0"/>
            </a:br>
            <a:r>
              <a:rPr lang="en-US" sz="2400" dirty="0" smtClean="0"/>
              <a:t>			   unsigned char *out, </a:t>
            </a:r>
            <a:br>
              <a:rPr lang="en-US" sz="2400" dirty="0" smtClean="0"/>
            </a:br>
            <a:r>
              <a:rPr lang="en-US" sz="2400" dirty="0" smtClean="0"/>
              <a:t>                                float f, 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xmax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ymax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x = </a:t>
            </a:r>
            <a:r>
              <a:rPr lang="en-US" sz="2400" b="1" dirty="0" err="1" smtClean="0">
                <a:solidFill>
                  <a:srgbClr val="C00000"/>
                </a:solidFill>
              </a:rPr>
              <a:t>blockDim.x</a:t>
            </a:r>
            <a:r>
              <a:rPr lang="en-US" sz="2400" b="1" dirty="0" smtClean="0">
                <a:solidFill>
                  <a:srgbClr val="C00000"/>
                </a:solidFill>
              </a:rPr>
              <a:t> * </a:t>
            </a:r>
            <a:r>
              <a:rPr lang="en-US" sz="2400" b="1" dirty="0" err="1" smtClean="0">
                <a:solidFill>
                  <a:srgbClr val="C00000"/>
                </a:solidFill>
              </a:rPr>
              <a:t>blockIdx.x</a:t>
            </a:r>
            <a:r>
              <a:rPr lang="en-US" sz="2400" b="1" dirty="0" smtClean="0">
                <a:solidFill>
                  <a:srgbClr val="C00000"/>
                </a:solidFill>
              </a:rPr>
              <a:t> + </a:t>
            </a:r>
            <a:r>
              <a:rPr lang="en-US" sz="2400" b="1" dirty="0" err="1" smtClean="0">
                <a:solidFill>
                  <a:srgbClr val="C00000"/>
                </a:solidFill>
              </a:rPr>
              <a:t>threadIdx.x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y = </a:t>
            </a:r>
            <a:r>
              <a:rPr lang="en-US" sz="2400" b="1" dirty="0" err="1" smtClean="0">
                <a:solidFill>
                  <a:srgbClr val="C00000"/>
                </a:solidFill>
              </a:rPr>
              <a:t>blockDim.y</a:t>
            </a:r>
            <a:r>
              <a:rPr lang="en-US" sz="2400" b="1" dirty="0" smtClean="0">
                <a:solidFill>
                  <a:srgbClr val="C00000"/>
                </a:solidFill>
              </a:rPr>
              <a:t> * </a:t>
            </a:r>
            <a:r>
              <a:rPr lang="en-US" sz="2400" b="1" dirty="0" err="1" smtClean="0">
                <a:solidFill>
                  <a:srgbClr val="C00000"/>
                </a:solidFill>
              </a:rPr>
              <a:t>blockIdx.y</a:t>
            </a:r>
            <a:r>
              <a:rPr lang="en-US" sz="2400" b="1" dirty="0" smtClean="0">
                <a:solidFill>
                  <a:srgbClr val="C00000"/>
                </a:solidFill>
              </a:rPr>
              <a:t> + </a:t>
            </a:r>
            <a:r>
              <a:rPr lang="en-US" sz="2400" b="1" dirty="0" err="1" smtClean="0">
                <a:solidFill>
                  <a:srgbClr val="C00000"/>
                </a:solidFill>
              </a:rPr>
              <a:t>threadIdx.y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  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v = in[x][y];</a:t>
            </a:r>
          </a:p>
          <a:p>
            <a:pPr>
              <a:buNone/>
            </a:pPr>
            <a:r>
              <a:rPr lang="en-US" sz="2400" dirty="0" smtClean="0"/>
              <a:t>  v = v * f;  </a:t>
            </a:r>
          </a:p>
          <a:p>
            <a:pPr>
              <a:buNone/>
            </a:pPr>
            <a:r>
              <a:rPr lang="en-US" sz="2400" dirty="0" smtClean="0"/>
              <a:t>  if (v &gt; 255) v = 255;</a:t>
            </a:r>
          </a:p>
          <a:p>
            <a:pPr>
              <a:buNone/>
            </a:pPr>
            <a:r>
              <a:rPr lang="en-US" sz="2400" dirty="0" smtClean="0"/>
              <a:t>  out[x][y] = v;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4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Kernel pseudo-code w/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__global__ void fade (unsigned char *in, </a:t>
            </a:r>
            <a:br>
              <a:rPr lang="en-US" sz="2400" dirty="0" smtClean="0"/>
            </a:br>
            <a:r>
              <a:rPr lang="en-US" sz="2400" dirty="0" smtClean="0"/>
              <a:t>			   unsigned char *out, </a:t>
            </a:r>
            <a:br>
              <a:rPr lang="en-US" sz="2400" dirty="0" smtClean="0"/>
            </a:br>
            <a:r>
              <a:rPr lang="en-US" sz="2400" dirty="0" smtClean="0"/>
              <a:t>                                float f, </a:t>
            </a:r>
            <a:br>
              <a:rPr lang="en-US" sz="2400" dirty="0" smtClean="0"/>
            </a:br>
            <a:r>
              <a:rPr lang="en-US" sz="2400" dirty="0" smtClean="0"/>
              <a:t>             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xmax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ymax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</a:t>
            </a:r>
            <a:r>
              <a:rPr lang="en-US" sz="2400" dirty="0" err="1" smtClean="0"/>
              <a:t>blockDim.x</a:t>
            </a:r>
            <a:r>
              <a:rPr lang="en-US" sz="2400" dirty="0" smtClean="0"/>
              <a:t> * </a:t>
            </a:r>
            <a:r>
              <a:rPr lang="en-US" sz="2400" dirty="0" err="1" smtClean="0"/>
              <a:t>blockIdx.x</a:t>
            </a:r>
            <a:r>
              <a:rPr lang="en-US" sz="2400" dirty="0" smtClean="0"/>
              <a:t> + </a:t>
            </a:r>
            <a:r>
              <a:rPr lang="en-US" sz="2400" dirty="0" err="1" smtClean="0"/>
              <a:t>threadIdx.x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y = </a:t>
            </a:r>
            <a:r>
              <a:rPr lang="en-US" sz="2400" dirty="0" err="1" smtClean="0"/>
              <a:t>blockDim.y</a:t>
            </a:r>
            <a:r>
              <a:rPr lang="en-US" sz="2400" dirty="0" smtClean="0"/>
              <a:t> * </a:t>
            </a:r>
            <a:r>
              <a:rPr lang="en-US" sz="2400" dirty="0" err="1" smtClean="0"/>
              <a:t>blockIdx.y</a:t>
            </a:r>
            <a:r>
              <a:rPr lang="en-US" sz="2400" dirty="0" smtClean="0"/>
              <a:t> + </a:t>
            </a:r>
            <a:r>
              <a:rPr lang="en-US" sz="2400" dirty="0" err="1" smtClean="0"/>
              <a:t>threadIdx.y</a:t>
            </a: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if ( (x &gt;= </a:t>
            </a:r>
            <a:r>
              <a:rPr lang="en-US" sz="2400" b="1" dirty="0" err="1" smtClean="0">
                <a:solidFill>
                  <a:srgbClr val="C00000"/>
                </a:solidFill>
              </a:rPr>
              <a:t>xmax</a:t>
            </a:r>
            <a:r>
              <a:rPr lang="en-US" sz="2400" b="1" dirty="0" smtClean="0">
                <a:solidFill>
                  <a:srgbClr val="C00000"/>
                </a:solidFill>
              </a:rPr>
              <a:t>) || (y&gt;= </a:t>
            </a:r>
            <a:r>
              <a:rPr lang="en-US" sz="2400" b="1" dirty="0" err="1" smtClean="0">
                <a:solidFill>
                  <a:srgbClr val="C00000"/>
                </a:solidFill>
              </a:rPr>
              <a:t>ymax</a:t>
            </a:r>
            <a:r>
              <a:rPr lang="en-US" sz="2400" b="1" dirty="0" smtClean="0">
                <a:solidFill>
                  <a:srgbClr val="C00000"/>
                </a:solidFill>
              </a:rPr>
              <a:t>) ) return;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  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v = in[x][y];</a:t>
            </a:r>
          </a:p>
          <a:p>
            <a:pPr>
              <a:buNone/>
            </a:pPr>
            <a:r>
              <a:rPr lang="en-US" sz="2400" dirty="0" smtClean="0"/>
              <a:t>  v = v * f;  </a:t>
            </a:r>
          </a:p>
          <a:p>
            <a:pPr>
              <a:buNone/>
            </a:pPr>
            <a:r>
              <a:rPr lang="en-US" sz="2400" dirty="0" smtClean="0"/>
              <a:t>  if (v &gt; 255) v = 255;</a:t>
            </a:r>
          </a:p>
          <a:p>
            <a:pPr>
              <a:buNone/>
            </a:pPr>
            <a:r>
              <a:rPr lang="en-US" sz="2400" dirty="0" smtClean="0"/>
              <a:t>  out[x][y] = v;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1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Programmer’s view: Memory Model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86738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SPMD Execution Order Undefined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7177" y="1981200"/>
            <a:ext cx="1905000" cy="1539875"/>
            <a:chOff x="2209800" y="2667000"/>
            <a:chExt cx="3806825" cy="2438400"/>
          </a:xfrm>
        </p:grpSpPr>
        <p:sp>
          <p:nvSpPr>
            <p:cNvPr id="25606" name="Freeform 6"/>
            <p:cNvSpPr>
              <a:spLocks/>
            </p:cNvSpPr>
            <p:nvPr/>
          </p:nvSpPr>
          <p:spPr bwMode="auto">
            <a:xfrm flipH="1">
              <a:off x="2209800" y="3521075"/>
              <a:ext cx="530225" cy="1508125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4038600" y="4206875"/>
              <a:ext cx="129540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3563938" y="2667000"/>
              <a:ext cx="268287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" y="47"/>
                </a:cxn>
                <a:cxn ang="0">
                  <a:pos x="124" y="77"/>
                </a:cxn>
                <a:cxn ang="0">
                  <a:pos x="107" y="172"/>
                </a:cxn>
                <a:cxn ang="0">
                  <a:pos x="83" y="202"/>
                </a:cxn>
                <a:cxn ang="0">
                  <a:pos x="41" y="249"/>
                </a:cxn>
                <a:cxn ang="0">
                  <a:pos x="41" y="427"/>
                </a:cxn>
              </a:cxnLst>
              <a:rect l="0" t="0" r="r" b="b"/>
              <a:pathLst>
                <a:path w="169" h="427">
                  <a:moveTo>
                    <a:pt x="0" y="0"/>
                  </a:moveTo>
                  <a:cubicBezTo>
                    <a:pt x="26" y="13"/>
                    <a:pt x="40" y="33"/>
                    <a:pt x="65" y="47"/>
                  </a:cubicBezTo>
                  <a:cubicBezTo>
                    <a:pt x="83" y="58"/>
                    <a:pt x="105" y="67"/>
                    <a:pt x="124" y="77"/>
                  </a:cubicBezTo>
                  <a:cubicBezTo>
                    <a:pt x="151" y="116"/>
                    <a:pt x="169" y="150"/>
                    <a:pt x="107" y="172"/>
                  </a:cubicBezTo>
                  <a:cubicBezTo>
                    <a:pt x="94" y="212"/>
                    <a:pt x="112" y="170"/>
                    <a:pt x="83" y="202"/>
                  </a:cubicBezTo>
                  <a:cubicBezTo>
                    <a:pt x="34" y="257"/>
                    <a:pt x="82" y="222"/>
                    <a:pt x="41" y="249"/>
                  </a:cubicBezTo>
                  <a:cubicBezTo>
                    <a:pt x="27" y="291"/>
                    <a:pt x="41" y="388"/>
                    <a:pt x="41" y="42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2895600" y="3521075"/>
              <a:ext cx="26828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" y="47"/>
                </a:cxn>
                <a:cxn ang="0">
                  <a:pos x="124" y="77"/>
                </a:cxn>
                <a:cxn ang="0">
                  <a:pos x="107" y="172"/>
                </a:cxn>
                <a:cxn ang="0">
                  <a:pos x="83" y="202"/>
                </a:cxn>
                <a:cxn ang="0">
                  <a:pos x="41" y="249"/>
                </a:cxn>
                <a:cxn ang="0">
                  <a:pos x="41" y="427"/>
                </a:cxn>
              </a:cxnLst>
              <a:rect l="0" t="0" r="r" b="b"/>
              <a:pathLst>
                <a:path w="169" h="427">
                  <a:moveTo>
                    <a:pt x="0" y="0"/>
                  </a:moveTo>
                  <a:cubicBezTo>
                    <a:pt x="26" y="13"/>
                    <a:pt x="40" y="33"/>
                    <a:pt x="65" y="47"/>
                  </a:cubicBezTo>
                  <a:cubicBezTo>
                    <a:pt x="83" y="58"/>
                    <a:pt x="105" y="67"/>
                    <a:pt x="124" y="77"/>
                  </a:cubicBezTo>
                  <a:cubicBezTo>
                    <a:pt x="151" y="116"/>
                    <a:pt x="169" y="150"/>
                    <a:pt x="107" y="172"/>
                  </a:cubicBezTo>
                  <a:cubicBezTo>
                    <a:pt x="94" y="212"/>
                    <a:pt x="112" y="170"/>
                    <a:pt x="83" y="202"/>
                  </a:cubicBezTo>
                  <a:cubicBezTo>
                    <a:pt x="34" y="257"/>
                    <a:pt x="82" y="222"/>
                    <a:pt x="41" y="249"/>
                  </a:cubicBezTo>
                  <a:cubicBezTo>
                    <a:pt x="27" y="291"/>
                    <a:pt x="41" y="388"/>
                    <a:pt x="41" y="427"/>
                  </a:cubicBezTo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Freeform 10"/>
            <p:cNvSpPr>
              <a:spLocks/>
            </p:cNvSpPr>
            <p:nvPr/>
          </p:nvSpPr>
          <p:spPr bwMode="auto">
            <a:xfrm>
              <a:off x="3276600" y="3521075"/>
              <a:ext cx="26828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" y="47"/>
                </a:cxn>
                <a:cxn ang="0">
                  <a:pos x="124" y="77"/>
                </a:cxn>
                <a:cxn ang="0">
                  <a:pos x="107" y="172"/>
                </a:cxn>
                <a:cxn ang="0">
                  <a:pos x="83" y="202"/>
                </a:cxn>
                <a:cxn ang="0">
                  <a:pos x="41" y="249"/>
                </a:cxn>
                <a:cxn ang="0">
                  <a:pos x="41" y="427"/>
                </a:cxn>
              </a:cxnLst>
              <a:rect l="0" t="0" r="r" b="b"/>
              <a:pathLst>
                <a:path w="169" h="427">
                  <a:moveTo>
                    <a:pt x="0" y="0"/>
                  </a:moveTo>
                  <a:cubicBezTo>
                    <a:pt x="26" y="13"/>
                    <a:pt x="40" y="33"/>
                    <a:pt x="65" y="47"/>
                  </a:cubicBezTo>
                  <a:cubicBezTo>
                    <a:pt x="83" y="58"/>
                    <a:pt x="105" y="67"/>
                    <a:pt x="124" y="77"/>
                  </a:cubicBezTo>
                  <a:cubicBezTo>
                    <a:pt x="151" y="116"/>
                    <a:pt x="169" y="150"/>
                    <a:pt x="107" y="172"/>
                  </a:cubicBezTo>
                  <a:cubicBezTo>
                    <a:pt x="94" y="212"/>
                    <a:pt x="112" y="170"/>
                    <a:pt x="83" y="202"/>
                  </a:cubicBezTo>
                  <a:cubicBezTo>
                    <a:pt x="34" y="257"/>
                    <a:pt x="82" y="222"/>
                    <a:pt x="41" y="249"/>
                  </a:cubicBezTo>
                  <a:cubicBezTo>
                    <a:pt x="27" y="291"/>
                    <a:pt x="41" y="388"/>
                    <a:pt x="41" y="42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Freeform 11"/>
            <p:cNvSpPr>
              <a:spLocks/>
            </p:cNvSpPr>
            <p:nvPr/>
          </p:nvSpPr>
          <p:spPr bwMode="auto">
            <a:xfrm flipH="1">
              <a:off x="5486400" y="3597275"/>
              <a:ext cx="530225" cy="1508125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9440" y="1109990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All in parallel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990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924800" y="1764832"/>
            <a:ext cx="811889" cy="4034425"/>
            <a:chOff x="6705600" y="1933079"/>
            <a:chExt cx="811889" cy="4034425"/>
          </a:xfrm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 flipH="1">
              <a:off x="6705600" y="247243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6903806" y="4495800"/>
              <a:ext cx="0" cy="51930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7383234" y="1933079"/>
              <a:ext cx="134255" cy="491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" y="47"/>
                </a:cxn>
                <a:cxn ang="0">
                  <a:pos x="124" y="77"/>
                </a:cxn>
                <a:cxn ang="0">
                  <a:pos x="107" y="172"/>
                </a:cxn>
                <a:cxn ang="0">
                  <a:pos x="83" y="202"/>
                </a:cxn>
                <a:cxn ang="0">
                  <a:pos x="41" y="249"/>
                </a:cxn>
                <a:cxn ang="0">
                  <a:pos x="41" y="427"/>
                </a:cxn>
              </a:cxnLst>
              <a:rect l="0" t="0" r="r" b="b"/>
              <a:pathLst>
                <a:path w="169" h="427">
                  <a:moveTo>
                    <a:pt x="0" y="0"/>
                  </a:moveTo>
                  <a:cubicBezTo>
                    <a:pt x="26" y="13"/>
                    <a:pt x="40" y="33"/>
                    <a:pt x="65" y="47"/>
                  </a:cubicBezTo>
                  <a:cubicBezTo>
                    <a:pt x="83" y="58"/>
                    <a:pt x="105" y="67"/>
                    <a:pt x="124" y="77"/>
                  </a:cubicBezTo>
                  <a:cubicBezTo>
                    <a:pt x="151" y="116"/>
                    <a:pt x="169" y="150"/>
                    <a:pt x="107" y="172"/>
                  </a:cubicBezTo>
                  <a:cubicBezTo>
                    <a:pt x="94" y="212"/>
                    <a:pt x="112" y="170"/>
                    <a:pt x="83" y="202"/>
                  </a:cubicBezTo>
                  <a:cubicBezTo>
                    <a:pt x="34" y="257"/>
                    <a:pt x="82" y="222"/>
                    <a:pt x="41" y="249"/>
                  </a:cubicBezTo>
                  <a:cubicBezTo>
                    <a:pt x="27" y="291"/>
                    <a:pt x="41" y="388"/>
                    <a:pt x="41" y="42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6771139" y="3424833"/>
              <a:ext cx="134256" cy="491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" y="47"/>
                </a:cxn>
                <a:cxn ang="0">
                  <a:pos x="124" y="77"/>
                </a:cxn>
                <a:cxn ang="0">
                  <a:pos x="107" y="172"/>
                </a:cxn>
                <a:cxn ang="0">
                  <a:pos x="83" y="202"/>
                </a:cxn>
                <a:cxn ang="0">
                  <a:pos x="41" y="249"/>
                </a:cxn>
                <a:cxn ang="0">
                  <a:pos x="41" y="427"/>
                </a:cxn>
              </a:cxnLst>
              <a:rect l="0" t="0" r="r" b="b"/>
              <a:pathLst>
                <a:path w="169" h="427">
                  <a:moveTo>
                    <a:pt x="0" y="0"/>
                  </a:moveTo>
                  <a:cubicBezTo>
                    <a:pt x="26" y="13"/>
                    <a:pt x="40" y="33"/>
                    <a:pt x="65" y="47"/>
                  </a:cubicBezTo>
                  <a:cubicBezTo>
                    <a:pt x="83" y="58"/>
                    <a:pt x="105" y="67"/>
                    <a:pt x="124" y="77"/>
                  </a:cubicBezTo>
                  <a:cubicBezTo>
                    <a:pt x="151" y="116"/>
                    <a:pt x="169" y="150"/>
                    <a:pt x="107" y="172"/>
                  </a:cubicBezTo>
                  <a:cubicBezTo>
                    <a:pt x="94" y="212"/>
                    <a:pt x="112" y="170"/>
                    <a:pt x="83" y="202"/>
                  </a:cubicBezTo>
                  <a:cubicBezTo>
                    <a:pt x="34" y="257"/>
                    <a:pt x="82" y="222"/>
                    <a:pt x="41" y="249"/>
                  </a:cubicBezTo>
                  <a:cubicBezTo>
                    <a:pt x="27" y="291"/>
                    <a:pt x="41" y="388"/>
                    <a:pt x="41" y="427"/>
                  </a:cubicBezTo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6836678" y="3916069"/>
              <a:ext cx="134256" cy="491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" y="47"/>
                </a:cxn>
                <a:cxn ang="0">
                  <a:pos x="124" y="77"/>
                </a:cxn>
                <a:cxn ang="0">
                  <a:pos x="107" y="172"/>
                </a:cxn>
                <a:cxn ang="0">
                  <a:pos x="83" y="202"/>
                </a:cxn>
                <a:cxn ang="0">
                  <a:pos x="41" y="249"/>
                </a:cxn>
                <a:cxn ang="0">
                  <a:pos x="41" y="427"/>
                </a:cxn>
              </a:cxnLst>
              <a:rect l="0" t="0" r="r" b="b"/>
              <a:pathLst>
                <a:path w="169" h="427">
                  <a:moveTo>
                    <a:pt x="0" y="0"/>
                  </a:moveTo>
                  <a:cubicBezTo>
                    <a:pt x="26" y="13"/>
                    <a:pt x="40" y="33"/>
                    <a:pt x="65" y="47"/>
                  </a:cubicBezTo>
                  <a:cubicBezTo>
                    <a:pt x="83" y="58"/>
                    <a:pt x="105" y="67"/>
                    <a:pt x="124" y="77"/>
                  </a:cubicBezTo>
                  <a:cubicBezTo>
                    <a:pt x="151" y="116"/>
                    <a:pt x="169" y="150"/>
                    <a:pt x="107" y="172"/>
                  </a:cubicBezTo>
                  <a:cubicBezTo>
                    <a:pt x="94" y="212"/>
                    <a:pt x="112" y="170"/>
                    <a:pt x="83" y="202"/>
                  </a:cubicBezTo>
                  <a:cubicBezTo>
                    <a:pt x="34" y="257"/>
                    <a:pt x="82" y="222"/>
                    <a:pt x="41" y="249"/>
                  </a:cubicBezTo>
                  <a:cubicBezTo>
                    <a:pt x="27" y="291"/>
                    <a:pt x="41" y="388"/>
                    <a:pt x="41" y="427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 flipH="1">
              <a:off x="6772728" y="501510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77000" y="1109990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Sequential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124200" y="4114800"/>
            <a:ext cx="35052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0" y="352107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Any other order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71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1905000"/>
            <a:ext cx="9144000" cy="4953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CUDA API: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a[N];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	for (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=0;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 N;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++)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 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 + x;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Allocate CPU Data Structure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Initialize Data on CPU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Allocate GPU Data Structure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Copy Data from CPU to GPU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Define </a:t>
            </a:r>
            <a:r>
              <a:rPr lang="en-US" i="1" dirty="0"/>
              <a:t>Execution Configuration</a:t>
            </a:r>
            <a:endParaRPr lang="en-US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Run Kernel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CPU synchronizes with GPU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Copy Data from GPU to CPU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De-allocate GPU and CPU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209800"/>
            <a:ext cx="9144000" cy="434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28600" y="4191000"/>
            <a:ext cx="8305800" cy="3810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28600" y="4724400"/>
            <a:ext cx="8305800" cy="3810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28600" y="5562600"/>
            <a:ext cx="8305800" cy="3810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28600" y="3352800"/>
            <a:ext cx="8305800" cy="3810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533400"/>
            <a:ext cx="91440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 first CUDA Program / Skeleton</a:t>
            </a:r>
            <a:endParaRPr lang="en-US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" y="609600"/>
            <a:ext cx="8610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__global__ void </a:t>
            </a:r>
            <a:r>
              <a:rPr lang="en-US" dirty="0" err="1"/>
              <a:t>arradd</a:t>
            </a:r>
            <a:r>
              <a:rPr lang="en-US" dirty="0"/>
              <a:t> (float *a, float f,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b="1" dirty="0" err="1"/>
              <a:t>blockIdx</a:t>
            </a:r>
            <a:r>
              <a:rPr lang="en-US" dirty="0" err="1"/>
              <a:t>.x</a:t>
            </a:r>
            <a:r>
              <a:rPr lang="en-US" dirty="0"/>
              <a:t> * </a:t>
            </a:r>
            <a:r>
              <a:rPr lang="en-US" b="1" dirty="0" err="1"/>
              <a:t>blockDim</a:t>
            </a:r>
            <a:r>
              <a:rPr lang="en-US" dirty="0" err="1"/>
              <a:t>.x</a:t>
            </a:r>
            <a:r>
              <a:rPr lang="en-US" dirty="0"/>
              <a:t> + </a:t>
            </a:r>
            <a:r>
              <a:rPr lang="en-US" b="1" dirty="0" err="1"/>
              <a:t>threadIdx</a:t>
            </a:r>
            <a:r>
              <a:rPr lang="en-US" dirty="0" err="1"/>
              <a:t>.x</a:t>
            </a:r>
            <a:r>
              <a:rPr lang="en-US" dirty="0"/>
              <a:t>;</a:t>
            </a:r>
          </a:p>
          <a:p>
            <a:r>
              <a:rPr lang="en-US" dirty="0"/>
              <a:t>  if (</a:t>
            </a:r>
            <a:r>
              <a:rPr lang="en-US" dirty="0" err="1"/>
              <a:t>i</a:t>
            </a:r>
            <a:r>
              <a:rPr lang="en-US" dirty="0"/>
              <a:t> &lt; N) 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float;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float </a:t>
            </a:r>
            <a:r>
              <a:rPr lang="en-US" dirty="0" err="1"/>
              <a:t>h_a</a:t>
            </a:r>
            <a:r>
              <a:rPr lang="en-US" dirty="0"/>
              <a:t>[N];</a:t>
            </a:r>
          </a:p>
          <a:p>
            <a:r>
              <a:rPr lang="en-US" dirty="0"/>
              <a:t>  float *</a:t>
            </a:r>
            <a:r>
              <a:rPr lang="en-US" dirty="0" err="1"/>
              <a:t>d_a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cudaMalloc</a:t>
            </a:r>
            <a:r>
              <a:rPr lang="en-US" dirty="0"/>
              <a:t> ((void **) &amp;</a:t>
            </a:r>
            <a:r>
              <a:rPr lang="en-US" dirty="0" err="1"/>
              <a:t>a_d</a:t>
            </a:r>
            <a:r>
              <a:rPr lang="en-US" dirty="0"/>
              <a:t>, SIZE);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cudaMemcpy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d_a</a:t>
            </a:r>
            <a:r>
              <a:rPr lang="en-US" dirty="0"/>
              <a:t>, </a:t>
            </a:r>
            <a:r>
              <a:rPr lang="en-US" dirty="0" err="1"/>
              <a:t>h_a</a:t>
            </a:r>
            <a:r>
              <a:rPr lang="en-US" dirty="0"/>
              <a:t>, SIZE, </a:t>
            </a:r>
            <a:r>
              <a:rPr lang="en-US" dirty="0" err="1"/>
              <a:t>cudaMemcpyHostToDevice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arradd</a:t>
            </a:r>
            <a:r>
              <a:rPr lang="en-US" dirty="0"/>
              <a:t> &lt;&lt;&lt; </a:t>
            </a:r>
            <a:r>
              <a:rPr lang="en-US" dirty="0" err="1"/>
              <a:t>n_blocks</a:t>
            </a:r>
            <a:r>
              <a:rPr lang="en-US" dirty="0"/>
              <a:t>, </a:t>
            </a:r>
            <a:r>
              <a:rPr lang="en-US" dirty="0" err="1"/>
              <a:t>block_size</a:t>
            </a:r>
            <a:r>
              <a:rPr lang="en-US" dirty="0"/>
              <a:t> &gt;&gt;&gt; (</a:t>
            </a:r>
            <a:r>
              <a:rPr lang="en-US" dirty="0" err="1"/>
              <a:t>d_a</a:t>
            </a:r>
            <a:r>
              <a:rPr lang="en-US" dirty="0"/>
              <a:t>, 10.0, N);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cudaThreadSynchronize</a:t>
            </a:r>
            <a:r>
              <a:rPr lang="en-US" dirty="0"/>
              <a:t> ();</a:t>
            </a:r>
          </a:p>
          <a:p>
            <a:r>
              <a:rPr lang="en-US" dirty="0"/>
              <a:t>  </a:t>
            </a:r>
            <a:r>
              <a:rPr lang="en-US" dirty="0" err="1"/>
              <a:t>cudaMemcpy</a:t>
            </a:r>
            <a:r>
              <a:rPr lang="en-US" dirty="0"/>
              <a:t> (</a:t>
            </a:r>
            <a:r>
              <a:rPr lang="en-US" dirty="0" err="1"/>
              <a:t>h_a</a:t>
            </a:r>
            <a:r>
              <a:rPr lang="en-US" dirty="0"/>
              <a:t>, </a:t>
            </a:r>
            <a:r>
              <a:rPr lang="en-US" dirty="0" err="1"/>
              <a:t>d_a</a:t>
            </a:r>
            <a:r>
              <a:rPr lang="en-US" dirty="0"/>
              <a:t>, SIZE, </a:t>
            </a:r>
            <a:r>
              <a:rPr lang="en-US" dirty="0" err="1"/>
              <a:t>cudaMemcpyDeviceToHost</a:t>
            </a:r>
            <a:r>
              <a:rPr lang="en-US" dirty="0"/>
              <a:t>));</a:t>
            </a:r>
          </a:p>
          <a:p>
            <a:r>
              <a:rPr lang="en-US" dirty="0" err="1" smtClean="0"/>
              <a:t>cudaFree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a_d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512050" y="91440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GPU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512050" y="2590800"/>
            <a:ext cx="114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1. Allocate CPU </a:t>
            </a:r>
            <a:r>
              <a:rPr lang="en-US" sz="2400" dirty="0" smtClean="0"/>
              <a:t>Data container</a:t>
            </a:r>
            <a:endParaRPr lang="en-US" sz="2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float *ha;</a:t>
            </a:r>
          </a:p>
          <a:p>
            <a:pPr>
              <a:buFontTx/>
              <a:buNone/>
            </a:pP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main (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argc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, char *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argv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[])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N =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atoi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(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argv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[1]);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ha = (float *)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malloc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(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sizeof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(float) * N);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	...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No memory allocated on the GPU side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2000" dirty="0"/>
              <a:t>Pinned memory allocation results in faster CPU to/from GPU </a:t>
            </a:r>
            <a:r>
              <a:rPr lang="en-US" sz="2000" dirty="0" smtClean="0"/>
              <a:t>copies</a:t>
            </a:r>
          </a:p>
          <a:p>
            <a:r>
              <a:rPr lang="en-US" sz="2000" dirty="0" smtClean="0"/>
              <a:t>But pinned memory cannot be </a:t>
            </a:r>
            <a:r>
              <a:rPr lang="en-US" sz="2000" dirty="0" smtClean="0">
                <a:solidFill>
                  <a:srgbClr val="C00000"/>
                </a:solidFill>
              </a:rPr>
              <a:t>paged-out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err="1" smtClean="0">
                <a:latin typeface="Courier New" pitchFamily="49" charset="0"/>
              </a:rPr>
              <a:t>cudaMallocHost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(…)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 Initialize CPU </a:t>
            </a:r>
            <a:r>
              <a:rPr lang="en-US" sz="2400" dirty="0" smtClean="0"/>
              <a:t>Data (dummy)</a:t>
            </a:r>
            <a:endParaRPr lang="en-US" sz="24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float *ha;</a:t>
            </a:r>
          </a:p>
          <a:p>
            <a:pPr>
              <a:buFontTx/>
              <a:buNone/>
            </a:pPr>
            <a:endParaRPr lang="en-US" sz="24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int i;</a:t>
            </a:r>
          </a:p>
          <a:p>
            <a:pPr>
              <a:buFontTx/>
              <a:buNone/>
            </a:pPr>
            <a:endParaRPr lang="en-US" sz="24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for (i = 0; i &lt; N; i++)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	ha[i] = i;</a:t>
            </a:r>
          </a:p>
          <a:p>
            <a:pPr>
              <a:buFontTx/>
              <a:buNone/>
            </a:pPr>
            <a:endParaRPr lang="en-US" sz="2400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3. Allocate GPU </a:t>
            </a:r>
            <a:r>
              <a:rPr lang="en-US" sz="2400" dirty="0" smtClean="0"/>
              <a:t>Data container</a:t>
            </a:r>
            <a:endParaRPr lang="en-US" sz="24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float *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da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cudaMalloc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((void **) &amp;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da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sizeof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(float) * N);</a:t>
            </a:r>
          </a:p>
          <a:p>
            <a:pPr>
              <a:buFontTx/>
              <a:buNone/>
            </a:pP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2400" dirty="0"/>
              <a:t>Notice: no assignment side</a:t>
            </a:r>
          </a:p>
          <a:p>
            <a:pPr lvl="1"/>
            <a:r>
              <a:rPr lang="en-US" sz="2000" dirty="0"/>
              <a:t>NOT: </a:t>
            </a:r>
            <a:r>
              <a:rPr lang="en-US" sz="2000" dirty="0" err="1"/>
              <a:t>da</a:t>
            </a:r>
            <a:r>
              <a:rPr lang="en-US" sz="2000" dirty="0"/>
              <a:t> = </a:t>
            </a:r>
            <a:r>
              <a:rPr lang="en-US" sz="2000" dirty="0" err="1"/>
              <a:t>cudaMalloc</a:t>
            </a:r>
            <a:r>
              <a:rPr lang="en-US" sz="2000" dirty="0"/>
              <a:t> (…)</a:t>
            </a:r>
          </a:p>
          <a:p>
            <a:pPr lvl="1"/>
            <a:endParaRPr lang="en-US" sz="2000" dirty="0"/>
          </a:p>
          <a:p>
            <a:r>
              <a:rPr lang="en-US" sz="2400" dirty="0"/>
              <a:t>Assignment is done internally:</a:t>
            </a:r>
          </a:p>
          <a:p>
            <a:pPr lvl="1"/>
            <a:r>
              <a:rPr lang="en-US" sz="2000" dirty="0" smtClean="0"/>
              <a:t>That’s </a:t>
            </a:r>
            <a:r>
              <a:rPr lang="en-US" sz="2000" dirty="0"/>
              <a:t>why we pass &amp;</a:t>
            </a:r>
            <a:r>
              <a:rPr lang="en-US" sz="2000" dirty="0" err="1"/>
              <a:t>da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Space is allocated in </a:t>
            </a:r>
            <a:r>
              <a:rPr lang="en-US" sz="2400" b="1" dirty="0"/>
              <a:t>Global </a:t>
            </a:r>
            <a:r>
              <a:rPr lang="en-US" sz="2400" b="1" dirty="0" smtClean="0"/>
              <a:t>Memory </a:t>
            </a:r>
            <a:r>
              <a:rPr lang="en-US" sz="2400" dirty="0" smtClean="0"/>
              <a:t>on the GPU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GPU Memory Allocation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host manages GPU memory allocation:</a:t>
            </a:r>
          </a:p>
          <a:p>
            <a:pPr lvl="1"/>
            <a:r>
              <a:rPr lang="en-US" sz="2400" b="1" dirty="0" err="1">
                <a:latin typeface="Courier New" pitchFamily="49" charset="0"/>
              </a:rPr>
              <a:t>cudaMalloc</a:t>
            </a:r>
            <a:r>
              <a:rPr lang="en-US" sz="2400" b="1" dirty="0">
                <a:latin typeface="Courier New" pitchFamily="49" charset="0"/>
              </a:rPr>
              <a:t> (void **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</a:rPr>
              <a:t>size_t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nbytes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1"/>
            <a:r>
              <a:rPr lang="en-US" sz="2400" dirty="0"/>
              <a:t>Must explicitly cast to (</a:t>
            </a:r>
            <a:r>
              <a:rPr lang="en-US" sz="2400" dirty="0">
                <a:latin typeface="Courier New" pitchFamily="49" charset="0"/>
              </a:rPr>
              <a:t>void **)</a:t>
            </a:r>
          </a:p>
          <a:p>
            <a:pPr lvl="2"/>
            <a:r>
              <a:rPr lang="en-US" sz="2000" dirty="0" err="1">
                <a:latin typeface="Courier New" pitchFamily="49" charset="0"/>
              </a:rPr>
              <a:t>cudaMalloc</a:t>
            </a:r>
            <a:r>
              <a:rPr lang="en-US" sz="2000" dirty="0">
                <a:latin typeface="Courier New" pitchFamily="49" charset="0"/>
              </a:rPr>
              <a:t> ((void **) &amp;</a:t>
            </a:r>
            <a:r>
              <a:rPr lang="en-US" sz="2000" dirty="0" err="1">
                <a:latin typeface="Courier New" pitchFamily="49" charset="0"/>
              </a:rPr>
              <a:t>da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</a:rPr>
              <a:t> (float) * N);</a:t>
            </a:r>
          </a:p>
          <a:p>
            <a:pPr lvl="1"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400" b="1" dirty="0" err="1">
                <a:latin typeface="Courier New" pitchFamily="49" charset="0"/>
              </a:rPr>
              <a:t>cudaFree</a:t>
            </a:r>
            <a:r>
              <a:rPr lang="en-US" sz="2400" b="1" dirty="0">
                <a:latin typeface="Courier New" pitchFamily="49" charset="0"/>
              </a:rPr>
              <a:t> (void *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lvl="2"/>
            <a:r>
              <a:rPr lang="en-US" sz="2000" dirty="0" err="1">
                <a:latin typeface="Courier New" pitchFamily="49" charset="0"/>
              </a:rPr>
              <a:t>cudaFree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da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lvl="1"/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400" b="1" dirty="0" err="1">
                <a:latin typeface="Courier New" pitchFamily="49" charset="0"/>
              </a:rPr>
              <a:t>cudaMemset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(void *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value, </a:t>
            </a:r>
            <a:r>
              <a:rPr lang="en-US" sz="2400" b="1" dirty="0" err="1">
                <a:latin typeface="Courier New" pitchFamily="49" charset="0"/>
              </a:rPr>
              <a:t>size_t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nbytes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lvl="2"/>
            <a:r>
              <a:rPr lang="en-US" sz="2000" dirty="0" err="1">
                <a:latin typeface="Courier New" pitchFamily="49" charset="0"/>
              </a:rPr>
              <a:t>cudaMemset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da</a:t>
            </a:r>
            <a:r>
              <a:rPr lang="en-US" sz="2000" dirty="0">
                <a:latin typeface="Courier New" pitchFamily="49" charset="0"/>
              </a:rPr>
              <a:t>, 0, N * </a:t>
            </a:r>
            <a:r>
              <a:rPr lang="en-US" sz="2000" dirty="0" err="1">
                <a:latin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));</a:t>
            </a:r>
          </a:p>
          <a:p>
            <a:pPr lvl="1"/>
            <a:endParaRPr lang="en-US" sz="2400" dirty="0">
              <a:latin typeface="Courier New" pitchFamily="49" charset="0"/>
            </a:endParaRPr>
          </a:p>
          <a:p>
            <a:r>
              <a:rPr lang="en-US" sz="2800" dirty="0"/>
              <a:t>Check the </a:t>
            </a:r>
            <a:r>
              <a:rPr lang="en-US" sz="2800" b="1" dirty="0"/>
              <a:t>CUDA Reference Manual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4. Copy Initialized CPU data to GPU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float *da;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float *ha;</a:t>
            </a:r>
          </a:p>
          <a:p>
            <a:pPr>
              <a:buFontTx/>
              <a:buNone/>
            </a:pPr>
            <a:endParaRPr lang="en-US" sz="24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cudaMemCpy</a:t>
            </a: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 ((void *) da, 			// DESTINATION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			  (void *) ha, 			// SOURCE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			  sizeof (float) * N, 	// #bytes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			  cudaMemcpy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HostToDevice</a:t>
            </a: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); // DIRECTION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Host/Device Data Transfers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The host initiates all transfers:</a:t>
            </a:r>
          </a:p>
          <a:p>
            <a:r>
              <a:rPr lang="en-US" sz="2800" b="1" dirty="0" err="1">
                <a:latin typeface="Courier New" pitchFamily="49" charset="0"/>
              </a:rPr>
              <a:t>cudaMemcpy</a:t>
            </a:r>
            <a:r>
              <a:rPr lang="en-US" sz="2800" dirty="0">
                <a:latin typeface="Courier New" pitchFamily="49" charset="0"/>
              </a:rPr>
              <a:t>(	void *</a:t>
            </a:r>
            <a:r>
              <a:rPr lang="en-US" sz="2800" dirty="0" err="1">
                <a:latin typeface="Courier New" pitchFamily="49" charset="0"/>
              </a:rPr>
              <a:t>dst</a:t>
            </a:r>
            <a:r>
              <a:rPr lang="en-US" sz="2800" dirty="0">
                <a:latin typeface="Courier New" pitchFamily="49" charset="0"/>
              </a:rPr>
              <a:t>, void *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</a:rPr>
              <a:t>, 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		</a:t>
            </a:r>
            <a:r>
              <a:rPr lang="en-US" sz="2800" dirty="0" err="1">
                <a:latin typeface="Courier New" pitchFamily="49" charset="0"/>
              </a:rPr>
              <a:t>size_t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nbytes</a:t>
            </a:r>
            <a:r>
              <a:rPr lang="en-US" sz="2800" dirty="0">
                <a:latin typeface="Courier New" pitchFamily="49" charset="0"/>
              </a:rPr>
              <a:t>, 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		</a:t>
            </a:r>
            <a:r>
              <a:rPr lang="en-US" sz="2800" dirty="0" err="1">
                <a:latin typeface="Courier New" pitchFamily="49" charset="0"/>
              </a:rPr>
              <a:t>enum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cudaMemcpyKind</a:t>
            </a:r>
            <a:r>
              <a:rPr lang="en-US" sz="2800" dirty="0">
                <a:latin typeface="Courier New" pitchFamily="49" charset="0"/>
              </a:rPr>
              <a:t> direction)</a:t>
            </a:r>
          </a:p>
          <a:p>
            <a:r>
              <a:rPr lang="en-US" sz="2800" dirty="0"/>
              <a:t>Asynchronous from the CPU’s perspective</a:t>
            </a:r>
          </a:p>
          <a:p>
            <a:pPr lvl="1"/>
            <a:r>
              <a:rPr lang="en-US" sz="2400" dirty="0"/>
              <a:t>CPU thread continues</a:t>
            </a:r>
          </a:p>
          <a:p>
            <a:r>
              <a:rPr lang="en-US" sz="2800" dirty="0"/>
              <a:t>In-order processing with other CUDA requests</a:t>
            </a:r>
          </a:p>
          <a:p>
            <a:endParaRPr lang="en-US" sz="2800" dirty="0"/>
          </a:p>
          <a:p>
            <a:r>
              <a:rPr lang="en-US" sz="2800" dirty="0" err="1">
                <a:latin typeface="Courier New" pitchFamily="49" charset="0"/>
              </a:rPr>
              <a:t>enum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cudaMemcpyKind</a:t>
            </a:r>
            <a:endParaRPr lang="en-US" sz="2800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cudaMemcpy</a:t>
            </a:r>
            <a:r>
              <a:rPr lang="en-US" sz="2400" b="1" dirty="0" err="1">
                <a:latin typeface="Courier New" pitchFamily="49" charset="0"/>
              </a:rPr>
              <a:t>Host</a:t>
            </a:r>
            <a:r>
              <a:rPr lang="en-US" sz="2400" dirty="0" err="1">
                <a:latin typeface="Courier New" pitchFamily="49" charset="0"/>
              </a:rPr>
              <a:t>To</a:t>
            </a:r>
            <a:r>
              <a:rPr lang="en-US" sz="2400" b="1" dirty="0" err="1">
                <a:latin typeface="Courier New" pitchFamily="49" charset="0"/>
              </a:rPr>
              <a:t>Device</a:t>
            </a:r>
            <a:endParaRPr lang="en-US" sz="2400" b="1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cudaMemcpy</a:t>
            </a:r>
            <a:r>
              <a:rPr lang="en-US" sz="2400" b="1" dirty="0" err="1">
                <a:latin typeface="Courier New" pitchFamily="49" charset="0"/>
              </a:rPr>
              <a:t>Device</a:t>
            </a:r>
            <a:r>
              <a:rPr lang="en-US" sz="2400" dirty="0" err="1">
                <a:latin typeface="Courier New" pitchFamily="49" charset="0"/>
              </a:rPr>
              <a:t>To</a:t>
            </a:r>
            <a:r>
              <a:rPr lang="en-US" sz="2400" b="1" dirty="0" err="1">
                <a:latin typeface="Courier New" pitchFamily="49" charset="0"/>
              </a:rPr>
              <a:t>Host</a:t>
            </a:r>
            <a:endParaRPr lang="en-US" sz="2400" b="1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cudaMemcpy</a:t>
            </a:r>
            <a:r>
              <a:rPr lang="en-US" sz="2400" b="1" dirty="0" err="1">
                <a:latin typeface="Courier New" pitchFamily="49" charset="0"/>
              </a:rPr>
              <a:t>Device</a:t>
            </a:r>
            <a:r>
              <a:rPr lang="en-US" sz="2400" dirty="0" err="1">
                <a:latin typeface="Courier New" pitchFamily="49" charset="0"/>
              </a:rPr>
              <a:t>To</a:t>
            </a:r>
            <a:r>
              <a:rPr lang="en-US" sz="2400" b="1" dirty="0" err="1">
                <a:latin typeface="Courier New" pitchFamily="49" charset="0"/>
              </a:rPr>
              <a:t>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5. Define Execution Configuration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blocks and threads/block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ourier New" pitchFamily="49" charset="0"/>
              </a:rPr>
              <a:t>int threads_block = 64;</a:t>
            </a:r>
          </a:p>
          <a:p>
            <a:pPr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ourier New" pitchFamily="49" charset="0"/>
              </a:rPr>
              <a:t>int blocks = N / threads_block;</a:t>
            </a:r>
          </a:p>
          <a:p>
            <a:pPr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ourier New" pitchFamily="49" charset="0"/>
              </a:rPr>
              <a:t>if (blocks % N != 0) blocks += 1;</a:t>
            </a:r>
          </a:p>
          <a:p>
            <a:pPr>
              <a:buFontTx/>
              <a:buNone/>
            </a:pPr>
            <a:endParaRPr lang="en-US" sz="280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2800"/>
              <a:t>Alternatively: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Courier New" pitchFamily="49" charset="0"/>
              </a:rPr>
              <a:t>blocks = (N + threads_block – 1) / 			 threads_block;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6. Launch Kernel &amp; 7. CPU/GPU Synchronization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Instructs the GPU to launch </a:t>
            </a:r>
            <a:r>
              <a:rPr lang="en-US" sz="2400" dirty="0">
                <a:latin typeface="Courier New" pitchFamily="49" charset="0"/>
              </a:rPr>
              <a:t>blocks x </a:t>
            </a:r>
            <a:r>
              <a:rPr lang="en-US" sz="2400" dirty="0" err="1" smtClean="0">
                <a:latin typeface="Courier New" pitchFamily="49" charset="0"/>
              </a:rPr>
              <a:t>threads_block</a:t>
            </a:r>
            <a:r>
              <a:rPr lang="en-US" sz="2400" dirty="0" smtClean="0"/>
              <a:t> </a:t>
            </a:r>
            <a:r>
              <a:rPr lang="en-US" sz="2400" dirty="0"/>
              <a:t>threads: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arradd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&lt;&lt;&lt;blocks,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threads_block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&gt;&gt; (da, 10f, N);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cudaThreadSynchronize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</a:rPr>
              <a:t>(); // forces CPU to wait</a:t>
            </a: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 err="1" smtClean="0"/>
              <a:t>arradd</a:t>
            </a:r>
            <a:r>
              <a:rPr lang="en-US" sz="2800" dirty="0"/>
              <a:t>: kernel name</a:t>
            </a:r>
          </a:p>
          <a:p>
            <a:r>
              <a:rPr lang="en-US" sz="2800" dirty="0"/>
              <a:t>&lt;&lt;&lt;…&gt;&gt;&gt; execution configuration</a:t>
            </a:r>
          </a:p>
          <a:p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err="1"/>
              <a:t>da</a:t>
            </a:r>
            <a:r>
              <a:rPr lang="en-US" sz="2800" dirty="0"/>
              <a:t>, x, N): arguments</a:t>
            </a:r>
          </a:p>
          <a:p>
            <a:pPr lvl="1"/>
            <a:r>
              <a:rPr lang="en-US" sz="2400" dirty="0"/>
              <a:t>256 </a:t>
            </a:r>
            <a:r>
              <a:rPr lang="en-US" sz="2400" dirty="0" smtClean="0"/>
              <a:t>byte </a:t>
            </a:r>
            <a:r>
              <a:rPr lang="en-US" sz="2400" dirty="0"/>
              <a:t>limit / No variable </a:t>
            </a:r>
            <a:r>
              <a:rPr lang="en-US" sz="2400" dirty="0" smtClean="0"/>
              <a:t>arguments</a:t>
            </a:r>
          </a:p>
          <a:p>
            <a:pPr lvl="2"/>
            <a:r>
              <a:rPr lang="en-US" sz="2000" dirty="0" smtClean="0"/>
              <a:t>Not sure this is still true (will check)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index</a:t>
            </a:r>
            <a:r>
              <a:rPr lang="en-US" dirty="0" smtClean="0"/>
              <a:t> in RANGE </a:t>
            </a:r>
          </a:p>
          <a:p>
            <a:pPr lvl="1"/>
            <a:r>
              <a:rPr lang="en-US" dirty="0" smtClean="0"/>
              <a:t>Kernel(index)</a:t>
            </a:r>
          </a:p>
          <a:p>
            <a:endParaRPr lang="en-US" dirty="0"/>
          </a:p>
          <a:p>
            <a:r>
              <a:rPr lang="en-US" dirty="0" smtClean="0"/>
              <a:t>RANGE can be 1D, 2D, or 3D</a:t>
            </a:r>
          </a:p>
          <a:p>
            <a:endParaRPr lang="en-US" dirty="0"/>
          </a:p>
          <a:p>
            <a:r>
              <a:rPr lang="en-US" dirty="0" smtClean="0"/>
              <a:t>Use 1D for the time being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10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CPU/GPU Synchronization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CPU does not block on </a:t>
            </a:r>
            <a:r>
              <a:rPr lang="en-US" sz="2800" dirty="0" err="1"/>
              <a:t>cuda</a:t>
            </a:r>
            <a:r>
              <a:rPr lang="en-US" sz="2800" dirty="0"/>
              <a:t>…() calls</a:t>
            </a:r>
          </a:p>
          <a:p>
            <a:pPr lvl="1"/>
            <a:r>
              <a:rPr lang="en-US" sz="2400" dirty="0"/>
              <a:t>Kernel/requests are queued and processed in-order</a:t>
            </a:r>
          </a:p>
          <a:p>
            <a:pPr lvl="1"/>
            <a:r>
              <a:rPr lang="en-US" sz="2400" dirty="0"/>
              <a:t>Control returns to CPU immediately</a:t>
            </a:r>
          </a:p>
          <a:p>
            <a:pPr lvl="1"/>
            <a:endParaRPr lang="en-US" sz="2400" dirty="0"/>
          </a:p>
          <a:p>
            <a:r>
              <a:rPr lang="en-US" sz="2800" dirty="0"/>
              <a:t>Good if there is other work to be done</a:t>
            </a:r>
          </a:p>
          <a:p>
            <a:pPr lvl="1"/>
            <a:r>
              <a:rPr lang="en-US" sz="2400" dirty="0"/>
              <a:t>e.g., preparing for the next kernel invocation</a:t>
            </a:r>
          </a:p>
          <a:p>
            <a:pPr lvl="1"/>
            <a:endParaRPr lang="en-US" sz="2400" dirty="0"/>
          </a:p>
          <a:p>
            <a:r>
              <a:rPr lang="en-US" sz="2800" dirty="0"/>
              <a:t>Eventually, CPU must know when GPU is done</a:t>
            </a:r>
          </a:p>
          <a:p>
            <a:r>
              <a:rPr lang="en-US" sz="2800" dirty="0"/>
              <a:t>Then it can safely copy the GPU results</a:t>
            </a:r>
          </a:p>
          <a:p>
            <a:endParaRPr lang="en-US" sz="2800" dirty="0"/>
          </a:p>
          <a:p>
            <a:r>
              <a:rPr lang="en-US" sz="2800" dirty="0" err="1">
                <a:latin typeface="Courier New" pitchFamily="49" charset="0"/>
              </a:rPr>
              <a:t>cudaThreadSynchronize</a:t>
            </a:r>
            <a:r>
              <a:rPr lang="en-US" sz="2800" dirty="0">
                <a:latin typeface="Courier New" pitchFamily="49" charset="0"/>
              </a:rPr>
              <a:t> ()</a:t>
            </a:r>
          </a:p>
          <a:p>
            <a:pPr lvl="1"/>
            <a:r>
              <a:rPr lang="en-US" sz="2400" dirty="0"/>
              <a:t>Block CPU until </a:t>
            </a:r>
            <a:r>
              <a:rPr lang="en-US" sz="2400" b="1" dirty="0"/>
              <a:t>all </a:t>
            </a:r>
            <a:r>
              <a:rPr lang="en-US" sz="2400" dirty="0"/>
              <a:t>preceding </a:t>
            </a:r>
            <a:r>
              <a:rPr lang="en-US" sz="2400" dirty="0" err="1"/>
              <a:t>cuda</a:t>
            </a:r>
            <a:r>
              <a:rPr lang="en-US" sz="2400" dirty="0"/>
              <a:t>…() and kernel requests have completed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8. Copy data from GPU to CPU &amp; 9. DeAllocate Memory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float *da;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float *ha;</a:t>
            </a:r>
          </a:p>
          <a:p>
            <a:pPr>
              <a:buFontTx/>
              <a:buNone/>
            </a:pPr>
            <a:endParaRPr lang="en-US" sz="24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cudaMemCpy</a:t>
            </a: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 ((void *) ha, 			// DESTINATION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			  (void *) da, 			// SOURCE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			  sizeof (float) * N, 	// #bytes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			  cudaMemcpy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DeviceToHost</a:t>
            </a: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); // DIRECTION</a:t>
            </a:r>
          </a:p>
          <a:p>
            <a:pPr>
              <a:buFontTx/>
              <a:buNone/>
            </a:pPr>
            <a:endParaRPr lang="en-US" sz="24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cudaFree </a:t>
            </a: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(da);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// display or process results here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free </a:t>
            </a: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(ha);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The GPU Kernel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__global__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darradd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(float *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da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, float x,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N)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*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+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 if (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&lt; N)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da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] = 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da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US" sz="24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] + x;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sz="2400" b="1" dirty="0" err="1"/>
              <a:t>BlockIdx</a:t>
            </a:r>
            <a:r>
              <a:rPr lang="en-US" sz="2400" b="1" dirty="0"/>
              <a:t>:</a:t>
            </a:r>
            <a:r>
              <a:rPr lang="en-US" sz="2400" dirty="0"/>
              <a:t> Unique Block ID.</a:t>
            </a:r>
          </a:p>
          <a:p>
            <a:pPr lvl="1"/>
            <a:r>
              <a:rPr lang="en-US" sz="2000" dirty="0" smtClean="0"/>
              <a:t>Numerically </a:t>
            </a:r>
            <a:r>
              <a:rPr lang="en-US" sz="2000" dirty="0" err="1" smtClean="0"/>
              <a:t>asceding</a:t>
            </a:r>
            <a:r>
              <a:rPr lang="en-US" sz="2000" dirty="0" smtClean="0"/>
              <a:t>: 0, 1, …</a:t>
            </a:r>
          </a:p>
          <a:p>
            <a:r>
              <a:rPr lang="en-US" sz="2400" b="1" dirty="0" err="1" smtClean="0"/>
              <a:t>BlockDim</a:t>
            </a:r>
            <a:r>
              <a:rPr lang="en-US" sz="2400" b="1" dirty="0" smtClean="0"/>
              <a:t>:</a:t>
            </a:r>
            <a:r>
              <a:rPr lang="en-US" sz="2400" dirty="0" smtClean="0"/>
              <a:t> Dimensions of Block = how many threads it has</a:t>
            </a:r>
          </a:p>
          <a:p>
            <a:pPr lvl="1"/>
            <a:r>
              <a:rPr lang="en-US" sz="2000" dirty="0" err="1" smtClean="0"/>
              <a:t>BlockDim.x</a:t>
            </a:r>
            <a:r>
              <a:rPr lang="en-US" sz="2000" dirty="0" smtClean="0"/>
              <a:t>, </a:t>
            </a:r>
            <a:r>
              <a:rPr lang="en-US" sz="2000" dirty="0" err="1" smtClean="0"/>
              <a:t>BlockDim.y</a:t>
            </a:r>
            <a:r>
              <a:rPr lang="en-US" sz="2000" dirty="0" smtClean="0"/>
              <a:t>, </a:t>
            </a:r>
            <a:r>
              <a:rPr lang="en-US" sz="2000" dirty="0" err="1" smtClean="0"/>
              <a:t>BlockDim.z</a:t>
            </a:r>
            <a:endParaRPr lang="en-US" sz="2000" dirty="0" smtClean="0"/>
          </a:p>
          <a:p>
            <a:pPr lvl="1"/>
            <a:r>
              <a:rPr lang="en-US" sz="2000" dirty="0" smtClean="0"/>
              <a:t>Unused dimensions default to 0</a:t>
            </a:r>
          </a:p>
          <a:p>
            <a:r>
              <a:rPr lang="en-US" sz="2400" b="1" dirty="0" err="1" smtClean="0"/>
              <a:t>ThreadIdx</a:t>
            </a:r>
            <a:r>
              <a:rPr lang="en-US" sz="2400" b="1" dirty="0"/>
              <a:t>:</a:t>
            </a:r>
            <a:r>
              <a:rPr lang="en-US" sz="2400" dirty="0"/>
              <a:t> Unique per Block Index</a:t>
            </a:r>
          </a:p>
          <a:p>
            <a:pPr lvl="1"/>
            <a:r>
              <a:rPr lang="en-US" sz="2000" dirty="0"/>
              <a:t>0, 1, … </a:t>
            </a:r>
          </a:p>
          <a:p>
            <a:pPr lvl="1"/>
            <a:r>
              <a:rPr lang="en-US" sz="2000" dirty="0"/>
              <a:t>Per Block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209800"/>
            <a:ext cx="9144000" cy="434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28600" y="4191000"/>
            <a:ext cx="8305800" cy="3810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28600" y="4724400"/>
            <a:ext cx="8305800" cy="3810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28600" y="5562600"/>
            <a:ext cx="8305800" cy="3810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28600" y="3352800"/>
            <a:ext cx="8305800" cy="3810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533400"/>
            <a:ext cx="91440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 first CUDA Program</a:t>
            </a:r>
            <a:endParaRPr lang="en-US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" y="609600"/>
            <a:ext cx="86106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__global__ void </a:t>
            </a:r>
            <a:r>
              <a:rPr lang="en-US" dirty="0" err="1"/>
              <a:t>arradd</a:t>
            </a:r>
            <a:r>
              <a:rPr lang="en-US" dirty="0"/>
              <a:t> (float *a, float f,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b="1" dirty="0" err="1"/>
              <a:t>blockIdx</a:t>
            </a:r>
            <a:r>
              <a:rPr lang="en-US" dirty="0" err="1"/>
              <a:t>.x</a:t>
            </a:r>
            <a:r>
              <a:rPr lang="en-US" dirty="0"/>
              <a:t> * </a:t>
            </a:r>
            <a:r>
              <a:rPr lang="en-US" b="1" dirty="0" err="1"/>
              <a:t>blockDim</a:t>
            </a:r>
            <a:r>
              <a:rPr lang="en-US" dirty="0" err="1"/>
              <a:t>.x</a:t>
            </a:r>
            <a:r>
              <a:rPr lang="en-US" dirty="0"/>
              <a:t> + </a:t>
            </a:r>
            <a:r>
              <a:rPr lang="en-US" b="1" dirty="0" err="1"/>
              <a:t>threadIdx</a:t>
            </a:r>
            <a:r>
              <a:rPr lang="en-US" dirty="0" err="1"/>
              <a:t>.x</a:t>
            </a:r>
            <a:r>
              <a:rPr lang="en-US" dirty="0"/>
              <a:t>;</a:t>
            </a:r>
          </a:p>
          <a:p>
            <a:r>
              <a:rPr lang="en-US" dirty="0"/>
              <a:t>  if (</a:t>
            </a:r>
            <a:r>
              <a:rPr lang="en-US" dirty="0" err="1"/>
              <a:t>i</a:t>
            </a:r>
            <a:r>
              <a:rPr lang="en-US" dirty="0"/>
              <a:t> &lt; N) 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float;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float </a:t>
            </a:r>
            <a:r>
              <a:rPr lang="en-US" dirty="0" err="1"/>
              <a:t>h_a</a:t>
            </a:r>
            <a:r>
              <a:rPr lang="en-US" dirty="0"/>
              <a:t>[N];</a:t>
            </a:r>
          </a:p>
          <a:p>
            <a:r>
              <a:rPr lang="en-US" dirty="0"/>
              <a:t>  float *</a:t>
            </a:r>
            <a:r>
              <a:rPr lang="en-US" dirty="0" err="1"/>
              <a:t>d_a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cudaMalloc</a:t>
            </a:r>
            <a:r>
              <a:rPr lang="en-US" dirty="0"/>
              <a:t> ((void **) &amp;</a:t>
            </a:r>
            <a:r>
              <a:rPr lang="en-US" dirty="0" err="1"/>
              <a:t>a_d</a:t>
            </a:r>
            <a:r>
              <a:rPr lang="en-US" dirty="0"/>
              <a:t>, SIZE);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cudaThreadSynchronize</a:t>
            </a:r>
            <a:r>
              <a:rPr lang="en-US" dirty="0"/>
              <a:t> ();</a:t>
            </a:r>
          </a:p>
          <a:p>
            <a:r>
              <a:rPr lang="en-US" dirty="0"/>
              <a:t>  </a:t>
            </a:r>
            <a:r>
              <a:rPr lang="en-US" dirty="0" err="1"/>
              <a:t>cudaMemcpy</a:t>
            </a:r>
            <a:r>
              <a:rPr lang="en-US" dirty="0"/>
              <a:t> (</a:t>
            </a:r>
            <a:r>
              <a:rPr lang="en-US" dirty="0" err="1"/>
              <a:t>d_a</a:t>
            </a:r>
            <a:r>
              <a:rPr lang="en-US" dirty="0"/>
              <a:t>, </a:t>
            </a:r>
            <a:r>
              <a:rPr lang="en-US" dirty="0" err="1"/>
              <a:t>h_a</a:t>
            </a:r>
            <a:r>
              <a:rPr lang="en-US" dirty="0"/>
              <a:t>, SIZE, </a:t>
            </a:r>
            <a:r>
              <a:rPr lang="en-US" dirty="0" err="1"/>
              <a:t>cudaMemcpyHostToDevice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arradd</a:t>
            </a:r>
            <a:r>
              <a:rPr lang="en-US" dirty="0"/>
              <a:t> &lt;&lt;&lt; </a:t>
            </a:r>
            <a:r>
              <a:rPr lang="en-US" dirty="0" err="1"/>
              <a:t>n_blocks</a:t>
            </a:r>
            <a:r>
              <a:rPr lang="en-US" dirty="0"/>
              <a:t>, </a:t>
            </a:r>
            <a:r>
              <a:rPr lang="en-US" dirty="0" err="1"/>
              <a:t>block_size</a:t>
            </a:r>
            <a:r>
              <a:rPr lang="en-US" dirty="0"/>
              <a:t> &gt;&gt;&gt; (</a:t>
            </a:r>
            <a:r>
              <a:rPr lang="en-US" dirty="0" err="1"/>
              <a:t>d_a</a:t>
            </a:r>
            <a:r>
              <a:rPr lang="en-US" dirty="0"/>
              <a:t>, 10.0, N);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cudaThreadSynchronize</a:t>
            </a:r>
            <a:r>
              <a:rPr lang="en-US" dirty="0"/>
              <a:t> ();</a:t>
            </a:r>
          </a:p>
          <a:p>
            <a:r>
              <a:rPr lang="en-US" dirty="0"/>
              <a:t>  </a:t>
            </a:r>
            <a:r>
              <a:rPr lang="en-US" dirty="0" err="1"/>
              <a:t>cudaMemcpy</a:t>
            </a:r>
            <a:r>
              <a:rPr lang="en-US" dirty="0"/>
              <a:t> (</a:t>
            </a:r>
            <a:r>
              <a:rPr lang="en-US" dirty="0" err="1"/>
              <a:t>h_a</a:t>
            </a:r>
            <a:r>
              <a:rPr lang="en-US" dirty="0"/>
              <a:t>, </a:t>
            </a:r>
            <a:r>
              <a:rPr lang="en-US" dirty="0" err="1"/>
              <a:t>d_a</a:t>
            </a:r>
            <a:r>
              <a:rPr lang="en-US" dirty="0"/>
              <a:t>, SIZE, </a:t>
            </a:r>
            <a:r>
              <a:rPr lang="en-US" dirty="0" err="1"/>
              <a:t>cudaMemcpyDeviceToHost</a:t>
            </a:r>
            <a:r>
              <a:rPr lang="en-US" dirty="0"/>
              <a:t>));</a:t>
            </a:r>
          </a:p>
          <a:p>
            <a:r>
              <a:rPr lang="en-US" dirty="0"/>
              <a:t>  CUDA_SAFE_CALL (</a:t>
            </a:r>
            <a:r>
              <a:rPr lang="en-US" dirty="0" err="1"/>
              <a:t>cudaFree</a:t>
            </a:r>
            <a:r>
              <a:rPr lang="en-US" dirty="0"/>
              <a:t> (</a:t>
            </a:r>
            <a:r>
              <a:rPr lang="en-US" dirty="0" err="1"/>
              <a:t>a_d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512050" y="91440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GPU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512050" y="2590800"/>
            <a:ext cx="114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Painting with images</a:t>
            </a:r>
            <a:endParaRPr lang="en-US" dirty="0"/>
          </a:p>
        </p:txBody>
      </p:sp>
      <p:pic>
        <p:nvPicPr>
          <p:cNvPr id="3074" name="Picture 2" descr="slide02.jpg (11548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167994"/>
            <a:ext cx="7149110" cy="47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2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1D Range – Execution Model</a:t>
            </a:r>
            <a:endParaRPr lang="en-US" sz="2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a[N]; // N is large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for all elements of </a:t>
            </a:r>
            <a:r>
              <a:rPr lang="en-US" dirty="0" smtClean="0">
                <a:latin typeface="Courier New" pitchFamily="49" charset="0"/>
              </a:rPr>
              <a:t>an array</a:t>
            </a:r>
            <a:endParaRPr lang="en-US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	a[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= a[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* fade</a:t>
            </a:r>
          </a:p>
          <a:p>
            <a:endParaRPr lang="en-US" dirty="0" smtClean="0"/>
          </a:p>
          <a:p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independent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1447800"/>
            <a:ext cx="4343400" cy="68580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ysDash"/>
            <a:round/>
            <a:headEnd type="arrow" w="lg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1371600"/>
            <a:ext cx="1859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Arial Black" pitchFamily="34" charset="0"/>
              </a:rPr>
              <a:t>Kernel</a:t>
            </a:r>
            <a:endParaRPr lang="en-US" sz="36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5014" y="579120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Arial Black" pitchFamily="34" charset="0"/>
              </a:rPr>
              <a:t>THREADs</a:t>
            </a:r>
            <a:endParaRPr lang="en-US" sz="28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33400" y="4153002"/>
            <a:ext cx="1108891" cy="952398"/>
            <a:chOff x="533400" y="2520556"/>
            <a:chExt cx="1108891" cy="952398"/>
          </a:xfrm>
        </p:grpSpPr>
        <p:sp>
          <p:nvSpPr>
            <p:cNvPr id="31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73775" y="4147046"/>
            <a:ext cx="1108891" cy="952398"/>
            <a:chOff x="533400" y="2520556"/>
            <a:chExt cx="1108891" cy="952398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782666" y="4153003"/>
            <a:ext cx="1108891" cy="952398"/>
            <a:chOff x="533400" y="2520556"/>
            <a:chExt cx="1108891" cy="952398"/>
          </a:xfrm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91557" y="4153004"/>
            <a:ext cx="1108891" cy="952398"/>
            <a:chOff x="533400" y="2520556"/>
            <a:chExt cx="1108891" cy="952398"/>
          </a:xfrm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33620" y="4132530"/>
            <a:ext cx="1108891" cy="952398"/>
            <a:chOff x="533400" y="2520556"/>
            <a:chExt cx="1108891" cy="952398"/>
          </a:xfrm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5" name="Straight Arrow Connector 54"/>
          <p:cNvCxnSpPr/>
          <p:nvPr/>
        </p:nvCxnSpPr>
        <p:spPr bwMode="auto">
          <a:xfrm>
            <a:off x="533400" y="3842246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517826" y="3380581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RANGE (grid)</a:t>
            </a:r>
            <a:endParaRPr lang="en-US" sz="2400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5029200" y="4153002"/>
            <a:ext cx="1108891" cy="952398"/>
            <a:chOff x="533400" y="2520556"/>
            <a:chExt cx="1108891" cy="952398"/>
          </a:xfrm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72200" y="4153002"/>
            <a:ext cx="1108891" cy="952398"/>
            <a:chOff x="533400" y="2520556"/>
            <a:chExt cx="1108891" cy="952398"/>
          </a:xfrm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Locality to Programmer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33400" y="2448821"/>
            <a:ext cx="1108891" cy="952398"/>
            <a:chOff x="533400" y="2520556"/>
            <a:chExt cx="1108891" cy="952398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39109" y="2442865"/>
            <a:ext cx="1108891" cy="952398"/>
            <a:chOff x="533400" y="2520556"/>
            <a:chExt cx="1108891" cy="952398"/>
          </a:xfrm>
        </p:grpSpPr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44818" y="2442865"/>
            <a:ext cx="1108891" cy="952398"/>
            <a:chOff x="533400" y="2520556"/>
            <a:chExt cx="1108891" cy="952398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82309" y="2442865"/>
            <a:ext cx="1108891" cy="952398"/>
            <a:chOff x="533400" y="2520556"/>
            <a:chExt cx="1108891" cy="952398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4509" y="2442865"/>
            <a:ext cx="1108891" cy="952398"/>
            <a:chOff x="533400" y="2520556"/>
            <a:chExt cx="1108891" cy="952398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5" name="Straight Arrow Connector 54"/>
          <p:cNvCxnSpPr/>
          <p:nvPr/>
        </p:nvCxnSpPr>
        <p:spPr bwMode="auto">
          <a:xfrm>
            <a:off x="533400" y="2138065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517826" y="1676400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RANGE (grid)</a:t>
            </a:r>
            <a:endParaRPr lang="en-US" sz="2400" b="1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457200" y="3657600"/>
            <a:ext cx="10524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53682" y="37777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3400" y="4800600"/>
            <a:ext cx="6808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Threads within a group can co-operate and coordinate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302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Intra-Block communication and synchronization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33400" y="4778755"/>
            <a:ext cx="1108891" cy="952398"/>
            <a:chOff x="533400" y="2520556"/>
            <a:chExt cx="1108891" cy="952398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39109" y="4772799"/>
            <a:ext cx="1108891" cy="952398"/>
            <a:chOff x="533400" y="2520556"/>
            <a:chExt cx="1108891" cy="952398"/>
          </a:xfrm>
        </p:grpSpPr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44818" y="4772799"/>
            <a:ext cx="1108891" cy="952398"/>
            <a:chOff x="533400" y="2520556"/>
            <a:chExt cx="1108891" cy="952398"/>
          </a:xfrm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82309" y="4772799"/>
            <a:ext cx="1108891" cy="952398"/>
            <a:chOff x="533400" y="2520556"/>
            <a:chExt cx="1108891" cy="952398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4509" y="4772799"/>
            <a:ext cx="1108891" cy="952398"/>
            <a:chOff x="533400" y="2520556"/>
            <a:chExt cx="1108891" cy="952398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 flipH="1">
              <a:off x="533400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798734" y="2520557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 flipH="1">
              <a:off x="1111623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flipH="1">
              <a:off x="1376957" y="2520556"/>
              <a:ext cx="265334" cy="95239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95" y="14"/>
                </a:cxn>
                <a:cxn ang="0">
                  <a:pos x="71" y="25"/>
                </a:cxn>
                <a:cxn ang="0">
                  <a:pos x="42" y="50"/>
                </a:cxn>
                <a:cxn ang="0">
                  <a:pos x="24" y="77"/>
                </a:cxn>
                <a:cxn ang="0">
                  <a:pos x="0" y="99"/>
                </a:cxn>
                <a:cxn ang="0">
                  <a:pos x="6" y="163"/>
                </a:cxn>
                <a:cxn ang="0">
                  <a:pos x="48" y="197"/>
                </a:cxn>
                <a:cxn ang="0">
                  <a:pos x="208" y="287"/>
                </a:cxn>
                <a:cxn ang="0">
                  <a:pos x="291" y="349"/>
                </a:cxn>
                <a:cxn ang="0">
                  <a:pos x="309" y="364"/>
                </a:cxn>
                <a:cxn ang="0">
                  <a:pos x="333" y="382"/>
                </a:cxn>
                <a:cxn ang="0">
                  <a:pos x="291" y="466"/>
                </a:cxn>
                <a:cxn ang="0">
                  <a:pos x="261" y="491"/>
                </a:cxn>
                <a:cxn ang="0">
                  <a:pos x="196" y="536"/>
                </a:cxn>
                <a:cxn ang="0">
                  <a:pos x="137" y="581"/>
                </a:cxn>
                <a:cxn ang="0">
                  <a:pos x="119" y="604"/>
                </a:cxn>
                <a:cxn ang="0">
                  <a:pos x="149" y="690"/>
                </a:cxn>
                <a:cxn ang="0">
                  <a:pos x="190" y="728"/>
                </a:cxn>
                <a:cxn ang="0">
                  <a:pos x="255" y="785"/>
                </a:cxn>
                <a:cxn ang="0">
                  <a:pos x="279" y="821"/>
                </a:cxn>
                <a:cxn ang="0">
                  <a:pos x="297" y="835"/>
                </a:cxn>
                <a:cxn ang="0">
                  <a:pos x="324" y="950"/>
                </a:cxn>
              </a:cxnLst>
              <a:rect l="0" t="0" r="r" b="b"/>
              <a:pathLst>
                <a:path w="334" h="950">
                  <a:moveTo>
                    <a:pt x="137" y="0"/>
                  </a:moveTo>
                  <a:cubicBezTo>
                    <a:pt x="120" y="5"/>
                    <a:pt x="108" y="6"/>
                    <a:pt x="95" y="14"/>
                  </a:cubicBezTo>
                  <a:cubicBezTo>
                    <a:pt x="69" y="28"/>
                    <a:pt x="115" y="14"/>
                    <a:pt x="71" y="25"/>
                  </a:cubicBezTo>
                  <a:cubicBezTo>
                    <a:pt x="63" y="34"/>
                    <a:pt x="49" y="41"/>
                    <a:pt x="42" y="50"/>
                  </a:cubicBezTo>
                  <a:cubicBezTo>
                    <a:pt x="35" y="59"/>
                    <a:pt x="33" y="69"/>
                    <a:pt x="24" y="77"/>
                  </a:cubicBezTo>
                  <a:cubicBezTo>
                    <a:pt x="15" y="85"/>
                    <a:pt x="6" y="90"/>
                    <a:pt x="0" y="99"/>
                  </a:cubicBezTo>
                  <a:cubicBezTo>
                    <a:pt x="2" y="121"/>
                    <a:pt x="2" y="142"/>
                    <a:pt x="6" y="163"/>
                  </a:cubicBezTo>
                  <a:cubicBezTo>
                    <a:pt x="8" y="175"/>
                    <a:pt x="35" y="186"/>
                    <a:pt x="48" y="197"/>
                  </a:cubicBezTo>
                  <a:cubicBezTo>
                    <a:pt x="89" y="230"/>
                    <a:pt x="158" y="256"/>
                    <a:pt x="208" y="287"/>
                  </a:cubicBezTo>
                  <a:cubicBezTo>
                    <a:pt x="240" y="307"/>
                    <a:pt x="266" y="328"/>
                    <a:pt x="291" y="349"/>
                  </a:cubicBezTo>
                  <a:cubicBezTo>
                    <a:pt x="297" y="354"/>
                    <a:pt x="303" y="359"/>
                    <a:pt x="309" y="364"/>
                  </a:cubicBezTo>
                  <a:cubicBezTo>
                    <a:pt x="316" y="370"/>
                    <a:pt x="333" y="382"/>
                    <a:pt x="333" y="382"/>
                  </a:cubicBezTo>
                  <a:cubicBezTo>
                    <a:pt x="329" y="414"/>
                    <a:pt x="334" y="440"/>
                    <a:pt x="291" y="466"/>
                  </a:cubicBezTo>
                  <a:cubicBezTo>
                    <a:pt x="285" y="476"/>
                    <a:pt x="272" y="482"/>
                    <a:pt x="261" y="491"/>
                  </a:cubicBezTo>
                  <a:cubicBezTo>
                    <a:pt x="242" y="507"/>
                    <a:pt x="230" y="523"/>
                    <a:pt x="196" y="536"/>
                  </a:cubicBezTo>
                  <a:cubicBezTo>
                    <a:pt x="179" y="552"/>
                    <a:pt x="149" y="565"/>
                    <a:pt x="137" y="581"/>
                  </a:cubicBezTo>
                  <a:cubicBezTo>
                    <a:pt x="131" y="589"/>
                    <a:pt x="119" y="604"/>
                    <a:pt x="119" y="604"/>
                  </a:cubicBezTo>
                  <a:cubicBezTo>
                    <a:pt x="123" y="632"/>
                    <a:pt x="114" y="664"/>
                    <a:pt x="149" y="690"/>
                  </a:cubicBezTo>
                  <a:cubicBezTo>
                    <a:pt x="156" y="703"/>
                    <a:pt x="173" y="716"/>
                    <a:pt x="190" y="728"/>
                  </a:cubicBezTo>
                  <a:cubicBezTo>
                    <a:pt x="203" y="749"/>
                    <a:pt x="232" y="766"/>
                    <a:pt x="255" y="785"/>
                  </a:cubicBezTo>
                  <a:cubicBezTo>
                    <a:pt x="269" y="797"/>
                    <a:pt x="268" y="810"/>
                    <a:pt x="279" y="821"/>
                  </a:cubicBezTo>
                  <a:cubicBezTo>
                    <a:pt x="286" y="828"/>
                    <a:pt x="296" y="827"/>
                    <a:pt x="297" y="835"/>
                  </a:cubicBezTo>
                  <a:cubicBezTo>
                    <a:pt x="299" y="844"/>
                    <a:pt x="324" y="941"/>
                    <a:pt x="324" y="95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5" name="Straight Arrow Connector 54"/>
          <p:cNvCxnSpPr/>
          <p:nvPr/>
        </p:nvCxnSpPr>
        <p:spPr bwMode="auto">
          <a:xfrm>
            <a:off x="533400" y="4467999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517826" y="4006334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RANGE (grid)</a:t>
            </a:r>
            <a:endParaRPr lang="en-US" sz="2400" b="1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457200" y="5987534"/>
            <a:ext cx="10524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lg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53682" y="6107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</a:t>
            </a:r>
            <a:endParaRPr lang="en-US" b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kern="0" dirty="0" smtClean="0">
                <a:latin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</a:rPr>
              <a:t>thread 10</a:t>
            </a:r>
            <a:r>
              <a:rPr lang="en-US" kern="0" dirty="0" smtClean="0">
                <a:latin typeface="Courier New" pitchFamily="49" charset="0"/>
              </a:rPr>
              <a:t>				</a:t>
            </a:r>
            <a:r>
              <a:rPr lang="en-US" b="1" kern="0" dirty="0" smtClean="0">
                <a:latin typeface="Courier New" pitchFamily="49" charset="0"/>
              </a:rPr>
              <a:t>thread 11</a:t>
            </a:r>
          </a:p>
          <a:p>
            <a:pPr>
              <a:buFontTx/>
              <a:buNone/>
            </a:pPr>
            <a:r>
              <a:rPr lang="en-US" kern="0" dirty="0">
                <a:latin typeface="Courier New" pitchFamily="49" charset="0"/>
              </a:rPr>
              <a:t>	</a:t>
            </a:r>
            <a:r>
              <a:rPr lang="en-US" kern="0" dirty="0" smtClean="0">
                <a:latin typeface="Courier New" pitchFamily="49" charset="0"/>
              </a:rPr>
              <a:t>	a[10] = in[10]		a[11] = in[11]</a:t>
            </a:r>
          </a:p>
          <a:p>
            <a:pPr>
              <a:buFontTx/>
              <a:buNone/>
            </a:pPr>
            <a:r>
              <a:rPr lang="en-US" kern="0" dirty="0">
                <a:latin typeface="Courier New" pitchFamily="49" charset="0"/>
              </a:rPr>
              <a:t>	</a:t>
            </a:r>
            <a:r>
              <a:rPr lang="en-US" kern="0" dirty="0" smtClean="0">
                <a:latin typeface="Courier New" pitchFamily="49" charset="0"/>
              </a:rPr>
              <a:t>	barrier				barrier</a:t>
            </a:r>
          </a:p>
          <a:p>
            <a:pPr>
              <a:buFontTx/>
              <a:buNone/>
            </a:pPr>
            <a:r>
              <a:rPr lang="en-US" kern="0" dirty="0" smtClean="0">
                <a:latin typeface="Courier New" pitchFamily="49" charset="0"/>
              </a:rPr>
              <a:t>		a[10] += a[11]</a:t>
            </a:r>
            <a:r>
              <a:rPr lang="en-US" kern="0" dirty="0">
                <a:latin typeface="Courier New" pitchFamily="49" charset="0"/>
              </a:rPr>
              <a:t>	</a:t>
            </a:r>
            <a:r>
              <a:rPr lang="en-US" kern="0" dirty="0" smtClean="0">
                <a:latin typeface="Courier New" pitchFamily="49" charset="0"/>
              </a:rPr>
              <a:t>	</a:t>
            </a:r>
            <a:endParaRPr lang="en-US" kern="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321042" y="1447800"/>
            <a:ext cx="1204824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13344" y="168223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communication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09298" y="30480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2180254" y="2057400"/>
            <a:ext cx="867746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V="1">
            <a:off x="4349740" y="2057400"/>
            <a:ext cx="235586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46362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arrow" w="lg" len="med"/>
          <a:tailEnd type="arrow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arrow" w="lg" len="med"/>
          <a:tailEnd type="arrow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2175</Words>
  <Application>Microsoft Office PowerPoint</Application>
  <PresentationFormat>On-screen Show (4:3)</PresentationFormat>
  <Paragraphs>734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Default Design</vt:lpstr>
      <vt:lpstr>Some things are naturally parallel</vt:lpstr>
      <vt:lpstr>Sequential Execution Model / SISD</vt:lpstr>
      <vt:lpstr>Data Parallel Execution Model / SIMD</vt:lpstr>
      <vt:lpstr>Single Program Multiple Data / SPMD</vt:lpstr>
      <vt:lpstr>SPMD Execution Order Undefined</vt:lpstr>
      <vt:lpstr>Programming Model</vt:lpstr>
      <vt:lpstr>1D Range – Execution Model</vt:lpstr>
      <vt:lpstr>Exposing Locality to Programmer</vt:lpstr>
      <vt:lpstr>Intra-Block communication and synchronization</vt:lpstr>
      <vt:lpstr>GPGPU Processor – Basic Unit</vt:lpstr>
      <vt:lpstr>WARP Execution and Control Flow Divergence</vt:lpstr>
      <vt:lpstr>Control Flow Divergence Contd.</vt:lpstr>
      <vt:lpstr>GPGPU Processor – Overall Architecture</vt:lpstr>
      <vt:lpstr>Why are threads useful? Parallelism</vt:lpstr>
      <vt:lpstr>Why are threads useful #2 – Tolerating stalls</vt:lpstr>
      <vt:lpstr>GPGPU Processor – Basic Unit</vt:lpstr>
      <vt:lpstr>GPU: bandwidth optimized – latencies are long</vt:lpstr>
      <vt:lpstr>Architecture Scalability</vt:lpstr>
      <vt:lpstr>GF100 Architecture Overview -- Compute</vt:lpstr>
      <vt:lpstr>GF100 Architecture - Complete</vt:lpstr>
      <vt:lpstr>SM Architecture</vt:lpstr>
      <vt:lpstr>GK110 Architecture GTX7xx series</vt:lpstr>
      <vt:lpstr>PowerPoint Presentation</vt:lpstr>
      <vt:lpstr>Why GPUs now? Why not before?</vt:lpstr>
      <vt:lpstr>Programmer’s view</vt:lpstr>
      <vt:lpstr>Execution Timeline</vt:lpstr>
      <vt:lpstr>Programmer’s view</vt:lpstr>
      <vt:lpstr>Programmer’s view</vt:lpstr>
      <vt:lpstr>Programmer’s view</vt:lpstr>
      <vt:lpstr>Programmer’s view</vt:lpstr>
      <vt:lpstr>Programmer’s view</vt:lpstr>
      <vt:lpstr>Programming Languages</vt:lpstr>
      <vt:lpstr>Computation partitioning: </vt:lpstr>
      <vt:lpstr>Some things are naturally parallel</vt:lpstr>
      <vt:lpstr>My first CUDA Program</vt:lpstr>
      <vt:lpstr>Per Kernel Computation Partitioning</vt:lpstr>
      <vt:lpstr>Per Kernel Computation Partitioning</vt:lpstr>
      <vt:lpstr>Fade example</vt:lpstr>
      <vt:lpstr>Code Skeleton</vt:lpstr>
      <vt:lpstr>GPU Kernel pseudo-code</vt:lpstr>
      <vt:lpstr>How does a thread know which pixel to process?</vt:lpstr>
      <vt:lpstr>gridDim</vt:lpstr>
      <vt:lpstr>blockDim</vt:lpstr>
      <vt:lpstr>blockIdx</vt:lpstr>
      <vt:lpstr>threadIdx</vt:lpstr>
      <vt:lpstr>How does a thread know which pixel to process?</vt:lpstr>
      <vt:lpstr>GPU Kernel pseudo-code</vt:lpstr>
      <vt:lpstr>GPU Kernel pseudo-code w/ limits</vt:lpstr>
      <vt:lpstr>Programmer’s view: Memory Model</vt:lpstr>
      <vt:lpstr>CUDA API: Example</vt:lpstr>
      <vt:lpstr>My first CUDA Program / Skeleton</vt:lpstr>
      <vt:lpstr>1. Allocate CPU Data container</vt:lpstr>
      <vt:lpstr>2. Initialize CPU Data (dummy)</vt:lpstr>
      <vt:lpstr>3. Allocate GPU Data container</vt:lpstr>
      <vt:lpstr>GPU Memory Allocation</vt:lpstr>
      <vt:lpstr>4. Copy Initialized CPU data to GPU</vt:lpstr>
      <vt:lpstr>Host/Device Data Transfers</vt:lpstr>
      <vt:lpstr>5. Define Execution Configuration</vt:lpstr>
      <vt:lpstr>6. Launch Kernel &amp; 7. CPU/GPU Synchronization</vt:lpstr>
      <vt:lpstr>CPU/GPU Synchronization</vt:lpstr>
      <vt:lpstr>8. Copy data from GPU to CPU &amp; 9. DeAllocate Memory</vt:lpstr>
      <vt:lpstr>The GPU Kernel</vt:lpstr>
      <vt:lpstr>My first CUDA Program</vt:lpstr>
      <vt:lpstr>Texture Unit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CUDA Programming</dc:title>
  <dc:creator>owner</dc:creator>
  <cp:lastModifiedBy>dodo</cp:lastModifiedBy>
  <cp:revision>287</cp:revision>
  <dcterms:created xsi:type="dcterms:W3CDTF">2009-01-18T21:53:17Z</dcterms:created>
  <dcterms:modified xsi:type="dcterms:W3CDTF">2013-11-06T03:05:11Z</dcterms:modified>
</cp:coreProperties>
</file>