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03" r:id="rId2"/>
    <p:sldId id="425" r:id="rId3"/>
    <p:sldId id="499" r:id="rId4"/>
    <p:sldId id="500" r:id="rId5"/>
    <p:sldId id="501" r:id="rId6"/>
    <p:sldId id="502" r:id="rId7"/>
    <p:sldId id="426" r:id="rId8"/>
    <p:sldId id="427" r:id="rId9"/>
    <p:sldId id="488" r:id="rId10"/>
    <p:sldId id="487" r:id="rId11"/>
    <p:sldId id="489" r:id="rId12"/>
    <p:sldId id="490" r:id="rId13"/>
    <p:sldId id="491" r:id="rId14"/>
    <p:sldId id="492" r:id="rId15"/>
    <p:sldId id="493" r:id="rId16"/>
    <p:sldId id="495" r:id="rId17"/>
    <p:sldId id="494" r:id="rId18"/>
    <p:sldId id="428" r:id="rId19"/>
    <p:sldId id="429" r:id="rId20"/>
    <p:sldId id="430" r:id="rId21"/>
    <p:sldId id="471" r:id="rId22"/>
    <p:sldId id="431" r:id="rId23"/>
    <p:sldId id="438" r:id="rId24"/>
    <p:sldId id="497" r:id="rId25"/>
    <p:sldId id="496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86" r:id="rId37"/>
    <p:sldId id="449" r:id="rId38"/>
    <p:sldId id="450" r:id="rId39"/>
    <p:sldId id="451" r:id="rId40"/>
    <p:sldId id="452" r:id="rId41"/>
    <p:sldId id="483" r:id="rId42"/>
    <p:sldId id="482" r:id="rId43"/>
    <p:sldId id="484" r:id="rId44"/>
    <p:sldId id="485" r:id="rId45"/>
    <p:sldId id="498" r:id="rId46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81"/>
    <a:srgbClr val="FFFF99"/>
    <a:srgbClr val="FF0000"/>
    <a:srgbClr val="6600FF"/>
    <a:srgbClr val="660066"/>
    <a:srgbClr val="CC9900"/>
    <a:srgbClr val="FF7C8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94645" autoAdjust="0"/>
  </p:normalViewPr>
  <p:slideViewPr>
    <p:cSldViewPr>
      <p:cViewPr>
        <p:scale>
          <a:sx n="92" d="100"/>
          <a:sy n="92" d="100"/>
        </p:scale>
        <p:origin x="-946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7" tIns="45574" rIns="91147" bIns="4557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pPr>
              <a:defRPr/>
            </a:pPr>
            <a:fld id="{1AD21D15-E41D-4841-B0E8-C1F365B48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0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3C4F54-A518-4B3A-A398-C5DB328E4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5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3810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A. Moshovos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3200400" cy="3810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1905000" cy="3048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683DF00-82C3-4169-957D-9444AED10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A740-8A62-4DC0-ACFC-521503413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E27F-7320-4765-A2DD-C708C99F4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59F4B-26EE-463C-AB41-1E53E2367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DDB99-148E-44FE-8842-BDD0FDA00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0C212-89E2-4CEF-B7EE-0507281B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6179-2161-4720-8D00-8FF5D6BB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EF1D1-98FC-44A0-8034-054151B8E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591E-2AAD-406D-B77A-B5ACE6807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569D-AA34-4BDE-8500-7AB083ED0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E300-685E-4389-A9BF-5A7E7824C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55995-201E-4CC5-81D2-F68A62F91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B3B5-F958-48D8-B97F-7ECA1BE6E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9906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E59309EE-A4D7-485A-BA38-F4D7BFA0A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vantGar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g.toronto.edu/~moshovos/ACA07/readings/smith-interrupts.pd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Sequential Execution Semantics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"/>
          </a:xfrm>
        </p:spPr>
        <p:txBody>
          <a:bodyPr/>
          <a:lstStyle/>
          <a:p>
            <a:r>
              <a:rPr lang="en-US" smtClean="0"/>
              <a:t>Contract: </a:t>
            </a:r>
            <a:r>
              <a:rPr lang="en-US" b="0" smtClean="0"/>
              <a:t>How the machine appears to behave</a:t>
            </a:r>
            <a:endParaRPr lang="en-US" smtClean="0"/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53413" cy="4032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I1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 F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I3 F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F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F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3275561" y="990600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2" idx="0"/>
          </p:cNvCxnSpPr>
          <p:nvPr/>
        </p:nvCxnSpPr>
        <p:spPr bwMode="auto">
          <a:xfrm>
            <a:off x="2425995" y="4038600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57400" y="37338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718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I1 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 D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I3 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D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415543" y="1012825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2" idx="0"/>
          </p:cNvCxnSpPr>
          <p:nvPr/>
        </p:nvCxnSpPr>
        <p:spPr bwMode="auto">
          <a:xfrm>
            <a:off x="2425995" y="4038600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57400" y="37338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73595" y="4266817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577257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83195" y="4267200"/>
            <a:ext cx="302395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86228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486910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752599" y="4419600"/>
            <a:ext cx="673395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68093" y="4370675"/>
            <a:ext cx="188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destReg</a:t>
            </a: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old value</a:t>
            </a: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6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I1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 D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I3 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539691" y="1012825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2" idx="0"/>
          </p:cNvCxnSpPr>
          <p:nvPr/>
        </p:nvCxnSpPr>
        <p:spPr bwMode="auto">
          <a:xfrm>
            <a:off x="2425995" y="4038600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57400" y="37338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73595" y="4266817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577257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83195" y="4267200"/>
            <a:ext cx="302395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86228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486910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752599" y="4495800"/>
            <a:ext cx="609601" cy="182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3457" y="4261627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completed</a:t>
            </a:r>
          </a:p>
        </p:txBody>
      </p:sp>
      <p:cxnSp>
        <p:nvCxnSpPr>
          <p:cNvPr id="57" name="Straight Arrow Connector 56"/>
          <p:cNvCxnSpPr>
            <a:stCxn id="13" idx="3"/>
          </p:cNvCxnSpPr>
          <p:nvPr/>
        </p:nvCxnSpPr>
        <p:spPr bwMode="auto">
          <a:xfrm>
            <a:off x="1752599" y="4415516"/>
            <a:ext cx="1526920" cy="171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607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I3 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681915" y="969999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07549" y="4044610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86000" y="371469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77257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83195" y="4267200"/>
            <a:ext cx="302395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86228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486910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752599" y="4495800"/>
            <a:ext cx="952971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3457" y="4261627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completed</a:t>
            </a:r>
          </a:p>
        </p:txBody>
      </p:sp>
      <p:cxnSp>
        <p:nvCxnSpPr>
          <p:cNvPr id="57" name="Straight Arrow Connector 56"/>
          <p:cNvCxnSpPr>
            <a:stCxn id="13" idx="3"/>
          </p:cNvCxnSpPr>
          <p:nvPr/>
        </p:nvCxnSpPr>
        <p:spPr bwMode="auto">
          <a:xfrm>
            <a:off x="1752599" y="4415516"/>
            <a:ext cx="1889053" cy="153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1524000" y="5029200"/>
            <a:ext cx="857484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1548" y="47976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29514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7835752" y="1010093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329558" y="4038983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844944" y="369577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186228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486910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524000" y="5029200"/>
            <a:ext cx="857484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1548" y="47976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committed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752599" y="4272773"/>
            <a:ext cx="1576959" cy="299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73457" y="403860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2901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8605313" y="990600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909350" y="4048538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74775" y="369577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5820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I3 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681915" y="969999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07549" y="4044610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86000" y="371469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967833" y="3590955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633121" y="329566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77257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883195" y="4267200"/>
            <a:ext cx="302395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86228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486910" y="42672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752599" y="4495800"/>
            <a:ext cx="952971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73457" y="4261627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completed</a:t>
            </a:r>
          </a:p>
        </p:txBody>
      </p:sp>
      <p:cxnSp>
        <p:nvCxnSpPr>
          <p:cNvPr id="57" name="Straight Arrow Connector 56"/>
          <p:cNvCxnSpPr>
            <a:stCxn id="13" idx="3"/>
          </p:cNvCxnSpPr>
          <p:nvPr/>
        </p:nvCxnSpPr>
        <p:spPr bwMode="auto">
          <a:xfrm>
            <a:off x="1752599" y="4415516"/>
            <a:ext cx="1889053" cy="153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1524000" y="5029200"/>
            <a:ext cx="857484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31548" y="479762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committed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619780"/>
            <a:ext cx="5862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WHAT IF SOMEONE STOPS US HERE?</a:t>
            </a:r>
          </a:p>
        </p:txBody>
      </p:sp>
    </p:spTree>
    <p:extLst>
      <p:ext uri="{BB962C8B-B14F-4D97-AF65-F5344CB8AC3E}">
        <p14:creationId xmlns:p14="http://schemas.microsoft.com/office/powerpoint/2010/main" val="16905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2273595" y="44954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78395" y="44954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882057" y="44958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I3 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185590" y="44954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I4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489252" y="44958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I5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791710" y="44954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2577257" y="44958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883195" y="4495800"/>
            <a:ext cx="302395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186228" y="44958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486910" y="4495800"/>
            <a:ext cx="304800" cy="22898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5581650" y="1676400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4419600" y="3081337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5235575" y="3073400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681915" y="969999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600200" y="1905000"/>
            <a:ext cx="6477000" cy="122237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1371600" y="1905000"/>
            <a:ext cx="6623050" cy="127317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43747" y="5945033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267710" y="5619734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135579" y="5548084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2707549" y="4254144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2286000" y="392422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3967833" y="3800489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633121" y="350520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667000" y="5314934"/>
            <a:ext cx="10668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04800" y="4770368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Undo changes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200" y="3464078"/>
            <a:ext cx="3048000" cy="2860522"/>
            <a:chOff x="4648200" y="3464078"/>
            <a:chExt cx="3048000" cy="2860522"/>
          </a:xfrm>
        </p:grpSpPr>
        <p:sp>
          <p:nvSpPr>
            <p:cNvPr id="2" name="Rectangle 1"/>
            <p:cNvSpPr/>
            <p:nvPr/>
          </p:nvSpPr>
          <p:spPr bwMode="auto">
            <a:xfrm>
              <a:off x="5873285" y="4455808"/>
              <a:ext cx="3048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43437" y="5924490"/>
              <a:ext cx="1965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Reorder buffer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5867400" y="5599191"/>
              <a:ext cx="1524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735269" y="5527541"/>
              <a:ext cx="18357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Program order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178085" y="4455808"/>
              <a:ext cx="3048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6481747" y="4456191"/>
              <a:ext cx="3048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785280" y="4455808"/>
              <a:ext cx="3048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088942" y="4456191"/>
              <a:ext cx="3048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6307239" y="4233601"/>
              <a:ext cx="0" cy="228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885690" y="3903681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Retire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6419090" y="3760836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6074235" y="3464078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Enter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391400" y="4455808"/>
              <a:ext cx="304800" cy="1066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176947" y="4456191"/>
              <a:ext cx="304800" cy="22898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482885" y="4456191"/>
              <a:ext cx="302395" cy="22898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785918" y="4456191"/>
              <a:ext cx="304800" cy="22898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086600" y="4456191"/>
              <a:ext cx="304800" cy="22898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4648200" y="4455808"/>
              <a:ext cx="838200" cy="1092276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Preserving Sequential Semantics: Three phases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en-US" smtClean="0"/>
              <a:t>Instr. exec. in 3 phases:</a:t>
            </a:r>
          </a:p>
          <a:p>
            <a:pPr lvl="1"/>
            <a:r>
              <a:rPr lang="en-US" smtClean="0"/>
              <a:t>In-progress, </a:t>
            </a:r>
            <a:r>
              <a:rPr lang="en-US" b="1" smtClean="0">
                <a:solidFill>
                  <a:srgbClr val="800000"/>
                </a:solidFill>
              </a:rPr>
              <a:t>Completed,</a:t>
            </a:r>
            <a:r>
              <a:rPr lang="en-US" smtClean="0"/>
              <a:t> Committed</a:t>
            </a:r>
          </a:p>
          <a:p>
            <a:pPr lvl="1"/>
            <a:r>
              <a:rPr lang="en-US" i="1" smtClean="0"/>
              <a:t>OOO for in-progress and Completed</a:t>
            </a:r>
            <a:endParaRPr lang="en-US" smtClean="0"/>
          </a:p>
          <a:p>
            <a:pPr lvl="1"/>
            <a:r>
              <a:rPr lang="en-US" i="1" smtClean="0"/>
              <a:t>In-order Commits</a:t>
            </a:r>
          </a:p>
          <a:p>
            <a:r>
              <a:rPr lang="en-US" sz="2000" smtClean="0"/>
              <a:t>Completed - out-of-order: </a:t>
            </a:r>
            <a:r>
              <a:rPr lang="en-US" sz="2000" smtClean="0">
                <a:solidFill>
                  <a:srgbClr val="FF0000"/>
                </a:solidFill>
              </a:rPr>
              <a:t>”Visible only inside”</a:t>
            </a:r>
          </a:p>
          <a:p>
            <a:pPr lvl="1"/>
            <a:r>
              <a:rPr lang="en-US" sz="2000" smtClean="0"/>
              <a:t>Results visible to subsequent instructions</a:t>
            </a:r>
          </a:p>
          <a:p>
            <a:pPr lvl="1"/>
            <a:r>
              <a:rPr lang="en-US" sz="2000" smtClean="0"/>
              <a:t>Results not visible to outsiders</a:t>
            </a:r>
          </a:p>
          <a:p>
            <a:pPr lvl="2"/>
            <a:r>
              <a:rPr lang="en-US" smtClean="0"/>
              <a:t>On interrupts completed results are discarded</a:t>
            </a:r>
          </a:p>
          <a:p>
            <a:r>
              <a:rPr lang="en-US" sz="2000" smtClean="0"/>
              <a:t>Committed - in-order: </a:t>
            </a:r>
            <a:r>
              <a:rPr lang="en-US" sz="2000" smtClean="0">
                <a:solidFill>
                  <a:srgbClr val="FF0000"/>
                </a:solidFill>
              </a:rPr>
              <a:t>”Visible to all”</a:t>
            </a:r>
          </a:p>
          <a:p>
            <a:pPr lvl="1"/>
            <a:r>
              <a:rPr lang="en-US" sz="2000" smtClean="0"/>
              <a:t>Results visible to subsequent instructions</a:t>
            </a:r>
          </a:p>
          <a:p>
            <a:pPr lvl="1"/>
            <a:r>
              <a:rPr lang="en-US" sz="2000" smtClean="0"/>
              <a:t>Results visible to outsiders</a:t>
            </a:r>
          </a:p>
          <a:p>
            <a:pPr lvl="2"/>
            <a:r>
              <a:rPr lang="en-US" smtClean="0"/>
              <a:t>On interrupt committed results are preserved</a:t>
            </a:r>
            <a:endParaRPr lang="en-US" i="1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Commit vs. Complete</a:t>
            </a:r>
          </a:p>
        </p:txBody>
      </p:sp>
      <p:sp>
        <p:nvSpPr>
          <p:cNvPr id="81925" name="AutoShape 3"/>
          <p:cNvSpPr>
            <a:spLocks noChangeArrowheads="1"/>
          </p:cNvSpPr>
          <p:nvPr/>
        </p:nvSpPr>
        <p:spPr bwMode="auto">
          <a:xfrm>
            <a:off x="3365500" y="1855788"/>
            <a:ext cx="228600" cy="1524000"/>
          </a:xfrm>
          <a:prstGeom prst="downArrow">
            <a:avLst>
              <a:gd name="adj1" fmla="val 50000"/>
              <a:gd name="adj2" fmla="val 1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AutoShape 4"/>
          <p:cNvSpPr>
            <a:spLocks noChangeArrowheads="1"/>
          </p:cNvSpPr>
          <p:nvPr/>
        </p:nvSpPr>
        <p:spPr bwMode="auto">
          <a:xfrm>
            <a:off x="3670300" y="2008188"/>
            <a:ext cx="228600" cy="635000"/>
          </a:xfrm>
          <a:prstGeom prst="downArrow">
            <a:avLst>
              <a:gd name="adj1" fmla="val 50000"/>
              <a:gd name="adj2" fmla="val 6944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AutoShape 5"/>
          <p:cNvSpPr>
            <a:spLocks noChangeArrowheads="1"/>
          </p:cNvSpPr>
          <p:nvPr/>
        </p:nvSpPr>
        <p:spPr bwMode="auto">
          <a:xfrm>
            <a:off x="3670300" y="2643188"/>
            <a:ext cx="228600" cy="889000"/>
          </a:xfrm>
          <a:prstGeom prst="downArrow">
            <a:avLst>
              <a:gd name="adj1" fmla="val 50000"/>
              <a:gd name="adj2" fmla="val 9722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AutoShape 6"/>
          <p:cNvSpPr>
            <a:spLocks noChangeArrowheads="1"/>
          </p:cNvSpPr>
          <p:nvPr/>
        </p:nvSpPr>
        <p:spPr bwMode="auto">
          <a:xfrm>
            <a:off x="3898900" y="3532188"/>
            <a:ext cx="228600" cy="635000"/>
          </a:xfrm>
          <a:prstGeom prst="downArrow">
            <a:avLst>
              <a:gd name="adj1" fmla="val 50000"/>
              <a:gd name="adj2" fmla="val 6944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rgbClr val="009900"/>
              </a:solidFill>
              <a:latin typeface="AvantGarde" pitchFamily="34" charset="0"/>
            </a:endParaRPr>
          </a:p>
        </p:txBody>
      </p:sp>
      <p:sp>
        <p:nvSpPr>
          <p:cNvPr id="81929" name="Text Box 7"/>
          <p:cNvSpPr txBox="1">
            <a:spLocks noChangeArrowheads="1"/>
          </p:cNvSpPr>
          <p:nvPr/>
        </p:nvSpPr>
        <p:spPr bwMode="auto">
          <a:xfrm rot="-5362635">
            <a:off x="2478087" y="2898776"/>
            <a:ext cx="866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vantGarde" pitchFamily="34" charset="0"/>
              </a:rPr>
              <a:t>Time</a:t>
            </a:r>
          </a:p>
        </p:txBody>
      </p:sp>
      <p:sp>
        <p:nvSpPr>
          <p:cNvPr id="81930" name="AutoShape 8"/>
          <p:cNvSpPr>
            <a:spLocks noChangeArrowheads="1"/>
          </p:cNvSpPr>
          <p:nvPr/>
        </p:nvSpPr>
        <p:spPr bwMode="auto">
          <a:xfrm>
            <a:off x="5518150" y="1855788"/>
            <a:ext cx="228600" cy="1524000"/>
          </a:xfrm>
          <a:prstGeom prst="downArrow">
            <a:avLst>
              <a:gd name="adj1" fmla="val 50000"/>
              <a:gd name="adj2" fmla="val 1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AutoShape 9"/>
          <p:cNvSpPr>
            <a:spLocks noChangeArrowheads="1"/>
          </p:cNvSpPr>
          <p:nvPr/>
        </p:nvSpPr>
        <p:spPr bwMode="auto">
          <a:xfrm>
            <a:off x="5822950" y="2008188"/>
            <a:ext cx="228600" cy="635000"/>
          </a:xfrm>
          <a:prstGeom prst="downArrow">
            <a:avLst>
              <a:gd name="adj1" fmla="val 50000"/>
              <a:gd name="adj2" fmla="val 6944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AutoShape 10"/>
          <p:cNvSpPr>
            <a:spLocks noChangeArrowheads="1"/>
          </p:cNvSpPr>
          <p:nvPr/>
        </p:nvSpPr>
        <p:spPr bwMode="auto">
          <a:xfrm>
            <a:off x="5822950" y="2617788"/>
            <a:ext cx="228600" cy="889000"/>
          </a:xfrm>
          <a:prstGeom prst="downArrow">
            <a:avLst>
              <a:gd name="adj1" fmla="val 50000"/>
              <a:gd name="adj2" fmla="val 9722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AutoShape 11"/>
          <p:cNvSpPr>
            <a:spLocks noChangeArrowheads="1"/>
          </p:cNvSpPr>
          <p:nvPr/>
        </p:nvSpPr>
        <p:spPr bwMode="auto">
          <a:xfrm>
            <a:off x="6127750" y="2693988"/>
            <a:ext cx="228600" cy="635000"/>
          </a:xfrm>
          <a:prstGeom prst="downArrow">
            <a:avLst>
              <a:gd name="adj1" fmla="val 50000"/>
              <a:gd name="adj2" fmla="val 69444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AutoShape 12"/>
          <p:cNvSpPr>
            <a:spLocks noChangeArrowheads="1"/>
          </p:cNvSpPr>
          <p:nvPr/>
        </p:nvSpPr>
        <p:spPr bwMode="auto">
          <a:xfrm>
            <a:off x="6127750" y="3303588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3"/>
          <p:cNvSpPr txBox="1">
            <a:spLocks noChangeArrowheads="1"/>
          </p:cNvSpPr>
          <p:nvPr/>
        </p:nvSpPr>
        <p:spPr bwMode="auto">
          <a:xfrm>
            <a:off x="930275" y="2008188"/>
            <a:ext cx="1628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AvantGarde" pitchFamily="34" charset="0"/>
              </a:rPr>
              <a:t>DIV R3, _, _</a:t>
            </a:r>
          </a:p>
          <a:p>
            <a:r>
              <a:rPr lang="en-US" b="1">
                <a:solidFill>
                  <a:schemeClr val="accent2"/>
                </a:solidFill>
                <a:latin typeface="AvantGarde" pitchFamily="34" charset="0"/>
              </a:rPr>
              <a:t>ADD R1, _, _</a:t>
            </a:r>
          </a:p>
          <a:p>
            <a:r>
              <a:rPr lang="en-US" b="1">
                <a:solidFill>
                  <a:srgbClr val="009900"/>
                </a:solidFill>
                <a:latin typeface="AvantGarde" pitchFamily="34" charset="0"/>
              </a:rPr>
              <a:t>ADD _, R1, _</a:t>
            </a:r>
            <a:endParaRPr lang="en-US" sz="2400">
              <a:solidFill>
                <a:srgbClr val="009900"/>
              </a:solidFill>
              <a:latin typeface="AvantGarde" pitchFamily="34" charset="0"/>
            </a:endParaRPr>
          </a:p>
        </p:txBody>
      </p:sp>
      <p:sp>
        <p:nvSpPr>
          <p:cNvPr id="81936" name="Line 14"/>
          <p:cNvSpPr>
            <a:spLocks noChangeShapeType="1"/>
          </p:cNvSpPr>
          <p:nvPr/>
        </p:nvSpPr>
        <p:spPr bwMode="auto">
          <a:xfrm>
            <a:off x="5594350" y="3303588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Text Box 15"/>
          <p:cNvSpPr txBox="1">
            <a:spLocks noChangeArrowheads="1"/>
          </p:cNvSpPr>
          <p:nvPr/>
        </p:nvSpPr>
        <p:spPr bwMode="auto">
          <a:xfrm>
            <a:off x="6340475" y="3189288"/>
            <a:ext cx="1444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vantGarde" pitchFamily="34" charset="0"/>
              </a:rPr>
              <a:t>In-order</a:t>
            </a:r>
          </a:p>
          <a:p>
            <a:r>
              <a:rPr lang="en-US" sz="2400" b="1">
                <a:latin typeface="AvantGarde" pitchFamily="34" charset="0"/>
              </a:rPr>
              <a:t>commits</a:t>
            </a:r>
          </a:p>
        </p:txBody>
      </p:sp>
      <p:sp>
        <p:nvSpPr>
          <p:cNvPr id="81938" name="Text Box 16"/>
          <p:cNvSpPr txBox="1">
            <a:spLocks noChangeArrowheads="1"/>
          </p:cNvSpPr>
          <p:nvPr/>
        </p:nvSpPr>
        <p:spPr bwMode="auto">
          <a:xfrm>
            <a:off x="2682875" y="1187450"/>
            <a:ext cx="1485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vantGarde" pitchFamily="34" charset="0"/>
              </a:rPr>
              <a:t>in-order</a:t>
            </a:r>
          </a:p>
          <a:p>
            <a:pPr algn="ctr"/>
            <a:r>
              <a:rPr lang="en-US" b="1">
                <a:latin typeface="AvantGarde" pitchFamily="34" charset="0"/>
              </a:rPr>
              <a:t>completes</a:t>
            </a:r>
          </a:p>
        </p:txBody>
      </p:sp>
      <p:sp>
        <p:nvSpPr>
          <p:cNvPr id="81939" name="Text Box 17"/>
          <p:cNvSpPr txBox="1">
            <a:spLocks noChangeArrowheads="1"/>
          </p:cNvSpPr>
          <p:nvPr/>
        </p:nvSpPr>
        <p:spPr bwMode="auto">
          <a:xfrm>
            <a:off x="4359275" y="118745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vantGarde" pitchFamily="34" charset="0"/>
              </a:rPr>
              <a:t>out-of-order completes</a:t>
            </a:r>
          </a:p>
          <a:p>
            <a:pPr algn="ctr"/>
            <a:r>
              <a:rPr lang="en-US" b="1">
                <a:latin typeface="AvantGarde" pitchFamily="34" charset="0"/>
              </a:rPr>
              <a:t>in-order commits</a:t>
            </a:r>
          </a:p>
        </p:txBody>
      </p:sp>
      <p:sp>
        <p:nvSpPr>
          <p:cNvPr id="81940" name="Rectangle 18"/>
          <p:cNvSpPr>
            <a:spLocks noChangeArrowheads="1"/>
          </p:cNvSpPr>
          <p:nvPr/>
        </p:nvSpPr>
        <p:spPr bwMode="auto">
          <a:xfrm>
            <a:off x="3290888" y="5886450"/>
            <a:ext cx="74612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Text Box 19"/>
          <p:cNvSpPr txBox="1">
            <a:spLocks noChangeArrowheads="1"/>
          </p:cNvSpPr>
          <p:nvPr/>
        </p:nvSpPr>
        <p:spPr bwMode="auto">
          <a:xfrm>
            <a:off x="3365500" y="5857875"/>
            <a:ext cx="139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complete</a:t>
            </a:r>
          </a:p>
        </p:txBody>
      </p:sp>
      <p:sp>
        <p:nvSpPr>
          <p:cNvPr id="81942" name="Rectangle 20"/>
          <p:cNvSpPr>
            <a:spLocks noChangeArrowheads="1"/>
          </p:cNvSpPr>
          <p:nvPr/>
        </p:nvSpPr>
        <p:spPr bwMode="auto">
          <a:xfrm>
            <a:off x="4122738" y="4427538"/>
            <a:ext cx="1122362" cy="2730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AvantGarde" pitchFamily="34" charset="0"/>
            </a:endParaRPr>
          </a:p>
        </p:txBody>
      </p:sp>
      <p:grpSp>
        <p:nvGrpSpPr>
          <p:cNvPr id="81943" name="Group 21"/>
          <p:cNvGrpSpPr>
            <a:grpSpLocks/>
          </p:cNvGrpSpPr>
          <p:nvPr/>
        </p:nvGrpSpPr>
        <p:grpSpPr bwMode="auto">
          <a:xfrm>
            <a:off x="690563" y="4410075"/>
            <a:ext cx="5695950" cy="1447800"/>
            <a:chOff x="434" y="3069"/>
            <a:chExt cx="2878" cy="912"/>
          </a:xfrm>
        </p:grpSpPr>
        <p:sp>
          <p:nvSpPr>
            <p:cNvPr id="81962" name="Rectangle 22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81963" name="Rectangle 23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81964" name="Rectangle 24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81965" name="Rectangle 25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81966" name="Rectangle 26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81967" name="Rectangle 27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81968" name="Rectangle 28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81969" name="Rectangle 29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81970" name="Rectangle 30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81971" name="Rectangle 31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81972" name="Rectangle 32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81973" name="Rectangle 33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81974" name="Rectangle 34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81975" name="Rectangle 35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81976" name="Rectangle 36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81977" name="Rectangle 37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81978" name="Rectangle 38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81979" name="Rectangle 39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81980" name="Rectangle 40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81944" name="Rectangle 41"/>
          <p:cNvSpPr>
            <a:spLocks noChangeArrowheads="1"/>
          </p:cNvSpPr>
          <p:nvPr/>
        </p:nvSpPr>
        <p:spPr bwMode="auto">
          <a:xfrm>
            <a:off x="5264150" y="4716463"/>
            <a:ext cx="1122363" cy="2730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AvantGarde" pitchFamily="34" charset="0"/>
            </a:endParaRPr>
          </a:p>
        </p:txBody>
      </p:sp>
      <p:grpSp>
        <p:nvGrpSpPr>
          <p:cNvPr id="81945" name="Group 42"/>
          <p:cNvGrpSpPr>
            <a:grpSpLocks/>
          </p:cNvGrpSpPr>
          <p:nvPr/>
        </p:nvGrpSpPr>
        <p:grpSpPr bwMode="auto">
          <a:xfrm>
            <a:off x="6386513" y="5005388"/>
            <a:ext cx="1122362" cy="852487"/>
            <a:chOff x="4023" y="3153"/>
            <a:chExt cx="707" cy="516"/>
          </a:xfrm>
        </p:grpSpPr>
        <p:sp>
          <p:nvSpPr>
            <p:cNvPr id="81959" name="Rectangle 43"/>
            <p:cNvSpPr>
              <a:spLocks noChangeArrowheads="1"/>
            </p:cNvSpPr>
            <p:nvPr/>
          </p:nvSpPr>
          <p:spPr bwMode="auto">
            <a:xfrm>
              <a:off x="4023" y="3153"/>
              <a:ext cx="707" cy="1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vantGarde" pitchFamily="34" charset="0"/>
              </a:endParaRPr>
            </a:p>
          </p:txBody>
        </p:sp>
        <p:sp>
          <p:nvSpPr>
            <p:cNvPr id="81960" name="Rectangle 44"/>
            <p:cNvSpPr>
              <a:spLocks noChangeArrowheads="1"/>
            </p:cNvSpPr>
            <p:nvPr/>
          </p:nvSpPr>
          <p:spPr bwMode="auto">
            <a:xfrm>
              <a:off x="4023" y="3325"/>
              <a:ext cx="707" cy="1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vantGarde" pitchFamily="34" charset="0"/>
              </a:endParaRPr>
            </a:p>
          </p:txBody>
        </p:sp>
        <p:sp>
          <p:nvSpPr>
            <p:cNvPr id="81961" name="Rectangle 45"/>
            <p:cNvSpPr>
              <a:spLocks noChangeArrowheads="1"/>
            </p:cNvSpPr>
            <p:nvPr/>
          </p:nvSpPr>
          <p:spPr bwMode="auto">
            <a:xfrm>
              <a:off x="4023" y="3497"/>
              <a:ext cx="707" cy="1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vantGarde" pitchFamily="34" charset="0"/>
              </a:endParaRPr>
            </a:p>
          </p:txBody>
        </p:sp>
      </p:grpSp>
      <p:sp>
        <p:nvSpPr>
          <p:cNvPr id="81946" name="Rectangle 46"/>
          <p:cNvSpPr>
            <a:spLocks noChangeArrowheads="1"/>
          </p:cNvSpPr>
          <p:nvPr/>
        </p:nvSpPr>
        <p:spPr bwMode="auto">
          <a:xfrm>
            <a:off x="4117975" y="5278438"/>
            <a:ext cx="1127125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AvantGarde" pitchFamily="34" charset="0"/>
            </a:endParaRPr>
          </a:p>
        </p:txBody>
      </p:sp>
      <p:sp>
        <p:nvSpPr>
          <p:cNvPr id="81947" name="Rectangle 47"/>
          <p:cNvSpPr>
            <a:spLocks noChangeArrowheads="1"/>
          </p:cNvSpPr>
          <p:nvPr/>
        </p:nvSpPr>
        <p:spPr bwMode="auto">
          <a:xfrm>
            <a:off x="5259388" y="5284788"/>
            <a:ext cx="1127125" cy="29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AvantGarde" pitchFamily="34" charset="0"/>
            </a:endParaRPr>
          </a:p>
        </p:txBody>
      </p:sp>
      <p:sp>
        <p:nvSpPr>
          <p:cNvPr id="81948" name="Rectangle 48"/>
          <p:cNvSpPr>
            <a:spLocks noChangeArrowheads="1"/>
          </p:cNvSpPr>
          <p:nvPr/>
        </p:nvSpPr>
        <p:spPr bwMode="auto">
          <a:xfrm>
            <a:off x="5245100" y="5575300"/>
            <a:ext cx="1127125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latin typeface="AvantGarde" pitchFamily="34" charset="0"/>
            </a:endParaRPr>
          </a:p>
        </p:txBody>
      </p:sp>
      <p:sp>
        <p:nvSpPr>
          <p:cNvPr id="81949" name="Rectangle 49"/>
          <p:cNvSpPr>
            <a:spLocks noChangeArrowheads="1"/>
          </p:cNvSpPr>
          <p:nvPr/>
        </p:nvSpPr>
        <p:spPr bwMode="auto">
          <a:xfrm>
            <a:off x="4024313" y="4403725"/>
            <a:ext cx="88900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Rectangle 50"/>
          <p:cNvSpPr>
            <a:spLocks noChangeArrowheads="1"/>
          </p:cNvSpPr>
          <p:nvPr/>
        </p:nvSpPr>
        <p:spPr bwMode="auto">
          <a:xfrm>
            <a:off x="5164138" y="4697413"/>
            <a:ext cx="88900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Rectangle 51"/>
          <p:cNvSpPr>
            <a:spLocks noChangeArrowheads="1"/>
          </p:cNvSpPr>
          <p:nvPr/>
        </p:nvSpPr>
        <p:spPr bwMode="auto">
          <a:xfrm>
            <a:off x="6303963" y="4997450"/>
            <a:ext cx="88900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Rectangle 52"/>
          <p:cNvSpPr>
            <a:spLocks noChangeArrowheads="1"/>
          </p:cNvSpPr>
          <p:nvPr/>
        </p:nvSpPr>
        <p:spPr bwMode="auto">
          <a:xfrm>
            <a:off x="5154613" y="5570538"/>
            <a:ext cx="88900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Rectangle 53"/>
          <p:cNvSpPr>
            <a:spLocks noChangeArrowheads="1"/>
          </p:cNvSpPr>
          <p:nvPr/>
        </p:nvSpPr>
        <p:spPr bwMode="auto">
          <a:xfrm>
            <a:off x="4019550" y="5283200"/>
            <a:ext cx="88900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Text Box 54"/>
          <p:cNvSpPr txBox="1">
            <a:spLocks noChangeArrowheads="1"/>
          </p:cNvSpPr>
          <p:nvPr/>
        </p:nvSpPr>
        <p:spPr bwMode="auto">
          <a:xfrm>
            <a:off x="4241800" y="4408488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vantGarde" pitchFamily="34" charset="0"/>
              </a:rPr>
              <a:t>commit</a:t>
            </a:r>
          </a:p>
        </p:txBody>
      </p:sp>
      <p:sp>
        <p:nvSpPr>
          <p:cNvPr id="81955" name="Text Box 55"/>
          <p:cNvSpPr txBox="1">
            <a:spLocks noChangeArrowheads="1"/>
          </p:cNvSpPr>
          <p:nvPr/>
        </p:nvSpPr>
        <p:spPr bwMode="auto">
          <a:xfrm>
            <a:off x="5408613" y="4694238"/>
            <a:ext cx="842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vantGarde" pitchFamily="34" charset="0"/>
              </a:rPr>
              <a:t>commit</a:t>
            </a:r>
          </a:p>
        </p:txBody>
      </p:sp>
      <p:sp>
        <p:nvSpPr>
          <p:cNvPr id="81956" name="Text Box 56"/>
          <p:cNvSpPr txBox="1">
            <a:spLocks noChangeArrowheads="1"/>
          </p:cNvSpPr>
          <p:nvPr/>
        </p:nvSpPr>
        <p:spPr bwMode="auto">
          <a:xfrm>
            <a:off x="6523038" y="5000625"/>
            <a:ext cx="842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vantGarde" pitchFamily="34" charset="0"/>
              </a:rPr>
              <a:t>commit</a:t>
            </a:r>
          </a:p>
        </p:txBody>
      </p:sp>
      <p:sp>
        <p:nvSpPr>
          <p:cNvPr id="81957" name="Text Box 57"/>
          <p:cNvSpPr txBox="1">
            <a:spLocks noChangeArrowheads="1"/>
          </p:cNvSpPr>
          <p:nvPr/>
        </p:nvSpPr>
        <p:spPr bwMode="auto">
          <a:xfrm>
            <a:off x="6523038" y="5272088"/>
            <a:ext cx="842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vantGarde" pitchFamily="34" charset="0"/>
              </a:rPr>
              <a:t>commit</a:t>
            </a:r>
          </a:p>
        </p:txBody>
      </p:sp>
      <p:sp>
        <p:nvSpPr>
          <p:cNvPr id="81958" name="Text Box 58"/>
          <p:cNvSpPr txBox="1">
            <a:spLocks noChangeArrowheads="1"/>
          </p:cNvSpPr>
          <p:nvPr/>
        </p:nvSpPr>
        <p:spPr bwMode="auto">
          <a:xfrm>
            <a:off x="6561138" y="5570538"/>
            <a:ext cx="842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vantGarde" pitchFamily="34" charset="0"/>
              </a:rPr>
              <a:t>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 - Review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8839200" cy="5867400"/>
          </a:xfrm>
        </p:spPr>
        <p:txBody>
          <a:bodyPr/>
          <a:lstStyle/>
          <a:p>
            <a:r>
              <a:rPr lang="en-US" b="0" dirty="0" smtClean="0"/>
              <a:t>Instructions appear as if they executed:</a:t>
            </a:r>
          </a:p>
          <a:p>
            <a:pPr lvl="1"/>
            <a:r>
              <a:rPr lang="en-US" dirty="0" smtClean="0"/>
              <a:t>In “program order”</a:t>
            </a:r>
          </a:p>
          <a:p>
            <a:pPr lvl="2"/>
            <a:r>
              <a:rPr lang="en-US" dirty="0" smtClean="0"/>
              <a:t>As if they executed one after the other</a:t>
            </a:r>
          </a:p>
          <a:p>
            <a:pPr lvl="1"/>
            <a:endParaRPr lang="en-US" dirty="0" smtClean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914400" y="32004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914400" y="35814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914400" y="39624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914400" y="43434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914400" y="47244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914400" y="51054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636588" y="2511425"/>
            <a:ext cx="11572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Program</a:t>
            </a:r>
          </a:p>
          <a:p>
            <a:pPr algn="ctr"/>
            <a:r>
              <a:rPr lang="en-US">
                <a:latin typeface="Arial" charset="0"/>
              </a:rPr>
              <a:t>Order</a:t>
            </a: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2819400" y="32004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2971800" y="34290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124200" y="36576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3276600" y="38862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2438400" y="2667000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Pipelining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3429000" y="41148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3581400" y="43434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953000" y="32004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4953000" y="34290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05400" y="36576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05400" y="38862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4451350" y="2667000"/>
            <a:ext cx="153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Superscalar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5410200" y="41148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410200" y="43434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7086600" y="3200400"/>
            <a:ext cx="609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7086600" y="34290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7086600" y="36576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7086600" y="38862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6551613" y="2667000"/>
            <a:ext cx="161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Arial" charset="0"/>
              </a:rPr>
              <a:t>Out-of-Order</a:t>
            </a:r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315200" y="4114800"/>
            <a:ext cx="762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315200" y="4343400"/>
            <a:ext cx="609600" cy="2286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Oval 33"/>
          <p:cNvSpPr>
            <a:spLocks noChangeArrowheads="1"/>
          </p:cNvSpPr>
          <p:nvPr/>
        </p:nvSpPr>
        <p:spPr bwMode="auto">
          <a:xfrm>
            <a:off x="6324600" y="2286000"/>
            <a:ext cx="2438400" cy="2743200"/>
          </a:xfrm>
          <a:prstGeom prst="ellips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Implementing Completes/Commits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Maintain sufficient state around to be able to roll-back when necessary</a:t>
            </a:r>
          </a:p>
          <a:p>
            <a:pPr lvl="1"/>
            <a:r>
              <a:rPr lang="en-US" dirty="0" smtClean="0"/>
              <a:t>Roll-back:</a:t>
            </a:r>
          </a:p>
          <a:p>
            <a:pPr lvl="2"/>
            <a:r>
              <a:rPr lang="en-US" dirty="0" smtClean="0"/>
              <a:t>Discard (aka Squash) all not committed</a:t>
            </a:r>
          </a:p>
          <a:p>
            <a:r>
              <a:rPr lang="en-US" dirty="0" smtClean="0"/>
              <a:t>One solution (conceptual): </a:t>
            </a:r>
            <a:r>
              <a:rPr lang="en-US" dirty="0" smtClean="0">
                <a:solidFill>
                  <a:srgbClr val="FF0000"/>
                </a:solidFill>
              </a:rPr>
              <a:t>History File</a:t>
            </a:r>
          </a:p>
          <a:p>
            <a:pPr lvl="1"/>
            <a:r>
              <a:rPr lang="en-US" dirty="0" smtClean="0"/>
              <a:t>Upon Complete instruction records previous value of target register</a:t>
            </a:r>
          </a:p>
          <a:p>
            <a:pPr lvl="1"/>
            <a:r>
              <a:rPr lang="en-US" dirty="0" smtClean="0"/>
              <a:t>Upon Discard, instruction restores target value</a:t>
            </a:r>
          </a:p>
          <a:p>
            <a:pPr lvl="1"/>
            <a:r>
              <a:rPr lang="en-US" dirty="0" smtClean="0"/>
              <a:t>Upon Commit, nothing to do</a:t>
            </a:r>
          </a:p>
          <a:p>
            <a:r>
              <a:rPr lang="en-US" dirty="0" smtClean="0"/>
              <a:t>Focus on scheduling mechanisms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#2: Future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states:</a:t>
            </a:r>
          </a:p>
          <a:p>
            <a:pPr lvl="1"/>
            <a:r>
              <a:rPr lang="en-US" dirty="0" smtClean="0"/>
              <a:t>Architectural</a:t>
            </a:r>
          </a:p>
          <a:p>
            <a:pPr lvl="2"/>
            <a:r>
              <a:rPr lang="en-US" dirty="0" smtClean="0"/>
              <a:t>Updated only on commit</a:t>
            </a:r>
          </a:p>
          <a:p>
            <a:pPr lvl="1"/>
            <a:r>
              <a:rPr lang="en-US" dirty="0" smtClean="0"/>
              <a:t>Speculative</a:t>
            </a:r>
          </a:p>
          <a:p>
            <a:pPr lvl="2"/>
            <a:r>
              <a:rPr lang="en-US" dirty="0" smtClean="0"/>
              <a:t>Updated on complete</a:t>
            </a:r>
          </a:p>
          <a:p>
            <a:r>
              <a:rPr lang="en-US" dirty="0" smtClean="0"/>
              <a:t>Normally use Speculative</a:t>
            </a:r>
          </a:p>
          <a:p>
            <a:r>
              <a:rPr lang="en-US" dirty="0" smtClean="0"/>
              <a:t>On exception: </a:t>
            </a:r>
          </a:p>
          <a:p>
            <a:pPr lvl="1"/>
            <a:r>
              <a:rPr lang="en-US" dirty="0" smtClean="0"/>
              <a:t>Flush Speculative</a:t>
            </a:r>
          </a:p>
          <a:p>
            <a:pPr lvl="1"/>
            <a:r>
              <a:rPr lang="en-US" dirty="0" smtClean="0"/>
              <a:t>Use Architectural</a:t>
            </a:r>
          </a:p>
          <a:p>
            <a:r>
              <a:rPr lang="en-US" dirty="0" smtClean="0"/>
              <a:t>Implementing precise interrupts in pipelined processors</a:t>
            </a:r>
          </a:p>
          <a:p>
            <a:r>
              <a:rPr lang="en-US" dirty="0" smtClean="0"/>
              <a:t>J. E. Smith and A. </a:t>
            </a:r>
            <a:r>
              <a:rPr lang="en-US" dirty="0" err="1" smtClean="0"/>
              <a:t>Pleszkun</a:t>
            </a:r>
            <a:r>
              <a:rPr lang="en-US" dirty="0" smtClean="0"/>
              <a:t>, </a:t>
            </a:r>
          </a:p>
          <a:p>
            <a:r>
              <a:rPr lang="en-US" dirty="0" smtClean="0">
                <a:hlinkClick r:id="rId2"/>
              </a:rPr>
              <a:t>http://www.eecg.toronto.edu/~moshovos/ACA07/readings/smith-interrupts.pdf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600" smtClean="0"/>
              <a:t>Out-of-Order Execution Overview</a:t>
            </a:r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2740025" y="1447800"/>
            <a:ext cx="525463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4"/>
          <p:cNvSpPr>
            <a:spLocks noChangeShapeType="1"/>
          </p:cNvSpPr>
          <p:nvPr/>
        </p:nvSpPr>
        <p:spPr bwMode="auto">
          <a:xfrm>
            <a:off x="2844800" y="16002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5"/>
          <p:cNvSpPr>
            <a:spLocks noChangeShapeType="1"/>
          </p:cNvSpPr>
          <p:nvPr/>
        </p:nvSpPr>
        <p:spPr bwMode="auto">
          <a:xfrm>
            <a:off x="2844800" y="17526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6"/>
          <p:cNvSpPr>
            <a:spLocks noChangeShapeType="1"/>
          </p:cNvSpPr>
          <p:nvPr/>
        </p:nvSpPr>
        <p:spPr bwMode="auto">
          <a:xfrm>
            <a:off x="2844800" y="19050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7"/>
          <p:cNvSpPr>
            <a:spLocks noChangeShapeType="1"/>
          </p:cNvSpPr>
          <p:nvPr/>
        </p:nvSpPr>
        <p:spPr bwMode="auto">
          <a:xfrm>
            <a:off x="2844800" y="2057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8"/>
          <p:cNvSpPr>
            <a:spLocks noChangeShapeType="1"/>
          </p:cNvSpPr>
          <p:nvPr/>
        </p:nvSpPr>
        <p:spPr bwMode="auto">
          <a:xfrm>
            <a:off x="2844800" y="22098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9"/>
          <p:cNvSpPr>
            <a:spLocks noChangeShapeType="1"/>
          </p:cNvSpPr>
          <p:nvPr/>
        </p:nvSpPr>
        <p:spPr bwMode="auto">
          <a:xfrm>
            <a:off x="2844800" y="27432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0"/>
          <p:cNvSpPr>
            <a:spLocks noChangeShapeType="1"/>
          </p:cNvSpPr>
          <p:nvPr/>
        </p:nvSpPr>
        <p:spPr bwMode="auto">
          <a:xfrm>
            <a:off x="2844800" y="28956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1"/>
          <p:cNvSpPr>
            <a:spLocks noChangeShapeType="1"/>
          </p:cNvSpPr>
          <p:nvPr/>
        </p:nvSpPr>
        <p:spPr bwMode="auto">
          <a:xfrm>
            <a:off x="2844800" y="30480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2"/>
          <p:cNvSpPr>
            <a:spLocks noChangeShapeType="1"/>
          </p:cNvSpPr>
          <p:nvPr/>
        </p:nvSpPr>
        <p:spPr bwMode="auto">
          <a:xfrm>
            <a:off x="2844800" y="3200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3"/>
          <p:cNvSpPr>
            <a:spLocks noChangeShapeType="1"/>
          </p:cNvSpPr>
          <p:nvPr/>
        </p:nvSpPr>
        <p:spPr bwMode="auto">
          <a:xfrm>
            <a:off x="2844800" y="33528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Line 14"/>
          <p:cNvSpPr>
            <a:spLocks noChangeShapeType="1"/>
          </p:cNvSpPr>
          <p:nvPr/>
        </p:nvSpPr>
        <p:spPr bwMode="auto">
          <a:xfrm flipH="1">
            <a:off x="3001963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15"/>
          <p:cNvSpPr>
            <a:spLocks noChangeShapeType="1"/>
          </p:cNvSpPr>
          <p:nvPr/>
        </p:nvSpPr>
        <p:spPr bwMode="auto">
          <a:xfrm>
            <a:off x="2478088" y="3962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16"/>
          <p:cNvSpPr>
            <a:spLocks noChangeShapeType="1"/>
          </p:cNvSpPr>
          <p:nvPr/>
        </p:nvSpPr>
        <p:spPr bwMode="auto">
          <a:xfrm>
            <a:off x="2266950" y="4343400"/>
            <a:ext cx="31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Line 17"/>
          <p:cNvSpPr>
            <a:spLocks noChangeShapeType="1"/>
          </p:cNvSpPr>
          <p:nvPr/>
        </p:nvSpPr>
        <p:spPr bwMode="auto">
          <a:xfrm>
            <a:off x="2687638" y="4343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Line 18"/>
          <p:cNvSpPr>
            <a:spLocks noChangeShapeType="1"/>
          </p:cNvSpPr>
          <p:nvPr/>
        </p:nvSpPr>
        <p:spPr bwMode="auto">
          <a:xfrm>
            <a:off x="3211513" y="39624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Line 19"/>
          <p:cNvSpPr>
            <a:spLocks noChangeShapeType="1"/>
          </p:cNvSpPr>
          <p:nvPr/>
        </p:nvSpPr>
        <p:spPr bwMode="auto">
          <a:xfrm>
            <a:off x="3106738" y="43434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20"/>
          <p:cNvSpPr>
            <a:spLocks noChangeShapeType="1"/>
          </p:cNvSpPr>
          <p:nvPr/>
        </p:nvSpPr>
        <p:spPr bwMode="auto">
          <a:xfrm>
            <a:off x="3527425" y="4343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Line 21"/>
          <p:cNvSpPr>
            <a:spLocks noChangeShapeType="1"/>
          </p:cNvSpPr>
          <p:nvPr/>
        </p:nvSpPr>
        <p:spPr bwMode="auto">
          <a:xfrm>
            <a:off x="3946525" y="4343400"/>
            <a:ext cx="31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Line 22"/>
          <p:cNvSpPr>
            <a:spLocks noChangeShapeType="1"/>
          </p:cNvSpPr>
          <p:nvPr/>
        </p:nvSpPr>
        <p:spPr bwMode="auto">
          <a:xfrm>
            <a:off x="3317875" y="4724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 flipH="1">
            <a:off x="2424113" y="3962400"/>
            <a:ext cx="1587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24"/>
          <p:cNvSpPr>
            <a:spLocks noChangeShapeType="1"/>
          </p:cNvSpPr>
          <p:nvPr/>
        </p:nvSpPr>
        <p:spPr bwMode="auto">
          <a:xfrm>
            <a:off x="2687638" y="3962400"/>
            <a:ext cx="1571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25"/>
          <p:cNvSpPr>
            <a:spLocks noChangeShapeType="1"/>
          </p:cNvSpPr>
          <p:nvPr/>
        </p:nvSpPr>
        <p:spPr bwMode="auto">
          <a:xfrm flipH="1">
            <a:off x="3265488" y="3962400"/>
            <a:ext cx="1047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26"/>
          <p:cNvSpPr>
            <a:spLocks noChangeShapeType="1"/>
          </p:cNvSpPr>
          <p:nvPr/>
        </p:nvSpPr>
        <p:spPr bwMode="auto">
          <a:xfrm>
            <a:off x="3422650" y="39624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27"/>
          <p:cNvSpPr>
            <a:spLocks noChangeShapeType="1"/>
          </p:cNvSpPr>
          <p:nvPr/>
        </p:nvSpPr>
        <p:spPr bwMode="auto">
          <a:xfrm>
            <a:off x="3475038" y="3962400"/>
            <a:ext cx="5778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28"/>
          <p:cNvSpPr>
            <a:spLocks noChangeShapeType="1"/>
          </p:cNvSpPr>
          <p:nvPr/>
        </p:nvSpPr>
        <p:spPr bwMode="auto">
          <a:xfrm flipH="1">
            <a:off x="3475038" y="4343400"/>
            <a:ext cx="2095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29"/>
          <p:cNvSpPr>
            <a:spLocks noChangeShapeType="1"/>
          </p:cNvSpPr>
          <p:nvPr/>
        </p:nvSpPr>
        <p:spPr bwMode="auto">
          <a:xfrm>
            <a:off x="2897188" y="4343400"/>
            <a:ext cx="5254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Line 30"/>
          <p:cNvSpPr>
            <a:spLocks noChangeShapeType="1"/>
          </p:cNvSpPr>
          <p:nvPr/>
        </p:nvSpPr>
        <p:spPr bwMode="auto">
          <a:xfrm>
            <a:off x="3054350" y="3352800"/>
            <a:ext cx="3159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Line 31"/>
          <p:cNvSpPr>
            <a:spLocks noChangeShapeType="1"/>
          </p:cNvSpPr>
          <p:nvPr/>
        </p:nvSpPr>
        <p:spPr bwMode="auto">
          <a:xfrm flipH="1">
            <a:off x="2590800" y="28194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Line 32"/>
          <p:cNvSpPr>
            <a:spLocks noChangeShapeType="1"/>
          </p:cNvSpPr>
          <p:nvPr/>
        </p:nvSpPr>
        <p:spPr bwMode="auto">
          <a:xfrm>
            <a:off x="2057400" y="4876800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Line 33"/>
          <p:cNvSpPr>
            <a:spLocks noChangeShapeType="1"/>
          </p:cNvSpPr>
          <p:nvPr/>
        </p:nvSpPr>
        <p:spPr bwMode="auto">
          <a:xfrm flipV="1">
            <a:off x="2057400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Line 34"/>
          <p:cNvSpPr>
            <a:spLocks noChangeShapeType="1"/>
          </p:cNvSpPr>
          <p:nvPr/>
        </p:nvSpPr>
        <p:spPr bwMode="auto">
          <a:xfrm flipV="1">
            <a:off x="4367213" y="44958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Line 35"/>
          <p:cNvSpPr>
            <a:spLocks noChangeShapeType="1"/>
          </p:cNvSpPr>
          <p:nvPr/>
        </p:nvSpPr>
        <p:spPr bwMode="auto">
          <a:xfrm>
            <a:off x="2897188" y="53340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6" name="Line 36"/>
          <p:cNvSpPr>
            <a:spLocks noChangeShapeType="1"/>
          </p:cNvSpPr>
          <p:nvPr/>
        </p:nvSpPr>
        <p:spPr bwMode="auto">
          <a:xfrm>
            <a:off x="2897188" y="54864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7" name="Line 37"/>
          <p:cNvSpPr>
            <a:spLocks noChangeShapeType="1"/>
          </p:cNvSpPr>
          <p:nvPr/>
        </p:nvSpPr>
        <p:spPr bwMode="auto">
          <a:xfrm>
            <a:off x="2897188" y="56388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8" name="Line 38"/>
          <p:cNvSpPr>
            <a:spLocks noChangeShapeType="1"/>
          </p:cNvSpPr>
          <p:nvPr/>
        </p:nvSpPr>
        <p:spPr bwMode="auto">
          <a:xfrm>
            <a:off x="2897188" y="57912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9" name="Line 39"/>
          <p:cNvSpPr>
            <a:spLocks noChangeShapeType="1"/>
          </p:cNvSpPr>
          <p:nvPr/>
        </p:nvSpPr>
        <p:spPr bwMode="auto">
          <a:xfrm>
            <a:off x="2897188" y="5943600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Line 40"/>
          <p:cNvSpPr>
            <a:spLocks noChangeShapeType="1"/>
          </p:cNvSpPr>
          <p:nvPr/>
        </p:nvSpPr>
        <p:spPr bwMode="auto">
          <a:xfrm flipH="1">
            <a:off x="3211513" y="4724400"/>
            <a:ext cx="2635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Line 41"/>
          <p:cNvSpPr>
            <a:spLocks noChangeShapeType="1"/>
          </p:cNvSpPr>
          <p:nvPr/>
        </p:nvSpPr>
        <p:spPr bwMode="auto">
          <a:xfrm>
            <a:off x="2424113" y="4343400"/>
            <a:ext cx="473075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Line 42"/>
          <p:cNvSpPr>
            <a:spLocks noChangeShapeType="1"/>
          </p:cNvSpPr>
          <p:nvPr/>
        </p:nvSpPr>
        <p:spPr bwMode="auto">
          <a:xfrm flipH="1">
            <a:off x="3211513" y="4343400"/>
            <a:ext cx="8937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Text Box 43"/>
          <p:cNvSpPr txBox="1">
            <a:spLocks noChangeArrowheads="1"/>
          </p:cNvSpPr>
          <p:nvPr/>
        </p:nvSpPr>
        <p:spPr bwMode="auto">
          <a:xfrm>
            <a:off x="212725" y="102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Program Form</a:t>
            </a:r>
          </a:p>
        </p:txBody>
      </p:sp>
      <p:sp>
        <p:nvSpPr>
          <p:cNvPr id="84014" name="Text Box 44"/>
          <p:cNvSpPr txBox="1">
            <a:spLocks noChangeArrowheads="1"/>
          </p:cNvSpPr>
          <p:nvPr/>
        </p:nvSpPr>
        <p:spPr bwMode="auto">
          <a:xfrm>
            <a:off x="4583113" y="1027113"/>
            <a:ext cx="2341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Processing Phase</a:t>
            </a:r>
          </a:p>
        </p:txBody>
      </p:sp>
      <p:sp>
        <p:nvSpPr>
          <p:cNvPr id="84015" name="Text Box 45"/>
          <p:cNvSpPr txBox="1">
            <a:spLocks noChangeArrowheads="1"/>
          </p:cNvSpPr>
          <p:nvPr/>
        </p:nvSpPr>
        <p:spPr bwMode="auto">
          <a:xfrm>
            <a:off x="304800" y="1676400"/>
            <a:ext cx="18129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Narrow" pitchFamily="34" charset="0"/>
              </a:rPr>
              <a:t>Static program</a:t>
            </a:r>
          </a:p>
          <a:p>
            <a:endParaRPr lang="en-US" sz="2400">
              <a:latin typeface="Arial Narrow" pitchFamily="34" charset="0"/>
            </a:endParaRPr>
          </a:p>
          <a:p>
            <a:r>
              <a:rPr lang="en-US" sz="2400">
                <a:latin typeface="Arial Narrow" pitchFamily="34" charset="0"/>
              </a:rPr>
              <a:t>dynamic inst.</a:t>
            </a:r>
          </a:p>
          <a:p>
            <a:r>
              <a:rPr lang="en-US" sz="2400">
                <a:latin typeface="Arial Narrow" pitchFamily="34" charset="0"/>
              </a:rPr>
              <a:t>Stream (trace)</a:t>
            </a:r>
          </a:p>
          <a:p>
            <a:endParaRPr lang="en-US" sz="2400">
              <a:latin typeface="Arial Narrow" pitchFamily="34" charset="0"/>
            </a:endParaRPr>
          </a:p>
          <a:p>
            <a:r>
              <a:rPr lang="en-US" sz="2400">
                <a:latin typeface="Arial Narrow" pitchFamily="34" charset="0"/>
              </a:rPr>
              <a:t>execution </a:t>
            </a:r>
          </a:p>
          <a:p>
            <a:r>
              <a:rPr lang="en-US" sz="2400">
                <a:latin typeface="Arial Narrow" pitchFamily="34" charset="0"/>
              </a:rPr>
              <a:t>window</a:t>
            </a:r>
          </a:p>
          <a:p>
            <a:endParaRPr lang="en-US" sz="2400">
              <a:latin typeface="Arial Narrow" pitchFamily="34" charset="0"/>
            </a:endParaRPr>
          </a:p>
          <a:p>
            <a:endParaRPr lang="en-US" sz="2400">
              <a:latin typeface="Arial Narrow" pitchFamily="34" charset="0"/>
            </a:endParaRPr>
          </a:p>
          <a:p>
            <a:endParaRPr lang="en-US" sz="2400">
              <a:latin typeface="Arial Narrow" pitchFamily="34" charset="0"/>
            </a:endParaRPr>
          </a:p>
          <a:p>
            <a:r>
              <a:rPr lang="en-US" sz="2400">
                <a:latin typeface="Arial Narrow" pitchFamily="34" charset="0"/>
              </a:rPr>
              <a:t>completed </a:t>
            </a:r>
          </a:p>
          <a:p>
            <a:r>
              <a:rPr lang="en-US" sz="2400">
                <a:latin typeface="Arial Narrow" pitchFamily="34" charset="0"/>
              </a:rPr>
              <a:t>instructions</a:t>
            </a:r>
          </a:p>
        </p:txBody>
      </p:sp>
      <p:sp>
        <p:nvSpPr>
          <p:cNvPr id="84016" name="Text Box 46"/>
          <p:cNvSpPr txBox="1">
            <a:spLocks noChangeArrowheads="1"/>
          </p:cNvSpPr>
          <p:nvPr/>
        </p:nvSpPr>
        <p:spPr bwMode="auto">
          <a:xfrm>
            <a:off x="4583113" y="2057400"/>
            <a:ext cx="2808287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Narrow" pitchFamily="34" charset="0"/>
              </a:rPr>
              <a:t>Dispatch/ dependences</a:t>
            </a:r>
          </a:p>
          <a:p>
            <a:endParaRPr lang="en-US" sz="2400">
              <a:latin typeface="Arial Narrow" pitchFamily="34" charset="0"/>
            </a:endParaRPr>
          </a:p>
          <a:p>
            <a:r>
              <a:rPr lang="en-US" sz="2400">
                <a:latin typeface="Arial Narrow" pitchFamily="34" charset="0"/>
              </a:rPr>
              <a:t>inst. Issue</a:t>
            </a:r>
          </a:p>
          <a:p>
            <a:endParaRPr lang="en-US" sz="2400">
              <a:latin typeface="Arial Narrow" pitchFamily="34" charset="0"/>
            </a:endParaRPr>
          </a:p>
          <a:p>
            <a:r>
              <a:rPr lang="en-US" sz="2400">
                <a:latin typeface="Arial Narrow" pitchFamily="34" charset="0"/>
              </a:rPr>
              <a:t>inst execution</a:t>
            </a:r>
          </a:p>
          <a:p>
            <a:endParaRPr lang="en-US" sz="2400">
              <a:latin typeface="Arial Narrow" pitchFamily="34" charset="0"/>
            </a:endParaRPr>
          </a:p>
          <a:p>
            <a:r>
              <a:rPr lang="en-US" sz="2400">
                <a:latin typeface="Arial Narrow" pitchFamily="34" charset="0"/>
              </a:rPr>
              <a:t>inst. Reorder &amp; </a:t>
            </a:r>
          </a:p>
          <a:p>
            <a:r>
              <a:rPr lang="en-US" sz="2400">
                <a:latin typeface="Arial Narrow" pitchFamily="34" charset="0"/>
              </a:rPr>
              <a:t>commit</a:t>
            </a:r>
          </a:p>
        </p:txBody>
      </p:sp>
      <p:sp>
        <p:nvSpPr>
          <p:cNvPr id="84017" name="Line 47"/>
          <p:cNvSpPr>
            <a:spLocks noChangeShapeType="1"/>
          </p:cNvSpPr>
          <p:nvPr/>
        </p:nvSpPr>
        <p:spPr bwMode="auto">
          <a:xfrm>
            <a:off x="7696200" y="30480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18" name="Text Box 48"/>
          <p:cNvSpPr txBox="1">
            <a:spLocks noChangeArrowheads="1"/>
          </p:cNvSpPr>
          <p:nvPr/>
        </p:nvSpPr>
        <p:spPr bwMode="auto">
          <a:xfrm rot="5400000">
            <a:off x="7221538" y="1768475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 Unicode MS" pitchFamily="34" charset="-128"/>
              </a:rPr>
              <a:t>In-Progress</a:t>
            </a:r>
          </a:p>
        </p:txBody>
      </p:sp>
      <p:sp>
        <p:nvSpPr>
          <p:cNvPr id="84019" name="Line 49"/>
          <p:cNvSpPr>
            <a:spLocks noChangeShapeType="1"/>
          </p:cNvSpPr>
          <p:nvPr/>
        </p:nvSpPr>
        <p:spPr bwMode="auto">
          <a:xfrm>
            <a:off x="7696200" y="3886200"/>
            <a:ext cx="0" cy="1905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20" name="Text Box 50"/>
          <p:cNvSpPr txBox="1">
            <a:spLocks noChangeArrowheads="1"/>
          </p:cNvSpPr>
          <p:nvPr/>
        </p:nvSpPr>
        <p:spPr bwMode="auto">
          <a:xfrm rot="5400000">
            <a:off x="7340600" y="4013200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Completed</a:t>
            </a:r>
          </a:p>
        </p:txBody>
      </p:sp>
      <p:sp>
        <p:nvSpPr>
          <p:cNvPr id="84021" name="Line 51"/>
          <p:cNvSpPr>
            <a:spLocks noChangeShapeType="1"/>
          </p:cNvSpPr>
          <p:nvPr/>
        </p:nvSpPr>
        <p:spPr bwMode="auto">
          <a:xfrm>
            <a:off x="7696200" y="5791200"/>
            <a:ext cx="0" cy="457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22" name="Text Box 52"/>
          <p:cNvSpPr txBox="1">
            <a:spLocks noChangeArrowheads="1"/>
          </p:cNvSpPr>
          <p:nvPr/>
        </p:nvSpPr>
        <p:spPr bwMode="auto">
          <a:xfrm rot="5400000">
            <a:off x="7341394" y="5688806"/>
            <a:ext cx="1411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9933"/>
                </a:solidFill>
                <a:latin typeface="Arial Unicode MS" pitchFamily="34" charset="-128"/>
              </a:rPr>
              <a:t>Committed</a:t>
            </a:r>
          </a:p>
        </p:txBody>
      </p:sp>
      <p:sp>
        <p:nvSpPr>
          <p:cNvPr id="84023" name="Line 53"/>
          <p:cNvSpPr>
            <a:spLocks noChangeShapeType="1"/>
          </p:cNvSpPr>
          <p:nvPr/>
        </p:nvSpPr>
        <p:spPr bwMode="auto">
          <a:xfrm>
            <a:off x="2819400" y="2209800"/>
            <a:ext cx="3048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24" name="Line 54"/>
          <p:cNvSpPr>
            <a:spLocks noChangeShapeType="1"/>
          </p:cNvSpPr>
          <p:nvPr/>
        </p:nvSpPr>
        <p:spPr bwMode="auto">
          <a:xfrm>
            <a:off x="2819400" y="3352800"/>
            <a:ext cx="3048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25" name="Line 55"/>
          <p:cNvSpPr>
            <a:spLocks noChangeShapeType="1"/>
          </p:cNvSpPr>
          <p:nvPr/>
        </p:nvSpPr>
        <p:spPr bwMode="auto">
          <a:xfrm>
            <a:off x="2895600" y="5791200"/>
            <a:ext cx="3048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26" name="Line 56"/>
          <p:cNvSpPr>
            <a:spLocks noChangeShapeType="1"/>
          </p:cNvSpPr>
          <p:nvPr/>
        </p:nvSpPr>
        <p:spPr bwMode="auto">
          <a:xfrm flipV="1">
            <a:off x="3200400" y="3048000"/>
            <a:ext cx="441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7" name="Line 57"/>
          <p:cNvSpPr>
            <a:spLocks noChangeShapeType="1"/>
          </p:cNvSpPr>
          <p:nvPr/>
        </p:nvSpPr>
        <p:spPr bwMode="auto">
          <a:xfrm flipV="1">
            <a:off x="3352800" y="3886200"/>
            <a:ext cx="4267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8" name="Line 58"/>
          <p:cNvSpPr>
            <a:spLocks noChangeShapeType="1"/>
          </p:cNvSpPr>
          <p:nvPr/>
        </p:nvSpPr>
        <p:spPr bwMode="auto">
          <a:xfrm flipV="1">
            <a:off x="3276600" y="5791200"/>
            <a:ext cx="441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29" name="Line 59"/>
          <p:cNvSpPr>
            <a:spLocks noChangeShapeType="1"/>
          </p:cNvSpPr>
          <p:nvPr/>
        </p:nvSpPr>
        <p:spPr bwMode="auto">
          <a:xfrm>
            <a:off x="2819400" y="1752600"/>
            <a:ext cx="3048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30" name="Line 60"/>
          <p:cNvSpPr>
            <a:spLocks noChangeShapeType="1"/>
          </p:cNvSpPr>
          <p:nvPr/>
        </p:nvSpPr>
        <p:spPr bwMode="auto">
          <a:xfrm>
            <a:off x="2286000" y="4343400"/>
            <a:ext cx="3048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31" name="Line 61"/>
          <p:cNvSpPr>
            <a:spLocks noChangeShapeType="1"/>
          </p:cNvSpPr>
          <p:nvPr/>
        </p:nvSpPr>
        <p:spPr bwMode="auto">
          <a:xfrm>
            <a:off x="2895600" y="5486400"/>
            <a:ext cx="3048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032" name="Line 62"/>
          <p:cNvSpPr>
            <a:spLocks noChangeShapeType="1"/>
          </p:cNvSpPr>
          <p:nvPr/>
        </p:nvSpPr>
        <p:spPr bwMode="auto">
          <a:xfrm>
            <a:off x="2362200" y="3352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3" name="Line 63"/>
          <p:cNvSpPr>
            <a:spLocks noChangeShapeType="1"/>
          </p:cNvSpPr>
          <p:nvPr/>
        </p:nvSpPr>
        <p:spPr bwMode="auto">
          <a:xfrm flipV="1">
            <a:off x="3200400" y="3048000"/>
            <a:ext cx="441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4" name="Line 64"/>
          <p:cNvSpPr>
            <a:spLocks noChangeShapeType="1"/>
          </p:cNvSpPr>
          <p:nvPr/>
        </p:nvSpPr>
        <p:spPr bwMode="auto">
          <a:xfrm>
            <a:off x="2362200" y="3352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5" name="Line 65"/>
          <p:cNvSpPr>
            <a:spLocks noChangeShapeType="1"/>
          </p:cNvSpPr>
          <p:nvPr/>
        </p:nvSpPr>
        <p:spPr bwMode="auto">
          <a:xfrm flipV="1">
            <a:off x="3352800" y="3886200"/>
            <a:ext cx="42672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6" name="Line 66"/>
          <p:cNvSpPr>
            <a:spLocks noChangeShapeType="1"/>
          </p:cNvSpPr>
          <p:nvPr/>
        </p:nvSpPr>
        <p:spPr bwMode="auto">
          <a:xfrm flipV="1">
            <a:off x="3200400" y="3048000"/>
            <a:ext cx="44196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7" name="Line 67"/>
          <p:cNvSpPr>
            <a:spLocks noChangeShapeType="1"/>
          </p:cNvSpPr>
          <p:nvPr/>
        </p:nvSpPr>
        <p:spPr bwMode="auto">
          <a:xfrm>
            <a:off x="2362200" y="3352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8" name="Line 68"/>
          <p:cNvSpPr>
            <a:spLocks noChangeShapeType="1"/>
          </p:cNvSpPr>
          <p:nvPr/>
        </p:nvSpPr>
        <p:spPr bwMode="auto">
          <a:xfrm flipV="1">
            <a:off x="3276600" y="579120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39" name="Line 69"/>
          <p:cNvSpPr>
            <a:spLocks noChangeShapeType="1"/>
          </p:cNvSpPr>
          <p:nvPr/>
        </p:nvSpPr>
        <p:spPr bwMode="auto">
          <a:xfrm flipV="1">
            <a:off x="3352800" y="3886200"/>
            <a:ext cx="42672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40" name="Line 70"/>
          <p:cNvSpPr>
            <a:spLocks noChangeShapeType="1"/>
          </p:cNvSpPr>
          <p:nvPr/>
        </p:nvSpPr>
        <p:spPr bwMode="auto">
          <a:xfrm flipV="1">
            <a:off x="3200400" y="3048000"/>
            <a:ext cx="4419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041" name="Line 71"/>
          <p:cNvSpPr>
            <a:spLocks noChangeShapeType="1"/>
          </p:cNvSpPr>
          <p:nvPr/>
        </p:nvSpPr>
        <p:spPr bwMode="auto">
          <a:xfrm>
            <a:off x="2362200" y="3352800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Out-Of-Order Exec. Example</a:t>
            </a: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loop:		add	r4,	r4,	4</a:t>
            </a:r>
            <a:endParaRPr lang="el-GR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l-GR" b="1" dirty="0">
                <a:latin typeface="AvantGarde" pitchFamily="34" charset="0"/>
              </a:rPr>
              <a:t>			</a:t>
            </a:r>
            <a:r>
              <a:rPr lang="en-US" b="1" dirty="0">
                <a:latin typeface="AvantGarde" pitchFamily="34" charset="0"/>
              </a:rPr>
              <a:t>ld 	r2, 	10(r4)		</a:t>
            </a:r>
            <a:r>
              <a:rPr lang="en-US" b="1" dirty="0">
                <a:solidFill>
                  <a:srgbClr val="FF0000"/>
                </a:solidFill>
                <a:latin typeface="AvantGarde" pitchFamily="34" charset="0"/>
              </a:rPr>
              <a:t>4 cycles lat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</a:t>
            </a:r>
            <a:r>
              <a:rPr lang="en-US" b="1" dirty="0" err="1">
                <a:latin typeface="AvantGarde" pitchFamily="34" charset="0"/>
              </a:rPr>
              <a:t>bne</a:t>
            </a:r>
            <a:r>
              <a:rPr lang="en-US" b="1" dirty="0">
                <a:latin typeface="AvantGarde" pitchFamily="34" charset="0"/>
              </a:rPr>
              <a:t>	r1,	r0,	loop</a:t>
            </a:r>
          </a:p>
        </p:txBody>
      </p:sp>
      <p:sp>
        <p:nvSpPr>
          <p:cNvPr id="91148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1149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1150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1151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grpSp>
        <p:nvGrpSpPr>
          <p:cNvPr id="91153" name="Group 19"/>
          <p:cNvGrpSpPr>
            <a:grpSpLocks/>
          </p:cNvGrpSpPr>
          <p:nvPr/>
        </p:nvGrpSpPr>
        <p:grpSpPr bwMode="auto">
          <a:xfrm>
            <a:off x="3962400" y="3554413"/>
            <a:ext cx="4572000" cy="457200"/>
            <a:chOff x="2496" y="2239"/>
            <a:chExt cx="2880" cy="288"/>
          </a:xfrm>
        </p:grpSpPr>
        <p:sp>
          <p:nvSpPr>
            <p:cNvPr id="91179" name="Rectangle 20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0" name="Rectangle 21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1" name="Rectangle 22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2" name="Rectangle 23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3" name="Rectangle 24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sp>
        <p:nvSpPr>
          <p:cNvPr id="91154" name="Rectangle 25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grpSp>
        <p:nvGrpSpPr>
          <p:cNvPr id="91155" name="Group 26"/>
          <p:cNvGrpSpPr>
            <a:grpSpLocks/>
          </p:cNvGrpSpPr>
          <p:nvPr/>
        </p:nvGrpSpPr>
        <p:grpSpPr bwMode="auto">
          <a:xfrm>
            <a:off x="3962400" y="4011613"/>
            <a:ext cx="4572000" cy="457200"/>
            <a:chOff x="2496" y="2239"/>
            <a:chExt cx="2880" cy="288"/>
          </a:xfrm>
        </p:grpSpPr>
        <p:sp>
          <p:nvSpPr>
            <p:cNvPr id="91174" name="Rectangle 27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5" name="Rectangle 28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6" name="Rectangle 29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7" name="Rectangle 30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8" name="Rectangle 31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6" name="Group 32"/>
          <p:cNvGrpSpPr>
            <a:grpSpLocks/>
          </p:cNvGrpSpPr>
          <p:nvPr/>
        </p:nvGrpSpPr>
        <p:grpSpPr bwMode="auto">
          <a:xfrm>
            <a:off x="3962400" y="4468813"/>
            <a:ext cx="4572000" cy="457200"/>
            <a:chOff x="2496" y="2239"/>
            <a:chExt cx="2880" cy="288"/>
          </a:xfrm>
        </p:grpSpPr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1" name="Rectangle 35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3" name="Rectangle 37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7" name="Group 38"/>
          <p:cNvGrpSpPr>
            <a:grpSpLocks/>
          </p:cNvGrpSpPr>
          <p:nvPr/>
        </p:nvGrpSpPr>
        <p:grpSpPr bwMode="auto">
          <a:xfrm>
            <a:off x="3962400" y="4926013"/>
            <a:ext cx="4572000" cy="457200"/>
            <a:chOff x="2496" y="2239"/>
            <a:chExt cx="2880" cy="288"/>
          </a:xfrm>
        </p:grpSpPr>
        <p:sp>
          <p:nvSpPr>
            <p:cNvPr id="91164" name="Rectangle 39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5" name="Rectangle 40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6" name="Rectangle 41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7" name="Rectangle 42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8" name="Rectangle 43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8" name="Group 44"/>
          <p:cNvGrpSpPr>
            <a:grpSpLocks/>
          </p:cNvGrpSpPr>
          <p:nvPr/>
        </p:nvGrpSpPr>
        <p:grpSpPr bwMode="auto">
          <a:xfrm>
            <a:off x="3962400" y="5383213"/>
            <a:ext cx="4572000" cy="457200"/>
            <a:chOff x="2496" y="2239"/>
            <a:chExt cx="2880" cy="288"/>
          </a:xfrm>
        </p:grpSpPr>
        <p:sp>
          <p:nvSpPr>
            <p:cNvPr id="91159" name="Rectangle 45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0" name="Rectangle 46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1" name="Rectangle 47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2" name="Rectangle 48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3" name="Rectangle 49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3886200" y="3962400"/>
            <a:ext cx="4724400" cy="609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030" y="4071842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Reservation 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Out-Of-Order Exec. Example</a:t>
            </a: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loop:		add	r4,	r4,	4</a:t>
            </a:r>
            <a:endParaRPr lang="el-GR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l-GR" b="1" dirty="0">
                <a:latin typeface="AvantGarde" pitchFamily="34" charset="0"/>
              </a:rPr>
              <a:t>			</a:t>
            </a:r>
            <a:r>
              <a:rPr lang="en-US" b="1" dirty="0">
                <a:latin typeface="AvantGarde" pitchFamily="34" charset="0"/>
              </a:rPr>
              <a:t>ld 	r2, 	10(r4)		</a:t>
            </a:r>
            <a:r>
              <a:rPr lang="en-US" b="1" dirty="0">
                <a:solidFill>
                  <a:srgbClr val="FF0000"/>
                </a:solidFill>
                <a:latin typeface="AvantGarde" pitchFamily="34" charset="0"/>
              </a:rPr>
              <a:t>4 cycles lat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</a:t>
            </a:r>
            <a:r>
              <a:rPr lang="en-US" b="1" dirty="0" err="1">
                <a:latin typeface="AvantGarde" pitchFamily="34" charset="0"/>
              </a:rPr>
              <a:t>bne</a:t>
            </a:r>
            <a:r>
              <a:rPr lang="en-US" b="1" dirty="0">
                <a:latin typeface="AvantGarde" pitchFamily="34" charset="0"/>
              </a:rPr>
              <a:t>	r1,	r0,	loop</a:t>
            </a:r>
          </a:p>
        </p:txBody>
      </p:sp>
      <p:grpSp>
        <p:nvGrpSpPr>
          <p:cNvPr id="91142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1184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1185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1186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1187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1143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1144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1145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1146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1147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1148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1149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1150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1151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grpSp>
        <p:nvGrpSpPr>
          <p:cNvPr id="91153" name="Group 19"/>
          <p:cNvGrpSpPr>
            <a:grpSpLocks/>
          </p:cNvGrpSpPr>
          <p:nvPr/>
        </p:nvGrpSpPr>
        <p:grpSpPr bwMode="auto">
          <a:xfrm>
            <a:off x="3962400" y="3554413"/>
            <a:ext cx="4572000" cy="457200"/>
            <a:chOff x="2496" y="2239"/>
            <a:chExt cx="2880" cy="288"/>
          </a:xfrm>
        </p:grpSpPr>
        <p:sp>
          <p:nvSpPr>
            <p:cNvPr id="91179" name="Rectangle 20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0" name="Rectangle 21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1" name="Rectangle 22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2" name="Rectangle 23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3" name="Rectangle 24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sp>
        <p:nvSpPr>
          <p:cNvPr id="91154" name="Rectangle 25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grpSp>
        <p:nvGrpSpPr>
          <p:cNvPr id="91155" name="Group 26"/>
          <p:cNvGrpSpPr>
            <a:grpSpLocks/>
          </p:cNvGrpSpPr>
          <p:nvPr/>
        </p:nvGrpSpPr>
        <p:grpSpPr bwMode="auto">
          <a:xfrm>
            <a:off x="3962400" y="4011613"/>
            <a:ext cx="4572000" cy="457200"/>
            <a:chOff x="2496" y="2239"/>
            <a:chExt cx="2880" cy="288"/>
          </a:xfrm>
        </p:grpSpPr>
        <p:sp>
          <p:nvSpPr>
            <p:cNvPr id="91174" name="Rectangle 27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5" name="Rectangle 28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6" name="Rectangle 29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7" name="Rectangle 30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8" name="Rectangle 31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6" name="Group 32"/>
          <p:cNvGrpSpPr>
            <a:grpSpLocks/>
          </p:cNvGrpSpPr>
          <p:nvPr/>
        </p:nvGrpSpPr>
        <p:grpSpPr bwMode="auto">
          <a:xfrm>
            <a:off x="3962400" y="4468813"/>
            <a:ext cx="4572000" cy="457200"/>
            <a:chOff x="2496" y="2239"/>
            <a:chExt cx="2880" cy="288"/>
          </a:xfrm>
        </p:grpSpPr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1" name="Rectangle 35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3" name="Rectangle 37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7" name="Group 38"/>
          <p:cNvGrpSpPr>
            <a:grpSpLocks/>
          </p:cNvGrpSpPr>
          <p:nvPr/>
        </p:nvGrpSpPr>
        <p:grpSpPr bwMode="auto">
          <a:xfrm>
            <a:off x="3962400" y="4926013"/>
            <a:ext cx="4572000" cy="457200"/>
            <a:chOff x="2496" y="2239"/>
            <a:chExt cx="2880" cy="288"/>
          </a:xfrm>
        </p:grpSpPr>
        <p:sp>
          <p:nvSpPr>
            <p:cNvPr id="91164" name="Rectangle 39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5" name="Rectangle 40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6" name="Rectangle 41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7" name="Rectangle 42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8" name="Rectangle 43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8" name="Group 44"/>
          <p:cNvGrpSpPr>
            <a:grpSpLocks/>
          </p:cNvGrpSpPr>
          <p:nvPr/>
        </p:nvGrpSpPr>
        <p:grpSpPr bwMode="auto">
          <a:xfrm>
            <a:off x="3962400" y="5383213"/>
            <a:ext cx="4572000" cy="457200"/>
            <a:chOff x="2496" y="2239"/>
            <a:chExt cx="2880" cy="288"/>
          </a:xfrm>
        </p:grpSpPr>
        <p:sp>
          <p:nvSpPr>
            <p:cNvPr id="91159" name="Rectangle 45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0" name="Rectangle 46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1" name="Rectangle 47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2" name="Rectangle 48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3" name="Rectangle 49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685800" y="3211513"/>
            <a:ext cx="3232752" cy="106038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580" y="4305363"/>
            <a:ext cx="3468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Register Availability Vector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AKA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Scoreboard</a:t>
            </a:r>
          </a:p>
        </p:txBody>
      </p:sp>
    </p:spTree>
    <p:extLst>
      <p:ext uri="{BB962C8B-B14F-4D97-AF65-F5344CB8AC3E}">
        <p14:creationId xmlns:p14="http://schemas.microsoft.com/office/powerpoint/2010/main" val="6651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Out-Of-Order Exec. Example</a:t>
            </a:r>
          </a:p>
        </p:txBody>
      </p:sp>
      <p:sp>
        <p:nvSpPr>
          <p:cNvPr id="91141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loop:		add	r4,	r4,	4</a:t>
            </a:r>
            <a:endParaRPr lang="el-GR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l-GR" b="1" dirty="0">
                <a:latin typeface="AvantGarde" pitchFamily="34" charset="0"/>
              </a:rPr>
              <a:t>			</a:t>
            </a:r>
            <a:r>
              <a:rPr lang="en-US" b="1" dirty="0">
                <a:latin typeface="AvantGarde" pitchFamily="34" charset="0"/>
              </a:rPr>
              <a:t>ld 	r2, 	10(r4)		</a:t>
            </a:r>
            <a:r>
              <a:rPr lang="en-US" b="1" dirty="0">
                <a:solidFill>
                  <a:srgbClr val="FF0000"/>
                </a:solidFill>
                <a:latin typeface="AvantGarde" pitchFamily="34" charset="0"/>
              </a:rPr>
              <a:t>4 cycles lat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</a:t>
            </a:r>
            <a:r>
              <a:rPr lang="en-US" b="1" dirty="0" err="1">
                <a:latin typeface="AvantGarde" pitchFamily="34" charset="0"/>
              </a:rPr>
              <a:t>bne</a:t>
            </a:r>
            <a:r>
              <a:rPr lang="en-US" b="1" dirty="0">
                <a:latin typeface="AvantGarde" pitchFamily="34" charset="0"/>
              </a:rPr>
              <a:t>	r1,	r0,	loop</a:t>
            </a:r>
          </a:p>
        </p:txBody>
      </p:sp>
      <p:grpSp>
        <p:nvGrpSpPr>
          <p:cNvPr id="91142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1184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1185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1186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1187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1143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1144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1145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1146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1147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1148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1149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1150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1151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1152" name="Text Box 18"/>
          <p:cNvSpPr txBox="1">
            <a:spLocks noChangeArrowheads="1"/>
          </p:cNvSpPr>
          <p:nvPr/>
        </p:nvSpPr>
        <p:spPr bwMode="auto">
          <a:xfrm>
            <a:off x="1025525" y="4584700"/>
            <a:ext cx="130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vantGarde" pitchFamily="34" charset="0"/>
              </a:rPr>
              <a:t>Cycle 0</a:t>
            </a:r>
          </a:p>
        </p:txBody>
      </p:sp>
      <p:grpSp>
        <p:nvGrpSpPr>
          <p:cNvPr id="91153" name="Group 19"/>
          <p:cNvGrpSpPr>
            <a:grpSpLocks/>
          </p:cNvGrpSpPr>
          <p:nvPr/>
        </p:nvGrpSpPr>
        <p:grpSpPr bwMode="auto">
          <a:xfrm>
            <a:off x="3962400" y="3554413"/>
            <a:ext cx="4572000" cy="457200"/>
            <a:chOff x="2496" y="2239"/>
            <a:chExt cx="2880" cy="288"/>
          </a:xfrm>
        </p:grpSpPr>
        <p:sp>
          <p:nvSpPr>
            <p:cNvPr id="91179" name="Rectangle 20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0" name="Rectangle 21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1" name="Rectangle 22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2" name="Rectangle 23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83" name="Rectangle 24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sp>
        <p:nvSpPr>
          <p:cNvPr id="91154" name="Rectangle 25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grpSp>
        <p:nvGrpSpPr>
          <p:cNvPr id="91155" name="Group 26"/>
          <p:cNvGrpSpPr>
            <a:grpSpLocks/>
          </p:cNvGrpSpPr>
          <p:nvPr/>
        </p:nvGrpSpPr>
        <p:grpSpPr bwMode="auto">
          <a:xfrm>
            <a:off x="3962400" y="4011613"/>
            <a:ext cx="4572000" cy="457200"/>
            <a:chOff x="2496" y="2239"/>
            <a:chExt cx="2880" cy="288"/>
          </a:xfrm>
        </p:grpSpPr>
        <p:sp>
          <p:nvSpPr>
            <p:cNvPr id="91174" name="Rectangle 27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5" name="Rectangle 28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6" name="Rectangle 29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7" name="Rectangle 30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8" name="Rectangle 31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6" name="Group 32"/>
          <p:cNvGrpSpPr>
            <a:grpSpLocks/>
          </p:cNvGrpSpPr>
          <p:nvPr/>
        </p:nvGrpSpPr>
        <p:grpSpPr bwMode="auto">
          <a:xfrm>
            <a:off x="3962400" y="4468813"/>
            <a:ext cx="4572000" cy="457200"/>
            <a:chOff x="2496" y="2239"/>
            <a:chExt cx="2880" cy="288"/>
          </a:xfrm>
        </p:grpSpPr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1" name="Rectangle 35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2" name="Rectangle 36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73" name="Rectangle 37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7" name="Group 38"/>
          <p:cNvGrpSpPr>
            <a:grpSpLocks/>
          </p:cNvGrpSpPr>
          <p:nvPr/>
        </p:nvGrpSpPr>
        <p:grpSpPr bwMode="auto">
          <a:xfrm>
            <a:off x="3962400" y="4926013"/>
            <a:ext cx="4572000" cy="457200"/>
            <a:chOff x="2496" y="2239"/>
            <a:chExt cx="2880" cy="288"/>
          </a:xfrm>
        </p:grpSpPr>
        <p:sp>
          <p:nvSpPr>
            <p:cNvPr id="91164" name="Rectangle 39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5" name="Rectangle 40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6" name="Rectangle 41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7" name="Rectangle 42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8" name="Rectangle 43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  <p:grpSp>
        <p:nvGrpSpPr>
          <p:cNvPr id="91158" name="Group 44"/>
          <p:cNvGrpSpPr>
            <a:grpSpLocks/>
          </p:cNvGrpSpPr>
          <p:nvPr/>
        </p:nvGrpSpPr>
        <p:grpSpPr bwMode="auto">
          <a:xfrm>
            <a:off x="3962400" y="5383213"/>
            <a:ext cx="4572000" cy="457200"/>
            <a:chOff x="2496" y="2239"/>
            <a:chExt cx="2880" cy="288"/>
          </a:xfrm>
        </p:grpSpPr>
        <p:sp>
          <p:nvSpPr>
            <p:cNvPr id="91159" name="Rectangle 45"/>
            <p:cNvSpPr>
              <a:spLocks noChangeArrowheads="1"/>
            </p:cNvSpPr>
            <p:nvPr/>
          </p:nvSpPr>
          <p:spPr bwMode="auto">
            <a:xfrm>
              <a:off x="2496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0" name="Rectangle 46"/>
            <p:cNvSpPr>
              <a:spLocks noChangeArrowheads="1"/>
            </p:cNvSpPr>
            <p:nvPr/>
          </p:nvSpPr>
          <p:spPr bwMode="auto">
            <a:xfrm>
              <a:off x="3072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1" name="Rectangle 47"/>
            <p:cNvSpPr>
              <a:spLocks noChangeArrowheads="1"/>
            </p:cNvSpPr>
            <p:nvPr/>
          </p:nvSpPr>
          <p:spPr bwMode="auto">
            <a:xfrm>
              <a:off x="3648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2" name="Rectangle 48"/>
            <p:cNvSpPr>
              <a:spLocks noChangeArrowheads="1"/>
            </p:cNvSpPr>
            <p:nvPr/>
          </p:nvSpPr>
          <p:spPr bwMode="auto">
            <a:xfrm>
              <a:off x="4224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  <p:sp>
          <p:nvSpPr>
            <p:cNvPr id="91163" name="Rectangle 49"/>
            <p:cNvSpPr>
              <a:spLocks noChangeArrowheads="1"/>
            </p:cNvSpPr>
            <p:nvPr/>
          </p:nvSpPr>
          <p:spPr bwMode="auto">
            <a:xfrm>
              <a:off x="4800" y="2239"/>
              <a:ext cx="57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vantGar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3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2164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Out-Of-Order Exec. Example: Cycle 0</a:t>
            </a:r>
          </a:p>
        </p:txBody>
      </p:sp>
      <p:grpSp>
        <p:nvGrpSpPr>
          <p:cNvPr id="92165" name="Group 3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2205" name="Rectangle 4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2206" name="Rectangle 5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2207" name="Rectangle 6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2208" name="Rectangle 7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0</a:t>
              </a:r>
            </a:p>
          </p:txBody>
        </p:sp>
      </p:grp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2167" name="Text Box 9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2168" name="Text Box 10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2169" name="Text Box 11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2170" name="Text Box 12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2174" name="Rectangle 16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2175" name="Text Box 17"/>
          <p:cNvSpPr txBox="1">
            <a:spLocks noChangeArrowheads="1"/>
          </p:cNvSpPr>
          <p:nvPr/>
        </p:nvSpPr>
        <p:spPr bwMode="auto">
          <a:xfrm>
            <a:off x="1019175" y="4576763"/>
            <a:ext cx="130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vantGarde" pitchFamily="34" charset="0"/>
              </a:rPr>
              <a:t>Cycle 0</a:t>
            </a:r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2177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2178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r4/0</a:t>
            </a:r>
          </a:p>
        </p:txBody>
      </p:sp>
      <p:sp>
        <p:nvSpPr>
          <p:cNvPr id="92180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Rdy</a:t>
            </a:r>
          </a:p>
        </p:txBody>
      </p:sp>
      <p:sp>
        <p:nvSpPr>
          <p:cNvPr id="92181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2182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3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4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5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6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7" name="Rectangle 29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8" name="Rectangle 30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89" name="Rectangle 31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0" name="Rectangle 32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1" name="Rectangle 33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2" name="Rectangle 34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3" name="Rectangle 35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4" name="Rectangle 36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5" name="Rectangle 37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6" name="Rectangle 38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7" name="Rectangle 39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8" name="Rectangle 40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199" name="Rectangle 41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200" name="Rectangle 42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201" name="Rectangle 43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2202" name="Rectangle 44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loop:		add	r4,	r4,	4</a:t>
            </a:r>
            <a:endParaRPr lang="el-GR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l-GR" b="1" dirty="0">
                <a:latin typeface="AvantGarde" pitchFamily="34" charset="0"/>
              </a:rPr>
              <a:t>			</a:t>
            </a:r>
            <a:r>
              <a:rPr lang="en-US" b="1" dirty="0">
                <a:latin typeface="AvantGarde" pitchFamily="34" charset="0"/>
              </a:rPr>
              <a:t>ld 	r2, 	10(r4)		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AvantGarde" pitchFamily="34" charset="0"/>
              </a:rPr>
              <a:t>			</a:t>
            </a:r>
            <a:r>
              <a:rPr lang="en-US" b="1" dirty="0" err="1">
                <a:latin typeface="AvantGarde" pitchFamily="34" charset="0"/>
              </a:rPr>
              <a:t>bne</a:t>
            </a:r>
            <a:r>
              <a:rPr lang="en-US" b="1" dirty="0">
                <a:latin typeface="AvantGarde" pitchFamily="34" charset="0"/>
              </a:rPr>
              <a:t>	r1,	r0,	loop</a:t>
            </a:r>
          </a:p>
        </p:txBody>
      </p:sp>
      <p:sp>
        <p:nvSpPr>
          <p:cNvPr id="92203" name="Text Box 45"/>
          <p:cNvSpPr txBox="1">
            <a:spLocks noChangeArrowheads="1"/>
          </p:cNvSpPr>
          <p:nvPr/>
        </p:nvSpPr>
        <p:spPr bwMode="auto">
          <a:xfrm>
            <a:off x="7250113" y="2090738"/>
            <a:ext cx="1416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Ready to be</a:t>
            </a:r>
          </a:p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 executed</a:t>
            </a:r>
          </a:p>
        </p:txBody>
      </p:sp>
      <p:sp>
        <p:nvSpPr>
          <p:cNvPr id="92204" name="Freeform 46"/>
          <p:cNvSpPr>
            <a:spLocks/>
          </p:cNvSpPr>
          <p:nvPr/>
        </p:nvSpPr>
        <p:spPr bwMode="auto">
          <a:xfrm>
            <a:off x="7443788" y="2735263"/>
            <a:ext cx="474662" cy="977900"/>
          </a:xfrm>
          <a:custGeom>
            <a:avLst/>
            <a:gdLst>
              <a:gd name="T0" fmla="*/ 753525022 w 299"/>
              <a:gd name="T1" fmla="*/ 0 h 768"/>
              <a:gd name="T2" fmla="*/ 37801507 w 299"/>
              <a:gd name="T3" fmla="*/ 410192153 h 768"/>
              <a:gd name="T4" fmla="*/ 521670986 w 299"/>
              <a:gd name="T5" fmla="*/ 1245167123 h 768"/>
              <a:gd name="T6" fmla="*/ 0 60000 65536"/>
              <a:gd name="T7" fmla="*/ 0 60000 65536"/>
              <a:gd name="T8" fmla="*/ 0 60000 65536"/>
              <a:gd name="T9" fmla="*/ 0 w 299"/>
              <a:gd name="T10" fmla="*/ 0 h 768"/>
              <a:gd name="T11" fmla="*/ 299 w 299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9" h="768">
                <a:moveTo>
                  <a:pt x="299" y="0"/>
                </a:moveTo>
                <a:cubicBezTo>
                  <a:pt x="164" y="62"/>
                  <a:pt x="30" y="125"/>
                  <a:pt x="15" y="253"/>
                </a:cubicBezTo>
                <a:cubicBezTo>
                  <a:pt x="0" y="381"/>
                  <a:pt x="103" y="574"/>
                  <a:pt x="207" y="76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318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1</a:t>
            </a:r>
          </a:p>
        </p:txBody>
      </p:sp>
      <p:sp>
        <p:nvSpPr>
          <p:cNvPr id="93189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3190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3230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3231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0</a:t>
              </a:r>
            </a:p>
          </p:txBody>
        </p:sp>
        <p:sp>
          <p:nvSpPr>
            <p:cNvPr id="93232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3233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3191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3192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3193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3194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3195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3196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3197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3198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3199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3200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3201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3202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3203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3204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3205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3206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3207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3208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3209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3210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Rdy</a:t>
            </a:r>
          </a:p>
        </p:txBody>
      </p:sp>
      <p:sp>
        <p:nvSpPr>
          <p:cNvPr id="93211" name="Rectangle 29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2" name="Rectangle 30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3" name="Rectangle 31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4" name="Rectangle 32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5" name="Rectangle 33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6" name="Rectangle 34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7" name="Rectangle 35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8" name="Rectangle 36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19" name="Rectangle 37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0" name="Rectangle 38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1" name="Rectangle 39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2" name="Rectangle 40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3" name="Rectangle 41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4" name="Rectangle 42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5" name="Rectangle 43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3226" name="Text Box 44"/>
          <p:cNvSpPr txBox="1">
            <a:spLocks noChangeArrowheads="1"/>
          </p:cNvSpPr>
          <p:nvPr/>
        </p:nvSpPr>
        <p:spPr bwMode="auto">
          <a:xfrm>
            <a:off x="1333500" y="4370388"/>
            <a:ext cx="247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R4 gets produced now</a:t>
            </a:r>
          </a:p>
        </p:txBody>
      </p:sp>
      <p:sp>
        <p:nvSpPr>
          <p:cNvPr id="93227" name="Freeform 45"/>
          <p:cNvSpPr>
            <a:spLocks/>
          </p:cNvSpPr>
          <p:nvPr/>
        </p:nvSpPr>
        <p:spPr bwMode="auto">
          <a:xfrm>
            <a:off x="2944813" y="4184650"/>
            <a:ext cx="1120775" cy="187325"/>
          </a:xfrm>
          <a:custGeom>
            <a:avLst/>
            <a:gdLst>
              <a:gd name="T0" fmla="*/ 0 w 580"/>
              <a:gd name="T1" fmla="*/ 131919741 h 266"/>
              <a:gd name="T2" fmla="*/ 649724830 w 580"/>
              <a:gd name="T3" fmla="*/ 41162900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28" name="Text Box 46"/>
          <p:cNvSpPr txBox="1">
            <a:spLocks noChangeArrowheads="1"/>
          </p:cNvSpPr>
          <p:nvPr/>
        </p:nvSpPr>
        <p:spPr bwMode="auto">
          <a:xfrm>
            <a:off x="6088063" y="2528888"/>
            <a:ext cx="285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Notify those waiting for R4</a:t>
            </a:r>
          </a:p>
        </p:txBody>
      </p:sp>
      <p:sp>
        <p:nvSpPr>
          <p:cNvPr id="93229" name="Freeform 47"/>
          <p:cNvSpPr>
            <a:spLocks/>
          </p:cNvSpPr>
          <p:nvPr/>
        </p:nvSpPr>
        <p:spPr bwMode="auto">
          <a:xfrm flipV="1">
            <a:off x="7939088" y="2933700"/>
            <a:ext cx="241300" cy="733425"/>
          </a:xfrm>
          <a:custGeom>
            <a:avLst/>
            <a:gdLst>
              <a:gd name="T0" fmla="*/ 0 w 580"/>
              <a:gd name="T1" fmla="*/ 2022226192 h 266"/>
              <a:gd name="T2" fmla="*/ 30116737 w 580"/>
              <a:gd name="T3" fmla="*/ 630996291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6934200" y="3035300"/>
            <a:ext cx="0" cy="7477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H="1">
            <a:off x="5029200" y="3035300"/>
            <a:ext cx="190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5029200" y="3035300"/>
            <a:ext cx="0" cy="2984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943600" y="3035300"/>
            <a:ext cx="0" cy="2984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421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2</a:t>
            </a:r>
          </a:p>
        </p:txBody>
      </p:sp>
      <p:sp>
        <p:nvSpPr>
          <p:cNvPr id="94213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4214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4254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4255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4256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0</a:t>
              </a:r>
            </a:p>
          </p:txBody>
        </p:sp>
        <p:sp>
          <p:nvSpPr>
            <p:cNvPr id="94257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4218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4219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4220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4221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4222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4223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4224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4225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4226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4227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4228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4229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4230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4231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4232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4233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4234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4235" name="Rectangle 29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36" name="Rectangle 30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37" name="Rectangle 31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38" name="Rectangle 32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39" name="Rectangle 33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40" name="Rectangle 34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41" name="Rectangle 35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42" name="Rectangle 36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43" name="Rectangle 37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44" name="Rectangle 38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4245" name="Text Box 39"/>
          <p:cNvSpPr txBox="1">
            <a:spLocks noChangeArrowheads="1"/>
          </p:cNvSpPr>
          <p:nvPr/>
        </p:nvSpPr>
        <p:spPr bwMode="auto">
          <a:xfrm>
            <a:off x="2325688" y="42037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Wait for r2</a:t>
            </a:r>
          </a:p>
        </p:txBody>
      </p:sp>
      <p:sp>
        <p:nvSpPr>
          <p:cNvPr id="94246" name="Text Box 40"/>
          <p:cNvSpPr txBox="1">
            <a:spLocks noChangeArrowheads="1"/>
          </p:cNvSpPr>
          <p:nvPr/>
        </p:nvSpPr>
        <p:spPr bwMode="auto">
          <a:xfrm>
            <a:off x="6088063" y="2528888"/>
            <a:ext cx="286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Result available @ cycle 6</a:t>
            </a:r>
          </a:p>
        </p:txBody>
      </p:sp>
      <p:sp>
        <p:nvSpPr>
          <p:cNvPr id="94247" name="Freeform 41"/>
          <p:cNvSpPr>
            <a:spLocks/>
          </p:cNvSpPr>
          <p:nvPr/>
        </p:nvSpPr>
        <p:spPr bwMode="auto">
          <a:xfrm flipV="1">
            <a:off x="7939088" y="2933700"/>
            <a:ext cx="241300" cy="1246188"/>
          </a:xfrm>
          <a:custGeom>
            <a:avLst/>
            <a:gdLst>
              <a:gd name="T0" fmla="*/ 0 w 580"/>
              <a:gd name="T1" fmla="*/ 2147483647 h 266"/>
              <a:gd name="T2" fmla="*/ 30116737 w 580"/>
              <a:gd name="T3" fmla="*/ 1821720469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48" name="Rectangle 42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4249" name="Rectangle 43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94250" name="Rectangle 44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r2/0</a:t>
            </a:r>
          </a:p>
        </p:txBody>
      </p:sp>
      <p:sp>
        <p:nvSpPr>
          <p:cNvPr id="94251" name="Rectangle 45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4252" name="Rectangle 46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Wait</a:t>
            </a:r>
          </a:p>
        </p:txBody>
      </p:sp>
      <p:sp>
        <p:nvSpPr>
          <p:cNvPr id="94253" name="Freeform 47"/>
          <p:cNvSpPr>
            <a:spLocks/>
          </p:cNvSpPr>
          <p:nvPr/>
        </p:nvSpPr>
        <p:spPr bwMode="auto">
          <a:xfrm flipV="1">
            <a:off x="2944813" y="4579938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5236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3</a:t>
            </a:r>
          </a:p>
        </p:txBody>
      </p:sp>
      <p:sp>
        <p:nvSpPr>
          <p:cNvPr id="95237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5238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5280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0</a:t>
              </a:r>
            </a:p>
          </p:txBody>
        </p:sp>
        <p:sp>
          <p:nvSpPr>
            <p:cNvPr id="95281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5282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5283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5239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5241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5242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5243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5244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5245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5246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5247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5248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5249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5250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5251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5252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5253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5254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5255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5256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5257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5258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5259" name="Rectangle 29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5260" name="Rectangle 30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5261" name="Rectangle 31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5262" name="Rectangle 32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5263" name="Rectangle 33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95264" name="Text Box 34"/>
          <p:cNvSpPr txBox="1">
            <a:spLocks noChangeArrowheads="1"/>
          </p:cNvSpPr>
          <p:nvPr/>
        </p:nvSpPr>
        <p:spPr bwMode="auto">
          <a:xfrm>
            <a:off x="2247900" y="417036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Wait for r2</a:t>
            </a:r>
          </a:p>
        </p:txBody>
      </p:sp>
      <p:sp>
        <p:nvSpPr>
          <p:cNvPr id="95265" name="Text Box 35"/>
          <p:cNvSpPr txBox="1">
            <a:spLocks noChangeArrowheads="1"/>
          </p:cNvSpPr>
          <p:nvPr/>
        </p:nvSpPr>
        <p:spPr bwMode="auto">
          <a:xfrm>
            <a:off x="6088063" y="2528888"/>
            <a:ext cx="286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Result available @ cycle 6</a:t>
            </a:r>
          </a:p>
        </p:txBody>
      </p:sp>
      <p:sp>
        <p:nvSpPr>
          <p:cNvPr id="95266" name="Freeform 36"/>
          <p:cNvSpPr>
            <a:spLocks/>
          </p:cNvSpPr>
          <p:nvPr/>
        </p:nvSpPr>
        <p:spPr bwMode="auto">
          <a:xfrm flipV="1">
            <a:off x="7939088" y="2933700"/>
            <a:ext cx="241300" cy="1246188"/>
          </a:xfrm>
          <a:custGeom>
            <a:avLst/>
            <a:gdLst>
              <a:gd name="T0" fmla="*/ 0 w 580"/>
              <a:gd name="T1" fmla="*/ 2147483647 h 266"/>
              <a:gd name="T2" fmla="*/ 30116737 w 580"/>
              <a:gd name="T3" fmla="*/ 1821720469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67" name="Rectangle 37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5268" name="Rectangle 38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95269" name="Rectangle 39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r2/0</a:t>
            </a:r>
          </a:p>
        </p:txBody>
      </p:sp>
      <p:sp>
        <p:nvSpPr>
          <p:cNvPr id="95270" name="Rectangle 40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5271" name="Rectangle 41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Wait</a:t>
            </a:r>
          </a:p>
        </p:txBody>
      </p:sp>
      <p:sp>
        <p:nvSpPr>
          <p:cNvPr id="95272" name="Rectangle 42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sub</a:t>
            </a:r>
          </a:p>
        </p:txBody>
      </p:sp>
      <p:sp>
        <p:nvSpPr>
          <p:cNvPr id="95273" name="Rectangle 43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5274" name="Rectangle 44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5275" name="Rectangle 45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5276" name="Rectangle 46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Rdy</a:t>
            </a:r>
          </a:p>
        </p:txBody>
      </p:sp>
      <p:sp>
        <p:nvSpPr>
          <p:cNvPr id="95277" name="Freeform 47"/>
          <p:cNvSpPr>
            <a:spLocks/>
          </p:cNvSpPr>
          <p:nvPr/>
        </p:nvSpPr>
        <p:spPr bwMode="auto">
          <a:xfrm flipV="1">
            <a:off x="2944813" y="4468813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78" name="Freeform 48"/>
          <p:cNvSpPr>
            <a:spLocks/>
          </p:cNvSpPr>
          <p:nvPr/>
        </p:nvSpPr>
        <p:spPr bwMode="auto">
          <a:xfrm flipV="1">
            <a:off x="2944813" y="5030788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79" name="Text Box 49"/>
          <p:cNvSpPr txBox="1">
            <a:spLocks noChangeArrowheads="1"/>
          </p:cNvSpPr>
          <p:nvPr/>
        </p:nvSpPr>
        <p:spPr bwMode="auto">
          <a:xfrm>
            <a:off x="1955800" y="4738688"/>
            <a:ext cx="191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No dependences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Order?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143000" y="16002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r2, r1,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20574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r3, r2,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25146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r5, r4, 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3000" y="2964712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r6, r5, 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6260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4</a:t>
            </a:r>
          </a:p>
        </p:txBody>
      </p:sp>
      <p:sp>
        <p:nvSpPr>
          <p:cNvPr id="96261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6262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6306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1</a:t>
              </a:r>
            </a:p>
          </p:txBody>
        </p:sp>
        <p:sp>
          <p:nvSpPr>
            <p:cNvPr id="96307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6308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6309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6263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6265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6266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6267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6268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6269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6270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6271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6272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6273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6274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6275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6276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6277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6278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6279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6280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6281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6282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6283" name="Text Box 29"/>
          <p:cNvSpPr txBox="1">
            <a:spLocks noChangeArrowheads="1"/>
          </p:cNvSpPr>
          <p:nvPr/>
        </p:nvSpPr>
        <p:spPr bwMode="auto">
          <a:xfrm>
            <a:off x="2247900" y="417036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Wait for r2</a:t>
            </a:r>
          </a:p>
        </p:txBody>
      </p:sp>
      <p:sp>
        <p:nvSpPr>
          <p:cNvPr id="96284" name="Text Box 30"/>
          <p:cNvSpPr txBox="1">
            <a:spLocks noChangeArrowheads="1"/>
          </p:cNvSpPr>
          <p:nvPr/>
        </p:nvSpPr>
        <p:spPr bwMode="auto">
          <a:xfrm>
            <a:off x="6088063" y="2528888"/>
            <a:ext cx="286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Result available @ cycle 6</a:t>
            </a:r>
          </a:p>
        </p:txBody>
      </p:sp>
      <p:sp>
        <p:nvSpPr>
          <p:cNvPr id="96285" name="Freeform 31"/>
          <p:cNvSpPr>
            <a:spLocks/>
          </p:cNvSpPr>
          <p:nvPr/>
        </p:nvSpPr>
        <p:spPr bwMode="auto">
          <a:xfrm flipV="1">
            <a:off x="7939088" y="2933700"/>
            <a:ext cx="241300" cy="1246188"/>
          </a:xfrm>
          <a:custGeom>
            <a:avLst/>
            <a:gdLst>
              <a:gd name="T0" fmla="*/ 0 w 580"/>
              <a:gd name="T1" fmla="*/ 2147483647 h 266"/>
              <a:gd name="T2" fmla="*/ 30116737 w 580"/>
              <a:gd name="T3" fmla="*/ 1821720469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86" name="Rectangle 32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6287" name="Rectangle 33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96288" name="Rectangle 34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r2/0</a:t>
            </a:r>
          </a:p>
        </p:txBody>
      </p:sp>
      <p:sp>
        <p:nvSpPr>
          <p:cNvPr id="96289" name="Rectangle 35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6290" name="Rectangle 36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Wait</a:t>
            </a:r>
          </a:p>
        </p:txBody>
      </p:sp>
      <p:sp>
        <p:nvSpPr>
          <p:cNvPr id="96291" name="Rectangle 37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sub</a:t>
            </a:r>
          </a:p>
        </p:txBody>
      </p:sp>
      <p:sp>
        <p:nvSpPr>
          <p:cNvPr id="96292" name="Rectangle 38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6293" name="Rectangle 39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6294" name="Rectangle 40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6295" name="Rectangle 41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6296" name="Freeform 42"/>
          <p:cNvSpPr>
            <a:spLocks/>
          </p:cNvSpPr>
          <p:nvPr/>
        </p:nvSpPr>
        <p:spPr bwMode="auto">
          <a:xfrm flipV="1">
            <a:off x="2944813" y="4468813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7" name="Freeform 43"/>
          <p:cNvSpPr>
            <a:spLocks/>
          </p:cNvSpPr>
          <p:nvPr/>
        </p:nvSpPr>
        <p:spPr bwMode="auto">
          <a:xfrm flipV="1">
            <a:off x="2944813" y="5030788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98" name="Text Box 44"/>
          <p:cNvSpPr txBox="1">
            <a:spLocks noChangeArrowheads="1"/>
          </p:cNvSpPr>
          <p:nvPr/>
        </p:nvSpPr>
        <p:spPr bwMode="auto">
          <a:xfrm>
            <a:off x="1049338" y="4732338"/>
            <a:ext cx="194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r1 produced now</a:t>
            </a:r>
          </a:p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Notify consumers</a:t>
            </a:r>
          </a:p>
        </p:txBody>
      </p:sp>
      <p:sp>
        <p:nvSpPr>
          <p:cNvPr id="96299" name="Rectangle 45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bne</a:t>
            </a:r>
          </a:p>
        </p:txBody>
      </p:sp>
      <p:sp>
        <p:nvSpPr>
          <p:cNvPr id="96300" name="Rectangle 46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6301" name="Rectangle 47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r0/1</a:t>
            </a:r>
          </a:p>
        </p:txBody>
      </p:sp>
      <p:sp>
        <p:nvSpPr>
          <p:cNvPr id="96302" name="Rectangle 48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</a:t>
            </a:r>
          </a:p>
        </p:txBody>
      </p:sp>
      <p:sp>
        <p:nvSpPr>
          <p:cNvPr id="96303" name="Rectangle 49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Rdy</a:t>
            </a:r>
          </a:p>
        </p:txBody>
      </p:sp>
      <p:sp>
        <p:nvSpPr>
          <p:cNvPr id="96304" name="Freeform 50"/>
          <p:cNvSpPr>
            <a:spLocks/>
          </p:cNvSpPr>
          <p:nvPr/>
        </p:nvSpPr>
        <p:spPr bwMode="auto">
          <a:xfrm>
            <a:off x="2957513" y="5522913"/>
            <a:ext cx="1120775" cy="207962"/>
          </a:xfrm>
          <a:custGeom>
            <a:avLst/>
            <a:gdLst>
              <a:gd name="T0" fmla="*/ 0 w 580"/>
              <a:gd name="T1" fmla="*/ 162587168 h 266"/>
              <a:gd name="T2" fmla="*/ 649724830 w 580"/>
              <a:gd name="T3" fmla="*/ 5073177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305" name="Text Box 51"/>
          <p:cNvSpPr txBox="1">
            <a:spLocks noChangeArrowheads="1"/>
          </p:cNvSpPr>
          <p:nvPr/>
        </p:nvSpPr>
        <p:spPr bwMode="auto">
          <a:xfrm>
            <a:off x="1296988" y="5784850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r1 will be available next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7284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5</a:t>
            </a:r>
          </a:p>
        </p:txBody>
      </p:sp>
      <p:sp>
        <p:nvSpPr>
          <p:cNvPr id="97285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7286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7330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7331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7332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7333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7289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7290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7291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7292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7293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7294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7295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7296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7297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7298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7299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7300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7301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7302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7303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7304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7305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7306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7307" name="Text Box 29"/>
          <p:cNvSpPr txBox="1">
            <a:spLocks noChangeArrowheads="1"/>
          </p:cNvSpPr>
          <p:nvPr/>
        </p:nvSpPr>
        <p:spPr bwMode="auto">
          <a:xfrm>
            <a:off x="2247900" y="417036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Wait for r2</a:t>
            </a:r>
          </a:p>
        </p:txBody>
      </p:sp>
      <p:sp>
        <p:nvSpPr>
          <p:cNvPr id="97308" name="Text Box 30"/>
          <p:cNvSpPr txBox="1">
            <a:spLocks noChangeArrowheads="1"/>
          </p:cNvSpPr>
          <p:nvPr/>
        </p:nvSpPr>
        <p:spPr bwMode="auto">
          <a:xfrm>
            <a:off x="6102350" y="2466975"/>
            <a:ext cx="286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Result available @ cycle 6</a:t>
            </a:r>
          </a:p>
        </p:txBody>
      </p:sp>
      <p:sp>
        <p:nvSpPr>
          <p:cNvPr id="97309" name="Freeform 31"/>
          <p:cNvSpPr>
            <a:spLocks/>
          </p:cNvSpPr>
          <p:nvPr/>
        </p:nvSpPr>
        <p:spPr bwMode="auto">
          <a:xfrm flipV="1">
            <a:off x="7939088" y="2933700"/>
            <a:ext cx="241300" cy="1246188"/>
          </a:xfrm>
          <a:custGeom>
            <a:avLst/>
            <a:gdLst>
              <a:gd name="T0" fmla="*/ 0 w 580"/>
              <a:gd name="T1" fmla="*/ 2147483647 h 266"/>
              <a:gd name="T2" fmla="*/ 30116737 w 580"/>
              <a:gd name="T3" fmla="*/ 1821720469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10" name="Rectangle 32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7311" name="Rectangle 33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97312" name="Rectangle 34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r2/0</a:t>
            </a:r>
          </a:p>
        </p:txBody>
      </p:sp>
      <p:sp>
        <p:nvSpPr>
          <p:cNvPr id="97313" name="Rectangle 35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7314" name="Rectangle 36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Wait</a:t>
            </a:r>
          </a:p>
        </p:txBody>
      </p:sp>
      <p:sp>
        <p:nvSpPr>
          <p:cNvPr id="97315" name="Rectangle 37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sub</a:t>
            </a:r>
          </a:p>
        </p:txBody>
      </p:sp>
      <p:sp>
        <p:nvSpPr>
          <p:cNvPr id="97316" name="Rectangle 38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7317" name="Rectangle 39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7318" name="Rectangle 40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7319" name="Rectangle 41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Compl</a:t>
            </a:r>
          </a:p>
        </p:txBody>
      </p:sp>
      <p:sp>
        <p:nvSpPr>
          <p:cNvPr id="97320" name="Freeform 42"/>
          <p:cNvSpPr>
            <a:spLocks/>
          </p:cNvSpPr>
          <p:nvPr/>
        </p:nvSpPr>
        <p:spPr bwMode="auto">
          <a:xfrm flipV="1">
            <a:off x="2944813" y="4468813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21" name="Freeform 43"/>
          <p:cNvSpPr>
            <a:spLocks/>
          </p:cNvSpPr>
          <p:nvPr/>
        </p:nvSpPr>
        <p:spPr bwMode="auto">
          <a:xfrm flipV="1">
            <a:off x="2944813" y="5030788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22" name="Text Box 44"/>
          <p:cNvSpPr txBox="1">
            <a:spLocks noChangeArrowheads="1"/>
          </p:cNvSpPr>
          <p:nvPr/>
        </p:nvSpPr>
        <p:spPr bwMode="auto">
          <a:xfrm>
            <a:off x="1955800" y="473868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Completed</a:t>
            </a:r>
          </a:p>
        </p:txBody>
      </p:sp>
      <p:sp>
        <p:nvSpPr>
          <p:cNvPr id="97323" name="Rectangle 45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bne</a:t>
            </a:r>
          </a:p>
        </p:txBody>
      </p:sp>
      <p:sp>
        <p:nvSpPr>
          <p:cNvPr id="97324" name="Rectangle 46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7325" name="Rectangle 47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r0/1</a:t>
            </a:r>
          </a:p>
        </p:txBody>
      </p:sp>
      <p:sp>
        <p:nvSpPr>
          <p:cNvPr id="97326" name="Rectangle 48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</a:t>
            </a:r>
          </a:p>
        </p:txBody>
      </p:sp>
      <p:sp>
        <p:nvSpPr>
          <p:cNvPr id="97327" name="Rectangle 49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7328" name="Freeform 50"/>
          <p:cNvSpPr>
            <a:spLocks/>
          </p:cNvSpPr>
          <p:nvPr/>
        </p:nvSpPr>
        <p:spPr bwMode="auto">
          <a:xfrm>
            <a:off x="2957513" y="5522913"/>
            <a:ext cx="1120775" cy="207962"/>
          </a:xfrm>
          <a:custGeom>
            <a:avLst/>
            <a:gdLst>
              <a:gd name="T0" fmla="*/ 0 w 580"/>
              <a:gd name="T1" fmla="*/ 162587168 h 266"/>
              <a:gd name="T2" fmla="*/ 649724830 w 580"/>
              <a:gd name="T3" fmla="*/ 5073177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29" name="Text Box 51"/>
          <p:cNvSpPr txBox="1">
            <a:spLocks noChangeArrowheads="1"/>
          </p:cNvSpPr>
          <p:nvPr/>
        </p:nvSpPr>
        <p:spPr bwMode="auto">
          <a:xfrm>
            <a:off x="1733550" y="558482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6</a:t>
            </a:r>
          </a:p>
        </p:txBody>
      </p:sp>
      <p:sp>
        <p:nvSpPr>
          <p:cNvPr id="98309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8310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8354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8355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1</a:t>
              </a:r>
            </a:p>
          </p:txBody>
        </p:sp>
        <p:sp>
          <p:nvSpPr>
            <p:cNvPr id="98356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0</a:t>
              </a:r>
            </a:p>
          </p:txBody>
        </p:sp>
        <p:sp>
          <p:nvSpPr>
            <p:cNvPr id="98357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8311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8312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8313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8314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8315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8316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8317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8318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8319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8320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8321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8322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8323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8324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8325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8326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8327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8328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8329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8330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8331" name="Text Box 29"/>
          <p:cNvSpPr txBox="1">
            <a:spLocks noChangeArrowheads="1"/>
          </p:cNvSpPr>
          <p:nvPr/>
        </p:nvSpPr>
        <p:spPr bwMode="auto">
          <a:xfrm>
            <a:off x="2247900" y="4170363"/>
            <a:ext cx="1238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Wait for r2</a:t>
            </a:r>
          </a:p>
        </p:txBody>
      </p:sp>
      <p:sp>
        <p:nvSpPr>
          <p:cNvPr id="98332" name="Text Box 30"/>
          <p:cNvSpPr txBox="1">
            <a:spLocks noChangeArrowheads="1"/>
          </p:cNvSpPr>
          <p:nvPr/>
        </p:nvSpPr>
        <p:spPr bwMode="auto">
          <a:xfrm>
            <a:off x="6088063" y="2528888"/>
            <a:ext cx="2867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Result available @ cycle 6</a:t>
            </a:r>
          </a:p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Notify consumers</a:t>
            </a:r>
          </a:p>
        </p:txBody>
      </p:sp>
      <p:sp>
        <p:nvSpPr>
          <p:cNvPr id="98333" name="Freeform 31"/>
          <p:cNvSpPr>
            <a:spLocks/>
          </p:cNvSpPr>
          <p:nvPr/>
        </p:nvSpPr>
        <p:spPr bwMode="auto">
          <a:xfrm flipV="1">
            <a:off x="7939088" y="2933700"/>
            <a:ext cx="241300" cy="1246188"/>
          </a:xfrm>
          <a:custGeom>
            <a:avLst/>
            <a:gdLst>
              <a:gd name="T0" fmla="*/ 0 w 580"/>
              <a:gd name="T1" fmla="*/ 2147483647 h 266"/>
              <a:gd name="T2" fmla="*/ 30116737 w 580"/>
              <a:gd name="T3" fmla="*/ 1821720469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34" name="Rectangle 32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8335" name="Rectangle 33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98336" name="Rectangle 34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</a:t>
            </a:r>
            <a:r>
              <a:rPr lang="en-US" b="1">
                <a:latin typeface="AvantGarde" pitchFamily="34" charset="0"/>
              </a:rPr>
              <a:t>1</a:t>
            </a:r>
          </a:p>
        </p:txBody>
      </p:sp>
      <p:sp>
        <p:nvSpPr>
          <p:cNvPr id="98337" name="Rectangle 35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8338" name="Rectangle 36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Rdy</a:t>
            </a:r>
          </a:p>
        </p:txBody>
      </p:sp>
      <p:sp>
        <p:nvSpPr>
          <p:cNvPr id="98339" name="Rectangle 37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sub</a:t>
            </a:r>
          </a:p>
        </p:txBody>
      </p:sp>
      <p:sp>
        <p:nvSpPr>
          <p:cNvPr id="98340" name="Rectangle 38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8341" name="Rectangle 39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8342" name="Rectangle 40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8343" name="Rectangle 41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Compl</a:t>
            </a:r>
          </a:p>
        </p:txBody>
      </p:sp>
      <p:sp>
        <p:nvSpPr>
          <p:cNvPr id="98344" name="Freeform 42"/>
          <p:cNvSpPr>
            <a:spLocks/>
          </p:cNvSpPr>
          <p:nvPr/>
        </p:nvSpPr>
        <p:spPr bwMode="auto">
          <a:xfrm flipV="1">
            <a:off x="2944813" y="4468813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45" name="Freeform 43"/>
          <p:cNvSpPr>
            <a:spLocks/>
          </p:cNvSpPr>
          <p:nvPr/>
        </p:nvSpPr>
        <p:spPr bwMode="auto">
          <a:xfrm flipV="1">
            <a:off x="2944813" y="5030788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46" name="Text Box 44"/>
          <p:cNvSpPr txBox="1">
            <a:spLocks noChangeArrowheads="1"/>
          </p:cNvSpPr>
          <p:nvPr/>
        </p:nvSpPr>
        <p:spPr bwMode="auto">
          <a:xfrm>
            <a:off x="1955800" y="473868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Completed</a:t>
            </a:r>
          </a:p>
        </p:txBody>
      </p:sp>
      <p:sp>
        <p:nvSpPr>
          <p:cNvPr id="98347" name="Rectangle 45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bne</a:t>
            </a:r>
          </a:p>
        </p:txBody>
      </p:sp>
      <p:sp>
        <p:nvSpPr>
          <p:cNvPr id="98348" name="Rectangle 46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8349" name="Rectangle 47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r0/1</a:t>
            </a:r>
          </a:p>
        </p:txBody>
      </p:sp>
      <p:sp>
        <p:nvSpPr>
          <p:cNvPr id="98350" name="Rectangle 48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</a:t>
            </a:r>
          </a:p>
        </p:txBody>
      </p:sp>
      <p:sp>
        <p:nvSpPr>
          <p:cNvPr id="98351" name="Rectangle 49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8352" name="Freeform 50"/>
          <p:cNvSpPr>
            <a:spLocks/>
          </p:cNvSpPr>
          <p:nvPr/>
        </p:nvSpPr>
        <p:spPr bwMode="auto">
          <a:xfrm>
            <a:off x="2957513" y="5522913"/>
            <a:ext cx="1120775" cy="207962"/>
          </a:xfrm>
          <a:custGeom>
            <a:avLst/>
            <a:gdLst>
              <a:gd name="T0" fmla="*/ 0 w 580"/>
              <a:gd name="T1" fmla="*/ 162587168 h 266"/>
              <a:gd name="T2" fmla="*/ 649724830 w 580"/>
              <a:gd name="T3" fmla="*/ 5073177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53" name="Text Box 51"/>
          <p:cNvSpPr txBox="1">
            <a:spLocks noChangeArrowheads="1"/>
          </p:cNvSpPr>
          <p:nvPr/>
        </p:nvSpPr>
        <p:spPr bwMode="auto">
          <a:xfrm>
            <a:off x="1733550" y="558482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executing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99332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7</a:t>
            </a:r>
          </a:p>
        </p:txBody>
      </p:sp>
      <p:sp>
        <p:nvSpPr>
          <p:cNvPr id="99333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99334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99376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9377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99378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AvantGarde" pitchFamily="34" charset="0"/>
                </a:rPr>
                <a:t>1</a:t>
              </a:r>
            </a:p>
          </p:txBody>
        </p:sp>
        <p:sp>
          <p:nvSpPr>
            <p:cNvPr id="99379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99335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9336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99340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99341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99342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99343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99344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9345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9346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9347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99348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9349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99350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99351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99352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9353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99354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99355" name="Text Box 29"/>
          <p:cNvSpPr txBox="1">
            <a:spLocks noChangeArrowheads="1"/>
          </p:cNvSpPr>
          <p:nvPr/>
        </p:nvSpPr>
        <p:spPr bwMode="auto">
          <a:xfrm>
            <a:off x="2247900" y="4170363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Executing</a:t>
            </a:r>
          </a:p>
        </p:txBody>
      </p:sp>
      <p:sp>
        <p:nvSpPr>
          <p:cNvPr id="99356" name="Text Box 30"/>
          <p:cNvSpPr txBox="1">
            <a:spLocks noChangeArrowheads="1"/>
          </p:cNvSpPr>
          <p:nvPr/>
        </p:nvSpPr>
        <p:spPr bwMode="auto">
          <a:xfrm>
            <a:off x="6765925" y="250983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Notify consumers</a:t>
            </a:r>
          </a:p>
        </p:txBody>
      </p:sp>
      <p:sp>
        <p:nvSpPr>
          <p:cNvPr id="99357" name="Rectangle 31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99358" name="Rectangle 32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99359" name="Rectangle 33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r2/1</a:t>
            </a:r>
          </a:p>
        </p:txBody>
      </p:sp>
      <p:sp>
        <p:nvSpPr>
          <p:cNvPr id="99360" name="Rectangle 34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99361" name="Rectangle 35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Exec</a:t>
            </a:r>
          </a:p>
        </p:txBody>
      </p:sp>
      <p:sp>
        <p:nvSpPr>
          <p:cNvPr id="99362" name="Rectangle 36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sub</a:t>
            </a:r>
          </a:p>
        </p:txBody>
      </p:sp>
      <p:sp>
        <p:nvSpPr>
          <p:cNvPr id="99363" name="Rectangle 37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9364" name="Rectangle 38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99365" name="Rectangle 39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99366" name="Rectangle 40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Compl</a:t>
            </a:r>
          </a:p>
        </p:txBody>
      </p:sp>
      <p:sp>
        <p:nvSpPr>
          <p:cNvPr id="99367" name="Freeform 41"/>
          <p:cNvSpPr>
            <a:spLocks/>
          </p:cNvSpPr>
          <p:nvPr/>
        </p:nvSpPr>
        <p:spPr bwMode="auto">
          <a:xfrm flipV="1">
            <a:off x="2944813" y="4468813"/>
            <a:ext cx="1120775" cy="276225"/>
          </a:xfrm>
          <a:custGeom>
            <a:avLst/>
            <a:gdLst>
              <a:gd name="T0" fmla="*/ 0 w 580"/>
              <a:gd name="T1" fmla="*/ 286843046 h 266"/>
              <a:gd name="T2" fmla="*/ 649724830 w 580"/>
              <a:gd name="T3" fmla="*/ 8950312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68" name="Text Box 42"/>
          <p:cNvSpPr txBox="1">
            <a:spLocks noChangeArrowheads="1"/>
          </p:cNvSpPr>
          <p:nvPr/>
        </p:nvSpPr>
        <p:spPr bwMode="auto">
          <a:xfrm>
            <a:off x="1968500" y="573563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Arial" charset="0"/>
              </a:rPr>
              <a:t>Completed</a:t>
            </a:r>
          </a:p>
        </p:txBody>
      </p:sp>
      <p:sp>
        <p:nvSpPr>
          <p:cNvPr id="99369" name="Rectangle 43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bne</a:t>
            </a:r>
          </a:p>
        </p:txBody>
      </p:sp>
      <p:sp>
        <p:nvSpPr>
          <p:cNvPr id="99370" name="Rectangle 44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99371" name="Rectangle 45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r0/1</a:t>
            </a:r>
          </a:p>
        </p:txBody>
      </p:sp>
      <p:sp>
        <p:nvSpPr>
          <p:cNvPr id="99372" name="Rectangle 46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</a:t>
            </a:r>
          </a:p>
        </p:txBody>
      </p:sp>
      <p:sp>
        <p:nvSpPr>
          <p:cNvPr id="99373" name="Rectangle 47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Compl</a:t>
            </a:r>
          </a:p>
        </p:txBody>
      </p:sp>
      <p:sp>
        <p:nvSpPr>
          <p:cNvPr id="99374" name="Freeform 48"/>
          <p:cNvSpPr>
            <a:spLocks/>
          </p:cNvSpPr>
          <p:nvPr/>
        </p:nvSpPr>
        <p:spPr bwMode="auto">
          <a:xfrm>
            <a:off x="2957513" y="5522913"/>
            <a:ext cx="1120775" cy="207962"/>
          </a:xfrm>
          <a:custGeom>
            <a:avLst/>
            <a:gdLst>
              <a:gd name="T0" fmla="*/ 0 w 580"/>
              <a:gd name="T1" fmla="*/ 162587168 h 266"/>
              <a:gd name="T2" fmla="*/ 649724830 w 580"/>
              <a:gd name="T3" fmla="*/ 50731772 h 266"/>
              <a:gd name="T4" fmla="*/ 2147483647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75" name="Freeform 49"/>
          <p:cNvSpPr>
            <a:spLocks/>
          </p:cNvSpPr>
          <p:nvPr/>
        </p:nvSpPr>
        <p:spPr bwMode="auto">
          <a:xfrm flipV="1">
            <a:off x="7939088" y="2933700"/>
            <a:ext cx="241300" cy="1757363"/>
          </a:xfrm>
          <a:custGeom>
            <a:avLst/>
            <a:gdLst>
              <a:gd name="T0" fmla="*/ 0 w 580"/>
              <a:gd name="T1" fmla="*/ 2147483647 h 266"/>
              <a:gd name="T2" fmla="*/ 30116737 w 580"/>
              <a:gd name="T3" fmla="*/ 2147483647 h 266"/>
              <a:gd name="T4" fmla="*/ 100389104 w 580"/>
              <a:gd name="T5" fmla="*/ 0 h 266"/>
              <a:gd name="T6" fmla="*/ 0 60000 65536"/>
              <a:gd name="T7" fmla="*/ 0 60000 65536"/>
              <a:gd name="T8" fmla="*/ 0 60000 65536"/>
              <a:gd name="T9" fmla="*/ 0 w 580"/>
              <a:gd name="T10" fmla="*/ 0 h 266"/>
              <a:gd name="T11" fmla="*/ 580 w 580"/>
              <a:gd name="T12" fmla="*/ 266 h 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66">
                <a:moveTo>
                  <a:pt x="0" y="266"/>
                </a:moveTo>
                <a:cubicBezTo>
                  <a:pt x="38" y="196"/>
                  <a:pt x="77" y="127"/>
                  <a:pt x="174" y="83"/>
                </a:cubicBezTo>
                <a:cubicBezTo>
                  <a:pt x="271" y="39"/>
                  <a:pt x="425" y="19"/>
                  <a:pt x="58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00356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000">
                <a:solidFill>
                  <a:schemeClr val="accent2"/>
                </a:solidFill>
                <a:latin typeface="AvantGarde" pitchFamily="34" charset="0"/>
              </a:rPr>
              <a:t>Cycle 8</a:t>
            </a:r>
          </a:p>
        </p:txBody>
      </p:sp>
      <p:sp>
        <p:nvSpPr>
          <p:cNvPr id="100357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loop:		add	r4,	r4,	4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ld 	r2, 	10(r4)			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>
                <a:latin typeface="AvantGarde" pitchFamily="34" charset="0"/>
              </a:rPr>
              <a:t>			bne	r1,	r0,	loop</a:t>
            </a:r>
          </a:p>
        </p:txBody>
      </p:sp>
      <p:grpSp>
        <p:nvGrpSpPr>
          <p:cNvPr id="100358" name="Group 4"/>
          <p:cNvGrpSpPr>
            <a:grpSpLocks/>
          </p:cNvGrpSpPr>
          <p:nvPr/>
        </p:nvGrpSpPr>
        <p:grpSpPr bwMode="auto">
          <a:xfrm>
            <a:off x="908050" y="3630613"/>
            <a:ext cx="2895600" cy="381000"/>
            <a:chOff x="672" y="1968"/>
            <a:chExt cx="1920" cy="240"/>
          </a:xfrm>
        </p:grpSpPr>
        <p:sp>
          <p:nvSpPr>
            <p:cNvPr id="100394" name="Rectangle 5"/>
            <p:cNvSpPr>
              <a:spLocks noChangeArrowheads="1"/>
            </p:cNvSpPr>
            <p:nvPr/>
          </p:nvSpPr>
          <p:spPr bwMode="auto">
            <a:xfrm>
              <a:off x="67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100395" name="Rectangle 6"/>
            <p:cNvSpPr>
              <a:spLocks noChangeArrowheads="1"/>
            </p:cNvSpPr>
            <p:nvPr/>
          </p:nvSpPr>
          <p:spPr bwMode="auto">
            <a:xfrm>
              <a:off x="115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100396" name="Rectangle 7"/>
            <p:cNvSpPr>
              <a:spLocks noChangeArrowheads="1"/>
            </p:cNvSpPr>
            <p:nvPr/>
          </p:nvSpPr>
          <p:spPr bwMode="auto">
            <a:xfrm>
              <a:off x="163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  <p:sp>
          <p:nvSpPr>
            <p:cNvPr id="100397" name="Rectangle 8"/>
            <p:cNvSpPr>
              <a:spLocks noChangeArrowheads="1"/>
            </p:cNvSpPr>
            <p:nvPr/>
          </p:nvSpPr>
          <p:spPr bwMode="auto">
            <a:xfrm>
              <a:off x="2112" y="19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vantGarde" pitchFamily="34" charset="0"/>
                </a:rPr>
                <a:t>1</a:t>
              </a:r>
            </a:p>
          </p:txBody>
        </p:sp>
      </p:grp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1044575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18224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2508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100362" name="Text Box 12"/>
          <p:cNvSpPr txBox="1">
            <a:spLocks noChangeArrowheads="1"/>
          </p:cNvSpPr>
          <p:nvPr/>
        </p:nvSpPr>
        <p:spPr bwMode="auto">
          <a:xfrm>
            <a:off x="3270250" y="3233738"/>
            <a:ext cx="40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100363" name="Text Box 13"/>
          <p:cNvSpPr txBox="1">
            <a:spLocks noChangeArrowheads="1"/>
          </p:cNvSpPr>
          <p:nvPr/>
        </p:nvSpPr>
        <p:spPr bwMode="auto">
          <a:xfrm>
            <a:off x="908050" y="2836863"/>
            <a:ext cx="696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vantGarde" pitchFamily="34" charset="0"/>
              </a:rPr>
              <a:t>RAV</a:t>
            </a:r>
            <a:endParaRPr lang="en-US">
              <a:latin typeface="AvantGarde" pitchFamily="34" charset="0"/>
            </a:endParaRPr>
          </a:p>
        </p:txBody>
      </p:sp>
      <p:sp>
        <p:nvSpPr>
          <p:cNvPr id="100364" name="Rectangle 14"/>
          <p:cNvSpPr>
            <a:spLocks noChangeArrowheads="1"/>
          </p:cNvSpPr>
          <p:nvPr/>
        </p:nvSpPr>
        <p:spPr bwMode="auto">
          <a:xfrm>
            <a:off x="39624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op</a:t>
            </a:r>
          </a:p>
        </p:txBody>
      </p:sp>
      <p:sp>
        <p:nvSpPr>
          <p:cNvPr id="100365" name="Rectangle 15"/>
          <p:cNvSpPr>
            <a:spLocks noChangeArrowheads="1"/>
          </p:cNvSpPr>
          <p:nvPr/>
        </p:nvSpPr>
        <p:spPr bwMode="auto">
          <a:xfrm>
            <a:off x="48768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src1</a:t>
            </a:r>
          </a:p>
        </p:txBody>
      </p:sp>
      <p:sp>
        <p:nvSpPr>
          <p:cNvPr id="100366" name="Rectangle 16"/>
          <p:cNvSpPr>
            <a:spLocks noChangeArrowheads="1"/>
          </p:cNvSpPr>
          <p:nvPr/>
        </p:nvSpPr>
        <p:spPr bwMode="auto">
          <a:xfrm>
            <a:off x="57912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src2</a:t>
            </a:r>
          </a:p>
        </p:txBody>
      </p:sp>
      <p:sp>
        <p:nvSpPr>
          <p:cNvPr id="100367" name="Rectangle 17"/>
          <p:cNvSpPr>
            <a:spLocks noChangeArrowheads="1"/>
          </p:cNvSpPr>
          <p:nvPr/>
        </p:nvSpPr>
        <p:spPr bwMode="auto">
          <a:xfrm>
            <a:off x="67056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tgt</a:t>
            </a:r>
          </a:p>
        </p:txBody>
      </p:sp>
      <p:sp>
        <p:nvSpPr>
          <p:cNvPr id="100368" name="Rectangle 18"/>
          <p:cNvSpPr>
            <a:spLocks noChangeArrowheads="1"/>
          </p:cNvSpPr>
          <p:nvPr/>
        </p:nvSpPr>
        <p:spPr bwMode="auto">
          <a:xfrm>
            <a:off x="39624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100369" name="Rectangle 19"/>
          <p:cNvSpPr>
            <a:spLocks noChangeArrowheads="1"/>
          </p:cNvSpPr>
          <p:nvPr/>
        </p:nvSpPr>
        <p:spPr bwMode="auto">
          <a:xfrm>
            <a:off x="48768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100370" name="Rectangle 20"/>
          <p:cNvSpPr>
            <a:spLocks noChangeArrowheads="1"/>
          </p:cNvSpPr>
          <p:nvPr/>
        </p:nvSpPr>
        <p:spPr bwMode="auto">
          <a:xfrm>
            <a:off x="57912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100371" name="Rectangle 21"/>
          <p:cNvSpPr>
            <a:spLocks noChangeArrowheads="1"/>
          </p:cNvSpPr>
          <p:nvPr/>
        </p:nvSpPr>
        <p:spPr bwMode="auto">
          <a:xfrm>
            <a:off x="67056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</a:t>
            </a:r>
          </a:p>
        </p:txBody>
      </p:sp>
      <p:sp>
        <p:nvSpPr>
          <p:cNvPr id="100372" name="Rectangle 22"/>
          <p:cNvSpPr>
            <a:spLocks noChangeArrowheads="1"/>
          </p:cNvSpPr>
          <p:nvPr/>
        </p:nvSpPr>
        <p:spPr bwMode="auto">
          <a:xfrm>
            <a:off x="7620000" y="35544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100373" name="Rectangle 23"/>
          <p:cNvSpPr>
            <a:spLocks noChangeArrowheads="1"/>
          </p:cNvSpPr>
          <p:nvPr/>
        </p:nvSpPr>
        <p:spPr bwMode="auto">
          <a:xfrm>
            <a:off x="7620000" y="309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status</a:t>
            </a:r>
          </a:p>
        </p:txBody>
      </p:sp>
      <p:sp>
        <p:nvSpPr>
          <p:cNvPr id="100374" name="Rectangle 24"/>
          <p:cNvSpPr>
            <a:spLocks noChangeArrowheads="1"/>
          </p:cNvSpPr>
          <p:nvPr/>
        </p:nvSpPr>
        <p:spPr bwMode="auto">
          <a:xfrm>
            <a:off x="39624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ld</a:t>
            </a:r>
          </a:p>
        </p:txBody>
      </p:sp>
      <p:sp>
        <p:nvSpPr>
          <p:cNvPr id="100375" name="Rectangle 25"/>
          <p:cNvSpPr>
            <a:spLocks noChangeArrowheads="1"/>
          </p:cNvSpPr>
          <p:nvPr/>
        </p:nvSpPr>
        <p:spPr bwMode="auto">
          <a:xfrm>
            <a:off x="48768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r4/1</a:t>
            </a:r>
          </a:p>
        </p:txBody>
      </p:sp>
      <p:sp>
        <p:nvSpPr>
          <p:cNvPr id="100376" name="Rectangle 26"/>
          <p:cNvSpPr>
            <a:spLocks noChangeArrowheads="1"/>
          </p:cNvSpPr>
          <p:nvPr/>
        </p:nvSpPr>
        <p:spPr bwMode="auto">
          <a:xfrm>
            <a:off x="57912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100377" name="Rectangle 27"/>
          <p:cNvSpPr>
            <a:spLocks noChangeArrowheads="1"/>
          </p:cNvSpPr>
          <p:nvPr/>
        </p:nvSpPr>
        <p:spPr bwMode="auto">
          <a:xfrm>
            <a:off x="67056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</a:t>
            </a:r>
          </a:p>
        </p:txBody>
      </p:sp>
      <p:sp>
        <p:nvSpPr>
          <p:cNvPr id="100378" name="Rectangle 28"/>
          <p:cNvSpPr>
            <a:spLocks noChangeArrowheads="1"/>
          </p:cNvSpPr>
          <p:nvPr/>
        </p:nvSpPr>
        <p:spPr bwMode="auto">
          <a:xfrm>
            <a:off x="7620000" y="40116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100379" name="Rectangle 29"/>
          <p:cNvSpPr>
            <a:spLocks noChangeArrowheads="1"/>
          </p:cNvSpPr>
          <p:nvPr/>
        </p:nvSpPr>
        <p:spPr bwMode="auto">
          <a:xfrm>
            <a:off x="3962400" y="44688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add</a:t>
            </a:r>
          </a:p>
        </p:txBody>
      </p:sp>
      <p:sp>
        <p:nvSpPr>
          <p:cNvPr id="100380" name="Rectangle 30"/>
          <p:cNvSpPr>
            <a:spLocks noChangeArrowheads="1"/>
          </p:cNvSpPr>
          <p:nvPr/>
        </p:nvSpPr>
        <p:spPr bwMode="auto">
          <a:xfrm>
            <a:off x="4876800" y="44688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r3/1</a:t>
            </a:r>
          </a:p>
        </p:txBody>
      </p:sp>
      <p:sp>
        <p:nvSpPr>
          <p:cNvPr id="100381" name="Rectangle 31"/>
          <p:cNvSpPr>
            <a:spLocks noChangeArrowheads="1"/>
          </p:cNvSpPr>
          <p:nvPr/>
        </p:nvSpPr>
        <p:spPr bwMode="auto">
          <a:xfrm>
            <a:off x="5791200" y="44688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r2/1</a:t>
            </a:r>
          </a:p>
        </p:txBody>
      </p:sp>
      <p:sp>
        <p:nvSpPr>
          <p:cNvPr id="100382" name="Rectangle 32"/>
          <p:cNvSpPr>
            <a:spLocks noChangeArrowheads="1"/>
          </p:cNvSpPr>
          <p:nvPr/>
        </p:nvSpPr>
        <p:spPr bwMode="auto">
          <a:xfrm>
            <a:off x="6705600" y="44688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r3</a:t>
            </a:r>
          </a:p>
        </p:txBody>
      </p:sp>
      <p:sp>
        <p:nvSpPr>
          <p:cNvPr id="100383" name="Rectangle 33"/>
          <p:cNvSpPr>
            <a:spLocks noChangeArrowheads="1"/>
          </p:cNvSpPr>
          <p:nvPr/>
        </p:nvSpPr>
        <p:spPr bwMode="auto">
          <a:xfrm>
            <a:off x="7620000" y="44688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100384" name="Rectangle 34"/>
          <p:cNvSpPr>
            <a:spLocks noChangeArrowheads="1"/>
          </p:cNvSpPr>
          <p:nvPr/>
        </p:nvSpPr>
        <p:spPr bwMode="auto">
          <a:xfrm>
            <a:off x="3962400" y="49260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sub</a:t>
            </a:r>
          </a:p>
        </p:txBody>
      </p:sp>
      <p:sp>
        <p:nvSpPr>
          <p:cNvPr id="100385" name="Rectangle 35"/>
          <p:cNvSpPr>
            <a:spLocks noChangeArrowheads="1"/>
          </p:cNvSpPr>
          <p:nvPr/>
        </p:nvSpPr>
        <p:spPr bwMode="auto">
          <a:xfrm>
            <a:off x="4876800" y="49260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100386" name="Rectangle 36"/>
          <p:cNvSpPr>
            <a:spLocks noChangeArrowheads="1"/>
          </p:cNvSpPr>
          <p:nvPr/>
        </p:nvSpPr>
        <p:spPr bwMode="auto">
          <a:xfrm>
            <a:off x="5791200" y="49260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NA/1</a:t>
            </a:r>
          </a:p>
        </p:txBody>
      </p:sp>
      <p:sp>
        <p:nvSpPr>
          <p:cNvPr id="100387" name="Rectangle 37"/>
          <p:cNvSpPr>
            <a:spLocks noChangeArrowheads="1"/>
          </p:cNvSpPr>
          <p:nvPr/>
        </p:nvSpPr>
        <p:spPr bwMode="auto">
          <a:xfrm>
            <a:off x="6705600" y="49260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</a:t>
            </a:r>
          </a:p>
        </p:txBody>
      </p:sp>
      <p:sp>
        <p:nvSpPr>
          <p:cNvPr id="100388" name="Rectangle 38"/>
          <p:cNvSpPr>
            <a:spLocks noChangeArrowheads="1"/>
          </p:cNvSpPr>
          <p:nvPr/>
        </p:nvSpPr>
        <p:spPr bwMode="auto">
          <a:xfrm>
            <a:off x="7620000" y="49260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  <p:sp>
        <p:nvSpPr>
          <p:cNvPr id="100389" name="Rectangle 39"/>
          <p:cNvSpPr>
            <a:spLocks noChangeArrowheads="1"/>
          </p:cNvSpPr>
          <p:nvPr/>
        </p:nvSpPr>
        <p:spPr bwMode="auto">
          <a:xfrm>
            <a:off x="3962400" y="53832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bne</a:t>
            </a:r>
          </a:p>
        </p:txBody>
      </p:sp>
      <p:sp>
        <p:nvSpPr>
          <p:cNvPr id="100390" name="Rectangle 40"/>
          <p:cNvSpPr>
            <a:spLocks noChangeArrowheads="1"/>
          </p:cNvSpPr>
          <p:nvPr/>
        </p:nvSpPr>
        <p:spPr bwMode="auto">
          <a:xfrm>
            <a:off x="4876800" y="53832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r1/1</a:t>
            </a:r>
          </a:p>
        </p:txBody>
      </p:sp>
      <p:sp>
        <p:nvSpPr>
          <p:cNvPr id="100391" name="Rectangle 41"/>
          <p:cNvSpPr>
            <a:spLocks noChangeArrowheads="1"/>
          </p:cNvSpPr>
          <p:nvPr/>
        </p:nvSpPr>
        <p:spPr bwMode="auto">
          <a:xfrm>
            <a:off x="5791200" y="53832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r0/1</a:t>
            </a:r>
          </a:p>
        </p:txBody>
      </p:sp>
      <p:sp>
        <p:nvSpPr>
          <p:cNvPr id="100392" name="Rectangle 42"/>
          <p:cNvSpPr>
            <a:spLocks noChangeArrowheads="1"/>
          </p:cNvSpPr>
          <p:nvPr/>
        </p:nvSpPr>
        <p:spPr bwMode="auto">
          <a:xfrm>
            <a:off x="6705600" y="53832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NA</a:t>
            </a:r>
          </a:p>
        </p:txBody>
      </p:sp>
      <p:sp>
        <p:nvSpPr>
          <p:cNvPr id="100393" name="Rectangle 43"/>
          <p:cNvSpPr>
            <a:spLocks noChangeArrowheads="1"/>
          </p:cNvSpPr>
          <p:nvPr/>
        </p:nvSpPr>
        <p:spPr bwMode="auto">
          <a:xfrm>
            <a:off x="7620000" y="5383213"/>
            <a:ext cx="914400" cy="457200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antGarde" pitchFamily="34" charset="0"/>
              </a:rPr>
              <a:t>Cmtd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 vs. Scheduler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5" y="1073150"/>
            <a:ext cx="6526213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Window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Distance between oldest and youngest instruction that can co-exist inside the CPU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Larger window </a:t>
            </a:r>
            <a:r>
              <a:rPr lang="en-US" sz="2000" smtClean="0">
                <a:sym typeface="Wingdings" pitchFamily="2" charset="2"/>
              </a:rPr>
              <a:t> Potential for more ILP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Scheduler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Number of instructions that are waiting to be issued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Window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Instructions enter at Fetch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Exit at Commit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Scheduler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Instructions enter at Decode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Leave at writeback/complete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Window &gt;= Scheduler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Can be the same structure</a:t>
            </a:r>
          </a:p>
          <a:p>
            <a:pPr>
              <a:lnSpc>
                <a:spcPct val="80000"/>
              </a:lnSpc>
            </a:pPr>
            <a:r>
              <a:rPr lang="en-US" sz="2000" b="0" smtClean="0"/>
              <a:t>In window but not in scheduler </a:t>
            </a:r>
            <a:r>
              <a:rPr lang="en-US" sz="2000" b="0" smtClean="0">
                <a:sym typeface="Wingdings" pitchFamily="2" charset="2"/>
              </a:rPr>
              <a:t> completed</a:t>
            </a:r>
            <a:endParaRPr lang="en-US" sz="2000" b="0" smtClean="0"/>
          </a:p>
        </p:txBody>
      </p:sp>
      <p:sp>
        <p:nvSpPr>
          <p:cNvPr id="101382" name="Line 4"/>
          <p:cNvSpPr>
            <a:spLocks noChangeShapeType="1"/>
          </p:cNvSpPr>
          <p:nvPr/>
        </p:nvSpPr>
        <p:spPr bwMode="auto">
          <a:xfrm flipH="1">
            <a:off x="1101725" y="1239838"/>
            <a:ext cx="6350" cy="49053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83" name="Rectangle 5"/>
          <p:cNvSpPr>
            <a:spLocks noChangeArrowheads="1"/>
          </p:cNvSpPr>
          <p:nvPr/>
        </p:nvSpPr>
        <p:spPr bwMode="auto">
          <a:xfrm>
            <a:off x="823913" y="2825750"/>
            <a:ext cx="568325" cy="1190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817563" y="2611438"/>
            <a:ext cx="568325" cy="119062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7"/>
          <p:cNvSpPr>
            <a:spLocks noChangeArrowheads="1"/>
          </p:cNvSpPr>
          <p:nvPr/>
        </p:nvSpPr>
        <p:spPr bwMode="auto">
          <a:xfrm>
            <a:off x="825500" y="2397125"/>
            <a:ext cx="568325" cy="1190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>
            <a:off x="817563" y="1724025"/>
            <a:ext cx="568325" cy="1190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9"/>
          <p:cNvSpPr>
            <a:spLocks noChangeArrowheads="1"/>
          </p:cNvSpPr>
          <p:nvPr/>
        </p:nvSpPr>
        <p:spPr bwMode="auto">
          <a:xfrm>
            <a:off x="819150" y="1836738"/>
            <a:ext cx="568325" cy="561975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0"/>
          <p:cNvSpPr>
            <a:spLocks noChangeArrowheads="1"/>
          </p:cNvSpPr>
          <p:nvPr/>
        </p:nvSpPr>
        <p:spPr bwMode="auto">
          <a:xfrm>
            <a:off x="819150" y="2508250"/>
            <a:ext cx="568325" cy="104775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1"/>
          <p:cNvSpPr>
            <a:spLocks noChangeArrowheads="1"/>
          </p:cNvSpPr>
          <p:nvPr/>
        </p:nvSpPr>
        <p:spPr bwMode="auto">
          <a:xfrm>
            <a:off x="825500" y="2730500"/>
            <a:ext cx="568325" cy="104775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2"/>
          <p:cNvSpPr>
            <a:spLocks noChangeArrowheads="1"/>
          </p:cNvSpPr>
          <p:nvPr/>
        </p:nvSpPr>
        <p:spPr bwMode="auto">
          <a:xfrm>
            <a:off x="811213" y="1711325"/>
            <a:ext cx="587375" cy="12461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Freeform 13"/>
          <p:cNvSpPr>
            <a:spLocks/>
          </p:cNvSpPr>
          <p:nvPr/>
        </p:nvSpPr>
        <p:spPr bwMode="auto">
          <a:xfrm>
            <a:off x="1406525" y="1111250"/>
            <a:ext cx="623888" cy="579438"/>
          </a:xfrm>
          <a:custGeom>
            <a:avLst/>
            <a:gdLst>
              <a:gd name="T0" fmla="*/ 990423083 w 393"/>
              <a:gd name="T1" fmla="*/ 83166019 h 365"/>
              <a:gd name="T2" fmla="*/ 418346341 w 393"/>
              <a:gd name="T3" fmla="*/ 138609510 h 365"/>
              <a:gd name="T4" fmla="*/ 0 w 393"/>
              <a:gd name="T5" fmla="*/ 919858708 h 365"/>
              <a:gd name="T6" fmla="*/ 0 60000 65536"/>
              <a:gd name="T7" fmla="*/ 0 60000 65536"/>
              <a:gd name="T8" fmla="*/ 0 60000 65536"/>
              <a:gd name="T9" fmla="*/ 0 w 393"/>
              <a:gd name="T10" fmla="*/ 0 h 365"/>
              <a:gd name="T11" fmla="*/ 393 w 393"/>
              <a:gd name="T12" fmla="*/ 365 h 3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3" h="365">
                <a:moveTo>
                  <a:pt x="393" y="33"/>
                </a:moveTo>
                <a:cubicBezTo>
                  <a:pt x="312" y="16"/>
                  <a:pt x="231" y="0"/>
                  <a:pt x="166" y="55"/>
                </a:cubicBezTo>
                <a:cubicBezTo>
                  <a:pt x="101" y="110"/>
                  <a:pt x="50" y="237"/>
                  <a:pt x="0" y="365"/>
                </a:cubicBezTo>
              </a:path>
            </a:pathLst>
          </a:custGeom>
          <a:noFill/>
          <a:ln w="28575" cmpd="sng">
            <a:solidFill>
              <a:schemeClr val="bg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2" name="Freeform 14"/>
          <p:cNvSpPr>
            <a:spLocks/>
          </p:cNvSpPr>
          <p:nvPr/>
        </p:nvSpPr>
        <p:spPr bwMode="auto">
          <a:xfrm>
            <a:off x="1198563" y="1773238"/>
            <a:ext cx="823912" cy="539750"/>
          </a:xfrm>
          <a:custGeom>
            <a:avLst/>
            <a:gdLst>
              <a:gd name="T0" fmla="*/ 1307959288 w 519"/>
              <a:gd name="T1" fmla="*/ 856853214 h 340"/>
              <a:gd name="T2" fmla="*/ 781247794 w 519"/>
              <a:gd name="T3" fmla="*/ 231854391 h 340"/>
              <a:gd name="T4" fmla="*/ 0 w 519"/>
              <a:gd name="T5" fmla="*/ 0 h 340"/>
              <a:gd name="T6" fmla="*/ 0 60000 65536"/>
              <a:gd name="T7" fmla="*/ 0 60000 65536"/>
              <a:gd name="T8" fmla="*/ 0 60000 65536"/>
              <a:gd name="T9" fmla="*/ 0 w 519"/>
              <a:gd name="T10" fmla="*/ 0 h 340"/>
              <a:gd name="T11" fmla="*/ 519 w 519"/>
              <a:gd name="T12" fmla="*/ 340 h 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9" h="340">
                <a:moveTo>
                  <a:pt x="519" y="340"/>
                </a:moveTo>
                <a:cubicBezTo>
                  <a:pt x="458" y="244"/>
                  <a:pt x="397" y="149"/>
                  <a:pt x="310" y="92"/>
                </a:cubicBezTo>
                <a:cubicBezTo>
                  <a:pt x="223" y="35"/>
                  <a:pt x="111" y="1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3" name="Freeform 15"/>
          <p:cNvSpPr>
            <a:spLocks/>
          </p:cNvSpPr>
          <p:nvPr/>
        </p:nvSpPr>
        <p:spPr bwMode="auto">
          <a:xfrm>
            <a:off x="1309688" y="2397125"/>
            <a:ext cx="706437" cy="90488"/>
          </a:xfrm>
          <a:custGeom>
            <a:avLst/>
            <a:gdLst>
              <a:gd name="T0" fmla="*/ 1121468033 w 445"/>
              <a:gd name="T1" fmla="*/ 0 h 57"/>
              <a:gd name="T2" fmla="*/ 902215448 w 445"/>
              <a:gd name="T3" fmla="*/ 131048864 h 57"/>
              <a:gd name="T4" fmla="*/ 0 w 445"/>
              <a:gd name="T5" fmla="*/ 75605110 h 57"/>
              <a:gd name="T6" fmla="*/ 0 60000 65536"/>
              <a:gd name="T7" fmla="*/ 0 60000 65536"/>
              <a:gd name="T8" fmla="*/ 0 60000 65536"/>
              <a:gd name="T9" fmla="*/ 0 w 445"/>
              <a:gd name="T10" fmla="*/ 0 h 57"/>
              <a:gd name="T11" fmla="*/ 445 w 445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5" h="57">
                <a:moveTo>
                  <a:pt x="445" y="0"/>
                </a:moveTo>
                <a:cubicBezTo>
                  <a:pt x="438" y="23"/>
                  <a:pt x="432" y="47"/>
                  <a:pt x="358" y="52"/>
                </a:cubicBezTo>
                <a:cubicBezTo>
                  <a:pt x="284" y="57"/>
                  <a:pt x="142" y="43"/>
                  <a:pt x="0" y="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4" name="Freeform 16"/>
          <p:cNvSpPr>
            <a:spLocks/>
          </p:cNvSpPr>
          <p:nvPr/>
        </p:nvSpPr>
        <p:spPr bwMode="auto">
          <a:xfrm>
            <a:off x="1301750" y="2459038"/>
            <a:ext cx="815975" cy="228600"/>
          </a:xfrm>
          <a:custGeom>
            <a:avLst/>
            <a:gdLst>
              <a:gd name="T0" fmla="*/ 1232355424 w 514"/>
              <a:gd name="T1" fmla="*/ 0 h 144"/>
              <a:gd name="T2" fmla="*/ 1088707380 w 514"/>
              <a:gd name="T3" fmla="*/ 307459031 h 144"/>
              <a:gd name="T4" fmla="*/ 0 w 514"/>
              <a:gd name="T5" fmla="*/ 330141222 h 144"/>
              <a:gd name="T6" fmla="*/ 0 60000 65536"/>
              <a:gd name="T7" fmla="*/ 0 60000 65536"/>
              <a:gd name="T8" fmla="*/ 0 60000 65536"/>
              <a:gd name="T9" fmla="*/ 0 w 514"/>
              <a:gd name="T10" fmla="*/ 0 h 144"/>
              <a:gd name="T11" fmla="*/ 514 w 51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4" h="144">
                <a:moveTo>
                  <a:pt x="489" y="0"/>
                </a:moveTo>
                <a:cubicBezTo>
                  <a:pt x="501" y="50"/>
                  <a:pt x="514" y="100"/>
                  <a:pt x="432" y="122"/>
                </a:cubicBezTo>
                <a:cubicBezTo>
                  <a:pt x="350" y="144"/>
                  <a:pt x="175" y="137"/>
                  <a:pt x="0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5" name="Freeform 17"/>
          <p:cNvSpPr>
            <a:spLocks/>
          </p:cNvSpPr>
          <p:nvPr/>
        </p:nvSpPr>
        <p:spPr bwMode="auto">
          <a:xfrm>
            <a:off x="1289050" y="2508250"/>
            <a:ext cx="871538" cy="393700"/>
          </a:xfrm>
          <a:custGeom>
            <a:avLst/>
            <a:gdLst>
              <a:gd name="T0" fmla="*/ 1383567150 w 549"/>
              <a:gd name="T1" fmla="*/ 0 h 248"/>
              <a:gd name="T2" fmla="*/ 1066027422 w 549"/>
              <a:gd name="T3" fmla="*/ 526713519 h 248"/>
              <a:gd name="T4" fmla="*/ 0 w 549"/>
              <a:gd name="T5" fmla="*/ 592237565 h 248"/>
              <a:gd name="T6" fmla="*/ 0 60000 65536"/>
              <a:gd name="T7" fmla="*/ 0 60000 65536"/>
              <a:gd name="T8" fmla="*/ 0 60000 65536"/>
              <a:gd name="T9" fmla="*/ 0 w 549"/>
              <a:gd name="T10" fmla="*/ 0 h 248"/>
              <a:gd name="T11" fmla="*/ 549 w 549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9" h="248">
                <a:moveTo>
                  <a:pt x="549" y="0"/>
                </a:moveTo>
                <a:cubicBezTo>
                  <a:pt x="531" y="85"/>
                  <a:pt x="514" y="170"/>
                  <a:pt x="423" y="209"/>
                </a:cubicBezTo>
                <a:cubicBezTo>
                  <a:pt x="332" y="248"/>
                  <a:pt x="166" y="241"/>
                  <a:pt x="0" y="2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6" name="Text Box 18"/>
          <p:cNvSpPr txBox="1">
            <a:spLocks noChangeArrowheads="1"/>
          </p:cNvSpPr>
          <p:nvPr/>
        </p:nvSpPr>
        <p:spPr bwMode="auto">
          <a:xfrm rot="-5400000">
            <a:off x="164307" y="3896519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Speculative Execution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590800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1 every 5 </a:t>
            </a:r>
            <a:r>
              <a:rPr lang="en-US" dirty="0" err="1" smtClean="0"/>
              <a:t>insts</a:t>
            </a:r>
            <a:r>
              <a:rPr lang="en-US" dirty="0" smtClean="0"/>
              <a:t> is a branch (control flow)</a:t>
            </a:r>
          </a:p>
          <a:p>
            <a:pPr lvl="1"/>
            <a:r>
              <a:rPr lang="en-US" dirty="0" smtClean="0"/>
              <a:t>Today’s processors have a window of 128 </a:t>
            </a:r>
            <a:r>
              <a:rPr lang="en-US" dirty="0" err="1" smtClean="0"/>
              <a:t>insts</a:t>
            </a:r>
            <a:endParaRPr lang="en-US" dirty="0" smtClean="0"/>
          </a:p>
          <a:p>
            <a:pPr lvl="1"/>
            <a:r>
              <a:rPr lang="en-US" dirty="0" smtClean="0"/>
              <a:t>Can’t wait until a branch is resolved to fetch next set of </a:t>
            </a:r>
            <a:r>
              <a:rPr lang="en-US" dirty="0" err="1" smtClean="0"/>
              <a:t>insts</a:t>
            </a:r>
            <a:endParaRPr lang="en-US" dirty="0" smtClean="0"/>
          </a:p>
          <a:p>
            <a:pPr lvl="1"/>
            <a:r>
              <a:rPr lang="en-US" dirty="0" smtClean="0"/>
              <a:t>Solution: Speculate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9600" y="4793840"/>
            <a:ext cx="1752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 rot="18116056">
            <a:off x="840830" y="5488788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Fetch branch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286000" y="4793840"/>
            <a:ext cx="23622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648200" y="4793840"/>
            <a:ext cx="1752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 rot="18116056">
            <a:off x="3135447" y="5541103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Resolve branch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85800" y="4037012"/>
            <a:ext cx="17526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362200" y="4037012"/>
            <a:ext cx="23622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257800" y="4037012"/>
            <a:ext cx="18288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724400" y="4037012"/>
            <a:ext cx="91440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800600" y="3200400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Wrong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squash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rot="10800000">
            <a:off x="2590800" y="3656012"/>
            <a:ext cx="2057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02404" name="Rectangle 2"/>
          <p:cNvSpPr>
            <a:spLocks noChangeArrowheads="1"/>
          </p:cNvSpPr>
          <p:nvPr/>
        </p:nvSpPr>
        <p:spPr bwMode="auto">
          <a:xfrm>
            <a:off x="2971800" y="18288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3"/>
          <p:cNvSpPr>
            <a:spLocks noChangeArrowheads="1"/>
          </p:cNvSpPr>
          <p:nvPr/>
        </p:nvSpPr>
        <p:spPr bwMode="auto">
          <a:xfrm>
            <a:off x="2971800" y="1516063"/>
            <a:ext cx="533400" cy="227012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2057400" y="11430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>
            <a:off x="2057400" y="22098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Beyond Simple </a:t>
            </a:r>
            <a:r>
              <a:rPr lang="en-US" dirty="0" err="1" smtClean="0"/>
              <a:t>OoO</a:t>
            </a:r>
            <a:endParaRPr lang="en-US" dirty="0" smtClean="0"/>
          </a:p>
        </p:txBody>
      </p:sp>
      <p:grpSp>
        <p:nvGrpSpPr>
          <p:cNvPr id="102409" name="Group 7"/>
          <p:cNvGrpSpPr>
            <a:grpSpLocks/>
          </p:cNvGrpSpPr>
          <p:nvPr/>
        </p:nvGrpSpPr>
        <p:grpSpPr bwMode="auto">
          <a:xfrm>
            <a:off x="5410200" y="1295400"/>
            <a:ext cx="2819400" cy="2438400"/>
            <a:chOff x="1296" y="2352"/>
            <a:chExt cx="1776" cy="1536"/>
          </a:xfrm>
        </p:grpSpPr>
        <p:sp>
          <p:nvSpPr>
            <p:cNvPr id="102414" name="Text Box 8"/>
            <p:cNvSpPr txBox="1">
              <a:spLocks noChangeArrowheads="1"/>
            </p:cNvSpPr>
            <p:nvPr/>
          </p:nvSpPr>
          <p:spPr bwMode="auto">
            <a:xfrm>
              <a:off x="1550" y="2512"/>
              <a:ext cx="253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 Narrow" pitchFamily="34" charset="0"/>
                </a:rPr>
                <a:t>A</a:t>
              </a:r>
            </a:p>
          </p:txBody>
        </p:sp>
        <p:sp>
          <p:nvSpPr>
            <p:cNvPr id="102415" name="Text Box 9"/>
            <p:cNvSpPr txBox="1">
              <a:spLocks noChangeArrowheads="1"/>
            </p:cNvSpPr>
            <p:nvPr/>
          </p:nvSpPr>
          <p:spPr bwMode="auto">
            <a:xfrm>
              <a:off x="2565" y="2512"/>
              <a:ext cx="253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 Narrow" pitchFamily="34" charset="0"/>
                </a:rPr>
                <a:t>B</a:t>
              </a:r>
            </a:p>
          </p:txBody>
        </p:sp>
        <p:sp>
          <p:nvSpPr>
            <p:cNvPr id="102416" name="Text Box 10"/>
            <p:cNvSpPr txBox="1">
              <a:spLocks noChangeArrowheads="1"/>
            </p:cNvSpPr>
            <p:nvPr/>
          </p:nvSpPr>
          <p:spPr bwMode="auto">
            <a:xfrm>
              <a:off x="2565" y="2965"/>
              <a:ext cx="253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 Narrow" pitchFamily="34" charset="0"/>
                </a:rPr>
                <a:t>C</a:t>
              </a:r>
            </a:p>
          </p:txBody>
        </p:sp>
        <p:sp>
          <p:nvSpPr>
            <p:cNvPr id="102417" name="Text Box 11"/>
            <p:cNvSpPr txBox="1">
              <a:spLocks noChangeArrowheads="1"/>
            </p:cNvSpPr>
            <p:nvPr/>
          </p:nvSpPr>
          <p:spPr bwMode="auto">
            <a:xfrm>
              <a:off x="1550" y="2965"/>
              <a:ext cx="253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 Narrow" pitchFamily="34" charset="0"/>
                </a:rPr>
                <a:t>D</a:t>
              </a:r>
            </a:p>
          </p:txBody>
        </p:sp>
        <p:sp>
          <p:nvSpPr>
            <p:cNvPr id="102418" name="Text Box 12"/>
            <p:cNvSpPr txBox="1">
              <a:spLocks noChangeArrowheads="1"/>
            </p:cNvSpPr>
            <p:nvPr/>
          </p:nvSpPr>
          <p:spPr bwMode="auto">
            <a:xfrm>
              <a:off x="1550" y="3391"/>
              <a:ext cx="253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 Narrow" pitchFamily="34" charset="0"/>
                </a:rPr>
                <a:t>E</a:t>
              </a:r>
            </a:p>
          </p:txBody>
        </p:sp>
        <p:sp>
          <p:nvSpPr>
            <p:cNvPr id="102419" name="Line 13"/>
            <p:cNvSpPr>
              <a:spLocks noChangeShapeType="1"/>
            </p:cNvSpPr>
            <p:nvPr/>
          </p:nvSpPr>
          <p:spPr bwMode="auto">
            <a:xfrm>
              <a:off x="1296" y="2352"/>
              <a:ext cx="254" cy="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0" name="Line 14"/>
            <p:cNvSpPr>
              <a:spLocks noChangeShapeType="1"/>
            </p:cNvSpPr>
            <p:nvPr/>
          </p:nvSpPr>
          <p:spPr bwMode="auto">
            <a:xfrm flipH="1">
              <a:off x="1803" y="2352"/>
              <a:ext cx="153" cy="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1" name="Line 15"/>
            <p:cNvSpPr>
              <a:spLocks noChangeShapeType="1"/>
            </p:cNvSpPr>
            <p:nvPr/>
          </p:nvSpPr>
          <p:spPr bwMode="auto">
            <a:xfrm>
              <a:off x="2311" y="2352"/>
              <a:ext cx="254" cy="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2" name="Line 16"/>
            <p:cNvSpPr>
              <a:spLocks noChangeShapeType="1"/>
            </p:cNvSpPr>
            <p:nvPr/>
          </p:nvSpPr>
          <p:spPr bwMode="auto">
            <a:xfrm flipH="1">
              <a:off x="2818" y="2352"/>
              <a:ext cx="153" cy="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3" name="Freeform 17"/>
            <p:cNvSpPr>
              <a:spLocks/>
            </p:cNvSpPr>
            <p:nvPr/>
          </p:nvSpPr>
          <p:spPr bwMode="auto">
            <a:xfrm>
              <a:off x="1330" y="2731"/>
              <a:ext cx="350" cy="234"/>
            </a:xfrm>
            <a:custGeom>
              <a:avLst/>
              <a:gdLst>
                <a:gd name="T0" fmla="*/ 403 w 304"/>
                <a:gd name="T1" fmla="*/ 0 h 528"/>
                <a:gd name="T2" fmla="*/ 149 w 304"/>
                <a:gd name="T3" fmla="*/ 28 h 528"/>
                <a:gd name="T4" fmla="*/ 21 w 304"/>
                <a:gd name="T5" fmla="*/ 57 h 528"/>
                <a:gd name="T6" fmla="*/ 275 w 304"/>
                <a:gd name="T7" fmla="*/ 104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528"/>
                <a:gd name="T14" fmla="*/ 304 w 3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528">
                  <a:moveTo>
                    <a:pt x="304" y="0"/>
                  </a:moveTo>
                  <a:cubicBezTo>
                    <a:pt x="232" y="48"/>
                    <a:pt x="160" y="96"/>
                    <a:pt x="112" y="144"/>
                  </a:cubicBezTo>
                  <a:cubicBezTo>
                    <a:pt x="64" y="192"/>
                    <a:pt x="0" y="224"/>
                    <a:pt x="16" y="288"/>
                  </a:cubicBezTo>
                  <a:cubicBezTo>
                    <a:pt x="32" y="352"/>
                    <a:pt x="120" y="440"/>
                    <a:pt x="208" y="52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4" name="Line 18"/>
            <p:cNvSpPr>
              <a:spLocks noChangeShapeType="1"/>
            </p:cNvSpPr>
            <p:nvPr/>
          </p:nvSpPr>
          <p:spPr bwMode="auto">
            <a:xfrm flipH="1">
              <a:off x="1803" y="2731"/>
              <a:ext cx="885" cy="2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5" name="Line 19"/>
            <p:cNvSpPr>
              <a:spLocks noChangeShapeType="1"/>
            </p:cNvSpPr>
            <p:nvPr/>
          </p:nvSpPr>
          <p:spPr bwMode="auto">
            <a:xfrm flipH="1">
              <a:off x="2565" y="2731"/>
              <a:ext cx="123" cy="2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6" name="Line 20"/>
            <p:cNvSpPr>
              <a:spLocks noChangeShapeType="1"/>
            </p:cNvSpPr>
            <p:nvPr/>
          </p:nvSpPr>
          <p:spPr bwMode="auto">
            <a:xfrm flipH="1">
              <a:off x="2818" y="2832"/>
              <a:ext cx="254" cy="1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7" name="Line 21"/>
            <p:cNvSpPr>
              <a:spLocks noChangeShapeType="1"/>
            </p:cNvSpPr>
            <p:nvPr/>
          </p:nvSpPr>
          <p:spPr bwMode="auto">
            <a:xfrm>
              <a:off x="1680" y="3264"/>
              <a:ext cx="0" cy="1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8" name="Freeform 22"/>
            <p:cNvSpPr>
              <a:spLocks/>
            </p:cNvSpPr>
            <p:nvPr/>
          </p:nvSpPr>
          <p:spPr bwMode="auto">
            <a:xfrm>
              <a:off x="1803" y="2965"/>
              <a:ext cx="356" cy="746"/>
            </a:xfrm>
            <a:custGeom>
              <a:avLst/>
              <a:gdLst>
                <a:gd name="T0" fmla="*/ 0 w 336"/>
                <a:gd name="T1" fmla="*/ 0 h 1344"/>
                <a:gd name="T2" fmla="*/ 323 w 336"/>
                <a:gd name="T3" fmla="*/ 74 h 1344"/>
                <a:gd name="T4" fmla="*/ 323 w 336"/>
                <a:gd name="T5" fmla="*/ 340 h 1344"/>
                <a:gd name="T6" fmla="*/ 108 w 336"/>
                <a:gd name="T7" fmla="*/ 414 h 1344"/>
                <a:gd name="T8" fmla="*/ 0 w 336"/>
                <a:gd name="T9" fmla="*/ 34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344"/>
                <a:gd name="T17" fmla="*/ 336 w 336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344">
                  <a:moveTo>
                    <a:pt x="0" y="0"/>
                  </a:moveTo>
                  <a:cubicBezTo>
                    <a:pt x="120" y="28"/>
                    <a:pt x="240" y="56"/>
                    <a:pt x="288" y="240"/>
                  </a:cubicBezTo>
                  <a:cubicBezTo>
                    <a:pt x="336" y="424"/>
                    <a:pt x="320" y="920"/>
                    <a:pt x="288" y="1104"/>
                  </a:cubicBezTo>
                  <a:cubicBezTo>
                    <a:pt x="256" y="1288"/>
                    <a:pt x="144" y="1344"/>
                    <a:pt x="96" y="1344"/>
                  </a:cubicBezTo>
                  <a:cubicBezTo>
                    <a:pt x="48" y="1344"/>
                    <a:pt x="24" y="1224"/>
                    <a:pt x="0" y="1104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9" name="Freeform 23"/>
            <p:cNvSpPr>
              <a:spLocks/>
            </p:cNvSpPr>
            <p:nvPr/>
          </p:nvSpPr>
          <p:spPr bwMode="auto">
            <a:xfrm>
              <a:off x="1584" y="2769"/>
              <a:ext cx="1049" cy="1119"/>
            </a:xfrm>
            <a:custGeom>
              <a:avLst/>
              <a:gdLst>
                <a:gd name="T0" fmla="*/ 1109 w 992"/>
                <a:gd name="T1" fmla="*/ 0 h 1976"/>
                <a:gd name="T2" fmla="*/ 680 w 992"/>
                <a:gd name="T3" fmla="*/ 169 h 1976"/>
                <a:gd name="T4" fmla="*/ 680 w 992"/>
                <a:gd name="T5" fmla="*/ 523 h 1976"/>
                <a:gd name="T6" fmla="*/ 572 w 992"/>
                <a:gd name="T7" fmla="*/ 616 h 1976"/>
                <a:gd name="T8" fmla="*/ 90 w 992"/>
                <a:gd name="T9" fmla="*/ 616 h 1976"/>
                <a:gd name="T10" fmla="*/ 36 w 992"/>
                <a:gd name="T11" fmla="*/ 508 h 19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2"/>
                <a:gd name="T19" fmla="*/ 0 h 1976"/>
                <a:gd name="T20" fmla="*/ 992 w 992"/>
                <a:gd name="T21" fmla="*/ 1976 h 19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2" h="1976">
                  <a:moveTo>
                    <a:pt x="992" y="0"/>
                  </a:moveTo>
                  <a:cubicBezTo>
                    <a:pt x="832" y="128"/>
                    <a:pt x="672" y="256"/>
                    <a:pt x="608" y="528"/>
                  </a:cubicBezTo>
                  <a:cubicBezTo>
                    <a:pt x="544" y="800"/>
                    <a:pt x="624" y="1400"/>
                    <a:pt x="608" y="1632"/>
                  </a:cubicBezTo>
                  <a:cubicBezTo>
                    <a:pt x="592" y="1864"/>
                    <a:pt x="600" y="1872"/>
                    <a:pt x="512" y="1920"/>
                  </a:cubicBezTo>
                  <a:cubicBezTo>
                    <a:pt x="424" y="1968"/>
                    <a:pt x="160" y="1976"/>
                    <a:pt x="80" y="1920"/>
                  </a:cubicBezTo>
                  <a:cubicBezTo>
                    <a:pt x="0" y="1864"/>
                    <a:pt x="40" y="1640"/>
                    <a:pt x="32" y="1584"/>
                  </a:cubicBezTo>
                </a:path>
              </a:pathLst>
            </a:custGeom>
            <a:noFill/>
            <a:ln w="28575" cmpd="sng">
              <a:solidFill>
                <a:srgbClr val="009900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0" name="Freeform 24"/>
            <p:cNvSpPr>
              <a:spLocks/>
            </p:cNvSpPr>
            <p:nvPr/>
          </p:nvSpPr>
          <p:spPr bwMode="auto">
            <a:xfrm>
              <a:off x="1753" y="2929"/>
              <a:ext cx="812" cy="844"/>
            </a:xfrm>
            <a:custGeom>
              <a:avLst/>
              <a:gdLst>
                <a:gd name="T0" fmla="*/ 859 w 768"/>
                <a:gd name="T1" fmla="*/ 20 h 1520"/>
                <a:gd name="T2" fmla="*/ 698 w 768"/>
                <a:gd name="T3" fmla="*/ 64 h 1520"/>
                <a:gd name="T4" fmla="*/ 644 w 768"/>
                <a:gd name="T5" fmla="*/ 405 h 1520"/>
                <a:gd name="T6" fmla="*/ 107 w 768"/>
                <a:gd name="T7" fmla="*/ 449 h 1520"/>
                <a:gd name="T8" fmla="*/ 0 w 768"/>
                <a:gd name="T9" fmla="*/ 360 h 1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520"/>
                <a:gd name="T17" fmla="*/ 768 w 768"/>
                <a:gd name="T18" fmla="*/ 1520 h 1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520">
                  <a:moveTo>
                    <a:pt x="768" y="64"/>
                  </a:moveTo>
                  <a:cubicBezTo>
                    <a:pt x="712" y="32"/>
                    <a:pt x="656" y="0"/>
                    <a:pt x="624" y="208"/>
                  </a:cubicBezTo>
                  <a:cubicBezTo>
                    <a:pt x="592" y="416"/>
                    <a:pt x="664" y="1104"/>
                    <a:pt x="576" y="1312"/>
                  </a:cubicBezTo>
                  <a:cubicBezTo>
                    <a:pt x="488" y="1520"/>
                    <a:pt x="192" y="1480"/>
                    <a:pt x="96" y="1456"/>
                  </a:cubicBezTo>
                  <a:cubicBezTo>
                    <a:pt x="0" y="1432"/>
                    <a:pt x="0" y="1300"/>
                    <a:pt x="0" y="1168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1" name="Line 25"/>
            <p:cNvSpPr>
              <a:spLocks noChangeShapeType="1"/>
            </p:cNvSpPr>
            <p:nvPr/>
          </p:nvSpPr>
          <p:spPr bwMode="auto">
            <a:xfrm flipH="1">
              <a:off x="1776" y="3261"/>
              <a:ext cx="221" cy="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2" name="Line 26"/>
            <p:cNvSpPr>
              <a:spLocks noChangeShapeType="1"/>
            </p:cNvSpPr>
            <p:nvPr/>
          </p:nvSpPr>
          <p:spPr bwMode="auto">
            <a:xfrm>
              <a:off x="1347" y="3284"/>
              <a:ext cx="203" cy="1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33" name="Line 27"/>
            <p:cNvSpPr>
              <a:spLocks noChangeShapeType="1"/>
            </p:cNvSpPr>
            <p:nvPr/>
          </p:nvSpPr>
          <p:spPr bwMode="auto">
            <a:xfrm>
              <a:off x="2688" y="3185"/>
              <a:ext cx="0" cy="2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0" name="Line 28"/>
          <p:cNvSpPr>
            <a:spLocks noChangeShapeType="1"/>
          </p:cNvSpPr>
          <p:nvPr/>
        </p:nvSpPr>
        <p:spPr bwMode="auto">
          <a:xfrm flipH="1">
            <a:off x="2362200" y="1371600"/>
            <a:ext cx="76200" cy="838200"/>
          </a:xfrm>
          <a:prstGeom prst="line">
            <a:avLst/>
          </a:prstGeom>
          <a:noFill/>
          <a:ln w="38100">
            <a:solidFill>
              <a:srgbClr val="FFB48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Line 29"/>
          <p:cNvSpPr>
            <a:spLocks noChangeShapeType="1"/>
          </p:cNvSpPr>
          <p:nvPr/>
        </p:nvSpPr>
        <p:spPr bwMode="auto">
          <a:xfrm flipH="1">
            <a:off x="2590800" y="1676400"/>
            <a:ext cx="381000" cy="533400"/>
          </a:xfrm>
          <a:prstGeom prst="line">
            <a:avLst/>
          </a:prstGeom>
          <a:noFill/>
          <a:ln w="38100">
            <a:solidFill>
              <a:srgbClr val="FFB48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30"/>
          <p:cNvSpPr>
            <a:spLocks noChangeShapeType="1"/>
          </p:cNvSpPr>
          <p:nvPr/>
        </p:nvSpPr>
        <p:spPr bwMode="auto">
          <a:xfrm flipH="1">
            <a:off x="2590800" y="2057400"/>
            <a:ext cx="381000" cy="304800"/>
          </a:xfrm>
          <a:prstGeom prst="line">
            <a:avLst/>
          </a:prstGeom>
          <a:noFill/>
          <a:ln w="38100">
            <a:solidFill>
              <a:srgbClr val="FFB48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Rectangle 3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A:	LF		F6, 	34(R2)</a:t>
            </a:r>
          </a:p>
          <a:p>
            <a:pPr>
              <a:buFontTx/>
              <a:buNone/>
            </a:pPr>
            <a:r>
              <a:rPr lang="en-US" sz="2000" smtClean="0"/>
              <a:t>B:	LF		F2,	45(R3)</a:t>
            </a:r>
          </a:p>
          <a:p>
            <a:pPr>
              <a:buFontTx/>
              <a:buNone/>
            </a:pPr>
            <a:r>
              <a:rPr lang="en-US" sz="2000" smtClean="0"/>
              <a:t>C:	MULF	F0,	F2, 	F4</a:t>
            </a:r>
          </a:p>
          <a:p>
            <a:pPr>
              <a:buFontTx/>
              <a:buNone/>
            </a:pPr>
            <a:r>
              <a:rPr lang="en-US" sz="2000" smtClean="0"/>
              <a:t>D:	SUBF		F8,	F2,	F6</a:t>
            </a:r>
          </a:p>
          <a:p>
            <a:pPr>
              <a:buFontTx/>
              <a:buNone/>
            </a:pPr>
            <a:r>
              <a:rPr lang="en-US" sz="2000" smtClean="0"/>
              <a:t>E:	ADDF	F2,	F7,	F4</a:t>
            </a:r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endParaRPr lang="en-US" sz="2000" smtClean="0"/>
          </a:p>
          <a:p>
            <a:r>
              <a:rPr lang="en-US" smtClean="0"/>
              <a:t>E will wait for B, C and D.  </a:t>
            </a:r>
          </a:p>
          <a:p>
            <a:r>
              <a:rPr lang="en-US" smtClean="0"/>
              <a:t>WAR w/ C and D</a:t>
            </a:r>
          </a:p>
          <a:p>
            <a:r>
              <a:rPr lang="en-US" smtClean="0"/>
              <a:t>WAW w/ B</a:t>
            </a:r>
          </a:p>
          <a:p>
            <a:r>
              <a:rPr lang="en-US" b="0" smtClean="0"/>
              <a:t>Can we do better?</a:t>
            </a:r>
          </a:p>
          <a:p>
            <a:pPr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2895600" y="41148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3"/>
          <p:cNvSpPr>
            <a:spLocks noChangeArrowheads="1"/>
          </p:cNvSpPr>
          <p:nvPr/>
        </p:nvSpPr>
        <p:spPr bwMode="auto">
          <a:xfrm>
            <a:off x="2895600" y="3802063"/>
            <a:ext cx="533400" cy="227012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4"/>
          <p:cNvSpPr>
            <a:spLocks noChangeArrowheads="1"/>
          </p:cNvSpPr>
          <p:nvPr/>
        </p:nvSpPr>
        <p:spPr bwMode="auto">
          <a:xfrm>
            <a:off x="1981200" y="3430587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Rectangle 5"/>
          <p:cNvSpPr>
            <a:spLocks noChangeArrowheads="1"/>
          </p:cNvSpPr>
          <p:nvPr/>
        </p:nvSpPr>
        <p:spPr bwMode="auto">
          <a:xfrm>
            <a:off x="1981200" y="4495800"/>
            <a:ext cx="533400" cy="227013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Rectangle 6"/>
          <p:cNvSpPr>
            <a:spLocks noChangeArrowheads="1"/>
          </p:cNvSpPr>
          <p:nvPr/>
        </p:nvSpPr>
        <p:spPr bwMode="auto">
          <a:xfrm>
            <a:off x="2895600" y="18288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Rectangle 7"/>
          <p:cNvSpPr>
            <a:spLocks noChangeArrowheads="1"/>
          </p:cNvSpPr>
          <p:nvPr/>
        </p:nvSpPr>
        <p:spPr bwMode="auto">
          <a:xfrm>
            <a:off x="2895600" y="1516063"/>
            <a:ext cx="533400" cy="227012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Rectangle 8"/>
          <p:cNvSpPr>
            <a:spLocks noChangeArrowheads="1"/>
          </p:cNvSpPr>
          <p:nvPr/>
        </p:nvSpPr>
        <p:spPr bwMode="auto">
          <a:xfrm>
            <a:off x="1981200" y="22098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Line 9"/>
          <p:cNvSpPr>
            <a:spLocks noChangeShapeType="1"/>
          </p:cNvSpPr>
          <p:nvPr/>
        </p:nvSpPr>
        <p:spPr bwMode="auto">
          <a:xfrm flipH="1">
            <a:off x="2286000" y="1371600"/>
            <a:ext cx="76200" cy="838200"/>
          </a:xfrm>
          <a:prstGeom prst="line">
            <a:avLst/>
          </a:prstGeom>
          <a:noFill/>
          <a:ln w="38100">
            <a:solidFill>
              <a:srgbClr val="FFB48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Line 10"/>
          <p:cNvSpPr>
            <a:spLocks noChangeShapeType="1"/>
          </p:cNvSpPr>
          <p:nvPr/>
        </p:nvSpPr>
        <p:spPr bwMode="auto">
          <a:xfrm flipH="1">
            <a:off x="2514600" y="1676400"/>
            <a:ext cx="381000" cy="533400"/>
          </a:xfrm>
          <a:prstGeom prst="line">
            <a:avLst/>
          </a:prstGeom>
          <a:noFill/>
          <a:ln w="38100">
            <a:solidFill>
              <a:srgbClr val="FFB48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1"/>
          <p:cNvSpPr>
            <a:spLocks noChangeShapeType="1"/>
          </p:cNvSpPr>
          <p:nvPr/>
        </p:nvSpPr>
        <p:spPr bwMode="auto">
          <a:xfrm flipH="1">
            <a:off x="2514600" y="2057400"/>
            <a:ext cx="381000" cy="304800"/>
          </a:xfrm>
          <a:prstGeom prst="line">
            <a:avLst/>
          </a:prstGeom>
          <a:noFill/>
          <a:ln w="38100">
            <a:solidFill>
              <a:srgbClr val="FFB48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1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What if we had infinite registers</a:t>
            </a:r>
          </a:p>
        </p:txBody>
      </p:sp>
      <p:sp>
        <p:nvSpPr>
          <p:cNvPr id="103439" name="Rectangle 13"/>
          <p:cNvSpPr>
            <a:spLocks noChangeArrowheads="1"/>
          </p:cNvSpPr>
          <p:nvPr/>
        </p:nvSpPr>
        <p:spPr bwMode="auto">
          <a:xfrm>
            <a:off x="1981200" y="1143000"/>
            <a:ext cx="533400" cy="227013"/>
          </a:xfrm>
          <a:prstGeom prst="rect">
            <a:avLst/>
          </a:prstGeom>
          <a:solidFill>
            <a:srgbClr val="FFB48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 smtClean="0"/>
              <a:t>A:	LF		F6, 	34(R2)</a:t>
            </a:r>
          </a:p>
          <a:p>
            <a:pPr>
              <a:buFontTx/>
              <a:buNone/>
            </a:pPr>
            <a:r>
              <a:rPr lang="en-US" sz="2000" dirty="0" smtClean="0"/>
              <a:t>B:	LF		F2,	45(R3)</a:t>
            </a:r>
          </a:p>
          <a:p>
            <a:pPr>
              <a:buFontTx/>
              <a:buNone/>
            </a:pPr>
            <a:r>
              <a:rPr lang="en-US" sz="2000" dirty="0" smtClean="0"/>
              <a:t>C:	MULF	F0,	F2, 	F4</a:t>
            </a:r>
          </a:p>
          <a:p>
            <a:pPr>
              <a:buFontTx/>
              <a:buNone/>
            </a:pPr>
            <a:r>
              <a:rPr lang="en-US" sz="2000" dirty="0" smtClean="0"/>
              <a:t>D:	SUBF		F8,	F2,	F6</a:t>
            </a:r>
          </a:p>
          <a:p>
            <a:pPr>
              <a:buFontTx/>
              <a:buNone/>
            </a:pPr>
            <a:r>
              <a:rPr lang="en-US" sz="2000" dirty="0" smtClean="0"/>
              <a:t>E:	ADDF	F2,	F7,	F4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sz="2000" dirty="0" smtClean="0"/>
              <a:t>A:	LF		F6, 	34(R2)</a:t>
            </a:r>
          </a:p>
          <a:p>
            <a:pPr>
              <a:buFontTx/>
              <a:buNone/>
            </a:pPr>
            <a:r>
              <a:rPr lang="en-US" sz="2000" dirty="0" smtClean="0"/>
              <a:t>B:	LF		F2,	45(R3)</a:t>
            </a:r>
          </a:p>
          <a:p>
            <a:pPr>
              <a:buFontTx/>
              <a:buNone/>
            </a:pPr>
            <a:r>
              <a:rPr lang="en-US" sz="2000" dirty="0" smtClean="0"/>
              <a:t>C:	MULF	F0,	F2, 	F4</a:t>
            </a:r>
          </a:p>
          <a:p>
            <a:pPr>
              <a:buFontTx/>
              <a:buNone/>
            </a:pPr>
            <a:r>
              <a:rPr lang="en-US" sz="2000" dirty="0" smtClean="0"/>
              <a:t>D:	SUBF		F8,	F2,	F6</a:t>
            </a:r>
          </a:p>
          <a:p>
            <a:pPr>
              <a:buFontTx/>
              <a:buNone/>
            </a:pPr>
            <a:r>
              <a:rPr lang="en-US" sz="2000" dirty="0" smtClean="0"/>
              <a:t>E:	ADDF	F9,	F7,	F4</a:t>
            </a:r>
          </a:p>
          <a:p>
            <a:pPr>
              <a:buFontTx/>
              <a:buNone/>
            </a:pPr>
            <a:endParaRPr lang="en-US" sz="800" dirty="0" smtClean="0"/>
          </a:p>
          <a:p>
            <a:pPr>
              <a:buFontTx/>
              <a:buNone/>
            </a:pPr>
            <a:r>
              <a:rPr lang="en-US" sz="2000" dirty="0" smtClean="0"/>
              <a:t>No false dependences anymore</a:t>
            </a:r>
          </a:p>
          <a:p>
            <a:pPr algn="ctr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Since we do not reuse a name we can’t have WAW and WAR</a:t>
            </a:r>
          </a:p>
          <a:p>
            <a:endParaRPr 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Register Renaming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Register Version</a:t>
            </a:r>
          </a:p>
          <a:p>
            <a:pPr lvl="1"/>
            <a:r>
              <a:rPr lang="en-US" sz="2000" smtClean="0"/>
              <a:t>Every Write creates a new </a:t>
            </a:r>
            <a:r>
              <a:rPr lang="en-US" sz="2000" b="1" smtClean="0">
                <a:solidFill>
                  <a:srgbClr val="FF0000"/>
                </a:solidFill>
              </a:rPr>
              <a:t>version</a:t>
            </a:r>
          </a:p>
          <a:p>
            <a:pPr lvl="1"/>
            <a:r>
              <a:rPr lang="en-US" sz="2000" smtClean="0"/>
              <a:t>Uses read the last version</a:t>
            </a:r>
          </a:p>
          <a:p>
            <a:pPr lvl="1"/>
            <a:r>
              <a:rPr lang="en-US" sz="2000" smtClean="0"/>
              <a:t>Need to keep a version until all uses have read it.</a:t>
            </a:r>
          </a:p>
          <a:p>
            <a:pPr lvl="1"/>
            <a:endParaRPr lang="en-US" sz="2000" smtClean="0"/>
          </a:p>
          <a:p>
            <a:r>
              <a:rPr lang="en-US" sz="2000" smtClean="0"/>
              <a:t>Register Renaming:</a:t>
            </a:r>
          </a:p>
          <a:p>
            <a:pPr lvl="1"/>
            <a:r>
              <a:rPr lang="en-US" sz="2000" b="1" smtClean="0">
                <a:solidFill>
                  <a:srgbClr val="FF0000"/>
                </a:solidFill>
              </a:rPr>
              <a:t>Architectural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vs. </a:t>
            </a:r>
            <a:r>
              <a:rPr lang="en-US" sz="2000" b="1" smtClean="0">
                <a:solidFill>
                  <a:srgbClr val="FF0000"/>
                </a:solidFill>
              </a:rPr>
              <a:t>Physical Registers</a:t>
            </a:r>
          </a:p>
          <a:p>
            <a:pPr lvl="2"/>
            <a:r>
              <a:rPr lang="en-US" smtClean="0"/>
              <a:t>more phys. than arch.</a:t>
            </a:r>
          </a:p>
          <a:p>
            <a:pPr lvl="1"/>
            <a:r>
              <a:rPr lang="en-US" sz="2000" smtClean="0"/>
              <a:t>Maintain a map of arch. to phys. regs.</a:t>
            </a:r>
          </a:p>
          <a:p>
            <a:pPr lvl="1"/>
            <a:r>
              <a:rPr lang="en-US" sz="2000" smtClean="0"/>
              <a:t>Use in-order decoding to properly identify dependences.</a:t>
            </a:r>
          </a:p>
          <a:p>
            <a:pPr lvl="1"/>
            <a:r>
              <a:rPr lang="en-US" sz="2000" smtClean="0"/>
              <a:t>Instructions wait only for input op. availability.</a:t>
            </a:r>
          </a:p>
          <a:p>
            <a:pPr lvl="1"/>
            <a:r>
              <a:rPr lang="en-US" sz="2000" smtClean="0"/>
              <a:t>Only last version is written to reg. file.</a:t>
            </a:r>
          </a:p>
          <a:p>
            <a:endParaRPr lang="en-US" sz="2000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2405" y="0"/>
            <a:ext cx="9144000" cy="609600"/>
          </a:xfrm>
        </p:spPr>
        <p:txBody>
          <a:bodyPr/>
          <a:lstStyle/>
          <a:p>
            <a:r>
              <a:rPr lang="en-US" dirty="0" smtClean="0"/>
              <a:t>Execution Order? Dependencies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143000" y="16002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r2, r1,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43000" y="2293088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r3, r2,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30480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r5, r4, 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3000" y="3744432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r6, r5, 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676400" y="16002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50312" y="229308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 bwMode="auto">
          <a:xfrm>
            <a:off x="2066645" y="1990445"/>
            <a:ext cx="212267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1625010" y="30480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998922" y="374088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 bwMode="auto">
          <a:xfrm>
            <a:off x="2015255" y="3438245"/>
            <a:ext cx="212267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68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27480"/>
            <a:ext cx="9067800" cy="554640"/>
          </a:xfrm>
          <a:solidFill>
            <a:schemeClr val="accent6">
              <a:lumMod val="75000"/>
            </a:schemeClr>
          </a:solidFill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Register renaming example</a:t>
            </a:r>
            <a:endParaRPr lang="en-GB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4900" y="2144713"/>
            <a:ext cx="3352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800" b="1">
              <a:latin typeface="AvantGarde" pitchFamily="34" charset="0"/>
            </a:endParaRPr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6210300" y="379888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6210300" y="340360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6210300" y="3008313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1" name="Rectangle 9"/>
          <p:cNvSpPr>
            <a:spLocks noChangeArrowheads="1"/>
          </p:cNvSpPr>
          <p:nvPr/>
        </p:nvSpPr>
        <p:spPr bwMode="auto">
          <a:xfrm>
            <a:off x="6210300" y="2613025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6210300" y="221773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6210300" y="182245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6210300" y="1822450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6210300" y="221773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6210300" y="2613025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6210300" y="3008313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6210300" y="3403600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6210300" y="379888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>
            <a:off x="6210300" y="4194175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6210300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7446963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AutoShape 21"/>
          <p:cNvSpPr>
            <a:spLocks noChangeArrowheads="1"/>
          </p:cNvSpPr>
          <p:nvPr/>
        </p:nvSpPr>
        <p:spPr bwMode="auto">
          <a:xfrm>
            <a:off x="5181600" y="2809875"/>
            <a:ext cx="876300" cy="395288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2"/>
          <p:cNvSpPr>
            <a:spLocks noChangeArrowheads="1"/>
          </p:cNvSpPr>
          <p:nvPr/>
        </p:nvSpPr>
        <p:spPr bwMode="auto">
          <a:xfrm rot="5400000">
            <a:off x="6349207" y="4560094"/>
            <a:ext cx="876300" cy="395287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23"/>
          <p:cNvSpPr>
            <a:spLocks noChangeArrowheads="1"/>
          </p:cNvSpPr>
          <p:nvPr/>
        </p:nvSpPr>
        <p:spPr bwMode="auto">
          <a:xfrm>
            <a:off x="4600575" y="1195388"/>
            <a:ext cx="933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vantGarde" pitchFamily="34" charset="0"/>
              </a:rPr>
              <a:t>RAT</a:t>
            </a:r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132263" y="2182813"/>
            <a:ext cx="181451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Architectural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7" name="Rectangle 25"/>
          <p:cNvSpPr>
            <a:spLocks noChangeArrowheads="1"/>
          </p:cNvSpPr>
          <p:nvPr/>
        </p:nvSpPr>
        <p:spPr bwMode="auto">
          <a:xfrm>
            <a:off x="5857875" y="5208588"/>
            <a:ext cx="183991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Physical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8" name="Rectangle 26"/>
          <p:cNvSpPr>
            <a:spLocks noChangeArrowheads="1"/>
          </p:cNvSpPr>
          <p:nvPr/>
        </p:nvSpPr>
        <p:spPr bwMode="auto">
          <a:xfrm rot="-5400000">
            <a:off x="7502525" y="2787651"/>
            <a:ext cx="1717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# arch. regs</a:t>
            </a:r>
          </a:p>
        </p:txBody>
      </p:sp>
      <p:sp>
        <p:nvSpPr>
          <p:cNvPr id="2079" name="AutoShape 27"/>
          <p:cNvSpPr>
            <a:spLocks/>
          </p:cNvSpPr>
          <p:nvPr/>
        </p:nvSpPr>
        <p:spPr bwMode="auto">
          <a:xfrm>
            <a:off x="7697788" y="1865313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28"/>
          <p:cNvSpPr>
            <a:spLocks noChangeArrowheads="1"/>
          </p:cNvSpPr>
          <p:nvPr/>
        </p:nvSpPr>
        <p:spPr bwMode="auto">
          <a:xfrm>
            <a:off x="5765800" y="1004888"/>
            <a:ext cx="2138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Lg(# arch. regs)</a:t>
            </a:r>
          </a:p>
        </p:txBody>
      </p:sp>
      <p:sp>
        <p:nvSpPr>
          <p:cNvPr id="2081" name="AutoShape 29"/>
          <p:cNvSpPr>
            <a:spLocks/>
          </p:cNvSpPr>
          <p:nvPr/>
        </p:nvSpPr>
        <p:spPr bwMode="auto">
          <a:xfrm rot="-5400000">
            <a:off x="6683376" y="952500"/>
            <a:ext cx="304800" cy="1222375"/>
          </a:xfrm>
          <a:prstGeom prst="rightBrace">
            <a:avLst>
              <a:gd name="adj1" fmla="val 3342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2" name="Group 30"/>
          <p:cNvGrpSpPr>
            <a:grpSpLocks/>
          </p:cNvGrpSpPr>
          <p:nvPr/>
        </p:nvGrpSpPr>
        <p:grpSpPr bwMode="auto">
          <a:xfrm>
            <a:off x="5934075" y="3125788"/>
            <a:ext cx="1841500" cy="1219200"/>
            <a:chOff x="3504" y="2352"/>
            <a:chExt cx="1584" cy="336"/>
          </a:xfrm>
        </p:grpSpPr>
        <p:sp>
          <p:nvSpPr>
            <p:cNvPr id="2095" name="Freeform 31"/>
            <p:cNvSpPr>
              <a:spLocks/>
            </p:cNvSpPr>
            <p:nvPr/>
          </p:nvSpPr>
          <p:spPr bwMode="auto">
            <a:xfrm>
              <a:off x="3552" y="2400"/>
              <a:ext cx="1440" cy="240"/>
            </a:xfrm>
            <a:custGeom>
              <a:avLst/>
              <a:gdLst>
                <a:gd name="T0" fmla="*/ 0 w 1440"/>
                <a:gd name="T1" fmla="*/ 144 h 240"/>
                <a:gd name="T2" fmla="*/ 432 w 1440"/>
                <a:gd name="T3" fmla="*/ 48 h 240"/>
                <a:gd name="T4" fmla="*/ 912 w 1440"/>
                <a:gd name="T5" fmla="*/ 144 h 240"/>
                <a:gd name="T6" fmla="*/ 1440 w 1440"/>
                <a:gd name="T7" fmla="*/ 0 h 240"/>
                <a:gd name="T8" fmla="*/ 1440 w 1440"/>
                <a:gd name="T9" fmla="*/ 96 h 240"/>
                <a:gd name="T10" fmla="*/ 912 w 1440"/>
                <a:gd name="T11" fmla="*/ 240 h 240"/>
                <a:gd name="T12" fmla="*/ 432 w 1440"/>
                <a:gd name="T13" fmla="*/ 144 h 240"/>
                <a:gd name="T14" fmla="*/ 0 w 1440"/>
                <a:gd name="T15" fmla="*/ 240 h 240"/>
                <a:gd name="T16" fmla="*/ 0 w 1440"/>
                <a:gd name="T17" fmla="*/ 144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240"/>
                <a:gd name="T29" fmla="*/ 1440 w 1440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240">
                  <a:moveTo>
                    <a:pt x="0" y="144"/>
                  </a:moveTo>
                  <a:lnTo>
                    <a:pt x="432" y="48"/>
                  </a:lnTo>
                  <a:lnTo>
                    <a:pt x="912" y="144"/>
                  </a:lnTo>
                  <a:lnTo>
                    <a:pt x="1440" y="0"/>
                  </a:lnTo>
                  <a:lnTo>
                    <a:pt x="1440" y="96"/>
                  </a:lnTo>
                  <a:lnTo>
                    <a:pt x="912" y="240"/>
                  </a:lnTo>
                  <a:lnTo>
                    <a:pt x="432" y="144"/>
                  </a:lnTo>
                  <a:lnTo>
                    <a:pt x="0" y="24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Rectangle 32"/>
            <p:cNvSpPr>
              <a:spLocks noChangeArrowheads="1"/>
            </p:cNvSpPr>
            <p:nvPr/>
          </p:nvSpPr>
          <p:spPr bwMode="auto">
            <a:xfrm>
              <a:off x="3504" y="2496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Rectangle 33"/>
            <p:cNvSpPr>
              <a:spLocks noChangeArrowheads="1"/>
            </p:cNvSpPr>
            <p:nvPr/>
          </p:nvSpPr>
          <p:spPr bwMode="auto">
            <a:xfrm>
              <a:off x="4944" y="2352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581025" y="17811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307756" imgH="339471" progId="">
                  <p:embed/>
                </p:oleObj>
              </mc:Choice>
              <mc:Fallback>
                <p:oleObj name="Visio" r:id="rId3" imgW="307756" imgH="339471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7811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889000" y="14224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r1, r2,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AvantGarde" pitchFamily="34" charset="0"/>
              </a:rPr>
              <a:t>B 	add r3, r1, r1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</a:t>
            </a:r>
            <a:r>
              <a:rPr lang="en-US" sz="1800" b="1" dirty="0">
                <a:solidFill>
                  <a:srgbClr val="C00000"/>
                </a:solidFill>
                <a:latin typeface="AvantGarde" pitchFamily="34" charset="0"/>
              </a:rPr>
              <a:t>r1</a:t>
            </a:r>
            <a:r>
              <a:rPr lang="en-US" sz="1800" dirty="0">
                <a:latin typeface="AvantGarde" pitchFamily="34" charset="0"/>
              </a:rPr>
              <a:t>, r2, r2</a:t>
            </a:r>
          </a:p>
        </p:txBody>
      </p: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1009650" y="1022350"/>
            <a:ext cx="1792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vantGarde" pitchFamily="34" charset="0"/>
              </a:rPr>
              <a:t>Original Code</a:t>
            </a:r>
            <a:endParaRPr lang="en-GB" sz="1800" b="1" dirty="0">
              <a:latin typeface="AvantGarde" pitchFamily="34" charset="0"/>
            </a:endParaRPr>
          </a:p>
        </p:txBody>
      </p:sp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581025" y="44100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5" imgW="307756" imgH="339471" progId="">
                  <p:embed/>
                </p:oleObj>
              </mc:Choice>
              <mc:Fallback>
                <p:oleObj name="Visio" r:id="rId5" imgW="307756" imgH="339471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4100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889000" y="40513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p4, p2,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B 	</a:t>
            </a:r>
            <a:r>
              <a:rPr lang="en-US" sz="1800" dirty="0" smtClean="0">
                <a:latin typeface="AvantGarde" pitchFamily="34" charset="0"/>
              </a:rPr>
              <a:t>add p5, p4, p4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</a:t>
            </a:r>
            <a:r>
              <a:rPr lang="en-US" sz="1800" dirty="0" smtClean="0">
                <a:latin typeface="AvantGarde" pitchFamily="34" charset="0"/>
              </a:rPr>
              <a:t>p6 </a:t>
            </a:r>
            <a:r>
              <a:rPr lang="en-US" sz="1800" dirty="0">
                <a:latin typeface="AvantGarde" pitchFamily="34" charset="0"/>
              </a:rPr>
              <a:t>p2, p2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AvantGarde" pitchFamily="34" charset="0"/>
            </a:endParaRPr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1009650" y="3651250"/>
            <a:ext cx="20177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AvantGarde" pitchFamily="34" charset="0"/>
              </a:rPr>
              <a:t>Renamed Code</a:t>
            </a:r>
            <a:endParaRPr lang="en-GB" sz="1800" b="1" dirty="0">
              <a:latin typeface="AvantGarde" pitchFamily="34" charset="0"/>
            </a:endParaRPr>
          </a:p>
        </p:txBody>
      </p:sp>
      <p:sp>
        <p:nvSpPr>
          <p:cNvPr id="2087" name="Rectangle 42"/>
          <p:cNvSpPr>
            <a:spLocks noChangeArrowheads="1"/>
          </p:cNvSpPr>
          <p:nvPr/>
        </p:nvSpPr>
        <p:spPr bwMode="auto">
          <a:xfrm>
            <a:off x="6262688" y="184467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8" name="Rectangle 43"/>
          <p:cNvSpPr>
            <a:spLocks noChangeArrowheads="1"/>
          </p:cNvSpPr>
          <p:nvPr/>
        </p:nvSpPr>
        <p:spPr bwMode="auto">
          <a:xfrm>
            <a:off x="6275388" y="224472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p2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9" name="Rectangle 44"/>
          <p:cNvSpPr>
            <a:spLocks noChangeArrowheads="1"/>
          </p:cNvSpPr>
          <p:nvPr/>
        </p:nvSpPr>
        <p:spPr bwMode="auto">
          <a:xfrm>
            <a:off x="6262688" y="26352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p3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3" name="Rectangle 45"/>
          <p:cNvSpPr>
            <a:spLocks noChangeArrowheads="1"/>
          </p:cNvSpPr>
          <p:nvPr/>
        </p:nvSpPr>
        <p:spPr bwMode="auto">
          <a:xfrm>
            <a:off x="6234113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p4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4" name="Rectangle 46"/>
          <p:cNvSpPr>
            <a:spLocks noChangeArrowheads="1"/>
          </p:cNvSpPr>
          <p:nvPr/>
        </p:nvSpPr>
        <p:spPr bwMode="auto">
          <a:xfrm>
            <a:off x="6269038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p5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6269038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hlink"/>
                </a:solidFill>
                <a:latin typeface="AvantGarde" pitchFamily="34" charset="0"/>
              </a:rPr>
              <a:t>p5</a:t>
            </a:r>
            <a:endParaRPr lang="en-GB" b="1">
              <a:solidFill>
                <a:schemeClr val="hlink"/>
              </a:solidFill>
              <a:latin typeface="AvantGarde" pitchFamily="34" charset="0"/>
            </a:endParaRPr>
          </a:p>
        </p:txBody>
      </p:sp>
      <p:sp>
        <p:nvSpPr>
          <p:cNvPr id="222257" name="Rectangle 49"/>
          <p:cNvSpPr>
            <a:spLocks noChangeArrowheads="1"/>
          </p:cNvSpPr>
          <p:nvPr/>
        </p:nvSpPr>
        <p:spPr bwMode="auto">
          <a:xfrm>
            <a:off x="6321425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3" grpId="0" animBg="1"/>
      <p:bldP spid="222254" grpId="0" animBg="1"/>
      <p:bldP spid="222255" grpId="0" animBg="1"/>
      <p:bldP spid="2222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27480"/>
            <a:ext cx="9067800" cy="554640"/>
          </a:xfrm>
          <a:solidFill>
            <a:schemeClr val="accent6">
              <a:lumMod val="75000"/>
            </a:schemeClr>
          </a:solidFill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Register renaming example</a:t>
            </a:r>
            <a:endParaRPr lang="en-GB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943600"/>
          </a:xfrm>
        </p:spPr>
        <p:txBody>
          <a:bodyPr/>
          <a:lstStyle/>
          <a:p>
            <a:r>
              <a:rPr lang="en-US" dirty="0" smtClean="0"/>
              <a:t>First rename input operands:</a:t>
            </a:r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4900" y="2144713"/>
            <a:ext cx="3352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800" b="1">
              <a:latin typeface="AvantGarde" pitchFamily="34" charset="0"/>
            </a:endParaRPr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6210300" y="379888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6210300" y="340360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6210300" y="3008313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1" name="Rectangle 9"/>
          <p:cNvSpPr>
            <a:spLocks noChangeArrowheads="1"/>
          </p:cNvSpPr>
          <p:nvPr/>
        </p:nvSpPr>
        <p:spPr bwMode="auto">
          <a:xfrm>
            <a:off x="6210300" y="2613025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6210300" y="221773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6210300" y="182245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6210300" y="1822450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6210300" y="221773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6210300" y="2613025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6210300" y="3008313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6210300" y="3403600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6210300" y="379888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>
            <a:off x="6210300" y="4194175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6210300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7446963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AutoShape 21"/>
          <p:cNvSpPr>
            <a:spLocks noChangeArrowheads="1"/>
          </p:cNvSpPr>
          <p:nvPr/>
        </p:nvSpPr>
        <p:spPr bwMode="auto">
          <a:xfrm>
            <a:off x="5181600" y="2809875"/>
            <a:ext cx="876300" cy="395288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2"/>
          <p:cNvSpPr>
            <a:spLocks noChangeArrowheads="1"/>
          </p:cNvSpPr>
          <p:nvPr/>
        </p:nvSpPr>
        <p:spPr bwMode="auto">
          <a:xfrm rot="5400000">
            <a:off x="6349207" y="4560094"/>
            <a:ext cx="876300" cy="395287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23"/>
          <p:cNvSpPr>
            <a:spLocks noChangeArrowheads="1"/>
          </p:cNvSpPr>
          <p:nvPr/>
        </p:nvSpPr>
        <p:spPr bwMode="auto">
          <a:xfrm>
            <a:off x="4600575" y="1195388"/>
            <a:ext cx="933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vantGarde" pitchFamily="34" charset="0"/>
              </a:rPr>
              <a:t>RAT</a:t>
            </a:r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132263" y="2182813"/>
            <a:ext cx="181451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Architectural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7" name="Rectangle 25"/>
          <p:cNvSpPr>
            <a:spLocks noChangeArrowheads="1"/>
          </p:cNvSpPr>
          <p:nvPr/>
        </p:nvSpPr>
        <p:spPr bwMode="auto">
          <a:xfrm>
            <a:off x="5857875" y="5208588"/>
            <a:ext cx="183991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Physical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8" name="Rectangle 26"/>
          <p:cNvSpPr>
            <a:spLocks noChangeArrowheads="1"/>
          </p:cNvSpPr>
          <p:nvPr/>
        </p:nvSpPr>
        <p:spPr bwMode="auto">
          <a:xfrm rot="-5400000">
            <a:off x="7502525" y="2787651"/>
            <a:ext cx="1717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# arch. regs</a:t>
            </a:r>
          </a:p>
        </p:txBody>
      </p:sp>
      <p:sp>
        <p:nvSpPr>
          <p:cNvPr id="2079" name="AutoShape 27"/>
          <p:cNvSpPr>
            <a:spLocks/>
          </p:cNvSpPr>
          <p:nvPr/>
        </p:nvSpPr>
        <p:spPr bwMode="auto">
          <a:xfrm>
            <a:off x="7697788" y="1865313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28"/>
          <p:cNvSpPr>
            <a:spLocks noChangeArrowheads="1"/>
          </p:cNvSpPr>
          <p:nvPr/>
        </p:nvSpPr>
        <p:spPr bwMode="auto">
          <a:xfrm>
            <a:off x="5765800" y="1004888"/>
            <a:ext cx="2138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Lg(# arch. regs)</a:t>
            </a:r>
          </a:p>
        </p:txBody>
      </p:sp>
      <p:sp>
        <p:nvSpPr>
          <p:cNvPr id="2081" name="AutoShape 29"/>
          <p:cNvSpPr>
            <a:spLocks/>
          </p:cNvSpPr>
          <p:nvPr/>
        </p:nvSpPr>
        <p:spPr bwMode="auto">
          <a:xfrm rot="-5400000">
            <a:off x="6683376" y="952500"/>
            <a:ext cx="304800" cy="1222375"/>
          </a:xfrm>
          <a:prstGeom prst="rightBrace">
            <a:avLst>
              <a:gd name="adj1" fmla="val 3342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934075" y="3125788"/>
            <a:ext cx="1841500" cy="1219200"/>
            <a:chOff x="3504" y="2352"/>
            <a:chExt cx="1584" cy="336"/>
          </a:xfrm>
        </p:grpSpPr>
        <p:sp>
          <p:nvSpPr>
            <p:cNvPr id="2095" name="Freeform 31"/>
            <p:cNvSpPr>
              <a:spLocks/>
            </p:cNvSpPr>
            <p:nvPr/>
          </p:nvSpPr>
          <p:spPr bwMode="auto">
            <a:xfrm>
              <a:off x="3552" y="2400"/>
              <a:ext cx="1440" cy="240"/>
            </a:xfrm>
            <a:custGeom>
              <a:avLst/>
              <a:gdLst>
                <a:gd name="T0" fmla="*/ 0 w 1440"/>
                <a:gd name="T1" fmla="*/ 144 h 240"/>
                <a:gd name="T2" fmla="*/ 432 w 1440"/>
                <a:gd name="T3" fmla="*/ 48 h 240"/>
                <a:gd name="T4" fmla="*/ 912 w 1440"/>
                <a:gd name="T5" fmla="*/ 144 h 240"/>
                <a:gd name="T6" fmla="*/ 1440 w 1440"/>
                <a:gd name="T7" fmla="*/ 0 h 240"/>
                <a:gd name="T8" fmla="*/ 1440 w 1440"/>
                <a:gd name="T9" fmla="*/ 96 h 240"/>
                <a:gd name="T10" fmla="*/ 912 w 1440"/>
                <a:gd name="T11" fmla="*/ 240 h 240"/>
                <a:gd name="T12" fmla="*/ 432 w 1440"/>
                <a:gd name="T13" fmla="*/ 144 h 240"/>
                <a:gd name="T14" fmla="*/ 0 w 1440"/>
                <a:gd name="T15" fmla="*/ 240 h 240"/>
                <a:gd name="T16" fmla="*/ 0 w 1440"/>
                <a:gd name="T17" fmla="*/ 144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240"/>
                <a:gd name="T29" fmla="*/ 1440 w 1440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240">
                  <a:moveTo>
                    <a:pt x="0" y="144"/>
                  </a:moveTo>
                  <a:lnTo>
                    <a:pt x="432" y="48"/>
                  </a:lnTo>
                  <a:lnTo>
                    <a:pt x="912" y="144"/>
                  </a:lnTo>
                  <a:lnTo>
                    <a:pt x="1440" y="0"/>
                  </a:lnTo>
                  <a:lnTo>
                    <a:pt x="1440" y="96"/>
                  </a:lnTo>
                  <a:lnTo>
                    <a:pt x="912" y="240"/>
                  </a:lnTo>
                  <a:lnTo>
                    <a:pt x="432" y="144"/>
                  </a:lnTo>
                  <a:lnTo>
                    <a:pt x="0" y="24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Rectangle 32"/>
            <p:cNvSpPr>
              <a:spLocks noChangeArrowheads="1"/>
            </p:cNvSpPr>
            <p:nvPr/>
          </p:nvSpPr>
          <p:spPr bwMode="auto">
            <a:xfrm>
              <a:off x="3504" y="2496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Rectangle 33"/>
            <p:cNvSpPr>
              <a:spLocks noChangeArrowheads="1"/>
            </p:cNvSpPr>
            <p:nvPr/>
          </p:nvSpPr>
          <p:spPr bwMode="auto">
            <a:xfrm>
              <a:off x="4944" y="2352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581025" y="17811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0" name="Visio" r:id="rId3" imgW="307756" imgH="339471" progId="">
                  <p:embed/>
                </p:oleObj>
              </mc:Choice>
              <mc:Fallback>
                <p:oleObj name="Visio" r:id="rId3" imgW="307756" imgH="339471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7811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889000" y="14224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r1, </a:t>
            </a:r>
            <a:r>
              <a:rPr lang="en-US" sz="1800" b="1" dirty="0">
                <a:solidFill>
                  <a:srgbClr val="FF0000"/>
                </a:solidFill>
                <a:latin typeface="AvantGarde" pitchFamily="34" charset="0"/>
              </a:rPr>
              <a:t>r2</a:t>
            </a:r>
            <a:r>
              <a:rPr lang="en-US" sz="1800" dirty="0">
                <a:latin typeface="AvantGarde" pitchFamily="34" charset="0"/>
              </a:rPr>
              <a:t>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AvantGarde" pitchFamily="34" charset="0"/>
              </a:rPr>
              <a:t>B 	add r3, r1, r1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r1, r2, r2</a:t>
            </a:r>
          </a:p>
        </p:txBody>
      </p: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1009650" y="1022350"/>
            <a:ext cx="1792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Original Code</a:t>
            </a:r>
            <a:endParaRPr lang="en-GB" sz="1800" b="1">
              <a:latin typeface="AvantGarde" pitchFamily="34" charset="0"/>
            </a:endParaRPr>
          </a:p>
        </p:txBody>
      </p:sp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581025" y="44100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1" name="Visio" r:id="rId5" imgW="307756" imgH="339471" progId="">
                  <p:embed/>
                </p:oleObj>
              </mc:Choice>
              <mc:Fallback>
                <p:oleObj name="Visio" r:id="rId5" imgW="307756" imgH="339471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4100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889000" y="40513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p4, </a:t>
            </a:r>
            <a:r>
              <a:rPr lang="en-US" sz="1800" b="1" dirty="0">
                <a:solidFill>
                  <a:srgbClr val="FF0000"/>
                </a:solidFill>
                <a:latin typeface="AvantGarde" pitchFamily="34" charset="0"/>
              </a:rPr>
              <a:t>p2</a:t>
            </a:r>
            <a:r>
              <a:rPr lang="en-US" sz="1800" dirty="0">
                <a:latin typeface="AvantGarde" pitchFamily="34" charset="0"/>
              </a:rPr>
              <a:t>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B 	</a:t>
            </a:r>
            <a:r>
              <a:rPr lang="en-US" sz="1800" dirty="0" smtClean="0">
                <a:latin typeface="AvantGarde" pitchFamily="34" charset="0"/>
              </a:rPr>
              <a:t>add p5, p4, p4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</a:t>
            </a:r>
            <a:r>
              <a:rPr lang="en-US" sz="1800" dirty="0" smtClean="0">
                <a:latin typeface="AvantGarde" pitchFamily="34" charset="0"/>
              </a:rPr>
              <a:t>p6 </a:t>
            </a:r>
            <a:r>
              <a:rPr lang="en-US" sz="1800" dirty="0">
                <a:latin typeface="AvantGarde" pitchFamily="34" charset="0"/>
              </a:rPr>
              <a:t>p2, p2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AvantGarde" pitchFamily="34" charset="0"/>
            </a:endParaRPr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1009650" y="3651250"/>
            <a:ext cx="20177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Renamed Code</a:t>
            </a:r>
            <a:endParaRPr lang="en-GB" sz="1800" b="1">
              <a:latin typeface="AvantGarde" pitchFamily="34" charset="0"/>
            </a:endParaRPr>
          </a:p>
        </p:txBody>
      </p:sp>
      <p:sp>
        <p:nvSpPr>
          <p:cNvPr id="2087" name="Rectangle 42"/>
          <p:cNvSpPr>
            <a:spLocks noChangeArrowheads="1"/>
          </p:cNvSpPr>
          <p:nvPr/>
        </p:nvSpPr>
        <p:spPr bwMode="auto">
          <a:xfrm>
            <a:off x="6262688" y="184467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8" name="Rectangle 43"/>
          <p:cNvSpPr>
            <a:spLocks noChangeArrowheads="1"/>
          </p:cNvSpPr>
          <p:nvPr/>
        </p:nvSpPr>
        <p:spPr bwMode="auto">
          <a:xfrm>
            <a:off x="6275388" y="224472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>
                <a:solidFill>
                  <a:srgbClr val="FF0000"/>
                </a:solidFill>
                <a:latin typeface="AvantGarde" pitchFamily="34" charset="0"/>
              </a:rPr>
              <a:t>p2</a:t>
            </a:r>
            <a:endParaRPr lang="en-GB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sp>
        <p:nvSpPr>
          <p:cNvPr id="2089" name="Rectangle 44"/>
          <p:cNvSpPr>
            <a:spLocks noChangeArrowheads="1"/>
          </p:cNvSpPr>
          <p:nvPr/>
        </p:nvSpPr>
        <p:spPr bwMode="auto">
          <a:xfrm>
            <a:off x="6262688" y="26352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p3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3" name="Rectangle 45"/>
          <p:cNvSpPr>
            <a:spLocks noChangeArrowheads="1"/>
          </p:cNvSpPr>
          <p:nvPr/>
        </p:nvSpPr>
        <p:spPr bwMode="auto">
          <a:xfrm>
            <a:off x="6234113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p4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4" name="Rectangle 46"/>
          <p:cNvSpPr>
            <a:spLocks noChangeArrowheads="1"/>
          </p:cNvSpPr>
          <p:nvPr/>
        </p:nvSpPr>
        <p:spPr bwMode="auto">
          <a:xfrm>
            <a:off x="6269038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p5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6269038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hlink"/>
                </a:solidFill>
                <a:latin typeface="AvantGarde" pitchFamily="34" charset="0"/>
              </a:rPr>
              <a:t>p5</a:t>
            </a:r>
            <a:endParaRPr lang="en-GB" b="1">
              <a:solidFill>
                <a:schemeClr val="hlink"/>
              </a:solidFill>
              <a:latin typeface="AvantGarde" pitchFamily="34" charset="0"/>
            </a:endParaRPr>
          </a:p>
        </p:txBody>
      </p:sp>
      <p:sp>
        <p:nvSpPr>
          <p:cNvPr id="222256" name="Rectangle 48"/>
          <p:cNvSpPr>
            <a:spLocks noChangeArrowheads="1"/>
          </p:cNvSpPr>
          <p:nvPr/>
        </p:nvSpPr>
        <p:spPr bwMode="auto">
          <a:xfrm>
            <a:off x="6200775" y="1822450"/>
            <a:ext cx="1236663" cy="395288"/>
          </a:xfrm>
          <a:prstGeom prst="rect">
            <a:avLst/>
          </a:prstGeom>
          <a:noFill/>
          <a:ln w="635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57" name="Rectangle 49"/>
          <p:cNvSpPr>
            <a:spLocks noChangeArrowheads="1"/>
          </p:cNvSpPr>
          <p:nvPr/>
        </p:nvSpPr>
        <p:spPr bwMode="auto">
          <a:xfrm>
            <a:off x="6321425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3" grpId="0" animBg="1"/>
      <p:bldP spid="222254" grpId="0" animBg="1"/>
      <p:bldP spid="222255" grpId="0" animBg="1"/>
      <p:bldP spid="222256" grpId="0" animBg="1"/>
      <p:bldP spid="222256" grpId="1" animBg="1"/>
      <p:bldP spid="2222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27480"/>
            <a:ext cx="9067800" cy="554640"/>
          </a:xfrm>
          <a:solidFill>
            <a:schemeClr val="accent6">
              <a:lumMod val="75000"/>
            </a:schemeClr>
          </a:solidFill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Register renaming example</a:t>
            </a:r>
            <a:endParaRPr lang="en-GB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943600"/>
          </a:xfrm>
        </p:spPr>
        <p:txBody>
          <a:bodyPr/>
          <a:lstStyle/>
          <a:p>
            <a:r>
              <a:rPr lang="en-US" dirty="0" smtClean="0"/>
              <a:t>Then rename destination</a:t>
            </a:r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4900" y="2144713"/>
            <a:ext cx="3352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800" b="1">
              <a:latin typeface="AvantGarde" pitchFamily="34" charset="0"/>
            </a:endParaRPr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6210300" y="379888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6210300" y="340360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6210300" y="3008313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1" name="Rectangle 9"/>
          <p:cNvSpPr>
            <a:spLocks noChangeArrowheads="1"/>
          </p:cNvSpPr>
          <p:nvPr/>
        </p:nvSpPr>
        <p:spPr bwMode="auto">
          <a:xfrm>
            <a:off x="6210300" y="2613025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6210300" y="221773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6210300" y="182245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6210300" y="1822450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6210300" y="221773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6210300" y="2613025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6210300" y="3008313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6210300" y="3403600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6210300" y="379888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>
            <a:off x="6210300" y="4194175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6210300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7446963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AutoShape 21"/>
          <p:cNvSpPr>
            <a:spLocks noChangeArrowheads="1"/>
          </p:cNvSpPr>
          <p:nvPr/>
        </p:nvSpPr>
        <p:spPr bwMode="auto">
          <a:xfrm>
            <a:off x="5181600" y="2809875"/>
            <a:ext cx="876300" cy="395288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2"/>
          <p:cNvSpPr>
            <a:spLocks noChangeArrowheads="1"/>
          </p:cNvSpPr>
          <p:nvPr/>
        </p:nvSpPr>
        <p:spPr bwMode="auto">
          <a:xfrm rot="5400000">
            <a:off x="6349207" y="4560094"/>
            <a:ext cx="876300" cy="395287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23"/>
          <p:cNvSpPr>
            <a:spLocks noChangeArrowheads="1"/>
          </p:cNvSpPr>
          <p:nvPr/>
        </p:nvSpPr>
        <p:spPr bwMode="auto">
          <a:xfrm>
            <a:off x="4600575" y="1195388"/>
            <a:ext cx="933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vantGarde" pitchFamily="34" charset="0"/>
              </a:rPr>
              <a:t>RAT</a:t>
            </a:r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132263" y="2182813"/>
            <a:ext cx="181451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Architectural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7" name="Rectangle 25"/>
          <p:cNvSpPr>
            <a:spLocks noChangeArrowheads="1"/>
          </p:cNvSpPr>
          <p:nvPr/>
        </p:nvSpPr>
        <p:spPr bwMode="auto">
          <a:xfrm>
            <a:off x="5857875" y="5208588"/>
            <a:ext cx="183991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Physical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8" name="Rectangle 26"/>
          <p:cNvSpPr>
            <a:spLocks noChangeArrowheads="1"/>
          </p:cNvSpPr>
          <p:nvPr/>
        </p:nvSpPr>
        <p:spPr bwMode="auto">
          <a:xfrm rot="-5400000">
            <a:off x="7502525" y="2787651"/>
            <a:ext cx="1717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# arch. regs</a:t>
            </a:r>
          </a:p>
        </p:txBody>
      </p:sp>
      <p:sp>
        <p:nvSpPr>
          <p:cNvPr id="2079" name="AutoShape 27"/>
          <p:cNvSpPr>
            <a:spLocks/>
          </p:cNvSpPr>
          <p:nvPr/>
        </p:nvSpPr>
        <p:spPr bwMode="auto">
          <a:xfrm>
            <a:off x="7697788" y="1865313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28"/>
          <p:cNvSpPr>
            <a:spLocks noChangeArrowheads="1"/>
          </p:cNvSpPr>
          <p:nvPr/>
        </p:nvSpPr>
        <p:spPr bwMode="auto">
          <a:xfrm>
            <a:off x="5765800" y="1004888"/>
            <a:ext cx="2138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Lg(# arch. regs)</a:t>
            </a:r>
          </a:p>
        </p:txBody>
      </p:sp>
      <p:sp>
        <p:nvSpPr>
          <p:cNvPr id="2081" name="AutoShape 29"/>
          <p:cNvSpPr>
            <a:spLocks/>
          </p:cNvSpPr>
          <p:nvPr/>
        </p:nvSpPr>
        <p:spPr bwMode="auto">
          <a:xfrm rot="-5400000">
            <a:off x="6683376" y="952500"/>
            <a:ext cx="304800" cy="1222375"/>
          </a:xfrm>
          <a:prstGeom prst="rightBrace">
            <a:avLst>
              <a:gd name="adj1" fmla="val 3342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934075" y="3125788"/>
            <a:ext cx="1841500" cy="1219200"/>
            <a:chOff x="3504" y="2352"/>
            <a:chExt cx="1584" cy="336"/>
          </a:xfrm>
        </p:grpSpPr>
        <p:sp>
          <p:nvSpPr>
            <p:cNvPr id="2095" name="Freeform 31"/>
            <p:cNvSpPr>
              <a:spLocks/>
            </p:cNvSpPr>
            <p:nvPr/>
          </p:nvSpPr>
          <p:spPr bwMode="auto">
            <a:xfrm>
              <a:off x="3552" y="2400"/>
              <a:ext cx="1440" cy="240"/>
            </a:xfrm>
            <a:custGeom>
              <a:avLst/>
              <a:gdLst>
                <a:gd name="T0" fmla="*/ 0 w 1440"/>
                <a:gd name="T1" fmla="*/ 144 h 240"/>
                <a:gd name="T2" fmla="*/ 432 w 1440"/>
                <a:gd name="T3" fmla="*/ 48 h 240"/>
                <a:gd name="T4" fmla="*/ 912 w 1440"/>
                <a:gd name="T5" fmla="*/ 144 h 240"/>
                <a:gd name="T6" fmla="*/ 1440 w 1440"/>
                <a:gd name="T7" fmla="*/ 0 h 240"/>
                <a:gd name="T8" fmla="*/ 1440 w 1440"/>
                <a:gd name="T9" fmla="*/ 96 h 240"/>
                <a:gd name="T10" fmla="*/ 912 w 1440"/>
                <a:gd name="T11" fmla="*/ 240 h 240"/>
                <a:gd name="T12" fmla="*/ 432 w 1440"/>
                <a:gd name="T13" fmla="*/ 144 h 240"/>
                <a:gd name="T14" fmla="*/ 0 w 1440"/>
                <a:gd name="T15" fmla="*/ 240 h 240"/>
                <a:gd name="T16" fmla="*/ 0 w 1440"/>
                <a:gd name="T17" fmla="*/ 144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240"/>
                <a:gd name="T29" fmla="*/ 1440 w 1440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240">
                  <a:moveTo>
                    <a:pt x="0" y="144"/>
                  </a:moveTo>
                  <a:lnTo>
                    <a:pt x="432" y="48"/>
                  </a:lnTo>
                  <a:lnTo>
                    <a:pt x="912" y="144"/>
                  </a:lnTo>
                  <a:lnTo>
                    <a:pt x="1440" y="0"/>
                  </a:lnTo>
                  <a:lnTo>
                    <a:pt x="1440" y="96"/>
                  </a:lnTo>
                  <a:lnTo>
                    <a:pt x="912" y="240"/>
                  </a:lnTo>
                  <a:lnTo>
                    <a:pt x="432" y="144"/>
                  </a:lnTo>
                  <a:lnTo>
                    <a:pt x="0" y="24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Rectangle 32"/>
            <p:cNvSpPr>
              <a:spLocks noChangeArrowheads="1"/>
            </p:cNvSpPr>
            <p:nvPr/>
          </p:nvSpPr>
          <p:spPr bwMode="auto">
            <a:xfrm>
              <a:off x="3504" y="2496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Rectangle 33"/>
            <p:cNvSpPr>
              <a:spLocks noChangeArrowheads="1"/>
            </p:cNvSpPr>
            <p:nvPr/>
          </p:nvSpPr>
          <p:spPr bwMode="auto">
            <a:xfrm>
              <a:off x="4944" y="2352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581025" y="17811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Visio" r:id="rId3" imgW="307756" imgH="339471" progId="">
                  <p:embed/>
                </p:oleObj>
              </mc:Choice>
              <mc:Fallback>
                <p:oleObj name="Visio" r:id="rId3" imgW="307756" imgH="339471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7811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889000" y="14224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</a:t>
            </a:r>
            <a:r>
              <a:rPr lang="en-US" sz="1800" b="1" dirty="0">
                <a:solidFill>
                  <a:srgbClr val="FF0000"/>
                </a:solidFill>
                <a:latin typeface="AvantGarde" pitchFamily="34" charset="0"/>
              </a:rPr>
              <a:t>r1</a:t>
            </a:r>
            <a:r>
              <a:rPr lang="en-US" sz="1800" dirty="0">
                <a:latin typeface="AvantGarde" pitchFamily="34" charset="0"/>
              </a:rPr>
              <a:t>, r2,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AvantGarde" pitchFamily="34" charset="0"/>
              </a:rPr>
              <a:t>B 	add r3, r1, r1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r1, r2, r2</a:t>
            </a:r>
          </a:p>
        </p:txBody>
      </p: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1009650" y="1022350"/>
            <a:ext cx="1792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Original Code</a:t>
            </a:r>
            <a:endParaRPr lang="en-GB" sz="1800" b="1">
              <a:latin typeface="AvantGarde" pitchFamily="34" charset="0"/>
            </a:endParaRPr>
          </a:p>
        </p:txBody>
      </p:sp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581025" y="44100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Visio" r:id="rId5" imgW="307756" imgH="339471" progId="">
                  <p:embed/>
                </p:oleObj>
              </mc:Choice>
              <mc:Fallback>
                <p:oleObj name="Visio" r:id="rId5" imgW="307756" imgH="339471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4100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889000" y="40513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</a:t>
            </a:r>
            <a:r>
              <a:rPr lang="en-US" sz="1800" b="1" dirty="0">
                <a:solidFill>
                  <a:srgbClr val="FF0000"/>
                </a:solidFill>
                <a:latin typeface="AvantGarde" pitchFamily="34" charset="0"/>
              </a:rPr>
              <a:t>p4</a:t>
            </a:r>
            <a:r>
              <a:rPr lang="en-US" sz="1800" dirty="0">
                <a:latin typeface="AvantGarde" pitchFamily="34" charset="0"/>
              </a:rPr>
              <a:t>, p2,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B 	</a:t>
            </a:r>
            <a:r>
              <a:rPr lang="en-US" sz="1800" dirty="0" smtClean="0">
                <a:latin typeface="AvantGarde" pitchFamily="34" charset="0"/>
              </a:rPr>
              <a:t>add p5, p4, p4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</a:t>
            </a:r>
            <a:r>
              <a:rPr lang="en-US" sz="1800" dirty="0" smtClean="0">
                <a:latin typeface="AvantGarde" pitchFamily="34" charset="0"/>
              </a:rPr>
              <a:t>p6 </a:t>
            </a:r>
            <a:r>
              <a:rPr lang="en-US" sz="1800" dirty="0">
                <a:latin typeface="AvantGarde" pitchFamily="34" charset="0"/>
              </a:rPr>
              <a:t>p2, p2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AvantGarde" pitchFamily="34" charset="0"/>
            </a:endParaRPr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1009650" y="3651250"/>
            <a:ext cx="20177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Renamed Code</a:t>
            </a:r>
            <a:endParaRPr lang="en-GB" sz="1800" b="1">
              <a:latin typeface="AvantGarde" pitchFamily="34" charset="0"/>
            </a:endParaRPr>
          </a:p>
        </p:txBody>
      </p:sp>
      <p:sp>
        <p:nvSpPr>
          <p:cNvPr id="2087" name="Rectangle 42"/>
          <p:cNvSpPr>
            <a:spLocks noChangeArrowheads="1"/>
          </p:cNvSpPr>
          <p:nvPr/>
        </p:nvSpPr>
        <p:spPr bwMode="auto">
          <a:xfrm>
            <a:off x="6262688" y="184467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8" name="Rectangle 43"/>
          <p:cNvSpPr>
            <a:spLocks noChangeArrowheads="1"/>
          </p:cNvSpPr>
          <p:nvPr/>
        </p:nvSpPr>
        <p:spPr bwMode="auto">
          <a:xfrm>
            <a:off x="6275388" y="224472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p2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9" name="Rectangle 44"/>
          <p:cNvSpPr>
            <a:spLocks noChangeArrowheads="1"/>
          </p:cNvSpPr>
          <p:nvPr/>
        </p:nvSpPr>
        <p:spPr bwMode="auto">
          <a:xfrm>
            <a:off x="6262688" y="26352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p3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3" name="Rectangle 45"/>
          <p:cNvSpPr>
            <a:spLocks noChangeArrowheads="1"/>
          </p:cNvSpPr>
          <p:nvPr/>
        </p:nvSpPr>
        <p:spPr bwMode="auto">
          <a:xfrm>
            <a:off x="6234113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p4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4" name="Rectangle 46"/>
          <p:cNvSpPr>
            <a:spLocks noChangeArrowheads="1"/>
          </p:cNvSpPr>
          <p:nvPr/>
        </p:nvSpPr>
        <p:spPr bwMode="auto">
          <a:xfrm>
            <a:off x="6269038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p5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6269038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hlink"/>
                </a:solidFill>
                <a:latin typeface="AvantGarde" pitchFamily="34" charset="0"/>
              </a:rPr>
              <a:t>p5</a:t>
            </a:r>
            <a:endParaRPr lang="en-GB" b="1">
              <a:solidFill>
                <a:schemeClr val="hlink"/>
              </a:solidFill>
              <a:latin typeface="AvantGarde" pitchFamily="34" charset="0"/>
            </a:endParaRPr>
          </a:p>
        </p:txBody>
      </p:sp>
      <p:sp>
        <p:nvSpPr>
          <p:cNvPr id="222256" name="Rectangle 48"/>
          <p:cNvSpPr>
            <a:spLocks noChangeArrowheads="1"/>
          </p:cNvSpPr>
          <p:nvPr/>
        </p:nvSpPr>
        <p:spPr bwMode="auto">
          <a:xfrm>
            <a:off x="6200775" y="1822450"/>
            <a:ext cx="1236663" cy="395288"/>
          </a:xfrm>
          <a:prstGeom prst="rect">
            <a:avLst/>
          </a:prstGeom>
          <a:noFill/>
          <a:ln w="635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57" name="Rectangle 49"/>
          <p:cNvSpPr>
            <a:spLocks noChangeArrowheads="1"/>
          </p:cNvSpPr>
          <p:nvPr/>
        </p:nvSpPr>
        <p:spPr bwMode="auto">
          <a:xfrm>
            <a:off x="6321425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AvantGarde" pitchFamily="34" charset="0"/>
              </a:rPr>
              <a:t>p4</a:t>
            </a:r>
            <a:endParaRPr lang="en-GB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 flipV="1">
            <a:off x="7162800" y="1447800"/>
            <a:ext cx="990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812532" y="990600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free</a:t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list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743200"/>
            <a:ext cx="3200400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3657600" y="52578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r1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4419600" y="52578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2857500" y="5753100"/>
            <a:ext cx="1143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962400" y="48768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7600" y="61722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recovery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3" grpId="0" animBg="1"/>
      <p:bldP spid="222254" grpId="0" animBg="1"/>
      <p:bldP spid="222255" grpId="0" animBg="1"/>
      <p:bldP spid="222256" grpId="0" animBg="1"/>
      <p:bldP spid="222256" grpId="1" animBg="1"/>
      <p:bldP spid="2222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27480"/>
            <a:ext cx="9067800" cy="554640"/>
          </a:xfrm>
          <a:solidFill>
            <a:schemeClr val="accent6">
              <a:lumMod val="75000"/>
            </a:schemeClr>
          </a:solidFill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Register renaming example</a:t>
            </a:r>
            <a:endParaRPr lang="en-GB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943600"/>
          </a:xfrm>
        </p:spPr>
        <p:txBody>
          <a:bodyPr/>
          <a:lstStyle/>
          <a:p>
            <a:r>
              <a:rPr lang="en-US" dirty="0" smtClean="0"/>
              <a:t>Rename inputs</a:t>
            </a:r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4900" y="2144713"/>
            <a:ext cx="3352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800" b="1">
              <a:latin typeface="AvantGarde" pitchFamily="34" charset="0"/>
            </a:endParaRPr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6210300" y="379888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6210300" y="340360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6210300" y="3008313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1" name="Rectangle 9"/>
          <p:cNvSpPr>
            <a:spLocks noChangeArrowheads="1"/>
          </p:cNvSpPr>
          <p:nvPr/>
        </p:nvSpPr>
        <p:spPr bwMode="auto">
          <a:xfrm>
            <a:off x="6210300" y="2613025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6210300" y="221773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6210300" y="182245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6210300" y="1822450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6210300" y="221773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6210300" y="2613025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6210300" y="3008313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6210300" y="3403600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6210300" y="379888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>
            <a:off x="6210300" y="4194175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6210300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7446963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AutoShape 21"/>
          <p:cNvSpPr>
            <a:spLocks noChangeArrowheads="1"/>
          </p:cNvSpPr>
          <p:nvPr/>
        </p:nvSpPr>
        <p:spPr bwMode="auto">
          <a:xfrm>
            <a:off x="5181600" y="2809875"/>
            <a:ext cx="876300" cy="395288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2"/>
          <p:cNvSpPr>
            <a:spLocks noChangeArrowheads="1"/>
          </p:cNvSpPr>
          <p:nvPr/>
        </p:nvSpPr>
        <p:spPr bwMode="auto">
          <a:xfrm rot="5400000">
            <a:off x="6349207" y="4560094"/>
            <a:ext cx="876300" cy="395287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23"/>
          <p:cNvSpPr>
            <a:spLocks noChangeArrowheads="1"/>
          </p:cNvSpPr>
          <p:nvPr/>
        </p:nvSpPr>
        <p:spPr bwMode="auto">
          <a:xfrm>
            <a:off x="4600575" y="1195388"/>
            <a:ext cx="933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vantGarde" pitchFamily="34" charset="0"/>
              </a:rPr>
              <a:t>RAT</a:t>
            </a:r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132263" y="2182813"/>
            <a:ext cx="181451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Architectural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7" name="Rectangle 25"/>
          <p:cNvSpPr>
            <a:spLocks noChangeArrowheads="1"/>
          </p:cNvSpPr>
          <p:nvPr/>
        </p:nvSpPr>
        <p:spPr bwMode="auto">
          <a:xfrm>
            <a:off x="5857875" y="5208588"/>
            <a:ext cx="183991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Physical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8" name="Rectangle 26"/>
          <p:cNvSpPr>
            <a:spLocks noChangeArrowheads="1"/>
          </p:cNvSpPr>
          <p:nvPr/>
        </p:nvSpPr>
        <p:spPr bwMode="auto">
          <a:xfrm rot="-5400000">
            <a:off x="7502525" y="2787651"/>
            <a:ext cx="1717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# arch. regs</a:t>
            </a:r>
          </a:p>
        </p:txBody>
      </p:sp>
      <p:sp>
        <p:nvSpPr>
          <p:cNvPr id="2079" name="AutoShape 27"/>
          <p:cNvSpPr>
            <a:spLocks/>
          </p:cNvSpPr>
          <p:nvPr/>
        </p:nvSpPr>
        <p:spPr bwMode="auto">
          <a:xfrm>
            <a:off x="7697788" y="1865313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28"/>
          <p:cNvSpPr>
            <a:spLocks noChangeArrowheads="1"/>
          </p:cNvSpPr>
          <p:nvPr/>
        </p:nvSpPr>
        <p:spPr bwMode="auto">
          <a:xfrm>
            <a:off x="5765800" y="1004888"/>
            <a:ext cx="2138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Lg(# arch. regs)</a:t>
            </a:r>
          </a:p>
        </p:txBody>
      </p:sp>
      <p:sp>
        <p:nvSpPr>
          <p:cNvPr id="2081" name="AutoShape 29"/>
          <p:cNvSpPr>
            <a:spLocks/>
          </p:cNvSpPr>
          <p:nvPr/>
        </p:nvSpPr>
        <p:spPr bwMode="auto">
          <a:xfrm rot="-5400000">
            <a:off x="6683376" y="952500"/>
            <a:ext cx="304800" cy="1222375"/>
          </a:xfrm>
          <a:prstGeom prst="rightBrace">
            <a:avLst>
              <a:gd name="adj1" fmla="val 3342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934075" y="3125788"/>
            <a:ext cx="1841500" cy="1219200"/>
            <a:chOff x="3504" y="2352"/>
            <a:chExt cx="1584" cy="336"/>
          </a:xfrm>
        </p:grpSpPr>
        <p:sp>
          <p:nvSpPr>
            <p:cNvPr id="2095" name="Freeform 31"/>
            <p:cNvSpPr>
              <a:spLocks/>
            </p:cNvSpPr>
            <p:nvPr/>
          </p:nvSpPr>
          <p:spPr bwMode="auto">
            <a:xfrm>
              <a:off x="3552" y="2400"/>
              <a:ext cx="1440" cy="240"/>
            </a:xfrm>
            <a:custGeom>
              <a:avLst/>
              <a:gdLst>
                <a:gd name="T0" fmla="*/ 0 w 1440"/>
                <a:gd name="T1" fmla="*/ 144 h 240"/>
                <a:gd name="T2" fmla="*/ 432 w 1440"/>
                <a:gd name="T3" fmla="*/ 48 h 240"/>
                <a:gd name="T4" fmla="*/ 912 w 1440"/>
                <a:gd name="T5" fmla="*/ 144 h 240"/>
                <a:gd name="T6" fmla="*/ 1440 w 1440"/>
                <a:gd name="T7" fmla="*/ 0 h 240"/>
                <a:gd name="T8" fmla="*/ 1440 w 1440"/>
                <a:gd name="T9" fmla="*/ 96 h 240"/>
                <a:gd name="T10" fmla="*/ 912 w 1440"/>
                <a:gd name="T11" fmla="*/ 240 h 240"/>
                <a:gd name="T12" fmla="*/ 432 w 1440"/>
                <a:gd name="T13" fmla="*/ 144 h 240"/>
                <a:gd name="T14" fmla="*/ 0 w 1440"/>
                <a:gd name="T15" fmla="*/ 240 h 240"/>
                <a:gd name="T16" fmla="*/ 0 w 1440"/>
                <a:gd name="T17" fmla="*/ 144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240"/>
                <a:gd name="T29" fmla="*/ 1440 w 1440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240">
                  <a:moveTo>
                    <a:pt x="0" y="144"/>
                  </a:moveTo>
                  <a:lnTo>
                    <a:pt x="432" y="48"/>
                  </a:lnTo>
                  <a:lnTo>
                    <a:pt x="912" y="144"/>
                  </a:lnTo>
                  <a:lnTo>
                    <a:pt x="1440" y="0"/>
                  </a:lnTo>
                  <a:lnTo>
                    <a:pt x="1440" y="96"/>
                  </a:lnTo>
                  <a:lnTo>
                    <a:pt x="912" y="240"/>
                  </a:lnTo>
                  <a:lnTo>
                    <a:pt x="432" y="144"/>
                  </a:lnTo>
                  <a:lnTo>
                    <a:pt x="0" y="24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Rectangle 32"/>
            <p:cNvSpPr>
              <a:spLocks noChangeArrowheads="1"/>
            </p:cNvSpPr>
            <p:nvPr/>
          </p:nvSpPr>
          <p:spPr bwMode="auto">
            <a:xfrm>
              <a:off x="3504" y="2496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Rectangle 33"/>
            <p:cNvSpPr>
              <a:spLocks noChangeArrowheads="1"/>
            </p:cNvSpPr>
            <p:nvPr/>
          </p:nvSpPr>
          <p:spPr bwMode="auto">
            <a:xfrm>
              <a:off x="4944" y="2352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581025" y="17811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Visio" r:id="rId3" imgW="307756" imgH="339471" progId="">
                  <p:embed/>
                </p:oleObj>
              </mc:Choice>
              <mc:Fallback>
                <p:oleObj name="Visio" r:id="rId3" imgW="307756" imgH="339471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7811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889000" y="14224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</a:t>
            </a:r>
            <a:r>
              <a:rPr lang="en-US" sz="1800" b="1" dirty="0">
                <a:latin typeface="AvantGarde" pitchFamily="34" charset="0"/>
              </a:rPr>
              <a:t>r1</a:t>
            </a:r>
            <a:r>
              <a:rPr lang="en-US" sz="1800" dirty="0">
                <a:latin typeface="AvantGarde" pitchFamily="34" charset="0"/>
              </a:rPr>
              <a:t>, r2,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AvantGarde" pitchFamily="34" charset="0"/>
              </a:rPr>
              <a:t>B 	add r3, r1, r1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r1, r2, r2</a:t>
            </a:r>
          </a:p>
        </p:txBody>
      </p: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1009650" y="1022350"/>
            <a:ext cx="1792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Original Code</a:t>
            </a:r>
            <a:endParaRPr lang="en-GB" sz="1800" b="1">
              <a:latin typeface="AvantGarde" pitchFamily="34" charset="0"/>
            </a:endParaRPr>
          </a:p>
        </p:txBody>
      </p:sp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581025" y="44100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Visio" r:id="rId5" imgW="307756" imgH="339471" progId="">
                  <p:embed/>
                </p:oleObj>
              </mc:Choice>
              <mc:Fallback>
                <p:oleObj name="Visio" r:id="rId5" imgW="307756" imgH="339471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4100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889000" y="40513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</a:t>
            </a:r>
            <a:r>
              <a:rPr lang="en-US" sz="1800" b="1" dirty="0">
                <a:solidFill>
                  <a:srgbClr val="FF0000"/>
                </a:solidFill>
                <a:latin typeface="AvantGarde" pitchFamily="34" charset="0"/>
              </a:rPr>
              <a:t>p4</a:t>
            </a:r>
            <a:r>
              <a:rPr lang="en-US" sz="1800" dirty="0">
                <a:latin typeface="AvantGarde" pitchFamily="34" charset="0"/>
              </a:rPr>
              <a:t>, p2,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B 	</a:t>
            </a:r>
            <a:r>
              <a:rPr lang="en-US" sz="1800" dirty="0" smtClean="0">
                <a:latin typeface="AvantGarde" pitchFamily="34" charset="0"/>
              </a:rPr>
              <a:t>add p5, </a:t>
            </a:r>
            <a:r>
              <a:rPr lang="en-US" sz="1800" dirty="0" smtClean="0">
                <a:solidFill>
                  <a:srgbClr val="FF0000"/>
                </a:solidFill>
                <a:latin typeface="AvantGarde" pitchFamily="34" charset="0"/>
              </a:rPr>
              <a:t>p4</a:t>
            </a:r>
            <a:r>
              <a:rPr lang="en-US" sz="1800" dirty="0" smtClean="0">
                <a:solidFill>
                  <a:schemeClr val="hlink"/>
                </a:solidFill>
                <a:latin typeface="AvantGarde" pitchFamily="34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latin typeface="AvantGarde" pitchFamily="34" charset="0"/>
              </a:rPr>
              <a:t>p4</a:t>
            </a:r>
            <a:endParaRPr lang="en-US" sz="1800" dirty="0">
              <a:solidFill>
                <a:srgbClr val="FF0000"/>
              </a:solidFill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</a:t>
            </a:r>
            <a:r>
              <a:rPr lang="en-US" sz="1800" dirty="0" smtClean="0">
                <a:latin typeface="AvantGarde" pitchFamily="34" charset="0"/>
              </a:rPr>
              <a:t>p6 </a:t>
            </a:r>
            <a:r>
              <a:rPr lang="en-US" sz="1800" dirty="0">
                <a:latin typeface="AvantGarde" pitchFamily="34" charset="0"/>
              </a:rPr>
              <a:t>p2, p2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AvantGarde" pitchFamily="34" charset="0"/>
            </a:endParaRPr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1009650" y="3651250"/>
            <a:ext cx="20177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Renamed Code</a:t>
            </a:r>
            <a:endParaRPr lang="en-GB" sz="1800" b="1">
              <a:latin typeface="AvantGarde" pitchFamily="34" charset="0"/>
            </a:endParaRPr>
          </a:p>
        </p:txBody>
      </p:sp>
      <p:sp>
        <p:nvSpPr>
          <p:cNvPr id="2087" name="Rectangle 42"/>
          <p:cNvSpPr>
            <a:spLocks noChangeArrowheads="1"/>
          </p:cNvSpPr>
          <p:nvPr/>
        </p:nvSpPr>
        <p:spPr bwMode="auto">
          <a:xfrm>
            <a:off x="6262688" y="184467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8" name="Rectangle 43"/>
          <p:cNvSpPr>
            <a:spLocks noChangeArrowheads="1"/>
          </p:cNvSpPr>
          <p:nvPr/>
        </p:nvSpPr>
        <p:spPr bwMode="auto">
          <a:xfrm>
            <a:off x="6275388" y="224472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p2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9" name="Rectangle 44"/>
          <p:cNvSpPr>
            <a:spLocks noChangeArrowheads="1"/>
          </p:cNvSpPr>
          <p:nvPr/>
        </p:nvSpPr>
        <p:spPr bwMode="auto">
          <a:xfrm>
            <a:off x="6262688" y="26352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p3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3" name="Rectangle 45"/>
          <p:cNvSpPr>
            <a:spLocks noChangeArrowheads="1"/>
          </p:cNvSpPr>
          <p:nvPr/>
        </p:nvSpPr>
        <p:spPr bwMode="auto">
          <a:xfrm>
            <a:off x="6234113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p4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4" name="Rectangle 46"/>
          <p:cNvSpPr>
            <a:spLocks noChangeArrowheads="1"/>
          </p:cNvSpPr>
          <p:nvPr/>
        </p:nvSpPr>
        <p:spPr bwMode="auto">
          <a:xfrm>
            <a:off x="6269038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p5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6269038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hlink"/>
                </a:solidFill>
                <a:latin typeface="AvantGarde" pitchFamily="34" charset="0"/>
              </a:rPr>
              <a:t>p5</a:t>
            </a:r>
            <a:endParaRPr lang="en-GB" b="1">
              <a:solidFill>
                <a:schemeClr val="hlink"/>
              </a:solidFill>
              <a:latin typeface="AvantGarde" pitchFamily="34" charset="0"/>
            </a:endParaRPr>
          </a:p>
        </p:txBody>
      </p:sp>
      <p:sp>
        <p:nvSpPr>
          <p:cNvPr id="222256" name="Rectangle 48"/>
          <p:cNvSpPr>
            <a:spLocks noChangeArrowheads="1"/>
          </p:cNvSpPr>
          <p:nvPr/>
        </p:nvSpPr>
        <p:spPr bwMode="auto">
          <a:xfrm>
            <a:off x="6200775" y="1822450"/>
            <a:ext cx="1236663" cy="395288"/>
          </a:xfrm>
          <a:prstGeom prst="rect">
            <a:avLst/>
          </a:prstGeom>
          <a:noFill/>
          <a:ln w="635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57" name="Rectangle 49"/>
          <p:cNvSpPr>
            <a:spLocks noChangeArrowheads="1"/>
          </p:cNvSpPr>
          <p:nvPr/>
        </p:nvSpPr>
        <p:spPr bwMode="auto">
          <a:xfrm>
            <a:off x="6321425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AvantGarde" pitchFamily="34" charset="0"/>
              </a:rPr>
              <a:t>p4</a:t>
            </a:r>
            <a:endParaRPr lang="en-GB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 flipV="1">
            <a:off x="7162800" y="1447800"/>
            <a:ext cx="990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812532" y="990600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free</a:t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list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038600" y="2743200"/>
            <a:ext cx="3200400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3657600" y="52578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r1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4419600" y="52578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2857500" y="5753100"/>
            <a:ext cx="1143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962400" y="48768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7600" y="61722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recovery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3" grpId="0" animBg="1"/>
      <p:bldP spid="222254" grpId="0" animBg="1"/>
      <p:bldP spid="222255" grpId="0" animBg="1"/>
      <p:bldP spid="222256" grpId="0" animBg="1"/>
      <p:bldP spid="222256" grpId="1" animBg="1"/>
      <p:bldP spid="2222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4"/>
          <p:cNvSpPr>
            <a:spLocks noGrp="1" noChangeAspect="1" noChangeArrowheads="1"/>
          </p:cNvSpPr>
          <p:nvPr>
            <p:ph type="title"/>
          </p:nvPr>
        </p:nvSpPr>
        <p:spPr>
          <a:xfrm>
            <a:off x="0" y="27480"/>
            <a:ext cx="9067800" cy="554640"/>
          </a:xfrm>
          <a:solidFill>
            <a:schemeClr val="accent6">
              <a:lumMod val="75000"/>
            </a:schemeClr>
          </a:solidFill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Register renaming example</a:t>
            </a:r>
            <a:endParaRPr lang="en-GB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943600"/>
          </a:xfrm>
        </p:spPr>
        <p:txBody>
          <a:bodyPr/>
          <a:lstStyle/>
          <a:p>
            <a:r>
              <a:rPr lang="en-US" dirty="0" smtClean="0"/>
              <a:t>Rename destination</a:t>
            </a:r>
            <a:endParaRPr lang="en-US" dirty="0"/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4900" y="2144713"/>
            <a:ext cx="33528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sz="1800" b="1">
              <a:latin typeface="AvantGarde" pitchFamily="34" charset="0"/>
            </a:endParaRPr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6210300" y="379888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6210300" y="340360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0" name="Rectangle 8"/>
          <p:cNvSpPr>
            <a:spLocks noChangeArrowheads="1"/>
          </p:cNvSpPr>
          <p:nvPr/>
        </p:nvSpPr>
        <p:spPr bwMode="auto">
          <a:xfrm>
            <a:off x="6210300" y="3008313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1" name="Rectangle 9"/>
          <p:cNvSpPr>
            <a:spLocks noChangeArrowheads="1"/>
          </p:cNvSpPr>
          <p:nvPr/>
        </p:nvSpPr>
        <p:spPr bwMode="auto">
          <a:xfrm>
            <a:off x="6210300" y="2613025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2" name="Rectangle 10"/>
          <p:cNvSpPr>
            <a:spLocks noChangeArrowheads="1"/>
          </p:cNvSpPr>
          <p:nvPr/>
        </p:nvSpPr>
        <p:spPr bwMode="auto">
          <a:xfrm>
            <a:off x="6210300" y="2217738"/>
            <a:ext cx="1236663" cy="395287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3" name="Rectangle 11"/>
          <p:cNvSpPr>
            <a:spLocks noChangeArrowheads="1"/>
          </p:cNvSpPr>
          <p:nvPr/>
        </p:nvSpPr>
        <p:spPr bwMode="auto">
          <a:xfrm>
            <a:off x="6210300" y="1822450"/>
            <a:ext cx="1236663" cy="395288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b="1">
              <a:latin typeface="AvantGarde" pitchFamily="34" charset="0"/>
            </a:endParaRP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6210300" y="1822450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6210300" y="221773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6210300" y="2613025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6210300" y="3008313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6210300" y="3403600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7"/>
          <p:cNvSpPr>
            <a:spLocks noChangeShapeType="1"/>
          </p:cNvSpPr>
          <p:nvPr/>
        </p:nvSpPr>
        <p:spPr bwMode="auto">
          <a:xfrm>
            <a:off x="6210300" y="3798888"/>
            <a:ext cx="1236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18"/>
          <p:cNvSpPr>
            <a:spLocks noChangeShapeType="1"/>
          </p:cNvSpPr>
          <p:nvPr/>
        </p:nvSpPr>
        <p:spPr bwMode="auto">
          <a:xfrm>
            <a:off x="6210300" y="4194175"/>
            <a:ext cx="12366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19"/>
          <p:cNvSpPr>
            <a:spLocks noChangeShapeType="1"/>
          </p:cNvSpPr>
          <p:nvPr/>
        </p:nvSpPr>
        <p:spPr bwMode="auto">
          <a:xfrm>
            <a:off x="6210300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Line 20"/>
          <p:cNvSpPr>
            <a:spLocks noChangeShapeType="1"/>
          </p:cNvSpPr>
          <p:nvPr/>
        </p:nvSpPr>
        <p:spPr bwMode="auto">
          <a:xfrm>
            <a:off x="7446963" y="1822450"/>
            <a:ext cx="0" cy="2371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3" name="AutoShape 21"/>
          <p:cNvSpPr>
            <a:spLocks noChangeArrowheads="1"/>
          </p:cNvSpPr>
          <p:nvPr/>
        </p:nvSpPr>
        <p:spPr bwMode="auto">
          <a:xfrm>
            <a:off x="5181600" y="2809875"/>
            <a:ext cx="876300" cy="395288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2"/>
          <p:cNvSpPr>
            <a:spLocks noChangeArrowheads="1"/>
          </p:cNvSpPr>
          <p:nvPr/>
        </p:nvSpPr>
        <p:spPr bwMode="auto">
          <a:xfrm rot="5400000">
            <a:off x="6349207" y="4560094"/>
            <a:ext cx="876300" cy="395287"/>
          </a:xfrm>
          <a:prstGeom prst="rightArrow">
            <a:avLst>
              <a:gd name="adj1" fmla="val 50000"/>
              <a:gd name="adj2" fmla="val 55422"/>
            </a:avLst>
          </a:prstGeom>
          <a:solidFill>
            <a:schemeClr val="accent1"/>
          </a:solidFill>
          <a:ln w="9525" cmpd="dbl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Rectangle 23"/>
          <p:cNvSpPr>
            <a:spLocks noChangeArrowheads="1"/>
          </p:cNvSpPr>
          <p:nvPr/>
        </p:nvSpPr>
        <p:spPr bwMode="auto">
          <a:xfrm>
            <a:off x="4600575" y="1195388"/>
            <a:ext cx="933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vantGarde" pitchFamily="34" charset="0"/>
              </a:rPr>
              <a:t>RAT</a:t>
            </a:r>
          </a:p>
        </p:txBody>
      </p:sp>
      <p:sp>
        <p:nvSpPr>
          <p:cNvPr id="2076" name="Rectangle 24"/>
          <p:cNvSpPr>
            <a:spLocks noChangeArrowheads="1"/>
          </p:cNvSpPr>
          <p:nvPr/>
        </p:nvSpPr>
        <p:spPr bwMode="auto">
          <a:xfrm>
            <a:off x="4132263" y="2182813"/>
            <a:ext cx="181451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Architectural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7" name="Rectangle 25"/>
          <p:cNvSpPr>
            <a:spLocks noChangeArrowheads="1"/>
          </p:cNvSpPr>
          <p:nvPr/>
        </p:nvSpPr>
        <p:spPr bwMode="auto">
          <a:xfrm>
            <a:off x="5857875" y="5208588"/>
            <a:ext cx="1839913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Physical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Register</a:t>
            </a:r>
          </a:p>
        </p:txBody>
      </p:sp>
      <p:sp>
        <p:nvSpPr>
          <p:cNvPr id="2078" name="Rectangle 26"/>
          <p:cNvSpPr>
            <a:spLocks noChangeArrowheads="1"/>
          </p:cNvSpPr>
          <p:nvPr/>
        </p:nvSpPr>
        <p:spPr bwMode="auto">
          <a:xfrm rot="-5400000">
            <a:off x="7502525" y="2787651"/>
            <a:ext cx="1717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# arch. regs</a:t>
            </a:r>
          </a:p>
        </p:txBody>
      </p:sp>
      <p:sp>
        <p:nvSpPr>
          <p:cNvPr id="2079" name="AutoShape 27"/>
          <p:cNvSpPr>
            <a:spLocks/>
          </p:cNvSpPr>
          <p:nvPr/>
        </p:nvSpPr>
        <p:spPr bwMode="auto">
          <a:xfrm>
            <a:off x="7697788" y="1865313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28"/>
          <p:cNvSpPr>
            <a:spLocks noChangeArrowheads="1"/>
          </p:cNvSpPr>
          <p:nvPr/>
        </p:nvSpPr>
        <p:spPr bwMode="auto">
          <a:xfrm>
            <a:off x="5765800" y="1004888"/>
            <a:ext cx="21383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vantGarde" pitchFamily="34" charset="0"/>
              </a:rPr>
              <a:t>Lg(# arch. regs)</a:t>
            </a:r>
          </a:p>
        </p:txBody>
      </p:sp>
      <p:sp>
        <p:nvSpPr>
          <p:cNvPr id="2081" name="AutoShape 29"/>
          <p:cNvSpPr>
            <a:spLocks/>
          </p:cNvSpPr>
          <p:nvPr/>
        </p:nvSpPr>
        <p:spPr bwMode="auto">
          <a:xfrm rot="-5400000">
            <a:off x="6683376" y="952500"/>
            <a:ext cx="304800" cy="1222375"/>
          </a:xfrm>
          <a:prstGeom prst="rightBrace">
            <a:avLst>
              <a:gd name="adj1" fmla="val 3342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934075" y="3125788"/>
            <a:ext cx="1841500" cy="1219200"/>
            <a:chOff x="3504" y="2352"/>
            <a:chExt cx="1584" cy="336"/>
          </a:xfrm>
        </p:grpSpPr>
        <p:sp>
          <p:nvSpPr>
            <p:cNvPr id="2095" name="Freeform 31"/>
            <p:cNvSpPr>
              <a:spLocks/>
            </p:cNvSpPr>
            <p:nvPr/>
          </p:nvSpPr>
          <p:spPr bwMode="auto">
            <a:xfrm>
              <a:off x="3552" y="2400"/>
              <a:ext cx="1440" cy="240"/>
            </a:xfrm>
            <a:custGeom>
              <a:avLst/>
              <a:gdLst>
                <a:gd name="T0" fmla="*/ 0 w 1440"/>
                <a:gd name="T1" fmla="*/ 144 h 240"/>
                <a:gd name="T2" fmla="*/ 432 w 1440"/>
                <a:gd name="T3" fmla="*/ 48 h 240"/>
                <a:gd name="T4" fmla="*/ 912 w 1440"/>
                <a:gd name="T5" fmla="*/ 144 h 240"/>
                <a:gd name="T6" fmla="*/ 1440 w 1440"/>
                <a:gd name="T7" fmla="*/ 0 h 240"/>
                <a:gd name="T8" fmla="*/ 1440 w 1440"/>
                <a:gd name="T9" fmla="*/ 96 h 240"/>
                <a:gd name="T10" fmla="*/ 912 w 1440"/>
                <a:gd name="T11" fmla="*/ 240 h 240"/>
                <a:gd name="T12" fmla="*/ 432 w 1440"/>
                <a:gd name="T13" fmla="*/ 144 h 240"/>
                <a:gd name="T14" fmla="*/ 0 w 1440"/>
                <a:gd name="T15" fmla="*/ 240 h 240"/>
                <a:gd name="T16" fmla="*/ 0 w 1440"/>
                <a:gd name="T17" fmla="*/ 144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240"/>
                <a:gd name="T29" fmla="*/ 1440 w 1440"/>
                <a:gd name="T30" fmla="*/ 240 h 2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240">
                  <a:moveTo>
                    <a:pt x="0" y="144"/>
                  </a:moveTo>
                  <a:lnTo>
                    <a:pt x="432" y="48"/>
                  </a:lnTo>
                  <a:lnTo>
                    <a:pt x="912" y="144"/>
                  </a:lnTo>
                  <a:lnTo>
                    <a:pt x="1440" y="0"/>
                  </a:lnTo>
                  <a:lnTo>
                    <a:pt x="1440" y="96"/>
                  </a:lnTo>
                  <a:lnTo>
                    <a:pt x="912" y="240"/>
                  </a:lnTo>
                  <a:lnTo>
                    <a:pt x="432" y="144"/>
                  </a:lnTo>
                  <a:lnTo>
                    <a:pt x="0" y="24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/>
            </a:solidFill>
            <a:ln w="317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Rectangle 32"/>
            <p:cNvSpPr>
              <a:spLocks noChangeArrowheads="1"/>
            </p:cNvSpPr>
            <p:nvPr/>
          </p:nvSpPr>
          <p:spPr bwMode="auto">
            <a:xfrm>
              <a:off x="3504" y="2496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Rectangle 33"/>
            <p:cNvSpPr>
              <a:spLocks noChangeArrowheads="1"/>
            </p:cNvSpPr>
            <p:nvPr/>
          </p:nvSpPr>
          <p:spPr bwMode="auto">
            <a:xfrm>
              <a:off x="4944" y="2352"/>
              <a:ext cx="144" cy="192"/>
            </a:xfrm>
            <a:prstGeom prst="rect">
              <a:avLst/>
            </a:prstGeom>
            <a:solidFill>
              <a:schemeClr val="bg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2242" name="Object 34"/>
          <p:cNvGraphicFramePr>
            <a:graphicFrameLocks noChangeAspect="1"/>
          </p:cNvGraphicFramePr>
          <p:nvPr/>
        </p:nvGraphicFramePr>
        <p:xfrm>
          <a:off x="581025" y="17811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Visio" r:id="rId3" imgW="307756" imgH="339471" progId="">
                  <p:embed/>
                </p:oleObj>
              </mc:Choice>
              <mc:Fallback>
                <p:oleObj name="Visio" r:id="rId3" imgW="307756" imgH="339471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7811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3" name="Rectangle 35"/>
          <p:cNvSpPr>
            <a:spLocks noChangeArrowheads="1"/>
          </p:cNvSpPr>
          <p:nvPr/>
        </p:nvSpPr>
        <p:spPr bwMode="auto">
          <a:xfrm>
            <a:off x="889000" y="14224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</a:t>
            </a:r>
            <a:r>
              <a:rPr lang="en-US" sz="1800" b="1" dirty="0">
                <a:latin typeface="AvantGarde" pitchFamily="34" charset="0"/>
              </a:rPr>
              <a:t>r1</a:t>
            </a:r>
            <a:r>
              <a:rPr lang="en-US" sz="1800" dirty="0">
                <a:latin typeface="AvantGarde" pitchFamily="34" charset="0"/>
              </a:rPr>
              <a:t>, r2,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AvantGarde" pitchFamily="34" charset="0"/>
              </a:rPr>
              <a:t>B 	add r3, r1, r1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r1, r2, r2</a:t>
            </a:r>
          </a:p>
        </p:txBody>
      </p:sp>
      <p:sp>
        <p:nvSpPr>
          <p:cNvPr id="222244" name="Rectangle 36"/>
          <p:cNvSpPr>
            <a:spLocks noChangeArrowheads="1"/>
          </p:cNvSpPr>
          <p:nvPr/>
        </p:nvSpPr>
        <p:spPr bwMode="auto">
          <a:xfrm>
            <a:off x="1009650" y="1022350"/>
            <a:ext cx="17922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Original Code</a:t>
            </a:r>
            <a:endParaRPr lang="en-GB" sz="1800" b="1">
              <a:latin typeface="AvantGarde" pitchFamily="34" charset="0"/>
            </a:endParaRPr>
          </a:p>
        </p:txBody>
      </p:sp>
      <p:graphicFrame>
        <p:nvGraphicFramePr>
          <p:cNvPr id="222246" name="Object 38"/>
          <p:cNvGraphicFramePr>
            <a:graphicFrameLocks noChangeAspect="1"/>
          </p:cNvGraphicFramePr>
          <p:nvPr/>
        </p:nvGraphicFramePr>
        <p:xfrm>
          <a:off x="581025" y="4410075"/>
          <a:ext cx="307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Visio" r:id="rId5" imgW="307756" imgH="339471" progId="">
                  <p:embed/>
                </p:oleObj>
              </mc:Choice>
              <mc:Fallback>
                <p:oleObj name="Visio" r:id="rId5" imgW="307756" imgH="339471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410075"/>
                        <a:ext cx="307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47" name="Rectangle 39"/>
          <p:cNvSpPr>
            <a:spLocks noChangeArrowheads="1"/>
          </p:cNvSpPr>
          <p:nvPr/>
        </p:nvSpPr>
        <p:spPr bwMode="auto">
          <a:xfrm>
            <a:off x="889000" y="4051300"/>
            <a:ext cx="2667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A 	add </a:t>
            </a:r>
            <a:r>
              <a:rPr lang="en-US" sz="1800" b="1" dirty="0">
                <a:latin typeface="AvantGarde" pitchFamily="34" charset="0"/>
              </a:rPr>
              <a:t>p4</a:t>
            </a:r>
            <a:r>
              <a:rPr lang="en-US" sz="1800" dirty="0">
                <a:latin typeface="AvantGarde" pitchFamily="34" charset="0"/>
              </a:rPr>
              <a:t>, p2,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B 	</a:t>
            </a:r>
            <a:r>
              <a:rPr lang="en-US" sz="1800" dirty="0" smtClean="0">
                <a:latin typeface="AvantGarde" pitchFamily="34" charset="0"/>
              </a:rPr>
              <a:t>add </a:t>
            </a:r>
            <a:r>
              <a:rPr lang="en-US" sz="1800" dirty="0" smtClean="0">
                <a:solidFill>
                  <a:srgbClr val="FF0000"/>
                </a:solidFill>
                <a:latin typeface="AvantGarde" pitchFamily="34" charset="0"/>
              </a:rPr>
              <a:t>p5</a:t>
            </a:r>
            <a:r>
              <a:rPr lang="en-US" sz="1800" dirty="0" smtClean="0">
                <a:latin typeface="AvantGarde" pitchFamily="34" charset="0"/>
              </a:rPr>
              <a:t>, p4, p4</a:t>
            </a:r>
            <a:endParaRPr lang="en-US" sz="1800" dirty="0">
              <a:latin typeface="AvantGarde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AvantGarde" pitchFamily="34" charset="0"/>
              </a:rPr>
              <a:t>C	sub </a:t>
            </a:r>
            <a:r>
              <a:rPr lang="en-US" sz="1800" dirty="0" smtClean="0">
                <a:latin typeface="AvantGarde" pitchFamily="34" charset="0"/>
              </a:rPr>
              <a:t>p6 </a:t>
            </a:r>
            <a:r>
              <a:rPr lang="en-US" sz="1800" dirty="0">
                <a:latin typeface="AvantGarde" pitchFamily="34" charset="0"/>
              </a:rPr>
              <a:t>p2, p2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AvantGarde" pitchFamily="34" charset="0"/>
            </a:endParaRPr>
          </a:p>
        </p:txBody>
      </p:sp>
      <p:sp>
        <p:nvSpPr>
          <p:cNvPr id="222248" name="Rectangle 40"/>
          <p:cNvSpPr>
            <a:spLocks noChangeArrowheads="1"/>
          </p:cNvSpPr>
          <p:nvPr/>
        </p:nvSpPr>
        <p:spPr bwMode="auto">
          <a:xfrm>
            <a:off x="1009650" y="3651250"/>
            <a:ext cx="20177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vantGarde" pitchFamily="34" charset="0"/>
              </a:rPr>
              <a:t>Renamed Code</a:t>
            </a:r>
            <a:endParaRPr lang="en-GB" sz="1800" b="1">
              <a:latin typeface="AvantGarde" pitchFamily="34" charset="0"/>
            </a:endParaRPr>
          </a:p>
        </p:txBody>
      </p:sp>
      <p:sp>
        <p:nvSpPr>
          <p:cNvPr id="2087" name="Rectangle 42"/>
          <p:cNvSpPr>
            <a:spLocks noChangeArrowheads="1"/>
          </p:cNvSpPr>
          <p:nvPr/>
        </p:nvSpPr>
        <p:spPr bwMode="auto">
          <a:xfrm>
            <a:off x="6262688" y="184467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8" name="Rectangle 43"/>
          <p:cNvSpPr>
            <a:spLocks noChangeArrowheads="1"/>
          </p:cNvSpPr>
          <p:nvPr/>
        </p:nvSpPr>
        <p:spPr bwMode="auto">
          <a:xfrm>
            <a:off x="6275388" y="2244725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p2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089" name="Rectangle 44"/>
          <p:cNvSpPr>
            <a:spLocks noChangeArrowheads="1"/>
          </p:cNvSpPr>
          <p:nvPr/>
        </p:nvSpPr>
        <p:spPr bwMode="auto">
          <a:xfrm>
            <a:off x="6262688" y="26352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AvantGarde" pitchFamily="34" charset="0"/>
              </a:rPr>
              <a:t>p5</a:t>
            </a:r>
            <a:endParaRPr lang="en-GB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sp>
        <p:nvSpPr>
          <p:cNvPr id="222253" name="Rectangle 45"/>
          <p:cNvSpPr>
            <a:spLocks noChangeArrowheads="1"/>
          </p:cNvSpPr>
          <p:nvPr/>
        </p:nvSpPr>
        <p:spPr bwMode="auto">
          <a:xfrm>
            <a:off x="6234113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p4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4" name="Rectangle 46"/>
          <p:cNvSpPr>
            <a:spLocks noChangeArrowheads="1"/>
          </p:cNvSpPr>
          <p:nvPr/>
        </p:nvSpPr>
        <p:spPr bwMode="auto">
          <a:xfrm>
            <a:off x="6269038" y="1847850"/>
            <a:ext cx="1104900" cy="347663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rgbClr val="2607E1"/>
                </a:solidFill>
                <a:latin typeface="AvantGarde" pitchFamily="34" charset="0"/>
              </a:rPr>
              <a:t>p5</a:t>
            </a:r>
            <a:endParaRPr lang="en-GB" b="1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222255" name="Rectangle 47"/>
          <p:cNvSpPr>
            <a:spLocks noChangeArrowheads="1"/>
          </p:cNvSpPr>
          <p:nvPr/>
        </p:nvSpPr>
        <p:spPr bwMode="auto">
          <a:xfrm>
            <a:off x="6269038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hlink"/>
                </a:solidFill>
                <a:latin typeface="AvantGarde" pitchFamily="34" charset="0"/>
              </a:rPr>
              <a:t>p5</a:t>
            </a:r>
            <a:endParaRPr lang="en-GB" b="1">
              <a:solidFill>
                <a:schemeClr val="hlink"/>
              </a:solidFill>
              <a:latin typeface="AvantGarde" pitchFamily="34" charset="0"/>
            </a:endParaRPr>
          </a:p>
        </p:txBody>
      </p:sp>
      <p:sp>
        <p:nvSpPr>
          <p:cNvPr id="222256" name="Rectangle 48"/>
          <p:cNvSpPr>
            <a:spLocks noChangeArrowheads="1"/>
          </p:cNvSpPr>
          <p:nvPr/>
        </p:nvSpPr>
        <p:spPr bwMode="auto">
          <a:xfrm>
            <a:off x="6172200" y="2590800"/>
            <a:ext cx="1236663" cy="395288"/>
          </a:xfrm>
          <a:prstGeom prst="rect">
            <a:avLst/>
          </a:prstGeom>
          <a:noFill/>
          <a:ln w="6350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257" name="Rectangle 49"/>
          <p:cNvSpPr>
            <a:spLocks noChangeArrowheads="1"/>
          </p:cNvSpPr>
          <p:nvPr/>
        </p:nvSpPr>
        <p:spPr bwMode="auto">
          <a:xfrm>
            <a:off x="6321425" y="1852613"/>
            <a:ext cx="1104900" cy="347662"/>
          </a:xfrm>
          <a:prstGeom prst="rect">
            <a:avLst/>
          </a:prstGeom>
          <a:solidFill>
            <a:srgbClr val="85D99F"/>
          </a:solidFill>
          <a:ln w="38100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FF0000"/>
                </a:solidFill>
                <a:latin typeface="AvantGarde" pitchFamily="34" charset="0"/>
              </a:rPr>
              <a:t>p4</a:t>
            </a:r>
            <a:endParaRPr lang="en-GB" b="1" dirty="0">
              <a:solidFill>
                <a:srgbClr val="FF0000"/>
              </a:solidFill>
              <a:latin typeface="AvantGarde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rot="5400000">
            <a:off x="7010400" y="1600200"/>
            <a:ext cx="12954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812532" y="990600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From free</a:t>
            </a:r>
            <a:b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list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4381500" y="3238500"/>
            <a:ext cx="2362200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3657600" y="52578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r1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4419600" y="52578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p1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rot="5400000">
            <a:off x="2857500" y="5753100"/>
            <a:ext cx="1143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962400" y="48768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7600" y="6172200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recovery purposes</a:t>
            </a:r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3657600" y="57150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r3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4419600" y="5715000"/>
            <a:ext cx="762000" cy="347663"/>
          </a:xfrm>
          <a:prstGeom prst="rect">
            <a:avLst/>
          </a:prstGeom>
          <a:solidFill>
            <a:srgbClr val="85D99F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b="1" dirty="0" smtClean="0">
                <a:solidFill>
                  <a:srgbClr val="2607E1"/>
                </a:solidFill>
                <a:latin typeface="AvantGarde" pitchFamily="34" charset="0"/>
              </a:rPr>
              <a:t>p3</a:t>
            </a:r>
            <a:endParaRPr lang="en-GB" b="1" dirty="0">
              <a:solidFill>
                <a:srgbClr val="2607E1"/>
              </a:solidFill>
              <a:latin typeface="AvantGar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3" grpId="0" animBg="1"/>
      <p:bldP spid="222254" grpId="0" animBg="1"/>
      <p:bldP spid="222255" grpId="0" animBg="1"/>
      <p:bldP spid="222256" grpId="0" animBg="1"/>
      <p:bldP spid="222256" grpId="1" animBg="1"/>
      <p:bldP spid="2222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 bwMode="auto">
          <a:xfrm>
            <a:off x="5320750" y="2057400"/>
            <a:ext cx="1438940" cy="1982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861875" y="2057400"/>
            <a:ext cx="1297615" cy="1982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881907" y="2057400"/>
            <a:ext cx="914843" cy="1982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 &amp; Rename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21090" y="3200400"/>
            <a:ext cx="304800" cy="4572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Eye View of  a Modern CPU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968490" y="1981199"/>
            <a:ext cx="1295400" cy="2205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44690" y="2991293"/>
            <a:ext cx="1143000" cy="838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Cache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 bwMode="auto">
          <a:xfrm>
            <a:off x="2187690" y="341039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492490" y="32004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25890" y="3200400"/>
            <a:ext cx="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2492490" y="3657600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949690" y="32004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873490" y="32004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797290" y="32004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3330690" y="4179039"/>
            <a:ext cx="2514600" cy="388974"/>
            <a:chOff x="2209800" y="3421026"/>
            <a:chExt cx="2514600" cy="38897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2209800" y="3429000"/>
              <a:ext cx="2514600" cy="38100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22860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23710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24384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25146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26758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27432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28194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28956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9806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0480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1242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2004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2854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3528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4290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35052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5902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6576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37338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8100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8950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9624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0386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1148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1998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2672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43434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44196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450466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5720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648200" y="3421026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Straight Arrow Connector 63"/>
          <p:cNvCxnSpPr>
            <a:stCxn id="25" idx="3"/>
            <a:endCxn id="72" idx="1"/>
          </p:cNvCxnSpPr>
          <p:nvPr/>
        </p:nvCxnSpPr>
        <p:spPr bwMode="auto">
          <a:xfrm>
            <a:off x="3025890" y="3429000"/>
            <a:ext cx="912628" cy="2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3178290" y="3429000"/>
            <a:ext cx="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3178290" y="4343400"/>
            <a:ext cx="152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345723" y="4648200"/>
            <a:ext cx="135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938518" y="3081672"/>
            <a:ext cx="1070344" cy="685800"/>
            <a:chOff x="2824716" y="4724400"/>
            <a:chExt cx="1070344" cy="38897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2824716" y="4732374"/>
              <a:ext cx="1070344" cy="381000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29009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298597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0533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1295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2057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29077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3581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4343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105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9557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36629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37391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815316" y="47244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0" name="Rectangle 109"/>
          <p:cNvSpPr/>
          <p:nvPr/>
        </p:nvSpPr>
        <p:spPr bwMode="auto">
          <a:xfrm>
            <a:off x="5458974" y="2438400"/>
            <a:ext cx="1143000" cy="478464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 Units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5471379" y="3071039"/>
            <a:ext cx="1143000" cy="838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Cache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5015950" y="3429000"/>
            <a:ext cx="443024" cy="2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5235690" y="2677632"/>
            <a:ext cx="235689" cy="4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5235690" y="2682006"/>
            <a:ext cx="0" cy="7495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Arrow Connector 119"/>
          <p:cNvCxnSpPr>
            <a:stCxn id="27" idx="3"/>
          </p:cNvCxnSpPr>
          <p:nvPr/>
        </p:nvCxnSpPr>
        <p:spPr bwMode="auto">
          <a:xfrm>
            <a:off x="5845290" y="4377513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6030474" y="4429513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In order retirement</a:t>
            </a:r>
          </a:p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Misspeculation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handling</a:t>
            </a:r>
          </a:p>
        </p:txBody>
      </p:sp>
      <p:cxnSp>
        <p:nvCxnSpPr>
          <p:cNvPr id="123" name="Straight Arrow Connector 122"/>
          <p:cNvCxnSpPr>
            <a:endCxn id="27" idx="0"/>
          </p:cNvCxnSpPr>
          <p:nvPr/>
        </p:nvCxnSpPr>
        <p:spPr bwMode="auto">
          <a:xfrm>
            <a:off x="4587990" y="3767472"/>
            <a:ext cx="0" cy="419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6042879" y="4377513"/>
            <a:ext cx="0" cy="727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H="1">
            <a:off x="1730490" y="5105400"/>
            <a:ext cx="43123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 flipV="1">
            <a:off x="1730490" y="3829493"/>
            <a:ext cx="0" cy="1275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>
            <a:stCxn id="111" idx="2"/>
          </p:cNvCxnSpPr>
          <p:nvPr/>
        </p:nvCxnSpPr>
        <p:spPr bwMode="auto">
          <a:xfrm flipH="1">
            <a:off x="5769090" y="3909239"/>
            <a:ext cx="273789" cy="277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117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2405" y="0"/>
            <a:ext cx="9144000" cy="609600"/>
          </a:xfrm>
        </p:spPr>
        <p:txBody>
          <a:bodyPr/>
          <a:lstStyle/>
          <a:p>
            <a:r>
              <a:rPr lang="en-US" dirty="0" smtClean="0"/>
              <a:t>Execution Order? Pipelined and Superscalar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143000" y="9906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r2, r1,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65252" y="1683488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r3, r2,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1800" y="24384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r5, r4, 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44055" y="3134832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r6, r5, 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676400" y="9906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72564" y="168348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2" idx="5"/>
            <a:endCxn id="13" idx="0"/>
          </p:cNvCxnSpPr>
          <p:nvPr/>
        </p:nvCxnSpPr>
        <p:spPr bwMode="auto">
          <a:xfrm>
            <a:off x="2066645" y="1380845"/>
            <a:ext cx="1034519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453810" y="24384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699977" y="313128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 bwMode="auto">
          <a:xfrm>
            <a:off x="3844055" y="2828645"/>
            <a:ext cx="1032745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169197" y="3579628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r2, r1,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991449" y="4272516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r3, r2,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023345" y="5027428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r5, r4, 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572386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r6, r5, 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702597" y="357962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8761" y="4272516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1" idx="5"/>
            <a:endCxn id="22" idx="0"/>
          </p:cNvCxnSpPr>
          <p:nvPr/>
        </p:nvCxnSpPr>
        <p:spPr bwMode="auto">
          <a:xfrm>
            <a:off x="2092842" y="3969873"/>
            <a:ext cx="1034519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505355" y="502742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3751522" y="5720316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4" idx="5"/>
          </p:cNvCxnSpPr>
          <p:nvPr/>
        </p:nvCxnSpPr>
        <p:spPr bwMode="auto">
          <a:xfrm>
            <a:off x="2895600" y="5417673"/>
            <a:ext cx="1032745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 rot="16200000">
            <a:off x="2587" y="2011697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Pipelining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166896" y="4852795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Superscalar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169197" y="4272516"/>
            <a:ext cx="822252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01093" y="5023884"/>
            <a:ext cx="822252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230216" y="5715000"/>
            <a:ext cx="1665384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2405" y="0"/>
            <a:ext cx="9144000" cy="609600"/>
          </a:xfrm>
        </p:spPr>
        <p:txBody>
          <a:bodyPr/>
          <a:lstStyle/>
          <a:p>
            <a:r>
              <a:rPr lang="en-US" dirty="0" smtClean="0"/>
              <a:t>Execution Order? Out-of-Order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A. Moshovos ©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ECE1773 - Fall ‘07 ECE Toronto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148276" y="218756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Superscalar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293746" y="3799368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r2, r1,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15998" y="4492256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r3, r2,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413745" y="5247168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r5, r4, 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286000" y="59436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r6, r5, 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827146" y="379936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023310" y="4492256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stCxn id="33" idx="5"/>
            <a:endCxn id="34" idx="0"/>
          </p:cNvCxnSpPr>
          <p:nvPr/>
        </p:nvCxnSpPr>
        <p:spPr bwMode="auto">
          <a:xfrm>
            <a:off x="2217391" y="4189613"/>
            <a:ext cx="1034519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1895755" y="5247168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141922" y="5940056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8" name="Straight Arrow Connector 37"/>
          <p:cNvCxnSpPr>
            <a:stCxn id="36" idx="5"/>
          </p:cNvCxnSpPr>
          <p:nvPr/>
        </p:nvCxnSpPr>
        <p:spPr bwMode="auto">
          <a:xfrm>
            <a:off x="2286000" y="5637413"/>
            <a:ext cx="1032745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 rot="16200000">
            <a:off x="-83222" y="507253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Out-of-Order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324758" y="754912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r2, r1, 10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147010" y="1447800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r3, r2, 20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178906" y="2202712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r5, r4, 30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51161" y="2899144"/>
            <a:ext cx="1752600" cy="4572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r6, r5, 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858158" y="754912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054322" y="14478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4" idx="5"/>
            <a:endCxn id="45" idx="0"/>
          </p:cNvCxnSpPr>
          <p:nvPr/>
        </p:nvCxnSpPr>
        <p:spPr bwMode="auto">
          <a:xfrm>
            <a:off x="2248403" y="1145157"/>
            <a:ext cx="1034519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2660916" y="2202712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907083" y="28956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7" idx="5"/>
          </p:cNvCxnSpPr>
          <p:nvPr/>
        </p:nvCxnSpPr>
        <p:spPr bwMode="auto">
          <a:xfrm>
            <a:off x="3051161" y="2592957"/>
            <a:ext cx="1032745" cy="3026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1324758" y="1447800"/>
            <a:ext cx="822252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356654" y="2199168"/>
            <a:ext cx="822252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385777" y="2890284"/>
            <a:ext cx="1665384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323911" y="4492256"/>
            <a:ext cx="822252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47800" y="5943600"/>
            <a:ext cx="822252" cy="457200"/>
          </a:xfrm>
          <a:prstGeom prst="rect">
            <a:avLst/>
          </a:prstGeom>
          <a:solidFill>
            <a:srgbClr val="FFB48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00" dirty="0" smtClean="0"/>
              <a:t>Out-of-Order Execution</a:t>
            </a:r>
          </a:p>
        </p:txBody>
      </p:sp>
      <p:sp>
        <p:nvSpPr>
          <p:cNvPr id="78851" name="Content Placeholder 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8854" name="Group 4"/>
          <p:cNvGrpSpPr>
            <a:grpSpLocks/>
          </p:cNvGrpSpPr>
          <p:nvPr/>
        </p:nvGrpSpPr>
        <p:grpSpPr bwMode="auto">
          <a:xfrm>
            <a:off x="838200" y="3052763"/>
            <a:ext cx="6843713" cy="1447800"/>
            <a:chOff x="432" y="1968"/>
            <a:chExt cx="3456" cy="912"/>
          </a:xfrm>
        </p:grpSpPr>
        <p:sp>
          <p:nvSpPr>
            <p:cNvPr id="78895" name="Rectangle 5"/>
            <p:cNvSpPr>
              <a:spLocks noChangeArrowheads="1"/>
            </p:cNvSpPr>
            <p:nvPr/>
          </p:nvSpPr>
          <p:spPr bwMode="auto">
            <a:xfrm>
              <a:off x="433" y="2515"/>
              <a:ext cx="577" cy="1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8896" name="Rectangle 6"/>
            <p:cNvSpPr>
              <a:spLocks noChangeArrowheads="1"/>
            </p:cNvSpPr>
            <p:nvPr/>
          </p:nvSpPr>
          <p:spPr bwMode="auto">
            <a:xfrm>
              <a:off x="1010" y="2515"/>
              <a:ext cx="578" cy="1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8897" name="Rectangle 7"/>
            <p:cNvSpPr>
              <a:spLocks noChangeArrowheads="1"/>
            </p:cNvSpPr>
            <p:nvPr/>
          </p:nvSpPr>
          <p:spPr bwMode="auto">
            <a:xfrm>
              <a:off x="432" y="2698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8898" name="Rectangle 8"/>
            <p:cNvSpPr>
              <a:spLocks noChangeArrowheads="1"/>
            </p:cNvSpPr>
            <p:nvPr/>
          </p:nvSpPr>
          <p:spPr bwMode="auto">
            <a:xfrm>
              <a:off x="1009" y="2698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8899" name="Rectangle 9"/>
            <p:cNvSpPr>
              <a:spLocks noChangeArrowheads="1"/>
            </p:cNvSpPr>
            <p:nvPr/>
          </p:nvSpPr>
          <p:spPr bwMode="auto">
            <a:xfrm>
              <a:off x="2733" y="2515"/>
              <a:ext cx="577" cy="1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8900" name="Rectangle 10"/>
            <p:cNvSpPr>
              <a:spLocks noChangeArrowheads="1"/>
            </p:cNvSpPr>
            <p:nvPr/>
          </p:nvSpPr>
          <p:spPr bwMode="auto">
            <a:xfrm>
              <a:off x="1588" y="2515"/>
              <a:ext cx="577" cy="1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01" name="Rectangle 11"/>
            <p:cNvSpPr>
              <a:spLocks noChangeArrowheads="1"/>
            </p:cNvSpPr>
            <p:nvPr/>
          </p:nvSpPr>
          <p:spPr bwMode="auto">
            <a:xfrm>
              <a:off x="3310" y="2698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8902" name="Rectangle 12"/>
            <p:cNvSpPr>
              <a:spLocks noChangeArrowheads="1"/>
            </p:cNvSpPr>
            <p:nvPr/>
          </p:nvSpPr>
          <p:spPr bwMode="auto">
            <a:xfrm>
              <a:off x="433" y="1968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8903" name="Rectangle 13"/>
            <p:cNvSpPr>
              <a:spLocks noChangeArrowheads="1"/>
            </p:cNvSpPr>
            <p:nvPr/>
          </p:nvSpPr>
          <p:spPr bwMode="auto">
            <a:xfrm>
              <a:off x="1011" y="1968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8904" name="Rectangle 14"/>
            <p:cNvSpPr>
              <a:spLocks noChangeArrowheads="1"/>
            </p:cNvSpPr>
            <p:nvPr/>
          </p:nvSpPr>
          <p:spPr bwMode="auto">
            <a:xfrm>
              <a:off x="1588" y="1968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8905" name="Rectangle 15"/>
            <p:cNvSpPr>
              <a:spLocks noChangeArrowheads="1"/>
            </p:cNvSpPr>
            <p:nvPr/>
          </p:nvSpPr>
          <p:spPr bwMode="auto">
            <a:xfrm>
              <a:off x="433" y="2150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8906" name="Rectangle 16"/>
            <p:cNvSpPr>
              <a:spLocks noChangeArrowheads="1"/>
            </p:cNvSpPr>
            <p:nvPr/>
          </p:nvSpPr>
          <p:spPr bwMode="auto">
            <a:xfrm>
              <a:off x="1010" y="2150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8907" name="Rectangle 17"/>
            <p:cNvSpPr>
              <a:spLocks noChangeArrowheads="1"/>
            </p:cNvSpPr>
            <p:nvPr/>
          </p:nvSpPr>
          <p:spPr bwMode="auto">
            <a:xfrm>
              <a:off x="2165" y="2150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8908" name="Rectangle 18"/>
            <p:cNvSpPr>
              <a:spLocks noChangeArrowheads="1"/>
            </p:cNvSpPr>
            <p:nvPr/>
          </p:nvSpPr>
          <p:spPr bwMode="auto">
            <a:xfrm>
              <a:off x="1588" y="2150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09" name="Rectangle 19"/>
            <p:cNvSpPr>
              <a:spLocks noChangeArrowheads="1"/>
            </p:cNvSpPr>
            <p:nvPr/>
          </p:nvSpPr>
          <p:spPr bwMode="auto">
            <a:xfrm>
              <a:off x="1587" y="2698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10" name="Rectangle 20"/>
            <p:cNvSpPr>
              <a:spLocks noChangeArrowheads="1"/>
            </p:cNvSpPr>
            <p:nvPr/>
          </p:nvSpPr>
          <p:spPr bwMode="auto">
            <a:xfrm>
              <a:off x="433" y="2333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8911" name="Rectangle 21"/>
            <p:cNvSpPr>
              <a:spLocks noChangeArrowheads="1"/>
            </p:cNvSpPr>
            <p:nvPr/>
          </p:nvSpPr>
          <p:spPr bwMode="auto">
            <a:xfrm>
              <a:off x="1010" y="2333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8912" name="Rectangle 22"/>
            <p:cNvSpPr>
              <a:spLocks noChangeArrowheads="1"/>
            </p:cNvSpPr>
            <p:nvPr/>
          </p:nvSpPr>
          <p:spPr bwMode="auto">
            <a:xfrm>
              <a:off x="2733" y="2333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8913" name="Rectangle 23"/>
            <p:cNvSpPr>
              <a:spLocks noChangeArrowheads="1"/>
            </p:cNvSpPr>
            <p:nvPr/>
          </p:nvSpPr>
          <p:spPr bwMode="auto">
            <a:xfrm>
              <a:off x="1588" y="2333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14" name="Rectangle 24"/>
            <p:cNvSpPr>
              <a:spLocks noChangeArrowheads="1"/>
            </p:cNvSpPr>
            <p:nvPr/>
          </p:nvSpPr>
          <p:spPr bwMode="auto">
            <a:xfrm>
              <a:off x="2164" y="2515"/>
              <a:ext cx="577" cy="1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15" name="Rectangle 25"/>
            <p:cNvSpPr>
              <a:spLocks noChangeArrowheads="1"/>
            </p:cNvSpPr>
            <p:nvPr/>
          </p:nvSpPr>
          <p:spPr bwMode="auto">
            <a:xfrm>
              <a:off x="2164" y="2333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16" name="Rectangle 26"/>
            <p:cNvSpPr>
              <a:spLocks noChangeArrowheads="1"/>
            </p:cNvSpPr>
            <p:nvPr/>
          </p:nvSpPr>
          <p:spPr bwMode="auto">
            <a:xfrm>
              <a:off x="2165" y="2698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8917" name="Rectangle 27"/>
            <p:cNvSpPr>
              <a:spLocks noChangeArrowheads="1"/>
            </p:cNvSpPr>
            <p:nvPr/>
          </p:nvSpPr>
          <p:spPr bwMode="auto">
            <a:xfrm>
              <a:off x="2742" y="2698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grpSp>
        <p:nvGrpSpPr>
          <p:cNvPr id="78855" name="Group 29"/>
          <p:cNvGrpSpPr>
            <a:grpSpLocks/>
          </p:cNvGrpSpPr>
          <p:nvPr/>
        </p:nvGrpSpPr>
        <p:grpSpPr bwMode="auto">
          <a:xfrm>
            <a:off x="1949450" y="1020763"/>
            <a:ext cx="4267200" cy="1617662"/>
            <a:chOff x="1132" y="688"/>
            <a:chExt cx="2688" cy="1019"/>
          </a:xfrm>
        </p:grpSpPr>
        <p:sp>
          <p:nvSpPr>
            <p:cNvPr id="78890" name="Rectangle 30"/>
            <p:cNvSpPr>
              <a:spLocks noChangeArrowheads="1"/>
            </p:cNvSpPr>
            <p:nvPr/>
          </p:nvSpPr>
          <p:spPr bwMode="auto">
            <a:xfrm>
              <a:off x="1132" y="1108"/>
              <a:ext cx="2688" cy="182"/>
            </a:xfrm>
            <a:prstGeom prst="rect">
              <a:avLst/>
            </a:prstGeom>
            <a:solidFill>
              <a:srgbClr val="CCCC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vantGarde" pitchFamily="34" charset="0"/>
              </a:endParaRPr>
            </a:p>
          </p:txBody>
        </p:sp>
        <p:sp>
          <p:nvSpPr>
            <p:cNvPr id="78891" name="Rectangle 31"/>
            <p:cNvSpPr>
              <a:spLocks noChangeArrowheads="1"/>
            </p:cNvSpPr>
            <p:nvPr/>
          </p:nvSpPr>
          <p:spPr bwMode="auto">
            <a:xfrm>
              <a:off x="1132" y="1312"/>
              <a:ext cx="2653" cy="183"/>
            </a:xfrm>
            <a:prstGeom prst="rect">
              <a:avLst/>
            </a:prstGeom>
            <a:solidFill>
              <a:srgbClr val="FFFF99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1">
                <a:latin typeface="AvantGarde" pitchFamily="34" charset="0"/>
              </a:endParaRPr>
            </a:p>
          </p:txBody>
        </p:sp>
        <p:sp>
          <p:nvSpPr>
            <p:cNvPr id="78892" name="Rectangle 32"/>
            <p:cNvSpPr>
              <a:spLocks noChangeArrowheads="1"/>
            </p:cNvSpPr>
            <p:nvPr/>
          </p:nvSpPr>
          <p:spPr bwMode="auto">
            <a:xfrm>
              <a:off x="1132" y="1525"/>
              <a:ext cx="2648" cy="182"/>
            </a:xfrm>
            <a:prstGeom prst="rect">
              <a:avLst/>
            </a:prstGeom>
            <a:solidFill>
              <a:srgbClr val="FFB48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vantGarde" pitchFamily="34" charset="0"/>
              </a:endParaRPr>
            </a:p>
          </p:txBody>
        </p:sp>
        <p:sp>
          <p:nvSpPr>
            <p:cNvPr id="78893" name="Rectangle 33"/>
            <p:cNvSpPr>
              <a:spLocks noChangeArrowheads="1"/>
            </p:cNvSpPr>
            <p:nvPr/>
          </p:nvSpPr>
          <p:spPr bwMode="auto">
            <a:xfrm>
              <a:off x="1132" y="901"/>
              <a:ext cx="2648" cy="182"/>
            </a:xfrm>
            <a:prstGeom prst="rect">
              <a:avLst/>
            </a:prstGeom>
            <a:solidFill>
              <a:srgbClr val="FFB481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>
                <a:latin typeface="AvantGarde" pitchFamily="34" charset="0"/>
              </a:endParaRPr>
            </a:p>
          </p:txBody>
        </p:sp>
        <p:sp>
          <p:nvSpPr>
            <p:cNvPr id="78894" name="Rectangle 34"/>
            <p:cNvSpPr>
              <a:spLocks noChangeArrowheads="1"/>
            </p:cNvSpPr>
            <p:nvPr/>
          </p:nvSpPr>
          <p:spPr bwMode="auto">
            <a:xfrm>
              <a:off x="1132" y="688"/>
              <a:ext cx="2653" cy="183"/>
            </a:xfrm>
            <a:prstGeom prst="rect">
              <a:avLst/>
            </a:prstGeom>
            <a:solidFill>
              <a:srgbClr val="FFFF99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b="1">
                <a:latin typeface="AvantGarde" pitchFamily="34" charset="0"/>
              </a:endParaRPr>
            </a:p>
          </p:txBody>
        </p:sp>
      </p:grpSp>
      <p:grpSp>
        <p:nvGrpSpPr>
          <p:cNvPr id="78856" name="Group 35"/>
          <p:cNvGrpSpPr>
            <a:grpSpLocks/>
          </p:cNvGrpSpPr>
          <p:nvPr/>
        </p:nvGrpSpPr>
        <p:grpSpPr bwMode="auto">
          <a:xfrm>
            <a:off x="3443288" y="974725"/>
            <a:ext cx="1974850" cy="736600"/>
            <a:chOff x="2073" y="659"/>
            <a:chExt cx="1244" cy="464"/>
          </a:xfrm>
        </p:grpSpPr>
        <p:sp>
          <p:nvSpPr>
            <p:cNvPr id="78887" name="Oval 36"/>
            <p:cNvSpPr>
              <a:spLocks noChangeArrowheads="1"/>
            </p:cNvSpPr>
            <p:nvPr/>
          </p:nvSpPr>
          <p:spPr bwMode="auto">
            <a:xfrm>
              <a:off x="2073" y="659"/>
              <a:ext cx="432" cy="248"/>
            </a:xfrm>
            <a:prstGeom prst="ellipse">
              <a:avLst/>
            </a:prstGeom>
            <a:solidFill>
              <a:srgbClr val="FF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78888" name="Oval 37"/>
            <p:cNvSpPr>
              <a:spLocks noChangeArrowheads="1"/>
            </p:cNvSpPr>
            <p:nvPr/>
          </p:nvSpPr>
          <p:spPr bwMode="auto">
            <a:xfrm>
              <a:off x="2885" y="875"/>
              <a:ext cx="432" cy="248"/>
            </a:xfrm>
            <a:prstGeom prst="ellipse">
              <a:avLst/>
            </a:prstGeom>
            <a:solidFill>
              <a:srgbClr val="FF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78889" name="Line 38"/>
            <p:cNvSpPr>
              <a:spLocks noChangeShapeType="1"/>
            </p:cNvSpPr>
            <p:nvPr/>
          </p:nvSpPr>
          <p:spPr bwMode="auto">
            <a:xfrm>
              <a:off x="2474" y="843"/>
              <a:ext cx="421" cy="92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57" name="Rectangle 39"/>
          <p:cNvSpPr>
            <a:spLocks noChangeArrowheads="1"/>
          </p:cNvSpPr>
          <p:nvPr/>
        </p:nvSpPr>
        <p:spPr bwMode="auto">
          <a:xfrm>
            <a:off x="3581400" y="2366963"/>
            <a:ext cx="533400" cy="3048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40"/>
          <p:cNvSpPr>
            <a:spLocks noChangeArrowheads="1"/>
          </p:cNvSpPr>
          <p:nvPr/>
        </p:nvSpPr>
        <p:spPr bwMode="auto">
          <a:xfrm>
            <a:off x="3581400" y="1985963"/>
            <a:ext cx="533400" cy="304800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59" name="Group 41"/>
          <p:cNvGrpSpPr>
            <a:grpSpLocks/>
          </p:cNvGrpSpPr>
          <p:nvPr/>
        </p:nvGrpSpPr>
        <p:grpSpPr bwMode="auto">
          <a:xfrm>
            <a:off x="3532188" y="1379538"/>
            <a:ext cx="2438400" cy="609600"/>
            <a:chOff x="2112" y="720"/>
            <a:chExt cx="1536" cy="384"/>
          </a:xfrm>
        </p:grpSpPr>
        <p:sp>
          <p:nvSpPr>
            <p:cNvPr id="78884" name="Rectangle 42"/>
            <p:cNvSpPr>
              <a:spLocks noChangeArrowheads="1"/>
            </p:cNvSpPr>
            <p:nvPr/>
          </p:nvSpPr>
          <p:spPr bwMode="auto">
            <a:xfrm>
              <a:off x="3264" y="912"/>
              <a:ext cx="384" cy="192"/>
            </a:xfrm>
            <a:prstGeom prst="rect">
              <a:avLst/>
            </a:prstGeom>
            <a:solidFill>
              <a:srgbClr val="CC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5" name="Rectangle 43"/>
            <p:cNvSpPr>
              <a:spLocks noChangeArrowheads="1"/>
            </p:cNvSpPr>
            <p:nvPr/>
          </p:nvSpPr>
          <p:spPr bwMode="auto">
            <a:xfrm>
              <a:off x="2112" y="720"/>
              <a:ext cx="384" cy="192"/>
            </a:xfrm>
            <a:prstGeom prst="rect">
              <a:avLst/>
            </a:prstGeom>
            <a:solidFill>
              <a:srgbClr val="CC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6" name="Line 44"/>
            <p:cNvSpPr>
              <a:spLocks noChangeShapeType="1"/>
            </p:cNvSpPr>
            <p:nvPr/>
          </p:nvSpPr>
          <p:spPr bwMode="auto">
            <a:xfrm>
              <a:off x="2496" y="912"/>
              <a:ext cx="768" cy="96"/>
            </a:xfrm>
            <a:prstGeom prst="line">
              <a:avLst/>
            </a:prstGeom>
            <a:noFill/>
            <a:ln w="38100">
              <a:solidFill>
                <a:srgbClr val="CCFF33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0" name="Freeform 45"/>
          <p:cNvSpPr>
            <a:spLocks/>
          </p:cNvSpPr>
          <p:nvPr/>
        </p:nvSpPr>
        <p:spPr bwMode="auto">
          <a:xfrm>
            <a:off x="4114800" y="2062163"/>
            <a:ext cx="228600" cy="457200"/>
          </a:xfrm>
          <a:custGeom>
            <a:avLst/>
            <a:gdLst>
              <a:gd name="T0" fmla="*/ 0 w 144"/>
              <a:gd name="T1" fmla="*/ 0 h 288"/>
              <a:gd name="T2" fmla="*/ 362902445 w 144"/>
              <a:gd name="T3" fmla="*/ 120967498 h 288"/>
              <a:gd name="T4" fmla="*/ 0 w 144"/>
              <a:gd name="T5" fmla="*/ 725804891 h 288"/>
              <a:gd name="T6" fmla="*/ 0 60000 65536"/>
              <a:gd name="T7" fmla="*/ 0 60000 65536"/>
              <a:gd name="T8" fmla="*/ 0 60000 65536"/>
              <a:gd name="T9" fmla="*/ 0 w 144"/>
              <a:gd name="T10" fmla="*/ 0 h 288"/>
              <a:gd name="T11" fmla="*/ 144 w 14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88">
                <a:moveTo>
                  <a:pt x="0" y="0"/>
                </a:moveTo>
                <a:cubicBezTo>
                  <a:pt x="72" y="0"/>
                  <a:pt x="144" y="0"/>
                  <a:pt x="144" y="48"/>
                </a:cubicBezTo>
                <a:cubicBezTo>
                  <a:pt x="144" y="96"/>
                  <a:pt x="24" y="248"/>
                  <a:pt x="0" y="288"/>
                </a:cubicBezTo>
              </a:path>
            </a:pathLst>
          </a:custGeom>
          <a:noFill/>
          <a:ln w="38100" cmpd="sng">
            <a:solidFill>
              <a:srgbClr val="66FF66"/>
            </a:solidFill>
            <a:round/>
            <a:headEnd type="none" w="med" len="med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Text Box 46"/>
          <p:cNvSpPr txBox="1">
            <a:spLocks noChangeArrowheads="1"/>
          </p:cNvSpPr>
          <p:nvPr/>
        </p:nvSpPr>
        <p:spPr bwMode="auto">
          <a:xfrm>
            <a:off x="6324600" y="1676400"/>
            <a:ext cx="2762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vantGarde" pitchFamily="34" charset="0"/>
              </a:rPr>
              <a:t>do {</a:t>
            </a:r>
          </a:p>
          <a:p>
            <a:r>
              <a:rPr lang="en-US" sz="1800">
                <a:latin typeface="AvantGarde" pitchFamily="34" charset="0"/>
              </a:rPr>
              <a:t>	sum += a[++m]; </a:t>
            </a:r>
          </a:p>
          <a:p>
            <a:r>
              <a:rPr lang="en-US" sz="1800">
                <a:latin typeface="AvantGarde" pitchFamily="34" charset="0"/>
              </a:rPr>
              <a:t>	i--;</a:t>
            </a:r>
          </a:p>
          <a:p>
            <a:r>
              <a:rPr lang="en-US" sz="1800">
                <a:latin typeface="AvantGarde" pitchFamily="34" charset="0"/>
              </a:rPr>
              <a:t>} while (i != 0);</a:t>
            </a:r>
          </a:p>
          <a:p>
            <a:endParaRPr lang="en-US" sz="1800">
              <a:latin typeface="AvantGarde" pitchFamily="34" charset="0"/>
            </a:endParaRPr>
          </a:p>
        </p:txBody>
      </p:sp>
      <p:sp>
        <p:nvSpPr>
          <p:cNvPr id="78862" name="Text Box 47"/>
          <p:cNvSpPr txBox="1">
            <a:spLocks noChangeArrowheads="1"/>
          </p:cNvSpPr>
          <p:nvPr/>
        </p:nvSpPr>
        <p:spPr bwMode="auto">
          <a:xfrm>
            <a:off x="838200" y="4424363"/>
            <a:ext cx="192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vantGarde" pitchFamily="34" charset="0"/>
              </a:rPr>
              <a:t>out-of-order</a:t>
            </a:r>
          </a:p>
        </p:txBody>
      </p:sp>
      <p:sp>
        <p:nvSpPr>
          <p:cNvPr id="78863" name="Rectangle 48"/>
          <p:cNvSpPr>
            <a:spLocks noChangeArrowheads="1"/>
          </p:cNvSpPr>
          <p:nvPr/>
        </p:nvSpPr>
        <p:spPr bwMode="auto">
          <a:xfrm>
            <a:off x="838200" y="9906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AvantGarde" pitchFamily="34" charset="0"/>
              </a:rPr>
              <a:t>loop:		add	r4,	r4,	1</a:t>
            </a:r>
            <a:endParaRPr lang="el-GR" sz="1800" b="1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l-GR" sz="1800" b="1">
                <a:latin typeface="AvantGarde" pitchFamily="34" charset="0"/>
              </a:rPr>
              <a:t>			</a:t>
            </a:r>
            <a:r>
              <a:rPr lang="en-US" sz="1800" b="1">
                <a:latin typeface="AvantGarde" pitchFamily="34" charset="0"/>
              </a:rPr>
              <a:t>ld 	r2, 	10(r4)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AvantGarde" pitchFamily="34" charset="0"/>
              </a:rPr>
              <a:t>			add	r3,	r3,	r2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AvantGarde" pitchFamily="34" charset="0"/>
              </a:rPr>
              <a:t>			sub	r1,	r1,	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AvantGarde" pitchFamily="34" charset="0"/>
              </a:rPr>
              <a:t>			bne	r1,	r0,	loop</a:t>
            </a:r>
            <a:endParaRPr lang="en-US" sz="1800">
              <a:latin typeface="AvantGarde" pitchFamily="34" charset="0"/>
            </a:endParaRPr>
          </a:p>
        </p:txBody>
      </p:sp>
      <p:sp>
        <p:nvSpPr>
          <p:cNvPr id="78864" name="Rectangle 49"/>
          <p:cNvSpPr>
            <a:spLocks noChangeArrowheads="1"/>
          </p:cNvSpPr>
          <p:nvPr/>
        </p:nvSpPr>
        <p:spPr bwMode="auto">
          <a:xfrm>
            <a:off x="842963" y="5668963"/>
            <a:ext cx="1143000" cy="290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fetch</a:t>
            </a:r>
          </a:p>
        </p:txBody>
      </p:sp>
      <p:sp>
        <p:nvSpPr>
          <p:cNvPr id="78865" name="Rectangle 50"/>
          <p:cNvSpPr>
            <a:spLocks noChangeArrowheads="1"/>
          </p:cNvSpPr>
          <p:nvPr/>
        </p:nvSpPr>
        <p:spPr bwMode="auto">
          <a:xfrm>
            <a:off x="1985963" y="5668963"/>
            <a:ext cx="1143000" cy="290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decode</a:t>
            </a:r>
          </a:p>
        </p:txBody>
      </p:sp>
      <p:sp>
        <p:nvSpPr>
          <p:cNvPr id="78866" name="Rectangle 51"/>
          <p:cNvSpPr>
            <a:spLocks noChangeArrowheads="1"/>
          </p:cNvSpPr>
          <p:nvPr/>
        </p:nvSpPr>
        <p:spPr bwMode="auto">
          <a:xfrm>
            <a:off x="841375" y="5959475"/>
            <a:ext cx="1144588" cy="288925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fetch</a:t>
            </a:r>
          </a:p>
        </p:txBody>
      </p:sp>
      <p:sp>
        <p:nvSpPr>
          <p:cNvPr id="78867" name="Rectangle 52"/>
          <p:cNvSpPr>
            <a:spLocks noChangeArrowheads="1"/>
          </p:cNvSpPr>
          <p:nvPr/>
        </p:nvSpPr>
        <p:spPr bwMode="auto">
          <a:xfrm>
            <a:off x="1982788" y="5959475"/>
            <a:ext cx="1144587" cy="288925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decode</a:t>
            </a:r>
          </a:p>
        </p:txBody>
      </p:sp>
      <p:sp>
        <p:nvSpPr>
          <p:cNvPr id="78868" name="Rectangle 53"/>
          <p:cNvSpPr>
            <a:spLocks noChangeArrowheads="1"/>
          </p:cNvSpPr>
          <p:nvPr/>
        </p:nvSpPr>
        <p:spPr bwMode="auto">
          <a:xfrm>
            <a:off x="3130550" y="5668963"/>
            <a:ext cx="1143000" cy="2905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AvantGarde" pitchFamily="34" charset="0"/>
              </a:rPr>
              <a:t>sub</a:t>
            </a:r>
          </a:p>
        </p:txBody>
      </p:sp>
      <p:sp>
        <p:nvSpPr>
          <p:cNvPr id="78869" name="Rectangle 54"/>
          <p:cNvSpPr>
            <a:spLocks noChangeArrowheads="1"/>
          </p:cNvSpPr>
          <p:nvPr/>
        </p:nvSpPr>
        <p:spPr bwMode="auto">
          <a:xfrm>
            <a:off x="4251325" y="5959475"/>
            <a:ext cx="1144588" cy="288925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AvantGarde" pitchFamily="34" charset="0"/>
              </a:rPr>
              <a:t>bne </a:t>
            </a:r>
          </a:p>
        </p:txBody>
      </p:sp>
      <p:sp>
        <p:nvSpPr>
          <p:cNvPr id="78870" name="Rectangle 55"/>
          <p:cNvSpPr>
            <a:spLocks noChangeArrowheads="1"/>
          </p:cNvSpPr>
          <p:nvPr/>
        </p:nvSpPr>
        <p:spPr bwMode="auto">
          <a:xfrm>
            <a:off x="842963" y="4800600"/>
            <a:ext cx="1144587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fetch</a:t>
            </a:r>
          </a:p>
        </p:txBody>
      </p:sp>
      <p:sp>
        <p:nvSpPr>
          <p:cNvPr id="78871" name="Rectangle 56"/>
          <p:cNvSpPr>
            <a:spLocks noChangeArrowheads="1"/>
          </p:cNvSpPr>
          <p:nvPr/>
        </p:nvSpPr>
        <p:spPr bwMode="auto">
          <a:xfrm>
            <a:off x="1987550" y="4800600"/>
            <a:ext cx="1141413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decode</a:t>
            </a:r>
          </a:p>
        </p:txBody>
      </p:sp>
      <p:sp>
        <p:nvSpPr>
          <p:cNvPr id="78872" name="Rectangle 57"/>
          <p:cNvSpPr>
            <a:spLocks noChangeArrowheads="1"/>
          </p:cNvSpPr>
          <p:nvPr/>
        </p:nvSpPr>
        <p:spPr bwMode="auto">
          <a:xfrm>
            <a:off x="3128963" y="4800600"/>
            <a:ext cx="1144587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AvantGarde" pitchFamily="34" charset="0"/>
              </a:rPr>
              <a:t>add</a:t>
            </a:r>
          </a:p>
        </p:txBody>
      </p:sp>
      <p:sp>
        <p:nvSpPr>
          <p:cNvPr id="78873" name="Rectangle 58"/>
          <p:cNvSpPr>
            <a:spLocks noChangeArrowheads="1"/>
          </p:cNvSpPr>
          <p:nvPr/>
        </p:nvSpPr>
        <p:spPr bwMode="auto">
          <a:xfrm>
            <a:off x="842963" y="5089525"/>
            <a:ext cx="1143000" cy="290513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fetch</a:t>
            </a:r>
          </a:p>
        </p:txBody>
      </p:sp>
      <p:sp>
        <p:nvSpPr>
          <p:cNvPr id="78874" name="Rectangle 59"/>
          <p:cNvSpPr>
            <a:spLocks noChangeArrowheads="1"/>
          </p:cNvSpPr>
          <p:nvPr/>
        </p:nvSpPr>
        <p:spPr bwMode="auto">
          <a:xfrm>
            <a:off x="1985963" y="5089525"/>
            <a:ext cx="1143000" cy="290513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decode</a:t>
            </a:r>
          </a:p>
        </p:txBody>
      </p:sp>
      <p:sp>
        <p:nvSpPr>
          <p:cNvPr id="78875" name="Rectangle 60"/>
          <p:cNvSpPr>
            <a:spLocks noChangeArrowheads="1"/>
          </p:cNvSpPr>
          <p:nvPr/>
        </p:nvSpPr>
        <p:spPr bwMode="auto">
          <a:xfrm>
            <a:off x="4271963" y="5089525"/>
            <a:ext cx="1141412" cy="290513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AvantGarde" pitchFamily="34" charset="0"/>
              </a:rPr>
              <a:t>ld</a:t>
            </a:r>
          </a:p>
        </p:txBody>
      </p:sp>
      <p:sp>
        <p:nvSpPr>
          <p:cNvPr id="78876" name="Rectangle 61"/>
          <p:cNvSpPr>
            <a:spLocks noChangeArrowheads="1"/>
          </p:cNvSpPr>
          <p:nvPr/>
        </p:nvSpPr>
        <p:spPr bwMode="auto">
          <a:xfrm>
            <a:off x="3128963" y="5089525"/>
            <a:ext cx="1143000" cy="290513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AvantGarde" pitchFamily="34" charset="0"/>
            </a:endParaRPr>
          </a:p>
        </p:txBody>
      </p:sp>
      <p:sp>
        <p:nvSpPr>
          <p:cNvPr id="78877" name="Rectangle 62"/>
          <p:cNvSpPr>
            <a:spLocks noChangeArrowheads="1"/>
          </p:cNvSpPr>
          <p:nvPr/>
        </p:nvSpPr>
        <p:spPr bwMode="auto">
          <a:xfrm>
            <a:off x="842963" y="5380038"/>
            <a:ext cx="1143000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fetch</a:t>
            </a:r>
          </a:p>
        </p:txBody>
      </p:sp>
      <p:sp>
        <p:nvSpPr>
          <p:cNvPr id="78878" name="Rectangle 63"/>
          <p:cNvSpPr>
            <a:spLocks noChangeArrowheads="1"/>
          </p:cNvSpPr>
          <p:nvPr/>
        </p:nvSpPr>
        <p:spPr bwMode="auto">
          <a:xfrm>
            <a:off x="1985963" y="5380038"/>
            <a:ext cx="1143000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AvantGarde" pitchFamily="34" charset="0"/>
              </a:rPr>
              <a:t>decode</a:t>
            </a:r>
          </a:p>
        </p:txBody>
      </p:sp>
      <p:sp>
        <p:nvSpPr>
          <p:cNvPr id="78879" name="Rectangle 64"/>
          <p:cNvSpPr>
            <a:spLocks noChangeArrowheads="1"/>
          </p:cNvSpPr>
          <p:nvPr/>
        </p:nvSpPr>
        <p:spPr bwMode="auto">
          <a:xfrm>
            <a:off x="5395913" y="5380038"/>
            <a:ext cx="1141412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AvantGarde" pitchFamily="34" charset="0"/>
              </a:rPr>
              <a:t>add</a:t>
            </a:r>
          </a:p>
        </p:txBody>
      </p:sp>
      <p:sp>
        <p:nvSpPr>
          <p:cNvPr id="78880" name="Rectangle 65"/>
          <p:cNvSpPr>
            <a:spLocks noChangeArrowheads="1"/>
          </p:cNvSpPr>
          <p:nvPr/>
        </p:nvSpPr>
        <p:spPr bwMode="auto">
          <a:xfrm>
            <a:off x="3128963" y="5380038"/>
            <a:ext cx="1143000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AvantGarde" pitchFamily="34" charset="0"/>
            </a:endParaRPr>
          </a:p>
        </p:txBody>
      </p:sp>
      <p:sp>
        <p:nvSpPr>
          <p:cNvPr id="78881" name="Rectangle 66"/>
          <p:cNvSpPr>
            <a:spLocks noChangeArrowheads="1"/>
          </p:cNvSpPr>
          <p:nvPr/>
        </p:nvSpPr>
        <p:spPr bwMode="auto">
          <a:xfrm>
            <a:off x="4268788" y="5380038"/>
            <a:ext cx="1143000" cy="2889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AvantGarde" pitchFamily="34" charset="0"/>
            </a:endParaRPr>
          </a:p>
        </p:txBody>
      </p:sp>
      <p:sp>
        <p:nvSpPr>
          <p:cNvPr id="78882" name="Rectangle 67"/>
          <p:cNvSpPr>
            <a:spLocks noChangeArrowheads="1"/>
          </p:cNvSpPr>
          <p:nvPr/>
        </p:nvSpPr>
        <p:spPr bwMode="auto">
          <a:xfrm>
            <a:off x="3127375" y="5959475"/>
            <a:ext cx="1141413" cy="288925"/>
          </a:xfrm>
          <a:prstGeom prst="rect">
            <a:avLst/>
          </a:prstGeom>
          <a:solidFill>
            <a:srgbClr val="FFB48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latin typeface="AvantGarde" pitchFamily="34" charset="0"/>
            </a:endParaRPr>
          </a:p>
        </p:txBody>
      </p:sp>
      <p:sp>
        <p:nvSpPr>
          <p:cNvPr id="78883" name="Text Box 68"/>
          <p:cNvSpPr txBox="1">
            <a:spLocks noChangeArrowheads="1"/>
          </p:cNvSpPr>
          <p:nvPr/>
        </p:nvSpPr>
        <p:spPr bwMode="auto">
          <a:xfrm>
            <a:off x="762000" y="2590800"/>
            <a:ext cx="19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AvantGarde" pitchFamily="34" charset="0"/>
              </a:rPr>
              <a:t>Superscalar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fetch</a:t>
              </a: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79" name="Rectangle 25"/>
          <p:cNvSpPr>
            <a:spLocks noChangeArrowheads="1"/>
          </p:cNvSpPr>
          <p:nvPr/>
        </p:nvSpPr>
        <p:spPr bwMode="auto">
          <a:xfrm>
            <a:off x="304800" y="762000"/>
            <a:ext cx="80772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vantGarde" pitchFamily="34" charset="0"/>
              </a:rPr>
              <a:t>Execution does NOT adhere to sequential semantics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vantGarde" pitchFamily="34" charset="0"/>
              </a:rPr>
              <a:t>To be precise: </a:t>
            </a:r>
            <a:r>
              <a:rPr lang="en-US" dirty="0">
                <a:latin typeface="AvantGarde" pitchFamily="34" charset="0"/>
              </a:rPr>
              <a:t>Eventually it may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latin typeface="AvantGarde" pitchFamily="34" charset="0"/>
              </a:rPr>
              <a:t>Simplest solution: </a:t>
            </a:r>
            <a:endParaRPr lang="en-US" b="1" dirty="0" smtClean="0">
              <a:latin typeface="AvantGarde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AvantGarde" pitchFamily="34" charset="0"/>
              </a:rPr>
              <a:t>Define </a:t>
            </a:r>
            <a:r>
              <a:rPr lang="en-US" dirty="0">
                <a:latin typeface="AvantGarde" pitchFamily="34" charset="0"/>
              </a:rPr>
              <a:t>problem </a:t>
            </a:r>
            <a:r>
              <a:rPr lang="en-US" dirty="0" smtClean="0">
                <a:latin typeface="AvantGarde" pitchFamily="34" charset="0"/>
              </a:rPr>
              <a:t>away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latin typeface="AvantGarde" pitchFamily="34" charset="0"/>
              </a:rPr>
              <a:t>IBM 360 did this</a:t>
            </a:r>
            <a:endParaRPr lang="en-US" dirty="0">
              <a:latin typeface="AvantGarde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AvantGarde" pitchFamily="34" charset="0"/>
              </a:rPr>
              <a:t>Not acceptable today: e.g., Virtual Memory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latin typeface="AvantGarde" pitchFamily="34" charset="0"/>
              </a:rPr>
              <a:t>Three-phase Instruction execution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b="1" dirty="0">
                <a:solidFill>
                  <a:schemeClr val="accent2"/>
                </a:solidFill>
                <a:latin typeface="AvantGarde" pitchFamily="34" charset="0"/>
              </a:rPr>
              <a:t>In-Progress, Completed and Committed</a:t>
            </a: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Sequential Semantics?</a:t>
            </a:r>
            <a:endParaRPr lang="en-US" dirty="0"/>
          </a:p>
        </p:txBody>
      </p:sp>
      <p:sp>
        <p:nvSpPr>
          <p:cNvPr id="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A. Moshovos ©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ECE1773 - Fall ‘07 ECE Toronto</a:t>
            </a:r>
          </a:p>
        </p:txBody>
      </p:sp>
      <p:grpSp>
        <p:nvGrpSpPr>
          <p:cNvPr id="79877" name="Group 4"/>
          <p:cNvGrpSpPr>
            <a:grpSpLocks/>
          </p:cNvGrpSpPr>
          <p:nvPr/>
        </p:nvGrpSpPr>
        <p:grpSpPr bwMode="auto">
          <a:xfrm>
            <a:off x="2133600" y="1677987"/>
            <a:ext cx="5695950" cy="1447800"/>
            <a:chOff x="434" y="3069"/>
            <a:chExt cx="2878" cy="912"/>
          </a:xfrm>
        </p:grpSpPr>
        <p:sp>
          <p:nvSpPr>
            <p:cNvPr id="79888" name="Rectangle 5"/>
            <p:cNvSpPr>
              <a:spLocks noChangeArrowheads="1"/>
            </p:cNvSpPr>
            <p:nvPr/>
          </p:nvSpPr>
          <p:spPr bwMode="auto">
            <a:xfrm>
              <a:off x="435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I4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89" name="Rectangle 6"/>
            <p:cNvSpPr>
              <a:spLocks noChangeArrowheads="1"/>
            </p:cNvSpPr>
            <p:nvPr/>
          </p:nvSpPr>
          <p:spPr bwMode="auto">
            <a:xfrm>
              <a:off x="1012" y="3616"/>
              <a:ext cx="578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0" name="Rectangle 7"/>
            <p:cNvSpPr>
              <a:spLocks noChangeArrowheads="1"/>
            </p:cNvSpPr>
            <p:nvPr/>
          </p:nvSpPr>
          <p:spPr bwMode="auto">
            <a:xfrm>
              <a:off x="434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I5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1011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2" name="Rectangle 9"/>
            <p:cNvSpPr>
              <a:spLocks noChangeArrowheads="1"/>
            </p:cNvSpPr>
            <p:nvPr/>
          </p:nvSpPr>
          <p:spPr bwMode="auto">
            <a:xfrm>
              <a:off x="1591" y="3616"/>
              <a:ext cx="577" cy="18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sub</a:t>
              </a:r>
            </a:p>
          </p:txBody>
        </p:sp>
        <p:sp>
          <p:nvSpPr>
            <p:cNvPr id="79893" name="Rectangle 10"/>
            <p:cNvSpPr>
              <a:spLocks noChangeArrowheads="1"/>
            </p:cNvSpPr>
            <p:nvPr/>
          </p:nvSpPr>
          <p:spPr bwMode="auto">
            <a:xfrm>
              <a:off x="2157" y="3799"/>
              <a:ext cx="578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bne </a:t>
              </a:r>
            </a:p>
          </p:txBody>
        </p:sp>
        <p:sp>
          <p:nvSpPr>
            <p:cNvPr id="79894" name="Rectangle 11"/>
            <p:cNvSpPr>
              <a:spLocks noChangeArrowheads="1"/>
            </p:cNvSpPr>
            <p:nvPr/>
          </p:nvSpPr>
          <p:spPr bwMode="auto">
            <a:xfrm>
              <a:off x="435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I1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5" name="Rectangle 12"/>
            <p:cNvSpPr>
              <a:spLocks noChangeArrowheads="1"/>
            </p:cNvSpPr>
            <p:nvPr/>
          </p:nvSpPr>
          <p:spPr bwMode="auto">
            <a:xfrm>
              <a:off x="1013" y="3069"/>
              <a:ext cx="577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6" name="Rectangle 13"/>
            <p:cNvSpPr>
              <a:spLocks noChangeArrowheads="1"/>
            </p:cNvSpPr>
            <p:nvPr/>
          </p:nvSpPr>
          <p:spPr bwMode="auto">
            <a:xfrm>
              <a:off x="1590" y="3069"/>
              <a:ext cx="578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897" name="Rectangle 14"/>
            <p:cNvSpPr>
              <a:spLocks noChangeArrowheads="1"/>
            </p:cNvSpPr>
            <p:nvPr/>
          </p:nvSpPr>
          <p:spPr bwMode="auto">
            <a:xfrm>
              <a:off x="435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I2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898" name="Rectangle 15"/>
            <p:cNvSpPr>
              <a:spLocks noChangeArrowheads="1"/>
            </p:cNvSpPr>
            <p:nvPr/>
          </p:nvSpPr>
          <p:spPr bwMode="auto">
            <a:xfrm>
              <a:off x="1012" y="3251"/>
              <a:ext cx="578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899" name="Rectangle 16"/>
            <p:cNvSpPr>
              <a:spLocks noChangeArrowheads="1"/>
            </p:cNvSpPr>
            <p:nvPr/>
          </p:nvSpPr>
          <p:spPr bwMode="auto">
            <a:xfrm>
              <a:off x="2167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ld</a:t>
              </a:r>
            </a:p>
          </p:txBody>
        </p:sp>
        <p:sp>
          <p:nvSpPr>
            <p:cNvPr id="79900" name="Rectangle 17"/>
            <p:cNvSpPr>
              <a:spLocks noChangeArrowheads="1"/>
            </p:cNvSpPr>
            <p:nvPr/>
          </p:nvSpPr>
          <p:spPr bwMode="auto">
            <a:xfrm>
              <a:off x="1590" y="3251"/>
              <a:ext cx="577" cy="183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1" name="Rectangle 18"/>
            <p:cNvSpPr>
              <a:spLocks noChangeArrowheads="1"/>
            </p:cNvSpPr>
            <p:nvPr/>
          </p:nvSpPr>
          <p:spPr bwMode="auto">
            <a:xfrm>
              <a:off x="4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latin typeface="AvantGarde" pitchFamily="34" charset="0"/>
                </a:rPr>
                <a:t>Fetch I3</a:t>
              </a:r>
              <a:endParaRPr lang="en-US" sz="1400" dirty="0">
                <a:latin typeface="AvantGarde" pitchFamily="34" charset="0"/>
              </a:endParaRPr>
            </a:p>
          </p:txBody>
        </p:sp>
        <p:sp>
          <p:nvSpPr>
            <p:cNvPr id="79902" name="Rectangle 19"/>
            <p:cNvSpPr>
              <a:spLocks noChangeArrowheads="1"/>
            </p:cNvSpPr>
            <p:nvPr/>
          </p:nvSpPr>
          <p:spPr bwMode="auto">
            <a:xfrm>
              <a:off x="1012" y="3434"/>
              <a:ext cx="578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AvantGarde" pitchFamily="34" charset="0"/>
                </a:rPr>
                <a:t>decode</a:t>
              </a:r>
            </a:p>
          </p:txBody>
        </p:sp>
        <p:sp>
          <p:nvSpPr>
            <p:cNvPr id="79903" name="Rectangle 20"/>
            <p:cNvSpPr>
              <a:spLocks noChangeArrowheads="1"/>
            </p:cNvSpPr>
            <p:nvPr/>
          </p:nvSpPr>
          <p:spPr bwMode="auto">
            <a:xfrm>
              <a:off x="2735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latin typeface="AvantGarde" pitchFamily="34" charset="0"/>
                </a:rPr>
                <a:t>add</a:t>
              </a:r>
            </a:p>
          </p:txBody>
        </p:sp>
        <p:sp>
          <p:nvSpPr>
            <p:cNvPr id="79904" name="Rectangle 21"/>
            <p:cNvSpPr>
              <a:spLocks noChangeArrowheads="1"/>
            </p:cNvSpPr>
            <p:nvPr/>
          </p:nvSpPr>
          <p:spPr bwMode="auto">
            <a:xfrm>
              <a:off x="1590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5" name="Rectangle 22"/>
            <p:cNvSpPr>
              <a:spLocks noChangeArrowheads="1"/>
            </p:cNvSpPr>
            <p:nvPr/>
          </p:nvSpPr>
          <p:spPr bwMode="auto">
            <a:xfrm>
              <a:off x="2166" y="3434"/>
              <a:ext cx="577" cy="18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  <p:sp>
          <p:nvSpPr>
            <p:cNvPr id="79906" name="Rectangle 23"/>
            <p:cNvSpPr>
              <a:spLocks noChangeArrowheads="1"/>
            </p:cNvSpPr>
            <p:nvPr/>
          </p:nvSpPr>
          <p:spPr bwMode="auto">
            <a:xfrm>
              <a:off x="1589" y="3799"/>
              <a:ext cx="577" cy="182"/>
            </a:xfrm>
            <a:prstGeom prst="rect">
              <a:avLst/>
            </a:prstGeom>
            <a:solidFill>
              <a:srgbClr val="FFB48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AvantGarde" pitchFamily="34" charset="0"/>
              </a:endParaRPr>
            </a:p>
          </p:txBody>
        </p:sp>
      </p:grpSp>
      <p:sp>
        <p:nvSpPr>
          <p:cNvPr id="79878" name="Rectangle 24"/>
          <p:cNvSpPr>
            <a:spLocks noChangeArrowheads="1"/>
          </p:cNvSpPr>
          <p:nvPr/>
        </p:nvSpPr>
        <p:spPr bwMode="auto">
          <a:xfrm>
            <a:off x="838200" y="457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000">
              <a:solidFill>
                <a:schemeClr val="accent2"/>
              </a:solidFill>
              <a:latin typeface="AvantGarde" pitchFamily="34" charset="0"/>
            </a:endParaRPr>
          </a:p>
        </p:txBody>
      </p:sp>
      <p:sp>
        <p:nvSpPr>
          <p:cNvPr id="79880" name="Line 26"/>
          <p:cNvSpPr>
            <a:spLocks noChangeShapeType="1"/>
          </p:cNvSpPr>
          <p:nvPr/>
        </p:nvSpPr>
        <p:spPr bwMode="auto">
          <a:xfrm flipV="1">
            <a:off x="5564187" y="1470025"/>
            <a:ext cx="374650" cy="207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Text Box 27"/>
          <p:cNvSpPr txBox="1">
            <a:spLocks noChangeArrowheads="1"/>
          </p:cNvSpPr>
          <p:nvPr/>
        </p:nvSpPr>
        <p:spPr bwMode="auto">
          <a:xfrm>
            <a:off x="5634037" y="1143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inconsistent</a:t>
            </a:r>
          </a:p>
        </p:txBody>
      </p:sp>
      <p:sp>
        <p:nvSpPr>
          <p:cNvPr id="79882" name="Line 28"/>
          <p:cNvSpPr>
            <a:spLocks noChangeShapeType="1"/>
          </p:cNvSpPr>
          <p:nvPr/>
        </p:nvSpPr>
        <p:spPr bwMode="auto">
          <a:xfrm>
            <a:off x="5564187" y="1677987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9"/>
          <p:cNvSpPr>
            <a:spLocks noChangeShapeType="1"/>
          </p:cNvSpPr>
          <p:nvPr/>
        </p:nvSpPr>
        <p:spPr bwMode="auto">
          <a:xfrm>
            <a:off x="6681787" y="1679575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30"/>
          <p:cNvSpPr>
            <a:spLocks noChangeShapeType="1"/>
          </p:cNvSpPr>
          <p:nvPr/>
        </p:nvSpPr>
        <p:spPr bwMode="auto">
          <a:xfrm>
            <a:off x="7829550" y="1679575"/>
            <a:ext cx="0" cy="1447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Text Box 31"/>
          <p:cNvSpPr txBox="1">
            <a:spLocks noChangeArrowheads="1"/>
          </p:cNvSpPr>
          <p:nvPr/>
        </p:nvSpPr>
        <p:spPr bwMode="auto">
          <a:xfrm>
            <a:off x="6667500" y="308451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vantGarde" pitchFamily="34" charset="0"/>
              </a:rPr>
              <a:t>consistent</a:t>
            </a:r>
          </a:p>
        </p:txBody>
      </p:sp>
      <p:sp>
        <p:nvSpPr>
          <p:cNvPr id="79886" name="Line 32"/>
          <p:cNvSpPr>
            <a:spLocks noChangeShapeType="1"/>
          </p:cNvSpPr>
          <p:nvPr/>
        </p:nvSpPr>
        <p:spPr bwMode="auto">
          <a:xfrm flipH="1" flipV="1">
            <a:off x="6423025" y="1517650"/>
            <a:ext cx="249237" cy="13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33"/>
          <p:cNvSpPr>
            <a:spLocks noChangeShapeType="1"/>
          </p:cNvSpPr>
          <p:nvPr/>
        </p:nvSpPr>
        <p:spPr bwMode="auto">
          <a:xfrm flipH="1">
            <a:off x="7483475" y="3076575"/>
            <a:ext cx="298450" cy="101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2735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3747" y="573549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Reorder buffer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267710" y="54102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135579" y="533855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Program order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2578395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882057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318559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489252" y="4267200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2135579" y="1039868"/>
            <a:ext cx="3958" cy="5270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2" idx="0"/>
          </p:cNvCxnSpPr>
          <p:nvPr/>
        </p:nvCxnSpPr>
        <p:spPr bwMode="auto">
          <a:xfrm>
            <a:off x="2425995" y="4038600"/>
            <a:ext cx="0" cy="2282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57400" y="37338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Retire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4600" y="35814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79888" y="3286111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Enter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3791710" y="4266817"/>
            <a:ext cx="304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2467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vantGarde"/>
        <a:ea typeface=""/>
        <a:cs typeface=""/>
      </a:majorFont>
      <a:minorFont>
        <a:latin typeface="AvantGar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3296</TotalTime>
  <Words>2371</Words>
  <Application>Microsoft Office PowerPoint</Application>
  <PresentationFormat>On-screen Show (4:3)</PresentationFormat>
  <Paragraphs>1222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Blank Presentation</vt:lpstr>
      <vt:lpstr>Visio</vt:lpstr>
      <vt:lpstr>Sequential Execution Semantics</vt:lpstr>
      <vt:lpstr>Sequential Semantics - Review</vt:lpstr>
      <vt:lpstr>Execution Order?</vt:lpstr>
      <vt:lpstr>Execution Order? Dependencies</vt:lpstr>
      <vt:lpstr>Execution Order? Pipelined and Superscalar</vt:lpstr>
      <vt:lpstr>Execution Order? Out-of-Order</vt:lpstr>
      <vt:lpstr>Out-of-Order Execution</vt:lpstr>
      <vt:lpstr>Sequential Semantics?</vt:lpstr>
      <vt:lpstr>Sequential Semantics?</vt:lpstr>
      <vt:lpstr>Sequential Semantics?</vt:lpstr>
      <vt:lpstr>Sequential Semantics?</vt:lpstr>
      <vt:lpstr>Sequential Semantics?</vt:lpstr>
      <vt:lpstr>Sequential Semantics?</vt:lpstr>
      <vt:lpstr>Sequential Semantics?</vt:lpstr>
      <vt:lpstr>Sequential Semantics?</vt:lpstr>
      <vt:lpstr>Sequential Semantics?</vt:lpstr>
      <vt:lpstr>Sequential Semantics?</vt:lpstr>
      <vt:lpstr>Preserving Sequential Semantics: Three phases</vt:lpstr>
      <vt:lpstr>Commit vs. Complete</vt:lpstr>
      <vt:lpstr>Implementing Completes/Commits</vt:lpstr>
      <vt:lpstr>Solution #2: Future File</vt:lpstr>
      <vt:lpstr>Out-of-Order Execution Overview</vt:lpstr>
      <vt:lpstr>Out-Of-Order Exec. Example</vt:lpstr>
      <vt:lpstr>Out-Of-Order Exec. Example</vt:lpstr>
      <vt:lpstr>Out-Of-Order Exec.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Window vs. Scheduler</vt:lpstr>
      <vt:lpstr>Speculative Execution</vt:lpstr>
      <vt:lpstr>Beyond Simple OoO</vt:lpstr>
      <vt:lpstr>What if we had infinite registers</vt:lpstr>
      <vt:lpstr>Register Renaming</vt:lpstr>
      <vt:lpstr>Register renaming example</vt:lpstr>
      <vt:lpstr>Register renaming example</vt:lpstr>
      <vt:lpstr>Register renaming example</vt:lpstr>
      <vt:lpstr>Register renaming example</vt:lpstr>
      <vt:lpstr>Register renaming example</vt:lpstr>
      <vt:lpstr>Bird’s Eye View of  a Modern CPU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Andreas Moshovos</dc:creator>
  <cp:lastModifiedBy>dodo</cp:lastModifiedBy>
  <cp:revision>459</cp:revision>
  <cp:lastPrinted>2001-01-29T22:15:32Z</cp:lastPrinted>
  <dcterms:created xsi:type="dcterms:W3CDTF">2001-01-28T16:05:06Z</dcterms:created>
  <dcterms:modified xsi:type="dcterms:W3CDTF">2014-11-19T02:20:25Z</dcterms:modified>
</cp:coreProperties>
</file>