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56" r:id="rId8"/>
    <p:sldId id="268" r:id="rId9"/>
    <p:sldId id="269" r:id="rId10"/>
    <p:sldId id="259" r:id="rId11"/>
    <p:sldId id="260" r:id="rId12"/>
    <p:sldId id="261" r:id="rId13"/>
    <p:sldId id="262" r:id="rId14"/>
    <p:sldId id="270" r:id="rId15"/>
    <p:sldId id="271" r:id="rId16"/>
    <p:sldId id="273" r:id="rId17"/>
    <p:sldId id="272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6" r:id="rId30"/>
    <p:sldId id="287" r:id="rId31"/>
    <p:sldId id="274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9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457200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86200"/>
            <a:ext cx="9144000" cy="2971800"/>
          </a:xfrm>
        </p:spPr>
        <p:txBody>
          <a:bodyPr/>
          <a:lstStyle/>
          <a:p>
            <a:r>
              <a:rPr lang="en-US" dirty="0" smtClean="0"/>
              <a:t>LOAD.DATATYPE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VALUE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STORE.DATATYPE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ADDRESS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VALUE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1828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CPU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828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MEMORY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762000"/>
            <a:ext cx="1828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DEVICE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2895600"/>
            <a:ext cx="5105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1752600" y="2133600"/>
            <a:ext cx="0" cy="7620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3400" y="2133600"/>
            <a:ext cx="0" cy="7620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58000" y="2133600"/>
            <a:ext cx="0" cy="7620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READ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4478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33600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743200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179546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17925" y="1893888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DataOut  </a:t>
            </a:r>
            <a:r>
              <a:rPr lang="en-US" altLang="en-US" b="1"/>
              <a:t>Do</a:t>
            </a:r>
            <a:r>
              <a:rPr lang="en-US" altLang="en-US"/>
              <a:t>31-</a:t>
            </a:r>
            <a:r>
              <a:rPr lang="en-US" altLang="en-US" b="1"/>
              <a:t>Do</a:t>
            </a:r>
            <a:r>
              <a:rPr lang="en-US" altLang="en-US"/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759075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8450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0000" y="2314576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DataIn    </a:t>
            </a:r>
            <a:r>
              <a:rPr lang="en-US" altLang="en-US" b="1"/>
              <a:t>Di</a:t>
            </a:r>
            <a:r>
              <a:rPr lang="en-US" altLang="en-US"/>
              <a:t>31-</a:t>
            </a:r>
            <a:r>
              <a:rPr lang="en-US" altLang="en-US" b="1"/>
              <a:t>Di</a:t>
            </a:r>
            <a:r>
              <a:rPr lang="en-US" altLang="en-US"/>
              <a:t>0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33600" y="36242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148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33600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715963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133600" y="16684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743200" y="1592263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400176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Address  </a:t>
            </a:r>
            <a:r>
              <a:rPr lang="en-US" altLang="en-US" b="1"/>
              <a:t>A</a:t>
            </a:r>
            <a:r>
              <a:rPr lang="en-US" altLang="en-US"/>
              <a:t>31-</a:t>
            </a:r>
            <a:r>
              <a:rPr lang="en-US" altLang="en-US" b="1"/>
              <a:t>A</a:t>
            </a:r>
            <a:r>
              <a:rPr lang="en-US" altLang="en-US"/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838450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1000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10000" y="2909888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ByteEnable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822575" y="28336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100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1336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100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6638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7432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16200000">
            <a:off x="6240464" y="323626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To Memory and Devices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807075" y="3062288"/>
            <a:ext cx="441325" cy="204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835650" y="1978819"/>
            <a:ext cx="260350" cy="519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5807075" y="1493044"/>
            <a:ext cx="136525" cy="183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8400" y="2053709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899178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CONTROL`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37253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133600" y="4038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2133600" y="31242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H="1">
            <a:off x="2743200" y="3048000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READ 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 w="3810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4478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33600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743200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179546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17925" y="1893888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DataOut  </a:t>
            </a:r>
            <a:r>
              <a:rPr lang="en-US" altLang="en-US" b="1"/>
              <a:t>Do</a:t>
            </a:r>
            <a:r>
              <a:rPr lang="en-US" altLang="en-US"/>
              <a:t>31-</a:t>
            </a:r>
            <a:r>
              <a:rPr lang="en-US" altLang="en-US" b="1"/>
              <a:t>Do</a:t>
            </a:r>
            <a:r>
              <a:rPr lang="en-US" altLang="en-US"/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759075" y="2543176"/>
            <a:ext cx="152400" cy="15240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8450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0000" y="2314576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DataIn    </a:t>
            </a:r>
            <a:r>
              <a:rPr lang="en-US" altLang="en-US" b="1"/>
              <a:t>Di</a:t>
            </a:r>
            <a:r>
              <a:rPr lang="en-US" altLang="en-US"/>
              <a:t>31-</a:t>
            </a:r>
            <a:r>
              <a:rPr lang="en-US" altLang="en-US" b="1"/>
              <a:t>Di</a:t>
            </a:r>
            <a:r>
              <a:rPr lang="en-US" altLang="en-US"/>
              <a:t>0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33600" y="36242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148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33600" y="2619376"/>
            <a:ext cx="1524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715963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133600" y="16684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743200" y="1592263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400176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Address  </a:t>
            </a:r>
            <a:r>
              <a:rPr lang="en-US" altLang="en-US" b="1"/>
              <a:t>A</a:t>
            </a:r>
            <a:r>
              <a:rPr lang="en-US" altLang="en-US"/>
              <a:t>31-</a:t>
            </a:r>
            <a:r>
              <a:rPr lang="en-US" altLang="en-US" b="1"/>
              <a:t>A</a:t>
            </a:r>
            <a:r>
              <a:rPr lang="en-US" altLang="en-US"/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838450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1000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10000" y="2909888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ByteEnable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822575" y="28336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510088"/>
            <a:ext cx="1524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100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1336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100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6638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7432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16200000">
            <a:off x="6240464" y="323626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To Memory and Devices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807075" y="3062288"/>
            <a:ext cx="441325" cy="204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835650" y="1978819"/>
            <a:ext cx="260350" cy="519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5807075" y="1493044"/>
            <a:ext cx="136525" cy="183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8400" y="2053709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899178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CONTROL`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37253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133600" y="4038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2133600" y="31242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H="1">
            <a:off x="2743200" y="3048000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WRITE #1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4478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33600" y="2162176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743200" y="2085976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179546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17925" y="1893888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DataOut  </a:t>
            </a:r>
            <a:r>
              <a:rPr lang="en-US" altLang="en-US" b="1"/>
              <a:t>Do</a:t>
            </a:r>
            <a:r>
              <a:rPr lang="en-US" altLang="en-US"/>
              <a:t>31-</a:t>
            </a:r>
            <a:r>
              <a:rPr lang="en-US" altLang="en-US" b="1"/>
              <a:t>Do</a:t>
            </a:r>
            <a:r>
              <a:rPr lang="en-US" altLang="en-US"/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759075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8450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0000" y="2314576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DataIn    </a:t>
            </a:r>
            <a:r>
              <a:rPr lang="en-US" altLang="en-US" b="1"/>
              <a:t>Di</a:t>
            </a:r>
            <a:r>
              <a:rPr lang="en-US" altLang="en-US"/>
              <a:t>31-</a:t>
            </a:r>
            <a:r>
              <a:rPr lang="en-US" altLang="en-US" b="1"/>
              <a:t>Di</a:t>
            </a:r>
            <a:r>
              <a:rPr lang="en-US" altLang="en-US"/>
              <a:t>0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33600" y="36242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148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33600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715963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133600" y="16684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743200" y="1592263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400176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Address  </a:t>
            </a:r>
            <a:r>
              <a:rPr lang="en-US" altLang="en-US" b="1"/>
              <a:t>A</a:t>
            </a:r>
            <a:r>
              <a:rPr lang="en-US" altLang="en-US"/>
              <a:t>31-</a:t>
            </a:r>
            <a:r>
              <a:rPr lang="en-US" altLang="en-US" b="1"/>
              <a:t>A</a:t>
            </a:r>
            <a:r>
              <a:rPr lang="en-US" altLang="en-US"/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838450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1000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10000" y="2909888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ByteEnable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822575" y="28336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100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1336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100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6638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7432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16200000">
            <a:off x="6240464" y="323626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To Memory and Devices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807075" y="3062288"/>
            <a:ext cx="441325" cy="204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835650" y="1978819"/>
            <a:ext cx="260350" cy="519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5807075" y="1493044"/>
            <a:ext cx="136525" cy="183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8400" y="2053709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899178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CONTROL`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37253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133600" y="4038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2133600" y="31242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H="1">
            <a:off x="2743200" y="3048000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WRITE #2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4478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33600" y="2162176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743200" y="2085976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179546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17925" y="1893888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DataOut  </a:t>
            </a:r>
            <a:r>
              <a:rPr lang="en-US" altLang="en-US" b="1"/>
              <a:t>Do</a:t>
            </a:r>
            <a:r>
              <a:rPr lang="en-US" altLang="en-US"/>
              <a:t>31-</a:t>
            </a:r>
            <a:r>
              <a:rPr lang="en-US" altLang="en-US" b="1"/>
              <a:t>Do</a:t>
            </a:r>
            <a:r>
              <a:rPr lang="en-US" altLang="en-US"/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759075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8450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0000" y="2314576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DataIn    </a:t>
            </a:r>
            <a:r>
              <a:rPr lang="en-US" altLang="en-US" b="1"/>
              <a:t>Di</a:t>
            </a:r>
            <a:r>
              <a:rPr lang="en-US" altLang="en-US"/>
              <a:t>31-</a:t>
            </a:r>
            <a:r>
              <a:rPr lang="en-US" altLang="en-US" b="1"/>
              <a:t>Di</a:t>
            </a:r>
            <a:r>
              <a:rPr lang="en-US" altLang="en-US"/>
              <a:t>0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33600" y="36242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148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33600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715963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133600" y="16684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743200" y="1592263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400176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Address  </a:t>
            </a:r>
            <a:r>
              <a:rPr lang="en-US" altLang="en-US" b="1"/>
              <a:t>A</a:t>
            </a:r>
            <a:r>
              <a:rPr lang="en-US" altLang="en-US"/>
              <a:t>31-</a:t>
            </a:r>
            <a:r>
              <a:rPr lang="en-US" altLang="en-US" b="1"/>
              <a:t>A</a:t>
            </a:r>
            <a:r>
              <a:rPr lang="en-US" altLang="en-US"/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838450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1000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10000" y="2909888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ByteEnable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822575" y="28336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510088"/>
            <a:ext cx="1524000" cy="0"/>
          </a:xfrm>
          <a:prstGeom prst="line">
            <a:avLst/>
          </a:prstGeom>
          <a:noFill/>
          <a:ln w="38100">
            <a:solidFill>
              <a:schemeClr val="accent4">
                <a:lumMod val="75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100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1336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100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6638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7432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16200000">
            <a:off x="6240464" y="323626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To Memory and Devices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807075" y="3062288"/>
            <a:ext cx="441325" cy="204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835650" y="1978819"/>
            <a:ext cx="260350" cy="519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5807075" y="1493044"/>
            <a:ext cx="136525" cy="183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8400" y="2053709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899178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CONTROL`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37253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133600" y="4038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2133600" y="31242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H="1">
            <a:off x="2743200" y="3048000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eecg.toronto.edu/~moshovos/ECE243-2013/lec24-external-interface_files/image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" y="762000"/>
            <a:ext cx="889470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91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.text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movhi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r8, r0, %hi(0x200000)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assume it’s @ 0x1000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r8, r8, %lo(0x200000)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r9, 2(r8)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r9, r9, 1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r9, 0(r8)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352800"/>
            <a:ext cx="67957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Load.word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0x1000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fetch I1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Load.word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0x1004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 fetch I2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Load.word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0x1008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 fetch I3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Load.hword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0x200002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 </a:t>
            </a:r>
            <a:r>
              <a:rPr 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ldh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r9, 2(r8)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Load.word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0x100c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 fetch I4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Load.word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0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x1010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 fetch I5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Store.hword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0x200000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value  </a:t>
            </a:r>
            <a:r>
              <a:rPr lang="en-US" sz="28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sth</a:t>
            </a:r>
            <a:r>
              <a:rPr lang="en-US" sz="28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r9, 0(r8)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Load.word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0x1000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3810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066800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676400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52600" y="179546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51125" y="1893888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DataOut  </a:t>
            </a:r>
            <a:r>
              <a:rPr lang="en-US" altLang="en-US" b="1"/>
              <a:t>Do</a:t>
            </a:r>
            <a:r>
              <a:rPr lang="en-US" altLang="en-US"/>
              <a:t>31-</a:t>
            </a:r>
            <a:r>
              <a:rPr lang="en-US" altLang="en-US" b="1"/>
              <a:t>Do</a:t>
            </a:r>
            <a:r>
              <a:rPr lang="en-US" altLang="en-US"/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692275" y="2543176"/>
            <a:ext cx="152400" cy="15240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771650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43200" y="2314576"/>
            <a:ext cx="20584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DataIn</a:t>
            </a:r>
            <a:r>
              <a:rPr lang="en-US" altLang="en-US" dirty="0"/>
              <a:t>    </a:t>
            </a:r>
            <a:r>
              <a:rPr lang="en-US" altLang="en-US" b="1" dirty="0" smtClean="0"/>
              <a:t>Di</a:t>
            </a:r>
            <a:r>
              <a:rPr lang="en-US" altLang="en-US" dirty="0" smtClean="0"/>
              <a:t>31-</a:t>
            </a:r>
            <a:r>
              <a:rPr lang="en-US" altLang="en-US" b="1" dirty="0" smtClean="0"/>
              <a:t>Di</a:t>
            </a:r>
            <a:r>
              <a:rPr lang="en-US" altLang="en-US" dirty="0" smtClean="0"/>
              <a:t>0 = </a:t>
            </a:r>
            <a:endParaRPr lang="en-US" altLang="en-US" dirty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066800" y="36242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743200" y="3395663"/>
            <a:ext cx="942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R/W =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30480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1066800" y="2619376"/>
            <a:ext cx="1524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350837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066800" y="16684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676400" y="1592263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51125" y="1400176"/>
            <a:ext cx="5841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Address 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31-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2 = </a:t>
            </a:r>
            <a:r>
              <a:rPr lang="en-US" altLang="en-US" dirty="0" smtClean="0">
                <a:solidFill>
                  <a:srgbClr val="FF0000"/>
                </a:solidFill>
              </a:rPr>
              <a:t>0000 0000 0000 0000 0001 0000 0000 00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771650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698765" y="3838576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ME =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43200" y="2909888"/>
            <a:ext cx="1575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 smtClean="0"/>
              <a:t>ByteEnable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755775" y="28336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1066800" y="4510088"/>
            <a:ext cx="1524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7432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10668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7432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5970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6764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1066800" y="4038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066800" y="31242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H="1">
            <a:off x="1676400" y="3048000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Load.word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0x1000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3810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066800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676400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52600" y="179546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51125" y="1893888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DataOut  </a:t>
            </a:r>
            <a:r>
              <a:rPr lang="en-US" altLang="en-US" b="1"/>
              <a:t>Do</a:t>
            </a:r>
            <a:r>
              <a:rPr lang="en-US" altLang="en-US"/>
              <a:t>31-</a:t>
            </a:r>
            <a:r>
              <a:rPr lang="en-US" altLang="en-US" b="1"/>
              <a:t>Do</a:t>
            </a:r>
            <a:r>
              <a:rPr lang="en-US" altLang="en-US"/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692275" y="2543176"/>
            <a:ext cx="152400" cy="15240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771650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43200" y="2314576"/>
            <a:ext cx="57806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DataIn</a:t>
            </a:r>
            <a:r>
              <a:rPr lang="en-US" altLang="en-US" dirty="0"/>
              <a:t>    </a:t>
            </a:r>
            <a:r>
              <a:rPr lang="en-US" altLang="en-US" b="1" dirty="0" smtClean="0"/>
              <a:t>Di</a:t>
            </a:r>
            <a:r>
              <a:rPr lang="en-US" altLang="en-US" dirty="0" smtClean="0"/>
              <a:t>31-</a:t>
            </a:r>
            <a:r>
              <a:rPr lang="en-US" altLang="en-US" b="1" dirty="0" smtClean="0"/>
              <a:t>Di</a:t>
            </a:r>
            <a:r>
              <a:rPr lang="en-US" altLang="en-US" dirty="0" smtClean="0"/>
              <a:t>0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movhi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r8, r0, %hi(0x200000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066800" y="36242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743200" y="3395663"/>
            <a:ext cx="942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R/W =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30480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1066800" y="2619376"/>
            <a:ext cx="1524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350837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066800" y="16684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676400" y="1592263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51125" y="1400176"/>
            <a:ext cx="5841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Address 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31-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2 = </a:t>
            </a:r>
            <a:r>
              <a:rPr lang="en-US" altLang="en-US" dirty="0" smtClean="0">
                <a:solidFill>
                  <a:srgbClr val="FF0000"/>
                </a:solidFill>
              </a:rPr>
              <a:t>0000 0000 0000 0000 0001 0000 0000 00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771650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743200" y="3838576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ME =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43200" y="2909888"/>
            <a:ext cx="1575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 smtClean="0"/>
              <a:t>ByteEnable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755775" y="28336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1066800" y="4510088"/>
            <a:ext cx="1524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743200" y="4295776"/>
            <a:ext cx="8979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ACK =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10668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7432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5970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6764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1066800" y="4038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066800" y="31242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H="1">
            <a:off x="1676400" y="3048000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DEVICES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274638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60438" y="2162176"/>
            <a:ext cx="7573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70038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46238" y="179546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44763" y="1893888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DataOut  </a:t>
            </a:r>
            <a:r>
              <a:rPr lang="en-US" altLang="en-US" b="1"/>
              <a:t>Do</a:t>
            </a:r>
            <a:r>
              <a:rPr lang="en-US" altLang="en-US"/>
              <a:t>31-</a:t>
            </a:r>
            <a:r>
              <a:rPr lang="en-US" altLang="en-US" b="1"/>
              <a:t>Do</a:t>
            </a:r>
            <a:r>
              <a:rPr lang="en-US" altLang="en-US"/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85913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65288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636838" y="2314576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DataIn    </a:t>
            </a:r>
            <a:r>
              <a:rPr lang="en-US" altLang="en-US" b="1"/>
              <a:t>Di</a:t>
            </a:r>
            <a:r>
              <a:rPr lang="en-US" altLang="en-US"/>
              <a:t>31-</a:t>
            </a:r>
            <a:r>
              <a:rPr lang="en-US" altLang="en-US" b="1"/>
              <a:t>Di</a:t>
            </a:r>
            <a:r>
              <a:rPr lang="en-US" altLang="en-US"/>
              <a:t>0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960438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636838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2941638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960438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457199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960438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70038" y="15922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544763" y="1400176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Address  </a:t>
            </a:r>
            <a:r>
              <a:rPr lang="en-US" altLang="en-US" b="1"/>
              <a:t>A</a:t>
            </a:r>
            <a:r>
              <a:rPr lang="en-US" altLang="en-US"/>
              <a:t>31-</a:t>
            </a:r>
            <a:r>
              <a:rPr lang="en-US" altLang="en-US" b="1"/>
              <a:t>A</a:t>
            </a:r>
            <a:r>
              <a:rPr lang="en-US" altLang="en-US"/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65288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60438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636838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960438" y="3171825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36838" y="2943225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ByteEnable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1570038" y="3095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649413" y="2867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960438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636838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960438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636838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490663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70038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2522446"/>
            <a:ext cx="1524000" cy="141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" idx="0"/>
          </p:cNvCxnSpPr>
          <p:nvPr/>
        </p:nvCxnSpPr>
        <p:spPr>
          <a:xfrm>
            <a:off x="6019800" y="2162176"/>
            <a:ext cx="0" cy="36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62800" y="2522446"/>
            <a:ext cx="1524000" cy="141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7924800" y="2162176"/>
            <a:ext cx="0" cy="36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DEVICES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274638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60438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70038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46238" y="179546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44763" y="1893888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DataOut  </a:t>
            </a:r>
            <a:r>
              <a:rPr lang="en-US" altLang="en-US" b="1"/>
              <a:t>Do</a:t>
            </a:r>
            <a:r>
              <a:rPr lang="en-US" altLang="en-US"/>
              <a:t>31-</a:t>
            </a:r>
            <a:r>
              <a:rPr lang="en-US" altLang="en-US" b="1"/>
              <a:t>Do</a:t>
            </a:r>
            <a:r>
              <a:rPr lang="en-US" altLang="en-US"/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85913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65288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636838" y="2314576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DataIn    </a:t>
            </a:r>
            <a:r>
              <a:rPr lang="en-US" altLang="en-US" b="1"/>
              <a:t>Di</a:t>
            </a:r>
            <a:r>
              <a:rPr lang="en-US" altLang="en-US"/>
              <a:t>31-</a:t>
            </a:r>
            <a:r>
              <a:rPr lang="en-US" altLang="en-US" b="1"/>
              <a:t>Di</a:t>
            </a:r>
            <a:r>
              <a:rPr lang="en-US" altLang="en-US"/>
              <a:t>0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960438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636838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2941638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 flipV="1">
            <a:off x="960438" y="2619375"/>
            <a:ext cx="7116762" cy="14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457199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960438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70038" y="15922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544763" y="1400176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Address  </a:t>
            </a:r>
            <a:r>
              <a:rPr lang="en-US" altLang="en-US" b="1"/>
              <a:t>A</a:t>
            </a:r>
            <a:r>
              <a:rPr lang="en-US" altLang="en-US"/>
              <a:t>31-</a:t>
            </a:r>
            <a:r>
              <a:rPr lang="en-US" altLang="en-US" b="1"/>
              <a:t>A</a:t>
            </a:r>
            <a:r>
              <a:rPr lang="en-US" altLang="en-US"/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65288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60438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636838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960438" y="31384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36838" y="2909888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ByteEnable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1570038" y="3062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649413" y="28336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960438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636838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960438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636838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490663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70038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819152"/>
            <a:ext cx="1524000" cy="141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88424" y="2260601"/>
            <a:ext cx="0" cy="36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62800" y="819152"/>
            <a:ext cx="1524000" cy="141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893424" y="2260601"/>
            <a:ext cx="0" cy="36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172200" y="1978819"/>
            <a:ext cx="1371600" cy="1645444"/>
            <a:chOff x="6172200" y="1978819"/>
            <a:chExt cx="1371600" cy="164544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172200" y="1978819"/>
              <a:ext cx="1371600" cy="16454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324600" y="1978819"/>
              <a:ext cx="838200" cy="14930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937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4478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33600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743200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1795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17925" y="1893888"/>
            <a:ext cx="1920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DataOut</a:t>
            </a:r>
            <a:r>
              <a:rPr lang="en-US" altLang="en-US" dirty="0"/>
              <a:t>  </a:t>
            </a:r>
            <a:r>
              <a:rPr lang="en-US" altLang="en-US" b="1" dirty="0" smtClean="0"/>
              <a:t>Do</a:t>
            </a:r>
            <a:r>
              <a:rPr lang="en-US" altLang="en-US" dirty="0"/>
              <a:t>7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759075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8450" y="2314576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0000" y="2314576"/>
            <a:ext cx="1720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DataIn</a:t>
            </a:r>
            <a:r>
              <a:rPr lang="en-US" altLang="en-US" dirty="0"/>
              <a:t>    </a:t>
            </a:r>
            <a:r>
              <a:rPr lang="en-US" altLang="en-US" b="1" dirty="0" smtClean="0"/>
              <a:t>Di</a:t>
            </a:r>
            <a:r>
              <a:rPr lang="en-US" altLang="en-US" dirty="0"/>
              <a:t>7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Di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33600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148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33600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715963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133600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743200" y="15922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400176"/>
            <a:ext cx="1739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Address 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31-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838450" y="130968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133600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1000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100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1336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100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6638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7432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16200000">
            <a:off x="6240464" y="323626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To Memory and Devices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807075" y="3062288"/>
            <a:ext cx="441325" cy="204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835650" y="1978819"/>
            <a:ext cx="260350" cy="519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5807075" y="1493044"/>
            <a:ext cx="136525" cy="183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8400" y="2053709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899178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CONTROL`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37253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DEVICES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274638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60438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70038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46238" y="179546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44763" y="1893888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DataOut  </a:t>
            </a:r>
            <a:r>
              <a:rPr lang="en-US" altLang="en-US" b="1"/>
              <a:t>Do</a:t>
            </a:r>
            <a:r>
              <a:rPr lang="en-US" altLang="en-US"/>
              <a:t>31-</a:t>
            </a:r>
            <a:r>
              <a:rPr lang="en-US" altLang="en-US" b="1"/>
              <a:t>Do</a:t>
            </a:r>
            <a:r>
              <a:rPr lang="en-US" altLang="en-US"/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85913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65288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636838" y="2314576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DataIn    </a:t>
            </a:r>
            <a:r>
              <a:rPr lang="en-US" altLang="en-US" b="1"/>
              <a:t>Di</a:t>
            </a:r>
            <a:r>
              <a:rPr lang="en-US" altLang="en-US"/>
              <a:t>31-</a:t>
            </a:r>
            <a:r>
              <a:rPr lang="en-US" altLang="en-US" b="1"/>
              <a:t>Di</a:t>
            </a:r>
            <a:r>
              <a:rPr lang="en-US" altLang="en-US"/>
              <a:t>0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960438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636838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2941638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 flipV="1">
            <a:off x="960438" y="2619375"/>
            <a:ext cx="7116762" cy="14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457199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960438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70038" y="15922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544763" y="1400176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Address  </a:t>
            </a:r>
            <a:r>
              <a:rPr lang="en-US" altLang="en-US" b="1"/>
              <a:t>A</a:t>
            </a:r>
            <a:r>
              <a:rPr lang="en-US" altLang="en-US"/>
              <a:t>31-</a:t>
            </a:r>
            <a:r>
              <a:rPr lang="en-US" altLang="en-US" b="1"/>
              <a:t>A</a:t>
            </a:r>
            <a:r>
              <a:rPr lang="en-US" altLang="en-US"/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65288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60438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636838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960438" y="31384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36838" y="2909888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ByteEnable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1570038" y="3062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649413" y="28336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960438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636838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960438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636838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490663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70038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819151"/>
            <a:ext cx="1524000" cy="801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88424" y="2260601"/>
            <a:ext cx="0" cy="36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62800" y="819152"/>
            <a:ext cx="1524000" cy="76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893424" y="2260601"/>
            <a:ext cx="0" cy="36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 rot="10800000">
            <a:off x="5820336" y="2001044"/>
            <a:ext cx="336176" cy="25955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7741024" y="2023665"/>
            <a:ext cx="336176" cy="25955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019800" y="1600200"/>
            <a:ext cx="0" cy="36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924800" y="1600200"/>
            <a:ext cx="0" cy="36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" idx="5"/>
          </p:cNvCxnSpPr>
          <p:nvPr/>
        </p:nvCxnSpPr>
        <p:spPr>
          <a:xfrm>
            <a:off x="5410200" y="2077244"/>
            <a:ext cx="494180" cy="53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354420" y="2133600"/>
            <a:ext cx="494180" cy="53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DEVICES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589036" y="852488"/>
            <a:ext cx="3151114" cy="5190409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  <a:gd name="connsiteX0" fmla="*/ 34445 w 44445"/>
              <a:gd name="connsiteY0" fmla="*/ 0 h 10017"/>
              <a:gd name="connsiteX1" fmla="*/ 44445 w 44445"/>
              <a:gd name="connsiteY1" fmla="*/ 0 h 10017"/>
              <a:gd name="connsiteX2" fmla="*/ 44445 w 44445"/>
              <a:gd name="connsiteY2" fmla="*/ 10000 h 10017"/>
              <a:gd name="connsiteX3" fmla="*/ 0 w 44445"/>
              <a:gd name="connsiteY3" fmla="*/ 10017 h 10017"/>
              <a:gd name="connsiteX0" fmla="*/ 0 w 45948"/>
              <a:gd name="connsiteY0" fmla="*/ 69 h 10017"/>
              <a:gd name="connsiteX1" fmla="*/ 45948 w 45948"/>
              <a:gd name="connsiteY1" fmla="*/ 0 h 10017"/>
              <a:gd name="connsiteX2" fmla="*/ 45948 w 45948"/>
              <a:gd name="connsiteY2" fmla="*/ 10000 h 10017"/>
              <a:gd name="connsiteX3" fmla="*/ 1503 w 45948"/>
              <a:gd name="connsiteY3" fmla="*/ 10017 h 1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48" h="10017">
                <a:moveTo>
                  <a:pt x="0" y="69"/>
                </a:moveTo>
                <a:lnTo>
                  <a:pt x="45948" y="0"/>
                </a:lnTo>
                <a:lnTo>
                  <a:pt x="45948" y="10000"/>
                </a:lnTo>
                <a:lnTo>
                  <a:pt x="1503" y="10017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365625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45000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416550" y="2314576"/>
            <a:ext cx="1601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Data    </a:t>
            </a:r>
            <a:r>
              <a:rPr lang="en-US" altLang="en-US" b="1" dirty="0" smtClean="0"/>
              <a:t>D</a:t>
            </a:r>
            <a:r>
              <a:rPr lang="en-US" altLang="en-US" dirty="0" smtClean="0"/>
              <a:t>31-</a:t>
            </a:r>
            <a:r>
              <a:rPr lang="en-US" altLang="en-US" b="1" dirty="0" smtClean="0"/>
              <a:t>D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740150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41655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572135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3740150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76200" y="476964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740150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349750" y="15922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24475" y="1400176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Address  </a:t>
            </a:r>
            <a:r>
              <a:rPr lang="en-US" altLang="en-US" b="1"/>
              <a:t>A</a:t>
            </a:r>
            <a:r>
              <a:rPr lang="en-US" altLang="en-US"/>
              <a:t>31-</a:t>
            </a:r>
            <a:r>
              <a:rPr lang="en-US" altLang="en-US" b="1"/>
              <a:t>A</a:t>
            </a:r>
            <a:r>
              <a:rPr lang="en-US" altLang="en-US"/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445000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740150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41655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740150" y="31384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416550" y="2909888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ByteEnable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4349750" y="3062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429125" y="28336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3740150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41655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374015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41655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427037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34975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1520825" y="2271713"/>
            <a:ext cx="112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H="1">
            <a:off x="2130425" y="21955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206625" y="1905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616584" y="1591657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DataOut</a:t>
            </a:r>
            <a:r>
              <a:rPr lang="en-US" altLang="en-US" dirty="0"/>
              <a:t>  </a:t>
            </a:r>
            <a:r>
              <a:rPr lang="en-US" altLang="en-US" b="1" dirty="0"/>
              <a:t>Do</a:t>
            </a:r>
            <a:r>
              <a:rPr lang="en-US" altLang="en-US" dirty="0"/>
              <a:t>31-</a:t>
            </a:r>
            <a:r>
              <a:rPr lang="en-US" altLang="en-US" b="1" dirty="0"/>
              <a:t>Do</a:t>
            </a:r>
            <a:r>
              <a:rPr lang="en-US" altLang="en-US" dirty="0"/>
              <a:t>0</a:t>
            </a: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2146300" y="3109912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225675" y="2881312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74537" y="3289768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DataIn</a:t>
            </a:r>
            <a:r>
              <a:rPr lang="en-US" altLang="en-US" dirty="0"/>
              <a:t>    </a:t>
            </a:r>
            <a:r>
              <a:rPr lang="en-US" altLang="en-US" b="1" dirty="0"/>
              <a:t>Di</a:t>
            </a:r>
            <a:r>
              <a:rPr lang="en-US" altLang="en-US" dirty="0"/>
              <a:t>31-</a:t>
            </a:r>
            <a:r>
              <a:rPr lang="en-US" altLang="en-US" b="1" dirty="0"/>
              <a:t>Di</a:t>
            </a:r>
            <a:r>
              <a:rPr lang="en-US" altLang="en-US" dirty="0"/>
              <a:t>0</a:t>
            </a: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 flipH="1" flipV="1">
            <a:off x="1520824" y="3186112"/>
            <a:ext cx="1908175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0" y="2347913"/>
            <a:ext cx="0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 rot="5400000">
            <a:off x="2646760" y="2088356"/>
            <a:ext cx="495300" cy="45482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V="1">
            <a:off x="3130550" y="2314576"/>
            <a:ext cx="298450" cy="11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V="1">
            <a:off x="3429000" y="2619376"/>
            <a:ext cx="298450" cy="11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 flipH="1" flipV="1">
            <a:off x="2894410" y="2438400"/>
            <a:ext cx="0" cy="928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Write I/O Register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22237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8037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43446" y="2071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19646" y="17811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2000" y="1893888"/>
            <a:ext cx="1027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59321" y="2528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38696" y="23002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54075" y="2314576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08037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54075" y="3276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158875" y="334435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808037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609600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08037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43446" y="15779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2000" y="1400176"/>
            <a:ext cx="885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38696" y="12954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08037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54075" y="3719513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808037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54075" y="4176713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808037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54075" y="4695825"/>
            <a:ext cx="179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IRQ   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534855" y="498633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27209" y="50992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685800"/>
            <a:ext cx="5010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STORE.WORD 0x00300000, 0xfabfadad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458200" y="1451866"/>
            <a:ext cx="533400" cy="3250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8000536" y="2971847"/>
            <a:ext cx="4576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H="1">
            <a:off x="8157454" y="289564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7604895" y="2500972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D0-D31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V="1">
            <a:off x="8000535" y="4345971"/>
            <a:ext cx="453967" cy="154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7866773" y="396927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8686800" y="4546045"/>
            <a:ext cx="152400" cy="14978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25"/>
          <p:cNvSpPr>
            <a:spLocks noChangeShapeType="1"/>
          </p:cNvSpPr>
          <p:nvPr/>
        </p:nvSpPr>
        <p:spPr bwMode="auto">
          <a:xfrm>
            <a:off x="781446" y="3112532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890143" y="2743200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BE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Line 27"/>
          <p:cNvSpPr>
            <a:spLocks noChangeShapeType="1"/>
          </p:cNvSpPr>
          <p:nvPr/>
        </p:nvSpPr>
        <p:spPr bwMode="auto">
          <a:xfrm flipH="1">
            <a:off x="1391046" y="3036332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1470421" y="280773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Write I/O Register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22237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8037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43446" y="2071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19646" y="17811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2000" y="1893888"/>
            <a:ext cx="1027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59321" y="2528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38696" y="23002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54075" y="2314576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08037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54075" y="3276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808037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609600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08037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43446" y="15779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2000" y="1400176"/>
            <a:ext cx="885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38696" y="12954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08037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54075" y="3719513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808037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54075" y="4176713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808037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54075" y="4695825"/>
            <a:ext cx="179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IRQ   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534855" y="498633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27209" y="50992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685800"/>
            <a:ext cx="5010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STORE</a:t>
            </a:r>
            <a:r>
              <a:rPr lang="en-US" sz="2400" dirty="0" smtClean="0"/>
              <a:t>.WORD 0x00300000, 0xfabfadad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3276600"/>
            <a:ext cx="301686" cy="812245"/>
            <a:chOff x="2057400" y="3276600"/>
            <a:chExt cx="301686" cy="812245"/>
          </a:xfrm>
        </p:grpSpPr>
        <p:sp>
          <p:nvSpPr>
            <p:cNvPr id="3" name="TextBox 2"/>
            <p:cNvSpPr txBox="1"/>
            <p:nvPr/>
          </p:nvSpPr>
          <p:spPr>
            <a:xfrm>
              <a:off x="20574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37195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" name="Chord 5"/>
          <p:cNvSpPr/>
          <p:nvPr/>
        </p:nvSpPr>
        <p:spPr>
          <a:xfrm rot="12351808">
            <a:off x="2154197" y="3568611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43200" y="385774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0" y="3488410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458200" y="1447800"/>
            <a:ext cx="533400" cy="3250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8000536" y="2967781"/>
            <a:ext cx="4576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8157454" y="289158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7604895" y="2496906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D0-D31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V="1">
            <a:off x="8000535" y="4341905"/>
            <a:ext cx="453967" cy="154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7866773" y="3965206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8686800" y="4541979"/>
            <a:ext cx="152400" cy="14978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781446" y="3120979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890143" y="2751647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BE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1391046" y="3044779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1470421" y="281617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225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Write I/O Register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22237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8037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43446" y="2071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19646" y="17811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2000" y="1893888"/>
            <a:ext cx="1027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59321" y="2528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38696" y="23002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54075" y="2314576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08037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54075" y="3276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808037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609600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08037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43446" y="15779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2000" y="1400176"/>
            <a:ext cx="885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38696" y="12954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08037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54075" y="3719513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808037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54075" y="4176713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808037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54075" y="4695825"/>
            <a:ext cx="179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IRQ   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534855" y="498633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27209" y="50992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685800"/>
            <a:ext cx="506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STORE</a:t>
            </a:r>
            <a:r>
              <a:rPr lang="en-US" sz="2400" dirty="0" smtClean="0"/>
              <a:t>.</a:t>
            </a:r>
            <a:r>
              <a:rPr lang="en-US" sz="2400" b="1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/>
              <a:t> 0x00300000, 0xfabfadad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57400" y="3719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Chord 5"/>
          <p:cNvSpPr/>
          <p:nvPr/>
        </p:nvSpPr>
        <p:spPr>
          <a:xfrm rot="12351808">
            <a:off x="2154197" y="3568611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43200" y="385774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0" y="3488410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458200" y="1451866"/>
            <a:ext cx="533400" cy="3250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8000536" y="2971847"/>
            <a:ext cx="4576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8157454" y="289564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7604895" y="2500972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D0-D31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V="1">
            <a:off x="8000535" y="4345971"/>
            <a:ext cx="453967" cy="154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7866773" y="396927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8686800" y="4546045"/>
            <a:ext cx="152400" cy="14978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781446" y="3120979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890143" y="2751647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BE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1391046" y="3044779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1470421" y="281617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49" name="Chord 48"/>
          <p:cNvSpPr/>
          <p:nvPr/>
        </p:nvSpPr>
        <p:spPr>
          <a:xfrm rot="12351808">
            <a:off x="2132136" y="2841975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721139" y="3131106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25939" y="2761774"/>
            <a:ext cx="80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Write I/O Register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22237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8037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43446" y="2071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19646" y="17811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2000" y="1893888"/>
            <a:ext cx="1027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59321" y="2528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38696" y="23002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54075" y="2314576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08037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54075" y="3276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808037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609600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08037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43446" y="15779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2000" y="1400176"/>
            <a:ext cx="885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38696" y="12954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08037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54075" y="3719513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808037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54075" y="4176713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808037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54075" y="4695825"/>
            <a:ext cx="179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IRQ   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534855" y="498633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27209" y="50992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685800"/>
            <a:ext cx="506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STORE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WORD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0x00300000</a:t>
            </a:r>
            <a:r>
              <a:rPr lang="en-US" sz="2400" dirty="0" smtClean="0"/>
              <a:t>, 0xfabfadad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57400" y="3719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Chord 5"/>
          <p:cNvSpPr/>
          <p:nvPr/>
        </p:nvSpPr>
        <p:spPr>
          <a:xfrm rot="12351808">
            <a:off x="2154197" y="3568611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43200" y="385774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0" y="3488410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458200" y="1451866"/>
            <a:ext cx="533400" cy="3250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8000536" y="2971847"/>
            <a:ext cx="4576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8157454" y="289564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7604895" y="2500972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D0-D31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V="1">
            <a:off x="8000535" y="4345971"/>
            <a:ext cx="453967" cy="154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7866773" y="396927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8686800" y="4546045"/>
            <a:ext cx="152400" cy="14978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781446" y="3120979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890143" y="2751647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BE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1391046" y="3044779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1470421" y="281617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49" name="Chord 48"/>
          <p:cNvSpPr/>
          <p:nvPr/>
        </p:nvSpPr>
        <p:spPr>
          <a:xfrm rot="12351808">
            <a:off x="2132136" y="2841975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721139" y="3131106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25939" y="2761774"/>
            <a:ext cx="80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32037" y="1451866"/>
            <a:ext cx="2544763" cy="51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== 0x30 0000 (upper 32 bits)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876800" y="169498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Write I/O Register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685800"/>
            <a:ext cx="506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STORE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b="1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0x00300000</a:t>
            </a:r>
            <a:r>
              <a:rPr lang="en-US" sz="2400" dirty="0" smtClean="0"/>
              <a:t>, 0xfabfadad</a:t>
            </a:r>
            <a:endParaRPr lang="en-US" sz="2400" dirty="0"/>
          </a:p>
        </p:txBody>
      </p:sp>
      <p:sp>
        <p:nvSpPr>
          <p:cNvPr id="54" name="Freeform 4"/>
          <p:cNvSpPr>
            <a:spLocks/>
          </p:cNvSpPr>
          <p:nvPr/>
        </p:nvSpPr>
        <p:spPr bwMode="auto">
          <a:xfrm>
            <a:off x="122237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5"/>
          <p:cNvSpPr>
            <a:spLocks noChangeShapeType="1"/>
          </p:cNvSpPr>
          <p:nvPr/>
        </p:nvSpPr>
        <p:spPr bwMode="auto">
          <a:xfrm>
            <a:off x="808037" y="2162176"/>
            <a:ext cx="15510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 flipH="1">
            <a:off x="1543446" y="2071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646" y="17811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762000" y="1893888"/>
            <a:ext cx="1027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 flipH="1">
            <a:off x="1559321" y="2528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1638696" y="23002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854075" y="2314576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>
            <a:off x="808037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854075" y="3276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R/W</a:t>
            </a:r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808037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7"/>
          <p:cNvSpPr txBox="1">
            <a:spLocks noChangeArrowheads="1"/>
          </p:cNvSpPr>
          <p:nvPr/>
        </p:nvSpPr>
        <p:spPr bwMode="auto">
          <a:xfrm rot="16200000">
            <a:off x="-609600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>
            <a:off x="808037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9"/>
          <p:cNvSpPr>
            <a:spLocks noChangeShapeType="1"/>
          </p:cNvSpPr>
          <p:nvPr/>
        </p:nvSpPr>
        <p:spPr bwMode="auto">
          <a:xfrm flipH="1">
            <a:off x="1543446" y="15779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20"/>
          <p:cNvSpPr txBox="1">
            <a:spLocks noChangeArrowheads="1"/>
          </p:cNvSpPr>
          <p:nvPr/>
        </p:nvSpPr>
        <p:spPr bwMode="auto">
          <a:xfrm>
            <a:off x="762000" y="1400176"/>
            <a:ext cx="885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1638696" y="12954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>
            <a:off x="808037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23"/>
          <p:cNvSpPr txBox="1">
            <a:spLocks noChangeArrowheads="1"/>
          </p:cNvSpPr>
          <p:nvPr/>
        </p:nvSpPr>
        <p:spPr bwMode="auto">
          <a:xfrm>
            <a:off x="854075" y="3719513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ME</a:t>
            </a:r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 flipH="1">
            <a:off x="808037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854075" y="4176713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ACK</a:t>
            </a:r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 flipH="1">
            <a:off x="808037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854075" y="4695825"/>
            <a:ext cx="179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IRQ   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 flipH="1">
            <a:off x="1534855" y="498633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1527209" y="50992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57400" y="3719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Chord 82"/>
          <p:cNvSpPr/>
          <p:nvPr/>
        </p:nvSpPr>
        <p:spPr>
          <a:xfrm rot="12351808">
            <a:off x="2154197" y="3568611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743200" y="385774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48000" y="3488410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458200" y="1451866"/>
            <a:ext cx="533400" cy="3250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ine 18"/>
          <p:cNvSpPr>
            <a:spLocks noChangeShapeType="1"/>
          </p:cNvSpPr>
          <p:nvPr/>
        </p:nvSpPr>
        <p:spPr bwMode="auto">
          <a:xfrm>
            <a:off x="7604895" y="2971847"/>
            <a:ext cx="8533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 flipH="1">
            <a:off x="8157454" y="289564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20"/>
          <p:cNvSpPr txBox="1">
            <a:spLocks noChangeArrowheads="1"/>
          </p:cNvSpPr>
          <p:nvPr/>
        </p:nvSpPr>
        <p:spPr bwMode="auto">
          <a:xfrm>
            <a:off x="7604895" y="2500972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D0-D31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Line 13"/>
          <p:cNvSpPr>
            <a:spLocks noChangeShapeType="1"/>
          </p:cNvSpPr>
          <p:nvPr/>
        </p:nvSpPr>
        <p:spPr bwMode="auto">
          <a:xfrm flipV="1">
            <a:off x="8000535" y="4345971"/>
            <a:ext cx="453967" cy="154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Text Box 20"/>
          <p:cNvSpPr txBox="1">
            <a:spLocks noChangeArrowheads="1"/>
          </p:cNvSpPr>
          <p:nvPr/>
        </p:nvSpPr>
        <p:spPr bwMode="auto">
          <a:xfrm>
            <a:off x="7866773" y="396927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8686800" y="4546045"/>
            <a:ext cx="152400" cy="14978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Line 25"/>
          <p:cNvSpPr>
            <a:spLocks noChangeShapeType="1"/>
          </p:cNvSpPr>
          <p:nvPr/>
        </p:nvSpPr>
        <p:spPr bwMode="auto">
          <a:xfrm>
            <a:off x="781446" y="3120979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Text Box 26"/>
          <p:cNvSpPr txBox="1">
            <a:spLocks noChangeArrowheads="1"/>
          </p:cNvSpPr>
          <p:nvPr/>
        </p:nvSpPr>
        <p:spPr bwMode="auto">
          <a:xfrm>
            <a:off x="890143" y="2751647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BE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Line 27"/>
          <p:cNvSpPr>
            <a:spLocks noChangeShapeType="1"/>
          </p:cNvSpPr>
          <p:nvPr/>
        </p:nvSpPr>
        <p:spPr bwMode="auto">
          <a:xfrm flipH="1">
            <a:off x="1391046" y="3044779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470421" y="281617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98" name="Chord 97"/>
          <p:cNvSpPr/>
          <p:nvPr/>
        </p:nvSpPr>
        <p:spPr>
          <a:xfrm rot="12351808">
            <a:off x="2132136" y="2841975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721139" y="3131106"/>
            <a:ext cx="17746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25939" y="2761774"/>
            <a:ext cx="80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2332037" y="1451866"/>
            <a:ext cx="2544763" cy="51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== 0x30 0000 (upper 32 bits)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876800" y="169498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hord 102"/>
          <p:cNvSpPr/>
          <p:nvPr/>
        </p:nvSpPr>
        <p:spPr>
          <a:xfrm rot="12351808">
            <a:off x="7381673" y="4052368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5715000" y="1694980"/>
            <a:ext cx="0" cy="234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59339" y="4502706"/>
            <a:ext cx="3984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559339" y="3857742"/>
            <a:ext cx="0" cy="64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2"/>
          </p:cNvCxnSpPr>
          <p:nvPr/>
        </p:nvCxnSpPr>
        <p:spPr>
          <a:xfrm flipH="1">
            <a:off x="4495800" y="4334145"/>
            <a:ext cx="3067935" cy="4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495800" y="3120979"/>
            <a:ext cx="0" cy="122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715000" y="4093803"/>
            <a:ext cx="1889896" cy="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Write I/O Register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22237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8037" y="2162176"/>
            <a:ext cx="67968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43446" y="2071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19646" y="17811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2000" y="1893888"/>
            <a:ext cx="1027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59321" y="2528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38696" y="23002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54075" y="2314576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08037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54075" y="3276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808037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609600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08037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43446" y="15779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2000" y="1400176"/>
            <a:ext cx="885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38696" y="12954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08037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54075" y="3719513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808037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54075" y="4176713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808037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54075" y="4695825"/>
            <a:ext cx="179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IRQ   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534855" y="498633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27209" y="50992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685800"/>
            <a:ext cx="5119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STORE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b="1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0x00300000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0xfabfadad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57400" y="3276600"/>
            <a:ext cx="301686" cy="812245"/>
            <a:chOff x="2057400" y="3276600"/>
            <a:chExt cx="301686" cy="812245"/>
          </a:xfrm>
        </p:grpSpPr>
        <p:sp>
          <p:nvSpPr>
            <p:cNvPr id="3" name="TextBox 2"/>
            <p:cNvSpPr txBox="1"/>
            <p:nvPr/>
          </p:nvSpPr>
          <p:spPr>
            <a:xfrm>
              <a:off x="20574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37195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" name="Chord 5"/>
          <p:cNvSpPr/>
          <p:nvPr/>
        </p:nvSpPr>
        <p:spPr>
          <a:xfrm rot="12351808">
            <a:off x="2154197" y="3568611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43200" y="385774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0" y="3488410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458200" y="1451866"/>
            <a:ext cx="533400" cy="3250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7604895" y="2971847"/>
            <a:ext cx="8533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8157454" y="289564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7604895" y="2500972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D0-D31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V="1">
            <a:off x="8000535" y="4345971"/>
            <a:ext cx="453967" cy="154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7866773" y="396927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8686800" y="4546045"/>
            <a:ext cx="152400" cy="14978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781446" y="3120979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890143" y="2751647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BE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1391046" y="3044779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1470421" y="281617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49" name="Chord 48"/>
          <p:cNvSpPr/>
          <p:nvPr/>
        </p:nvSpPr>
        <p:spPr>
          <a:xfrm rot="12351808">
            <a:off x="2132136" y="2841975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721139" y="3131106"/>
            <a:ext cx="17746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25939" y="2761774"/>
            <a:ext cx="80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32037" y="1451866"/>
            <a:ext cx="2544763" cy="51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== 0x30 0000 (upper 32 bits)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876800" y="169498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hord 52"/>
          <p:cNvSpPr/>
          <p:nvPr/>
        </p:nvSpPr>
        <p:spPr>
          <a:xfrm rot="12351808">
            <a:off x="7381673" y="4052368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endCxn id="38" idx="0"/>
          </p:cNvCxnSpPr>
          <p:nvPr/>
        </p:nvCxnSpPr>
        <p:spPr>
          <a:xfrm>
            <a:off x="7604895" y="2162176"/>
            <a:ext cx="0" cy="80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15000" y="1694980"/>
            <a:ext cx="0" cy="234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59339" y="4502706"/>
            <a:ext cx="3984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559339" y="3857742"/>
            <a:ext cx="0" cy="64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2"/>
          </p:cNvCxnSpPr>
          <p:nvPr/>
        </p:nvCxnSpPr>
        <p:spPr>
          <a:xfrm flipH="1">
            <a:off x="4495800" y="4334145"/>
            <a:ext cx="3067935" cy="4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95800" y="3120979"/>
            <a:ext cx="0" cy="122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715000" y="4093803"/>
            <a:ext cx="1889896" cy="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13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Write I/O Register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22237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8037" y="2162176"/>
            <a:ext cx="67968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43446" y="2071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19646" y="17811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2000" y="1893888"/>
            <a:ext cx="1027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59321" y="2528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38696" y="23002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54075" y="2314576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08037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54075" y="3276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808037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609600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08037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43446" y="15779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2000" y="1400176"/>
            <a:ext cx="885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38696" y="12954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08037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54075" y="3719513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808037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54075" y="4176713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808037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54075" y="4695825"/>
            <a:ext cx="179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IRQ   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534855" y="498633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27209" y="50992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685800"/>
            <a:ext cx="5119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STORE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b="1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0x00300000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0xfabfadad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57400" y="3276600"/>
            <a:ext cx="301686" cy="812245"/>
            <a:chOff x="2057400" y="3276600"/>
            <a:chExt cx="301686" cy="812245"/>
          </a:xfrm>
        </p:grpSpPr>
        <p:sp>
          <p:nvSpPr>
            <p:cNvPr id="3" name="TextBox 2"/>
            <p:cNvSpPr txBox="1"/>
            <p:nvPr/>
          </p:nvSpPr>
          <p:spPr>
            <a:xfrm>
              <a:off x="20574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37195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" name="Chord 5"/>
          <p:cNvSpPr/>
          <p:nvPr/>
        </p:nvSpPr>
        <p:spPr>
          <a:xfrm rot="12351808">
            <a:off x="2154197" y="3568611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43200" y="385774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0" y="3488410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458200" y="1451866"/>
            <a:ext cx="533400" cy="3250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7604895" y="2971847"/>
            <a:ext cx="8533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8157454" y="289564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7604895" y="2500972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D0-D31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V="1">
            <a:off x="8000535" y="4345971"/>
            <a:ext cx="453967" cy="154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7866773" y="3969272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8686800" y="4546045"/>
            <a:ext cx="152400" cy="14978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1158875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781446" y="3120979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890143" y="2751647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BE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1391046" y="3044779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1470421" y="281617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49" name="Chord 48"/>
          <p:cNvSpPr/>
          <p:nvPr/>
        </p:nvSpPr>
        <p:spPr>
          <a:xfrm rot="12351808">
            <a:off x="2132136" y="2841975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721139" y="3131106"/>
            <a:ext cx="17746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25939" y="2761774"/>
            <a:ext cx="80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32037" y="1451866"/>
            <a:ext cx="2544763" cy="513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== 0x30 0000 (upper 32 bits)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876800" y="169498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hord 52"/>
          <p:cNvSpPr/>
          <p:nvPr/>
        </p:nvSpPr>
        <p:spPr>
          <a:xfrm rot="12351808">
            <a:off x="7381673" y="4052368"/>
            <a:ext cx="585634" cy="578262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endCxn id="38" idx="0"/>
          </p:cNvCxnSpPr>
          <p:nvPr/>
        </p:nvCxnSpPr>
        <p:spPr>
          <a:xfrm>
            <a:off x="7604895" y="2162176"/>
            <a:ext cx="0" cy="80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15000" y="1694980"/>
            <a:ext cx="0" cy="234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59339" y="4502706"/>
            <a:ext cx="3984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559339" y="3857742"/>
            <a:ext cx="0" cy="64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2"/>
          </p:cNvCxnSpPr>
          <p:nvPr/>
        </p:nvCxnSpPr>
        <p:spPr>
          <a:xfrm flipH="1">
            <a:off x="4495800" y="4334145"/>
            <a:ext cx="3067935" cy="4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95800" y="3120979"/>
            <a:ext cx="0" cy="122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715000" y="4093803"/>
            <a:ext cx="1889896" cy="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 rot="16200000">
            <a:off x="2425905" y="4236503"/>
            <a:ext cx="365454" cy="55318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29" idx="3"/>
          </p:cNvCxnSpPr>
          <p:nvPr/>
        </p:nvCxnSpPr>
        <p:spPr>
          <a:xfrm flipV="1">
            <a:off x="2885227" y="4513097"/>
            <a:ext cx="1627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48000" y="4251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743200" y="4620935"/>
            <a:ext cx="0" cy="478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738718" y="5054559"/>
            <a:ext cx="5342291" cy="3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2" idx="2"/>
          </p:cNvCxnSpPr>
          <p:nvPr/>
        </p:nvCxnSpPr>
        <p:spPr>
          <a:xfrm>
            <a:off x="8064103" y="4338604"/>
            <a:ext cx="16906" cy="732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address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STORE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b="1" dirty="0">
                <a:solidFill>
                  <a:srgbClr val="FF0000"/>
                </a:solidFill>
              </a:rPr>
              <a:t>WORD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0x00300000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0xfabfadad</a:t>
            </a:r>
          </a:p>
          <a:p>
            <a:r>
              <a:rPr lang="en-US" sz="2800" dirty="0" smtClean="0"/>
              <a:t>A31-A2 = 0000 0000 0011 0000 0000 0000 0000 00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00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READ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4478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33600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743200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1795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17925" y="1893888"/>
            <a:ext cx="1920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DataOut</a:t>
            </a:r>
            <a:r>
              <a:rPr lang="en-US" altLang="en-US" dirty="0"/>
              <a:t>  </a:t>
            </a:r>
            <a:r>
              <a:rPr lang="en-US" altLang="en-US" b="1" dirty="0" smtClean="0"/>
              <a:t>Do</a:t>
            </a:r>
            <a:r>
              <a:rPr lang="en-US" altLang="en-US" dirty="0"/>
              <a:t>7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759075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8450" y="2314576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0000" y="2314576"/>
            <a:ext cx="1720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DataIn</a:t>
            </a:r>
            <a:r>
              <a:rPr lang="en-US" altLang="en-US" dirty="0"/>
              <a:t>    </a:t>
            </a:r>
            <a:r>
              <a:rPr lang="en-US" altLang="en-US" b="1" dirty="0" smtClean="0"/>
              <a:t>Di</a:t>
            </a:r>
            <a:r>
              <a:rPr lang="en-US" altLang="en-US" dirty="0"/>
              <a:t>7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Di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33600" y="36242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148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33600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715963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133600" y="16684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743200" y="1592263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400176"/>
            <a:ext cx="1739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Address 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31-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838450" y="130968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1000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100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1336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100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6638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7432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16200000">
            <a:off x="6240464" y="323626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To Memory and Devices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807075" y="3062288"/>
            <a:ext cx="441325" cy="204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835650" y="1978819"/>
            <a:ext cx="260350" cy="519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5807075" y="1493044"/>
            <a:ext cx="136525" cy="183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8400" y="2053709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899178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CONTROL`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37253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133600" y="4038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85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Read I/O Register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22237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8037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543446" y="20716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19646" y="17811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2000" y="1893888"/>
            <a:ext cx="1027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559321" y="2528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38696" y="23002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54075" y="2314576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7-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08037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54075" y="3276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158875" y="334435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808037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-609600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08037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43446" y="15779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2000" y="1400176"/>
            <a:ext cx="885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38696" y="12954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08037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54075" y="3719513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808037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54075" y="4176713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808037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54075" y="4695825"/>
            <a:ext cx="179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IRQ   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31-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IRQ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534855" y="498633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27209" y="50992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685800"/>
            <a:ext cx="5010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STORE.WORD 0x00300000, 0xfabfadad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458200" y="1451866"/>
            <a:ext cx="533400" cy="3250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8000536" y="2971847"/>
            <a:ext cx="4576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H="1">
            <a:off x="8157454" y="289564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7604895" y="2500972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D0-D31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V="1">
            <a:off x="8000535" y="4345971"/>
            <a:ext cx="453967" cy="154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7866773" y="3969272"/>
            <a:ext cx="314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8686800" y="4546045"/>
            <a:ext cx="152400" cy="14978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25"/>
          <p:cNvSpPr>
            <a:spLocks noChangeShapeType="1"/>
          </p:cNvSpPr>
          <p:nvPr/>
        </p:nvSpPr>
        <p:spPr bwMode="auto">
          <a:xfrm>
            <a:off x="781446" y="3112532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890143" y="2743200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BE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Line 27"/>
          <p:cNvSpPr>
            <a:spLocks noChangeShapeType="1"/>
          </p:cNvSpPr>
          <p:nvPr/>
        </p:nvSpPr>
        <p:spPr bwMode="auto">
          <a:xfrm flipH="1">
            <a:off x="1391046" y="3036332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1470421" y="280773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160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Mutiplexing</a:t>
            </a:r>
            <a:r>
              <a:rPr lang="en-US" dirty="0" smtClean="0"/>
              <a:t> the Data In and Data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vs. Point to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READ 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 w="3810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4478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33600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743200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1795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17925" y="1893888"/>
            <a:ext cx="1920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DataOut</a:t>
            </a:r>
            <a:r>
              <a:rPr lang="en-US" altLang="en-US" dirty="0"/>
              <a:t>  </a:t>
            </a:r>
            <a:r>
              <a:rPr lang="en-US" altLang="en-US" b="1" dirty="0" smtClean="0"/>
              <a:t>Do</a:t>
            </a:r>
            <a:r>
              <a:rPr lang="en-US" altLang="en-US" dirty="0"/>
              <a:t>7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759075" y="2543176"/>
            <a:ext cx="152400" cy="15240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8450" y="2314576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0000" y="2314576"/>
            <a:ext cx="1720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DataIn</a:t>
            </a:r>
            <a:r>
              <a:rPr lang="en-US" altLang="en-US" dirty="0"/>
              <a:t>    </a:t>
            </a:r>
            <a:r>
              <a:rPr lang="en-US" altLang="en-US" b="1" dirty="0" smtClean="0"/>
              <a:t>Di</a:t>
            </a:r>
            <a:r>
              <a:rPr lang="en-US" altLang="en-US" dirty="0"/>
              <a:t>7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Di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33600" y="36242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148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33600" y="2619376"/>
            <a:ext cx="1524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715963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133600" y="16684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743200" y="1592263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400176"/>
            <a:ext cx="1739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Address 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31-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838450" y="130968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1000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510088"/>
            <a:ext cx="1524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100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1336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100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6638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7432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16200000">
            <a:off x="6240464" y="323626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To Memory and Devices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807075" y="3062288"/>
            <a:ext cx="441325" cy="204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835650" y="1978819"/>
            <a:ext cx="260350" cy="519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5807075" y="1493044"/>
            <a:ext cx="136525" cy="183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8400" y="2053709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899178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CONTROL`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37253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133600" y="4038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8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WRITE #1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4478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33600" y="2162176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743200" y="2085976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1795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17925" y="1893888"/>
            <a:ext cx="1920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DataOut</a:t>
            </a:r>
            <a:r>
              <a:rPr lang="en-US" altLang="en-US" dirty="0"/>
              <a:t>  </a:t>
            </a:r>
            <a:r>
              <a:rPr lang="en-US" altLang="en-US" b="1" dirty="0" smtClean="0"/>
              <a:t>Do</a:t>
            </a:r>
            <a:r>
              <a:rPr lang="en-US" altLang="en-US" dirty="0"/>
              <a:t>7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759075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8450" y="2314576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0000" y="2314576"/>
            <a:ext cx="1720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DataIn</a:t>
            </a:r>
            <a:r>
              <a:rPr lang="en-US" altLang="en-US" dirty="0"/>
              <a:t>    </a:t>
            </a:r>
            <a:r>
              <a:rPr lang="en-US" altLang="en-US" b="1" dirty="0" smtClean="0"/>
              <a:t>Di</a:t>
            </a:r>
            <a:r>
              <a:rPr lang="en-US" altLang="en-US" dirty="0"/>
              <a:t>7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Di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33600" y="36242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148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33600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715963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133600" y="16684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743200" y="1592263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400176"/>
            <a:ext cx="1739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Address 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31-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838450" y="130968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1000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100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1336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100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6638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7432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16200000">
            <a:off x="6240464" y="323626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To Memory and Devices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807075" y="3062288"/>
            <a:ext cx="441325" cy="204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835650" y="1978819"/>
            <a:ext cx="260350" cy="519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5807075" y="1493044"/>
            <a:ext cx="136525" cy="183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8400" y="2053709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899178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CONTROL`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37253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133600" y="4038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WRITE #2</a:t>
            </a:r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4478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33600" y="2162176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743200" y="2085976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1795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17925" y="1893888"/>
            <a:ext cx="1920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DataOut</a:t>
            </a:r>
            <a:r>
              <a:rPr lang="en-US" altLang="en-US" dirty="0"/>
              <a:t>  </a:t>
            </a:r>
            <a:r>
              <a:rPr lang="en-US" altLang="en-US" b="1" dirty="0" smtClean="0"/>
              <a:t>Do</a:t>
            </a:r>
            <a:r>
              <a:rPr lang="en-US" altLang="en-US" dirty="0"/>
              <a:t>7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759075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8450" y="2314576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0000" y="2314576"/>
            <a:ext cx="1720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DataIn</a:t>
            </a:r>
            <a:r>
              <a:rPr lang="en-US" altLang="en-US" dirty="0"/>
              <a:t>    </a:t>
            </a:r>
            <a:r>
              <a:rPr lang="en-US" altLang="en-US" b="1" dirty="0" smtClean="0"/>
              <a:t>Di</a:t>
            </a:r>
            <a:r>
              <a:rPr lang="en-US" altLang="en-US" dirty="0"/>
              <a:t>7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Di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33600" y="36242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148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33600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715963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133600" y="1668463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743200" y="1592263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400176"/>
            <a:ext cx="1739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Address 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31-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838450" y="130968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1000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510088"/>
            <a:ext cx="1524000" cy="0"/>
          </a:xfrm>
          <a:prstGeom prst="line">
            <a:avLst/>
          </a:prstGeom>
          <a:noFill/>
          <a:ln w="38100">
            <a:solidFill>
              <a:schemeClr val="accent4">
                <a:lumMod val="75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100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1336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100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6638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7432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16200000">
            <a:off x="6240464" y="323626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To Memory and Devices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807075" y="3062288"/>
            <a:ext cx="441325" cy="204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835650" y="1978819"/>
            <a:ext cx="260350" cy="519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5807075" y="1493044"/>
            <a:ext cx="136525" cy="183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8400" y="2053709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899178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CONTROL`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37253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133600" y="4038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BYTES, HALF-WORDS, 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1447800" y="852488"/>
            <a:ext cx="685800" cy="5181600"/>
          </a:xfrm>
          <a:custGeom>
            <a:avLst/>
            <a:gdLst>
              <a:gd name="T0" fmla="*/ 0 w 432"/>
              <a:gd name="T1" fmla="*/ 0 h 3264"/>
              <a:gd name="T2" fmla="*/ 432 w 432"/>
              <a:gd name="T3" fmla="*/ 0 h 3264"/>
              <a:gd name="T4" fmla="*/ 432 w 432"/>
              <a:gd name="T5" fmla="*/ 3264 h 3264"/>
              <a:gd name="T6" fmla="*/ 144 w 432"/>
              <a:gd name="T7" fmla="*/ 3264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264">
                <a:moveTo>
                  <a:pt x="0" y="0"/>
                </a:moveTo>
                <a:lnTo>
                  <a:pt x="432" y="0"/>
                </a:lnTo>
                <a:lnTo>
                  <a:pt x="432" y="3264"/>
                </a:lnTo>
                <a:lnTo>
                  <a:pt x="144" y="326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133600" y="2162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743200" y="208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19400" y="179546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17925" y="1893888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DataOut  </a:t>
            </a:r>
            <a:r>
              <a:rPr lang="en-US" altLang="en-US" b="1"/>
              <a:t>Do</a:t>
            </a:r>
            <a:r>
              <a:rPr lang="en-US" altLang="en-US"/>
              <a:t>31-</a:t>
            </a:r>
            <a:r>
              <a:rPr lang="en-US" altLang="en-US" b="1"/>
              <a:t>Do</a:t>
            </a:r>
            <a:r>
              <a:rPr lang="en-US" altLang="en-US"/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759075" y="25431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8450" y="23145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10000" y="2314576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DataIn    </a:t>
            </a:r>
            <a:r>
              <a:rPr lang="en-US" altLang="en-US" b="1"/>
              <a:t>Di</a:t>
            </a:r>
            <a:r>
              <a:rPr lang="en-US" altLang="en-US"/>
              <a:t>31-</a:t>
            </a:r>
            <a:r>
              <a:rPr lang="en-US" altLang="en-US" b="1"/>
              <a:t>Di</a:t>
            </a:r>
            <a:r>
              <a:rPr lang="en-US" altLang="en-US"/>
              <a:t>0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33600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339566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R/W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14800" y="3471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33600" y="26193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 rot="16200000">
            <a:off x="715963" y="297497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Processor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133600" y="1668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743200" y="15922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17925" y="1400176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Address  </a:t>
            </a:r>
            <a:r>
              <a:rPr lang="en-US" altLang="en-US" b="1"/>
              <a:t>A</a:t>
            </a:r>
            <a:r>
              <a:rPr lang="en-US" altLang="en-US"/>
              <a:t>31-</a:t>
            </a:r>
            <a:r>
              <a:rPr lang="en-US" altLang="en-US" b="1"/>
              <a:t>A</a:t>
            </a:r>
            <a:r>
              <a:rPr lang="en-US" altLang="en-US"/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838450" y="1309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133600" y="406717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10000" y="3838576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133600" y="31384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10000" y="2909888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ByteEnable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2743200" y="3062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822575" y="28336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510088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810000" y="4295776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133600" y="5029201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10000" y="4814888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   </a:t>
            </a:r>
            <a:r>
              <a:rPr lang="en-US" altLang="en-US" b="1"/>
              <a:t>IRQ</a:t>
            </a:r>
            <a:r>
              <a:rPr lang="en-US" altLang="en-US"/>
              <a:t>31-</a:t>
            </a:r>
            <a:r>
              <a:rPr lang="en-US" altLang="en-US" b="1"/>
              <a:t>IRQ</a:t>
            </a:r>
            <a:r>
              <a:rPr lang="en-US" altLang="en-US"/>
              <a:t>0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2663825" y="49672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743200" y="47386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16200000">
            <a:off x="6240464" y="323626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To Memory and Devices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807075" y="3062288"/>
            <a:ext cx="441325" cy="2043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835650" y="1978819"/>
            <a:ext cx="260350" cy="519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5807075" y="1493044"/>
            <a:ext cx="136525" cy="1833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8400" y="2053709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3899178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CONTROL`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137253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291587"/>
              </p:ext>
            </p:extLst>
          </p:nvPr>
        </p:nvGraphicFramePr>
        <p:xfrm>
          <a:off x="-533400" y="838200"/>
          <a:ext cx="9144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BE0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BE1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BE2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BE3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D0 – D7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D8 – D15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D15 – D23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D24—D31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x…x00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x…x01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x…x10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x…x11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x…x00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x…x10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x…x00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65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333052"/>
              </p:ext>
            </p:extLst>
          </p:nvPr>
        </p:nvGraphicFramePr>
        <p:xfrm>
          <a:off x="304800" y="609600"/>
          <a:ext cx="7924801" cy="5486400"/>
        </p:xfrm>
        <a:graphic>
          <a:graphicData uri="http://schemas.openxmlformats.org/drawingml/2006/table">
            <a:tbl>
              <a:tblPr/>
              <a:tblGrid>
                <a:gridCol w="4022945"/>
                <a:gridCol w="2263076"/>
                <a:gridCol w="1638780"/>
              </a:tblGrid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ourier New"/>
                        </a:rPr>
                        <a:t>Operation</a:t>
                      </a:r>
                      <a:endParaRPr lang="en-US" sz="2800" dirty="0">
                        <a:effectLst/>
                        <a:latin typeface="Courier New"/>
                      </a:endParaRP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ourier New"/>
                        </a:rPr>
                        <a:t>A31-A2</a:t>
                      </a:r>
                      <a:endParaRPr lang="en-US" sz="2800">
                        <a:effectLst/>
                        <a:latin typeface="Courier New"/>
                      </a:endParaRP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ourier New"/>
                        </a:rPr>
                        <a:t>BE3-BE0</a:t>
                      </a:r>
                      <a:endParaRPr lang="en-US" sz="2800">
                        <a:effectLst/>
                        <a:latin typeface="Courier New"/>
                      </a:endParaRP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LOAD.WORD </a:t>
                      </a:r>
                      <a:r>
                        <a:rPr lang="en-US" sz="2800" dirty="0" smtClean="0">
                          <a:effectLst/>
                          <a:latin typeface="Courier New"/>
                        </a:rPr>
                        <a:t> 10000</a:t>
                      </a:r>
                      <a:endParaRPr lang="en-US" sz="2800" dirty="0">
                        <a:effectLst/>
                        <a:latin typeface="Courier New"/>
                      </a:endParaRP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urier New"/>
                        </a:rPr>
                        <a:t>0…0100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urier New"/>
                        </a:rPr>
                        <a:t>1111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LOAD.HWORD 10000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urier New"/>
                        </a:rPr>
                        <a:t>0…0100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urier New"/>
                        </a:rPr>
                        <a:t>0011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LOAD.HWORD 10010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urier New"/>
                        </a:rPr>
                        <a:t>0…0100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urier New"/>
                        </a:rPr>
                        <a:t>1100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LOAD.BYTE </a:t>
                      </a:r>
                      <a:r>
                        <a:rPr lang="en-US" sz="2800" dirty="0" smtClean="0">
                          <a:effectLst/>
                          <a:latin typeface="Courier New"/>
                        </a:rPr>
                        <a:t> 10000</a:t>
                      </a:r>
                      <a:endParaRPr lang="en-US" sz="2800" dirty="0">
                        <a:effectLst/>
                        <a:latin typeface="Courier New"/>
                      </a:endParaRP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0…0100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urier New"/>
                        </a:rPr>
                        <a:t>0001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LOAD.BYTE </a:t>
                      </a:r>
                      <a:r>
                        <a:rPr lang="en-US" sz="2800" dirty="0" smtClean="0">
                          <a:effectLst/>
                          <a:latin typeface="Courier New"/>
                        </a:rPr>
                        <a:t> 10001</a:t>
                      </a:r>
                      <a:endParaRPr lang="en-US" sz="2800" dirty="0">
                        <a:effectLst/>
                        <a:latin typeface="Courier New"/>
                      </a:endParaRP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0…0100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0010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LOAD.BYTE </a:t>
                      </a:r>
                      <a:r>
                        <a:rPr lang="en-US" sz="2800" dirty="0" smtClean="0">
                          <a:effectLst/>
                          <a:latin typeface="Courier New"/>
                        </a:rPr>
                        <a:t> 10010</a:t>
                      </a:r>
                      <a:endParaRPr lang="en-US" sz="2800" dirty="0">
                        <a:effectLst/>
                        <a:latin typeface="Courier New"/>
                      </a:endParaRP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urier New"/>
                        </a:rPr>
                        <a:t>0…0100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0100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LOAD.BYTE </a:t>
                      </a:r>
                      <a:r>
                        <a:rPr lang="en-US" sz="2800" dirty="0" smtClean="0">
                          <a:effectLst/>
                          <a:latin typeface="Courier New"/>
                        </a:rPr>
                        <a:t> 10011</a:t>
                      </a:r>
                      <a:endParaRPr lang="en-US" sz="2800" dirty="0">
                        <a:effectLst/>
                        <a:latin typeface="Courier New"/>
                      </a:endParaRP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0…0100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1000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LOAD.BYTE </a:t>
                      </a:r>
                      <a:r>
                        <a:rPr lang="en-US" sz="2800" dirty="0" smtClean="0">
                          <a:effectLst/>
                          <a:latin typeface="Courier New"/>
                        </a:rPr>
                        <a:t> 11010</a:t>
                      </a:r>
                      <a:endParaRPr lang="en-US" sz="2800" dirty="0">
                        <a:effectLst/>
                        <a:latin typeface="Courier New"/>
                      </a:endParaRP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urier New"/>
                        </a:rPr>
                        <a:t>0…0110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0100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LOAD.BYTE </a:t>
                      </a:r>
                      <a:r>
                        <a:rPr lang="en-US" sz="2800" dirty="0" smtClean="0">
                          <a:effectLst/>
                          <a:latin typeface="Courier New"/>
                        </a:rPr>
                        <a:t> 11101</a:t>
                      </a:r>
                      <a:endParaRPr lang="en-US" sz="2800" dirty="0">
                        <a:effectLst/>
                        <a:latin typeface="Courier New"/>
                      </a:endParaRP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ourier New"/>
                        </a:rPr>
                        <a:t>0…0111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/>
                        </a:rPr>
                        <a:t>0010</a:t>
                      </a:r>
                    </a:p>
                  </a:txBody>
                  <a:tcPr marL="57176" marR="571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06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853</Words>
  <Application>Microsoft Office PowerPoint</Application>
  <PresentationFormat>On-screen Show (4:3)</PresentationFormat>
  <Paragraphs>511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MEMORY READ #1</vt:lpstr>
      <vt:lpstr>MEMORY READ #2</vt:lpstr>
      <vt:lpstr>MEMORY WRITE #1</vt:lpstr>
      <vt:lpstr>MEMORY WRITE #2</vt:lpstr>
      <vt:lpstr>BYTES, HALF-WORDS, WORDS</vt:lpstr>
      <vt:lpstr>PowerPoint Presentation</vt:lpstr>
      <vt:lpstr>PowerPoint Presentation</vt:lpstr>
      <vt:lpstr>MEMORY READ #1</vt:lpstr>
      <vt:lpstr>MEMORY READ #2</vt:lpstr>
      <vt:lpstr>MEMORY WRITE #1</vt:lpstr>
      <vt:lpstr>MEMORY WRITE #2</vt:lpstr>
      <vt:lpstr>PowerPoint Presentation</vt:lpstr>
      <vt:lpstr>PowerPoint Presentation</vt:lpstr>
      <vt:lpstr>Load.word 0x1000</vt:lpstr>
      <vt:lpstr>Load.word 0x1000</vt:lpstr>
      <vt:lpstr>CONNECTING MULTIPLE DEVICES</vt:lpstr>
      <vt:lpstr>CONNECTING MULTIPLE DEVICES</vt:lpstr>
      <vt:lpstr>CONNECTING MULTIPLE DEVICES</vt:lpstr>
      <vt:lpstr>CONNECTING MULTIPLE DEVICES</vt:lpstr>
      <vt:lpstr>A Write I/O Register</vt:lpstr>
      <vt:lpstr>A Write I/O Register</vt:lpstr>
      <vt:lpstr>A Write I/O Register</vt:lpstr>
      <vt:lpstr>A Write I/O Register</vt:lpstr>
      <vt:lpstr>A Write I/O Register</vt:lpstr>
      <vt:lpstr>A Write I/O Register</vt:lpstr>
      <vt:lpstr>A Write I/O Register</vt:lpstr>
      <vt:lpstr>Word address match</vt:lpstr>
      <vt:lpstr>A Read I/O Register</vt:lpstr>
      <vt:lpstr>Mutiplexing the Data In and Data Out</vt:lpstr>
      <vt:lpstr>BUS vs. Point to 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dodo</dc:creator>
  <cp:lastModifiedBy>dodo</cp:lastModifiedBy>
  <cp:revision>54</cp:revision>
  <dcterms:created xsi:type="dcterms:W3CDTF">2006-08-16T00:00:00Z</dcterms:created>
  <dcterms:modified xsi:type="dcterms:W3CDTF">2013-10-04T03:11:49Z</dcterms:modified>
</cp:coreProperties>
</file>