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9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88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7" r:id="rId41"/>
    <p:sldId id="298" r:id="rId42"/>
    <p:sldId id="299" r:id="rId43"/>
    <p:sldId id="324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4" r:id="rId52"/>
    <p:sldId id="305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950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F3CD7CFA-2522-4443-9CB2-5315A8407DB7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878158C7-1BF9-41B5-8D48-084A675C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all accesses are:</a:t>
            </a:r>
          </a:p>
          <a:p>
            <a:pPr lvl="1"/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For 1 Byte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4-way Fully-Associative with 1 Byte blocks</a:t>
            </a:r>
          </a:p>
          <a:p>
            <a:r>
              <a:rPr lang="en-US" dirty="0" smtClean="0"/>
              <a:t>Replacement Policy</a:t>
            </a:r>
          </a:p>
          <a:p>
            <a:pPr lvl="1"/>
            <a:r>
              <a:rPr lang="en-US" dirty="0" smtClean="0"/>
              <a:t>When a set if fully occupied</a:t>
            </a:r>
          </a:p>
          <a:p>
            <a:pPr lvl="1"/>
            <a:r>
              <a:rPr lang="en-US" dirty="0" smtClean="0"/>
              <a:t>New block needs to come in	</a:t>
            </a:r>
          </a:p>
          <a:p>
            <a:pPr lvl="2"/>
            <a:r>
              <a:rPr lang="en-US" dirty="0" smtClean="0"/>
              <a:t>Due to a cache miss</a:t>
            </a:r>
          </a:p>
          <a:p>
            <a:pPr lvl="1"/>
            <a:r>
              <a:rPr lang="en-US" dirty="0" smtClean="0"/>
              <a:t>Which of the existing blocks leaves?</a:t>
            </a:r>
          </a:p>
          <a:p>
            <a:pPr lvl="2"/>
            <a:r>
              <a:rPr lang="en-US" dirty="0" smtClean="0"/>
              <a:t>Block is evicted</a:t>
            </a:r>
          </a:p>
          <a:p>
            <a:r>
              <a:rPr lang="en-US" dirty="0" smtClean="0"/>
              <a:t>Any Decision is valid</a:t>
            </a:r>
          </a:p>
          <a:p>
            <a:pPr lvl="1"/>
            <a:r>
              <a:rPr lang="en-US" dirty="0" smtClean="0"/>
              <a:t>Performance </a:t>
            </a:r>
            <a:r>
              <a:rPr lang="en-US" i="1" dirty="0" smtClean="0"/>
              <a:t>not </a:t>
            </a:r>
            <a:r>
              <a:rPr lang="en-US" dirty="0" smtClean="0"/>
              <a:t>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5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197632" y="4114800"/>
            <a:ext cx="514802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96496" y="308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7916971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5315601" y="3101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168834" y="3106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042903" y="3106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1430817" y="4267200"/>
            <a:ext cx="5832622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625603" y="4419600"/>
            <a:ext cx="1869281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887815" y="4572000"/>
            <a:ext cx="2689358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" y="4495800"/>
            <a:ext cx="8447567" cy="2362200"/>
          </a:xfrm>
        </p:spPr>
        <p:txBody>
          <a:bodyPr/>
          <a:lstStyle/>
          <a:p>
            <a:r>
              <a:rPr lang="en-US" dirty="0" smtClean="0"/>
              <a:t>Record relative order </a:t>
            </a:r>
          </a:p>
          <a:p>
            <a:pPr lvl="1"/>
            <a:r>
              <a:rPr lang="en-US" dirty="0" smtClean="0"/>
              <a:t>Ways</a:t>
            </a:r>
          </a:p>
          <a:p>
            <a:r>
              <a:rPr lang="en-US" dirty="0" smtClean="0"/>
              <a:t>4 ways x </a:t>
            </a:r>
            <a:r>
              <a:rPr lang="en-US" dirty="0" err="1" smtClean="0"/>
              <a:t>lg</a:t>
            </a:r>
            <a:r>
              <a:rPr lang="en-US" dirty="0" smtClean="0"/>
              <a:t>(4) bits = 8 bits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8987" y="2352858"/>
            <a:ext cx="457200" cy="1823483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6105" y="762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333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940642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303951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111759" y="23833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641" y="37630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493" y="1819458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31813" y="769088"/>
            <a:ext cx="1438660" cy="3414341"/>
            <a:chOff x="1831813" y="930830"/>
            <a:chExt cx="1438660" cy="3414341"/>
          </a:xfrm>
        </p:grpSpPr>
        <p:grpSp>
          <p:nvGrpSpPr>
            <p:cNvPr id="20" name="Group 19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5</a:t>
              </a:r>
              <a:endParaRPr lang="en-US" sz="3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50400" y="786809"/>
            <a:ext cx="1438660" cy="3414341"/>
            <a:chOff x="1831813" y="930830"/>
            <a:chExt cx="1438660" cy="3414341"/>
          </a:xfrm>
        </p:grpSpPr>
        <p:grpSp>
          <p:nvGrpSpPr>
            <p:cNvPr id="31" name="Group 30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6</a:t>
              </a:r>
              <a:endParaRPr lang="en-US" sz="3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05400" y="797441"/>
            <a:ext cx="1438660" cy="3414341"/>
            <a:chOff x="1831813" y="930830"/>
            <a:chExt cx="1438660" cy="3414341"/>
          </a:xfrm>
        </p:grpSpPr>
        <p:grpSp>
          <p:nvGrpSpPr>
            <p:cNvPr id="42" name="Group 41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7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7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34200" y="797441"/>
            <a:ext cx="1438659" cy="3414341"/>
            <a:chOff x="1831813" y="930830"/>
            <a:chExt cx="1438660" cy="3414341"/>
          </a:xfrm>
        </p:grpSpPr>
        <p:grpSp>
          <p:nvGrpSpPr>
            <p:cNvPr id="53" name="Group 52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7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" y="4495800"/>
            <a:ext cx="4151809" cy="2362200"/>
          </a:xfrm>
        </p:spPr>
        <p:txBody>
          <a:bodyPr/>
          <a:lstStyle/>
          <a:p>
            <a:r>
              <a:rPr lang="en-US" dirty="0" smtClean="0"/>
              <a:t>Don’t need the LRU</a:t>
            </a:r>
          </a:p>
          <a:p>
            <a:pPr lvl="1"/>
            <a:r>
              <a:rPr lang="en-US" dirty="0" smtClean="0"/>
              <a:t>Implied</a:t>
            </a:r>
          </a:p>
          <a:p>
            <a:r>
              <a:rPr lang="en-US" dirty="0" smtClean="0"/>
              <a:t>(4 – 1 ) x </a:t>
            </a:r>
            <a:r>
              <a:rPr lang="en-US" dirty="0" err="1" smtClean="0"/>
              <a:t>lg</a:t>
            </a:r>
            <a:r>
              <a:rPr lang="en-US" dirty="0" smtClean="0"/>
              <a:t>(4) = 6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8987" y="2352858"/>
            <a:ext cx="457200" cy="1823483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6105" y="762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333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940642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303951" y="1438458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111759" y="23833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641" y="37630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493" y="1819458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31813" y="769088"/>
            <a:ext cx="1438660" cy="3414341"/>
            <a:chOff x="1831813" y="930830"/>
            <a:chExt cx="1438660" cy="3414341"/>
          </a:xfrm>
        </p:grpSpPr>
        <p:grpSp>
          <p:nvGrpSpPr>
            <p:cNvPr id="20" name="Group 19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5</a:t>
              </a:r>
              <a:endParaRPr lang="en-US" sz="3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50400" y="786809"/>
            <a:ext cx="1438660" cy="3414341"/>
            <a:chOff x="1831813" y="930830"/>
            <a:chExt cx="1438660" cy="3414341"/>
          </a:xfrm>
        </p:grpSpPr>
        <p:grpSp>
          <p:nvGrpSpPr>
            <p:cNvPr id="31" name="Group 30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6</a:t>
              </a:r>
              <a:endParaRPr lang="en-US" sz="3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05400" y="797441"/>
            <a:ext cx="1438660" cy="3414341"/>
            <a:chOff x="1831813" y="930830"/>
            <a:chExt cx="1438660" cy="3414341"/>
          </a:xfrm>
        </p:grpSpPr>
        <p:grpSp>
          <p:nvGrpSpPr>
            <p:cNvPr id="42" name="Group 41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7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7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34200" y="797441"/>
            <a:ext cx="1438659" cy="3414341"/>
            <a:chOff x="1831813" y="930830"/>
            <a:chExt cx="1438660" cy="3414341"/>
          </a:xfrm>
        </p:grpSpPr>
        <p:grpSp>
          <p:nvGrpSpPr>
            <p:cNvPr id="53" name="Group 52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7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sp>
        <p:nvSpPr>
          <p:cNvPr id="63" name="Content Placeholder 2"/>
          <p:cNvSpPr txBox="1">
            <a:spLocks/>
          </p:cNvSpPr>
          <p:nvPr/>
        </p:nvSpPr>
        <p:spPr>
          <a:xfrm>
            <a:off x="4347436" y="4376104"/>
            <a:ext cx="4151809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8-ways 7 x 3 = 23</a:t>
            </a:r>
          </a:p>
          <a:p>
            <a:r>
              <a:rPr lang="en-US" dirty="0" smtClean="0"/>
              <a:t>16-ways 15 x 4 = 60</a:t>
            </a:r>
          </a:p>
          <a:p>
            <a:r>
              <a:rPr lang="en-US" dirty="0" smtClean="0"/>
              <a:t>32-ways 31 x 5 = 155 </a:t>
            </a:r>
          </a:p>
          <a:p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91909" y="3657600"/>
            <a:ext cx="893696" cy="609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195122" y="3650029"/>
            <a:ext cx="893696" cy="609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99133" y="3678382"/>
            <a:ext cx="893696" cy="609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508379" y="3711569"/>
            <a:ext cx="893696" cy="609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282933" y="3755871"/>
            <a:ext cx="893696" cy="609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02433" y="6153529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EXPENSIVE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minimum encoding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4-way</a:t>
            </a:r>
          </a:p>
          <a:p>
            <a:pPr lvl="1"/>
            <a:r>
              <a:rPr lang="en-US" dirty="0" smtClean="0"/>
              <a:t>Options for MRU: 4</a:t>
            </a:r>
          </a:p>
          <a:p>
            <a:pPr lvl="1"/>
            <a:r>
              <a:rPr lang="en-US" dirty="0" smtClean="0"/>
              <a:t>Options for next of MRU: 3</a:t>
            </a:r>
          </a:p>
          <a:p>
            <a:pPr lvl="1"/>
            <a:r>
              <a:rPr lang="en-US" dirty="0" smtClean="0"/>
              <a:t>Options for next, next of MRU: 2</a:t>
            </a:r>
          </a:p>
          <a:p>
            <a:pPr lvl="1"/>
            <a:r>
              <a:rPr lang="en-US" dirty="0" smtClean="0"/>
              <a:t>Options for LRU: 1</a:t>
            </a:r>
          </a:p>
          <a:p>
            <a:pPr lvl="1"/>
            <a:r>
              <a:rPr lang="en-US" dirty="0" smtClean="0"/>
              <a:t>Total 4 x 3 x 2 x 1 </a:t>
            </a:r>
          </a:p>
          <a:p>
            <a:pPr lvl="1"/>
            <a:r>
              <a:rPr lang="en-US" dirty="0" smtClean="0"/>
              <a:t>4!</a:t>
            </a:r>
          </a:p>
          <a:p>
            <a:r>
              <a:rPr lang="en-US" dirty="0" smtClean="0"/>
              <a:t>N-way</a:t>
            </a:r>
          </a:p>
          <a:p>
            <a:pPr lvl="1"/>
            <a:r>
              <a:rPr lang="en-US" dirty="0" smtClean="0"/>
              <a:t>N!</a:t>
            </a:r>
          </a:p>
          <a:p>
            <a:r>
              <a:rPr lang="en-US" dirty="0" smtClean="0"/>
              <a:t>How many bits </a:t>
            </a:r>
            <a:r>
              <a:rPr lang="en-US" b="1" dirty="0" smtClean="0">
                <a:solidFill>
                  <a:srgbClr val="FF0000"/>
                </a:solidFill>
              </a:rPr>
              <a:t>per set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lg</a:t>
            </a:r>
            <a:r>
              <a:rPr lang="en-US" dirty="0" smtClean="0"/>
              <a:t>(n!)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Pseudo-LRU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4053" y="3105744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9994" y="3096150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7218" y="233916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7421" y="2333850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4258340" y="23320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4769634" y="23320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3218873" y="2720166"/>
            <a:ext cx="253780" cy="38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5" idx="0"/>
          </p:cNvCxnSpPr>
          <p:nvPr/>
        </p:nvCxnSpPr>
        <p:spPr>
          <a:xfrm flipH="1">
            <a:off x="3472653" y="2714850"/>
            <a:ext cx="256423" cy="390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6" idx="0"/>
          </p:cNvCxnSpPr>
          <p:nvPr/>
        </p:nvCxnSpPr>
        <p:spPr>
          <a:xfrm>
            <a:off x="4439995" y="2713076"/>
            <a:ext cx="228599" cy="38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6" idx="0"/>
          </p:cNvCxnSpPr>
          <p:nvPr/>
        </p:nvCxnSpPr>
        <p:spPr>
          <a:xfrm flipH="1">
            <a:off x="4668594" y="2713076"/>
            <a:ext cx="282695" cy="38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3472653" y="3562944"/>
            <a:ext cx="557087" cy="26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4029740" y="3553350"/>
            <a:ext cx="638854" cy="27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0000" y="3830347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0" y="2325733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1141" y="1679546"/>
            <a:ext cx="5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Pair 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75200" y="1692835"/>
            <a:ext cx="5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Pair </a:t>
            </a:r>
            <a:br>
              <a:rPr lang="en-US" dirty="0" smtClean="0"/>
            </a:b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96173" y="3001584"/>
            <a:ext cx="151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left is MRU</a:t>
            </a:r>
          </a:p>
          <a:p>
            <a:r>
              <a:rPr lang="en-US" dirty="0" smtClean="0"/>
              <a:t>1 right is MRU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07434" y="3001583"/>
            <a:ext cx="151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left is MRU</a:t>
            </a:r>
          </a:p>
          <a:p>
            <a:r>
              <a:rPr lang="en-US" dirty="0" smtClean="0"/>
              <a:t>1 right is MRU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58667" y="3799488"/>
            <a:ext cx="151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left is MRU</a:t>
            </a:r>
          </a:p>
          <a:p>
            <a:r>
              <a:rPr lang="en-US" dirty="0" smtClean="0"/>
              <a:t>1 right is MRU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Pseudo-LRU Example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68935" y="2260897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80977" y="2260897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6219" y="2718097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38636" y="1205506"/>
            <a:ext cx="1438660" cy="1976140"/>
            <a:chOff x="1838636" y="1205506"/>
            <a:chExt cx="1438660" cy="1976140"/>
          </a:xfrm>
        </p:grpSpPr>
        <p:sp>
          <p:nvSpPr>
            <p:cNvPr id="10" name="Rectangle 9"/>
            <p:cNvSpPr/>
            <p:nvPr/>
          </p:nvSpPr>
          <p:spPr>
            <a:xfrm>
              <a:off x="1838636" y="1887280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7369" y="1887280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0678" y="1887280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13987" y="1887280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9318" y="120550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0</a:t>
              </a:r>
              <a:endParaRPr lang="en-US" sz="3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57971" y="226724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70013" y="226724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15255" y="272444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41849" y="1223227"/>
            <a:ext cx="1438660" cy="1967281"/>
            <a:chOff x="3441849" y="1223227"/>
            <a:chExt cx="1438660" cy="1967281"/>
          </a:xfrm>
        </p:grpSpPr>
        <p:sp>
          <p:nvSpPr>
            <p:cNvPr id="23" name="Rectangle 22"/>
            <p:cNvSpPr/>
            <p:nvPr/>
          </p:nvSpPr>
          <p:spPr>
            <a:xfrm>
              <a:off x="3441849" y="189436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90582" y="189436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53891" y="189436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17200" y="189436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7905" y="122322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76558" y="227610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88600" y="227610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33842" y="273330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5558" y="1233859"/>
            <a:ext cx="1438660" cy="1965510"/>
            <a:chOff x="5055558" y="1233859"/>
            <a:chExt cx="1438660" cy="1965510"/>
          </a:xfrm>
        </p:grpSpPr>
        <p:sp>
          <p:nvSpPr>
            <p:cNvPr id="33" name="Rectangle 32"/>
            <p:cNvSpPr/>
            <p:nvPr/>
          </p:nvSpPr>
          <p:spPr>
            <a:xfrm>
              <a:off x="5055558" y="191208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4291" y="191208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67600" y="191208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30909" y="191208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8327" y="123385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72547" y="228496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84589" y="228496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29831" y="274216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719799" y="1251096"/>
            <a:ext cx="1438660" cy="1947048"/>
            <a:chOff x="6719799" y="1251096"/>
            <a:chExt cx="1438660" cy="1947048"/>
          </a:xfrm>
        </p:grpSpPr>
        <p:sp>
          <p:nvSpPr>
            <p:cNvPr id="44" name="Rectangle 43"/>
            <p:cNvSpPr/>
            <p:nvPr/>
          </p:nvSpPr>
          <p:spPr>
            <a:xfrm>
              <a:off x="6719799" y="190451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68532" y="190451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31841" y="190451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95150" y="190451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11792" y="125109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35260" y="2283744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547302" y="2283744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92544" y="2740944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234226" y="1880190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2959" y="1880190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946268" y="1880190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Rectangle 83"/>
          <p:cNvSpPr/>
          <p:nvPr/>
        </p:nvSpPr>
        <p:spPr>
          <a:xfrm>
            <a:off x="1309577" y="1880190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56" name="Group 155"/>
          <p:cNvGrpSpPr/>
          <p:nvPr/>
        </p:nvGrpSpPr>
        <p:grpSpPr>
          <a:xfrm>
            <a:off x="368935" y="3413051"/>
            <a:ext cx="1438660" cy="1974370"/>
            <a:chOff x="368935" y="3413051"/>
            <a:chExt cx="1438660" cy="1974370"/>
          </a:xfrm>
        </p:grpSpPr>
        <p:sp>
          <p:nvSpPr>
            <p:cNvPr id="87" name="TextBox 86"/>
            <p:cNvSpPr txBox="1"/>
            <p:nvPr/>
          </p:nvSpPr>
          <p:spPr>
            <a:xfrm>
              <a:off x="906440" y="341305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8935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17668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80977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44286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68851" y="4473021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80893" y="4473021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26135" y="4930221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31079" y="3413051"/>
            <a:ext cx="1438660" cy="1959455"/>
            <a:chOff x="1931079" y="3413051"/>
            <a:chExt cx="1438660" cy="1959455"/>
          </a:xfrm>
        </p:grpSpPr>
        <p:sp>
          <p:nvSpPr>
            <p:cNvPr id="98" name="TextBox 97"/>
            <p:cNvSpPr txBox="1"/>
            <p:nvPr/>
          </p:nvSpPr>
          <p:spPr>
            <a:xfrm>
              <a:off x="2468584" y="341305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4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31079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9812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43121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006430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57887" y="445810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69929" y="445810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15171" y="4915306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493135" y="3413051"/>
            <a:ext cx="1438660" cy="1968317"/>
            <a:chOff x="3493135" y="3413051"/>
            <a:chExt cx="1438660" cy="1968317"/>
          </a:xfrm>
        </p:grpSpPr>
        <p:sp>
          <p:nvSpPr>
            <p:cNvPr id="109" name="TextBox 108"/>
            <p:cNvSpPr txBox="1"/>
            <p:nvPr/>
          </p:nvSpPr>
          <p:spPr>
            <a:xfrm>
              <a:off x="4030640" y="341305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93135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41868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05177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68486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76474" y="446696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388516" y="446696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33758" y="492416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093335" y="3413051"/>
            <a:ext cx="1438660" cy="1977178"/>
            <a:chOff x="5093335" y="3413051"/>
            <a:chExt cx="1438660" cy="1977178"/>
          </a:xfrm>
        </p:grpSpPr>
        <p:sp>
          <p:nvSpPr>
            <p:cNvPr id="120" name="TextBox 119"/>
            <p:cNvSpPr txBox="1"/>
            <p:nvPr/>
          </p:nvSpPr>
          <p:spPr>
            <a:xfrm>
              <a:off x="5630840" y="3413051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0 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93335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42068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05377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68686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72463" y="447582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84505" y="447582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629747" y="4933029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693535" y="3413051"/>
            <a:ext cx="1438660" cy="1970382"/>
            <a:chOff x="6693535" y="3413051"/>
            <a:chExt cx="1438660" cy="1970382"/>
          </a:xfrm>
        </p:grpSpPr>
        <p:sp>
          <p:nvSpPr>
            <p:cNvPr id="131" name="TextBox 130"/>
            <p:cNvSpPr txBox="1"/>
            <p:nvPr/>
          </p:nvSpPr>
          <p:spPr>
            <a:xfrm>
              <a:off x="7231040" y="341305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93535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042268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05577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768886" y="4089509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58000" y="4469033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570042" y="4469033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15284" y="4926233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605364" y="5410200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LRU would replace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74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Pseudo-LRU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4-way </a:t>
            </a:r>
          </a:p>
          <a:p>
            <a:pPr lvl="1"/>
            <a:r>
              <a:rPr lang="en-US" dirty="0" smtClean="0"/>
              <a:t>2: leafs, 1: root </a:t>
            </a:r>
            <a:r>
              <a:rPr lang="en-US" dirty="0" smtClean="0">
                <a:sym typeface="Wingdings" panose="05000000000000000000" pitchFamily="2" charset="2"/>
              </a:rPr>
              <a:t> 3 bits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8-way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4: leafs, 2: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level, 1: root  7 bits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16-way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8 leafs, then same as 8-way  8 + 7 = 15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32-way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32 leafs, then same as 16-way  32 + 15 = 31</a:t>
            </a:r>
            <a:endParaRPr lang="en-US" dirty="0" smtClean="0"/>
          </a:p>
          <a:p>
            <a:r>
              <a:rPr lang="en-US" dirty="0" smtClean="0"/>
              <a:t>N-way</a:t>
            </a:r>
          </a:p>
          <a:p>
            <a:pPr lvl="1"/>
            <a:r>
              <a:rPr lang="en-US" dirty="0" smtClean="0"/>
              <a:t>Nodes of binary tree with N leafs</a:t>
            </a:r>
          </a:p>
          <a:p>
            <a:pPr lvl="1"/>
            <a:r>
              <a:rPr lang="en-US" dirty="0" smtClean="0"/>
              <a:t>N – 1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MRU</a:t>
            </a:r>
          </a:p>
          <a:p>
            <a:pPr lvl="1"/>
            <a:r>
              <a:rPr lang="en-US" dirty="0" smtClean="0"/>
              <a:t>Keep track of MRU</a:t>
            </a:r>
          </a:p>
          <a:p>
            <a:pPr lvl="1"/>
            <a:r>
              <a:rPr lang="en-US" dirty="0" smtClean="0"/>
              <a:t>Replace someone else at random</a:t>
            </a:r>
          </a:p>
          <a:p>
            <a:pPr lvl="1"/>
            <a:r>
              <a:rPr lang="en-US" dirty="0" smtClean="0"/>
              <a:t>Cost? </a:t>
            </a:r>
            <a:r>
              <a:rPr lang="en-US" dirty="0" err="1" smtClean="0"/>
              <a:t>Lg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Replace a block at random</a:t>
            </a:r>
          </a:p>
          <a:p>
            <a:pPr lvl="1"/>
            <a:r>
              <a:rPr lang="en-US" dirty="0" smtClean="0"/>
              <a:t>Cost? “0” some fixed cost for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41822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</a:t>
            </a:r>
            <a:r>
              <a:rPr lang="en-US" i="1" dirty="0" smtClean="0"/>
              <a:t>least recently used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Keep track of the relative access order</a:t>
            </a:r>
          </a:p>
          <a:p>
            <a:pPr lvl="1"/>
            <a:r>
              <a:rPr lang="en-US" dirty="0" smtClean="0"/>
              <a:t>Replace the “oldest” in terms of access</a:t>
            </a:r>
          </a:p>
          <a:p>
            <a:pPr lvl="1"/>
            <a:r>
              <a:rPr lang="en-US" dirty="0" smtClean="0"/>
              <a:t>This is </a:t>
            </a:r>
            <a:r>
              <a:rPr lang="en-US" i="1" dirty="0" smtClean="0"/>
              <a:t>not </a:t>
            </a:r>
            <a:r>
              <a:rPr lang="en-US" dirty="0" smtClean="0"/>
              <a:t>the block that came in first necessarily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update:</a:t>
            </a:r>
          </a:p>
          <a:p>
            <a:pPr lvl="1"/>
            <a:r>
              <a:rPr lang="en-US" dirty="0" smtClean="0"/>
              <a:t>(1) Cache, (2) Memory</a:t>
            </a:r>
          </a:p>
          <a:p>
            <a:r>
              <a:rPr lang="en-US" b="1" dirty="0" smtClean="0"/>
              <a:t>Write-through	</a:t>
            </a:r>
          </a:p>
          <a:p>
            <a:pPr lvl="1"/>
            <a:r>
              <a:rPr lang="en-US" dirty="0" smtClean="0"/>
              <a:t>Update cache and memory</a:t>
            </a:r>
          </a:p>
          <a:p>
            <a:pPr lvl="1"/>
            <a:r>
              <a:rPr lang="en-US" dirty="0" smtClean="0"/>
              <a:t>Pros: simple, all updated</a:t>
            </a:r>
          </a:p>
          <a:p>
            <a:pPr lvl="1"/>
            <a:r>
              <a:rPr lang="en-US" dirty="0" smtClean="0"/>
              <a:t>Cons: high-bandwidth</a:t>
            </a:r>
          </a:p>
          <a:p>
            <a:pPr lvl="1"/>
            <a:r>
              <a:rPr lang="en-US" dirty="0" smtClean="0"/>
              <a:t>Think of this w/ blocks of 16 bytes:</a:t>
            </a:r>
          </a:p>
          <a:p>
            <a:pPr lvl="2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 + 10</a:t>
            </a:r>
          </a:p>
          <a:p>
            <a:r>
              <a:rPr lang="en-US" b="1" dirty="0" smtClean="0"/>
              <a:t>Write-Back</a:t>
            </a:r>
          </a:p>
          <a:p>
            <a:pPr lvl="1"/>
            <a:r>
              <a:rPr lang="en-US" dirty="0" smtClean="0"/>
              <a:t>Update cache</a:t>
            </a:r>
          </a:p>
          <a:p>
            <a:pPr lvl="1"/>
            <a:r>
              <a:rPr lang="en-US" dirty="0" smtClean="0"/>
              <a:t>Update memory on eviction</a:t>
            </a:r>
          </a:p>
          <a:p>
            <a:pPr lvl="1"/>
            <a:r>
              <a:rPr lang="en-US" dirty="0" smtClean="0"/>
              <a:t>Need Dirty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long as the block size is greater than the longer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a chunk from the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Block, Set, Cache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1066800"/>
            <a:ext cx="5791200" cy="457200"/>
            <a:chOff x="609600" y="1066800"/>
            <a:chExt cx="5791200" cy="457200"/>
          </a:xfrm>
        </p:grpSpPr>
        <p:sp>
          <p:nvSpPr>
            <p:cNvPr id="4" name="Rectangle 3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2667000"/>
            <a:ext cx="2438400" cy="228600"/>
            <a:chOff x="609600" y="1066800"/>
            <a:chExt cx="5791200" cy="457200"/>
          </a:xfrm>
        </p:grpSpPr>
        <p:sp>
          <p:nvSpPr>
            <p:cNvPr id="10" name="Rectangle 9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2667000"/>
            <a:ext cx="2438400" cy="228600"/>
            <a:chOff x="609600" y="1066800"/>
            <a:chExt cx="5791200" cy="457200"/>
          </a:xfrm>
        </p:grpSpPr>
        <p:sp>
          <p:nvSpPr>
            <p:cNvPr id="15" name="Rectangle 14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048000" y="27813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96000" y="26581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622461" y="605687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Block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64858" y="1981200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SET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2319754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2338296"/>
            <a:ext cx="7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63256" y="4038600"/>
            <a:ext cx="2438400" cy="228600"/>
            <a:chOff x="609600" y="1066800"/>
            <a:chExt cx="5791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5056" y="4038600"/>
            <a:ext cx="2438400" cy="228600"/>
            <a:chOff x="609600" y="1066800"/>
            <a:chExt cx="5791200" cy="457200"/>
          </a:xfrm>
        </p:grpSpPr>
        <p:sp>
          <p:nvSpPr>
            <p:cNvPr id="34" name="Rectangle 33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38" name="Straight Connector 37"/>
          <p:cNvCxnSpPr>
            <a:stCxn id="31" idx="3"/>
            <a:endCxn id="37" idx="1"/>
          </p:cNvCxnSpPr>
          <p:nvPr/>
        </p:nvCxnSpPr>
        <p:spPr>
          <a:xfrm>
            <a:off x="3501656" y="41529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49656" y="40297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63256" y="4267200"/>
            <a:ext cx="2438400" cy="228600"/>
            <a:chOff x="609600" y="1066800"/>
            <a:chExt cx="5791200" cy="457200"/>
          </a:xfrm>
        </p:grpSpPr>
        <p:sp>
          <p:nvSpPr>
            <p:cNvPr id="41" name="Rectangle 40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35056" y="4267200"/>
            <a:ext cx="2438400" cy="228600"/>
            <a:chOff x="609600" y="1066800"/>
            <a:chExt cx="5791200" cy="457200"/>
          </a:xfrm>
        </p:grpSpPr>
        <p:sp>
          <p:nvSpPr>
            <p:cNvPr id="46" name="Rectangle 45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3" idx="3"/>
            <a:endCxn id="49" idx="1"/>
          </p:cNvCxnSpPr>
          <p:nvPr/>
        </p:nvCxnSpPr>
        <p:spPr>
          <a:xfrm>
            <a:off x="3501656" y="43815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549656" y="42583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66800" y="4495800"/>
            <a:ext cx="2438400" cy="228600"/>
            <a:chOff x="609600" y="1066800"/>
            <a:chExt cx="5791200" cy="457200"/>
          </a:xfrm>
        </p:grpSpPr>
        <p:sp>
          <p:nvSpPr>
            <p:cNvPr id="53" name="Rectangle 52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38600" y="4495800"/>
            <a:ext cx="2438400" cy="228600"/>
            <a:chOff x="609600" y="1066800"/>
            <a:chExt cx="5791200" cy="457200"/>
          </a:xfrm>
        </p:grpSpPr>
        <p:sp>
          <p:nvSpPr>
            <p:cNvPr id="58" name="Rectangle 57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62" name="Straight Connector 61"/>
          <p:cNvCxnSpPr>
            <a:stCxn id="55" idx="3"/>
            <a:endCxn id="61" idx="1"/>
          </p:cNvCxnSpPr>
          <p:nvPr/>
        </p:nvCxnSpPr>
        <p:spPr>
          <a:xfrm>
            <a:off x="3505200" y="46101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53200" y="44869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66800" y="5105400"/>
            <a:ext cx="2438400" cy="228600"/>
            <a:chOff x="609600" y="1066800"/>
            <a:chExt cx="5791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38600" y="5105400"/>
            <a:ext cx="2438400" cy="228600"/>
            <a:chOff x="609600" y="1066800"/>
            <a:chExt cx="5791200" cy="457200"/>
          </a:xfrm>
        </p:grpSpPr>
        <p:sp>
          <p:nvSpPr>
            <p:cNvPr id="70" name="Rectangle 69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74" name="Straight Connector 73"/>
          <p:cNvCxnSpPr>
            <a:stCxn id="67" idx="3"/>
            <a:endCxn id="73" idx="1"/>
          </p:cNvCxnSpPr>
          <p:nvPr/>
        </p:nvCxnSpPr>
        <p:spPr>
          <a:xfrm>
            <a:off x="3505200" y="52197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553200" y="50965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1235" y="3276600"/>
            <a:ext cx="11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CACHE</a:t>
            </a:r>
            <a:endParaRPr lang="en-US" sz="28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752196" y="4753640"/>
            <a:ext cx="0" cy="342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68256" y="1295400"/>
            <a:ext cx="2438400" cy="228600"/>
            <a:chOff x="609600" y="1066800"/>
            <a:chExt cx="5791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40056" y="1295400"/>
            <a:ext cx="2438400" cy="228600"/>
            <a:chOff x="609600" y="1066800"/>
            <a:chExt cx="5791200" cy="457200"/>
          </a:xfrm>
        </p:grpSpPr>
        <p:sp>
          <p:nvSpPr>
            <p:cNvPr id="34" name="Rectangle 33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38" name="Straight Connector 37"/>
          <p:cNvCxnSpPr>
            <a:stCxn id="31" idx="3"/>
            <a:endCxn id="37" idx="1"/>
          </p:cNvCxnSpPr>
          <p:nvPr/>
        </p:nvCxnSpPr>
        <p:spPr>
          <a:xfrm>
            <a:off x="5406656" y="14097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454656" y="12865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68256" y="1524000"/>
            <a:ext cx="2438400" cy="228600"/>
            <a:chOff x="609600" y="1066800"/>
            <a:chExt cx="5791200" cy="457200"/>
          </a:xfrm>
        </p:grpSpPr>
        <p:sp>
          <p:nvSpPr>
            <p:cNvPr id="41" name="Rectangle 40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056" y="1524000"/>
            <a:ext cx="2438400" cy="228600"/>
            <a:chOff x="609600" y="1066800"/>
            <a:chExt cx="5791200" cy="457200"/>
          </a:xfrm>
        </p:grpSpPr>
        <p:sp>
          <p:nvSpPr>
            <p:cNvPr id="46" name="Rectangle 45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3" idx="3"/>
            <a:endCxn id="49" idx="1"/>
          </p:cNvCxnSpPr>
          <p:nvPr/>
        </p:nvCxnSpPr>
        <p:spPr>
          <a:xfrm>
            <a:off x="5406656" y="16383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54656" y="15151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971800" y="1752600"/>
            <a:ext cx="2438400" cy="228600"/>
            <a:chOff x="609600" y="1066800"/>
            <a:chExt cx="5791200" cy="457200"/>
          </a:xfrm>
        </p:grpSpPr>
        <p:sp>
          <p:nvSpPr>
            <p:cNvPr id="53" name="Rectangle 52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43600" y="1752600"/>
            <a:ext cx="2438400" cy="228600"/>
            <a:chOff x="609600" y="1066800"/>
            <a:chExt cx="5791200" cy="457200"/>
          </a:xfrm>
        </p:grpSpPr>
        <p:sp>
          <p:nvSpPr>
            <p:cNvPr id="58" name="Rectangle 57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62" name="Straight Connector 61"/>
          <p:cNvCxnSpPr>
            <a:stCxn id="55" idx="3"/>
            <a:endCxn id="61" idx="1"/>
          </p:cNvCxnSpPr>
          <p:nvPr/>
        </p:nvCxnSpPr>
        <p:spPr>
          <a:xfrm>
            <a:off x="5410200" y="18669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58200" y="17437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971800" y="2362200"/>
            <a:ext cx="2438400" cy="228600"/>
            <a:chOff x="609600" y="1066800"/>
            <a:chExt cx="5791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43600" y="2362200"/>
            <a:ext cx="2438400" cy="228600"/>
            <a:chOff x="609600" y="1066800"/>
            <a:chExt cx="5791200" cy="457200"/>
          </a:xfrm>
        </p:grpSpPr>
        <p:sp>
          <p:nvSpPr>
            <p:cNvPr id="70" name="Rectangle 69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74" name="Straight Connector 73"/>
          <p:cNvCxnSpPr>
            <a:stCxn id="67" idx="3"/>
            <a:endCxn id="73" idx="1"/>
          </p:cNvCxnSpPr>
          <p:nvPr/>
        </p:nvCxnSpPr>
        <p:spPr>
          <a:xfrm>
            <a:off x="5410200" y="24765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458200" y="23533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657196" y="2010440"/>
            <a:ext cx="0" cy="342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00" y="609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192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050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sz="12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562100" y="990600"/>
            <a:ext cx="1333500" cy="838200"/>
            <a:chOff x="1562100" y="990600"/>
            <a:chExt cx="1333500" cy="838200"/>
          </a:xfrm>
        </p:grpSpPr>
        <p:cxnSp>
          <p:nvCxnSpPr>
            <p:cNvPr id="21" name="Straight Connector 20"/>
            <p:cNvCxnSpPr>
              <a:stCxn id="78" idx="2"/>
            </p:cNvCxnSpPr>
            <p:nvPr/>
          </p:nvCxnSpPr>
          <p:spPr>
            <a:xfrm>
              <a:off x="1562100" y="990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562100" y="1828800"/>
              <a:ext cx="1333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1409700" y="1333500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95600" y="1676400"/>
            <a:ext cx="609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057400" y="3962400"/>
            <a:ext cx="497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1. Access the Corresponding 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9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68256" y="1295400"/>
            <a:ext cx="2438400" cy="228600"/>
            <a:chOff x="609600" y="1066800"/>
            <a:chExt cx="5791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40056" y="1295400"/>
            <a:ext cx="2438400" cy="228600"/>
            <a:chOff x="609600" y="1066800"/>
            <a:chExt cx="5791200" cy="457200"/>
          </a:xfrm>
        </p:grpSpPr>
        <p:sp>
          <p:nvSpPr>
            <p:cNvPr id="34" name="Rectangle 33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38" name="Straight Connector 37"/>
          <p:cNvCxnSpPr>
            <a:stCxn id="31" idx="3"/>
            <a:endCxn id="37" idx="1"/>
          </p:cNvCxnSpPr>
          <p:nvPr/>
        </p:nvCxnSpPr>
        <p:spPr>
          <a:xfrm>
            <a:off x="5406656" y="14097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454656" y="12865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68256" y="1524000"/>
            <a:ext cx="2438400" cy="228600"/>
            <a:chOff x="609600" y="1066800"/>
            <a:chExt cx="5791200" cy="457200"/>
          </a:xfrm>
        </p:grpSpPr>
        <p:sp>
          <p:nvSpPr>
            <p:cNvPr id="41" name="Rectangle 40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056" y="1524000"/>
            <a:ext cx="2438400" cy="228600"/>
            <a:chOff x="609600" y="1066800"/>
            <a:chExt cx="5791200" cy="457200"/>
          </a:xfrm>
        </p:grpSpPr>
        <p:sp>
          <p:nvSpPr>
            <p:cNvPr id="46" name="Rectangle 45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3" idx="3"/>
            <a:endCxn id="49" idx="1"/>
          </p:cNvCxnSpPr>
          <p:nvPr/>
        </p:nvCxnSpPr>
        <p:spPr>
          <a:xfrm>
            <a:off x="5406656" y="16383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54656" y="15151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132221" y="1752600"/>
            <a:ext cx="16042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89658" y="1752600"/>
            <a:ext cx="837174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26832" y="1752600"/>
            <a:ext cx="128336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71800" y="1752600"/>
            <a:ext cx="16042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04021" y="1752600"/>
            <a:ext cx="16042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61458" y="1752600"/>
            <a:ext cx="837174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098632" y="1752600"/>
            <a:ext cx="128336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43600" y="1752600"/>
            <a:ext cx="16042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2" name="Straight Connector 61"/>
          <p:cNvCxnSpPr>
            <a:stCxn id="55" idx="3"/>
            <a:endCxn id="61" idx="1"/>
          </p:cNvCxnSpPr>
          <p:nvPr/>
        </p:nvCxnSpPr>
        <p:spPr>
          <a:xfrm>
            <a:off x="5410200" y="18669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58200" y="17437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971800" y="2362200"/>
            <a:ext cx="2438400" cy="228600"/>
            <a:chOff x="609600" y="1066800"/>
            <a:chExt cx="5791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43600" y="2362200"/>
            <a:ext cx="2438400" cy="228600"/>
            <a:chOff x="609600" y="1066800"/>
            <a:chExt cx="5791200" cy="457200"/>
          </a:xfrm>
        </p:grpSpPr>
        <p:sp>
          <p:nvSpPr>
            <p:cNvPr id="70" name="Rectangle 69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74" name="Straight Connector 73"/>
          <p:cNvCxnSpPr>
            <a:stCxn id="67" idx="3"/>
            <a:endCxn id="73" idx="1"/>
          </p:cNvCxnSpPr>
          <p:nvPr/>
        </p:nvCxnSpPr>
        <p:spPr>
          <a:xfrm>
            <a:off x="5410200" y="24765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458200" y="23533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657196" y="2010440"/>
            <a:ext cx="0" cy="342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00" y="609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192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050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sz="12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562100" y="990600"/>
            <a:ext cx="1333500" cy="838200"/>
            <a:chOff x="1562100" y="990600"/>
            <a:chExt cx="1333500" cy="838200"/>
          </a:xfrm>
        </p:grpSpPr>
        <p:cxnSp>
          <p:nvCxnSpPr>
            <p:cNvPr id="21" name="Straight Connector 20"/>
            <p:cNvCxnSpPr>
              <a:stCxn id="78" idx="2"/>
            </p:cNvCxnSpPr>
            <p:nvPr/>
          </p:nvCxnSpPr>
          <p:spPr>
            <a:xfrm>
              <a:off x="1562100" y="990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562100" y="1828800"/>
              <a:ext cx="1333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895600" y="1676400"/>
            <a:ext cx="609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52301" y="1905000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524101" y="1905000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3962400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2. Compare with all tags in the 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04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68256" y="1295400"/>
            <a:ext cx="2438400" cy="228600"/>
            <a:chOff x="609600" y="1066800"/>
            <a:chExt cx="5791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40056" y="1295400"/>
            <a:ext cx="2438400" cy="228600"/>
            <a:chOff x="609600" y="1066800"/>
            <a:chExt cx="5791200" cy="457200"/>
          </a:xfrm>
        </p:grpSpPr>
        <p:sp>
          <p:nvSpPr>
            <p:cNvPr id="34" name="Rectangle 33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38" name="Straight Connector 37"/>
          <p:cNvCxnSpPr>
            <a:stCxn id="31" idx="3"/>
            <a:endCxn id="37" idx="1"/>
          </p:cNvCxnSpPr>
          <p:nvPr/>
        </p:nvCxnSpPr>
        <p:spPr>
          <a:xfrm>
            <a:off x="5406656" y="14097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454656" y="12865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68256" y="1524000"/>
            <a:ext cx="2438400" cy="228600"/>
            <a:chOff x="609600" y="1066800"/>
            <a:chExt cx="5791200" cy="457200"/>
          </a:xfrm>
        </p:grpSpPr>
        <p:sp>
          <p:nvSpPr>
            <p:cNvPr id="41" name="Rectangle 40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056" y="1524000"/>
            <a:ext cx="2438400" cy="228600"/>
            <a:chOff x="609600" y="1066800"/>
            <a:chExt cx="5791200" cy="457200"/>
          </a:xfrm>
        </p:grpSpPr>
        <p:sp>
          <p:nvSpPr>
            <p:cNvPr id="46" name="Rectangle 45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3" idx="3"/>
            <a:endCxn id="49" idx="1"/>
          </p:cNvCxnSpPr>
          <p:nvPr/>
        </p:nvCxnSpPr>
        <p:spPr>
          <a:xfrm>
            <a:off x="5406656" y="16383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54656" y="15151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132221" y="1752600"/>
            <a:ext cx="16042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89658" y="1752600"/>
            <a:ext cx="837174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26832" y="1752600"/>
            <a:ext cx="128336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71800" y="1752600"/>
            <a:ext cx="16042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04021" y="1752600"/>
            <a:ext cx="160421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61458" y="1752600"/>
            <a:ext cx="83717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098632" y="1752600"/>
            <a:ext cx="128336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43600" y="1752600"/>
            <a:ext cx="16042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2" name="Straight Connector 61"/>
          <p:cNvCxnSpPr>
            <a:stCxn id="55" idx="3"/>
            <a:endCxn id="61" idx="1"/>
          </p:cNvCxnSpPr>
          <p:nvPr/>
        </p:nvCxnSpPr>
        <p:spPr>
          <a:xfrm>
            <a:off x="5410200" y="18669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58200" y="17437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971800" y="2362200"/>
            <a:ext cx="2438400" cy="228600"/>
            <a:chOff x="609600" y="1066800"/>
            <a:chExt cx="5791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43600" y="2362200"/>
            <a:ext cx="2438400" cy="228600"/>
            <a:chOff x="609600" y="1066800"/>
            <a:chExt cx="5791200" cy="457200"/>
          </a:xfrm>
        </p:grpSpPr>
        <p:sp>
          <p:nvSpPr>
            <p:cNvPr id="70" name="Rectangle 69"/>
            <p:cNvSpPr/>
            <p:nvPr/>
          </p:nvSpPr>
          <p:spPr>
            <a:xfrm>
              <a:off x="990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64512" y="1066800"/>
              <a:ext cx="19882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2800" y="1066800"/>
              <a:ext cx="3048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9600" y="1066800"/>
              <a:ext cx="381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74" name="Straight Connector 73"/>
          <p:cNvCxnSpPr>
            <a:stCxn id="67" idx="3"/>
            <a:endCxn id="73" idx="1"/>
          </p:cNvCxnSpPr>
          <p:nvPr/>
        </p:nvCxnSpPr>
        <p:spPr>
          <a:xfrm>
            <a:off x="5410200" y="2476500"/>
            <a:ext cx="533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458200" y="235334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repl</a:t>
            </a:r>
            <a:endParaRPr lang="en-US" sz="1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657196" y="2010440"/>
            <a:ext cx="0" cy="342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00" y="609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192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05000" y="609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sz="12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2206698" y="967563"/>
            <a:ext cx="2822501" cy="838200"/>
            <a:chOff x="1562100" y="990600"/>
            <a:chExt cx="1333500" cy="838200"/>
          </a:xfrm>
        </p:grpSpPr>
        <p:cxnSp>
          <p:nvCxnSpPr>
            <p:cNvPr id="21" name="Straight Connector 20"/>
            <p:cNvCxnSpPr>
              <a:stCxn id="78" idx="2"/>
            </p:cNvCxnSpPr>
            <p:nvPr/>
          </p:nvCxnSpPr>
          <p:spPr>
            <a:xfrm>
              <a:off x="1562100" y="990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562100" y="1828800"/>
              <a:ext cx="1333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5029200" y="1752600"/>
            <a:ext cx="1905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62447" y="1653363"/>
            <a:ext cx="304800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3962400"/>
            <a:ext cx="680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From the Matching Block Extract the data 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84" idx="2"/>
          </p:cNvCxnSpPr>
          <p:nvPr/>
        </p:nvCxnSpPr>
        <p:spPr>
          <a:xfrm>
            <a:off x="5124450" y="1981200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3000" y="3505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64KB</a:t>
            </a:r>
          </a:p>
          <a:p>
            <a:r>
              <a:rPr lang="en-US" dirty="0" smtClean="0"/>
              <a:t>8-way SA</a:t>
            </a:r>
          </a:p>
          <a:p>
            <a:r>
              <a:rPr lang="en-US" dirty="0" smtClean="0"/>
              <a:t>32Byte Blocks</a:t>
            </a:r>
          </a:p>
          <a:p>
            <a:r>
              <a:rPr lang="en-US" dirty="0" smtClean="0"/>
              <a:t>4GB address space byte-addressable</a:t>
            </a:r>
          </a:p>
          <a:p>
            <a:r>
              <a:rPr lang="en-US" dirty="0" smtClean="0"/>
              <a:t>LRU replacement</a:t>
            </a:r>
          </a:p>
          <a:p>
            <a:r>
              <a:rPr lang="en-US" dirty="0" smtClean="0"/>
              <a:t>Write-back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and I/O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19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4384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4381500" y="20574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" y="5943600"/>
            <a:ext cx="853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4381500" y="3276600"/>
            <a:ext cx="38100" cy="2667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4953000"/>
            <a:ext cx="228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05600" y="44958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688068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stb</a:t>
            </a:r>
            <a:r>
              <a:rPr lang="en-US" dirty="0" smtClean="0"/>
              <a:t> r1, 0(r10)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Uncacheable</a:t>
            </a:r>
            <a:r>
              <a:rPr lang="en-US" dirty="0" smtClean="0"/>
              <a:t>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NIOS II</a:t>
            </a:r>
          </a:p>
          <a:p>
            <a:pPr lvl="1"/>
            <a:r>
              <a:rPr lang="en-US" dirty="0" smtClean="0"/>
              <a:t>Special Loads</a:t>
            </a:r>
          </a:p>
          <a:p>
            <a:r>
              <a:rPr lang="en-US" dirty="0" smtClean="0"/>
              <a:t>Other Options?</a:t>
            </a:r>
          </a:p>
          <a:p>
            <a:pPr lvl="1"/>
            <a:r>
              <a:rPr lang="en-US" dirty="0" smtClean="0"/>
              <a:t>Parts of the space are </a:t>
            </a:r>
            <a:r>
              <a:rPr lang="en-US" dirty="0" err="1" smtClean="0"/>
              <a:t>uncacheable</a:t>
            </a:r>
            <a:endParaRPr lang="en-US" dirty="0" smtClean="0"/>
          </a:p>
          <a:p>
            <a:pPr lvl="1"/>
            <a:r>
              <a:rPr lang="en-US" dirty="0" smtClean="0"/>
              <a:t>Virtual Memory makes this easier</a:t>
            </a:r>
          </a:p>
          <a:p>
            <a:pPr lvl="1"/>
            <a:r>
              <a:rPr lang="en-US" dirty="0" smtClean="0"/>
              <a:t>Different address spaces</a:t>
            </a:r>
          </a:p>
          <a:p>
            <a:pPr lvl="2"/>
            <a:r>
              <a:rPr lang="en-US" dirty="0" smtClean="0"/>
              <a:t>E.g., early x86 IO space and in and out instructions</a:t>
            </a:r>
          </a:p>
        </p:txBody>
      </p:sp>
    </p:spTree>
    <p:extLst>
      <p:ext uri="{BB962C8B-B14F-4D97-AF65-F5344CB8AC3E}">
        <p14:creationId xmlns:p14="http://schemas.microsoft.com/office/powerpoint/2010/main" val="8326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19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4384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381500" y="20574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5943600"/>
            <a:ext cx="853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381500" y="3276600"/>
            <a:ext cx="38100" cy="2667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8987" y="2789276"/>
            <a:ext cx="457200" cy="1823483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6105" y="1198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28600" y="18748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333" y="18748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940642" y="18748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1303951" y="1874876"/>
            <a:ext cx="3633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11759" y="28197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641" y="419949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493" y="2255876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31813" y="1205506"/>
            <a:ext cx="1438660" cy="3414341"/>
            <a:chOff x="1831813" y="930830"/>
            <a:chExt cx="1438660" cy="3414341"/>
          </a:xfrm>
        </p:grpSpPr>
        <p:grpSp>
          <p:nvGrpSpPr>
            <p:cNvPr id="17" name="Group 16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50400" y="1223227"/>
            <a:ext cx="1438660" cy="3414341"/>
            <a:chOff x="1831813" y="930830"/>
            <a:chExt cx="1438660" cy="3414341"/>
          </a:xfrm>
        </p:grpSpPr>
        <p:grpSp>
          <p:nvGrpSpPr>
            <p:cNvPr id="31" name="Group 30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05400" y="1233859"/>
            <a:ext cx="1438660" cy="3414341"/>
            <a:chOff x="1831813" y="930830"/>
            <a:chExt cx="1438660" cy="3414341"/>
          </a:xfrm>
        </p:grpSpPr>
        <p:grpSp>
          <p:nvGrpSpPr>
            <p:cNvPr id="42" name="Group 41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34200" y="1233859"/>
            <a:ext cx="1438659" cy="3414341"/>
            <a:chOff x="1831813" y="930830"/>
            <a:chExt cx="1438660" cy="3414341"/>
          </a:xfrm>
        </p:grpSpPr>
        <p:grpSp>
          <p:nvGrpSpPr>
            <p:cNvPr id="53" name="Group 52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3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19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4384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381500" y="20574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5943600"/>
            <a:ext cx="853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381500" y="3276600"/>
            <a:ext cx="38100" cy="2667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7600" y="990600"/>
            <a:ext cx="1447800" cy="24384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3771900"/>
            <a:ext cx="335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3657600"/>
            <a:ext cx="8763000" cy="32004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19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4384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381500" y="20574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5943600"/>
            <a:ext cx="853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381500" y="3276600"/>
            <a:ext cx="38100" cy="26670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14600" y="990600"/>
            <a:ext cx="3886200" cy="36195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3581400"/>
            <a:ext cx="335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4724400"/>
            <a:ext cx="8763000" cy="21336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48768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L1 smaller – L2 larger</a:t>
            </a:r>
          </a:p>
          <a:p>
            <a:r>
              <a:rPr lang="en-US" dirty="0" smtClean="0"/>
              <a:t>Inclusive:</a:t>
            </a:r>
          </a:p>
          <a:p>
            <a:pPr lvl="1"/>
            <a:r>
              <a:rPr lang="en-US" dirty="0" smtClean="0"/>
              <a:t>What is in L1 is in L2 (not the other way around)</a:t>
            </a:r>
          </a:p>
          <a:p>
            <a:pPr lvl="1"/>
            <a:r>
              <a:rPr lang="en-US" dirty="0" smtClean="0"/>
              <a:t>Easy to know whether something exists</a:t>
            </a:r>
          </a:p>
          <a:p>
            <a:pPr lvl="1"/>
            <a:r>
              <a:rPr lang="en-US" dirty="0" smtClean="0"/>
              <a:t>Evictions from L2 must evict from L1</a:t>
            </a:r>
          </a:p>
          <a:p>
            <a:pPr lvl="1"/>
            <a:r>
              <a:rPr lang="en-US" dirty="0" smtClean="0"/>
              <a:t>Replication</a:t>
            </a:r>
          </a:p>
          <a:p>
            <a:r>
              <a:rPr lang="en-US" dirty="0" smtClean="0"/>
              <a:t>Non-Inclusive</a:t>
            </a:r>
          </a:p>
          <a:p>
            <a:pPr lvl="1"/>
            <a:r>
              <a:rPr lang="en-US" dirty="0" smtClean="0"/>
              <a:t>Each cache operates independently</a:t>
            </a:r>
          </a:p>
          <a:p>
            <a:pPr lvl="1"/>
            <a:r>
              <a:rPr lang="en-US" dirty="0" smtClean="0"/>
              <a:t>Easier to manage</a:t>
            </a:r>
          </a:p>
          <a:p>
            <a:pPr lvl="1"/>
            <a:r>
              <a:rPr lang="en-US" dirty="0" smtClean="0"/>
              <a:t>Must probe all</a:t>
            </a:r>
          </a:p>
          <a:p>
            <a:r>
              <a:rPr lang="en-US" dirty="0" smtClean="0"/>
              <a:t>Exclusive</a:t>
            </a:r>
          </a:p>
          <a:p>
            <a:pPr lvl="1"/>
            <a:r>
              <a:rPr lang="en-US" dirty="0" smtClean="0"/>
              <a:t>What is in L1 is not in L2 and vice verse</a:t>
            </a:r>
          </a:p>
          <a:p>
            <a:pPr lvl="1"/>
            <a:r>
              <a:rPr lang="en-US" dirty="0" smtClean="0"/>
              <a:t>Higher effective capacity</a:t>
            </a:r>
          </a:p>
          <a:p>
            <a:pPr lvl="1"/>
            <a:r>
              <a:rPr lang="en-US" dirty="0" smtClean="0"/>
              <a:t>Management is complex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Cache 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Compulsive</a:t>
            </a:r>
          </a:p>
          <a:p>
            <a:pPr lvl="1"/>
            <a:r>
              <a:rPr lang="en-US" dirty="0" smtClean="0"/>
              <a:t>First access </a:t>
            </a:r>
          </a:p>
          <a:p>
            <a:pPr lvl="2"/>
            <a:r>
              <a:rPr lang="en-US" dirty="0" smtClean="0"/>
              <a:t>Can’t do nothing with a cache</a:t>
            </a:r>
          </a:p>
          <a:p>
            <a:pPr lvl="2"/>
            <a:r>
              <a:rPr lang="en-US" dirty="0" smtClean="0"/>
              <a:t>Property of the program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Cache not big enough</a:t>
            </a:r>
          </a:p>
          <a:p>
            <a:pPr lvl="1"/>
            <a:r>
              <a:rPr lang="en-US" dirty="0" smtClean="0"/>
              <a:t>Measured with a fully-associate cache of the desired size</a:t>
            </a:r>
          </a:p>
          <a:p>
            <a:pPr lvl="1"/>
            <a:r>
              <a:rPr lang="en-US" dirty="0" smtClean="0"/>
              <a:t>Property of cache, replacement algorithm and program</a:t>
            </a:r>
          </a:p>
          <a:p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The rest, due to replacement</a:t>
            </a:r>
          </a:p>
          <a:p>
            <a:pPr lvl="1"/>
            <a:r>
              <a:rPr lang="en-US" dirty="0"/>
              <a:t>Property of cache, replacement algorithm and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 block direct mapped cache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485900" y="2401186"/>
            <a:ext cx="762000" cy="2335625"/>
            <a:chOff x="1485900" y="2401186"/>
            <a:chExt cx="762000" cy="2335625"/>
          </a:xfrm>
        </p:grpSpPr>
        <p:grpSp>
          <p:nvGrpSpPr>
            <p:cNvPr id="62" name="Group 61"/>
            <p:cNvGrpSpPr/>
            <p:nvPr/>
          </p:nvGrpSpPr>
          <p:grpSpPr>
            <a:xfrm>
              <a:off x="1676400" y="2401186"/>
              <a:ext cx="381000" cy="686686"/>
              <a:chOff x="1676400" y="2401186"/>
              <a:chExt cx="381000" cy="686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24011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2744972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485900" y="4393911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66900" y="4393911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54450" y="1991463"/>
            <a:ext cx="969750" cy="2751033"/>
            <a:chOff x="2154450" y="1991463"/>
            <a:chExt cx="969750" cy="2751033"/>
          </a:xfrm>
        </p:grpSpPr>
        <p:sp>
          <p:nvSpPr>
            <p:cNvPr id="7" name="Rectangle 6"/>
            <p:cNvSpPr/>
            <p:nvPr/>
          </p:nvSpPr>
          <p:spPr>
            <a:xfrm>
              <a:off x="2581719" y="2404729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1719" y="2748515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81719" y="199146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4398710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4399596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2200" y="39854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094360">
              <a:off x="2154450" y="33341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51472" y="2028359"/>
            <a:ext cx="887128" cy="2703907"/>
            <a:chOff x="3151472" y="2028359"/>
            <a:chExt cx="887128" cy="2703907"/>
          </a:xfrm>
        </p:grpSpPr>
        <p:grpSp>
          <p:nvGrpSpPr>
            <p:cNvPr id="13" name="Group 12"/>
            <p:cNvGrpSpPr/>
            <p:nvPr/>
          </p:nvGrpSpPr>
          <p:grpSpPr>
            <a:xfrm>
              <a:off x="3473521" y="2028359"/>
              <a:ext cx="381000" cy="1099952"/>
              <a:chOff x="2178121" y="1684573"/>
              <a:chExt cx="381000" cy="109995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178121" y="2097839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8121" y="2441625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98542" y="168457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3975214"/>
              <a:ext cx="762000" cy="757052"/>
              <a:chOff x="1752600" y="1644134"/>
              <a:chExt cx="762000" cy="75705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33600" y="20582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 rot="19094360">
              <a:off x="3151472" y="33799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985992" y="2010637"/>
            <a:ext cx="949329" cy="2718154"/>
            <a:chOff x="3985992" y="2010637"/>
            <a:chExt cx="949329" cy="2718154"/>
          </a:xfrm>
        </p:grpSpPr>
        <p:grpSp>
          <p:nvGrpSpPr>
            <p:cNvPr id="15" name="Group 14"/>
            <p:cNvGrpSpPr/>
            <p:nvPr/>
          </p:nvGrpSpPr>
          <p:grpSpPr>
            <a:xfrm>
              <a:off x="4343221" y="2010637"/>
              <a:ext cx="381000" cy="1099952"/>
              <a:chOff x="2362021" y="1659320"/>
              <a:chExt cx="381000" cy="10999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62021" y="20725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62021" y="2416372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82442" y="16593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173321" y="3972625"/>
              <a:ext cx="762000" cy="756166"/>
              <a:chOff x="1752600" y="1644134"/>
              <a:chExt cx="762000" cy="7561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33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19094360">
              <a:off x="3985992" y="34503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61144" y="1997570"/>
            <a:ext cx="906256" cy="2731113"/>
            <a:chOff x="4961144" y="1997570"/>
            <a:chExt cx="906256" cy="2731113"/>
          </a:xfrm>
        </p:grpSpPr>
        <p:grpSp>
          <p:nvGrpSpPr>
            <p:cNvPr id="23" name="Group 22"/>
            <p:cNvGrpSpPr/>
            <p:nvPr/>
          </p:nvGrpSpPr>
          <p:grpSpPr>
            <a:xfrm>
              <a:off x="5257800" y="1997570"/>
              <a:ext cx="381000" cy="1099952"/>
              <a:chOff x="2667000" y="1653784"/>
              <a:chExt cx="381000" cy="109995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7000" y="206705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67000" y="241083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421" y="165378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105400" y="3969376"/>
              <a:ext cx="762000" cy="759307"/>
              <a:chOff x="1752600" y="1644134"/>
              <a:chExt cx="762000" cy="75930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33600" y="2060541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 rot="19094360">
              <a:off x="4961144" y="3444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846792" y="1984888"/>
            <a:ext cx="935008" cy="2740654"/>
            <a:chOff x="5846792" y="1984888"/>
            <a:chExt cx="935008" cy="2740654"/>
          </a:xfrm>
        </p:grpSpPr>
        <p:grpSp>
          <p:nvGrpSpPr>
            <p:cNvPr id="19" name="Group 18"/>
            <p:cNvGrpSpPr/>
            <p:nvPr/>
          </p:nvGrpSpPr>
          <p:grpSpPr>
            <a:xfrm>
              <a:off x="6216022" y="1984888"/>
              <a:ext cx="381000" cy="1099952"/>
              <a:chOff x="3033301" y="1633571"/>
              <a:chExt cx="381000" cy="10999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33301" y="2046837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33301" y="2390623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5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53722" y="16335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5</a:t>
                </a:r>
                <a:endParaRPr lang="en-US" sz="2400" b="1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019800" y="3969376"/>
              <a:ext cx="762000" cy="756166"/>
              <a:chOff x="1752600" y="1644134"/>
              <a:chExt cx="762000" cy="75616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33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5</a:t>
                </a:r>
                <a:endParaRPr lang="en-US" sz="2400" b="1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19094360">
              <a:off x="5846792" y="34802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34200" y="1995451"/>
            <a:ext cx="762000" cy="2714182"/>
            <a:chOff x="6934200" y="1995451"/>
            <a:chExt cx="762000" cy="2714182"/>
          </a:xfrm>
        </p:grpSpPr>
        <p:grpSp>
          <p:nvGrpSpPr>
            <p:cNvPr id="52" name="Group 51"/>
            <p:cNvGrpSpPr/>
            <p:nvPr/>
          </p:nvGrpSpPr>
          <p:grpSpPr>
            <a:xfrm>
              <a:off x="6934200" y="3950326"/>
              <a:ext cx="762000" cy="759307"/>
              <a:chOff x="1752600" y="1644134"/>
              <a:chExt cx="762000" cy="75930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33600" y="2060541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104279" y="1995451"/>
              <a:ext cx="381000" cy="1099952"/>
              <a:chOff x="3294279" y="1644134"/>
              <a:chExt cx="381000" cy="109995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294279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94279" y="24011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14700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rot="19094360">
              <a:off x="6970291" y="33111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50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 block direct mapped cache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85900" y="2401186"/>
            <a:ext cx="762000" cy="2335625"/>
            <a:chOff x="1485900" y="2401186"/>
            <a:chExt cx="762000" cy="2335625"/>
          </a:xfrm>
        </p:grpSpPr>
        <p:grpSp>
          <p:nvGrpSpPr>
            <p:cNvPr id="62" name="Group 61"/>
            <p:cNvGrpSpPr/>
            <p:nvPr/>
          </p:nvGrpSpPr>
          <p:grpSpPr>
            <a:xfrm>
              <a:off x="1676400" y="2401186"/>
              <a:ext cx="381000" cy="686686"/>
              <a:chOff x="1676400" y="2401186"/>
              <a:chExt cx="381000" cy="686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24011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2744972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485900" y="4393911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66900" y="4393911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722026" y="1991463"/>
            <a:ext cx="1402174" cy="2751033"/>
            <a:chOff x="1722026" y="1991463"/>
            <a:chExt cx="1402174" cy="2751033"/>
          </a:xfrm>
        </p:grpSpPr>
        <p:sp>
          <p:nvSpPr>
            <p:cNvPr id="7" name="Rectangle 6"/>
            <p:cNvSpPr/>
            <p:nvPr/>
          </p:nvSpPr>
          <p:spPr>
            <a:xfrm>
              <a:off x="2581719" y="2404729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1719" y="2748515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81719" y="199146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4398710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4399596"/>
              <a:ext cx="3810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2200" y="39854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094360">
              <a:off x="1722026" y="3334158"/>
              <a:ext cx="128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compulsory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19048" y="2028359"/>
            <a:ext cx="1319552" cy="2703907"/>
            <a:chOff x="2719048" y="2028359"/>
            <a:chExt cx="1319552" cy="2703907"/>
          </a:xfrm>
        </p:grpSpPr>
        <p:grpSp>
          <p:nvGrpSpPr>
            <p:cNvPr id="13" name="Group 12"/>
            <p:cNvGrpSpPr/>
            <p:nvPr/>
          </p:nvGrpSpPr>
          <p:grpSpPr>
            <a:xfrm>
              <a:off x="3473521" y="2028359"/>
              <a:ext cx="381000" cy="1099952"/>
              <a:chOff x="2178121" y="1684573"/>
              <a:chExt cx="381000" cy="109995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178121" y="2097839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8121" y="2441625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98542" y="168457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6600" y="3975214"/>
              <a:ext cx="762000" cy="757052"/>
              <a:chOff x="1752600" y="1644134"/>
              <a:chExt cx="762000" cy="75705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33600" y="20582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 rot="19094360">
              <a:off x="2719048" y="3379915"/>
              <a:ext cx="128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compulsory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53568" y="2010637"/>
            <a:ext cx="1381753" cy="2718154"/>
            <a:chOff x="3553568" y="2010637"/>
            <a:chExt cx="1381753" cy="2718154"/>
          </a:xfrm>
        </p:grpSpPr>
        <p:grpSp>
          <p:nvGrpSpPr>
            <p:cNvPr id="15" name="Group 14"/>
            <p:cNvGrpSpPr/>
            <p:nvPr/>
          </p:nvGrpSpPr>
          <p:grpSpPr>
            <a:xfrm>
              <a:off x="4343221" y="2010637"/>
              <a:ext cx="381000" cy="1099952"/>
              <a:chOff x="2362021" y="1659320"/>
              <a:chExt cx="381000" cy="10999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62021" y="20725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62021" y="2416372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82442" y="16593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173321" y="3972625"/>
              <a:ext cx="762000" cy="756166"/>
              <a:chOff x="1752600" y="1644134"/>
              <a:chExt cx="762000" cy="7561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33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19094360">
              <a:off x="3553568" y="3450336"/>
              <a:ext cx="128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compulsory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31948" y="1997570"/>
            <a:ext cx="1135452" cy="2731113"/>
            <a:chOff x="4731948" y="1997570"/>
            <a:chExt cx="1135452" cy="2731113"/>
          </a:xfrm>
        </p:grpSpPr>
        <p:grpSp>
          <p:nvGrpSpPr>
            <p:cNvPr id="23" name="Group 22"/>
            <p:cNvGrpSpPr/>
            <p:nvPr/>
          </p:nvGrpSpPr>
          <p:grpSpPr>
            <a:xfrm>
              <a:off x="5257800" y="1997570"/>
              <a:ext cx="381000" cy="1099952"/>
              <a:chOff x="2667000" y="1653784"/>
              <a:chExt cx="381000" cy="109995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7000" y="206705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67000" y="241083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87421" y="165378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105400" y="3969376"/>
              <a:ext cx="762000" cy="759307"/>
              <a:chOff x="1752600" y="1644134"/>
              <a:chExt cx="762000" cy="75930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33600" y="2060541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</a:t>
                </a:r>
                <a:endParaRPr lang="en-US" sz="2400" b="1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 rot="19094360">
              <a:off x="4731948" y="3444800"/>
              <a:ext cx="873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conflict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4368" y="1984888"/>
            <a:ext cx="1367432" cy="2740654"/>
            <a:chOff x="5414368" y="1984888"/>
            <a:chExt cx="1367432" cy="2740654"/>
          </a:xfrm>
        </p:grpSpPr>
        <p:grpSp>
          <p:nvGrpSpPr>
            <p:cNvPr id="19" name="Group 18"/>
            <p:cNvGrpSpPr/>
            <p:nvPr/>
          </p:nvGrpSpPr>
          <p:grpSpPr>
            <a:xfrm>
              <a:off x="6216022" y="1984888"/>
              <a:ext cx="381000" cy="1099952"/>
              <a:chOff x="3033301" y="1633571"/>
              <a:chExt cx="381000" cy="10999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33301" y="2046837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33301" y="2390623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5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53722" y="16335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5</a:t>
                </a:r>
                <a:endParaRPr lang="en-US" sz="2400" b="1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019800" y="3969376"/>
              <a:ext cx="762000" cy="756166"/>
              <a:chOff x="1752600" y="1644134"/>
              <a:chExt cx="762000" cy="75616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33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5</a:t>
                </a:r>
                <a:endParaRPr lang="en-US" sz="2400" b="1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19094360">
              <a:off x="5414368" y="3480242"/>
              <a:ext cx="128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compulsory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00346" y="1995451"/>
            <a:ext cx="995854" cy="2714182"/>
            <a:chOff x="6700346" y="1995451"/>
            <a:chExt cx="995854" cy="2714182"/>
          </a:xfrm>
        </p:grpSpPr>
        <p:grpSp>
          <p:nvGrpSpPr>
            <p:cNvPr id="52" name="Group 51"/>
            <p:cNvGrpSpPr/>
            <p:nvPr/>
          </p:nvGrpSpPr>
          <p:grpSpPr>
            <a:xfrm>
              <a:off x="6934200" y="3950326"/>
              <a:ext cx="762000" cy="759307"/>
              <a:chOff x="1752600" y="1644134"/>
              <a:chExt cx="762000" cy="75930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752600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33600" y="2060541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73021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104279" y="1995451"/>
              <a:ext cx="381000" cy="1099952"/>
              <a:chOff x="3294279" y="1644134"/>
              <a:chExt cx="381000" cy="109995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294279" y="2057400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94279" y="2401186"/>
                <a:ext cx="3810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14700" y="16441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rot="19094360">
              <a:off x="6700346" y="3311122"/>
              <a:ext cx="95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capacity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7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and Data Caches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896679"/>
            <a:ext cx="5063756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156" y="2268279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</a:t>
            </a:r>
            <a:r>
              <a:rPr lang="en-US" dirty="0" err="1" smtClean="0"/>
              <a:t>Inst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1" idx="2"/>
            <a:endCxn id="5" idx="0"/>
          </p:cNvCxnSpPr>
          <p:nvPr/>
        </p:nvCxnSpPr>
        <p:spPr>
          <a:xfrm>
            <a:off x="3111796" y="1656907"/>
            <a:ext cx="8860" cy="6113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" y="5943600"/>
            <a:ext cx="853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4400550" y="3429000"/>
            <a:ext cx="19050" cy="251460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92696" y="1275907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9756" y="1275907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decode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377956" y="1275907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216156" y="1275907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054356" y="1277679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wb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143500" y="2275368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Data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07913" y="1663996"/>
            <a:ext cx="8860" cy="6113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16226" y="3429000"/>
            <a:ext cx="26005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0656" y="3104707"/>
            <a:ext cx="8860" cy="324293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07913" y="3106479"/>
            <a:ext cx="10633" cy="322521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39725" y="908347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processor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914400"/>
            <a:ext cx="1371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6084" y="4038600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684" y="35814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0414" y="2950535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Example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2400" y="914400"/>
            <a:ext cx="1438660" cy="3414341"/>
            <a:chOff x="1831813" y="930830"/>
            <a:chExt cx="1438660" cy="3414341"/>
          </a:xfrm>
        </p:grpSpPr>
        <p:grpSp>
          <p:nvGrpSpPr>
            <p:cNvPr id="53" name="Group 52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14544" y="914400"/>
            <a:ext cx="1438660" cy="3414341"/>
            <a:chOff x="1831813" y="930830"/>
            <a:chExt cx="1438660" cy="3414341"/>
          </a:xfrm>
        </p:grpSpPr>
        <p:grpSp>
          <p:nvGrpSpPr>
            <p:cNvPr id="64" name="Group 63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4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76600" y="914400"/>
            <a:ext cx="1438660" cy="3414341"/>
            <a:chOff x="1831813" y="930830"/>
            <a:chExt cx="1438660" cy="3414341"/>
          </a:xfrm>
        </p:grpSpPr>
        <p:grpSp>
          <p:nvGrpSpPr>
            <p:cNvPr id="75" name="Group 74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81" name="Rectangle 80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876800" y="914400"/>
            <a:ext cx="1438660" cy="3414341"/>
            <a:chOff x="1831813" y="930830"/>
            <a:chExt cx="1438660" cy="3414341"/>
          </a:xfrm>
        </p:grpSpPr>
        <p:grpSp>
          <p:nvGrpSpPr>
            <p:cNvPr id="86" name="Group 85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369318" y="930830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0 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77000" y="914400"/>
            <a:ext cx="1438660" cy="3414341"/>
            <a:chOff x="1831813" y="930830"/>
            <a:chExt cx="1438660" cy="3414341"/>
          </a:xfrm>
        </p:grpSpPr>
        <p:grpSp>
          <p:nvGrpSpPr>
            <p:cNvPr id="97" name="Group 96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4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0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6084" y="4038600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684" y="35814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2317012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1859812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0414" y="2950535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6084" y="4038600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684" y="35814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2317012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1859812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0414" y="2950535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7502" y="4855535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6084" y="4038600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684" y="35814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2317012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1859812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0414" y="2950535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7502" y="4855535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8245" y="4230354"/>
            <a:ext cx="1066800" cy="807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845" y="3773154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5540006"/>
            <a:ext cx="1066800" cy="807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5082806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46747" y="1290820"/>
            <a:ext cx="1066800" cy="8071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94347" y="83362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Devices? Persistent Storage?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8963" y="484886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</a:t>
            </a:r>
            <a:r>
              <a:rPr lang="en-US" smtClean="0"/>
              <a:t>II Memory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6084" y="4038600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684" y="35814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914400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5535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1640884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1183684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0414" y="2950535"/>
            <a:ext cx="1066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7502" y="4855535"/>
            <a:ext cx="1066800" cy="80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6858000" y="4343400"/>
            <a:ext cx="1295400" cy="190500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8" name="Picture 4" descr="http://www.colourbox.com/preview/3026151-6304-modern-monitor-isolated-on-white-background-with-cat-on-screen-my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04" y="2170817"/>
            <a:ext cx="1545391" cy="1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encrypted-tbn1.gstatic.com/images?q=tbn:ANd9GcT2GWWlQpyUDUfJyvo-zjA86ZzSiFMto2fvES1AI4mn1k5qbtNyGx4YPGJ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661144"/>
            <a:ext cx="964785" cy="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desertpeace.files.wordpress.com/2010/11/spy-vs-s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63" y="2209800"/>
            <a:ext cx="40386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914400"/>
            <a:ext cx="1066800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Application Sees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295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219200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458" y="484886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NIOS II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874448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15000" y="3429000"/>
            <a:ext cx="1219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9800" y="3048000"/>
            <a:ext cx="6096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8542" y="914400"/>
            <a:ext cx="1066800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Application Sees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8542" y="1295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484886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NIOS II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0742" y="874448"/>
            <a:ext cx="1066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01542" y="3429000"/>
            <a:ext cx="1219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06342" y="3048000"/>
            <a:ext cx="6096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8898" y="484886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NIOS II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8542" y="9144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8542" y="1295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484886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NIOS II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0742" y="8744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28212" y="1524000"/>
            <a:ext cx="129253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8898" y="484886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NIOS II Memory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58542" y="914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12918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1676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2057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8542" y="2438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8542" y="28300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8542" y="31986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1454" y="3581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3962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61412" y="4343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50780" y="4724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57872" y="5105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56096" y="5486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61412" y="5867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26058" y="129185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17580" y="1873988"/>
            <a:ext cx="1303162" cy="35362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20742" y="52197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217580" y="2286000"/>
            <a:ext cx="1308478" cy="7230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26058" y="2818514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6058" y="20574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17580" y="2247900"/>
            <a:ext cx="1292530" cy="4297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5342" y="3058634"/>
            <a:ext cx="1300716" cy="7132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26058" y="355876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5773" y="935665"/>
            <a:ext cx="3035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Page</a:t>
            </a:r>
            <a:r>
              <a:rPr lang="en-US" dirty="0" smtClean="0"/>
              <a:t>: aligned, continuous</a:t>
            </a:r>
          </a:p>
          <a:p>
            <a:r>
              <a:rPr lang="en-US" dirty="0" smtClean="0"/>
              <a:t>2^n sized</a:t>
            </a:r>
          </a:p>
          <a:p>
            <a:endParaRPr lang="en-US" dirty="0"/>
          </a:p>
          <a:p>
            <a:r>
              <a:rPr lang="en-US" dirty="0" smtClean="0"/>
              <a:t>Typical sizes 4K – 8K today</a:t>
            </a:r>
          </a:p>
          <a:p>
            <a:endParaRPr lang="en-US" dirty="0"/>
          </a:p>
          <a:p>
            <a:r>
              <a:rPr lang="en-US" dirty="0" smtClean="0"/>
              <a:t>Assume:</a:t>
            </a:r>
          </a:p>
          <a:p>
            <a:r>
              <a:rPr lang="en-US" dirty="0"/>
              <a:t>	</a:t>
            </a:r>
            <a:r>
              <a:rPr lang="en-US" dirty="0" smtClean="0"/>
              <a:t>Fixed at design time</a:t>
            </a:r>
          </a:p>
          <a:p>
            <a:endParaRPr lang="en-US" dirty="0"/>
          </a:p>
          <a:p>
            <a:r>
              <a:rPr lang="en-US" dirty="0" smtClean="0"/>
              <a:t>Reality: adjustable, few sizes</a:t>
            </a:r>
          </a:p>
          <a:p>
            <a:r>
              <a:rPr lang="en-US" dirty="0"/>
              <a:t>	</a:t>
            </a:r>
            <a:r>
              <a:rPr lang="en-US" dirty="0" smtClean="0"/>
              <a:t>let’s first understand</a:t>
            </a:r>
          </a:p>
          <a:p>
            <a:r>
              <a:rPr lang="en-US" dirty="0"/>
              <a:t>	</a:t>
            </a:r>
            <a:r>
              <a:rPr lang="en-US" dirty="0" smtClean="0"/>
              <a:t>w/ fixed size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05599" y="11261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91020" y="4573772"/>
            <a:ext cx="83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7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0742" y="9144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0742" y="12954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84886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NIOS II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2942" y="8744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80412" y="1524000"/>
            <a:ext cx="129253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1098" y="484886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NIOS II Memory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10742" y="914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10742" y="12918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10742" y="1676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10742" y="2057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10742" y="2438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0742" y="28300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10742" y="31986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3654" y="3581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10072" y="3962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13612" y="4343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02980" y="4724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10072" y="5105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8296" y="5486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13612" y="58674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78258" y="129185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69780" y="1873988"/>
            <a:ext cx="1303162" cy="35362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2942" y="52197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2769780" y="2286000"/>
            <a:ext cx="1308478" cy="7230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78258" y="2818514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78258" y="20574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69780" y="2247900"/>
            <a:ext cx="1292530" cy="4297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77542" y="3058634"/>
            <a:ext cx="1300716" cy="7132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078258" y="355876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34200" y="1006618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4200" y="1387618"/>
            <a:ext cx="1066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42658" y="577104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NIOS II 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34200" y="1006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4200" y="1384074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34200" y="1768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34200" y="2149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34200" y="2530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4200" y="2922251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34200" y="3290847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27112" y="3673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3530" y="4054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7070" y="4435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26438" y="4816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33530" y="5197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31754" y="5578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37070" y="59596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155691" y="1524000"/>
            <a:ext cx="1742110" cy="30099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78258" y="4343400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5139743" y="1866900"/>
            <a:ext cx="1758058" cy="922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78258" y="1688805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1"/>
          </p:cNvCxnSpPr>
          <p:nvPr/>
        </p:nvCxnSpPr>
        <p:spPr>
          <a:xfrm flipH="1">
            <a:off x="5155691" y="2340118"/>
            <a:ext cx="1778509" cy="104901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2942" y="3177766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r>
              <a:rPr lang="en-US" dirty="0" smtClean="0"/>
              <a:t>Who keeps the arrows?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2400" y="1685854"/>
            <a:ext cx="3890673" cy="4315714"/>
            <a:chOff x="2169530" y="484886"/>
            <a:chExt cx="5500651" cy="5763514"/>
          </a:xfrm>
        </p:grpSpPr>
        <p:sp>
          <p:nvSpPr>
            <p:cNvPr id="4" name="Rectangle 3"/>
            <p:cNvSpPr/>
            <p:nvPr/>
          </p:nvSpPr>
          <p:spPr>
            <a:xfrm>
              <a:off x="3158542" y="914400"/>
              <a:ext cx="1066800" cy="533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58542" y="1295400"/>
              <a:ext cx="10668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999" y="484886"/>
              <a:ext cx="2304137" cy="36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Virtual NIOS II Memory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20742" y="874448"/>
              <a:ext cx="1066800" cy="5373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28212" y="1524000"/>
              <a:ext cx="1292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58898" y="484886"/>
              <a:ext cx="2416365" cy="36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Physical NIOS II Memory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8542" y="914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58542" y="1291856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8542" y="1676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8542" y="2057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58542" y="2438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58542" y="2830033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58542" y="3198629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51454" y="3581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7872" y="3962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61412" y="4343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50780" y="4724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57872" y="5105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56096" y="5486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1412" y="5867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6058" y="1291856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217580" y="1873988"/>
              <a:ext cx="1303162" cy="35362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520742" y="52197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/>
            <p:cNvCxnSpPr>
              <a:endCxn id="28" idx="1"/>
            </p:cNvCxnSpPr>
            <p:nvPr/>
          </p:nvCxnSpPr>
          <p:spPr>
            <a:xfrm>
              <a:off x="4217580" y="2286000"/>
              <a:ext cx="1308478" cy="7230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526058" y="2818514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26058" y="20574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217580" y="2247900"/>
              <a:ext cx="1292530" cy="4297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25342" y="3058634"/>
              <a:ext cx="1300716" cy="7132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526058" y="3558766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88133" y="1126165"/>
              <a:ext cx="982048" cy="6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Physical</a:t>
              </a:r>
            </a:p>
            <a:p>
              <a:pPr algn="ctr"/>
              <a:r>
                <a:rPr lang="en-US" sz="1200" b="1" dirty="0" smtClean="0"/>
                <a:t>PAGE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69530" y="4573772"/>
              <a:ext cx="875258" cy="6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Virtual</a:t>
              </a:r>
            </a:p>
            <a:p>
              <a:pPr algn="ctr"/>
              <a:r>
                <a:rPr lang="en-US" sz="1200" b="1" dirty="0" smtClean="0"/>
                <a:t>PAGE</a:t>
              </a:r>
              <a:endParaRPr lang="en-US" sz="12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4000" y="2239636"/>
            <a:ext cx="3048000" cy="3700163"/>
            <a:chOff x="5334000" y="2239636"/>
            <a:chExt cx="3048000" cy="3700163"/>
          </a:xfrm>
        </p:grpSpPr>
        <p:sp>
          <p:nvSpPr>
            <p:cNvPr id="36" name="Rectangle 3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VPN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 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PPN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57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Entries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838200"/>
            <a:ext cx="3048000" cy="3700163"/>
            <a:chOff x="5334000" y="2239636"/>
            <a:chExt cx="3048000" cy="3700163"/>
          </a:xfrm>
        </p:grpSpPr>
        <p:sp>
          <p:nvSpPr>
            <p:cNvPr id="5" name="Rectangle 4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VPN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 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PPN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67200" y="1828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9400" y="1828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96200" y="18288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505200"/>
            <a:ext cx="2857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 = permissions</a:t>
            </a:r>
          </a:p>
          <a:p>
            <a:r>
              <a:rPr lang="en-US" dirty="0" smtClean="0"/>
              <a:t>Read, Write, Execute</a:t>
            </a:r>
          </a:p>
          <a:p>
            <a:r>
              <a:rPr lang="en-US" dirty="0" smtClean="0"/>
              <a:t>V = valid</a:t>
            </a:r>
          </a:p>
          <a:p>
            <a:r>
              <a:rPr lang="en-US" dirty="0" smtClean="0"/>
              <a:t>PPN = Physical Page Number</a:t>
            </a:r>
          </a:p>
          <a:p>
            <a:r>
              <a:rPr lang="en-US" dirty="0" smtClean="0"/>
              <a:t>VPN = Virtual Page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1371600"/>
            <a:ext cx="1562144" cy="3414341"/>
            <a:chOff x="1831813" y="930830"/>
            <a:chExt cx="1562144" cy="3414341"/>
          </a:xfrm>
        </p:grpSpPr>
        <p:grpSp>
          <p:nvGrpSpPr>
            <p:cNvPr id="5" name="Group 4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69318" y="930830"/>
              <a:ext cx="1024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4 </a:t>
              </a:r>
              <a:r>
                <a:rPr lang="en-US" sz="3600" dirty="0">
                  <a:solidFill>
                    <a:schemeClr val="accent3">
                      <a:lumMod val="75000"/>
                    </a:schemeClr>
                  </a:solidFill>
                </a:rPr>
                <a:t>hit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19660" y="1371600"/>
            <a:ext cx="1438660" cy="3414341"/>
            <a:chOff x="1831813" y="930830"/>
            <a:chExt cx="1438660" cy="3414341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29000" y="1371600"/>
            <a:ext cx="1562144" cy="3414341"/>
            <a:chOff x="1831813" y="930830"/>
            <a:chExt cx="1562144" cy="3414341"/>
          </a:xfrm>
        </p:grpSpPr>
        <p:grpSp>
          <p:nvGrpSpPr>
            <p:cNvPr id="27" name="Group 26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69318" y="930830"/>
              <a:ext cx="1024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 </a:t>
              </a:r>
              <a:r>
                <a:rPr lang="en-US" sz="3600" dirty="0" smtClean="0">
                  <a:solidFill>
                    <a:schemeClr val="accent3">
                      <a:lumMod val="75000"/>
                    </a:schemeClr>
                  </a:solidFill>
                </a:rPr>
                <a:t>hit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9553" y="1376435"/>
            <a:ext cx="1438660" cy="3414341"/>
            <a:chOff x="1831813" y="930830"/>
            <a:chExt cx="1438660" cy="3414341"/>
          </a:xfrm>
        </p:grpSpPr>
        <p:grpSp>
          <p:nvGrpSpPr>
            <p:cNvPr id="38" name="Group 37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81800" y="1376435"/>
            <a:ext cx="1438660" cy="3414341"/>
            <a:chOff x="1831813" y="930830"/>
            <a:chExt cx="1438660" cy="3414341"/>
          </a:xfrm>
        </p:grpSpPr>
        <p:grpSp>
          <p:nvGrpSpPr>
            <p:cNvPr id="49" name="Group 48"/>
            <p:cNvGrpSpPr/>
            <p:nvPr/>
          </p:nvGrpSpPr>
          <p:grpSpPr>
            <a:xfrm>
              <a:off x="2362200" y="2521688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5" name="Rectangle 54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4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69318" y="93083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2</a:t>
              </a:r>
              <a:endParaRPr lang="en-US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31813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80546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43855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7164" y="1607288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Entries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838200"/>
            <a:ext cx="3048000" cy="3700163"/>
            <a:chOff x="5334000" y="2239636"/>
            <a:chExt cx="3048000" cy="3700163"/>
          </a:xfrm>
        </p:grpSpPr>
        <p:sp>
          <p:nvSpPr>
            <p:cNvPr id="5" name="Rectangle 4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VPN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Page 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PPN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67200" y="1828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9400" y="1828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96200" y="18288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505200"/>
            <a:ext cx="4269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NIOS II 4GB address space with 4KB pages</a:t>
            </a:r>
          </a:p>
          <a:p>
            <a:r>
              <a:rPr lang="en-US" dirty="0" smtClean="0"/>
              <a:t>OFF = 12 bits</a:t>
            </a:r>
          </a:p>
          <a:p>
            <a:r>
              <a:rPr lang="en-US" dirty="0" smtClean="0"/>
              <a:t>VPN = 32 – 12 = 20</a:t>
            </a:r>
          </a:p>
          <a:p>
            <a:r>
              <a:rPr lang="en-US" dirty="0" smtClean="0"/>
              <a:t>PPN = 20 </a:t>
            </a:r>
          </a:p>
          <a:p>
            <a:endParaRPr lang="en-US" dirty="0"/>
          </a:p>
          <a:p>
            <a:r>
              <a:rPr lang="en-US" dirty="0" smtClean="0"/>
              <a:t>Physical memory could be larger or smaller </a:t>
            </a:r>
          </a:p>
          <a:p>
            <a:r>
              <a:rPr lang="en-US" dirty="0" smtClean="0"/>
              <a:t>More on this 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 there is nothing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599" y="1197453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5599" y="5542705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0456" y="1449170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724400" y="2738771"/>
            <a:ext cx="1219200" cy="1714500"/>
            <a:chOff x="5334000" y="2239636"/>
            <a:chExt cx="3048000" cy="3700163"/>
          </a:xfrm>
        </p:grpSpPr>
        <p:sp>
          <p:nvSpPr>
            <p:cNvPr id="34" name="Rectangle 33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finds an </a:t>
            </a:r>
            <a:r>
              <a:rPr lang="en-US" b="1" dirty="0" smtClean="0">
                <a:solidFill>
                  <a:srgbClr val="C00000"/>
                </a:solidFill>
              </a:rPr>
              <a:t>invalid entry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PAGE FAULT</a:t>
            </a:r>
            <a:r>
              <a:rPr lang="en-US" dirty="0" smtClean="0"/>
              <a:t>: Interrupt to OS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2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OS finds an empty page and allocates PT entry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053042" y="18288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36" idx="1"/>
          </p:cNvCxnSpPr>
          <p:nvPr/>
        </p:nvCxnSpPr>
        <p:spPr>
          <a:xfrm>
            <a:off x="4228212" y="1787156"/>
            <a:ext cx="1824830" cy="232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Page Fault return and application retries fetch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053042" y="18288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4228212" y="1787156"/>
            <a:ext cx="1824830" cy="232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 tries to do a load from another page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053042" y="18288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4228212" y="1787156"/>
            <a:ext cx="1824830" cy="232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6600" y="2817712"/>
            <a:ext cx="152400" cy="1159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Virtual Pages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Page Fault, OS allocates, return and retry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542" y="12192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8542" y="16002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42" y="11792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542" y="121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8542" y="15966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8542" y="198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8542" y="236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542" y="2743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58542" y="31348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542" y="35034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454" y="3886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57872" y="4267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1412" y="4648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0780" y="5029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7872" y="5410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6096" y="5791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61412" y="61722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3042" y="5524500"/>
            <a:ext cx="10668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7899" y="1430965"/>
            <a:ext cx="94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Physical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8372" y="289294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Virtual 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13947" y="2743200"/>
            <a:ext cx="1219200" cy="1714500"/>
            <a:chOff x="5334000" y="2239636"/>
            <a:chExt cx="3048000" cy="3700163"/>
          </a:xfrm>
        </p:grpSpPr>
        <p:sp>
          <p:nvSpPr>
            <p:cNvPr id="26" name="Rectangle 25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053042" y="18288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4228212" y="1787156"/>
            <a:ext cx="1824830" cy="232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6600" y="2817712"/>
            <a:ext cx="152400" cy="1159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58358" y="1179248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12" idx="3"/>
            <a:endCxn id="38" idx="1"/>
          </p:cNvCxnSpPr>
          <p:nvPr/>
        </p:nvCxnSpPr>
        <p:spPr>
          <a:xfrm flipV="1">
            <a:off x="4225342" y="1369748"/>
            <a:ext cx="1833016" cy="15639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Page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 is in memory</a:t>
            </a:r>
          </a:p>
          <a:p>
            <a:r>
              <a:rPr lang="en-US" dirty="0" smtClean="0"/>
              <a:t>One page table per </a:t>
            </a:r>
            <a:r>
              <a:rPr lang="en-US" b="1" dirty="0" smtClean="0"/>
              <a:t>process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003314"/>
            <a:ext cx="3890673" cy="4315714"/>
            <a:chOff x="2169530" y="484886"/>
            <a:chExt cx="5500651" cy="5763514"/>
          </a:xfrm>
        </p:grpSpPr>
        <p:sp>
          <p:nvSpPr>
            <p:cNvPr id="5" name="Rectangle 4"/>
            <p:cNvSpPr/>
            <p:nvPr/>
          </p:nvSpPr>
          <p:spPr>
            <a:xfrm>
              <a:off x="3158542" y="914400"/>
              <a:ext cx="1066800" cy="533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8542" y="1295400"/>
              <a:ext cx="10668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6999" y="484886"/>
              <a:ext cx="2304137" cy="36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Virtual NIOS II Memory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0742" y="874448"/>
              <a:ext cx="1066800" cy="5373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228212" y="1524000"/>
              <a:ext cx="1292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58898" y="484886"/>
              <a:ext cx="2416365" cy="36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Physical NIOS II Memory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58542" y="914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8542" y="1291856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8542" y="1676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58542" y="2057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58542" y="2438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58542" y="2830033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58542" y="3198629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1454" y="3581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7872" y="3962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61412" y="4343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50780" y="4724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57872" y="5105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56096" y="5486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61412" y="58674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26058" y="1291856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217580" y="1873988"/>
              <a:ext cx="1303162" cy="35362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520742" y="52197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endCxn id="29" idx="1"/>
            </p:cNvCxnSpPr>
            <p:nvPr/>
          </p:nvCxnSpPr>
          <p:spPr>
            <a:xfrm>
              <a:off x="4217580" y="2286000"/>
              <a:ext cx="1308478" cy="7230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526058" y="2818514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26058" y="20574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217580" y="2247900"/>
              <a:ext cx="1292530" cy="4297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25342" y="3058634"/>
              <a:ext cx="1300716" cy="7132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526058" y="3558766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88133" y="1126165"/>
              <a:ext cx="982048" cy="6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Physical</a:t>
              </a:r>
            </a:p>
            <a:p>
              <a:pPr algn="ctr"/>
              <a:r>
                <a:rPr lang="en-US" sz="1200" b="1" dirty="0" smtClean="0"/>
                <a:t>PAGE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69530" y="4573772"/>
              <a:ext cx="875258" cy="6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Virtual</a:t>
              </a:r>
            </a:p>
            <a:p>
              <a:pPr algn="ctr"/>
              <a:r>
                <a:rPr lang="en-US" sz="1200" b="1" dirty="0" smtClean="0"/>
                <a:t>PAGE</a:t>
              </a:r>
              <a:endParaRPr lang="en-US" sz="1200" b="1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522750" y="5834030"/>
            <a:ext cx="754560" cy="4905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3947" y="3060660"/>
            <a:ext cx="1219200" cy="1714500"/>
            <a:chOff x="5334000" y="2239636"/>
            <a:chExt cx="3048000" cy="3700163"/>
          </a:xfrm>
        </p:grpSpPr>
        <p:sp>
          <p:nvSpPr>
            <p:cNvPr id="38" name="Rectangle 37"/>
            <p:cNvSpPr/>
            <p:nvPr/>
          </p:nvSpPr>
          <p:spPr>
            <a:xfrm>
              <a:off x="5334000" y="2239636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VPN</a:t>
              </a:r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43800" y="2239636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76950" y="3056091"/>
              <a:ext cx="990600" cy="20727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551871" y="2567912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962900" y="2562528"/>
              <a:ext cx="0" cy="3055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551871" y="5128887"/>
              <a:ext cx="0" cy="492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334000" y="5618179"/>
              <a:ext cx="22098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PPN</a:t>
              </a:r>
              <a:endParaRPr lang="en-US" sz="7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43800" y="5618179"/>
              <a:ext cx="838200" cy="32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OFF</a:t>
              </a:r>
              <a:endParaRPr lang="en-US" sz="700" dirty="0"/>
            </a:p>
          </p:txBody>
        </p:sp>
      </p:grpSp>
      <p:cxnSp>
        <p:nvCxnSpPr>
          <p:cNvPr id="47" name="Straight Arrow Connector 46"/>
          <p:cNvCxnSpPr>
            <a:stCxn id="40" idx="1"/>
          </p:cNvCxnSpPr>
          <p:nvPr/>
        </p:nvCxnSpPr>
        <p:spPr>
          <a:xfrm flipH="1">
            <a:off x="3124200" y="3919195"/>
            <a:ext cx="1486927" cy="21145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accesses the page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NIOS II does:</a:t>
            </a:r>
          </a:p>
          <a:p>
            <a:pPr lvl="1"/>
            <a:r>
              <a:rPr lang="en-US" dirty="0" err="1" smtClean="0"/>
              <a:t>ldw</a:t>
            </a:r>
            <a:r>
              <a:rPr lang="en-US" dirty="0" smtClean="0"/>
              <a:t> r8, 0(r10)</a:t>
            </a:r>
          </a:p>
          <a:p>
            <a:r>
              <a:rPr lang="en-US" dirty="0" smtClean="0"/>
              <a:t>This is in virtual memory</a:t>
            </a:r>
          </a:p>
          <a:p>
            <a:pPr lvl="1"/>
            <a:r>
              <a:rPr lang="en-US" dirty="0" smtClean="0"/>
              <a:t>Has to be translated to a physical address first</a:t>
            </a:r>
          </a:p>
          <a:p>
            <a:r>
              <a:rPr lang="en-US" dirty="0" smtClean="0"/>
              <a:t>Must access the PT</a:t>
            </a:r>
          </a:p>
          <a:p>
            <a:pPr lvl="1"/>
            <a:r>
              <a:rPr lang="en-US" dirty="0" smtClean="0"/>
              <a:t>But the PT is in memory</a:t>
            </a:r>
          </a:p>
          <a:p>
            <a:r>
              <a:rPr lang="en-US" dirty="0" smtClean="0"/>
              <a:t>Must do another load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Who does that?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Isn’t this slow?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Virtual Memory Access becomes two accesses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Page </a:t>
            </a:r>
            <a:r>
              <a:rPr lang="en-US" dirty="0" smtClean="0">
                <a:sym typeface="Wingdings" panose="05000000000000000000" pitchFamily="2" charset="2"/>
              </a:rPr>
              <a:t>Translation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Actual Access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Example Overview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33514" y="578122"/>
            <a:ext cx="4695959" cy="1620982"/>
            <a:chOff x="104641" y="1198418"/>
            <a:chExt cx="8268218" cy="3449782"/>
          </a:xfrm>
        </p:grpSpPr>
        <p:grpSp>
          <p:nvGrpSpPr>
            <p:cNvPr id="4" name="Group 3"/>
            <p:cNvGrpSpPr/>
            <p:nvPr/>
          </p:nvGrpSpPr>
          <p:grpSpPr>
            <a:xfrm>
              <a:off x="758987" y="2789276"/>
              <a:ext cx="457200" cy="1823483"/>
              <a:chOff x="304800" y="1681717"/>
              <a:chExt cx="457200" cy="18234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304800" y="16817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0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" y="2138917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4800" y="2599661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4800" y="30480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66105" y="1198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187487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333" y="187487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42" y="187487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3951" y="1874876"/>
              <a:ext cx="36330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759" y="281977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MRU</a:t>
              </a:r>
              <a:endParaRPr 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641" y="4199493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LRU</a:t>
              </a:r>
              <a:endParaRPr 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493" y="2255876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ways</a:t>
              </a:r>
              <a:endParaRPr lang="en-US" sz="105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31813" y="1205506"/>
              <a:ext cx="1438660" cy="3414341"/>
              <a:chOff x="1831813" y="930830"/>
              <a:chExt cx="1438660" cy="341434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369318" y="930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450400" y="1223227"/>
              <a:ext cx="1438660" cy="3414341"/>
              <a:chOff x="1831813" y="930830"/>
              <a:chExt cx="1438660" cy="34143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369318" y="930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05400" y="1233859"/>
              <a:ext cx="1438660" cy="3414341"/>
              <a:chOff x="1831813" y="930830"/>
              <a:chExt cx="1438660" cy="341434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2369318" y="930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934200" y="1233859"/>
              <a:ext cx="1438659" cy="3414341"/>
              <a:chOff x="1831813" y="930830"/>
              <a:chExt cx="1438660" cy="3414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369317" y="930830"/>
                <a:ext cx="531181" cy="786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5047978" y="571858"/>
            <a:ext cx="3387202" cy="1659132"/>
            <a:chOff x="1714544" y="914400"/>
            <a:chExt cx="6201116" cy="34143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1714544" y="914400"/>
              <a:ext cx="1438660" cy="3414341"/>
              <a:chOff x="1831813" y="930830"/>
              <a:chExt cx="1438660" cy="341434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2369317" y="930830"/>
                <a:ext cx="552312" cy="76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276600" y="914400"/>
              <a:ext cx="1438660" cy="3414341"/>
              <a:chOff x="1831813" y="930830"/>
              <a:chExt cx="1438660" cy="341434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69317" y="930830"/>
                <a:ext cx="552312" cy="76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876800" y="914400"/>
              <a:ext cx="1438660" cy="3414341"/>
              <a:chOff x="1831813" y="930830"/>
              <a:chExt cx="1438660" cy="341434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2369317" y="930830"/>
                <a:ext cx="552312" cy="76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0000"/>
                    </a:solidFill>
                  </a:rPr>
                  <a:t>0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77000" y="914400"/>
              <a:ext cx="1438660" cy="3414341"/>
              <a:chOff x="1831813" y="930830"/>
              <a:chExt cx="1438660" cy="341434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369317" y="930830"/>
                <a:ext cx="552311" cy="76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203917" y="2545944"/>
            <a:ext cx="3568626" cy="1742776"/>
            <a:chOff x="1819660" y="1371600"/>
            <a:chExt cx="6400800" cy="341917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19660" y="1371600"/>
              <a:ext cx="1438660" cy="3414341"/>
              <a:chOff x="1831813" y="930830"/>
              <a:chExt cx="1438660" cy="3414341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2369318" y="930830"/>
                <a:ext cx="541114" cy="724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C00000"/>
                    </a:solidFill>
                  </a:rPr>
                  <a:t>2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29000" y="1371600"/>
              <a:ext cx="1438660" cy="3414341"/>
              <a:chOff x="1831813" y="930830"/>
              <a:chExt cx="1438660" cy="3414341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2369316" y="930830"/>
                <a:ext cx="541114" cy="724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5039553" y="1376435"/>
              <a:ext cx="1438660" cy="3414341"/>
              <a:chOff x="1831813" y="930830"/>
              <a:chExt cx="1438660" cy="3414341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3" name="TextBox 242"/>
              <p:cNvSpPr txBox="1"/>
              <p:nvPr/>
            </p:nvSpPr>
            <p:spPr>
              <a:xfrm>
                <a:off x="2369318" y="930830"/>
                <a:ext cx="541114" cy="724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C00000"/>
                    </a:solidFill>
                  </a:rPr>
                  <a:t>3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781800" y="1376435"/>
              <a:ext cx="1438660" cy="3414341"/>
              <a:chOff x="1831813" y="930830"/>
              <a:chExt cx="1438660" cy="3414341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2362200" y="2521688"/>
                <a:ext cx="457200" cy="1823483"/>
                <a:chOff x="304800" y="1681717"/>
                <a:chExt cx="457200" cy="182348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304800" y="16817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04800" y="2138917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04800" y="2599661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04800" y="3048000"/>
                  <a:ext cx="4572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2369318" y="930830"/>
                <a:ext cx="541114" cy="724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831813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2180546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2543855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3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2907164" y="1607288"/>
                <a:ext cx="363309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9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3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Cache of Page Table Entries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724400" y="2209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209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3400" y="22098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6758" y="2209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2667000"/>
            <a:ext cx="2362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6600" y="2667000"/>
            <a:ext cx="1066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3400" y="2667000"/>
            <a:ext cx="304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26758" y="2667000"/>
            <a:ext cx="2362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7858" y="3276600"/>
            <a:ext cx="0" cy="68580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6200" y="3276600"/>
            <a:ext cx="0" cy="68580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038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866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3400" y="40386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26758" y="4038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26758" y="12192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88958" y="12192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>
            <a:off x="3507858" y="1676400"/>
            <a:ext cx="0" cy="2590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5905500" y="3124200"/>
            <a:ext cx="23923" cy="3048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3124200"/>
            <a:ext cx="38100" cy="2362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02496" y="6172200"/>
            <a:ext cx="2362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68240" y="61722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62800" y="5486400"/>
            <a:ext cx="1066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Cache</a:t>
            </a:r>
          </a:p>
          <a:p>
            <a:pPr lvl="1"/>
            <a:r>
              <a:rPr lang="en-US" dirty="0" smtClean="0"/>
              <a:t>Processor does “reads”</a:t>
            </a:r>
          </a:p>
          <a:p>
            <a:pPr lvl="1"/>
            <a:r>
              <a:rPr lang="en-US" dirty="0" smtClean="0"/>
              <a:t>OS does “writes”</a:t>
            </a:r>
          </a:p>
          <a:p>
            <a:r>
              <a:rPr lang="en-US" dirty="0" smtClean="0"/>
              <a:t>Initially Empty</a:t>
            </a:r>
          </a:p>
          <a:p>
            <a:r>
              <a:rPr lang="en-US" dirty="0" smtClean="0"/>
              <a:t>On Page Fault cache PT entry</a:t>
            </a:r>
          </a:p>
          <a:p>
            <a:r>
              <a:rPr lang="en-US" dirty="0" smtClean="0"/>
              <a:t>When full evict TLB entry</a:t>
            </a:r>
          </a:p>
          <a:p>
            <a:r>
              <a:rPr lang="en-US" dirty="0" smtClean="0"/>
              <a:t>On Hit no need to access PT</a:t>
            </a:r>
          </a:p>
          <a:p>
            <a:r>
              <a:rPr lang="en-US" dirty="0" smtClean="0"/>
              <a:t>On Miss access PT</a:t>
            </a:r>
          </a:p>
          <a:p>
            <a:pPr lvl="1"/>
            <a:r>
              <a:rPr lang="en-US" dirty="0" smtClean="0"/>
              <a:t>Software (e.g., SPARC) or hardware (x86)</a:t>
            </a:r>
          </a:p>
          <a:p>
            <a:r>
              <a:rPr lang="en-US" dirty="0" smtClean="0"/>
              <a:t>OS manages the TLB</a:t>
            </a:r>
          </a:p>
        </p:txBody>
      </p:sp>
    </p:spTree>
    <p:extLst>
      <p:ext uri="{BB962C8B-B14F-4D97-AF65-F5344CB8AC3E}">
        <p14:creationId xmlns:p14="http://schemas.microsoft.com/office/powerpoint/2010/main" val="30512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Typical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32-128 Fully Associative L1 TLB</a:t>
            </a:r>
          </a:p>
          <a:p>
            <a:r>
              <a:rPr lang="en-US" dirty="0" smtClean="0"/>
              <a:t>256-1024 2- to 8-way Set-Associative L2 TLB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1920 x 1200 x 3 bytes ~ 6.6 Mbytes</a:t>
            </a:r>
          </a:p>
          <a:p>
            <a:pPr lvl="1"/>
            <a:r>
              <a:rPr lang="en-US" dirty="0" smtClean="0"/>
              <a:t>Accessed frequently</a:t>
            </a:r>
          </a:p>
          <a:p>
            <a:pPr lvl="2"/>
            <a:r>
              <a:rPr lang="en-US" dirty="0" smtClean="0"/>
              <a:t>Refresh rate say 100Hz</a:t>
            </a:r>
          </a:p>
          <a:p>
            <a:pPr lvl="2"/>
            <a:r>
              <a:rPr lang="en-US" dirty="0" smtClean="0"/>
              <a:t>Every pixel (3 bytes) accessed times a second</a:t>
            </a:r>
          </a:p>
          <a:p>
            <a:pPr lvl="2"/>
            <a:r>
              <a:rPr lang="en-US" dirty="0" smtClean="0"/>
              <a:t>But there are millions of pixels</a:t>
            </a:r>
          </a:p>
          <a:p>
            <a:pPr lvl="1"/>
            <a:r>
              <a:rPr lang="en-US" dirty="0" smtClean="0"/>
              <a:t>With 4K pages</a:t>
            </a:r>
          </a:p>
          <a:p>
            <a:pPr lvl="2"/>
            <a:r>
              <a:rPr lang="en-US" dirty="0" smtClean="0"/>
              <a:t>1688 pages</a:t>
            </a:r>
          </a:p>
          <a:p>
            <a:r>
              <a:rPr lang="en-US" dirty="0" smtClean="0"/>
              <a:t>OS can support large pages to avoid allocating multiple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to 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pages need to stay resident</a:t>
            </a:r>
          </a:p>
          <a:p>
            <a:r>
              <a:rPr lang="en-US" dirty="0" smtClean="0"/>
              <a:t>Think of many apps running </a:t>
            </a:r>
          </a:p>
          <a:p>
            <a:r>
              <a:rPr lang="en-US" dirty="0" smtClean="0"/>
              <a:t>Think of one app that “needs” 4G but system has only 2G</a:t>
            </a:r>
          </a:p>
          <a:p>
            <a:endParaRPr lang="en-US" dirty="0"/>
          </a:p>
          <a:p>
            <a:r>
              <a:rPr lang="en-US" b="1" dirty="0" smtClean="0"/>
              <a:t>“SWAP file”:</a:t>
            </a:r>
            <a:r>
              <a:rPr lang="en-US" dirty="0" smtClean="0"/>
              <a:t> evict pages from physical memory to disk</a:t>
            </a:r>
          </a:p>
          <a:p>
            <a:r>
              <a:rPr lang="en-US" b="1" dirty="0" smtClean="0"/>
              <a:t>Page table extended to keep track of both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03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Physical Page can be shared: why?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2980" y="11430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980" y="1524000"/>
            <a:ext cx="1066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180" y="11030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72650" y="1752600"/>
            <a:ext cx="129253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02980" y="1143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02980" y="15204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2980" y="1905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2980" y="2286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2980" y="2667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980" y="30586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2980" y="34272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5892" y="3810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2310" y="4191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5850" y="4572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95218" y="4953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2310" y="5334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0534" y="5715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05850" y="6096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0496" y="152045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2018" y="2102588"/>
            <a:ext cx="1303162" cy="35362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65180" y="54483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>
            <a:off x="2762018" y="2514600"/>
            <a:ext cx="1308478" cy="7230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70496" y="3047114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70496" y="22860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62018" y="2476500"/>
            <a:ext cx="1292530" cy="4297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9780" y="3287234"/>
            <a:ext cx="1300716" cy="7132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70496" y="3787366"/>
            <a:ext cx="1066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26438" y="1235218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26438" y="1616218"/>
            <a:ext cx="1066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26438" y="1235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6438" y="1612674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26438" y="1997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26438" y="2378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26438" y="2759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26438" y="3150851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26438" y="3519447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19350" y="3902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25768" y="4283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29308" y="4664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18676" y="5045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5768" y="5426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23992" y="5807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29308" y="6188218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30" idx="3"/>
          </p:cNvCxnSpPr>
          <p:nvPr/>
        </p:nvCxnSpPr>
        <p:spPr>
          <a:xfrm flipH="1">
            <a:off x="5137296" y="1752600"/>
            <a:ext cx="1781380" cy="22252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131981" y="2095500"/>
            <a:ext cx="1758058" cy="922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70496" y="1917405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6" idx="1"/>
          </p:cNvCxnSpPr>
          <p:nvPr/>
        </p:nvCxnSpPr>
        <p:spPr>
          <a:xfrm flipH="1">
            <a:off x="5147929" y="2568718"/>
            <a:ext cx="1778509" cy="104901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65180" y="3406366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Physical Page can be shared:</a:t>
            </a:r>
          </a:p>
          <a:p>
            <a:pPr lvl="1"/>
            <a:r>
              <a:rPr lang="en-US" dirty="0" smtClean="0"/>
              <a:t>Common Code</a:t>
            </a:r>
          </a:p>
          <a:p>
            <a:pPr lvl="1"/>
            <a:r>
              <a:rPr lang="en-US" dirty="0" smtClean="0"/>
              <a:t>Think shared libraries</a:t>
            </a:r>
          </a:p>
          <a:p>
            <a:pPr lvl="1"/>
            <a:r>
              <a:rPr lang="en-US" dirty="0" smtClean="0"/>
              <a:t>Inter-process communication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52800" y="2809694"/>
            <a:ext cx="3867382" cy="3370670"/>
            <a:chOff x="1695218" y="1103048"/>
            <a:chExt cx="6300890" cy="5466170"/>
          </a:xfrm>
        </p:grpSpPr>
        <p:sp>
          <p:nvSpPr>
            <p:cNvPr id="4" name="Rectangle 3"/>
            <p:cNvSpPr/>
            <p:nvPr/>
          </p:nvSpPr>
          <p:spPr>
            <a:xfrm>
              <a:off x="1702980" y="1143000"/>
              <a:ext cx="1066800" cy="533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2980" y="1524000"/>
              <a:ext cx="10668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5180" y="1103048"/>
              <a:ext cx="1066800" cy="5373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772650" y="1752600"/>
              <a:ext cx="1292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02980" y="1143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2980" y="1520456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02980" y="1905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2980" y="2286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2980" y="2667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02980" y="3058633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02980" y="3427229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95892" y="3810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02310" y="4191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05850" y="4572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5218" y="4953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2310" y="5334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00534" y="5715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05850" y="6096000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70496" y="1520456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762018" y="2102588"/>
              <a:ext cx="1303162" cy="35362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065180" y="54483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2762018" y="2514600"/>
              <a:ext cx="1308478" cy="7230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70496" y="3047114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70496" y="2286000"/>
              <a:ext cx="1066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762018" y="2476500"/>
              <a:ext cx="1292530" cy="4297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69780" y="3287234"/>
              <a:ext cx="1300716" cy="7132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70496" y="3787366"/>
              <a:ext cx="10668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26438" y="1235218"/>
              <a:ext cx="1066800" cy="533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26438" y="1616218"/>
              <a:ext cx="1066800" cy="1143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26438" y="1235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26438" y="1612674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6438" y="1997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26438" y="2378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26438" y="2759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26438" y="3150851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26438" y="3519447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9350" y="3902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25768" y="4283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29308" y="4664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18676" y="5045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5768" y="5426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23992" y="5807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29308" y="6188218"/>
              <a:ext cx="10668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30" idx="3"/>
            </p:cNvCxnSpPr>
            <p:nvPr/>
          </p:nvCxnSpPr>
          <p:spPr>
            <a:xfrm flipH="1">
              <a:off x="5137296" y="1752600"/>
              <a:ext cx="1781380" cy="22252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131981" y="2095500"/>
              <a:ext cx="1758058" cy="922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070496" y="1917405"/>
              <a:ext cx="10668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36" idx="1"/>
            </p:cNvCxnSpPr>
            <p:nvPr/>
          </p:nvCxnSpPr>
          <p:spPr>
            <a:xfrm flipH="1">
              <a:off x="5147929" y="2568718"/>
              <a:ext cx="1778509" cy="10490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65180" y="3406366"/>
              <a:ext cx="10668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4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095960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91832" y="3402902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86516" y="6088912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91832" y="492956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91832" y="416844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91832" y="5669812"/>
            <a:ext cx="1066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91832" y="3799851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86516" y="5288812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1200" y="1095960"/>
            <a:ext cx="1066800" cy="230694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1295400"/>
            <a:ext cx="59876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Part of Memory Space Belongs to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Application cannot touch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Special Call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	</a:t>
            </a:r>
            <a:r>
              <a:rPr lang="en-US" sz="2800" dirty="0" smtClean="0"/>
              <a:t>System Calls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8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095960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91832" y="3402902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86516" y="6088912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91832" y="492956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91832" y="4168446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91832" y="5669812"/>
            <a:ext cx="1066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91832" y="3799851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86516" y="5288812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1200" y="1095960"/>
            <a:ext cx="1066800" cy="230694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1295400"/>
            <a:ext cx="3950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OS Maintains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Free list of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Page Table per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0484" y="1026848"/>
            <a:ext cx="1066800" cy="537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116" y="333379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" y="60198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1116" y="4860448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1116" y="4099334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1116" y="5600700"/>
            <a:ext cx="1066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1116" y="3730739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5800" y="5219700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0484" y="1026848"/>
            <a:ext cx="1066800" cy="230694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3600" y="1219200"/>
            <a:ext cx="67315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Part of the OS is always resident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Non-</a:t>
            </a:r>
            <a:r>
              <a:rPr lang="en-US" sz="2800" dirty="0" err="1" smtClean="0"/>
              <a:t>Pageable</a:t>
            </a:r>
            <a:r>
              <a:rPr lang="en-US" sz="2800" dirty="0" smtClean="0"/>
              <a:t>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rest is </a:t>
            </a:r>
            <a:r>
              <a:rPr lang="en-US" sz="2800" dirty="0" err="1" smtClean="0"/>
              <a:t>pageable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includes page tables for processes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116" y="1026848"/>
            <a:ext cx="1056168" cy="732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115553" y="1524000"/>
            <a:ext cx="3147886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313617" y="1676400"/>
            <a:ext cx="2130927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560340" y="1828800"/>
            <a:ext cx="417208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45188" y="4495800"/>
            <a:ext cx="60332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776499" y="2035312"/>
            <a:ext cx="399756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7402" y="4724400"/>
            <a:ext cx="242333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Usually Processes are like 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2980" y="1143000"/>
            <a:ext cx="1066800" cy="533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980" y="1524000"/>
            <a:ext cx="10668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2980" y="1143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2980" y="1520456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2980" y="1905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02980" y="2286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2980" y="2667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2980" y="3058633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2980" y="3427229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5892" y="3810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2310" y="4191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5850" y="4572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5218" y="4953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2310" y="5334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0534" y="57150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5850" y="6096000"/>
            <a:ext cx="1066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2095500"/>
            <a:ext cx="1219200" cy="3086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2514600"/>
            <a:ext cx="1219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4876800"/>
            <a:ext cx="1219200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1623974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57912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Lots of “Empty”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99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4033" y="1981200"/>
            <a:ext cx="762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4033" y="2280385"/>
            <a:ext cx="762000" cy="15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Page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2384794"/>
            <a:ext cx="1219200" cy="3086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2803894"/>
            <a:ext cx="1219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5166094"/>
            <a:ext cx="1219200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913268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81800" y="2384794"/>
            <a:ext cx="1219200" cy="10287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4438650"/>
            <a:ext cx="1219200" cy="10287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533" y="6096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9533" y="609600"/>
            <a:ext cx="914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533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533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</a:t>
            </a:r>
            <a:r>
              <a:rPr lang="en-US" dirty="0" err="1" smtClean="0"/>
              <a:t>idx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925033" y="15240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9186" y="3256667"/>
            <a:ext cx="762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1586" y="3441408"/>
            <a:ext cx="762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27891" y="4670794"/>
            <a:ext cx="762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67786" y="3517608"/>
            <a:ext cx="646814" cy="115318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28900" y="3494571"/>
            <a:ext cx="571500" cy="108983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50065" y="4626938"/>
            <a:ext cx="664535" cy="118685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5033" y="2362200"/>
            <a:ext cx="0" cy="11554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25033" y="3494571"/>
            <a:ext cx="866553" cy="23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3358" y="4036900"/>
            <a:ext cx="762000" cy="15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60181" y="1524000"/>
            <a:ext cx="0" cy="2590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60181" y="4114800"/>
            <a:ext cx="0" cy="1905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02119" y="60198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89891" y="6019800"/>
            <a:ext cx="914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47091" y="3886200"/>
            <a:ext cx="10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 Tables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143000" y="1981200"/>
            <a:ext cx="2209800" cy="40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68749" y="1725202"/>
            <a:ext cx="324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in memory is the L2 table</a:t>
            </a:r>
          </a:p>
          <a:p>
            <a:r>
              <a:rPr lang="en-US" dirty="0" smtClean="0"/>
              <a:t>(address, valid)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401186" y="3200400"/>
            <a:ext cx="1637414" cy="90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1554" y="2847828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4GB address space, 4K pages</a:t>
            </a:r>
          </a:p>
          <a:p>
            <a:pPr lvl="1"/>
            <a:r>
              <a:rPr lang="en-US" dirty="0" smtClean="0"/>
              <a:t>1M pages</a:t>
            </a:r>
          </a:p>
          <a:p>
            <a:pPr lvl="1"/>
            <a:r>
              <a:rPr lang="en-US" dirty="0" smtClean="0"/>
              <a:t>VPN = PPN = 20 bits</a:t>
            </a:r>
          </a:p>
          <a:p>
            <a:r>
              <a:rPr lang="en-US" dirty="0" smtClean="0"/>
              <a:t>Flat PT:</a:t>
            </a:r>
          </a:p>
          <a:p>
            <a:pPr lvl="1"/>
            <a:r>
              <a:rPr lang="en-US" dirty="0" smtClean="0"/>
              <a:t>1M entries, all allocated</a:t>
            </a:r>
          </a:p>
          <a:p>
            <a:r>
              <a:rPr lang="en-US" dirty="0" smtClean="0"/>
              <a:t>2-level PT with 2K fist level (2^11)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2K entries</a:t>
            </a:r>
          </a:p>
          <a:p>
            <a:pPr lvl="1"/>
            <a:r>
              <a:rPr lang="en-US" dirty="0" smtClean="0"/>
              <a:t>2K 2</a:t>
            </a:r>
            <a:r>
              <a:rPr lang="en-US" baseline="30000" dirty="0" smtClean="0"/>
              <a:t>nd</a:t>
            </a:r>
            <a:r>
              <a:rPr lang="en-US" dirty="0" smtClean="0"/>
              <a:t> level tables</a:t>
            </a:r>
          </a:p>
          <a:p>
            <a:pPr lvl="1"/>
            <a:r>
              <a:rPr lang="en-US" dirty="0" smtClean="0"/>
              <a:t>Each with 512 entries (20 (VPN) – 11 (1</a:t>
            </a:r>
            <a:r>
              <a:rPr lang="en-US" baseline="30000" dirty="0" smtClean="0"/>
              <a:t>st</a:t>
            </a:r>
            <a:r>
              <a:rPr lang="en-US" dirty="0" smtClean="0"/>
              <a:t> level index)) </a:t>
            </a:r>
          </a:p>
        </p:txBody>
      </p:sp>
    </p:spTree>
    <p:extLst>
      <p:ext uri="{BB962C8B-B14F-4D97-AF65-F5344CB8AC3E}">
        <p14:creationId xmlns:p14="http://schemas.microsoft.com/office/powerpoint/2010/main" val="20290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28194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Systems w/ caches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31" y="220079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31" y="220079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1247" y="266700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2557" y="2289544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#1: Write through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31" y="220079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#1: Write through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31" y="220079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1247" y="266700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4582" y="2296334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6172200"/>
            <a:ext cx="368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Bandwidth Constrained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Coherence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31" y="220079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Coherence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003" y="266700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80622" y="2328530"/>
            <a:ext cx="1387611" cy="1180214"/>
          </a:xfrm>
          <a:custGeom>
            <a:avLst/>
            <a:gdLst>
              <a:gd name="connsiteX0" fmla="*/ 1387611 w 1387611"/>
              <a:gd name="connsiteY0" fmla="*/ 79744 h 1180214"/>
              <a:gd name="connsiteX1" fmla="*/ 1350397 w 1387611"/>
              <a:gd name="connsiteY1" fmla="*/ 366823 h 1180214"/>
              <a:gd name="connsiteX2" fmla="*/ 1329131 w 1387611"/>
              <a:gd name="connsiteY2" fmla="*/ 435935 h 1180214"/>
              <a:gd name="connsiteX3" fmla="*/ 1297234 w 1387611"/>
              <a:gd name="connsiteY3" fmla="*/ 547577 h 1180214"/>
              <a:gd name="connsiteX4" fmla="*/ 1275969 w 1387611"/>
              <a:gd name="connsiteY4" fmla="*/ 590107 h 1180214"/>
              <a:gd name="connsiteX5" fmla="*/ 1265336 w 1387611"/>
              <a:gd name="connsiteY5" fmla="*/ 632637 h 1180214"/>
              <a:gd name="connsiteX6" fmla="*/ 1233438 w 1387611"/>
              <a:gd name="connsiteY6" fmla="*/ 696433 h 1180214"/>
              <a:gd name="connsiteX7" fmla="*/ 1217490 w 1387611"/>
              <a:gd name="connsiteY7" fmla="*/ 738963 h 1180214"/>
              <a:gd name="connsiteX8" fmla="*/ 1169643 w 1387611"/>
              <a:gd name="connsiteY8" fmla="*/ 845289 h 1180214"/>
              <a:gd name="connsiteX9" fmla="*/ 1121797 w 1387611"/>
              <a:gd name="connsiteY9" fmla="*/ 967563 h 1180214"/>
              <a:gd name="connsiteX10" fmla="*/ 1084583 w 1387611"/>
              <a:gd name="connsiteY10" fmla="*/ 1047307 h 1180214"/>
              <a:gd name="connsiteX11" fmla="*/ 1068634 w 1387611"/>
              <a:gd name="connsiteY11" fmla="*/ 1073889 h 1180214"/>
              <a:gd name="connsiteX12" fmla="*/ 1036736 w 1387611"/>
              <a:gd name="connsiteY12" fmla="*/ 1100470 h 1180214"/>
              <a:gd name="connsiteX13" fmla="*/ 1015471 w 1387611"/>
              <a:gd name="connsiteY13" fmla="*/ 1121735 h 1180214"/>
              <a:gd name="connsiteX14" fmla="*/ 999522 w 1387611"/>
              <a:gd name="connsiteY14" fmla="*/ 1132368 h 1180214"/>
              <a:gd name="connsiteX15" fmla="*/ 983573 w 1387611"/>
              <a:gd name="connsiteY15" fmla="*/ 1148317 h 1180214"/>
              <a:gd name="connsiteX16" fmla="*/ 962308 w 1387611"/>
              <a:gd name="connsiteY16" fmla="*/ 1153633 h 1180214"/>
              <a:gd name="connsiteX17" fmla="*/ 941043 w 1387611"/>
              <a:gd name="connsiteY17" fmla="*/ 1164265 h 1180214"/>
              <a:gd name="connsiteX18" fmla="*/ 914462 w 1387611"/>
              <a:gd name="connsiteY18" fmla="*/ 1169582 h 1180214"/>
              <a:gd name="connsiteX19" fmla="*/ 898513 w 1387611"/>
              <a:gd name="connsiteY19" fmla="*/ 1174898 h 1180214"/>
              <a:gd name="connsiteX20" fmla="*/ 877248 w 1387611"/>
              <a:gd name="connsiteY20" fmla="*/ 1180214 h 1180214"/>
              <a:gd name="connsiteX21" fmla="*/ 744341 w 1387611"/>
              <a:gd name="connsiteY21" fmla="*/ 1169582 h 1180214"/>
              <a:gd name="connsiteX22" fmla="*/ 675229 w 1387611"/>
              <a:gd name="connsiteY22" fmla="*/ 1137684 h 1180214"/>
              <a:gd name="connsiteX23" fmla="*/ 648648 w 1387611"/>
              <a:gd name="connsiteY23" fmla="*/ 1121735 h 1180214"/>
              <a:gd name="connsiteX24" fmla="*/ 627383 w 1387611"/>
              <a:gd name="connsiteY24" fmla="*/ 1100470 h 1180214"/>
              <a:gd name="connsiteX25" fmla="*/ 563587 w 1387611"/>
              <a:gd name="connsiteY25" fmla="*/ 1047307 h 1180214"/>
              <a:gd name="connsiteX26" fmla="*/ 531690 w 1387611"/>
              <a:gd name="connsiteY26" fmla="*/ 1010093 h 1180214"/>
              <a:gd name="connsiteX27" fmla="*/ 462578 w 1387611"/>
              <a:gd name="connsiteY27" fmla="*/ 951614 h 1180214"/>
              <a:gd name="connsiteX28" fmla="*/ 435997 w 1387611"/>
              <a:gd name="connsiteY28" fmla="*/ 930349 h 1180214"/>
              <a:gd name="connsiteX29" fmla="*/ 420048 w 1387611"/>
              <a:gd name="connsiteY29" fmla="*/ 914400 h 1180214"/>
              <a:gd name="connsiteX30" fmla="*/ 393466 w 1387611"/>
              <a:gd name="connsiteY30" fmla="*/ 893135 h 1180214"/>
              <a:gd name="connsiteX31" fmla="*/ 372201 w 1387611"/>
              <a:gd name="connsiteY31" fmla="*/ 871870 h 1180214"/>
              <a:gd name="connsiteX32" fmla="*/ 334987 w 1387611"/>
              <a:gd name="connsiteY32" fmla="*/ 834656 h 1180214"/>
              <a:gd name="connsiteX33" fmla="*/ 319038 w 1387611"/>
              <a:gd name="connsiteY33" fmla="*/ 802758 h 1180214"/>
              <a:gd name="connsiteX34" fmla="*/ 292457 w 1387611"/>
              <a:gd name="connsiteY34" fmla="*/ 760228 h 1180214"/>
              <a:gd name="connsiteX35" fmla="*/ 249927 w 1387611"/>
              <a:gd name="connsiteY35" fmla="*/ 675168 h 1180214"/>
              <a:gd name="connsiteX36" fmla="*/ 233978 w 1387611"/>
              <a:gd name="connsiteY36" fmla="*/ 643270 h 1180214"/>
              <a:gd name="connsiteX37" fmla="*/ 212713 w 1387611"/>
              <a:gd name="connsiteY37" fmla="*/ 590107 h 1180214"/>
              <a:gd name="connsiteX38" fmla="*/ 191448 w 1387611"/>
              <a:gd name="connsiteY38" fmla="*/ 531628 h 1180214"/>
              <a:gd name="connsiteX39" fmla="*/ 180815 w 1387611"/>
              <a:gd name="connsiteY39" fmla="*/ 515679 h 1180214"/>
              <a:gd name="connsiteX40" fmla="*/ 170183 w 1387611"/>
              <a:gd name="connsiteY40" fmla="*/ 483782 h 1180214"/>
              <a:gd name="connsiteX41" fmla="*/ 164866 w 1387611"/>
              <a:gd name="connsiteY41" fmla="*/ 457200 h 1180214"/>
              <a:gd name="connsiteX42" fmla="*/ 148918 w 1387611"/>
              <a:gd name="connsiteY42" fmla="*/ 425303 h 1180214"/>
              <a:gd name="connsiteX43" fmla="*/ 143601 w 1387611"/>
              <a:gd name="connsiteY43" fmla="*/ 398721 h 1180214"/>
              <a:gd name="connsiteX44" fmla="*/ 122336 w 1387611"/>
              <a:gd name="connsiteY44" fmla="*/ 356191 h 1180214"/>
              <a:gd name="connsiteX45" fmla="*/ 111704 w 1387611"/>
              <a:gd name="connsiteY45" fmla="*/ 271130 h 1180214"/>
              <a:gd name="connsiteX46" fmla="*/ 106387 w 1387611"/>
              <a:gd name="connsiteY46" fmla="*/ 239233 h 1180214"/>
              <a:gd name="connsiteX47" fmla="*/ 95755 w 1387611"/>
              <a:gd name="connsiteY47" fmla="*/ 191386 h 1180214"/>
              <a:gd name="connsiteX48" fmla="*/ 90438 w 1387611"/>
              <a:gd name="connsiteY48" fmla="*/ 175437 h 1180214"/>
              <a:gd name="connsiteX49" fmla="*/ 85122 w 1387611"/>
              <a:gd name="connsiteY49" fmla="*/ 154172 h 1180214"/>
              <a:gd name="connsiteX50" fmla="*/ 74490 w 1387611"/>
              <a:gd name="connsiteY50" fmla="*/ 116958 h 1180214"/>
              <a:gd name="connsiteX51" fmla="*/ 69173 w 1387611"/>
              <a:gd name="connsiteY51" fmla="*/ 90377 h 1180214"/>
              <a:gd name="connsiteX52" fmla="*/ 58541 w 1387611"/>
              <a:gd name="connsiteY52" fmla="*/ 58479 h 1180214"/>
              <a:gd name="connsiteX53" fmla="*/ 42592 w 1387611"/>
              <a:gd name="connsiteY53" fmla="*/ 10633 h 1180214"/>
              <a:gd name="connsiteX54" fmla="*/ 26643 w 1387611"/>
              <a:gd name="connsiteY54" fmla="*/ 5317 h 1180214"/>
              <a:gd name="connsiteX55" fmla="*/ 16011 w 1387611"/>
              <a:gd name="connsiteY55" fmla="*/ 37214 h 1180214"/>
              <a:gd name="connsiteX56" fmla="*/ 16011 w 1387611"/>
              <a:gd name="connsiteY56" fmla="*/ 47847 h 1180214"/>
              <a:gd name="connsiteX57" fmla="*/ 37276 w 1387611"/>
              <a:gd name="connsiteY57" fmla="*/ 10633 h 1180214"/>
              <a:gd name="connsiteX58" fmla="*/ 63857 w 1387611"/>
              <a:gd name="connsiteY58" fmla="*/ 0 h 1180214"/>
              <a:gd name="connsiteX59" fmla="*/ 106387 w 1387611"/>
              <a:gd name="connsiteY59" fmla="*/ 42530 h 1180214"/>
              <a:gd name="connsiteX60" fmla="*/ 143601 w 1387611"/>
              <a:gd name="connsiteY60" fmla="*/ 69112 h 1180214"/>
              <a:gd name="connsiteX61" fmla="*/ 164866 w 1387611"/>
              <a:gd name="connsiteY61" fmla="*/ 79744 h 1180214"/>
              <a:gd name="connsiteX62" fmla="*/ 186131 w 1387611"/>
              <a:gd name="connsiteY62" fmla="*/ 90377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87611" h="1180214">
                <a:moveTo>
                  <a:pt x="1387611" y="79744"/>
                </a:moveTo>
                <a:cubicBezTo>
                  <a:pt x="1380016" y="208847"/>
                  <a:pt x="1383553" y="201045"/>
                  <a:pt x="1350397" y="366823"/>
                </a:cubicBezTo>
                <a:cubicBezTo>
                  <a:pt x="1345670" y="390458"/>
                  <a:pt x="1335932" y="412811"/>
                  <a:pt x="1329131" y="435935"/>
                </a:cubicBezTo>
                <a:cubicBezTo>
                  <a:pt x="1318210" y="473065"/>
                  <a:pt x="1314543" y="512960"/>
                  <a:pt x="1297234" y="547577"/>
                </a:cubicBezTo>
                <a:cubicBezTo>
                  <a:pt x="1290146" y="561754"/>
                  <a:pt x="1281534" y="575266"/>
                  <a:pt x="1275969" y="590107"/>
                </a:cubicBezTo>
                <a:cubicBezTo>
                  <a:pt x="1270838" y="603790"/>
                  <a:pt x="1270763" y="619069"/>
                  <a:pt x="1265336" y="632637"/>
                </a:cubicBezTo>
                <a:cubicBezTo>
                  <a:pt x="1256506" y="654712"/>
                  <a:pt x="1241786" y="674171"/>
                  <a:pt x="1233438" y="696433"/>
                </a:cubicBezTo>
                <a:cubicBezTo>
                  <a:pt x="1228122" y="710610"/>
                  <a:pt x="1223454" y="725047"/>
                  <a:pt x="1217490" y="738963"/>
                </a:cubicBezTo>
                <a:cubicBezTo>
                  <a:pt x="1202180" y="774686"/>
                  <a:pt x="1179869" y="807793"/>
                  <a:pt x="1169643" y="845289"/>
                </a:cubicBezTo>
                <a:cubicBezTo>
                  <a:pt x="1145219" y="934844"/>
                  <a:pt x="1165342" y="876119"/>
                  <a:pt x="1121797" y="967563"/>
                </a:cubicBezTo>
                <a:cubicBezTo>
                  <a:pt x="1102833" y="1007387"/>
                  <a:pt x="1103480" y="1012662"/>
                  <a:pt x="1084583" y="1047307"/>
                </a:cubicBezTo>
                <a:cubicBezTo>
                  <a:pt x="1079635" y="1056379"/>
                  <a:pt x="1074834" y="1065622"/>
                  <a:pt x="1068634" y="1073889"/>
                </a:cubicBezTo>
                <a:cubicBezTo>
                  <a:pt x="1052046" y="1096006"/>
                  <a:pt x="1055644" y="1084263"/>
                  <a:pt x="1036736" y="1100470"/>
                </a:cubicBezTo>
                <a:cubicBezTo>
                  <a:pt x="1029125" y="1106994"/>
                  <a:pt x="1023082" y="1115211"/>
                  <a:pt x="1015471" y="1121735"/>
                </a:cubicBezTo>
                <a:cubicBezTo>
                  <a:pt x="1010620" y="1125893"/>
                  <a:pt x="1004431" y="1128278"/>
                  <a:pt x="999522" y="1132368"/>
                </a:cubicBezTo>
                <a:cubicBezTo>
                  <a:pt x="993746" y="1137181"/>
                  <a:pt x="990101" y="1144587"/>
                  <a:pt x="983573" y="1148317"/>
                </a:cubicBezTo>
                <a:cubicBezTo>
                  <a:pt x="977229" y="1151942"/>
                  <a:pt x="969149" y="1151068"/>
                  <a:pt x="962308" y="1153633"/>
                </a:cubicBezTo>
                <a:cubicBezTo>
                  <a:pt x="954888" y="1156416"/>
                  <a:pt x="948561" y="1161759"/>
                  <a:pt x="941043" y="1164265"/>
                </a:cubicBezTo>
                <a:cubicBezTo>
                  <a:pt x="932471" y="1167122"/>
                  <a:pt x="923228" y="1167390"/>
                  <a:pt x="914462" y="1169582"/>
                </a:cubicBezTo>
                <a:cubicBezTo>
                  <a:pt x="909025" y="1170941"/>
                  <a:pt x="903901" y="1173359"/>
                  <a:pt x="898513" y="1174898"/>
                </a:cubicBezTo>
                <a:cubicBezTo>
                  <a:pt x="891488" y="1176905"/>
                  <a:pt x="884336" y="1178442"/>
                  <a:pt x="877248" y="1180214"/>
                </a:cubicBezTo>
                <a:cubicBezTo>
                  <a:pt x="858325" y="1179268"/>
                  <a:pt x="781166" y="1180630"/>
                  <a:pt x="744341" y="1169582"/>
                </a:cubicBezTo>
                <a:cubicBezTo>
                  <a:pt x="727059" y="1164397"/>
                  <a:pt x="686407" y="1144391"/>
                  <a:pt x="675229" y="1137684"/>
                </a:cubicBezTo>
                <a:cubicBezTo>
                  <a:pt x="666369" y="1132368"/>
                  <a:pt x="656804" y="1128079"/>
                  <a:pt x="648648" y="1121735"/>
                </a:cubicBezTo>
                <a:cubicBezTo>
                  <a:pt x="640735" y="1115581"/>
                  <a:pt x="634927" y="1107071"/>
                  <a:pt x="627383" y="1100470"/>
                </a:cubicBezTo>
                <a:cubicBezTo>
                  <a:pt x="606551" y="1082242"/>
                  <a:pt x="581601" y="1068324"/>
                  <a:pt x="563587" y="1047307"/>
                </a:cubicBezTo>
                <a:cubicBezTo>
                  <a:pt x="552955" y="1034902"/>
                  <a:pt x="543550" y="1021329"/>
                  <a:pt x="531690" y="1010093"/>
                </a:cubicBezTo>
                <a:cubicBezTo>
                  <a:pt x="509782" y="989338"/>
                  <a:pt x="485761" y="970933"/>
                  <a:pt x="462578" y="951614"/>
                </a:cubicBezTo>
                <a:cubicBezTo>
                  <a:pt x="453861" y="944350"/>
                  <a:pt x="444020" y="938372"/>
                  <a:pt x="435997" y="930349"/>
                </a:cubicBezTo>
                <a:cubicBezTo>
                  <a:pt x="430681" y="925033"/>
                  <a:pt x="425706" y="919351"/>
                  <a:pt x="420048" y="914400"/>
                </a:cubicBezTo>
                <a:cubicBezTo>
                  <a:pt x="411508" y="906928"/>
                  <a:pt x="401947" y="900674"/>
                  <a:pt x="393466" y="893135"/>
                </a:cubicBezTo>
                <a:cubicBezTo>
                  <a:pt x="385974" y="886475"/>
                  <a:pt x="379693" y="878530"/>
                  <a:pt x="372201" y="871870"/>
                </a:cubicBezTo>
                <a:cubicBezTo>
                  <a:pt x="347450" y="849869"/>
                  <a:pt x="348074" y="858213"/>
                  <a:pt x="334987" y="834656"/>
                </a:cubicBezTo>
                <a:cubicBezTo>
                  <a:pt x="329214" y="824264"/>
                  <a:pt x="324936" y="813079"/>
                  <a:pt x="319038" y="802758"/>
                </a:cubicBezTo>
                <a:cubicBezTo>
                  <a:pt x="310744" y="788243"/>
                  <a:pt x="300419" y="774928"/>
                  <a:pt x="292457" y="760228"/>
                </a:cubicBezTo>
                <a:cubicBezTo>
                  <a:pt x="277359" y="732354"/>
                  <a:pt x="264104" y="703521"/>
                  <a:pt x="249927" y="675168"/>
                </a:cubicBezTo>
                <a:cubicBezTo>
                  <a:pt x="244611" y="664535"/>
                  <a:pt x="237737" y="654548"/>
                  <a:pt x="233978" y="643270"/>
                </a:cubicBezTo>
                <a:cubicBezTo>
                  <a:pt x="198716" y="537488"/>
                  <a:pt x="244000" y="668323"/>
                  <a:pt x="212713" y="590107"/>
                </a:cubicBezTo>
                <a:cubicBezTo>
                  <a:pt x="202795" y="565313"/>
                  <a:pt x="203063" y="554859"/>
                  <a:pt x="191448" y="531628"/>
                </a:cubicBezTo>
                <a:cubicBezTo>
                  <a:pt x="188591" y="525913"/>
                  <a:pt x="184359" y="520995"/>
                  <a:pt x="180815" y="515679"/>
                </a:cubicBezTo>
                <a:cubicBezTo>
                  <a:pt x="177271" y="505047"/>
                  <a:pt x="173132" y="494595"/>
                  <a:pt x="170183" y="483782"/>
                </a:cubicBezTo>
                <a:cubicBezTo>
                  <a:pt x="167805" y="475064"/>
                  <a:pt x="167954" y="465692"/>
                  <a:pt x="164866" y="457200"/>
                </a:cubicBezTo>
                <a:cubicBezTo>
                  <a:pt x="160804" y="446028"/>
                  <a:pt x="154234" y="435935"/>
                  <a:pt x="148918" y="425303"/>
                </a:cubicBezTo>
                <a:cubicBezTo>
                  <a:pt x="147146" y="416442"/>
                  <a:pt x="147271" y="406978"/>
                  <a:pt x="143601" y="398721"/>
                </a:cubicBezTo>
                <a:cubicBezTo>
                  <a:pt x="121712" y="349472"/>
                  <a:pt x="131084" y="404308"/>
                  <a:pt x="122336" y="356191"/>
                </a:cubicBezTo>
                <a:cubicBezTo>
                  <a:pt x="116515" y="324172"/>
                  <a:pt x="116145" y="304435"/>
                  <a:pt x="111704" y="271130"/>
                </a:cubicBezTo>
                <a:cubicBezTo>
                  <a:pt x="110279" y="260446"/>
                  <a:pt x="108315" y="249838"/>
                  <a:pt x="106387" y="239233"/>
                </a:cubicBezTo>
                <a:cubicBezTo>
                  <a:pt x="103646" y="224159"/>
                  <a:pt x="100022" y="206319"/>
                  <a:pt x="95755" y="191386"/>
                </a:cubicBezTo>
                <a:cubicBezTo>
                  <a:pt x="94215" y="185998"/>
                  <a:pt x="91978" y="180825"/>
                  <a:pt x="90438" y="175437"/>
                </a:cubicBezTo>
                <a:cubicBezTo>
                  <a:pt x="88431" y="168412"/>
                  <a:pt x="87044" y="161221"/>
                  <a:pt x="85122" y="154172"/>
                </a:cubicBezTo>
                <a:cubicBezTo>
                  <a:pt x="81728" y="141726"/>
                  <a:pt x="77619" y="129474"/>
                  <a:pt x="74490" y="116958"/>
                </a:cubicBezTo>
                <a:cubicBezTo>
                  <a:pt x="72298" y="108192"/>
                  <a:pt x="71551" y="99094"/>
                  <a:pt x="69173" y="90377"/>
                </a:cubicBezTo>
                <a:cubicBezTo>
                  <a:pt x="66224" y="79564"/>
                  <a:pt x="60739" y="69469"/>
                  <a:pt x="58541" y="58479"/>
                </a:cubicBezTo>
                <a:cubicBezTo>
                  <a:pt x="55853" y="45039"/>
                  <a:pt x="53598" y="21639"/>
                  <a:pt x="42592" y="10633"/>
                </a:cubicBezTo>
                <a:cubicBezTo>
                  <a:pt x="38629" y="6671"/>
                  <a:pt x="31959" y="7089"/>
                  <a:pt x="26643" y="5317"/>
                </a:cubicBezTo>
                <a:cubicBezTo>
                  <a:pt x="23099" y="15949"/>
                  <a:pt x="21023" y="27190"/>
                  <a:pt x="16011" y="37214"/>
                </a:cubicBezTo>
                <a:cubicBezTo>
                  <a:pt x="6120" y="56997"/>
                  <a:pt x="-14443" y="68148"/>
                  <a:pt x="16011" y="47847"/>
                </a:cubicBezTo>
                <a:cubicBezTo>
                  <a:pt x="18110" y="43648"/>
                  <a:pt x="31430" y="14809"/>
                  <a:pt x="37276" y="10633"/>
                </a:cubicBezTo>
                <a:cubicBezTo>
                  <a:pt x="45041" y="5086"/>
                  <a:pt x="54997" y="3544"/>
                  <a:pt x="63857" y="0"/>
                </a:cubicBezTo>
                <a:cubicBezTo>
                  <a:pt x="78034" y="14177"/>
                  <a:pt x="88455" y="33564"/>
                  <a:pt x="106387" y="42530"/>
                </a:cubicBezTo>
                <a:cubicBezTo>
                  <a:pt x="164674" y="71675"/>
                  <a:pt x="93305" y="33187"/>
                  <a:pt x="143601" y="69112"/>
                </a:cubicBezTo>
                <a:cubicBezTo>
                  <a:pt x="150050" y="73718"/>
                  <a:pt x="157985" y="75812"/>
                  <a:pt x="164866" y="79744"/>
                </a:cubicBezTo>
                <a:cubicBezTo>
                  <a:pt x="185194" y="91360"/>
                  <a:pt x="173620" y="90377"/>
                  <a:pt x="186131" y="9037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Coherence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003" y="266700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80622" y="2328530"/>
            <a:ext cx="1387611" cy="1180214"/>
          </a:xfrm>
          <a:custGeom>
            <a:avLst/>
            <a:gdLst>
              <a:gd name="connsiteX0" fmla="*/ 1387611 w 1387611"/>
              <a:gd name="connsiteY0" fmla="*/ 79744 h 1180214"/>
              <a:gd name="connsiteX1" fmla="*/ 1350397 w 1387611"/>
              <a:gd name="connsiteY1" fmla="*/ 366823 h 1180214"/>
              <a:gd name="connsiteX2" fmla="*/ 1329131 w 1387611"/>
              <a:gd name="connsiteY2" fmla="*/ 435935 h 1180214"/>
              <a:gd name="connsiteX3" fmla="*/ 1297234 w 1387611"/>
              <a:gd name="connsiteY3" fmla="*/ 547577 h 1180214"/>
              <a:gd name="connsiteX4" fmla="*/ 1275969 w 1387611"/>
              <a:gd name="connsiteY4" fmla="*/ 590107 h 1180214"/>
              <a:gd name="connsiteX5" fmla="*/ 1265336 w 1387611"/>
              <a:gd name="connsiteY5" fmla="*/ 632637 h 1180214"/>
              <a:gd name="connsiteX6" fmla="*/ 1233438 w 1387611"/>
              <a:gd name="connsiteY6" fmla="*/ 696433 h 1180214"/>
              <a:gd name="connsiteX7" fmla="*/ 1217490 w 1387611"/>
              <a:gd name="connsiteY7" fmla="*/ 738963 h 1180214"/>
              <a:gd name="connsiteX8" fmla="*/ 1169643 w 1387611"/>
              <a:gd name="connsiteY8" fmla="*/ 845289 h 1180214"/>
              <a:gd name="connsiteX9" fmla="*/ 1121797 w 1387611"/>
              <a:gd name="connsiteY9" fmla="*/ 967563 h 1180214"/>
              <a:gd name="connsiteX10" fmla="*/ 1084583 w 1387611"/>
              <a:gd name="connsiteY10" fmla="*/ 1047307 h 1180214"/>
              <a:gd name="connsiteX11" fmla="*/ 1068634 w 1387611"/>
              <a:gd name="connsiteY11" fmla="*/ 1073889 h 1180214"/>
              <a:gd name="connsiteX12" fmla="*/ 1036736 w 1387611"/>
              <a:gd name="connsiteY12" fmla="*/ 1100470 h 1180214"/>
              <a:gd name="connsiteX13" fmla="*/ 1015471 w 1387611"/>
              <a:gd name="connsiteY13" fmla="*/ 1121735 h 1180214"/>
              <a:gd name="connsiteX14" fmla="*/ 999522 w 1387611"/>
              <a:gd name="connsiteY14" fmla="*/ 1132368 h 1180214"/>
              <a:gd name="connsiteX15" fmla="*/ 983573 w 1387611"/>
              <a:gd name="connsiteY15" fmla="*/ 1148317 h 1180214"/>
              <a:gd name="connsiteX16" fmla="*/ 962308 w 1387611"/>
              <a:gd name="connsiteY16" fmla="*/ 1153633 h 1180214"/>
              <a:gd name="connsiteX17" fmla="*/ 941043 w 1387611"/>
              <a:gd name="connsiteY17" fmla="*/ 1164265 h 1180214"/>
              <a:gd name="connsiteX18" fmla="*/ 914462 w 1387611"/>
              <a:gd name="connsiteY18" fmla="*/ 1169582 h 1180214"/>
              <a:gd name="connsiteX19" fmla="*/ 898513 w 1387611"/>
              <a:gd name="connsiteY19" fmla="*/ 1174898 h 1180214"/>
              <a:gd name="connsiteX20" fmla="*/ 877248 w 1387611"/>
              <a:gd name="connsiteY20" fmla="*/ 1180214 h 1180214"/>
              <a:gd name="connsiteX21" fmla="*/ 744341 w 1387611"/>
              <a:gd name="connsiteY21" fmla="*/ 1169582 h 1180214"/>
              <a:gd name="connsiteX22" fmla="*/ 675229 w 1387611"/>
              <a:gd name="connsiteY22" fmla="*/ 1137684 h 1180214"/>
              <a:gd name="connsiteX23" fmla="*/ 648648 w 1387611"/>
              <a:gd name="connsiteY23" fmla="*/ 1121735 h 1180214"/>
              <a:gd name="connsiteX24" fmla="*/ 627383 w 1387611"/>
              <a:gd name="connsiteY24" fmla="*/ 1100470 h 1180214"/>
              <a:gd name="connsiteX25" fmla="*/ 563587 w 1387611"/>
              <a:gd name="connsiteY25" fmla="*/ 1047307 h 1180214"/>
              <a:gd name="connsiteX26" fmla="*/ 531690 w 1387611"/>
              <a:gd name="connsiteY26" fmla="*/ 1010093 h 1180214"/>
              <a:gd name="connsiteX27" fmla="*/ 462578 w 1387611"/>
              <a:gd name="connsiteY27" fmla="*/ 951614 h 1180214"/>
              <a:gd name="connsiteX28" fmla="*/ 435997 w 1387611"/>
              <a:gd name="connsiteY28" fmla="*/ 930349 h 1180214"/>
              <a:gd name="connsiteX29" fmla="*/ 420048 w 1387611"/>
              <a:gd name="connsiteY29" fmla="*/ 914400 h 1180214"/>
              <a:gd name="connsiteX30" fmla="*/ 393466 w 1387611"/>
              <a:gd name="connsiteY30" fmla="*/ 893135 h 1180214"/>
              <a:gd name="connsiteX31" fmla="*/ 372201 w 1387611"/>
              <a:gd name="connsiteY31" fmla="*/ 871870 h 1180214"/>
              <a:gd name="connsiteX32" fmla="*/ 334987 w 1387611"/>
              <a:gd name="connsiteY32" fmla="*/ 834656 h 1180214"/>
              <a:gd name="connsiteX33" fmla="*/ 319038 w 1387611"/>
              <a:gd name="connsiteY33" fmla="*/ 802758 h 1180214"/>
              <a:gd name="connsiteX34" fmla="*/ 292457 w 1387611"/>
              <a:gd name="connsiteY34" fmla="*/ 760228 h 1180214"/>
              <a:gd name="connsiteX35" fmla="*/ 249927 w 1387611"/>
              <a:gd name="connsiteY35" fmla="*/ 675168 h 1180214"/>
              <a:gd name="connsiteX36" fmla="*/ 233978 w 1387611"/>
              <a:gd name="connsiteY36" fmla="*/ 643270 h 1180214"/>
              <a:gd name="connsiteX37" fmla="*/ 212713 w 1387611"/>
              <a:gd name="connsiteY37" fmla="*/ 590107 h 1180214"/>
              <a:gd name="connsiteX38" fmla="*/ 191448 w 1387611"/>
              <a:gd name="connsiteY38" fmla="*/ 531628 h 1180214"/>
              <a:gd name="connsiteX39" fmla="*/ 180815 w 1387611"/>
              <a:gd name="connsiteY39" fmla="*/ 515679 h 1180214"/>
              <a:gd name="connsiteX40" fmla="*/ 170183 w 1387611"/>
              <a:gd name="connsiteY40" fmla="*/ 483782 h 1180214"/>
              <a:gd name="connsiteX41" fmla="*/ 164866 w 1387611"/>
              <a:gd name="connsiteY41" fmla="*/ 457200 h 1180214"/>
              <a:gd name="connsiteX42" fmla="*/ 148918 w 1387611"/>
              <a:gd name="connsiteY42" fmla="*/ 425303 h 1180214"/>
              <a:gd name="connsiteX43" fmla="*/ 143601 w 1387611"/>
              <a:gd name="connsiteY43" fmla="*/ 398721 h 1180214"/>
              <a:gd name="connsiteX44" fmla="*/ 122336 w 1387611"/>
              <a:gd name="connsiteY44" fmla="*/ 356191 h 1180214"/>
              <a:gd name="connsiteX45" fmla="*/ 111704 w 1387611"/>
              <a:gd name="connsiteY45" fmla="*/ 271130 h 1180214"/>
              <a:gd name="connsiteX46" fmla="*/ 106387 w 1387611"/>
              <a:gd name="connsiteY46" fmla="*/ 239233 h 1180214"/>
              <a:gd name="connsiteX47" fmla="*/ 95755 w 1387611"/>
              <a:gd name="connsiteY47" fmla="*/ 191386 h 1180214"/>
              <a:gd name="connsiteX48" fmla="*/ 90438 w 1387611"/>
              <a:gd name="connsiteY48" fmla="*/ 175437 h 1180214"/>
              <a:gd name="connsiteX49" fmla="*/ 85122 w 1387611"/>
              <a:gd name="connsiteY49" fmla="*/ 154172 h 1180214"/>
              <a:gd name="connsiteX50" fmla="*/ 74490 w 1387611"/>
              <a:gd name="connsiteY50" fmla="*/ 116958 h 1180214"/>
              <a:gd name="connsiteX51" fmla="*/ 69173 w 1387611"/>
              <a:gd name="connsiteY51" fmla="*/ 90377 h 1180214"/>
              <a:gd name="connsiteX52" fmla="*/ 58541 w 1387611"/>
              <a:gd name="connsiteY52" fmla="*/ 58479 h 1180214"/>
              <a:gd name="connsiteX53" fmla="*/ 42592 w 1387611"/>
              <a:gd name="connsiteY53" fmla="*/ 10633 h 1180214"/>
              <a:gd name="connsiteX54" fmla="*/ 26643 w 1387611"/>
              <a:gd name="connsiteY54" fmla="*/ 5317 h 1180214"/>
              <a:gd name="connsiteX55" fmla="*/ 16011 w 1387611"/>
              <a:gd name="connsiteY55" fmla="*/ 37214 h 1180214"/>
              <a:gd name="connsiteX56" fmla="*/ 16011 w 1387611"/>
              <a:gd name="connsiteY56" fmla="*/ 47847 h 1180214"/>
              <a:gd name="connsiteX57" fmla="*/ 37276 w 1387611"/>
              <a:gd name="connsiteY57" fmla="*/ 10633 h 1180214"/>
              <a:gd name="connsiteX58" fmla="*/ 63857 w 1387611"/>
              <a:gd name="connsiteY58" fmla="*/ 0 h 1180214"/>
              <a:gd name="connsiteX59" fmla="*/ 106387 w 1387611"/>
              <a:gd name="connsiteY59" fmla="*/ 42530 h 1180214"/>
              <a:gd name="connsiteX60" fmla="*/ 143601 w 1387611"/>
              <a:gd name="connsiteY60" fmla="*/ 69112 h 1180214"/>
              <a:gd name="connsiteX61" fmla="*/ 164866 w 1387611"/>
              <a:gd name="connsiteY61" fmla="*/ 79744 h 1180214"/>
              <a:gd name="connsiteX62" fmla="*/ 186131 w 1387611"/>
              <a:gd name="connsiteY62" fmla="*/ 90377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87611" h="1180214">
                <a:moveTo>
                  <a:pt x="1387611" y="79744"/>
                </a:moveTo>
                <a:cubicBezTo>
                  <a:pt x="1380016" y="208847"/>
                  <a:pt x="1383553" y="201045"/>
                  <a:pt x="1350397" y="366823"/>
                </a:cubicBezTo>
                <a:cubicBezTo>
                  <a:pt x="1345670" y="390458"/>
                  <a:pt x="1335932" y="412811"/>
                  <a:pt x="1329131" y="435935"/>
                </a:cubicBezTo>
                <a:cubicBezTo>
                  <a:pt x="1318210" y="473065"/>
                  <a:pt x="1314543" y="512960"/>
                  <a:pt x="1297234" y="547577"/>
                </a:cubicBezTo>
                <a:cubicBezTo>
                  <a:pt x="1290146" y="561754"/>
                  <a:pt x="1281534" y="575266"/>
                  <a:pt x="1275969" y="590107"/>
                </a:cubicBezTo>
                <a:cubicBezTo>
                  <a:pt x="1270838" y="603790"/>
                  <a:pt x="1270763" y="619069"/>
                  <a:pt x="1265336" y="632637"/>
                </a:cubicBezTo>
                <a:cubicBezTo>
                  <a:pt x="1256506" y="654712"/>
                  <a:pt x="1241786" y="674171"/>
                  <a:pt x="1233438" y="696433"/>
                </a:cubicBezTo>
                <a:cubicBezTo>
                  <a:pt x="1228122" y="710610"/>
                  <a:pt x="1223454" y="725047"/>
                  <a:pt x="1217490" y="738963"/>
                </a:cubicBezTo>
                <a:cubicBezTo>
                  <a:pt x="1202180" y="774686"/>
                  <a:pt x="1179869" y="807793"/>
                  <a:pt x="1169643" y="845289"/>
                </a:cubicBezTo>
                <a:cubicBezTo>
                  <a:pt x="1145219" y="934844"/>
                  <a:pt x="1165342" y="876119"/>
                  <a:pt x="1121797" y="967563"/>
                </a:cubicBezTo>
                <a:cubicBezTo>
                  <a:pt x="1102833" y="1007387"/>
                  <a:pt x="1103480" y="1012662"/>
                  <a:pt x="1084583" y="1047307"/>
                </a:cubicBezTo>
                <a:cubicBezTo>
                  <a:pt x="1079635" y="1056379"/>
                  <a:pt x="1074834" y="1065622"/>
                  <a:pt x="1068634" y="1073889"/>
                </a:cubicBezTo>
                <a:cubicBezTo>
                  <a:pt x="1052046" y="1096006"/>
                  <a:pt x="1055644" y="1084263"/>
                  <a:pt x="1036736" y="1100470"/>
                </a:cubicBezTo>
                <a:cubicBezTo>
                  <a:pt x="1029125" y="1106994"/>
                  <a:pt x="1023082" y="1115211"/>
                  <a:pt x="1015471" y="1121735"/>
                </a:cubicBezTo>
                <a:cubicBezTo>
                  <a:pt x="1010620" y="1125893"/>
                  <a:pt x="1004431" y="1128278"/>
                  <a:pt x="999522" y="1132368"/>
                </a:cubicBezTo>
                <a:cubicBezTo>
                  <a:pt x="993746" y="1137181"/>
                  <a:pt x="990101" y="1144587"/>
                  <a:pt x="983573" y="1148317"/>
                </a:cubicBezTo>
                <a:cubicBezTo>
                  <a:pt x="977229" y="1151942"/>
                  <a:pt x="969149" y="1151068"/>
                  <a:pt x="962308" y="1153633"/>
                </a:cubicBezTo>
                <a:cubicBezTo>
                  <a:pt x="954888" y="1156416"/>
                  <a:pt x="948561" y="1161759"/>
                  <a:pt x="941043" y="1164265"/>
                </a:cubicBezTo>
                <a:cubicBezTo>
                  <a:pt x="932471" y="1167122"/>
                  <a:pt x="923228" y="1167390"/>
                  <a:pt x="914462" y="1169582"/>
                </a:cubicBezTo>
                <a:cubicBezTo>
                  <a:pt x="909025" y="1170941"/>
                  <a:pt x="903901" y="1173359"/>
                  <a:pt x="898513" y="1174898"/>
                </a:cubicBezTo>
                <a:cubicBezTo>
                  <a:pt x="891488" y="1176905"/>
                  <a:pt x="884336" y="1178442"/>
                  <a:pt x="877248" y="1180214"/>
                </a:cubicBezTo>
                <a:cubicBezTo>
                  <a:pt x="858325" y="1179268"/>
                  <a:pt x="781166" y="1180630"/>
                  <a:pt x="744341" y="1169582"/>
                </a:cubicBezTo>
                <a:cubicBezTo>
                  <a:pt x="727059" y="1164397"/>
                  <a:pt x="686407" y="1144391"/>
                  <a:pt x="675229" y="1137684"/>
                </a:cubicBezTo>
                <a:cubicBezTo>
                  <a:pt x="666369" y="1132368"/>
                  <a:pt x="656804" y="1128079"/>
                  <a:pt x="648648" y="1121735"/>
                </a:cubicBezTo>
                <a:cubicBezTo>
                  <a:pt x="640735" y="1115581"/>
                  <a:pt x="634927" y="1107071"/>
                  <a:pt x="627383" y="1100470"/>
                </a:cubicBezTo>
                <a:cubicBezTo>
                  <a:pt x="606551" y="1082242"/>
                  <a:pt x="581601" y="1068324"/>
                  <a:pt x="563587" y="1047307"/>
                </a:cubicBezTo>
                <a:cubicBezTo>
                  <a:pt x="552955" y="1034902"/>
                  <a:pt x="543550" y="1021329"/>
                  <a:pt x="531690" y="1010093"/>
                </a:cubicBezTo>
                <a:cubicBezTo>
                  <a:pt x="509782" y="989338"/>
                  <a:pt x="485761" y="970933"/>
                  <a:pt x="462578" y="951614"/>
                </a:cubicBezTo>
                <a:cubicBezTo>
                  <a:pt x="453861" y="944350"/>
                  <a:pt x="444020" y="938372"/>
                  <a:pt x="435997" y="930349"/>
                </a:cubicBezTo>
                <a:cubicBezTo>
                  <a:pt x="430681" y="925033"/>
                  <a:pt x="425706" y="919351"/>
                  <a:pt x="420048" y="914400"/>
                </a:cubicBezTo>
                <a:cubicBezTo>
                  <a:pt x="411508" y="906928"/>
                  <a:pt x="401947" y="900674"/>
                  <a:pt x="393466" y="893135"/>
                </a:cubicBezTo>
                <a:cubicBezTo>
                  <a:pt x="385974" y="886475"/>
                  <a:pt x="379693" y="878530"/>
                  <a:pt x="372201" y="871870"/>
                </a:cubicBezTo>
                <a:cubicBezTo>
                  <a:pt x="347450" y="849869"/>
                  <a:pt x="348074" y="858213"/>
                  <a:pt x="334987" y="834656"/>
                </a:cubicBezTo>
                <a:cubicBezTo>
                  <a:pt x="329214" y="824264"/>
                  <a:pt x="324936" y="813079"/>
                  <a:pt x="319038" y="802758"/>
                </a:cubicBezTo>
                <a:cubicBezTo>
                  <a:pt x="310744" y="788243"/>
                  <a:pt x="300419" y="774928"/>
                  <a:pt x="292457" y="760228"/>
                </a:cubicBezTo>
                <a:cubicBezTo>
                  <a:pt x="277359" y="732354"/>
                  <a:pt x="264104" y="703521"/>
                  <a:pt x="249927" y="675168"/>
                </a:cubicBezTo>
                <a:cubicBezTo>
                  <a:pt x="244611" y="664535"/>
                  <a:pt x="237737" y="654548"/>
                  <a:pt x="233978" y="643270"/>
                </a:cubicBezTo>
                <a:cubicBezTo>
                  <a:pt x="198716" y="537488"/>
                  <a:pt x="244000" y="668323"/>
                  <a:pt x="212713" y="590107"/>
                </a:cubicBezTo>
                <a:cubicBezTo>
                  <a:pt x="202795" y="565313"/>
                  <a:pt x="203063" y="554859"/>
                  <a:pt x="191448" y="531628"/>
                </a:cubicBezTo>
                <a:cubicBezTo>
                  <a:pt x="188591" y="525913"/>
                  <a:pt x="184359" y="520995"/>
                  <a:pt x="180815" y="515679"/>
                </a:cubicBezTo>
                <a:cubicBezTo>
                  <a:pt x="177271" y="505047"/>
                  <a:pt x="173132" y="494595"/>
                  <a:pt x="170183" y="483782"/>
                </a:cubicBezTo>
                <a:cubicBezTo>
                  <a:pt x="167805" y="475064"/>
                  <a:pt x="167954" y="465692"/>
                  <a:pt x="164866" y="457200"/>
                </a:cubicBezTo>
                <a:cubicBezTo>
                  <a:pt x="160804" y="446028"/>
                  <a:pt x="154234" y="435935"/>
                  <a:pt x="148918" y="425303"/>
                </a:cubicBezTo>
                <a:cubicBezTo>
                  <a:pt x="147146" y="416442"/>
                  <a:pt x="147271" y="406978"/>
                  <a:pt x="143601" y="398721"/>
                </a:cubicBezTo>
                <a:cubicBezTo>
                  <a:pt x="121712" y="349472"/>
                  <a:pt x="131084" y="404308"/>
                  <a:pt x="122336" y="356191"/>
                </a:cubicBezTo>
                <a:cubicBezTo>
                  <a:pt x="116515" y="324172"/>
                  <a:pt x="116145" y="304435"/>
                  <a:pt x="111704" y="271130"/>
                </a:cubicBezTo>
                <a:cubicBezTo>
                  <a:pt x="110279" y="260446"/>
                  <a:pt x="108315" y="249838"/>
                  <a:pt x="106387" y="239233"/>
                </a:cubicBezTo>
                <a:cubicBezTo>
                  <a:pt x="103646" y="224159"/>
                  <a:pt x="100022" y="206319"/>
                  <a:pt x="95755" y="191386"/>
                </a:cubicBezTo>
                <a:cubicBezTo>
                  <a:pt x="94215" y="185998"/>
                  <a:pt x="91978" y="180825"/>
                  <a:pt x="90438" y="175437"/>
                </a:cubicBezTo>
                <a:cubicBezTo>
                  <a:pt x="88431" y="168412"/>
                  <a:pt x="87044" y="161221"/>
                  <a:pt x="85122" y="154172"/>
                </a:cubicBezTo>
                <a:cubicBezTo>
                  <a:pt x="81728" y="141726"/>
                  <a:pt x="77619" y="129474"/>
                  <a:pt x="74490" y="116958"/>
                </a:cubicBezTo>
                <a:cubicBezTo>
                  <a:pt x="72298" y="108192"/>
                  <a:pt x="71551" y="99094"/>
                  <a:pt x="69173" y="90377"/>
                </a:cubicBezTo>
                <a:cubicBezTo>
                  <a:pt x="66224" y="79564"/>
                  <a:pt x="60739" y="69469"/>
                  <a:pt x="58541" y="58479"/>
                </a:cubicBezTo>
                <a:cubicBezTo>
                  <a:pt x="55853" y="45039"/>
                  <a:pt x="53598" y="21639"/>
                  <a:pt x="42592" y="10633"/>
                </a:cubicBezTo>
                <a:cubicBezTo>
                  <a:pt x="38629" y="6671"/>
                  <a:pt x="31959" y="7089"/>
                  <a:pt x="26643" y="5317"/>
                </a:cubicBezTo>
                <a:cubicBezTo>
                  <a:pt x="23099" y="15949"/>
                  <a:pt x="21023" y="27190"/>
                  <a:pt x="16011" y="37214"/>
                </a:cubicBezTo>
                <a:cubicBezTo>
                  <a:pt x="6120" y="56997"/>
                  <a:pt x="-14443" y="68148"/>
                  <a:pt x="16011" y="47847"/>
                </a:cubicBezTo>
                <a:cubicBezTo>
                  <a:pt x="18110" y="43648"/>
                  <a:pt x="31430" y="14809"/>
                  <a:pt x="37276" y="10633"/>
                </a:cubicBezTo>
                <a:cubicBezTo>
                  <a:pt x="45041" y="5086"/>
                  <a:pt x="54997" y="3544"/>
                  <a:pt x="63857" y="0"/>
                </a:cubicBezTo>
                <a:cubicBezTo>
                  <a:pt x="78034" y="14177"/>
                  <a:pt x="88455" y="33564"/>
                  <a:pt x="106387" y="42530"/>
                </a:cubicBezTo>
                <a:cubicBezTo>
                  <a:pt x="164674" y="71675"/>
                  <a:pt x="93305" y="33187"/>
                  <a:pt x="143601" y="69112"/>
                </a:cubicBezTo>
                <a:cubicBezTo>
                  <a:pt x="150050" y="73718"/>
                  <a:pt x="157985" y="75812"/>
                  <a:pt x="164866" y="79744"/>
                </a:cubicBezTo>
                <a:cubicBezTo>
                  <a:pt x="185194" y="91360"/>
                  <a:pt x="173620" y="90377"/>
                  <a:pt x="186131" y="9037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74582" y="2284228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6017567"/>
            <a:ext cx="764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Simplest is Snooping: You ask everyone if you don’t have 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7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 Coherence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003" y="266700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80622" y="2328530"/>
            <a:ext cx="1387611" cy="1180214"/>
          </a:xfrm>
          <a:custGeom>
            <a:avLst/>
            <a:gdLst>
              <a:gd name="connsiteX0" fmla="*/ 1387611 w 1387611"/>
              <a:gd name="connsiteY0" fmla="*/ 79744 h 1180214"/>
              <a:gd name="connsiteX1" fmla="*/ 1350397 w 1387611"/>
              <a:gd name="connsiteY1" fmla="*/ 366823 h 1180214"/>
              <a:gd name="connsiteX2" fmla="*/ 1329131 w 1387611"/>
              <a:gd name="connsiteY2" fmla="*/ 435935 h 1180214"/>
              <a:gd name="connsiteX3" fmla="*/ 1297234 w 1387611"/>
              <a:gd name="connsiteY3" fmla="*/ 547577 h 1180214"/>
              <a:gd name="connsiteX4" fmla="*/ 1275969 w 1387611"/>
              <a:gd name="connsiteY4" fmla="*/ 590107 h 1180214"/>
              <a:gd name="connsiteX5" fmla="*/ 1265336 w 1387611"/>
              <a:gd name="connsiteY5" fmla="*/ 632637 h 1180214"/>
              <a:gd name="connsiteX6" fmla="*/ 1233438 w 1387611"/>
              <a:gd name="connsiteY6" fmla="*/ 696433 h 1180214"/>
              <a:gd name="connsiteX7" fmla="*/ 1217490 w 1387611"/>
              <a:gd name="connsiteY7" fmla="*/ 738963 h 1180214"/>
              <a:gd name="connsiteX8" fmla="*/ 1169643 w 1387611"/>
              <a:gd name="connsiteY8" fmla="*/ 845289 h 1180214"/>
              <a:gd name="connsiteX9" fmla="*/ 1121797 w 1387611"/>
              <a:gd name="connsiteY9" fmla="*/ 967563 h 1180214"/>
              <a:gd name="connsiteX10" fmla="*/ 1084583 w 1387611"/>
              <a:gd name="connsiteY10" fmla="*/ 1047307 h 1180214"/>
              <a:gd name="connsiteX11" fmla="*/ 1068634 w 1387611"/>
              <a:gd name="connsiteY11" fmla="*/ 1073889 h 1180214"/>
              <a:gd name="connsiteX12" fmla="*/ 1036736 w 1387611"/>
              <a:gd name="connsiteY12" fmla="*/ 1100470 h 1180214"/>
              <a:gd name="connsiteX13" fmla="*/ 1015471 w 1387611"/>
              <a:gd name="connsiteY13" fmla="*/ 1121735 h 1180214"/>
              <a:gd name="connsiteX14" fmla="*/ 999522 w 1387611"/>
              <a:gd name="connsiteY14" fmla="*/ 1132368 h 1180214"/>
              <a:gd name="connsiteX15" fmla="*/ 983573 w 1387611"/>
              <a:gd name="connsiteY15" fmla="*/ 1148317 h 1180214"/>
              <a:gd name="connsiteX16" fmla="*/ 962308 w 1387611"/>
              <a:gd name="connsiteY16" fmla="*/ 1153633 h 1180214"/>
              <a:gd name="connsiteX17" fmla="*/ 941043 w 1387611"/>
              <a:gd name="connsiteY17" fmla="*/ 1164265 h 1180214"/>
              <a:gd name="connsiteX18" fmla="*/ 914462 w 1387611"/>
              <a:gd name="connsiteY18" fmla="*/ 1169582 h 1180214"/>
              <a:gd name="connsiteX19" fmla="*/ 898513 w 1387611"/>
              <a:gd name="connsiteY19" fmla="*/ 1174898 h 1180214"/>
              <a:gd name="connsiteX20" fmla="*/ 877248 w 1387611"/>
              <a:gd name="connsiteY20" fmla="*/ 1180214 h 1180214"/>
              <a:gd name="connsiteX21" fmla="*/ 744341 w 1387611"/>
              <a:gd name="connsiteY21" fmla="*/ 1169582 h 1180214"/>
              <a:gd name="connsiteX22" fmla="*/ 675229 w 1387611"/>
              <a:gd name="connsiteY22" fmla="*/ 1137684 h 1180214"/>
              <a:gd name="connsiteX23" fmla="*/ 648648 w 1387611"/>
              <a:gd name="connsiteY23" fmla="*/ 1121735 h 1180214"/>
              <a:gd name="connsiteX24" fmla="*/ 627383 w 1387611"/>
              <a:gd name="connsiteY24" fmla="*/ 1100470 h 1180214"/>
              <a:gd name="connsiteX25" fmla="*/ 563587 w 1387611"/>
              <a:gd name="connsiteY25" fmla="*/ 1047307 h 1180214"/>
              <a:gd name="connsiteX26" fmla="*/ 531690 w 1387611"/>
              <a:gd name="connsiteY26" fmla="*/ 1010093 h 1180214"/>
              <a:gd name="connsiteX27" fmla="*/ 462578 w 1387611"/>
              <a:gd name="connsiteY27" fmla="*/ 951614 h 1180214"/>
              <a:gd name="connsiteX28" fmla="*/ 435997 w 1387611"/>
              <a:gd name="connsiteY28" fmla="*/ 930349 h 1180214"/>
              <a:gd name="connsiteX29" fmla="*/ 420048 w 1387611"/>
              <a:gd name="connsiteY29" fmla="*/ 914400 h 1180214"/>
              <a:gd name="connsiteX30" fmla="*/ 393466 w 1387611"/>
              <a:gd name="connsiteY30" fmla="*/ 893135 h 1180214"/>
              <a:gd name="connsiteX31" fmla="*/ 372201 w 1387611"/>
              <a:gd name="connsiteY31" fmla="*/ 871870 h 1180214"/>
              <a:gd name="connsiteX32" fmla="*/ 334987 w 1387611"/>
              <a:gd name="connsiteY32" fmla="*/ 834656 h 1180214"/>
              <a:gd name="connsiteX33" fmla="*/ 319038 w 1387611"/>
              <a:gd name="connsiteY33" fmla="*/ 802758 h 1180214"/>
              <a:gd name="connsiteX34" fmla="*/ 292457 w 1387611"/>
              <a:gd name="connsiteY34" fmla="*/ 760228 h 1180214"/>
              <a:gd name="connsiteX35" fmla="*/ 249927 w 1387611"/>
              <a:gd name="connsiteY35" fmla="*/ 675168 h 1180214"/>
              <a:gd name="connsiteX36" fmla="*/ 233978 w 1387611"/>
              <a:gd name="connsiteY36" fmla="*/ 643270 h 1180214"/>
              <a:gd name="connsiteX37" fmla="*/ 212713 w 1387611"/>
              <a:gd name="connsiteY37" fmla="*/ 590107 h 1180214"/>
              <a:gd name="connsiteX38" fmla="*/ 191448 w 1387611"/>
              <a:gd name="connsiteY38" fmla="*/ 531628 h 1180214"/>
              <a:gd name="connsiteX39" fmla="*/ 180815 w 1387611"/>
              <a:gd name="connsiteY39" fmla="*/ 515679 h 1180214"/>
              <a:gd name="connsiteX40" fmla="*/ 170183 w 1387611"/>
              <a:gd name="connsiteY40" fmla="*/ 483782 h 1180214"/>
              <a:gd name="connsiteX41" fmla="*/ 164866 w 1387611"/>
              <a:gd name="connsiteY41" fmla="*/ 457200 h 1180214"/>
              <a:gd name="connsiteX42" fmla="*/ 148918 w 1387611"/>
              <a:gd name="connsiteY42" fmla="*/ 425303 h 1180214"/>
              <a:gd name="connsiteX43" fmla="*/ 143601 w 1387611"/>
              <a:gd name="connsiteY43" fmla="*/ 398721 h 1180214"/>
              <a:gd name="connsiteX44" fmla="*/ 122336 w 1387611"/>
              <a:gd name="connsiteY44" fmla="*/ 356191 h 1180214"/>
              <a:gd name="connsiteX45" fmla="*/ 111704 w 1387611"/>
              <a:gd name="connsiteY45" fmla="*/ 271130 h 1180214"/>
              <a:gd name="connsiteX46" fmla="*/ 106387 w 1387611"/>
              <a:gd name="connsiteY46" fmla="*/ 239233 h 1180214"/>
              <a:gd name="connsiteX47" fmla="*/ 95755 w 1387611"/>
              <a:gd name="connsiteY47" fmla="*/ 191386 h 1180214"/>
              <a:gd name="connsiteX48" fmla="*/ 90438 w 1387611"/>
              <a:gd name="connsiteY48" fmla="*/ 175437 h 1180214"/>
              <a:gd name="connsiteX49" fmla="*/ 85122 w 1387611"/>
              <a:gd name="connsiteY49" fmla="*/ 154172 h 1180214"/>
              <a:gd name="connsiteX50" fmla="*/ 74490 w 1387611"/>
              <a:gd name="connsiteY50" fmla="*/ 116958 h 1180214"/>
              <a:gd name="connsiteX51" fmla="*/ 69173 w 1387611"/>
              <a:gd name="connsiteY51" fmla="*/ 90377 h 1180214"/>
              <a:gd name="connsiteX52" fmla="*/ 58541 w 1387611"/>
              <a:gd name="connsiteY52" fmla="*/ 58479 h 1180214"/>
              <a:gd name="connsiteX53" fmla="*/ 42592 w 1387611"/>
              <a:gd name="connsiteY53" fmla="*/ 10633 h 1180214"/>
              <a:gd name="connsiteX54" fmla="*/ 26643 w 1387611"/>
              <a:gd name="connsiteY54" fmla="*/ 5317 h 1180214"/>
              <a:gd name="connsiteX55" fmla="*/ 16011 w 1387611"/>
              <a:gd name="connsiteY55" fmla="*/ 37214 h 1180214"/>
              <a:gd name="connsiteX56" fmla="*/ 16011 w 1387611"/>
              <a:gd name="connsiteY56" fmla="*/ 47847 h 1180214"/>
              <a:gd name="connsiteX57" fmla="*/ 37276 w 1387611"/>
              <a:gd name="connsiteY57" fmla="*/ 10633 h 1180214"/>
              <a:gd name="connsiteX58" fmla="*/ 63857 w 1387611"/>
              <a:gd name="connsiteY58" fmla="*/ 0 h 1180214"/>
              <a:gd name="connsiteX59" fmla="*/ 106387 w 1387611"/>
              <a:gd name="connsiteY59" fmla="*/ 42530 h 1180214"/>
              <a:gd name="connsiteX60" fmla="*/ 143601 w 1387611"/>
              <a:gd name="connsiteY60" fmla="*/ 69112 h 1180214"/>
              <a:gd name="connsiteX61" fmla="*/ 164866 w 1387611"/>
              <a:gd name="connsiteY61" fmla="*/ 79744 h 1180214"/>
              <a:gd name="connsiteX62" fmla="*/ 186131 w 1387611"/>
              <a:gd name="connsiteY62" fmla="*/ 90377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87611" h="1180214">
                <a:moveTo>
                  <a:pt x="1387611" y="79744"/>
                </a:moveTo>
                <a:cubicBezTo>
                  <a:pt x="1380016" y="208847"/>
                  <a:pt x="1383553" y="201045"/>
                  <a:pt x="1350397" y="366823"/>
                </a:cubicBezTo>
                <a:cubicBezTo>
                  <a:pt x="1345670" y="390458"/>
                  <a:pt x="1335932" y="412811"/>
                  <a:pt x="1329131" y="435935"/>
                </a:cubicBezTo>
                <a:cubicBezTo>
                  <a:pt x="1318210" y="473065"/>
                  <a:pt x="1314543" y="512960"/>
                  <a:pt x="1297234" y="547577"/>
                </a:cubicBezTo>
                <a:cubicBezTo>
                  <a:pt x="1290146" y="561754"/>
                  <a:pt x="1281534" y="575266"/>
                  <a:pt x="1275969" y="590107"/>
                </a:cubicBezTo>
                <a:cubicBezTo>
                  <a:pt x="1270838" y="603790"/>
                  <a:pt x="1270763" y="619069"/>
                  <a:pt x="1265336" y="632637"/>
                </a:cubicBezTo>
                <a:cubicBezTo>
                  <a:pt x="1256506" y="654712"/>
                  <a:pt x="1241786" y="674171"/>
                  <a:pt x="1233438" y="696433"/>
                </a:cubicBezTo>
                <a:cubicBezTo>
                  <a:pt x="1228122" y="710610"/>
                  <a:pt x="1223454" y="725047"/>
                  <a:pt x="1217490" y="738963"/>
                </a:cubicBezTo>
                <a:cubicBezTo>
                  <a:pt x="1202180" y="774686"/>
                  <a:pt x="1179869" y="807793"/>
                  <a:pt x="1169643" y="845289"/>
                </a:cubicBezTo>
                <a:cubicBezTo>
                  <a:pt x="1145219" y="934844"/>
                  <a:pt x="1165342" y="876119"/>
                  <a:pt x="1121797" y="967563"/>
                </a:cubicBezTo>
                <a:cubicBezTo>
                  <a:pt x="1102833" y="1007387"/>
                  <a:pt x="1103480" y="1012662"/>
                  <a:pt x="1084583" y="1047307"/>
                </a:cubicBezTo>
                <a:cubicBezTo>
                  <a:pt x="1079635" y="1056379"/>
                  <a:pt x="1074834" y="1065622"/>
                  <a:pt x="1068634" y="1073889"/>
                </a:cubicBezTo>
                <a:cubicBezTo>
                  <a:pt x="1052046" y="1096006"/>
                  <a:pt x="1055644" y="1084263"/>
                  <a:pt x="1036736" y="1100470"/>
                </a:cubicBezTo>
                <a:cubicBezTo>
                  <a:pt x="1029125" y="1106994"/>
                  <a:pt x="1023082" y="1115211"/>
                  <a:pt x="1015471" y="1121735"/>
                </a:cubicBezTo>
                <a:cubicBezTo>
                  <a:pt x="1010620" y="1125893"/>
                  <a:pt x="1004431" y="1128278"/>
                  <a:pt x="999522" y="1132368"/>
                </a:cubicBezTo>
                <a:cubicBezTo>
                  <a:pt x="993746" y="1137181"/>
                  <a:pt x="990101" y="1144587"/>
                  <a:pt x="983573" y="1148317"/>
                </a:cubicBezTo>
                <a:cubicBezTo>
                  <a:pt x="977229" y="1151942"/>
                  <a:pt x="969149" y="1151068"/>
                  <a:pt x="962308" y="1153633"/>
                </a:cubicBezTo>
                <a:cubicBezTo>
                  <a:pt x="954888" y="1156416"/>
                  <a:pt x="948561" y="1161759"/>
                  <a:pt x="941043" y="1164265"/>
                </a:cubicBezTo>
                <a:cubicBezTo>
                  <a:pt x="932471" y="1167122"/>
                  <a:pt x="923228" y="1167390"/>
                  <a:pt x="914462" y="1169582"/>
                </a:cubicBezTo>
                <a:cubicBezTo>
                  <a:pt x="909025" y="1170941"/>
                  <a:pt x="903901" y="1173359"/>
                  <a:pt x="898513" y="1174898"/>
                </a:cubicBezTo>
                <a:cubicBezTo>
                  <a:pt x="891488" y="1176905"/>
                  <a:pt x="884336" y="1178442"/>
                  <a:pt x="877248" y="1180214"/>
                </a:cubicBezTo>
                <a:cubicBezTo>
                  <a:pt x="858325" y="1179268"/>
                  <a:pt x="781166" y="1180630"/>
                  <a:pt x="744341" y="1169582"/>
                </a:cubicBezTo>
                <a:cubicBezTo>
                  <a:pt x="727059" y="1164397"/>
                  <a:pt x="686407" y="1144391"/>
                  <a:pt x="675229" y="1137684"/>
                </a:cubicBezTo>
                <a:cubicBezTo>
                  <a:pt x="666369" y="1132368"/>
                  <a:pt x="656804" y="1128079"/>
                  <a:pt x="648648" y="1121735"/>
                </a:cubicBezTo>
                <a:cubicBezTo>
                  <a:pt x="640735" y="1115581"/>
                  <a:pt x="634927" y="1107071"/>
                  <a:pt x="627383" y="1100470"/>
                </a:cubicBezTo>
                <a:cubicBezTo>
                  <a:pt x="606551" y="1082242"/>
                  <a:pt x="581601" y="1068324"/>
                  <a:pt x="563587" y="1047307"/>
                </a:cubicBezTo>
                <a:cubicBezTo>
                  <a:pt x="552955" y="1034902"/>
                  <a:pt x="543550" y="1021329"/>
                  <a:pt x="531690" y="1010093"/>
                </a:cubicBezTo>
                <a:cubicBezTo>
                  <a:pt x="509782" y="989338"/>
                  <a:pt x="485761" y="970933"/>
                  <a:pt x="462578" y="951614"/>
                </a:cubicBezTo>
                <a:cubicBezTo>
                  <a:pt x="453861" y="944350"/>
                  <a:pt x="444020" y="938372"/>
                  <a:pt x="435997" y="930349"/>
                </a:cubicBezTo>
                <a:cubicBezTo>
                  <a:pt x="430681" y="925033"/>
                  <a:pt x="425706" y="919351"/>
                  <a:pt x="420048" y="914400"/>
                </a:cubicBezTo>
                <a:cubicBezTo>
                  <a:pt x="411508" y="906928"/>
                  <a:pt x="401947" y="900674"/>
                  <a:pt x="393466" y="893135"/>
                </a:cubicBezTo>
                <a:cubicBezTo>
                  <a:pt x="385974" y="886475"/>
                  <a:pt x="379693" y="878530"/>
                  <a:pt x="372201" y="871870"/>
                </a:cubicBezTo>
                <a:cubicBezTo>
                  <a:pt x="347450" y="849869"/>
                  <a:pt x="348074" y="858213"/>
                  <a:pt x="334987" y="834656"/>
                </a:cubicBezTo>
                <a:cubicBezTo>
                  <a:pt x="329214" y="824264"/>
                  <a:pt x="324936" y="813079"/>
                  <a:pt x="319038" y="802758"/>
                </a:cubicBezTo>
                <a:cubicBezTo>
                  <a:pt x="310744" y="788243"/>
                  <a:pt x="300419" y="774928"/>
                  <a:pt x="292457" y="760228"/>
                </a:cubicBezTo>
                <a:cubicBezTo>
                  <a:pt x="277359" y="732354"/>
                  <a:pt x="264104" y="703521"/>
                  <a:pt x="249927" y="675168"/>
                </a:cubicBezTo>
                <a:cubicBezTo>
                  <a:pt x="244611" y="664535"/>
                  <a:pt x="237737" y="654548"/>
                  <a:pt x="233978" y="643270"/>
                </a:cubicBezTo>
                <a:cubicBezTo>
                  <a:pt x="198716" y="537488"/>
                  <a:pt x="244000" y="668323"/>
                  <a:pt x="212713" y="590107"/>
                </a:cubicBezTo>
                <a:cubicBezTo>
                  <a:pt x="202795" y="565313"/>
                  <a:pt x="203063" y="554859"/>
                  <a:pt x="191448" y="531628"/>
                </a:cubicBezTo>
                <a:cubicBezTo>
                  <a:pt x="188591" y="525913"/>
                  <a:pt x="184359" y="520995"/>
                  <a:pt x="180815" y="515679"/>
                </a:cubicBezTo>
                <a:cubicBezTo>
                  <a:pt x="177271" y="505047"/>
                  <a:pt x="173132" y="494595"/>
                  <a:pt x="170183" y="483782"/>
                </a:cubicBezTo>
                <a:cubicBezTo>
                  <a:pt x="167805" y="475064"/>
                  <a:pt x="167954" y="465692"/>
                  <a:pt x="164866" y="457200"/>
                </a:cubicBezTo>
                <a:cubicBezTo>
                  <a:pt x="160804" y="446028"/>
                  <a:pt x="154234" y="435935"/>
                  <a:pt x="148918" y="425303"/>
                </a:cubicBezTo>
                <a:cubicBezTo>
                  <a:pt x="147146" y="416442"/>
                  <a:pt x="147271" y="406978"/>
                  <a:pt x="143601" y="398721"/>
                </a:cubicBezTo>
                <a:cubicBezTo>
                  <a:pt x="121712" y="349472"/>
                  <a:pt x="131084" y="404308"/>
                  <a:pt x="122336" y="356191"/>
                </a:cubicBezTo>
                <a:cubicBezTo>
                  <a:pt x="116515" y="324172"/>
                  <a:pt x="116145" y="304435"/>
                  <a:pt x="111704" y="271130"/>
                </a:cubicBezTo>
                <a:cubicBezTo>
                  <a:pt x="110279" y="260446"/>
                  <a:pt x="108315" y="249838"/>
                  <a:pt x="106387" y="239233"/>
                </a:cubicBezTo>
                <a:cubicBezTo>
                  <a:pt x="103646" y="224159"/>
                  <a:pt x="100022" y="206319"/>
                  <a:pt x="95755" y="191386"/>
                </a:cubicBezTo>
                <a:cubicBezTo>
                  <a:pt x="94215" y="185998"/>
                  <a:pt x="91978" y="180825"/>
                  <a:pt x="90438" y="175437"/>
                </a:cubicBezTo>
                <a:cubicBezTo>
                  <a:pt x="88431" y="168412"/>
                  <a:pt x="87044" y="161221"/>
                  <a:pt x="85122" y="154172"/>
                </a:cubicBezTo>
                <a:cubicBezTo>
                  <a:pt x="81728" y="141726"/>
                  <a:pt x="77619" y="129474"/>
                  <a:pt x="74490" y="116958"/>
                </a:cubicBezTo>
                <a:cubicBezTo>
                  <a:pt x="72298" y="108192"/>
                  <a:pt x="71551" y="99094"/>
                  <a:pt x="69173" y="90377"/>
                </a:cubicBezTo>
                <a:cubicBezTo>
                  <a:pt x="66224" y="79564"/>
                  <a:pt x="60739" y="69469"/>
                  <a:pt x="58541" y="58479"/>
                </a:cubicBezTo>
                <a:cubicBezTo>
                  <a:pt x="55853" y="45039"/>
                  <a:pt x="53598" y="21639"/>
                  <a:pt x="42592" y="10633"/>
                </a:cubicBezTo>
                <a:cubicBezTo>
                  <a:pt x="38629" y="6671"/>
                  <a:pt x="31959" y="7089"/>
                  <a:pt x="26643" y="5317"/>
                </a:cubicBezTo>
                <a:cubicBezTo>
                  <a:pt x="23099" y="15949"/>
                  <a:pt x="21023" y="27190"/>
                  <a:pt x="16011" y="37214"/>
                </a:cubicBezTo>
                <a:cubicBezTo>
                  <a:pt x="6120" y="56997"/>
                  <a:pt x="-14443" y="68148"/>
                  <a:pt x="16011" y="47847"/>
                </a:cubicBezTo>
                <a:cubicBezTo>
                  <a:pt x="18110" y="43648"/>
                  <a:pt x="31430" y="14809"/>
                  <a:pt x="37276" y="10633"/>
                </a:cubicBezTo>
                <a:cubicBezTo>
                  <a:pt x="45041" y="5086"/>
                  <a:pt x="54997" y="3544"/>
                  <a:pt x="63857" y="0"/>
                </a:cubicBezTo>
                <a:cubicBezTo>
                  <a:pt x="78034" y="14177"/>
                  <a:pt x="88455" y="33564"/>
                  <a:pt x="106387" y="42530"/>
                </a:cubicBezTo>
                <a:cubicBezTo>
                  <a:pt x="164674" y="71675"/>
                  <a:pt x="93305" y="33187"/>
                  <a:pt x="143601" y="69112"/>
                </a:cubicBezTo>
                <a:cubicBezTo>
                  <a:pt x="150050" y="73718"/>
                  <a:pt x="157985" y="75812"/>
                  <a:pt x="164866" y="79744"/>
                </a:cubicBezTo>
                <a:cubicBezTo>
                  <a:pt x="185194" y="91360"/>
                  <a:pt x="173620" y="90377"/>
                  <a:pt x="186131" y="9037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790507" y="2402958"/>
            <a:ext cx="1754111" cy="914400"/>
          </a:xfrm>
          <a:custGeom>
            <a:avLst/>
            <a:gdLst>
              <a:gd name="connsiteX0" fmla="*/ 0 w 1754111"/>
              <a:gd name="connsiteY0" fmla="*/ 58479 h 914400"/>
              <a:gd name="connsiteX1" fmla="*/ 58479 w 1754111"/>
              <a:gd name="connsiteY1" fmla="*/ 175437 h 914400"/>
              <a:gd name="connsiteX2" fmla="*/ 111642 w 1754111"/>
              <a:gd name="connsiteY2" fmla="*/ 281763 h 914400"/>
              <a:gd name="connsiteX3" fmla="*/ 271130 w 1754111"/>
              <a:gd name="connsiteY3" fmla="*/ 558209 h 914400"/>
              <a:gd name="connsiteX4" fmla="*/ 324293 w 1754111"/>
              <a:gd name="connsiteY4" fmla="*/ 627321 h 914400"/>
              <a:gd name="connsiteX5" fmla="*/ 356191 w 1754111"/>
              <a:gd name="connsiteY5" fmla="*/ 664535 h 914400"/>
              <a:gd name="connsiteX6" fmla="*/ 425302 w 1754111"/>
              <a:gd name="connsiteY6" fmla="*/ 744279 h 914400"/>
              <a:gd name="connsiteX7" fmla="*/ 489098 w 1754111"/>
              <a:gd name="connsiteY7" fmla="*/ 813391 h 914400"/>
              <a:gd name="connsiteX8" fmla="*/ 584791 w 1754111"/>
              <a:gd name="connsiteY8" fmla="*/ 871870 h 914400"/>
              <a:gd name="connsiteX9" fmla="*/ 616688 w 1754111"/>
              <a:gd name="connsiteY9" fmla="*/ 893135 h 914400"/>
              <a:gd name="connsiteX10" fmla="*/ 653902 w 1754111"/>
              <a:gd name="connsiteY10" fmla="*/ 903768 h 914400"/>
              <a:gd name="connsiteX11" fmla="*/ 675167 w 1754111"/>
              <a:gd name="connsiteY11" fmla="*/ 914400 h 914400"/>
              <a:gd name="connsiteX12" fmla="*/ 824023 w 1754111"/>
              <a:gd name="connsiteY12" fmla="*/ 909084 h 914400"/>
              <a:gd name="connsiteX13" fmla="*/ 893135 w 1754111"/>
              <a:gd name="connsiteY13" fmla="*/ 893135 h 914400"/>
              <a:gd name="connsiteX14" fmla="*/ 930349 w 1754111"/>
              <a:gd name="connsiteY14" fmla="*/ 887819 h 914400"/>
              <a:gd name="connsiteX15" fmla="*/ 956930 w 1754111"/>
              <a:gd name="connsiteY15" fmla="*/ 882502 h 914400"/>
              <a:gd name="connsiteX16" fmla="*/ 999460 w 1754111"/>
              <a:gd name="connsiteY16" fmla="*/ 866554 h 914400"/>
              <a:gd name="connsiteX17" fmla="*/ 1052623 w 1754111"/>
              <a:gd name="connsiteY17" fmla="*/ 834656 h 914400"/>
              <a:gd name="connsiteX18" fmla="*/ 1132367 w 1754111"/>
              <a:gd name="connsiteY18" fmla="*/ 786809 h 914400"/>
              <a:gd name="connsiteX19" fmla="*/ 1212112 w 1754111"/>
              <a:gd name="connsiteY19" fmla="*/ 728330 h 914400"/>
              <a:gd name="connsiteX20" fmla="*/ 1275907 w 1754111"/>
              <a:gd name="connsiteY20" fmla="*/ 675168 h 914400"/>
              <a:gd name="connsiteX21" fmla="*/ 1297172 w 1754111"/>
              <a:gd name="connsiteY21" fmla="*/ 632637 h 914400"/>
              <a:gd name="connsiteX22" fmla="*/ 1371600 w 1754111"/>
              <a:gd name="connsiteY22" fmla="*/ 552893 h 914400"/>
              <a:gd name="connsiteX23" fmla="*/ 1424763 w 1754111"/>
              <a:gd name="connsiteY23" fmla="*/ 515679 h 914400"/>
              <a:gd name="connsiteX24" fmla="*/ 1440712 w 1754111"/>
              <a:gd name="connsiteY24" fmla="*/ 494414 h 914400"/>
              <a:gd name="connsiteX25" fmla="*/ 1467293 w 1754111"/>
              <a:gd name="connsiteY25" fmla="*/ 478465 h 914400"/>
              <a:gd name="connsiteX26" fmla="*/ 1488558 w 1754111"/>
              <a:gd name="connsiteY26" fmla="*/ 462516 h 914400"/>
              <a:gd name="connsiteX27" fmla="*/ 1504507 w 1754111"/>
              <a:gd name="connsiteY27" fmla="*/ 435935 h 914400"/>
              <a:gd name="connsiteX28" fmla="*/ 1525772 w 1754111"/>
              <a:gd name="connsiteY28" fmla="*/ 409354 h 914400"/>
              <a:gd name="connsiteX29" fmla="*/ 1547037 w 1754111"/>
              <a:gd name="connsiteY29" fmla="*/ 350875 h 914400"/>
              <a:gd name="connsiteX30" fmla="*/ 1552353 w 1754111"/>
              <a:gd name="connsiteY30" fmla="*/ 303028 h 914400"/>
              <a:gd name="connsiteX31" fmla="*/ 1557670 w 1754111"/>
              <a:gd name="connsiteY31" fmla="*/ 249865 h 914400"/>
              <a:gd name="connsiteX32" fmla="*/ 1578935 w 1754111"/>
              <a:gd name="connsiteY32" fmla="*/ 207335 h 914400"/>
              <a:gd name="connsiteX33" fmla="*/ 1594884 w 1754111"/>
              <a:gd name="connsiteY33" fmla="*/ 175437 h 914400"/>
              <a:gd name="connsiteX34" fmla="*/ 1616149 w 1754111"/>
              <a:gd name="connsiteY34" fmla="*/ 132907 h 914400"/>
              <a:gd name="connsiteX35" fmla="*/ 1621465 w 1754111"/>
              <a:gd name="connsiteY35" fmla="*/ 95693 h 914400"/>
              <a:gd name="connsiteX36" fmla="*/ 1632098 w 1754111"/>
              <a:gd name="connsiteY36" fmla="*/ 79744 h 914400"/>
              <a:gd name="connsiteX37" fmla="*/ 1642730 w 1754111"/>
              <a:gd name="connsiteY37" fmla="*/ 37214 h 914400"/>
              <a:gd name="connsiteX38" fmla="*/ 1600200 w 1754111"/>
              <a:gd name="connsiteY38" fmla="*/ 42530 h 914400"/>
              <a:gd name="connsiteX39" fmla="*/ 1616149 w 1754111"/>
              <a:gd name="connsiteY39" fmla="*/ 31898 h 914400"/>
              <a:gd name="connsiteX40" fmla="*/ 1669312 w 1754111"/>
              <a:gd name="connsiteY40" fmla="*/ 21265 h 914400"/>
              <a:gd name="connsiteX41" fmla="*/ 1690577 w 1754111"/>
              <a:gd name="connsiteY41" fmla="*/ 10633 h 914400"/>
              <a:gd name="connsiteX42" fmla="*/ 1738423 w 1754111"/>
              <a:gd name="connsiteY42" fmla="*/ 0 h 914400"/>
              <a:gd name="connsiteX43" fmla="*/ 1749056 w 1754111"/>
              <a:gd name="connsiteY43" fmla="*/ 10632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4111" h="914400">
                <a:moveTo>
                  <a:pt x="0" y="58479"/>
                </a:moveTo>
                <a:lnTo>
                  <a:pt x="58479" y="175437"/>
                </a:lnTo>
                <a:cubicBezTo>
                  <a:pt x="76200" y="210879"/>
                  <a:pt x="91840" y="247440"/>
                  <a:pt x="111642" y="281763"/>
                </a:cubicBezTo>
                <a:cubicBezTo>
                  <a:pt x="164805" y="373912"/>
                  <a:pt x="203024" y="476483"/>
                  <a:pt x="271130" y="558209"/>
                </a:cubicBezTo>
                <a:cubicBezTo>
                  <a:pt x="362482" y="667830"/>
                  <a:pt x="229078" y="506138"/>
                  <a:pt x="324293" y="627321"/>
                </a:cubicBezTo>
                <a:cubicBezTo>
                  <a:pt x="334387" y="640168"/>
                  <a:pt x="345985" y="651777"/>
                  <a:pt x="356191" y="664535"/>
                </a:cubicBezTo>
                <a:cubicBezTo>
                  <a:pt x="441373" y="771013"/>
                  <a:pt x="333227" y="645122"/>
                  <a:pt x="425302" y="744279"/>
                </a:cubicBezTo>
                <a:cubicBezTo>
                  <a:pt x="441453" y="761672"/>
                  <a:pt x="469147" y="798690"/>
                  <a:pt x="489098" y="813391"/>
                </a:cubicBezTo>
                <a:cubicBezTo>
                  <a:pt x="555982" y="862674"/>
                  <a:pt x="539227" y="841493"/>
                  <a:pt x="584791" y="871870"/>
                </a:cubicBezTo>
                <a:cubicBezTo>
                  <a:pt x="595423" y="878958"/>
                  <a:pt x="604291" y="890036"/>
                  <a:pt x="616688" y="893135"/>
                </a:cubicBezTo>
                <a:cubicBezTo>
                  <a:pt x="627487" y="895835"/>
                  <a:pt x="643219" y="899189"/>
                  <a:pt x="653902" y="903768"/>
                </a:cubicBezTo>
                <a:cubicBezTo>
                  <a:pt x="661186" y="906890"/>
                  <a:pt x="668079" y="910856"/>
                  <a:pt x="675167" y="914400"/>
                </a:cubicBezTo>
                <a:cubicBezTo>
                  <a:pt x="724786" y="912628"/>
                  <a:pt x="774454" y="911916"/>
                  <a:pt x="824023" y="909084"/>
                </a:cubicBezTo>
                <a:cubicBezTo>
                  <a:pt x="877405" y="906034"/>
                  <a:pt x="844813" y="904286"/>
                  <a:pt x="893135" y="893135"/>
                </a:cubicBezTo>
                <a:cubicBezTo>
                  <a:pt x="905345" y="890317"/>
                  <a:pt x="917989" y="889879"/>
                  <a:pt x="930349" y="887819"/>
                </a:cubicBezTo>
                <a:cubicBezTo>
                  <a:pt x="939262" y="886333"/>
                  <a:pt x="948070" y="884274"/>
                  <a:pt x="956930" y="882502"/>
                </a:cubicBezTo>
                <a:cubicBezTo>
                  <a:pt x="1031848" y="845045"/>
                  <a:pt x="927066" y="895511"/>
                  <a:pt x="999460" y="866554"/>
                </a:cubicBezTo>
                <a:cubicBezTo>
                  <a:pt x="1046603" y="847697"/>
                  <a:pt x="1016392" y="856952"/>
                  <a:pt x="1052623" y="834656"/>
                </a:cubicBezTo>
                <a:cubicBezTo>
                  <a:pt x="1115008" y="796266"/>
                  <a:pt x="1082931" y="822121"/>
                  <a:pt x="1132367" y="786809"/>
                </a:cubicBezTo>
                <a:cubicBezTo>
                  <a:pt x="1159190" y="767650"/>
                  <a:pt x="1188804" y="751638"/>
                  <a:pt x="1212112" y="728330"/>
                </a:cubicBezTo>
                <a:cubicBezTo>
                  <a:pt x="1249472" y="690970"/>
                  <a:pt x="1228497" y="709032"/>
                  <a:pt x="1275907" y="675168"/>
                </a:cubicBezTo>
                <a:cubicBezTo>
                  <a:pt x="1282995" y="660991"/>
                  <a:pt x="1288865" y="646136"/>
                  <a:pt x="1297172" y="632637"/>
                </a:cubicBezTo>
                <a:cubicBezTo>
                  <a:pt x="1311939" y="608640"/>
                  <a:pt x="1359343" y="565150"/>
                  <a:pt x="1371600" y="552893"/>
                </a:cubicBezTo>
                <a:cubicBezTo>
                  <a:pt x="1404929" y="519564"/>
                  <a:pt x="1386547" y="530966"/>
                  <a:pt x="1424763" y="515679"/>
                </a:cubicBezTo>
                <a:cubicBezTo>
                  <a:pt x="1430079" y="508591"/>
                  <a:pt x="1434044" y="500249"/>
                  <a:pt x="1440712" y="494414"/>
                </a:cubicBezTo>
                <a:cubicBezTo>
                  <a:pt x="1448488" y="487610"/>
                  <a:pt x="1458696" y="484197"/>
                  <a:pt x="1467293" y="478465"/>
                </a:cubicBezTo>
                <a:cubicBezTo>
                  <a:pt x="1474665" y="473550"/>
                  <a:pt x="1481470" y="467832"/>
                  <a:pt x="1488558" y="462516"/>
                </a:cubicBezTo>
                <a:cubicBezTo>
                  <a:pt x="1493874" y="453656"/>
                  <a:pt x="1498581" y="444400"/>
                  <a:pt x="1504507" y="435935"/>
                </a:cubicBezTo>
                <a:cubicBezTo>
                  <a:pt x="1511014" y="426639"/>
                  <a:pt x="1519934" y="419084"/>
                  <a:pt x="1525772" y="409354"/>
                </a:cubicBezTo>
                <a:cubicBezTo>
                  <a:pt x="1531321" y="400105"/>
                  <a:pt x="1544246" y="359250"/>
                  <a:pt x="1547037" y="350875"/>
                </a:cubicBezTo>
                <a:cubicBezTo>
                  <a:pt x="1548809" y="334926"/>
                  <a:pt x="1550673" y="318987"/>
                  <a:pt x="1552353" y="303028"/>
                </a:cubicBezTo>
                <a:cubicBezTo>
                  <a:pt x="1554217" y="285316"/>
                  <a:pt x="1552903" y="267025"/>
                  <a:pt x="1557670" y="249865"/>
                </a:cubicBezTo>
                <a:cubicBezTo>
                  <a:pt x="1561912" y="234593"/>
                  <a:pt x="1573923" y="222372"/>
                  <a:pt x="1578935" y="207335"/>
                </a:cubicBezTo>
                <a:cubicBezTo>
                  <a:pt x="1592297" y="167247"/>
                  <a:pt x="1574272" y="216660"/>
                  <a:pt x="1594884" y="175437"/>
                </a:cubicBezTo>
                <a:cubicBezTo>
                  <a:pt x="1620895" y="123415"/>
                  <a:pt x="1591514" y="169858"/>
                  <a:pt x="1616149" y="132907"/>
                </a:cubicBezTo>
                <a:cubicBezTo>
                  <a:pt x="1617921" y="120502"/>
                  <a:pt x="1617864" y="107695"/>
                  <a:pt x="1621465" y="95693"/>
                </a:cubicBezTo>
                <a:cubicBezTo>
                  <a:pt x="1623301" y="89573"/>
                  <a:pt x="1629914" y="85749"/>
                  <a:pt x="1632098" y="79744"/>
                </a:cubicBezTo>
                <a:cubicBezTo>
                  <a:pt x="1637092" y="66011"/>
                  <a:pt x="1657230" y="35402"/>
                  <a:pt x="1642730" y="37214"/>
                </a:cubicBezTo>
                <a:lnTo>
                  <a:pt x="1600200" y="42530"/>
                </a:lnTo>
                <a:cubicBezTo>
                  <a:pt x="1605516" y="38986"/>
                  <a:pt x="1610088" y="33918"/>
                  <a:pt x="1616149" y="31898"/>
                </a:cubicBezTo>
                <a:cubicBezTo>
                  <a:pt x="1671296" y="13516"/>
                  <a:pt x="1626714" y="37239"/>
                  <a:pt x="1669312" y="21265"/>
                </a:cubicBezTo>
                <a:cubicBezTo>
                  <a:pt x="1676732" y="18482"/>
                  <a:pt x="1683157" y="13416"/>
                  <a:pt x="1690577" y="10633"/>
                </a:cubicBezTo>
                <a:cubicBezTo>
                  <a:pt x="1699164" y="7413"/>
                  <a:pt x="1731196" y="1445"/>
                  <a:pt x="1738423" y="0"/>
                </a:cubicBezTo>
                <a:cubicBezTo>
                  <a:pt x="1765767" y="41015"/>
                  <a:pt x="1749056" y="9560"/>
                  <a:pt x="1749056" y="10632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098851" y="2344479"/>
            <a:ext cx="3264196" cy="1791586"/>
          </a:xfrm>
          <a:custGeom>
            <a:avLst/>
            <a:gdLst>
              <a:gd name="connsiteX0" fmla="*/ 0 w 3264196"/>
              <a:gd name="connsiteY0" fmla="*/ 79744 h 1791586"/>
              <a:gd name="connsiteX1" fmla="*/ 111642 w 3264196"/>
              <a:gd name="connsiteY1" fmla="*/ 292395 h 1791586"/>
              <a:gd name="connsiteX2" fmla="*/ 388089 w 3264196"/>
              <a:gd name="connsiteY2" fmla="*/ 855921 h 1791586"/>
              <a:gd name="connsiteX3" fmla="*/ 505047 w 3264196"/>
              <a:gd name="connsiteY3" fmla="*/ 1047307 h 1791586"/>
              <a:gd name="connsiteX4" fmla="*/ 627321 w 3264196"/>
              <a:gd name="connsiteY4" fmla="*/ 1238693 h 1791586"/>
              <a:gd name="connsiteX5" fmla="*/ 669851 w 3264196"/>
              <a:gd name="connsiteY5" fmla="*/ 1291856 h 1791586"/>
              <a:gd name="connsiteX6" fmla="*/ 696433 w 3264196"/>
              <a:gd name="connsiteY6" fmla="*/ 1345019 h 1791586"/>
              <a:gd name="connsiteX7" fmla="*/ 797442 w 3264196"/>
              <a:gd name="connsiteY7" fmla="*/ 1488558 h 1791586"/>
              <a:gd name="connsiteX8" fmla="*/ 834656 w 3264196"/>
              <a:gd name="connsiteY8" fmla="*/ 1531088 h 1791586"/>
              <a:gd name="connsiteX9" fmla="*/ 866554 w 3264196"/>
              <a:gd name="connsiteY9" fmla="*/ 1573619 h 1791586"/>
              <a:gd name="connsiteX10" fmla="*/ 956930 w 3264196"/>
              <a:gd name="connsiteY10" fmla="*/ 1658679 h 1791586"/>
              <a:gd name="connsiteX11" fmla="*/ 999461 w 3264196"/>
              <a:gd name="connsiteY11" fmla="*/ 1685261 h 1791586"/>
              <a:gd name="connsiteX12" fmla="*/ 1068572 w 3264196"/>
              <a:gd name="connsiteY12" fmla="*/ 1733107 h 1791586"/>
              <a:gd name="connsiteX13" fmla="*/ 1100470 w 3264196"/>
              <a:gd name="connsiteY13" fmla="*/ 1759688 h 1791586"/>
              <a:gd name="connsiteX14" fmla="*/ 1143000 w 3264196"/>
              <a:gd name="connsiteY14" fmla="*/ 1775637 h 1791586"/>
              <a:gd name="connsiteX15" fmla="*/ 1212112 w 3264196"/>
              <a:gd name="connsiteY15" fmla="*/ 1791586 h 1791586"/>
              <a:gd name="connsiteX16" fmla="*/ 1472609 w 3264196"/>
              <a:gd name="connsiteY16" fmla="*/ 1786270 h 1791586"/>
              <a:gd name="connsiteX17" fmla="*/ 1621465 w 3264196"/>
              <a:gd name="connsiteY17" fmla="*/ 1780954 h 1791586"/>
              <a:gd name="connsiteX18" fmla="*/ 1780954 w 3264196"/>
              <a:gd name="connsiteY18" fmla="*/ 1711842 h 1791586"/>
              <a:gd name="connsiteX19" fmla="*/ 1834116 w 3264196"/>
              <a:gd name="connsiteY19" fmla="*/ 1669312 h 1791586"/>
              <a:gd name="connsiteX20" fmla="*/ 1940442 w 3264196"/>
              <a:gd name="connsiteY20" fmla="*/ 1600200 h 1791586"/>
              <a:gd name="connsiteX21" fmla="*/ 1988289 w 3264196"/>
              <a:gd name="connsiteY21" fmla="*/ 1562986 h 1791586"/>
              <a:gd name="connsiteX22" fmla="*/ 2036135 w 3264196"/>
              <a:gd name="connsiteY22" fmla="*/ 1541721 h 1791586"/>
              <a:gd name="connsiteX23" fmla="*/ 2083982 w 3264196"/>
              <a:gd name="connsiteY23" fmla="*/ 1509823 h 1791586"/>
              <a:gd name="connsiteX24" fmla="*/ 2179675 w 3264196"/>
              <a:gd name="connsiteY24" fmla="*/ 1456661 h 1791586"/>
              <a:gd name="connsiteX25" fmla="*/ 2317898 w 3264196"/>
              <a:gd name="connsiteY25" fmla="*/ 1366284 h 1791586"/>
              <a:gd name="connsiteX26" fmla="*/ 2365744 w 3264196"/>
              <a:gd name="connsiteY26" fmla="*/ 1323754 h 1791586"/>
              <a:gd name="connsiteX27" fmla="*/ 2397642 w 3264196"/>
              <a:gd name="connsiteY27" fmla="*/ 1281223 h 1791586"/>
              <a:gd name="connsiteX28" fmla="*/ 2429540 w 3264196"/>
              <a:gd name="connsiteY28" fmla="*/ 1244009 h 1791586"/>
              <a:gd name="connsiteX29" fmla="*/ 2493335 w 3264196"/>
              <a:gd name="connsiteY29" fmla="*/ 1153633 h 1791586"/>
              <a:gd name="connsiteX30" fmla="*/ 2610293 w 3264196"/>
              <a:gd name="connsiteY30" fmla="*/ 1057940 h 1791586"/>
              <a:gd name="connsiteX31" fmla="*/ 2759149 w 3264196"/>
              <a:gd name="connsiteY31" fmla="*/ 909084 h 1791586"/>
              <a:gd name="connsiteX32" fmla="*/ 2844209 w 3264196"/>
              <a:gd name="connsiteY32" fmla="*/ 797442 h 1791586"/>
              <a:gd name="connsiteX33" fmla="*/ 2870791 w 3264196"/>
              <a:gd name="connsiteY33" fmla="*/ 754912 h 1791586"/>
              <a:gd name="connsiteX34" fmla="*/ 2897372 w 3264196"/>
              <a:gd name="connsiteY34" fmla="*/ 717698 h 1791586"/>
              <a:gd name="connsiteX35" fmla="*/ 2939902 w 3264196"/>
              <a:gd name="connsiteY35" fmla="*/ 653902 h 1791586"/>
              <a:gd name="connsiteX36" fmla="*/ 2961168 w 3264196"/>
              <a:gd name="connsiteY36" fmla="*/ 584791 h 1791586"/>
              <a:gd name="connsiteX37" fmla="*/ 2966484 w 3264196"/>
              <a:gd name="connsiteY37" fmla="*/ 547577 h 1791586"/>
              <a:gd name="connsiteX38" fmla="*/ 2977116 w 3264196"/>
              <a:gd name="connsiteY38" fmla="*/ 398721 h 1791586"/>
              <a:gd name="connsiteX39" fmla="*/ 2987749 w 3264196"/>
              <a:gd name="connsiteY39" fmla="*/ 345558 h 1791586"/>
              <a:gd name="connsiteX40" fmla="*/ 3009014 w 3264196"/>
              <a:gd name="connsiteY40" fmla="*/ 287079 h 1791586"/>
              <a:gd name="connsiteX41" fmla="*/ 3014330 w 3264196"/>
              <a:gd name="connsiteY41" fmla="*/ 265814 h 1791586"/>
              <a:gd name="connsiteX42" fmla="*/ 3024963 w 3264196"/>
              <a:gd name="connsiteY42" fmla="*/ 233916 h 1791586"/>
              <a:gd name="connsiteX43" fmla="*/ 3030279 w 3264196"/>
              <a:gd name="connsiteY43" fmla="*/ 217968 h 1791586"/>
              <a:gd name="connsiteX44" fmla="*/ 3035596 w 3264196"/>
              <a:gd name="connsiteY44" fmla="*/ 186070 h 1791586"/>
              <a:gd name="connsiteX45" fmla="*/ 3072809 w 3264196"/>
              <a:gd name="connsiteY45" fmla="*/ 116958 h 1791586"/>
              <a:gd name="connsiteX46" fmla="*/ 3083442 w 3264196"/>
              <a:gd name="connsiteY46" fmla="*/ 101009 h 1791586"/>
              <a:gd name="connsiteX47" fmla="*/ 3094075 w 3264196"/>
              <a:gd name="connsiteY47" fmla="*/ 79744 h 1791586"/>
              <a:gd name="connsiteX48" fmla="*/ 3115340 w 3264196"/>
              <a:gd name="connsiteY48" fmla="*/ 47847 h 1791586"/>
              <a:gd name="connsiteX49" fmla="*/ 3094075 w 3264196"/>
              <a:gd name="connsiteY49" fmla="*/ 69112 h 1791586"/>
              <a:gd name="connsiteX50" fmla="*/ 3078126 w 3264196"/>
              <a:gd name="connsiteY50" fmla="*/ 90377 h 1791586"/>
              <a:gd name="connsiteX51" fmla="*/ 3056861 w 3264196"/>
              <a:gd name="connsiteY51" fmla="*/ 101009 h 1791586"/>
              <a:gd name="connsiteX52" fmla="*/ 3024963 w 3264196"/>
              <a:gd name="connsiteY52" fmla="*/ 122274 h 1791586"/>
              <a:gd name="connsiteX53" fmla="*/ 3014330 w 3264196"/>
              <a:gd name="connsiteY53" fmla="*/ 138223 h 1791586"/>
              <a:gd name="connsiteX54" fmla="*/ 2998382 w 3264196"/>
              <a:gd name="connsiteY54" fmla="*/ 148856 h 1791586"/>
              <a:gd name="connsiteX55" fmla="*/ 3030279 w 3264196"/>
              <a:gd name="connsiteY55" fmla="*/ 138223 h 1791586"/>
              <a:gd name="connsiteX56" fmla="*/ 3083442 w 3264196"/>
              <a:gd name="connsiteY56" fmla="*/ 101009 h 1791586"/>
              <a:gd name="connsiteX57" fmla="*/ 3136605 w 3264196"/>
              <a:gd name="connsiteY57" fmla="*/ 63795 h 1791586"/>
              <a:gd name="connsiteX58" fmla="*/ 3157870 w 3264196"/>
              <a:gd name="connsiteY58" fmla="*/ 42530 h 1791586"/>
              <a:gd name="connsiteX59" fmla="*/ 3205716 w 3264196"/>
              <a:gd name="connsiteY59" fmla="*/ 15949 h 1791586"/>
              <a:gd name="connsiteX60" fmla="*/ 3226982 w 3264196"/>
              <a:gd name="connsiteY60" fmla="*/ 0 h 1791586"/>
              <a:gd name="connsiteX61" fmla="*/ 3237614 w 3264196"/>
              <a:gd name="connsiteY61" fmla="*/ 21265 h 1791586"/>
              <a:gd name="connsiteX62" fmla="*/ 3242930 w 3264196"/>
              <a:gd name="connsiteY62" fmla="*/ 58479 h 1791586"/>
              <a:gd name="connsiteX63" fmla="*/ 3248247 w 3264196"/>
              <a:gd name="connsiteY63" fmla="*/ 90377 h 1791586"/>
              <a:gd name="connsiteX64" fmla="*/ 3258879 w 3264196"/>
              <a:gd name="connsiteY64" fmla="*/ 127591 h 1791586"/>
              <a:gd name="connsiteX65" fmla="*/ 3264196 w 3264196"/>
              <a:gd name="connsiteY65" fmla="*/ 175437 h 179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64196" h="1791586">
                <a:moveTo>
                  <a:pt x="0" y="79744"/>
                </a:moveTo>
                <a:cubicBezTo>
                  <a:pt x="74867" y="186697"/>
                  <a:pt x="17191" y="97768"/>
                  <a:pt x="111642" y="292395"/>
                </a:cubicBezTo>
                <a:cubicBezTo>
                  <a:pt x="202990" y="480628"/>
                  <a:pt x="295120" y="668483"/>
                  <a:pt x="388089" y="855921"/>
                </a:cubicBezTo>
                <a:cubicBezTo>
                  <a:pt x="459362" y="999617"/>
                  <a:pt x="418401" y="916101"/>
                  <a:pt x="505047" y="1047307"/>
                </a:cubicBezTo>
                <a:cubicBezTo>
                  <a:pt x="546764" y="1110479"/>
                  <a:pt x="580030" y="1179578"/>
                  <a:pt x="627321" y="1238693"/>
                </a:cubicBezTo>
                <a:cubicBezTo>
                  <a:pt x="641498" y="1256414"/>
                  <a:pt x="657483" y="1272828"/>
                  <a:pt x="669851" y="1291856"/>
                </a:cubicBezTo>
                <a:cubicBezTo>
                  <a:pt x="680649" y="1308468"/>
                  <a:pt x="686151" y="1328083"/>
                  <a:pt x="696433" y="1345019"/>
                </a:cubicBezTo>
                <a:cubicBezTo>
                  <a:pt x="726929" y="1395247"/>
                  <a:pt x="760149" y="1443274"/>
                  <a:pt x="797442" y="1488558"/>
                </a:cubicBezTo>
                <a:cubicBezTo>
                  <a:pt x="809417" y="1503099"/>
                  <a:pt x="822777" y="1516468"/>
                  <a:pt x="834656" y="1531088"/>
                </a:cubicBezTo>
                <a:cubicBezTo>
                  <a:pt x="845831" y="1544842"/>
                  <a:pt x="854885" y="1560282"/>
                  <a:pt x="866554" y="1573619"/>
                </a:cubicBezTo>
                <a:cubicBezTo>
                  <a:pt x="883019" y="1592436"/>
                  <a:pt x="937901" y="1644127"/>
                  <a:pt x="956930" y="1658679"/>
                </a:cubicBezTo>
                <a:cubicBezTo>
                  <a:pt x="970210" y="1668834"/>
                  <a:pt x="985551" y="1675987"/>
                  <a:pt x="999461" y="1685261"/>
                </a:cubicBezTo>
                <a:cubicBezTo>
                  <a:pt x="1022774" y="1700803"/>
                  <a:pt x="1047047" y="1715170"/>
                  <a:pt x="1068572" y="1733107"/>
                </a:cubicBezTo>
                <a:cubicBezTo>
                  <a:pt x="1079205" y="1741967"/>
                  <a:pt x="1088453" y="1752821"/>
                  <a:pt x="1100470" y="1759688"/>
                </a:cubicBezTo>
                <a:cubicBezTo>
                  <a:pt x="1113616" y="1767200"/>
                  <a:pt x="1128741" y="1770545"/>
                  <a:pt x="1143000" y="1775637"/>
                </a:cubicBezTo>
                <a:cubicBezTo>
                  <a:pt x="1181921" y="1789538"/>
                  <a:pt x="1169241" y="1785462"/>
                  <a:pt x="1212112" y="1791586"/>
                </a:cubicBezTo>
                <a:lnTo>
                  <a:pt x="1472609" y="1786270"/>
                </a:lnTo>
                <a:lnTo>
                  <a:pt x="1621465" y="1780954"/>
                </a:lnTo>
                <a:cubicBezTo>
                  <a:pt x="1644458" y="1776955"/>
                  <a:pt x="1752443" y="1729986"/>
                  <a:pt x="1780954" y="1711842"/>
                </a:cubicBezTo>
                <a:cubicBezTo>
                  <a:pt x="1800100" y="1699658"/>
                  <a:pt x="1815525" y="1682326"/>
                  <a:pt x="1834116" y="1669312"/>
                </a:cubicBezTo>
                <a:cubicBezTo>
                  <a:pt x="1868746" y="1645071"/>
                  <a:pt x="1907075" y="1626152"/>
                  <a:pt x="1940442" y="1600200"/>
                </a:cubicBezTo>
                <a:cubicBezTo>
                  <a:pt x="1956391" y="1587795"/>
                  <a:pt x="1971048" y="1573522"/>
                  <a:pt x="1988289" y="1562986"/>
                </a:cubicBezTo>
                <a:cubicBezTo>
                  <a:pt x="2003181" y="1553885"/>
                  <a:pt x="2020878" y="1550197"/>
                  <a:pt x="2036135" y="1541721"/>
                </a:cubicBezTo>
                <a:cubicBezTo>
                  <a:pt x="2052891" y="1532412"/>
                  <a:pt x="2067492" y="1519595"/>
                  <a:pt x="2083982" y="1509823"/>
                </a:cubicBezTo>
                <a:cubicBezTo>
                  <a:pt x="2115374" y="1491221"/>
                  <a:pt x="2150689" y="1478827"/>
                  <a:pt x="2179675" y="1456661"/>
                </a:cubicBezTo>
                <a:cubicBezTo>
                  <a:pt x="2283915" y="1376947"/>
                  <a:pt x="2235395" y="1402951"/>
                  <a:pt x="2317898" y="1366284"/>
                </a:cubicBezTo>
                <a:cubicBezTo>
                  <a:pt x="2333847" y="1352107"/>
                  <a:pt x="2351150" y="1339321"/>
                  <a:pt x="2365744" y="1323754"/>
                </a:cubicBezTo>
                <a:cubicBezTo>
                  <a:pt x="2377864" y="1310826"/>
                  <a:pt x="2386572" y="1295061"/>
                  <a:pt x="2397642" y="1281223"/>
                </a:cubicBezTo>
                <a:cubicBezTo>
                  <a:pt x="2407848" y="1268465"/>
                  <a:pt x="2419737" y="1257079"/>
                  <a:pt x="2429540" y="1244009"/>
                </a:cubicBezTo>
                <a:cubicBezTo>
                  <a:pt x="2445192" y="1223140"/>
                  <a:pt x="2474043" y="1172925"/>
                  <a:pt x="2493335" y="1153633"/>
                </a:cubicBezTo>
                <a:cubicBezTo>
                  <a:pt x="2567861" y="1079107"/>
                  <a:pt x="2545328" y="1115687"/>
                  <a:pt x="2610293" y="1057940"/>
                </a:cubicBezTo>
                <a:cubicBezTo>
                  <a:pt x="2663691" y="1010474"/>
                  <a:pt x="2714427" y="967782"/>
                  <a:pt x="2759149" y="909084"/>
                </a:cubicBezTo>
                <a:cubicBezTo>
                  <a:pt x="2787502" y="871870"/>
                  <a:pt x="2819413" y="837115"/>
                  <a:pt x="2844209" y="797442"/>
                </a:cubicBezTo>
                <a:cubicBezTo>
                  <a:pt x="2853070" y="783265"/>
                  <a:pt x="2861518" y="768822"/>
                  <a:pt x="2870791" y="754912"/>
                </a:cubicBezTo>
                <a:cubicBezTo>
                  <a:pt x="2879247" y="742228"/>
                  <a:pt x="2889383" y="730681"/>
                  <a:pt x="2897372" y="717698"/>
                </a:cubicBezTo>
                <a:cubicBezTo>
                  <a:pt x="2939044" y="649980"/>
                  <a:pt x="2882968" y="722224"/>
                  <a:pt x="2939902" y="653902"/>
                </a:cubicBezTo>
                <a:cubicBezTo>
                  <a:pt x="2946277" y="634780"/>
                  <a:pt x="2957054" y="603988"/>
                  <a:pt x="2961168" y="584791"/>
                </a:cubicBezTo>
                <a:cubicBezTo>
                  <a:pt x="2963794" y="572539"/>
                  <a:pt x="2964712" y="559982"/>
                  <a:pt x="2966484" y="547577"/>
                </a:cubicBezTo>
                <a:cubicBezTo>
                  <a:pt x="2969065" y="495955"/>
                  <a:pt x="2968787" y="448694"/>
                  <a:pt x="2977116" y="398721"/>
                </a:cubicBezTo>
                <a:cubicBezTo>
                  <a:pt x="2980087" y="380895"/>
                  <a:pt x="2983366" y="363090"/>
                  <a:pt x="2987749" y="345558"/>
                </a:cubicBezTo>
                <a:cubicBezTo>
                  <a:pt x="2996434" y="310818"/>
                  <a:pt x="2998448" y="318779"/>
                  <a:pt x="3009014" y="287079"/>
                </a:cubicBezTo>
                <a:cubicBezTo>
                  <a:pt x="3011324" y="280147"/>
                  <a:pt x="3012230" y="272812"/>
                  <a:pt x="3014330" y="265814"/>
                </a:cubicBezTo>
                <a:cubicBezTo>
                  <a:pt x="3017551" y="255079"/>
                  <a:pt x="3021419" y="244549"/>
                  <a:pt x="3024963" y="233916"/>
                </a:cubicBezTo>
                <a:cubicBezTo>
                  <a:pt x="3026735" y="228600"/>
                  <a:pt x="3029358" y="223495"/>
                  <a:pt x="3030279" y="217968"/>
                </a:cubicBezTo>
                <a:cubicBezTo>
                  <a:pt x="3032051" y="207335"/>
                  <a:pt x="3032760" y="196470"/>
                  <a:pt x="3035596" y="186070"/>
                </a:cubicBezTo>
                <a:cubicBezTo>
                  <a:pt x="3042814" y="159602"/>
                  <a:pt x="3058026" y="140188"/>
                  <a:pt x="3072809" y="116958"/>
                </a:cubicBezTo>
                <a:cubicBezTo>
                  <a:pt x="3076239" y="111567"/>
                  <a:pt x="3080584" y="106724"/>
                  <a:pt x="3083442" y="101009"/>
                </a:cubicBezTo>
                <a:cubicBezTo>
                  <a:pt x="3086986" y="93921"/>
                  <a:pt x="3089998" y="86540"/>
                  <a:pt x="3094075" y="79744"/>
                </a:cubicBezTo>
                <a:cubicBezTo>
                  <a:pt x="3100650" y="68787"/>
                  <a:pt x="3124376" y="38811"/>
                  <a:pt x="3115340" y="47847"/>
                </a:cubicBezTo>
                <a:cubicBezTo>
                  <a:pt x="3108252" y="54935"/>
                  <a:pt x="3100676" y="61568"/>
                  <a:pt x="3094075" y="69112"/>
                </a:cubicBezTo>
                <a:cubicBezTo>
                  <a:pt x="3088240" y="75780"/>
                  <a:pt x="3084853" y="84611"/>
                  <a:pt x="3078126" y="90377"/>
                </a:cubicBezTo>
                <a:cubicBezTo>
                  <a:pt x="3072109" y="95534"/>
                  <a:pt x="3063657" y="96932"/>
                  <a:pt x="3056861" y="101009"/>
                </a:cubicBezTo>
                <a:cubicBezTo>
                  <a:pt x="3045903" y="107584"/>
                  <a:pt x="3024963" y="122274"/>
                  <a:pt x="3024963" y="122274"/>
                </a:cubicBezTo>
                <a:cubicBezTo>
                  <a:pt x="3021419" y="127590"/>
                  <a:pt x="3018848" y="133705"/>
                  <a:pt x="3014330" y="138223"/>
                </a:cubicBezTo>
                <a:cubicBezTo>
                  <a:pt x="3009812" y="142741"/>
                  <a:pt x="2991993" y="148856"/>
                  <a:pt x="2998382" y="148856"/>
                </a:cubicBezTo>
                <a:cubicBezTo>
                  <a:pt x="3009590" y="148856"/>
                  <a:pt x="3020076" y="142861"/>
                  <a:pt x="3030279" y="138223"/>
                </a:cubicBezTo>
                <a:cubicBezTo>
                  <a:pt x="3057932" y="125653"/>
                  <a:pt x="3058300" y="118608"/>
                  <a:pt x="3083442" y="101009"/>
                </a:cubicBezTo>
                <a:cubicBezTo>
                  <a:pt x="3124133" y="72526"/>
                  <a:pt x="3097145" y="98871"/>
                  <a:pt x="3136605" y="63795"/>
                </a:cubicBezTo>
                <a:cubicBezTo>
                  <a:pt x="3144097" y="57135"/>
                  <a:pt x="3149957" y="48684"/>
                  <a:pt x="3157870" y="42530"/>
                </a:cubicBezTo>
                <a:cubicBezTo>
                  <a:pt x="3184956" y="21463"/>
                  <a:pt x="3180033" y="32000"/>
                  <a:pt x="3205716" y="15949"/>
                </a:cubicBezTo>
                <a:cubicBezTo>
                  <a:pt x="3213230" y="11253"/>
                  <a:pt x="3219893" y="5316"/>
                  <a:pt x="3226982" y="0"/>
                </a:cubicBezTo>
                <a:cubicBezTo>
                  <a:pt x="3230526" y="7088"/>
                  <a:pt x="3235529" y="13619"/>
                  <a:pt x="3237614" y="21265"/>
                </a:cubicBezTo>
                <a:cubicBezTo>
                  <a:pt x="3240911" y="33354"/>
                  <a:pt x="3241025" y="46094"/>
                  <a:pt x="3242930" y="58479"/>
                </a:cubicBezTo>
                <a:cubicBezTo>
                  <a:pt x="3244569" y="69133"/>
                  <a:pt x="3246133" y="79807"/>
                  <a:pt x="3248247" y="90377"/>
                </a:cubicBezTo>
                <a:cubicBezTo>
                  <a:pt x="3251585" y="107067"/>
                  <a:pt x="3253812" y="112389"/>
                  <a:pt x="3258879" y="127591"/>
                </a:cubicBezTo>
                <a:lnTo>
                  <a:pt x="3264196" y="17543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75181" y="2450805"/>
            <a:ext cx="398368" cy="2547671"/>
          </a:xfrm>
          <a:custGeom>
            <a:avLst/>
            <a:gdLst>
              <a:gd name="connsiteX0" fmla="*/ 143186 w 398368"/>
              <a:gd name="connsiteY0" fmla="*/ 0 h 2547671"/>
              <a:gd name="connsiteX1" fmla="*/ 121921 w 398368"/>
              <a:gd name="connsiteY1" fmla="*/ 79744 h 2547671"/>
              <a:gd name="connsiteX2" fmla="*/ 111289 w 398368"/>
              <a:gd name="connsiteY2" fmla="*/ 127590 h 2547671"/>
              <a:gd name="connsiteX3" fmla="*/ 105972 w 398368"/>
              <a:gd name="connsiteY3" fmla="*/ 154172 h 2547671"/>
              <a:gd name="connsiteX4" fmla="*/ 100656 w 398368"/>
              <a:gd name="connsiteY4" fmla="*/ 170121 h 2547671"/>
              <a:gd name="connsiteX5" fmla="*/ 95340 w 398368"/>
              <a:gd name="connsiteY5" fmla="*/ 191386 h 2547671"/>
              <a:gd name="connsiteX6" fmla="*/ 84707 w 398368"/>
              <a:gd name="connsiteY6" fmla="*/ 217967 h 2547671"/>
              <a:gd name="connsiteX7" fmla="*/ 79391 w 398368"/>
              <a:gd name="connsiteY7" fmla="*/ 271130 h 2547671"/>
              <a:gd name="connsiteX8" fmla="*/ 63442 w 398368"/>
              <a:gd name="connsiteY8" fmla="*/ 324293 h 2547671"/>
              <a:gd name="connsiteX9" fmla="*/ 58126 w 398368"/>
              <a:gd name="connsiteY9" fmla="*/ 361507 h 2547671"/>
              <a:gd name="connsiteX10" fmla="*/ 52810 w 398368"/>
              <a:gd name="connsiteY10" fmla="*/ 409353 h 2547671"/>
              <a:gd name="connsiteX11" fmla="*/ 20912 w 398368"/>
              <a:gd name="connsiteY11" fmla="*/ 590107 h 2547671"/>
              <a:gd name="connsiteX12" fmla="*/ 26228 w 398368"/>
              <a:gd name="connsiteY12" fmla="*/ 1605516 h 2547671"/>
              <a:gd name="connsiteX13" fmla="*/ 31545 w 398368"/>
              <a:gd name="connsiteY13" fmla="*/ 1855381 h 2547671"/>
              <a:gd name="connsiteX14" fmla="*/ 42177 w 398368"/>
              <a:gd name="connsiteY14" fmla="*/ 1903228 h 2547671"/>
              <a:gd name="connsiteX15" fmla="*/ 79391 w 398368"/>
              <a:gd name="connsiteY15" fmla="*/ 2046767 h 2547671"/>
              <a:gd name="connsiteX16" fmla="*/ 100656 w 398368"/>
              <a:gd name="connsiteY16" fmla="*/ 2094614 h 2547671"/>
              <a:gd name="connsiteX17" fmla="*/ 105972 w 398368"/>
              <a:gd name="connsiteY17" fmla="*/ 2110562 h 2547671"/>
              <a:gd name="connsiteX18" fmla="*/ 116605 w 398368"/>
              <a:gd name="connsiteY18" fmla="*/ 2275367 h 2547671"/>
              <a:gd name="connsiteX19" fmla="*/ 121921 w 398368"/>
              <a:gd name="connsiteY19" fmla="*/ 2291316 h 2547671"/>
              <a:gd name="connsiteX20" fmla="*/ 137870 w 398368"/>
              <a:gd name="connsiteY20" fmla="*/ 2387009 h 2547671"/>
              <a:gd name="connsiteX21" fmla="*/ 148503 w 398368"/>
              <a:gd name="connsiteY21" fmla="*/ 2418907 h 2547671"/>
              <a:gd name="connsiteX22" fmla="*/ 164452 w 398368"/>
              <a:gd name="connsiteY22" fmla="*/ 2472069 h 2547671"/>
              <a:gd name="connsiteX23" fmla="*/ 169768 w 398368"/>
              <a:gd name="connsiteY23" fmla="*/ 2530548 h 2547671"/>
              <a:gd name="connsiteX24" fmla="*/ 175084 w 398368"/>
              <a:gd name="connsiteY24" fmla="*/ 2546497 h 2547671"/>
              <a:gd name="connsiteX25" fmla="*/ 153819 w 398368"/>
              <a:gd name="connsiteY25" fmla="*/ 2541181 h 2547671"/>
              <a:gd name="connsiteX26" fmla="*/ 111289 w 398368"/>
              <a:gd name="connsiteY26" fmla="*/ 2477386 h 2547671"/>
              <a:gd name="connsiteX27" fmla="*/ 74075 w 398368"/>
              <a:gd name="connsiteY27" fmla="*/ 2429539 h 2547671"/>
              <a:gd name="connsiteX28" fmla="*/ 68759 w 398368"/>
              <a:gd name="connsiteY28" fmla="*/ 2413590 h 2547671"/>
              <a:gd name="connsiteX29" fmla="*/ 52810 w 398368"/>
              <a:gd name="connsiteY29" fmla="*/ 2402958 h 2547671"/>
              <a:gd name="connsiteX30" fmla="*/ 116605 w 398368"/>
              <a:gd name="connsiteY30" fmla="*/ 2434855 h 2547671"/>
              <a:gd name="connsiteX31" fmla="*/ 137870 w 398368"/>
              <a:gd name="connsiteY31" fmla="*/ 2456121 h 2547671"/>
              <a:gd name="connsiteX32" fmla="*/ 164452 w 398368"/>
              <a:gd name="connsiteY32" fmla="*/ 2472069 h 2547671"/>
              <a:gd name="connsiteX33" fmla="*/ 196349 w 398368"/>
              <a:gd name="connsiteY33" fmla="*/ 2503967 h 2547671"/>
              <a:gd name="connsiteX34" fmla="*/ 206982 w 398368"/>
              <a:gd name="connsiteY34" fmla="*/ 2519916 h 2547671"/>
              <a:gd name="connsiteX35" fmla="*/ 222931 w 398368"/>
              <a:gd name="connsiteY35" fmla="*/ 2525232 h 2547671"/>
              <a:gd name="connsiteX36" fmla="*/ 249512 w 398368"/>
              <a:gd name="connsiteY36" fmla="*/ 2535865 h 2547671"/>
              <a:gd name="connsiteX37" fmla="*/ 297359 w 398368"/>
              <a:gd name="connsiteY37" fmla="*/ 2461437 h 2547671"/>
              <a:gd name="connsiteX38" fmla="*/ 334572 w 398368"/>
              <a:gd name="connsiteY38" fmla="*/ 2397642 h 2547671"/>
              <a:gd name="connsiteX39" fmla="*/ 355838 w 398368"/>
              <a:gd name="connsiteY39" fmla="*/ 2376376 h 2547671"/>
              <a:gd name="connsiteX40" fmla="*/ 393052 w 398368"/>
              <a:gd name="connsiteY40" fmla="*/ 2317897 h 2547671"/>
              <a:gd name="connsiteX41" fmla="*/ 398368 w 398368"/>
              <a:gd name="connsiteY41" fmla="*/ 2317897 h 254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98368" h="2547671">
                <a:moveTo>
                  <a:pt x="143186" y="0"/>
                </a:moveTo>
                <a:cubicBezTo>
                  <a:pt x="136098" y="26581"/>
                  <a:pt x="127889" y="52889"/>
                  <a:pt x="121921" y="79744"/>
                </a:cubicBezTo>
                <a:cubicBezTo>
                  <a:pt x="118377" y="95693"/>
                  <a:pt x="114712" y="111615"/>
                  <a:pt x="111289" y="127590"/>
                </a:cubicBezTo>
                <a:cubicBezTo>
                  <a:pt x="109396" y="136426"/>
                  <a:pt x="108164" y="145406"/>
                  <a:pt x="105972" y="154172"/>
                </a:cubicBezTo>
                <a:cubicBezTo>
                  <a:pt x="104613" y="159609"/>
                  <a:pt x="102195" y="164733"/>
                  <a:pt x="100656" y="170121"/>
                </a:cubicBezTo>
                <a:cubicBezTo>
                  <a:pt x="98649" y="177146"/>
                  <a:pt x="97651" y="184454"/>
                  <a:pt x="95340" y="191386"/>
                </a:cubicBezTo>
                <a:cubicBezTo>
                  <a:pt x="92322" y="200439"/>
                  <a:pt x="88251" y="209107"/>
                  <a:pt x="84707" y="217967"/>
                </a:cubicBezTo>
                <a:cubicBezTo>
                  <a:pt x="82935" y="235688"/>
                  <a:pt x="81909" y="253500"/>
                  <a:pt x="79391" y="271130"/>
                </a:cubicBezTo>
                <a:cubicBezTo>
                  <a:pt x="77382" y="285193"/>
                  <a:pt x="67143" y="313190"/>
                  <a:pt x="63442" y="324293"/>
                </a:cubicBezTo>
                <a:cubicBezTo>
                  <a:pt x="61670" y="336698"/>
                  <a:pt x="59680" y="349073"/>
                  <a:pt x="58126" y="361507"/>
                </a:cubicBezTo>
                <a:cubicBezTo>
                  <a:pt x="56136" y="377430"/>
                  <a:pt x="55214" y="393487"/>
                  <a:pt x="52810" y="409353"/>
                </a:cubicBezTo>
                <a:cubicBezTo>
                  <a:pt x="37662" y="509334"/>
                  <a:pt x="36192" y="513708"/>
                  <a:pt x="20912" y="590107"/>
                </a:cubicBezTo>
                <a:cubicBezTo>
                  <a:pt x="-12787" y="927111"/>
                  <a:pt x="-1884" y="1268159"/>
                  <a:pt x="26228" y="1605516"/>
                </a:cubicBezTo>
                <a:cubicBezTo>
                  <a:pt x="28000" y="1688804"/>
                  <a:pt x="27088" y="1772193"/>
                  <a:pt x="31545" y="1855381"/>
                </a:cubicBezTo>
                <a:cubicBezTo>
                  <a:pt x="32419" y="1871696"/>
                  <a:pt x="38811" y="1887240"/>
                  <a:pt x="42177" y="1903228"/>
                </a:cubicBezTo>
                <a:cubicBezTo>
                  <a:pt x="56214" y="1969906"/>
                  <a:pt x="52497" y="1969071"/>
                  <a:pt x="79391" y="2046767"/>
                </a:cubicBezTo>
                <a:cubicBezTo>
                  <a:pt x="85100" y="2063260"/>
                  <a:pt x="93943" y="2078503"/>
                  <a:pt x="100656" y="2094614"/>
                </a:cubicBezTo>
                <a:cubicBezTo>
                  <a:pt x="102811" y="2099787"/>
                  <a:pt x="104200" y="2105246"/>
                  <a:pt x="105972" y="2110562"/>
                </a:cubicBezTo>
                <a:cubicBezTo>
                  <a:pt x="108305" y="2171221"/>
                  <a:pt x="102899" y="2220542"/>
                  <a:pt x="116605" y="2275367"/>
                </a:cubicBezTo>
                <a:cubicBezTo>
                  <a:pt x="117964" y="2280804"/>
                  <a:pt x="120149" y="2286000"/>
                  <a:pt x="121921" y="2291316"/>
                </a:cubicBezTo>
                <a:cubicBezTo>
                  <a:pt x="121923" y="2291330"/>
                  <a:pt x="132637" y="2367821"/>
                  <a:pt x="137870" y="2387009"/>
                </a:cubicBezTo>
                <a:cubicBezTo>
                  <a:pt x="140819" y="2397822"/>
                  <a:pt x="145207" y="2408195"/>
                  <a:pt x="148503" y="2418907"/>
                </a:cubicBezTo>
                <a:cubicBezTo>
                  <a:pt x="172824" y="2497951"/>
                  <a:pt x="149777" y="2428053"/>
                  <a:pt x="164452" y="2472069"/>
                </a:cubicBezTo>
                <a:cubicBezTo>
                  <a:pt x="166224" y="2491562"/>
                  <a:pt x="167000" y="2511171"/>
                  <a:pt x="169768" y="2530548"/>
                </a:cubicBezTo>
                <a:cubicBezTo>
                  <a:pt x="170560" y="2536096"/>
                  <a:pt x="179747" y="2543388"/>
                  <a:pt x="175084" y="2546497"/>
                </a:cubicBezTo>
                <a:cubicBezTo>
                  <a:pt x="169005" y="2550550"/>
                  <a:pt x="160907" y="2542953"/>
                  <a:pt x="153819" y="2541181"/>
                </a:cubicBezTo>
                <a:cubicBezTo>
                  <a:pt x="118758" y="2471059"/>
                  <a:pt x="160525" y="2548505"/>
                  <a:pt x="111289" y="2477386"/>
                </a:cubicBezTo>
                <a:cubicBezTo>
                  <a:pt x="77254" y="2428224"/>
                  <a:pt x="106205" y="2450960"/>
                  <a:pt x="74075" y="2429539"/>
                </a:cubicBezTo>
                <a:cubicBezTo>
                  <a:pt x="72303" y="2424223"/>
                  <a:pt x="72260" y="2417966"/>
                  <a:pt x="68759" y="2413590"/>
                </a:cubicBezTo>
                <a:cubicBezTo>
                  <a:pt x="64768" y="2408601"/>
                  <a:pt x="46612" y="2401408"/>
                  <a:pt x="52810" y="2402958"/>
                </a:cubicBezTo>
                <a:cubicBezTo>
                  <a:pt x="66929" y="2406488"/>
                  <a:pt x="103405" y="2424588"/>
                  <a:pt x="116605" y="2434855"/>
                </a:cubicBezTo>
                <a:cubicBezTo>
                  <a:pt x="124518" y="2441010"/>
                  <a:pt x="129957" y="2449966"/>
                  <a:pt x="137870" y="2456121"/>
                </a:cubicBezTo>
                <a:cubicBezTo>
                  <a:pt x="146026" y="2462465"/>
                  <a:pt x="155591" y="2466753"/>
                  <a:pt x="164452" y="2472069"/>
                </a:cubicBezTo>
                <a:cubicBezTo>
                  <a:pt x="189507" y="2509653"/>
                  <a:pt x="156787" y="2464405"/>
                  <a:pt x="196349" y="2503967"/>
                </a:cubicBezTo>
                <a:cubicBezTo>
                  <a:pt x="200867" y="2508485"/>
                  <a:pt x="201993" y="2515925"/>
                  <a:pt x="206982" y="2519916"/>
                </a:cubicBezTo>
                <a:cubicBezTo>
                  <a:pt x="211358" y="2523417"/>
                  <a:pt x="217684" y="2523264"/>
                  <a:pt x="222931" y="2525232"/>
                </a:cubicBezTo>
                <a:cubicBezTo>
                  <a:pt x="231866" y="2528583"/>
                  <a:pt x="240652" y="2532321"/>
                  <a:pt x="249512" y="2535865"/>
                </a:cubicBezTo>
                <a:cubicBezTo>
                  <a:pt x="285242" y="2512044"/>
                  <a:pt x="262605" y="2530946"/>
                  <a:pt x="297359" y="2461437"/>
                </a:cubicBezTo>
                <a:cubicBezTo>
                  <a:pt x="310386" y="2435382"/>
                  <a:pt x="315995" y="2420863"/>
                  <a:pt x="334572" y="2397642"/>
                </a:cubicBezTo>
                <a:cubicBezTo>
                  <a:pt x="340835" y="2389814"/>
                  <a:pt x="348749" y="2383465"/>
                  <a:pt x="355838" y="2376376"/>
                </a:cubicBezTo>
                <a:cubicBezTo>
                  <a:pt x="361803" y="2358482"/>
                  <a:pt x="373463" y="2317897"/>
                  <a:pt x="393052" y="2317897"/>
                </a:cubicBezTo>
                <a:lnTo>
                  <a:pt x="398368" y="231789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66700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6017567"/>
            <a:ext cx="444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to do? Invalidate or Update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6860" y="22860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66700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6017567"/>
            <a:ext cx="444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to do? Invalidate or Update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6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66700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6017567"/>
            <a:ext cx="444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to do? Invalidate or Update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029200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66700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4724400"/>
            <a:ext cx="1295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6017567"/>
            <a:ext cx="444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to do? Invalidate or Update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029200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72809" y="2301063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126" y="2303721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2971800"/>
            <a:ext cx="228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Valid: Do I have a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Replacement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9040" y="2173988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9194" y="578122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17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981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608323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14666" y="895976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1445" y="2188316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MRU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2" y="2836620"/>
            <a:ext cx="233253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LRU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46852" y="1923354"/>
            <a:ext cx="267849" cy="12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ways</a:t>
            </a:r>
            <a:endParaRPr lang="en-US" sz="105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19589" y="2177319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19743" y="581453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14466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12530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8872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1725215" y="8993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2338871" y="2185645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39025" y="589779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3748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31812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38154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97" y="907633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8" name="Group 27"/>
          <p:cNvGrpSpPr/>
          <p:nvPr/>
        </p:nvGrpSpPr>
        <p:grpSpPr>
          <a:xfrm>
            <a:off x="3278833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8987" y="594775"/>
            <a:ext cx="171343" cy="173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73710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171774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37811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84459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17505" y="2190641"/>
            <a:ext cx="259668" cy="856817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7659" y="594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382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10446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16788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23131" y="912629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34157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3" name="Rectangle 10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41576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797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3846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436913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63536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194810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194809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01211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1698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290146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48859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068879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68878" y="571858"/>
            <a:ext cx="30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5280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65767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716421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6266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7942947" y="2193258"/>
            <a:ext cx="249734" cy="886086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Rectangle 72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42947" y="5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49349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39835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8038284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36732" y="900569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473449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8" name="Rectangle 14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3591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391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834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600900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03455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70701" y="4953518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Rectangle 13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400842" y="307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01169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29559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498152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00707" y="3424139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268630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298772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9909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9352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396081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8636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39982" y="4955982"/>
            <a:ext cx="254902" cy="929441"/>
            <a:chOff x="304800" y="1681717"/>
            <a:chExt cx="457200" cy="18234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04800" y="16817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" y="2138917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4800" y="2599661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30480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70124" y="30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70450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6487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367433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69988" y="342660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7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1981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608323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814666" y="1222807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1114466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1312530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518872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725215" y="1226138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2033748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2231812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438154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44497" y="1234464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8" name="Rectangle 177"/>
          <p:cNvSpPr/>
          <p:nvPr/>
        </p:nvSpPr>
        <p:spPr>
          <a:xfrm>
            <a:off x="2973710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3171774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337811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3584459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12382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210446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416788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4623131" y="1239460"/>
            <a:ext cx="206342" cy="17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04797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3846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436913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63536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901211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91698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290146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48859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775280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65767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716421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6266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8" name="Rectangle 197"/>
          <p:cNvSpPr/>
          <p:nvPr/>
        </p:nvSpPr>
        <p:spPr>
          <a:xfrm>
            <a:off x="7649349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39835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8038284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36732" y="1227400"/>
            <a:ext cx="198448" cy="18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22518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961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22165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4720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22434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1686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08" name="Rectangle 207"/>
          <p:cNvSpPr/>
          <p:nvPr/>
        </p:nvSpPr>
        <p:spPr>
          <a:xfrm>
            <a:off x="1519417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21972" y="3768273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2036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21479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417346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619901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91715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8614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16" name="Rectangle 215"/>
          <p:cNvSpPr/>
          <p:nvPr/>
        </p:nvSpPr>
        <p:spPr>
          <a:xfrm>
            <a:off x="3388698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591253" y="3770737"/>
            <a:ext cx="202555" cy="1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77086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75845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3126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4582" y="17526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1768549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9005" y="1770321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4800600"/>
            <a:ext cx="1295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26" y="22860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2971800"/>
            <a:ext cx="579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Modified: I have a copy and it is modified</a:t>
            </a:r>
          </a:p>
          <a:p>
            <a:r>
              <a:rPr lang="en-US" dirty="0"/>
              <a:t>	</a:t>
            </a:r>
            <a:r>
              <a:rPr lang="en-US" dirty="0" smtClean="0"/>
              <a:t>Need to respond to others and overwrite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3484</Words>
  <Application>Microsoft Office PowerPoint</Application>
  <PresentationFormat>On-screen Show (4:3)</PresentationFormat>
  <Paragraphs>2338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Replacement Policies</vt:lpstr>
      <vt:lpstr>Least Recently Used</vt:lpstr>
      <vt:lpstr>Least Recently Used Example</vt:lpstr>
      <vt:lpstr>Least Recently Used Example</vt:lpstr>
      <vt:lpstr>Least Recently Used Example</vt:lpstr>
      <vt:lpstr>LRU Example Overview</vt:lpstr>
      <vt:lpstr>Optimal Replacement</vt:lpstr>
      <vt:lpstr>Optimal Replacement</vt:lpstr>
      <vt:lpstr>Optimal Replacement</vt:lpstr>
      <vt:lpstr>Optimal Replacement</vt:lpstr>
      <vt:lpstr>Optimal Replacement</vt:lpstr>
      <vt:lpstr>Optimal Replacement</vt:lpstr>
      <vt:lpstr>Implementing LRU</vt:lpstr>
      <vt:lpstr>Implementing LRU</vt:lpstr>
      <vt:lpstr>LRU minimum encoding cost</vt:lpstr>
      <vt:lpstr>Pseudo-LRU</vt:lpstr>
      <vt:lpstr>Pseudo-LRU Example</vt:lpstr>
      <vt:lpstr>Cost of Pseudo-LRU</vt:lpstr>
      <vt:lpstr>Other Replacement Policies</vt:lpstr>
      <vt:lpstr>Writes?</vt:lpstr>
      <vt:lpstr>Longer Data types?</vt:lpstr>
      <vt:lpstr>Cache: Block, Set, Cache</vt:lpstr>
      <vt:lpstr>CACHE ACCESS</vt:lpstr>
      <vt:lpstr>CACHE ACCESS</vt:lpstr>
      <vt:lpstr>CACHE ACCESS</vt:lpstr>
      <vt:lpstr>Bit Cost</vt:lpstr>
      <vt:lpstr>Caches and I/O</vt:lpstr>
      <vt:lpstr>Uncacheable Accesses</vt:lpstr>
      <vt:lpstr>Multilevel Caches</vt:lpstr>
      <vt:lpstr>Multilevel Caches</vt:lpstr>
      <vt:lpstr>Multilevel Caches</vt:lpstr>
      <vt:lpstr>Multi-level Caches</vt:lpstr>
      <vt:lpstr>Understanding Cache Performance Limits</vt:lpstr>
      <vt:lpstr>CCC example</vt:lpstr>
      <vt:lpstr>CCC example</vt:lpstr>
      <vt:lpstr>Instruction and Data Caches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Devices? Persistent Storage?</vt:lpstr>
      <vt:lpstr>What an Application Sees</vt:lpstr>
      <vt:lpstr>What an Application Sees</vt:lpstr>
      <vt:lpstr>How is it done?</vt:lpstr>
      <vt:lpstr>Two Apps</vt:lpstr>
      <vt:lpstr>How are pages mapped?</vt:lpstr>
      <vt:lpstr>Page Table Entries</vt:lpstr>
      <vt:lpstr>Page Table Entries</vt:lpstr>
      <vt:lpstr>How are Virtual Pages Mapped?</vt:lpstr>
      <vt:lpstr>How are Virtual Pages Mapped?</vt:lpstr>
      <vt:lpstr>How are Virtual Pages Mapped?</vt:lpstr>
      <vt:lpstr>How are Virtual Pages Mapped?</vt:lpstr>
      <vt:lpstr>How are Virtual Pages Mapped?</vt:lpstr>
      <vt:lpstr>How are Virtual Pages Mapped?</vt:lpstr>
      <vt:lpstr>How are Virtual Pages Mapped?</vt:lpstr>
      <vt:lpstr>Where is the Page Table?</vt:lpstr>
      <vt:lpstr>Who accesses the page table?</vt:lpstr>
      <vt:lpstr>Translation Lookaside Buffer</vt:lpstr>
      <vt:lpstr>TLB Operation</vt:lpstr>
      <vt:lpstr>TLB Typical Organization</vt:lpstr>
      <vt:lpstr>Superpages</vt:lpstr>
      <vt:lpstr>Paging to Secondary Storage</vt:lpstr>
      <vt:lpstr>Sharing of Memory</vt:lpstr>
      <vt:lpstr>Sharing of Memory</vt:lpstr>
      <vt:lpstr>How it all works?</vt:lpstr>
      <vt:lpstr>How it all works?</vt:lpstr>
      <vt:lpstr>How it all works?</vt:lpstr>
      <vt:lpstr>Multi-Level Page Tables</vt:lpstr>
      <vt:lpstr>Multilevel Page Tables</vt:lpstr>
      <vt:lpstr>Multi-Level Page Table Example</vt:lpstr>
      <vt:lpstr>Multicore Systems</vt:lpstr>
      <vt:lpstr>Multicore Systems w/ caches</vt:lpstr>
      <vt:lpstr>Coherence</vt:lpstr>
      <vt:lpstr>Coherence</vt:lpstr>
      <vt:lpstr>Coherence</vt:lpstr>
      <vt:lpstr>Coherence</vt:lpstr>
      <vt:lpstr>Solution #1: Write through</vt:lpstr>
      <vt:lpstr>Solution #1: Write through</vt:lpstr>
      <vt:lpstr>Solution #2: Coherence Mechanism</vt:lpstr>
      <vt:lpstr>Solution #2: Coherence Mechanism</vt:lpstr>
      <vt:lpstr>Solution #2: Coherence Mechanism</vt:lpstr>
      <vt:lpstr>Snoop Coherence</vt:lpstr>
      <vt:lpstr>Many Copies</vt:lpstr>
      <vt:lpstr>Many Copies</vt:lpstr>
      <vt:lpstr>Invalidate</vt:lpstr>
      <vt:lpstr>Update</vt:lpstr>
      <vt:lpstr>Cache States</vt:lpstr>
      <vt:lpstr>Cache States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dodo</cp:lastModifiedBy>
  <cp:revision>83</cp:revision>
  <cp:lastPrinted>2013-09-13T17:49:04Z</cp:lastPrinted>
  <dcterms:created xsi:type="dcterms:W3CDTF">2006-08-16T00:00:00Z</dcterms:created>
  <dcterms:modified xsi:type="dcterms:W3CDTF">2014-12-03T03:50:27Z</dcterms:modified>
</cp:coreProperties>
</file>