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56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A1E0"/>
    <a:srgbClr val="E6F1CD"/>
    <a:srgbClr val="E87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6" d="100"/>
          <a:sy n="186" d="100"/>
        </p:scale>
        <p:origin x="-137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B2055-F07A-44A7-92FE-46B87C42D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1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2E15D-EFAA-4CA6-9AFC-3676FB376F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59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31426-F368-4C39-8537-F36D3B602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4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2DF35-00B5-4482-BC49-D6E2D7158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7238A-DD5F-4C07-8E70-16B05C06EA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14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B2092-B27A-41AA-B450-25DD830C20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69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BFB43-F493-4C8D-89BB-ED8CDE4ACC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62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C1C63-BBFF-4526-9EB1-28BCF11E3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68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69C39-F392-4C06-9354-5668807ACE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56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732B-F456-46C6-A034-01F940E019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8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75E5A-A1C0-4934-842B-2A8B19BCF5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32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EBED7C5-C923-4A8D-B4FB-DE28BF77BB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1954038" y="228600"/>
            <a:ext cx="5800730" cy="213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954038" y="2438400"/>
            <a:ext cx="5800730" cy="1524000"/>
          </a:xfrm>
          <a:prstGeom prst="rect">
            <a:avLst/>
          </a:prstGeom>
          <a:solidFill>
            <a:srgbClr val="E6F1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971670" y="4038600"/>
            <a:ext cx="5800730" cy="586722"/>
          </a:xfrm>
          <a:prstGeom prst="rect">
            <a:avLst/>
          </a:prstGeom>
          <a:solidFill>
            <a:srgbClr val="E3A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828800" y="152400"/>
            <a:ext cx="587693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smtClean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 smtClean="0">
                <a:latin typeface="Courier New" pitchFamily="49" charset="0"/>
              </a:rPr>
              <a:t>addi</a:t>
            </a:r>
            <a:r>
              <a:rPr lang="en-US" altLang="en-US" sz="1400" dirty="0" smtClean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 1000004:       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01000010 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670901" y="4625322"/>
            <a:ext cx="1143000" cy="366713"/>
            <a:chOff x="528" y="240"/>
            <a:chExt cx="720" cy="231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838200" y="6096000"/>
            <a:ext cx="1143000" cy="366713"/>
            <a:chOff x="528" y="240"/>
            <a:chExt cx="720" cy="231"/>
          </a:xfrm>
        </p:grpSpPr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0x20000c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</a:t>
            </a:r>
            <a:endParaRPr lang="en-US" altLang="en-US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0x020000c</a:t>
            </a:r>
            <a:endParaRPr lang="en-US" altLang="en-US" dirty="0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0x0100064</a:t>
            </a:r>
            <a:endParaRPr lang="en-US" altLang="en-US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954038" y="228600"/>
            <a:ext cx="5800730" cy="213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boo (void)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{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coo();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  <a:r>
              <a:rPr lang="en-US" dirty="0" smtClean="0"/>
              <a:t>   	doo();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954038" y="2438400"/>
            <a:ext cx="5800730" cy="1524000"/>
          </a:xfrm>
          <a:prstGeom prst="rect">
            <a:avLst/>
          </a:prstGeom>
          <a:solidFill>
            <a:srgbClr val="E6F1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coo (void)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 </a:t>
            </a:r>
            <a:r>
              <a:rPr lang="en-US" baseline="0" dirty="0" smtClean="0"/>
              <a:t> 	doo</a:t>
            </a:r>
            <a:r>
              <a:rPr lang="en-US" dirty="0" smtClean="0"/>
              <a:t> 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971670" y="4038600"/>
            <a:ext cx="5800730" cy="586722"/>
          </a:xfrm>
          <a:prstGeom prst="rect">
            <a:avLst/>
          </a:prstGeom>
          <a:solidFill>
            <a:srgbClr val="E3A1E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doo (void) {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828800" y="152400"/>
            <a:ext cx="1066800" cy="4800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429000" y="152400"/>
            <a:ext cx="1219200" cy="4800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181600" y="152390"/>
            <a:ext cx="2362200" cy="4800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08" grpId="0" animBg="1"/>
      <p:bldP spid="4109" grpId="0" animBg="1"/>
      <p:bldP spid="4110" grpId="0" animBg="1"/>
      <p:bldP spid="4114" grpId="0"/>
      <p:bldP spid="4115" grpId="0"/>
      <p:bldP spid="4116" grpId="0"/>
      <p:bldP spid="4117" grpId="0"/>
      <p:bldP spid="4119" grpId="0" animBg="1"/>
      <p:bldP spid="4120" grpId="0"/>
      <p:bldP spid="21" grpId="0" animBg="1"/>
      <p:bldP spid="22" grpId="0"/>
      <p:bldP spid="23" grpId="0" animBg="1"/>
      <p:bldP spid="24" grpId="0"/>
      <p:bldP spid="30" grpId="0" animBg="1"/>
      <p:bldP spid="31" grpId="0" animBg="1"/>
      <p:bldP spid="32" grpId="0" animBg="1"/>
      <p:bldP spid="3" grpId="0" animBg="1"/>
      <p:bldP spid="33" grpId="0" animBg="1"/>
      <p:bldP spid="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0x1000028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0x200004</a:t>
            </a:r>
            <a:endParaRPr lang="en-US" alt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8400" y="6025586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0x100034</a:t>
            </a:r>
            <a:endParaRPr lang="en-US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981200" y="4267200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762000" y="4205288"/>
            <a:ext cx="1143000" cy="366712"/>
            <a:chOff x="528" y="240"/>
            <a:chExt cx="720" cy="231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838200" y="5334000"/>
            <a:ext cx="1143000" cy="366713"/>
            <a:chOff x="528" y="240"/>
            <a:chExt cx="720" cy="231"/>
          </a:xfrm>
        </p:grpSpPr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0x100028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0x200004</a:t>
            </a:r>
            <a:endParaRPr lang="en-US" alt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0x100028</a:t>
            </a:r>
            <a:endParaRPr lang="en-US" altLang="en-US" dirty="0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6247459" y="4876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0x1000028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981200" y="3352800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762000" y="3290888"/>
            <a:ext cx="1143000" cy="366712"/>
            <a:chOff x="528" y="240"/>
            <a:chExt cx="720" cy="231"/>
          </a:xfrm>
        </p:grpSpPr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838200" y="5334000"/>
            <a:ext cx="1143000" cy="366713"/>
            <a:chOff x="528" y="240"/>
            <a:chExt cx="720" cy="231"/>
          </a:xfrm>
        </p:grpSpPr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0x10002C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248826" y="5454472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0x200004</a:t>
            </a:r>
            <a:endParaRPr lang="en-US" alt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8400" y="6019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0x10002C</a:t>
            </a:r>
            <a:endParaRPr lang="en-US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981200" y="3581400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762000" y="3519488"/>
            <a:ext cx="1143000" cy="366712"/>
            <a:chOff x="528" y="240"/>
            <a:chExt cx="720" cy="231"/>
          </a:xfrm>
        </p:grpSpPr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17419" name="Group 11"/>
          <p:cNvGrpSpPr>
            <a:grpSpLocks/>
          </p:cNvGrpSpPr>
          <p:nvPr/>
        </p:nvGrpSpPr>
        <p:grpSpPr bwMode="auto">
          <a:xfrm>
            <a:off x="838200" y="5653088"/>
            <a:ext cx="1143000" cy="366712"/>
            <a:chOff x="528" y="240"/>
            <a:chExt cx="720" cy="231"/>
          </a:xfrm>
        </p:grpSpPr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0x200008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0x100030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0x100030</a:t>
            </a:r>
            <a:endParaRPr lang="en-US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981200" y="3810000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762000" y="3748088"/>
            <a:ext cx="1143000" cy="366712"/>
            <a:chOff x="528" y="240"/>
            <a:chExt cx="720" cy="231"/>
          </a:xfrm>
        </p:grpSpPr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838200" y="5653088"/>
            <a:ext cx="1143000" cy="366712"/>
            <a:chOff x="528" y="240"/>
            <a:chExt cx="720" cy="231"/>
          </a:xfrm>
        </p:grpSpPr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0x200008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0x10000c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248400" y="6031906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0x10000c</a:t>
            </a:r>
            <a:endParaRPr lang="en-US" altLang="en-US" dirty="0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6248400" y="4887803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81200" y="1281113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762000" y="1219200"/>
            <a:ext cx="1143000" cy="366713"/>
            <a:chOff x="528" y="240"/>
            <a:chExt cx="720" cy="231"/>
          </a:xfrm>
        </p:grpSpPr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838200" y="5653088"/>
            <a:ext cx="1143000" cy="366712"/>
            <a:chOff x="528" y="240"/>
            <a:chExt cx="720" cy="231"/>
          </a:xfrm>
        </p:grpSpPr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0x1000010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0x200008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0x100034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4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0x100034</a:t>
            </a:r>
            <a:endParaRPr lang="en-US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981200" y="4267200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762000" y="4205288"/>
            <a:ext cx="1143000" cy="366712"/>
            <a:chOff x="528" y="240"/>
            <a:chExt cx="720" cy="231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838200" y="5653088"/>
            <a:ext cx="1143000" cy="366712"/>
            <a:chOff x="528" y="240"/>
            <a:chExt cx="720" cy="231"/>
          </a:xfrm>
        </p:grpSpPr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0x1000010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0x200008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0x100010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0x200008</a:t>
            </a:r>
            <a:endParaRPr lang="en-US" altLang="en-US" dirty="0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0x1000010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0x100010</a:t>
            </a:r>
            <a:endParaRPr lang="en-US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981200" y="1662113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762000" y="1600200"/>
            <a:ext cx="1143000" cy="366713"/>
            <a:chOff x="528" y="240"/>
            <a:chExt cx="720" cy="231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838200" y="5653088"/>
            <a:ext cx="1143000" cy="366712"/>
            <a:chOff x="528" y="240"/>
            <a:chExt cx="720" cy="231"/>
          </a:xfrm>
        </p:grpSpPr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0x100014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2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248400" y="5451744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0x200008</a:t>
            </a:r>
            <a:endParaRPr lang="en-US" altLang="en-US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248400" y="6024347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0x100014</a:t>
            </a:r>
            <a:endParaRPr lang="en-US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981200" y="1905000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762000" y="1843088"/>
            <a:ext cx="1143000" cy="366712"/>
            <a:chOff x="528" y="240"/>
            <a:chExt cx="720" cy="231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838200" y="6110288"/>
            <a:ext cx="1143000" cy="366712"/>
            <a:chOff x="528" y="240"/>
            <a:chExt cx="720" cy="231"/>
          </a:xfrm>
        </p:grpSpPr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0x20000C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0x100018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4143" y="6021035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0x100018</a:t>
            </a:r>
            <a:endParaRPr lang="en-US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981200" y="2133600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762000" y="2071688"/>
            <a:ext cx="1143000" cy="366712"/>
            <a:chOff x="528" y="240"/>
            <a:chExt cx="720" cy="231"/>
          </a:xfrm>
        </p:grpSpPr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22539" name="Group 11"/>
          <p:cNvGrpSpPr>
            <a:grpSpLocks/>
          </p:cNvGrpSpPr>
          <p:nvPr/>
        </p:nvGrpSpPr>
        <p:grpSpPr bwMode="auto">
          <a:xfrm>
            <a:off x="838200" y="6110288"/>
            <a:ext cx="1143000" cy="366712"/>
            <a:chOff x="528" y="240"/>
            <a:chExt cx="720" cy="231"/>
          </a:xfrm>
        </p:grpSpPr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0x20000C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0x100068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g.toronto.edu/~moshovos/ECE243-2013/lec9%20-%20subroutines_files/image0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6866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228600"/>
            <a:ext cx="74911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dirty="0">
                <a:latin typeface="Courier New" pitchFamily="49" charset="0"/>
              </a:rPr>
              <a:t> 1000000:       deffff04        </a:t>
            </a:r>
            <a:r>
              <a:rPr lang="en-US" altLang="en-US" dirty="0" err="1">
                <a:latin typeface="Courier New" pitchFamily="49" charset="0"/>
              </a:rPr>
              <a:t>addi</a:t>
            </a:r>
            <a:r>
              <a:rPr lang="en-US" altLang="en-US" dirty="0">
                <a:latin typeface="Courier New" pitchFamily="49" charset="0"/>
              </a:rPr>
              <a:t>    sp,sp,-4</a:t>
            </a:r>
          </a:p>
          <a:p>
            <a:r>
              <a:rPr lang="en-US" altLang="en-US" dirty="0">
                <a:latin typeface="Courier New" pitchFamily="49" charset="0"/>
              </a:rPr>
              <a:t> 1000004:       </a:t>
            </a:r>
            <a:r>
              <a:rPr lang="en-US" altLang="en-US" dirty="0" smtClean="0">
                <a:latin typeface="Courier New" pitchFamily="49" charset="0"/>
              </a:rPr>
              <a:t>dfc00015        </a:t>
            </a:r>
            <a:r>
              <a:rPr lang="en-US" altLang="en-US" dirty="0" err="1" smtClean="0">
                <a:latin typeface="Courier New" pitchFamily="49" charset="0"/>
              </a:rPr>
              <a:t>stw</a:t>
            </a:r>
            <a:r>
              <a:rPr lang="en-US" altLang="en-US" dirty="0" smtClean="0">
                <a:latin typeface="Courier New" pitchFamily="49" charset="0"/>
              </a:rPr>
              <a:t>     ra,0(</a:t>
            </a:r>
            <a:r>
              <a:rPr lang="en-US" altLang="en-US" dirty="0" err="1" smtClean="0">
                <a:latin typeface="Courier New" pitchFamily="49" charset="0"/>
              </a:rPr>
              <a:t>sp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>
                <a:latin typeface="Courier New" pitchFamily="49" charset="0"/>
              </a:rPr>
              <a:t> 1000008:      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100001c0</a:t>
            </a:r>
            <a:r>
              <a:rPr lang="en-US" altLang="en-US" dirty="0">
                <a:latin typeface="Courier New" pitchFamily="49" charset="0"/>
              </a:rPr>
              <a:t>        </a:t>
            </a:r>
            <a:r>
              <a:rPr lang="en-US" altLang="en-US" b="1" dirty="0">
                <a:latin typeface="Courier New" pitchFamily="49" charset="0"/>
              </a:rPr>
              <a:t>call    100001c </a:t>
            </a:r>
            <a:r>
              <a:rPr lang="en-US" altLang="en-US" dirty="0">
                <a:latin typeface="Courier New" pitchFamily="49" charset="0"/>
              </a:rPr>
              <a:t>&lt;coo&gt;</a:t>
            </a:r>
          </a:p>
          <a:p>
            <a:r>
              <a:rPr lang="en-US" altLang="en-US" dirty="0">
                <a:latin typeface="Courier New" pitchFamily="49" charset="0"/>
              </a:rPr>
              <a:t>0100000c </a:t>
            </a:r>
          </a:p>
          <a:p>
            <a:r>
              <a:rPr lang="en-US" altLang="en-US" dirty="0">
                <a:latin typeface="Courier New" pitchFamily="49" charset="0"/>
              </a:rPr>
              <a:t> 100000c:      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10000340</a:t>
            </a:r>
            <a:r>
              <a:rPr lang="en-US" altLang="en-US" dirty="0">
                <a:latin typeface="Courier New" pitchFamily="49" charset="0"/>
              </a:rPr>
              <a:t>        </a:t>
            </a:r>
            <a:r>
              <a:rPr lang="en-US" altLang="en-US" b="1" dirty="0">
                <a:latin typeface="Courier New" pitchFamily="49" charset="0"/>
              </a:rPr>
              <a:t>call    1000034 </a:t>
            </a:r>
            <a:r>
              <a:rPr lang="en-US" altLang="en-US" dirty="0">
                <a:latin typeface="Courier New" pitchFamily="49" charset="0"/>
              </a:rPr>
              <a:t>&lt;doo&gt;</a:t>
            </a:r>
          </a:p>
          <a:p>
            <a:r>
              <a:rPr lang="en-US" altLang="en-US" dirty="0">
                <a:latin typeface="Courier New" pitchFamily="49" charset="0"/>
              </a:rPr>
              <a:t>01000010 </a:t>
            </a:r>
          </a:p>
          <a:p>
            <a:r>
              <a:rPr lang="en-US" altLang="en-US" dirty="0">
                <a:latin typeface="Courier New" pitchFamily="49" charset="0"/>
              </a:rPr>
              <a:t> 1000010:       </a:t>
            </a:r>
            <a:r>
              <a:rPr lang="en-US" altLang="en-US" dirty="0" smtClean="0">
                <a:latin typeface="Courier New" pitchFamily="49" charset="0"/>
              </a:rPr>
              <a:t>dfc00017        </a:t>
            </a:r>
            <a:r>
              <a:rPr lang="en-US" altLang="en-US" dirty="0" err="1" smtClean="0">
                <a:latin typeface="Courier New" pitchFamily="49" charset="0"/>
              </a:rPr>
              <a:t>ldw</a:t>
            </a:r>
            <a:r>
              <a:rPr lang="en-US" altLang="en-US" dirty="0" smtClean="0">
                <a:latin typeface="Courier New" pitchFamily="49" charset="0"/>
              </a:rPr>
              <a:t>     ra,0(</a:t>
            </a:r>
            <a:r>
              <a:rPr lang="en-US" altLang="en-US" dirty="0" err="1" smtClean="0">
                <a:latin typeface="Courier New" pitchFamily="49" charset="0"/>
              </a:rPr>
              <a:t>sp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>
                <a:latin typeface="Courier New" pitchFamily="49" charset="0"/>
              </a:rPr>
              <a:t> 1000014:       dec00104        </a:t>
            </a:r>
            <a:r>
              <a:rPr lang="en-US" altLang="en-US" dirty="0" err="1">
                <a:latin typeface="Courier New" pitchFamily="49" charset="0"/>
              </a:rPr>
              <a:t>addi</a:t>
            </a:r>
            <a:r>
              <a:rPr lang="en-US" altLang="en-US" dirty="0">
                <a:latin typeface="Courier New" pitchFamily="49" charset="0"/>
              </a:rPr>
              <a:t>    sp,sp,4</a:t>
            </a:r>
          </a:p>
          <a:p>
            <a:r>
              <a:rPr lang="en-US" altLang="en-US" dirty="0">
                <a:latin typeface="Courier New" pitchFamily="49" charset="0"/>
              </a:rPr>
              <a:t> 1000018:       </a:t>
            </a:r>
            <a:r>
              <a:rPr lang="en-US" altLang="en-US" dirty="0" smtClean="0">
                <a:latin typeface="Courier New" pitchFamily="49" charset="0"/>
              </a:rPr>
              <a:t>f800283f        ret</a:t>
            </a:r>
            <a:endParaRPr lang="en-US" altLang="en-US" dirty="0">
              <a:latin typeface="Courier New" pitchFamily="49" charset="0"/>
            </a:endParaRPr>
          </a:p>
          <a:p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9400" y="5410200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PC = PC(31:28) | ZE(IMM26 &lt;&lt; 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1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828800" y="152400"/>
            <a:ext cx="587693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670901" y="4625322"/>
            <a:ext cx="1143000" cy="366713"/>
            <a:chOff x="528" y="240"/>
            <a:chExt cx="720" cy="231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838200" y="6096000"/>
            <a:ext cx="1143000" cy="366713"/>
            <a:chOff x="528" y="240"/>
            <a:chExt cx="720" cy="231"/>
          </a:xfrm>
        </p:grpSpPr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0x20000c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</a:t>
            </a:r>
            <a:endParaRPr lang="en-US" altLang="en-US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0x020000c</a:t>
            </a:r>
            <a:endParaRPr lang="en-US" altLang="en-US" dirty="0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0x0100064</a:t>
            </a:r>
            <a:endParaRPr lang="en-US" altLang="en-US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18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248400" y="4882760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</a:t>
            </a:r>
            <a:endParaRPr lang="en-US" altLang="en-US" dirty="0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248400" y="6026863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0x0100064</a:t>
            </a:r>
            <a:endParaRPr lang="en-US" altLang="en-US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885187" y="4686835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828800" y="152400"/>
            <a:ext cx="587693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01000010 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723900" y="4617779"/>
            <a:ext cx="1143000" cy="366713"/>
            <a:chOff x="528" y="240"/>
            <a:chExt cx="720" cy="231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PC</a:t>
              </a:r>
            </a:p>
          </p:txBody>
        </p:sp>
      </p:grp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838200" y="6096000"/>
            <a:ext cx="1143000" cy="366713"/>
            <a:chOff x="528" y="240"/>
            <a:chExt cx="720" cy="231"/>
          </a:xfrm>
        </p:grpSpPr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0x20000c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0x020000c</a:t>
            </a:r>
            <a:endParaRPr lang="en-US" altLang="en-US" dirty="0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0x0100000</a:t>
            </a:r>
            <a:endParaRPr lang="en-US" altLang="en-US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9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0x0100000</a:t>
            </a:r>
            <a:endParaRPr lang="en-US" altLang="en-US" dirty="0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0x0100000</a:t>
            </a:r>
            <a:endParaRPr lang="en-US" altLang="en-US" dirty="0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0x020000c</a:t>
            </a:r>
            <a:endParaRPr lang="en-US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81200" y="381000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838200" y="381000"/>
            <a:ext cx="1143000" cy="366713"/>
            <a:chOff x="528" y="240"/>
            <a:chExt cx="720" cy="231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838200" y="5729288"/>
            <a:ext cx="1143000" cy="366712"/>
            <a:chOff x="528" y="240"/>
            <a:chExt cx="720" cy="231"/>
          </a:xfrm>
        </p:grpSpPr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0x0200008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0x0100004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0x0100004</a:t>
            </a:r>
            <a:endParaRPr lang="en-US" altLang="en-US" dirty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1981200" y="595313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762000" y="533400"/>
            <a:ext cx="1143000" cy="366713"/>
            <a:chOff x="528" y="240"/>
            <a:chExt cx="720" cy="231"/>
          </a:xfrm>
        </p:grpSpPr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838200" y="5638800"/>
            <a:ext cx="1143000" cy="366713"/>
            <a:chOff x="528" y="240"/>
            <a:chExt cx="720" cy="231"/>
          </a:xfrm>
        </p:grpSpPr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0x200008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0x100008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6248400" y="4881231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0x1000068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248400" y="6025334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0x100008</a:t>
            </a:r>
            <a:endParaRPr lang="en-US" altLang="en-US" dirty="0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981200" y="823913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762000" y="762000"/>
            <a:ext cx="1143000" cy="366713"/>
            <a:chOff x="528" y="240"/>
            <a:chExt cx="720" cy="231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838200" y="5638800"/>
            <a:ext cx="1143000" cy="366713"/>
            <a:chOff x="528" y="240"/>
            <a:chExt cx="720" cy="231"/>
          </a:xfrm>
        </p:grpSpPr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0x200008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0x10001C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0x200008</a:t>
            </a:r>
            <a:endParaRPr lang="en-US" altLang="en-US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0x10001C</a:t>
            </a:r>
            <a:endParaRPr lang="en-US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981200" y="2500313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762000" y="2438400"/>
            <a:ext cx="1143000" cy="366713"/>
            <a:chOff x="528" y="240"/>
            <a:chExt cx="720" cy="231"/>
          </a:xfrm>
        </p:grpSpPr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838200" y="5334000"/>
            <a:ext cx="1143000" cy="366713"/>
            <a:chOff x="528" y="240"/>
            <a:chExt cx="720" cy="231"/>
          </a:xfrm>
        </p:grpSpPr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0x200004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0x100020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0x100020</a:t>
            </a:r>
            <a:endParaRPr lang="en-US" altLang="en-US" dirty="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276600" y="525738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81200" y="2743200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62000" y="2681288"/>
            <a:ext cx="1143000" cy="366712"/>
            <a:chOff x="528" y="240"/>
            <a:chExt cx="720" cy="231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0x100000c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838200" y="5334000"/>
            <a:ext cx="1143000" cy="366713"/>
            <a:chOff x="528" y="240"/>
            <a:chExt cx="720" cy="231"/>
          </a:xfrm>
        </p:grpSpPr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0x200004</a:t>
            </a:r>
            <a:endParaRPr lang="en-US" altLang="en-US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0x100024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48400" y="54483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0x200004</a:t>
            </a:r>
            <a:endParaRPr lang="en-US" altLang="en-US" dirty="0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0x100000c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0x100024</a:t>
            </a:r>
            <a:endParaRPr lang="en-US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981200" y="2971800"/>
            <a:ext cx="5486400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87693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itchFamily="49" charset="0"/>
              </a:rPr>
              <a:t>01000000 &lt;boo&gt;: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1000000: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1000004: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1000008:       100001c0        call    100001c &lt;coo&gt;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0100000c </a:t>
            </a:r>
          </a:p>
          <a:p>
            <a:r>
              <a:rPr lang="en-US" altLang="en-US" sz="1400" dirty="0">
                <a:latin typeface="Courier New" pitchFamily="49" charset="0"/>
              </a:rPr>
              <a:t> 100000c: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01000010 </a:t>
            </a:r>
          </a:p>
          <a:p>
            <a:r>
              <a:rPr lang="en-US" altLang="en-US" sz="1400" dirty="0">
                <a:latin typeface="Courier New" pitchFamily="49" charset="0"/>
              </a:rPr>
              <a:t> 1000010: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1000014: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1000018: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0100001c &lt;coo&gt;: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100001c:       deffff04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sp,sp,-4</a:t>
            </a:r>
          </a:p>
          <a:p>
            <a:r>
              <a:rPr lang="en-US" altLang="en-US" sz="1400" dirty="0">
                <a:latin typeface="Courier New" pitchFamily="49" charset="0"/>
              </a:rPr>
              <a:t> 1000020:       </a:t>
            </a:r>
            <a:r>
              <a:rPr lang="en-US" altLang="en-US" sz="1400" dirty="0" smtClean="0">
                <a:latin typeface="Courier New" pitchFamily="49" charset="0"/>
              </a:rPr>
              <a:t>dfc00015        </a:t>
            </a:r>
            <a:r>
              <a:rPr lang="en-US" altLang="en-US" sz="1400" dirty="0" err="1" smtClean="0">
                <a:latin typeface="Courier New" pitchFamily="49" charset="0"/>
              </a:rPr>
              <a:t>stw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1000024:       10000340        call    1000034 &lt;doo&gt;</a:t>
            </a:r>
          </a:p>
          <a:p>
            <a:r>
              <a:rPr lang="en-US" altLang="en-US" sz="1400" dirty="0">
                <a:latin typeface="Courier New" pitchFamily="49" charset="0"/>
              </a:rPr>
              <a:t>01000028 </a:t>
            </a:r>
          </a:p>
          <a:p>
            <a:r>
              <a:rPr lang="en-US" altLang="en-US" sz="1400" dirty="0">
                <a:latin typeface="Courier New" pitchFamily="49" charset="0"/>
              </a:rPr>
              <a:t> 1000028:       </a:t>
            </a:r>
            <a:r>
              <a:rPr lang="en-US" altLang="en-US" sz="1400" dirty="0" smtClean="0">
                <a:latin typeface="Courier New" pitchFamily="49" charset="0"/>
              </a:rPr>
              <a:t>dfc00017        </a:t>
            </a:r>
            <a:r>
              <a:rPr lang="en-US" altLang="en-US" sz="1400" dirty="0" err="1" smtClean="0">
                <a:latin typeface="Courier New" pitchFamily="49" charset="0"/>
              </a:rPr>
              <a:t>ldw</a:t>
            </a:r>
            <a:r>
              <a:rPr lang="en-US" altLang="en-US" sz="1400" dirty="0" smtClean="0">
                <a:latin typeface="Courier New" pitchFamily="49" charset="0"/>
              </a:rPr>
              <a:t>     ra,0(</a:t>
            </a:r>
            <a:r>
              <a:rPr lang="en-US" altLang="en-US" sz="1400" dirty="0" err="1" smtClean="0">
                <a:latin typeface="Courier New" pitchFamily="49" charset="0"/>
              </a:rPr>
              <a:t>sp</a:t>
            </a:r>
            <a:r>
              <a:rPr lang="en-US" altLang="en-US" sz="1400" dirty="0" smtClean="0">
                <a:latin typeface="Courier New" pitchFamily="49" charset="0"/>
              </a:rPr>
              <a:t>)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 100002c:       dec00104        </a:t>
            </a:r>
            <a:r>
              <a:rPr lang="en-US" altLang="en-US" sz="1400" dirty="0" err="1">
                <a:latin typeface="Courier New" pitchFamily="49" charset="0"/>
              </a:rPr>
              <a:t>addi</a:t>
            </a:r>
            <a:r>
              <a:rPr lang="en-US" altLang="en-US" sz="1400" dirty="0">
                <a:latin typeface="Courier New" pitchFamily="49" charset="0"/>
              </a:rPr>
              <a:t>    sp,sp,4</a:t>
            </a:r>
          </a:p>
          <a:p>
            <a:r>
              <a:rPr lang="en-US" altLang="en-US" sz="1400" dirty="0">
                <a:latin typeface="Courier New" pitchFamily="49" charset="0"/>
              </a:rPr>
              <a:t> 1000030: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  <a:endParaRPr lang="en-US" altLang="en-US" sz="1400" dirty="0">
              <a:latin typeface="Courier New" pitchFamily="49" charset="0"/>
            </a:endParaRPr>
          </a:p>
          <a:p>
            <a:r>
              <a:rPr lang="en-US" altLang="en-US" sz="1400" dirty="0">
                <a:latin typeface="Courier New" pitchFamily="49" charset="0"/>
              </a:rPr>
              <a:t>01000034 &lt;doo&gt;:</a:t>
            </a:r>
          </a:p>
          <a:p>
            <a:r>
              <a:rPr lang="en-US" altLang="en-US" sz="1400" dirty="0">
                <a:latin typeface="Courier New" pitchFamily="49" charset="0"/>
              </a:rPr>
              <a:t> 1000034:       </a:t>
            </a:r>
            <a:r>
              <a:rPr lang="en-US" altLang="en-US" sz="1400" dirty="0" smtClean="0">
                <a:latin typeface="Courier New" pitchFamily="49" charset="0"/>
              </a:rPr>
              <a:t>f800283f        ret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…</a:t>
            </a:r>
          </a:p>
          <a:p>
            <a:r>
              <a:rPr lang="en-US" altLang="en-US" sz="1400" dirty="0" smtClean="0">
                <a:latin typeface="Courier New" pitchFamily="49" charset="0"/>
              </a:rPr>
              <a:t>01000064:       10000000	      call    100000 &lt;boo&gt;</a:t>
            </a:r>
          </a:p>
          <a:p>
            <a:endParaRPr lang="en-US" altLang="en-US" sz="1400" dirty="0">
              <a:latin typeface="Courier New" pitchFamily="49" charset="0"/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762000" y="2909888"/>
            <a:ext cx="1143000" cy="366712"/>
            <a:chOff x="528" y="240"/>
            <a:chExt cx="720" cy="231"/>
          </a:xfrm>
        </p:grpSpPr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528" y="2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PC</a:t>
              </a:r>
            </a:p>
          </p:txBody>
        </p:sp>
      </p:grp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76600" y="4876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76600" y="5257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0x100000c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76600" y="5638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0x1000068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76600" y="60198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0x0</a:t>
            </a:r>
          </a:p>
        </p:txBody>
      </p:sp>
      <p:grpSp>
        <p:nvGrpSpPr>
          <p:cNvPr id="14347" name="Group 11"/>
          <p:cNvGrpSpPr>
            <a:grpSpLocks/>
          </p:cNvGrpSpPr>
          <p:nvPr/>
        </p:nvGrpSpPr>
        <p:grpSpPr bwMode="auto">
          <a:xfrm>
            <a:off x="838200" y="5334000"/>
            <a:ext cx="1143000" cy="366713"/>
            <a:chOff x="528" y="240"/>
            <a:chExt cx="720" cy="231"/>
          </a:xfrm>
        </p:grpSpPr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816" y="3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528" y="240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SP</a:t>
              </a:r>
            </a:p>
          </p:txBody>
        </p:sp>
      </p:grp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057400" y="6019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0x20000c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057400" y="5638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0x200008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057400" y="525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0x200004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057400" y="4876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0x200000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248400" y="4876800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0x1000028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791200" y="4876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791200" y="544830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SP</a:t>
            </a:r>
            <a:endParaRPr lang="en-US" alt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48400" y="6020903"/>
            <a:ext cx="2057400" cy="381000"/>
          </a:xfrm>
          <a:prstGeom prst="rect">
            <a:avLst/>
          </a:prstGeom>
          <a:solidFill>
            <a:srgbClr val="E873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0x100034</a:t>
            </a:r>
            <a:endParaRPr lang="en-US" alt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1200" y="602090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PC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 animBg="1"/>
      <p:bldP spid="2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2509</Words>
  <Application>Microsoft Office PowerPoint</Application>
  <PresentationFormat>On-screen Show (4:3)</PresentationFormat>
  <Paragraphs>733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example</dc:title>
  <dc:creator>bongo</dc:creator>
  <cp:lastModifiedBy>bongo</cp:lastModifiedBy>
  <cp:revision>25</cp:revision>
  <cp:lastPrinted>1601-01-01T00:00:00Z</cp:lastPrinted>
  <dcterms:created xsi:type="dcterms:W3CDTF">1601-01-01T00:00:00Z</dcterms:created>
  <dcterms:modified xsi:type="dcterms:W3CDTF">2014-09-22T12:41:18Z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