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8" r:id="rId8"/>
    <p:sldId id="263" r:id="rId9"/>
    <p:sldId id="264" r:id="rId10"/>
    <p:sldId id="265" r:id="rId11"/>
    <p:sldId id="270" r:id="rId12"/>
    <p:sldId id="271" r:id="rId13"/>
    <p:sldId id="272" r:id="rId14"/>
    <p:sldId id="268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AC3E64-9757-490E-8524-82C819F8D35F}">
          <p14:sldIdLst>
            <p14:sldId id="257"/>
            <p14:sldId id="258"/>
            <p14:sldId id="259"/>
            <p14:sldId id="260"/>
            <p14:sldId id="261"/>
            <p14:sldId id="262"/>
            <p14:sldId id="278"/>
            <p14:sldId id="263"/>
            <p14:sldId id="264"/>
            <p14:sldId id="265"/>
            <p14:sldId id="270"/>
            <p14:sldId id="271"/>
            <p14:sldId id="272"/>
            <p14:sldId id="268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F74"/>
    <a:srgbClr val="F2F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86" d="100"/>
          <a:sy n="186" d="100"/>
        </p:scale>
        <p:origin x="-137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FAE-CE04-4B46-8922-B13B7E40F30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5B4C-2720-43DD-8401-61C8D8A3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FAE-CE04-4B46-8922-B13B7E40F30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5B4C-2720-43DD-8401-61C8D8A3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0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FAE-CE04-4B46-8922-B13B7E40F30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5B4C-2720-43DD-8401-61C8D8A3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3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FAE-CE04-4B46-8922-B13B7E40F30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5B4C-2720-43DD-8401-61C8D8A3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FAE-CE04-4B46-8922-B13B7E40F30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5B4C-2720-43DD-8401-61C8D8A3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FAE-CE04-4B46-8922-B13B7E40F30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5B4C-2720-43DD-8401-61C8D8A3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3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FAE-CE04-4B46-8922-B13B7E40F30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5B4C-2720-43DD-8401-61C8D8A3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FAE-CE04-4B46-8922-B13B7E40F30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5B4C-2720-43DD-8401-61C8D8A3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FAE-CE04-4B46-8922-B13B7E40F30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5B4C-2720-43DD-8401-61C8D8A3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FAE-CE04-4B46-8922-B13B7E40F30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5B4C-2720-43DD-8401-61C8D8A3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FAE-CE04-4B46-8922-B13B7E40F30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5B4C-2720-43DD-8401-61C8D8A3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EFAE-CE04-4B46-8922-B13B7E40F30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5B4C-2720-43DD-8401-61C8D8A33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4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642" y="3276600"/>
            <a:ext cx="9144000" cy="2667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533400"/>
            <a:ext cx="91440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609600"/>
            <a:ext cx="84582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+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95800" y="533400"/>
            <a:ext cx="38862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85158" y="3276600"/>
            <a:ext cx="3893635" cy="2667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38862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0642" y="3276600"/>
            <a:ext cx="3893635" cy="2667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3352800" cy="6248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609600"/>
            <a:ext cx="43434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boo_1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boo_1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61904" y="533400"/>
            <a:ext cx="38862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51262" y="4114800"/>
            <a:ext cx="3893635" cy="2286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33400"/>
            <a:ext cx="38862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0642" y="4114800"/>
            <a:ext cx="3893635" cy="2286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33528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coo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609600"/>
            <a:ext cx="43434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boo_1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boo_2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7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33400"/>
            <a:ext cx="38862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0642" y="4114800"/>
            <a:ext cx="3893635" cy="2286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82642" y="685800"/>
            <a:ext cx="38862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4267200"/>
            <a:ext cx="3893635" cy="2286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33528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coo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609600"/>
            <a:ext cx="43434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boo_1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boo_2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2642" y="685800"/>
            <a:ext cx="38862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4267200"/>
            <a:ext cx="3893635" cy="2286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3352800" cy="62484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r31</a:t>
            </a:r>
            <a:r>
              <a:rPr lang="en-US" b="1" dirty="0" smtClean="0"/>
              <a:t> = PC + 4</a:t>
            </a:r>
          </a:p>
          <a:p>
            <a:pPr lvl="1"/>
            <a:r>
              <a:rPr lang="en-US" b="1" dirty="0" smtClean="0"/>
              <a:t>PC = </a:t>
            </a:r>
            <a:r>
              <a:rPr lang="en-US" b="1" dirty="0" smtClean="0">
                <a:solidFill>
                  <a:srgbClr val="C00000"/>
                </a:solidFill>
              </a:rPr>
              <a:t>coo</a:t>
            </a:r>
          </a:p>
          <a:p>
            <a:pPr lvl="1"/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lvl="1"/>
            <a:r>
              <a:rPr lang="en-US" b="1" dirty="0" smtClean="0">
                <a:cs typeface="Courier New" panose="02070309020205020404" pitchFamily="49" charset="0"/>
              </a:rPr>
              <a:t>PC = </a:t>
            </a:r>
            <a:r>
              <a:rPr lang="en-US" b="1" dirty="0" smtClean="0">
                <a:solidFill>
                  <a:srgbClr val="00B050"/>
                </a:solidFill>
                <a:cs typeface="Courier New" panose="02070309020205020404" pitchFamily="49" charset="0"/>
              </a:rPr>
              <a:t>r31</a:t>
            </a:r>
          </a:p>
          <a:p>
            <a:pPr lvl="1"/>
            <a:endParaRPr lang="en-US" b="1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cs typeface="Courier New" panose="02070309020205020404" pitchFamily="49" charset="0"/>
              </a:rPr>
              <a:t>r31 = </a:t>
            </a:r>
            <a:r>
              <a:rPr lang="en-US" b="1" dirty="0" err="1" smtClean="0">
                <a:solidFill>
                  <a:srgbClr val="00B050"/>
                </a:solidFill>
                <a:cs typeface="Courier New" panose="02070309020205020404" pitchFamily="49" charset="0"/>
              </a:rPr>
              <a:t>ra</a:t>
            </a:r>
            <a:endParaRPr lang="en-US" b="1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609600"/>
            <a:ext cx="43434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boo_1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boo_2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0" y="509986"/>
            <a:ext cx="3886200" cy="2233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0" y="3276600"/>
            <a:ext cx="3893635" cy="21336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64565" y="5486400"/>
            <a:ext cx="3893635" cy="1348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3886200" cy="1714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514600"/>
            <a:ext cx="3893635" cy="2286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435" y="5105400"/>
            <a:ext cx="3893635" cy="175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3352800" cy="6248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609600"/>
            <a:ext cx="43434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boo_1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coo_1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R27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POP</a:t>
            </a:r>
          </a:p>
          <a:p>
            <a:r>
              <a:rPr lang="en-US" dirty="0" smtClean="0"/>
              <a:t>TOP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5901"/>
              </p:ext>
            </p:extLst>
          </p:nvPr>
        </p:nvGraphicFramePr>
        <p:xfrm>
          <a:off x="2438400" y="762000"/>
          <a:ext cx="6515100" cy="5638799"/>
        </p:xfrm>
        <a:graphic>
          <a:graphicData uri="http://schemas.openxmlformats.org/drawingml/2006/table">
            <a:tbl>
              <a:tblPr firstRow="1" firstCol="1" bandRow="1"/>
              <a:tblGrid>
                <a:gridCol w="3117215"/>
                <a:gridCol w="3397885"/>
              </a:tblGrid>
              <a:tr h="1248702"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0x1000000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0B0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effectLst/>
                        </a:rPr>
                        <a:t>.text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0B0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3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3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3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18334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0D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effectLst/>
                        </a:rPr>
                        <a:t>.data</a:t>
                      </a:r>
                    </a:p>
                    <a:p>
                      <a:r>
                        <a:rPr lang="en-US" sz="3200" b="0" dirty="0" smtClean="0">
                          <a:effectLst/>
                        </a:rPr>
                        <a:t>.</a:t>
                      </a:r>
                      <a:r>
                        <a:rPr lang="en-US" sz="3200" b="0" dirty="0" err="1" smtClean="0">
                          <a:effectLst/>
                        </a:rPr>
                        <a:t>bss</a:t>
                      </a:r>
                      <a:endParaRPr lang="en-US" sz="3200" b="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D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3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4360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20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heap</a:t>
                      </a:r>
                      <a:endParaRPr lang="en-US" sz="3200" b="1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2242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37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37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726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effectLst/>
                        </a:rPr>
                        <a:t>0x17fff80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20E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Stack: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20E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450" y="2152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6" name="Down Arrow 5"/>
          <p:cNvSpPr/>
          <p:nvPr/>
        </p:nvSpPr>
        <p:spPr>
          <a:xfrm>
            <a:off x="7208517" y="4559808"/>
            <a:ext cx="152400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7208517" y="5257801"/>
            <a:ext cx="152399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(value)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ADDI SP, SP, -4</a:t>
            </a:r>
          </a:p>
          <a:p>
            <a:r>
              <a:rPr lang="en-US" sz="4000" b="1" dirty="0" smtClean="0"/>
              <a:t>STW R8, 0(SP)</a:t>
            </a:r>
            <a:endParaRPr lang="en-US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40265"/>
              </p:ext>
            </p:extLst>
          </p:nvPr>
        </p:nvGraphicFramePr>
        <p:xfrm>
          <a:off x="2743200" y="26670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0xFFEC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0xFFF0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0xFFF4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0xFFF8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0xFFFC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3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= POP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LDW R8, 0(SP)</a:t>
            </a:r>
          </a:p>
          <a:p>
            <a:r>
              <a:rPr lang="en-US" sz="4000" b="1" dirty="0" smtClean="0"/>
              <a:t>ADDI SP, SP, +4</a:t>
            </a:r>
            <a:endParaRPr lang="en-US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32930"/>
              </p:ext>
            </p:extLst>
          </p:nvPr>
        </p:nvGraphicFramePr>
        <p:xfrm>
          <a:off x="2743200" y="26670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0xFFEC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0x12345678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0xFFF0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0x11223344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0xFFF4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0x55667788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0xFFF8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0xaabbccdd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0xFFFC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0xff001122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9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LDW R8, 8(SP)</a:t>
            </a:r>
          </a:p>
          <a:p>
            <a:endParaRPr lang="en-US" b="1" dirty="0" smtClean="0"/>
          </a:p>
          <a:p>
            <a:r>
              <a:rPr lang="en-US" b="1" dirty="0" smtClean="0"/>
              <a:t>LDW R8, -8(SP)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32141"/>
              </p:ext>
            </p:extLst>
          </p:nvPr>
        </p:nvGraphicFramePr>
        <p:xfrm>
          <a:off x="2743200" y="26670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0xFFEC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0x12345678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0xFFF0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0x11223344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0xFFF4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0x55667788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0xFFF8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0xaabbccdd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0xFFFC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</a:rPr>
                        <a:t>0xff001122</a:t>
                      </a:r>
                      <a:endParaRPr 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4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09986"/>
            <a:ext cx="3886200" cy="26142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3429000"/>
            <a:ext cx="3893635" cy="23622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64565" y="5981700"/>
            <a:ext cx="3893635" cy="852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33400"/>
            <a:ext cx="3886200" cy="198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667000"/>
            <a:ext cx="3893635" cy="21336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7435" y="5105400"/>
            <a:ext cx="3893635" cy="175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3352800" cy="6248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609600"/>
            <a:ext cx="43434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boo_1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+4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stw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coo_1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+4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5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33400"/>
            <a:ext cx="55626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0642" y="3276600"/>
            <a:ext cx="5573242" cy="2667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15000" y="609600"/>
            <a:ext cx="3200400" cy="586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609600"/>
            <a:ext cx="60960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+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9906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8296" y="1984793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2899193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02086" y="393191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4393578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53770" y="556033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33400"/>
            <a:ext cx="55626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0642" y="3276600"/>
            <a:ext cx="5573242" cy="2667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28800" y="3962400"/>
            <a:ext cx="3581400" cy="1600200"/>
            <a:chOff x="1828800" y="3962400"/>
            <a:chExt cx="3581400" cy="1600200"/>
          </a:xfrm>
        </p:grpSpPr>
        <p:sp>
          <p:nvSpPr>
            <p:cNvPr id="2" name="Rectangle 1"/>
            <p:cNvSpPr/>
            <p:nvPr/>
          </p:nvSpPr>
          <p:spPr>
            <a:xfrm>
              <a:off x="1828800" y="3962400"/>
              <a:ext cx="28194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1212" y="4876800"/>
              <a:ext cx="3558988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609600"/>
            <a:ext cx="84582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+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b="1" dirty="0" smtClean="0">
                <a:solidFill>
                  <a:srgbClr val="C00000"/>
                </a:solidFill>
              </a:rPr>
              <a:t>Call from anywhere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33400"/>
            <a:ext cx="55626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0642" y="3276600"/>
            <a:ext cx="5573242" cy="2667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743200" y="3962400"/>
            <a:ext cx="2286000" cy="1600200"/>
            <a:chOff x="1828800" y="3962400"/>
            <a:chExt cx="3581400" cy="1600200"/>
          </a:xfrm>
        </p:grpSpPr>
        <p:sp>
          <p:nvSpPr>
            <p:cNvPr id="2" name="Rectangle 1"/>
            <p:cNvSpPr/>
            <p:nvPr/>
          </p:nvSpPr>
          <p:spPr>
            <a:xfrm>
              <a:off x="1828800" y="3962400"/>
              <a:ext cx="28194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1212" y="4876800"/>
              <a:ext cx="3558988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609600"/>
            <a:ext cx="84582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+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</a:rPr>
              <a:t>Pass Values to Parameters – can be different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1143000"/>
            <a:ext cx="3230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sz="2400" b="1" dirty="0" smtClean="0">
                <a:solidFill>
                  <a:srgbClr val="C00000"/>
                </a:solidFill>
              </a:rPr>
              <a:t>Call from anywhere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36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33400"/>
            <a:ext cx="55626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0642" y="3276600"/>
            <a:ext cx="5573242" cy="2667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4038600"/>
            <a:ext cx="2667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4953000"/>
            <a:ext cx="32766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1447800"/>
            <a:ext cx="13716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609600"/>
            <a:ext cx="84582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+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3. Subroutine returns a value</a:t>
            </a:r>
            <a:endParaRPr lang="en-US" sz="2400" b="1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1143000"/>
            <a:ext cx="34544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Call from anywhere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Pass Values to </a:t>
            </a:r>
            <a:r>
              <a:rPr lang="en-US" sz="2400" b="1" dirty="0" err="1" smtClean="0">
                <a:solidFill>
                  <a:srgbClr val="C00000"/>
                </a:solidFill>
              </a:rPr>
              <a:t>Params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Can be different</a:t>
            </a:r>
          </a:p>
          <a:p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23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33400"/>
            <a:ext cx="55626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0642" y="3276600"/>
            <a:ext cx="5573242" cy="2667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609600"/>
            <a:ext cx="84582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+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4. Execution Resumes After the Call</a:t>
            </a:r>
            <a:endParaRPr lang="en-US" sz="2400" b="1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1143000"/>
            <a:ext cx="3454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Call from anywhere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Pass Values to </a:t>
            </a:r>
            <a:r>
              <a:rPr lang="en-US" sz="2400" b="1" dirty="0" err="1" smtClean="0">
                <a:solidFill>
                  <a:srgbClr val="C00000"/>
                </a:solidFill>
              </a:rPr>
              <a:t>Params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Can be different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Sub returns a value</a:t>
            </a:r>
          </a:p>
          <a:p>
            <a:pPr marL="457200" indent="-457200">
              <a:buAutoNum type="arabicPeriod"/>
            </a:pP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1638300" y="3962400"/>
            <a:ext cx="38100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656229" y="4876800"/>
            <a:ext cx="381000" cy="304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33400"/>
            <a:ext cx="55626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0642" y="3276600"/>
            <a:ext cx="5573242" cy="2667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00200" y="1066800"/>
            <a:ext cx="838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71700" y="1524000"/>
            <a:ext cx="838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609600"/>
            <a:ext cx="84582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+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5. Can have local variables</a:t>
            </a:r>
            <a:endParaRPr lang="en-US" sz="2400" b="1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1143000"/>
            <a:ext cx="34544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Call from anywhere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Pass Values to </a:t>
            </a:r>
            <a:r>
              <a:rPr lang="en-US" sz="2400" b="1" dirty="0" err="1" smtClean="0">
                <a:solidFill>
                  <a:srgbClr val="C00000"/>
                </a:solidFill>
              </a:rPr>
              <a:t>Params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Can be different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Sub returns a </a:t>
            </a:r>
            <a: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value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Subroutine </a:t>
            </a:r>
            <a:r>
              <a:rPr lang="en-US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“returns”</a:t>
            </a:r>
            <a:br>
              <a:rPr lang="en-US" sz="2400" b="1" dirty="0">
                <a:solidFill>
                  <a:srgbClr val="C00000"/>
                </a:solidFill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to where it was called</a:t>
            </a:r>
            <a:br>
              <a:rPr lang="en-US" sz="2400" b="1" dirty="0">
                <a:solidFill>
                  <a:srgbClr val="C00000"/>
                </a:solidFill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from</a:t>
            </a:r>
          </a:p>
          <a:p>
            <a:pPr marL="457200" indent="-457200">
              <a:buFontTx/>
              <a:buAutoNum type="arabicPeriod"/>
            </a:pPr>
            <a:endParaRPr lang="en-US" sz="2400" b="1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56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33400"/>
            <a:ext cx="55626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0642" y="3276600"/>
            <a:ext cx="5573242" cy="2667000"/>
          </a:xfrm>
          <a:prstGeom prst="rect">
            <a:avLst/>
          </a:prstGeom>
          <a:solidFill>
            <a:srgbClr val="F8E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609600"/>
            <a:ext cx="84582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+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1143000"/>
            <a:ext cx="34544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Call from anywhere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Pass Values to </a:t>
            </a:r>
            <a:r>
              <a:rPr lang="en-US" sz="2400" b="1" dirty="0" err="1" smtClean="0">
                <a:solidFill>
                  <a:srgbClr val="C00000"/>
                </a:solidFill>
              </a:rPr>
              <a:t>Params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Can be different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Sub returns a value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Subroutine “returns”</a:t>
            </a:r>
            <a:b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to where it was called</a:t>
            </a:r>
            <a:b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from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Local variables</a:t>
            </a:r>
            <a:endParaRPr lang="en-US" sz="2400" b="1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627108" y="3589680"/>
            <a:ext cx="1942035" cy="1659840"/>
            <a:chOff x="1810282" y="3665880"/>
            <a:chExt cx="1942035" cy="1659840"/>
          </a:xfrm>
        </p:grpSpPr>
        <p:sp>
          <p:nvSpPr>
            <p:cNvPr id="2" name="TextBox 1"/>
            <p:cNvSpPr txBox="1"/>
            <p:nvPr/>
          </p:nvSpPr>
          <p:spPr>
            <a:xfrm rot="20400488">
              <a:off x="1810282" y="3665880"/>
              <a:ext cx="1633652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Call site</a:t>
              </a: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20400488">
              <a:off x="2118665" y="4679389"/>
              <a:ext cx="1633652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Call site</a:t>
              </a:r>
              <a:endParaRPr lang="en-US" sz="3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21036" y="130450"/>
            <a:ext cx="1924994" cy="3301549"/>
            <a:chOff x="1221036" y="130450"/>
            <a:chExt cx="1924994" cy="3301549"/>
          </a:xfrm>
        </p:grpSpPr>
        <p:sp>
          <p:nvSpPr>
            <p:cNvPr id="12" name="TextBox 11"/>
            <p:cNvSpPr txBox="1"/>
            <p:nvPr/>
          </p:nvSpPr>
          <p:spPr>
            <a:xfrm rot="20400488">
              <a:off x="1221036" y="2785668"/>
              <a:ext cx="1253869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Caller</a:t>
              </a:r>
              <a:endParaRPr lang="en-US" sz="36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400488">
              <a:off x="1823232" y="130450"/>
              <a:ext cx="1322798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Callee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4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Calling Conventions</a:t>
            </a:r>
          </a:p>
          <a:p>
            <a:pPr lvl="1"/>
            <a:r>
              <a:rPr lang="en-US" dirty="0" smtClean="0"/>
              <a:t>Call from anywhere</a:t>
            </a:r>
          </a:p>
          <a:p>
            <a:pPr lvl="1"/>
            <a:r>
              <a:rPr lang="en-US" dirty="0" smtClean="0"/>
              <a:t>Return to where it was called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298</Words>
  <Application>Microsoft Office PowerPoint</Application>
  <PresentationFormat>On-screen Show (4:3)</PresentationFormat>
  <Paragraphs>315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PUSH (value)</vt:lpstr>
      <vt:lpstr>Value = POP ()</vt:lpstr>
      <vt:lpstr>TOP(n)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dodo</dc:creator>
  <cp:lastModifiedBy>bongo</cp:lastModifiedBy>
  <cp:revision>14</cp:revision>
  <dcterms:created xsi:type="dcterms:W3CDTF">2013-09-18T01:16:56Z</dcterms:created>
  <dcterms:modified xsi:type="dcterms:W3CDTF">2013-09-18T12:35:54Z</dcterms:modified>
</cp:coreProperties>
</file>