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8" r:id="rId3"/>
    <p:sldId id="289" r:id="rId4"/>
    <p:sldId id="287" r:id="rId5"/>
    <p:sldId id="291" r:id="rId6"/>
    <p:sldId id="290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5" r:id="rId16"/>
    <p:sldId id="300" r:id="rId17"/>
    <p:sldId id="301" r:id="rId18"/>
    <p:sldId id="302" r:id="rId19"/>
    <p:sldId id="303" r:id="rId20"/>
    <p:sldId id="304" r:id="rId21"/>
    <p:sldId id="306" r:id="rId22"/>
    <p:sldId id="307" r:id="rId23"/>
    <p:sldId id="309" r:id="rId24"/>
    <p:sldId id="310" r:id="rId25"/>
    <p:sldId id="312" r:id="rId26"/>
    <p:sldId id="311" r:id="rId27"/>
    <p:sldId id="31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9" d="100"/>
          <a:sy n="179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D14F-A88D-4167-920D-D024C4DE6B64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D98-7EF6-4D48-9B8E-C711C96A3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3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D14F-A88D-4167-920D-D024C4DE6B64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D98-7EF6-4D48-9B8E-C711C96A3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5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D14F-A88D-4167-920D-D024C4DE6B64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D98-7EF6-4D48-9B8E-C711C96A3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3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D14F-A88D-4167-920D-D024C4DE6B64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D98-7EF6-4D48-9B8E-C711C96A3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D14F-A88D-4167-920D-D024C4DE6B64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D98-7EF6-4D48-9B8E-C711C96A3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7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D14F-A88D-4167-920D-D024C4DE6B64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D98-7EF6-4D48-9B8E-C711C96A3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D14F-A88D-4167-920D-D024C4DE6B64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D98-7EF6-4D48-9B8E-C711C96A3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8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D14F-A88D-4167-920D-D024C4DE6B64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D98-7EF6-4D48-9B8E-C711C96A3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D14F-A88D-4167-920D-D024C4DE6B64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D98-7EF6-4D48-9B8E-C711C96A3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1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D14F-A88D-4167-920D-D024C4DE6B64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D98-7EF6-4D48-9B8E-C711C96A3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2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D14F-A88D-4167-920D-D024C4DE6B64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D98-7EF6-4D48-9B8E-C711C96A3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9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BD14F-A88D-4167-920D-D024C4DE6B64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48D98-7EF6-4D48-9B8E-C711C96A3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8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3267139" y="22860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bubble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268911" y="27432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bubble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09600" y="1634238"/>
            <a:ext cx="845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17188" y="80770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3939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branch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23939" y="1371600"/>
            <a:ext cx="4572000" cy="3276600"/>
            <a:chOff x="0" y="1371600"/>
            <a:chExt cx="7429500" cy="32766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4859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9718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4577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436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295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1438339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354511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67139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181539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095939" y="1371600"/>
            <a:ext cx="0" cy="32766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010339" y="1371600"/>
            <a:ext cx="0" cy="32766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924739" y="1371600"/>
            <a:ext cx="0" cy="32766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839139" y="1371600"/>
            <a:ext cx="0" cy="32766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753539" y="1371600"/>
            <a:ext cx="0" cy="32766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181539" y="22860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bubble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095939" y="22860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bubble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183311" y="27432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bubble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095939" y="27432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bubble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010339" y="27432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bubbl</a:t>
            </a:r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249478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fetch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163878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080050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992678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907078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163878" y="3657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078278" y="3657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94450" y="3657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907078" y="3657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821478" y="3657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48232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682981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597381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511781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C4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401086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340581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256753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C7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169381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C8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8083781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C9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05139" y="3771900"/>
            <a:ext cx="1265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Redirected </a:t>
            </a:r>
            <a:br>
              <a:rPr lang="en-US" b="1" dirty="0" smtClean="0"/>
            </a:br>
            <a:r>
              <a:rPr lang="en-US" b="1" dirty="0" smtClean="0"/>
              <a:t>fetch</a:t>
            </a:r>
            <a:endParaRPr lang="en-US" b="1" dirty="0"/>
          </a:p>
        </p:txBody>
      </p:sp>
      <p:cxnSp>
        <p:nvCxnSpPr>
          <p:cNvPr id="17" name="Straight Arrow Connector 16"/>
          <p:cNvCxnSpPr>
            <a:stCxn id="9" idx="0"/>
          </p:cNvCxnSpPr>
          <p:nvPr/>
        </p:nvCxnSpPr>
        <p:spPr>
          <a:xfrm flipV="1">
            <a:off x="3138101" y="3505200"/>
            <a:ext cx="330924" cy="266700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6200" y="1765491"/>
            <a:ext cx="35939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92628" y="3135868"/>
            <a:ext cx="35939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696523" y="3587234"/>
            <a:ext cx="35939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347483" y="22860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bubble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349255" y="27432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bubble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433083" y="22860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bubble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6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Accuracy = # correct predictions / # all Predictions</a:t>
            </a:r>
          </a:p>
          <a:p>
            <a:endParaRPr lang="en-US" sz="2800" dirty="0"/>
          </a:p>
          <a:p>
            <a:r>
              <a:rPr lang="en-US" sz="2800" dirty="0" smtClean="0"/>
              <a:t>100 </a:t>
            </a:r>
            <a:r>
              <a:rPr lang="en-US" sz="2800" dirty="0" err="1" smtClean="0"/>
              <a:t>beq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 all not taken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100 </a:t>
            </a:r>
            <a:r>
              <a:rPr lang="en-US" sz="2800" dirty="0" err="1" smtClean="0">
                <a:sym typeface="Wingdings" panose="05000000000000000000" pitchFamily="2" charset="2"/>
              </a:rPr>
              <a:t>blt</a:t>
            </a:r>
            <a:r>
              <a:rPr lang="en-US" sz="2800" dirty="0" smtClean="0">
                <a:sym typeface="Wingdings" panose="05000000000000000000" pitchFamily="2" charset="2"/>
              </a:rPr>
              <a:t>  1 not taken at the end</a:t>
            </a:r>
          </a:p>
          <a:p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 smtClean="0">
                <a:sym typeface="Wingdings" panose="05000000000000000000" pitchFamily="2" charset="2"/>
              </a:rPr>
              <a:t>Predictions:</a:t>
            </a:r>
          </a:p>
          <a:p>
            <a:pPr lvl="1"/>
            <a:r>
              <a:rPr lang="en-US" sz="2400" dirty="0" err="1" smtClean="0">
                <a:sym typeface="Wingdings" panose="05000000000000000000" pitchFamily="2" charset="2"/>
              </a:rPr>
              <a:t>Beq</a:t>
            </a:r>
            <a:r>
              <a:rPr lang="en-US" sz="2400" dirty="0" smtClean="0">
                <a:sym typeface="Wingdings" panose="05000000000000000000" pitchFamily="2" charset="2"/>
              </a:rPr>
              <a:t>: all not taken – default</a:t>
            </a:r>
          </a:p>
          <a:p>
            <a:pPr lvl="1"/>
            <a:r>
              <a:rPr lang="en-US" sz="2400" dirty="0" err="1" smtClean="0">
                <a:sym typeface="Wingdings" panose="05000000000000000000" pitchFamily="2" charset="2"/>
              </a:rPr>
              <a:t>Blt</a:t>
            </a:r>
            <a:r>
              <a:rPr lang="en-US" sz="2400" dirty="0" smtClean="0">
                <a:sym typeface="Wingdings" panose="05000000000000000000" pitchFamily="2" charset="2"/>
              </a:rPr>
              <a:t>: first not taken wrong (default), last taken wrong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Accuracy = 100 + 98 / 200 = 99%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6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big this needs to be?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1676400"/>
            <a:ext cx="2286000" cy="1524000"/>
            <a:chOff x="1524000" y="2286000"/>
            <a:chExt cx="2286000" cy="152400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0" y="2286000"/>
              <a:ext cx="2286000" cy="381000"/>
              <a:chOff x="1524000" y="2286000"/>
              <a:chExt cx="2286000" cy="381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828800" y="2286000"/>
                <a:ext cx="1676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PC</a:t>
                </a: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5240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5052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</a:t>
                </a:r>
                <a:endParaRPr lang="en-US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524000" y="2667000"/>
              <a:ext cx="2286000" cy="381000"/>
              <a:chOff x="1524000" y="2286000"/>
              <a:chExt cx="2286000" cy="3810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828800" y="2286000"/>
                <a:ext cx="1676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PC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240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5052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524000" y="3429000"/>
              <a:ext cx="2286000" cy="381000"/>
              <a:chOff x="1524000" y="2286000"/>
              <a:chExt cx="22860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28800" y="2286000"/>
                <a:ext cx="1676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PC</a:t>
                </a:r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240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</a:t>
                </a: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5052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</a:t>
                </a:r>
                <a:endParaRPr lang="en-US" dirty="0"/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2667000" y="3124200"/>
              <a:ext cx="0" cy="228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85800" y="3657600"/>
            <a:ext cx="67698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4G addresses, 4 bytes per instruction, aligned </a:t>
            </a:r>
            <a:r>
              <a:rPr lang="en-US" dirty="0" smtClean="0">
                <a:sym typeface="Wingdings" panose="05000000000000000000" pitchFamily="2" charset="2"/>
              </a:rPr>
              <a:t> 1G possible branches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1G entries, each 4 bytes (PC), 2 bits (V &amp; N)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TOO LARGE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6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big this needs to be?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1676400"/>
            <a:ext cx="2286000" cy="1524000"/>
            <a:chOff x="1524000" y="2286000"/>
            <a:chExt cx="2286000" cy="152400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0" y="2286000"/>
              <a:ext cx="2286000" cy="381000"/>
              <a:chOff x="1524000" y="2286000"/>
              <a:chExt cx="2286000" cy="381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828800" y="2286000"/>
                <a:ext cx="1676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PC</a:t>
                </a: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5240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5052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</a:t>
                </a:r>
                <a:endParaRPr lang="en-US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524000" y="2667000"/>
              <a:ext cx="2286000" cy="381000"/>
              <a:chOff x="1524000" y="2286000"/>
              <a:chExt cx="2286000" cy="3810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828800" y="2286000"/>
                <a:ext cx="1676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PC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240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5052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524000" y="3429000"/>
              <a:ext cx="2286000" cy="381000"/>
              <a:chOff x="1524000" y="2286000"/>
              <a:chExt cx="22860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28800" y="2286000"/>
                <a:ext cx="1676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PC</a:t>
                </a:r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240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</a:t>
                </a: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5052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</a:t>
                </a:r>
                <a:endParaRPr lang="en-US" dirty="0"/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2667000" y="3124200"/>
              <a:ext cx="0" cy="228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85800" y="3657600"/>
            <a:ext cx="617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if we had 1G entries we have 1-to-1 mapping of PC to entry: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156098" y="4343400"/>
            <a:ext cx="30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482163" y="4343400"/>
            <a:ext cx="30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156098" y="4724400"/>
            <a:ext cx="30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482163" y="4724400"/>
            <a:ext cx="30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56098" y="5486400"/>
            <a:ext cx="30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82163" y="5486400"/>
            <a:ext cx="30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530021" y="5194373"/>
            <a:ext cx="0" cy="2286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43200" y="6400800"/>
            <a:ext cx="1598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need for PC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514600" y="4343400"/>
            <a:ext cx="0" cy="1600200"/>
          </a:xfrm>
          <a:prstGeom prst="straightConnector1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0930" y="499693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9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>
            <a:stCxn id="30" idx="2"/>
          </p:cNvCxnSpPr>
          <p:nvPr/>
        </p:nvCxnSpPr>
        <p:spPr>
          <a:xfrm>
            <a:off x="1356537" y="1600200"/>
            <a:ext cx="0" cy="12573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356537" y="2857500"/>
            <a:ext cx="1150870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721935" y="2057400"/>
            <a:ext cx="30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48000" y="2057400"/>
            <a:ext cx="30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721935" y="2438400"/>
            <a:ext cx="30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048000" y="2438400"/>
            <a:ext cx="30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21935" y="3200400"/>
            <a:ext cx="30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048000" y="3200400"/>
            <a:ext cx="30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095858" y="2908373"/>
            <a:ext cx="0" cy="2286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528237" y="2019300"/>
            <a:ext cx="0" cy="1600200"/>
          </a:xfrm>
          <a:prstGeom prst="straightConnector1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56837" y="256244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1G</a:t>
            </a: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5437" y="121920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537637" y="1219200"/>
            <a:ext cx="33669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00</a:t>
            </a:r>
            <a:endParaRPr lang="en-US" sz="1100" dirty="0"/>
          </a:p>
        </p:txBody>
      </p:sp>
      <p:cxnSp>
        <p:nvCxnSpPr>
          <p:cNvPr id="36" name="Straight Connector 35"/>
          <p:cNvCxnSpPr>
            <a:stCxn id="47" idx="2"/>
          </p:cNvCxnSpPr>
          <p:nvPr/>
        </p:nvCxnSpPr>
        <p:spPr>
          <a:xfrm>
            <a:off x="5623737" y="1638300"/>
            <a:ext cx="0" cy="12573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623737" y="2895600"/>
            <a:ext cx="1150870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989135" y="2095500"/>
            <a:ext cx="30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315200" y="2095500"/>
            <a:ext cx="30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989135" y="2476500"/>
            <a:ext cx="30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315200" y="2476500"/>
            <a:ext cx="30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989135" y="3238500"/>
            <a:ext cx="30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315200" y="3238500"/>
            <a:ext cx="30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7363058" y="2946473"/>
            <a:ext cx="0" cy="2286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795437" y="2057400"/>
            <a:ext cx="0" cy="1600200"/>
          </a:xfrm>
          <a:prstGeom prst="straightConnector1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795436" y="2767641"/>
            <a:ext cx="126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Few entries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442637" y="125730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804837" y="1257300"/>
            <a:ext cx="33669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00</a:t>
            </a:r>
            <a:endParaRPr lang="en-US" sz="1100" dirty="0"/>
          </a:p>
        </p:txBody>
      </p:sp>
      <p:sp>
        <p:nvSpPr>
          <p:cNvPr id="33" name="Oval 32"/>
          <p:cNvSpPr/>
          <p:nvPr/>
        </p:nvSpPr>
        <p:spPr>
          <a:xfrm>
            <a:off x="5318937" y="2033476"/>
            <a:ext cx="609600" cy="505047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h()</a:t>
            </a:r>
            <a:endParaRPr lang="en-US" sz="1400" dirty="0"/>
          </a:p>
        </p:txBody>
      </p:sp>
      <p:cxnSp>
        <p:nvCxnSpPr>
          <p:cNvPr id="49" name="Straight Connector 48"/>
          <p:cNvCxnSpPr>
            <a:stCxn id="60" idx="2"/>
          </p:cNvCxnSpPr>
          <p:nvPr/>
        </p:nvCxnSpPr>
        <p:spPr>
          <a:xfrm>
            <a:off x="4320467" y="4675150"/>
            <a:ext cx="0" cy="12573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320467" y="5932450"/>
            <a:ext cx="1150870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489121" y="5132350"/>
            <a:ext cx="30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89121" y="5513350"/>
            <a:ext cx="30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489121" y="6275350"/>
            <a:ext cx="30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5536979" y="5983323"/>
            <a:ext cx="0" cy="2286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969358" y="5094250"/>
            <a:ext cx="0" cy="1600200"/>
          </a:xfrm>
          <a:prstGeom prst="straightConnector1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969357" y="5804491"/>
            <a:ext cx="126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Few entries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139367" y="429415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501567" y="4294150"/>
            <a:ext cx="33669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00</a:t>
            </a:r>
            <a:endParaRPr lang="en-US" sz="1100" dirty="0"/>
          </a:p>
        </p:txBody>
      </p:sp>
      <p:sp>
        <p:nvSpPr>
          <p:cNvPr id="62" name="Oval 61"/>
          <p:cNvSpPr/>
          <p:nvPr/>
        </p:nvSpPr>
        <p:spPr>
          <a:xfrm>
            <a:off x="4015667" y="5070326"/>
            <a:ext cx="609600" cy="505047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h()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309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stCxn id="15" idx="2"/>
          </p:cNvCxnSpPr>
          <p:nvPr/>
        </p:nvCxnSpPr>
        <p:spPr>
          <a:xfrm>
            <a:off x="1356537" y="1932467"/>
            <a:ext cx="0" cy="12573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356537" y="3189767"/>
            <a:ext cx="1150870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507407" y="2556686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07407" y="2937686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07407" y="3699686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555265" y="3407659"/>
            <a:ext cx="0" cy="2286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75437" y="1551467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37637" y="1551467"/>
            <a:ext cx="33669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00</a:t>
            </a:r>
            <a:endParaRPr lang="en-US" sz="1100" dirty="0"/>
          </a:p>
        </p:txBody>
      </p:sp>
      <p:sp>
        <p:nvSpPr>
          <p:cNvPr id="17" name="Oval 16"/>
          <p:cNvSpPr/>
          <p:nvPr/>
        </p:nvSpPr>
        <p:spPr>
          <a:xfrm>
            <a:off x="1051737" y="2327643"/>
            <a:ext cx="609600" cy="505047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h()</a:t>
            </a:r>
            <a:endParaRPr lang="en-US" sz="1400" dirty="0"/>
          </a:p>
        </p:txBody>
      </p:sp>
      <p:sp>
        <p:nvSpPr>
          <p:cNvPr id="18" name="Oval 17"/>
          <p:cNvSpPr/>
          <p:nvPr/>
        </p:nvSpPr>
        <p:spPr>
          <a:xfrm>
            <a:off x="4343400" y="2327643"/>
            <a:ext cx="762000" cy="8005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410200" y="2327642"/>
            <a:ext cx="762000" cy="8005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477000" y="2327641"/>
            <a:ext cx="762000" cy="800543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7543800" y="2327640"/>
            <a:ext cx="762000" cy="800543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4" name="Arc 23"/>
          <p:cNvSpPr/>
          <p:nvPr/>
        </p:nvSpPr>
        <p:spPr>
          <a:xfrm rot="19246908">
            <a:off x="4487229" y="2198989"/>
            <a:ext cx="1371600" cy="1184640"/>
          </a:xfrm>
          <a:prstGeom prst="arc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 rot="19246908">
            <a:off x="5545458" y="2198989"/>
            <a:ext cx="1371600" cy="1184640"/>
          </a:xfrm>
          <a:prstGeom prst="arc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 rot="19246908">
            <a:off x="6618443" y="2198989"/>
            <a:ext cx="1371600" cy="1184640"/>
          </a:xfrm>
          <a:prstGeom prst="arc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 rot="8446908">
            <a:off x="6858001" y="2052791"/>
            <a:ext cx="1371600" cy="1184640"/>
          </a:xfrm>
          <a:prstGeom prst="arc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 rot="8446908">
            <a:off x="5791198" y="2052791"/>
            <a:ext cx="1371600" cy="1184640"/>
          </a:xfrm>
          <a:prstGeom prst="arc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 rot="8446908">
            <a:off x="4724399" y="2052791"/>
            <a:ext cx="1371600" cy="1184640"/>
          </a:xfrm>
          <a:prstGeom prst="arc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 rot="8048469">
            <a:off x="3708507" y="2256171"/>
            <a:ext cx="982030" cy="982030"/>
            <a:chOff x="4504370" y="1151570"/>
            <a:chExt cx="982030" cy="982030"/>
          </a:xfrm>
        </p:grpSpPr>
        <p:sp>
          <p:nvSpPr>
            <p:cNvPr id="30" name="Arc 29"/>
            <p:cNvSpPr/>
            <p:nvPr/>
          </p:nvSpPr>
          <p:spPr>
            <a:xfrm>
              <a:off x="4504370" y="1219200"/>
              <a:ext cx="982030" cy="914400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flipV="1">
              <a:off x="4504370" y="1219200"/>
              <a:ext cx="982030" cy="914400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/>
            <p:cNvSpPr/>
            <p:nvPr/>
          </p:nvSpPr>
          <p:spPr>
            <a:xfrm rot="5400000" flipV="1">
              <a:off x="4504370" y="1185385"/>
              <a:ext cx="982030" cy="914400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 rot="13551531" flipH="1">
            <a:off x="7981699" y="2282209"/>
            <a:ext cx="982030" cy="982030"/>
            <a:chOff x="4504370" y="1151570"/>
            <a:chExt cx="982030" cy="982030"/>
          </a:xfrm>
        </p:grpSpPr>
        <p:sp>
          <p:nvSpPr>
            <p:cNvPr id="35" name="Arc 34"/>
            <p:cNvSpPr/>
            <p:nvPr/>
          </p:nvSpPr>
          <p:spPr>
            <a:xfrm>
              <a:off x="4504370" y="1219200"/>
              <a:ext cx="982030" cy="914400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/>
            <p:cNvSpPr/>
            <p:nvPr/>
          </p:nvSpPr>
          <p:spPr>
            <a:xfrm flipV="1">
              <a:off x="4504370" y="1219200"/>
              <a:ext cx="982030" cy="914400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5400000" flipV="1">
              <a:off x="4504370" y="1185385"/>
              <a:ext cx="982030" cy="914400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063994" y="175333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80122" y="175333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234389" y="176677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610600" y="255668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259329" y="331448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54022" y="332298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25213" y="331448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729299" y="253897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NT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 rot="18601810">
            <a:off x="4375694" y="1538825"/>
            <a:ext cx="129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Strongly NT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rot="18601810">
            <a:off x="7813840" y="1528240"/>
            <a:ext cx="11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Strongly T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18601810">
            <a:off x="5441169" y="1538826"/>
            <a:ext cx="121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Weakly NT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 rot="18601810">
            <a:off x="6608032" y="1528240"/>
            <a:ext cx="105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Weakly T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60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"/>
            <a:ext cx="5867400" cy="452596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movi</a:t>
            </a:r>
            <a:r>
              <a:rPr lang="en-US" dirty="0"/>
              <a:t>	r18, 3	# max </a:t>
            </a:r>
            <a:r>
              <a:rPr lang="en-US" dirty="0" err="1"/>
              <a:t>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	</a:t>
            </a:r>
            <a:r>
              <a:rPr lang="en-US" dirty="0" err="1"/>
              <a:t>movi</a:t>
            </a:r>
            <a:r>
              <a:rPr lang="en-US" dirty="0"/>
              <a:t>	r19, 2	# max j</a:t>
            </a:r>
            <a:br>
              <a:rPr lang="en-US" dirty="0"/>
            </a:br>
            <a:r>
              <a:rPr lang="en-US" dirty="0"/>
              <a:t> 	</a:t>
            </a:r>
            <a:r>
              <a:rPr lang="en-US" dirty="0" err="1"/>
              <a:t>movi</a:t>
            </a:r>
            <a:r>
              <a:rPr lang="en-US" dirty="0"/>
              <a:t>	r8, 0		#</a:t>
            </a:r>
            <a:r>
              <a:rPr lang="en-US" dirty="0" err="1"/>
              <a:t>i</a:t>
            </a:r>
            <a:r>
              <a:rPr lang="en-US" dirty="0"/>
              <a:t> = 0</a:t>
            </a:r>
            <a:br>
              <a:rPr lang="en-US" dirty="0"/>
            </a:br>
            <a:r>
              <a:rPr lang="en-US" dirty="0" err="1"/>
              <a:t>DOi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movi</a:t>
            </a:r>
            <a:r>
              <a:rPr lang="en-US" dirty="0"/>
              <a:t>	r9, 0		# j = 0</a:t>
            </a:r>
            <a:br>
              <a:rPr lang="en-US" dirty="0"/>
            </a:br>
            <a:r>
              <a:rPr lang="en-US" dirty="0" err="1"/>
              <a:t>DOj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	some computation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addi</a:t>
            </a:r>
            <a:r>
              <a:rPr lang="en-US" dirty="0"/>
              <a:t>	r9, r9, 1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blt</a:t>
            </a:r>
            <a:r>
              <a:rPr lang="en-US" dirty="0"/>
              <a:t>	r9, r19, </a:t>
            </a:r>
            <a:r>
              <a:rPr lang="en-US" dirty="0" err="1"/>
              <a:t>DOj</a:t>
            </a:r>
            <a:r>
              <a:rPr lang="en-US" dirty="0"/>
              <a:t> #J branch</a:t>
            </a:r>
            <a:br>
              <a:rPr lang="en-US" dirty="0"/>
            </a:br>
            <a:r>
              <a:rPr lang="en-US" dirty="0"/>
              <a:t> 	</a:t>
            </a:r>
            <a:r>
              <a:rPr lang="en-US" dirty="0" err="1"/>
              <a:t>addi</a:t>
            </a:r>
            <a:r>
              <a:rPr lang="en-US" dirty="0"/>
              <a:t> 	r8, r8, 1</a:t>
            </a:r>
            <a:br>
              <a:rPr lang="en-US" dirty="0"/>
            </a:br>
            <a:r>
              <a:rPr lang="en-US" dirty="0"/>
              <a:t> 	</a:t>
            </a:r>
            <a:r>
              <a:rPr lang="en-US" dirty="0" err="1"/>
              <a:t>blt</a:t>
            </a:r>
            <a:r>
              <a:rPr lang="en-US" dirty="0"/>
              <a:t> 	r8, r18, </a:t>
            </a:r>
            <a:r>
              <a:rPr lang="en-US" dirty="0" err="1"/>
              <a:t>DOi</a:t>
            </a:r>
            <a:r>
              <a:rPr lang="en-US" dirty="0"/>
              <a:t>  # I branch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953000"/>
            <a:ext cx="63482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	T </a:t>
            </a:r>
            <a:r>
              <a:rPr lang="en-US" sz="4400" dirty="0" err="1"/>
              <a:t>T</a:t>
            </a:r>
            <a:r>
              <a:rPr lang="en-US" sz="4400" dirty="0"/>
              <a:t> NT    T </a:t>
            </a:r>
            <a:r>
              <a:rPr lang="en-US" sz="4400" dirty="0" err="1"/>
              <a:t>T</a:t>
            </a:r>
            <a:r>
              <a:rPr lang="en-US" sz="4400" dirty="0"/>
              <a:t> NT   T </a:t>
            </a:r>
            <a:r>
              <a:rPr lang="en-US" sz="4400" dirty="0" err="1"/>
              <a:t>T</a:t>
            </a:r>
            <a:r>
              <a:rPr lang="en-US" sz="4400" dirty="0"/>
              <a:t> </a:t>
            </a:r>
            <a:r>
              <a:rPr lang="en-US" sz="4400" dirty="0" smtClean="0"/>
              <a:t>NT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6096000"/>
            <a:ext cx="7189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 </a:t>
            </a:r>
            <a:r>
              <a:rPr lang="en-US" sz="2400" dirty="0"/>
              <a:t>(11)  T(11) </a:t>
            </a:r>
            <a:r>
              <a:rPr lang="en-US" sz="2400" b="1" dirty="0"/>
              <a:t>T</a:t>
            </a:r>
            <a:r>
              <a:rPr lang="en-US" sz="2400" dirty="0"/>
              <a:t>(10)     T(11) T (11) </a:t>
            </a:r>
            <a:r>
              <a:rPr lang="en-US" sz="2400" b="1" dirty="0"/>
              <a:t>T</a:t>
            </a:r>
            <a:r>
              <a:rPr lang="en-US" sz="2400" dirty="0"/>
              <a:t>(10)  T(11) T (11) </a:t>
            </a:r>
            <a:r>
              <a:rPr lang="en-US" sz="2400" b="1" dirty="0"/>
              <a:t>T</a:t>
            </a:r>
            <a:r>
              <a:rPr lang="en-US" sz="2400" dirty="0"/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112389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311937" y="2514600"/>
            <a:ext cx="0" cy="118324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311937" y="3697840"/>
            <a:ext cx="1150870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462807" y="3064759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2807" y="3445759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62807" y="4207759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10665" y="3915732"/>
            <a:ext cx="0" cy="2286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75437" y="1551467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37637" y="1551467"/>
            <a:ext cx="33669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00</a:t>
            </a:r>
            <a:endParaRPr lang="en-US" sz="1100" dirty="0"/>
          </a:p>
        </p:txBody>
      </p:sp>
      <p:sp>
        <p:nvSpPr>
          <p:cNvPr id="17" name="Oval 16"/>
          <p:cNvSpPr/>
          <p:nvPr/>
        </p:nvSpPr>
        <p:spPr>
          <a:xfrm>
            <a:off x="3007137" y="2835716"/>
            <a:ext cx="609600" cy="505047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h()</a:t>
            </a:r>
            <a:endParaRPr lang="en-US" sz="14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1356537" y="1932467"/>
            <a:ext cx="0" cy="58213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356537" y="2508840"/>
            <a:ext cx="2925516" cy="576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815107" y="1551467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0 0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4282053" y="1926707"/>
            <a:ext cx="0" cy="58213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83828" y="1175047"/>
            <a:ext cx="82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510665" y="1600200"/>
            <a:ext cx="137535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462807" y="1066800"/>
            <a:ext cx="718793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505200" y="1219200"/>
            <a:ext cx="488461" cy="4713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40056" y="885678"/>
            <a:ext cx="95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younger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809094" y="7620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3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54652" y="1942364"/>
            <a:ext cx="468184" cy="381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48272" y="1949452"/>
            <a:ext cx="68512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933396" y="1949452"/>
            <a:ext cx="33669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00</a:t>
            </a:r>
            <a:endParaRPr lang="en-US" sz="1100" dirty="0"/>
          </a:p>
        </p:txBody>
      </p:sp>
      <p:sp>
        <p:nvSpPr>
          <p:cNvPr id="52" name="Rectangle 51"/>
          <p:cNvSpPr/>
          <p:nvPr/>
        </p:nvSpPr>
        <p:spPr>
          <a:xfrm>
            <a:off x="5519959" y="1942364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0 0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10200" y="1478076"/>
            <a:ext cx="8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history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228600"/>
            <a:ext cx="3877985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err="1"/>
              <a:t>movi</a:t>
            </a:r>
            <a:r>
              <a:rPr lang="en-US" sz="2800" dirty="0"/>
              <a:t>	r9, 0		</a:t>
            </a:r>
            <a:br>
              <a:rPr lang="en-US" sz="2800" dirty="0"/>
            </a:br>
            <a:r>
              <a:rPr lang="en-US" sz="2800" dirty="0" err="1"/>
              <a:t>DOj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	some computation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addi</a:t>
            </a:r>
            <a:r>
              <a:rPr lang="en-US" sz="2800" dirty="0"/>
              <a:t>	r9, r9, 1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blt</a:t>
            </a:r>
            <a:r>
              <a:rPr lang="en-US" sz="2800" dirty="0"/>
              <a:t>	r9, r19, </a:t>
            </a:r>
            <a:r>
              <a:rPr lang="en-US" sz="2800" dirty="0" err="1" smtClean="0"/>
              <a:t>DOj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movi</a:t>
            </a:r>
            <a:r>
              <a:rPr lang="en-US" sz="2800" dirty="0"/>
              <a:t>	r9, 0		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/>
              <a:t>DOj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	some computation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addi</a:t>
            </a:r>
            <a:r>
              <a:rPr lang="en-US" sz="2800" dirty="0"/>
              <a:t>	r9, r9, 1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blt</a:t>
            </a:r>
            <a:r>
              <a:rPr lang="en-US" sz="2800" dirty="0"/>
              <a:t>	r9, r19, </a:t>
            </a:r>
            <a:r>
              <a:rPr lang="en-US" sz="2800" dirty="0" err="1" smtClean="0"/>
              <a:t>DOj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movi</a:t>
            </a:r>
            <a:r>
              <a:rPr lang="en-US" sz="2800" dirty="0"/>
              <a:t>	r9, 0		</a:t>
            </a:r>
            <a:br>
              <a:rPr lang="en-US" sz="2800" dirty="0"/>
            </a:br>
            <a:r>
              <a:rPr lang="en-US" sz="2800" dirty="0" err="1"/>
              <a:t>DOj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	some computation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addi</a:t>
            </a:r>
            <a:r>
              <a:rPr lang="en-US" sz="2800" dirty="0"/>
              <a:t>	r9, r9, 1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blt</a:t>
            </a:r>
            <a:r>
              <a:rPr lang="en-US" sz="2800" dirty="0"/>
              <a:t>	r9, r19, </a:t>
            </a:r>
            <a:r>
              <a:rPr lang="en-US" sz="2800" dirty="0" err="1" smtClean="0"/>
              <a:t>DOj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272495" y="1478076"/>
            <a:ext cx="116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prediction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640691" y="1930109"/>
            <a:ext cx="46818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605998" y="1930109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0 0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554651" y="4081131"/>
            <a:ext cx="468184" cy="381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248271" y="4088219"/>
            <a:ext cx="68512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33395" y="4088219"/>
            <a:ext cx="33669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00</a:t>
            </a:r>
            <a:endParaRPr lang="en-US" sz="1100" dirty="0"/>
          </a:p>
        </p:txBody>
      </p:sp>
      <p:sp>
        <p:nvSpPr>
          <p:cNvPr id="24" name="Rectangle 23"/>
          <p:cNvSpPr/>
          <p:nvPr/>
        </p:nvSpPr>
        <p:spPr>
          <a:xfrm>
            <a:off x="5519958" y="4081131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562845" y="3616843"/>
            <a:ext cx="82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50307" y="3616843"/>
            <a:ext cx="11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640690" y="4068876"/>
            <a:ext cx="46818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605997" y="4068876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554652" y="6184455"/>
            <a:ext cx="468184" cy="381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248272" y="6191543"/>
            <a:ext cx="68512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933396" y="6191543"/>
            <a:ext cx="33669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00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5519959" y="6184455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62846" y="5720167"/>
            <a:ext cx="82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450308" y="5720167"/>
            <a:ext cx="11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8640691" y="6172200"/>
            <a:ext cx="46818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605998" y="61722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00601" y="1478076"/>
            <a:ext cx="167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Pattern learned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54652" y="1942364"/>
            <a:ext cx="468184" cy="381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48272" y="1949452"/>
            <a:ext cx="68512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933396" y="1949452"/>
            <a:ext cx="33669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00</a:t>
            </a:r>
            <a:endParaRPr lang="en-US" sz="1100" dirty="0"/>
          </a:p>
        </p:txBody>
      </p:sp>
      <p:sp>
        <p:nvSpPr>
          <p:cNvPr id="52" name="Rectangle 51"/>
          <p:cNvSpPr/>
          <p:nvPr/>
        </p:nvSpPr>
        <p:spPr>
          <a:xfrm>
            <a:off x="5519959" y="1942364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10200" y="1478076"/>
            <a:ext cx="8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history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228600"/>
            <a:ext cx="3877985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err="1"/>
              <a:t>movi</a:t>
            </a:r>
            <a:r>
              <a:rPr lang="en-US" sz="2800" dirty="0"/>
              <a:t>	r9, 0		</a:t>
            </a:r>
            <a:br>
              <a:rPr lang="en-US" sz="2800" dirty="0"/>
            </a:br>
            <a:r>
              <a:rPr lang="en-US" sz="2800" dirty="0" err="1"/>
              <a:t>DOj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	some computation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addi</a:t>
            </a:r>
            <a:r>
              <a:rPr lang="en-US" sz="2800" dirty="0"/>
              <a:t>	r9, r9, 1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blt</a:t>
            </a:r>
            <a:r>
              <a:rPr lang="en-US" sz="2800" dirty="0"/>
              <a:t>	r9, r19, </a:t>
            </a:r>
            <a:r>
              <a:rPr lang="en-US" sz="2800" dirty="0" err="1" smtClean="0"/>
              <a:t>DOj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movi</a:t>
            </a:r>
            <a:r>
              <a:rPr lang="en-US" sz="2800" dirty="0"/>
              <a:t>	r9, 0		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/>
              <a:t>DOj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	some computation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addi</a:t>
            </a:r>
            <a:r>
              <a:rPr lang="en-US" sz="2800" dirty="0"/>
              <a:t>	r9, r9, 1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blt</a:t>
            </a:r>
            <a:r>
              <a:rPr lang="en-US" sz="2800" dirty="0"/>
              <a:t>	r9, r19, </a:t>
            </a:r>
            <a:r>
              <a:rPr lang="en-US" sz="2800" dirty="0" err="1" smtClean="0"/>
              <a:t>DOj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movi</a:t>
            </a:r>
            <a:r>
              <a:rPr lang="en-US" sz="2800" dirty="0"/>
              <a:t>	r9, 0		</a:t>
            </a:r>
            <a:br>
              <a:rPr lang="en-US" sz="2800" dirty="0"/>
            </a:br>
            <a:r>
              <a:rPr lang="en-US" sz="2800" dirty="0" err="1"/>
              <a:t>DOj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	some computation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addi</a:t>
            </a:r>
            <a:r>
              <a:rPr lang="en-US" sz="2800" dirty="0"/>
              <a:t>	r9, r9, 1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blt</a:t>
            </a:r>
            <a:r>
              <a:rPr lang="en-US" sz="2800" dirty="0"/>
              <a:t>	r9, r19, </a:t>
            </a:r>
            <a:r>
              <a:rPr lang="en-US" sz="2800" dirty="0" err="1" smtClean="0"/>
              <a:t>DOj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272495" y="1478076"/>
            <a:ext cx="116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prediction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43129" y="4495800"/>
            <a:ext cx="46818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108436" y="44958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0 1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143129" y="3505200"/>
            <a:ext cx="46818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108436" y="35052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43129" y="3988564"/>
            <a:ext cx="46818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108436" y="3988564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00601" y="1478076"/>
            <a:ext cx="167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Pattern learned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608792" y="1926415"/>
            <a:ext cx="46818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574099" y="1926415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143129" y="5029200"/>
            <a:ext cx="46818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108436" y="50292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0 0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2971800"/>
            <a:ext cx="1745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Learned thus far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62437" y="4114800"/>
            <a:ext cx="46818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56057" y="4121888"/>
            <a:ext cx="68512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41181" y="4121888"/>
            <a:ext cx="33669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00</a:t>
            </a:r>
            <a:endParaRPr lang="en-US" sz="1100" dirty="0"/>
          </a:p>
        </p:txBody>
      </p:sp>
      <p:sp>
        <p:nvSpPr>
          <p:cNvPr id="52" name="Rectangle 51"/>
          <p:cNvSpPr/>
          <p:nvPr/>
        </p:nvSpPr>
        <p:spPr>
          <a:xfrm>
            <a:off x="5427744" y="41148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17985" y="3650512"/>
            <a:ext cx="8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history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228600"/>
            <a:ext cx="3877985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err="1"/>
              <a:t>movi</a:t>
            </a:r>
            <a:r>
              <a:rPr lang="en-US" sz="2800" dirty="0"/>
              <a:t>	r9, 0		</a:t>
            </a:r>
            <a:br>
              <a:rPr lang="en-US" sz="2800" dirty="0"/>
            </a:br>
            <a:r>
              <a:rPr lang="en-US" sz="2800" dirty="0" err="1"/>
              <a:t>DOj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	some computation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addi</a:t>
            </a:r>
            <a:r>
              <a:rPr lang="en-US" sz="2800" dirty="0"/>
              <a:t>	r9, r9, 1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blt</a:t>
            </a:r>
            <a:r>
              <a:rPr lang="en-US" sz="2800" dirty="0"/>
              <a:t>	r9, r19, </a:t>
            </a:r>
            <a:r>
              <a:rPr lang="en-US" sz="2800" dirty="0" err="1" smtClean="0"/>
              <a:t>DOj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movi</a:t>
            </a:r>
            <a:r>
              <a:rPr lang="en-US" sz="2800" dirty="0"/>
              <a:t>	r9, 0		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/>
              <a:t>DOj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	some computation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addi</a:t>
            </a:r>
            <a:r>
              <a:rPr lang="en-US" sz="2800" dirty="0"/>
              <a:t>	r9, r9, 1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blt</a:t>
            </a:r>
            <a:r>
              <a:rPr lang="en-US" sz="2800" dirty="0"/>
              <a:t>	r9, r19, </a:t>
            </a:r>
            <a:r>
              <a:rPr lang="en-US" sz="2800" dirty="0" err="1" smtClean="0"/>
              <a:t>DOj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movi</a:t>
            </a:r>
            <a:r>
              <a:rPr lang="en-US" sz="2800" dirty="0"/>
              <a:t>	r9, 0		</a:t>
            </a:r>
            <a:br>
              <a:rPr lang="en-US" sz="2800" dirty="0"/>
            </a:br>
            <a:r>
              <a:rPr lang="en-US" sz="2800" dirty="0" err="1"/>
              <a:t>DOj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	some computation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addi</a:t>
            </a:r>
            <a:r>
              <a:rPr lang="en-US" sz="2800" dirty="0"/>
              <a:t>	r9, r9, 1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blt</a:t>
            </a:r>
            <a:r>
              <a:rPr lang="en-US" sz="2800" dirty="0"/>
              <a:t>	r9, r19, </a:t>
            </a:r>
            <a:r>
              <a:rPr lang="en-US" sz="2800" dirty="0" err="1" smtClean="0"/>
              <a:t>DOj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180280" y="3650512"/>
            <a:ext cx="116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prediction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239283" y="469737"/>
            <a:ext cx="1745478" cy="2438400"/>
            <a:chOff x="6096000" y="2971800"/>
            <a:chExt cx="1745478" cy="2438400"/>
          </a:xfrm>
        </p:grpSpPr>
        <p:sp>
          <p:nvSpPr>
            <p:cNvPr id="19" name="Rectangle 18"/>
            <p:cNvSpPr/>
            <p:nvPr/>
          </p:nvSpPr>
          <p:spPr>
            <a:xfrm>
              <a:off x="7143129" y="4495800"/>
              <a:ext cx="468184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08436" y="44958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0 1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43129" y="3505200"/>
              <a:ext cx="468184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108436" y="35052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1 0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143129" y="3988564"/>
              <a:ext cx="468184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08436" y="3988564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1 1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143129" y="5029200"/>
              <a:ext cx="468184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108436" y="50292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0 0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096000" y="2971800"/>
              <a:ext cx="1745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Learned thus far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251719" y="4111106"/>
            <a:ext cx="84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462438" y="6241312"/>
            <a:ext cx="46818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156058" y="6248400"/>
            <a:ext cx="68512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841182" y="6248400"/>
            <a:ext cx="33669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00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5427745" y="6241312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51720" y="6237618"/>
            <a:ext cx="84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8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3267139" y="22860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bubble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09600" y="1634238"/>
            <a:ext cx="845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17188" y="80770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3939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branch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23939" y="1371600"/>
            <a:ext cx="4572000" cy="3276600"/>
            <a:chOff x="0" y="1371600"/>
            <a:chExt cx="7429500" cy="32766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4859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9718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4577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436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295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1438339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354511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67139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181539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095939" y="1371600"/>
            <a:ext cx="0" cy="32766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010339" y="1371600"/>
            <a:ext cx="0" cy="32766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924739" y="1371600"/>
            <a:ext cx="0" cy="32766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839139" y="1371600"/>
            <a:ext cx="0" cy="32766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753539" y="1371600"/>
            <a:ext cx="0" cy="32766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181539" y="22860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bubble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095939" y="22860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bubble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352739" y="2819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fetch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267139" y="2819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183311" y="2819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095939" y="2819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10339" y="2819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267139" y="3276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181539" y="3276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097711" y="3276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010339" y="3276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924739" y="3276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48232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682981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597381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511781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C4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401086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340581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256753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C7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169381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C8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8083781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C9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08400" y="3390900"/>
            <a:ext cx="1265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Redirected </a:t>
            </a:r>
            <a:br>
              <a:rPr lang="en-US" b="1" dirty="0" smtClean="0"/>
            </a:br>
            <a:r>
              <a:rPr lang="en-US" b="1" dirty="0" smtClean="0"/>
              <a:t>fetch</a:t>
            </a:r>
            <a:endParaRPr lang="en-US" b="1" dirty="0"/>
          </a:p>
        </p:txBody>
      </p:sp>
      <p:cxnSp>
        <p:nvCxnSpPr>
          <p:cNvPr id="17" name="Straight Arrow Connector 16"/>
          <p:cNvCxnSpPr>
            <a:stCxn id="9" idx="0"/>
          </p:cNvCxnSpPr>
          <p:nvPr/>
        </p:nvCxnSpPr>
        <p:spPr>
          <a:xfrm flipV="1">
            <a:off x="2241362" y="3124200"/>
            <a:ext cx="330924" cy="266700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6200" y="1765491"/>
            <a:ext cx="35939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95889" y="2754868"/>
            <a:ext cx="35939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799784" y="3206234"/>
            <a:ext cx="35939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347483" y="22860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bubble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433083" y="22860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bubble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10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62437" y="4114800"/>
            <a:ext cx="468184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56057" y="4121888"/>
            <a:ext cx="68512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41181" y="4121888"/>
            <a:ext cx="33669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00</a:t>
            </a:r>
            <a:endParaRPr lang="en-US" sz="1100" dirty="0"/>
          </a:p>
        </p:txBody>
      </p:sp>
      <p:sp>
        <p:nvSpPr>
          <p:cNvPr id="52" name="Rectangle 51"/>
          <p:cNvSpPr/>
          <p:nvPr/>
        </p:nvSpPr>
        <p:spPr>
          <a:xfrm>
            <a:off x="5427744" y="41148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17985" y="3650512"/>
            <a:ext cx="8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history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228600"/>
            <a:ext cx="3877985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err="1"/>
              <a:t>movi</a:t>
            </a:r>
            <a:r>
              <a:rPr lang="en-US" sz="2800" dirty="0"/>
              <a:t>	r9, 0		</a:t>
            </a:r>
            <a:br>
              <a:rPr lang="en-US" sz="2800" dirty="0"/>
            </a:br>
            <a:r>
              <a:rPr lang="en-US" sz="2800" dirty="0" err="1"/>
              <a:t>DOj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	some computation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addi</a:t>
            </a:r>
            <a:r>
              <a:rPr lang="en-US" sz="2800" dirty="0"/>
              <a:t>	r9, r9, 1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blt</a:t>
            </a:r>
            <a:r>
              <a:rPr lang="en-US" sz="2800" dirty="0"/>
              <a:t>	r9, r19, </a:t>
            </a:r>
            <a:r>
              <a:rPr lang="en-US" sz="2800" dirty="0" err="1" smtClean="0"/>
              <a:t>DOj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movi</a:t>
            </a:r>
            <a:r>
              <a:rPr lang="en-US" sz="2800" dirty="0"/>
              <a:t>	r9, 0		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/>
              <a:t>DOj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	some computation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addi</a:t>
            </a:r>
            <a:r>
              <a:rPr lang="en-US" sz="2800" dirty="0"/>
              <a:t>	r9, r9, 1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blt</a:t>
            </a:r>
            <a:r>
              <a:rPr lang="en-US" sz="2800" dirty="0"/>
              <a:t>	r9, r19, </a:t>
            </a:r>
            <a:r>
              <a:rPr lang="en-US" sz="2800" dirty="0" err="1" smtClean="0"/>
              <a:t>DOj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movi</a:t>
            </a:r>
            <a:r>
              <a:rPr lang="en-US" sz="2800" dirty="0"/>
              <a:t>	r9, 0		</a:t>
            </a:r>
            <a:br>
              <a:rPr lang="en-US" sz="2800" dirty="0"/>
            </a:br>
            <a:r>
              <a:rPr lang="en-US" sz="2800" dirty="0" err="1"/>
              <a:t>DOj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	some computation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addi</a:t>
            </a:r>
            <a:r>
              <a:rPr lang="en-US" sz="2800" dirty="0"/>
              <a:t>	r9, r9, 1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blt</a:t>
            </a:r>
            <a:r>
              <a:rPr lang="en-US" sz="2800" dirty="0"/>
              <a:t>	r9, r19, </a:t>
            </a:r>
            <a:r>
              <a:rPr lang="en-US" sz="2800" dirty="0" err="1" smtClean="0"/>
              <a:t>DOj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180280" y="3650512"/>
            <a:ext cx="116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prediction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251720" y="88737"/>
            <a:ext cx="1745478" cy="2438400"/>
            <a:chOff x="6096000" y="2971800"/>
            <a:chExt cx="1745478" cy="2438400"/>
          </a:xfrm>
        </p:grpSpPr>
        <p:sp>
          <p:nvSpPr>
            <p:cNvPr id="19" name="Rectangle 18"/>
            <p:cNvSpPr/>
            <p:nvPr/>
          </p:nvSpPr>
          <p:spPr>
            <a:xfrm>
              <a:off x="7143129" y="4495800"/>
              <a:ext cx="468184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08436" y="44958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0 1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43129" y="3505200"/>
              <a:ext cx="468184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108436" y="35052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1 0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143129" y="3988564"/>
              <a:ext cx="468184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08436" y="3988564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1 1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143129" y="5029200"/>
              <a:ext cx="468184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108436" y="50292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0 0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096000" y="2971800"/>
              <a:ext cx="1745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Learned thus far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6462438" y="6241312"/>
            <a:ext cx="468184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156058" y="6248400"/>
            <a:ext cx="68512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841182" y="6248400"/>
            <a:ext cx="33669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00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5427745" y="6241312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452973" y="1993737"/>
            <a:ext cx="468184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146593" y="2000825"/>
            <a:ext cx="68512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831717" y="2000825"/>
            <a:ext cx="33669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00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5418280" y="1993737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308521" y="1529449"/>
            <a:ext cx="8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history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70816" y="1529449"/>
            <a:ext cx="116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prediction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61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41451" y="914400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bimodal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53856" y="3276600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gshare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33800" y="2514600"/>
            <a:ext cx="295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is best for this branch?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45720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cxnSp>
        <p:nvCxnSpPr>
          <p:cNvPr id="9" name="Straight Connector 8"/>
          <p:cNvCxnSpPr>
            <a:stCxn id="7" idx="2"/>
          </p:cNvCxnSpPr>
          <p:nvPr/>
        </p:nvCxnSpPr>
        <p:spPr>
          <a:xfrm>
            <a:off x="1866900" y="838200"/>
            <a:ext cx="0" cy="3124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66900" y="3962400"/>
            <a:ext cx="197455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66900" y="1600200"/>
            <a:ext cx="197455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41451" y="914400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bimodal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53855" y="2743200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gshare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45720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cxnSp>
        <p:nvCxnSpPr>
          <p:cNvPr id="9" name="Straight Connector 8"/>
          <p:cNvCxnSpPr>
            <a:stCxn id="7" idx="2"/>
          </p:cNvCxnSpPr>
          <p:nvPr/>
        </p:nvCxnSpPr>
        <p:spPr>
          <a:xfrm flipH="1">
            <a:off x="1866899" y="838200"/>
            <a:ext cx="1" cy="4953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66899" y="3429000"/>
            <a:ext cx="197455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66900" y="1600200"/>
            <a:ext cx="197455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53856" y="5105400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66898" y="5791200"/>
            <a:ext cx="197455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apezoid 2"/>
          <p:cNvSpPr/>
          <p:nvPr/>
        </p:nvSpPr>
        <p:spPr>
          <a:xfrm rot="5400000">
            <a:off x="6019800" y="2133600"/>
            <a:ext cx="1371600" cy="609600"/>
          </a:xfrm>
          <a:prstGeom prst="trapezoi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213051" y="2057400"/>
            <a:ext cx="118774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225456" y="2971800"/>
            <a:ext cx="118774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10400" y="2441944"/>
            <a:ext cx="118774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826549" y="3048000"/>
            <a:ext cx="0" cy="2857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29886" y="5905500"/>
            <a:ext cx="15966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3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242988" y="2438400"/>
            <a:ext cx="7440945" cy="17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58014" y="3158805"/>
            <a:ext cx="2005121" cy="9663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58014" y="2200751"/>
            <a:ext cx="6015365" cy="4428648"/>
            <a:chOff x="1058014" y="1694612"/>
            <a:chExt cx="6015365" cy="485858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058014" y="1694612"/>
              <a:ext cx="0" cy="4858588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063136" y="1694612"/>
              <a:ext cx="0" cy="4858588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68257" y="1694612"/>
              <a:ext cx="0" cy="4858588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073379" y="1694612"/>
              <a:ext cx="0" cy="4858588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3063136" y="3158805"/>
            <a:ext cx="2005121" cy="9663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72143" y="3158805"/>
            <a:ext cx="2005121" cy="9663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063136" y="4419600"/>
            <a:ext cx="2005121" cy="990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068257" y="4419600"/>
            <a:ext cx="2005121" cy="990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69133" y="1976917"/>
            <a:ext cx="932206" cy="76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599594" y="1963050"/>
            <a:ext cx="932206" cy="76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604715" y="1982095"/>
            <a:ext cx="932206" cy="76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438401" y="1963050"/>
            <a:ext cx="609599" cy="120396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15926" y="1074860"/>
            <a:ext cx="1621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Fast Prediction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available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4648200" y="2895600"/>
            <a:ext cx="339601" cy="27141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706053" y="2573474"/>
            <a:ext cx="230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Overwriting Prediction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00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BTB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19812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91000" y="19812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ADDRESS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0" y="1981200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81200" y="24384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91000" y="24384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ADDRESS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0" y="2438400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81200" y="35052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91000" y="35052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ADDRESS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3505200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648200" y="2971800"/>
            <a:ext cx="0" cy="381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15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41451" y="17145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PC+4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53855" y="2743200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BTB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45720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cxnSp>
        <p:nvCxnSpPr>
          <p:cNvPr id="9" name="Straight Connector 8"/>
          <p:cNvCxnSpPr>
            <a:stCxn id="7" idx="2"/>
          </p:cNvCxnSpPr>
          <p:nvPr/>
        </p:nvCxnSpPr>
        <p:spPr>
          <a:xfrm flipH="1">
            <a:off x="1866899" y="838200"/>
            <a:ext cx="1" cy="4953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66899" y="3429000"/>
            <a:ext cx="197455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66900" y="2057400"/>
            <a:ext cx="197455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53856" y="5105400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Direction</a:t>
            </a:r>
            <a:br>
              <a:rPr lang="en-US" dirty="0" smtClean="0"/>
            </a:br>
            <a:r>
              <a:rPr lang="en-US" dirty="0" smtClean="0"/>
              <a:t>Predictor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66898" y="5791200"/>
            <a:ext cx="197455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apezoid 2"/>
          <p:cNvSpPr/>
          <p:nvPr/>
        </p:nvSpPr>
        <p:spPr>
          <a:xfrm rot="5400000">
            <a:off x="6019800" y="2133600"/>
            <a:ext cx="1371600" cy="609600"/>
          </a:xfrm>
          <a:prstGeom prst="trapezoi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213051" y="2057400"/>
            <a:ext cx="118774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225456" y="2971800"/>
            <a:ext cx="118774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10400" y="2441944"/>
            <a:ext cx="118774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826549" y="3048000"/>
            <a:ext cx="0" cy="2857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29886" y="5905500"/>
            <a:ext cx="15966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59197" y="2029933"/>
            <a:ext cx="91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95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182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Calls and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8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	If (error != 0) </a:t>
            </a:r>
            <a:r>
              <a:rPr lang="en-US" dirty="0" err="1"/>
              <a:t>error_handle</a:t>
            </a:r>
            <a:r>
              <a:rPr lang="en-US" dirty="0"/>
              <a:t>();</a:t>
            </a:r>
          </a:p>
          <a:p>
            <a:r>
              <a:rPr lang="en-US" dirty="0"/>
              <a:t>	If (a[</a:t>
            </a:r>
            <a:r>
              <a:rPr lang="en-US" dirty="0" err="1"/>
              <a:t>i</a:t>
            </a:r>
            <a:r>
              <a:rPr lang="en-US" dirty="0"/>
              <a:t>] &lt; threshold) a++; else b</a:t>
            </a:r>
            <a:r>
              <a:rPr lang="en-US" dirty="0" smtClean="0"/>
              <a:t>++;</a:t>
            </a:r>
          </a:p>
          <a:p>
            <a:endParaRPr lang="en-US" dirty="0"/>
          </a:p>
          <a:p>
            <a:r>
              <a:rPr lang="en-US" dirty="0"/>
              <a:t>	Load a[</a:t>
            </a:r>
            <a:r>
              <a:rPr lang="en-US" dirty="0" err="1"/>
              <a:t>i</a:t>
            </a:r>
            <a:r>
              <a:rPr lang="en-US" dirty="0"/>
              <a:t>] in r8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 err="1"/>
              <a:t>blt</a:t>
            </a:r>
            <a:r>
              <a:rPr lang="en-US" b="1" dirty="0"/>
              <a:t>  r8, r9, THEN</a:t>
            </a:r>
            <a:r>
              <a:rPr lang="en-US" dirty="0"/>
              <a:t>	# r9 holds threshold</a:t>
            </a:r>
            <a:br>
              <a:rPr lang="en-US" dirty="0"/>
            </a:br>
            <a:r>
              <a:rPr lang="en-US" dirty="0"/>
              <a:t>ELSE: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addi</a:t>
            </a:r>
            <a:r>
              <a:rPr lang="en-US" dirty="0"/>
              <a:t> r10, r10, 1		# b++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 err="1"/>
              <a:t>br</a:t>
            </a:r>
            <a:r>
              <a:rPr lang="en-US" b="1" dirty="0"/>
              <a:t> 	DONE</a:t>
            </a:r>
            <a:endParaRPr lang="en-US" dirty="0"/>
          </a:p>
          <a:p>
            <a:r>
              <a:rPr lang="en-US" dirty="0"/>
              <a:t>THEN: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addi</a:t>
            </a:r>
            <a:r>
              <a:rPr lang="en-US" dirty="0"/>
              <a:t> r11, r11, 1		# a++</a:t>
            </a:r>
            <a:br>
              <a:rPr lang="en-US" dirty="0"/>
            </a:br>
            <a:r>
              <a:rPr lang="en-US" dirty="0"/>
              <a:t>DONE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	Load a[</a:t>
            </a:r>
            <a:r>
              <a:rPr lang="en-US" dirty="0" err="1"/>
              <a:t>i</a:t>
            </a:r>
            <a:r>
              <a:rPr lang="en-US" dirty="0"/>
              <a:t>] in r8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cmplt</a:t>
            </a:r>
            <a:r>
              <a:rPr lang="en-US" dirty="0"/>
              <a:t> c0, r8, r9	# condition register c0 = r8 &lt; r9</a:t>
            </a:r>
            <a:br>
              <a:rPr lang="en-US" dirty="0"/>
            </a:br>
            <a:r>
              <a:rPr lang="en-US" dirty="0"/>
              <a:t>c0:	</a:t>
            </a:r>
            <a:r>
              <a:rPr lang="en-US" dirty="0" err="1"/>
              <a:t>addi</a:t>
            </a:r>
            <a:r>
              <a:rPr lang="en-US" dirty="0"/>
              <a:t> r10, r10, 1</a:t>
            </a:r>
            <a:br>
              <a:rPr lang="en-US" dirty="0"/>
            </a:br>
            <a:r>
              <a:rPr lang="en-US" dirty="0"/>
              <a:t>!c0:	</a:t>
            </a:r>
            <a:r>
              <a:rPr lang="en-US" dirty="0" err="1"/>
              <a:t>addi</a:t>
            </a:r>
            <a:r>
              <a:rPr lang="en-US" dirty="0"/>
              <a:t> r11, r11,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1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609600" y="1634238"/>
            <a:ext cx="845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17188" y="80770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3939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23939" y="1371600"/>
            <a:ext cx="4572000" cy="3276600"/>
            <a:chOff x="0" y="1371600"/>
            <a:chExt cx="7429500" cy="32766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4859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9718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4577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436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295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1438339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354511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67139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181539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095939" y="1371600"/>
            <a:ext cx="0" cy="32766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010339" y="1371600"/>
            <a:ext cx="0" cy="32766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924739" y="1371600"/>
            <a:ext cx="0" cy="32766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839139" y="1371600"/>
            <a:ext cx="0" cy="32766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753539" y="1371600"/>
            <a:ext cx="0" cy="32766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438339" y="2286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352739" y="2286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52739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163878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080050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992678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907078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163878" y="3657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078278" y="3657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94450" y="3657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907078" y="3657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821478" y="3657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48232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682981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597381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511781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C4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401086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340581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256753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C7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169381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C8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8083781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C9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68911" y="699914"/>
            <a:ext cx="0" cy="113594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48232" y="323578"/>
            <a:ext cx="147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Predict PC + 4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1765491"/>
            <a:ext cx="35939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81139" y="2215634"/>
            <a:ext cx="35939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895539" y="2640568"/>
            <a:ext cx="35939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92628" y="3135868"/>
            <a:ext cx="35939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696523" y="3587234"/>
            <a:ext cx="35939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444827" y="695162"/>
            <a:ext cx="0" cy="113594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809939" y="346552"/>
            <a:ext cx="1781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Resolve if branch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276600" y="319434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278372" y="2286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191000" y="2286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105400" y="2286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276600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192772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105400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019800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2354511" y="1298009"/>
            <a:ext cx="3021" cy="56797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747436" y="725269"/>
            <a:ext cx="1269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Resolve if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non-branch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73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3267139" y="22860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bubble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268911" y="27432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bubble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09600" y="1634238"/>
            <a:ext cx="845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17188" y="80770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3939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branch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23939" y="1371600"/>
            <a:ext cx="4572000" cy="3276600"/>
            <a:chOff x="0" y="1371600"/>
            <a:chExt cx="7429500" cy="32766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4859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9718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4577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436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295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1438339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354511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67139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181539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095939" y="1371600"/>
            <a:ext cx="0" cy="32766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010339" y="1371600"/>
            <a:ext cx="0" cy="32766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924739" y="1371600"/>
            <a:ext cx="0" cy="32766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839139" y="1371600"/>
            <a:ext cx="0" cy="32766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753539" y="1371600"/>
            <a:ext cx="0" cy="32766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438339" y="2286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352739" y="2286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181539" y="22860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bubble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095939" y="22860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bubble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52739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183311" y="27432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bubble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095939" y="27432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bubble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010339" y="27432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bubbl</a:t>
            </a:r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249478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fetch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163878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080050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992678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907078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163878" y="3657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078278" y="3657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94450" y="3657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907078" y="3657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821478" y="3657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48232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682981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597381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511781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C4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401086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340581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256753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C7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169381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C8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8083781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C9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67139" y="1836594"/>
            <a:ext cx="0" cy="113594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86600" y="1972895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squashed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05139" y="3771900"/>
            <a:ext cx="1265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Redirected </a:t>
            </a:r>
            <a:br>
              <a:rPr lang="en-US" b="1" dirty="0" smtClean="0"/>
            </a:br>
            <a:r>
              <a:rPr lang="en-US" b="1" dirty="0" smtClean="0"/>
              <a:t>fetch</a:t>
            </a:r>
            <a:endParaRPr lang="en-US" b="1" dirty="0"/>
          </a:p>
        </p:txBody>
      </p:sp>
      <p:cxnSp>
        <p:nvCxnSpPr>
          <p:cNvPr id="17" name="Straight Arrow Connector 16"/>
          <p:cNvCxnSpPr>
            <a:stCxn id="9" idx="0"/>
          </p:cNvCxnSpPr>
          <p:nvPr/>
        </p:nvCxnSpPr>
        <p:spPr>
          <a:xfrm flipV="1">
            <a:off x="3138101" y="3505200"/>
            <a:ext cx="330924" cy="266700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6200" y="1765491"/>
            <a:ext cx="35939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81139" y="2215634"/>
            <a:ext cx="35939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895539" y="2640568"/>
            <a:ext cx="35939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92628" y="3135868"/>
            <a:ext cx="35939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696523" y="3587234"/>
            <a:ext cx="35939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268911" y="699914"/>
            <a:ext cx="0" cy="113594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48232" y="323578"/>
            <a:ext cx="147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Predict PC + 4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1444827" y="695162"/>
            <a:ext cx="0" cy="113594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09939" y="346552"/>
            <a:ext cx="2538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Resolve next PC != PC + 4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68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6781800" cy="28956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	do {</a:t>
            </a:r>
            <a:br>
              <a:rPr lang="en-US" dirty="0"/>
            </a:br>
            <a:r>
              <a:rPr lang="en-US" dirty="0"/>
              <a:t>		if (a[</a:t>
            </a:r>
            <a:r>
              <a:rPr lang="en-US" dirty="0" err="1"/>
              <a:t>i</a:t>
            </a:r>
            <a:r>
              <a:rPr lang="en-US" dirty="0"/>
              <a:t>] != 0) </a:t>
            </a:r>
            <a:br>
              <a:rPr lang="en-US" dirty="0"/>
            </a:br>
            <a:r>
              <a:rPr lang="en-US" dirty="0"/>
              <a:t>			some computation</a:t>
            </a:r>
            <a:br>
              <a:rPr lang="en-US" dirty="0"/>
            </a:br>
            <a:r>
              <a:rPr lang="en-US" dirty="0"/>
              <a:t> 		</a:t>
            </a:r>
            <a:r>
              <a:rPr lang="en-US" dirty="0" err="1"/>
              <a:t>i</a:t>
            </a:r>
            <a:r>
              <a:rPr lang="en-US" dirty="0"/>
              <a:t>++;</a:t>
            </a:r>
            <a:br>
              <a:rPr lang="en-US" dirty="0"/>
            </a:br>
            <a:r>
              <a:rPr lang="en-US" dirty="0"/>
              <a:t>	} while (</a:t>
            </a:r>
            <a:r>
              <a:rPr lang="en-US" dirty="0" err="1"/>
              <a:t>i</a:t>
            </a:r>
            <a:r>
              <a:rPr lang="en-US" dirty="0"/>
              <a:t> &lt; 100);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352800"/>
            <a:ext cx="5395451" cy="3416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DOWHILE:</a:t>
            </a:r>
            <a:br>
              <a:rPr lang="en-US" sz="2400" dirty="0"/>
            </a:br>
            <a:r>
              <a:rPr lang="en-US" sz="2400" dirty="0"/>
              <a:t>          load in r10 a[</a:t>
            </a:r>
            <a:r>
              <a:rPr lang="en-US" sz="2400" dirty="0" err="1"/>
              <a:t>i</a:t>
            </a:r>
            <a:r>
              <a:rPr lang="en-US" sz="2400" dirty="0"/>
              <a:t>]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b="1" u="sng" dirty="0" err="1"/>
              <a:t>beq</a:t>
            </a:r>
            <a:r>
              <a:rPr lang="en-US" sz="2400" b="1" u="sng" dirty="0"/>
              <a:t>	r10, r0, SKIP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		some computation</a:t>
            </a:r>
            <a:br>
              <a:rPr lang="en-US" sz="2400" dirty="0"/>
            </a:br>
            <a:r>
              <a:rPr lang="en-US" sz="2400" dirty="0"/>
              <a:t> 	SKIP:</a:t>
            </a:r>
            <a:br>
              <a:rPr lang="en-US" sz="2400" dirty="0"/>
            </a:br>
            <a:r>
              <a:rPr lang="en-US" sz="2400" dirty="0"/>
              <a:t> 		some computation</a:t>
            </a:r>
            <a:br>
              <a:rPr lang="en-US" sz="2400" dirty="0"/>
            </a:br>
            <a:r>
              <a:rPr lang="en-US" sz="2400" dirty="0"/>
              <a:t> 		</a:t>
            </a:r>
            <a:r>
              <a:rPr lang="en-US" sz="2400" dirty="0" err="1"/>
              <a:t>addi</a:t>
            </a:r>
            <a:r>
              <a:rPr lang="en-US" sz="2400" dirty="0"/>
              <a:t>	r11, r11, 1</a:t>
            </a:r>
            <a:br>
              <a:rPr lang="en-US" sz="2400" dirty="0"/>
            </a:br>
            <a:r>
              <a:rPr lang="en-US" sz="2400" dirty="0"/>
              <a:t> 		</a:t>
            </a:r>
            <a:r>
              <a:rPr lang="en-US" sz="2400" b="1" u="sng" dirty="0" err="1"/>
              <a:t>blt</a:t>
            </a:r>
            <a:r>
              <a:rPr lang="en-US" sz="2400" b="1" u="sng" dirty="0"/>
              <a:t>	r11, r12, DOWHILE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190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042537" y="3147359"/>
            <a:ext cx="2005121" cy="9663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smtClean="0">
                <a:solidFill>
                  <a:schemeClr val="tx1"/>
                </a:solidFill>
              </a:rPr>
              <a:t>FETCH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242988" y="2438400"/>
            <a:ext cx="7440945" cy="17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58014" y="3158805"/>
            <a:ext cx="2005121" cy="4717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58014" y="2200751"/>
            <a:ext cx="6015365" cy="4428648"/>
            <a:chOff x="1058014" y="1694612"/>
            <a:chExt cx="6015365" cy="485858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058014" y="1694612"/>
              <a:ext cx="0" cy="4858588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063136" y="1694612"/>
              <a:ext cx="0" cy="4858588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68257" y="1694612"/>
              <a:ext cx="0" cy="4858588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073379" y="1694612"/>
              <a:ext cx="0" cy="4858588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3063136" y="3158805"/>
            <a:ext cx="2005121" cy="9663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72143" y="3158805"/>
            <a:ext cx="2005121" cy="9663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063136" y="4419600"/>
            <a:ext cx="2005121" cy="4717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068257" y="4419600"/>
            <a:ext cx="2005121" cy="4717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69133" y="1976917"/>
            <a:ext cx="932206" cy="76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599594" y="1963050"/>
            <a:ext cx="932206" cy="76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604715" y="1982095"/>
            <a:ext cx="932206" cy="76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" y="3140823"/>
            <a:ext cx="588573" cy="5077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438401" y="1963050"/>
            <a:ext cx="0" cy="119575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2895601" y="1976917"/>
            <a:ext cx="82246" cy="118655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58015" y="3164570"/>
            <a:ext cx="1380386" cy="4729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42988" y="1074860"/>
            <a:ext cx="1967856" cy="1269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Instruction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err="1" smtClean="0">
                <a:solidFill>
                  <a:srgbClr val="C00000"/>
                </a:solidFill>
              </a:rPr>
              <a:t>opcode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available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881423" y="1676399"/>
            <a:ext cx="1929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Calculate Taken PC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447627" y="3171877"/>
            <a:ext cx="447973" cy="476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447626" y="3648534"/>
            <a:ext cx="371773" cy="465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900916" y="3171878"/>
            <a:ext cx="153862" cy="9418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/>
          <p:cNvCxnSpPr>
            <a:stCxn id="101" idx="1"/>
          </p:cNvCxnSpPr>
          <p:nvPr/>
        </p:nvCxnSpPr>
        <p:spPr>
          <a:xfrm flipH="1">
            <a:off x="3089124" y="2758140"/>
            <a:ext cx="560307" cy="40887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649431" y="2573474"/>
            <a:ext cx="241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Select PC+4 or Taken PC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9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ITERATION 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	DOWHILE: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dirty="0" smtClean="0"/>
              <a:t>		load </a:t>
            </a:r>
            <a:r>
              <a:rPr lang="en-US" dirty="0"/>
              <a:t>in r10 a[</a:t>
            </a:r>
            <a:r>
              <a:rPr lang="en-US" dirty="0" err="1"/>
              <a:t>i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		</a:t>
            </a:r>
            <a:r>
              <a:rPr lang="en-US" b="1" u="sng" dirty="0" err="1"/>
              <a:t>beq</a:t>
            </a:r>
            <a:r>
              <a:rPr lang="en-US" b="1" u="sng" dirty="0"/>
              <a:t>	r10, r0, SKIP</a:t>
            </a:r>
            <a:r>
              <a:rPr lang="en-US" b="1" dirty="0"/>
              <a:t>	</a:t>
            </a:r>
            <a:r>
              <a:rPr lang="en-US" b="1" dirty="0">
                <a:solidFill>
                  <a:srgbClr val="C00000"/>
                </a:solidFill>
              </a:rPr>
              <a:t>FIRST TIME SEEN </a:t>
            </a:r>
            <a:r>
              <a:rPr lang="en-US" b="1" dirty="0">
                <a:solidFill>
                  <a:srgbClr val="C00000"/>
                </a:solidFill>
                <a:sym typeface="Wingdings"/>
              </a:rPr>
              <a:t></a:t>
            </a:r>
            <a:r>
              <a:rPr lang="en-US" b="1" dirty="0">
                <a:solidFill>
                  <a:srgbClr val="C00000"/>
                </a:solidFill>
              </a:rPr>
              <a:t> PREDICT NOT TAKEN </a:t>
            </a:r>
            <a:r>
              <a:rPr lang="en-US" b="1" dirty="0">
                <a:solidFill>
                  <a:srgbClr val="C00000"/>
                </a:solidFill>
                <a:sym typeface="Wingdings"/>
              </a:rPr>
              <a:t>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					LEARN </a:t>
            </a:r>
            <a:r>
              <a:rPr lang="en-US" b="1" dirty="0">
                <a:solidFill>
                  <a:srgbClr val="C00000"/>
                </a:solidFill>
              </a:rPr>
              <a:t>NOT TAKEN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 		some computation</a:t>
            </a:r>
            <a:br>
              <a:rPr lang="en-US" dirty="0"/>
            </a:br>
            <a:r>
              <a:rPr lang="en-US" dirty="0"/>
              <a:t> 	SKIP:</a:t>
            </a:r>
            <a:br>
              <a:rPr lang="en-US" dirty="0"/>
            </a:br>
            <a:r>
              <a:rPr lang="en-US" dirty="0"/>
              <a:t> 		some computation</a:t>
            </a:r>
            <a:br>
              <a:rPr lang="en-US" dirty="0"/>
            </a:br>
            <a:r>
              <a:rPr lang="en-US" dirty="0"/>
              <a:t> 		</a:t>
            </a:r>
            <a:r>
              <a:rPr lang="en-US" dirty="0" err="1"/>
              <a:t>addi</a:t>
            </a:r>
            <a:r>
              <a:rPr lang="en-US" dirty="0"/>
              <a:t>	r11, r11, 1</a:t>
            </a:r>
            <a:br>
              <a:rPr lang="en-US" dirty="0"/>
            </a:br>
            <a:r>
              <a:rPr lang="en-US" dirty="0"/>
              <a:t> 		</a:t>
            </a:r>
            <a:r>
              <a:rPr lang="en-US" b="1" u="sng" dirty="0" err="1"/>
              <a:t>blt</a:t>
            </a:r>
            <a:r>
              <a:rPr lang="en-US" b="1" u="sng" dirty="0"/>
              <a:t>	r11, r12, DOWHILE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rgbClr val="C00000"/>
                </a:solidFill>
              </a:rPr>
              <a:t>FIRST </a:t>
            </a:r>
            <a:r>
              <a:rPr lang="en-US" b="1" dirty="0">
                <a:solidFill>
                  <a:srgbClr val="C00000"/>
                </a:solidFill>
              </a:rPr>
              <a:t>TIME SEEN </a:t>
            </a:r>
            <a:r>
              <a:rPr lang="en-US" b="1" dirty="0">
                <a:solidFill>
                  <a:srgbClr val="C00000"/>
                </a:solidFill>
                <a:sym typeface="Wingdings"/>
              </a:rPr>
              <a:t></a:t>
            </a:r>
            <a:r>
              <a:rPr lang="en-US" b="1" dirty="0">
                <a:solidFill>
                  <a:srgbClr val="C00000"/>
                </a:solidFill>
              </a:rPr>
              <a:t> PREDICT NOT TAKEN </a:t>
            </a:r>
            <a:r>
              <a:rPr lang="en-US" b="1" dirty="0">
                <a:solidFill>
                  <a:srgbClr val="C00000"/>
                </a:solidFill>
                <a:sym typeface="Wingdings"/>
              </a:rPr>
              <a:t>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					MISPREDICTION </a:t>
            </a:r>
            <a:r>
              <a:rPr lang="en-US" b="1" dirty="0">
                <a:solidFill>
                  <a:srgbClr val="C00000"/>
                </a:solidFill>
                <a:sym typeface="Wingdings"/>
              </a:rPr>
              <a:t></a:t>
            </a:r>
            <a:r>
              <a:rPr lang="en-US" b="1" dirty="0">
                <a:solidFill>
                  <a:srgbClr val="C00000"/>
                </a:solidFill>
              </a:rPr>
              <a:t> LEARN TAKEN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 </a:t>
            </a:r>
            <a:r>
              <a:rPr lang="en-US" b="1" dirty="0" smtClean="0"/>
              <a:t>ITERATION </a:t>
            </a:r>
            <a:r>
              <a:rPr lang="en-US" b="1" dirty="0"/>
              <a:t>2</a:t>
            </a:r>
            <a:br>
              <a:rPr lang="en-US" b="1" dirty="0"/>
            </a:br>
            <a:r>
              <a:rPr lang="en-US" b="1" dirty="0"/>
              <a:t>     </a:t>
            </a:r>
            <a:r>
              <a:rPr lang="en-US" dirty="0"/>
              <a:t>DOWHILE:</a:t>
            </a:r>
            <a:br>
              <a:rPr lang="en-US" dirty="0"/>
            </a:br>
            <a:r>
              <a:rPr lang="en-US" dirty="0"/>
              <a:t>          load in r10 a[</a:t>
            </a:r>
            <a:r>
              <a:rPr lang="en-US" dirty="0" err="1"/>
              <a:t>i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		</a:t>
            </a:r>
            <a:r>
              <a:rPr lang="en-US" b="1" u="sng" dirty="0" err="1"/>
              <a:t>beq</a:t>
            </a:r>
            <a:r>
              <a:rPr lang="en-US" b="1" u="sng" dirty="0"/>
              <a:t>	r10, r0, SKIP</a:t>
            </a:r>
            <a:r>
              <a:rPr lang="en-US" b="1" dirty="0"/>
              <a:t>	</a:t>
            </a:r>
            <a:r>
              <a:rPr lang="en-US" b="1" dirty="0">
                <a:solidFill>
                  <a:srgbClr val="C00000"/>
                </a:solidFill>
              </a:rPr>
              <a:t>SEEN BEFORE </a:t>
            </a:r>
            <a:r>
              <a:rPr lang="en-US" b="1" dirty="0">
                <a:solidFill>
                  <a:srgbClr val="C00000"/>
                </a:solidFill>
                <a:sym typeface="Wingdings"/>
              </a:rPr>
              <a:t></a:t>
            </a:r>
            <a:r>
              <a:rPr lang="en-US" b="1" dirty="0">
                <a:solidFill>
                  <a:srgbClr val="C00000"/>
                </a:solidFill>
              </a:rPr>
              <a:t> PREDICT “SAME AS LAST TIME</a:t>
            </a:r>
            <a:r>
              <a:rPr lang="en-US" b="1" dirty="0" smtClean="0">
                <a:solidFill>
                  <a:srgbClr val="C00000"/>
                </a:solidFill>
              </a:rPr>
              <a:t>”: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					NOT </a:t>
            </a:r>
            <a:r>
              <a:rPr lang="en-US" b="1" dirty="0">
                <a:solidFill>
                  <a:srgbClr val="C00000"/>
                </a:solidFill>
              </a:rPr>
              <a:t>TAKEN </a:t>
            </a:r>
            <a:r>
              <a:rPr lang="en-US" b="1" dirty="0">
                <a:solidFill>
                  <a:srgbClr val="C00000"/>
                </a:solidFill>
                <a:sym typeface="Wingdings"/>
              </a:rPr>
              <a:t></a:t>
            </a:r>
            <a:r>
              <a:rPr lang="en-US" b="1" dirty="0">
                <a:solidFill>
                  <a:srgbClr val="C00000"/>
                </a:solidFill>
              </a:rPr>
              <a:t> LEARN NOT TAKEN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		some computation</a:t>
            </a:r>
            <a:br>
              <a:rPr lang="en-US" dirty="0"/>
            </a:br>
            <a:r>
              <a:rPr lang="en-US" dirty="0"/>
              <a:t> 	SKIP:</a:t>
            </a:r>
            <a:br>
              <a:rPr lang="en-US" dirty="0"/>
            </a:br>
            <a:r>
              <a:rPr lang="en-US" dirty="0"/>
              <a:t> 		some computation</a:t>
            </a:r>
            <a:br>
              <a:rPr lang="en-US" dirty="0"/>
            </a:br>
            <a:r>
              <a:rPr lang="en-US" dirty="0"/>
              <a:t> 		</a:t>
            </a:r>
            <a:r>
              <a:rPr lang="en-US" dirty="0" err="1"/>
              <a:t>addi</a:t>
            </a:r>
            <a:r>
              <a:rPr lang="en-US" dirty="0"/>
              <a:t>	r11, r11, 1</a:t>
            </a:r>
            <a:br>
              <a:rPr lang="en-US" dirty="0"/>
            </a:br>
            <a:r>
              <a:rPr lang="en-US" dirty="0"/>
              <a:t> 		</a:t>
            </a:r>
            <a:r>
              <a:rPr lang="en-US" b="1" u="sng" dirty="0" err="1"/>
              <a:t>blt</a:t>
            </a:r>
            <a:r>
              <a:rPr lang="en-US" b="1" u="sng" dirty="0"/>
              <a:t>	r11, r12, DOWHILE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rgbClr val="C00000"/>
                </a:solidFill>
              </a:rPr>
              <a:t>SEEN </a:t>
            </a:r>
            <a:r>
              <a:rPr lang="en-US" b="1" dirty="0">
                <a:solidFill>
                  <a:srgbClr val="C00000"/>
                </a:solidFill>
              </a:rPr>
              <a:t>BEFORE </a:t>
            </a:r>
            <a:r>
              <a:rPr lang="en-US" b="1" dirty="0">
                <a:solidFill>
                  <a:srgbClr val="C00000"/>
                </a:solidFill>
                <a:sym typeface="Wingdings"/>
              </a:rPr>
              <a:t></a:t>
            </a:r>
            <a:r>
              <a:rPr lang="en-US" b="1" dirty="0">
                <a:solidFill>
                  <a:srgbClr val="C00000"/>
                </a:solidFill>
              </a:rPr>
              <a:t> PREDICT “SAME AS LAST TIME”: </a:t>
            </a: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					PREDICT </a:t>
            </a:r>
            <a:r>
              <a:rPr lang="en-US" b="1" dirty="0">
                <a:solidFill>
                  <a:srgbClr val="C00000"/>
                </a:solidFill>
              </a:rPr>
              <a:t>TAKEN </a:t>
            </a:r>
            <a:r>
              <a:rPr lang="en-US" b="1" dirty="0">
                <a:solidFill>
                  <a:srgbClr val="C00000"/>
                </a:solidFill>
                <a:sym typeface="Wingdings"/>
              </a:rPr>
              <a:t></a:t>
            </a:r>
            <a:r>
              <a:rPr lang="en-US" b="1" dirty="0">
                <a:solidFill>
                  <a:srgbClr val="C00000"/>
                </a:solidFill>
              </a:rPr>
              <a:t> LEARN NOT TAKEN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4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362200"/>
            <a:ext cx="2286000" cy="1524000"/>
            <a:chOff x="1524000" y="2286000"/>
            <a:chExt cx="2286000" cy="152400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0" y="2286000"/>
              <a:ext cx="2286000" cy="381000"/>
              <a:chOff x="1524000" y="2286000"/>
              <a:chExt cx="2286000" cy="381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828800" y="2286000"/>
                <a:ext cx="1676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PC</a:t>
                </a: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5240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5052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</a:t>
                </a:r>
                <a:endParaRPr lang="en-US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524000" y="2667000"/>
              <a:ext cx="2286000" cy="381000"/>
              <a:chOff x="1524000" y="2286000"/>
              <a:chExt cx="2286000" cy="3810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828800" y="2286000"/>
                <a:ext cx="1676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PC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240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5052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524000" y="3429000"/>
              <a:ext cx="2286000" cy="381000"/>
              <a:chOff x="1524000" y="2286000"/>
              <a:chExt cx="22860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28800" y="2286000"/>
                <a:ext cx="1676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PC</a:t>
                </a:r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240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</a:t>
                </a: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5052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</a:t>
                </a:r>
                <a:endParaRPr lang="en-US" dirty="0"/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2667000" y="3124200"/>
              <a:ext cx="0" cy="228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01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839200" cy="65532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ITERATION 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	DOWHILE: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dirty="0" smtClean="0"/>
              <a:t>		load </a:t>
            </a:r>
            <a:r>
              <a:rPr lang="en-US" dirty="0"/>
              <a:t>in r10 a[</a:t>
            </a:r>
            <a:r>
              <a:rPr lang="en-US" dirty="0" err="1"/>
              <a:t>i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0x100 </a:t>
            </a:r>
            <a:r>
              <a:rPr lang="en-US" dirty="0"/>
              <a:t>	</a:t>
            </a:r>
            <a:r>
              <a:rPr lang="en-US" b="1" u="sng" dirty="0" err="1"/>
              <a:t>beq</a:t>
            </a:r>
            <a:r>
              <a:rPr lang="en-US" b="1" u="sng" dirty="0"/>
              <a:t>	r10, r0, SKIP</a:t>
            </a:r>
            <a:r>
              <a:rPr lang="en-US" b="1" dirty="0"/>
              <a:t>	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 </a:t>
            </a:r>
            <a:r>
              <a:rPr lang="en-US" dirty="0"/>
              <a:t>		some computation</a:t>
            </a:r>
            <a:br>
              <a:rPr lang="en-US" dirty="0"/>
            </a:br>
            <a:r>
              <a:rPr lang="en-US" dirty="0"/>
              <a:t> 	SKIP: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addi</a:t>
            </a:r>
            <a:r>
              <a:rPr lang="en-US" dirty="0"/>
              <a:t>	r11, r11, 1</a:t>
            </a:r>
            <a:br>
              <a:rPr lang="en-US" dirty="0"/>
            </a:br>
            <a:r>
              <a:rPr lang="en-US" dirty="0" smtClean="0">
                <a:solidFill>
                  <a:srgbClr val="C00000"/>
                </a:solidFill>
              </a:rPr>
              <a:t>0x200</a:t>
            </a:r>
            <a:r>
              <a:rPr lang="en-US" dirty="0"/>
              <a:t>	</a:t>
            </a:r>
            <a:r>
              <a:rPr lang="en-US" b="1" u="sng" dirty="0" err="1"/>
              <a:t>blt</a:t>
            </a:r>
            <a:r>
              <a:rPr lang="en-US" b="1" u="sng" dirty="0"/>
              <a:t>	r11, r12, DOWHILE</a:t>
            </a:r>
            <a:r>
              <a:rPr lang="en-US" dirty="0"/>
              <a:t> </a:t>
            </a: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 </a:t>
            </a:r>
            <a:r>
              <a:rPr lang="en-US" b="1" dirty="0" smtClean="0"/>
              <a:t>ITERATION </a:t>
            </a:r>
            <a:r>
              <a:rPr lang="en-US" b="1" dirty="0"/>
              <a:t>2</a:t>
            </a:r>
            <a:br>
              <a:rPr lang="en-US" b="1" dirty="0"/>
            </a:br>
            <a:r>
              <a:rPr lang="en-US" b="1" dirty="0"/>
              <a:t>     </a:t>
            </a:r>
            <a:r>
              <a:rPr lang="en-US" dirty="0"/>
              <a:t>DOWHILE: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dirty="0" smtClean="0"/>
              <a:t>		load </a:t>
            </a:r>
            <a:r>
              <a:rPr lang="en-US" dirty="0"/>
              <a:t>in r10 a[</a:t>
            </a:r>
            <a:r>
              <a:rPr lang="en-US" dirty="0" err="1"/>
              <a:t>i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 smtClean="0">
                <a:solidFill>
                  <a:srgbClr val="C00000"/>
                </a:solidFill>
              </a:rPr>
              <a:t>0x100</a:t>
            </a:r>
            <a:r>
              <a:rPr lang="en-US" dirty="0"/>
              <a:t>	</a:t>
            </a:r>
            <a:r>
              <a:rPr lang="en-US" b="1" u="sng" dirty="0" err="1"/>
              <a:t>beq</a:t>
            </a:r>
            <a:r>
              <a:rPr lang="en-US" b="1" u="sng" dirty="0"/>
              <a:t>	r10, r0, SKIP</a:t>
            </a:r>
            <a:r>
              <a:rPr lang="en-US" b="1" dirty="0"/>
              <a:t>	</a:t>
            </a: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dirty="0" smtClean="0"/>
              <a:t> </a:t>
            </a:r>
            <a:r>
              <a:rPr lang="en-US" dirty="0"/>
              <a:t>		some computation</a:t>
            </a:r>
            <a:br>
              <a:rPr lang="en-US" dirty="0"/>
            </a:br>
            <a:r>
              <a:rPr lang="en-US" dirty="0"/>
              <a:t> 	SKIP: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addi</a:t>
            </a:r>
            <a:r>
              <a:rPr lang="en-US" dirty="0"/>
              <a:t>	r11, r11, 1</a:t>
            </a:r>
            <a:br>
              <a:rPr lang="en-US" dirty="0"/>
            </a:br>
            <a:r>
              <a:rPr lang="en-US" dirty="0" smtClean="0">
                <a:solidFill>
                  <a:srgbClr val="C00000"/>
                </a:solidFill>
              </a:rPr>
              <a:t>0x200</a:t>
            </a:r>
            <a:r>
              <a:rPr lang="en-US" dirty="0"/>
              <a:t>	</a:t>
            </a:r>
            <a:r>
              <a:rPr lang="en-US" b="1" u="sng" dirty="0" err="1"/>
              <a:t>blt</a:t>
            </a:r>
            <a:r>
              <a:rPr lang="en-US" b="1" u="sng" dirty="0"/>
              <a:t>	r11, r12, DOWHILE</a:t>
            </a:r>
            <a:r>
              <a:rPr lang="en-US" dirty="0"/>
              <a:t> </a:t>
            </a:r>
            <a:r>
              <a:rPr lang="en-US" dirty="0" smtClean="0"/>
              <a:t>	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10200" y="428625"/>
            <a:ext cx="1676400" cy="952500"/>
            <a:chOff x="1524000" y="2286000"/>
            <a:chExt cx="2286000" cy="1524000"/>
          </a:xfrm>
        </p:grpSpPr>
        <p:grpSp>
          <p:nvGrpSpPr>
            <p:cNvPr id="5" name="Group 4"/>
            <p:cNvGrpSpPr/>
            <p:nvPr/>
          </p:nvGrpSpPr>
          <p:grpSpPr>
            <a:xfrm>
              <a:off x="1524000" y="2286000"/>
              <a:ext cx="2286000" cy="381000"/>
              <a:chOff x="1524000" y="2286000"/>
              <a:chExt cx="2286000" cy="3810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0" y="2286000"/>
                <a:ext cx="1676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PC</a:t>
                </a:r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240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5052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524000" y="2667000"/>
              <a:ext cx="2286000" cy="381000"/>
              <a:chOff x="1524000" y="2286000"/>
              <a:chExt cx="2286000" cy="381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828800" y="2286000"/>
                <a:ext cx="1676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PC</a:t>
                </a:r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240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5052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524000" y="3429000"/>
              <a:ext cx="2286000" cy="381000"/>
              <a:chOff x="1524000" y="2286000"/>
              <a:chExt cx="2286000" cy="3810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828800" y="2286000"/>
                <a:ext cx="1676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PC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240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5052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>
              <a:off x="2667000" y="3124200"/>
              <a:ext cx="0" cy="228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848450" y="0"/>
            <a:ext cx="81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before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315200" y="432501"/>
            <a:ext cx="1676400" cy="952500"/>
            <a:chOff x="1524000" y="2286000"/>
            <a:chExt cx="2286000" cy="1524000"/>
          </a:xfrm>
        </p:grpSpPr>
        <p:grpSp>
          <p:nvGrpSpPr>
            <p:cNvPr id="20" name="Group 19"/>
            <p:cNvGrpSpPr/>
            <p:nvPr/>
          </p:nvGrpSpPr>
          <p:grpSpPr>
            <a:xfrm>
              <a:off x="1524000" y="2286000"/>
              <a:ext cx="2286000" cy="381000"/>
              <a:chOff x="1524000" y="2286000"/>
              <a:chExt cx="2286000" cy="3810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828800" y="2286000"/>
                <a:ext cx="1676400" cy="381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0x100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524000" y="2286000"/>
                <a:ext cx="304800" cy="381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505200" y="2286000"/>
                <a:ext cx="304800" cy="381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524000" y="2667000"/>
              <a:ext cx="2286000" cy="381000"/>
              <a:chOff x="1524000" y="2286000"/>
              <a:chExt cx="2286000" cy="381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0" y="2286000"/>
                <a:ext cx="1676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PC</a:t>
                </a:r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5240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5052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524000" y="3429000"/>
              <a:ext cx="2286000" cy="381000"/>
              <a:chOff x="1524000" y="2286000"/>
              <a:chExt cx="2286000" cy="381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828800" y="2286000"/>
                <a:ext cx="1676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PC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5240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5052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cxnSp>
          <p:nvCxnSpPr>
            <p:cNvPr id="23" name="Straight Connector 22"/>
            <p:cNvCxnSpPr/>
            <p:nvPr/>
          </p:nvCxnSpPr>
          <p:spPr>
            <a:xfrm>
              <a:off x="2667000" y="3124200"/>
              <a:ext cx="0" cy="228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753450" y="3876"/>
            <a:ext cx="64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after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399505" y="2133600"/>
            <a:ext cx="1676400" cy="952500"/>
            <a:chOff x="1524000" y="2286000"/>
            <a:chExt cx="2286000" cy="1524000"/>
          </a:xfrm>
        </p:grpSpPr>
        <p:grpSp>
          <p:nvGrpSpPr>
            <p:cNvPr id="35" name="Group 34"/>
            <p:cNvGrpSpPr/>
            <p:nvPr/>
          </p:nvGrpSpPr>
          <p:grpSpPr>
            <a:xfrm>
              <a:off x="1524000" y="2286000"/>
              <a:ext cx="2286000" cy="381000"/>
              <a:chOff x="1524000" y="2286000"/>
              <a:chExt cx="2286000" cy="3810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28800" y="2286000"/>
                <a:ext cx="1676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0x100</a:t>
                </a:r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5240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5052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524000" y="2667000"/>
              <a:ext cx="2286000" cy="381000"/>
              <a:chOff x="1524000" y="2286000"/>
              <a:chExt cx="2286000" cy="3810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828800" y="2286000"/>
                <a:ext cx="1676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PC</a:t>
                </a:r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5240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5052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524000" y="3429000"/>
              <a:ext cx="2286000" cy="381000"/>
              <a:chOff x="1524000" y="2286000"/>
              <a:chExt cx="2286000" cy="3810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828800" y="2286000"/>
                <a:ext cx="1676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PC</a:t>
                </a:r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5240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5052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2667000" y="3124200"/>
              <a:ext cx="0" cy="228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7304505" y="2137476"/>
            <a:ext cx="1676400" cy="952500"/>
            <a:chOff x="1524000" y="2286000"/>
            <a:chExt cx="2286000" cy="1524000"/>
          </a:xfrm>
        </p:grpSpPr>
        <p:grpSp>
          <p:nvGrpSpPr>
            <p:cNvPr id="50" name="Group 49"/>
            <p:cNvGrpSpPr/>
            <p:nvPr/>
          </p:nvGrpSpPr>
          <p:grpSpPr>
            <a:xfrm>
              <a:off x="1524000" y="2286000"/>
              <a:ext cx="2286000" cy="381000"/>
              <a:chOff x="1524000" y="2286000"/>
              <a:chExt cx="2286000" cy="38100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828800" y="2286000"/>
                <a:ext cx="1676400" cy="381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0x100</a:t>
                </a:r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524000" y="2286000"/>
                <a:ext cx="304800" cy="381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505200" y="2286000"/>
                <a:ext cx="304800" cy="381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524000" y="2667000"/>
              <a:ext cx="2286000" cy="381000"/>
              <a:chOff x="1524000" y="2286000"/>
              <a:chExt cx="2286000" cy="38100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828800" y="2286000"/>
                <a:ext cx="1676400" cy="381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0x200</a:t>
                </a:r>
                <a:endParaRPr lang="en-US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524000" y="2286000"/>
                <a:ext cx="304800" cy="381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505200" y="2286000"/>
                <a:ext cx="304800" cy="381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1524000" y="3429000"/>
              <a:ext cx="2286000" cy="381000"/>
              <a:chOff x="1524000" y="2286000"/>
              <a:chExt cx="2286000" cy="381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828800" y="2286000"/>
                <a:ext cx="1676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PC</a:t>
                </a:r>
                <a:endParaRPr lang="en-US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5240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5052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cxnSp>
          <p:nvCxnSpPr>
            <p:cNvPr id="53" name="Straight Connector 52"/>
            <p:cNvCxnSpPr/>
            <p:nvPr/>
          </p:nvCxnSpPr>
          <p:spPr>
            <a:xfrm>
              <a:off x="2667000" y="3124200"/>
              <a:ext cx="0" cy="228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5342568" y="3962400"/>
            <a:ext cx="1676400" cy="952500"/>
            <a:chOff x="1524000" y="2286000"/>
            <a:chExt cx="2286000" cy="1524000"/>
          </a:xfrm>
        </p:grpSpPr>
        <p:grpSp>
          <p:nvGrpSpPr>
            <p:cNvPr id="65" name="Group 64"/>
            <p:cNvGrpSpPr/>
            <p:nvPr/>
          </p:nvGrpSpPr>
          <p:grpSpPr>
            <a:xfrm>
              <a:off x="1524000" y="2286000"/>
              <a:ext cx="2286000" cy="381000"/>
              <a:chOff x="1524000" y="2286000"/>
              <a:chExt cx="2286000" cy="381000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828800" y="2286000"/>
                <a:ext cx="1676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0x100</a:t>
                </a:r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5240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5052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524000" y="2667000"/>
              <a:ext cx="2286000" cy="381000"/>
              <a:chOff x="1524000" y="2286000"/>
              <a:chExt cx="2286000" cy="38100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828800" y="2286000"/>
                <a:ext cx="1676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PC</a:t>
                </a:r>
                <a:endParaRPr lang="en-US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5240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5052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524000" y="3429000"/>
              <a:ext cx="2286000" cy="381000"/>
              <a:chOff x="1524000" y="2286000"/>
              <a:chExt cx="2286000" cy="38100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828800" y="2286000"/>
                <a:ext cx="1676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PC</a:t>
                </a:r>
                <a:endParaRPr 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5240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5052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cxnSp>
          <p:nvCxnSpPr>
            <p:cNvPr id="68" name="Straight Connector 67"/>
            <p:cNvCxnSpPr/>
            <p:nvPr/>
          </p:nvCxnSpPr>
          <p:spPr>
            <a:xfrm>
              <a:off x="2667000" y="3124200"/>
              <a:ext cx="0" cy="228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7247568" y="3966276"/>
            <a:ext cx="1676400" cy="952500"/>
            <a:chOff x="1524000" y="2286000"/>
            <a:chExt cx="2286000" cy="1524000"/>
          </a:xfrm>
        </p:grpSpPr>
        <p:grpSp>
          <p:nvGrpSpPr>
            <p:cNvPr id="80" name="Group 79"/>
            <p:cNvGrpSpPr/>
            <p:nvPr/>
          </p:nvGrpSpPr>
          <p:grpSpPr>
            <a:xfrm>
              <a:off x="1524000" y="2286000"/>
              <a:ext cx="2286000" cy="381000"/>
              <a:chOff x="1524000" y="2286000"/>
              <a:chExt cx="2286000" cy="38100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1828800" y="2286000"/>
                <a:ext cx="1676400" cy="381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0x100</a:t>
                </a:r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524000" y="2286000"/>
                <a:ext cx="304800" cy="381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3505200" y="2286000"/>
                <a:ext cx="304800" cy="381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524000" y="2667000"/>
              <a:ext cx="2286000" cy="381000"/>
              <a:chOff x="1524000" y="2286000"/>
              <a:chExt cx="2286000" cy="381000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828800" y="2286000"/>
                <a:ext cx="1676400" cy="381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0x200</a:t>
                </a:r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524000" y="2286000"/>
                <a:ext cx="304800" cy="381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505200" y="2286000"/>
                <a:ext cx="304800" cy="381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1524000" y="3429000"/>
              <a:ext cx="2286000" cy="381000"/>
              <a:chOff x="1524000" y="2286000"/>
              <a:chExt cx="2286000" cy="38100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828800" y="2286000"/>
                <a:ext cx="1676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PC</a:t>
                </a:r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5240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5052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>
              <a:off x="2667000" y="3124200"/>
              <a:ext cx="0" cy="228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/>
          <p:cNvSpPr txBox="1"/>
          <p:nvPr/>
        </p:nvSpPr>
        <p:spPr>
          <a:xfrm>
            <a:off x="5546893" y="1447800"/>
            <a:ext cx="270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Predict not taken (default)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536198" y="3108434"/>
            <a:ext cx="270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Predict not taken (default)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66088" y="4914900"/>
            <a:ext cx="25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Predict not taken (table)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5334000" y="5533249"/>
            <a:ext cx="1676400" cy="952500"/>
            <a:chOff x="1524000" y="2286000"/>
            <a:chExt cx="2286000" cy="1524000"/>
          </a:xfrm>
        </p:grpSpPr>
        <p:grpSp>
          <p:nvGrpSpPr>
            <p:cNvPr id="129" name="Group 128"/>
            <p:cNvGrpSpPr/>
            <p:nvPr/>
          </p:nvGrpSpPr>
          <p:grpSpPr>
            <a:xfrm>
              <a:off x="1524000" y="2286000"/>
              <a:ext cx="2286000" cy="381000"/>
              <a:chOff x="1524000" y="2286000"/>
              <a:chExt cx="2286000" cy="381000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1828800" y="2286000"/>
                <a:ext cx="1676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0x100</a:t>
                </a:r>
                <a:endParaRPr lang="en-US" dirty="0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15240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35052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1524000" y="2667000"/>
              <a:ext cx="2286000" cy="381000"/>
              <a:chOff x="1524000" y="2286000"/>
              <a:chExt cx="2286000" cy="3810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828800" y="2286000"/>
                <a:ext cx="1676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PC</a:t>
                </a:r>
                <a:endParaRPr lang="en-US" dirty="0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15240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35052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524000" y="3429000"/>
              <a:ext cx="2286000" cy="381000"/>
              <a:chOff x="1524000" y="2286000"/>
              <a:chExt cx="2286000" cy="38100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1828800" y="2286000"/>
                <a:ext cx="1676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PC</a:t>
                </a:r>
                <a:endParaRPr lang="en-US" dirty="0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15240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35052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cxnSp>
          <p:nvCxnSpPr>
            <p:cNvPr id="132" name="Straight Connector 131"/>
            <p:cNvCxnSpPr/>
            <p:nvPr/>
          </p:nvCxnSpPr>
          <p:spPr>
            <a:xfrm>
              <a:off x="2667000" y="3124200"/>
              <a:ext cx="0" cy="228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>
            <a:off x="7239000" y="5537125"/>
            <a:ext cx="1676400" cy="952500"/>
            <a:chOff x="1524000" y="2286000"/>
            <a:chExt cx="2286000" cy="1524000"/>
          </a:xfrm>
        </p:grpSpPr>
        <p:grpSp>
          <p:nvGrpSpPr>
            <p:cNvPr id="144" name="Group 143"/>
            <p:cNvGrpSpPr/>
            <p:nvPr/>
          </p:nvGrpSpPr>
          <p:grpSpPr>
            <a:xfrm>
              <a:off x="1524000" y="2286000"/>
              <a:ext cx="2286000" cy="381000"/>
              <a:chOff x="1524000" y="2286000"/>
              <a:chExt cx="2286000" cy="38100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828800" y="2286000"/>
                <a:ext cx="1676400" cy="381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0x100</a:t>
                </a:r>
                <a:endParaRPr lang="en-US" dirty="0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524000" y="2286000"/>
                <a:ext cx="304800" cy="381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3505200" y="2286000"/>
                <a:ext cx="304800" cy="381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1524000" y="2667000"/>
              <a:ext cx="2286000" cy="381000"/>
              <a:chOff x="1524000" y="2286000"/>
              <a:chExt cx="2286000" cy="381000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1828800" y="2286000"/>
                <a:ext cx="1676400" cy="381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0x200</a:t>
                </a:r>
                <a:endParaRPr lang="en-US" dirty="0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1524000" y="2286000"/>
                <a:ext cx="304800" cy="381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505200" y="2286000"/>
                <a:ext cx="304800" cy="381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1524000" y="3429000"/>
              <a:ext cx="2286000" cy="381000"/>
              <a:chOff x="1524000" y="2286000"/>
              <a:chExt cx="2286000" cy="381000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828800" y="2286000"/>
                <a:ext cx="1676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PC</a:t>
                </a:r>
                <a:endParaRPr lang="en-US" dirty="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5240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505200" y="2286000"/>
                <a:ext cx="30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cxnSp>
          <p:nvCxnSpPr>
            <p:cNvPr id="147" name="Straight Connector 146"/>
            <p:cNvCxnSpPr/>
            <p:nvPr/>
          </p:nvCxnSpPr>
          <p:spPr>
            <a:xfrm>
              <a:off x="2667000" y="3124200"/>
              <a:ext cx="0" cy="228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5557520" y="6485749"/>
            <a:ext cx="213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Predict </a:t>
            </a:r>
            <a:r>
              <a:rPr lang="en-US" b="1" u="sng" dirty="0" smtClean="0">
                <a:solidFill>
                  <a:schemeClr val="accent6">
                    <a:lumMod val="75000"/>
                  </a:schemeClr>
                </a:solidFill>
              </a:rPr>
              <a:t>taken </a:t>
            </a:r>
            <a:r>
              <a:rPr lang="en-US" b="1" dirty="0" smtClean="0">
                <a:solidFill>
                  <a:srgbClr val="C00000"/>
                </a:solidFill>
              </a:rPr>
              <a:t>(table)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8805</TotalTime>
  <Words>713</Words>
  <Application>Microsoft Office PowerPoint</Application>
  <PresentationFormat>On-screen Show (4:3)</PresentationFormat>
  <Paragraphs>509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Accuracy</vt:lpstr>
      <vt:lpstr>How big this needs to be?</vt:lpstr>
      <vt:lpstr>How big this needs to be?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BTB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bongo</dc:creator>
  <cp:lastModifiedBy>bongo</cp:lastModifiedBy>
  <cp:revision>95</cp:revision>
  <dcterms:created xsi:type="dcterms:W3CDTF">2013-10-24T13:29:37Z</dcterms:created>
  <dcterms:modified xsi:type="dcterms:W3CDTF">2013-11-07T23:59:08Z</dcterms:modified>
</cp:coreProperties>
</file>