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  <p:sldId id="275" r:id="rId21"/>
  </p:sldIdLst>
  <p:sldSz cx="9144000" cy="6858000" type="screen4x3"/>
  <p:notesSz cx="6950075" cy="9167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58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F3CD7CFA-2522-4443-9CB2-5315A8407DB7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878158C7-1BF9-41B5-8D48-084A675C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43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rgbClr val="002060"/>
          </a:solidFill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represent:</a:t>
            </a:r>
          </a:p>
          <a:p>
            <a:endParaRPr lang="en-US" dirty="0"/>
          </a:p>
          <a:p>
            <a:pPr lvl="1"/>
            <a:r>
              <a:rPr lang="en-US" sz="7200" dirty="0" smtClean="0"/>
              <a:t>0.25</a:t>
            </a:r>
          </a:p>
          <a:p>
            <a:pPr lvl="1"/>
            <a:r>
              <a:rPr lang="en-US" sz="7200" dirty="0" smtClean="0"/>
              <a:t>1,234,543.00123476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2430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754 Standard for 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16-, 32-, 64-, or 128-bit</a:t>
            </a:r>
          </a:p>
          <a:p>
            <a:r>
              <a:rPr lang="en-US" dirty="0" smtClean="0"/>
              <a:t>Float = 32-bit, </a:t>
            </a:r>
            <a:r>
              <a:rPr lang="en-US" b="1" dirty="0" smtClean="0"/>
              <a:t>single precision</a:t>
            </a:r>
            <a:endParaRPr lang="en-US" dirty="0" smtClean="0"/>
          </a:p>
          <a:p>
            <a:r>
              <a:rPr lang="en-US" dirty="0" smtClean="0"/>
              <a:t>Double = 64-bit, </a:t>
            </a:r>
            <a:r>
              <a:rPr lang="en-US" b="1" dirty="0" smtClean="0"/>
              <a:t>double precision</a:t>
            </a:r>
            <a:endParaRPr lang="en-US" dirty="0" smtClean="0"/>
          </a:p>
          <a:p>
            <a:r>
              <a:rPr lang="en-US" dirty="0" smtClean="0"/>
              <a:t>In general: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429000"/>
            <a:ext cx="1371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3429000"/>
            <a:ext cx="457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3429000"/>
            <a:ext cx="3124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4000" y="4182140"/>
            <a:ext cx="4700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 +</a:t>
            </a:r>
          </a:p>
          <a:p>
            <a:r>
              <a:rPr lang="en-US" dirty="0" smtClean="0"/>
              <a:t>1 -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 flipH="1">
            <a:off x="1289000" y="3886200"/>
            <a:ext cx="235000" cy="295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2191" y="4243695"/>
            <a:ext cx="48442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E</a:t>
            </a:r>
            <a:endParaRPr lang="en-US" sz="2800" baseline="30000" dirty="0"/>
          </a:p>
        </p:txBody>
      </p:sp>
      <p:cxnSp>
        <p:nvCxnSpPr>
          <p:cNvPr id="13" name="Straight Arrow Connector 12"/>
          <p:cNvCxnSpPr>
            <a:stCxn id="4" idx="2"/>
            <a:endCxn id="11" idx="0"/>
          </p:cNvCxnSpPr>
          <p:nvPr/>
        </p:nvCxnSpPr>
        <p:spPr>
          <a:xfrm>
            <a:off x="2667000" y="3886200"/>
            <a:ext cx="217405" cy="35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84119" y="4224739"/>
            <a:ext cx="76655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1.</a:t>
            </a:r>
            <a:r>
              <a:rPr lang="en-US" sz="2800" dirty="0" smtClean="0"/>
              <a:t>M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4914900" y="3886200"/>
            <a:ext cx="52498" cy="338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84181" y="430168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5410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implied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H="1" flipV="1">
            <a:off x="4800601" y="4671016"/>
            <a:ext cx="299005" cy="739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44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Single-Precision, 32-bit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24200"/>
            <a:ext cx="9144000" cy="3733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1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10000001 10000000000000000000000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-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129 – 127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</a:t>
            </a:r>
          </a:p>
          <a:p>
            <a:pPr marL="0" indent="0">
              <a:buNone/>
            </a:pP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4400" b="1" baseline="30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44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r>
              <a:rPr lang="en-US" sz="4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 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1100.0 = -6 </a:t>
            </a:r>
            <a:endParaRPr lang="en-US" sz="4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1295400"/>
            <a:ext cx="1371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1295400"/>
            <a:ext cx="457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1295400"/>
            <a:ext cx="3124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0200" y="2048540"/>
            <a:ext cx="4700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 +</a:t>
            </a:r>
          </a:p>
          <a:p>
            <a:r>
              <a:rPr lang="en-US" dirty="0" smtClean="0"/>
              <a:t>1 -</a:t>
            </a:r>
            <a:endParaRPr lang="en-US" dirty="0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1365200" y="1752600"/>
            <a:ext cx="235000" cy="295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18391" y="2110095"/>
            <a:ext cx="923651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E-127</a:t>
            </a:r>
            <a:endParaRPr lang="en-US" sz="2800" baseline="30000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2743200" y="1752600"/>
            <a:ext cx="437017" cy="35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60319" y="2091139"/>
            <a:ext cx="76655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1.M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6" idx="2"/>
            <a:endCxn id="11" idx="0"/>
          </p:cNvCxnSpPr>
          <p:nvPr/>
        </p:nvCxnSpPr>
        <p:spPr>
          <a:xfrm>
            <a:off x="4991100" y="1752600"/>
            <a:ext cx="52498" cy="338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0381" y="216808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05516" y="838200"/>
            <a:ext cx="4953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9116" y="653534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81318" y="1082748"/>
            <a:ext cx="1347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5882" y="89808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1063" y="1082748"/>
            <a:ext cx="314745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34246" y="861605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2079317"/>
            <a:ext cx="2941831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(-1)</a:t>
            </a:r>
            <a:r>
              <a:rPr lang="en-US" sz="3200" baseline="30000" dirty="0" smtClean="0"/>
              <a:t>S</a:t>
            </a:r>
            <a:r>
              <a:rPr lang="en-US" sz="3200" dirty="0" smtClean="0"/>
              <a:t> x 2</a:t>
            </a:r>
            <a:r>
              <a:rPr lang="en-US" sz="3200" baseline="30000" dirty="0" smtClean="0"/>
              <a:t>E-127</a:t>
            </a:r>
            <a:r>
              <a:rPr lang="en-US" sz="3200" dirty="0" smtClean="0"/>
              <a:t>x1.M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9688" y="20911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0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Single-Precision, 32-bit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24200"/>
            <a:ext cx="9144000" cy="3733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01111110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11000000000000000000000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+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126 – 127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.11</a:t>
            </a:r>
          </a:p>
          <a:p>
            <a:pPr marL="0" indent="0">
              <a:buNone/>
            </a:pP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4400" b="1" baseline="30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44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r>
              <a:rPr lang="en-US" sz="4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.11 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0.111 = 0.875 </a:t>
            </a:r>
            <a:endParaRPr lang="en-US" sz="4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1295400"/>
            <a:ext cx="1371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1295400"/>
            <a:ext cx="457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1295400"/>
            <a:ext cx="3124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0200" y="2048540"/>
            <a:ext cx="4700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 +</a:t>
            </a:r>
          </a:p>
          <a:p>
            <a:r>
              <a:rPr lang="en-US" dirty="0" smtClean="0"/>
              <a:t>1 -</a:t>
            </a:r>
            <a:endParaRPr lang="en-US" dirty="0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1365200" y="1752600"/>
            <a:ext cx="235000" cy="295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18391" y="2110095"/>
            <a:ext cx="923651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E-127</a:t>
            </a:r>
            <a:endParaRPr lang="en-US" sz="2800" baseline="30000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2743200" y="1752600"/>
            <a:ext cx="437017" cy="35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60319" y="2091139"/>
            <a:ext cx="76655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1.M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6" idx="2"/>
            <a:endCxn id="11" idx="0"/>
          </p:cNvCxnSpPr>
          <p:nvPr/>
        </p:nvCxnSpPr>
        <p:spPr>
          <a:xfrm>
            <a:off x="4991100" y="1752600"/>
            <a:ext cx="52498" cy="338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0381" y="216808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05516" y="838200"/>
            <a:ext cx="4953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9116" y="653534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81318" y="1082748"/>
            <a:ext cx="1347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5882" y="89808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1063" y="1082748"/>
            <a:ext cx="314745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34246" y="861605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2079317"/>
            <a:ext cx="2941831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(-1)</a:t>
            </a:r>
            <a:r>
              <a:rPr lang="en-US" sz="3200" baseline="30000" dirty="0" smtClean="0"/>
              <a:t>S</a:t>
            </a:r>
            <a:r>
              <a:rPr lang="en-US" sz="3200" dirty="0" smtClean="0"/>
              <a:t> x 2</a:t>
            </a:r>
            <a:r>
              <a:rPr lang="en-US" sz="3200" baseline="30000" dirty="0" smtClean="0"/>
              <a:t>E-127</a:t>
            </a:r>
            <a:r>
              <a:rPr lang="en-US" sz="3200" dirty="0" smtClean="0"/>
              <a:t>x1.M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9688" y="20911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13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number in IEEE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38800"/>
            <a:ext cx="9144000" cy="1219200"/>
          </a:xfrm>
        </p:spPr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85800" y="1181100"/>
            <a:ext cx="1828800" cy="311002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14600" y="1181100"/>
            <a:ext cx="1828800" cy="304800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43400" y="1181100"/>
            <a:ext cx="1828800" cy="304800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1181100"/>
            <a:ext cx="1828800" cy="304800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6" name="Rectangle 25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944968" y="1433623"/>
            <a:ext cx="91263" cy="1169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000" y="609600"/>
            <a:ext cx="4234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1: Find most-significant “1”</a:t>
            </a:r>
            <a:endParaRPr lang="en-US" sz="2400" dirty="0"/>
          </a:p>
        </p:txBody>
      </p:sp>
      <p:sp>
        <p:nvSpPr>
          <p:cNvPr id="35" name="Down Arrow 34"/>
          <p:cNvSpPr/>
          <p:nvPr/>
        </p:nvSpPr>
        <p:spPr>
          <a:xfrm>
            <a:off x="4724400" y="992832"/>
            <a:ext cx="152400" cy="15686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81000" y="1682637"/>
            <a:ext cx="458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2: Mantissa: digits to the right</a:t>
            </a:r>
            <a:endParaRPr lang="en-US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717698" y="2247900"/>
            <a:ext cx="1828800" cy="311002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8" name="Rectangle 37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46498" y="2247900"/>
            <a:ext cx="1828800" cy="304800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375298" y="2247900"/>
            <a:ext cx="1828800" cy="304800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2" name="Rectangle 51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204098" y="2247900"/>
            <a:ext cx="1828800" cy="304800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4935279" y="2212901"/>
            <a:ext cx="1928037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8291" y="2752981"/>
            <a:ext cx="6507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3: Exponent, how many bits till the actual dot</a:t>
            </a:r>
            <a:endParaRPr lang="en-US" sz="2400" dirty="0"/>
          </a:p>
        </p:txBody>
      </p:sp>
      <p:sp>
        <p:nvSpPr>
          <p:cNvPr id="66" name="Oval 65"/>
          <p:cNvSpPr/>
          <p:nvPr/>
        </p:nvSpPr>
        <p:spPr>
          <a:xfrm>
            <a:off x="979967" y="2500423"/>
            <a:ext cx="91263" cy="1169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88582" y="3311599"/>
            <a:ext cx="1828800" cy="311002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8" name="Rectangle 67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617382" y="3311599"/>
            <a:ext cx="1828800" cy="304800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5" name="Rectangle 74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446182" y="3311599"/>
            <a:ext cx="1828800" cy="304800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274982" y="3311599"/>
            <a:ext cx="1828800" cy="304800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6" name="Oval 95"/>
          <p:cNvSpPr/>
          <p:nvPr/>
        </p:nvSpPr>
        <p:spPr>
          <a:xfrm>
            <a:off x="1050851" y="3564122"/>
            <a:ext cx="91263" cy="1169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143000" y="3810000"/>
            <a:ext cx="39127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865230" y="3657600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 animBg="1"/>
      <p:bldP spid="36" grpId="0"/>
      <p:bldP spid="32" grpId="0" animBg="1"/>
      <p:bldP spid="66" grpId="0" animBg="1"/>
      <p:bldP spid="96" grpId="0" animBg="1"/>
      <p:bldP spid="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00011100110101110011.11110011101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1100110101110011.11110011101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1100110101110011.11110011101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1100110101110011.1111001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0 1000111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11001101011100111111001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143-127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mantissa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395" y="2895600"/>
            <a:ext cx="58674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3472934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mantissa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43000" y="4800600"/>
            <a:ext cx="3962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72809" y="4613126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54395" y="4072638"/>
            <a:ext cx="58674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5257800"/>
            <a:ext cx="5715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is not </a:t>
            </a:r>
            <a:r>
              <a:rPr lang="en-US" dirty="0" smtClean="0"/>
              <a:t>always precise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00011100110101110011.1111001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</a:p>
          <a:p>
            <a:r>
              <a:rPr lang="en-US" dirty="0" smtClean="0"/>
              <a:t>Was represented as: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1100110101110011.1111001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error for SP FP is within 2</a:t>
            </a:r>
            <a:r>
              <a:rPr lang="en-US" baseline="30000" dirty="0" smtClean="0">
                <a:cs typeface="Courier New" panose="02070309020205020404" pitchFamily="49" charset="0"/>
              </a:rPr>
              <a:t>-23</a:t>
            </a:r>
          </a:p>
          <a:p>
            <a:r>
              <a:rPr lang="en-US" dirty="0" smtClean="0"/>
              <a:t>In general given a number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FP represents: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x’</a:t>
            </a:r>
          </a:p>
          <a:p>
            <a:r>
              <a:rPr lang="en-US" b="1" dirty="0" smtClean="0"/>
              <a:t>Error: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x – x’</a:t>
            </a:r>
          </a:p>
          <a:p>
            <a:r>
              <a:rPr lang="en-US" b="1" dirty="0"/>
              <a:t>There is a number </a:t>
            </a:r>
            <a:r>
              <a:rPr lang="el-GR" b="1" dirty="0">
                <a:solidFill>
                  <a:srgbClr val="C00000"/>
                </a:solidFill>
              </a:rPr>
              <a:t>ε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such that: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1 + </a:t>
            </a:r>
            <a:r>
              <a:rPr lang="el-GR" b="1" dirty="0">
                <a:solidFill>
                  <a:srgbClr val="C00000"/>
                </a:solidFill>
              </a:rPr>
              <a:t>ε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</a:p>
          <a:p>
            <a:r>
              <a:rPr lang="en-US" b="1" dirty="0" smtClean="0"/>
              <a:t>Machine epsilon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315200" y="1143000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10629" y="958334"/>
            <a:ext cx="5235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is not </a:t>
            </a:r>
            <a:r>
              <a:rPr lang="en-US" dirty="0" smtClean="0"/>
              <a:t>always precise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Relative Error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x – x’ / x = </a:t>
            </a:r>
            <a:r>
              <a:rPr lang="el-GR" b="1" dirty="0" smtClean="0">
                <a:solidFill>
                  <a:srgbClr val="C00000"/>
                </a:solidFill>
              </a:rPr>
              <a:t>δ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Number represented is: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x’ = </a:t>
            </a:r>
            <a:r>
              <a:rPr lang="en-US" b="1" dirty="0" smtClean="0">
                <a:solidFill>
                  <a:srgbClr val="C00000"/>
                </a:solidFill>
              </a:rPr>
              <a:t>x </a:t>
            </a:r>
            <a:r>
              <a:rPr lang="en-US" b="1" dirty="0" smtClean="0">
                <a:solidFill>
                  <a:srgbClr val="C00000"/>
                </a:solidFill>
              </a:rPr>
              <a:t>(1 + </a:t>
            </a:r>
            <a:r>
              <a:rPr lang="el-GR" b="1" dirty="0" smtClean="0">
                <a:solidFill>
                  <a:srgbClr val="C00000"/>
                </a:solidFill>
              </a:rPr>
              <a:t>δ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b="1" dirty="0" smtClean="0"/>
              <a:t>Error </a:t>
            </a:r>
            <a:r>
              <a:rPr lang="en-US" b="1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units in the last place</a:t>
            </a:r>
            <a:r>
              <a:rPr lang="en-US" b="1" dirty="0"/>
              <a:t>,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ulp</a:t>
            </a:r>
            <a:endParaRPr lang="en-US" dirty="0"/>
          </a:p>
          <a:p>
            <a:r>
              <a:rPr lang="en-US" dirty="0"/>
              <a:t>Spacing between two successive floating point numbers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Within 0.5 </a:t>
            </a:r>
            <a:r>
              <a:rPr lang="en-US" b="1" dirty="0" err="1">
                <a:solidFill>
                  <a:srgbClr val="C00000"/>
                </a:solidFill>
              </a:rPr>
              <a:t>ulp</a:t>
            </a:r>
            <a:r>
              <a:rPr lang="en-US" b="1" dirty="0">
                <a:solidFill>
                  <a:srgbClr val="C00000"/>
                </a:solidFill>
              </a:rPr>
              <a:t> with rounding to </a:t>
            </a:r>
            <a:r>
              <a:rPr lang="en-US" b="1" dirty="0" smtClean="0">
                <a:solidFill>
                  <a:srgbClr val="C00000"/>
                </a:solidFill>
              </a:rPr>
              <a:t>nearest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1 </a:t>
            </a:r>
            <a:r>
              <a:rPr lang="en-US" b="1" dirty="0" err="1" smtClean="0">
                <a:solidFill>
                  <a:srgbClr val="C00000"/>
                </a:solidFill>
              </a:rPr>
              <a:t>ulp</a:t>
            </a:r>
            <a:r>
              <a:rPr lang="en-US" b="1" dirty="0" smtClean="0">
                <a:solidFill>
                  <a:srgbClr val="C00000"/>
                </a:solidFill>
              </a:rPr>
              <a:t> with truncation</a:t>
            </a:r>
            <a:endParaRPr lang="en-US" b="1" dirty="0"/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to be careful with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want to calculate: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A + B</a:t>
            </a:r>
          </a:p>
          <a:p>
            <a:r>
              <a:rPr lang="en-US" dirty="0" smtClean="0"/>
              <a:t>With FP we’ll get this: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 (1 + </a:t>
            </a:r>
            <a:r>
              <a:rPr lang="el-GR" b="1" dirty="0" smtClean="0">
                <a:solidFill>
                  <a:srgbClr val="C00000"/>
                </a:solidFill>
              </a:rPr>
              <a:t>δ</a:t>
            </a:r>
            <a:r>
              <a:rPr lang="en-US" b="1" baseline="-25000" dirty="0" smtClean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) + B (1 + </a:t>
            </a:r>
            <a:r>
              <a:rPr lang="el-GR" b="1" dirty="0" smtClean="0">
                <a:solidFill>
                  <a:srgbClr val="C00000"/>
                </a:solidFill>
              </a:rPr>
              <a:t>δ</a:t>
            </a:r>
            <a:r>
              <a:rPr lang="en-US" b="1" baseline="-25000" dirty="0" smtClean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</a:rPr>
              <a:t>) </a:t>
            </a:r>
          </a:p>
          <a:p>
            <a:r>
              <a:rPr lang="en-US" b="1" dirty="0" smtClean="0"/>
              <a:t>But this may not be possible to represented exactly, so we have: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(A (1 + </a:t>
            </a:r>
            <a:r>
              <a:rPr lang="el-GR" b="1" dirty="0">
                <a:solidFill>
                  <a:srgbClr val="C00000"/>
                </a:solidFill>
              </a:rPr>
              <a:t>δ</a:t>
            </a:r>
            <a:r>
              <a:rPr lang="en-US" b="1" baseline="-25000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) + </a:t>
            </a:r>
            <a:r>
              <a:rPr lang="en-US" b="1" dirty="0" smtClean="0">
                <a:solidFill>
                  <a:srgbClr val="C00000"/>
                </a:solidFill>
              </a:rPr>
              <a:t>B (1 + </a:t>
            </a:r>
            <a:r>
              <a:rPr lang="el-GR" b="1" dirty="0">
                <a:solidFill>
                  <a:srgbClr val="C00000"/>
                </a:solidFill>
              </a:rPr>
              <a:t>δ</a:t>
            </a:r>
            <a:r>
              <a:rPr lang="en-US" b="1" baseline="-25000" dirty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</a:rPr>
              <a:t>))(1 + </a:t>
            </a:r>
            <a:r>
              <a:rPr lang="el-GR" b="1" dirty="0" smtClean="0">
                <a:solidFill>
                  <a:srgbClr val="C00000"/>
                </a:solidFill>
              </a:rPr>
              <a:t>δ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) </a:t>
            </a:r>
            <a:endParaRPr lang="en-US" dirty="0" smtClean="0"/>
          </a:p>
          <a:p>
            <a:r>
              <a:rPr lang="en-US" b="1" dirty="0" smtClean="0"/>
              <a:t>Which evaluates to: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 B [1 + A / (A + B) (</a:t>
            </a:r>
            <a:r>
              <a:rPr lang="el-GR" b="1" dirty="0" smtClean="0">
                <a:solidFill>
                  <a:srgbClr val="C00000"/>
                </a:solidFill>
              </a:rPr>
              <a:t>δ</a:t>
            </a:r>
            <a:r>
              <a:rPr lang="en-US" b="1" baseline="-25000" dirty="0" smtClean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+ </a:t>
            </a:r>
            <a:r>
              <a:rPr lang="el-GR" b="1" dirty="0" smtClean="0">
                <a:solidFill>
                  <a:srgbClr val="C00000"/>
                </a:solidFill>
              </a:rPr>
              <a:t>δ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) + B / (A + B) (</a:t>
            </a:r>
            <a:r>
              <a:rPr lang="el-GR" b="1" dirty="0" smtClean="0">
                <a:solidFill>
                  <a:srgbClr val="C00000"/>
                </a:solidFill>
              </a:rPr>
              <a:t>δ</a:t>
            </a:r>
            <a:r>
              <a:rPr lang="en-US" b="1" baseline="-25000" dirty="0" smtClean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</a:rPr>
              <a:t>+ </a:t>
            </a:r>
            <a:r>
              <a:rPr lang="el-GR" b="1" dirty="0">
                <a:solidFill>
                  <a:srgbClr val="C00000"/>
                </a:solidFill>
              </a:rPr>
              <a:t>δ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)] </a:t>
            </a:r>
            <a:endParaRPr lang="en-US" b="1" dirty="0" smtClean="0"/>
          </a:p>
          <a:p>
            <a:r>
              <a:rPr lang="en-US" b="1" dirty="0" smtClean="0"/>
              <a:t>What happens when </a:t>
            </a:r>
            <a:r>
              <a:rPr lang="en-US" b="1" dirty="0" smtClean="0">
                <a:solidFill>
                  <a:srgbClr val="C00000"/>
                </a:solidFill>
              </a:rPr>
              <a:t>A ~ B</a:t>
            </a:r>
            <a:r>
              <a:rPr lang="en-US" b="1" dirty="0" smtClean="0"/>
              <a:t>?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45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to be careful with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want to calculate: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A x B</a:t>
            </a:r>
          </a:p>
          <a:p>
            <a:r>
              <a:rPr lang="en-US" dirty="0" smtClean="0"/>
              <a:t>With FP we’ll get this: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 (1 + </a:t>
            </a:r>
            <a:r>
              <a:rPr lang="el-GR" b="1" dirty="0" smtClean="0">
                <a:solidFill>
                  <a:srgbClr val="C00000"/>
                </a:solidFill>
              </a:rPr>
              <a:t>δ</a:t>
            </a:r>
            <a:r>
              <a:rPr lang="en-US" b="1" baseline="-25000" dirty="0" smtClean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) x B (1 + </a:t>
            </a:r>
            <a:r>
              <a:rPr lang="el-GR" b="1" dirty="0" smtClean="0">
                <a:solidFill>
                  <a:srgbClr val="C00000"/>
                </a:solidFill>
              </a:rPr>
              <a:t>δ</a:t>
            </a:r>
            <a:r>
              <a:rPr lang="en-US" b="1" baseline="-25000" dirty="0" smtClean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</a:rPr>
              <a:t>) </a:t>
            </a:r>
          </a:p>
          <a:p>
            <a:r>
              <a:rPr lang="en-US" b="1" dirty="0" smtClean="0"/>
              <a:t>But this may not be possible to represented exactly, so we have: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(A (1 + </a:t>
            </a:r>
            <a:r>
              <a:rPr lang="el-GR" b="1" dirty="0">
                <a:solidFill>
                  <a:srgbClr val="C00000"/>
                </a:solidFill>
              </a:rPr>
              <a:t>δ</a:t>
            </a:r>
            <a:r>
              <a:rPr lang="en-US" b="1" baseline="-25000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) </a:t>
            </a:r>
            <a:r>
              <a:rPr lang="en-US" b="1" dirty="0" smtClean="0">
                <a:solidFill>
                  <a:srgbClr val="C00000"/>
                </a:solidFill>
              </a:rPr>
              <a:t>x B (1 + </a:t>
            </a:r>
            <a:r>
              <a:rPr lang="el-GR" b="1" dirty="0">
                <a:solidFill>
                  <a:srgbClr val="C00000"/>
                </a:solidFill>
              </a:rPr>
              <a:t>δ</a:t>
            </a:r>
            <a:r>
              <a:rPr lang="en-US" b="1" baseline="-25000" dirty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</a:rPr>
              <a:t>))(1 + </a:t>
            </a:r>
            <a:r>
              <a:rPr lang="el-GR" b="1" dirty="0" smtClean="0">
                <a:solidFill>
                  <a:srgbClr val="C00000"/>
                </a:solidFill>
              </a:rPr>
              <a:t>δ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) </a:t>
            </a:r>
            <a:endParaRPr lang="en-US" dirty="0" smtClean="0"/>
          </a:p>
          <a:p>
            <a:r>
              <a:rPr lang="en-US" b="1" dirty="0" smtClean="0"/>
              <a:t>Which evaluates to: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 x B x [1 + </a:t>
            </a:r>
            <a:r>
              <a:rPr lang="el-GR" b="1" dirty="0" smtClean="0">
                <a:solidFill>
                  <a:srgbClr val="C00000"/>
                </a:solidFill>
              </a:rPr>
              <a:t>δ</a:t>
            </a:r>
            <a:r>
              <a:rPr lang="en-US" b="1" baseline="-25000" dirty="0" smtClean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+ </a:t>
            </a:r>
            <a:r>
              <a:rPr lang="el-GR" b="1" dirty="0" smtClean="0">
                <a:solidFill>
                  <a:srgbClr val="C00000"/>
                </a:solidFill>
              </a:rPr>
              <a:t>δ</a:t>
            </a:r>
            <a:r>
              <a:rPr lang="en-US" b="1" baseline="-25000" dirty="0" smtClean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</a:rPr>
              <a:t> + </a:t>
            </a:r>
            <a:r>
              <a:rPr lang="el-GR" b="1" dirty="0">
                <a:solidFill>
                  <a:srgbClr val="C00000"/>
                </a:solidFill>
              </a:rPr>
              <a:t>δ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] 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50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calculations may introduce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rules:</a:t>
            </a:r>
          </a:p>
          <a:p>
            <a:pPr lvl="1"/>
            <a:r>
              <a:rPr lang="en-US" dirty="0" smtClean="0"/>
              <a:t>Be wary of subtracting very close numbers</a:t>
            </a:r>
          </a:p>
          <a:p>
            <a:pPr lvl="1"/>
            <a:r>
              <a:rPr lang="en-US" dirty="0" smtClean="0"/>
              <a:t>Adding numbers that differ greatly in magnitude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800" dirty="0" smtClean="0"/>
              <a:t>   </a:t>
            </a:r>
          </a:p>
          <a:p>
            <a:pPr marL="0" indent="0">
              <a:buNone/>
            </a:pPr>
            <a:r>
              <a:rPr lang="en-US" sz="13800" dirty="0"/>
              <a:t> </a:t>
            </a:r>
            <a:r>
              <a:rPr lang="en-US" sz="13800" dirty="0" smtClean="0"/>
              <a:t>  12.125</a:t>
            </a:r>
          </a:p>
          <a:p>
            <a:pPr marL="0" indent="0">
              <a:buNone/>
            </a:pPr>
            <a:r>
              <a:rPr lang="en-US" dirty="0" smtClean="0"/>
              <a:t>             x10</a:t>
            </a:r>
            <a:r>
              <a:rPr lang="en-US" b="1" baseline="30000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/>
              <a:t>    </a:t>
            </a:r>
            <a:r>
              <a:rPr lang="en-US" dirty="0" smtClean="0"/>
              <a:t>x10</a:t>
            </a:r>
            <a:r>
              <a:rPr lang="en-US" b="1" baseline="30000" dirty="0" smtClean="0">
                <a:solidFill>
                  <a:srgbClr val="FF0000"/>
                </a:solidFill>
              </a:rPr>
              <a:t>0</a:t>
            </a:r>
            <a:r>
              <a:rPr lang="en-US" baseline="30000" dirty="0" smtClean="0"/>
              <a:t>          </a:t>
            </a:r>
            <a:r>
              <a:rPr lang="en-US" dirty="0" smtClean="0"/>
              <a:t>x10</a:t>
            </a:r>
            <a:r>
              <a:rPr lang="en-US" b="1" baseline="30000" dirty="0" smtClean="0">
                <a:solidFill>
                  <a:srgbClr val="FF0000"/>
                </a:solidFill>
              </a:rPr>
              <a:t>-1</a:t>
            </a:r>
            <a:r>
              <a:rPr lang="en-US" baseline="30000" dirty="0" smtClean="0"/>
              <a:t> </a:t>
            </a:r>
            <a:r>
              <a:rPr lang="en-US" baseline="30000" dirty="0"/>
              <a:t> </a:t>
            </a:r>
            <a:r>
              <a:rPr lang="en-US" dirty="0" smtClean="0"/>
              <a:t>x10</a:t>
            </a:r>
            <a:r>
              <a:rPr lang="en-US" b="1" baseline="30000" dirty="0" smtClean="0">
                <a:solidFill>
                  <a:srgbClr val="FF0000"/>
                </a:solidFill>
              </a:rPr>
              <a:t>-2</a:t>
            </a:r>
            <a:r>
              <a:rPr lang="en-US" baseline="30000" dirty="0"/>
              <a:t> </a:t>
            </a:r>
            <a:r>
              <a:rPr lang="en-US" baseline="30000" dirty="0" smtClean="0"/>
              <a:t> </a:t>
            </a:r>
            <a:r>
              <a:rPr lang="en-US" dirty="0" smtClean="0"/>
              <a:t>x10</a:t>
            </a:r>
            <a:r>
              <a:rPr lang="en-US" b="1" baseline="30000" dirty="0" smtClean="0">
                <a:solidFill>
                  <a:srgbClr val="FF0000"/>
                </a:solidFill>
              </a:rPr>
              <a:t>-3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28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E=0, M non-zero, value=(-1)^S x 2^(-126) x 0.M (</a:t>
            </a:r>
            <a:r>
              <a:rPr lang="en-US" b="1" dirty="0" err="1"/>
              <a:t>denormals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Mantissa is not normalized</a:t>
            </a:r>
          </a:p>
          <a:p>
            <a:pPr lvl="1"/>
            <a:r>
              <a:rPr lang="en-US" dirty="0" smtClean="0"/>
              <a:t>Very small numbers close to 0</a:t>
            </a:r>
            <a:endParaRPr lang="en-US" dirty="0"/>
          </a:p>
          <a:p>
            <a:r>
              <a:rPr lang="en-US" dirty="0"/>
              <a:t>If E=0, M zero and S=1, value=-0</a:t>
            </a:r>
          </a:p>
          <a:p>
            <a:r>
              <a:rPr lang="en-US" dirty="0"/>
              <a:t>If E=0, M zero and S=0, value=0</a:t>
            </a:r>
          </a:p>
          <a:p>
            <a:r>
              <a:rPr lang="en-US" dirty="0"/>
              <a:t>If E=1...1, M non-zero, value=</a:t>
            </a:r>
            <a:r>
              <a:rPr lang="en-US" b="1" dirty="0" err="1"/>
              <a:t>NaN</a:t>
            </a:r>
            <a:r>
              <a:rPr lang="en-US" dirty="0"/>
              <a:t> “not a number”</a:t>
            </a:r>
          </a:p>
          <a:p>
            <a:r>
              <a:rPr lang="en-US" dirty="0"/>
              <a:t>If E=1...1, M zero and S=1, value=-infinity</a:t>
            </a:r>
          </a:p>
          <a:p>
            <a:r>
              <a:rPr lang="en-US" dirty="0"/>
              <a:t>If E=1...1, M zero and S=0, value=infinity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try in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we had 8 bits: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9600" dirty="0"/>
              <a:t> </a:t>
            </a:r>
            <a:r>
              <a:rPr lang="en-US" sz="13800" dirty="0"/>
              <a:t> </a:t>
            </a:r>
            <a:r>
              <a:rPr lang="en-US" sz="13800" dirty="0" smtClean="0"/>
              <a:t>1011.1011</a:t>
            </a:r>
          </a:p>
          <a:p>
            <a:pPr marL="0" indent="0">
              <a:buNone/>
            </a:pPr>
            <a:r>
              <a:rPr lang="en-US" dirty="0" smtClean="0"/>
              <a:t>X      x2</a:t>
            </a:r>
            <a:r>
              <a:rPr lang="en-US" b="1" baseline="30000" dirty="0" smtClean="0">
                <a:solidFill>
                  <a:srgbClr val="FF0000"/>
                </a:solidFill>
              </a:rPr>
              <a:t>3</a:t>
            </a:r>
            <a:r>
              <a:rPr lang="en-US" baseline="30000" dirty="0" smtClean="0"/>
              <a:t>      </a:t>
            </a:r>
            <a:r>
              <a:rPr lang="en-US" dirty="0" smtClean="0"/>
              <a:t>x2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/>
              <a:t>       </a:t>
            </a:r>
            <a:r>
              <a:rPr lang="en-US" dirty="0" smtClean="0"/>
              <a:t>x2</a:t>
            </a:r>
            <a:r>
              <a:rPr lang="en-US" b="1" baseline="30000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/>
              <a:t>      </a:t>
            </a:r>
            <a:r>
              <a:rPr lang="en-US" dirty="0" smtClean="0"/>
              <a:t>x2</a:t>
            </a:r>
            <a:r>
              <a:rPr lang="en-US" b="1" baseline="30000" dirty="0" smtClean="0">
                <a:solidFill>
                  <a:srgbClr val="FF0000"/>
                </a:solidFill>
              </a:rPr>
              <a:t>0</a:t>
            </a:r>
            <a:r>
              <a:rPr lang="en-US" baseline="30000" dirty="0" smtClean="0"/>
              <a:t>             </a:t>
            </a:r>
            <a:r>
              <a:rPr lang="en-US" dirty="0" smtClean="0"/>
              <a:t>x2</a:t>
            </a:r>
            <a:r>
              <a:rPr lang="en-US" b="1" baseline="30000" dirty="0" smtClean="0">
                <a:solidFill>
                  <a:srgbClr val="FF0000"/>
                </a:solidFill>
              </a:rPr>
              <a:t>-1</a:t>
            </a:r>
            <a:r>
              <a:rPr lang="en-US" baseline="30000" dirty="0" smtClean="0"/>
              <a:t>      </a:t>
            </a:r>
            <a:r>
              <a:rPr lang="en-US" dirty="0" smtClean="0"/>
              <a:t>x2</a:t>
            </a:r>
            <a:r>
              <a:rPr lang="en-US" b="1" baseline="30000" dirty="0" smtClean="0">
                <a:solidFill>
                  <a:srgbClr val="FF0000"/>
                </a:solidFill>
              </a:rPr>
              <a:t>-2</a:t>
            </a:r>
            <a:r>
              <a:rPr lang="en-US" dirty="0"/>
              <a:t> </a:t>
            </a:r>
            <a:r>
              <a:rPr lang="en-US" dirty="0" smtClean="0"/>
              <a:t>  x2</a:t>
            </a:r>
            <a:r>
              <a:rPr lang="en-US" b="1" baseline="30000" dirty="0" smtClean="0">
                <a:solidFill>
                  <a:srgbClr val="FF0000"/>
                </a:solidFill>
              </a:rPr>
              <a:t>-3</a:t>
            </a:r>
            <a:r>
              <a:rPr lang="en-US" baseline="30000" dirty="0" smtClean="0"/>
              <a:t>     </a:t>
            </a:r>
            <a:r>
              <a:rPr lang="en-US" dirty="0" smtClean="0"/>
              <a:t>x2</a:t>
            </a:r>
            <a:r>
              <a:rPr lang="en-US" b="1" baseline="30000" dirty="0" smtClean="0">
                <a:solidFill>
                  <a:srgbClr val="FF0000"/>
                </a:solidFill>
              </a:rPr>
              <a:t>-4</a:t>
            </a:r>
          </a:p>
          <a:p>
            <a:pPr marL="0" indent="0">
              <a:buNone/>
            </a:pPr>
            <a:endParaRPr lang="en-US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baseline="30000" dirty="0" smtClean="0">
                <a:solidFill>
                  <a:srgbClr val="FF0000"/>
                </a:solidFill>
              </a:rPr>
              <a:t>         </a:t>
            </a:r>
            <a:r>
              <a:rPr lang="en-US" b="1" dirty="0" smtClean="0">
                <a:solidFill>
                  <a:schemeClr val="tx2"/>
                </a:solidFill>
              </a:rPr>
              <a:t>= 8  + 0 + 2  +  1   + 0.5 + 0 + 0.125 + 0.0625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b="1" dirty="0" smtClean="0">
                <a:solidFill>
                  <a:schemeClr val="tx2"/>
                </a:solidFill>
              </a:rPr>
              <a:t>11.6875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8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Fixed-Point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N bits to represent real numbers</a:t>
            </a:r>
          </a:p>
          <a:p>
            <a:r>
              <a:rPr lang="en-US" dirty="0" smtClean="0"/>
              <a:t>The         is fixed by convention between two digits</a:t>
            </a:r>
          </a:p>
          <a:p>
            <a:r>
              <a:rPr lang="en-US" dirty="0" smtClean="0"/>
              <a:t> e.g., 4.2 representation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19200" y="11430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3200400"/>
            <a:ext cx="4572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3200400"/>
            <a:ext cx="762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3200400"/>
            <a:ext cx="762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3200400"/>
            <a:ext cx="762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3200400"/>
            <a:ext cx="762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200400"/>
            <a:ext cx="762000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2600" y="3200400"/>
            <a:ext cx="762000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67000" y="4267200"/>
            <a:ext cx="1024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scalar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4191000"/>
            <a:ext cx="1568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fractional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4533900" y="49530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00600" y="4191000"/>
            <a:ext cx="0" cy="6858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956" y="5486399"/>
            <a:ext cx="726644" cy="10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98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fixed-point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0"/>
            <a:ext cx="9144000" cy="2286000"/>
          </a:xfrm>
        </p:spPr>
        <p:txBody>
          <a:bodyPr/>
          <a:lstStyle/>
          <a:p>
            <a:r>
              <a:rPr lang="en-US" dirty="0" smtClean="0"/>
              <a:t>Range is small</a:t>
            </a:r>
          </a:p>
          <a:p>
            <a:r>
              <a:rPr lang="en-US" dirty="0" smtClean="0"/>
              <a:t>Cannot represent very large or very small or mix</a:t>
            </a:r>
          </a:p>
          <a:p>
            <a:r>
              <a:rPr lang="en-US" dirty="0" smtClean="0"/>
              <a:t>Programmers have to use scaling factors </a:t>
            </a:r>
            <a:endParaRPr lang="en-US" dirty="0"/>
          </a:p>
        </p:txBody>
      </p:sp>
      <p:pic>
        <p:nvPicPr>
          <p:cNvPr id="1026" name="Picture 2" descr="overly manlyman - When I was your age computers used fixed 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096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00"/>
            <a:ext cx="4403320" cy="587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44759"/>
            <a:ext cx="3353268" cy="3353268"/>
          </a:xfrm>
        </p:spPr>
      </p:pic>
      <p:sp>
        <p:nvSpPr>
          <p:cNvPr id="5" name="Oval 4"/>
          <p:cNvSpPr/>
          <p:nvPr/>
        </p:nvSpPr>
        <p:spPr>
          <a:xfrm>
            <a:off x="3773893" y="1602193"/>
            <a:ext cx="1447800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7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Point: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r>
              <a:rPr lang="en-US" dirty="0" smtClean="0"/>
              <a:t>Point can “float” anywhere we want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371600"/>
            <a:ext cx="4572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1371600"/>
            <a:ext cx="762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1371600"/>
            <a:ext cx="762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1371600"/>
            <a:ext cx="762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1371600"/>
            <a:ext cx="762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1371600"/>
            <a:ext cx="762000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1371600"/>
            <a:ext cx="762000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0" y="2438400"/>
            <a:ext cx="1024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scalar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362200"/>
            <a:ext cx="1568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fractional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4152900" y="2013551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78688" y="3429000"/>
            <a:ext cx="4572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8688" y="3429000"/>
            <a:ext cx="762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40688" y="3429000"/>
            <a:ext cx="762000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02688" y="3429000"/>
            <a:ext cx="762000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64688" y="3429000"/>
            <a:ext cx="762000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26688" y="3429000"/>
            <a:ext cx="762000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88688" y="3429000"/>
            <a:ext cx="762000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12088" y="4038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78688" y="4953000"/>
            <a:ext cx="4572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8688" y="4953000"/>
            <a:ext cx="762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40688" y="4953000"/>
            <a:ext cx="762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02688" y="4953000"/>
            <a:ext cx="762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64688" y="4953000"/>
            <a:ext cx="762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26688" y="4953000"/>
            <a:ext cx="762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88688" y="4953000"/>
            <a:ext cx="762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83988" y="5598042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concept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48200"/>
            <a:ext cx="9144000" cy="2209800"/>
          </a:xfrm>
        </p:spPr>
        <p:txBody>
          <a:bodyPr/>
          <a:lstStyle/>
          <a:p>
            <a:r>
              <a:rPr lang="en-US" dirty="0" smtClean="0"/>
              <a:t>Range still small</a:t>
            </a:r>
          </a:p>
          <a:p>
            <a:r>
              <a:rPr lang="en-US" dirty="0" smtClean="0"/>
              <a:t>Cannot represent very large number or very small ones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19200" y="990600"/>
            <a:ext cx="4572000" cy="838200"/>
            <a:chOff x="1219200" y="990600"/>
            <a:chExt cx="4572000" cy="838200"/>
          </a:xfrm>
        </p:grpSpPr>
        <p:sp>
          <p:nvSpPr>
            <p:cNvPr id="4" name="Rectangle 3"/>
            <p:cNvSpPr/>
            <p:nvPr/>
          </p:nvSpPr>
          <p:spPr>
            <a:xfrm>
              <a:off x="1219200" y="990600"/>
              <a:ext cx="4572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5524500" y="1635642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5600" y="1117312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127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1295400" y="2895600"/>
            <a:ext cx="4572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2895600"/>
            <a:ext cx="762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7400" y="2895600"/>
            <a:ext cx="762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19400" y="2895600"/>
            <a:ext cx="762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81400" y="2895600"/>
            <a:ext cx="762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3400" y="2895600"/>
            <a:ext cx="762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05400" y="2895600"/>
            <a:ext cx="762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66800" y="3607087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1800" y="3022312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0.015625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59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Concept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10" y="609600"/>
            <a:ext cx="91440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Given N bits represent as close a number as you can</a:t>
            </a:r>
          </a:p>
          <a:p>
            <a:r>
              <a:rPr lang="en-US" dirty="0" smtClean="0"/>
              <a:t>E.g., w/ 6 bits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28010" y="2241698"/>
            <a:ext cx="1828800" cy="304800"/>
            <a:chOff x="1219200" y="990600"/>
            <a:chExt cx="4572000" cy="838200"/>
          </a:xfrm>
        </p:grpSpPr>
        <p:sp>
          <p:nvSpPr>
            <p:cNvPr id="10" name="Rectangle 9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56810" y="2241698"/>
            <a:ext cx="1828800" cy="304800"/>
            <a:chOff x="1219200" y="990600"/>
            <a:chExt cx="4572000" cy="838200"/>
          </a:xfrm>
        </p:grpSpPr>
        <p:sp>
          <p:nvSpPr>
            <p:cNvPr id="15" name="Rectangle 14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85610" y="2241698"/>
            <a:ext cx="1828800" cy="304800"/>
            <a:chOff x="1219200" y="990600"/>
            <a:chExt cx="4572000" cy="838200"/>
          </a:xfrm>
        </p:grpSpPr>
        <p:sp>
          <p:nvSpPr>
            <p:cNvPr id="22" name="Rectangle 21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14410" y="2241698"/>
            <a:ext cx="1828800" cy="304800"/>
            <a:chOff x="1219200" y="990600"/>
            <a:chExt cx="4572000" cy="838200"/>
          </a:xfrm>
        </p:grpSpPr>
        <p:sp>
          <p:nvSpPr>
            <p:cNvPr id="29" name="Rectangle 28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78391" y="2186763"/>
            <a:ext cx="1928037" cy="4040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043763" y="4572000"/>
            <a:ext cx="1828800" cy="311002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72563" y="4572000"/>
            <a:ext cx="1828800" cy="304800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701363" y="4572000"/>
            <a:ext cx="1828800" cy="304800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2" name="Rectangle 51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30163" y="4572000"/>
            <a:ext cx="1828800" cy="304800"/>
            <a:chOff x="1219200" y="990600"/>
            <a:chExt cx="4572000" cy="8382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502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19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81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43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505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67200" y="990600"/>
              <a:ext cx="762000" cy="838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4975595" y="4533900"/>
            <a:ext cx="1928037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302931" y="4818321"/>
            <a:ext cx="91263" cy="1169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9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825</Words>
  <Application>Microsoft Office PowerPoint</Application>
  <PresentationFormat>On-screen Show (4:3)</PresentationFormat>
  <Paragraphs>295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Real Numbers</vt:lpstr>
      <vt:lpstr>What do they mean</vt:lpstr>
      <vt:lpstr>Now let’s try in binary</vt:lpstr>
      <vt:lpstr>Fixed-Point Representation</vt:lpstr>
      <vt:lpstr>The problem with fixed-point</vt:lpstr>
      <vt:lpstr>PowerPoint Presentation</vt:lpstr>
      <vt:lpstr>Floating Point: Concept</vt:lpstr>
      <vt:lpstr>Floating point concept contd.</vt:lpstr>
      <vt:lpstr>Floating-Point Concept Final</vt:lpstr>
      <vt:lpstr>IEEE 754 Standard for Floating Point</vt:lpstr>
      <vt:lpstr>Single-Precision, 32-bit</vt:lpstr>
      <vt:lpstr>Single-Precision, 32-bit</vt:lpstr>
      <vt:lpstr>How to represent a number in IEEE FP</vt:lpstr>
      <vt:lpstr>Example</vt:lpstr>
      <vt:lpstr>Floating Point is not always precise</vt:lpstr>
      <vt:lpstr>Floating Point is not always precise</vt:lpstr>
      <vt:lpstr>Got to be careful with calculations</vt:lpstr>
      <vt:lpstr>Got to be careful with calculations</vt:lpstr>
      <vt:lpstr>FP calculations may introduce errors</vt:lpstr>
      <vt:lpstr>Special Representations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dodo</dc:creator>
  <cp:lastModifiedBy>bongo</cp:lastModifiedBy>
  <cp:revision>95</cp:revision>
  <cp:lastPrinted>2013-09-13T17:49:04Z</cp:lastPrinted>
  <dcterms:created xsi:type="dcterms:W3CDTF">2006-08-16T00:00:00Z</dcterms:created>
  <dcterms:modified xsi:type="dcterms:W3CDTF">2013-11-27T13:45:41Z</dcterms:modified>
</cp:coreProperties>
</file>