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31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8" r:id="rId18"/>
    <p:sldId id="349" r:id="rId19"/>
    <p:sldId id="359" r:id="rId20"/>
    <p:sldId id="361" r:id="rId21"/>
    <p:sldId id="362" r:id="rId22"/>
    <p:sldId id="373" r:id="rId23"/>
    <p:sldId id="369" r:id="rId24"/>
    <p:sldId id="371" r:id="rId25"/>
    <p:sldId id="350" r:id="rId26"/>
    <p:sldId id="351" r:id="rId27"/>
    <p:sldId id="353" r:id="rId28"/>
    <p:sldId id="354" r:id="rId29"/>
    <p:sldId id="355" r:id="rId30"/>
    <p:sldId id="356" r:id="rId31"/>
    <p:sldId id="357" r:id="rId32"/>
    <p:sldId id="358" r:id="rId33"/>
    <p:sldId id="363" r:id="rId34"/>
    <p:sldId id="364" r:id="rId35"/>
    <p:sldId id="366" r:id="rId36"/>
    <p:sldId id="370" r:id="rId37"/>
    <p:sldId id="368" r:id="rId38"/>
    <p:sldId id="367" r:id="rId39"/>
    <p:sldId id="372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16" autoAdjust="0"/>
  </p:normalViewPr>
  <p:slideViewPr>
    <p:cSldViewPr>
      <p:cViewPr varScale="1">
        <p:scale>
          <a:sx n="180" d="100"/>
          <a:sy n="180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66C6E-E03F-4DEA-9C03-E0C87B08838C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1C30C-F9B3-41EA-9E25-9AD64863F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08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C29EA-9D54-0544-B2AB-70D8194063B4}" type="slidenum">
              <a:rPr lang="en-US">
                <a:latin typeface="Times New Roman" charset="0"/>
              </a:rPr>
              <a:pPr/>
              <a:t>22</a:t>
            </a:fld>
            <a:endParaRPr lang="en-US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C29EA-9D54-0544-B2AB-70D8194063B4}" type="slidenum">
              <a:rPr lang="en-US">
                <a:latin typeface="Times New Roman" charset="0"/>
              </a:rPr>
              <a:pPr/>
              <a:t>35</a:t>
            </a:fld>
            <a:endParaRPr lang="en-US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F36340-CFE4-294F-868E-1DE9017AF3E2}" type="slidenum">
              <a:rPr lang="en-US">
                <a:latin typeface="Times New Roman" charset="0"/>
              </a:rPr>
              <a:pPr/>
              <a:t>37</a:t>
            </a:fld>
            <a:endParaRPr lang="en-US"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1EBEF8-2F1B-D047-AB6A-C2296B7BA87C}" type="slidenum">
              <a:rPr lang="en-US">
                <a:latin typeface="Times New Roman" charset="0"/>
              </a:rPr>
              <a:pPr/>
              <a:t>38</a:t>
            </a:fld>
            <a:endParaRPr lang="en-US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D14F-A88D-4167-920D-D024C4DE6B64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D98-7EF6-4D48-9B8E-C711C96A3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3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D14F-A88D-4167-920D-D024C4DE6B64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D98-7EF6-4D48-9B8E-C711C96A3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5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D14F-A88D-4167-920D-D024C4DE6B64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D98-7EF6-4D48-9B8E-C711C96A3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3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D14F-A88D-4167-920D-D024C4DE6B64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D98-7EF6-4D48-9B8E-C711C96A3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D14F-A88D-4167-920D-D024C4DE6B64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D98-7EF6-4D48-9B8E-C711C96A3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7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D14F-A88D-4167-920D-D024C4DE6B64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D98-7EF6-4D48-9B8E-C711C96A3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D14F-A88D-4167-920D-D024C4DE6B64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D98-7EF6-4D48-9B8E-C711C96A3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8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D14F-A88D-4167-920D-D024C4DE6B64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D98-7EF6-4D48-9B8E-C711C96A3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D14F-A88D-4167-920D-D024C4DE6B64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D98-7EF6-4D48-9B8E-C711C96A3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1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D14F-A88D-4167-920D-D024C4DE6B64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D98-7EF6-4D48-9B8E-C711C96A3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2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D14F-A88D-4167-920D-D024C4DE6B64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8D98-7EF6-4D48-9B8E-C711C96A3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9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BD14F-A88D-4167-920D-D024C4DE6B64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48D98-7EF6-4D48-9B8E-C711C96A3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8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d-thelen.org/comp-hist/vs-illiac-iv.html" TargetMode="External"/><Relationship Id="rId2" Type="http://schemas.openxmlformats.org/officeDocument/2006/relationships/hyperlink" Target="http://ieeexplore.ieee.org/xpls/abs_all.jsp?arnumber=4038028&amp;tag=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/>
              <a:t>ECE 1773 – Fall 2006</a:t>
            </a:r>
          </a:p>
          <a:p>
            <a:r>
              <a:rPr lang="en-US"/>
              <a:t>© A. Moshovos (U. of Toronto)</a:t>
            </a:r>
          </a:p>
          <a:p>
            <a:r>
              <a:rPr lang="en-US"/>
              <a:t>Some material by Wen-Mei Hwu (UIUC) and S. Mahlke (Michigan)</a:t>
            </a:r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Independence</a:t>
            </a:r>
            <a:r>
              <a:rPr lang="en-US" dirty="0"/>
              <a:t> </a:t>
            </a:r>
            <a:r>
              <a:rPr lang="en-US" dirty="0" smtClean="0"/>
              <a:t>Instruction Set Architectures</a:t>
            </a:r>
            <a:endParaRPr lang="en-US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Conventional ISA</a:t>
            </a:r>
          </a:p>
          <a:p>
            <a:pPr lvl="1"/>
            <a:r>
              <a:rPr lang="en-US" sz="1800" dirty="0"/>
              <a:t>Instructions execute in order</a:t>
            </a:r>
          </a:p>
          <a:p>
            <a:r>
              <a:rPr lang="en-US" sz="2000" dirty="0">
                <a:solidFill>
                  <a:srgbClr val="990000"/>
                </a:solidFill>
              </a:rPr>
              <a:t>No way of stating</a:t>
            </a:r>
          </a:p>
          <a:p>
            <a:pPr lvl="1"/>
            <a:r>
              <a:rPr lang="en-US" sz="1800" dirty="0">
                <a:solidFill>
                  <a:srgbClr val="990000"/>
                </a:solidFill>
              </a:rPr>
              <a:t>Instruction A is </a:t>
            </a:r>
            <a:r>
              <a:rPr lang="en-US" sz="1800" b="1" dirty="0">
                <a:solidFill>
                  <a:srgbClr val="990000"/>
                </a:solidFill>
              </a:rPr>
              <a:t>independent </a:t>
            </a:r>
            <a:r>
              <a:rPr lang="en-US" sz="1800" dirty="0">
                <a:solidFill>
                  <a:srgbClr val="990000"/>
                </a:solidFill>
              </a:rPr>
              <a:t>of </a:t>
            </a:r>
            <a:r>
              <a:rPr lang="en-US" sz="1800" dirty="0" smtClean="0">
                <a:solidFill>
                  <a:srgbClr val="990000"/>
                </a:solidFill>
              </a:rPr>
              <a:t>B</a:t>
            </a:r>
          </a:p>
          <a:p>
            <a:pPr lvl="2"/>
            <a:r>
              <a:rPr lang="en-US" sz="1800" dirty="0" smtClean="0">
                <a:solidFill>
                  <a:srgbClr val="990000"/>
                </a:solidFill>
              </a:rPr>
              <a:t>Must detect at runtime </a:t>
            </a:r>
            <a:r>
              <a:rPr lang="en-US" sz="1800" dirty="0" smtClean="0">
                <a:solidFill>
                  <a:srgbClr val="990000"/>
                </a:solidFill>
                <a:sym typeface="Wingdings" pitchFamily="2" charset="2"/>
              </a:rPr>
              <a:t> cost: time, power, complexity</a:t>
            </a:r>
            <a:endParaRPr lang="en-US" sz="1800" dirty="0">
              <a:solidFill>
                <a:srgbClr val="990000"/>
              </a:solidFill>
            </a:endParaRPr>
          </a:p>
          <a:p>
            <a:r>
              <a:rPr lang="en-US" sz="2000" dirty="0"/>
              <a:t>Idea:</a:t>
            </a:r>
          </a:p>
          <a:p>
            <a:pPr lvl="1"/>
            <a:r>
              <a:rPr lang="en-US" sz="1800" dirty="0"/>
              <a:t>Change Execution Model at the ISA model</a:t>
            </a:r>
          </a:p>
          <a:p>
            <a:pPr lvl="1"/>
            <a:r>
              <a:rPr lang="en-US" sz="1800" dirty="0"/>
              <a:t>Allow specification of independence</a:t>
            </a:r>
          </a:p>
          <a:p>
            <a:r>
              <a:rPr lang="en-US" sz="2000" b="1" dirty="0"/>
              <a:t>VLIW Goals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Flexible enough</a:t>
            </a:r>
          </a:p>
          <a:p>
            <a:pPr lvl="1"/>
            <a:r>
              <a:rPr lang="en-US" sz="1800" dirty="0"/>
              <a:t>Match well technology</a:t>
            </a:r>
          </a:p>
          <a:p>
            <a:r>
              <a:rPr lang="en-US" sz="2000" b="1" dirty="0"/>
              <a:t>Vectors and SIMD </a:t>
            </a:r>
          </a:p>
          <a:p>
            <a:pPr lvl="1"/>
            <a:r>
              <a:rPr lang="en-US" sz="1800" dirty="0"/>
              <a:t>Only for a set of the same operation</a:t>
            </a:r>
          </a:p>
        </p:txBody>
      </p:sp>
    </p:spTree>
    <p:extLst>
      <p:ext uri="{BB962C8B-B14F-4D97-AF65-F5344CB8AC3E}">
        <p14:creationId xmlns:p14="http://schemas.microsoft.com/office/powerpoint/2010/main" val="39079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/>
              <a:t>ECE 1773 – Fall 2006</a:t>
            </a:r>
          </a:p>
          <a:p>
            <a:r>
              <a:rPr lang="en-US"/>
              <a:t>© A. Moshovos (U. of Toronto)</a:t>
            </a:r>
          </a:p>
          <a:p>
            <a:r>
              <a:rPr lang="en-US"/>
              <a:t>Some material by Wen-Mei Hwu (UIUC) and S. Mahlke (Michigan)</a:t>
            </a: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Predicated Execution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Instructions are predicated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if (</a:t>
            </a:r>
            <a:r>
              <a:rPr lang="en-US" sz="2000" dirty="0" err="1"/>
              <a:t>cond</a:t>
            </a:r>
            <a:r>
              <a:rPr lang="en-US" sz="2000" dirty="0"/>
              <a:t>) then perform instruction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practice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calculate result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if (</a:t>
            </a:r>
            <a:r>
              <a:rPr lang="en-US" sz="2000" dirty="0" err="1"/>
              <a:t>cond</a:t>
            </a:r>
            <a:r>
              <a:rPr lang="en-US" sz="2000" dirty="0"/>
              <a:t>) destination  = result</a:t>
            </a:r>
          </a:p>
          <a:p>
            <a:pPr>
              <a:lnSpc>
                <a:spcPct val="90000"/>
              </a:lnSpc>
            </a:pPr>
            <a:r>
              <a:rPr lang="en-US" sz="2400" b="1" i="1" dirty="0"/>
              <a:t>Converts control flow dependences to data dependences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accent6"/>
                </a:solidFill>
              </a:rPr>
              <a:t>if ( a == 0)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accent6"/>
                </a:solidFill>
              </a:rPr>
              <a:t>			b = 1;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accent6"/>
                </a:solidFill>
              </a:rPr>
              <a:t>else 	b = 2;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2060"/>
                </a:solidFill>
              </a:rPr>
              <a:t>true;</a:t>
            </a:r>
            <a:r>
              <a:rPr lang="en-US" sz="2400" b="1" dirty="0">
                <a:solidFill>
                  <a:srgbClr val="92D050"/>
                </a:solidFill>
              </a:rPr>
              <a:t> 	</a:t>
            </a:r>
            <a:r>
              <a:rPr lang="en-US" sz="2400" b="1" dirty="0" err="1">
                <a:solidFill>
                  <a:srgbClr val="92D050"/>
                </a:solidFill>
              </a:rPr>
              <a:t>pred</a:t>
            </a:r>
            <a:r>
              <a:rPr lang="en-US" sz="2400" b="1" dirty="0">
                <a:solidFill>
                  <a:srgbClr val="92D050"/>
                </a:solidFill>
              </a:rPr>
              <a:t> = (a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err="1">
                <a:solidFill>
                  <a:srgbClr val="002060"/>
                </a:solidFill>
              </a:rPr>
              <a:t>pred</a:t>
            </a:r>
            <a:r>
              <a:rPr lang="en-US" sz="2400" b="1" dirty="0">
                <a:solidFill>
                  <a:srgbClr val="002060"/>
                </a:solidFill>
              </a:rPr>
              <a:t>;</a:t>
            </a:r>
            <a:r>
              <a:rPr lang="en-US" sz="2400" b="1" dirty="0">
                <a:solidFill>
                  <a:srgbClr val="92D050"/>
                </a:solidFill>
              </a:rPr>
              <a:t> 	b =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2060"/>
                </a:solidFill>
              </a:rPr>
              <a:t>!</a:t>
            </a:r>
            <a:r>
              <a:rPr lang="en-US" sz="2400" b="1" dirty="0" err="1">
                <a:solidFill>
                  <a:srgbClr val="002060"/>
                </a:solidFill>
              </a:rPr>
              <a:t>pred</a:t>
            </a:r>
            <a:r>
              <a:rPr lang="en-US" sz="2400" b="1" dirty="0">
                <a:solidFill>
                  <a:srgbClr val="002060"/>
                </a:solidFill>
              </a:rPr>
              <a:t>; </a:t>
            </a:r>
            <a:r>
              <a:rPr lang="en-US" sz="2400" b="1" dirty="0">
                <a:solidFill>
                  <a:srgbClr val="92D050"/>
                </a:solidFill>
              </a:rPr>
              <a:t>	b = 2</a:t>
            </a:r>
          </a:p>
          <a:p>
            <a:pPr>
              <a:lnSpc>
                <a:spcPct val="90000"/>
              </a:lnSpc>
            </a:pP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34134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/>
              <a:t>ECE 1773 – Fall 2006</a:t>
            </a:r>
          </a:p>
          <a:p>
            <a:r>
              <a:rPr lang="en-US"/>
              <a:t>© A. Moshovos (U. of Toronto)</a:t>
            </a:r>
          </a:p>
          <a:p>
            <a:r>
              <a:rPr lang="en-US"/>
              <a:t>Some material by Wen-Mei Hwu (UIUC) and S. Mahlke (Michigan)</a:t>
            </a: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Predicated Execution: Trade-offs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 predicated execution always a win?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Is predication meaningful for VLIW only?</a:t>
            </a:r>
          </a:p>
        </p:txBody>
      </p:sp>
    </p:spTree>
    <p:extLst>
      <p:ext uri="{BB962C8B-B14F-4D97-AF65-F5344CB8AC3E}">
        <p14:creationId xmlns:p14="http://schemas.microsoft.com/office/powerpoint/2010/main" val="482604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/>
              <a:t>ECE 1773 – Fall 2006</a:t>
            </a:r>
          </a:p>
          <a:p>
            <a:r>
              <a:rPr lang="en-US"/>
              <a:t>© A. Moshovos (U. of Toronto)</a:t>
            </a:r>
          </a:p>
          <a:p>
            <a:r>
              <a:rPr lang="en-US"/>
              <a:t>Some material by Wen-Mei Hwu (UIUC) and S. Mahlke (Michigan)</a:t>
            </a: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Scheduling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28700"/>
            <a:ext cx="7772400" cy="50863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Goal: </a:t>
            </a:r>
          </a:p>
          <a:p>
            <a:pPr lvl="1"/>
            <a:r>
              <a:rPr lang="en-US" dirty="0"/>
              <a:t>Create a large continuous piece or code</a:t>
            </a:r>
          </a:p>
          <a:p>
            <a:pPr lvl="1"/>
            <a:r>
              <a:rPr lang="en-US" dirty="0"/>
              <a:t>Schedule to the max: exploit </a:t>
            </a:r>
            <a:r>
              <a:rPr lang="en-US" dirty="0" smtClean="0"/>
              <a:t>parallelism</a:t>
            </a:r>
          </a:p>
          <a:p>
            <a:pPr lvl="1"/>
            <a:endParaRPr lang="en-US" dirty="0"/>
          </a:p>
          <a:p>
            <a:r>
              <a:rPr lang="en-US" dirty="0" smtClean="0"/>
              <a:t>“Fact” </a:t>
            </a:r>
            <a:r>
              <a:rPr lang="en-US" dirty="0"/>
              <a:t>of </a:t>
            </a:r>
            <a:r>
              <a:rPr lang="en-US" dirty="0" smtClean="0"/>
              <a:t>life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Basic blocks are small</a:t>
            </a:r>
          </a:p>
          <a:p>
            <a:pPr lvl="1"/>
            <a:r>
              <a:rPr lang="en-US" dirty="0"/>
              <a:t>Scheduling across BBs is </a:t>
            </a:r>
            <a:r>
              <a:rPr lang="en-US" dirty="0" smtClean="0"/>
              <a:t>difficult</a:t>
            </a:r>
          </a:p>
          <a:p>
            <a:pPr lvl="1"/>
            <a:endParaRPr lang="en-US" dirty="0"/>
          </a:p>
          <a:p>
            <a:r>
              <a:rPr lang="en-US" dirty="0"/>
              <a:t>But: </a:t>
            </a:r>
          </a:p>
          <a:p>
            <a:pPr lvl="1"/>
            <a:r>
              <a:rPr lang="en-US" dirty="0" smtClean="0"/>
              <a:t>While </a:t>
            </a:r>
            <a:r>
              <a:rPr lang="en-US" dirty="0"/>
              <a:t>many control flow paths exist</a:t>
            </a:r>
          </a:p>
          <a:p>
            <a:pPr lvl="1"/>
            <a:r>
              <a:rPr lang="en-US" dirty="0"/>
              <a:t>There are few “hot” </a:t>
            </a:r>
            <a:r>
              <a:rPr lang="en-US" dirty="0" smtClean="0"/>
              <a:t>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31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Trace Scheduling</a:t>
            </a:r>
          </a:p>
          <a:p>
            <a:pPr lvl="1"/>
            <a:r>
              <a:rPr lang="en-US" dirty="0" smtClean="0"/>
              <a:t>Static control speculation</a:t>
            </a:r>
          </a:p>
          <a:p>
            <a:pPr lvl="1"/>
            <a:r>
              <a:rPr lang="en-US" dirty="0" smtClean="0"/>
              <a:t>Assume specific path</a:t>
            </a:r>
          </a:p>
          <a:p>
            <a:pPr lvl="1"/>
            <a:r>
              <a:rPr lang="en-US" dirty="0" smtClean="0"/>
              <a:t>Schedule accordingly</a:t>
            </a:r>
          </a:p>
          <a:p>
            <a:pPr lvl="1"/>
            <a:r>
              <a:rPr lang="en-US" dirty="0" smtClean="0"/>
              <a:t>Introduce check and repair code where necessary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 used to compact microcode</a:t>
            </a:r>
          </a:p>
          <a:p>
            <a:pPr lvl="1"/>
            <a:r>
              <a:rPr lang="en-US" sz="2000" dirty="0" smtClean="0"/>
              <a:t>FISHER, J. </a:t>
            </a:r>
            <a:r>
              <a:rPr lang="en-US" sz="2000" i="1" dirty="0" smtClean="0"/>
              <a:t>Trace scheduling: A technique for global microcode compaction</a:t>
            </a:r>
            <a:r>
              <a:rPr lang="en-US" sz="2000" dirty="0" smtClean="0"/>
              <a:t>. IEEE Transactions on Computers C-30, 7 (July 1981), 478--490.</a:t>
            </a:r>
          </a:p>
          <a:p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ECE 1773 – Fall 2006</a:t>
            </a:r>
          </a:p>
          <a:p>
            <a:r>
              <a:rPr lang="en-US" smtClean="0"/>
              <a:t>© A. Moshovos (U. of Toronto)</a:t>
            </a:r>
          </a:p>
          <a:p>
            <a:r>
              <a:rPr lang="en-US" smtClean="0"/>
              <a:t>Some material by Wen-Mei Hwu (UIUC) and S. Mahlke (Michigan)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54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/>
              <a:t>ECE 1773 – Fall 2006</a:t>
            </a:r>
          </a:p>
          <a:p>
            <a:r>
              <a:rPr lang="en-US"/>
              <a:t>© A. Moshovos (U. of Toronto)</a:t>
            </a:r>
          </a:p>
          <a:p>
            <a:r>
              <a:rPr lang="en-US"/>
              <a:t>Some material by Wen-Mei Hwu (UIUC) and S. Mahlke (Michigan)</a:t>
            </a:r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Trace Scheduling: Example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257800"/>
            <a:ext cx="7772400" cy="838200"/>
          </a:xfrm>
        </p:spPr>
        <p:txBody>
          <a:bodyPr/>
          <a:lstStyle/>
          <a:p>
            <a:r>
              <a:rPr lang="en-US"/>
              <a:t>Expand the scope/flexibility of code motion</a:t>
            </a: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1143000" y="1295400"/>
            <a:ext cx="914400" cy="6858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1143000" y="2438400"/>
            <a:ext cx="914400" cy="6858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181255" name="Rectangle 7"/>
          <p:cNvSpPr>
            <a:spLocks noChangeArrowheads="1"/>
          </p:cNvSpPr>
          <p:nvPr/>
        </p:nvSpPr>
        <p:spPr bwMode="auto">
          <a:xfrm>
            <a:off x="1143000" y="3581400"/>
            <a:ext cx="914400" cy="685800"/>
          </a:xfrm>
          <a:prstGeom prst="rect">
            <a:avLst/>
          </a:prstGeom>
          <a:solidFill>
            <a:srgbClr val="CC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C</a:t>
            </a:r>
          </a:p>
        </p:txBody>
      </p:sp>
      <p:sp>
        <p:nvSpPr>
          <p:cNvPr id="181256" name="Line 8"/>
          <p:cNvSpPr>
            <a:spLocks noChangeShapeType="1"/>
          </p:cNvSpPr>
          <p:nvPr/>
        </p:nvSpPr>
        <p:spPr bwMode="auto">
          <a:xfrm>
            <a:off x="1600200" y="1981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257" name="Line 9"/>
          <p:cNvSpPr>
            <a:spLocks noChangeShapeType="1"/>
          </p:cNvSpPr>
          <p:nvPr/>
        </p:nvSpPr>
        <p:spPr bwMode="auto">
          <a:xfrm>
            <a:off x="1600200" y="3124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259" name="Freeform 11"/>
          <p:cNvSpPr>
            <a:spLocks/>
          </p:cNvSpPr>
          <p:nvPr/>
        </p:nvSpPr>
        <p:spPr bwMode="auto">
          <a:xfrm>
            <a:off x="1600200" y="1981200"/>
            <a:ext cx="1028700" cy="160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4" y="336"/>
              </a:cxn>
              <a:cxn ang="0">
                <a:pos x="144" y="1008"/>
              </a:cxn>
            </a:cxnLst>
            <a:rect l="0" t="0" r="r" b="b"/>
            <a:pathLst>
              <a:path w="648" h="1008">
                <a:moveTo>
                  <a:pt x="0" y="0"/>
                </a:moveTo>
                <a:cubicBezTo>
                  <a:pt x="300" y="84"/>
                  <a:pt x="600" y="168"/>
                  <a:pt x="624" y="336"/>
                </a:cubicBezTo>
                <a:cubicBezTo>
                  <a:pt x="648" y="504"/>
                  <a:pt x="396" y="756"/>
                  <a:pt x="144" y="100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260" name="Rectangle 12"/>
          <p:cNvSpPr>
            <a:spLocks noChangeArrowheads="1"/>
          </p:cNvSpPr>
          <p:nvPr/>
        </p:nvSpPr>
        <p:spPr bwMode="auto">
          <a:xfrm>
            <a:off x="4191000" y="1676400"/>
            <a:ext cx="914400" cy="6858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</a:t>
            </a:r>
          </a:p>
        </p:txBody>
      </p:sp>
      <p:sp>
        <p:nvSpPr>
          <p:cNvPr id="181261" name="Rectangle 13"/>
          <p:cNvSpPr>
            <a:spLocks noChangeArrowheads="1"/>
          </p:cNvSpPr>
          <p:nvPr/>
        </p:nvSpPr>
        <p:spPr bwMode="auto">
          <a:xfrm>
            <a:off x="4191000" y="2362200"/>
            <a:ext cx="914400" cy="685800"/>
          </a:xfrm>
          <a:prstGeom prst="rect">
            <a:avLst/>
          </a:prstGeom>
          <a:solidFill>
            <a:srgbClr val="CC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C</a:t>
            </a:r>
          </a:p>
        </p:txBody>
      </p:sp>
      <p:sp>
        <p:nvSpPr>
          <p:cNvPr id="181262" name="Text Box 14"/>
          <p:cNvSpPr txBox="1">
            <a:spLocks noChangeArrowheads="1"/>
          </p:cNvSpPr>
          <p:nvPr/>
        </p:nvSpPr>
        <p:spPr bwMode="auto">
          <a:xfrm>
            <a:off x="3200400" y="1112838"/>
            <a:ext cx="4057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Assume A</a:t>
            </a:r>
            <a:r>
              <a:rPr lang="en-US" sz="2000">
                <a:latin typeface="Arial" charset="0"/>
                <a:sym typeface="Wingdings" pitchFamily="2" charset="2"/>
              </a:rPr>
              <a:t>C is the common path</a:t>
            </a:r>
            <a:endParaRPr lang="en-US" sz="2000">
              <a:latin typeface="Arial" charset="0"/>
            </a:endParaRPr>
          </a:p>
        </p:txBody>
      </p:sp>
      <p:sp>
        <p:nvSpPr>
          <p:cNvPr id="181263" name="Line 15"/>
          <p:cNvSpPr>
            <a:spLocks noChangeShapeType="1"/>
          </p:cNvSpPr>
          <p:nvPr/>
        </p:nvSpPr>
        <p:spPr bwMode="auto">
          <a:xfrm>
            <a:off x="5334000" y="2438400"/>
            <a:ext cx="5334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264" name="Rectangle 16"/>
          <p:cNvSpPr>
            <a:spLocks noChangeArrowheads="1"/>
          </p:cNvSpPr>
          <p:nvPr/>
        </p:nvSpPr>
        <p:spPr bwMode="auto">
          <a:xfrm>
            <a:off x="6172200" y="1828800"/>
            <a:ext cx="914400" cy="11430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50000">
                <a:srgbClr val="CCCCFF"/>
              </a:gs>
              <a:gs pos="100000">
                <a:srgbClr val="FFFFCC"/>
              </a:gs>
            </a:gsLst>
            <a:lin ang="1890000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A&amp;C</a:t>
            </a:r>
          </a:p>
        </p:txBody>
      </p:sp>
      <p:sp>
        <p:nvSpPr>
          <p:cNvPr id="181265" name="Text Box 17"/>
          <p:cNvSpPr txBox="1">
            <a:spLocks noChangeArrowheads="1"/>
          </p:cNvSpPr>
          <p:nvPr/>
        </p:nvSpPr>
        <p:spPr bwMode="auto">
          <a:xfrm rot="-2273536">
            <a:off x="5195888" y="1657350"/>
            <a:ext cx="1201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schedule</a:t>
            </a:r>
          </a:p>
        </p:txBody>
      </p:sp>
      <p:sp>
        <p:nvSpPr>
          <p:cNvPr id="181266" name="Line 18"/>
          <p:cNvSpPr>
            <a:spLocks noChangeShapeType="1"/>
          </p:cNvSpPr>
          <p:nvPr/>
        </p:nvSpPr>
        <p:spPr bwMode="auto">
          <a:xfrm>
            <a:off x="6553200" y="2971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267" name="Line 19"/>
          <p:cNvSpPr>
            <a:spLocks noChangeShapeType="1"/>
          </p:cNvSpPr>
          <p:nvPr/>
        </p:nvSpPr>
        <p:spPr bwMode="auto">
          <a:xfrm>
            <a:off x="6781800" y="29718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268" name="Rectangle 20"/>
          <p:cNvSpPr>
            <a:spLocks noChangeArrowheads="1"/>
          </p:cNvSpPr>
          <p:nvPr/>
        </p:nvSpPr>
        <p:spPr bwMode="auto">
          <a:xfrm>
            <a:off x="7010400" y="3352800"/>
            <a:ext cx="914400" cy="4572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Repair</a:t>
            </a:r>
          </a:p>
        </p:txBody>
      </p:sp>
      <p:sp>
        <p:nvSpPr>
          <p:cNvPr id="181269" name="Line 21"/>
          <p:cNvSpPr>
            <a:spLocks noChangeShapeType="1"/>
          </p:cNvSpPr>
          <p:nvPr/>
        </p:nvSpPr>
        <p:spPr bwMode="auto">
          <a:xfrm>
            <a:off x="7467600" y="3810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270" name="Rectangle 22"/>
          <p:cNvSpPr>
            <a:spLocks noChangeArrowheads="1"/>
          </p:cNvSpPr>
          <p:nvPr/>
        </p:nvSpPr>
        <p:spPr bwMode="auto">
          <a:xfrm>
            <a:off x="7086600" y="4114800"/>
            <a:ext cx="914400" cy="6858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71951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/>
              <a:t>ECE 1773 – Fall 2006</a:t>
            </a:r>
          </a:p>
          <a:p>
            <a:r>
              <a:rPr lang="en-US"/>
              <a:t>© A. Moshovos (U. of Toronto)</a:t>
            </a:r>
          </a:p>
          <a:p>
            <a:r>
              <a:rPr lang="en-US"/>
              <a:t>Some material by Wen-Mei Hwu (UIUC) and S. Mahlke (Michigan)</a:t>
            </a: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Trace Scheduling: Example #2</a:t>
            </a:r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1524000" y="1257300"/>
            <a:ext cx="1320800" cy="4064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latin typeface="Arial" charset="0"/>
              </a:rPr>
              <a:t>bA</a:t>
            </a:r>
          </a:p>
        </p:txBody>
      </p:sp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609600" y="2057400"/>
            <a:ext cx="1320800" cy="4064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latin typeface="Arial" charset="0"/>
              </a:rPr>
              <a:t>bB</a:t>
            </a:r>
          </a:p>
        </p:txBody>
      </p:sp>
      <p:sp>
        <p:nvSpPr>
          <p:cNvPr id="173062" name="Text Box 6"/>
          <p:cNvSpPr txBox="1">
            <a:spLocks noChangeArrowheads="1"/>
          </p:cNvSpPr>
          <p:nvPr/>
        </p:nvSpPr>
        <p:spPr bwMode="auto">
          <a:xfrm>
            <a:off x="1524000" y="2743200"/>
            <a:ext cx="1320800" cy="4064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latin typeface="Arial" charset="0"/>
              </a:rPr>
              <a:t>bC</a:t>
            </a:r>
          </a:p>
        </p:txBody>
      </p:sp>
      <p:sp>
        <p:nvSpPr>
          <p:cNvPr id="173063" name="Text Box 7"/>
          <p:cNvSpPr txBox="1">
            <a:spLocks noChangeArrowheads="1"/>
          </p:cNvSpPr>
          <p:nvPr/>
        </p:nvSpPr>
        <p:spPr bwMode="auto">
          <a:xfrm>
            <a:off x="914400" y="3600450"/>
            <a:ext cx="1320800" cy="4064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latin typeface="Arial" charset="0"/>
              </a:rPr>
              <a:t>bD</a:t>
            </a:r>
          </a:p>
        </p:txBody>
      </p:sp>
      <p:sp>
        <p:nvSpPr>
          <p:cNvPr id="173064" name="Text Box 8"/>
          <p:cNvSpPr txBox="1">
            <a:spLocks noChangeArrowheads="1"/>
          </p:cNvSpPr>
          <p:nvPr/>
        </p:nvSpPr>
        <p:spPr bwMode="auto">
          <a:xfrm>
            <a:off x="2844800" y="3600450"/>
            <a:ext cx="13208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latin typeface="Arial" charset="0"/>
              </a:rPr>
              <a:t>bE</a:t>
            </a:r>
          </a:p>
        </p:txBody>
      </p:sp>
      <p:sp>
        <p:nvSpPr>
          <p:cNvPr id="173065" name="Line 9"/>
          <p:cNvSpPr>
            <a:spLocks noChangeShapeType="1"/>
          </p:cNvSpPr>
          <p:nvPr/>
        </p:nvSpPr>
        <p:spPr bwMode="auto">
          <a:xfrm flipH="1">
            <a:off x="1320800" y="1600200"/>
            <a:ext cx="812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3066" name="Line 10"/>
          <p:cNvSpPr>
            <a:spLocks noChangeShapeType="1"/>
          </p:cNvSpPr>
          <p:nvPr/>
        </p:nvSpPr>
        <p:spPr bwMode="auto">
          <a:xfrm>
            <a:off x="2235200" y="1600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3067" name="Line 11"/>
          <p:cNvSpPr>
            <a:spLocks noChangeShapeType="1"/>
          </p:cNvSpPr>
          <p:nvPr/>
        </p:nvSpPr>
        <p:spPr bwMode="auto">
          <a:xfrm flipH="1">
            <a:off x="1524000" y="3086100"/>
            <a:ext cx="6096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3068" name="Line 12"/>
          <p:cNvSpPr>
            <a:spLocks noChangeShapeType="1"/>
          </p:cNvSpPr>
          <p:nvPr/>
        </p:nvSpPr>
        <p:spPr bwMode="auto">
          <a:xfrm>
            <a:off x="2438400" y="3086100"/>
            <a:ext cx="11176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3069" name="Line 13"/>
          <p:cNvSpPr>
            <a:spLocks noChangeShapeType="1"/>
          </p:cNvSpPr>
          <p:nvPr/>
        </p:nvSpPr>
        <p:spPr bwMode="auto">
          <a:xfrm>
            <a:off x="1422400" y="2400300"/>
            <a:ext cx="6096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3070" name="Text Box 14"/>
          <p:cNvSpPr txBox="1">
            <a:spLocks noChangeArrowheads="1"/>
          </p:cNvSpPr>
          <p:nvPr/>
        </p:nvSpPr>
        <p:spPr bwMode="auto">
          <a:xfrm>
            <a:off x="4978400" y="2057400"/>
            <a:ext cx="1320800" cy="4064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latin typeface="Arial" charset="0"/>
              </a:rPr>
              <a:t>bA</a:t>
            </a:r>
          </a:p>
        </p:txBody>
      </p:sp>
      <p:sp>
        <p:nvSpPr>
          <p:cNvPr id="173071" name="Text Box 15"/>
          <p:cNvSpPr txBox="1">
            <a:spLocks noChangeArrowheads="1"/>
          </p:cNvSpPr>
          <p:nvPr/>
        </p:nvSpPr>
        <p:spPr bwMode="auto">
          <a:xfrm>
            <a:off x="4978400" y="2400300"/>
            <a:ext cx="1320800" cy="4064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latin typeface="Arial" charset="0"/>
              </a:rPr>
              <a:t>bB</a:t>
            </a:r>
          </a:p>
        </p:txBody>
      </p:sp>
      <p:sp>
        <p:nvSpPr>
          <p:cNvPr id="173072" name="Text Box 16"/>
          <p:cNvSpPr txBox="1">
            <a:spLocks noChangeArrowheads="1"/>
          </p:cNvSpPr>
          <p:nvPr/>
        </p:nvSpPr>
        <p:spPr bwMode="auto">
          <a:xfrm>
            <a:off x="4978400" y="2743200"/>
            <a:ext cx="1320800" cy="4064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latin typeface="Arial" charset="0"/>
              </a:rPr>
              <a:t>bC</a:t>
            </a:r>
          </a:p>
        </p:txBody>
      </p:sp>
      <p:sp>
        <p:nvSpPr>
          <p:cNvPr id="173073" name="Text Box 17"/>
          <p:cNvSpPr txBox="1">
            <a:spLocks noChangeArrowheads="1"/>
          </p:cNvSpPr>
          <p:nvPr/>
        </p:nvSpPr>
        <p:spPr bwMode="auto">
          <a:xfrm>
            <a:off x="4978400" y="3086100"/>
            <a:ext cx="1320800" cy="4064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latin typeface="Arial" charset="0"/>
              </a:rPr>
              <a:t>bD</a:t>
            </a:r>
          </a:p>
        </p:txBody>
      </p:sp>
      <p:sp>
        <p:nvSpPr>
          <p:cNvPr id="173074" name="Rectangle 18"/>
          <p:cNvSpPr>
            <a:spLocks noChangeArrowheads="1"/>
          </p:cNvSpPr>
          <p:nvPr/>
        </p:nvSpPr>
        <p:spPr bwMode="auto">
          <a:xfrm>
            <a:off x="4978400" y="3429000"/>
            <a:ext cx="1320800" cy="4000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check</a:t>
            </a:r>
          </a:p>
        </p:txBody>
      </p:sp>
      <p:sp>
        <p:nvSpPr>
          <p:cNvPr id="173075" name="Line 19"/>
          <p:cNvSpPr>
            <a:spLocks noChangeShapeType="1"/>
          </p:cNvSpPr>
          <p:nvPr/>
        </p:nvSpPr>
        <p:spPr bwMode="auto">
          <a:xfrm>
            <a:off x="5689600" y="3829050"/>
            <a:ext cx="1320800" cy="154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3076" name="Text Box 20"/>
          <p:cNvSpPr txBox="1">
            <a:spLocks noChangeArrowheads="1"/>
          </p:cNvSpPr>
          <p:nvPr/>
        </p:nvSpPr>
        <p:spPr bwMode="auto">
          <a:xfrm>
            <a:off x="6604000" y="5418138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all OK</a:t>
            </a:r>
          </a:p>
        </p:txBody>
      </p:sp>
      <p:sp>
        <p:nvSpPr>
          <p:cNvPr id="173078" name="Text Box 22"/>
          <p:cNvSpPr txBox="1">
            <a:spLocks noChangeArrowheads="1"/>
          </p:cNvSpPr>
          <p:nvPr/>
        </p:nvSpPr>
        <p:spPr bwMode="auto">
          <a:xfrm>
            <a:off x="7010400" y="3581400"/>
            <a:ext cx="1320800" cy="406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latin typeface="Arial" charset="0"/>
              </a:rPr>
              <a:t>repair</a:t>
            </a:r>
          </a:p>
        </p:txBody>
      </p:sp>
      <p:sp>
        <p:nvSpPr>
          <p:cNvPr id="173079" name="Text Box 23"/>
          <p:cNvSpPr txBox="1">
            <a:spLocks noChangeArrowheads="1"/>
          </p:cNvSpPr>
          <p:nvPr/>
        </p:nvSpPr>
        <p:spPr bwMode="auto">
          <a:xfrm>
            <a:off x="7010400" y="4000500"/>
            <a:ext cx="1320800" cy="4064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latin typeface="Arial" charset="0"/>
              </a:rPr>
              <a:t>bC</a:t>
            </a:r>
          </a:p>
        </p:txBody>
      </p:sp>
      <p:sp>
        <p:nvSpPr>
          <p:cNvPr id="173080" name="Text Box 24"/>
          <p:cNvSpPr txBox="1">
            <a:spLocks noChangeArrowheads="1"/>
          </p:cNvSpPr>
          <p:nvPr/>
        </p:nvSpPr>
        <p:spPr bwMode="auto">
          <a:xfrm>
            <a:off x="7010400" y="4343400"/>
            <a:ext cx="1320800" cy="4064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latin typeface="Arial" charset="0"/>
              </a:rPr>
              <a:t>bD</a:t>
            </a:r>
          </a:p>
        </p:txBody>
      </p:sp>
      <p:sp>
        <p:nvSpPr>
          <p:cNvPr id="173081" name="Line 25"/>
          <p:cNvSpPr>
            <a:spLocks noChangeShapeType="1"/>
          </p:cNvSpPr>
          <p:nvPr/>
        </p:nvSpPr>
        <p:spPr bwMode="auto">
          <a:xfrm>
            <a:off x="6299200" y="3600450"/>
            <a:ext cx="711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3082" name="Text Box 26"/>
          <p:cNvSpPr txBox="1">
            <a:spLocks noChangeArrowheads="1"/>
          </p:cNvSpPr>
          <p:nvPr/>
        </p:nvSpPr>
        <p:spPr bwMode="auto">
          <a:xfrm>
            <a:off x="4876800" y="4686300"/>
            <a:ext cx="1320800" cy="406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latin typeface="Arial" charset="0"/>
              </a:rPr>
              <a:t>repair</a:t>
            </a:r>
          </a:p>
        </p:txBody>
      </p:sp>
      <p:sp>
        <p:nvSpPr>
          <p:cNvPr id="173083" name="Text Box 27"/>
          <p:cNvSpPr txBox="1">
            <a:spLocks noChangeArrowheads="1"/>
          </p:cNvSpPr>
          <p:nvPr/>
        </p:nvSpPr>
        <p:spPr bwMode="auto">
          <a:xfrm>
            <a:off x="4876800" y="5105400"/>
            <a:ext cx="13208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latin typeface="Arial" charset="0"/>
              </a:rPr>
              <a:t>bE</a:t>
            </a:r>
          </a:p>
        </p:txBody>
      </p:sp>
      <p:sp>
        <p:nvSpPr>
          <p:cNvPr id="173084" name="Line 28"/>
          <p:cNvSpPr>
            <a:spLocks noChangeShapeType="1"/>
          </p:cNvSpPr>
          <p:nvPr/>
        </p:nvSpPr>
        <p:spPr bwMode="auto">
          <a:xfrm>
            <a:off x="5588000" y="38290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3085" name="Line 29"/>
          <p:cNvSpPr>
            <a:spLocks noChangeShapeType="1"/>
          </p:cNvSpPr>
          <p:nvPr/>
        </p:nvSpPr>
        <p:spPr bwMode="auto">
          <a:xfrm flipH="1">
            <a:off x="7213600" y="4686300"/>
            <a:ext cx="40640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3086" name="Line 30"/>
          <p:cNvSpPr>
            <a:spLocks noChangeShapeType="1"/>
          </p:cNvSpPr>
          <p:nvPr/>
        </p:nvSpPr>
        <p:spPr bwMode="auto">
          <a:xfrm>
            <a:off x="6197600" y="5257800"/>
            <a:ext cx="5080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3087" name="AutoShape 31"/>
          <p:cNvSpPr>
            <a:spLocks noChangeArrowheads="1"/>
          </p:cNvSpPr>
          <p:nvPr/>
        </p:nvSpPr>
        <p:spPr bwMode="auto">
          <a:xfrm>
            <a:off x="3352800" y="2628900"/>
            <a:ext cx="1422400" cy="514350"/>
          </a:xfrm>
          <a:prstGeom prst="chevron">
            <a:avLst>
              <a:gd name="adj" fmla="val 69136"/>
            </a:avLst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9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/>
              <a:t>ECE 1773 – Fall 2006</a:t>
            </a:r>
          </a:p>
          <a:p>
            <a:r>
              <a:rPr lang="en-US"/>
              <a:t>© A. Moshovos (U. of Toronto)</a:t>
            </a:r>
          </a:p>
          <a:p>
            <a:r>
              <a:rPr lang="en-US"/>
              <a:t>Some material by Wen-Mei Hwu (UIUC) and S. Mahlke (Michigan)</a:t>
            </a:r>
          </a:p>
        </p:txBody>
      </p:sp>
      <p:sp>
        <p:nvSpPr>
          <p:cNvPr id="167948" name="Rectangle 12"/>
          <p:cNvSpPr>
            <a:spLocks noChangeArrowheads="1"/>
          </p:cNvSpPr>
          <p:nvPr/>
        </p:nvSpPr>
        <p:spPr bwMode="auto">
          <a:xfrm>
            <a:off x="381000" y="3581400"/>
            <a:ext cx="3810000" cy="22860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Trace Scheduling Example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000" b="1" dirty="0"/>
              <a:t>test = a[</a:t>
            </a:r>
            <a:r>
              <a:rPr lang="en-US" sz="2000" b="1" dirty="0" err="1"/>
              <a:t>i</a:t>
            </a:r>
            <a:r>
              <a:rPr lang="en-US" sz="2000" b="1" dirty="0"/>
              <a:t>] + 20;</a:t>
            </a:r>
          </a:p>
          <a:p>
            <a:pPr>
              <a:buFontTx/>
              <a:buNone/>
            </a:pPr>
            <a:r>
              <a:rPr lang="en-US" sz="2000" dirty="0"/>
              <a:t>If (test &gt; 0) then</a:t>
            </a:r>
          </a:p>
          <a:p>
            <a:pPr lvl="1">
              <a:buFontTx/>
              <a:buNone/>
            </a:pPr>
            <a:r>
              <a:rPr lang="en-US" sz="2000" b="1" dirty="0"/>
              <a:t>sum = sum + 10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else </a:t>
            </a:r>
          </a:p>
          <a:p>
            <a:pPr lvl="1">
              <a:buFontTx/>
              <a:buNone/>
            </a:pPr>
            <a:r>
              <a:rPr lang="en-US" sz="2000" dirty="0"/>
              <a:t>sum = sum + c[</a:t>
            </a:r>
            <a:r>
              <a:rPr lang="en-US" sz="2000" dirty="0" err="1"/>
              <a:t>i</a:t>
            </a:r>
            <a:r>
              <a:rPr lang="en-US" sz="2000" dirty="0"/>
              <a:t>]</a:t>
            </a:r>
          </a:p>
          <a:p>
            <a:pPr>
              <a:buFontTx/>
              <a:buNone/>
            </a:pPr>
            <a:r>
              <a:rPr lang="en-US" sz="2000" b="1" dirty="0"/>
              <a:t>c[x] = c[y] + 10</a:t>
            </a:r>
          </a:p>
          <a:p>
            <a:endParaRPr lang="en-US" sz="2000" b="1" dirty="0"/>
          </a:p>
          <a:p>
            <a:pPr>
              <a:buFontTx/>
              <a:buNone/>
            </a:pPr>
            <a:r>
              <a:rPr lang="en-US" sz="2400" dirty="0"/>
              <a:t>test = a[</a:t>
            </a:r>
            <a:r>
              <a:rPr lang="en-US" sz="2400" dirty="0" err="1"/>
              <a:t>i</a:t>
            </a:r>
            <a:r>
              <a:rPr lang="en-US" sz="2400" dirty="0"/>
              <a:t>] + 20</a:t>
            </a:r>
          </a:p>
          <a:p>
            <a:pPr>
              <a:buFontTx/>
              <a:buNone/>
            </a:pPr>
            <a:r>
              <a:rPr lang="en-US" sz="2400" dirty="0"/>
              <a:t>sum = sum + 10</a:t>
            </a:r>
          </a:p>
          <a:p>
            <a:pPr>
              <a:buFontTx/>
              <a:buNone/>
            </a:pPr>
            <a:r>
              <a:rPr lang="en-US" sz="2400" dirty="0"/>
              <a:t>c[x] = c[y] + 10</a:t>
            </a:r>
          </a:p>
          <a:p>
            <a:pPr>
              <a:buFontTx/>
              <a:buNone/>
            </a:pPr>
            <a:r>
              <a:rPr lang="en-US" sz="2400" dirty="0"/>
              <a:t> if (test &lt;= 0) then </a:t>
            </a:r>
            <a:r>
              <a:rPr lang="en-US" sz="2400" dirty="0" err="1"/>
              <a:t>goto</a:t>
            </a:r>
            <a:r>
              <a:rPr lang="en-US" sz="2400" dirty="0"/>
              <a:t> repair</a:t>
            </a:r>
          </a:p>
          <a:p>
            <a:pPr>
              <a:buFontTx/>
              <a:buNone/>
            </a:pPr>
            <a:r>
              <a:rPr lang="en-US" sz="2400" dirty="0"/>
              <a:t>…</a:t>
            </a:r>
          </a:p>
        </p:txBody>
      </p:sp>
      <p:sp>
        <p:nvSpPr>
          <p:cNvPr id="167941" name="Line 5"/>
          <p:cNvSpPr>
            <a:spLocks noChangeShapeType="1"/>
          </p:cNvSpPr>
          <p:nvPr/>
        </p:nvSpPr>
        <p:spPr bwMode="auto">
          <a:xfrm flipH="1">
            <a:off x="2895600" y="3048000"/>
            <a:ext cx="914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3733800" y="25146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Straight code</a:t>
            </a:r>
          </a:p>
        </p:txBody>
      </p:sp>
      <p:sp>
        <p:nvSpPr>
          <p:cNvPr id="167945" name="Line 9"/>
          <p:cNvSpPr>
            <a:spLocks noChangeShapeType="1"/>
          </p:cNvSpPr>
          <p:nvPr/>
        </p:nvSpPr>
        <p:spPr bwMode="auto">
          <a:xfrm flipH="1" flipV="1">
            <a:off x="2514600" y="1731962"/>
            <a:ext cx="1219200" cy="1714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946" name="Text Box 10"/>
          <p:cNvSpPr txBox="1">
            <a:spLocks noChangeArrowheads="1"/>
          </p:cNvSpPr>
          <p:nvPr/>
        </p:nvSpPr>
        <p:spPr bwMode="auto">
          <a:xfrm>
            <a:off x="3814763" y="1736725"/>
            <a:ext cx="1751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assume delay</a:t>
            </a:r>
          </a:p>
        </p:txBody>
      </p:sp>
      <p:sp>
        <p:nvSpPr>
          <p:cNvPr id="167947" name="Text Box 11"/>
          <p:cNvSpPr txBox="1">
            <a:spLocks noChangeArrowheads="1"/>
          </p:cNvSpPr>
          <p:nvPr/>
        </p:nvSpPr>
        <p:spPr bwMode="auto">
          <a:xfrm>
            <a:off x="4724400" y="4114800"/>
            <a:ext cx="3416300" cy="118745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repair:</a:t>
            </a:r>
          </a:p>
          <a:p>
            <a:r>
              <a:rPr lang="en-US">
                <a:latin typeface="Arial" charset="0"/>
              </a:rPr>
              <a:t>	sum = sum – 10</a:t>
            </a:r>
          </a:p>
          <a:p>
            <a:r>
              <a:rPr lang="en-US">
                <a:latin typeface="Arial" charset="0"/>
              </a:rPr>
              <a:t>	sum = sum + c[i] </a:t>
            </a:r>
          </a:p>
        </p:txBody>
      </p:sp>
    </p:spTree>
    <p:extLst>
      <p:ext uri="{BB962C8B-B14F-4D97-AF65-F5344CB8AC3E}">
        <p14:creationId xmlns:p14="http://schemas.microsoft.com/office/powerpoint/2010/main" val="1859927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Instruction Multiple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16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altLang="en-US"/>
              <a:t>ECE1773</a:t>
            </a:r>
          </a:p>
          <a:p>
            <a:r>
              <a:rPr lang="en-US" altLang="en-US"/>
              <a:t>Portions from Hill, Wood, Sohi and Smith (Wisconsin). Culler (Berkeley), Kozyrakis(Stanford).</a:t>
            </a:r>
          </a:p>
          <a:p>
            <a:r>
              <a:rPr lang="en-US" altLang="en-US"/>
              <a:t>© Moshovos</a:t>
            </a: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SIMD: Motivation Contd.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/>
              <a:t>Recall: </a:t>
            </a:r>
          </a:p>
          <a:p>
            <a:pPr lvl="1"/>
            <a:r>
              <a:rPr lang="en-US" altLang="en-US"/>
              <a:t>Part of architecture is understanding application needs</a:t>
            </a:r>
          </a:p>
          <a:p>
            <a:pPr lvl="1">
              <a:buFontTx/>
              <a:buNone/>
            </a:pPr>
            <a:endParaRPr lang="en-US" altLang="en-US"/>
          </a:p>
          <a:p>
            <a:r>
              <a:rPr lang="en-US" altLang="en-US"/>
              <a:t>Many Apps:</a:t>
            </a:r>
          </a:p>
          <a:p>
            <a:pPr lvl="1"/>
            <a:r>
              <a:rPr lang="en-US" altLang="en-US"/>
              <a:t>for i = 0 to infinity</a:t>
            </a:r>
          </a:p>
          <a:p>
            <a:pPr lvl="2"/>
            <a:r>
              <a:rPr lang="en-US" altLang="en-US"/>
              <a:t>a(i) = b(i) + c</a:t>
            </a:r>
          </a:p>
          <a:p>
            <a:endParaRPr lang="en-US" altLang="en-US"/>
          </a:p>
          <a:p>
            <a:r>
              <a:rPr lang="en-US" altLang="en-US"/>
              <a:t>Same operation over many tuples of data</a:t>
            </a:r>
          </a:p>
          <a:p>
            <a:r>
              <a:rPr lang="en-US" altLang="en-US"/>
              <a:t>Mostly independent across iterations</a:t>
            </a:r>
          </a:p>
        </p:txBody>
      </p:sp>
    </p:spTree>
    <p:extLst>
      <p:ext uri="{BB962C8B-B14F-4D97-AF65-F5344CB8AC3E}">
        <p14:creationId xmlns:p14="http://schemas.microsoft.com/office/powerpoint/2010/main" val="2783764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Some things are naturally parallel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987" name="Picture 3" descr="G:\Users\bongo\Desktop\200711062036-2707 -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57200"/>
            <a:ext cx="3705256" cy="2962275"/>
          </a:xfrm>
          <a:prstGeom prst="rect">
            <a:avLst/>
          </a:prstGeom>
          <a:noFill/>
        </p:spPr>
      </p:pic>
      <p:pic>
        <p:nvPicPr>
          <p:cNvPr id="41988" name="Picture 4" descr="G:\Users\bongo\Desktop\22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905000"/>
            <a:ext cx="3886200" cy="3106936"/>
          </a:xfrm>
          <a:prstGeom prst="rect">
            <a:avLst/>
          </a:prstGeom>
          <a:noFill/>
        </p:spPr>
      </p:pic>
      <p:pic>
        <p:nvPicPr>
          <p:cNvPr id="41989" name="Picture 5" descr="G:\Users\bongo\Desktop\33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581400"/>
            <a:ext cx="3895880" cy="3114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453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/>
              <a:t>ECE 1773 – Fall 2006</a:t>
            </a:r>
          </a:p>
          <a:p>
            <a:r>
              <a:rPr lang="en-US"/>
              <a:t>© A. Moshovos (U. of Toronto)</a:t>
            </a:r>
          </a:p>
          <a:p>
            <a:r>
              <a:rPr lang="en-US"/>
              <a:t>Some material by Wen-Mei Hwu (UIUC) and S. Mahlke (Michigan)</a:t>
            </a: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VLIW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Very Long Instruction Word</a:t>
            </a:r>
          </a:p>
          <a:p>
            <a:pPr>
              <a:lnSpc>
                <a:spcPct val="90000"/>
              </a:lnSpc>
            </a:pPr>
            <a:endParaRPr lang="en-US" sz="2400" b="1" dirty="0"/>
          </a:p>
          <a:p>
            <a:pPr>
              <a:lnSpc>
                <a:spcPct val="90000"/>
              </a:lnSpc>
            </a:pPr>
            <a:endParaRPr lang="en-US" sz="2400" b="1" dirty="0"/>
          </a:p>
          <a:p>
            <a:pPr>
              <a:lnSpc>
                <a:spcPct val="90000"/>
              </a:lnSpc>
            </a:pPr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sz="2400" b="1" dirty="0"/>
              <a:t>#1 defining attribute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four instructions are </a:t>
            </a:r>
            <a:r>
              <a:rPr lang="en-US" sz="2000" i="1" u="sng" dirty="0"/>
              <a:t>independent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Some parallelism can be expressed this way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Extending the ability to specify parallelism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Take into consideration technology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Recall, delay slots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This leads to </a:t>
            </a:r>
            <a:r>
              <a:rPr lang="en-US" sz="2000" dirty="0">
                <a:sym typeface="Wingdings" pitchFamily="2" charset="2"/>
              </a:rPr>
              <a:t>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b="1" dirty="0"/>
              <a:t>#2 defining attribute: NUAL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Non-unit assumed latency</a:t>
            </a:r>
          </a:p>
        </p:txBody>
      </p:sp>
      <p:grpSp>
        <p:nvGrpSpPr>
          <p:cNvPr id="149508" name="Group 4"/>
          <p:cNvGrpSpPr>
            <a:grpSpLocks/>
          </p:cNvGrpSpPr>
          <p:nvPr/>
        </p:nvGrpSpPr>
        <p:grpSpPr bwMode="auto">
          <a:xfrm>
            <a:off x="914400" y="1943100"/>
            <a:ext cx="7315200" cy="400050"/>
            <a:chOff x="336" y="2064"/>
            <a:chExt cx="3456" cy="576"/>
          </a:xfrm>
        </p:grpSpPr>
        <p:sp>
          <p:nvSpPr>
            <p:cNvPr id="149509" name="Rectangle 5"/>
            <p:cNvSpPr>
              <a:spLocks noChangeArrowheads="1"/>
            </p:cNvSpPr>
            <p:nvPr/>
          </p:nvSpPr>
          <p:spPr bwMode="auto">
            <a:xfrm>
              <a:off x="336" y="2064"/>
              <a:ext cx="345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10" name="Rectangle 6"/>
            <p:cNvSpPr>
              <a:spLocks noChangeArrowheads="1"/>
            </p:cNvSpPr>
            <p:nvPr/>
          </p:nvSpPr>
          <p:spPr bwMode="auto">
            <a:xfrm>
              <a:off x="336" y="2064"/>
              <a:ext cx="86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Arial" charset="0"/>
                </a:rPr>
                <a:t>ALU1</a:t>
              </a:r>
            </a:p>
          </p:txBody>
        </p:sp>
        <p:sp>
          <p:nvSpPr>
            <p:cNvPr id="149511" name="Rectangle 7"/>
            <p:cNvSpPr>
              <a:spLocks noChangeArrowheads="1"/>
            </p:cNvSpPr>
            <p:nvPr/>
          </p:nvSpPr>
          <p:spPr bwMode="auto">
            <a:xfrm>
              <a:off x="1200" y="2064"/>
              <a:ext cx="86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Arial" charset="0"/>
                </a:rPr>
                <a:t>ALU2</a:t>
              </a:r>
            </a:p>
          </p:txBody>
        </p:sp>
        <p:sp>
          <p:nvSpPr>
            <p:cNvPr id="149512" name="Rectangle 8"/>
            <p:cNvSpPr>
              <a:spLocks noChangeArrowheads="1"/>
            </p:cNvSpPr>
            <p:nvPr/>
          </p:nvSpPr>
          <p:spPr bwMode="auto">
            <a:xfrm>
              <a:off x="2064" y="2064"/>
              <a:ext cx="86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Arial" charset="0"/>
                </a:rPr>
                <a:t>MEM1</a:t>
              </a:r>
            </a:p>
          </p:txBody>
        </p:sp>
        <p:sp>
          <p:nvSpPr>
            <p:cNvPr id="149513" name="Rectangle 9"/>
            <p:cNvSpPr>
              <a:spLocks noChangeArrowheads="1"/>
            </p:cNvSpPr>
            <p:nvPr/>
          </p:nvSpPr>
          <p:spPr bwMode="auto">
            <a:xfrm>
              <a:off x="2928" y="2064"/>
              <a:ext cx="86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Arial" charset="0"/>
                </a:rPr>
                <a:t>control</a:t>
              </a:r>
            </a:p>
          </p:txBody>
        </p:sp>
      </p:grpSp>
      <p:sp>
        <p:nvSpPr>
          <p:cNvPr id="149514" name="Text Box 10"/>
          <p:cNvSpPr txBox="1">
            <a:spLocks noChangeArrowheads="1"/>
          </p:cNvSpPr>
          <p:nvPr/>
        </p:nvSpPr>
        <p:spPr bwMode="auto">
          <a:xfrm>
            <a:off x="3733800" y="1219200"/>
            <a:ext cx="2141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Arial" charset="0"/>
              </a:rPr>
              <a:t>Instruction format</a:t>
            </a:r>
          </a:p>
        </p:txBody>
      </p:sp>
    </p:spTree>
    <p:extLst>
      <p:ext uri="{BB962C8B-B14F-4D97-AF65-F5344CB8AC3E}">
        <p14:creationId xmlns:p14="http://schemas.microsoft.com/office/powerpoint/2010/main" val="2831011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 dirty="0" smtClean="0"/>
              <a:t>Sequential Execution Model / </a:t>
            </a:r>
            <a:r>
              <a:rPr lang="en-US" b="1" dirty="0" smtClean="0">
                <a:solidFill>
                  <a:srgbClr val="FFC000"/>
                </a:solidFill>
              </a:rPr>
              <a:t>SISD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a[N]; // N is large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for (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 =0;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 &lt; N;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++)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a[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]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a[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]</a:t>
            </a:r>
            <a:r>
              <a:rPr lang="en-US" b="1" dirty="0">
                <a:latin typeface="Courier New" pitchFamily="49" charset="0"/>
              </a:rPr>
              <a:t> *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fade</a:t>
            </a:r>
            <a:r>
              <a:rPr lang="en-US" b="1" dirty="0">
                <a:latin typeface="Courier New" pitchFamily="49" charset="0"/>
              </a:rPr>
              <a:t>;</a:t>
            </a: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1066800" y="2743200"/>
            <a:ext cx="0" cy="35814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 rot="16200000">
            <a:off x="408782" y="3934618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23559" name="Freeform 7"/>
          <p:cNvSpPr>
            <a:spLocks/>
          </p:cNvSpPr>
          <p:nvPr/>
        </p:nvSpPr>
        <p:spPr bwMode="auto">
          <a:xfrm>
            <a:off x="2593975" y="3429000"/>
            <a:ext cx="530225" cy="1508125"/>
          </a:xfrm>
          <a:custGeom>
            <a:avLst/>
            <a:gdLst/>
            <a:ahLst/>
            <a:cxnLst>
              <a:cxn ang="0">
                <a:pos x="137" y="0"/>
              </a:cxn>
              <a:cxn ang="0">
                <a:pos x="95" y="14"/>
              </a:cxn>
              <a:cxn ang="0">
                <a:pos x="71" y="25"/>
              </a:cxn>
              <a:cxn ang="0">
                <a:pos x="42" y="50"/>
              </a:cxn>
              <a:cxn ang="0">
                <a:pos x="24" y="77"/>
              </a:cxn>
              <a:cxn ang="0">
                <a:pos x="0" y="99"/>
              </a:cxn>
              <a:cxn ang="0">
                <a:pos x="6" y="163"/>
              </a:cxn>
              <a:cxn ang="0">
                <a:pos x="48" y="197"/>
              </a:cxn>
              <a:cxn ang="0">
                <a:pos x="208" y="287"/>
              </a:cxn>
              <a:cxn ang="0">
                <a:pos x="291" y="349"/>
              </a:cxn>
              <a:cxn ang="0">
                <a:pos x="309" y="364"/>
              </a:cxn>
              <a:cxn ang="0">
                <a:pos x="333" y="382"/>
              </a:cxn>
              <a:cxn ang="0">
                <a:pos x="291" y="466"/>
              </a:cxn>
              <a:cxn ang="0">
                <a:pos x="261" y="491"/>
              </a:cxn>
              <a:cxn ang="0">
                <a:pos x="196" y="536"/>
              </a:cxn>
              <a:cxn ang="0">
                <a:pos x="137" y="581"/>
              </a:cxn>
              <a:cxn ang="0">
                <a:pos x="119" y="604"/>
              </a:cxn>
              <a:cxn ang="0">
                <a:pos x="149" y="690"/>
              </a:cxn>
              <a:cxn ang="0">
                <a:pos x="190" y="728"/>
              </a:cxn>
              <a:cxn ang="0">
                <a:pos x="255" y="785"/>
              </a:cxn>
              <a:cxn ang="0">
                <a:pos x="279" y="821"/>
              </a:cxn>
              <a:cxn ang="0">
                <a:pos x="297" y="835"/>
              </a:cxn>
              <a:cxn ang="0">
                <a:pos x="324" y="950"/>
              </a:cxn>
            </a:cxnLst>
            <a:rect l="0" t="0" r="r" b="b"/>
            <a:pathLst>
              <a:path w="334" h="950">
                <a:moveTo>
                  <a:pt x="137" y="0"/>
                </a:moveTo>
                <a:cubicBezTo>
                  <a:pt x="120" y="5"/>
                  <a:pt x="108" y="6"/>
                  <a:pt x="95" y="14"/>
                </a:cubicBezTo>
                <a:cubicBezTo>
                  <a:pt x="69" y="28"/>
                  <a:pt x="115" y="14"/>
                  <a:pt x="71" y="25"/>
                </a:cubicBezTo>
                <a:cubicBezTo>
                  <a:pt x="63" y="34"/>
                  <a:pt x="49" y="41"/>
                  <a:pt x="42" y="50"/>
                </a:cubicBezTo>
                <a:cubicBezTo>
                  <a:pt x="35" y="59"/>
                  <a:pt x="33" y="69"/>
                  <a:pt x="24" y="77"/>
                </a:cubicBezTo>
                <a:cubicBezTo>
                  <a:pt x="15" y="85"/>
                  <a:pt x="6" y="90"/>
                  <a:pt x="0" y="99"/>
                </a:cubicBezTo>
                <a:cubicBezTo>
                  <a:pt x="2" y="121"/>
                  <a:pt x="2" y="142"/>
                  <a:pt x="6" y="163"/>
                </a:cubicBezTo>
                <a:cubicBezTo>
                  <a:pt x="8" y="175"/>
                  <a:pt x="35" y="186"/>
                  <a:pt x="48" y="197"/>
                </a:cubicBezTo>
                <a:cubicBezTo>
                  <a:pt x="89" y="230"/>
                  <a:pt x="158" y="256"/>
                  <a:pt x="208" y="287"/>
                </a:cubicBezTo>
                <a:cubicBezTo>
                  <a:pt x="240" y="307"/>
                  <a:pt x="266" y="328"/>
                  <a:pt x="291" y="349"/>
                </a:cubicBezTo>
                <a:cubicBezTo>
                  <a:pt x="297" y="354"/>
                  <a:pt x="303" y="359"/>
                  <a:pt x="309" y="364"/>
                </a:cubicBezTo>
                <a:cubicBezTo>
                  <a:pt x="316" y="370"/>
                  <a:pt x="333" y="382"/>
                  <a:pt x="333" y="382"/>
                </a:cubicBezTo>
                <a:cubicBezTo>
                  <a:pt x="329" y="414"/>
                  <a:pt x="334" y="440"/>
                  <a:pt x="291" y="466"/>
                </a:cubicBezTo>
                <a:cubicBezTo>
                  <a:pt x="285" y="476"/>
                  <a:pt x="272" y="482"/>
                  <a:pt x="261" y="491"/>
                </a:cubicBezTo>
                <a:cubicBezTo>
                  <a:pt x="242" y="507"/>
                  <a:pt x="230" y="523"/>
                  <a:pt x="196" y="536"/>
                </a:cubicBezTo>
                <a:cubicBezTo>
                  <a:pt x="179" y="552"/>
                  <a:pt x="149" y="565"/>
                  <a:pt x="137" y="581"/>
                </a:cubicBezTo>
                <a:cubicBezTo>
                  <a:pt x="131" y="589"/>
                  <a:pt x="119" y="604"/>
                  <a:pt x="119" y="604"/>
                </a:cubicBezTo>
                <a:cubicBezTo>
                  <a:pt x="123" y="632"/>
                  <a:pt x="114" y="664"/>
                  <a:pt x="149" y="690"/>
                </a:cubicBezTo>
                <a:cubicBezTo>
                  <a:pt x="156" y="703"/>
                  <a:pt x="173" y="716"/>
                  <a:pt x="190" y="728"/>
                </a:cubicBezTo>
                <a:cubicBezTo>
                  <a:pt x="203" y="749"/>
                  <a:pt x="232" y="766"/>
                  <a:pt x="255" y="785"/>
                </a:cubicBezTo>
                <a:cubicBezTo>
                  <a:pt x="269" y="797"/>
                  <a:pt x="268" y="810"/>
                  <a:pt x="279" y="821"/>
                </a:cubicBezTo>
                <a:cubicBezTo>
                  <a:pt x="286" y="828"/>
                  <a:pt x="296" y="827"/>
                  <a:pt x="297" y="835"/>
                </a:cubicBezTo>
                <a:cubicBezTo>
                  <a:pt x="299" y="844"/>
                  <a:pt x="324" y="941"/>
                  <a:pt x="324" y="950"/>
                </a:cubicBezTo>
              </a:path>
            </a:pathLst>
          </a:custGeom>
          <a:noFill/>
          <a:ln w="76200" cap="flat" cmpd="sng">
            <a:solidFill>
              <a:srgbClr val="0070C0"/>
            </a:solidFill>
            <a:prstDash val="sysDot"/>
            <a:round/>
            <a:headEnd type="none" w="med" len="med"/>
            <a:tailEnd type="arrow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3560" name="Freeform 8"/>
          <p:cNvSpPr>
            <a:spLocks/>
          </p:cNvSpPr>
          <p:nvPr/>
        </p:nvSpPr>
        <p:spPr bwMode="auto">
          <a:xfrm>
            <a:off x="2822575" y="4953000"/>
            <a:ext cx="530225" cy="1508125"/>
          </a:xfrm>
          <a:custGeom>
            <a:avLst/>
            <a:gdLst/>
            <a:ahLst/>
            <a:cxnLst>
              <a:cxn ang="0">
                <a:pos x="137" y="0"/>
              </a:cxn>
              <a:cxn ang="0">
                <a:pos x="95" y="14"/>
              </a:cxn>
              <a:cxn ang="0">
                <a:pos x="71" y="25"/>
              </a:cxn>
              <a:cxn ang="0">
                <a:pos x="42" y="50"/>
              </a:cxn>
              <a:cxn ang="0">
                <a:pos x="24" y="77"/>
              </a:cxn>
              <a:cxn ang="0">
                <a:pos x="0" y="99"/>
              </a:cxn>
              <a:cxn ang="0">
                <a:pos x="6" y="163"/>
              </a:cxn>
              <a:cxn ang="0">
                <a:pos x="48" y="197"/>
              </a:cxn>
              <a:cxn ang="0">
                <a:pos x="208" y="287"/>
              </a:cxn>
              <a:cxn ang="0">
                <a:pos x="291" y="349"/>
              </a:cxn>
              <a:cxn ang="0">
                <a:pos x="309" y="364"/>
              </a:cxn>
              <a:cxn ang="0">
                <a:pos x="333" y="382"/>
              </a:cxn>
              <a:cxn ang="0">
                <a:pos x="291" y="466"/>
              </a:cxn>
              <a:cxn ang="0">
                <a:pos x="261" y="491"/>
              </a:cxn>
              <a:cxn ang="0">
                <a:pos x="196" y="536"/>
              </a:cxn>
              <a:cxn ang="0">
                <a:pos x="137" y="581"/>
              </a:cxn>
              <a:cxn ang="0">
                <a:pos x="119" y="604"/>
              </a:cxn>
              <a:cxn ang="0">
                <a:pos x="149" y="690"/>
              </a:cxn>
              <a:cxn ang="0">
                <a:pos x="190" y="728"/>
              </a:cxn>
              <a:cxn ang="0">
                <a:pos x="255" y="785"/>
              </a:cxn>
              <a:cxn ang="0">
                <a:pos x="279" y="821"/>
              </a:cxn>
              <a:cxn ang="0">
                <a:pos x="297" y="835"/>
              </a:cxn>
              <a:cxn ang="0">
                <a:pos x="324" y="950"/>
              </a:cxn>
            </a:cxnLst>
            <a:rect l="0" t="0" r="r" b="b"/>
            <a:pathLst>
              <a:path w="334" h="950">
                <a:moveTo>
                  <a:pt x="137" y="0"/>
                </a:moveTo>
                <a:cubicBezTo>
                  <a:pt x="120" y="5"/>
                  <a:pt x="108" y="6"/>
                  <a:pt x="95" y="14"/>
                </a:cubicBezTo>
                <a:cubicBezTo>
                  <a:pt x="69" y="28"/>
                  <a:pt x="115" y="14"/>
                  <a:pt x="71" y="25"/>
                </a:cubicBezTo>
                <a:cubicBezTo>
                  <a:pt x="63" y="34"/>
                  <a:pt x="49" y="41"/>
                  <a:pt x="42" y="50"/>
                </a:cubicBezTo>
                <a:cubicBezTo>
                  <a:pt x="35" y="59"/>
                  <a:pt x="33" y="69"/>
                  <a:pt x="24" y="77"/>
                </a:cubicBezTo>
                <a:cubicBezTo>
                  <a:pt x="15" y="85"/>
                  <a:pt x="6" y="90"/>
                  <a:pt x="0" y="99"/>
                </a:cubicBezTo>
                <a:cubicBezTo>
                  <a:pt x="2" y="121"/>
                  <a:pt x="2" y="142"/>
                  <a:pt x="6" y="163"/>
                </a:cubicBezTo>
                <a:cubicBezTo>
                  <a:pt x="8" y="175"/>
                  <a:pt x="35" y="186"/>
                  <a:pt x="48" y="197"/>
                </a:cubicBezTo>
                <a:cubicBezTo>
                  <a:pt x="89" y="230"/>
                  <a:pt x="158" y="256"/>
                  <a:pt x="208" y="287"/>
                </a:cubicBezTo>
                <a:cubicBezTo>
                  <a:pt x="240" y="307"/>
                  <a:pt x="266" y="328"/>
                  <a:pt x="291" y="349"/>
                </a:cubicBezTo>
                <a:cubicBezTo>
                  <a:pt x="297" y="354"/>
                  <a:pt x="303" y="359"/>
                  <a:pt x="309" y="364"/>
                </a:cubicBezTo>
                <a:cubicBezTo>
                  <a:pt x="316" y="370"/>
                  <a:pt x="333" y="382"/>
                  <a:pt x="333" y="382"/>
                </a:cubicBezTo>
                <a:cubicBezTo>
                  <a:pt x="329" y="414"/>
                  <a:pt x="334" y="440"/>
                  <a:pt x="291" y="466"/>
                </a:cubicBezTo>
                <a:cubicBezTo>
                  <a:pt x="285" y="476"/>
                  <a:pt x="272" y="482"/>
                  <a:pt x="261" y="491"/>
                </a:cubicBezTo>
                <a:cubicBezTo>
                  <a:pt x="242" y="507"/>
                  <a:pt x="230" y="523"/>
                  <a:pt x="196" y="536"/>
                </a:cubicBezTo>
                <a:cubicBezTo>
                  <a:pt x="179" y="552"/>
                  <a:pt x="149" y="565"/>
                  <a:pt x="137" y="581"/>
                </a:cubicBezTo>
                <a:cubicBezTo>
                  <a:pt x="131" y="589"/>
                  <a:pt x="119" y="604"/>
                  <a:pt x="119" y="604"/>
                </a:cubicBezTo>
                <a:cubicBezTo>
                  <a:pt x="123" y="632"/>
                  <a:pt x="114" y="664"/>
                  <a:pt x="149" y="690"/>
                </a:cubicBezTo>
                <a:cubicBezTo>
                  <a:pt x="156" y="703"/>
                  <a:pt x="173" y="716"/>
                  <a:pt x="190" y="728"/>
                </a:cubicBezTo>
                <a:cubicBezTo>
                  <a:pt x="203" y="749"/>
                  <a:pt x="232" y="766"/>
                  <a:pt x="255" y="785"/>
                </a:cubicBezTo>
                <a:cubicBezTo>
                  <a:pt x="269" y="797"/>
                  <a:pt x="268" y="810"/>
                  <a:pt x="279" y="821"/>
                </a:cubicBezTo>
                <a:cubicBezTo>
                  <a:pt x="286" y="828"/>
                  <a:pt x="296" y="827"/>
                  <a:pt x="297" y="835"/>
                </a:cubicBezTo>
                <a:cubicBezTo>
                  <a:pt x="299" y="844"/>
                  <a:pt x="324" y="941"/>
                  <a:pt x="324" y="950"/>
                </a:cubicBezTo>
              </a:path>
            </a:pathLst>
          </a:custGeom>
          <a:noFill/>
          <a:ln w="76200" cap="flat" cmpd="sng">
            <a:solidFill>
              <a:srgbClr val="C00000"/>
            </a:solidFill>
            <a:prstDash val="sysDot"/>
            <a:round/>
            <a:headEnd type="none" w="med" len="med"/>
            <a:tailEnd type="arrow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3561" name="Freeform 9"/>
          <p:cNvSpPr>
            <a:spLocks/>
          </p:cNvSpPr>
          <p:nvPr/>
        </p:nvSpPr>
        <p:spPr bwMode="auto">
          <a:xfrm>
            <a:off x="2746375" y="2667000"/>
            <a:ext cx="268288" cy="777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5" y="47"/>
              </a:cxn>
              <a:cxn ang="0">
                <a:pos x="124" y="77"/>
              </a:cxn>
              <a:cxn ang="0">
                <a:pos x="107" y="172"/>
              </a:cxn>
              <a:cxn ang="0">
                <a:pos x="83" y="202"/>
              </a:cxn>
              <a:cxn ang="0">
                <a:pos x="41" y="249"/>
              </a:cxn>
              <a:cxn ang="0">
                <a:pos x="41" y="427"/>
              </a:cxn>
            </a:cxnLst>
            <a:rect l="0" t="0" r="r" b="b"/>
            <a:pathLst>
              <a:path w="169" h="427">
                <a:moveTo>
                  <a:pt x="0" y="0"/>
                </a:moveTo>
                <a:cubicBezTo>
                  <a:pt x="26" y="13"/>
                  <a:pt x="40" y="33"/>
                  <a:pt x="65" y="47"/>
                </a:cubicBezTo>
                <a:cubicBezTo>
                  <a:pt x="83" y="58"/>
                  <a:pt x="105" y="67"/>
                  <a:pt x="124" y="77"/>
                </a:cubicBezTo>
                <a:cubicBezTo>
                  <a:pt x="151" y="116"/>
                  <a:pt x="169" y="150"/>
                  <a:pt x="107" y="172"/>
                </a:cubicBezTo>
                <a:cubicBezTo>
                  <a:pt x="94" y="212"/>
                  <a:pt x="112" y="170"/>
                  <a:pt x="83" y="202"/>
                </a:cubicBezTo>
                <a:cubicBezTo>
                  <a:pt x="34" y="257"/>
                  <a:pt x="82" y="222"/>
                  <a:pt x="41" y="249"/>
                </a:cubicBezTo>
                <a:cubicBezTo>
                  <a:pt x="27" y="291"/>
                  <a:pt x="41" y="388"/>
                  <a:pt x="41" y="427"/>
                </a:cubicBezTo>
              </a:path>
            </a:pathLst>
          </a:custGeom>
          <a:noFill/>
          <a:ln w="76200" cap="flat" cmpd="sng">
            <a:solidFill>
              <a:schemeClr val="tx1"/>
            </a:solidFill>
            <a:prstDash val="sysDot"/>
            <a:round/>
            <a:headEnd type="none" w="med" len="med"/>
            <a:tailEnd type="arrow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3810000" y="3581400"/>
            <a:ext cx="4565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Flow of control / Thread</a:t>
            </a:r>
          </a:p>
          <a:p>
            <a:r>
              <a:rPr lang="en-US"/>
              <a:t>One instruction at the time</a:t>
            </a:r>
          </a:p>
          <a:p>
            <a:r>
              <a:rPr lang="en-US"/>
              <a:t>Optimizations possible at the machine level</a:t>
            </a:r>
          </a:p>
        </p:txBody>
      </p:sp>
    </p:spTree>
    <p:extLst>
      <p:ext uri="{BB962C8B-B14F-4D97-AF65-F5344CB8AC3E}">
        <p14:creationId xmlns:p14="http://schemas.microsoft.com/office/powerpoint/2010/main" val="181315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Data Parallel Execution Model / </a:t>
            </a:r>
            <a:r>
              <a:rPr lang="en-US" b="1" dirty="0" smtClean="0">
                <a:solidFill>
                  <a:srgbClr val="FFC000"/>
                </a:solidFill>
              </a:rPr>
              <a:t>SIMD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a[N]; // N is large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for all elements do in parallel</a:t>
            </a:r>
          </a:p>
          <a:p>
            <a:pPr lvl="1">
              <a:buFontTx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a[</a:t>
            </a: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</a:rPr>
              <a:t>a[</a:t>
            </a: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</a:rPr>
              <a:t>* fade;</a:t>
            </a:r>
          </a:p>
          <a:p>
            <a:endParaRPr lang="en-US" b="1" dirty="0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1066800" y="2743200"/>
            <a:ext cx="1588" cy="35814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 rot="16200000">
            <a:off x="408782" y="3934618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24582" name="Freeform 6"/>
          <p:cNvSpPr>
            <a:spLocks/>
          </p:cNvSpPr>
          <p:nvPr/>
        </p:nvSpPr>
        <p:spPr bwMode="auto">
          <a:xfrm flipH="1">
            <a:off x="2209800" y="3352800"/>
            <a:ext cx="530225" cy="1508125"/>
          </a:xfrm>
          <a:custGeom>
            <a:avLst/>
            <a:gdLst/>
            <a:ahLst/>
            <a:cxnLst>
              <a:cxn ang="0">
                <a:pos x="137" y="0"/>
              </a:cxn>
              <a:cxn ang="0">
                <a:pos x="95" y="14"/>
              </a:cxn>
              <a:cxn ang="0">
                <a:pos x="71" y="25"/>
              </a:cxn>
              <a:cxn ang="0">
                <a:pos x="42" y="50"/>
              </a:cxn>
              <a:cxn ang="0">
                <a:pos x="24" y="77"/>
              </a:cxn>
              <a:cxn ang="0">
                <a:pos x="0" y="99"/>
              </a:cxn>
              <a:cxn ang="0">
                <a:pos x="6" y="163"/>
              </a:cxn>
              <a:cxn ang="0">
                <a:pos x="48" y="197"/>
              </a:cxn>
              <a:cxn ang="0">
                <a:pos x="208" y="287"/>
              </a:cxn>
              <a:cxn ang="0">
                <a:pos x="291" y="349"/>
              </a:cxn>
              <a:cxn ang="0">
                <a:pos x="309" y="364"/>
              </a:cxn>
              <a:cxn ang="0">
                <a:pos x="333" y="382"/>
              </a:cxn>
              <a:cxn ang="0">
                <a:pos x="291" y="466"/>
              </a:cxn>
              <a:cxn ang="0">
                <a:pos x="261" y="491"/>
              </a:cxn>
              <a:cxn ang="0">
                <a:pos x="196" y="536"/>
              </a:cxn>
              <a:cxn ang="0">
                <a:pos x="137" y="581"/>
              </a:cxn>
              <a:cxn ang="0">
                <a:pos x="119" y="604"/>
              </a:cxn>
              <a:cxn ang="0">
                <a:pos x="149" y="690"/>
              </a:cxn>
              <a:cxn ang="0">
                <a:pos x="190" y="728"/>
              </a:cxn>
              <a:cxn ang="0">
                <a:pos x="255" y="785"/>
              </a:cxn>
              <a:cxn ang="0">
                <a:pos x="279" y="821"/>
              </a:cxn>
              <a:cxn ang="0">
                <a:pos x="297" y="835"/>
              </a:cxn>
              <a:cxn ang="0">
                <a:pos x="324" y="950"/>
              </a:cxn>
            </a:cxnLst>
            <a:rect l="0" t="0" r="r" b="b"/>
            <a:pathLst>
              <a:path w="334" h="950">
                <a:moveTo>
                  <a:pt x="137" y="0"/>
                </a:moveTo>
                <a:cubicBezTo>
                  <a:pt x="120" y="5"/>
                  <a:pt x="108" y="6"/>
                  <a:pt x="95" y="14"/>
                </a:cubicBezTo>
                <a:cubicBezTo>
                  <a:pt x="69" y="28"/>
                  <a:pt x="115" y="14"/>
                  <a:pt x="71" y="25"/>
                </a:cubicBezTo>
                <a:cubicBezTo>
                  <a:pt x="63" y="34"/>
                  <a:pt x="49" y="41"/>
                  <a:pt x="42" y="50"/>
                </a:cubicBezTo>
                <a:cubicBezTo>
                  <a:pt x="35" y="59"/>
                  <a:pt x="33" y="69"/>
                  <a:pt x="24" y="77"/>
                </a:cubicBezTo>
                <a:cubicBezTo>
                  <a:pt x="15" y="85"/>
                  <a:pt x="6" y="90"/>
                  <a:pt x="0" y="99"/>
                </a:cubicBezTo>
                <a:cubicBezTo>
                  <a:pt x="2" y="121"/>
                  <a:pt x="2" y="142"/>
                  <a:pt x="6" y="163"/>
                </a:cubicBezTo>
                <a:cubicBezTo>
                  <a:pt x="8" y="175"/>
                  <a:pt x="35" y="186"/>
                  <a:pt x="48" y="197"/>
                </a:cubicBezTo>
                <a:cubicBezTo>
                  <a:pt x="89" y="230"/>
                  <a:pt x="158" y="256"/>
                  <a:pt x="208" y="287"/>
                </a:cubicBezTo>
                <a:cubicBezTo>
                  <a:pt x="240" y="307"/>
                  <a:pt x="266" y="328"/>
                  <a:pt x="291" y="349"/>
                </a:cubicBezTo>
                <a:cubicBezTo>
                  <a:pt x="297" y="354"/>
                  <a:pt x="303" y="359"/>
                  <a:pt x="309" y="364"/>
                </a:cubicBezTo>
                <a:cubicBezTo>
                  <a:pt x="316" y="370"/>
                  <a:pt x="333" y="382"/>
                  <a:pt x="333" y="382"/>
                </a:cubicBezTo>
                <a:cubicBezTo>
                  <a:pt x="329" y="414"/>
                  <a:pt x="334" y="440"/>
                  <a:pt x="291" y="466"/>
                </a:cubicBezTo>
                <a:cubicBezTo>
                  <a:pt x="285" y="476"/>
                  <a:pt x="272" y="482"/>
                  <a:pt x="261" y="491"/>
                </a:cubicBezTo>
                <a:cubicBezTo>
                  <a:pt x="242" y="507"/>
                  <a:pt x="230" y="523"/>
                  <a:pt x="196" y="536"/>
                </a:cubicBezTo>
                <a:cubicBezTo>
                  <a:pt x="179" y="552"/>
                  <a:pt x="149" y="565"/>
                  <a:pt x="137" y="581"/>
                </a:cubicBezTo>
                <a:cubicBezTo>
                  <a:pt x="131" y="589"/>
                  <a:pt x="119" y="604"/>
                  <a:pt x="119" y="604"/>
                </a:cubicBezTo>
                <a:cubicBezTo>
                  <a:pt x="123" y="632"/>
                  <a:pt x="114" y="664"/>
                  <a:pt x="149" y="690"/>
                </a:cubicBezTo>
                <a:cubicBezTo>
                  <a:pt x="156" y="703"/>
                  <a:pt x="173" y="716"/>
                  <a:pt x="190" y="728"/>
                </a:cubicBezTo>
                <a:cubicBezTo>
                  <a:pt x="203" y="749"/>
                  <a:pt x="232" y="766"/>
                  <a:pt x="255" y="785"/>
                </a:cubicBezTo>
                <a:cubicBezTo>
                  <a:pt x="269" y="797"/>
                  <a:pt x="268" y="810"/>
                  <a:pt x="279" y="821"/>
                </a:cubicBezTo>
                <a:cubicBezTo>
                  <a:pt x="286" y="828"/>
                  <a:pt x="296" y="827"/>
                  <a:pt x="297" y="835"/>
                </a:cubicBezTo>
                <a:cubicBezTo>
                  <a:pt x="299" y="844"/>
                  <a:pt x="324" y="941"/>
                  <a:pt x="324" y="950"/>
                </a:cubicBezTo>
              </a:path>
            </a:pathLst>
          </a:custGeom>
          <a:noFill/>
          <a:ln w="76200" cap="flat" cmpd="sng">
            <a:solidFill>
              <a:schemeClr val="tx1"/>
            </a:solidFill>
            <a:prstDash val="sysDot"/>
            <a:round/>
            <a:headEnd type="none" w="med" len="med"/>
            <a:tailEnd type="arrow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3733800" y="4038600"/>
            <a:ext cx="15240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9" name="Freeform 13"/>
          <p:cNvSpPr>
            <a:spLocks/>
          </p:cNvSpPr>
          <p:nvPr/>
        </p:nvSpPr>
        <p:spPr bwMode="auto">
          <a:xfrm>
            <a:off x="3563938" y="2498725"/>
            <a:ext cx="268287" cy="777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5" y="47"/>
              </a:cxn>
              <a:cxn ang="0">
                <a:pos x="124" y="77"/>
              </a:cxn>
              <a:cxn ang="0">
                <a:pos x="107" y="172"/>
              </a:cxn>
              <a:cxn ang="0">
                <a:pos x="83" y="202"/>
              </a:cxn>
              <a:cxn ang="0">
                <a:pos x="41" y="249"/>
              </a:cxn>
              <a:cxn ang="0">
                <a:pos x="41" y="427"/>
              </a:cxn>
            </a:cxnLst>
            <a:rect l="0" t="0" r="r" b="b"/>
            <a:pathLst>
              <a:path w="169" h="427">
                <a:moveTo>
                  <a:pt x="0" y="0"/>
                </a:moveTo>
                <a:cubicBezTo>
                  <a:pt x="26" y="13"/>
                  <a:pt x="40" y="33"/>
                  <a:pt x="65" y="47"/>
                </a:cubicBezTo>
                <a:cubicBezTo>
                  <a:pt x="83" y="58"/>
                  <a:pt x="105" y="67"/>
                  <a:pt x="124" y="77"/>
                </a:cubicBezTo>
                <a:cubicBezTo>
                  <a:pt x="151" y="116"/>
                  <a:pt x="169" y="150"/>
                  <a:pt x="107" y="172"/>
                </a:cubicBezTo>
                <a:cubicBezTo>
                  <a:pt x="94" y="212"/>
                  <a:pt x="112" y="170"/>
                  <a:pt x="83" y="202"/>
                </a:cubicBezTo>
                <a:cubicBezTo>
                  <a:pt x="34" y="257"/>
                  <a:pt x="82" y="222"/>
                  <a:pt x="41" y="249"/>
                </a:cubicBezTo>
                <a:cubicBezTo>
                  <a:pt x="27" y="291"/>
                  <a:pt x="41" y="388"/>
                  <a:pt x="41" y="427"/>
                </a:cubicBezTo>
              </a:path>
            </a:pathLst>
          </a:custGeom>
          <a:noFill/>
          <a:ln w="76200" cap="flat" cmpd="sng">
            <a:solidFill>
              <a:schemeClr val="tx1"/>
            </a:solidFill>
            <a:prstDash val="sysDot"/>
            <a:round/>
            <a:headEnd type="none" w="med" len="med"/>
            <a:tailEnd type="arrow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4592" name="Freeform 16"/>
          <p:cNvSpPr>
            <a:spLocks/>
          </p:cNvSpPr>
          <p:nvPr/>
        </p:nvSpPr>
        <p:spPr bwMode="auto">
          <a:xfrm flipH="1">
            <a:off x="5486400" y="3429000"/>
            <a:ext cx="530225" cy="1508125"/>
          </a:xfrm>
          <a:custGeom>
            <a:avLst/>
            <a:gdLst/>
            <a:ahLst/>
            <a:cxnLst>
              <a:cxn ang="0">
                <a:pos x="137" y="0"/>
              </a:cxn>
              <a:cxn ang="0">
                <a:pos x="95" y="14"/>
              </a:cxn>
              <a:cxn ang="0">
                <a:pos x="71" y="25"/>
              </a:cxn>
              <a:cxn ang="0">
                <a:pos x="42" y="50"/>
              </a:cxn>
              <a:cxn ang="0">
                <a:pos x="24" y="77"/>
              </a:cxn>
              <a:cxn ang="0">
                <a:pos x="0" y="99"/>
              </a:cxn>
              <a:cxn ang="0">
                <a:pos x="6" y="163"/>
              </a:cxn>
              <a:cxn ang="0">
                <a:pos x="48" y="197"/>
              </a:cxn>
              <a:cxn ang="0">
                <a:pos x="208" y="287"/>
              </a:cxn>
              <a:cxn ang="0">
                <a:pos x="291" y="349"/>
              </a:cxn>
              <a:cxn ang="0">
                <a:pos x="309" y="364"/>
              </a:cxn>
              <a:cxn ang="0">
                <a:pos x="333" y="382"/>
              </a:cxn>
              <a:cxn ang="0">
                <a:pos x="291" y="466"/>
              </a:cxn>
              <a:cxn ang="0">
                <a:pos x="261" y="491"/>
              </a:cxn>
              <a:cxn ang="0">
                <a:pos x="196" y="536"/>
              </a:cxn>
              <a:cxn ang="0">
                <a:pos x="137" y="581"/>
              </a:cxn>
              <a:cxn ang="0">
                <a:pos x="119" y="604"/>
              </a:cxn>
              <a:cxn ang="0">
                <a:pos x="149" y="690"/>
              </a:cxn>
              <a:cxn ang="0">
                <a:pos x="190" y="728"/>
              </a:cxn>
              <a:cxn ang="0">
                <a:pos x="255" y="785"/>
              </a:cxn>
              <a:cxn ang="0">
                <a:pos x="279" y="821"/>
              </a:cxn>
              <a:cxn ang="0">
                <a:pos x="297" y="835"/>
              </a:cxn>
              <a:cxn ang="0">
                <a:pos x="324" y="950"/>
              </a:cxn>
            </a:cxnLst>
            <a:rect l="0" t="0" r="r" b="b"/>
            <a:pathLst>
              <a:path w="334" h="950">
                <a:moveTo>
                  <a:pt x="137" y="0"/>
                </a:moveTo>
                <a:cubicBezTo>
                  <a:pt x="120" y="5"/>
                  <a:pt x="108" y="6"/>
                  <a:pt x="95" y="14"/>
                </a:cubicBezTo>
                <a:cubicBezTo>
                  <a:pt x="69" y="28"/>
                  <a:pt x="115" y="14"/>
                  <a:pt x="71" y="25"/>
                </a:cubicBezTo>
                <a:cubicBezTo>
                  <a:pt x="63" y="34"/>
                  <a:pt x="49" y="41"/>
                  <a:pt x="42" y="50"/>
                </a:cubicBezTo>
                <a:cubicBezTo>
                  <a:pt x="35" y="59"/>
                  <a:pt x="33" y="69"/>
                  <a:pt x="24" y="77"/>
                </a:cubicBezTo>
                <a:cubicBezTo>
                  <a:pt x="15" y="85"/>
                  <a:pt x="6" y="90"/>
                  <a:pt x="0" y="99"/>
                </a:cubicBezTo>
                <a:cubicBezTo>
                  <a:pt x="2" y="121"/>
                  <a:pt x="2" y="142"/>
                  <a:pt x="6" y="163"/>
                </a:cubicBezTo>
                <a:cubicBezTo>
                  <a:pt x="8" y="175"/>
                  <a:pt x="35" y="186"/>
                  <a:pt x="48" y="197"/>
                </a:cubicBezTo>
                <a:cubicBezTo>
                  <a:pt x="89" y="230"/>
                  <a:pt x="158" y="256"/>
                  <a:pt x="208" y="287"/>
                </a:cubicBezTo>
                <a:cubicBezTo>
                  <a:pt x="240" y="307"/>
                  <a:pt x="266" y="328"/>
                  <a:pt x="291" y="349"/>
                </a:cubicBezTo>
                <a:cubicBezTo>
                  <a:pt x="297" y="354"/>
                  <a:pt x="303" y="359"/>
                  <a:pt x="309" y="364"/>
                </a:cubicBezTo>
                <a:cubicBezTo>
                  <a:pt x="316" y="370"/>
                  <a:pt x="333" y="382"/>
                  <a:pt x="333" y="382"/>
                </a:cubicBezTo>
                <a:cubicBezTo>
                  <a:pt x="329" y="414"/>
                  <a:pt x="334" y="440"/>
                  <a:pt x="291" y="466"/>
                </a:cubicBezTo>
                <a:cubicBezTo>
                  <a:pt x="285" y="476"/>
                  <a:pt x="272" y="482"/>
                  <a:pt x="261" y="491"/>
                </a:cubicBezTo>
                <a:cubicBezTo>
                  <a:pt x="242" y="507"/>
                  <a:pt x="230" y="523"/>
                  <a:pt x="196" y="536"/>
                </a:cubicBezTo>
                <a:cubicBezTo>
                  <a:pt x="179" y="552"/>
                  <a:pt x="149" y="565"/>
                  <a:pt x="137" y="581"/>
                </a:cubicBezTo>
                <a:cubicBezTo>
                  <a:pt x="131" y="589"/>
                  <a:pt x="119" y="604"/>
                  <a:pt x="119" y="604"/>
                </a:cubicBezTo>
                <a:cubicBezTo>
                  <a:pt x="123" y="632"/>
                  <a:pt x="114" y="664"/>
                  <a:pt x="149" y="690"/>
                </a:cubicBezTo>
                <a:cubicBezTo>
                  <a:pt x="156" y="703"/>
                  <a:pt x="173" y="716"/>
                  <a:pt x="190" y="728"/>
                </a:cubicBezTo>
                <a:cubicBezTo>
                  <a:pt x="203" y="749"/>
                  <a:pt x="232" y="766"/>
                  <a:pt x="255" y="785"/>
                </a:cubicBezTo>
                <a:cubicBezTo>
                  <a:pt x="269" y="797"/>
                  <a:pt x="268" y="810"/>
                  <a:pt x="279" y="821"/>
                </a:cubicBezTo>
                <a:cubicBezTo>
                  <a:pt x="286" y="828"/>
                  <a:pt x="296" y="827"/>
                  <a:pt x="297" y="835"/>
                </a:cubicBezTo>
                <a:cubicBezTo>
                  <a:pt x="299" y="844"/>
                  <a:pt x="324" y="941"/>
                  <a:pt x="324" y="950"/>
                </a:cubicBezTo>
              </a:path>
            </a:pathLst>
          </a:custGeom>
          <a:noFill/>
          <a:ln w="76200" cap="flat" cmpd="sng">
            <a:solidFill>
              <a:srgbClr val="FFC000"/>
            </a:solidFill>
            <a:prstDash val="sysDot"/>
            <a:round/>
            <a:headEnd type="none" w="med" len="med"/>
            <a:tailEnd type="arrow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4593" name="Freeform 17"/>
          <p:cNvSpPr>
            <a:spLocks/>
          </p:cNvSpPr>
          <p:nvPr/>
        </p:nvSpPr>
        <p:spPr bwMode="auto">
          <a:xfrm flipH="1">
            <a:off x="2670175" y="3352800"/>
            <a:ext cx="530225" cy="1508125"/>
          </a:xfrm>
          <a:custGeom>
            <a:avLst/>
            <a:gdLst/>
            <a:ahLst/>
            <a:cxnLst>
              <a:cxn ang="0">
                <a:pos x="137" y="0"/>
              </a:cxn>
              <a:cxn ang="0">
                <a:pos x="95" y="14"/>
              </a:cxn>
              <a:cxn ang="0">
                <a:pos x="71" y="25"/>
              </a:cxn>
              <a:cxn ang="0">
                <a:pos x="42" y="50"/>
              </a:cxn>
              <a:cxn ang="0">
                <a:pos x="24" y="77"/>
              </a:cxn>
              <a:cxn ang="0">
                <a:pos x="0" y="99"/>
              </a:cxn>
              <a:cxn ang="0">
                <a:pos x="6" y="163"/>
              </a:cxn>
              <a:cxn ang="0">
                <a:pos x="48" y="197"/>
              </a:cxn>
              <a:cxn ang="0">
                <a:pos x="208" y="287"/>
              </a:cxn>
              <a:cxn ang="0">
                <a:pos x="291" y="349"/>
              </a:cxn>
              <a:cxn ang="0">
                <a:pos x="309" y="364"/>
              </a:cxn>
              <a:cxn ang="0">
                <a:pos x="333" y="382"/>
              </a:cxn>
              <a:cxn ang="0">
                <a:pos x="291" y="466"/>
              </a:cxn>
              <a:cxn ang="0">
                <a:pos x="261" y="491"/>
              </a:cxn>
              <a:cxn ang="0">
                <a:pos x="196" y="536"/>
              </a:cxn>
              <a:cxn ang="0">
                <a:pos x="137" y="581"/>
              </a:cxn>
              <a:cxn ang="0">
                <a:pos x="119" y="604"/>
              </a:cxn>
              <a:cxn ang="0">
                <a:pos x="149" y="690"/>
              </a:cxn>
              <a:cxn ang="0">
                <a:pos x="190" y="728"/>
              </a:cxn>
              <a:cxn ang="0">
                <a:pos x="255" y="785"/>
              </a:cxn>
              <a:cxn ang="0">
                <a:pos x="279" y="821"/>
              </a:cxn>
              <a:cxn ang="0">
                <a:pos x="297" y="835"/>
              </a:cxn>
              <a:cxn ang="0">
                <a:pos x="324" y="950"/>
              </a:cxn>
            </a:cxnLst>
            <a:rect l="0" t="0" r="r" b="b"/>
            <a:pathLst>
              <a:path w="334" h="950">
                <a:moveTo>
                  <a:pt x="137" y="0"/>
                </a:moveTo>
                <a:cubicBezTo>
                  <a:pt x="120" y="5"/>
                  <a:pt x="108" y="6"/>
                  <a:pt x="95" y="14"/>
                </a:cubicBezTo>
                <a:cubicBezTo>
                  <a:pt x="69" y="28"/>
                  <a:pt x="115" y="14"/>
                  <a:pt x="71" y="25"/>
                </a:cubicBezTo>
                <a:cubicBezTo>
                  <a:pt x="63" y="34"/>
                  <a:pt x="49" y="41"/>
                  <a:pt x="42" y="50"/>
                </a:cubicBezTo>
                <a:cubicBezTo>
                  <a:pt x="35" y="59"/>
                  <a:pt x="33" y="69"/>
                  <a:pt x="24" y="77"/>
                </a:cubicBezTo>
                <a:cubicBezTo>
                  <a:pt x="15" y="85"/>
                  <a:pt x="6" y="90"/>
                  <a:pt x="0" y="99"/>
                </a:cubicBezTo>
                <a:cubicBezTo>
                  <a:pt x="2" y="121"/>
                  <a:pt x="2" y="142"/>
                  <a:pt x="6" y="163"/>
                </a:cubicBezTo>
                <a:cubicBezTo>
                  <a:pt x="8" y="175"/>
                  <a:pt x="35" y="186"/>
                  <a:pt x="48" y="197"/>
                </a:cubicBezTo>
                <a:cubicBezTo>
                  <a:pt x="89" y="230"/>
                  <a:pt x="158" y="256"/>
                  <a:pt x="208" y="287"/>
                </a:cubicBezTo>
                <a:cubicBezTo>
                  <a:pt x="240" y="307"/>
                  <a:pt x="266" y="328"/>
                  <a:pt x="291" y="349"/>
                </a:cubicBezTo>
                <a:cubicBezTo>
                  <a:pt x="297" y="354"/>
                  <a:pt x="303" y="359"/>
                  <a:pt x="309" y="364"/>
                </a:cubicBezTo>
                <a:cubicBezTo>
                  <a:pt x="316" y="370"/>
                  <a:pt x="333" y="382"/>
                  <a:pt x="333" y="382"/>
                </a:cubicBezTo>
                <a:cubicBezTo>
                  <a:pt x="329" y="414"/>
                  <a:pt x="334" y="440"/>
                  <a:pt x="291" y="466"/>
                </a:cubicBezTo>
                <a:cubicBezTo>
                  <a:pt x="285" y="476"/>
                  <a:pt x="272" y="482"/>
                  <a:pt x="261" y="491"/>
                </a:cubicBezTo>
                <a:cubicBezTo>
                  <a:pt x="242" y="507"/>
                  <a:pt x="230" y="523"/>
                  <a:pt x="196" y="536"/>
                </a:cubicBezTo>
                <a:cubicBezTo>
                  <a:pt x="179" y="552"/>
                  <a:pt x="149" y="565"/>
                  <a:pt x="137" y="581"/>
                </a:cubicBezTo>
                <a:cubicBezTo>
                  <a:pt x="131" y="589"/>
                  <a:pt x="119" y="604"/>
                  <a:pt x="119" y="604"/>
                </a:cubicBezTo>
                <a:cubicBezTo>
                  <a:pt x="123" y="632"/>
                  <a:pt x="114" y="664"/>
                  <a:pt x="149" y="690"/>
                </a:cubicBezTo>
                <a:cubicBezTo>
                  <a:pt x="156" y="703"/>
                  <a:pt x="173" y="716"/>
                  <a:pt x="190" y="728"/>
                </a:cubicBezTo>
                <a:cubicBezTo>
                  <a:pt x="203" y="749"/>
                  <a:pt x="232" y="766"/>
                  <a:pt x="255" y="785"/>
                </a:cubicBezTo>
                <a:cubicBezTo>
                  <a:pt x="269" y="797"/>
                  <a:pt x="268" y="810"/>
                  <a:pt x="279" y="821"/>
                </a:cubicBezTo>
                <a:cubicBezTo>
                  <a:pt x="286" y="828"/>
                  <a:pt x="296" y="827"/>
                  <a:pt x="297" y="835"/>
                </a:cubicBezTo>
                <a:cubicBezTo>
                  <a:pt x="299" y="844"/>
                  <a:pt x="324" y="941"/>
                  <a:pt x="324" y="950"/>
                </a:cubicBezTo>
              </a:path>
            </a:pathLst>
          </a:custGeom>
          <a:noFill/>
          <a:ln w="76200" cap="flat" cmpd="sng">
            <a:solidFill>
              <a:srgbClr val="C00000"/>
            </a:solidFill>
            <a:prstDash val="sysDot"/>
            <a:round/>
            <a:headEnd type="none" w="med" len="med"/>
            <a:tailEnd type="arrow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4594" name="Freeform 18"/>
          <p:cNvSpPr>
            <a:spLocks/>
          </p:cNvSpPr>
          <p:nvPr/>
        </p:nvSpPr>
        <p:spPr bwMode="auto">
          <a:xfrm flipH="1">
            <a:off x="3200400" y="3352800"/>
            <a:ext cx="530225" cy="1508125"/>
          </a:xfrm>
          <a:custGeom>
            <a:avLst/>
            <a:gdLst/>
            <a:ahLst/>
            <a:cxnLst>
              <a:cxn ang="0">
                <a:pos x="137" y="0"/>
              </a:cxn>
              <a:cxn ang="0">
                <a:pos x="95" y="14"/>
              </a:cxn>
              <a:cxn ang="0">
                <a:pos x="71" y="25"/>
              </a:cxn>
              <a:cxn ang="0">
                <a:pos x="42" y="50"/>
              </a:cxn>
              <a:cxn ang="0">
                <a:pos x="24" y="77"/>
              </a:cxn>
              <a:cxn ang="0">
                <a:pos x="0" y="99"/>
              </a:cxn>
              <a:cxn ang="0">
                <a:pos x="6" y="163"/>
              </a:cxn>
              <a:cxn ang="0">
                <a:pos x="48" y="197"/>
              </a:cxn>
              <a:cxn ang="0">
                <a:pos x="208" y="287"/>
              </a:cxn>
              <a:cxn ang="0">
                <a:pos x="291" y="349"/>
              </a:cxn>
              <a:cxn ang="0">
                <a:pos x="309" y="364"/>
              </a:cxn>
              <a:cxn ang="0">
                <a:pos x="333" y="382"/>
              </a:cxn>
              <a:cxn ang="0">
                <a:pos x="291" y="466"/>
              </a:cxn>
              <a:cxn ang="0">
                <a:pos x="261" y="491"/>
              </a:cxn>
              <a:cxn ang="0">
                <a:pos x="196" y="536"/>
              </a:cxn>
              <a:cxn ang="0">
                <a:pos x="137" y="581"/>
              </a:cxn>
              <a:cxn ang="0">
                <a:pos x="119" y="604"/>
              </a:cxn>
              <a:cxn ang="0">
                <a:pos x="149" y="690"/>
              </a:cxn>
              <a:cxn ang="0">
                <a:pos x="190" y="728"/>
              </a:cxn>
              <a:cxn ang="0">
                <a:pos x="255" y="785"/>
              </a:cxn>
              <a:cxn ang="0">
                <a:pos x="279" y="821"/>
              </a:cxn>
              <a:cxn ang="0">
                <a:pos x="297" y="835"/>
              </a:cxn>
              <a:cxn ang="0">
                <a:pos x="324" y="950"/>
              </a:cxn>
            </a:cxnLst>
            <a:rect l="0" t="0" r="r" b="b"/>
            <a:pathLst>
              <a:path w="334" h="950">
                <a:moveTo>
                  <a:pt x="137" y="0"/>
                </a:moveTo>
                <a:cubicBezTo>
                  <a:pt x="120" y="5"/>
                  <a:pt x="108" y="6"/>
                  <a:pt x="95" y="14"/>
                </a:cubicBezTo>
                <a:cubicBezTo>
                  <a:pt x="69" y="28"/>
                  <a:pt x="115" y="14"/>
                  <a:pt x="71" y="25"/>
                </a:cubicBezTo>
                <a:cubicBezTo>
                  <a:pt x="63" y="34"/>
                  <a:pt x="49" y="41"/>
                  <a:pt x="42" y="50"/>
                </a:cubicBezTo>
                <a:cubicBezTo>
                  <a:pt x="35" y="59"/>
                  <a:pt x="33" y="69"/>
                  <a:pt x="24" y="77"/>
                </a:cubicBezTo>
                <a:cubicBezTo>
                  <a:pt x="15" y="85"/>
                  <a:pt x="6" y="90"/>
                  <a:pt x="0" y="99"/>
                </a:cubicBezTo>
                <a:cubicBezTo>
                  <a:pt x="2" y="121"/>
                  <a:pt x="2" y="142"/>
                  <a:pt x="6" y="163"/>
                </a:cubicBezTo>
                <a:cubicBezTo>
                  <a:pt x="8" y="175"/>
                  <a:pt x="35" y="186"/>
                  <a:pt x="48" y="197"/>
                </a:cubicBezTo>
                <a:cubicBezTo>
                  <a:pt x="89" y="230"/>
                  <a:pt x="158" y="256"/>
                  <a:pt x="208" y="287"/>
                </a:cubicBezTo>
                <a:cubicBezTo>
                  <a:pt x="240" y="307"/>
                  <a:pt x="266" y="328"/>
                  <a:pt x="291" y="349"/>
                </a:cubicBezTo>
                <a:cubicBezTo>
                  <a:pt x="297" y="354"/>
                  <a:pt x="303" y="359"/>
                  <a:pt x="309" y="364"/>
                </a:cubicBezTo>
                <a:cubicBezTo>
                  <a:pt x="316" y="370"/>
                  <a:pt x="333" y="382"/>
                  <a:pt x="333" y="382"/>
                </a:cubicBezTo>
                <a:cubicBezTo>
                  <a:pt x="329" y="414"/>
                  <a:pt x="334" y="440"/>
                  <a:pt x="291" y="466"/>
                </a:cubicBezTo>
                <a:cubicBezTo>
                  <a:pt x="285" y="476"/>
                  <a:pt x="272" y="482"/>
                  <a:pt x="261" y="491"/>
                </a:cubicBezTo>
                <a:cubicBezTo>
                  <a:pt x="242" y="507"/>
                  <a:pt x="230" y="523"/>
                  <a:pt x="196" y="536"/>
                </a:cubicBezTo>
                <a:cubicBezTo>
                  <a:pt x="179" y="552"/>
                  <a:pt x="149" y="565"/>
                  <a:pt x="137" y="581"/>
                </a:cubicBezTo>
                <a:cubicBezTo>
                  <a:pt x="131" y="589"/>
                  <a:pt x="119" y="604"/>
                  <a:pt x="119" y="604"/>
                </a:cubicBezTo>
                <a:cubicBezTo>
                  <a:pt x="123" y="632"/>
                  <a:pt x="114" y="664"/>
                  <a:pt x="149" y="690"/>
                </a:cubicBezTo>
                <a:cubicBezTo>
                  <a:pt x="156" y="703"/>
                  <a:pt x="173" y="716"/>
                  <a:pt x="190" y="728"/>
                </a:cubicBezTo>
                <a:cubicBezTo>
                  <a:pt x="203" y="749"/>
                  <a:pt x="232" y="766"/>
                  <a:pt x="255" y="785"/>
                </a:cubicBezTo>
                <a:cubicBezTo>
                  <a:pt x="269" y="797"/>
                  <a:pt x="268" y="810"/>
                  <a:pt x="279" y="821"/>
                </a:cubicBezTo>
                <a:cubicBezTo>
                  <a:pt x="286" y="828"/>
                  <a:pt x="296" y="827"/>
                  <a:pt x="297" y="835"/>
                </a:cubicBezTo>
                <a:cubicBezTo>
                  <a:pt x="299" y="844"/>
                  <a:pt x="324" y="941"/>
                  <a:pt x="324" y="950"/>
                </a:cubicBezTo>
              </a:path>
            </a:pathLst>
          </a:custGeom>
          <a:noFill/>
          <a:ln w="76200" cap="flat" cmpd="sng">
            <a:solidFill>
              <a:srgbClr val="3366FF"/>
            </a:solidFill>
            <a:prstDash val="sysDot"/>
            <a:round/>
            <a:headEnd type="none" w="med" len="med"/>
            <a:tailEnd type="arrow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86000" y="5562600"/>
            <a:ext cx="528862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has been tried before: ILLIAC III, UIUC, 1966</a:t>
            </a:r>
          </a:p>
          <a:p>
            <a:r>
              <a:rPr lang="en-US" sz="1100" dirty="0" smtClean="0">
                <a:solidFill>
                  <a:srgbClr val="0000FF"/>
                </a:solidFill>
                <a:hlinkClick r:id="rId2"/>
              </a:rPr>
              <a:t>http://ieeexplore.ieee.org/xpls/abs_all.jsp?arnumber=4038028&amp;tag=1</a:t>
            </a:r>
            <a:endParaRPr lang="en-US" sz="1100" dirty="0" smtClean="0">
              <a:solidFill>
                <a:srgbClr val="0000FF"/>
              </a:solidFill>
            </a:endParaRPr>
          </a:p>
          <a:p>
            <a:r>
              <a:rPr lang="en-US" sz="1100" dirty="0" smtClean="0">
                <a:hlinkClick r:id="rId3"/>
              </a:rPr>
              <a:t>http://ed-thelen.org/comp-hist/vs-illiac-iv.html</a:t>
            </a:r>
            <a:endParaRPr lang="en-US" sz="1100" dirty="0" smtClean="0">
              <a:solidFill>
                <a:srgbClr val="0000FF"/>
              </a:solidFill>
            </a:endParaRPr>
          </a:p>
          <a:p>
            <a:endParaRPr lang="en-US" dirty="0" smtClean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9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SIMD Processing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414337" y="1447800"/>
            <a:ext cx="2481263" cy="3276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136650" y="2609850"/>
            <a:ext cx="1066800" cy="1520825"/>
            <a:chOff x="1363" y="2556"/>
            <a:chExt cx="672" cy="958"/>
          </a:xfrm>
        </p:grpSpPr>
        <p:sp>
          <p:nvSpPr>
            <p:cNvPr id="34898" name="Oval 7"/>
            <p:cNvSpPr>
              <a:spLocks noChangeArrowheads="1"/>
            </p:cNvSpPr>
            <p:nvPr/>
          </p:nvSpPr>
          <p:spPr bwMode="auto">
            <a:xfrm>
              <a:off x="1616" y="2973"/>
              <a:ext cx="136" cy="13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99" name="Rectangle 8"/>
            <p:cNvSpPr>
              <a:spLocks noChangeArrowheads="1"/>
            </p:cNvSpPr>
            <p:nvPr/>
          </p:nvSpPr>
          <p:spPr bwMode="auto">
            <a:xfrm>
              <a:off x="1575" y="2894"/>
              <a:ext cx="226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/>
                <a:t>+</a:t>
              </a:r>
            </a:p>
          </p:txBody>
        </p:sp>
        <p:sp>
          <p:nvSpPr>
            <p:cNvPr id="34900" name="Rectangle 9"/>
            <p:cNvSpPr>
              <a:spLocks noChangeArrowheads="1"/>
            </p:cNvSpPr>
            <p:nvPr/>
          </p:nvSpPr>
          <p:spPr bwMode="auto">
            <a:xfrm>
              <a:off x="1376" y="2589"/>
              <a:ext cx="232" cy="23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01" name="Rectangle 10"/>
            <p:cNvSpPr>
              <a:spLocks noChangeArrowheads="1"/>
            </p:cNvSpPr>
            <p:nvPr/>
          </p:nvSpPr>
          <p:spPr bwMode="auto">
            <a:xfrm>
              <a:off x="1760" y="2589"/>
              <a:ext cx="232" cy="23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02" name="Rectangle 11"/>
            <p:cNvSpPr>
              <a:spLocks noChangeArrowheads="1"/>
            </p:cNvSpPr>
            <p:nvPr/>
          </p:nvSpPr>
          <p:spPr bwMode="auto">
            <a:xfrm>
              <a:off x="1568" y="3261"/>
              <a:ext cx="232" cy="23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03" name="Rectangle 12"/>
            <p:cNvSpPr>
              <a:spLocks noChangeArrowheads="1"/>
            </p:cNvSpPr>
            <p:nvPr/>
          </p:nvSpPr>
          <p:spPr bwMode="auto">
            <a:xfrm>
              <a:off x="1363" y="2558"/>
              <a:ext cx="298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000000"/>
                  </a:solidFill>
                </a:rPr>
                <a:t>r1</a:t>
              </a:r>
            </a:p>
          </p:txBody>
        </p:sp>
        <p:sp>
          <p:nvSpPr>
            <p:cNvPr id="34904" name="Rectangle 13"/>
            <p:cNvSpPr>
              <a:spLocks noChangeArrowheads="1"/>
            </p:cNvSpPr>
            <p:nvPr/>
          </p:nvSpPr>
          <p:spPr bwMode="auto">
            <a:xfrm>
              <a:off x="1737" y="2556"/>
              <a:ext cx="298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000000"/>
                  </a:solidFill>
                </a:rPr>
                <a:t>r2</a:t>
              </a:r>
            </a:p>
          </p:txBody>
        </p:sp>
        <p:sp>
          <p:nvSpPr>
            <p:cNvPr id="34905" name="Rectangle 14"/>
            <p:cNvSpPr>
              <a:spLocks noChangeArrowheads="1"/>
            </p:cNvSpPr>
            <p:nvPr/>
          </p:nvSpPr>
          <p:spPr bwMode="auto">
            <a:xfrm>
              <a:off x="1540" y="3225"/>
              <a:ext cx="298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r3</a:t>
              </a:r>
            </a:p>
          </p:txBody>
        </p:sp>
        <p:sp>
          <p:nvSpPr>
            <p:cNvPr id="34906" name="Line 15"/>
            <p:cNvSpPr>
              <a:spLocks noChangeShapeType="1"/>
            </p:cNvSpPr>
            <p:nvPr/>
          </p:nvSpPr>
          <p:spPr bwMode="auto">
            <a:xfrm>
              <a:off x="1540" y="2826"/>
              <a:ext cx="109" cy="1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07" name="Line 16"/>
            <p:cNvSpPr>
              <a:spLocks noChangeShapeType="1"/>
            </p:cNvSpPr>
            <p:nvPr/>
          </p:nvSpPr>
          <p:spPr bwMode="auto">
            <a:xfrm flipH="1">
              <a:off x="1737" y="2826"/>
              <a:ext cx="89" cy="1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08" name="Line 17"/>
            <p:cNvSpPr>
              <a:spLocks noChangeShapeType="1"/>
            </p:cNvSpPr>
            <p:nvPr/>
          </p:nvSpPr>
          <p:spPr bwMode="auto">
            <a:xfrm>
              <a:off x="1684" y="3114"/>
              <a:ext cx="0" cy="1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823" name="Rectangle 18"/>
          <p:cNvSpPr>
            <a:spLocks noChangeArrowheads="1"/>
          </p:cNvSpPr>
          <p:nvPr/>
        </p:nvSpPr>
        <p:spPr bwMode="auto">
          <a:xfrm>
            <a:off x="649287" y="4343400"/>
            <a:ext cx="20923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009900"/>
                </a:solidFill>
                <a:latin typeface="Courier New" charset="0"/>
              </a:rPr>
              <a:t>add r3, r1, r2</a:t>
            </a:r>
          </a:p>
        </p:txBody>
      </p:sp>
      <p:sp>
        <p:nvSpPr>
          <p:cNvPr id="34824" name="Rectangle 19"/>
          <p:cNvSpPr>
            <a:spLocks noChangeArrowheads="1"/>
          </p:cNvSpPr>
          <p:nvPr/>
        </p:nvSpPr>
        <p:spPr bwMode="auto">
          <a:xfrm>
            <a:off x="877887" y="1600200"/>
            <a:ext cx="1571625" cy="704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009900"/>
                </a:solidFill>
                <a:latin typeface="Tw Cen MT"/>
                <a:cs typeface="Tw Cen MT"/>
              </a:rPr>
              <a:t>SCALAR</a:t>
            </a:r>
          </a:p>
          <a:p>
            <a:pPr algn="ctr"/>
            <a:r>
              <a:rPr lang="en-US" sz="2000" b="1" dirty="0">
                <a:solidFill>
                  <a:srgbClr val="009900"/>
                </a:solidFill>
                <a:latin typeface="Tw Cen MT"/>
                <a:cs typeface="Tw Cen MT"/>
              </a:rPr>
              <a:t>(1 operation)</a:t>
            </a:r>
          </a:p>
        </p:txBody>
      </p:sp>
      <p:sp>
        <p:nvSpPr>
          <p:cNvPr id="34825" name="Rectangle 20"/>
          <p:cNvSpPr>
            <a:spLocks noChangeArrowheads="1"/>
          </p:cNvSpPr>
          <p:nvPr/>
        </p:nvSpPr>
        <p:spPr bwMode="auto">
          <a:xfrm>
            <a:off x="3810000" y="1433513"/>
            <a:ext cx="4114800" cy="3276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7" name="Rectangle 91"/>
          <p:cNvSpPr>
            <a:spLocks noChangeArrowheads="1"/>
          </p:cNvSpPr>
          <p:nvPr/>
        </p:nvSpPr>
        <p:spPr bwMode="auto">
          <a:xfrm>
            <a:off x="4730750" y="4343400"/>
            <a:ext cx="2112759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charset="0"/>
              </a:rPr>
              <a:t>add r3, r1, r2</a:t>
            </a:r>
            <a:endParaRPr lang="en-US" sz="1800" b="1" dirty="0">
              <a:solidFill>
                <a:srgbClr val="FF0000"/>
              </a:solidFill>
              <a:latin typeface="Courier New" charset="0"/>
            </a:endParaRPr>
          </a:p>
        </p:txBody>
      </p:sp>
      <p:sp>
        <p:nvSpPr>
          <p:cNvPr id="34828" name="Rectangle 92"/>
          <p:cNvSpPr>
            <a:spLocks noChangeArrowheads="1"/>
          </p:cNvSpPr>
          <p:nvPr/>
        </p:nvSpPr>
        <p:spPr bwMode="auto">
          <a:xfrm>
            <a:off x="5068888" y="1524000"/>
            <a:ext cx="1720850" cy="704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Tw Cen MT"/>
                <a:cs typeface="Tw Cen MT"/>
              </a:rPr>
              <a:t>SIMD</a:t>
            </a:r>
            <a:endParaRPr lang="en-US" sz="2000" b="1" dirty="0">
              <a:solidFill>
                <a:srgbClr val="FF0000"/>
              </a:solidFill>
              <a:latin typeface="Tw Cen MT"/>
              <a:cs typeface="Tw Cen MT"/>
            </a:endParaRP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Tw Cen MT"/>
                <a:cs typeface="Tw Cen MT"/>
              </a:rPr>
              <a:t>(N operations)</a:t>
            </a:r>
          </a:p>
        </p:txBody>
      </p:sp>
      <p:sp>
        <p:nvSpPr>
          <p:cNvPr id="95" name="Oval 7"/>
          <p:cNvSpPr>
            <a:spLocks noChangeArrowheads="1"/>
          </p:cNvSpPr>
          <p:nvPr/>
        </p:nvSpPr>
        <p:spPr bwMode="auto">
          <a:xfrm>
            <a:off x="4694239" y="3402586"/>
            <a:ext cx="215900" cy="2159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Rectangle 8"/>
          <p:cNvSpPr>
            <a:spLocks noChangeArrowheads="1"/>
          </p:cNvSpPr>
          <p:nvPr/>
        </p:nvSpPr>
        <p:spPr bwMode="auto">
          <a:xfrm>
            <a:off x="4629151" y="3277173"/>
            <a:ext cx="358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97" name="Rectangle 9"/>
          <p:cNvSpPr>
            <a:spLocks noChangeArrowheads="1"/>
          </p:cNvSpPr>
          <p:nvPr/>
        </p:nvSpPr>
        <p:spPr bwMode="auto">
          <a:xfrm>
            <a:off x="4644403" y="2763072"/>
            <a:ext cx="368300" cy="3683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Rectangle 10"/>
          <p:cNvSpPr>
            <a:spLocks noChangeArrowheads="1"/>
          </p:cNvSpPr>
          <p:nvPr/>
        </p:nvSpPr>
        <p:spPr bwMode="auto">
          <a:xfrm>
            <a:off x="4625977" y="2251648"/>
            <a:ext cx="368300" cy="3683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Rectangle 11"/>
          <p:cNvSpPr>
            <a:spLocks noChangeArrowheads="1"/>
          </p:cNvSpPr>
          <p:nvPr/>
        </p:nvSpPr>
        <p:spPr bwMode="auto">
          <a:xfrm>
            <a:off x="4618039" y="3859786"/>
            <a:ext cx="368300" cy="3683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Rectangle 12"/>
          <p:cNvSpPr>
            <a:spLocks noChangeArrowheads="1"/>
          </p:cNvSpPr>
          <p:nvPr/>
        </p:nvSpPr>
        <p:spPr bwMode="auto">
          <a:xfrm>
            <a:off x="4623765" y="2713859"/>
            <a:ext cx="47307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r1</a:t>
            </a:r>
          </a:p>
        </p:txBody>
      </p:sp>
      <p:sp>
        <p:nvSpPr>
          <p:cNvPr id="101" name="Rectangle 13"/>
          <p:cNvSpPr>
            <a:spLocks noChangeArrowheads="1"/>
          </p:cNvSpPr>
          <p:nvPr/>
        </p:nvSpPr>
        <p:spPr bwMode="auto">
          <a:xfrm>
            <a:off x="4572000" y="2206404"/>
            <a:ext cx="47307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r2</a:t>
            </a: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4573589" y="3802636"/>
            <a:ext cx="47307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r3</a:t>
            </a:r>
          </a:p>
        </p:txBody>
      </p:sp>
      <p:sp>
        <p:nvSpPr>
          <p:cNvPr id="103" name="Line 15"/>
          <p:cNvSpPr>
            <a:spLocks noChangeShapeType="1"/>
          </p:cNvSpPr>
          <p:nvPr/>
        </p:nvSpPr>
        <p:spPr bwMode="auto">
          <a:xfrm>
            <a:off x="4808538" y="3131373"/>
            <a:ext cx="1589" cy="264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Line 16"/>
          <p:cNvSpPr>
            <a:spLocks noChangeShapeType="1"/>
          </p:cNvSpPr>
          <p:nvPr/>
        </p:nvSpPr>
        <p:spPr bwMode="auto">
          <a:xfrm flipH="1">
            <a:off x="4751018" y="2614827"/>
            <a:ext cx="0" cy="787759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Line 17"/>
          <p:cNvSpPr>
            <a:spLocks noChangeShapeType="1"/>
          </p:cNvSpPr>
          <p:nvPr/>
        </p:nvSpPr>
        <p:spPr bwMode="auto">
          <a:xfrm>
            <a:off x="4802189" y="3626423"/>
            <a:ext cx="0" cy="227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Oval 7"/>
          <p:cNvSpPr>
            <a:spLocks noChangeArrowheads="1"/>
          </p:cNvSpPr>
          <p:nvPr/>
        </p:nvSpPr>
        <p:spPr bwMode="auto">
          <a:xfrm>
            <a:off x="5059364" y="3405474"/>
            <a:ext cx="215900" cy="2159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Rectangle 8"/>
          <p:cNvSpPr>
            <a:spLocks noChangeArrowheads="1"/>
          </p:cNvSpPr>
          <p:nvPr/>
        </p:nvSpPr>
        <p:spPr bwMode="auto">
          <a:xfrm>
            <a:off x="4994276" y="3280061"/>
            <a:ext cx="358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08" name="Rectangle 9"/>
          <p:cNvSpPr>
            <a:spLocks noChangeArrowheads="1"/>
          </p:cNvSpPr>
          <p:nvPr/>
        </p:nvSpPr>
        <p:spPr bwMode="auto">
          <a:xfrm>
            <a:off x="5009528" y="2765960"/>
            <a:ext cx="368300" cy="3683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10"/>
          <p:cNvSpPr>
            <a:spLocks noChangeArrowheads="1"/>
          </p:cNvSpPr>
          <p:nvPr/>
        </p:nvSpPr>
        <p:spPr bwMode="auto">
          <a:xfrm>
            <a:off x="4991102" y="2254536"/>
            <a:ext cx="368300" cy="3683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11"/>
          <p:cNvSpPr>
            <a:spLocks noChangeArrowheads="1"/>
          </p:cNvSpPr>
          <p:nvPr/>
        </p:nvSpPr>
        <p:spPr bwMode="auto">
          <a:xfrm>
            <a:off x="4983164" y="3862674"/>
            <a:ext cx="368300" cy="3683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12"/>
          <p:cNvSpPr>
            <a:spLocks noChangeArrowheads="1"/>
          </p:cNvSpPr>
          <p:nvPr/>
        </p:nvSpPr>
        <p:spPr bwMode="auto">
          <a:xfrm>
            <a:off x="4988890" y="2716747"/>
            <a:ext cx="47307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r1</a:t>
            </a:r>
          </a:p>
        </p:txBody>
      </p:sp>
      <p:sp>
        <p:nvSpPr>
          <p:cNvPr id="112" name="Rectangle 13"/>
          <p:cNvSpPr>
            <a:spLocks noChangeArrowheads="1"/>
          </p:cNvSpPr>
          <p:nvPr/>
        </p:nvSpPr>
        <p:spPr bwMode="auto">
          <a:xfrm>
            <a:off x="4937125" y="2209292"/>
            <a:ext cx="47307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r2</a:t>
            </a:r>
          </a:p>
        </p:txBody>
      </p:sp>
      <p:sp>
        <p:nvSpPr>
          <p:cNvPr id="113" name="Rectangle 14"/>
          <p:cNvSpPr>
            <a:spLocks noChangeArrowheads="1"/>
          </p:cNvSpPr>
          <p:nvPr/>
        </p:nvSpPr>
        <p:spPr bwMode="auto">
          <a:xfrm>
            <a:off x="4938714" y="3805524"/>
            <a:ext cx="47307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r3</a:t>
            </a:r>
          </a:p>
        </p:txBody>
      </p:sp>
      <p:sp>
        <p:nvSpPr>
          <p:cNvPr id="114" name="Line 15"/>
          <p:cNvSpPr>
            <a:spLocks noChangeShapeType="1"/>
          </p:cNvSpPr>
          <p:nvPr/>
        </p:nvSpPr>
        <p:spPr bwMode="auto">
          <a:xfrm>
            <a:off x="5173663" y="3134261"/>
            <a:ext cx="1589" cy="264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Line 16"/>
          <p:cNvSpPr>
            <a:spLocks noChangeShapeType="1"/>
          </p:cNvSpPr>
          <p:nvPr/>
        </p:nvSpPr>
        <p:spPr bwMode="auto">
          <a:xfrm flipH="1">
            <a:off x="5116143" y="2617715"/>
            <a:ext cx="0" cy="787759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Line 17"/>
          <p:cNvSpPr>
            <a:spLocks noChangeShapeType="1"/>
          </p:cNvSpPr>
          <p:nvPr/>
        </p:nvSpPr>
        <p:spPr bwMode="auto">
          <a:xfrm>
            <a:off x="5167314" y="3629311"/>
            <a:ext cx="0" cy="227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Oval 7"/>
          <p:cNvSpPr>
            <a:spLocks noChangeArrowheads="1"/>
          </p:cNvSpPr>
          <p:nvPr/>
        </p:nvSpPr>
        <p:spPr bwMode="auto">
          <a:xfrm>
            <a:off x="5435095" y="3405474"/>
            <a:ext cx="215900" cy="2159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Rectangle 8"/>
          <p:cNvSpPr>
            <a:spLocks noChangeArrowheads="1"/>
          </p:cNvSpPr>
          <p:nvPr/>
        </p:nvSpPr>
        <p:spPr bwMode="auto">
          <a:xfrm>
            <a:off x="5370007" y="3280061"/>
            <a:ext cx="358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19" name="Rectangle 9"/>
          <p:cNvSpPr>
            <a:spLocks noChangeArrowheads="1"/>
          </p:cNvSpPr>
          <p:nvPr/>
        </p:nvSpPr>
        <p:spPr bwMode="auto">
          <a:xfrm>
            <a:off x="5385259" y="2765960"/>
            <a:ext cx="368300" cy="3683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Rectangle 10"/>
          <p:cNvSpPr>
            <a:spLocks noChangeArrowheads="1"/>
          </p:cNvSpPr>
          <p:nvPr/>
        </p:nvSpPr>
        <p:spPr bwMode="auto">
          <a:xfrm>
            <a:off x="5366833" y="2254536"/>
            <a:ext cx="368300" cy="3683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Rectangle 11"/>
          <p:cNvSpPr>
            <a:spLocks noChangeArrowheads="1"/>
          </p:cNvSpPr>
          <p:nvPr/>
        </p:nvSpPr>
        <p:spPr bwMode="auto">
          <a:xfrm>
            <a:off x="5358895" y="3862674"/>
            <a:ext cx="368300" cy="3683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Rectangle 12"/>
          <p:cNvSpPr>
            <a:spLocks noChangeArrowheads="1"/>
          </p:cNvSpPr>
          <p:nvPr/>
        </p:nvSpPr>
        <p:spPr bwMode="auto">
          <a:xfrm>
            <a:off x="5364621" y="2716747"/>
            <a:ext cx="47307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r1</a:t>
            </a:r>
          </a:p>
        </p:txBody>
      </p:sp>
      <p:sp>
        <p:nvSpPr>
          <p:cNvPr id="123" name="Rectangle 13"/>
          <p:cNvSpPr>
            <a:spLocks noChangeArrowheads="1"/>
          </p:cNvSpPr>
          <p:nvPr/>
        </p:nvSpPr>
        <p:spPr bwMode="auto">
          <a:xfrm>
            <a:off x="5318142" y="2209292"/>
            <a:ext cx="47307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r2</a:t>
            </a:r>
          </a:p>
        </p:txBody>
      </p:sp>
      <p:sp>
        <p:nvSpPr>
          <p:cNvPr id="124" name="Rectangle 14"/>
          <p:cNvSpPr>
            <a:spLocks noChangeArrowheads="1"/>
          </p:cNvSpPr>
          <p:nvPr/>
        </p:nvSpPr>
        <p:spPr bwMode="auto">
          <a:xfrm>
            <a:off x="5319731" y="3805524"/>
            <a:ext cx="47307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r3</a:t>
            </a:r>
          </a:p>
        </p:txBody>
      </p:sp>
      <p:sp>
        <p:nvSpPr>
          <p:cNvPr id="125" name="Line 15"/>
          <p:cNvSpPr>
            <a:spLocks noChangeShapeType="1"/>
          </p:cNvSpPr>
          <p:nvPr/>
        </p:nvSpPr>
        <p:spPr bwMode="auto">
          <a:xfrm>
            <a:off x="5549394" y="3134261"/>
            <a:ext cx="1589" cy="264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Line 16"/>
          <p:cNvSpPr>
            <a:spLocks noChangeShapeType="1"/>
          </p:cNvSpPr>
          <p:nvPr/>
        </p:nvSpPr>
        <p:spPr bwMode="auto">
          <a:xfrm flipH="1">
            <a:off x="5491874" y="2617715"/>
            <a:ext cx="0" cy="787759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Line 17"/>
          <p:cNvSpPr>
            <a:spLocks noChangeShapeType="1"/>
          </p:cNvSpPr>
          <p:nvPr/>
        </p:nvSpPr>
        <p:spPr bwMode="auto">
          <a:xfrm>
            <a:off x="5543045" y="3629311"/>
            <a:ext cx="0" cy="227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Oval 7"/>
          <p:cNvSpPr>
            <a:spLocks noChangeArrowheads="1"/>
          </p:cNvSpPr>
          <p:nvPr/>
        </p:nvSpPr>
        <p:spPr bwMode="auto">
          <a:xfrm>
            <a:off x="5800220" y="3408362"/>
            <a:ext cx="215900" cy="2159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Rectangle 8"/>
          <p:cNvSpPr>
            <a:spLocks noChangeArrowheads="1"/>
          </p:cNvSpPr>
          <p:nvPr/>
        </p:nvSpPr>
        <p:spPr bwMode="auto">
          <a:xfrm>
            <a:off x="5735132" y="3282949"/>
            <a:ext cx="358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30" name="Rectangle 9"/>
          <p:cNvSpPr>
            <a:spLocks noChangeArrowheads="1"/>
          </p:cNvSpPr>
          <p:nvPr/>
        </p:nvSpPr>
        <p:spPr bwMode="auto">
          <a:xfrm>
            <a:off x="5750384" y="2768848"/>
            <a:ext cx="368300" cy="3683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ectangle 10"/>
          <p:cNvSpPr>
            <a:spLocks noChangeArrowheads="1"/>
          </p:cNvSpPr>
          <p:nvPr/>
        </p:nvSpPr>
        <p:spPr bwMode="auto">
          <a:xfrm>
            <a:off x="5731958" y="2257424"/>
            <a:ext cx="368300" cy="3683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Rectangle 11"/>
          <p:cNvSpPr>
            <a:spLocks noChangeArrowheads="1"/>
          </p:cNvSpPr>
          <p:nvPr/>
        </p:nvSpPr>
        <p:spPr bwMode="auto">
          <a:xfrm>
            <a:off x="5724020" y="3865562"/>
            <a:ext cx="368300" cy="3683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Rectangle 12"/>
          <p:cNvSpPr>
            <a:spLocks noChangeArrowheads="1"/>
          </p:cNvSpPr>
          <p:nvPr/>
        </p:nvSpPr>
        <p:spPr bwMode="auto">
          <a:xfrm>
            <a:off x="5729746" y="2719635"/>
            <a:ext cx="47307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r1</a:t>
            </a:r>
          </a:p>
        </p:txBody>
      </p:sp>
      <p:sp>
        <p:nvSpPr>
          <p:cNvPr id="134" name="Rectangle 13"/>
          <p:cNvSpPr>
            <a:spLocks noChangeArrowheads="1"/>
          </p:cNvSpPr>
          <p:nvPr/>
        </p:nvSpPr>
        <p:spPr bwMode="auto">
          <a:xfrm>
            <a:off x="5677981" y="2212180"/>
            <a:ext cx="47307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r2</a:t>
            </a:r>
          </a:p>
        </p:txBody>
      </p:sp>
      <p:sp>
        <p:nvSpPr>
          <p:cNvPr id="135" name="Rectangle 14"/>
          <p:cNvSpPr>
            <a:spLocks noChangeArrowheads="1"/>
          </p:cNvSpPr>
          <p:nvPr/>
        </p:nvSpPr>
        <p:spPr bwMode="auto">
          <a:xfrm>
            <a:off x="5679570" y="3808412"/>
            <a:ext cx="47307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r3</a:t>
            </a:r>
          </a:p>
        </p:txBody>
      </p:sp>
      <p:sp>
        <p:nvSpPr>
          <p:cNvPr id="136" name="Line 15"/>
          <p:cNvSpPr>
            <a:spLocks noChangeShapeType="1"/>
          </p:cNvSpPr>
          <p:nvPr/>
        </p:nvSpPr>
        <p:spPr bwMode="auto">
          <a:xfrm>
            <a:off x="5914519" y="3071377"/>
            <a:ext cx="1589" cy="264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Line 16"/>
          <p:cNvSpPr>
            <a:spLocks noChangeShapeType="1"/>
          </p:cNvSpPr>
          <p:nvPr/>
        </p:nvSpPr>
        <p:spPr bwMode="auto">
          <a:xfrm flipH="1">
            <a:off x="5856999" y="2620603"/>
            <a:ext cx="0" cy="787759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Line 17"/>
          <p:cNvSpPr>
            <a:spLocks noChangeShapeType="1"/>
          </p:cNvSpPr>
          <p:nvPr/>
        </p:nvSpPr>
        <p:spPr bwMode="auto">
          <a:xfrm>
            <a:off x="5908170" y="3566427"/>
            <a:ext cx="0" cy="227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Oval 7"/>
          <p:cNvSpPr>
            <a:spLocks noChangeArrowheads="1"/>
          </p:cNvSpPr>
          <p:nvPr/>
        </p:nvSpPr>
        <p:spPr bwMode="auto">
          <a:xfrm>
            <a:off x="6557340" y="3384330"/>
            <a:ext cx="215900" cy="2159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Rectangle 8"/>
          <p:cNvSpPr>
            <a:spLocks noChangeArrowheads="1"/>
          </p:cNvSpPr>
          <p:nvPr/>
        </p:nvSpPr>
        <p:spPr bwMode="auto">
          <a:xfrm>
            <a:off x="6492252" y="3258917"/>
            <a:ext cx="358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49" name="Rectangle 9"/>
          <p:cNvSpPr>
            <a:spLocks noChangeArrowheads="1"/>
          </p:cNvSpPr>
          <p:nvPr/>
        </p:nvSpPr>
        <p:spPr bwMode="auto">
          <a:xfrm>
            <a:off x="6507504" y="2744816"/>
            <a:ext cx="368300" cy="3683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400" b="1" dirty="0" smtClean="0"/>
              <a:t>r1</a:t>
            </a:r>
            <a:endParaRPr lang="en-US" sz="2400" b="1" dirty="0"/>
          </a:p>
        </p:txBody>
      </p:sp>
      <p:sp>
        <p:nvSpPr>
          <p:cNvPr id="150" name="Rectangle 10"/>
          <p:cNvSpPr>
            <a:spLocks noChangeArrowheads="1"/>
          </p:cNvSpPr>
          <p:nvPr/>
        </p:nvSpPr>
        <p:spPr bwMode="auto">
          <a:xfrm>
            <a:off x="6489078" y="2233392"/>
            <a:ext cx="368300" cy="3683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Rectangle 11"/>
          <p:cNvSpPr>
            <a:spLocks noChangeArrowheads="1"/>
          </p:cNvSpPr>
          <p:nvPr/>
        </p:nvSpPr>
        <p:spPr bwMode="auto">
          <a:xfrm>
            <a:off x="6481140" y="3841530"/>
            <a:ext cx="368300" cy="3683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Rectangle 13"/>
          <p:cNvSpPr>
            <a:spLocks noChangeArrowheads="1"/>
          </p:cNvSpPr>
          <p:nvPr/>
        </p:nvSpPr>
        <p:spPr bwMode="auto">
          <a:xfrm>
            <a:off x="6435101" y="2188148"/>
            <a:ext cx="47307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r2</a:t>
            </a:r>
          </a:p>
        </p:txBody>
      </p:sp>
      <p:sp>
        <p:nvSpPr>
          <p:cNvPr id="153" name="Rectangle 14"/>
          <p:cNvSpPr>
            <a:spLocks noChangeArrowheads="1"/>
          </p:cNvSpPr>
          <p:nvPr/>
        </p:nvSpPr>
        <p:spPr bwMode="auto">
          <a:xfrm>
            <a:off x="6436690" y="3784380"/>
            <a:ext cx="473075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r3</a:t>
            </a:r>
          </a:p>
        </p:txBody>
      </p:sp>
      <p:sp>
        <p:nvSpPr>
          <p:cNvPr id="154" name="Line 15"/>
          <p:cNvSpPr>
            <a:spLocks noChangeShapeType="1"/>
          </p:cNvSpPr>
          <p:nvPr/>
        </p:nvSpPr>
        <p:spPr bwMode="auto">
          <a:xfrm>
            <a:off x="6671639" y="3113117"/>
            <a:ext cx="1589" cy="264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Line 16"/>
          <p:cNvSpPr>
            <a:spLocks noChangeShapeType="1"/>
          </p:cNvSpPr>
          <p:nvPr/>
        </p:nvSpPr>
        <p:spPr bwMode="auto">
          <a:xfrm flipH="1">
            <a:off x="6614119" y="2596571"/>
            <a:ext cx="0" cy="787759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Line 17"/>
          <p:cNvSpPr>
            <a:spLocks noChangeShapeType="1"/>
          </p:cNvSpPr>
          <p:nvPr/>
        </p:nvSpPr>
        <p:spPr bwMode="auto">
          <a:xfrm>
            <a:off x="6665290" y="3608167"/>
            <a:ext cx="0" cy="227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151056" y="3245548"/>
            <a:ext cx="330084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43116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85661" y="1634238"/>
            <a:ext cx="845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93249" y="80770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0" y="1371600"/>
            <a:ext cx="4572000" cy="3276600"/>
            <a:chOff x="0" y="1371600"/>
            <a:chExt cx="7429500" cy="32766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4859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9718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4577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436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295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/>
          <p:nvPr/>
        </p:nvCxnSpPr>
        <p:spPr>
          <a:xfrm>
            <a:off x="8953500" y="1371600"/>
            <a:ext cx="0" cy="32766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14400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30572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743200" y="1835857"/>
            <a:ext cx="914400" cy="228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57600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572000" y="1371600"/>
            <a:ext cx="4572000" cy="3276600"/>
            <a:chOff x="0" y="1371600"/>
            <a:chExt cx="7429500" cy="32766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4859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9718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577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9436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4295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24293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159042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73442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987842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C4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877147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816642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732814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C7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645442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C8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559842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C9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382000" y="125641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C10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2743200" y="2057400"/>
            <a:ext cx="914400" cy="228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743200" y="2743200"/>
            <a:ext cx="914400" cy="228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00400" y="2362200"/>
            <a:ext cx="0" cy="304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657600" y="2057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57600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4114800" y="2362200"/>
            <a:ext cx="0" cy="304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572000" y="3048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486400" y="3048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402572" y="3048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315200" y="3048000"/>
            <a:ext cx="914400" cy="228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229600" y="3048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315200" y="3269543"/>
            <a:ext cx="914400" cy="228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315200" y="3955343"/>
            <a:ext cx="914400" cy="228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7772400" y="3574343"/>
            <a:ext cx="0" cy="304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8229600" y="3269543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229600" y="3955343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>
            <a:off x="8686800" y="3574343"/>
            <a:ext cx="0" cy="304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85661" y="1634238"/>
            <a:ext cx="845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93249" y="80770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0" y="1371600"/>
            <a:ext cx="4572000" cy="3276600"/>
            <a:chOff x="0" y="1371600"/>
            <a:chExt cx="7429500" cy="32766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4859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9718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4577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436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295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/>
          <p:nvPr/>
        </p:nvCxnSpPr>
        <p:spPr>
          <a:xfrm>
            <a:off x="8953500" y="1371600"/>
            <a:ext cx="0" cy="32766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14400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30572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743200" y="1835857"/>
            <a:ext cx="914400" cy="228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57600" y="1835857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572000" y="1371600"/>
            <a:ext cx="4572000" cy="3276600"/>
            <a:chOff x="0" y="1371600"/>
            <a:chExt cx="7429500" cy="32766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4859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9718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577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9436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4295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24293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159042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73442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987842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C4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877147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816642" y="12656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732814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C7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645442" y="126313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C8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559842" y="125641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C9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382000" y="125641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C10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2743200" y="2057400"/>
            <a:ext cx="914400" cy="228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743200" y="2743200"/>
            <a:ext cx="914400" cy="228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00400" y="2362200"/>
            <a:ext cx="0" cy="304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657600" y="2057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57600" y="2743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4114800" y="2362200"/>
            <a:ext cx="0" cy="304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914400" y="3048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828800" y="3048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744972" y="3048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657600" y="3048000"/>
            <a:ext cx="914400" cy="228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572000" y="3048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657600" y="3269543"/>
            <a:ext cx="914400" cy="228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657600" y="3955343"/>
            <a:ext cx="914400" cy="228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4114800" y="3574343"/>
            <a:ext cx="0" cy="304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572000" y="3269543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572000" y="3955343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>
            <a:off x="5029200" y="3574343"/>
            <a:ext cx="0" cy="304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828800" y="4267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43200" y="4267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59372" y="4267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72000" y="4267200"/>
            <a:ext cx="914400" cy="228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486400" y="4267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572000" y="4488743"/>
            <a:ext cx="914400" cy="228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572000" y="5174543"/>
            <a:ext cx="914400" cy="228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029200" y="4793543"/>
            <a:ext cx="0" cy="304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486400" y="4488743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486400" y="5174543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5943600" y="4793543"/>
            <a:ext cx="0" cy="3048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73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altLang="en-US"/>
              <a:t>ECE1773</a:t>
            </a:r>
          </a:p>
          <a:p>
            <a:r>
              <a:rPr lang="en-US" altLang="en-US"/>
              <a:t>Portions from Hill, Wood, Sohi and Smith (Wisconsin). Culler (Berkeley), Kozyrakis(Stanford).</a:t>
            </a:r>
          </a:p>
          <a:p>
            <a:r>
              <a:rPr lang="en-US" altLang="en-US"/>
              <a:t>© Moshovos</a:t>
            </a:r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/>
              <a:t>SIMD Architecture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95800"/>
            <a:ext cx="7772400" cy="16002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Replicate Datapath, not the control</a:t>
            </a:r>
          </a:p>
          <a:p>
            <a:r>
              <a:rPr lang="en-US" altLang="en-US"/>
              <a:t>All PEs work in tandem</a:t>
            </a:r>
          </a:p>
          <a:p>
            <a:r>
              <a:rPr lang="en-US" altLang="en-US"/>
              <a:t>CU orchestrates operations</a:t>
            </a: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3810000" y="1371600"/>
            <a:ext cx="762000" cy="5334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itchFamily="34" charset="0"/>
              </a:rPr>
              <a:t>CU</a:t>
            </a:r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2057400" y="2514600"/>
            <a:ext cx="762000" cy="5334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itchFamily="34" charset="0"/>
              </a:rPr>
              <a:t>PE</a:t>
            </a:r>
          </a:p>
        </p:txBody>
      </p:sp>
      <p:sp>
        <p:nvSpPr>
          <p:cNvPr id="157703" name="Rectangle 7"/>
          <p:cNvSpPr>
            <a:spLocks noChangeArrowheads="1"/>
          </p:cNvSpPr>
          <p:nvPr/>
        </p:nvSpPr>
        <p:spPr bwMode="auto">
          <a:xfrm>
            <a:off x="2057400" y="3352800"/>
            <a:ext cx="762000" cy="5334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itchFamily="34" charset="0"/>
              </a:rPr>
              <a:t>MEM</a:t>
            </a:r>
          </a:p>
        </p:txBody>
      </p:sp>
      <p:sp>
        <p:nvSpPr>
          <p:cNvPr id="157704" name="Line 8"/>
          <p:cNvSpPr>
            <a:spLocks noChangeShapeType="1"/>
          </p:cNvSpPr>
          <p:nvPr/>
        </p:nvSpPr>
        <p:spPr bwMode="auto">
          <a:xfrm>
            <a:off x="4191000" y="190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05" name="Line 9"/>
          <p:cNvSpPr>
            <a:spLocks noChangeShapeType="1"/>
          </p:cNvSpPr>
          <p:nvPr/>
        </p:nvSpPr>
        <p:spPr bwMode="auto">
          <a:xfrm>
            <a:off x="24384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06" name="Rectangle 10"/>
          <p:cNvSpPr>
            <a:spLocks noChangeArrowheads="1"/>
          </p:cNvSpPr>
          <p:nvPr/>
        </p:nvSpPr>
        <p:spPr bwMode="auto">
          <a:xfrm>
            <a:off x="3200400" y="2514600"/>
            <a:ext cx="762000" cy="5334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itchFamily="34" charset="0"/>
              </a:rPr>
              <a:t>PE</a:t>
            </a:r>
          </a:p>
        </p:txBody>
      </p:sp>
      <p:sp>
        <p:nvSpPr>
          <p:cNvPr id="157707" name="Rectangle 11"/>
          <p:cNvSpPr>
            <a:spLocks noChangeArrowheads="1"/>
          </p:cNvSpPr>
          <p:nvPr/>
        </p:nvSpPr>
        <p:spPr bwMode="auto">
          <a:xfrm>
            <a:off x="3200400" y="3352800"/>
            <a:ext cx="762000" cy="5334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itchFamily="34" charset="0"/>
              </a:rPr>
              <a:t>MEM</a:t>
            </a:r>
          </a:p>
        </p:txBody>
      </p:sp>
      <p:sp>
        <p:nvSpPr>
          <p:cNvPr id="157708" name="Line 12"/>
          <p:cNvSpPr>
            <a:spLocks noChangeShapeType="1"/>
          </p:cNvSpPr>
          <p:nvPr/>
        </p:nvSpPr>
        <p:spPr bwMode="auto">
          <a:xfrm>
            <a:off x="35814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09" name="Rectangle 13"/>
          <p:cNvSpPr>
            <a:spLocks noChangeArrowheads="1"/>
          </p:cNvSpPr>
          <p:nvPr/>
        </p:nvSpPr>
        <p:spPr bwMode="auto">
          <a:xfrm>
            <a:off x="5181600" y="2514600"/>
            <a:ext cx="762000" cy="5334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itchFamily="34" charset="0"/>
              </a:rPr>
              <a:t>PE</a:t>
            </a:r>
          </a:p>
        </p:txBody>
      </p:sp>
      <p:sp>
        <p:nvSpPr>
          <p:cNvPr id="157710" name="Rectangle 14"/>
          <p:cNvSpPr>
            <a:spLocks noChangeArrowheads="1"/>
          </p:cNvSpPr>
          <p:nvPr/>
        </p:nvSpPr>
        <p:spPr bwMode="auto">
          <a:xfrm>
            <a:off x="5181600" y="3352800"/>
            <a:ext cx="762000" cy="5334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itchFamily="34" charset="0"/>
              </a:rPr>
              <a:t>MEM</a:t>
            </a:r>
          </a:p>
        </p:txBody>
      </p:sp>
      <p:sp>
        <p:nvSpPr>
          <p:cNvPr id="157711" name="Line 15"/>
          <p:cNvSpPr>
            <a:spLocks noChangeShapeType="1"/>
          </p:cNvSpPr>
          <p:nvPr/>
        </p:nvSpPr>
        <p:spPr bwMode="auto">
          <a:xfrm>
            <a:off x="55626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12" name="Line 16"/>
          <p:cNvSpPr>
            <a:spLocks noChangeShapeType="1"/>
          </p:cNvSpPr>
          <p:nvPr/>
        </p:nvSpPr>
        <p:spPr bwMode="auto">
          <a:xfrm>
            <a:off x="2438400" y="22098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13" name="Line 17"/>
          <p:cNvSpPr>
            <a:spLocks noChangeShapeType="1"/>
          </p:cNvSpPr>
          <p:nvPr/>
        </p:nvSpPr>
        <p:spPr bwMode="auto">
          <a:xfrm>
            <a:off x="2438400" y="220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14" name="Line 18"/>
          <p:cNvSpPr>
            <a:spLocks noChangeShapeType="1"/>
          </p:cNvSpPr>
          <p:nvPr/>
        </p:nvSpPr>
        <p:spPr bwMode="auto">
          <a:xfrm>
            <a:off x="3581400" y="220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15" name="Line 19"/>
          <p:cNvSpPr>
            <a:spLocks noChangeShapeType="1"/>
          </p:cNvSpPr>
          <p:nvPr/>
        </p:nvSpPr>
        <p:spPr bwMode="auto">
          <a:xfrm>
            <a:off x="5562600" y="220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16" name="Line 20"/>
          <p:cNvSpPr>
            <a:spLocks noChangeShapeType="1"/>
          </p:cNvSpPr>
          <p:nvPr/>
        </p:nvSpPr>
        <p:spPr bwMode="auto">
          <a:xfrm>
            <a:off x="2438400" y="41910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17" name="Line 21"/>
          <p:cNvSpPr>
            <a:spLocks noChangeShapeType="1"/>
          </p:cNvSpPr>
          <p:nvPr/>
        </p:nvSpPr>
        <p:spPr bwMode="auto">
          <a:xfrm>
            <a:off x="2438400" y="3886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18" name="Line 22"/>
          <p:cNvSpPr>
            <a:spLocks noChangeShapeType="1"/>
          </p:cNvSpPr>
          <p:nvPr/>
        </p:nvSpPr>
        <p:spPr bwMode="auto">
          <a:xfrm>
            <a:off x="3581400" y="3886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19" name="Line 23"/>
          <p:cNvSpPr>
            <a:spLocks noChangeShapeType="1"/>
          </p:cNvSpPr>
          <p:nvPr/>
        </p:nvSpPr>
        <p:spPr bwMode="auto">
          <a:xfrm>
            <a:off x="5562600" y="3886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20" name="Line 24"/>
          <p:cNvSpPr>
            <a:spLocks noChangeShapeType="1"/>
          </p:cNvSpPr>
          <p:nvPr/>
        </p:nvSpPr>
        <p:spPr bwMode="auto">
          <a:xfrm flipV="1">
            <a:off x="5791200" y="17526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21" name="Line 25"/>
          <p:cNvSpPr>
            <a:spLocks noChangeShapeType="1"/>
          </p:cNvSpPr>
          <p:nvPr/>
        </p:nvSpPr>
        <p:spPr bwMode="auto">
          <a:xfrm>
            <a:off x="5943600" y="28194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22" name="Oval 26"/>
          <p:cNvSpPr>
            <a:spLocks noChangeArrowheads="1"/>
          </p:cNvSpPr>
          <p:nvPr/>
        </p:nvSpPr>
        <p:spPr bwMode="auto">
          <a:xfrm>
            <a:off x="6324600" y="1371600"/>
            <a:ext cx="2057400" cy="1981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23" name="Rectangle 27"/>
          <p:cNvSpPr>
            <a:spLocks noChangeArrowheads="1"/>
          </p:cNvSpPr>
          <p:nvPr/>
        </p:nvSpPr>
        <p:spPr bwMode="auto">
          <a:xfrm>
            <a:off x="6934200" y="2667000"/>
            <a:ext cx="762000" cy="5334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itchFamily="34" charset="0"/>
              </a:rPr>
              <a:t>ALU</a:t>
            </a:r>
          </a:p>
        </p:txBody>
      </p:sp>
      <p:sp>
        <p:nvSpPr>
          <p:cNvPr id="157724" name="Rectangle 28"/>
          <p:cNvSpPr>
            <a:spLocks noChangeArrowheads="1"/>
          </p:cNvSpPr>
          <p:nvPr/>
        </p:nvSpPr>
        <p:spPr bwMode="auto">
          <a:xfrm>
            <a:off x="6934200" y="1600200"/>
            <a:ext cx="762000" cy="5334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l-GR" altLang="en-US">
                <a:latin typeface="Arial" pitchFamily="34" charset="0"/>
              </a:rPr>
              <a:t>μ</a:t>
            </a:r>
            <a:r>
              <a:rPr lang="en-US" altLang="en-US">
                <a:latin typeface="Arial" pitchFamily="34" charset="0"/>
              </a:rPr>
              <a:t>CU</a:t>
            </a:r>
          </a:p>
        </p:txBody>
      </p:sp>
      <p:sp>
        <p:nvSpPr>
          <p:cNvPr id="157725" name="Rectangle 29"/>
          <p:cNvSpPr>
            <a:spLocks noChangeArrowheads="1"/>
          </p:cNvSpPr>
          <p:nvPr/>
        </p:nvSpPr>
        <p:spPr bwMode="auto">
          <a:xfrm>
            <a:off x="6934200" y="2133600"/>
            <a:ext cx="762000" cy="5334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itchFamily="34" charset="0"/>
              </a:rPr>
              <a:t>regs</a:t>
            </a:r>
          </a:p>
        </p:txBody>
      </p:sp>
    </p:spTree>
    <p:extLst>
      <p:ext uri="{BB962C8B-B14F-4D97-AF65-F5344CB8AC3E}">
        <p14:creationId xmlns:p14="http://schemas.microsoft.com/office/powerpoint/2010/main" val="46286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altLang="en-US"/>
              <a:t>ECE1773</a:t>
            </a:r>
          </a:p>
          <a:p>
            <a:r>
              <a:rPr lang="en-US" altLang="en-US"/>
              <a:t>Portions from Hill, Wood, Sohi and Smith (Wisconsin). Culler (Berkeley), Kozyrakis(Stanford).</a:t>
            </a:r>
          </a:p>
          <a:p>
            <a:r>
              <a:rPr lang="en-US" altLang="en-US"/>
              <a:t>© Moshovos</a:t>
            </a:r>
          </a:p>
        </p:txBody>
      </p:sp>
      <p:sp>
        <p:nvSpPr>
          <p:cNvPr id="19866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Multimedia extensions</a:t>
            </a: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SIMD in modern CPUs</a:t>
            </a:r>
          </a:p>
        </p:txBody>
      </p:sp>
    </p:spTree>
    <p:extLst>
      <p:ext uri="{BB962C8B-B14F-4D97-AF65-F5344CB8AC3E}">
        <p14:creationId xmlns:p14="http://schemas.microsoft.com/office/powerpoint/2010/main" val="378667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altLang="en-US"/>
              <a:t>ECE1773</a:t>
            </a:r>
          </a:p>
          <a:p>
            <a:r>
              <a:rPr lang="en-US" altLang="en-US"/>
              <a:t>Portions from Hill, Wood, Sohi and Smith (Wisconsin). Culler (Berkeley), Kozyrakis(Stanford).</a:t>
            </a:r>
          </a:p>
          <a:p>
            <a:r>
              <a:rPr lang="en-US" altLang="en-US"/>
              <a:t>© Moshovos</a:t>
            </a: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MMX: Basics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28700"/>
            <a:ext cx="8153400" cy="52959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Multimedia applications are becoming popular</a:t>
            </a:r>
          </a:p>
          <a:p>
            <a:r>
              <a:rPr lang="en-US" altLang="en-US"/>
              <a:t>Are current ISAs a good match for them?</a:t>
            </a:r>
          </a:p>
          <a:p>
            <a:r>
              <a:rPr lang="en-US" altLang="en-US"/>
              <a:t>Methodology:</a:t>
            </a:r>
          </a:p>
          <a:p>
            <a:pPr lvl="1"/>
            <a:r>
              <a:rPr lang="en-US" altLang="en-US"/>
              <a:t>Consider a number of “typical” applications</a:t>
            </a:r>
          </a:p>
          <a:p>
            <a:pPr lvl="1"/>
            <a:r>
              <a:rPr lang="en-US" altLang="en-US"/>
              <a:t>Can we do better?</a:t>
            </a:r>
          </a:p>
          <a:p>
            <a:pPr lvl="1"/>
            <a:r>
              <a:rPr lang="en-US" altLang="en-US"/>
              <a:t>Cost vs. performance vs. utility tradeoffs</a:t>
            </a:r>
          </a:p>
          <a:p>
            <a:r>
              <a:rPr lang="en-US" altLang="en-US"/>
              <a:t>Net Result: Intel’s MMX</a:t>
            </a:r>
          </a:p>
          <a:p>
            <a:r>
              <a:rPr lang="en-US" altLang="en-US"/>
              <a:t>Can also be viewed as an attempt to maintain market share</a:t>
            </a:r>
          </a:p>
          <a:p>
            <a:pPr lvl="1"/>
            <a:r>
              <a:rPr lang="en-US" altLang="en-US"/>
              <a:t>If people are going to use these kind of applications we better support them</a:t>
            </a:r>
          </a:p>
        </p:txBody>
      </p:sp>
    </p:spTree>
    <p:extLst>
      <p:ext uri="{BB962C8B-B14F-4D97-AF65-F5344CB8AC3E}">
        <p14:creationId xmlns:p14="http://schemas.microsoft.com/office/powerpoint/2010/main" val="2592259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altLang="en-US" dirty="0"/>
              <a:t>ECE1773</a:t>
            </a:r>
          </a:p>
          <a:p>
            <a:r>
              <a:rPr lang="en-US" altLang="en-US" dirty="0"/>
              <a:t>Portions from Hill, Wood, </a:t>
            </a:r>
            <a:r>
              <a:rPr lang="en-US" altLang="en-US" dirty="0" err="1"/>
              <a:t>Sohi</a:t>
            </a:r>
            <a:r>
              <a:rPr lang="en-US" altLang="en-US" dirty="0"/>
              <a:t> and Smith (Wisconsin). Culler (Berkeley), </a:t>
            </a:r>
            <a:r>
              <a:rPr lang="en-US" altLang="en-US" dirty="0" err="1"/>
              <a:t>Kozyrakis</a:t>
            </a:r>
            <a:r>
              <a:rPr lang="en-US" altLang="en-US" dirty="0"/>
              <a:t>(Stanford</a:t>
            </a:r>
            <a:r>
              <a:rPr lang="en-US" altLang="en-US" dirty="0" smtClean="0"/>
              <a:t>).</a:t>
            </a:r>
            <a:endParaRPr lang="en-US" altLang="en-US" dirty="0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Multimedia Applications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/>
              <a:t>Most multimedia apps have lots of parallelism:</a:t>
            </a:r>
          </a:p>
          <a:p>
            <a:pPr lvl="1"/>
            <a:r>
              <a:rPr lang="en-US" altLang="en-US" sz="2000"/>
              <a:t>for I = here to infinity</a:t>
            </a:r>
          </a:p>
          <a:p>
            <a:pPr lvl="2"/>
            <a:r>
              <a:rPr lang="en-US" altLang="en-US" sz="2000"/>
              <a:t>out[I] = in_a[I] * in_b[I]</a:t>
            </a:r>
          </a:p>
          <a:p>
            <a:pPr lvl="1"/>
            <a:r>
              <a:rPr lang="en-US" altLang="en-US" sz="2000"/>
              <a:t>At runtime:</a:t>
            </a:r>
          </a:p>
          <a:p>
            <a:pPr lvl="2"/>
            <a:r>
              <a:rPr lang="en-US" altLang="en-US" sz="2000"/>
              <a:t>out[0] = in_a[0] * in_b[0]</a:t>
            </a:r>
          </a:p>
          <a:p>
            <a:pPr lvl="2"/>
            <a:r>
              <a:rPr lang="en-US" altLang="en-US" sz="2000"/>
              <a:t>out[1] = in_a[1] * in_b[1]</a:t>
            </a:r>
          </a:p>
          <a:p>
            <a:pPr lvl="2"/>
            <a:r>
              <a:rPr lang="en-US" altLang="en-US" sz="2000"/>
              <a:t>out[2] = in_a[2] * in_b[2]</a:t>
            </a:r>
          </a:p>
          <a:p>
            <a:pPr lvl="2"/>
            <a:r>
              <a:rPr lang="en-US" altLang="en-US" sz="2000"/>
              <a:t>out[3] = in_a[3] * in_b[3]</a:t>
            </a:r>
          </a:p>
          <a:p>
            <a:pPr lvl="2"/>
            <a:r>
              <a:rPr lang="en-US" altLang="en-US" sz="2000"/>
              <a:t>…..</a:t>
            </a:r>
          </a:p>
          <a:p>
            <a:r>
              <a:rPr lang="en-US" altLang="en-US" sz="2400"/>
              <a:t>Also, work on short integers:</a:t>
            </a:r>
          </a:p>
          <a:p>
            <a:pPr lvl="1"/>
            <a:r>
              <a:rPr lang="en-US" altLang="en-US" sz="2000"/>
              <a:t>in_a[i] is 0 to 256 for example (color)</a:t>
            </a:r>
          </a:p>
          <a:p>
            <a:pPr lvl="1"/>
            <a:r>
              <a:rPr lang="en-US" altLang="en-US" sz="2000"/>
              <a:t>or, 0 to 64k (16-bit audio)</a:t>
            </a:r>
          </a:p>
        </p:txBody>
      </p:sp>
    </p:spTree>
    <p:extLst>
      <p:ext uri="{BB962C8B-B14F-4D97-AF65-F5344CB8AC3E}">
        <p14:creationId xmlns:p14="http://schemas.microsoft.com/office/powerpoint/2010/main" val="2800021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altLang="en-US" dirty="0"/>
              <a:t>ECE1773</a:t>
            </a:r>
          </a:p>
          <a:p>
            <a:r>
              <a:rPr lang="en-US" altLang="en-US" dirty="0"/>
              <a:t>Portions from Hill, Wood, </a:t>
            </a:r>
            <a:r>
              <a:rPr lang="en-US" altLang="en-US" dirty="0" err="1"/>
              <a:t>Sohi</a:t>
            </a:r>
            <a:r>
              <a:rPr lang="en-US" altLang="en-US" dirty="0"/>
              <a:t> and Smith (Wisconsin). Culler (Berkeley), </a:t>
            </a:r>
            <a:r>
              <a:rPr lang="en-US" altLang="en-US" dirty="0" err="1"/>
              <a:t>Kozyrakis</a:t>
            </a:r>
            <a:r>
              <a:rPr lang="en-US" altLang="en-US" dirty="0"/>
              <a:t>(Stanford</a:t>
            </a:r>
            <a:r>
              <a:rPr lang="en-US" altLang="en-US" dirty="0" smtClean="0"/>
              <a:t>).</a:t>
            </a:r>
            <a:endParaRPr lang="en-US" altLang="en-US" dirty="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Observations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32-bit registers are wasted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only using part of them and </a:t>
            </a:r>
            <a:r>
              <a:rPr lang="en-US" altLang="en-US" sz="2000" u="sng"/>
              <a:t>we know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ALUs underutilized and </a:t>
            </a:r>
            <a:r>
              <a:rPr lang="en-US" altLang="en-US" sz="2000" u="sng"/>
              <a:t>we know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Instruction specification is inefficient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even though we know that a lot of the same operations will be performed still we have to specify each of the individually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Instruction bandwidth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Discovering Parallelism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Memory Ports?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Could read four elements of an array with one 32-bit load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Same for stores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The hardware will have a hard time discovering this</a:t>
            </a:r>
          </a:p>
          <a:p>
            <a:pPr lvl="3">
              <a:lnSpc>
                <a:spcPct val="90000"/>
              </a:lnSpc>
            </a:pPr>
            <a:r>
              <a:rPr lang="en-US" altLang="en-US" sz="2000"/>
              <a:t>Coalescing and dependences</a:t>
            </a:r>
          </a:p>
        </p:txBody>
      </p:sp>
    </p:spTree>
    <p:extLst>
      <p:ext uri="{BB962C8B-B14F-4D97-AF65-F5344CB8AC3E}">
        <p14:creationId xmlns:p14="http://schemas.microsoft.com/office/powerpoint/2010/main" val="99403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/>
              <a:t>ECE 1773 – Fall 2006</a:t>
            </a:r>
          </a:p>
          <a:p>
            <a:r>
              <a:rPr lang="en-US"/>
              <a:t>© A. Moshovos (U. of Toronto)</a:t>
            </a:r>
          </a:p>
          <a:p>
            <a:r>
              <a:rPr lang="en-US"/>
              <a:t>Some material by Wen-Mei Hwu (UIUC) and S. Mahlke (Michigan)</a:t>
            </a: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NUAL vs. UAL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b="1" u="sng" dirty="0"/>
              <a:t>U</a:t>
            </a:r>
            <a:r>
              <a:rPr lang="en-US" b="1" dirty="0"/>
              <a:t>nit </a:t>
            </a:r>
            <a:r>
              <a:rPr lang="en-US" b="1" u="sng" dirty="0"/>
              <a:t>A</a:t>
            </a:r>
            <a:r>
              <a:rPr lang="en-US" b="1" dirty="0"/>
              <a:t>ssumed </a:t>
            </a:r>
            <a:r>
              <a:rPr lang="en-US" b="1" u="sng" dirty="0"/>
              <a:t>L</a:t>
            </a:r>
            <a:r>
              <a:rPr lang="en-US" b="1" dirty="0"/>
              <a:t>atency</a:t>
            </a:r>
            <a:r>
              <a:rPr lang="en-US" dirty="0"/>
              <a:t> (UAL)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Semantics of the program are that each instruction is completed before the next one is issued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This is the </a:t>
            </a:r>
            <a:r>
              <a:rPr lang="en-US" b="1" dirty="0"/>
              <a:t>conventional sequential model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u="sng" dirty="0"/>
              <a:t>N</a:t>
            </a:r>
            <a:r>
              <a:rPr lang="en-US" b="1" dirty="0"/>
              <a:t>on-</a:t>
            </a:r>
            <a:r>
              <a:rPr lang="en-US" b="1" u="sng" dirty="0"/>
              <a:t>U</a:t>
            </a:r>
            <a:r>
              <a:rPr lang="en-US" b="1" dirty="0"/>
              <a:t>nit </a:t>
            </a:r>
            <a:r>
              <a:rPr lang="en-US" b="1" u="sng" dirty="0"/>
              <a:t>A</a:t>
            </a:r>
            <a:r>
              <a:rPr lang="en-US" b="1" dirty="0"/>
              <a:t>ssumed </a:t>
            </a:r>
            <a:r>
              <a:rPr lang="en-US" b="1" u="sng" dirty="0"/>
              <a:t>L</a:t>
            </a:r>
            <a:r>
              <a:rPr lang="en-US" b="1" dirty="0"/>
              <a:t>atency</a:t>
            </a:r>
            <a:r>
              <a:rPr lang="en-US" dirty="0"/>
              <a:t> (NUAL):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At least 1 operation has a non-unit assumed latency, L, which is greater than 1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semantics of the program are correctly understood if exactly the next L-1 instructions are understood to have issued before this operation completes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990000"/>
                </a:solidFill>
              </a:rPr>
              <a:t>NUAL: Result observation is delayed by L cycles</a:t>
            </a:r>
          </a:p>
        </p:txBody>
      </p:sp>
    </p:spTree>
    <p:extLst>
      <p:ext uri="{BB962C8B-B14F-4D97-AF65-F5344CB8AC3E}">
        <p14:creationId xmlns:p14="http://schemas.microsoft.com/office/powerpoint/2010/main" val="3352794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altLang="en-US" dirty="0"/>
              <a:t>ECE1773</a:t>
            </a:r>
          </a:p>
          <a:p>
            <a:r>
              <a:rPr lang="en-US" altLang="en-US" dirty="0"/>
              <a:t>Portions from Hill, Wood, </a:t>
            </a:r>
            <a:r>
              <a:rPr lang="en-US" altLang="en-US" dirty="0" err="1"/>
              <a:t>Sohi</a:t>
            </a:r>
            <a:r>
              <a:rPr lang="en-US" altLang="en-US" dirty="0"/>
              <a:t> and Smith (Wisconsin). Culler (Berkeley), </a:t>
            </a:r>
            <a:r>
              <a:rPr lang="en-US" altLang="en-US" dirty="0" err="1"/>
              <a:t>Kozyrakis</a:t>
            </a:r>
            <a:r>
              <a:rPr lang="en-US" altLang="en-US" dirty="0"/>
              <a:t>(Stanford</a:t>
            </a:r>
            <a:r>
              <a:rPr lang="en-US" altLang="en-US" dirty="0" smtClean="0"/>
              <a:t>).</a:t>
            </a:r>
            <a:endParaRPr lang="en-US" altLang="en-US" dirty="0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en-US" b="1" dirty="0"/>
              <a:t>MMX Contd.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/>
              <a:t>Can do better than traditional ISA</a:t>
            </a:r>
          </a:p>
          <a:p>
            <a:pPr lvl="1"/>
            <a:r>
              <a:rPr lang="en-US" altLang="en-US"/>
              <a:t>new data types</a:t>
            </a:r>
          </a:p>
          <a:p>
            <a:pPr lvl="1"/>
            <a:r>
              <a:rPr lang="en-US" altLang="en-US"/>
              <a:t>new instructions</a:t>
            </a:r>
          </a:p>
          <a:p>
            <a:r>
              <a:rPr lang="en-US" altLang="en-US"/>
              <a:t>Pack data in 64-bit words</a:t>
            </a:r>
          </a:p>
          <a:p>
            <a:pPr lvl="1"/>
            <a:r>
              <a:rPr lang="en-US" altLang="en-US"/>
              <a:t>bytes</a:t>
            </a:r>
          </a:p>
          <a:p>
            <a:pPr lvl="1"/>
            <a:r>
              <a:rPr lang="en-US" altLang="en-US"/>
              <a:t>“words” (16 bits)</a:t>
            </a:r>
          </a:p>
          <a:p>
            <a:pPr lvl="1"/>
            <a:r>
              <a:rPr lang="en-US" altLang="en-US"/>
              <a:t>“double words” (32 bits)</a:t>
            </a:r>
          </a:p>
          <a:p>
            <a:r>
              <a:rPr lang="en-US" altLang="en-US"/>
              <a:t>Operate on packed data like short vectors</a:t>
            </a:r>
          </a:p>
          <a:p>
            <a:pPr lvl="1"/>
            <a:r>
              <a:rPr lang="en-US" altLang="en-US"/>
              <a:t>SIMD</a:t>
            </a:r>
          </a:p>
          <a:p>
            <a:pPr lvl="1"/>
            <a:r>
              <a:rPr lang="en-US" altLang="en-US"/>
              <a:t>First used in Livermore S-1 (&gt; 20 years)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1096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altLang="en-US" dirty="0"/>
              <a:t>ECE1773</a:t>
            </a:r>
          </a:p>
          <a:p>
            <a:r>
              <a:rPr lang="en-US" altLang="en-US" dirty="0"/>
              <a:t>Portions from Hill, Wood, </a:t>
            </a:r>
            <a:r>
              <a:rPr lang="en-US" altLang="en-US" dirty="0" err="1"/>
              <a:t>Sohi</a:t>
            </a:r>
            <a:r>
              <a:rPr lang="en-US" altLang="en-US" dirty="0"/>
              <a:t> and Smith (Wisconsin). Culler (Berkeley), </a:t>
            </a:r>
            <a:r>
              <a:rPr lang="en-US" altLang="en-US" dirty="0" err="1"/>
              <a:t>Kozyrakis</a:t>
            </a:r>
            <a:r>
              <a:rPr lang="en-US" altLang="en-US" dirty="0"/>
              <a:t>(Stanford</a:t>
            </a:r>
            <a:r>
              <a:rPr lang="en-US" altLang="en-US" dirty="0" smtClean="0"/>
              <a:t>).</a:t>
            </a:r>
            <a:endParaRPr lang="en-US" altLang="en-US" dirty="0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en-US" b="1"/>
              <a:t>MMX:Example</a:t>
            </a:r>
            <a:endParaRPr lang="en-US" altLang="en-US" b="1" dirty="0"/>
          </a:p>
        </p:txBody>
      </p:sp>
      <p:grpSp>
        <p:nvGrpSpPr>
          <p:cNvPr id="123911" name="Group 7"/>
          <p:cNvGrpSpPr>
            <a:grpSpLocks/>
          </p:cNvGrpSpPr>
          <p:nvPr/>
        </p:nvGrpSpPr>
        <p:grpSpPr bwMode="auto">
          <a:xfrm>
            <a:off x="1117600" y="1143000"/>
            <a:ext cx="5384800" cy="400050"/>
            <a:chOff x="528" y="1440"/>
            <a:chExt cx="2544" cy="336"/>
          </a:xfrm>
        </p:grpSpPr>
        <p:sp>
          <p:nvSpPr>
            <p:cNvPr id="123908" name="Rectangle 4"/>
            <p:cNvSpPr>
              <a:spLocks noChangeArrowheads="1"/>
            </p:cNvSpPr>
            <p:nvPr/>
          </p:nvSpPr>
          <p:spPr bwMode="auto">
            <a:xfrm>
              <a:off x="528" y="1440"/>
              <a:ext cx="254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09" name="Rectangle 5"/>
            <p:cNvSpPr>
              <a:spLocks noChangeArrowheads="1"/>
            </p:cNvSpPr>
            <p:nvPr/>
          </p:nvSpPr>
          <p:spPr bwMode="auto">
            <a:xfrm>
              <a:off x="528" y="1440"/>
              <a:ext cx="62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0" name="Rectangle 6"/>
            <p:cNvSpPr>
              <a:spLocks noChangeArrowheads="1"/>
            </p:cNvSpPr>
            <p:nvPr/>
          </p:nvSpPr>
          <p:spPr bwMode="auto">
            <a:xfrm>
              <a:off x="1824" y="1440"/>
              <a:ext cx="62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912" name="Group 8"/>
          <p:cNvGrpSpPr>
            <a:grpSpLocks/>
          </p:cNvGrpSpPr>
          <p:nvPr/>
        </p:nvGrpSpPr>
        <p:grpSpPr bwMode="auto">
          <a:xfrm>
            <a:off x="1117600" y="2057400"/>
            <a:ext cx="5384800" cy="400050"/>
            <a:chOff x="528" y="1440"/>
            <a:chExt cx="2544" cy="336"/>
          </a:xfrm>
        </p:grpSpPr>
        <p:sp>
          <p:nvSpPr>
            <p:cNvPr id="123913" name="Rectangle 9"/>
            <p:cNvSpPr>
              <a:spLocks noChangeArrowheads="1"/>
            </p:cNvSpPr>
            <p:nvPr/>
          </p:nvSpPr>
          <p:spPr bwMode="auto">
            <a:xfrm>
              <a:off x="528" y="1440"/>
              <a:ext cx="254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4" name="Rectangle 10"/>
            <p:cNvSpPr>
              <a:spLocks noChangeArrowheads="1"/>
            </p:cNvSpPr>
            <p:nvPr/>
          </p:nvSpPr>
          <p:spPr bwMode="auto">
            <a:xfrm>
              <a:off x="528" y="1440"/>
              <a:ext cx="62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5" name="Rectangle 11"/>
            <p:cNvSpPr>
              <a:spLocks noChangeArrowheads="1"/>
            </p:cNvSpPr>
            <p:nvPr/>
          </p:nvSpPr>
          <p:spPr bwMode="auto">
            <a:xfrm>
              <a:off x="1824" y="1440"/>
              <a:ext cx="62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919" name="Group 15"/>
          <p:cNvGrpSpPr>
            <a:grpSpLocks/>
          </p:cNvGrpSpPr>
          <p:nvPr/>
        </p:nvGrpSpPr>
        <p:grpSpPr bwMode="auto">
          <a:xfrm>
            <a:off x="1219200" y="3143250"/>
            <a:ext cx="5384800" cy="400050"/>
            <a:chOff x="528" y="1440"/>
            <a:chExt cx="2544" cy="336"/>
          </a:xfrm>
        </p:grpSpPr>
        <p:sp>
          <p:nvSpPr>
            <p:cNvPr id="123920" name="Rectangle 16"/>
            <p:cNvSpPr>
              <a:spLocks noChangeArrowheads="1"/>
            </p:cNvSpPr>
            <p:nvPr/>
          </p:nvSpPr>
          <p:spPr bwMode="auto">
            <a:xfrm>
              <a:off x="528" y="1440"/>
              <a:ext cx="254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21" name="Rectangle 17"/>
            <p:cNvSpPr>
              <a:spLocks noChangeArrowheads="1"/>
            </p:cNvSpPr>
            <p:nvPr/>
          </p:nvSpPr>
          <p:spPr bwMode="auto">
            <a:xfrm>
              <a:off x="528" y="1440"/>
              <a:ext cx="62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22" name="Rectangle 18"/>
            <p:cNvSpPr>
              <a:spLocks noChangeArrowheads="1"/>
            </p:cNvSpPr>
            <p:nvPr/>
          </p:nvSpPr>
          <p:spPr bwMode="auto">
            <a:xfrm>
              <a:off x="1824" y="1440"/>
              <a:ext cx="62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923" name="Line 19"/>
          <p:cNvSpPr>
            <a:spLocks noChangeShapeType="1"/>
          </p:cNvSpPr>
          <p:nvPr/>
        </p:nvSpPr>
        <p:spPr bwMode="auto">
          <a:xfrm>
            <a:off x="1727200" y="1371600"/>
            <a:ext cx="0" cy="200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24" name="Line 20"/>
          <p:cNvSpPr>
            <a:spLocks noChangeShapeType="1"/>
          </p:cNvSpPr>
          <p:nvPr/>
        </p:nvSpPr>
        <p:spPr bwMode="auto">
          <a:xfrm>
            <a:off x="3149600" y="1371600"/>
            <a:ext cx="0" cy="200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25" name="Line 21"/>
          <p:cNvSpPr>
            <a:spLocks noChangeShapeType="1"/>
          </p:cNvSpPr>
          <p:nvPr/>
        </p:nvSpPr>
        <p:spPr bwMode="auto">
          <a:xfrm>
            <a:off x="4673600" y="1314450"/>
            <a:ext cx="0" cy="200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26" name="Line 22"/>
          <p:cNvSpPr>
            <a:spLocks noChangeShapeType="1"/>
          </p:cNvSpPr>
          <p:nvPr/>
        </p:nvSpPr>
        <p:spPr bwMode="auto">
          <a:xfrm>
            <a:off x="5892800" y="1314450"/>
            <a:ext cx="0" cy="200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27" name="Text Box 23"/>
          <p:cNvSpPr txBox="1">
            <a:spLocks noChangeArrowheads="1"/>
          </p:cNvSpPr>
          <p:nvPr/>
        </p:nvSpPr>
        <p:spPr bwMode="auto">
          <a:xfrm>
            <a:off x="1117600" y="3771900"/>
            <a:ext cx="54641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 Narrow" pitchFamily="34" charset="0"/>
              </a:rPr>
              <a:t>Up to 8 operations (64bit) go in parallel</a:t>
            </a:r>
          </a:p>
          <a:p>
            <a:pPr>
              <a:buFont typeface="Wingdings" pitchFamily="2" charset="2"/>
              <a:buChar char="w"/>
            </a:pPr>
            <a:r>
              <a:rPr lang="en-US" altLang="en-US">
                <a:latin typeface="Arial Narrow" pitchFamily="34" charset="0"/>
              </a:rPr>
              <a:t> Potential improvement: 8x</a:t>
            </a:r>
          </a:p>
          <a:p>
            <a:pPr>
              <a:buFont typeface="Wingdings" pitchFamily="2" charset="2"/>
              <a:buChar char="w"/>
            </a:pPr>
            <a:r>
              <a:rPr lang="en-US" altLang="en-US">
                <a:latin typeface="Arial Narrow" pitchFamily="34" charset="0"/>
              </a:rPr>
              <a:t> In practice less but still good</a:t>
            </a:r>
            <a:br>
              <a:rPr lang="en-US" altLang="en-US">
                <a:latin typeface="Arial Narrow" pitchFamily="34" charset="0"/>
              </a:rPr>
            </a:br>
            <a:endParaRPr lang="en-US" altLang="en-US">
              <a:latin typeface="Arial Narrow" pitchFamily="34" charset="0"/>
            </a:endParaRPr>
          </a:p>
          <a:p>
            <a:pPr>
              <a:buFont typeface="Wingdings" pitchFamily="2" charset="2"/>
              <a:buChar char="w"/>
            </a:pPr>
            <a:r>
              <a:rPr lang="en-US" altLang="en-US">
                <a:latin typeface="Arial Narrow" pitchFamily="34" charset="0"/>
              </a:rPr>
              <a:t>Besides another reason to think your machine</a:t>
            </a:r>
          </a:p>
          <a:p>
            <a:pPr>
              <a:buFont typeface="Wingdings" pitchFamily="2" charset="2"/>
              <a:buChar char="w"/>
            </a:pPr>
            <a:r>
              <a:rPr lang="en-US" altLang="en-US">
                <a:latin typeface="Arial Narrow" pitchFamily="34" charset="0"/>
              </a:rPr>
              <a:t>is obsolete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2414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altLang="en-US" dirty="0"/>
              <a:t>ECE1773</a:t>
            </a:r>
          </a:p>
          <a:p>
            <a:r>
              <a:rPr lang="en-US" altLang="en-US" dirty="0"/>
              <a:t>Portions from Hill, Wood, </a:t>
            </a:r>
            <a:r>
              <a:rPr lang="en-US" altLang="en-US" dirty="0" err="1"/>
              <a:t>Sohi</a:t>
            </a:r>
            <a:r>
              <a:rPr lang="en-US" altLang="en-US" dirty="0"/>
              <a:t> and Smith (Wisconsin). Culler (Berkeley), </a:t>
            </a:r>
            <a:r>
              <a:rPr lang="en-US" altLang="en-US" dirty="0" err="1"/>
              <a:t>Kozyrakis</a:t>
            </a:r>
            <a:r>
              <a:rPr lang="en-US" altLang="en-US" dirty="0"/>
              <a:t>(Stanford</a:t>
            </a:r>
            <a:r>
              <a:rPr lang="en-US" altLang="en-US" dirty="0" smtClean="0"/>
              <a:t>).</a:t>
            </a:r>
            <a:endParaRPr lang="en-US" altLang="en-US" dirty="0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Types</a:t>
            </a:r>
          </a:p>
        </p:txBody>
      </p:sp>
      <p:pic>
        <p:nvPicPr>
          <p:cNvPr id="134148" name="Picture 4" descr="mm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57350"/>
            <a:ext cx="63500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219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ages.wikia.com/doom/images/4/4a/Screenshot_Doom_20121022_1655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629650" cy="485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06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File:Heretic-Sabrecla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599"/>
            <a:ext cx="845820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59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Vector Processors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029200"/>
            <a:ext cx="8534400" cy="14478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Scalar processors operate on single numbers (scalars)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Vector processors operate on vectors of numbers</a:t>
            </a:r>
          </a:p>
          <a:p>
            <a:pPr lvl="1"/>
            <a:r>
              <a:rPr lang="en-US" dirty="0"/>
              <a:t>Linear sequences of numbers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52600" y="1447800"/>
            <a:ext cx="5616575" cy="3276600"/>
            <a:chOff x="908" y="1824"/>
            <a:chExt cx="3538" cy="2064"/>
          </a:xfrm>
        </p:grpSpPr>
        <p:sp>
          <p:nvSpPr>
            <p:cNvPr id="34821" name="Rectangle 5"/>
            <p:cNvSpPr>
              <a:spLocks noChangeArrowheads="1"/>
            </p:cNvSpPr>
            <p:nvPr/>
          </p:nvSpPr>
          <p:spPr bwMode="auto">
            <a:xfrm>
              <a:off x="908" y="1824"/>
              <a:ext cx="1563" cy="2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363" y="2556"/>
              <a:ext cx="672" cy="958"/>
              <a:chOff x="1363" y="2556"/>
              <a:chExt cx="672" cy="958"/>
            </a:xfrm>
          </p:grpSpPr>
          <p:sp>
            <p:nvSpPr>
              <p:cNvPr id="34898" name="Oval 7"/>
              <p:cNvSpPr>
                <a:spLocks noChangeArrowheads="1"/>
              </p:cNvSpPr>
              <p:nvPr/>
            </p:nvSpPr>
            <p:spPr bwMode="auto">
              <a:xfrm>
                <a:off x="1616" y="2973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99" name="Rectangle 8"/>
              <p:cNvSpPr>
                <a:spLocks noChangeArrowheads="1"/>
              </p:cNvSpPr>
              <p:nvPr/>
            </p:nvSpPr>
            <p:spPr bwMode="auto">
              <a:xfrm>
                <a:off x="1575" y="2894"/>
                <a:ext cx="226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 b="1" dirty="0"/>
                  <a:t>+</a:t>
                </a:r>
              </a:p>
            </p:txBody>
          </p:sp>
          <p:sp>
            <p:nvSpPr>
              <p:cNvPr id="34900" name="Rectangle 9"/>
              <p:cNvSpPr>
                <a:spLocks noChangeArrowheads="1"/>
              </p:cNvSpPr>
              <p:nvPr/>
            </p:nvSpPr>
            <p:spPr bwMode="auto">
              <a:xfrm>
                <a:off x="1376" y="2589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01" name="Rectangle 10"/>
              <p:cNvSpPr>
                <a:spLocks noChangeArrowheads="1"/>
              </p:cNvSpPr>
              <p:nvPr/>
            </p:nvSpPr>
            <p:spPr bwMode="auto">
              <a:xfrm>
                <a:off x="1760" y="2589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02" name="Rectangle 11"/>
              <p:cNvSpPr>
                <a:spLocks noChangeArrowheads="1"/>
              </p:cNvSpPr>
              <p:nvPr/>
            </p:nvSpPr>
            <p:spPr bwMode="auto">
              <a:xfrm>
                <a:off x="1568" y="3261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03" name="Rectangle 12"/>
              <p:cNvSpPr>
                <a:spLocks noChangeArrowheads="1"/>
              </p:cNvSpPr>
              <p:nvPr/>
            </p:nvSpPr>
            <p:spPr bwMode="auto">
              <a:xfrm>
                <a:off x="1363" y="2558"/>
                <a:ext cx="298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 b="1" dirty="0">
                    <a:solidFill>
                      <a:srgbClr val="000000"/>
                    </a:solidFill>
                  </a:rPr>
                  <a:t>r1</a:t>
                </a:r>
              </a:p>
            </p:txBody>
          </p:sp>
          <p:sp>
            <p:nvSpPr>
              <p:cNvPr id="34904" name="Rectangle 13"/>
              <p:cNvSpPr>
                <a:spLocks noChangeArrowheads="1"/>
              </p:cNvSpPr>
              <p:nvPr/>
            </p:nvSpPr>
            <p:spPr bwMode="auto">
              <a:xfrm>
                <a:off x="1737" y="2556"/>
                <a:ext cx="298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 b="1" dirty="0">
                    <a:solidFill>
                      <a:srgbClr val="000000"/>
                    </a:solidFill>
                  </a:rPr>
                  <a:t>r2</a:t>
                </a:r>
              </a:p>
            </p:txBody>
          </p:sp>
          <p:sp>
            <p:nvSpPr>
              <p:cNvPr id="34905" name="Rectangle 14"/>
              <p:cNvSpPr>
                <a:spLocks noChangeArrowheads="1"/>
              </p:cNvSpPr>
              <p:nvPr/>
            </p:nvSpPr>
            <p:spPr bwMode="auto">
              <a:xfrm>
                <a:off x="1540" y="3225"/>
                <a:ext cx="298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</a:rPr>
                  <a:t>r3</a:t>
                </a:r>
              </a:p>
            </p:txBody>
          </p:sp>
          <p:sp>
            <p:nvSpPr>
              <p:cNvPr id="34906" name="Line 15"/>
              <p:cNvSpPr>
                <a:spLocks noChangeShapeType="1"/>
              </p:cNvSpPr>
              <p:nvPr/>
            </p:nvSpPr>
            <p:spPr bwMode="auto">
              <a:xfrm>
                <a:off x="1540" y="2826"/>
                <a:ext cx="109" cy="14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07" name="Line 16"/>
              <p:cNvSpPr>
                <a:spLocks noChangeShapeType="1"/>
              </p:cNvSpPr>
              <p:nvPr/>
            </p:nvSpPr>
            <p:spPr bwMode="auto">
              <a:xfrm flipH="1">
                <a:off x="1737" y="2826"/>
                <a:ext cx="89" cy="14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08" name="Line 17"/>
              <p:cNvSpPr>
                <a:spLocks noChangeShapeType="1"/>
              </p:cNvSpPr>
              <p:nvPr/>
            </p:nvSpPr>
            <p:spPr bwMode="auto">
              <a:xfrm>
                <a:off x="1684" y="3114"/>
                <a:ext cx="0" cy="14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4823" name="Rectangle 18"/>
            <p:cNvSpPr>
              <a:spLocks noChangeArrowheads="1"/>
            </p:cNvSpPr>
            <p:nvPr/>
          </p:nvSpPr>
          <p:spPr bwMode="auto">
            <a:xfrm>
              <a:off x="1056" y="3648"/>
              <a:ext cx="131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rgbClr val="009900"/>
                  </a:solidFill>
                  <a:latin typeface="Courier New" charset="0"/>
                </a:rPr>
                <a:t>add r3, r1, r2</a:t>
              </a:r>
            </a:p>
          </p:txBody>
        </p:sp>
        <p:sp>
          <p:nvSpPr>
            <p:cNvPr id="34824" name="Rectangle 19"/>
            <p:cNvSpPr>
              <a:spLocks noChangeArrowheads="1"/>
            </p:cNvSpPr>
            <p:nvPr/>
          </p:nvSpPr>
          <p:spPr bwMode="auto">
            <a:xfrm>
              <a:off x="1200" y="1920"/>
              <a:ext cx="990" cy="4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9900"/>
                  </a:solidFill>
                  <a:latin typeface="Tw Cen MT"/>
                  <a:cs typeface="Tw Cen MT"/>
                </a:rPr>
                <a:t>SCALAR</a:t>
              </a:r>
            </a:p>
            <a:p>
              <a:pPr algn="ctr"/>
              <a:r>
                <a:rPr lang="en-US" sz="2000" b="1" dirty="0">
                  <a:solidFill>
                    <a:srgbClr val="009900"/>
                  </a:solidFill>
                  <a:latin typeface="Tw Cen MT"/>
                  <a:cs typeface="Tw Cen MT"/>
                </a:rPr>
                <a:t>(1 operation)</a:t>
              </a:r>
            </a:p>
          </p:txBody>
        </p:sp>
        <p:sp>
          <p:nvSpPr>
            <p:cNvPr id="34825" name="Rectangle 20"/>
            <p:cNvSpPr>
              <a:spLocks noChangeArrowheads="1"/>
            </p:cNvSpPr>
            <p:nvPr/>
          </p:nvSpPr>
          <p:spPr bwMode="auto">
            <a:xfrm>
              <a:off x="2697" y="1824"/>
              <a:ext cx="1723" cy="2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3131" y="2364"/>
              <a:ext cx="998" cy="1295"/>
              <a:chOff x="3131" y="2364"/>
              <a:chExt cx="998" cy="1295"/>
            </a:xfrm>
          </p:grpSpPr>
          <p:grpSp>
            <p:nvGrpSpPr>
              <p:cNvPr id="5" name="Group 22"/>
              <p:cNvGrpSpPr>
                <a:grpSpLocks/>
              </p:cNvGrpSpPr>
              <p:nvPr/>
            </p:nvGrpSpPr>
            <p:grpSpPr bwMode="auto">
              <a:xfrm>
                <a:off x="3383" y="2364"/>
                <a:ext cx="616" cy="904"/>
                <a:chOff x="3383" y="2364"/>
                <a:chExt cx="616" cy="904"/>
              </a:xfrm>
            </p:grpSpPr>
            <p:sp>
              <p:nvSpPr>
                <p:cNvPr id="34891" name="Oval 23"/>
                <p:cNvSpPr>
                  <a:spLocks noChangeArrowheads="1"/>
                </p:cNvSpPr>
                <p:nvPr/>
              </p:nvSpPr>
              <p:spPr bwMode="auto">
                <a:xfrm>
                  <a:off x="3623" y="2748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92" name="Rectangle 24"/>
                <p:cNvSpPr>
                  <a:spLocks noChangeArrowheads="1"/>
                </p:cNvSpPr>
                <p:nvPr/>
              </p:nvSpPr>
              <p:spPr bwMode="auto">
                <a:xfrm>
                  <a:off x="3383" y="2364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93" name="Rectangle 25"/>
                <p:cNvSpPr>
                  <a:spLocks noChangeArrowheads="1"/>
                </p:cNvSpPr>
                <p:nvPr/>
              </p:nvSpPr>
              <p:spPr bwMode="auto">
                <a:xfrm>
                  <a:off x="3767" y="2364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94" name="Rectangle 26"/>
                <p:cNvSpPr>
                  <a:spLocks noChangeArrowheads="1"/>
                </p:cNvSpPr>
                <p:nvPr/>
              </p:nvSpPr>
              <p:spPr bwMode="auto">
                <a:xfrm>
                  <a:off x="3575" y="3036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95" name="Line 27"/>
                <p:cNvSpPr>
                  <a:spLocks noChangeShapeType="1"/>
                </p:cNvSpPr>
                <p:nvPr/>
              </p:nvSpPr>
              <p:spPr bwMode="auto">
                <a:xfrm>
                  <a:off x="3547" y="2601"/>
                  <a:ext cx="109" cy="14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96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3744" y="2601"/>
                  <a:ext cx="89" cy="14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97" name="Line 29"/>
                <p:cNvSpPr>
                  <a:spLocks noChangeShapeType="1"/>
                </p:cNvSpPr>
                <p:nvPr/>
              </p:nvSpPr>
              <p:spPr bwMode="auto">
                <a:xfrm>
                  <a:off x="3691" y="2889"/>
                  <a:ext cx="0" cy="14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30"/>
              <p:cNvGrpSpPr>
                <a:grpSpLocks/>
              </p:cNvGrpSpPr>
              <p:nvPr/>
            </p:nvGrpSpPr>
            <p:grpSpPr bwMode="auto">
              <a:xfrm>
                <a:off x="3358" y="2389"/>
                <a:ext cx="616" cy="904"/>
                <a:chOff x="3358" y="2389"/>
                <a:chExt cx="616" cy="904"/>
              </a:xfrm>
            </p:grpSpPr>
            <p:sp>
              <p:nvSpPr>
                <p:cNvPr id="34884" name="Oval 31"/>
                <p:cNvSpPr>
                  <a:spLocks noChangeArrowheads="1"/>
                </p:cNvSpPr>
                <p:nvPr/>
              </p:nvSpPr>
              <p:spPr bwMode="auto">
                <a:xfrm>
                  <a:off x="3598" y="277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85" name="Rectangle 32"/>
                <p:cNvSpPr>
                  <a:spLocks noChangeArrowheads="1"/>
                </p:cNvSpPr>
                <p:nvPr/>
              </p:nvSpPr>
              <p:spPr bwMode="auto">
                <a:xfrm>
                  <a:off x="3358" y="2389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86" name="Rectangle 33"/>
                <p:cNvSpPr>
                  <a:spLocks noChangeArrowheads="1"/>
                </p:cNvSpPr>
                <p:nvPr/>
              </p:nvSpPr>
              <p:spPr bwMode="auto">
                <a:xfrm>
                  <a:off x="3742" y="2389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87" name="Rectangle 34"/>
                <p:cNvSpPr>
                  <a:spLocks noChangeArrowheads="1"/>
                </p:cNvSpPr>
                <p:nvPr/>
              </p:nvSpPr>
              <p:spPr bwMode="auto">
                <a:xfrm>
                  <a:off x="3550" y="3061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88" name="Line 35"/>
                <p:cNvSpPr>
                  <a:spLocks noChangeShapeType="1"/>
                </p:cNvSpPr>
                <p:nvPr/>
              </p:nvSpPr>
              <p:spPr bwMode="auto">
                <a:xfrm>
                  <a:off x="3522" y="2626"/>
                  <a:ext cx="109" cy="14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89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3719" y="2626"/>
                  <a:ext cx="89" cy="14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90" name="Line 37"/>
                <p:cNvSpPr>
                  <a:spLocks noChangeShapeType="1"/>
                </p:cNvSpPr>
                <p:nvPr/>
              </p:nvSpPr>
              <p:spPr bwMode="auto">
                <a:xfrm>
                  <a:off x="3666" y="2914"/>
                  <a:ext cx="0" cy="14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Group 38"/>
              <p:cNvGrpSpPr>
                <a:grpSpLocks/>
              </p:cNvGrpSpPr>
              <p:nvPr/>
            </p:nvGrpSpPr>
            <p:grpSpPr bwMode="auto">
              <a:xfrm>
                <a:off x="3323" y="2414"/>
                <a:ext cx="616" cy="904"/>
                <a:chOff x="3323" y="2414"/>
                <a:chExt cx="616" cy="904"/>
              </a:xfrm>
            </p:grpSpPr>
            <p:sp>
              <p:nvSpPr>
                <p:cNvPr id="34877" name="Oval 39"/>
                <p:cNvSpPr>
                  <a:spLocks noChangeArrowheads="1"/>
                </p:cNvSpPr>
                <p:nvPr/>
              </p:nvSpPr>
              <p:spPr bwMode="auto">
                <a:xfrm>
                  <a:off x="3563" y="2798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78" name="Rectangle 40"/>
                <p:cNvSpPr>
                  <a:spLocks noChangeArrowheads="1"/>
                </p:cNvSpPr>
                <p:nvPr/>
              </p:nvSpPr>
              <p:spPr bwMode="auto">
                <a:xfrm>
                  <a:off x="3323" y="2414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79" name="Rectangle 41"/>
                <p:cNvSpPr>
                  <a:spLocks noChangeArrowheads="1"/>
                </p:cNvSpPr>
                <p:nvPr/>
              </p:nvSpPr>
              <p:spPr bwMode="auto">
                <a:xfrm>
                  <a:off x="3707" y="2414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80" name="Rectangle 42"/>
                <p:cNvSpPr>
                  <a:spLocks noChangeArrowheads="1"/>
                </p:cNvSpPr>
                <p:nvPr/>
              </p:nvSpPr>
              <p:spPr bwMode="auto">
                <a:xfrm>
                  <a:off x="3515" y="3086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81" name="Line 43"/>
                <p:cNvSpPr>
                  <a:spLocks noChangeShapeType="1"/>
                </p:cNvSpPr>
                <p:nvPr/>
              </p:nvSpPr>
              <p:spPr bwMode="auto">
                <a:xfrm>
                  <a:off x="3487" y="2651"/>
                  <a:ext cx="109" cy="14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82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3684" y="2651"/>
                  <a:ext cx="89" cy="14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83" name="Line 45"/>
                <p:cNvSpPr>
                  <a:spLocks noChangeShapeType="1"/>
                </p:cNvSpPr>
                <p:nvPr/>
              </p:nvSpPr>
              <p:spPr bwMode="auto">
                <a:xfrm>
                  <a:off x="3631" y="2939"/>
                  <a:ext cx="0" cy="14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8" name="Group 46"/>
              <p:cNvGrpSpPr>
                <a:grpSpLocks/>
              </p:cNvGrpSpPr>
              <p:nvPr/>
            </p:nvGrpSpPr>
            <p:grpSpPr bwMode="auto">
              <a:xfrm>
                <a:off x="3293" y="2449"/>
                <a:ext cx="616" cy="904"/>
                <a:chOff x="3293" y="2449"/>
                <a:chExt cx="616" cy="904"/>
              </a:xfrm>
            </p:grpSpPr>
            <p:sp>
              <p:nvSpPr>
                <p:cNvPr id="34870" name="Oval 47"/>
                <p:cNvSpPr>
                  <a:spLocks noChangeArrowheads="1"/>
                </p:cNvSpPr>
                <p:nvPr/>
              </p:nvSpPr>
              <p:spPr bwMode="auto">
                <a:xfrm>
                  <a:off x="3533" y="283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71" name="Rectangle 48"/>
                <p:cNvSpPr>
                  <a:spLocks noChangeArrowheads="1"/>
                </p:cNvSpPr>
                <p:nvPr/>
              </p:nvSpPr>
              <p:spPr bwMode="auto">
                <a:xfrm>
                  <a:off x="3293" y="2449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72" name="Rectangle 49"/>
                <p:cNvSpPr>
                  <a:spLocks noChangeArrowheads="1"/>
                </p:cNvSpPr>
                <p:nvPr/>
              </p:nvSpPr>
              <p:spPr bwMode="auto">
                <a:xfrm>
                  <a:off x="3677" y="2449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73" name="Rectangle 50"/>
                <p:cNvSpPr>
                  <a:spLocks noChangeArrowheads="1"/>
                </p:cNvSpPr>
                <p:nvPr/>
              </p:nvSpPr>
              <p:spPr bwMode="auto">
                <a:xfrm>
                  <a:off x="3485" y="3121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74" name="Line 51"/>
                <p:cNvSpPr>
                  <a:spLocks noChangeShapeType="1"/>
                </p:cNvSpPr>
                <p:nvPr/>
              </p:nvSpPr>
              <p:spPr bwMode="auto">
                <a:xfrm>
                  <a:off x="3457" y="2686"/>
                  <a:ext cx="109" cy="14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75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3654" y="2686"/>
                  <a:ext cx="89" cy="14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76" name="Line 53"/>
                <p:cNvSpPr>
                  <a:spLocks noChangeShapeType="1"/>
                </p:cNvSpPr>
                <p:nvPr/>
              </p:nvSpPr>
              <p:spPr bwMode="auto">
                <a:xfrm>
                  <a:off x="3601" y="2974"/>
                  <a:ext cx="0" cy="14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" name="Group 54"/>
              <p:cNvGrpSpPr>
                <a:grpSpLocks/>
              </p:cNvGrpSpPr>
              <p:nvPr/>
            </p:nvGrpSpPr>
            <p:grpSpPr bwMode="auto">
              <a:xfrm>
                <a:off x="3268" y="2479"/>
                <a:ext cx="616" cy="904"/>
                <a:chOff x="3268" y="2479"/>
                <a:chExt cx="616" cy="904"/>
              </a:xfrm>
            </p:grpSpPr>
            <p:sp>
              <p:nvSpPr>
                <p:cNvPr id="34863" name="Oval 55"/>
                <p:cNvSpPr>
                  <a:spLocks noChangeArrowheads="1"/>
                </p:cNvSpPr>
                <p:nvPr/>
              </p:nvSpPr>
              <p:spPr bwMode="auto">
                <a:xfrm>
                  <a:off x="3508" y="286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64" name="Rectangle 56"/>
                <p:cNvSpPr>
                  <a:spLocks noChangeArrowheads="1"/>
                </p:cNvSpPr>
                <p:nvPr/>
              </p:nvSpPr>
              <p:spPr bwMode="auto">
                <a:xfrm>
                  <a:off x="3268" y="2479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65" name="Rectangle 57"/>
                <p:cNvSpPr>
                  <a:spLocks noChangeArrowheads="1"/>
                </p:cNvSpPr>
                <p:nvPr/>
              </p:nvSpPr>
              <p:spPr bwMode="auto">
                <a:xfrm>
                  <a:off x="3652" y="2479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66" name="Rectangle 58"/>
                <p:cNvSpPr>
                  <a:spLocks noChangeArrowheads="1"/>
                </p:cNvSpPr>
                <p:nvPr/>
              </p:nvSpPr>
              <p:spPr bwMode="auto">
                <a:xfrm>
                  <a:off x="3460" y="3151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67" name="Line 59"/>
                <p:cNvSpPr>
                  <a:spLocks noChangeShapeType="1"/>
                </p:cNvSpPr>
                <p:nvPr/>
              </p:nvSpPr>
              <p:spPr bwMode="auto">
                <a:xfrm>
                  <a:off x="3432" y="2716"/>
                  <a:ext cx="109" cy="14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68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3629" y="2716"/>
                  <a:ext cx="89" cy="14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69" name="Line 61"/>
                <p:cNvSpPr>
                  <a:spLocks noChangeShapeType="1"/>
                </p:cNvSpPr>
                <p:nvPr/>
              </p:nvSpPr>
              <p:spPr bwMode="auto">
                <a:xfrm>
                  <a:off x="3576" y="3004"/>
                  <a:ext cx="0" cy="14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2"/>
              <p:cNvGrpSpPr>
                <a:grpSpLocks/>
              </p:cNvGrpSpPr>
              <p:nvPr/>
            </p:nvGrpSpPr>
            <p:grpSpPr bwMode="auto">
              <a:xfrm>
                <a:off x="3233" y="2509"/>
                <a:ext cx="616" cy="904"/>
                <a:chOff x="3233" y="2509"/>
                <a:chExt cx="616" cy="904"/>
              </a:xfrm>
            </p:grpSpPr>
            <p:sp>
              <p:nvSpPr>
                <p:cNvPr id="34856" name="Oval 63"/>
                <p:cNvSpPr>
                  <a:spLocks noChangeArrowheads="1"/>
                </p:cNvSpPr>
                <p:nvPr/>
              </p:nvSpPr>
              <p:spPr bwMode="auto">
                <a:xfrm>
                  <a:off x="3473" y="2893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57" name="Rectangle 64"/>
                <p:cNvSpPr>
                  <a:spLocks noChangeArrowheads="1"/>
                </p:cNvSpPr>
                <p:nvPr/>
              </p:nvSpPr>
              <p:spPr bwMode="auto">
                <a:xfrm>
                  <a:off x="3233" y="2509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58" name="Rectangle 65"/>
                <p:cNvSpPr>
                  <a:spLocks noChangeArrowheads="1"/>
                </p:cNvSpPr>
                <p:nvPr/>
              </p:nvSpPr>
              <p:spPr bwMode="auto">
                <a:xfrm>
                  <a:off x="3617" y="2509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59" name="Rectangle 66"/>
                <p:cNvSpPr>
                  <a:spLocks noChangeArrowheads="1"/>
                </p:cNvSpPr>
                <p:nvPr/>
              </p:nvSpPr>
              <p:spPr bwMode="auto">
                <a:xfrm>
                  <a:off x="3425" y="3181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60" name="Line 67"/>
                <p:cNvSpPr>
                  <a:spLocks noChangeShapeType="1"/>
                </p:cNvSpPr>
                <p:nvPr/>
              </p:nvSpPr>
              <p:spPr bwMode="auto">
                <a:xfrm>
                  <a:off x="3397" y="2746"/>
                  <a:ext cx="109" cy="14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61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3594" y="2746"/>
                  <a:ext cx="89" cy="14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62" name="Line 69"/>
                <p:cNvSpPr>
                  <a:spLocks noChangeShapeType="1"/>
                </p:cNvSpPr>
                <p:nvPr/>
              </p:nvSpPr>
              <p:spPr bwMode="auto">
                <a:xfrm>
                  <a:off x="3541" y="3034"/>
                  <a:ext cx="0" cy="14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0"/>
              <p:cNvGrpSpPr>
                <a:grpSpLocks/>
              </p:cNvGrpSpPr>
              <p:nvPr/>
            </p:nvGrpSpPr>
            <p:grpSpPr bwMode="auto">
              <a:xfrm>
                <a:off x="3198" y="2544"/>
                <a:ext cx="616" cy="904"/>
                <a:chOff x="3198" y="2544"/>
                <a:chExt cx="616" cy="904"/>
              </a:xfrm>
            </p:grpSpPr>
            <p:sp>
              <p:nvSpPr>
                <p:cNvPr id="34849" name="Oval 71"/>
                <p:cNvSpPr>
                  <a:spLocks noChangeArrowheads="1"/>
                </p:cNvSpPr>
                <p:nvPr/>
              </p:nvSpPr>
              <p:spPr bwMode="auto">
                <a:xfrm>
                  <a:off x="3438" y="2928"/>
                  <a:ext cx="136" cy="136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50" name="Rectangle 72"/>
                <p:cNvSpPr>
                  <a:spLocks noChangeArrowheads="1"/>
                </p:cNvSpPr>
                <p:nvPr/>
              </p:nvSpPr>
              <p:spPr bwMode="auto">
                <a:xfrm>
                  <a:off x="3198" y="2544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51" name="Rectangle 73"/>
                <p:cNvSpPr>
                  <a:spLocks noChangeArrowheads="1"/>
                </p:cNvSpPr>
                <p:nvPr/>
              </p:nvSpPr>
              <p:spPr bwMode="auto">
                <a:xfrm>
                  <a:off x="3582" y="2544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52" name="Rectangle 74"/>
                <p:cNvSpPr>
                  <a:spLocks noChangeArrowheads="1"/>
                </p:cNvSpPr>
                <p:nvPr/>
              </p:nvSpPr>
              <p:spPr bwMode="auto">
                <a:xfrm>
                  <a:off x="3390" y="3216"/>
                  <a:ext cx="232" cy="232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53" name="Line 75"/>
                <p:cNvSpPr>
                  <a:spLocks noChangeShapeType="1"/>
                </p:cNvSpPr>
                <p:nvPr/>
              </p:nvSpPr>
              <p:spPr bwMode="auto">
                <a:xfrm>
                  <a:off x="3362" y="2781"/>
                  <a:ext cx="109" cy="14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54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3559" y="2781"/>
                  <a:ext cx="89" cy="14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855" name="Line 77"/>
                <p:cNvSpPr>
                  <a:spLocks noChangeShapeType="1"/>
                </p:cNvSpPr>
                <p:nvPr/>
              </p:nvSpPr>
              <p:spPr bwMode="auto">
                <a:xfrm>
                  <a:off x="3506" y="3069"/>
                  <a:ext cx="0" cy="14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4836" name="Oval 78"/>
              <p:cNvSpPr>
                <a:spLocks noChangeArrowheads="1"/>
              </p:cNvSpPr>
              <p:nvPr/>
            </p:nvSpPr>
            <p:spPr bwMode="auto">
              <a:xfrm>
                <a:off x="3399" y="2968"/>
                <a:ext cx="136" cy="13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37" name="Rectangle 79"/>
              <p:cNvSpPr>
                <a:spLocks noChangeArrowheads="1"/>
              </p:cNvSpPr>
              <p:nvPr/>
            </p:nvSpPr>
            <p:spPr bwMode="auto">
              <a:xfrm>
                <a:off x="3159" y="2584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38" name="Rectangle 80"/>
              <p:cNvSpPr>
                <a:spLocks noChangeArrowheads="1"/>
              </p:cNvSpPr>
              <p:nvPr/>
            </p:nvSpPr>
            <p:spPr bwMode="auto">
              <a:xfrm>
                <a:off x="3543" y="2584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39" name="Rectangle 81"/>
              <p:cNvSpPr>
                <a:spLocks noChangeArrowheads="1"/>
              </p:cNvSpPr>
              <p:nvPr/>
            </p:nvSpPr>
            <p:spPr bwMode="auto">
              <a:xfrm>
                <a:off x="3351" y="3256"/>
                <a:ext cx="232" cy="232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40" name="Rectangle 82"/>
              <p:cNvSpPr>
                <a:spLocks noChangeArrowheads="1"/>
              </p:cNvSpPr>
              <p:nvPr/>
            </p:nvSpPr>
            <p:spPr bwMode="auto">
              <a:xfrm>
                <a:off x="3131" y="2553"/>
                <a:ext cx="331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</a:rPr>
                  <a:t>v1</a:t>
                </a:r>
              </a:p>
            </p:txBody>
          </p:sp>
          <p:sp>
            <p:nvSpPr>
              <p:cNvPr id="34841" name="Rectangle 83"/>
              <p:cNvSpPr>
                <a:spLocks noChangeArrowheads="1"/>
              </p:cNvSpPr>
              <p:nvPr/>
            </p:nvSpPr>
            <p:spPr bwMode="auto">
              <a:xfrm>
                <a:off x="3505" y="2551"/>
                <a:ext cx="331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</a:rPr>
                  <a:t>v2</a:t>
                </a:r>
              </a:p>
            </p:txBody>
          </p:sp>
          <p:sp>
            <p:nvSpPr>
              <p:cNvPr id="34842" name="Rectangle 84"/>
              <p:cNvSpPr>
                <a:spLocks noChangeArrowheads="1"/>
              </p:cNvSpPr>
              <p:nvPr/>
            </p:nvSpPr>
            <p:spPr bwMode="auto">
              <a:xfrm>
                <a:off x="3313" y="3225"/>
                <a:ext cx="331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</a:rPr>
                  <a:t>v3</a:t>
                </a:r>
              </a:p>
            </p:txBody>
          </p:sp>
          <p:sp>
            <p:nvSpPr>
              <p:cNvPr id="34843" name="Line 85"/>
              <p:cNvSpPr>
                <a:spLocks noChangeShapeType="1"/>
              </p:cNvSpPr>
              <p:nvPr/>
            </p:nvSpPr>
            <p:spPr bwMode="auto">
              <a:xfrm>
                <a:off x="3323" y="2821"/>
                <a:ext cx="109" cy="14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44" name="Line 86"/>
              <p:cNvSpPr>
                <a:spLocks noChangeShapeType="1"/>
              </p:cNvSpPr>
              <p:nvPr/>
            </p:nvSpPr>
            <p:spPr bwMode="auto">
              <a:xfrm flipH="1">
                <a:off x="3520" y="2821"/>
                <a:ext cx="89" cy="14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45" name="Line 87"/>
              <p:cNvSpPr>
                <a:spLocks noChangeShapeType="1"/>
              </p:cNvSpPr>
              <p:nvPr/>
            </p:nvSpPr>
            <p:spPr bwMode="auto">
              <a:xfrm>
                <a:off x="3467" y="3109"/>
                <a:ext cx="0" cy="14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46" name="Rectangle 88"/>
              <p:cNvSpPr>
                <a:spLocks noChangeArrowheads="1"/>
              </p:cNvSpPr>
              <p:nvPr/>
            </p:nvSpPr>
            <p:spPr bwMode="auto">
              <a:xfrm>
                <a:off x="3355" y="2887"/>
                <a:ext cx="226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 b="1"/>
                  <a:t>+</a:t>
                </a:r>
              </a:p>
            </p:txBody>
          </p:sp>
          <p:sp>
            <p:nvSpPr>
              <p:cNvPr id="34847" name="Line 89"/>
              <p:cNvSpPr>
                <a:spLocks noChangeShapeType="1"/>
              </p:cNvSpPr>
              <p:nvPr/>
            </p:nvSpPr>
            <p:spPr bwMode="auto">
              <a:xfrm flipH="1">
                <a:off x="3632" y="3308"/>
                <a:ext cx="221" cy="21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48" name="Rectangle 90"/>
              <p:cNvSpPr>
                <a:spLocks noChangeArrowheads="1"/>
              </p:cNvSpPr>
              <p:nvPr/>
            </p:nvSpPr>
            <p:spPr bwMode="auto">
              <a:xfrm>
                <a:off x="3724" y="3373"/>
                <a:ext cx="405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 b="1">
                    <a:solidFill>
                      <a:srgbClr val="FF0000"/>
                    </a:solidFill>
                  </a:rPr>
                  <a:t>vector</a:t>
                </a:r>
              </a:p>
              <a:p>
                <a:r>
                  <a:rPr lang="en-US" sz="1200" b="1">
                    <a:solidFill>
                      <a:srgbClr val="FF0000"/>
                    </a:solidFill>
                  </a:rPr>
                  <a:t>length</a:t>
                </a:r>
              </a:p>
            </p:txBody>
          </p:sp>
        </p:grpSp>
        <p:sp>
          <p:nvSpPr>
            <p:cNvPr id="34827" name="Rectangle 91"/>
            <p:cNvSpPr>
              <a:spLocks noChangeArrowheads="1"/>
            </p:cNvSpPr>
            <p:nvPr/>
          </p:nvSpPr>
          <p:spPr bwMode="auto">
            <a:xfrm>
              <a:off x="2784" y="3648"/>
              <a:ext cx="16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1800" b="1">
                  <a:solidFill>
                    <a:srgbClr val="FF0000"/>
                  </a:solidFill>
                  <a:latin typeface="Courier New" charset="0"/>
                </a:rPr>
                <a:t>vadd.vv v3, v1, v2</a:t>
              </a:r>
            </a:p>
          </p:txBody>
        </p:sp>
        <p:sp>
          <p:nvSpPr>
            <p:cNvPr id="34828" name="Rectangle 92"/>
            <p:cNvSpPr>
              <a:spLocks noChangeArrowheads="1"/>
            </p:cNvSpPr>
            <p:nvPr/>
          </p:nvSpPr>
          <p:spPr bwMode="auto">
            <a:xfrm>
              <a:off x="2997" y="1872"/>
              <a:ext cx="1084" cy="4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Tw Cen MT"/>
                  <a:cs typeface="Tw Cen MT"/>
                </a:rPr>
                <a:t>VECTOR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Tw Cen MT"/>
                  <a:cs typeface="Tw Cen MT"/>
                </a:rPr>
                <a:t>(N operations)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33400" y="6477000"/>
            <a:ext cx="335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From. Christos </a:t>
            </a:r>
            <a:r>
              <a:rPr lang="en-US" dirty="0" err="1" smtClean="0"/>
              <a:t>Kozyrakis</a:t>
            </a:r>
            <a:r>
              <a:rPr lang="en-US" dirty="0" smtClean="0"/>
              <a:t>, Stanford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0792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28600" y="944215"/>
            <a:ext cx="8839200" cy="3764843"/>
            <a:chOff x="0" y="807706"/>
            <a:chExt cx="11887200" cy="4907294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85661" y="1634238"/>
              <a:ext cx="8458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093249" y="807706"/>
              <a:ext cx="679497" cy="361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TIME</a:t>
              </a:r>
              <a:endParaRPr lang="en-US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1835857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fetch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1371600"/>
              <a:ext cx="4572000" cy="3276600"/>
              <a:chOff x="0" y="1371600"/>
              <a:chExt cx="7429500" cy="3276600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0" y="1371600"/>
                <a:ext cx="0" cy="327660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85900" y="1371600"/>
                <a:ext cx="0" cy="327660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971800" y="1371600"/>
                <a:ext cx="0" cy="327660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457700" y="1371600"/>
                <a:ext cx="0" cy="327660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943600" y="1371600"/>
                <a:ext cx="0" cy="327660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429500" y="1371600"/>
                <a:ext cx="0" cy="327660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/>
            <p:cNvCxnSpPr/>
            <p:nvPr/>
          </p:nvCxnSpPr>
          <p:spPr>
            <a:xfrm>
              <a:off x="8953500" y="1371600"/>
              <a:ext cx="0" cy="327660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914400" y="1835857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decode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830572" y="1835857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rf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43200" y="1835857"/>
              <a:ext cx="914400" cy="228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exec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657600" y="1835857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wb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572000" y="1371600"/>
              <a:ext cx="4572000" cy="3276600"/>
              <a:chOff x="0" y="1371600"/>
              <a:chExt cx="7429500" cy="327660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0" y="1371600"/>
                <a:ext cx="0" cy="327660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485900" y="1371600"/>
                <a:ext cx="0" cy="327660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971800" y="1371600"/>
                <a:ext cx="0" cy="327660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457700" y="1371600"/>
                <a:ext cx="0" cy="327660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943600" y="1371600"/>
                <a:ext cx="0" cy="327660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429500" y="1371600"/>
                <a:ext cx="0" cy="327660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/>
            <p:cNvSpPr txBox="1"/>
            <p:nvPr/>
          </p:nvSpPr>
          <p:spPr>
            <a:xfrm>
              <a:off x="324293" y="1263134"/>
              <a:ext cx="463920" cy="361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C1</a:t>
              </a:r>
              <a:endParaRPr lang="en-US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042" y="1256414"/>
              <a:ext cx="463920" cy="361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C2</a:t>
              </a:r>
              <a:endParaRPr 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073442" y="1265643"/>
              <a:ext cx="463920" cy="361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C3</a:t>
              </a:r>
              <a:endParaRPr lang="en-US" sz="12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87842" y="1263134"/>
              <a:ext cx="463920" cy="361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C4</a:t>
              </a:r>
              <a:endParaRPr lang="en-US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77147" y="1265643"/>
              <a:ext cx="463920" cy="361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C5</a:t>
              </a:r>
              <a:endParaRPr lang="en-US" sz="12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816643" y="1265643"/>
              <a:ext cx="463920" cy="361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C6</a:t>
              </a:r>
              <a:endParaRPr lang="en-US" sz="12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732814" y="1256414"/>
              <a:ext cx="463920" cy="361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C7</a:t>
              </a:r>
              <a:endParaRPr 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645443" y="1263134"/>
              <a:ext cx="463920" cy="361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C8</a:t>
              </a:r>
              <a:endParaRPr 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59842" y="1256414"/>
              <a:ext cx="463920" cy="361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C9</a:t>
              </a:r>
              <a:endParaRPr 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382000" y="1256414"/>
              <a:ext cx="569553" cy="361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C10</a:t>
              </a:r>
              <a:endParaRPr lang="en-US" sz="1200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657600" y="2057400"/>
              <a:ext cx="914400" cy="228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exec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315200" y="2743200"/>
              <a:ext cx="914400" cy="228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exec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657600" y="2362200"/>
              <a:ext cx="3659372" cy="30480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4572000" y="20574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wb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229600" y="27432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wb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5486400" y="2362200"/>
              <a:ext cx="3581400" cy="30480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2743200" y="20574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rf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400800" y="27432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rf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14400" y="3207457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fetch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28800" y="3207457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decode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744972" y="3207457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rf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657600" y="3207457"/>
              <a:ext cx="9144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exec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572000" y="3207457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wb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72000" y="3429000"/>
              <a:ext cx="9144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exec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229600" y="4114800"/>
              <a:ext cx="9144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exec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4572000" y="3733800"/>
              <a:ext cx="3659372" cy="30480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5486400" y="34290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wb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144000" y="41148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wb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6400800" y="3733800"/>
              <a:ext cx="3581400" cy="30480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/>
            <p:cNvSpPr/>
            <p:nvPr/>
          </p:nvSpPr>
          <p:spPr>
            <a:xfrm>
              <a:off x="3657600" y="34290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rf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315200" y="41148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rf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743200" y="4579057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fetch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657600" y="4579057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decode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573772" y="4579057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rf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486400" y="4579057"/>
              <a:ext cx="914400" cy="22860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exec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400800" y="4579057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wb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400800" y="4800600"/>
              <a:ext cx="914400" cy="22860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exec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0058400" y="5486400"/>
              <a:ext cx="914400" cy="22860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exec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6400800" y="5105400"/>
              <a:ext cx="3659372" cy="30480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7315200" y="48006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wb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0972800" y="54864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wb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8229600" y="5105400"/>
              <a:ext cx="3581400" cy="30480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5486400" y="48006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rf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9144000" y="5486400"/>
              <a:ext cx="914400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rf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179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Example of Simple 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ea typeface="ＭＳ Ｐゴシック" charset="-128"/>
                <a:cs typeface="ＭＳ Ｐゴシック" charset="-128"/>
              </a:rPr>
              <a:t>Vector </a:t>
            </a:r>
            <a:r>
              <a:rPr lang="en-US" dirty="0">
                <a:ea typeface="ＭＳ Ｐゴシック" charset="-128"/>
                <a:cs typeface="ＭＳ Ｐゴシック" charset="-128"/>
              </a:rPr>
              <a:t>Processor</a:t>
            </a:r>
          </a:p>
        </p:txBody>
      </p:sp>
      <p:pic>
        <p:nvPicPr>
          <p:cNvPr id="389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74725" y="1371600"/>
            <a:ext cx="6526213" cy="4794250"/>
          </a:xfrm>
          <a:noFill/>
        </p:spPr>
      </p:pic>
    </p:spTree>
    <p:extLst>
      <p:ext uri="{BB962C8B-B14F-4D97-AF65-F5344CB8AC3E}">
        <p14:creationId xmlns:p14="http://schemas.microsoft.com/office/powerpoint/2010/main" val="3022149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What’s in a Vector Processor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ea typeface="ＭＳ Ｐゴシック" charset="-128"/>
                <a:cs typeface="ＭＳ Ｐゴシック" charset="-128"/>
              </a:rPr>
              <a:t>A scalar processor (e.g. a MIPS processor)</a:t>
            </a:r>
          </a:p>
          <a:p>
            <a:pPr lvl="1"/>
            <a:r>
              <a:rPr lang="en-US" sz="2000" dirty="0"/>
              <a:t>Scalar register file (32 registers)</a:t>
            </a:r>
          </a:p>
          <a:p>
            <a:pPr lvl="1"/>
            <a:r>
              <a:rPr lang="en-US" sz="2000" dirty="0"/>
              <a:t>Scalar functional units (arithmetic, load/store, etc)</a:t>
            </a:r>
          </a:p>
          <a:p>
            <a:pPr lvl="1"/>
            <a:endParaRPr lang="en-US" sz="2000" dirty="0"/>
          </a:p>
          <a:p>
            <a:r>
              <a:rPr lang="en-US" sz="2400" dirty="0">
                <a:ea typeface="ＭＳ Ｐゴシック" charset="-128"/>
                <a:cs typeface="ＭＳ Ｐゴシック" charset="-128"/>
              </a:rPr>
              <a:t>A vector register file (a 2D register array)</a:t>
            </a:r>
          </a:p>
          <a:p>
            <a:pPr lvl="1"/>
            <a:r>
              <a:rPr lang="en-US" sz="2000" dirty="0"/>
              <a:t>Each register is an array of elements</a:t>
            </a:r>
          </a:p>
          <a:p>
            <a:pPr lvl="2"/>
            <a:r>
              <a:rPr lang="en-US" sz="1800" dirty="0"/>
              <a:t>E.g. 32 registers with 32 64-bit elements per register</a:t>
            </a:r>
          </a:p>
          <a:p>
            <a:pPr lvl="1"/>
            <a:r>
              <a:rPr lang="en-US" sz="2000" dirty="0"/>
              <a:t>MVL = maximum vector length = max # of elements per register</a:t>
            </a:r>
          </a:p>
          <a:p>
            <a:endParaRPr lang="en-US" sz="2400" dirty="0">
              <a:ea typeface="ＭＳ Ｐゴシック" charset="-128"/>
              <a:cs typeface="ＭＳ Ｐゴシック" charset="-128"/>
            </a:endParaRPr>
          </a:p>
          <a:p>
            <a:r>
              <a:rPr lang="en-US" sz="2400" dirty="0">
                <a:ea typeface="ＭＳ Ｐゴシック" charset="-128"/>
                <a:cs typeface="ＭＳ Ｐゴシック" charset="-128"/>
              </a:rPr>
              <a:t>A set for vector functional units</a:t>
            </a:r>
          </a:p>
          <a:p>
            <a:pPr lvl="1"/>
            <a:r>
              <a:rPr lang="en-US" sz="2000" dirty="0"/>
              <a:t>Integer, FP, load/store, etc</a:t>
            </a:r>
          </a:p>
          <a:p>
            <a:pPr lvl="1"/>
            <a:r>
              <a:rPr lang="en-US" sz="2000" dirty="0"/>
              <a:t>Some times vector and scalar units are combined (share </a:t>
            </a:r>
            <a:r>
              <a:rPr lang="en-US" sz="2000" dirty="0" err="1"/>
              <a:t>ALUs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16247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altLang="en-US"/>
              <a:t>ECE1773</a:t>
            </a:r>
          </a:p>
          <a:p>
            <a:r>
              <a:rPr lang="en-US" altLang="en-US"/>
              <a:t>Portions from Hill, Wood, Sohi and Smith (Wisconsin). Culler (Berkeley), Kozyrakis(Stanford).</a:t>
            </a:r>
          </a:p>
          <a:p>
            <a:r>
              <a:rPr lang="en-US" altLang="en-US"/>
              <a:t>© Moshovos</a:t>
            </a: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/>
              <a:t>Vector Code Example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Y[0:63] = Y[0:63] + a * X[0:63]</a:t>
            </a:r>
          </a:p>
          <a:p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LD 		R0, a	</a:t>
            </a:r>
          </a:p>
          <a:p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VLD		V1,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0(Rx)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= X[]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VLD		V2,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0(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 = Y[]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VMUL.SV	V3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R0, V1	V3 = X[]*a</a:t>
            </a:r>
          </a:p>
          <a:p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VADD.VV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V4, V2, V3	V4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Y[]+V3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VST		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V4, 0(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store in Y[]</a:t>
            </a:r>
          </a:p>
        </p:txBody>
      </p:sp>
    </p:spTree>
    <p:extLst>
      <p:ext uri="{BB962C8B-B14F-4D97-AF65-F5344CB8AC3E}">
        <p14:creationId xmlns:p14="http://schemas.microsoft.com/office/powerpoint/2010/main" val="21358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/>
              <a:t>ECE 1773 – Fall 2006</a:t>
            </a:r>
          </a:p>
          <a:p>
            <a:r>
              <a:rPr lang="en-US"/>
              <a:t>© A. Moshovos (U. of Toronto)</a:t>
            </a:r>
          </a:p>
          <a:p>
            <a:r>
              <a:rPr lang="en-US"/>
              <a:t>Some material by Wen-Mei Hwu (UIUC) and S. Mahlke (Michigan)</a:t>
            </a: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#2 Defining Attribute: NUAL</a:t>
            </a:r>
          </a:p>
        </p:txBody>
      </p:sp>
      <p:grpSp>
        <p:nvGrpSpPr>
          <p:cNvPr id="152580" name="Group 4"/>
          <p:cNvGrpSpPr>
            <a:grpSpLocks/>
          </p:cNvGrpSpPr>
          <p:nvPr/>
        </p:nvGrpSpPr>
        <p:grpSpPr bwMode="auto">
          <a:xfrm>
            <a:off x="914400" y="1771650"/>
            <a:ext cx="7315200" cy="400050"/>
            <a:chOff x="336" y="2064"/>
            <a:chExt cx="3456" cy="576"/>
          </a:xfrm>
        </p:grpSpPr>
        <p:sp>
          <p:nvSpPr>
            <p:cNvPr id="152581" name="Rectangle 5"/>
            <p:cNvSpPr>
              <a:spLocks noChangeArrowheads="1"/>
            </p:cNvSpPr>
            <p:nvPr/>
          </p:nvSpPr>
          <p:spPr bwMode="auto">
            <a:xfrm>
              <a:off x="336" y="2064"/>
              <a:ext cx="345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82" name="Rectangle 6"/>
            <p:cNvSpPr>
              <a:spLocks noChangeArrowheads="1"/>
            </p:cNvSpPr>
            <p:nvPr/>
          </p:nvSpPr>
          <p:spPr bwMode="auto">
            <a:xfrm>
              <a:off x="336" y="2064"/>
              <a:ext cx="86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ALU1</a:t>
              </a:r>
            </a:p>
          </p:txBody>
        </p:sp>
        <p:sp>
          <p:nvSpPr>
            <p:cNvPr id="152583" name="Rectangle 7"/>
            <p:cNvSpPr>
              <a:spLocks noChangeArrowheads="1"/>
            </p:cNvSpPr>
            <p:nvPr/>
          </p:nvSpPr>
          <p:spPr bwMode="auto">
            <a:xfrm>
              <a:off x="1200" y="2064"/>
              <a:ext cx="86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ALU2</a:t>
              </a:r>
            </a:p>
          </p:txBody>
        </p:sp>
        <p:sp>
          <p:nvSpPr>
            <p:cNvPr id="152584" name="Rectangle 8"/>
            <p:cNvSpPr>
              <a:spLocks noChangeArrowheads="1"/>
            </p:cNvSpPr>
            <p:nvPr/>
          </p:nvSpPr>
          <p:spPr bwMode="auto">
            <a:xfrm>
              <a:off x="2064" y="2064"/>
              <a:ext cx="86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MEM1</a:t>
              </a:r>
            </a:p>
          </p:txBody>
        </p:sp>
        <p:sp>
          <p:nvSpPr>
            <p:cNvPr id="152585" name="Rectangle 9"/>
            <p:cNvSpPr>
              <a:spLocks noChangeArrowheads="1"/>
            </p:cNvSpPr>
            <p:nvPr/>
          </p:nvSpPr>
          <p:spPr bwMode="auto">
            <a:xfrm>
              <a:off x="2928" y="2064"/>
              <a:ext cx="86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control</a:t>
              </a:r>
            </a:p>
          </p:txBody>
        </p:sp>
      </p:grpSp>
      <p:grpSp>
        <p:nvGrpSpPr>
          <p:cNvPr id="152595" name="Group 19"/>
          <p:cNvGrpSpPr>
            <a:grpSpLocks/>
          </p:cNvGrpSpPr>
          <p:nvPr/>
        </p:nvGrpSpPr>
        <p:grpSpPr bwMode="auto">
          <a:xfrm>
            <a:off x="914400" y="2286000"/>
            <a:ext cx="7315200" cy="400050"/>
            <a:chOff x="336" y="2064"/>
            <a:chExt cx="3456" cy="576"/>
          </a:xfrm>
        </p:grpSpPr>
        <p:sp>
          <p:nvSpPr>
            <p:cNvPr id="152596" name="Rectangle 20"/>
            <p:cNvSpPr>
              <a:spLocks noChangeArrowheads="1"/>
            </p:cNvSpPr>
            <p:nvPr/>
          </p:nvSpPr>
          <p:spPr bwMode="auto">
            <a:xfrm>
              <a:off x="336" y="2064"/>
              <a:ext cx="3456" cy="576"/>
            </a:xfrm>
            <a:prstGeom prst="rect">
              <a:avLst/>
            </a:prstGeom>
            <a:noFill/>
            <a:ln w="38100">
              <a:solidFill>
                <a:srgbClr val="CCFF99">
                  <a:alpha val="52000"/>
                </a:srgb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597" name="Rectangle 21"/>
            <p:cNvSpPr>
              <a:spLocks noChangeArrowheads="1"/>
            </p:cNvSpPr>
            <p:nvPr/>
          </p:nvSpPr>
          <p:spPr bwMode="auto">
            <a:xfrm>
              <a:off x="336" y="2064"/>
              <a:ext cx="864" cy="576"/>
            </a:xfrm>
            <a:prstGeom prst="rect">
              <a:avLst/>
            </a:prstGeom>
            <a:noFill/>
            <a:ln w="9525">
              <a:solidFill>
                <a:srgbClr val="CCFF99">
                  <a:alpha val="52000"/>
                </a:srgb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folHlink"/>
                  </a:solidFill>
                  <a:latin typeface="Arial" charset="0"/>
                </a:rPr>
                <a:t>ALU1</a:t>
              </a:r>
            </a:p>
          </p:txBody>
        </p:sp>
        <p:sp>
          <p:nvSpPr>
            <p:cNvPr id="152598" name="Rectangle 22"/>
            <p:cNvSpPr>
              <a:spLocks noChangeArrowheads="1"/>
            </p:cNvSpPr>
            <p:nvPr/>
          </p:nvSpPr>
          <p:spPr bwMode="auto">
            <a:xfrm>
              <a:off x="1200" y="2064"/>
              <a:ext cx="864" cy="576"/>
            </a:xfrm>
            <a:prstGeom prst="rect">
              <a:avLst/>
            </a:prstGeom>
            <a:noFill/>
            <a:ln w="9525">
              <a:solidFill>
                <a:srgbClr val="CCFF99">
                  <a:alpha val="52000"/>
                </a:srgb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folHlink"/>
                  </a:solidFill>
                  <a:latin typeface="Arial" charset="0"/>
                </a:rPr>
                <a:t>ALU2</a:t>
              </a:r>
            </a:p>
          </p:txBody>
        </p:sp>
        <p:sp>
          <p:nvSpPr>
            <p:cNvPr id="152599" name="Rectangle 23"/>
            <p:cNvSpPr>
              <a:spLocks noChangeArrowheads="1"/>
            </p:cNvSpPr>
            <p:nvPr/>
          </p:nvSpPr>
          <p:spPr bwMode="auto">
            <a:xfrm>
              <a:off x="2064" y="2064"/>
              <a:ext cx="864" cy="576"/>
            </a:xfrm>
            <a:prstGeom prst="rect">
              <a:avLst/>
            </a:prstGeom>
            <a:noFill/>
            <a:ln w="9525">
              <a:solidFill>
                <a:srgbClr val="CCFF99">
                  <a:alpha val="52000"/>
                </a:srgb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folHlink"/>
                  </a:solidFill>
                  <a:latin typeface="Arial" charset="0"/>
                </a:rPr>
                <a:t>MEM1</a:t>
              </a:r>
            </a:p>
          </p:txBody>
        </p:sp>
        <p:sp>
          <p:nvSpPr>
            <p:cNvPr id="152600" name="Rectangle 24"/>
            <p:cNvSpPr>
              <a:spLocks noChangeArrowheads="1"/>
            </p:cNvSpPr>
            <p:nvPr/>
          </p:nvSpPr>
          <p:spPr bwMode="auto">
            <a:xfrm>
              <a:off x="2928" y="2064"/>
              <a:ext cx="864" cy="576"/>
            </a:xfrm>
            <a:prstGeom prst="rect">
              <a:avLst/>
            </a:prstGeom>
            <a:noFill/>
            <a:ln w="9525">
              <a:solidFill>
                <a:srgbClr val="CCFF99">
                  <a:alpha val="52000"/>
                </a:srgb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folHlink"/>
                  </a:solidFill>
                  <a:latin typeface="Arial" charset="0"/>
                </a:rPr>
                <a:t>control</a:t>
              </a:r>
            </a:p>
          </p:txBody>
        </p:sp>
      </p:grpSp>
      <p:grpSp>
        <p:nvGrpSpPr>
          <p:cNvPr id="152601" name="Group 25"/>
          <p:cNvGrpSpPr>
            <a:grpSpLocks/>
          </p:cNvGrpSpPr>
          <p:nvPr/>
        </p:nvGrpSpPr>
        <p:grpSpPr bwMode="auto">
          <a:xfrm>
            <a:off x="914400" y="2800350"/>
            <a:ext cx="7315200" cy="400050"/>
            <a:chOff x="336" y="2064"/>
            <a:chExt cx="3456" cy="576"/>
          </a:xfrm>
        </p:grpSpPr>
        <p:sp>
          <p:nvSpPr>
            <p:cNvPr id="152602" name="Rectangle 26"/>
            <p:cNvSpPr>
              <a:spLocks noChangeArrowheads="1"/>
            </p:cNvSpPr>
            <p:nvPr/>
          </p:nvSpPr>
          <p:spPr bwMode="auto">
            <a:xfrm>
              <a:off x="336" y="2064"/>
              <a:ext cx="3456" cy="576"/>
            </a:xfrm>
            <a:prstGeom prst="rect">
              <a:avLst/>
            </a:prstGeom>
            <a:noFill/>
            <a:ln w="38100">
              <a:solidFill>
                <a:srgbClr val="CCFF99">
                  <a:alpha val="52000"/>
                </a:srgb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03" name="Rectangle 27"/>
            <p:cNvSpPr>
              <a:spLocks noChangeArrowheads="1"/>
            </p:cNvSpPr>
            <p:nvPr/>
          </p:nvSpPr>
          <p:spPr bwMode="auto">
            <a:xfrm>
              <a:off x="336" y="2064"/>
              <a:ext cx="864" cy="576"/>
            </a:xfrm>
            <a:prstGeom prst="rect">
              <a:avLst/>
            </a:prstGeom>
            <a:noFill/>
            <a:ln w="9525">
              <a:solidFill>
                <a:srgbClr val="CCFF99">
                  <a:alpha val="52000"/>
                </a:srgb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folHlink"/>
                  </a:solidFill>
                  <a:latin typeface="Arial" charset="0"/>
                </a:rPr>
                <a:t>ALU1</a:t>
              </a:r>
            </a:p>
          </p:txBody>
        </p:sp>
        <p:sp>
          <p:nvSpPr>
            <p:cNvPr id="152604" name="Rectangle 28"/>
            <p:cNvSpPr>
              <a:spLocks noChangeArrowheads="1"/>
            </p:cNvSpPr>
            <p:nvPr/>
          </p:nvSpPr>
          <p:spPr bwMode="auto">
            <a:xfrm>
              <a:off x="1200" y="2064"/>
              <a:ext cx="864" cy="576"/>
            </a:xfrm>
            <a:prstGeom prst="rect">
              <a:avLst/>
            </a:prstGeom>
            <a:noFill/>
            <a:ln w="9525">
              <a:solidFill>
                <a:srgbClr val="CCFF99">
                  <a:alpha val="52000"/>
                </a:srgb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folHlink"/>
                  </a:solidFill>
                  <a:latin typeface="Arial" charset="0"/>
                </a:rPr>
                <a:t>ALU2</a:t>
              </a:r>
            </a:p>
          </p:txBody>
        </p:sp>
        <p:sp>
          <p:nvSpPr>
            <p:cNvPr id="152605" name="Rectangle 29"/>
            <p:cNvSpPr>
              <a:spLocks noChangeArrowheads="1"/>
            </p:cNvSpPr>
            <p:nvPr/>
          </p:nvSpPr>
          <p:spPr bwMode="auto">
            <a:xfrm>
              <a:off x="2064" y="2064"/>
              <a:ext cx="864" cy="576"/>
            </a:xfrm>
            <a:prstGeom prst="rect">
              <a:avLst/>
            </a:prstGeom>
            <a:noFill/>
            <a:ln w="9525">
              <a:solidFill>
                <a:srgbClr val="CCFF99">
                  <a:alpha val="52000"/>
                </a:srgb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folHlink"/>
                  </a:solidFill>
                  <a:latin typeface="Arial" charset="0"/>
                </a:rPr>
                <a:t>MEM1</a:t>
              </a:r>
            </a:p>
          </p:txBody>
        </p:sp>
        <p:sp>
          <p:nvSpPr>
            <p:cNvPr id="152606" name="Rectangle 30"/>
            <p:cNvSpPr>
              <a:spLocks noChangeArrowheads="1"/>
            </p:cNvSpPr>
            <p:nvPr/>
          </p:nvSpPr>
          <p:spPr bwMode="auto">
            <a:xfrm>
              <a:off x="2928" y="2064"/>
              <a:ext cx="864" cy="576"/>
            </a:xfrm>
            <a:prstGeom prst="rect">
              <a:avLst/>
            </a:prstGeom>
            <a:noFill/>
            <a:ln w="9525">
              <a:solidFill>
                <a:srgbClr val="CCFF99">
                  <a:alpha val="52000"/>
                </a:srgb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folHlink"/>
                  </a:solidFill>
                  <a:latin typeface="Arial" charset="0"/>
                </a:rPr>
                <a:t>control</a:t>
              </a:r>
            </a:p>
          </p:txBody>
        </p:sp>
      </p:grpSp>
      <p:grpSp>
        <p:nvGrpSpPr>
          <p:cNvPr id="152607" name="Group 31"/>
          <p:cNvGrpSpPr>
            <a:grpSpLocks/>
          </p:cNvGrpSpPr>
          <p:nvPr/>
        </p:nvGrpSpPr>
        <p:grpSpPr bwMode="auto">
          <a:xfrm>
            <a:off x="914400" y="3314700"/>
            <a:ext cx="7315200" cy="400050"/>
            <a:chOff x="336" y="2064"/>
            <a:chExt cx="3456" cy="576"/>
          </a:xfrm>
        </p:grpSpPr>
        <p:sp>
          <p:nvSpPr>
            <p:cNvPr id="152608" name="Rectangle 32"/>
            <p:cNvSpPr>
              <a:spLocks noChangeArrowheads="1"/>
            </p:cNvSpPr>
            <p:nvPr/>
          </p:nvSpPr>
          <p:spPr bwMode="auto">
            <a:xfrm>
              <a:off x="336" y="2064"/>
              <a:ext cx="3456" cy="576"/>
            </a:xfrm>
            <a:prstGeom prst="rect">
              <a:avLst/>
            </a:prstGeom>
            <a:noFill/>
            <a:ln w="38100">
              <a:solidFill>
                <a:srgbClr val="CCFF99">
                  <a:alpha val="52000"/>
                </a:srgb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09" name="Rectangle 33"/>
            <p:cNvSpPr>
              <a:spLocks noChangeArrowheads="1"/>
            </p:cNvSpPr>
            <p:nvPr/>
          </p:nvSpPr>
          <p:spPr bwMode="auto">
            <a:xfrm>
              <a:off x="336" y="2064"/>
              <a:ext cx="864" cy="576"/>
            </a:xfrm>
            <a:prstGeom prst="rect">
              <a:avLst/>
            </a:prstGeom>
            <a:noFill/>
            <a:ln w="9525">
              <a:solidFill>
                <a:srgbClr val="CCFF99">
                  <a:alpha val="52000"/>
                </a:srgb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folHlink"/>
                  </a:solidFill>
                  <a:latin typeface="Arial" charset="0"/>
                </a:rPr>
                <a:t>ALU1</a:t>
              </a:r>
            </a:p>
          </p:txBody>
        </p:sp>
        <p:sp>
          <p:nvSpPr>
            <p:cNvPr id="152610" name="Rectangle 34"/>
            <p:cNvSpPr>
              <a:spLocks noChangeArrowheads="1"/>
            </p:cNvSpPr>
            <p:nvPr/>
          </p:nvSpPr>
          <p:spPr bwMode="auto">
            <a:xfrm>
              <a:off x="1200" y="2064"/>
              <a:ext cx="864" cy="576"/>
            </a:xfrm>
            <a:prstGeom prst="rect">
              <a:avLst/>
            </a:prstGeom>
            <a:noFill/>
            <a:ln w="9525">
              <a:solidFill>
                <a:srgbClr val="CCFF99">
                  <a:alpha val="52000"/>
                </a:srgb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folHlink"/>
                  </a:solidFill>
                  <a:latin typeface="Arial" charset="0"/>
                </a:rPr>
                <a:t>ALU2</a:t>
              </a:r>
            </a:p>
          </p:txBody>
        </p:sp>
        <p:sp>
          <p:nvSpPr>
            <p:cNvPr id="152611" name="Rectangle 35"/>
            <p:cNvSpPr>
              <a:spLocks noChangeArrowheads="1"/>
            </p:cNvSpPr>
            <p:nvPr/>
          </p:nvSpPr>
          <p:spPr bwMode="auto">
            <a:xfrm>
              <a:off x="2064" y="2064"/>
              <a:ext cx="864" cy="576"/>
            </a:xfrm>
            <a:prstGeom prst="rect">
              <a:avLst/>
            </a:prstGeom>
            <a:noFill/>
            <a:ln w="9525">
              <a:solidFill>
                <a:srgbClr val="CCFF99">
                  <a:alpha val="52000"/>
                </a:srgb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folHlink"/>
                  </a:solidFill>
                  <a:latin typeface="Arial" charset="0"/>
                </a:rPr>
                <a:t>MEM1</a:t>
              </a:r>
            </a:p>
          </p:txBody>
        </p:sp>
        <p:sp>
          <p:nvSpPr>
            <p:cNvPr id="152612" name="Rectangle 36"/>
            <p:cNvSpPr>
              <a:spLocks noChangeArrowheads="1"/>
            </p:cNvSpPr>
            <p:nvPr/>
          </p:nvSpPr>
          <p:spPr bwMode="auto">
            <a:xfrm>
              <a:off x="2928" y="2064"/>
              <a:ext cx="864" cy="576"/>
            </a:xfrm>
            <a:prstGeom prst="rect">
              <a:avLst/>
            </a:prstGeom>
            <a:noFill/>
            <a:ln w="9525">
              <a:solidFill>
                <a:srgbClr val="CCFF99">
                  <a:alpha val="52000"/>
                </a:srgb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folHlink"/>
                  </a:solidFill>
                  <a:latin typeface="Arial" charset="0"/>
                </a:rPr>
                <a:t>control</a:t>
              </a:r>
            </a:p>
          </p:txBody>
        </p:sp>
      </p:grpSp>
      <p:grpSp>
        <p:nvGrpSpPr>
          <p:cNvPr id="152613" name="Group 37"/>
          <p:cNvGrpSpPr>
            <a:grpSpLocks/>
          </p:cNvGrpSpPr>
          <p:nvPr/>
        </p:nvGrpSpPr>
        <p:grpSpPr bwMode="auto">
          <a:xfrm>
            <a:off x="914400" y="3829050"/>
            <a:ext cx="7315200" cy="400050"/>
            <a:chOff x="336" y="2064"/>
            <a:chExt cx="3456" cy="576"/>
          </a:xfrm>
        </p:grpSpPr>
        <p:sp>
          <p:nvSpPr>
            <p:cNvPr id="152614" name="Rectangle 38"/>
            <p:cNvSpPr>
              <a:spLocks noChangeArrowheads="1"/>
            </p:cNvSpPr>
            <p:nvPr/>
          </p:nvSpPr>
          <p:spPr bwMode="auto">
            <a:xfrm>
              <a:off x="336" y="2064"/>
              <a:ext cx="3456" cy="576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15" name="Rectangle 39"/>
            <p:cNvSpPr>
              <a:spLocks noChangeArrowheads="1"/>
            </p:cNvSpPr>
            <p:nvPr/>
          </p:nvSpPr>
          <p:spPr bwMode="auto">
            <a:xfrm>
              <a:off x="336" y="2064"/>
              <a:ext cx="864" cy="576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folHlink"/>
                  </a:solidFill>
                  <a:latin typeface="Arial" charset="0"/>
                </a:rPr>
                <a:t>ALU1</a:t>
              </a:r>
            </a:p>
          </p:txBody>
        </p:sp>
        <p:sp>
          <p:nvSpPr>
            <p:cNvPr id="152616" name="Rectangle 40"/>
            <p:cNvSpPr>
              <a:spLocks noChangeArrowheads="1"/>
            </p:cNvSpPr>
            <p:nvPr/>
          </p:nvSpPr>
          <p:spPr bwMode="auto">
            <a:xfrm>
              <a:off x="1200" y="2064"/>
              <a:ext cx="864" cy="576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folHlink"/>
                  </a:solidFill>
                  <a:latin typeface="Arial" charset="0"/>
                </a:rPr>
                <a:t>ALU2</a:t>
              </a:r>
            </a:p>
          </p:txBody>
        </p:sp>
        <p:sp>
          <p:nvSpPr>
            <p:cNvPr id="152617" name="Rectangle 41"/>
            <p:cNvSpPr>
              <a:spLocks noChangeArrowheads="1"/>
            </p:cNvSpPr>
            <p:nvPr/>
          </p:nvSpPr>
          <p:spPr bwMode="auto">
            <a:xfrm>
              <a:off x="2064" y="2064"/>
              <a:ext cx="864" cy="576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folHlink"/>
                  </a:solidFill>
                  <a:latin typeface="Arial" charset="0"/>
                </a:rPr>
                <a:t>MEM1</a:t>
              </a:r>
            </a:p>
          </p:txBody>
        </p:sp>
        <p:sp>
          <p:nvSpPr>
            <p:cNvPr id="152618" name="Rectangle 42"/>
            <p:cNvSpPr>
              <a:spLocks noChangeArrowheads="1"/>
            </p:cNvSpPr>
            <p:nvPr/>
          </p:nvSpPr>
          <p:spPr bwMode="auto">
            <a:xfrm>
              <a:off x="2928" y="2064"/>
              <a:ext cx="864" cy="576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folHlink"/>
                  </a:solidFill>
                  <a:latin typeface="Arial" charset="0"/>
                </a:rPr>
                <a:t>control</a:t>
              </a:r>
            </a:p>
          </p:txBody>
        </p:sp>
      </p:grpSp>
      <p:grpSp>
        <p:nvGrpSpPr>
          <p:cNvPr id="152619" name="Group 43"/>
          <p:cNvGrpSpPr>
            <a:grpSpLocks/>
          </p:cNvGrpSpPr>
          <p:nvPr/>
        </p:nvGrpSpPr>
        <p:grpSpPr bwMode="auto">
          <a:xfrm>
            <a:off x="914400" y="4343400"/>
            <a:ext cx="7315200" cy="400050"/>
            <a:chOff x="336" y="2064"/>
            <a:chExt cx="3456" cy="576"/>
          </a:xfrm>
        </p:grpSpPr>
        <p:sp>
          <p:nvSpPr>
            <p:cNvPr id="152620" name="Rectangle 44"/>
            <p:cNvSpPr>
              <a:spLocks noChangeArrowheads="1"/>
            </p:cNvSpPr>
            <p:nvPr/>
          </p:nvSpPr>
          <p:spPr bwMode="auto">
            <a:xfrm>
              <a:off x="336" y="2064"/>
              <a:ext cx="3456" cy="576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21" name="Rectangle 45"/>
            <p:cNvSpPr>
              <a:spLocks noChangeArrowheads="1"/>
            </p:cNvSpPr>
            <p:nvPr/>
          </p:nvSpPr>
          <p:spPr bwMode="auto">
            <a:xfrm>
              <a:off x="336" y="2064"/>
              <a:ext cx="864" cy="576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folHlink"/>
                  </a:solidFill>
                  <a:latin typeface="Arial" charset="0"/>
                </a:rPr>
                <a:t>ALU1</a:t>
              </a:r>
            </a:p>
          </p:txBody>
        </p:sp>
        <p:sp>
          <p:nvSpPr>
            <p:cNvPr id="152622" name="Rectangle 46"/>
            <p:cNvSpPr>
              <a:spLocks noChangeArrowheads="1"/>
            </p:cNvSpPr>
            <p:nvPr/>
          </p:nvSpPr>
          <p:spPr bwMode="auto">
            <a:xfrm>
              <a:off x="1200" y="2064"/>
              <a:ext cx="864" cy="576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folHlink"/>
                  </a:solidFill>
                  <a:latin typeface="Arial" charset="0"/>
                </a:rPr>
                <a:t>ALU2</a:t>
              </a:r>
            </a:p>
          </p:txBody>
        </p:sp>
        <p:sp>
          <p:nvSpPr>
            <p:cNvPr id="152623" name="Rectangle 47"/>
            <p:cNvSpPr>
              <a:spLocks noChangeArrowheads="1"/>
            </p:cNvSpPr>
            <p:nvPr/>
          </p:nvSpPr>
          <p:spPr bwMode="auto">
            <a:xfrm>
              <a:off x="2064" y="2064"/>
              <a:ext cx="864" cy="576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folHlink"/>
                  </a:solidFill>
                  <a:latin typeface="Arial" charset="0"/>
                </a:rPr>
                <a:t>MEM1</a:t>
              </a:r>
            </a:p>
          </p:txBody>
        </p:sp>
        <p:sp>
          <p:nvSpPr>
            <p:cNvPr id="152624" name="Rectangle 48"/>
            <p:cNvSpPr>
              <a:spLocks noChangeArrowheads="1"/>
            </p:cNvSpPr>
            <p:nvPr/>
          </p:nvSpPr>
          <p:spPr bwMode="auto">
            <a:xfrm>
              <a:off x="2928" y="2064"/>
              <a:ext cx="864" cy="576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folHlink"/>
                  </a:solidFill>
                  <a:latin typeface="Arial" charset="0"/>
                </a:rPr>
                <a:t>control</a:t>
              </a:r>
            </a:p>
          </p:txBody>
        </p:sp>
      </p:grp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28700"/>
            <a:ext cx="7772400" cy="514350"/>
          </a:xfrm>
          <a:ln/>
        </p:spPr>
        <p:txBody>
          <a:bodyPr>
            <a:normAutofit fontScale="92500" lnSpcReduction="10000"/>
          </a:bodyPr>
          <a:lstStyle/>
          <a:p>
            <a:r>
              <a:rPr lang="en-US" b="1">
                <a:solidFill>
                  <a:schemeClr val="tx2"/>
                </a:solidFill>
              </a:rPr>
              <a:t>Assumed latencies for all operations</a:t>
            </a:r>
          </a:p>
          <a:p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152587" name="Line 11"/>
          <p:cNvSpPr>
            <a:spLocks noChangeShapeType="1"/>
          </p:cNvSpPr>
          <p:nvPr/>
        </p:nvSpPr>
        <p:spPr bwMode="auto">
          <a:xfrm>
            <a:off x="1828800" y="2171700"/>
            <a:ext cx="0" cy="1714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588" name="Text Box 12"/>
          <p:cNvSpPr txBox="1">
            <a:spLocks noChangeArrowheads="1"/>
          </p:cNvSpPr>
          <p:nvPr/>
        </p:nvSpPr>
        <p:spPr bwMode="auto">
          <a:xfrm>
            <a:off x="1295400" y="3810000"/>
            <a:ext cx="1033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33CC"/>
                </a:solidFill>
                <a:latin typeface="Arial" charset="0"/>
              </a:rPr>
              <a:t>visible</a:t>
            </a:r>
          </a:p>
        </p:txBody>
      </p:sp>
      <p:sp>
        <p:nvSpPr>
          <p:cNvPr id="152589" name="Line 13"/>
          <p:cNvSpPr>
            <a:spLocks noChangeShapeType="1"/>
          </p:cNvSpPr>
          <p:nvPr/>
        </p:nvSpPr>
        <p:spPr bwMode="auto">
          <a:xfrm flipH="1">
            <a:off x="3733800" y="22098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590" name="Text Box 14"/>
          <p:cNvSpPr txBox="1">
            <a:spLocks noChangeArrowheads="1"/>
          </p:cNvSpPr>
          <p:nvPr/>
        </p:nvSpPr>
        <p:spPr bwMode="auto">
          <a:xfrm>
            <a:off x="3276600" y="3276600"/>
            <a:ext cx="1033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33CC"/>
                </a:solidFill>
                <a:latin typeface="Arial" charset="0"/>
              </a:rPr>
              <a:t>visible</a:t>
            </a:r>
          </a:p>
        </p:txBody>
      </p:sp>
      <p:sp>
        <p:nvSpPr>
          <p:cNvPr id="152591" name="Line 15"/>
          <p:cNvSpPr>
            <a:spLocks noChangeShapeType="1"/>
          </p:cNvSpPr>
          <p:nvPr/>
        </p:nvSpPr>
        <p:spPr bwMode="auto">
          <a:xfrm flipH="1">
            <a:off x="5562600" y="2133600"/>
            <a:ext cx="0" cy="1752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592" name="Text Box 16"/>
          <p:cNvSpPr txBox="1">
            <a:spLocks noChangeArrowheads="1"/>
          </p:cNvSpPr>
          <p:nvPr/>
        </p:nvSpPr>
        <p:spPr bwMode="auto">
          <a:xfrm>
            <a:off x="5029200" y="3810000"/>
            <a:ext cx="1033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33CC"/>
                </a:solidFill>
                <a:latin typeface="Arial" charset="0"/>
              </a:rPr>
              <a:t>visible</a:t>
            </a:r>
          </a:p>
        </p:txBody>
      </p:sp>
      <p:sp>
        <p:nvSpPr>
          <p:cNvPr id="152593" name="Line 17"/>
          <p:cNvSpPr>
            <a:spLocks noChangeShapeType="1"/>
          </p:cNvSpPr>
          <p:nvPr/>
        </p:nvSpPr>
        <p:spPr bwMode="auto">
          <a:xfrm flipH="1">
            <a:off x="7391400" y="2209800"/>
            <a:ext cx="0" cy="213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594" name="Text Box 18"/>
          <p:cNvSpPr txBox="1">
            <a:spLocks noChangeArrowheads="1"/>
          </p:cNvSpPr>
          <p:nvPr/>
        </p:nvSpPr>
        <p:spPr bwMode="auto">
          <a:xfrm>
            <a:off x="6781800" y="4267200"/>
            <a:ext cx="1033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33CC"/>
                </a:solidFill>
                <a:latin typeface="Arial" charset="0"/>
              </a:rPr>
              <a:t>visible</a:t>
            </a:r>
          </a:p>
        </p:txBody>
      </p:sp>
      <p:sp>
        <p:nvSpPr>
          <p:cNvPr id="152625" name="Rectangle 49"/>
          <p:cNvSpPr>
            <a:spLocks noChangeArrowheads="1"/>
          </p:cNvSpPr>
          <p:nvPr/>
        </p:nvSpPr>
        <p:spPr bwMode="auto">
          <a:xfrm>
            <a:off x="711200" y="4972050"/>
            <a:ext cx="77724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tx2"/>
                </a:solidFill>
                <a:latin typeface="Arial Narrow" pitchFamily="34" charset="0"/>
              </a:rPr>
              <a:t>Glorified delay slots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tx2"/>
                </a:solidFill>
                <a:latin typeface="Arial Narrow" pitchFamily="34" charset="0"/>
              </a:rPr>
              <a:t>Additional opportunities for specifying parallelism</a:t>
            </a:r>
          </a:p>
        </p:txBody>
      </p:sp>
    </p:spTree>
    <p:extLst>
      <p:ext uri="{BB962C8B-B14F-4D97-AF65-F5344CB8AC3E}">
        <p14:creationId xmlns:p14="http://schemas.microsoft.com/office/powerpoint/2010/main" val="344184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/>
              <a:t>ECE 1773 – Fall 2006</a:t>
            </a:r>
          </a:p>
          <a:p>
            <a:r>
              <a:rPr lang="en-US"/>
              <a:t>© A. Moshovos (U. of Toronto)</a:t>
            </a:r>
          </a:p>
          <a:p>
            <a:r>
              <a:rPr lang="en-US"/>
              <a:t>Some material by Wen-Mei Hwu (UIUC) and S. Mahlke (Michigan)</a:t>
            </a: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#3 DF: Resource Assignment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VLIW also implies allocation of resources</a:t>
            </a:r>
          </a:p>
          <a:p>
            <a:r>
              <a:rPr lang="en-US" dirty="0" smtClean="0"/>
              <a:t>The spec. inst format maps </a:t>
            </a:r>
            <a:r>
              <a:rPr lang="en-US" dirty="0"/>
              <a:t>well onto the following </a:t>
            </a:r>
            <a:r>
              <a:rPr lang="en-US" dirty="0" err="1"/>
              <a:t>datapath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grpSp>
        <p:nvGrpSpPr>
          <p:cNvPr id="153606" name="Group 6"/>
          <p:cNvGrpSpPr>
            <a:grpSpLocks/>
          </p:cNvGrpSpPr>
          <p:nvPr/>
        </p:nvGrpSpPr>
        <p:grpSpPr bwMode="auto">
          <a:xfrm>
            <a:off x="1016000" y="3390900"/>
            <a:ext cx="7315200" cy="400050"/>
            <a:chOff x="336" y="2064"/>
            <a:chExt cx="3456" cy="576"/>
          </a:xfrm>
        </p:grpSpPr>
        <p:sp>
          <p:nvSpPr>
            <p:cNvPr id="153607" name="Rectangle 7"/>
            <p:cNvSpPr>
              <a:spLocks noChangeArrowheads="1"/>
            </p:cNvSpPr>
            <p:nvPr/>
          </p:nvSpPr>
          <p:spPr bwMode="auto">
            <a:xfrm>
              <a:off x="336" y="2064"/>
              <a:ext cx="345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08" name="Rectangle 8"/>
            <p:cNvSpPr>
              <a:spLocks noChangeArrowheads="1"/>
            </p:cNvSpPr>
            <p:nvPr/>
          </p:nvSpPr>
          <p:spPr bwMode="auto">
            <a:xfrm>
              <a:off x="336" y="2064"/>
              <a:ext cx="86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ALU1</a:t>
              </a:r>
            </a:p>
          </p:txBody>
        </p:sp>
        <p:sp>
          <p:nvSpPr>
            <p:cNvPr id="153609" name="Rectangle 9"/>
            <p:cNvSpPr>
              <a:spLocks noChangeArrowheads="1"/>
            </p:cNvSpPr>
            <p:nvPr/>
          </p:nvSpPr>
          <p:spPr bwMode="auto">
            <a:xfrm>
              <a:off x="1200" y="2064"/>
              <a:ext cx="86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ALU2</a:t>
              </a:r>
            </a:p>
          </p:txBody>
        </p:sp>
        <p:sp>
          <p:nvSpPr>
            <p:cNvPr id="153610" name="Rectangle 10"/>
            <p:cNvSpPr>
              <a:spLocks noChangeArrowheads="1"/>
            </p:cNvSpPr>
            <p:nvPr/>
          </p:nvSpPr>
          <p:spPr bwMode="auto">
            <a:xfrm>
              <a:off x="2064" y="2064"/>
              <a:ext cx="86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MEM1</a:t>
              </a:r>
            </a:p>
          </p:txBody>
        </p:sp>
        <p:sp>
          <p:nvSpPr>
            <p:cNvPr id="153611" name="Rectangle 11"/>
            <p:cNvSpPr>
              <a:spLocks noChangeArrowheads="1"/>
            </p:cNvSpPr>
            <p:nvPr/>
          </p:nvSpPr>
          <p:spPr bwMode="auto">
            <a:xfrm>
              <a:off x="2928" y="2064"/>
              <a:ext cx="86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</a:rPr>
                <a:t>control</a:t>
              </a:r>
            </a:p>
          </p:txBody>
        </p:sp>
      </p:grpSp>
      <p:sp>
        <p:nvSpPr>
          <p:cNvPr id="153612" name="AutoShape 12"/>
          <p:cNvSpPr>
            <a:spLocks noChangeArrowheads="1"/>
          </p:cNvSpPr>
          <p:nvPr/>
        </p:nvSpPr>
        <p:spPr bwMode="auto">
          <a:xfrm>
            <a:off x="1016000" y="4362450"/>
            <a:ext cx="17272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ALU</a:t>
            </a:r>
          </a:p>
        </p:txBody>
      </p:sp>
      <p:sp>
        <p:nvSpPr>
          <p:cNvPr id="153613" name="AutoShape 13"/>
          <p:cNvSpPr>
            <a:spLocks noChangeArrowheads="1"/>
          </p:cNvSpPr>
          <p:nvPr/>
        </p:nvSpPr>
        <p:spPr bwMode="auto">
          <a:xfrm>
            <a:off x="2946400" y="4362450"/>
            <a:ext cx="1727200" cy="342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ALU</a:t>
            </a:r>
          </a:p>
        </p:txBody>
      </p:sp>
      <p:sp>
        <p:nvSpPr>
          <p:cNvPr id="153614" name="Rectangle 14"/>
          <p:cNvSpPr>
            <a:spLocks noChangeArrowheads="1"/>
          </p:cNvSpPr>
          <p:nvPr/>
        </p:nvSpPr>
        <p:spPr bwMode="auto">
          <a:xfrm>
            <a:off x="4978400" y="4362450"/>
            <a:ext cx="1524000" cy="12001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cache</a:t>
            </a:r>
          </a:p>
        </p:txBody>
      </p:sp>
      <p:sp>
        <p:nvSpPr>
          <p:cNvPr id="153615" name="Rectangle 15"/>
          <p:cNvSpPr>
            <a:spLocks noChangeArrowheads="1"/>
          </p:cNvSpPr>
          <p:nvPr/>
        </p:nvSpPr>
        <p:spPr bwMode="auto">
          <a:xfrm>
            <a:off x="6705600" y="4362450"/>
            <a:ext cx="1524000" cy="12001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Control</a:t>
            </a:r>
          </a:p>
          <a:p>
            <a:pPr algn="ctr"/>
            <a:r>
              <a:rPr lang="en-US">
                <a:latin typeface="Arial" charset="0"/>
              </a:rPr>
              <a:t>Flow </a:t>
            </a:r>
          </a:p>
          <a:p>
            <a:pPr algn="ctr"/>
            <a:r>
              <a:rPr lang="en-US">
                <a:latin typeface="Arial" charset="0"/>
              </a:rPr>
              <a:t>Unit</a:t>
            </a:r>
          </a:p>
        </p:txBody>
      </p:sp>
    </p:spTree>
    <p:extLst>
      <p:ext uri="{BB962C8B-B14F-4D97-AF65-F5344CB8AC3E}">
        <p14:creationId xmlns:p14="http://schemas.microsoft.com/office/powerpoint/2010/main" val="269394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/>
              <a:t>ECE 1773 – Fall 2006</a:t>
            </a:r>
          </a:p>
          <a:p>
            <a:r>
              <a:rPr lang="en-US"/>
              <a:t>© A. Moshovos (U. of Toronto)</a:t>
            </a:r>
          </a:p>
          <a:p>
            <a:r>
              <a:rPr lang="en-US"/>
              <a:t>Some material by Wen-Mei Hwu (UIUC) and S. Mahlke (Michigan)</a:t>
            </a: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VLIW: Definition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28700"/>
            <a:ext cx="7772400" cy="5029200"/>
          </a:xfrm>
        </p:spPr>
        <p:txBody>
          <a:bodyPr/>
          <a:lstStyle/>
          <a:p>
            <a:r>
              <a:rPr lang="en-US" sz="2400" dirty="0"/>
              <a:t>Multiple independent Functional Units</a:t>
            </a:r>
          </a:p>
          <a:p>
            <a:r>
              <a:rPr lang="en-US" sz="2400" dirty="0"/>
              <a:t>Instruction consists of multiple independent instructions</a:t>
            </a:r>
          </a:p>
          <a:p>
            <a:r>
              <a:rPr lang="en-US" sz="2400" dirty="0"/>
              <a:t>Each of them is aligned to a functional unit</a:t>
            </a:r>
          </a:p>
          <a:p>
            <a:r>
              <a:rPr lang="en-US" sz="2400" dirty="0"/>
              <a:t>Latencies are fixed </a:t>
            </a:r>
          </a:p>
          <a:p>
            <a:pPr lvl="1"/>
            <a:r>
              <a:rPr lang="en-US" sz="2000" dirty="0"/>
              <a:t>Architecturally visible</a:t>
            </a:r>
          </a:p>
          <a:p>
            <a:r>
              <a:rPr lang="en-US" sz="2400" dirty="0"/>
              <a:t>Compiler packs instructions into a VLIW also schedules all hardware resources</a:t>
            </a:r>
          </a:p>
          <a:p>
            <a:r>
              <a:rPr lang="en-US" sz="2400" dirty="0"/>
              <a:t>Entire VLIW issues as a single unit</a:t>
            </a:r>
          </a:p>
          <a:p>
            <a:r>
              <a:rPr lang="en-US" sz="2400" dirty="0"/>
              <a:t>Result: ILP with simple hardware</a:t>
            </a:r>
          </a:p>
          <a:p>
            <a:pPr lvl="1"/>
            <a:r>
              <a:rPr lang="en-US" sz="2000" dirty="0"/>
              <a:t>compact, fast hardware control</a:t>
            </a:r>
          </a:p>
          <a:p>
            <a:pPr lvl="1"/>
            <a:r>
              <a:rPr lang="en-US" sz="2000" dirty="0"/>
              <a:t>fast clock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At least, this is the goal</a:t>
            </a:r>
          </a:p>
        </p:txBody>
      </p:sp>
    </p:spTree>
    <p:extLst>
      <p:ext uri="{BB962C8B-B14F-4D97-AF65-F5344CB8AC3E}">
        <p14:creationId xmlns:p14="http://schemas.microsoft.com/office/powerpoint/2010/main" val="239723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/>
              <a:t>ECE 1773 – Fall 2006</a:t>
            </a:r>
          </a:p>
          <a:p>
            <a:r>
              <a:rPr lang="en-US"/>
              <a:t>© A. Moshovos (U. of Toronto)</a:t>
            </a:r>
          </a:p>
          <a:p>
            <a:r>
              <a:rPr lang="en-US"/>
              <a:t>Some material by Wen-Mei Hwu (UIUC) and S. Mahlke (Michigan)</a:t>
            </a:r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VLIW Example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1524000" y="2114550"/>
            <a:ext cx="1727200" cy="1314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I-fetch &amp;</a:t>
            </a:r>
          </a:p>
          <a:p>
            <a:pPr algn="ctr"/>
            <a:r>
              <a:rPr lang="en-US">
                <a:latin typeface="Arial" charset="0"/>
              </a:rPr>
              <a:t>Issue</a:t>
            </a: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3251200" y="2114550"/>
            <a:ext cx="203200" cy="1314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0" name="Rectangle 6"/>
          <p:cNvSpPr>
            <a:spLocks noChangeArrowheads="1"/>
          </p:cNvSpPr>
          <p:nvPr/>
        </p:nvSpPr>
        <p:spPr bwMode="auto">
          <a:xfrm>
            <a:off x="3251200" y="2400300"/>
            <a:ext cx="203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3251200" y="3086100"/>
            <a:ext cx="2032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2" name="Rectangle 8"/>
          <p:cNvSpPr>
            <a:spLocks noChangeArrowheads="1"/>
          </p:cNvSpPr>
          <p:nvPr/>
        </p:nvSpPr>
        <p:spPr bwMode="auto">
          <a:xfrm>
            <a:off x="4775200" y="1428750"/>
            <a:ext cx="23368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FU</a:t>
            </a:r>
          </a:p>
        </p:txBody>
      </p:sp>
      <p:sp>
        <p:nvSpPr>
          <p:cNvPr id="134153" name="Rectangle 9"/>
          <p:cNvSpPr>
            <a:spLocks noChangeArrowheads="1"/>
          </p:cNvSpPr>
          <p:nvPr/>
        </p:nvSpPr>
        <p:spPr bwMode="auto">
          <a:xfrm>
            <a:off x="4775200" y="2171700"/>
            <a:ext cx="23368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FU</a:t>
            </a:r>
          </a:p>
        </p:txBody>
      </p:sp>
      <p:sp>
        <p:nvSpPr>
          <p:cNvPr id="134154" name="Rectangle 10"/>
          <p:cNvSpPr>
            <a:spLocks noChangeArrowheads="1"/>
          </p:cNvSpPr>
          <p:nvPr/>
        </p:nvSpPr>
        <p:spPr bwMode="auto">
          <a:xfrm>
            <a:off x="4876800" y="2914650"/>
            <a:ext cx="23368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Memory</a:t>
            </a:r>
          </a:p>
          <a:p>
            <a:pPr algn="ctr"/>
            <a:r>
              <a:rPr lang="en-US" sz="1800">
                <a:latin typeface="Arial" charset="0"/>
              </a:rPr>
              <a:t>Port</a:t>
            </a:r>
          </a:p>
        </p:txBody>
      </p:sp>
      <p:sp>
        <p:nvSpPr>
          <p:cNvPr id="134155" name="Rectangle 11"/>
          <p:cNvSpPr>
            <a:spLocks noChangeArrowheads="1"/>
          </p:cNvSpPr>
          <p:nvPr/>
        </p:nvSpPr>
        <p:spPr bwMode="auto">
          <a:xfrm>
            <a:off x="4876800" y="3714750"/>
            <a:ext cx="23368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Memory</a:t>
            </a:r>
          </a:p>
          <a:p>
            <a:pPr algn="ctr"/>
            <a:r>
              <a:rPr lang="en-US" sz="1800">
                <a:latin typeface="Arial" charset="0"/>
              </a:rPr>
              <a:t>Port</a:t>
            </a:r>
          </a:p>
        </p:txBody>
      </p:sp>
      <p:sp>
        <p:nvSpPr>
          <p:cNvPr id="134156" name="Line 12"/>
          <p:cNvSpPr>
            <a:spLocks noChangeShapeType="1"/>
          </p:cNvSpPr>
          <p:nvPr/>
        </p:nvSpPr>
        <p:spPr bwMode="auto">
          <a:xfrm flipV="1">
            <a:off x="3454400" y="1600200"/>
            <a:ext cx="1422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7" name="Line 13"/>
          <p:cNvSpPr>
            <a:spLocks noChangeShapeType="1"/>
          </p:cNvSpPr>
          <p:nvPr/>
        </p:nvSpPr>
        <p:spPr bwMode="auto">
          <a:xfrm flipV="1">
            <a:off x="3454400" y="2400300"/>
            <a:ext cx="1320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8" name="Line 14"/>
          <p:cNvSpPr>
            <a:spLocks noChangeShapeType="1"/>
          </p:cNvSpPr>
          <p:nvPr/>
        </p:nvSpPr>
        <p:spPr bwMode="auto">
          <a:xfrm>
            <a:off x="3454400" y="2971800"/>
            <a:ext cx="14224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9" name="Line 15"/>
          <p:cNvSpPr>
            <a:spLocks noChangeShapeType="1"/>
          </p:cNvSpPr>
          <p:nvPr/>
        </p:nvSpPr>
        <p:spPr bwMode="auto">
          <a:xfrm>
            <a:off x="3454400" y="3314700"/>
            <a:ext cx="1422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61" name="Rectangle 17"/>
          <p:cNvSpPr>
            <a:spLocks noChangeArrowheads="1"/>
          </p:cNvSpPr>
          <p:nvPr/>
        </p:nvSpPr>
        <p:spPr bwMode="auto">
          <a:xfrm>
            <a:off x="1625600" y="4457700"/>
            <a:ext cx="2133600" cy="1257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Multi-ported</a:t>
            </a:r>
          </a:p>
          <a:p>
            <a:pPr algn="ctr"/>
            <a:r>
              <a:rPr lang="en-US">
                <a:latin typeface="Arial" charset="0"/>
              </a:rPr>
              <a:t>Register</a:t>
            </a:r>
          </a:p>
          <a:p>
            <a:pPr algn="ctr"/>
            <a:r>
              <a:rPr lang="en-US">
                <a:latin typeface="Arial" charset="0"/>
              </a:rPr>
              <a:t>File</a:t>
            </a:r>
          </a:p>
        </p:txBody>
      </p:sp>
      <p:sp>
        <p:nvSpPr>
          <p:cNvPr id="134162" name="Freeform 18"/>
          <p:cNvSpPr>
            <a:spLocks/>
          </p:cNvSpPr>
          <p:nvPr/>
        </p:nvSpPr>
        <p:spPr bwMode="auto">
          <a:xfrm>
            <a:off x="3759200" y="1600200"/>
            <a:ext cx="1016000" cy="2914650"/>
          </a:xfrm>
          <a:custGeom>
            <a:avLst/>
            <a:gdLst/>
            <a:ahLst/>
            <a:cxnLst>
              <a:cxn ang="0">
                <a:pos x="0" y="2448"/>
              </a:cxn>
              <a:cxn ang="0">
                <a:pos x="144" y="2448"/>
              </a:cxn>
              <a:cxn ang="0">
                <a:pos x="144" y="0"/>
              </a:cxn>
              <a:cxn ang="0">
                <a:pos x="480" y="0"/>
              </a:cxn>
            </a:cxnLst>
            <a:rect l="0" t="0" r="r" b="b"/>
            <a:pathLst>
              <a:path w="480" h="2448">
                <a:moveTo>
                  <a:pt x="0" y="2448"/>
                </a:moveTo>
                <a:lnTo>
                  <a:pt x="144" y="2448"/>
                </a:lnTo>
                <a:lnTo>
                  <a:pt x="144" y="0"/>
                </a:lnTo>
                <a:lnTo>
                  <a:pt x="480" y="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63" name="Freeform 19"/>
          <p:cNvSpPr>
            <a:spLocks/>
          </p:cNvSpPr>
          <p:nvPr/>
        </p:nvSpPr>
        <p:spPr bwMode="auto">
          <a:xfrm>
            <a:off x="3759200" y="2286000"/>
            <a:ext cx="1016000" cy="2457450"/>
          </a:xfrm>
          <a:custGeom>
            <a:avLst/>
            <a:gdLst/>
            <a:ahLst/>
            <a:cxnLst>
              <a:cxn ang="0">
                <a:pos x="0" y="2064"/>
              </a:cxn>
              <a:cxn ang="0">
                <a:pos x="288" y="2064"/>
              </a:cxn>
              <a:cxn ang="0">
                <a:pos x="288" y="0"/>
              </a:cxn>
              <a:cxn ang="0">
                <a:pos x="480" y="0"/>
              </a:cxn>
            </a:cxnLst>
            <a:rect l="0" t="0" r="r" b="b"/>
            <a:pathLst>
              <a:path w="480" h="2064">
                <a:moveTo>
                  <a:pt x="0" y="2064"/>
                </a:moveTo>
                <a:lnTo>
                  <a:pt x="288" y="2064"/>
                </a:lnTo>
                <a:lnTo>
                  <a:pt x="288" y="0"/>
                </a:lnTo>
                <a:lnTo>
                  <a:pt x="480" y="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65" name="Freeform 21"/>
          <p:cNvSpPr>
            <a:spLocks/>
          </p:cNvSpPr>
          <p:nvPr/>
        </p:nvSpPr>
        <p:spPr bwMode="auto">
          <a:xfrm>
            <a:off x="3759200" y="2971800"/>
            <a:ext cx="1117600" cy="2114550"/>
          </a:xfrm>
          <a:custGeom>
            <a:avLst/>
            <a:gdLst/>
            <a:ahLst/>
            <a:cxnLst>
              <a:cxn ang="0">
                <a:pos x="0" y="1776"/>
              </a:cxn>
              <a:cxn ang="0">
                <a:pos x="384" y="1776"/>
              </a:cxn>
              <a:cxn ang="0">
                <a:pos x="384" y="0"/>
              </a:cxn>
              <a:cxn ang="0">
                <a:pos x="528" y="0"/>
              </a:cxn>
            </a:cxnLst>
            <a:rect l="0" t="0" r="r" b="b"/>
            <a:pathLst>
              <a:path w="528" h="1776">
                <a:moveTo>
                  <a:pt x="0" y="1776"/>
                </a:moveTo>
                <a:lnTo>
                  <a:pt x="384" y="1776"/>
                </a:lnTo>
                <a:lnTo>
                  <a:pt x="384" y="0"/>
                </a:lnTo>
                <a:lnTo>
                  <a:pt x="528" y="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66" name="Freeform 22"/>
          <p:cNvSpPr>
            <a:spLocks/>
          </p:cNvSpPr>
          <p:nvPr/>
        </p:nvSpPr>
        <p:spPr bwMode="auto">
          <a:xfrm>
            <a:off x="3759200" y="4229100"/>
            <a:ext cx="1320800" cy="1200150"/>
          </a:xfrm>
          <a:custGeom>
            <a:avLst/>
            <a:gdLst/>
            <a:ahLst/>
            <a:cxnLst>
              <a:cxn ang="0">
                <a:pos x="0" y="1392"/>
              </a:cxn>
              <a:cxn ang="0">
                <a:pos x="480" y="1392"/>
              </a:cxn>
              <a:cxn ang="0">
                <a:pos x="480" y="0"/>
              </a:cxn>
            </a:cxnLst>
            <a:rect l="0" t="0" r="r" b="b"/>
            <a:pathLst>
              <a:path w="480" h="1392">
                <a:moveTo>
                  <a:pt x="0" y="1392"/>
                </a:moveTo>
                <a:lnTo>
                  <a:pt x="480" y="1392"/>
                </a:lnTo>
                <a:lnTo>
                  <a:pt x="480" y="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67" name="Freeform 23"/>
          <p:cNvSpPr>
            <a:spLocks/>
          </p:cNvSpPr>
          <p:nvPr/>
        </p:nvSpPr>
        <p:spPr bwMode="auto">
          <a:xfrm>
            <a:off x="1219200" y="1314450"/>
            <a:ext cx="6197600" cy="3429000"/>
          </a:xfrm>
          <a:custGeom>
            <a:avLst/>
            <a:gdLst/>
            <a:ahLst/>
            <a:cxnLst>
              <a:cxn ang="0">
                <a:pos x="2784" y="288"/>
              </a:cxn>
              <a:cxn ang="0">
                <a:pos x="2928" y="288"/>
              </a:cxn>
              <a:cxn ang="0">
                <a:pos x="2928" y="0"/>
              </a:cxn>
              <a:cxn ang="0">
                <a:pos x="0" y="0"/>
              </a:cxn>
              <a:cxn ang="0">
                <a:pos x="0" y="2880"/>
              </a:cxn>
              <a:cxn ang="0">
                <a:pos x="240" y="2880"/>
              </a:cxn>
            </a:cxnLst>
            <a:rect l="0" t="0" r="r" b="b"/>
            <a:pathLst>
              <a:path w="2928" h="2880">
                <a:moveTo>
                  <a:pt x="2784" y="288"/>
                </a:moveTo>
                <a:lnTo>
                  <a:pt x="2928" y="288"/>
                </a:lnTo>
                <a:lnTo>
                  <a:pt x="2928" y="0"/>
                </a:lnTo>
                <a:lnTo>
                  <a:pt x="0" y="0"/>
                </a:lnTo>
                <a:lnTo>
                  <a:pt x="0" y="2880"/>
                </a:lnTo>
                <a:lnTo>
                  <a:pt x="240" y="288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68" name="Freeform 24"/>
          <p:cNvSpPr>
            <a:spLocks/>
          </p:cNvSpPr>
          <p:nvPr/>
        </p:nvSpPr>
        <p:spPr bwMode="auto">
          <a:xfrm>
            <a:off x="812800" y="1200150"/>
            <a:ext cx="6807200" cy="3771900"/>
          </a:xfrm>
          <a:custGeom>
            <a:avLst/>
            <a:gdLst/>
            <a:ahLst/>
            <a:cxnLst>
              <a:cxn ang="0">
                <a:pos x="2976" y="960"/>
              </a:cxn>
              <a:cxn ang="0">
                <a:pos x="3216" y="960"/>
              </a:cxn>
              <a:cxn ang="0">
                <a:pos x="3216" y="0"/>
              </a:cxn>
              <a:cxn ang="0">
                <a:pos x="0" y="0"/>
              </a:cxn>
              <a:cxn ang="0">
                <a:pos x="0" y="3168"/>
              </a:cxn>
              <a:cxn ang="0">
                <a:pos x="432" y="3168"/>
              </a:cxn>
            </a:cxnLst>
            <a:rect l="0" t="0" r="r" b="b"/>
            <a:pathLst>
              <a:path w="3216" h="3168">
                <a:moveTo>
                  <a:pt x="2976" y="960"/>
                </a:moveTo>
                <a:lnTo>
                  <a:pt x="3216" y="960"/>
                </a:lnTo>
                <a:lnTo>
                  <a:pt x="3216" y="0"/>
                </a:lnTo>
                <a:lnTo>
                  <a:pt x="0" y="0"/>
                </a:lnTo>
                <a:lnTo>
                  <a:pt x="0" y="3168"/>
                </a:lnTo>
                <a:lnTo>
                  <a:pt x="432" y="316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74" name="Freeform 30"/>
          <p:cNvSpPr>
            <a:spLocks/>
          </p:cNvSpPr>
          <p:nvPr/>
        </p:nvSpPr>
        <p:spPr bwMode="auto">
          <a:xfrm>
            <a:off x="914400" y="3200400"/>
            <a:ext cx="7112000" cy="2857500"/>
          </a:xfrm>
          <a:custGeom>
            <a:avLst/>
            <a:gdLst/>
            <a:ahLst/>
            <a:cxnLst>
              <a:cxn ang="0">
                <a:pos x="2976" y="0"/>
              </a:cxn>
              <a:cxn ang="0">
                <a:pos x="3360" y="0"/>
              </a:cxn>
              <a:cxn ang="0">
                <a:pos x="3360" y="2400"/>
              </a:cxn>
              <a:cxn ang="0">
                <a:pos x="0" y="2400"/>
              </a:cxn>
              <a:cxn ang="0">
                <a:pos x="0" y="1728"/>
              </a:cxn>
              <a:cxn ang="0">
                <a:pos x="336" y="1728"/>
              </a:cxn>
            </a:cxnLst>
            <a:rect l="0" t="0" r="r" b="b"/>
            <a:pathLst>
              <a:path w="3360" h="2400">
                <a:moveTo>
                  <a:pt x="2976" y="0"/>
                </a:moveTo>
                <a:lnTo>
                  <a:pt x="3360" y="0"/>
                </a:lnTo>
                <a:lnTo>
                  <a:pt x="3360" y="2400"/>
                </a:lnTo>
                <a:lnTo>
                  <a:pt x="0" y="2400"/>
                </a:lnTo>
                <a:lnTo>
                  <a:pt x="0" y="1728"/>
                </a:lnTo>
                <a:lnTo>
                  <a:pt x="336" y="172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75" name="Freeform 31"/>
          <p:cNvSpPr>
            <a:spLocks/>
          </p:cNvSpPr>
          <p:nvPr/>
        </p:nvSpPr>
        <p:spPr bwMode="auto">
          <a:xfrm>
            <a:off x="1016000" y="4057650"/>
            <a:ext cx="6604000" cy="1885950"/>
          </a:xfrm>
          <a:custGeom>
            <a:avLst/>
            <a:gdLst/>
            <a:ahLst/>
            <a:cxnLst>
              <a:cxn ang="0">
                <a:pos x="2927" y="0"/>
              </a:cxn>
              <a:cxn ang="0">
                <a:pos x="3120" y="12"/>
              </a:cxn>
              <a:cxn ang="0">
                <a:pos x="3120" y="1692"/>
              </a:cxn>
              <a:cxn ang="0">
                <a:pos x="0" y="1692"/>
              </a:cxn>
              <a:cxn ang="0">
                <a:pos x="0" y="1222"/>
              </a:cxn>
              <a:cxn ang="0">
                <a:pos x="312" y="1222"/>
              </a:cxn>
            </a:cxnLst>
            <a:rect l="0" t="0" r="r" b="b"/>
            <a:pathLst>
              <a:path w="3120" h="1692">
                <a:moveTo>
                  <a:pt x="2927" y="0"/>
                </a:moveTo>
                <a:lnTo>
                  <a:pt x="3120" y="12"/>
                </a:lnTo>
                <a:lnTo>
                  <a:pt x="3120" y="1692"/>
                </a:lnTo>
                <a:lnTo>
                  <a:pt x="0" y="1692"/>
                </a:lnTo>
                <a:lnTo>
                  <a:pt x="0" y="1222"/>
                </a:lnTo>
                <a:lnTo>
                  <a:pt x="312" y="1222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5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/>
              <a:t>ECE 1773 – Fall 2006</a:t>
            </a:r>
          </a:p>
          <a:p>
            <a:r>
              <a:rPr lang="en-US"/>
              <a:t>© A. Moshovos (U. of Toronto)</a:t>
            </a:r>
          </a:p>
          <a:p>
            <a:r>
              <a:rPr lang="en-US"/>
              <a:t>Some material by Wen-Mei Hwu (UIUC) and S. Mahlke (Michigan)</a:t>
            </a: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VLIW Example</a:t>
            </a:r>
          </a:p>
        </p:txBody>
      </p:sp>
      <p:grpSp>
        <p:nvGrpSpPr>
          <p:cNvPr id="135179" name="Group 11"/>
          <p:cNvGrpSpPr>
            <a:grpSpLocks/>
          </p:cNvGrpSpPr>
          <p:nvPr/>
        </p:nvGrpSpPr>
        <p:grpSpPr bwMode="auto">
          <a:xfrm>
            <a:off x="711200" y="1657350"/>
            <a:ext cx="7315200" cy="685800"/>
            <a:chOff x="336" y="2064"/>
            <a:chExt cx="3456" cy="576"/>
          </a:xfrm>
        </p:grpSpPr>
        <p:sp>
          <p:nvSpPr>
            <p:cNvPr id="135172" name="Rectangle 4"/>
            <p:cNvSpPr>
              <a:spLocks noChangeArrowheads="1"/>
            </p:cNvSpPr>
            <p:nvPr/>
          </p:nvSpPr>
          <p:spPr bwMode="auto">
            <a:xfrm>
              <a:off x="336" y="2064"/>
              <a:ext cx="345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73" name="Rectangle 5"/>
            <p:cNvSpPr>
              <a:spLocks noChangeArrowheads="1"/>
            </p:cNvSpPr>
            <p:nvPr/>
          </p:nvSpPr>
          <p:spPr bwMode="auto">
            <a:xfrm>
              <a:off x="336" y="2064"/>
              <a:ext cx="86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Arial" charset="0"/>
                </a:rPr>
                <a:t>ALU1</a:t>
              </a:r>
            </a:p>
          </p:txBody>
        </p:sp>
        <p:sp>
          <p:nvSpPr>
            <p:cNvPr id="135175" name="Rectangle 7"/>
            <p:cNvSpPr>
              <a:spLocks noChangeArrowheads="1"/>
            </p:cNvSpPr>
            <p:nvPr/>
          </p:nvSpPr>
          <p:spPr bwMode="auto">
            <a:xfrm>
              <a:off x="1200" y="2064"/>
              <a:ext cx="86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Arial" charset="0"/>
                </a:rPr>
                <a:t>ALU2</a:t>
              </a:r>
            </a:p>
          </p:txBody>
        </p:sp>
        <p:sp>
          <p:nvSpPr>
            <p:cNvPr id="135176" name="Rectangle 8"/>
            <p:cNvSpPr>
              <a:spLocks noChangeArrowheads="1"/>
            </p:cNvSpPr>
            <p:nvPr/>
          </p:nvSpPr>
          <p:spPr bwMode="auto">
            <a:xfrm>
              <a:off x="2064" y="2064"/>
              <a:ext cx="86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Arial" charset="0"/>
                </a:rPr>
                <a:t>MEM1</a:t>
              </a:r>
            </a:p>
          </p:txBody>
        </p:sp>
        <p:sp>
          <p:nvSpPr>
            <p:cNvPr id="135177" name="Rectangle 9"/>
            <p:cNvSpPr>
              <a:spLocks noChangeArrowheads="1"/>
            </p:cNvSpPr>
            <p:nvPr/>
          </p:nvSpPr>
          <p:spPr bwMode="auto">
            <a:xfrm>
              <a:off x="2928" y="2064"/>
              <a:ext cx="86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Arial" charset="0"/>
                </a:rPr>
                <a:t>control</a:t>
              </a:r>
            </a:p>
          </p:txBody>
        </p:sp>
      </p:grpSp>
      <p:sp>
        <p:nvSpPr>
          <p:cNvPr id="135178" name="Text Box 10"/>
          <p:cNvSpPr txBox="1">
            <a:spLocks noChangeArrowheads="1"/>
          </p:cNvSpPr>
          <p:nvPr/>
        </p:nvSpPr>
        <p:spPr bwMode="auto">
          <a:xfrm>
            <a:off x="2844800" y="1189038"/>
            <a:ext cx="2141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Instruction format</a:t>
            </a:r>
          </a:p>
        </p:txBody>
      </p:sp>
      <p:grpSp>
        <p:nvGrpSpPr>
          <p:cNvPr id="135180" name="Group 12"/>
          <p:cNvGrpSpPr>
            <a:grpSpLocks/>
          </p:cNvGrpSpPr>
          <p:nvPr/>
        </p:nvGrpSpPr>
        <p:grpSpPr bwMode="auto">
          <a:xfrm>
            <a:off x="711200" y="3257550"/>
            <a:ext cx="7315200" cy="285750"/>
            <a:chOff x="336" y="2064"/>
            <a:chExt cx="3456" cy="576"/>
          </a:xfrm>
        </p:grpSpPr>
        <p:sp>
          <p:nvSpPr>
            <p:cNvPr id="135181" name="Rectangle 13"/>
            <p:cNvSpPr>
              <a:spLocks noChangeArrowheads="1"/>
            </p:cNvSpPr>
            <p:nvPr/>
          </p:nvSpPr>
          <p:spPr bwMode="auto">
            <a:xfrm>
              <a:off x="336" y="2064"/>
              <a:ext cx="3456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82" name="Rectangle 14"/>
            <p:cNvSpPr>
              <a:spLocks noChangeArrowheads="1"/>
            </p:cNvSpPr>
            <p:nvPr/>
          </p:nvSpPr>
          <p:spPr bwMode="auto">
            <a:xfrm>
              <a:off x="336" y="2064"/>
              <a:ext cx="86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Arial" charset="0"/>
                </a:rPr>
                <a:t>ALU1</a:t>
              </a:r>
            </a:p>
          </p:txBody>
        </p:sp>
        <p:sp>
          <p:nvSpPr>
            <p:cNvPr id="135183" name="Rectangle 15"/>
            <p:cNvSpPr>
              <a:spLocks noChangeArrowheads="1"/>
            </p:cNvSpPr>
            <p:nvPr/>
          </p:nvSpPr>
          <p:spPr bwMode="auto">
            <a:xfrm>
              <a:off x="1200" y="2064"/>
              <a:ext cx="86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Arial" charset="0"/>
                </a:rPr>
                <a:t>ALU2</a:t>
              </a:r>
            </a:p>
          </p:txBody>
        </p:sp>
        <p:sp>
          <p:nvSpPr>
            <p:cNvPr id="135184" name="Rectangle 16"/>
            <p:cNvSpPr>
              <a:spLocks noChangeArrowheads="1"/>
            </p:cNvSpPr>
            <p:nvPr/>
          </p:nvSpPr>
          <p:spPr bwMode="auto">
            <a:xfrm>
              <a:off x="2064" y="2064"/>
              <a:ext cx="86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Arial" charset="0"/>
                </a:rPr>
                <a:t>MEM1</a:t>
              </a:r>
            </a:p>
          </p:txBody>
        </p:sp>
        <p:sp>
          <p:nvSpPr>
            <p:cNvPr id="135185" name="Rectangle 17"/>
            <p:cNvSpPr>
              <a:spLocks noChangeArrowheads="1"/>
            </p:cNvSpPr>
            <p:nvPr/>
          </p:nvSpPr>
          <p:spPr bwMode="auto">
            <a:xfrm>
              <a:off x="2928" y="2064"/>
              <a:ext cx="86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Arial" charset="0"/>
                </a:rPr>
                <a:t>control</a:t>
              </a:r>
            </a:p>
          </p:txBody>
        </p:sp>
      </p:grpSp>
      <p:grpSp>
        <p:nvGrpSpPr>
          <p:cNvPr id="135186" name="Group 18"/>
          <p:cNvGrpSpPr>
            <a:grpSpLocks/>
          </p:cNvGrpSpPr>
          <p:nvPr/>
        </p:nvGrpSpPr>
        <p:grpSpPr bwMode="auto">
          <a:xfrm>
            <a:off x="711200" y="3600450"/>
            <a:ext cx="7315200" cy="285750"/>
            <a:chOff x="336" y="2064"/>
            <a:chExt cx="3456" cy="576"/>
          </a:xfrm>
        </p:grpSpPr>
        <p:sp>
          <p:nvSpPr>
            <p:cNvPr id="135187" name="Rectangle 19"/>
            <p:cNvSpPr>
              <a:spLocks noChangeArrowheads="1"/>
            </p:cNvSpPr>
            <p:nvPr/>
          </p:nvSpPr>
          <p:spPr bwMode="auto">
            <a:xfrm>
              <a:off x="336" y="2064"/>
              <a:ext cx="3456" cy="576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88" name="Rectangle 20"/>
            <p:cNvSpPr>
              <a:spLocks noChangeArrowheads="1"/>
            </p:cNvSpPr>
            <p:nvPr/>
          </p:nvSpPr>
          <p:spPr bwMode="auto">
            <a:xfrm>
              <a:off x="336" y="2064"/>
              <a:ext cx="864" cy="57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Arial" charset="0"/>
                </a:rPr>
                <a:t>ALU1</a:t>
              </a:r>
            </a:p>
          </p:txBody>
        </p:sp>
        <p:sp>
          <p:nvSpPr>
            <p:cNvPr id="135189" name="Rectangle 21"/>
            <p:cNvSpPr>
              <a:spLocks noChangeArrowheads="1"/>
            </p:cNvSpPr>
            <p:nvPr/>
          </p:nvSpPr>
          <p:spPr bwMode="auto">
            <a:xfrm>
              <a:off x="1200" y="2064"/>
              <a:ext cx="864" cy="57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Arial" charset="0"/>
                </a:rPr>
                <a:t>ALU2</a:t>
              </a:r>
            </a:p>
          </p:txBody>
        </p:sp>
        <p:sp>
          <p:nvSpPr>
            <p:cNvPr id="135190" name="Rectangle 22"/>
            <p:cNvSpPr>
              <a:spLocks noChangeArrowheads="1"/>
            </p:cNvSpPr>
            <p:nvPr/>
          </p:nvSpPr>
          <p:spPr bwMode="auto">
            <a:xfrm>
              <a:off x="2064" y="2064"/>
              <a:ext cx="864" cy="57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Arial" charset="0"/>
                </a:rPr>
                <a:t>MEM1</a:t>
              </a:r>
            </a:p>
          </p:txBody>
        </p:sp>
        <p:sp>
          <p:nvSpPr>
            <p:cNvPr id="135191" name="Rectangle 23"/>
            <p:cNvSpPr>
              <a:spLocks noChangeArrowheads="1"/>
            </p:cNvSpPr>
            <p:nvPr/>
          </p:nvSpPr>
          <p:spPr bwMode="auto">
            <a:xfrm>
              <a:off x="2928" y="2064"/>
              <a:ext cx="864" cy="57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Arial" charset="0"/>
                </a:rPr>
                <a:t>control</a:t>
              </a:r>
            </a:p>
          </p:txBody>
        </p:sp>
      </p:grpSp>
      <p:grpSp>
        <p:nvGrpSpPr>
          <p:cNvPr id="135192" name="Group 24"/>
          <p:cNvGrpSpPr>
            <a:grpSpLocks/>
          </p:cNvGrpSpPr>
          <p:nvPr/>
        </p:nvGrpSpPr>
        <p:grpSpPr bwMode="auto">
          <a:xfrm>
            <a:off x="711200" y="3943350"/>
            <a:ext cx="7315200" cy="285750"/>
            <a:chOff x="336" y="2064"/>
            <a:chExt cx="3456" cy="576"/>
          </a:xfrm>
        </p:grpSpPr>
        <p:sp>
          <p:nvSpPr>
            <p:cNvPr id="135193" name="Rectangle 25"/>
            <p:cNvSpPr>
              <a:spLocks noChangeArrowheads="1"/>
            </p:cNvSpPr>
            <p:nvPr/>
          </p:nvSpPr>
          <p:spPr bwMode="auto">
            <a:xfrm>
              <a:off x="336" y="2064"/>
              <a:ext cx="3456" cy="576"/>
            </a:xfrm>
            <a:prstGeom prst="rect">
              <a:avLst/>
            </a:prstGeom>
            <a:solidFill>
              <a:srgbClr val="0099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94" name="Rectangle 26"/>
            <p:cNvSpPr>
              <a:spLocks noChangeArrowheads="1"/>
            </p:cNvSpPr>
            <p:nvPr/>
          </p:nvSpPr>
          <p:spPr bwMode="auto">
            <a:xfrm>
              <a:off x="336" y="2064"/>
              <a:ext cx="864" cy="57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Arial" charset="0"/>
                </a:rPr>
                <a:t>ALU1</a:t>
              </a:r>
            </a:p>
          </p:txBody>
        </p:sp>
        <p:sp>
          <p:nvSpPr>
            <p:cNvPr id="135195" name="Rectangle 27"/>
            <p:cNvSpPr>
              <a:spLocks noChangeArrowheads="1"/>
            </p:cNvSpPr>
            <p:nvPr/>
          </p:nvSpPr>
          <p:spPr bwMode="auto">
            <a:xfrm>
              <a:off x="1200" y="2064"/>
              <a:ext cx="864" cy="57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Arial" charset="0"/>
                </a:rPr>
                <a:t>ALU2</a:t>
              </a:r>
            </a:p>
          </p:txBody>
        </p:sp>
        <p:sp>
          <p:nvSpPr>
            <p:cNvPr id="135196" name="Rectangle 28"/>
            <p:cNvSpPr>
              <a:spLocks noChangeArrowheads="1"/>
            </p:cNvSpPr>
            <p:nvPr/>
          </p:nvSpPr>
          <p:spPr bwMode="auto">
            <a:xfrm>
              <a:off x="2064" y="2064"/>
              <a:ext cx="864" cy="57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Arial" charset="0"/>
                </a:rPr>
                <a:t>MEM1</a:t>
              </a:r>
            </a:p>
          </p:txBody>
        </p:sp>
        <p:sp>
          <p:nvSpPr>
            <p:cNvPr id="135197" name="Rectangle 29"/>
            <p:cNvSpPr>
              <a:spLocks noChangeArrowheads="1"/>
            </p:cNvSpPr>
            <p:nvPr/>
          </p:nvSpPr>
          <p:spPr bwMode="auto">
            <a:xfrm>
              <a:off x="2928" y="2064"/>
              <a:ext cx="864" cy="576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Arial" charset="0"/>
                </a:rPr>
                <a:t>control</a:t>
              </a:r>
            </a:p>
          </p:txBody>
        </p:sp>
      </p:grpSp>
      <p:sp>
        <p:nvSpPr>
          <p:cNvPr id="135198" name="Line 30"/>
          <p:cNvSpPr>
            <a:spLocks noChangeShapeType="1"/>
          </p:cNvSpPr>
          <p:nvPr/>
        </p:nvSpPr>
        <p:spPr bwMode="auto">
          <a:xfrm>
            <a:off x="508000" y="314325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99" name="Text Box 31"/>
          <p:cNvSpPr txBox="1">
            <a:spLocks noChangeArrowheads="1"/>
          </p:cNvSpPr>
          <p:nvPr/>
        </p:nvSpPr>
        <p:spPr bwMode="auto">
          <a:xfrm>
            <a:off x="893763" y="2878138"/>
            <a:ext cx="413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Program order and execution order</a:t>
            </a:r>
          </a:p>
        </p:txBody>
      </p:sp>
      <p:sp>
        <p:nvSpPr>
          <p:cNvPr id="135200" name="Text Box 32"/>
          <p:cNvSpPr txBox="1">
            <a:spLocks noChangeArrowheads="1"/>
          </p:cNvSpPr>
          <p:nvPr/>
        </p:nvSpPr>
        <p:spPr bwMode="auto">
          <a:xfrm>
            <a:off x="533400" y="4570413"/>
            <a:ext cx="6172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>
                <a:latin typeface="Arial" charset="0"/>
              </a:rPr>
              <a:t>Instructions in a VLIW are </a:t>
            </a:r>
            <a:r>
              <a:rPr lang="en-US" b="1">
                <a:latin typeface="Arial" charset="0"/>
              </a:rPr>
              <a:t>independent</a:t>
            </a:r>
          </a:p>
          <a:p>
            <a:pPr>
              <a:buFontTx/>
              <a:buChar char="•"/>
            </a:pPr>
            <a:r>
              <a:rPr lang="en-US">
                <a:latin typeface="Arial" charset="0"/>
              </a:rPr>
              <a:t>Latencies are fixed in the architecture spec.</a:t>
            </a:r>
          </a:p>
          <a:p>
            <a:pPr>
              <a:buFontTx/>
              <a:buChar char="•"/>
            </a:pPr>
            <a:r>
              <a:rPr lang="en-US">
                <a:latin typeface="Arial" charset="0"/>
              </a:rPr>
              <a:t>Hardware does not check anything</a:t>
            </a:r>
          </a:p>
          <a:p>
            <a:pPr>
              <a:buFontTx/>
              <a:buChar char="•"/>
            </a:pPr>
            <a:r>
              <a:rPr lang="en-US">
                <a:latin typeface="Arial" charset="0"/>
              </a:rPr>
              <a:t>Software has to schedule so that all works</a:t>
            </a:r>
          </a:p>
        </p:txBody>
      </p:sp>
    </p:spTree>
    <p:extLst>
      <p:ext uri="{BB962C8B-B14F-4D97-AF65-F5344CB8AC3E}">
        <p14:creationId xmlns:p14="http://schemas.microsoft.com/office/powerpoint/2010/main" val="3553652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/>
              <a:t>ECE 1773 – Fall 2006</a:t>
            </a:r>
          </a:p>
          <a:p>
            <a:r>
              <a:rPr lang="en-US"/>
              <a:t>© A. Moshovos (U. of Toronto)</a:t>
            </a:r>
          </a:p>
          <a:p>
            <a:r>
              <a:rPr lang="en-US"/>
              <a:t>Some material by Wen-Mei Hwu (UIUC) and S. Mahlke (Michigan)</a:t>
            </a: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Compilers are King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VLIW philosophy:</a:t>
            </a:r>
          </a:p>
          <a:p>
            <a:pPr lvl="1"/>
            <a:r>
              <a:rPr lang="en-US"/>
              <a:t>“dumb” hardware</a:t>
            </a:r>
          </a:p>
          <a:p>
            <a:pPr lvl="1"/>
            <a:r>
              <a:rPr lang="en-US"/>
              <a:t>“intelligent” compiler</a:t>
            </a:r>
          </a:p>
          <a:p>
            <a:endParaRPr lang="en-US"/>
          </a:p>
          <a:p>
            <a:r>
              <a:rPr lang="en-US"/>
              <a:t>Key technologies</a:t>
            </a:r>
          </a:p>
          <a:p>
            <a:pPr lvl="1"/>
            <a:r>
              <a:rPr lang="en-US"/>
              <a:t>Predicated Execution</a:t>
            </a:r>
          </a:p>
          <a:p>
            <a:pPr lvl="1"/>
            <a:r>
              <a:rPr lang="en-US"/>
              <a:t>Trace Scheduling</a:t>
            </a:r>
          </a:p>
          <a:p>
            <a:pPr lvl="2"/>
            <a:r>
              <a:rPr lang="en-US"/>
              <a:t>If-Conversion</a:t>
            </a:r>
          </a:p>
          <a:p>
            <a:pPr lvl="1"/>
            <a:r>
              <a:rPr lang="en-US"/>
              <a:t>Software Pipelining</a:t>
            </a:r>
          </a:p>
        </p:txBody>
      </p:sp>
    </p:spTree>
    <p:extLst>
      <p:ext uri="{BB962C8B-B14F-4D97-AF65-F5344CB8AC3E}">
        <p14:creationId xmlns:p14="http://schemas.microsoft.com/office/powerpoint/2010/main" val="3075085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2176</Words>
  <Application>Microsoft Office PowerPoint</Application>
  <PresentationFormat>On-screen Show (4:3)</PresentationFormat>
  <Paragraphs>592</Paragraphs>
  <Slides>39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Independence Instruction Set Architectures</vt:lpstr>
      <vt:lpstr>VLIW</vt:lpstr>
      <vt:lpstr>NUAL vs. UAL</vt:lpstr>
      <vt:lpstr>#2 Defining Attribute: NUAL</vt:lpstr>
      <vt:lpstr>#3 DF: Resource Assignment</vt:lpstr>
      <vt:lpstr>VLIW: Definition</vt:lpstr>
      <vt:lpstr>VLIW Example</vt:lpstr>
      <vt:lpstr>VLIW Example</vt:lpstr>
      <vt:lpstr>Compilers are King</vt:lpstr>
      <vt:lpstr>Predicated Execution</vt:lpstr>
      <vt:lpstr>Predicated Execution: Trade-offs</vt:lpstr>
      <vt:lpstr>Trace Scheduling</vt:lpstr>
      <vt:lpstr>Trace Scheduling</vt:lpstr>
      <vt:lpstr>Trace Scheduling: Example</vt:lpstr>
      <vt:lpstr>Trace Scheduling: Example #2</vt:lpstr>
      <vt:lpstr>Trace Scheduling Example</vt:lpstr>
      <vt:lpstr>SIMD</vt:lpstr>
      <vt:lpstr>SIMD: Motivation Contd.</vt:lpstr>
      <vt:lpstr>Some things are naturally parallel</vt:lpstr>
      <vt:lpstr>Sequential Execution Model / SISD</vt:lpstr>
      <vt:lpstr>Data Parallel Execution Model / SIMD</vt:lpstr>
      <vt:lpstr>SIMD Processing</vt:lpstr>
      <vt:lpstr>PowerPoint Presentation</vt:lpstr>
      <vt:lpstr>PowerPoint Presentation</vt:lpstr>
      <vt:lpstr>SIMD Architecture</vt:lpstr>
      <vt:lpstr>Multimedia extensions</vt:lpstr>
      <vt:lpstr>MMX: Basics</vt:lpstr>
      <vt:lpstr>Multimedia Applications</vt:lpstr>
      <vt:lpstr>Observations</vt:lpstr>
      <vt:lpstr>MMX Contd.</vt:lpstr>
      <vt:lpstr>MMX:Example</vt:lpstr>
      <vt:lpstr>Data Types</vt:lpstr>
      <vt:lpstr>PowerPoint Presentation</vt:lpstr>
      <vt:lpstr>PowerPoint Presentation</vt:lpstr>
      <vt:lpstr>Vector Processors</vt:lpstr>
      <vt:lpstr>PowerPoint Presentation</vt:lpstr>
      <vt:lpstr>Example of Simple  Vector Processor</vt:lpstr>
      <vt:lpstr>What’s in a Vector Processor</vt:lpstr>
      <vt:lpstr>Vector Code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bongo</dc:creator>
  <cp:lastModifiedBy>bongo</cp:lastModifiedBy>
  <cp:revision>80</cp:revision>
  <dcterms:created xsi:type="dcterms:W3CDTF">2013-10-24T13:29:37Z</dcterms:created>
  <dcterms:modified xsi:type="dcterms:W3CDTF">2013-10-31T21:14:22Z</dcterms:modified>
</cp:coreProperties>
</file>