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4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457200"/>
          </a:xfrm>
          <a:solidFill>
            <a:srgbClr val="002060"/>
          </a:solidFill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r9, 0(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r9, -4(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3124200" cy="6324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    </a:t>
            </a:r>
            <a:r>
              <a:rPr lang="en-US" sz="2000" dirty="0"/>
              <a:t>   </a:t>
            </a:r>
            <a:r>
              <a:rPr lang="en-US" sz="2000" dirty="0" smtClean="0"/>
              <a:t> </a:t>
            </a:r>
            <a:r>
              <a:rPr lang="en-US" sz="2000" dirty="0"/>
              <a:t> </a:t>
            </a:r>
            <a:r>
              <a:rPr lang="en-US" sz="2000" dirty="0" err="1"/>
              <a:t>stwio</a:t>
            </a:r>
            <a:r>
              <a:rPr lang="en-US" sz="2000" dirty="0"/>
              <a:t> r0,0(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r1,4(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r2,8(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r3,12(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r4,16(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r5,20(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r6,24(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r7,28(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r8,32(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r9,36(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r10,40(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r11,44(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r12,48(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r13,52(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     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457200"/>
            <a:ext cx="2461251" cy="6247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</a:t>
            </a:r>
            <a:r>
              <a:rPr lang="en-US" sz="2000" dirty="0"/>
              <a:t> </a:t>
            </a:r>
            <a:r>
              <a:rPr lang="en-US" sz="2000" dirty="0" err="1"/>
              <a:t>stwio</a:t>
            </a:r>
            <a:r>
              <a:rPr lang="en-US" sz="2000" dirty="0"/>
              <a:t> r14,56(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r15,60(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r16,64(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r17,68(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r18,72(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r19,76(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r20,80(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r21,84(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r22,88(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r23,92(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r24,96(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r25,100(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r26,104(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r27,108(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r28,112(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r29,116(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r30,120(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stwio</a:t>
            </a:r>
            <a:r>
              <a:rPr lang="en-US" sz="2000" dirty="0"/>
              <a:t> r31,124(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057400"/>
            <a:ext cx="2916761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rX’s</a:t>
            </a:r>
            <a:r>
              <a:rPr lang="en-US" sz="2400" dirty="0" smtClean="0">
                <a:solidFill>
                  <a:schemeClr val="bg1"/>
                </a:solidFill>
              </a:rPr>
              <a:t> value is at </a:t>
            </a:r>
            <a:r>
              <a:rPr lang="en-US" sz="2400" dirty="0" err="1">
                <a:solidFill>
                  <a:schemeClr val="bg1"/>
                </a:solidFill>
              </a:rPr>
              <a:t>sp+X</a:t>
            </a:r>
            <a:r>
              <a:rPr lang="en-US" sz="2400" dirty="0">
                <a:solidFill>
                  <a:schemeClr val="bg1"/>
                </a:solidFill>
              </a:rPr>
              <a:t>*4</a:t>
            </a:r>
          </a:p>
        </p:txBody>
      </p:sp>
    </p:spTree>
    <p:extLst>
      <p:ext uri="{BB962C8B-B14F-4D97-AF65-F5344CB8AC3E}">
        <p14:creationId xmlns:p14="http://schemas.microsoft.com/office/powerpoint/2010/main" val="25754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    </a:t>
            </a:r>
            <a:r>
              <a:rPr lang="en-US" dirty="0" smtClean="0"/>
              <a:t>	Is it a </a:t>
            </a:r>
            <a:r>
              <a:rPr lang="en-US" dirty="0" err="1" smtClean="0"/>
              <a:t>harware</a:t>
            </a:r>
            <a:r>
              <a:rPr lang="en-US" dirty="0" smtClean="0"/>
              <a:t> interrupt?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rdctl</a:t>
            </a:r>
            <a:r>
              <a:rPr lang="en-US" dirty="0" smtClean="0"/>
              <a:t> </a:t>
            </a:r>
            <a:r>
              <a:rPr lang="en-US" dirty="0"/>
              <a:t>et, </a:t>
            </a:r>
            <a:r>
              <a:rPr lang="en-US" dirty="0">
                <a:solidFill>
                  <a:srgbClr val="C00000"/>
                </a:solidFill>
              </a:rPr>
              <a:t>ctl4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dirty="0" smtClean="0"/>
              <a:t>	</a:t>
            </a:r>
            <a:r>
              <a:rPr lang="en-US" dirty="0" err="1" smtClean="0"/>
              <a:t>bne</a:t>
            </a:r>
            <a:r>
              <a:rPr lang="en-US" dirty="0" smtClean="0"/>
              <a:t> </a:t>
            </a:r>
            <a:r>
              <a:rPr lang="en-US" dirty="0"/>
              <a:t>et, r0, </a:t>
            </a:r>
            <a:r>
              <a:rPr lang="en-US" dirty="0" err="1"/>
              <a:t>hwint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hwint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HANDLE DEVICES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br</a:t>
            </a:r>
            <a:r>
              <a:rPr lang="en-US" dirty="0" smtClean="0"/>
              <a:t> </a:t>
            </a:r>
            <a:r>
              <a:rPr lang="en-US" dirty="0" err="1" smtClean="0"/>
              <a:t>emuldone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r9, -4(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keep a copy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r10, r9,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keep just the lower 16 bits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r9, r9, 0xffff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cmpeqi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r11, r9, 0x383a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r11, r0,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notmulxuu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shift the upper 16 bits into the lower 16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srli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r10, r10, 16  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test bit 0 which used to be bit 17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r11, r10, 0x1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if not zero this is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mulxuu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 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r11, r0,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notmulxuu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http://www.eecg.toronto.edu/~moshovos/ECE243-2008/l18-interrupts-emulating-instrcutions_files/image004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3581400" cy="92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/>
          <p:cNvSpPr/>
          <p:nvPr/>
        </p:nvSpPr>
        <p:spPr>
          <a:xfrm rot="16200000">
            <a:off x="7724775" y="200025"/>
            <a:ext cx="476250" cy="1752600"/>
          </a:xfrm>
          <a:prstGeom prst="leftBrace">
            <a:avLst>
              <a:gd name="adj1" fmla="val 8333"/>
              <a:gd name="adj2" fmla="val 53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88063" y="1321055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0x1383a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8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     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srli</a:t>
            </a:r>
            <a:r>
              <a:rPr lang="en-US" sz="2000" b="1" dirty="0"/>
              <a:t>  r10,r10,1</a:t>
            </a:r>
            <a:r>
              <a:rPr lang="en-US" sz="2000" dirty="0"/>
              <a:t>   # keep just the upper 15 bits of the </a:t>
            </a:r>
            <a:r>
              <a:rPr lang="en-US" sz="2000" dirty="0" err="1"/>
              <a:t>opcode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     # </a:t>
            </a:r>
            <a:r>
              <a:rPr lang="en-US" sz="2000" dirty="0" err="1"/>
              <a:t>rC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     </a:t>
            </a:r>
            <a:r>
              <a:rPr lang="en-US" sz="2000" b="1" dirty="0" err="1"/>
              <a:t>andi</a:t>
            </a:r>
            <a:r>
              <a:rPr lang="en-US" sz="2000" b="1" dirty="0"/>
              <a:t>  r11, r10, 0x1f</a:t>
            </a:r>
            <a:r>
              <a:rPr lang="en-US" sz="2000" dirty="0"/>
              <a:t>    # these are the 5 bits indicating </a:t>
            </a:r>
            <a:r>
              <a:rPr lang="en-US" sz="2000" dirty="0" err="1"/>
              <a:t>rC</a:t>
            </a:r>
            <a:r>
              <a:rPr lang="en-US" sz="2000" dirty="0"/>
              <a:t> the destination register</a:t>
            </a:r>
          </a:p>
          <a:p>
            <a:pPr marL="0" indent="0">
              <a:buNone/>
            </a:pPr>
            <a:r>
              <a:rPr lang="en-US" sz="2000" dirty="0"/>
              <a:t>     </a:t>
            </a:r>
            <a:r>
              <a:rPr lang="en-US" sz="2000" b="1" dirty="0"/>
              <a:t> </a:t>
            </a:r>
            <a:r>
              <a:rPr lang="en-US" sz="2000" b="1" dirty="0" err="1"/>
              <a:t>slli</a:t>
            </a:r>
            <a:r>
              <a:rPr lang="en-US" sz="2000" b="1" dirty="0"/>
              <a:t>  r11, r11, 2</a:t>
            </a:r>
            <a:r>
              <a:rPr lang="en-US" sz="2000" dirty="0"/>
              <a:t> # multiply by 4</a:t>
            </a:r>
          </a:p>
          <a:p>
            <a:pPr marL="0" indent="0">
              <a:buNone/>
            </a:pPr>
            <a:r>
              <a:rPr lang="en-US" sz="2000" dirty="0"/>
              <a:t>      </a:t>
            </a:r>
            <a:r>
              <a:rPr lang="en-US" sz="2000" b="1" dirty="0"/>
              <a:t>add   r11, r11, </a:t>
            </a:r>
            <a:r>
              <a:rPr lang="en-US" sz="2000" b="1" dirty="0" err="1"/>
              <a:t>sp</a:t>
            </a:r>
            <a:r>
              <a:rPr lang="en-US" sz="2000" dirty="0"/>
              <a:t>      # add the base of the array</a:t>
            </a:r>
          </a:p>
          <a:p>
            <a:pPr marL="0" indent="0">
              <a:buNone/>
            </a:pPr>
            <a:r>
              <a:rPr lang="en-US" sz="2000" dirty="0"/>
              <a:t>      # </a:t>
            </a:r>
            <a:r>
              <a:rPr lang="en-US" sz="2000" dirty="0" err="1"/>
              <a:t>rB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    </a:t>
            </a:r>
            <a:r>
              <a:rPr lang="en-US" sz="2000" b="1" dirty="0"/>
              <a:t> </a:t>
            </a:r>
            <a:r>
              <a:rPr lang="en-US" sz="2000" b="1" dirty="0" err="1"/>
              <a:t>srli</a:t>
            </a:r>
            <a:r>
              <a:rPr lang="en-US" sz="2000" b="1" dirty="0"/>
              <a:t>  r10, r10, 5</a:t>
            </a:r>
          </a:p>
          <a:p>
            <a:pPr marL="0" indent="0">
              <a:buNone/>
            </a:pPr>
            <a:r>
              <a:rPr lang="en-US" sz="2000" dirty="0"/>
              <a:t>      </a:t>
            </a:r>
            <a:r>
              <a:rPr lang="en-US" sz="2000" b="1" dirty="0" err="1"/>
              <a:t>andi</a:t>
            </a:r>
            <a:r>
              <a:rPr lang="en-US" sz="2000" b="1" dirty="0"/>
              <a:t>  r12, r10, 0x1f </a:t>
            </a:r>
            <a:r>
              <a:rPr lang="en-US" sz="2000" dirty="0"/>
              <a:t># keep the bits for </a:t>
            </a:r>
            <a:r>
              <a:rPr lang="en-US" sz="2000" dirty="0" err="1"/>
              <a:t>rB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     </a:t>
            </a:r>
            <a:r>
              <a:rPr lang="en-US" sz="2000" b="1" dirty="0" err="1"/>
              <a:t>slli</a:t>
            </a:r>
            <a:r>
              <a:rPr lang="en-US" sz="2000" b="1" dirty="0"/>
              <a:t>  r12, r12, 2</a:t>
            </a:r>
            <a:r>
              <a:rPr lang="en-US" sz="2000" dirty="0"/>
              <a:t> # multiply by 4</a:t>
            </a:r>
          </a:p>
          <a:p>
            <a:pPr marL="0" indent="0">
              <a:buNone/>
            </a:pPr>
            <a:r>
              <a:rPr lang="en-US" sz="2000" dirty="0"/>
              <a:t>      </a:t>
            </a:r>
            <a:r>
              <a:rPr lang="en-US" sz="2000" b="1" dirty="0"/>
              <a:t>add   r12, r12, </a:t>
            </a:r>
            <a:r>
              <a:rPr lang="en-US" sz="2000" b="1" dirty="0" err="1"/>
              <a:t>sp</a:t>
            </a:r>
            <a:r>
              <a:rPr lang="en-US" sz="2000" dirty="0"/>
              <a:t>      # add the base of the array</a:t>
            </a:r>
          </a:p>
          <a:p>
            <a:pPr marL="0" indent="0">
              <a:buNone/>
            </a:pPr>
            <a:r>
              <a:rPr lang="en-US" sz="2000" dirty="0"/>
              <a:t>      # </a:t>
            </a:r>
            <a:r>
              <a:rPr lang="en-US" sz="2000" dirty="0" err="1"/>
              <a:t>rA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     </a:t>
            </a:r>
            <a:r>
              <a:rPr lang="en-US" sz="2000" b="1" dirty="0" err="1"/>
              <a:t>srli</a:t>
            </a:r>
            <a:r>
              <a:rPr lang="en-US" sz="2000" b="1" dirty="0"/>
              <a:t>  r10, r10, 5</a:t>
            </a:r>
          </a:p>
          <a:p>
            <a:pPr marL="0" indent="0">
              <a:buNone/>
            </a:pPr>
            <a:r>
              <a:rPr lang="en-US" sz="2000" dirty="0"/>
              <a:t>      </a:t>
            </a:r>
            <a:r>
              <a:rPr lang="en-US" sz="2000" b="1" dirty="0" err="1"/>
              <a:t>andi</a:t>
            </a:r>
            <a:r>
              <a:rPr lang="en-US" sz="2000" b="1" dirty="0"/>
              <a:t>  r13, r10, 0x1f </a:t>
            </a:r>
            <a:r>
              <a:rPr lang="en-US" sz="2000" dirty="0"/>
              <a:t># keep the bits for </a:t>
            </a:r>
            <a:r>
              <a:rPr lang="en-US" sz="2000" dirty="0" err="1"/>
              <a:t>rA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     </a:t>
            </a:r>
            <a:r>
              <a:rPr lang="en-US" sz="2000" b="1" dirty="0" err="1"/>
              <a:t>slli</a:t>
            </a:r>
            <a:r>
              <a:rPr lang="en-US" sz="2000" b="1" dirty="0"/>
              <a:t>  r13, r13, 2</a:t>
            </a:r>
            <a:r>
              <a:rPr lang="en-US" sz="2000" dirty="0"/>
              <a:t> # multiply by 4</a:t>
            </a:r>
          </a:p>
          <a:p>
            <a:pPr marL="0" indent="0">
              <a:buNone/>
            </a:pPr>
            <a:r>
              <a:rPr lang="en-US" sz="2000" dirty="0"/>
              <a:t>      </a:t>
            </a:r>
            <a:r>
              <a:rPr lang="en-US" sz="2000" b="1" dirty="0"/>
              <a:t>add   r13, r13, </a:t>
            </a:r>
            <a:r>
              <a:rPr lang="en-US" sz="2000" b="1" dirty="0" err="1"/>
              <a:t>sp</a:t>
            </a:r>
            <a:r>
              <a:rPr lang="en-US" sz="2000" dirty="0"/>
              <a:t>      # add the base of the array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0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   </a:t>
            </a:r>
            <a:br>
              <a:rPr lang="en-US" sz="2000" dirty="0"/>
            </a:br>
            <a:r>
              <a:rPr lang="en-US" sz="2000" dirty="0"/>
              <a:t>      #####################################################</a:t>
            </a:r>
          </a:p>
          <a:p>
            <a:r>
              <a:rPr lang="en-US" sz="2000" dirty="0"/>
              <a:t>      # Access input registers</a:t>
            </a:r>
          </a:p>
          <a:p>
            <a:r>
              <a:rPr lang="en-US" sz="2000" dirty="0"/>
              <a:t>      #####################################################</a:t>
            </a:r>
          </a:p>
          <a:p>
            <a:r>
              <a:rPr lang="en-US" sz="2000" dirty="0"/>
              <a:t>      # at this point:</a:t>
            </a:r>
          </a:p>
          <a:p>
            <a:r>
              <a:rPr lang="en-US" sz="2000" dirty="0"/>
              <a:t>      # r11 points to the entry for </a:t>
            </a:r>
            <a:r>
              <a:rPr lang="en-US" sz="2000" dirty="0" err="1"/>
              <a:t>rC</a:t>
            </a:r>
            <a:endParaRPr lang="en-US" sz="2000" dirty="0"/>
          </a:p>
          <a:p>
            <a:r>
              <a:rPr lang="en-US" sz="2000" dirty="0"/>
              <a:t>      # r12 points to the entry for </a:t>
            </a:r>
            <a:r>
              <a:rPr lang="en-US" sz="2000" dirty="0" err="1"/>
              <a:t>rB</a:t>
            </a:r>
            <a:endParaRPr lang="en-US" sz="2000" dirty="0"/>
          </a:p>
          <a:p>
            <a:r>
              <a:rPr lang="en-US" sz="2000" dirty="0"/>
              <a:t>      # r13 points to the entry for </a:t>
            </a:r>
            <a:r>
              <a:rPr lang="en-US" sz="2000" dirty="0" err="1"/>
              <a:t>rA</a:t>
            </a:r>
            <a:endParaRPr lang="en-US" sz="2000" dirty="0"/>
          </a:p>
          <a:p>
            <a:r>
              <a:rPr lang="en-US" sz="2000" dirty="0"/>
              <a:t>      # read </a:t>
            </a:r>
            <a:r>
              <a:rPr lang="en-US" sz="2000" dirty="0" err="1"/>
              <a:t>rA</a:t>
            </a:r>
            <a:r>
              <a:rPr lang="en-US" sz="2000" dirty="0"/>
              <a:t> and </a:t>
            </a:r>
            <a:r>
              <a:rPr lang="en-US" sz="2000" dirty="0" err="1"/>
              <a:t>rB</a:t>
            </a:r>
            <a:r>
              <a:rPr lang="en-US" sz="2000" dirty="0"/>
              <a:t> into r9 and r10 respectively</a:t>
            </a:r>
          </a:p>
          <a:p>
            <a:r>
              <a:rPr lang="en-US" sz="2000" dirty="0"/>
              <a:t>      #####################################################</a:t>
            </a:r>
          </a:p>
          <a:p>
            <a:r>
              <a:rPr lang="en-US" sz="2000" dirty="0"/>
              <a:t>      </a:t>
            </a:r>
            <a:r>
              <a:rPr lang="en-US" sz="2000" dirty="0" err="1" smtClean="0">
                <a:solidFill>
                  <a:srgbClr val="C00000"/>
                </a:solidFill>
              </a:rPr>
              <a:t>ldw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r9, 0(r13)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      </a:t>
            </a:r>
            <a:r>
              <a:rPr lang="en-US" sz="2000" dirty="0" err="1" smtClean="0">
                <a:solidFill>
                  <a:srgbClr val="C00000"/>
                </a:solidFill>
              </a:rPr>
              <a:t>ldw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r10, 0(r12)</a:t>
            </a:r>
          </a:p>
          <a:p>
            <a:r>
              <a:rPr lang="en-US" sz="2000" dirty="0"/>
              <a:t> 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48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167281"/>
              </p:ext>
            </p:extLst>
          </p:nvPr>
        </p:nvGraphicFramePr>
        <p:xfrm>
          <a:off x="838200" y="609600"/>
          <a:ext cx="7772400" cy="615696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38121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#####################################################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# Multiplication : No need to understand how this works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# end result is in r10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#####################################################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srli  r4, r9, 16  # a = (v1 &gt;&gt; 16) &amp; 0xffff;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andi  r5, r9, 0xffff    # b = v1 &amp; 0xffff;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srli  r6, r10, 16 # c = (v2 &gt;&gt; 16) &amp; 0xffff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andi  r7, r10, 0xffff   # d = v2 &amp; 0xffff;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mul   r9, r5, r7  # LO = b * d;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srli  r9, r9, 16  # y = ((LO &gt;&gt; 16) &amp; 0xffff)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mul   r10, r4, r7 # x= a * d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mul   r12, r5, r6 # x1 = c * b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add   r10, r10, r12     # x = x + x1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add   r9, r9, r10 # y = y + x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srli  r9, r9, 16  # y = (y &gt;&gt; 16) &amp; 0xffff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mul   r10, r4, r6 # HI = a * c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/>
                        </a:rPr>
                        <a:t>      add   r10, r10, r9      # HI = HI + y</a:t>
                      </a:r>
                      <a:endParaRPr lang="en-US" sz="2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(W1)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</a:tr>
              <a:tr h="18266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/>
                        </a:rPr>
                        <a:t>      #####################################################</a:t>
                      </a:r>
                      <a:endParaRPr lang="en-US" sz="2000" dirty="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/>
                        </a:rPr>
                        <a:t>      # write result onto the corresponding stack entry</a:t>
                      </a:r>
                      <a:endParaRPr lang="en-US" sz="2000" dirty="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/>
                        </a:rPr>
                        <a:t>      #####################################################</a:t>
                      </a:r>
                      <a:endParaRPr lang="en-US" sz="2000" dirty="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/>
                        </a:rPr>
                        <a:t>      # store the result to the stack</a:t>
                      </a:r>
                      <a:endParaRPr lang="en-US" sz="2000" dirty="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/>
                        </a:rPr>
                        <a:t>      </a:t>
                      </a:r>
                      <a:r>
                        <a:rPr lang="en-US" sz="1400" dirty="0" err="1">
                          <a:effectLst/>
                          <a:latin typeface="Courier New"/>
                        </a:rPr>
                        <a:t>stwio</a:t>
                      </a:r>
                      <a:r>
                        <a:rPr lang="en-US" sz="1400" dirty="0">
                          <a:effectLst/>
                          <a:latin typeface="Courier New"/>
                        </a:rPr>
                        <a:t> r10, 0(r11)</a:t>
                      </a:r>
                      <a:endParaRPr lang="en-US" sz="2000" dirty="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/>
                        </a:rPr>
                        <a:t> </a:t>
                      </a:r>
                      <a:endParaRPr lang="en-US" sz="2000" dirty="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/>
                        </a:rPr>
                        <a:t>      # declare this instruction as executed</a:t>
                      </a:r>
                      <a:endParaRPr lang="en-US" sz="2000" dirty="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/>
                        </a:rPr>
                        <a:t>      </a:t>
                      </a:r>
                      <a:r>
                        <a:rPr lang="en-US" sz="1400" dirty="0" err="1">
                          <a:effectLst/>
                          <a:latin typeface="Courier New"/>
                        </a:rPr>
                        <a:t>addi</a:t>
                      </a:r>
                      <a:r>
                        <a:rPr lang="en-US" sz="1400" dirty="0">
                          <a:effectLst/>
                          <a:latin typeface="Courier New"/>
                        </a:rPr>
                        <a:t>  </a:t>
                      </a:r>
                      <a:r>
                        <a:rPr lang="en-US" sz="1400" dirty="0" err="1">
                          <a:effectLst/>
                          <a:latin typeface="Courier New"/>
                        </a:rPr>
                        <a:t>ea</a:t>
                      </a:r>
                      <a:r>
                        <a:rPr lang="en-US" sz="1400" dirty="0">
                          <a:effectLst/>
                          <a:latin typeface="Courier New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Courier New"/>
                        </a:rPr>
                        <a:t>ea</a:t>
                      </a:r>
                      <a:r>
                        <a:rPr lang="en-US" sz="1400" dirty="0">
                          <a:effectLst/>
                          <a:latin typeface="Courier New"/>
                        </a:rPr>
                        <a:t>, 4</a:t>
                      </a:r>
                      <a:endParaRPr lang="en-US" sz="2000" dirty="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(W1)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1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443140"/>
              </p:ext>
            </p:extLst>
          </p:nvPr>
        </p:nvGraphicFramePr>
        <p:xfrm>
          <a:off x="1828800" y="152400"/>
          <a:ext cx="5367818" cy="6598920"/>
        </p:xfrm>
        <a:graphic>
          <a:graphicData uri="http://schemas.openxmlformats.org/drawingml/2006/table">
            <a:tbl>
              <a:tblPr/>
              <a:tblGrid>
                <a:gridCol w="5367818"/>
              </a:tblGrid>
              <a:tr h="56685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notmulxuu: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emuldone: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###########################################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# restore all registers from the stack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# one value has been changed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###########################################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r0,0(sp)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r1,4(sp)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r2,8(sp)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r3,12(sp)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r4,16(sp)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r5,20(sp)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r6,24(sp)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r7,28(sp)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r8,32(sp)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r9,36(sp)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r10,40(sp)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r11,44(sp)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r12,48(sp)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r13,52(sp)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r14,56(sp)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r15,60(sp)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r16,64(sp)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r17,68(sp)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r18,72(sp)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r19,76(sp)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r20,80(sp)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r21,84(sp)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r22,88(sp)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r23,92(sp)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r24,96(sp)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r25,100(sp)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r26,104(sp)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r27,108(sp)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r28,112(sp)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r29,116(sp)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r30,120(sp)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  ldwio r31,124(sp)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# restore the stack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addi  sp, sp, 32 * 4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</a:rPr>
                        <a:t>      br    idone</a:t>
                      </a:r>
                      <a:endParaRPr lang="en-US" sz="100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(W1)"/>
                        </a:rPr>
                        <a:t> </a:t>
                      </a:r>
                    </a:p>
                  </a:txBody>
                  <a:tcPr marL="59047" marR="59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560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urier New"/>
                        </a:rPr>
                        <a:t>      # for hardware interrupts re-execute instruction that was interrupted</a:t>
                      </a:r>
                      <a:endParaRPr lang="en-US" sz="1000" dirty="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Courier New"/>
                        </a:rPr>
                        <a:t>eadec</a:t>
                      </a:r>
                      <a:r>
                        <a:rPr lang="en-US" sz="900" dirty="0">
                          <a:effectLst/>
                          <a:latin typeface="Courier New"/>
                        </a:rPr>
                        <a:t>:</a:t>
                      </a:r>
                      <a:endParaRPr lang="en-US" sz="1000" dirty="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urier New"/>
                        </a:rPr>
                        <a:t>      </a:t>
                      </a:r>
                      <a:r>
                        <a:rPr lang="en-US" sz="900" dirty="0" err="1">
                          <a:effectLst/>
                          <a:latin typeface="Courier New"/>
                        </a:rPr>
                        <a:t>subi</a:t>
                      </a:r>
                      <a:r>
                        <a:rPr lang="en-US" sz="900" dirty="0">
                          <a:effectLst/>
                          <a:latin typeface="Courier New"/>
                        </a:rPr>
                        <a:t>  </a:t>
                      </a:r>
                      <a:r>
                        <a:rPr lang="en-US" sz="900" dirty="0" err="1">
                          <a:effectLst/>
                          <a:latin typeface="Courier New"/>
                        </a:rPr>
                        <a:t>ea</a:t>
                      </a:r>
                      <a:r>
                        <a:rPr lang="en-US" sz="900" dirty="0">
                          <a:effectLst/>
                          <a:latin typeface="Courier New"/>
                        </a:rPr>
                        <a:t>, </a:t>
                      </a:r>
                      <a:r>
                        <a:rPr lang="en-US" sz="900" dirty="0" err="1">
                          <a:effectLst/>
                          <a:latin typeface="Courier New"/>
                        </a:rPr>
                        <a:t>ea</a:t>
                      </a:r>
                      <a:r>
                        <a:rPr lang="en-US" sz="900" dirty="0">
                          <a:effectLst/>
                          <a:latin typeface="Courier New"/>
                        </a:rPr>
                        <a:t>, 4</a:t>
                      </a:r>
                      <a:endParaRPr lang="en-US" sz="1000" dirty="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Courier New"/>
                        </a:rPr>
                        <a:t>idone</a:t>
                      </a:r>
                      <a:r>
                        <a:rPr lang="en-US" sz="900" dirty="0">
                          <a:effectLst/>
                          <a:latin typeface="Courier New"/>
                        </a:rPr>
                        <a:t>:</a:t>
                      </a:r>
                      <a:endParaRPr lang="en-US" sz="1000" dirty="0">
                        <a:effectLst/>
                        <a:latin typeface="Times New (W1)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urier New"/>
                        </a:rPr>
                        <a:t>      </a:t>
                      </a:r>
                      <a:r>
                        <a:rPr lang="en-US" sz="900" dirty="0" err="1">
                          <a:effectLst/>
                          <a:latin typeface="Courier New"/>
                        </a:rPr>
                        <a:t>eret</a:t>
                      </a:r>
                      <a:endParaRPr lang="en-US" sz="1000" dirty="0">
                        <a:effectLst/>
                        <a:latin typeface="Times New (W1)"/>
                      </a:endParaRPr>
                    </a:p>
                  </a:txBody>
                  <a:tcPr marL="59047" marR="590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0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4363" y="1371600"/>
            <a:ext cx="2814637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Hardware interrupt?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981200"/>
            <a:ext cx="28956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Read opcode using ea</a:t>
            </a:r>
          </a:p>
          <a:p>
            <a:pPr algn="ctr"/>
            <a:r>
              <a:rPr lang="en-US" altLang="en-US" sz="1200"/>
              <a:t>Is it mulxuu?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457200"/>
            <a:ext cx="28956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Save all registers on the stack in order</a:t>
            </a:r>
          </a:p>
          <a:p>
            <a:pPr algn="ctr"/>
            <a:r>
              <a:rPr lang="en-US" altLang="en-US" sz="1200"/>
              <a:t>Forming a 32-entry word array</a:t>
            </a:r>
          </a:p>
          <a:p>
            <a:pPr algn="ctr"/>
            <a:r>
              <a:rPr lang="en-US" altLang="en-US" sz="1200"/>
              <a:t>The value for register rX is at sp + X * 4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2743200"/>
            <a:ext cx="2895600" cy="762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Read rA, rB and rC field from opcode</a:t>
            </a:r>
          </a:p>
          <a:p>
            <a:pPr algn="ctr"/>
            <a:r>
              <a:rPr lang="en-US" altLang="en-US" sz="1200"/>
              <a:t>Convert them into indexes onto the stack</a:t>
            </a:r>
          </a:p>
          <a:p>
            <a:pPr algn="ctr"/>
            <a:r>
              <a:rPr lang="en-US" altLang="en-US" sz="1200"/>
              <a:t>Read rA and rB values from the stack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733800"/>
            <a:ext cx="2895600" cy="76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Calculate upper 32 bits of rA * rB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4724400"/>
            <a:ext cx="2895600" cy="5334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Store result onto the stack entry for rC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1953" y="5494276"/>
            <a:ext cx="28956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Restore all registers from the stack</a:t>
            </a:r>
          </a:p>
          <a:p>
            <a:pPr algn="ctr"/>
            <a:r>
              <a:rPr lang="en-US" altLang="en-US" sz="1200"/>
              <a:t>rC was changed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67200" y="1371600"/>
            <a:ext cx="28956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 smtClean="0"/>
              <a:t>Handle HW interrupt</a:t>
            </a:r>
            <a:endParaRPr lang="en-US" altLang="en-US" sz="1200" dirty="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128519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715000" y="1752600"/>
            <a:ext cx="0" cy="45148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429000" y="15621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595761" y="1287463"/>
            <a:ext cx="420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yes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1336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5052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109788" y="2514600"/>
            <a:ext cx="4206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yes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1336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133600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1336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2089753" y="6027676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12341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4042006" y="2286000"/>
            <a:ext cx="0" cy="3474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H="1">
            <a:off x="3537553" y="5754591"/>
            <a:ext cx="5066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819400" y="6400800"/>
            <a:ext cx="28956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200" dirty="0" smtClean="0"/>
              <a:t>Return from interrupt</a:t>
            </a:r>
            <a:endParaRPr lang="en-US" altLang="en-US" sz="1200" dirty="0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4334460" y="626745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2103403" y="6267449"/>
            <a:ext cx="36115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on other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Vectored</a:t>
            </a:r>
          </a:p>
          <a:p>
            <a:r>
              <a:rPr lang="en-US" dirty="0" smtClean="0"/>
              <a:t>Priorities</a:t>
            </a:r>
          </a:p>
          <a:p>
            <a:r>
              <a:rPr lang="en-US" dirty="0" smtClean="0"/>
              <a:t>HW ACK</a:t>
            </a:r>
          </a:p>
          <a:p>
            <a:r>
              <a:rPr lang="en-US" smtClean="0"/>
              <a:t>Automatic save/restore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9;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interrupt: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(1)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8, 9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10, 11, 10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10, 11, 8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615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.data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.word 9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.section .exceptions, “ax”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iHdlr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H1:	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ldw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r9, 0(r8)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H2:	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r9, r9,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H3:	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stw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r9, 0(r8)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eret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.text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main:	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r8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r9, 1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wrctl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ctl0, r1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wait: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I1:		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ldw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r11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0(r8) </a:t>
            </a:r>
            <a:b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		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r11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r11, -1 </a:t>
            </a:r>
            <a:b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I3:		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stw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r11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0(r8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wait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1828800"/>
            <a:ext cx="1004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cnt</a:t>
            </a:r>
            <a:r>
              <a:rPr lang="en-US" sz="2800" dirty="0" smtClean="0">
                <a:solidFill>
                  <a:srgbClr val="C00000"/>
                </a:solidFill>
              </a:rPr>
              <a:t>++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4953000"/>
            <a:ext cx="864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cnt</a:t>
            </a:r>
            <a:r>
              <a:rPr lang="en-US" sz="2800" dirty="0" smtClean="0">
                <a:solidFill>
                  <a:srgbClr val="C00000"/>
                </a:solidFill>
              </a:rPr>
              <a:t>--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334000" y="1752600"/>
            <a:ext cx="3048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792972" y="4953000"/>
            <a:ext cx="3048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33400"/>
            <a:ext cx="5715000" cy="63246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.data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.word 9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.section .exceptions, “ax”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iHdlr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H1:	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ldw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r9, 0(r8)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H2:	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r9, r9, 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H3:	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stw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r9, 0(r8)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eret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.text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main:	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r8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r9, 1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wrctl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ctl0, r1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wait: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I1:		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ldw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r11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0(r8) </a:t>
            </a:r>
            <a:b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		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r11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r11, -1 </a:t>
            </a:r>
            <a:b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I3:		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stw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r11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0(r8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wait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0" y="1828800"/>
            <a:ext cx="2815514" cy="3046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8, 9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I1 </a:t>
            </a:r>
            <a:r>
              <a:rPr lang="en-US" sz="2400" b="1" dirty="0" smtClean="0">
                <a:sym typeface="Wingdings" panose="05000000000000000000" pitchFamily="2" charset="2"/>
              </a:rPr>
              <a:t> r11 = 9</a:t>
            </a:r>
          </a:p>
          <a:p>
            <a:r>
              <a:rPr lang="en-US" sz="2400" b="1" dirty="0" smtClean="0">
                <a:sym typeface="Wingdings" panose="05000000000000000000" pitchFamily="2" charset="2"/>
              </a:rPr>
              <a:t>I2  r11 = 8</a:t>
            </a:r>
          </a:p>
          <a:p>
            <a:r>
              <a:rPr lang="en-US" sz="2400" b="1" dirty="0" smtClean="0">
                <a:sym typeface="Wingdings" panose="05000000000000000000" pitchFamily="2" charset="2"/>
              </a:rPr>
              <a:t>I3  </a:t>
            </a:r>
            <a:r>
              <a:rPr lang="en-US" sz="2400" b="1" dirty="0" err="1" smtClean="0">
                <a:sym typeface="Wingdings" panose="05000000000000000000" pitchFamily="2" charset="2"/>
              </a:rPr>
              <a:t>cnt</a:t>
            </a:r>
            <a:r>
              <a:rPr lang="en-US" sz="2400" b="1" dirty="0" smtClean="0">
                <a:sym typeface="Wingdings" panose="05000000000000000000" pitchFamily="2" charset="2"/>
              </a:rPr>
              <a:t> = r11 = 8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Interrupt:</a:t>
            </a:r>
          </a:p>
          <a:p>
            <a:r>
              <a:rPr lang="en-US" sz="2400" b="1" dirty="0" smtClean="0">
                <a:sym typeface="Wingdings" panose="05000000000000000000" pitchFamily="2" charset="2"/>
              </a:rPr>
              <a:t>H1, H2, H3  </a:t>
            </a:r>
            <a:r>
              <a:rPr lang="en-US" sz="2400" b="1" dirty="0" err="1" smtClean="0">
                <a:sym typeface="Wingdings" panose="05000000000000000000" pitchFamily="2" charset="2"/>
              </a:rPr>
              <a:t>cnt</a:t>
            </a:r>
            <a:r>
              <a:rPr lang="en-US" sz="2400" b="1" dirty="0" smtClean="0">
                <a:sym typeface="Wingdings" panose="05000000000000000000" pitchFamily="2" charset="2"/>
              </a:rPr>
              <a:t> = 9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970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33400"/>
            <a:ext cx="5715000" cy="63246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.data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.word 9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.section .exceptions, “ax”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iHdlr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H1:	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ldw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r9, 0(r8)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H2:	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r9, r9, 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H3:	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stw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r9, 0(r8)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eret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.text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main:	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r8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r9, 1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wrctl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ctl0, r1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wait: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I1:		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ldw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r11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0(r8) </a:t>
            </a:r>
            <a:b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		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r11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r11, -1 </a:t>
            </a:r>
            <a:b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I3:		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stw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r11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0(r8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wait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1219200"/>
            <a:ext cx="2971006" cy="45243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10, 11, 8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I1 </a:t>
            </a:r>
            <a:r>
              <a:rPr lang="en-US" sz="2400" b="1" dirty="0" smtClean="0">
                <a:sym typeface="Wingdings" panose="05000000000000000000" pitchFamily="2" charset="2"/>
              </a:rPr>
              <a:t> r11 = 9</a:t>
            </a:r>
          </a:p>
          <a:p>
            <a:endParaRPr lang="en-US" sz="2400" b="1" dirty="0" smtClean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Interrupt: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H1, H2, H3  </a:t>
            </a:r>
            <a:r>
              <a:rPr lang="en-US" sz="2400" b="1" dirty="0" err="1">
                <a:sym typeface="Wingdings" panose="05000000000000000000" pitchFamily="2" charset="2"/>
              </a:rPr>
              <a:t>cnt</a:t>
            </a:r>
            <a:r>
              <a:rPr lang="en-US" sz="2400" b="1" dirty="0">
                <a:sym typeface="Wingdings" panose="05000000000000000000" pitchFamily="2" charset="2"/>
              </a:rPr>
              <a:t> = </a:t>
            </a:r>
            <a:r>
              <a:rPr lang="en-US" sz="2400" b="1" dirty="0" smtClean="0">
                <a:sym typeface="Wingdings" panose="05000000000000000000" pitchFamily="2" charset="2"/>
              </a:rPr>
              <a:t>10</a:t>
            </a:r>
            <a:endParaRPr lang="en-US" sz="2400" b="1" dirty="0"/>
          </a:p>
          <a:p>
            <a:endParaRPr lang="en-US" sz="2400" b="1" dirty="0" smtClean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I2  r11 = 8</a:t>
            </a:r>
          </a:p>
          <a:p>
            <a:r>
              <a:rPr lang="en-US" sz="2400" b="1" dirty="0" smtClean="0">
                <a:sym typeface="Wingdings" panose="05000000000000000000" pitchFamily="2" charset="2"/>
              </a:rPr>
              <a:t>Interrupt: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H1, H2, H3  </a:t>
            </a:r>
            <a:r>
              <a:rPr lang="en-US" sz="2400" b="1" dirty="0" err="1">
                <a:sym typeface="Wingdings" panose="05000000000000000000" pitchFamily="2" charset="2"/>
              </a:rPr>
              <a:t>cnt</a:t>
            </a:r>
            <a:r>
              <a:rPr lang="en-US" sz="2400" b="1" dirty="0">
                <a:sym typeface="Wingdings" panose="05000000000000000000" pitchFamily="2" charset="2"/>
              </a:rPr>
              <a:t> = </a:t>
            </a:r>
            <a:r>
              <a:rPr lang="en-US" sz="2400" b="1" dirty="0" smtClean="0">
                <a:sym typeface="Wingdings" panose="05000000000000000000" pitchFamily="2" charset="2"/>
              </a:rPr>
              <a:t>11</a:t>
            </a:r>
            <a:endParaRPr lang="en-US" sz="2400" b="1" dirty="0"/>
          </a:p>
          <a:p>
            <a:endParaRPr lang="en-US" sz="2400" b="1" dirty="0" smtClean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I3  </a:t>
            </a:r>
            <a:r>
              <a:rPr lang="en-US" sz="2400" b="1" dirty="0" err="1" smtClean="0">
                <a:sym typeface="Wingdings" panose="05000000000000000000" pitchFamily="2" charset="2"/>
              </a:rPr>
              <a:t>cnt</a:t>
            </a:r>
            <a:r>
              <a:rPr lang="en-US" sz="2400" b="1" dirty="0" smtClean="0">
                <a:sym typeface="Wingdings" panose="05000000000000000000" pitchFamily="2" charset="2"/>
              </a:rPr>
              <a:t> = r11 = 8</a:t>
            </a:r>
          </a:p>
        </p:txBody>
      </p:sp>
    </p:spTree>
    <p:extLst>
      <p:ext uri="{BB962C8B-B14F-4D97-AF65-F5344CB8AC3E}">
        <p14:creationId xmlns:p14="http://schemas.microsoft.com/office/powerpoint/2010/main" val="6943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Nested 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handler:   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# PROLOGUE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-12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stw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              # save r2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stw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r2, 4(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              # save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rdctl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r2, ctl1                # save ctl1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stw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r2,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r2, 1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wrctl</a:t>
            </a: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r2, ctl0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HANDLER CODE</a:t>
            </a:r>
          </a:p>
          <a:p>
            <a:pPr marL="0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ldw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r2, 0(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              # save r2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wrctl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ctl1, r2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ldw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r2, 4(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              # save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ldw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12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eret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2926" y="2723346"/>
            <a:ext cx="17910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Re-enables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interrupts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200400" y="2971800"/>
            <a:ext cx="1524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726156">
            <a:off x="3368750" y="3884705"/>
            <a:ext cx="1027012" cy="646331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Interrupt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590800" y="3581400"/>
            <a:ext cx="841334" cy="3793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6750" y="3022819"/>
            <a:ext cx="2066207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Turn off at least one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IRQ request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819400" y="2971801"/>
            <a:ext cx="3597350" cy="37418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mulxuu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rC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rA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rB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upper 32-bits of 64-bit multiplication result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tmp64 =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x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rB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= %hi(tmp64)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www.eecg.toronto.edu/~moshovos/ECE243-2008/l18-interrupts-emulating-instrcutions_files/image0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85248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4363" y="1371600"/>
            <a:ext cx="2814637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Hardware interrupt?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981200"/>
            <a:ext cx="28956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Read opcode using ea</a:t>
            </a:r>
          </a:p>
          <a:p>
            <a:pPr algn="ctr"/>
            <a:r>
              <a:rPr lang="en-US" altLang="en-US" sz="1200"/>
              <a:t>Is it mulxuu?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457200"/>
            <a:ext cx="28956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Save all registers on the stack in order</a:t>
            </a:r>
          </a:p>
          <a:p>
            <a:pPr algn="ctr"/>
            <a:r>
              <a:rPr lang="en-US" altLang="en-US" sz="1200"/>
              <a:t>Forming a 32-entry word array</a:t>
            </a:r>
          </a:p>
          <a:p>
            <a:pPr algn="ctr"/>
            <a:r>
              <a:rPr lang="en-US" altLang="en-US" sz="1200"/>
              <a:t>The value for register rX is at sp + X * 4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2743200"/>
            <a:ext cx="2895600" cy="762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Read rA, rB and rC field from opcode</a:t>
            </a:r>
          </a:p>
          <a:p>
            <a:pPr algn="ctr"/>
            <a:r>
              <a:rPr lang="en-US" altLang="en-US" sz="1200"/>
              <a:t>Convert them into indexes onto the stack</a:t>
            </a:r>
          </a:p>
          <a:p>
            <a:pPr algn="ctr"/>
            <a:r>
              <a:rPr lang="en-US" altLang="en-US" sz="1200"/>
              <a:t>Read rA and rB values from the stack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733800"/>
            <a:ext cx="2895600" cy="76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Calculate upper 32 bits of rA * rB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4724400"/>
            <a:ext cx="2895600" cy="5334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Store result onto the stack entry for rC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1953" y="5494276"/>
            <a:ext cx="28956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Restore all registers from the stack</a:t>
            </a:r>
          </a:p>
          <a:p>
            <a:pPr algn="ctr"/>
            <a:r>
              <a:rPr lang="en-US" altLang="en-US" sz="1200"/>
              <a:t>rC was changed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67200" y="1371600"/>
            <a:ext cx="28956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 smtClean="0"/>
              <a:t>Handle HW interrupt</a:t>
            </a:r>
            <a:endParaRPr lang="en-US" altLang="en-US" sz="1200" dirty="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128519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715000" y="1752600"/>
            <a:ext cx="0" cy="45148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429000" y="15621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595761" y="1287463"/>
            <a:ext cx="420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yes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1336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5052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109788" y="2514600"/>
            <a:ext cx="4206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yes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1336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133600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1336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2089753" y="6027676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12341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4042006" y="2286000"/>
            <a:ext cx="0" cy="3474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H="1">
            <a:off x="3537553" y="5754591"/>
            <a:ext cx="5066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819400" y="6400800"/>
            <a:ext cx="28956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1200" dirty="0" smtClean="0"/>
              <a:t>Return from interrupt</a:t>
            </a:r>
            <a:endParaRPr lang="en-US" altLang="en-US" sz="1200" dirty="0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4334460" y="626745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2103403" y="6267449"/>
            <a:ext cx="36115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    .section </a:t>
            </a:r>
            <a:r>
              <a:rPr lang="en-US" dirty="0" smtClean="0"/>
              <a:t>exceptions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/>
              <a:t>      .set </a:t>
            </a:r>
            <a:r>
              <a:rPr lang="en-US" dirty="0" err="1"/>
              <a:t>nobreak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.set </a:t>
            </a:r>
            <a:r>
              <a:rPr lang="en-US" dirty="0" err="1"/>
              <a:t>noat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handler: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# save all registers on the stack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dirty="0" err="1"/>
              <a:t>subi</a:t>
            </a:r>
            <a:r>
              <a:rPr lang="en-US" dirty="0"/>
              <a:t>  </a:t>
            </a:r>
            <a:r>
              <a:rPr lang="en-US" dirty="0" err="1"/>
              <a:t>sp</a:t>
            </a:r>
            <a:r>
              <a:rPr lang="en-US" dirty="0"/>
              <a:t>, </a:t>
            </a:r>
            <a:r>
              <a:rPr lang="en-US" dirty="0" err="1"/>
              <a:t>sp</a:t>
            </a:r>
            <a:r>
              <a:rPr lang="en-US" dirty="0"/>
              <a:t>, 32 * 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324</Words>
  <Application>Microsoft Office PowerPoint</Application>
  <PresentationFormat>On-screen Show (4:3)</PresentationFormat>
  <Paragraphs>321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Interrupts</vt:lpstr>
      <vt:lpstr>Emulating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Interrupts on other Processors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dodo</dc:creator>
  <cp:lastModifiedBy>bongo</cp:lastModifiedBy>
  <cp:revision>44</cp:revision>
  <dcterms:created xsi:type="dcterms:W3CDTF">2006-08-16T00:00:00Z</dcterms:created>
  <dcterms:modified xsi:type="dcterms:W3CDTF">2013-10-02T12:45:40Z</dcterms:modified>
</cp:coreProperties>
</file>