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handoutMasterIdLst>
    <p:handoutMasterId r:id="rId60"/>
  </p:handoutMasterIdLst>
  <p:sldIdLst>
    <p:sldId id="285" r:id="rId2"/>
    <p:sldId id="284" r:id="rId3"/>
    <p:sldId id="287" r:id="rId4"/>
    <p:sldId id="288" r:id="rId5"/>
    <p:sldId id="289" r:id="rId6"/>
    <p:sldId id="290" r:id="rId7"/>
    <p:sldId id="292" r:id="rId8"/>
    <p:sldId id="293" r:id="rId9"/>
    <p:sldId id="291" r:id="rId10"/>
    <p:sldId id="294" r:id="rId11"/>
    <p:sldId id="295" r:id="rId12"/>
    <p:sldId id="298" r:id="rId13"/>
    <p:sldId id="297" r:id="rId14"/>
    <p:sldId id="299" r:id="rId15"/>
    <p:sldId id="257" r:id="rId16"/>
    <p:sldId id="258" r:id="rId17"/>
    <p:sldId id="259" r:id="rId18"/>
    <p:sldId id="260" r:id="rId19"/>
    <p:sldId id="300" r:id="rId20"/>
    <p:sldId id="266" r:id="rId21"/>
    <p:sldId id="262" r:id="rId22"/>
    <p:sldId id="264" r:id="rId23"/>
    <p:sldId id="265" r:id="rId24"/>
    <p:sldId id="263" r:id="rId25"/>
    <p:sldId id="271" r:id="rId26"/>
    <p:sldId id="272" r:id="rId27"/>
    <p:sldId id="267" r:id="rId28"/>
    <p:sldId id="273" r:id="rId29"/>
    <p:sldId id="268" r:id="rId30"/>
    <p:sldId id="269" r:id="rId31"/>
    <p:sldId id="270" r:id="rId32"/>
    <p:sldId id="274" r:id="rId33"/>
    <p:sldId id="275" r:id="rId34"/>
    <p:sldId id="276" r:id="rId35"/>
    <p:sldId id="279" r:id="rId36"/>
    <p:sldId id="304" r:id="rId37"/>
    <p:sldId id="305" r:id="rId38"/>
    <p:sldId id="280" r:id="rId39"/>
    <p:sldId id="303" r:id="rId40"/>
    <p:sldId id="302" r:id="rId41"/>
    <p:sldId id="306" r:id="rId42"/>
    <p:sldId id="307" r:id="rId43"/>
    <p:sldId id="281" r:id="rId44"/>
    <p:sldId id="283" r:id="rId45"/>
    <p:sldId id="308" r:id="rId46"/>
    <p:sldId id="282" r:id="rId47"/>
    <p:sldId id="301" r:id="rId48"/>
    <p:sldId id="277" r:id="rId49"/>
    <p:sldId id="278" r:id="rId50"/>
    <p:sldId id="309" r:id="rId51"/>
    <p:sldId id="310" r:id="rId52"/>
    <p:sldId id="312" r:id="rId53"/>
    <p:sldId id="313" r:id="rId54"/>
    <p:sldId id="314" r:id="rId55"/>
    <p:sldId id="315" r:id="rId56"/>
    <p:sldId id="316" r:id="rId57"/>
    <p:sldId id="317" r:id="rId58"/>
    <p:sldId id="318" r:id="rId59"/>
  </p:sldIdLst>
  <p:sldSz cx="9144000" cy="6858000" type="screen4x3"/>
  <p:notesSz cx="6950075" cy="9167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58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F3CD7CFA-2522-4443-9CB2-5315A8407DB7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878158C7-1BF9-41B5-8D48-084A675C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43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rgbClr val="002060"/>
          </a:solidFill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DRAM_trench_structure_configuration1_1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library.utoronto.ca/details?694950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egg.ca/" TargetMode="External"/><Relationship Id="rId7" Type="http://schemas.openxmlformats.org/officeDocument/2006/relationships/hyperlink" Target="http://www.newegg.ca/Mushkin-Enhanced-Desktop-Memory/BrandSubCat/ID-1504-14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wegg.ca/Desktop-Memory/SubCategory/ID-147" TargetMode="External"/><Relationship Id="rId5" Type="http://schemas.openxmlformats.org/officeDocument/2006/relationships/hyperlink" Target="http://www.newegg.ca/Memory/Category/ID-17" TargetMode="External"/><Relationship Id="rId4" Type="http://schemas.openxmlformats.org/officeDocument/2006/relationships/hyperlink" Target="http://www.newegg.ca/Computer-Hardware/Store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anandtech.com/doci/3851/Back%20to%20Back%20Burst%20Read%20with%20Page%20Close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Memory External 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1086" y="990600"/>
            <a:ext cx="2743200" cy="2819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5286" y="130536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086" y="112069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A0-A9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0086" y="1185231"/>
            <a:ext cx="15240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1240833"/>
            <a:ext cx="6858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648200" y="1156693"/>
            <a:ext cx="15240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49336" y="106436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11067" y="2400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1719" y="221563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R/W!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6427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15286" y="353746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43200" y="4038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1Kbit SRAM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5029200"/>
            <a:ext cx="86573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GEOMETRY: ( ROWS </a:t>
            </a:r>
            <a:r>
              <a:rPr lang="en-US" sz="2800" dirty="0"/>
              <a:t>,</a:t>
            </a:r>
            <a:r>
              <a:rPr lang="en-US" sz="2800" dirty="0" smtClean="0"/>
              <a:t> COLS ) == ADDRESSES x DATA WIDTH</a:t>
            </a:r>
          </a:p>
          <a:p>
            <a:r>
              <a:rPr lang="en-US" sz="2800" dirty="0" smtClean="0"/>
              <a:t>CAPACITY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38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Taller Memories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1879666"/>
            <a:ext cx="3737133" cy="2748093"/>
            <a:chOff x="911067" y="990600"/>
            <a:chExt cx="4118133" cy="3521240"/>
          </a:xfrm>
        </p:grpSpPr>
        <p:sp>
          <p:nvSpPr>
            <p:cNvPr id="4" name="Rectangle 3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915286" y="1305365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1086" y="1120700"/>
              <a:ext cx="975423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A0-A11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343400" y="1240833"/>
              <a:ext cx="6858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49337" y="1064360"/>
              <a:ext cx="48965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D0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11719" y="221563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R/W!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6427" y="3352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915286" y="353746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43200" y="4038600"/>
              <a:ext cx="165726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4Kx1bit SRAM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10537" y="1879666"/>
            <a:ext cx="3737133" cy="2748093"/>
            <a:chOff x="911067" y="990600"/>
            <a:chExt cx="4118133" cy="3521240"/>
          </a:xfrm>
        </p:grpSpPr>
        <p:sp>
          <p:nvSpPr>
            <p:cNvPr id="18" name="Rectangle 17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915286" y="1305365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01086" y="1120700"/>
              <a:ext cx="846473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A0-A9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343400" y="1240833"/>
              <a:ext cx="6858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49337" y="1064360"/>
              <a:ext cx="48965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D0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11719" y="221563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R/W!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6427" y="3352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15286" y="353746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43200" y="4038600"/>
              <a:ext cx="165726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1Kx1bit SRAM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23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71094" y="2514600"/>
            <a:ext cx="2420105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248400" y="1219200"/>
            <a:ext cx="76200" cy="4876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0" y="3200400"/>
            <a:ext cx="9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4K rows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70206" y="1219200"/>
            <a:ext cx="2420881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1228797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00</a:t>
            </a:r>
            <a:r>
              <a:rPr lang="en-US" dirty="0" smtClean="0"/>
              <a:t> 00000 00000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251460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01</a:t>
            </a:r>
            <a:r>
              <a:rPr lang="en-US" dirty="0" smtClean="0"/>
              <a:t> 00000 00000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91000" y="1522596"/>
            <a:ext cx="38100" cy="8718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96563" y="1773865"/>
            <a:ext cx="9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 rows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75623" y="220980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00 11111 11111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347293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01 11111 11111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71093" y="5105400"/>
            <a:ext cx="2420105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70317" y="3810000"/>
            <a:ext cx="2420881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0199" y="381214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</a:t>
            </a:r>
            <a:r>
              <a:rPr lang="en-US" dirty="0" smtClean="0"/>
              <a:t> 00000 00000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77162" y="477047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10 11111 11111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94883" y="5105400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11</a:t>
            </a:r>
            <a:r>
              <a:rPr lang="en-US" dirty="0" smtClean="0"/>
              <a:t> 00000 00000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09060" y="6037153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11 11111 11111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0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71094" y="2514600"/>
            <a:ext cx="2420105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248400" y="1219200"/>
            <a:ext cx="76200" cy="4876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0" y="3200400"/>
            <a:ext cx="9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4K rows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70206" y="1219200"/>
            <a:ext cx="2420881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122879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00</a:t>
            </a:r>
            <a:r>
              <a:rPr lang="en-US" dirty="0" smtClean="0"/>
              <a:t> XXXXX </a:t>
            </a:r>
            <a:r>
              <a:rPr lang="en-US" dirty="0" err="1" smtClean="0"/>
              <a:t>XXXXX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251460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01</a:t>
            </a:r>
            <a:r>
              <a:rPr lang="en-US" dirty="0" smtClean="0"/>
              <a:t> </a:t>
            </a:r>
            <a:r>
              <a:rPr lang="en-US" dirty="0"/>
              <a:t>XXXXX </a:t>
            </a:r>
            <a:r>
              <a:rPr lang="en-US" dirty="0" err="1"/>
              <a:t>XXXXX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91000" y="1522596"/>
            <a:ext cx="38100" cy="8718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96563" y="1773865"/>
            <a:ext cx="9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 rows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71093" y="5105400"/>
            <a:ext cx="2420105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70317" y="3810000"/>
            <a:ext cx="2420881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0199" y="381214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</a:t>
            </a:r>
            <a:r>
              <a:rPr lang="en-US" dirty="0" smtClean="0"/>
              <a:t> </a:t>
            </a:r>
            <a:r>
              <a:rPr lang="en-US" dirty="0"/>
              <a:t>XXXXX </a:t>
            </a:r>
            <a:r>
              <a:rPr lang="en-US" dirty="0" err="1"/>
              <a:t>XXXXX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94883" y="510540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11</a:t>
            </a:r>
            <a:r>
              <a:rPr lang="en-US" dirty="0" smtClean="0"/>
              <a:t> XXXXX </a:t>
            </a:r>
            <a:r>
              <a:rPr lang="en-US" dirty="0" err="1" smtClean="0"/>
              <a:t>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9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Taller Memories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0036" y="832054"/>
            <a:ext cx="5806479" cy="58735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3152" y="1167575"/>
            <a:ext cx="9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776" y="84835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A0-A11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27323" y="1039519"/>
            <a:ext cx="217085" cy="196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76515" y="1098787"/>
            <a:ext cx="97688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610686" y="1009099"/>
            <a:ext cx="217085" cy="196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75157" y="82083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7142" y="2334711"/>
            <a:ext cx="9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7142" y="2062687"/>
            <a:ext cx="968614" cy="393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R/W!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440" y="3413902"/>
            <a:ext cx="422884" cy="393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7141" y="3588672"/>
            <a:ext cx="976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355756" y="1017681"/>
            <a:ext cx="5822021" cy="1086399"/>
            <a:chOff x="-6329181" y="990600"/>
            <a:chExt cx="11938982" cy="2891353"/>
          </a:xfrm>
        </p:grpSpPr>
        <p:sp>
          <p:nvSpPr>
            <p:cNvPr id="18" name="Rectangle 17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-6329181" y="1305368"/>
              <a:ext cx="7930269" cy="144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01086" y="1120699"/>
              <a:ext cx="896416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A0-A9</a:t>
              </a:r>
              <a:endParaRPr lang="en-US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343401" y="1206457"/>
              <a:ext cx="1266400" cy="3437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49337" y="1064360"/>
              <a:ext cx="549887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D0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11718" y="2215634"/>
              <a:ext cx="809784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R/W!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6427" y="3352800"/>
              <a:ext cx="388023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</a:t>
              </a:r>
              <a:endParaRPr lang="en-US" sz="14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91800" y="3537465"/>
              <a:ext cx="8092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5212599" y="2551382"/>
            <a:ext cx="1337716" cy="10593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78459" y="2669652"/>
            <a:ext cx="12341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12599" y="2600265"/>
            <a:ext cx="437136" cy="198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A0-A9</a:t>
            </a:r>
            <a:endParaRPr lang="en-US" sz="14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026805" y="2624513"/>
            <a:ext cx="74318" cy="6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549883" y="2632488"/>
            <a:ext cx="414452" cy="1291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98518" y="2613790"/>
            <a:ext cx="74318" cy="6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62660" y="2579097"/>
            <a:ext cx="268151" cy="198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D0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76112" y="3081064"/>
            <a:ext cx="3344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17783" y="3011677"/>
            <a:ext cx="394890" cy="198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R/W!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249339" y="3438957"/>
            <a:ext cx="189219" cy="198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828288" y="3508343"/>
            <a:ext cx="38431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886449" y="1547364"/>
            <a:ext cx="4711" cy="304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143000" y="2314213"/>
            <a:ext cx="3748160" cy="2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03529" y="2077045"/>
            <a:ext cx="0" cy="151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937911" y="1098787"/>
            <a:ext cx="0" cy="1546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978459" y="1149475"/>
            <a:ext cx="3684" cy="302908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60824" y="241372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567979" y="888817"/>
            <a:ext cx="308174" cy="238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95543" y="913725"/>
            <a:ext cx="532745" cy="238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A0-A9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5" name="Chord 44"/>
          <p:cNvSpPr/>
          <p:nvPr/>
        </p:nvSpPr>
        <p:spPr>
          <a:xfrm rot="12047298">
            <a:off x="4521346" y="1826966"/>
            <a:ext cx="308540" cy="295352"/>
          </a:xfrm>
          <a:prstGeom prst="chor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100955" y="3589298"/>
            <a:ext cx="33025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07247" y="3588672"/>
            <a:ext cx="303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03529" y="2077045"/>
            <a:ext cx="227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889493" y="3440938"/>
            <a:ext cx="1757770" cy="9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667000" y="1909563"/>
            <a:ext cx="1969000" cy="1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96966" y="2464027"/>
            <a:ext cx="532745" cy="238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A0-A9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226619" y="4030268"/>
            <a:ext cx="1337716" cy="10593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3978459" y="4148539"/>
            <a:ext cx="1248161" cy="1636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226619" y="4079151"/>
            <a:ext cx="437136" cy="198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A0-A9</a:t>
            </a:r>
            <a:endParaRPr lang="en-US" sz="1400" dirty="0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5040825" y="4103399"/>
            <a:ext cx="74318" cy="6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6563904" y="4124291"/>
            <a:ext cx="404115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6712538" y="4092676"/>
            <a:ext cx="74318" cy="6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176680" y="4057983"/>
            <a:ext cx="268151" cy="198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D0</a:t>
            </a:r>
            <a:endParaRPr lang="en-US" sz="1400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890133" y="4559950"/>
            <a:ext cx="3344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231804" y="4490563"/>
            <a:ext cx="394890" cy="198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R/W!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263359" y="4917843"/>
            <a:ext cx="189219" cy="198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4831972" y="4987229"/>
            <a:ext cx="39464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216283" y="5563969"/>
            <a:ext cx="1337716" cy="10593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982143" y="5682239"/>
            <a:ext cx="123414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216283" y="5612852"/>
            <a:ext cx="437136" cy="198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A0-A9</a:t>
            </a:r>
            <a:endParaRPr lang="en-US" sz="1400" dirty="0"/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5030489" y="5637100"/>
            <a:ext cx="74318" cy="6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6553567" y="5645075"/>
            <a:ext cx="414452" cy="1291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6702202" y="5626377"/>
            <a:ext cx="74318" cy="6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166344" y="5591684"/>
            <a:ext cx="268151" cy="198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D0</a:t>
            </a:r>
            <a:endParaRPr lang="en-US" sz="1400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4879796" y="6093651"/>
            <a:ext cx="3344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221467" y="6024264"/>
            <a:ext cx="394890" cy="198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R/W!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253023" y="6451544"/>
            <a:ext cx="189219" cy="198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4831972" y="6520930"/>
            <a:ext cx="38431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4890132" y="4559950"/>
            <a:ext cx="2057" cy="153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396966" y="3588672"/>
            <a:ext cx="10247" cy="3013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941595" y="2648483"/>
            <a:ext cx="0" cy="300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982143" y="4162062"/>
            <a:ext cx="0" cy="1520177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564508" y="54263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571663" y="3901404"/>
            <a:ext cx="308174" cy="238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4299227" y="3926312"/>
            <a:ext cx="532745" cy="238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A0-A9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4396966" y="6601885"/>
            <a:ext cx="10247" cy="2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410931" y="6601259"/>
            <a:ext cx="303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407213" y="5089632"/>
            <a:ext cx="227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901556" y="6453525"/>
            <a:ext cx="18083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250343" y="4917843"/>
            <a:ext cx="24067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400650" y="5476614"/>
            <a:ext cx="532745" cy="238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A0-A9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8" name="Chord 137"/>
          <p:cNvSpPr/>
          <p:nvPr/>
        </p:nvSpPr>
        <p:spPr>
          <a:xfrm rot="12047298">
            <a:off x="4521346" y="6373254"/>
            <a:ext cx="308540" cy="295352"/>
          </a:xfrm>
          <a:prstGeom prst="chor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ord 54"/>
          <p:cNvSpPr/>
          <p:nvPr/>
        </p:nvSpPr>
        <p:spPr>
          <a:xfrm rot="12047298">
            <a:off x="4509068" y="3360666"/>
            <a:ext cx="308540" cy="295352"/>
          </a:xfrm>
          <a:prstGeom prst="chor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rapezoid 151"/>
          <p:cNvSpPr/>
          <p:nvPr/>
        </p:nvSpPr>
        <p:spPr>
          <a:xfrm rot="16200000">
            <a:off x="1678843" y="4712170"/>
            <a:ext cx="1143000" cy="385887"/>
          </a:xfrm>
          <a:prstGeom prst="trapezoi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2250343" y="1152314"/>
            <a:ext cx="0" cy="322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257555" y="149213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A11-A10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7" name="Chord 136"/>
          <p:cNvSpPr/>
          <p:nvPr/>
        </p:nvSpPr>
        <p:spPr>
          <a:xfrm rot="12047298">
            <a:off x="4525030" y="4839553"/>
            <a:ext cx="308540" cy="295352"/>
          </a:xfrm>
          <a:prstGeom prst="chor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2667000" y="1910583"/>
            <a:ext cx="0" cy="2509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431224" y="4419600"/>
            <a:ext cx="2357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889493" y="3431218"/>
            <a:ext cx="0" cy="1254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431224" y="4685726"/>
            <a:ext cx="4582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2443287" y="5326800"/>
            <a:ext cx="4582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9493" y="5309134"/>
            <a:ext cx="0" cy="11443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9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decoder?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4424" y="838200"/>
            <a:ext cx="5634236" cy="46521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5865" y="1357581"/>
            <a:ext cx="1408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100699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A0-A10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91892" y="1159353"/>
            <a:ext cx="313013" cy="30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506841" y="1251099"/>
            <a:ext cx="140855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132867" y="1112263"/>
            <a:ext cx="313013" cy="30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49072" y="82083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7200" y="3164288"/>
            <a:ext cx="1408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2743200"/>
            <a:ext cx="1396634" cy="6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R/W!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141" y="4834859"/>
            <a:ext cx="609751" cy="6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199" y="5105400"/>
            <a:ext cx="1408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0203" y="586758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2Kx1bit SRAM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53834" y="1125548"/>
            <a:ext cx="5654826" cy="1681728"/>
            <a:chOff x="-2432514" y="990600"/>
            <a:chExt cx="8042315" cy="2891353"/>
          </a:xfrm>
        </p:grpSpPr>
        <p:sp>
          <p:nvSpPr>
            <p:cNvPr id="18" name="Rectangle 17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-2432514" y="1305365"/>
              <a:ext cx="4033601" cy="64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01086" y="1120699"/>
              <a:ext cx="896416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A0-A9</a:t>
              </a:r>
              <a:endParaRPr lang="en-US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343401" y="1206457"/>
              <a:ext cx="1266400" cy="3437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49337" y="1064360"/>
              <a:ext cx="549887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D0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11718" y="2215634"/>
              <a:ext cx="809784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R/W!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6427" y="3352800"/>
              <a:ext cx="388023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</a:t>
              </a:r>
              <a:endParaRPr lang="en-US" sz="14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91800" y="3537465"/>
              <a:ext cx="8092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5600" y="3499692"/>
            <a:ext cx="4305300" cy="1681728"/>
            <a:chOff x="-929714" y="990600"/>
            <a:chExt cx="6123014" cy="2891353"/>
          </a:xfrm>
        </p:grpSpPr>
        <p:sp>
          <p:nvSpPr>
            <p:cNvPr id="33" name="Rectangle 32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-929714" y="1305365"/>
              <a:ext cx="2530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601086" y="1120699"/>
              <a:ext cx="896416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A0-A9</a:t>
              </a:r>
              <a:endParaRPr lang="en-US" sz="14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4343401" y="1206457"/>
              <a:ext cx="849899" cy="3437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549338" y="1064360"/>
              <a:ext cx="549887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D0</a:t>
              </a:r>
              <a:endParaRPr lang="en-US" sz="14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611718" y="2215634"/>
              <a:ext cx="809784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R/W!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76427" y="3352800"/>
              <a:ext cx="388023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</a:t>
              </a:r>
              <a:endParaRPr lang="en-US" sz="140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954141" y="3537465"/>
              <a:ext cx="64694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 flipH="1" flipV="1">
            <a:off x="4204820" y="1945486"/>
            <a:ext cx="2966" cy="237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1"/>
          </p:cNvCxnSpPr>
          <p:nvPr/>
        </p:nvCxnSpPr>
        <p:spPr>
          <a:xfrm flipV="1">
            <a:off x="1874424" y="3132558"/>
            <a:ext cx="2330396" cy="31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08504" y="2765425"/>
            <a:ext cx="0" cy="2340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62800" y="1251099"/>
            <a:ext cx="0" cy="2394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95600" y="1329563"/>
            <a:ext cx="0" cy="235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9083" y="328660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629400" y="9260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2800" y="96462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A0-A9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5" name="Chord 44"/>
          <p:cNvSpPr/>
          <p:nvPr/>
        </p:nvSpPr>
        <p:spPr>
          <a:xfrm rot="12047298">
            <a:off x="3678383" y="2378308"/>
            <a:ext cx="444880" cy="457200"/>
          </a:xfrm>
          <a:prstGeom prst="chor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ord 54"/>
          <p:cNvSpPr/>
          <p:nvPr/>
        </p:nvSpPr>
        <p:spPr>
          <a:xfrm rot="12047298">
            <a:off x="3799058" y="4752452"/>
            <a:ext cx="444880" cy="457200"/>
          </a:xfrm>
          <a:prstGeom prst="chor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1853834" y="5105522"/>
            <a:ext cx="1654670" cy="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13865" y="5105400"/>
            <a:ext cx="437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508504" y="2765425"/>
            <a:ext cx="327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67000" y="1327395"/>
            <a:ext cx="0" cy="35462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67000" y="4873643"/>
            <a:ext cx="1277990" cy="30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67000" y="2499499"/>
            <a:ext cx="1069879" cy="66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3732405" y="2464116"/>
            <a:ext cx="52941" cy="664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981744" y="216121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99041" y="336446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A0-A9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7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External 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1086" y="990600"/>
            <a:ext cx="2743200" cy="2819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5286" y="130536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1086" y="112069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A0-A9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0086" y="1185231"/>
            <a:ext cx="15240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1240833"/>
            <a:ext cx="6858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648200" y="1156693"/>
            <a:ext cx="15240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49336" y="106436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11067" y="2400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1719" y="221563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R/W!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6427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15286" y="3537466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43200" y="4038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1Kbit SRAM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6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Internal Organization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46790" y="762000"/>
            <a:ext cx="5941010" cy="58939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1537" y="1420019"/>
            <a:ext cx="5858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2019" y="1109219"/>
            <a:ext cx="81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A0-A9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21649" y="1168878"/>
            <a:ext cx="330056" cy="38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17488" y="6002461"/>
            <a:ext cx="205364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971096" y="5823466"/>
            <a:ext cx="330056" cy="38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96200" y="5638800"/>
            <a:ext cx="5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2400" y="3708991"/>
            <a:ext cx="14852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66" y="3352801"/>
            <a:ext cx="98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R/W!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6529" y="5728553"/>
            <a:ext cx="642951" cy="77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1537" y="6086246"/>
            <a:ext cx="14852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705600" y="1420019"/>
            <a:ext cx="304800" cy="3913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05600" y="1420019"/>
            <a:ext cx="304800" cy="250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05600" y="1663700"/>
            <a:ext cx="304800" cy="250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05600" y="5082067"/>
            <a:ext cx="304800" cy="2500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12688" y="5772962"/>
            <a:ext cx="304800" cy="40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6865088" y="1545034"/>
            <a:ext cx="0" cy="42279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apezoid 25"/>
          <p:cNvSpPr/>
          <p:nvPr/>
        </p:nvSpPr>
        <p:spPr>
          <a:xfrm rot="5400000">
            <a:off x="4202860" y="3107326"/>
            <a:ext cx="4119816" cy="485935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0" y="579043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Sense Amp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5" idx="1"/>
          </p:cNvCxnSpPr>
          <p:nvPr/>
        </p:nvCxnSpPr>
        <p:spPr>
          <a:xfrm flipV="1">
            <a:off x="6505736" y="1545035"/>
            <a:ext cx="199864" cy="9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513901" y="1783770"/>
            <a:ext cx="199864" cy="9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3901" y="5181600"/>
            <a:ext cx="199864" cy="9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72400" y="142001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SRAM bit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flipH="1">
            <a:off x="7086600" y="1604685"/>
            <a:ext cx="685800" cy="1790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3600" y="3673175"/>
            <a:ext cx="3778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Wire delay = f(length^2)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3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Internal Organization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46790" y="762000"/>
            <a:ext cx="5365382" cy="5638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52400" y="1052524"/>
            <a:ext cx="8234705" cy="5448121"/>
            <a:chOff x="152400" y="1052524"/>
            <a:chExt cx="8234705" cy="544812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61537" y="1420019"/>
              <a:ext cx="28102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2019" y="1109219"/>
              <a:ext cx="817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A0-A9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821649" y="1168878"/>
              <a:ext cx="330056" cy="386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085750" y="5257800"/>
              <a:ext cx="3301355" cy="1402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7287068" y="5078805"/>
              <a:ext cx="330056" cy="386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012172" y="4894139"/>
              <a:ext cx="54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D0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52400" y="3708991"/>
              <a:ext cx="14852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51666" y="3352801"/>
              <a:ext cx="985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R/W!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6529" y="5728553"/>
              <a:ext cx="642951" cy="77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1537" y="6086246"/>
              <a:ext cx="14852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3657600" y="1420019"/>
              <a:ext cx="2856301" cy="200898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32x32 array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57600" y="1424962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57600" y="1668643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57600" y="3178969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3657600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3810000" y="1547910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rapezoid 25"/>
            <p:cNvSpPr/>
            <p:nvPr/>
          </p:nvSpPr>
          <p:spPr>
            <a:xfrm rot="5400000">
              <a:off x="2069075" y="2148809"/>
              <a:ext cx="2291386" cy="485935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Row 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endCxn id="5" idx="1"/>
            </p:cNvCxnSpPr>
            <p:nvPr/>
          </p:nvCxnSpPr>
          <p:spPr>
            <a:xfrm flipV="1">
              <a:off x="3457736" y="1549978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465901" y="1788713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465901" y="3278502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962400" y="1422895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09101" y="1420454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07016" y="1663697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9101" y="3178969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038600" y="1981200"/>
              <a:ext cx="0" cy="990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226822" y="1981200"/>
              <a:ext cx="0" cy="990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962400" y="1670485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62400" y="3655159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endCxn id="41" idx="0"/>
            </p:cNvCxnSpPr>
            <p:nvPr/>
          </p:nvCxnSpPr>
          <p:spPr>
            <a:xfrm>
              <a:off x="4114800" y="1545469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248400" y="3681168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endCxn id="43" idx="0"/>
            </p:cNvCxnSpPr>
            <p:nvPr/>
          </p:nvCxnSpPr>
          <p:spPr>
            <a:xfrm>
              <a:off x="6400800" y="1571478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apezoid 44"/>
            <p:cNvSpPr/>
            <p:nvPr/>
          </p:nvSpPr>
          <p:spPr>
            <a:xfrm rot="10800000">
              <a:off x="3665764" y="4267199"/>
              <a:ext cx="2846051" cy="485935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133600" y="4519600"/>
              <a:ext cx="16427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67200" y="4334934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Column Mux</a:t>
              </a:r>
              <a:endParaRPr lang="en-US" dirty="0"/>
            </a:p>
          </p:txBody>
        </p:sp>
        <p:cxnSp>
          <p:nvCxnSpPr>
            <p:cNvPr id="48" name="Straight Arrow Connector 47"/>
            <p:cNvCxnSpPr>
              <a:stCxn id="7" idx="2"/>
            </p:cNvCxnSpPr>
            <p:nvPr/>
          </p:nvCxnSpPr>
          <p:spPr>
            <a:xfrm>
              <a:off x="3810000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6572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400800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0"/>
            </p:cNvCxnSpPr>
            <p:nvPr/>
          </p:nvCxnSpPr>
          <p:spPr>
            <a:xfrm>
              <a:off x="5088789" y="4753134"/>
              <a:ext cx="0" cy="51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133600" y="1420019"/>
              <a:ext cx="0" cy="3090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142460" y="1052524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A0-A4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10498" y="4140835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A5-A9</a:t>
              </a:r>
              <a:endParaRPr lang="en-US" dirty="0"/>
            </a:p>
          </p:txBody>
        </p:sp>
      </p:grpSp>
      <p:sp>
        <p:nvSpPr>
          <p:cNvPr id="63" name="TextBox 62"/>
          <p:cNvSpPr txBox="1"/>
          <p:nvPr/>
        </p:nvSpPr>
        <p:spPr>
          <a:xfrm rot="18957151">
            <a:off x="6909937" y="1604047"/>
            <a:ext cx="216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square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66"/>
          <p:cNvSpPr/>
          <p:nvPr/>
        </p:nvSpPr>
        <p:spPr>
          <a:xfrm>
            <a:off x="1799189" y="914400"/>
            <a:ext cx="5762775" cy="5638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Wider Data Bus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537" y="1420019"/>
            <a:ext cx="2810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019" y="1109219"/>
            <a:ext cx="81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A0-A9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821649" y="1168878"/>
            <a:ext cx="330056" cy="38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" y="3708991"/>
            <a:ext cx="14852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666" y="3352801"/>
            <a:ext cx="98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R/W!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6529" y="5728553"/>
            <a:ext cx="642951" cy="77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1537" y="6086246"/>
            <a:ext cx="14852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33600" y="4519600"/>
            <a:ext cx="1642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2971800" y="1246084"/>
            <a:ext cx="5415305" cy="4218767"/>
            <a:chOff x="2971800" y="1246084"/>
            <a:chExt cx="5415305" cy="4218767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5085750" y="5257800"/>
              <a:ext cx="3301355" cy="1402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287068" y="5078805"/>
              <a:ext cx="330056" cy="386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12172" y="4894139"/>
              <a:ext cx="54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57600" y="1420019"/>
              <a:ext cx="2856301" cy="200898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32x32 array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57600" y="1424962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7600" y="1668643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57600" y="3178969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7600" y="3657600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endCxn id="20" idx="0"/>
            </p:cNvCxnSpPr>
            <p:nvPr/>
          </p:nvCxnSpPr>
          <p:spPr>
            <a:xfrm>
              <a:off x="3810000" y="1547910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5400000">
              <a:off x="2069075" y="2148809"/>
              <a:ext cx="2291386" cy="485935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Row 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7" idx="1"/>
            </p:cNvCxnSpPr>
            <p:nvPr/>
          </p:nvCxnSpPr>
          <p:spPr>
            <a:xfrm flipV="1">
              <a:off x="3457736" y="1549978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465901" y="1788713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465901" y="3278502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962400" y="1422895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09101" y="1420454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07016" y="1663697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09101" y="3178969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038600" y="1981200"/>
              <a:ext cx="0" cy="990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226822" y="1981200"/>
              <a:ext cx="0" cy="990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962400" y="1670485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62400" y="3655159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endCxn id="33" idx="0"/>
            </p:cNvCxnSpPr>
            <p:nvPr/>
          </p:nvCxnSpPr>
          <p:spPr>
            <a:xfrm>
              <a:off x="4114800" y="1545469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248400" y="3681168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>
              <a:off x="6400800" y="1571478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apezoid 36"/>
            <p:cNvSpPr/>
            <p:nvPr/>
          </p:nvSpPr>
          <p:spPr>
            <a:xfrm rot="10800000">
              <a:off x="3665764" y="4267199"/>
              <a:ext cx="2846051" cy="485935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4334934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Column Mux</a:t>
              </a:r>
              <a:endParaRPr lang="en-US" dirty="0"/>
            </a:p>
          </p:txBody>
        </p:sp>
        <p:cxnSp>
          <p:nvCxnSpPr>
            <p:cNvPr id="40" name="Straight Arrow Connector 39"/>
            <p:cNvCxnSpPr>
              <a:stCxn id="20" idx="2"/>
            </p:cNvCxnSpPr>
            <p:nvPr/>
          </p:nvCxnSpPr>
          <p:spPr>
            <a:xfrm>
              <a:off x="3810000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116572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400800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0"/>
            </p:cNvCxnSpPr>
            <p:nvPr/>
          </p:nvCxnSpPr>
          <p:spPr>
            <a:xfrm>
              <a:off x="5088789" y="4753134"/>
              <a:ext cx="0" cy="51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 flipV="1">
            <a:off x="2133600" y="1420019"/>
            <a:ext cx="0" cy="309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2460" y="105252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A0-A4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10498" y="414083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A5-A9</a:t>
            </a:r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3138377" y="1513330"/>
            <a:ext cx="5415305" cy="4218767"/>
            <a:chOff x="2971800" y="1246084"/>
            <a:chExt cx="5415305" cy="4218767"/>
          </a:xfrm>
        </p:grpSpPr>
        <p:cxnSp>
          <p:nvCxnSpPr>
            <p:cNvPr id="175" name="Straight Arrow Connector 174"/>
            <p:cNvCxnSpPr/>
            <p:nvPr/>
          </p:nvCxnSpPr>
          <p:spPr>
            <a:xfrm flipV="1">
              <a:off x="5085750" y="5257800"/>
              <a:ext cx="3301355" cy="1402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7287068" y="5078805"/>
              <a:ext cx="330056" cy="386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7012172" y="4894139"/>
              <a:ext cx="54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D2</a:t>
              </a:r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657600" y="1420019"/>
              <a:ext cx="2856301" cy="200898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32x32 array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657600" y="1424962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657600" y="1668643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657600" y="3178969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657600" y="3657600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182"/>
            <p:cNvCxnSpPr>
              <a:endCxn id="182" idx="0"/>
            </p:cNvCxnSpPr>
            <p:nvPr/>
          </p:nvCxnSpPr>
          <p:spPr>
            <a:xfrm>
              <a:off x="3810000" y="1547910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rapezoid 183"/>
            <p:cNvSpPr/>
            <p:nvPr/>
          </p:nvSpPr>
          <p:spPr>
            <a:xfrm rot="5400000">
              <a:off x="2069075" y="2148809"/>
              <a:ext cx="2291386" cy="485935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Row 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Straight Arrow Connector 184"/>
            <p:cNvCxnSpPr>
              <a:endCxn id="179" idx="1"/>
            </p:cNvCxnSpPr>
            <p:nvPr/>
          </p:nvCxnSpPr>
          <p:spPr>
            <a:xfrm flipV="1">
              <a:off x="3457736" y="1549978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V="1">
              <a:off x="3465901" y="1788713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flipV="1">
              <a:off x="3465901" y="3278502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3962400" y="1422895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209101" y="1420454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207016" y="1663697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209101" y="3178969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4038600" y="1981200"/>
              <a:ext cx="0" cy="990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226822" y="1981200"/>
              <a:ext cx="0" cy="990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3962400" y="1670485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962400" y="3655159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Arrow Connector 195"/>
            <p:cNvCxnSpPr>
              <a:endCxn id="195" idx="0"/>
            </p:cNvCxnSpPr>
            <p:nvPr/>
          </p:nvCxnSpPr>
          <p:spPr>
            <a:xfrm>
              <a:off x="4114800" y="1545469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6248400" y="3681168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Arrow Connector 197"/>
            <p:cNvCxnSpPr>
              <a:endCxn id="197" idx="0"/>
            </p:cNvCxnSpPr>
            <p:nvPr/>
          </p:nvCxnSpPr>
          <p:spPr>
            <a:xfrm>
              <a:off x="6400800" y="1571478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rapezoid 198"/>
            <p:cNvSpPr/>
            <p:nvPr/>
          </p:nvSpPr>
          <p:spPr>
            <a:xfrm rot="10800000">
              <a:off x="3665764" y="4267199"/>
              <a:ext cx="2846051" cy="485935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267200" y="4334934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Column Mux</a:t>
              </a:r>
              <a:endParaRPr lang="en-US" dirty="0"/>
            </a:p>
          </p:txBody>
        </p:sp>
        <p:cxnSp>
          <p:nvCxnSpPr>
            <p:cNvPr id="201" name="Straight Arrow Connector 200"/>
            <p:cNvCxnSpPr>
              <a:stCxn id="182" idx="2"/>
            </p:cNvCxnSpPr>
            <p:nvPr/>
          </p:nvCxnSpPr>
          <p:spPr>
            <a:xfrm>
              <a:off x="3810000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4116572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6400800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99" idx="0"/>
            </p:cNvCxnSpPr>
            <p:nvPr/>
          </p:nvCxnSpPr>
          <p:spPr>
            <a:xfrm>
              <a:off x="5088789" y="4753134"/>
              <a:ext cx="0" cy="51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>
            <a:off x="3424049" y="1809602"/>
            <a:ext cx="5415305" cy="4218767"/>
            <a:chOff x="2971800" y="1246084"/>
            <a:chExt cx="5415305" cy="4218767"/>
          </a:xfrm>
        </p:grpSpPr>
        <p:cxnSp>
          <p:nvCxnSpPr>
            <p:cNvPr id="206" name="Straight Arrow Connector 205"/>
            <p:cNvCxnSpPr/>
            <p:nvPr/>
          </p:nvCxnSpPr>
          <p:spPr>
            <a:xfrm flipV="1">
              <a:off x="5085750" y="5257800"/>
              <a:ext cx="3301355" cy="1402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>
              <a:off x="7287068" y="5078805"/>
              <a:ext cx="330056" cy="386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7012172" y="4894139"/>
              <a:ext cx="54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D1</a:t>
              </a:r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657600" y="1420019"/>
              <a:ext cx="2856301" cy="200898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32x32 array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657600" y="1424962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657600" y="1668643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657600" y="3178969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657600" y="3657600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Arrow Connector 213"/>
            <p:cNvCxnSpPr>
              <a:endCxn id="213" idx="0"/>
            </p:cNvCxnSpPr>
            <p:nvPr/>
          </p:nvCxnSpPr>
          <p:spPr>
            <a:xfrm>
              <a:off x="3810000" y="1547910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rapezoid 214"/>
            <p:cNvSpPr/>
            <p:nvPr/>
          </p:nvSpPr>
          <p:spPr>
            <a:xfrm rot="5400000">
              <a:off x="2069075" y="2148809"/>
              <a:ext cx="2291386" cy="485935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Row 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6" name="Straight Arrow Connector 215"/>
            <p:cNvCxnSpPr>
              <a:endCxn id="210" idx="1"/>
            </p:cNvCxnSpPr>
            <p:nvPr/>
          </p:nvCxnSpPr>
          <p:spPr>
            <a:xfrm flipV="1">
              <a:off x="3457736" y="1549978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 flipV="1">
              <a:off x="3465901" y="1788713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V="1">
              <a:off x="3465901" y="3278502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tangle 218"/>
            <p:cNvSpPr/>
            <p:nvPr/>
          </p:nvSpPr>
          <p:spPr>
            <a:xfrm>
              <a:off x="3962400" y="1422895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09101" y="1420454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07016" y="1663697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6209101" y="3178969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4038600" y="1981200"/>
              <a:ext cx="0" cy="990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226822" y="1981200"/>
              <a:ext cx="0" cy="990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/>
            <p:cNvSpPr/>
            <p:nvPr/>
          </p:nvSpPr>
          <p:spPr>
            <a:xfrm>
              <a:off x="3962400" y="1670485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962400" y="3655159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" name="Straight Arrow Connector 226"/>
            <p:cNvCxnSpPr>
              <a:endCxn id="226" idx="0"/>
            </p:cNvCxnSpPr>
            <p:nvPr/>
          </p:nvCxnSpPr>
          <p:spPr>
            <a:xfrm>
              <a:off x="4114800" y="1545469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Rectangle 227"/>
            <p:cNvSpPr/>
            <p:nvPr/>
          </p:nvSpPr>
          <p:spPr>
            <a:xfrm>
              <a:off x="6248400" y="3681168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Straight Arrow Connector 228"/>
            <p:cNvCxnSpPr>
              <a:endCxn id="228" idx="0"/>
            </p:cNvCxnSpPr>
            <p:nvPr/>
          </p:nvCxnSpPr>
          <p:spPr>
            <a:xfrm>
              <a:off x="6400800" y="1571478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rapezoid 229"/>
            <p:cNvSpPr/>
            <p:nvPr/>
          </p:nvSpPr>
          <p:spPr>
            <a:xfrm rot="10800000">
              <a:off x="3665764" y="4267199"/>
              <a:ext cx="2846051" cy="485935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267200" y="4334934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Column Mux</a:t>
              </a:r>
              <a:endParaRPr lang="en-US" dirty="0"/>
            </a:p>
          </p:txBody>
        </p:sp>
        <p:cxnSp>
          <p:nvCxnSpPr>
            <p:cNvPr id="232" name="Straight Arrow Connector 231"/>
            <p:cNvCxnSpPr>
              <a:stCxn id="213" idx="2"/>
            </p:cNvCxnSpPr>
            <p:nvPr/>
          </p:nvCxnSpPr>
          <p:spPr>
            <a:xfrm>
              <a:off x="3810000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4116572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6400800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230" idx="0"/>
            </p:cNvCxnSpPr>
            <p:nvPr/>
          </p:nvCxnSpPr>
          <p:spPr>
            <a:xfrm>
              <a:off x="5088789" y="4753134"/>
              <a:ext cx="0" cy="51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685746" y="2069281"/>
            <a:ext cx="5415305" cy="4218767"/>
            <a:chOff x="2971800" y="1246084"/>
            <a:chExt cx="5415305" cy="4218767"/>
          </a:xfrm>
        </p:grpSpPr>
        <p:cxnSp>
          <p:nvCxnSpPr>
            <p:cNvPr id="237" name="Straight Arrow Connector 236"/>
            <p:cNvCxnSpPr/>
            <p:nvPr/>
          </p:nvCxnSpPr>
          <p:spPr>
            <a:xfrm flipV="1">
              <a:off x="5085750" y="5257800"/>
              <a:ext cx="3301355" cy="1402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H="1">
              <a:off x="7287068" y="5078805"/>
              <a:ext cx="330056" cy="386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7012172" y="4894139"/>
              <a:ext cx="54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D0</a:t>
              </a:r>
              <a:endParaRPr lang="en-US" dirty="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657600" y="1420019"/>
              <a:ext cx="2856301" cy="200898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32x32 array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657600" y="1424962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657600" y="1668643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657600" y="3178969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657600" y="3657600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Arrow Connector 244"/>
            <p:cNvCxnSpPr>
              <a:endCxn id="244" idx="0"/>
            </p:cNvCxnSpPr>
            <p:nvPr/>
          </p:nvCxnSpPr>
          <p:spPr>
            <a:xfrm>
              <a:off x="3810000" y="1547910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rapezoid 245"/>
            <p:cNvSpPr/>
            <p:nvPr/>
          </p:nvSpPr>
          <p:spPr>
            <a:xfrm rot="5400000">
              <a:off x="2069075" y="2148809"/>
              <a:ext cx="2291386" cy="485935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Row 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7" name="Straight Arrow Connector 246"/>
            <p:cNvCxnSpPr>
              <a:endCxn id="241" idx="1"/>
            </p:cNvCxnSpPr>
            <p:nvPr/>
          </p:nvCxnSpPr>
          <p:spPr>
            <a:xfrm flipV="1">
              <a:off x="3457736" y="1549978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 flipV="1">
              <a:off x="3465901" y="1788713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 flipV="1">
              <a:off x="3465901" y="3278502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Rectangle 249"/>
            <p:cNvSpPr/>
            <p:nvPr/>
          </p:nvSpPr>
          <p:spPr>
            <a:xfrm>
              <a:off x="3962400" y="1422895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6209101" y="1420454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6207016" y="1663697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6209101" y="3178969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Straight Connector 253"/>
            <p:cNvCxnSpPr/>
            <p:nvPr/>
          </p:nvCxnSpPr>
          <p:spPr>
            <a:xfrm>
              <a:off x="4038600" y="1981200"/>
              <a:ext cx="0" cy="990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226822" y="1981200"/>
              <a:ext cx="0" cy="990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255"/>
            <p:cNvSpPr/>
            <p:nvPr/>
          </p:nvSpPr>
          <p:spPr>
            <a:xfrm>
              <a:off x="3962400" y="1670485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962400" y="3655159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8" name="Straight Arrow Connector 257"/>
            <p:cNvCxnSpPr>
              <a:endCxn id="257" idx="0"/>
            </p:cNvCxnSpPr>
            <p:nvPr/>
          </p:nvCxnSpPr>
          <p:spPr>
            <a:xfrm>
              <a:off x="4114800" y="1545469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Rectangle 258"/>
            <p:cNvSpPr/>
            <p:nvPr/>
          </p:nvSpPr>
          <p:spPr>
            <a:xfrm>
              <a:off x="6248400" y="3681168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Arrow Connector 259"/>
            <p:cNvCxnSpPr>
              <a:endCxn id="259" idx="0"/>
            </p:cNvCxnSpPr>
            <p:nvPr/>
          </p:nvCxnSpPr>
          <p:spPr>
            <a:xfrm>
              <a:off x="6400800" y="1571478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rapezoid 260"/>
            <p:cNvSpPr/>
            <p:nvPr/>
          </p:nvSpPr>
          <p:spPr>
            <a:xfrm rot="10800000">
              <a:off x="3665764" y="4267199"/>
              <a:ext cx="2846051" cy="485935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267200" y="4334934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Column Mux</a:t>
              </a:r>
              <a:endParaRPr lang="en-US" dirty="0"/>
            </a:p>
          </p:txBody>
        </p:sp>
        <p:cxnSp>
          <p:nvCxnSpPr>
            <p:cNvPr id="263" name="Straight Arrow Connector 262"/>
            <p:cNvCxnSpPr>
              <a:stCxn id="244" idx="2"/>
            </p:cNvCxnSpPr>
            <p:nvPr/>
          </p:nvCxnSpPr>
          <p:spPr>
            <a:xfrm>
              <a:off x="3810000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4116572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6400800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1" idx="0"/>
            </p:cNvCxnSpPr>
            <p:nvPr/>
          </p:nvCxnSpPr>
          <p:spPr>
            <a:xfrm>
              <a:off x="5088789" y="4753134"/>
              <a:ext cx="0" cy="51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Wider Data Bus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46790" y="762000"/>
            <a:ext cx="5365382" cy="5638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52400" y="1052524"/>
            <a:ext cx="8234705" cy="5448121"/>
            <a:chOff x="152400" y="1052524"/>
            <a:chExt cx="8234705" cy="544812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61537" y="1420019"/>
              <a:ext cx="28102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2019" y="1109219"/>
              <a:ext cx="817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A0-A9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821649" y="1168878"/>
              <a:ext cx="330056" cy="386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085750" y="5257800"/>
              <a:ext cx="3301355" cy="1402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7287068" y="5078805"/>
              <a:ext cx="330056" cy="386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012172" y="4894139"/>
              <a:ext cx="1293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D0-D3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52400" y="3708991"/>
              <a:ext cx="14852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51666" y="3352801"/>
              <a:ext cx="985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R/W!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6529" y="5728553"/>
              <a:ext cx="642951" cy="77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1537" y="6086246"/>
              <a:ext cx="14852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3657600" y="1420019"/>
              <a:ext cx="2856301" cy="200898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32x32 array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57600" y="1424962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57600" y="1668643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57600" y="3178969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3657600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3810000" y="1547910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rapezoid 25"/>
            <p:cNvSpPr/>
            <p:nvPr/>
          </p:nvSpPr>
          <p:spPr>
            <a:xfrm rot="5400000">
              <a:off x="2069075" y="2148809"/>
              <a:ext cx="2291386" cy="485935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Row 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endCxn id="5" idx="1"/>
            </p:cNvCxnSpPr>
            <p:nvPr/>
          </p:nvCxnSpPr>
          <p:spPr>
            <a:xfrm flipV="1">
              <a:off x="3457736" y="1549978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465901" y="1788713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465901" y="3278502"/>
              <a:ext cx="199864" cy="98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962400" y="1422895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09101" y="1420454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07016" y="1663697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9101" y="3178969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038600" y="1981200"/>
              <a:ext cx="0" cy="990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226822" y="1981200"/>
              <a:ext cx="0" cy="990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962400" y="1670485"/>
              <a:ext cx="304800" cy="2500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62400" y="3655159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endCxn id="41" idx="0"/>
            </p:cNvCxnSpPr>
            <p:nvPr/>
          </p:nvCxnSpPr>
          <p:spPr>
            <a:xfrm>
              <a:off x="4114800" y="1545469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248400" y="3681168"/>
              <a:ext cx="304800" cy="404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endCxn id="43" idx="0"/>
            </p:cNvCxnSpPr>
            <p:nvPr/>
          </p:nvCxnSpPr>
          <p:spPr>
            <a:xfrm>
              <a:off x="6400800" y="1571478"/>
              <a:ext cx="0" cy="210969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apezoid 44"/>
            <p:cNvSpPr/>
            <p:nvPr/>
          </p:nvSpPr>
          <p:spPr>
            <a:xfrm rot="10800000">
              <a:off x="3665764" y="4267199"/>
              <a:ext cx="2846051" cy="485935"/>
            </a:xfrm>
            <a:prstGeom prst="trapezoi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133600" y="4519600"/>
              <a:ext cx="16427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67200" y="4334934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Column Mux</a:t>
              </a:r>
              <a:endParaRPr lang="en-US" dirty="0"/>
            </a:p>
          </p:txBody>
        </p:sp>
        <p:cxnSp>
          <p:nvCxnSpPr>
            <p:cNvPr id="48" name="Straight Arrow Connector 47"/>
            <p:cNvCxnSpPr>
              <a:stCxn id="7" idx="2"/>
            </p:cNvCxnSpPr>
            <p:nvPr/>
          </p:nvCxnSpPr>
          <p:spPr>
            <a:xfrm>
              <a:off x="3810000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6572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400800" y="4061884"/>
              <a:ext cx="0" cy="20531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0"/>
            </p:cNvCxnSpPr>
            <p:nvPr/>
          </p:nvCxnSpPr>
          <p:spPr>
            <a:xfrm>
              <a:off x="5088789" y="4753134"/>
              <a:ext cx="0" cy="51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133600" y="1420019"/>
              <a:ext cx="0" cy="3090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142460" y="1052524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A0-A4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10498" y="4140835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A5-A9</a:t>
              </a:r>
              <a:endParaRPr lang="en-US" dirty="0"/>
            </a:p>
          </p:txBody>
        </p:sp>
      </p:grpSp>
      <p:sp>
        <p:nvSpPr>
          <p:cNvPr id="63" name="TextBox 62"/>
          <p:cNvSpPr txBox="1"/>
          <p:nvPr/>
        </p:nvSpPr>
        <p:spPr>
          <a:xfrm rot="18957151">
            <a:off x="6909937" y="1604047"/>
            <a:ext cx="216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square as possible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24400" y="4817816"/>
            <a:ext cx="12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D0-D3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Wider Memories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                                    HAVE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1879666"/>
            <a:ext cx="3737133" cy="2667000"/>
            <a:chOff x="911067" y="990600"/>
            <a:chExt cx="4118133" cy="3417332"/>
          </a:xfrm>
        </p:grpSpPr>
        <p:sp>
          <p:nvSpPr>
            <p:cNvPr id="4" name="Rectangle 3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915286" y="1305365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1086" y="1120699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A0-A9</a:t>
              </a: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343400" y="1240833"/>
              <a:ext cx="6858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49337" y="1064360"/>
              <a:ext cx="853538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D0-D1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11719" y="221563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R/W!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6427" y="3352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915286" y="353746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43200" y="4038600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1Kx2bit SRAM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10537" y="1879666"/>
            <a:ext cx="3737133" cy="2748093"/>
            <a:chOff x="911067" y="990600"/>
            <a:chExt cx="4118133" cy="3521240"/>
          </a:xfrm>
        </p:grpSpPr>
        <p:sp>
          <p:nvSpPr>
            <p:cNvPr id="18" name="Rectangle 17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915286" y="1305365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01086" y="1120699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A0-A9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343400" y="1240833"/>
              <a:ext cx="6858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49337" y="1064360"/>
              <a:ext cx="48965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D0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11719" y="221563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R/W!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6427" y="3352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15286" y="353746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43200" y="4038600"/>
              <a:ext cx="165726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1Kx1bit SRAM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282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20300" cy="704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704111"/>
            <a:ext cx="196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prof. </a:t>
            </a:r>
            <a:r>
              <a:rPr lang="en-US" sz="1400" dirty="0" err="1" smtClean="0"/>
              <a:t>Gulak’s</a:t>
            </a:r>
            <a:r>
              <a:rPr lang="en-US" sz="1400" dirty="0" smtClean="0"/>
              <a:t> Slides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34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Bit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234674"/>
            <a:ext cx="9144000" cy="2667000"/>
          </a:xfrm>
        </p:spPr>
        <p:txBody>
          <a:bodyPr>
            <a:normAutofit/>
          </a:bodyPr>
          <a:lstStyle/>
          <a:p>
            <a:pPr marL="0" indent="0">
              <a:buFontTx/>
              <a:buChar char="-"/>
            </a:pPr>
            <a:r>
              <a:rPr lang="en-US" sz="1800" dirty="0"/>
              <a:t>Read Sequence</a:t>
            </a:r>
          </a:p>
          <a:p>
            <a:pPr marL="508000" lvl="1" indent="-169863">
              <a:buNone/>
            </a:pPr>
            <a:r>
              <a:rPr lang="en-US" sz="1600" dirty="0" smtClean="0"/>
              <a:t>1. </a:t>
            </a:r>
            <a:r>
              <a:rPr lang="en-US" sz="1600" dirty="0" err="1"/>
              <a:t>precharge</a:t>
            </a:r>
            <a:r>
              <a:rPr lang="en-US" sz="1600" dirty="0"/>
              <a:t> all </a:t>
            </a:r>
            <a:r>
              <a:rPr lang="en-US" sz="1600" dirty="0" err="1"/>
              <a:t>bitlines</a:t>
            </a:r>
            <a:endParaRPr lang="en-US" sz="1600" dirty="0">
              <a:solidFill>
                <a:schemeClr val="bg2"/>
              </a:solidFill>
            </a:endParaRPr>
          </a:p>
          <a:p>
            <a:pPr marL="508000" lvl="1" indent="-169863">
              <a:buNone/>
            </a:pPr>
            <a:r>
              <a:rPr lang="en-US" sz="1600" dirty="0" smtClean="0"/>
              <a:t>2. </a:t>
            </a:r>
            <a:r>
              <a:rPr lang="en-US" sz="1600" dirty="0"/>
              <a:t>address decode</a:t>
            </a:r>
          </a:p>
          <a:p>
            <a:pPr marL="508000" lvl="1" indent="-169863">
              <a:buNone/>
            </a:pPr>
            <a:r>
              <a:rPr lang="en-US" sz="1600" dirty="0" smtClean="0"/>
              <a:t>3. </a:t>
            </a:r>
            <a:r>
              <a:rPr lang="en-US" sz="1600" dirty="0"/>
              <a:t>drive row select</a:t>
            </a:r>
          </a:p>
          <a:p>
            <a:pPr marL="508000" lvl="1" indent="-169863">
              <a:buNone/>
            </a:pPr>
            <a:r>
              <a:rPr lang="en-US" sz="1600" dirty="0" smtClean="0"/>
              <a:t>4. </a:t>
            </a:r>
            <a:r>
              <a:rPr lang="en-US" sz="1600" dirty="0"/>
              <a:t>selected bit-cells drive </a:t>
            </a:r>
            <a:r>
              <a:rPr lang="en-US" sz="1600" dirty="0" err="1"/>
              <a:t>bitlines</a:t>
            </a:r>
            <a:endParaRPr lang="en-US" sz="1600" dirty="0"/>
          </a:p>
          <a:p>
            <a:pPr marL="508000" lvl="1" indent="-169863">
              <a:buNone/>
            </a:pPr>
            <a:r>
              <a:rPr lang="en-US" sz="1600" dirty="0" smtClean="0"/>
              <a:t>5. </a:t>
            </a:r>
            <a:r>
              <a:rPr lang="en-US" sz="1600" dirty="0"/>
              <a:t>diff. sensing and col. </a:t>
            </a:r>
            <a:r>
              <a:rPr lang="en-US" sz="1600" dirty="0" smtClean="0"/>
              <a:t>select</a:t>
            </a:r>
            <a:endParaRPr lang="en-US" sz="1600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682875" y="1600200"/>
            <a:ext cx="1143000" cy="990600"/>
            <a:chOff x="3600" y="960"/>
            <a:chExt cx="864" cy="816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3840" y="960"/>
              <a:ext cx="384" cy="384"/>
              <a:chOff x="3600" y="960"/>
              <a:chExt cx="384" cy="384"/>
            </a:xfrm>
          </p:grpSpPr>
          <p:sp>
            <p:nvSpPr>
              <p:cNvPr id="10" name="AutoShape 24"/>
              <p:cNvSpPr>
                <a:spLocks noChangeArrowheads="1"/>
              </p:cNvSpPr>
              <p:nvPr/>
            </p:nvSpPr>
            <p:spPr bwMode="auto">
              <a:xfrm rot="5400000">
                <a:off x="3552" y="100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Oval 25"/>
              <p:cNvSpPr>
                <a:spLocks noChangeArrowheads="1"/>
              </p:cNvSpPr>
              <p:nvPr/>
            </p:nvSpPr>
            <p:spPr bwMode="auto">
              <a:xfrm>
                <a:off x="3888" y="11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 rot="16200000" flipH="1">
              <a:off x="3888" y="1440"/>
              <a:ext cx="384" cy="28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27"/>
            <p:cNvSpPr>
              <a:spLocks noChangeArrowheads="1"/>
            </p:cNvSpPr>
            <p:nvPr/>
          </p:nvSpPr>
          <p:spPr bwMode="auto">
            <a:xfrm flipH="1">
              <a:off x="3840" y="153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4224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 flipH="1">
              <a:off x="3600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30"/>
          <p:cNvSpPr>
            <a:spLocks/>
          </p:cNvSpPr>
          <p:nvPr/>
        </p:nvSpPr>
        <p:spPr bwMode="auto">
          <a:xfrm>
            <a:off x="1844675" y="1905000"/>
            <a:ext cx="838200" cy="228600"/>
          </a:xfrm>
          <a:custGeom>
            <a:avLst/>
            <a:gdLst>
              <a:gd name="T0" fmla="*/ 0 w 624"/>
              <a:gd name="T1" fmla="*/ 144 h 144"/>
              <a:gd name="T2" fmla="*/ 144 w 624"/>
              <a:gd name="T3" fmla="*/ 144 h 144"/>
              <a:gd name="T4" fmla="*/ 144 w 624"/>
              <a:gd name="T5" fmla="*/ 0 h 144"/>
              <a:gd name="T6" fmla="*/ 432 w 624"/>
              <a:gd name="T7" fmla="*/ 0 h 144"/>
              <a:gd name="T8" fmla="*/ 432 w 624"/>
              <a:gd name="T9" fmla="*/ 144 h 144"/>
              <a:gd name="T10" fmla="*/ 624 w 624"/>
              <a:gd name="T11" fmla="*/ 144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 flipH="1">
            <a:off x="3825875" y="1905000"/>
            <a:ext cx="838200" cy="228600"/>
          </a:xfrm>
          <a:custGeom>
            <a:avLst/>
            <a:gdLst>
              <a:gd name="T0" fmla="*/ 0 w 624"/>
              <a:gd name="T1" fmla="*/ 144 h 144"/>
              <a:gd name="T2" fmla="*/ 144 w 624"/>
              <a:gd name="T3" fmla="*/ 144 h 144"/>
              <a:gd name="T4" fmla="*/ 144 w 624"/>
              <a:gd name="T5" fmla="*/ 0 h 144"/>
              <a:gd name="T6" fmla="*/ 432 w 624"/>
              <a:gd name="T7" fmla="*/ 0 h 144"/>
              <a:gd name="T8" fmla="*/ 432 w 624"/>
              <a:gd name="T9" fmla="*/ 144 h 144"/>
              <a:gd name="T10" fmla="*/ 624 w 624"/>
              <a:gd name="T11" fmla="*/ 144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2073275" y="1828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33"/>
          <p:cNvSpPr>
            <a:spLocks noChangeArrowheads="1"/>
          </p:cNvSpPr>
          <p:nvPr/>
        </p:nvSpPr>
        <p:spPr bwMode="auto">
          <a:xfrm flipH="1">
            <a:off x="2149475" y="16764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34"/>
          <p:cNvSpPr>
            <a:spLocks noChangeArrowheads="1"/>
          </p:cNvSpPr>
          <p:nvPr/>
        </p:nvSpPr>
        <p:spPr bwMode="auto">
          <a:xfrm flipH="1">
            <a:off x="4206875" y="16764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>
            <a:off x="1844675" y="762000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4664075" y="762000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1158875" y="1295400"/>
            <a:ext cx="426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>
            <a:off x="2225675" y="12954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>
            <a:off x="4283075" y="1295400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>
            <a:off x="4130675" y="1828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>
            <a:off x="2536825" y="973138"/>
            <a:ext cx="1135696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row select</a:t>
            </a: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 rot="-5400000">
            <a:off x="1284288" y="1958975"/>
            <a:ext cx="78105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bitline</a:t>
            </a: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 rot="-5400000">
            <a:off x="4412187" y="1951672"/>
            <a:ext cx="843501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 err="1" smtClean="0"/>
              <a:t>bitline</a:t>
            </a:r>
            <a:r>
              <a:rPr lang="en-US" i="1" dirty="0" smtClean="0"/>
              <a:t>!</a:t>
            </a:r>
            <a:endParaRPr lang="en-US" i="1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315370" y="3282174"/>
            <a:ext cx="2209800" cy="2057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i="1"/>
              <a:t>bit-cell array</a:t>
            </a:r>
          </a:p>
          <a:p>
            <a:pPr>
              <a:lnSpc>
                <a:spcPct val="90000"/>
              </a:lnSpc>
            </a:pPr>
            <a:endParaRPr lang="en-US" i="1"/>
          </a:p>
          <a:p>
            <a:pPr>
              <a:lnSpc>
                <a:spcPct val="90000"/>
              </a:lnSpc>
            </a:pPr>
            <a:r>
              <a:rPr lang="en-US" i="1"/>
              <a:t>2</a:t>
            </a:r>
            <a:r>
              <a:rPr lang="en-US" i="1" baseline="30000"/>
              <a:t>n</a:t>
            </a:r>
            <a:r>
              <a:rPr lang="en-US" i="1"/>
              <a:t> row x 2</a:t>
            </a:r>
            <a:r>
              <a:rPr lang="en-US" i="1" baseline="30000"/>
              <a:t>m</a:t>
            </a:r>
            <a:r>
              <a:rPr lang="en-US" i="1"/>
              <a:t>-col</a:t>
            </a:r>
          </a:p>
          <a:p>
            <a:pPr>
              <a:lnSpc>
                <a:spcPct val="90000"/>
              </a:lnSpc>
            </a:pPr>
            <a:endParaRPr lang="en-US" i="1"/>
          </a:p>
          <a:p>
            <a:pPr>
              <a:lnSpc>
                <a:spcPct val="90000"/>
              </a:lnSpc>
            </a:pPr>
            <a:r>
              <a:rPr lang="en-US" i="1"/>
              <a:t>(n</a:t>
            </a:r>
            <a:r>
              <a:rPr lang="en-US" i="1">
                <a:sym typeface="Symbol" pitchFamily="31" charset="2"/>
              </a:rPr>
              <a:t></a:t>
            </a:r>
            <a:r>
              <a:rPr lang="en-US" i="1"/>
              <a:t>m to minmize</a:t>
            </a:r>
          </a:p>
          <a:p>
            <a:pPr>
              <a:lnSpc>
                <a:spcPct val="90000"/>
              </a:lnSpc>
            </a:pPr>
            <a:r>
              <a:rPr lang="en-US" i="1"/>
              <a:t>overall latency)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15370" y="5644374"/>
            <a:ext cx="2209800" cy="228600"/>
          </a:xfrm>
          <a:custGeom>
            <a:avLst/>
            <a:gdLst>
              <a:gd name="T0" fmla="*/ 2155783 w 21600"/>
              <a:gd name="T1" fmla="*/ 114300 h 21600"/>
              <a:gd name="T2" fmla="*/ 1104900 w 21600"/>
              <a:gd name="T3" fmla="*/ 228600 h 21600"/>
              <a:gd name="T4" fmla="*/ 54017 w 21600"/>
              <a:gd name="T5" fmla="*/ 114300 h 21600"/>
              <a:gd name="T6" fmla="*/ 11049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28 w 21600"/>
              <a:gd name="T13" fmla="*/ 2328 h 21600"/>
              <a:gd name="T14" fmla="*/ 19272 w 21600"/>
              <a:gd name="T15" fmla="*/ 192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55" y="21600"/>
                </a:lnTo>
                <a:lnTo>
                  <a:pt x="2054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1600" i="1" dirty="0"/>
              <a:t>sense amp and mux</a:t>
            </a: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7458370" y="5339574"/>
            <a:ext cx="0" cy="304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 rot="5400000">
            <a:off x="4791370" y="4196574"/>
            <a:ext cx="2057400" cy="228600"/>
          </a:xfrm>
          <a:custGeom>
            <a:avLst/>
            <a:gdLst>
              <a:gd name="T0" fmla="*/ 1945767 w 21600"/>
              <a:gd name="T1" fmla="*/ 114300 h 21600"/>
              <a:gd name="T2" fmla="*/ 1028700 w 21600"/>
              <a:gd name="T3" fmla="*/ 228600 h 21600"/>
              <a:gd name="T4" fmla="*/ 111633 w 21600"/>
              <a:gd name="T5" fmla="*/ 114300 h 21600"/>
              <a:gd name="T6" fmla="*/ 10287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2 w 21600"/>
              <a:gd name="T13" fmla="*/ 2972 h 21600"/>
              <a:gd name="T14" fmla="*/ 18628 w 21600"/>
              <a:gd name="T15" fmla="*/ 18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343" y="21600"/>
                </a:lnTo>
                <a:lnTo>
                  <a:pt x="1925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5934370" y="4348974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V="1">
            <a:off x="6086770" y="4272774"/>
            <a:ext cx="762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 flipV="1">
            <a:off x="7382170" y="5491974"/>
            <a:ext cx="152400" cy="76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4562770" y="4348974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5042196" y="4348974"/>
            <a:ext cx="1277938" cy="1371600"/>
          </a:xfrm>
          <a:custGeom>
            <a:avLst/>
            <a:gdLst>
              <a:gd name="T0" fmla="*/ 0 w 960"/>
              <a:gd name="T1" fmla="*/ 0 h 864"/>
              <a:gd name="T2" fmla="*/ 0 w 960"/>
              <a:gd name="T3" fmla="*/ 864 h 864"/>
              <a:gd name="T4" fmla="*/ 960 w 960"/>
              <a:gd name="T5" fmla="*/ 864 h 864"/>
              <a:gd name="T6" fmla="*/ 0 60000 65536"/>
              <a:gd name="T7" fmla="*/ 0 60000 65536"/>
              <a:gd name="T8" fmla="*/ 0 60000 65536"/>
              <a:gd name="T9" fmla="*/ 0 w 960"/>
              <a:gd name="T10" fmla="*/ 0 h 864"/>
              <a:gd name="T11" fmla="*/ 960 w 96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864">
                <a:moveTo>
                  <a:pt x="0" y="0"/>
                </a:moveTo>
                <a:lnTo>
                  <a:pt x="0" y="864"/>
                </a:lnTo>
                <a:lnTo>
                  <a:pt x="960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 flipV="1">
            <a:off x="5385095" y="4272774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 flipV="1">
            <a:off x="5553370" y="5644374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7496470" y="5339574"/>
            <a:ext cx="1300934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2</a:t>
            </a:r>
            <a:r>
              <a:rPr lang="en-US" i="1" baseline="30000"/>
              <a:t>m</a:t>
            </a:r>
            <a:r>
              <a:rPr lang="en-US" i="1"/>
              <a:t> diff pairs</a:t>
            </a: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924845" y="3891774"/>
            <a:ext cx="395288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2</a:t>
            </a:r>
            <a:r>
              <a:rPr lang="en-US" i="1" baseline="30000"/>
              <a:t>n</a:t>
            </a:r>
            <a:endParaRPr lang="en-US" i="1"/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5273970" y="3967974"/>
            <a:ext cx="31115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n</a:t>
            </a: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5439070" y="5304649"/>
            <a:ext cx="37465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m</a:t>
            </a:r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>
            <a:off x="7458370" y="586994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 flipV="1">
            <a:off x="7382170" y="5974574"/>
            <a:ext cx="152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7496470" y="5835020"/>
            <a:ext cx="31115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1</a:t>
            </a: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V="1">
            <a:off x="4699295" y="4272774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4442231" y="4307699"/>
            <a:ext cx="601447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 err="1"/>
              <a:t>n+m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47801" y="6595494"/>
            <a:ext cx="2626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From Prof. </a:t>
            </a:r>
            <a:r>
              <a:rPr lang="en-US" sz="1100" dirty="0" err="1" smtClean="0"/>
              <a:t>Sankaralingam</a:t>
            </a:r>
            <a:r>
              <a:rPr lang="en-US" sz="1100" dirty="0" smtClean="0"/>
              <a:t>, </a:t>
            </a:r>
            <a:r>
              <a:rPr lang="en-US" sz="1100" dirty="0" err="1" smtClean="0"/>
              <a:t>UWisc</a:t>
            </a:r>
            <a:r>
              <a:rPr lang="en-US" sz="1100" dirty="0" smtClean="0"/>
              <a:t>-Madison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737327" y="1217750"/>
            <a:ext cx="115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6T Cell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20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Bit Cell - </a:t>
            </a:r>
            <a:r>
              <a:rPr lang="en-US" dirty="0" err="1" smtClean="0"/>
              <a:t>Precharge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060825" y="2753574"/>
            <a:ext cx="1143000" cy="990600"/>
            <a:chOff x="3600" y="960"/>
            <a:chExt cx="864" cy="816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3840" y="960"/>
              <a:ext cx="384" cy="384"/>
              <a:chOff x="3600" y="960"/>
              <a:chExt cx="384" cy="384"/>
            </a:xfrm>
          </p:grpSpPr>
          <p:sp>
            <p:nvSpPr>
              <p:cNvPr id="10" name="AutoShape 24"/>
              <p:cNvSpPr>
                <a:spLocks noChangeArrowheads="1"/>
              </p:cNvSpPr>
              <p:nvPr/>
            </p:nvSpPr>
            <p:spPr bwMode="auto">
              <a:xfrm rot="5400000">
                <a:off x="3552" y="100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Oval 25"/>
              <p:cNvSpPr>
                <a:spLocks noChangeArrowheads="1"/>
              </p:cNvSpPr>
              <p:nvPr/>
            </p:nvSpPr>
            <p:spPr bwMode="auto">
              <a:xfrm>
                <a:off x="3888" y="11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 rot="16200000" flipH="1">
              <a:off x="3888" y="1440"/>
              <a:ext cx="384" cy="28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27"/>
            <p:cNvSpPr>
              <a:spLocks noChangeArrowheads="1"/>
            </p:cNvSpPr>
            <p:nvPr/>
          </p:nvSpPr>
          <p:spPr bwMode="auto">
            <a:xfrm flipH="1">
              <a:off x="3840" y="153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4224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 flipH="1">
              <a:off x="3600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30"/>
          <p:cNvSpPr>
            <a:spLocks/>
          </p:cNvSpPr>
          <p:nvPr/>
        </p:nvSpPr>
        <p:spPr bwMode="auto">
          <a:xfrm>
            <a:off x="3222625" y="3058374"/>
            <a:ext cx="838200" cy="228600"/>
          </a:xfrm>
          <a:custGeom>
            <a:avLst/>
            <a:gdLst>
              <a:gd name="T0" fmla="*/ 0 w 624"/>
              <a:gd name="T1" fmla="*/ 144 h 144"/>
              <a:gd name="T2" fmla="*/ 144 w 624"/>
              <a:gd name="T3" fmla="*/ 144 h 144"/>
              <a:gd name="T4" fmla="*/ 144 w 624"/>
              <a:gd name="T5" fmla="*/ 0 h 144"/>
              <a:gd name="T6" fmla="*/ 432 w 624"/>
              <a:gd name="T7" fmla="*/ 0 h 144"/>
              <a:gd name="T8" fmla="*/ 432 w 624"/>
              <a:gd name="T9" fmla="*/ 144 h 144"/>
              <a:gd name="T10" fmla="*/ 624 w 624"/>
              <a:gd name="T11" fmla="*/ 144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 flipH="1">
            <a:off x="5203825" y="3058374"/>
            <a:ext cx="838200" cy="228600"/>
          </a:xfrm>
          <a:custGeom>
            <a:avLst/>
            <a:gdLst>
              <a:gd name="T0" fmla="*/ 0 w 624"/>
              <a:gd name="T1" fmla="*/ 144 h 144"/>
              <a:gd name="T2" fmla="*/ 144 w 624"/>
              <a:gd name="T3" fmla="*/ 144 h 144"/>
              <a:gd name="T4" fmla="*/ 144 w 624"/>
              <a:gd name="T5" fmla="*/ 0 h 144"/>
              <a:gd name="T6" fmla="*/ 432 w 624"/>
              <a:gd name="T7" fmla="*/ 0 h 144"/>
              <a:gd name="T8" fmla="*/ 432 w 624"/>
              <a:gd name="T9" fmla="*/ 144 h 144"/>
              <a:gd name="T10" fmla="*/ 624 w 624"/>
              <a:gd name="T11" fmla="*/ 144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3451225" y="298217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33"/>
          <p:cNvSpPr>
            <a:spLocks noChangeArrowheads="1"/>
          </p:cNvSpPr>
          <p:nvPr/>
        </p:nvSpPr>
        <p:spPr bwMode="auto">
          <a:xfrm flipH="1">
            <a:off x="3527425" y="282977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34"/>
          <p:cNvSpPr>
            <a:spLocks noChangeArrowheads="1"/>
          </p:cNvSpPr>
          <p:nvPr/>
        </p:nvSpPr>
        <p:spPr bwMode="auto">
          <a:xfrm flipH="1">
            <a:off x="5584825" y="282977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>
            <a:off x="3222625" y="1915374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6042025" y="1915374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2536825" y="2448774"/>
            <a:ext cx="426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>
            <a:off x="3603625" y="2448774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>
            <a:off x="5661025" y="2448774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>
            <a:off x="5508625" y="298217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>
            <a:off x="3914775" y="2126512"/>
            <a:ext cx="1053494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 err="1" smtClean="0"/>
              <a:t>wordline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 rot="-5400000">
            <a:off x="2662238" y="3112349"/>
            <a:ext cx="78105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bitline</a:t>
            </a: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 rot="-5400000">
            <a:off x="5790137" y="3105046"/>
            <a:ext cx="843501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 err="1" smtClean="0"/>
              <a:t>bitline</a:t>
            </a:r>
            <a:r>
              <a:rPr lang="en-US" i="1" dirty="0" smtClean="0"/>
              <a:t>!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52763" y="1600200"/>
            <a:ext cx="54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Vdd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67400" y="1611868"/>
            <a:ext cx="54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Vdd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667000" y="41148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67000" y="60960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667000" y="6097772"/>
            <a:ext cx="78422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67000" y="4267200"/>
            <a:ext cx="78422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690812" y="4267200"/>
            <a:ext cx="836613" cy="177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>
            <a:off x="3451225" y="4267200"/>
            <a:ext cx="697392" cy="177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67000" y="4267200"/>
            <a:ext cx="78422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Bit Cell – Decode Row and Select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060825" y="2753574"/>
            <a:ext cx="1143000" cy="990600"/>
            <a:chOff x="3600" y="960"/>
            <a:chExt cx="864" cy="816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3840" y="960"/>
              <a:ext cx="384" cy="384"/>
              <a:chOff x="3600" y="960"/>
              <a:chExt cx="384" cy="384"/>
            </a:xfrm>
          </p:grpSpPr>
          <p:sp>
            <p:nvSpPr>
              <p:cNvPr id="10" name="AutoShape 24"/>
              <p:cNvSpPr>
                <a:spLocks noChangeArrowheads="1"/>
              </p:cNvSpPr>
              <p:nvPr/>
            </p:nvSpPr>
            <p:spPr bwMode="auto">
              <a:xfrm rot="5400000">
                <a:off x="3552" y="100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Oval 25"/>
              <p:cNvSpPr>
                <a:spLocks noChangeArrowheads="1"/>
              </p:cNvSpPr>
              <p:nvPr/>
            </p:nvSpPr>
            <p:spPr bwMode="auto">
              <a:xfrm>
                <a:off x="3888" y="11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 rot="16200000" flipH="1">
              <a:off x="3888" y="1440"/>
              <a:ext cx="384" cy="28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27"/>
            <p:cNvSpPr>
              <a:spLocks noChangeArrowheads="1"/>
            </p:cNvSpPr>
            <p:nvPr/>
          </p:nvSpPr>
          <p:spPr bwMode="auto">
            <a:xfrm flipH="1">
              <a:off x="3840" y="153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4224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 flipH="1">
              <a:off x="3600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30"/>
          <p:cNvSpPr>
            <a:spLocks/>
          </p:cNvSpPr>
          <p:nvPr/>
        </p:nvSpPr>
        <p:spPr bwMode="auto">
          <a:xfrm>
            <a:off x="3222625" y="3058374"/>
            <a:ext cx="838200" cy="228600"/>
          </a:xfrm>
          <a:custGeom>
            <a:avLst/>
            <a:gdLst>
              <a:gd name="T0" fmla="*/ 0 w 624"/>
              <a:gd name="T1" fmla="*/ 144 h 144"/>
              <a:gd name="T2" fmla="*/ 144 w 624"/>
              <a:gd name="T3" fmla="*/ 144 h 144"/>
              <a:gd name="T4" fmla="*/ 144 w 624"/>
              <a:gd name="T5" fmla="*/ 0 h 144"/>
              <a:gd name="T6" fmla="*/ 432 w 624"/>
              <a:gd name="T7" fmla="*/ 0 h 144"/>
              <a:gd name="T8" fmla="*/ 432 w 624"/>
              <a:gd name="T9" fmla="*/ 144 h 144"/>
              <a:gd name="T10" fmla="*/ 624 w 624"/>
              <a:gd name="T11" fmla="*/ 144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 flipH="1">
            <a:off x="5203825" y="3058374"/>
            <a:ext cx="838200" cy="228600"/>
          </a:xfrm>
          <a:custGeom>
            <a:avLst/>
            <a:gdLst>
              <a:gd name="T0" fmla="*/ 0 w 624"/>
              <a:gd name="T1" fmla="*/ 144 h 144"/>
              <a:gd name="T2" fmla="*/ 144 w 624"/>
              <a:gd name="T3" fmla="*/ 144 h 144"/>
              <a:gd name="T4" fmla="*/ 144 w 624"/>
              <a:gd name="T5" fmla="*/ 0 h 144"/>
              <a:gd name="T6" fmla="*/ 432 w 624"/>
              <a:gd name="T7" fmla="*/ 0 h 144"/>
              <a:gd name="T8" fmla="*/ 432 w 624"/>
              <a:gd name="T9" fmla="*/ 144 h 144"/>
              <a:gd name="T10" fmla="*/ 624 w 624"/>
              <a:gd name="T11" fmla="*/ 144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3451225" y="298217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33"/>
          <p:cNvSpPr>
            <a:spLocks noChangeArrowheads="1"/>
          </p:cNvSpPr>
          <p:nvPr/>
        </p:nvSpPr>
        <p:spPr bwMode="auto">
          <a:xfrm flipH="1">
            <a:off x="3527425" y="282977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34"/>
          <p:cNvSpPr>
            <a:spLocks noChangeArrowheads="1"/>
          </p:cNvSpPr>
          <p:nvPr/>
        </p:nvSpPr>
        <p:spPr bwMode="auto">
          <a:xfrm flipH="1">
            <a:off x="5584825" y="282977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>
            <a:off x="3222625" y="1915374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6042025" y="1915374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2536825" y="2448774"/>
            <a:ext cx="426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>
            <a:off x="3603625" y="2448774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>
            <a:off x="5661025" y="2448774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>
            <a:off x="5508625" y="298217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>
            <a:off x="3914775" y="2126512"/>
            <a:ext cx="1135696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/>
              <a:t>row select</a:t>
            </a: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 rot="-5400000">
            <a:off x="2662238" y="3112349"/>
            <a:ext cx="78105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bitline</a:t>
            </a: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 rot="-5400000">
            <a:off x="5790137" y="3105046"/>
            <a:ext cx="843501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 err="1" smtClean="0"/>
              <a:t>bitline</a:t>
            </a:r>
            <a:r>
              <a:rPr lang="en-US" i="1" dirty="0" smtClean="0"/>
              <a:t>!</a:t>
            </a:r>
            <a:endParaRPr lang="en-US" i="1" dirty="0"/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152400" y="6248400"/>
            <a:ext cx="9144000" cy="63246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667000" y="41148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67000" y="60960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667000" y="6097772"/>
            <a:ext cx="78422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441700" y="4268972"/>
            <a:ext cx="527050" cy="1828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3968750" y="4268972"/>
            <a:ext cx="207867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690812" y="4268972"/>
            <a:ext cx="142398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3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Bit Cell – Mux and Sense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060825" y="2753574"/>
            <a:ext cx="1143000" cy="990600"/>
            <a:chOff x="3600" y="960"/>
            <a:chExt cx="864" cy="816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3840" y="960"/>
              <a:ext cx="384" cy="384"/>
              <a:chOff x="3600" y="960"/>
              <a:chExt cx="384" cy="384"/>
            </a:xfrm>
          </p:grpSpPr>
          <p:sp>
            <p:nvSpPr>
              <p:cNvPr id="10" name="AutoShape 24"/>
              <p:cNvSpPr>
                <a:spLocks noChangeArrowheads="1"/>
              </p:cNvSpPr>
              <p:nvPr/>
            </p:nvSpPr>
            <p:spPr bwMode="auto">
              <a:xfrm rot="5400000">
                <a:off x="3552" y="100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Oval 25"/>
              <p:cNvSpPr>
                <a:spLocks noChangeArrowheads="1"/>
              </p:cNvSpPr>
              <p:nvPr/>
            </p:nvSpPr>
            <p:spPr bwMode="auto">
              <a:xfrm>
                <a:off x="3888" y="11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 rot="16200000" flipH="1">
              <a:off x="3888" y="1440"/>
              <a:ext cx="384" cy="28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27"/>
            <p:cNvSpPr>
              <a:spLocks noChangeArrowheads="1"/>
            </p:cNvSpPr>
            <p:nvPr/>
          </p:nvSpPr>
          <p:spPr bwMode="auto">
            <a:xfrm flipH="1">
              <a:off x="3840" y="153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4224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 flipH="1">
              <a:off x="3600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30"/>
          <p:cNvSpPr>
            <a:spLocks/>
          </p:cNvSpPr>
          <p:nvPr/>
        </p:nvSpPr>
        <p:spPr bwMode="auto">
          <a:xfrm>
            <a:off x="3222625" y="3058374"/>
            <a:ext cx="838200" cy="228600"/>
          </a:xfrm>
          <a:custGeom>
            <a:avLst/>
            <a:gdLst>
              <a:gd name="T0" fmla="*/ 0 w 624"/>
              <a:gd name="T1" fmla="*/ 144 h 144"/>
              <a:gd name="T2" fmla="*/ 144 w 624"/>
              <a:gd name="T3" fmla="*/ 144 h 144"/>
              <a:gd name="T4" fmla="*/ 144 w 624"/>
              <a:gd name="T5" fmla="*/ 0 h 144"/>
              <a:gd name="T6" fmla="*/ 432 w 624"/>
              <a:gd name="T7" fmla="*/ 0 h 144"/>
              <a:gd name="T8" fmla="*/ 432 w 624"/>
              <a:gd name="T9" fmla="*/ 144 h 144"/>
              <a:gd name="T10" fmla="*/ 624 w 624"/>
              <a:gd name="T11" fmla="*/ 144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 flipH="1">
            <a:off x="5203825" y="3058374"/>
            <a:ext cx="838200" cy="228600"/>
          </a:xfrm>
          <a:custGeom>
            <a:avLst/>
            <a:gdLst>
              <a:gd name="T0" fmla="*/ 0 w 624"/>
              <a:gd name="T1" fmla="*/ 144 h 144"/>
              <a:gd name="T2" fmla="*/ 144 w 624"/>
              <a:gd name="T3" fmla="*/ 144 h 144"/>
              <a:gd name="T4" fmla="*/ 144 w 624"/>
              <a:gd name="T5" fmla="*/ 0 h 144"/>
              <a:gd name="T6" fmla="*/ 432 w 624"/>
              <a:gd name="T7" fmla="*/ 0 h 144"/>
              <a:gd name="T8" fmla="*/ 432 w 624"/>
              <a:gd name="T9" fmla="*/ 144 h 144"/>
              <a:gd name="T10" fmla="*/ 624 w 624"/>
              <a:gd name="T11" fmla="*/ 144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3451225" y="298217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33"/>
          <p:cNvSpPr>
            <a:spLocks noChangeArrowheads="1"/>
          </p:cNvSpPr>
          <p:nvPr/>
        </p:nvSpPr>
        <p:spPr bwMode="auto">
          <a:xfrm flipH="1">
            <a:off x="3527425" y="282977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34"/>
          <p:cNvSpPr>
            <a:spLocks noChangeArrowheads="1"/>
          </p:cNvSpPr>
          <p:nvPr/>
        </p:nvSpPr>
        <p:spPr bwMode="auto">
          <a:xfrm flipH="1">
            <a:off x="5584825" y="282977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>
            <a:off x="3222625" y="1915374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6042025" y="1915374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2536825" y="2448774"/>
            <a:ext cx="426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>
            <a:off x="3603625" y="2448774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>
            <a:off x="5661025" y="2448774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>
            <a:off x="5508625" y="298217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>
            <a:off x="3914775" y="2126512"/>
            <a:ext cx="1135696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/>
              <a:t>row select</a:t>
            </a: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 rot="-5400000">
            <a:off x="2662238" y="3112349"/>
            <a:ext cx="78105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bitline</a:t>
            </a: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 rot="-5400000">
            <a:off x="5790137" y="3105046"/>
            <a:ext cx="843501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 err="1" smtClean="0"/>
              <a:t>bitline</a:t>
            </a:r>
            <a:r>
              <a:rPr lang="en-US" i="1" dirty="0" smtClean="0"/>
              <a:t>!</a:t>
            </a:r>
            <a:endParaRPr lang="en-US" i="1" dirty="0"/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152400" y="6248400"/>
            <a:ext cx="9144000" cy="63246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667000" y="41148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67000" y="60960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667000" y="4268972"/>
            <a:ext cx="3398837" cy="1828800"/>
            <a:chOff x="2660650" y="4267200"/>
            <a:chExt cx="3398837" cy="18288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2660650" y="6096000"/>
              <a:ext cx="78422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435350" y="4267200"/>
              <a:ext cx="527050" cy="182880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962400" y="4267200"/>
              <a:ext cx="20786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684462" y="4267200"/>
              <a:ext cx="3375025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667000" y="4267200"/>
            <a:ext cx="2667000" cy="152400"/>
            <a:chOff x="2667000" y="4267200"/>
            <a:chExt cx="2667000" cy="1524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667000" y="4267200"/>
              <a:ext cx="78422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451225" y="4267200"/>
              <a:ext cx="697392" cy="177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148617" y="4268972"/>
              <a:ext cx="334006" cy="1506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443875" y="4419600"/>
              <a:ext cx="89012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Bit Cell – Mux and Sense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060825" y="2753574"/>
            <a:ext cx="1143000" cy="990600"/>
            <a:chOff x="3600" y="960"/>
            <a:chExt cx="864" cy="816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3840" y="960"/>
              <a:ext cx="384" cy="384"/>
              <a:chOff x="3600" y="960"/>
              <a:chExt cx="384" cy="384"/>
            </a:xfrm>
          </p:grpSpPr>
          <p:sp>
            <p:nvSpPr>
              <p:cNvPr id="10" name="AutoShape 24"/>
              <p:cNvSpPr>
                <a:spLocks noChangeArrowheads="1"/>
              </p:cNvSpPr>
              <p:nvPr/>
            </p:nvSpPr>
            <p:spPr bwMode="auto">
              <a:xfrm rot="5400000">
                <a:off x="3552" y="100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Oval 25"/>
              <p:cNvSpPr>
                <a:spLocks noChangeArrowheads="1"/>
              </p:cNvSpPr>
              <p:nvPr/>
            </p:nvSpPr>
            <p:spPr bwMode="auto">
              <a:xfrm>
                <a:off x="3888" y="11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 rot="16200000" flipH="1">
              <a:off x="3888" y="1440"/>
              <a:ext cx="384" cy="28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27"/>
            <p:cNvSpPr>
              <a:spLocks noChangeArrowheads="1"/>
            </p:cNvSpPr>
            <p:nvPr/>
          </p:nvSpPr>
          <p:spPr bwMode="auto">
            <a:xfrm flipH="1">
              <a:off x="3840" y="153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4224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 flipH="1">
              <a:off x="3600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30"/>
          <p:cNvSpPr>
            <a:spLocks/>
          </p:cNvSpPr>
          <p:nvPr/>
        </p:nvSpPr>
        <p:spPr bwMode="auto">
          <a:xfrm>
            <a:off x="3222625" y="3058374"/>
            <a:ext cx="838200" cy="228600"/>
          </a:xfrm>
          <a:custGeom>
            <a:avLst/>
            <a:gdLst>
              <a:gd name="T0" fmla="*/ 0 w 624"/>
              <a:gd name="T1" fmla="*/ 144 h 144"/>
              <a:gd name="T2" fmla="*/ 144 w 624"/>
              <a:gd name="T3" fmla="*/ 144 h 144"/>
              <a:gd name="T4" fmla="*/ 144 w 624"/>
              <a:gd name="T5" fmla="*/ 0 h 144"/>
              <a:gd name="T6" fmla="*/ 432 w 624"/>
              <a:gd name="T7" fmla="*/ 0 h 144"/>
              <a:gd name="T8" fmla="*/ 432 w 624"/>
              <a:gd name="T9" fmla="*/ 144 h 144"/>
              <a:gd name="T10" fmla="*/ 624 w 624"/>
              <a:gd name="T11" fmla="*/ 144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 flipH="1">
            <a:off x="5203825" y="3058374"/>
            <a:ext cx="838200" cy="228600"/>
          </a:xfrm>
          <a:custGeom>
            <a:avLst/>
            <a:gdLst>
              <a:gd name="T0" fmla="*/ 0 w 624"/>
              <a:gd name="T1" fmla="*/ 144 h 144"/>
              <a:gd name="T2" fmla="*/ 144 w 624"/>
              <a:gd name="T3" fmla="*/ 144 h 144"/>
              <a:gd name="T4" fmla="*/ 144 w 624"/>
              <a:gd name="T5" fmla="*/ 0 h 144"/>
              <a:gd name="T6" fmla="*/ 432 w 624"/>
              <a:gd name="T7" fmla="*/ 0 h 144"/>
              <a:gd name="T8" fmla="*/ 432 w 624"/>
              <a:gd name="T9" fmla="*/ 144 h 144"/>
              <a:gd name="T10" fmla="*/ 624 w 624"/>
              <a:gd name="T11" fmla="*/ 144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3451225" y="298217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33"/>
          <p:cNvSpPr>
            <a:spLocks noChangeArrowheads="1"/>
          </p:cNvSpPr>
          <p:nvPr/>
        </p:nvSpPr>
        <p:spPr bwMode="auto">
          <a:xfrm flipH="1">
            <a:off x="3527425" y="282977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34"/>
          <p:cNvSpPr>
            <a:spLocks noChangeArrowheads="1"/>
          </p:cNvSpPr>
          <p:nvPr/>
        </p:nvSpPr>
        <p:spPr bwMode="auto">
          <a:xfrm flipH="1">
            <a:off x="5584825" y="282977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>
            <a:off x="3222625" y="1915374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6042025" y="1915374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2536825" y="2448774"/>
            <a:ext cx="426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>
            <a:off x="3603625" y="2448774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>
            <a:off x="5661025" y="2448774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>
            <a:off x="5508625" y="298217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>
            <a:off x="3914775" y="2126512"/>
            <a:ext cx="1135696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/>
              <a:t>row select</a:t>
            </a: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 rot="-5400000">
            <a:off x="2662238" y="3112349"/>
            <a:ext cx="78105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bitline</a:t>
            </a: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 rot="-5400000">
            <a:off x="5790137" y="3105046"/>
            <a:ext cx="843501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 err="1" smtClean="0"/>
              <a:t>bitline</a:t>
            </a:r>
            <a:r>
              <a:rPr lang="en-US" i="1" dirty="0" smtClean="0"/>
              <a:t>!</a:t>
            </a:r>
            <a:endParaRPr lang="en-US" i="1" dirty="0"/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152400" y="6248400"/>
            <a:ext cx="9144000" cy="63246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667000" y="41148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67000" y="60960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667000" y="4268972"/>
            <a:ext cx="3398837" cy="1828800"/>
            <a:chOff x="2660650" y="4267200"/>
            <a:chExt cx="3398837" cy="18288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2660650" y="6096000"/>
              <a:ext cx="78422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435350" y="4267200"/>
              <a:ext cx="527050" cy="182880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962400" y="4267200"/>
              <a:ext cx="20786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684462" y="4267200"/>
              <a:ext cx="3375025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2667000" y="4267200"/>
            <a:ext cx="2667000" cy="152400"/>
            <a:chOff x="2667000" y="4267200"/>
            <a:chExt cx="2667000" cy="1524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667000" y="4267200"/>
              <a:ext cx="78422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451225" y="4267200"/>
              <a:ext cx="697392" cy="177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148617" y="4268972"/>
              <a:ext cx="334006" cy="1506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443875" y="4419600"/>
              <a:ext cx="89012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8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Bit Cell – Writes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060825" y="2753574"/>
            <a:ext cx="1143000" cy="990600"/>
            <a:chOff x="3600" y="960"/>
            <a:chExt cx="864" cy="816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3840" y="960"/>
              <a:ext cx="384" cy="384"/>
              <a:chOff x="3600" y="960"/>
              <a:chExt cx="384" cy="384"/>
            </a:xfrm>
          </p:grpSpPr>
          <p:sp>
            <p:nvSpPr>
              <p:cNvPr id="10" name="AutoShape 24"/>
              <p:cNvSpPr>
                <a:spLocks noChangeArrowheads="1"/>
              </p:cNvSpPr>
              <p:nvPr/>
            </p:nvSpPr>
            <p:spPr bwMode="auto">
              <a:xfrm rot="5400000">
                <a:off x="3552" y="100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Oval 25"/>
              <p:cNvSpPr>
                <a:spLocks noChangeArrowheads="1"/>
              </p:cNvSpPr>
              <p:nvPr/>
            </p:nvSpPr>
            <p:spPr bwMode="auto">
              <a:xfrm>
                <a:off x="3888" y="11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 rot="16200000" flipH="1">
              <a:off x="3888" y="1440"/>
              <a:ext cx="384" cy="28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27"/>
            <p:cNvSpPr>
              <a:spLocks noChangeArrowheads="1"/>
            </p:cNvSpPr>
            <p:nvPr/>
          </p:nvSpPr>
          <p:spPr bwMode="auto">
            <a:xfrm flipH="1">
              <a:off x="3840" y="1536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4224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 flipH="1">
              <a:off x="3600" y="1152"/>
              <a:ext cx="240" cy="432"/>
            </a:xfrm>
            <a:custGeom>
              <a:avLst/>
              <a:gdLst>
                <a:gd name="T0" fmla="*/ 0 w 240"/>
                <a:gd name="T1" fmla="*/ 0 h 432"/>
                <a:gd name="T2" fmla="*/ 240 w 240"/>
                <a:gd name="T3" fmla="*/ 0 h 432"/>
                <a:gd name="T4" fmla="*/ 240 w 240"/>
                <a:gd name="T5" fmla="*/ 432 h 432"/>
                <a:gd name="T6" fmla="*/ 0 w 24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32"/>
                <a:gd name="T14" fmla="*/ 240 w 24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32">
                  <a:moveTo>
                    <a:pt x="0" y="0"/>
                  </a:moveTo>
                  <a:lnTo>
                    <a:pt x="240" y="0"/>
                  </a:lnTo>
                  <a:lnTo>
                    <a:pt x="240" y="432"/>
                  </a:lnTo>
                  <a:lnTo>
                    <a:pt x="0" y="43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30"/>
          <p:cNvSpPr>
            <a:spLocks/>
          </p:cNvSpPr>
          <p:nvPr/>
        </p:nvSpPr>
        <p:spPr bwMode="auto">
          <a:xfrm>
            <a:off x="3222625" y="3058374"/>
            <a:ext cx="838200" cy="228600"/>
          </a:xfrm>
          <a:custGeom>
            <a:avLst/>
            <a:gdLst>
              <a:gd name="T0" fmla="*/ 0 w 624"/>
              <a:gd name="T1" fmla="*/ 144 h 144"/>
              <a:gd name="T2" fmla="*/ 144 w 624"/>
              <a:gd name="T3" fmla="*/ 144 h 144"/>
              <a:gd name="T4" fmla="*/ 144 w 624"/>
              <a:gd name="T5" fmla="*/ 0 h 144"/>
              <a:gd name="T6" fmla="*/ 432 w 624"/>
              <a:gd name="T7" fmla="*/ 0 h 144"/>
              <a:gd name="T8" fmla="*/ 432 w 624"/>
              <a:gd name="T9" fmla="*/ 144 h 144"/>
              <a:gd name="T10" fmla="*/ 624 w 624"/>
              <a:gd name="T11" fmla="*/ 144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 flipH="1">
            <a:off x="5203825" y="3058374"/>
            <a:ext cx="838200" cy="228600"/>
          </a:xfrm>
          <a:custGeom>
            <a:avLst/>
            <a:gdLst>
              <a:gd name="T0" fmla="*/ 0 w 624"/>
              <a:gd name="T1" fmla="*/ 144 h 144"/>
              <a:gd name="T2" fmla="*/ 144 w 624"/>
              <a:gd name="T3" fmla="*/ 144 h 144"/>
              <a:gd name="T4" fmla="*/ 144 w 624"/>
              <a:gd name="T5" fmla="*/ 0 h 144"/>
              <a:gd name="T6" fmla="*/ 432 w 624"/>
              <a:gd name="T7" fmla="*/ 0 h 144"/>
              <a:gd name="T8" fmla="*/ 432 w 624"/>
              <a:gd name="T9" fmla="*/ 144 h 144"/>
              <a:gd name="T10" fmla="*/ 624 w 624"/>
              <a:gd name="T11" fmla="*/ 144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3451225" y="298217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33"/>
          <p:cNvSpPr>
            <a:spLocks noChangeArrowheads="1"/>
          </p:cNvSpPr>
          <p:nvPr/>
        </p:nvSpPr>
        <p:spPr bwMode="auto">
          <a:xfrm flipH="1">
            <a:off x="3527425" y="282977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34"/>
          <p:cNvSpPr>
            <a:spLocks noChangeArrowheads="1"/>
          </p:cNvSpPr>
          <p:nvPr/>
        </p:nvSpPr>
        <p:spPr bwMode="auto">
          <a:xfrm flipH="1">
            <a:off x="5584825" y="2829774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>
            <a:off x="3222625" y="1915374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6042025" y="1915374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2536825" y="2448774"/>
            <a:ext cx="4267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>
            <a:off x="3603625" y="2448774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>
            <a:off x="5661025" y="2448774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>
            <a:off x="5508625" y="298217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>
            <a:off x="3914775" y="2126512"/>
            <a:ext cx="1135696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/>
              <a:t>row select</a:t>
            </a: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 rot="-5400000">
            <a:off x="2662238" y="3112349"/>
            <a:ext cx="78105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bitline</a:t>
            </a: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 rot="-5400000">
            <a:off x="5790137" y="3105046"/>
            <a:ext cx="843501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 err="1" smtClean="0"/>
              <a:t>bitline</a:t>
            </a:r>
            <a:r>
              <a:rPr lang="en-US" i="1" dirty="0" smtClean="0"/>
              <a:t>!</a:t>
            </a:r>
            <a:endParaRPr lang="en-US" i="1" dirty="0"/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152400" y="6248400"/>
            <a:ext cx="9144000" cy="63246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667000" y="41148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67000" y="60960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667000" y="4268972"/>
            <a:ext cx="3398837" cy="1828800"/>
            <a:chOff x="2660650" y="4267200"/>
            <a:chExt cx="3398837" cy="18288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2660650" y="6096000"/>
              <a:ext cx="78422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435350" y="4267200"/>
              <a:ext cx="527050" cy="182880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962400" y="4267200"/>
              <a:ext cx="20786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684462" y="4267200"/>
              <a:ext cx="3375025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>
            <a:off x="2690812" y="6087139"/>
            <a:ext cx="3176588" cy="1063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26097" y="13716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5867400" y="13716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53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10487025" cy="787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7035998"/>
            <a:ext cx="196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prof. </a:t>
            </a:r>
            <a:r>
              <a:rPr lang="en-US" sz="1400" dirty="0" err="1" smtClean="0"/>
              <a:t>Gulak’s</a:t>
            </a:r>
            <a:r>
              <a:rPr lang="en-US" sz="1400" dirty="0" smtClean="0"/>
              <a:t> Slides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42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86800" cy="52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474023"/>
            <a:ext cx="196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prof. </a:t>
            </a:r>
            <a:r>
              <a:rPr lang="en-US" sz="1400" dirty="0" err="1" smtClean="0"/>
              <a:t>Gulak’s</a:t>
            </a:r>
            <a:r>
              <a:rPr lang="en-US" sz="1400" dirty="0" smtClean="0"/>
              <a:t> Slides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19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984363"/>
              </p:ext>
            </p:extLst>
          </p:nvPr>
        </p:nvGraphicFramePr>
        <p:xfrm>
          <a:off x="3581400" y="1981200"/>
          <a:ext cx="1709738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1709928" imgH="2374392" progId="Visio.Drawing.6">
                  <p:embed/>
                </p:oleObj>
              </mc:Choice>
              <mc:Fallback>
                <p:oleObj name="VISIO" r:id="rId3" imgW="1709928" imgH="237439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81200"/>
                        <a:ext cx="1709738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758" y="6553200"/>
            <a:ext cx="36920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users.ece.utexas.edu/~</a:t>
            </a:r>
            <a:r>
              <a:rPr lang="en-US" sz="1100" dirty="0" err="1"/>
              <a:t>adnan</a:t>
            </a:r>
            <a:r>
              <a:rPr lang="en-US" sz="1100" dirty="0"/>
              <a:t>/vlsi-05-backup/lec13</a:t>
            </a:r>
            <a:r>
              <a:rPr lang="en-US" sz="1100" b="1" dirty="0"/>
              <a:t>SRAM</a:t>
            </a:r>
            <a:r>
              <a:rPr lang="en-US" sz="1100" dirty="0"/>
              <a:t>.ppt‎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29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Wider Memories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4424" y="838200"/>
            <a:ext cx="5634236" cy="46521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5865" y="1357581"/>
            <a:ext cx="1408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100699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A0-A10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91892" y="1159353"/>
            <a:ext cx="313013" cy="30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506841" y="1251099"/>
            <a:ext cx="140855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132867" y="1112263"/>
            <a:ext cx="313013" cy="30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49072" y="82083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D0-D1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7200" y="3164288"/>
            <a:ext cx="1408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2743200"/>
            <a:ext cx="1396634" cy="6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R/W!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0112" y="4572000"/>
            <a:ext cx="609751" cy="6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5865" y="4981899"/>
            <a:ext cx="1408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0203" y="586758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2Kx1bit SRAM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53834" y="1125548"/>
            <a:ext cx="5654826" cy="1681728"/>
            <a:chOff x="-2432514" y="990600"/>
            <a:chExt cx="8042315" cy="2891353"/>
          </a:xfrm>
        </p:grpSpPr>
        <p:sp>
          <p:nvSpPr>
            <p:cNvPr id="18" name="Rectangle 17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-2432514" y="1305365"/>
              <a:ext cx="4033601" cy="64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01086" y="1120699"/>
              <a:ext cx="896416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A0-A9</a:t>
              </a:r>
              <a:endParaRPr lang="en-US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343401" y="1206457"/>
              <a:ext cx="1266400" cy="3437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49337" y="1064360"/>
              <a:ext cx="549887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D0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11718" y="2215634"/>
              <a:ext cx="809784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R/W!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6427" y="3352800"/>
              <a:ext cx="388023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</a:t>
              </a:r>
              <a:endParaRPr lang="en-US" sz="14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41181" y="3537465"/>
              <a:ext cx="1359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874424" y="3499692"/>
            <a:ext cx="5326476" cy="1681728"/>
            <a:chOff x="-2382035" y="990600"/>
            <a:chExt cx="7575335" cy="2891353"/>
          </a:xfrm>
        </p:grpSpPr>
        <p:sp>
          <p:nvSpPr>
            <p:cNvPr id="33" name="Rectangle 32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-390475" y="1305365"/>
              <a:ext cx="19915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601086" y="1120699"/>
              <a:ext cx="896416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A0-A9</a:t>
              </a:r>
              <a:endParaRPr lang="en-US" sz="14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4343401" y="1206457"/>
              <a:ext cx="849899" cy="3437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549338" y="1064360"/>
              <a:ext cx="549887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D0</a:t>
              </a:r>
              <a:endParaRPr lang="en-US" sz="14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611718" y="2215634"/>
              <a:ext cx="809784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R/W!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76427" y="3352800"/>
              <a:ext cx="388023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</a:t>
              </a:r>
              <a:endParaRPr lang="en-US" sz="140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2382035" y="3537465"/>
              <a:ext cx="39831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 flipH="1" flipV="1">
            <a:off x="4204820" y="1945486"/>
            <a:ext cx="2966" cy="237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1"/>
          </p:cNvCxnSpPr>
          <p:nvPr/>
        </p:nvCxnSpPr>
        <p:spPr>
          <a:xfrm flipV="1">
            <a:off x="1874424" y="3132558"/>
            <a:ext cx="2330396" cy="31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33800" y="2606908"/>
            <a:ext cx="0" cy="2374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62800" y="1251099"/>
            <a:ext cx="0" cy="2394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200400" y="1329563"/>
            <a:ext cx="74358" cy="235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9083" y="328660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629400" y="9260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1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Decoders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N&gt;4 NAND becomes slow</a:t>
            </a:r>
          </a:p>
          <a:p>
            <a:r>
              <a:rPr lang="en-US" dirty="0" smtClean="0"/>
              <a:t>Use 2-input gates hierarchically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43200" y="2438400"/>
          <a:ext cx="3440113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3442716" imgH="3617976" progId="Visio.Drawing.6">
                  <p:embed/>
                </p:oleObj>
              </mc:Choice>
              <mc:Fallback>
                <p:oleObj name="VISIO" r:id="rId3" imgW="3442716" imgH="361797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3440113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758" y="6553200"/>
            <a:ext cx="36920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users.ece.utexas.edu/~</a:t>
            </a:r>
            <a:r>
              <a:rPr lang="en-US" sz="1100" dirty="0" err="1"/>
              <a:t>adnan</a:t>
            </a:r>
            <a:r>
              <a:rPr lang="en-US" sz="1100" dirty="0"/>
              <a:t>/vlsi-05-backup/lec13</a:t>
            </a:r>
            <a:r>
              <a:rPr lang="en-US" sz="1100" b="1" dirty="0"/>
              <a:t>SRAM</a:t>
            </a:r>
            <a:r>
              <a:rPr lang="en-US" sz="1100" dirty="0"/>
              <a:t>.ppt‎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45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gates are redundant</a:t>
            </a:r>
          </a:p>
          <a:p>
            <a:pPr lvl="1"/>
            <a:r>
              <a:rPr lang="en-US" dirty="0" smtClean="0"/>
              <a:t>Saves area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03763" y="1981200"/>
          <a:ext cx="3779837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3" imgW="4143756" imgH="4373880" progId="Visio.Drawing.6">
                  <p:embed/>
                </p:oleObj>
              </mc:Choice>
              <mc:Fallback>
                <p:oleObj name="VISIO" r:id="rId3" imgW="4143756" imgH="437388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1981200"/>
                        <a:ext cx="3779837" cy="399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283560"/>
              </p:ext>
            </p:extLst>
          </p:nvPr>
        </p:nvGraphicFramePr>
        <p:xfrm>
          <a:off x="685800" y="2133600"/>
          <a:ext cx="3440113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5" imgW="3442716" imgH="3617976" progId="Visio.Drawing.6">
                  <p:embed/>
                </p:oleObj>
              </mc:Choice>
              <mc:Fallback>
                <p:oleObj name="VISIO" r:id="rId5" imgW="3442716" imgH="361797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3440113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2590800" y="3200400"/>
            <a:ext cx="4572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2447" y="3657600"/>
            <a:ext cx="4572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166655" y="533401"/>
            <a:ext cx="2781300" cy="243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533400"/>
            <a:ext cx="3048000" cy="6324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Value </a:t>
            </a:r>
            <a:r>
              <a:rPr lang="en-US" sz="1600" dirty="0"/>
              <a:t>is stored on a capacitor C – A single pass transistor T connects C to the bit line when the cell is being read or written </a:t>
            </a:r>
            <a:endParaRPr lang="en-US" sz="1600" dirty="0" smtClean="0"/>
          </a:p>
          <a:p>
            <a:r>
              <a:rPr lang="en-US" sz="1600" dirty="0" smtClean="0"/>
              <a:t>C </a:t>
            </a:r>
            <a:r>
              <a:rPr lang="en-US" sz="1600" dirty="0"/>
              <a:t>experiences leakage meaning the charge stored on C will slowly leak out, thus destroying the value </a:t>
            </a:r>
          </a:p>
          <a:p>
            <a:r>
              <a:rPr lang="en-US" sz="1600" dirty="0" smtClean="0"/>
              <a:t>To </a:t>
            </a:r>
            <a:r>
              <a:rPr lang="en-US" sz="1600" dirty="0"/>
              <a:t>prevent this DRAM cells need to be periodically refreshed – Memory controller goes through and reads all the cells and then writes the same values </a:t>
            </a:r>
            <a:r>
              <a:rPr lang="en-US" sz="1600" dirty="0" smtClean="0"/>
              <a:t>back</a:t>
            </a:r>
          </a:p>
          <a:p>
            <a:r>
              <a:rPr lang="en-US" sz="1600" dirty="0"/>
              <a:t>DRAM cells have a different manufacturing process than processors so it’s difficult and expensive to incorporate them onto the same chip  </a:t>
            </a:r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3036604" y="1793875"/>
            <a:ext cx="838200" cy="228600"/>
          </a:xfrm>
          <a:custGeom>
            <a:avLst/>
            <a:gdLst>
              <a:gd name="T0" fmla="*/ 0 w 624"/>
              <a:gd name="T1" fmla="*/ 144 h 144"/>
              <a:gd name="T2" fmla="*/ 144 w 624"/>
              <a:gd name="T3" fmla="*/ 144 h 144"/>
              <a:gd name="T4" fmla="*/ 144 w 624"/>
              <a:gd name="T5" fmla="*/ 0 h 144"/>
              <a:gd name="T6" fmla="*/ 432 w 624"/>
              <a:gd name="T7" fmla="*/ 0 h 144"/>
              <a:gd name="T8" fmla="*/ 432 w 624"/>
              <a:gd name="T9" fmla="*/ 144 h 144"/>
              <a:gd name="T10" fmla="*/ 624 w 624"/>
              <a:gd name="T11" fmla="*/ 144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265204" y="171767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 flipH="1">
            <a:off x="3341404" y="156527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036604" y="650875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350804" y="1184275"/>
            <a:ext cx="197167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417604" y="11842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684304" y="862013"/>
            <a:ext cx="1000595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 err="1" smtClean="0"/>
              <a:t>wordline</a:t>
            </a:r>
            <a:endParaRPr lang="en-US" i="1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 rot="-5400000">
            <a:off x="2409542" y="1847850"/>
            <a:ext cx="90805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_bitline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828800" y="3089275"/>
            <a:ext cx="2209800" cy="2057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i="1"/>
              <a:t>bit-cell array</a:t>
            </a:r>
          </a:p>
          <a:p>
            <a:pPr>
              <a:lnSpc>
                <a:spcPct val="90000"/>
              </a:lnSpc>
            </a:pPr>
            <a:endParaRPr lang="en-US" i="1"/>
          </a:p>
          <a:p>
            <a:pPr>
              <a:lnSpc>
                <a:spcPct val="90000"/>
              </a:lnSpc>
            </a:pPr>
            <a:r>
              <a:rPr lang="en-US" i="1"/>
              <a:t>2</a:t>
            </a:r>
            <a:r>
              <a:rPr lang="en-US" i="1" baseline="30000"/>
              <a:t>n</a:t>
            </a:r>
            <a:r>
              <a:rPr lang="en-US" i="1"/>
              <a:t> row x 2</a:t>
            </a:r>
            <a:r>
              <a:rPr lang="en-US" i="1" baseline="30000"/>
              <a:t>m</a:t>
            </a:r>
            <a:r>
              <a:rPr lang="en-US" i="1"/>
              <a:t>-col</a:t>
            </a:r>
          </a:p>
          <a:p>
            <a:pPr>
              <a:lnSpc>
                <a:spcPct val="90000"/>
              </a:lnSpc>
            </a:pPr>
            <a:endParaRPr lang="en-US" i="1"/>
          </a:p>
          <a:p>
            <a:pPr>
              <a:lnSpc>
                <a:spcPct val="90000"/>
              </a:lnSpc>
            </a:pPr>
            <a:r>
              <a:rPr lang="en-US" i="1"/>
              <a:t>(n</a:t>
            </a:r>
            <a:r>
              <a:rPr lang="en-US" i="1">
                <a:sym typeface="Symbol" pitchFamily="31" charset="2"/>
              </a:rPr>
              <a:t></a:t>
            </a:r>
            <a:r>
              <a:rPr lang="en-US" i="1"/>
              <a:t>m to minmize</a:t>
            </a:r>
          </a:p>
          <a:p>
            <a:pPr>
              <a:lnSpc>
                <a:spcPct val="90000"/>
              </a:lnSpc>
            </a:pPr>
            <a:r>
              <a:rPr lang="en-US" i="1"/>
              <a:t>overall latency)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828800" y="5451475"/>
            <a:ext cx="2209800" cy="228600"/>
          </a:xfrm>
          <a:custGeom>
            <a:avLst/>
            <a:gdLst>
              <a:gd name="T0" fmla="*/ 2155783 w 21600"/>
              <a:gd name="T1" fmla="*/ 114300 h 21600"/>
              <a:gd name="T2" fmla="*/ 1104900 w 21600"/>
              <a:gd name="T3" fmla="*/ 228600 h 21600"/>
              <a:gd name="T4" fmla="*/ 54017 w 21600"/>
              <a:gd name="T5" fmla="*/ 114300 h 21600"/>
              <a:gd name="T6" fmla="*/ 11049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28 w 21600"/>
              <a:gd name="T13" fmla="*/ 2328 h 21600"/>
              <a:gd name="T14" fmla="*/ 19272 w 21600"/>
              <a:gd name="T15" fmla="*/ 192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55" y="21600"/>
                </a:lnTo>
                <a:lnTo>
                  <a:pt x="20545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i="1"/>
              <a:t>sense amp and mux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971800" y="5146675"/>
            <a:ext cx="0" cy="304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rot="5400000">
            <a:off x="304800" y="4003675"/>
            <a:ext cx="2057400" cy="228600"/>
          </a:xfrm>
          <a:custGeom>
            <a:avLst/>
            <a:gdLst>
              <a:gd name="T0" fmla="*/ 1945767 w 21600"/>
              <a:gd name="T1" fmla="*/ 114300 h 21600"/>
              <a:gd name="T2" fmla="*/ 1028700 w 21600"/>
              <a:gd name="T3" fmla="*/ 228600 h 21600"/>
              <a:gd name="T4" fmla="*/ 111633 w 21600"/>
              <a:gd name="T5" fmla="*/ 114300 h 21600"/>
              <a:gd name="T6" fmla="*/ 10287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2 w 21600"/>
              <a:gd name="T13" fmla="*/ 2972 h 21600"/>
              <a:gd name="T14" fmla="*/ 18628 w 21600"/>
              <a:gd name="T15" fmla="*/ 18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343" y="21600"/>
                </a:lnTo>
                <a:lnTo>
                  <a:pt x="19257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447800" y="4156075"/>
            <a:ext cx="38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1600200" y="4079875"/>
            <a:ext cx="762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2895600" y="5299075"/>
            <a:ext cx="152400" cy="76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6200" y="4156075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479425" y="4156075"/>
            <a:ext cx="1425575" cy="1371600"/>
          </a:xfrm>
          <a:custGeom>
            <a:avLst/>
            <a:gdLst>
              <a:gd name="T0" fmla="*/ 0 w 960"/>
              <a:gd name="T1" fmla="*/ 0 h 864"/>
              <a:gd name="T2" fmla="*/ 0 w 960"/>
              <a:gd name="T3" fmla="*/ 864 h 864"/>
              <a:gd name="T4" fmla="*/ 960 w 960"/>
              <a:gd name="T5" fmla="*/ 864 h 864"/>
              <a:gd name="T6" fmla="*/ 0 60000 65536"/>
              <a:gd name="T7" fmla="*/ 0 60000 65536"/>
              <a:gd name="T8" fmla="*/ 0 60000 65536"/>
              <a:gd name="T9" fmla="*/ 0 w 960"/>
              <a:gd name="T10" fmla="*/ 0 h 864"/>
              <a:gd name="T11" fmla="*/ 960 w 96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864">
                <a:moveTo>
                  <a:pt x="0" y="0"/>
                </a:moveTo>
                <a:lnTo>
                  <a:pt x="0" y="864"/>
                </a:lnTo>
                <a:lnTo>
                  <a:pt x="960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898525" y="4079875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1066800" y="5451475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994025" y="5146675"/>
            <a:ext cx="43815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2</a:t>
            </a:r>
            <a:r>
              <a:rPr lang="en-US" i="1" baseline="30000"/>
              <a:t>m</a:t>
            </a:r>
            <a:endParaRPr lang="en-US" i="1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438275" y="3698875"/>
            <a:ext cx="395288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2</a:t>
            </a:r>
            <a:r>
              <a:rPr lang="en-US" i="1" baseline="30000"/>
              <a:t>n</a:t>
            </a:r>
            <a:endParaRPr lang="en-US" i="1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87400" y="3775075"/>
            <a:ext cx="31115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n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952500" y="5111750"/>
            <a:ext cx="37465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m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971800" y="56800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2895600" y="5781675"/>
            <a:ext cx="1524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3009900" y="5645150"/>
            <a:ext cx="31115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1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865279" y="2022475"/>
            <a:ext cx="1588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712879" y="217487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712879" y="225107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631825" y="3775075"/>
            <a:ext cx="1524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31825" y="5146675"/>
            <a:ext cx="1524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865279" y="22510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36"/>
          <p:cNvSpPr>
            <a:spLocks noChangeArrowheads="1"/>
          </p:cNvSpPr>
          <p:nvPr/>
        </p:nvSpPr>
        <p:spPr bwMode="auto">
          <a:xfrm flipV="1">
            <a:off x="3712879" y="2479675"/>
            <a:ext cx="3048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708025" y="34702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708025" y="59086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77825" y="3165475"/>
            <a:ext cx="546945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RAS</a:t>
            </a: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27025" y="6289675"/>
            <a:ext cx="542136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CAS</a:t>
            </a: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1450975" y="6007100"/>
            <a:ext cx="2345194" cy="5909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A DRAM die comprises </a:t>
            </a:r>
          </a:p>
          <a:p>
            <a:pPr>
              <a:lnSpc>
                <a:spcPct val="90000"/>
              </a:lnSpc>
            </a:pPr>
            <a:r>
              <a:rPr lang="en-US" i="1"/>
              <a:t>of multiple such arrays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47801" y="6595494"/>
            <a:ext cx="2626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From Prof. </a:t>
            </a:r>
            <a:r>
              <a:rPr lang="en-US" sz="1100" dirty="0" err="1" smtClean="0"/>
              <a:t>Sankaralingam</a:t>
            </a:r>
            <a:r>
              <a:rPr lang="en-US" sz="1100" dirty="0" smtClean="0"/>
              <a:t>, </a:t>
            </a:r>
            <a:r>
              <a:rPr lang="en-US" sz="1100" dirty="0" err="1" smtClean="0"/>
              <a:t>UWisc</a:t>
            </a:r>
            <a:r>
              <a:rPr lang="en-US" sz="1100" dirty="0" smtClean="0"/>
              <a:t>-Madison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41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File:DRAM trench structure configuration1 1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906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400800"/>
            <a:ext cx="5104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From </a:t>
            </a:r>
            <a:r>
              <a:rPr lang="en-US" sz="1100" dirty="0">
                <a:hlinkClick r:id="rId3"/>
              </a:rPr>
              <a:t>http://en.wikipedia.org/wiki/File:DRAM_trench_structure_configuration1_1.svg</a:t>
            </a:r>
            <a:endParaRPr lang="en-US" sz="1100" dirty="0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1022350" y="1793875"/>
            <a:ext cx="838200" cy="228600"/>
          </a:xfrm>
          <a:custGeom>
            <a:avLst/>
            <a:gdLst>
              <a:gd name="T0" fmla="*/ 0 w 624"/>
              <a:gd name="T1" fmla="*/ 144 h 144"/>
              <a:gd name="T2" fmla="*/ 144 w 624"/>
              <a:gd name="T3" fmla="*/ 144 h 144"/>
              <a:gd name="T4" fmla="*/ 144 w 624"/>
              <a:gd name="T5" fmla="*/ 0 h 144"/>
              <a:gd name="T6" fmla="*/ 432 w 624"/>
              <a:gd name="T7" fmla="*/ 0 h 144"/>
              <a:gd name="T8" fmla="*/ 432 w 624"/>
              <a:gd name="T9" fmla="*/ 144 h 144"/>
              <a:gd name="T10" fmla="*/ 624 w 624"/>
              <a:gd name="T11" fmla="*/ 144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250950" y="171767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 flipH="1">
            <a:off x="1327150" y="156527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022350" y="650875"/>
            <a:ext cx="0" cy="2133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36550" y="1184275"/>
            <a:ext cx="197167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403350" y="118427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670050" y="862013"/>
            <a:ext cx="1000595" cy="3416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 err="1" smtClean="0"/>
              <a:t>wordline</a:t>
            </a:r>
            <a:endParaRPr lang="en-US" i="1" dirty="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 rot="-5400000">
            <a:off x="395288" y="1847850"/>
            <a:ext cx="90805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i="1"/>
              <a:t>_bitline</a:t>
            </a:r>
          </a:p>
        </p:txBody>
      </p:sp>
      <p:sp>
        <p:nvSpPr>
          <p:cNvPr id="14" name="Line 30"/>
          <p:cNvSpPr>
            <a:spLocks noChangeShapeType="1"/>
          </p:cNvSpPr>
          <p:nvPr/>
        </p:nvSpPr>
        <p:spPr bwMode="auto">
          <a:xfrm>
            <a:off x="1851025" y="2022475"/>
            <a:ext cx="1588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31"/>
          <p:cNvSpPr>
            <a:spLocks noChangeShapeType="1"/>
          </p:cNvSpPr>
          <p:nvPr/>
        </p:nvSpPr>
        <p:spPr bwMode="auto">
          <a:xfrm>
            <a:off x="1698625" y="217487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>
            <a:off x="1698625" y="225107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>
            <a:off x="1851025" y="22510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 flipV="1">
            <a:off x="1698625" y="2479675"/>
            <a:ext cx="3048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057400" y="2022475"/>
            <a:ext cx="26670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539801" y="1563687"/>
            <a:ext cx="3870399" cy="33703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4"/>
          <p:cNvSpPr>
            <a:spLocks/>
          </p:cNvSpPr>
          <p:nvPr/>
        </p:nvSpPr>
        <p:spPr bwMode="auto">
          <a:xfrm>
            <a:off x="5016648" y="1393382"/>
            <a:ext cx="838200" cy="228600"/>
          </a:xfrm>
          <a:custGeom>
            <a:avLst/>
            <a:gdLst>
              <a:gd name="T0" fmla="*/ 0 w 624"/>
              <a:gd name="T1" fmla="*/ 144 h 144"/>
              <a:gd name="T2" fmla="*/ 144 w 624"/>
              <a:gd name="T3" fmla="*/ 144 h 144"/>
              <a:gd name="T4" fmla="*/ 144 w 624"/>
              <a:gd name="T5" fmla="*/ 0 h 144"/>
              <a:gd name="T6" fmla="*/ 432 w 624"/>
              <a:gd name="T7" fmla="*/ 0 h 144"/>
              <a:gd name="T8" fmla="*/ 432 w 624"/>
              <a:gd name="T9" fmla="*/ 144 h 144"/>
              <a:gd name="T10" fmla="*/ 624 w 624"/>
              <a:gd name="T11" fmla="*/ 144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144"/>
              <a:gd name="T20" fmla="*/ 624 w 624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432" y="0"/>
                </a:lnTo>
                <a:lnTo>
                  <a:pt x="432" y="144"/>
                </a:lnTo>
                <a:lnTo>
                  <a:pt x="624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5245248" y="131718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 flipH="1">
            <a:off x="5321448" y="1164782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5397648" y="783782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4724400" y="1621982"/>
            <a:ext cx="300297" cy="340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4727944" y="1656002"/>
            <a:ext cx="1588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4575544" y="180840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4575544" y="188460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4727944" y="1884602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6"/>
          <p:cNvSpPr>
            <a:spLocks noChangeArrowheads="1"/>
          </p:cNvSpPr>
          <p:nvPr/>
        </p:nvSpPr>
        <p:spPr bwMode="auto">
          <a:xfrm flipV="1">
            <a:off x="4575544" y="2113202"/>
            <a:ext cx="3048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Read: </a:t>
            </a:r>
            <a:endParaRPr lang="en-US" dirty="0" smtClean="0"/>
          </a:p>
          <a:p>
            <a:pPr lvl="1"/>
            <a:r>
              <a:rPr lang="en-US" dirty="0" smtClean="0"/>
              <a:t>Bit </a:t>
            </a:r>
            <a:r>
              <a:rPr lang="en-US" dirty="0"/>
              <a:t>line is pre-charged and then word line is activated.  If there is a 1 in the capacitor, then the bit line remains high.  Otherwise it gets pulled </a:t>
            </a:r>
            <a:r>
              <a:rPr lang="en-US" dirty="0" smtClean="0"/>
              <a:t>down</a:t>
            </a:r>
          </a:p>
          <a:p>
            <a:r>
              <a:rPr lang="en-US" dirty="0"/>
              <a:t>Write: </a:t>
            </a:r>
            <a:endParaRPr lang="en-US" dirty="0" smtClean="0"/>
          </a:p>
          <a:p>
            <a:pPr lvl="1"/>
            <a:r>
              <a:rPr lang="en-US" dirty="0" smtClean="0"/>
              <a:t>Bit </a:t>
            </a:r>
            <a:r>
              <a:rPr lang="en-US" dirty="0"/>
              <a:t>line is driven to the write value and either charges or drains the capacitor writing the value into it</a:t>
            </a:r>
            <a:r>
              <a:rPr lang="en-US" dirty="0" smtClean="0"/>
              <a:t>.</a:t>
            </a:r>
          </a:p>
          <a:p>
            <a:r>
              <a:rPr lang="en-US" dirty="0"/>
              <a:t>Refresh adds overhead: </a:t>
            </a:r>
          </a:p>
          <a:p>
            <a:pPr lvl="1"/>
            <a:r>
              <a:rPr lang="en-US" dirty="0" smtClean="0"/>
              <a:t>Usually </a:t>
            </a:r>
            <a:r>
              <a:rPr lang="en-US" dirty="0"/>
              <a:t>each cell has to be refreshed every 64ms </a:t>
            </a:r>
          </a:p>
          <a:p>
            <a:pPr lvl="1"/>
            <a:r>
              <a:rPr lang="en-US" dirty="0" smtClean="0"/>
              <a:t>Cell </a:t>
            </a:r>
            <a:r>
              <a:rPr lang="en-US" dirty="0"/>
              <a:t>is unavailable for 2-4% of refresh period  (i.e. 1.2 to 2.4 </a:t>
            </a:r>
            <a:r>
              <a:rPr lang="en-US" dirty="0" err="1"/>
              <a:t>ms</a:t>
            </a:r>
            <a:r>
              <a:rPr lang="en-US" dirty="0"/>
              <a:t> of each 64ms period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Memory controller tries to schedule refreshes so they don’t interfere with regular memory traffic </a:t>
            </a:r>
            <a:endParaRPr lang="en-US" dirty="0" smtClean="0"/>
          </a:p>
          <a:p>
            <a:pPr lvl="1"/>
            <a:r>
              <a:rPr lang="en-US" dirty="0" smtClean="0"/>
              <a:t>Self-Refreshing memories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433513"/>
            <a:ext cx="71151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943600"/>
            <a:ext cx="46137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Memory Systems </a:t>
            </a:r>
          </a:p>
          <a:p>
            <a:r>
              <a:rPr lang="en-US" sz="1100" dirty="0"/>
              <a:t>Cache, DRAM, Disk</a:t>
            </a:r>
          </a:p>
          <a:p>
            <a:r>
              <a:rPr lang="en-US" sz="1100" dirty="0"/>
              <a:t>About this Book</a:t>
            </a:r>
          </a:p>
          <a:p>
            <a:r>
              <a:rPr lang="en-US" sz="1100" dirty="0"/>
              <a:t>Author(s): Bruce Jacob, Spencer W. Ng, David T. Wang and Samuel Rodriguez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562600"/>
            <a:ext cx="485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http://search.library.utoronto.ca/details?6949501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DRAM (SDRAM)</a:t>
            </a:r>
            <a:endParaRPr lang="en-US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57200" y="4572000"/>
            <a:ext cx="1219200" cy="533400"/>
          </a:xfrm>
          <a:prstGeom prst="hexagon">
            <a:avLst>
              <a:gd name="adj" fmla="val 57143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itchFamily="31" charset="0"/>
              </a:rPr>
              <a:t>Row</a:t>
            </a:r>
            <a:endParaRPr lang="en-US" dirty="0">
              <a:solidFill>
                <a:schemeClr val="tx1"/>
              </a:solidFill>
              <a:latin typeface="Arial Narrow" pitchFamily="31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676400" y="4267200"/>
            <a:ext cx="1371600" cy="533400"/>
          </a:xfrm>
          <a:prstGeom prst="hexagon">
            <a:avLst>
              <a:gd name="adj" fmla="val 64286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Narrow" pitchFamily="31" charset="0"/>
              </a:rPr>
              <a:t>Column</a:t>
            </a:r>
            <a:endParaRPr lang="en-US" b="1" dirty="0">
              <a:solidFill>
                <a:schemeClr val="tx1"/>
              </a:solidFill>
              <a:latin typeface="Arial Narrow" pitchFamily="31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19600" y="5181600"/>
            <a:ext cx="1371600" cy="533400"/>
          </a:xfrm>
          <a:prstGeom prst="hexagon">
            <a:avLst>
              <a:gd name="adj" fmla="val 64286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 Narrow" pitchFamily="31" charset="0"/>
              </a:rPr>
              <a:t>Data</a:t>
            </a:r>
          </a:p>
        </p:txBody>
      </p:sp>
      <p:sp>
        <p:nvSpPr>
          <p:cNvPr id="10" name="Rectangle 6" descr="Dark upward diagonal"/>
          <p:cNvSpPr>
            <a:spLocks noChangeArrowheads="1"/>
          </p:cNvSpPr>
          <p:nvPr/>
        </p:nvSpPr>
        <p:spPr bwMode="auto">
          <a:xfrm>
            <a:off x="228600" y="2286000"/>
            <a:ext cx="727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>
                <a:solidFill>
                  <a:schemeClr val="tx1"/>
                </a:solidFill>
              </a:rPr>
              <a:t>RAS’</a:t>
            </a:r>
          </a:p>
        </p:txBody>
      </p:sp>
      <p:sp>
        <p:nvSpPr>
          <p:cNvPr id="11" name="Freeform 7" descr="Dark upward diagonal"/>
          <p:cNvSpPr>
            <a:spLocks/>
          </p:cNvSpPr>
          <p:nvPr/>
        </p:nvSpPr>
        <p:spPr bwMode="auto">
          <a:xfrm flipV="1">
            <a:off x="228600" y="2057400"/>
            <a:ext cx="3733800" cy="609600"/>
          </a:xfrm>
          <a:custGeom>
            <a:avLst/>
            <a:gdLst>
              <a:gd name="T0" fmla="*/ 0 w 2065"/>
              <a:gd name="T1" fmla="*/ 144 h 145"/>
              <a:gd name="T2" fmla="*/ 352 w 2065"/>
              <a:gd name="T3" fmla="*/ 144 h 145"/>
              <a:gd name="T4" fmla="*/ 496 w 2065"/>
              <a:gd name="T5" fmla="*/ 0 h 145"/>
              <a:gd name="T6" fmla="*/ 1160 w 2065"/>
              <a:gd name="T7" fmla="*/ 0 h 145"/>
              <a:gd name="T8" fmla="*/ 1304 w 2065"/>
              <a:gd name="T9" fmla="*/ 144 h 145"/>
              <a:gd name="T10" fmla="*/ 2064 w 2065"/>
              <a:gd name="T11" fmla="*/ 144 h 145"/>
              <a:gd name="T12" fmla="*/ 2064 w 2065"/>
              <a:gd name="T13" fmla="*/ 144 h 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65"/>
              <a:gd name="T22" fmla="*/ 0 h 145"/>
              <a:gd name="T23" fmla="*/ 2065 w 2065"/>
              <a:gd name="T24" fmla="*/ 145 h 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65" h="145">
                <a:moveTo>
                  <a:pt x="0" y="144"/>
                </a:moveTo>
                <a:lnTo>
                  <a:pt x="352" y="144"/>
                </a:lnTo>
                <a:lnTo>
                  <a:pt x="496" y="0"/>
                </a:lnTo>
                <a:lnTo>
                  <a:pt x="1160" y="0"/>
                </a:lnTo>
                <a:lnTo>
                  <a:pt x="1304" y="144"/>
                </a:lnTo>
                <a:lnTo>
                  <a:pt x="2064" y="14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133600" y="1570038"/>
            <a:ext cx="2667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438400" y="23622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 descr="Dark upward diagonal"/>
          <p:cNvSpPr>
            <a:spLocks/>
          </p:cNvSpPr>
          <p:nvPr/>
        </p:nvSpPr>
        <p:spPr bwMode="auto">
          <a:xfrm flipH="1" flipV="1">
            <a:off x="1371600" y="3124200"/>
            <a:ext cx="2895600" cy="609600"/>
          </a:xfrm>
          <a:custGeom>
            <a:avLst/>
            <a:gdLst>
              <a:gd name="T0" fmla="*/ 0 w 2065"/>
              <a:gd name="T1" fmla="*/ 144 h 145"/>
              <a:gd name="T2" fmla="*/ 352 w 2065"/>
              <a:gd name="T3" fmla="*/ 144 h 145"/>
              <a:gd name="T4" fmla="*/ 496 w 2065"/>
              <a:gd name="T5" fmla="*/ 0 h 145"/>
              <a:gd name="T6" fmla="*/ 1160 w 2065"/>
              <a:gd name="T7" fmla="*/ 0 h 145"/>
              <a:gd name="T8" fmla="*/ 1304 w 2065"/>
              <a:gd name="T9" fmla="*/ 144 h 145"/>
              <a:gd name="T10" fmla="*/ 2064 w 2065"/>
              <a:gd name="T11" fmla="*/ 144 h 145"/>
              <a:gd name="T12" fmla="*/ 2064 w 2065"/>
              <a:gd name="T13" fmla="*/ 144 h 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65"/>
              <a:gd name="T22" fmla="*/ 0 h 145"/>
              <a:gd name="T23" fmla="*/ 2065 w 2065"/>
              <a:gd name="T24" fmla="*/ 145 h 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65" h="145">
                <a:moveTo>
                  <a:pt x="0" y="144"/>
                </a:moveTo>
                <a:lnTo>
                  <a:pt x="352" y="144"/>
                </a:lnTo>
                <a:lnTo>
                  <a:pt x="496" y="0"/>
                </a:lnTo>
                <a:lnTo>
                  <a:pt x="1160" y="0"/>
                </a:lnTo>
                <a:lnTo>
                  <a:pt x="1304" y="144"/>
                </a:lnTo>
                <a:lnTo>
                  <a:pt x="2064" y="14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867400" y="3048000"/>
            <a:ext cx="1676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2" descr="Dark upward diagonal"/>
          <p:cNvSpPr>
            <a:spLocks noChangeArrowheads="1"/>
          </p:cNvSpPr>
          <p:nvPr/>
        </p:nvSpPr>
        <p:spPr bwMode="auto">
          <a:xfrm>
            <a:off x="228600" y="3733800"/>
            <a:ext cx="727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>
                <a:solidFill>
                  <a:schemeClr val="tx1"/>
                </a:solidFill>
              </a:rPr>
              <a:t>CAS’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676400" y="12192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667000" y="3048000"/>
            <a:ext cx="10668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724400" y="3048000"/>
            <a:ext cx="990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304800" y="3429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114800" y="31242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4646613" y="1066800"/>
            <a:ext cx="4116387" cy="230188"/>
            <a:chOff x="451" y="933"/>
            <a:chExt cx="2593" cy="145"/>
          </a:xfrm>
        </p:grpSpPr>
        <p:sp>
          <p:nvSpPr>
            <p:cNvPr id="23" name="Freeform 19" descr="Dark upward diagonal"/>
            <p:cNvSpPr>
              <a:spLocks/>
            </p:cNvSpPr>
            <p:nvPr/>
          </p:nvSpPr>
          <p:spPr bwMode="auto">
            <a:xfrm>
              <a:off x="451" y="933"/>
              <a:ext cx="1729" cy="145"/>
            </a:xfrm>
            <a:custGeom>
              <a:avLst/>
              <a:gdLst>
                <a:gd name="T0" fmla="*/ 0 w 1729"/>
                <a:gd name="T1" fmla="*/ 144 h 145"/>
                <a:gd name="T2" fmla="*/ 288 w 1729"/>
                <a:gd name="T3" fmla="*/ 144 h 145"/>
                <a:gd name="T4" fmla="*/ 288 w 1729"/>
                <a:gd name="T5" fmla="*/ 0 h 145"/>
                <a:gd name="T6" fmla="*/ 720 w 1729"/>
                <a:gd name="T7" fmla="*/ 0 h 145"/>
                <a:gd name="T8" fmla="*/ 720 w 1729"/>
                <a:gd name="T9" fmla="*/ 144 h 145"/>
                <a:gd name="T10" fmla="*/ 864 w 1729"/>
                <a:gd name="T11" fmla="*/ 144 h 145"/>
                <a:gd name="T12" fmla="*/ 1152 w 1729"/>
                <a:gd name="T13" fmla="*/ 144 h 145"/>
                <a:gd name="T14" fmla="*/ 1152 w 1729"/>
                <a:gd name="T15" fmla="*/ 0 h 145"/>
                <a:gd name="T16" fmla="*/ 1584 w 1729"/>
                <a:gd name="T17" fmla="*/ 0 h 145"/>
                <a:gd name="T18" fmla="*/ 1584 w 1729"/>
                <a:gd name="T19" fmla="*/ 144 h 145"/>
                <a:gd name="T20" fmla="*/ 1728 w 1729"/>
                <a:gd name="T21" fmla="*/ 144 h 1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29"/>
                <a:gd name="T34" fmla="*/ 0 h 145"/>
                <a:gd name="T35" fmla="*/ 1729 w 1729"/>
                <a:gd name="T36" fmla="*/ 145 h 1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29" h="145">
                  <a:moveTo>
                    <a:pt x="0" y="144"/>
                  </a:moveTo>
                  <a:lnTo>
                    <a:pt x="288" y="144"/>
                  </a:lnTo>
                  <a:lnTo>
                    <a:pt x="288" y="0"/>
                  </a:lnTo>
                  <a:lnTo>
                    <a:pt x="720" y="0"/>
                  </a:lnTo>
                  <a:lnTo>
                    <a:pt x="720" y="144"/>
                  </a:lnTo>
                  <a:lnTo>
                    <a:pt x="864" y="144"/>
                  </a:lnTo>
                  <a:lnTo>
                    <a:pt x="1152" y="144"/>
                  </a:lnTo>
                  <a:lnTo>
                    <a:pt x="1152" y="0"/>
                  </a:lnTo>
                  <a:lnTo>
                    <a:pt x="1584" y="0"/>
                  </a:lnTo>
                  <a:lnTo>
                    <a:pt x="1584" y="144"/>
                  </a:lnTo>
                  <a:lnTo>
                    <a:pt x="1728" y="14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 descr="Dark upward diagonal"/>
            <p:cNvSpPr>
              <a:spLocks/>
            </p:cNvSpPr>
            <p:nvPr/>
          </p:nvSpPr>
          <p:spPr bwMode="auto">
            <a:xfrm>
              <a:off x="1315" y="933"/>
              <a:ext cx="1729" cy="145"/>
            </a:xfrm>
            <a:custGeom>
              <a:avLst/>
              <a:gdLst>
                <a:gd name="T0" fmla="*/ 0 w 1729"/>
                <a:gd name="T1" fmla="*/ 144 h 145"/>
                <a:gd name="T2" fmla="*/ 288 w 1729"/>
                <a:gd name="T3" fmla="*/ 144 h 145"/>
                <a:gd name="T4" fmla="*/ 288 w 1729"/>
                <a:gd name="T5" fmla="*/ 0 h 145"/>
                <a:gd name="T6" fmla="*/ 720 w 1729"/>
                <a:gd name="T7" fmla="*/ 0 h 145"/>
                <a:gd name="T8" fmla="*/ 720 w 1729"/>
                <a:gd name="T9" fmla="*/ 144 h 145"/>
                <a:gd name="T10" fmla="*/ 864 w 1729"/>
                <a:gd name="T11" fmla="*/ 144 h 145"/>
                <a:gd name="T12" fmla="*/ 1152 w 1729"/>
                <a:gd name="T13" fmla="*/ 144 h 145"/>
                <a:gd name="T14" fmla="*/ 1152 w 1729"/>
                <a:gd name="T15" fmla="*/ 0 h 145"/>
                <a:gd name="T16" fmla="*/ 1584 w 1729"/>
                <a:gd name="T17" fmla="*/ 0 h 145"/>
                <a:gd name="T18" fmla="*/ 1584 w 1729"/>
                <a:gd name="T19" fmla="*/ 144 h 145"/>
                <a:gd name="T20" fmla="*/ 1728 w 1729"/>
                <a:gd name="T21" fmla="*/ 144 h 1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29"/>
                <a:gd name="T34" fmla="*/ 0 h 145"/>
                <a:gd name="T35" fmla="*/ 1729 w 1729"/>
                <a:gd name="T36" fmla="*/ 145 h 1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29" h="145">
                  <a:moveTo>
                    <a:pt x="0" y="144"/>
                  </a:moveTo>
                  <a:lnTo>
                    <a:pt x="288" y="144"/>
                  </a:lnTo>
                  <a:lnTo>
                    <a:pt x="288" y="0"/>
                  </a:lnTo>
                  <a:lnTo>
                    <a:pt x="720" y="0"/>
                  </a:lnTo>
                  <a:lnTo>
                    <a:pt x="720" y="144"/>
                  </a:lnTo>
                  <a:lnTo>
                    <a:pt x="864" y="144"/>
                  </a:lnTo>
                  <a:lnTo>
                    <a:pt x="1152" y="144"/>
                  </a:lnTo>
                  <a:lnTo>
                    <a:pt x="1152" y="0"/>
                  </a:lnTo>
                  <a:lnTo>
                    <a:pt x="1584" y="0"/>
                  </a:lnTo>
                  <a:lnTo>
                    <a:pt x="1584" y="144"/>
                  </a:lnTo>
                  <a:lnTo>
                    <a:pt x="1728" y="14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530225" y="1066800"/>
            <a:ext cx="4116388" cy="230188"/>
            <a:chOff x="451" y="933"/>
            <a:chExt cx="2593" cy="145"/>
          </a:xfrm>
        </p:grpSpPr>
        <p:sp>
          <p:nvSpPr>
            <p:cNvPr id="26" name="Freeform 22" descr="Dark upward diagonal"/>
            <p:cNvSpPr>
              <a:spLocks/>
            </p:cNvSpPr>
            <p:nvPr/>
          </p:nvSpPr>
          <p:spPr bwMode="auto">
            <a:xfrm>
              <a:off x="451" y="933"/>
              <a:ext cx="1729" cy="145"/>
            </a:xfrm>
            <a:custGeom>
              <a:avLst/>
              <a:gdLst>
                <a:gd name="T0" fmla="*/ 0 w 1729"/>
                <a:gd name="T1" fmla="*/ 144 h 145"/>
                <a:gd name="T2" fmla="*/ 288 w 1729"/>
                <a:gd name="T3" fmla="*/ 144 h 145"/>
                <a:gd name="T4" fmla="*/ 288 w 1729"/>
                <a:gd name="T5" fmla="*/ 0 h 145"/>
                <a:gd name="T6" fmla="*/ 720 w 1729"/>
                <a:gd name="T7" fmla="*/ 0 h 145"/>
                <a:gd name="T8" fmla="*/ 720 w 1729"/>
                <a:gd name="T9" fmla="*/ 144 h 145"/>
                <a:gd name="T10" fmla="*/ 864 w 1729"/>
                <a:gd name="T11" fmla="*/ 144 h 145"/>
                <a:gd name="T12" fmla="*/ 1152 w 1729"/>
                <a:gd name="T13" fmla="*/ 144 h 145"/>
                <a:gd name="T14" fmla="*/ 1152 w 1729"/>
                <a:gd name="T15" fmla="*/ 0 h 145"/>
                <a:gd name="T16" fmla="*/ 1584 w 1729"/>
                <a:gd name="T17" fmla="*/ 0 h 145"/>
                <a:gd name="T18" fmla="*/ 1584 w 1729"/>
                <a:gd name="T19" fmla="*/ 144 h 145"/>
                <a:gd name="T20" fmla="*/ 1728 w 1729"/>
                <a:gd name="T21" fmla="*/ 144 h 1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29"/>
                <a:gd name="T34" fmla="*/ 0 h 145"/>
                <a:gd name="T35" fmla="*/ 1729 w 1729"/>
                <a:gd name="T36" fmla="*/ 145 h 1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29" h="145">
                  <a:moveTo>
                    <a:pt x="0" y="144"/>
                  </a:moveTo>
                  <a:lnTo>
                    <a:pt x="288" y="144"/>
                  </a:lnTo>
                  <a:lnTo>
                    <a:pt x="288" y="0"/>
                  </a:lnTo>
                  <a:lnTo>
                    <a:pt x="720" y="0"/>
                  </a:lnTo>
                  <a:lnTo>
                    <a:pt x="720" y="144"/>
                  </a:lnTo>
                  <a:lnTo>
                    <a:pt x="864" y="144"/>
                  </a:lnTo>
                  <a:lnTo>
                    <a:pt x="1152" y="144"/>
                  </a:lnTo>
                  <a:lnTo>
                    <a:pt x="1152" y="0"/>
                  </a:lnTo>
                  <a:lnTo>
                    <a:pt x="1584" y="0"/>
                  </a:lnTo>
                  <a:lnTo>
                    <a:pt x="1584" y="144"/>
                  </a:lnTo>
                  <a:lnTo>
                    <a:pt x="1728" y="14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 descr="Dark upward diagonal"/>
            <p:cNvSpPr>
              <a:spLocks/>
            </p:cNvSpPr>
            <p:nvPr/>
          </p:nvSpPr>
          <p:spPr bwMode="auto">
            <a:xfrm>
              <a:off x="1315" y="933"/>
              <a:ext cx="1729" cy="145"/>
            </a:xfrm>
            <a:custGeom>
              <a:avLst/>
              <a:gdLst>
                <a:gd name="T0" fmla="*/ 0 w 1729"/>
                <a:gd name="T1" fmla="*/ 144 h 145"/>
                <a:gd name="T2" fmla="*/ 288 w 1729"/>
                <a:gd name="T3" fmla="*/ 144 h 145"/>
                <a:gd name="T4" fmla="*/ 288 w 1729"/>
                <a:gd name="T5" fmla="*/ 0 h 145"/>
                <a:gd name="T6" fmla="*/ 720 w 1729"/>
                <a:gd name="T7" fmla="*/ 0 h 145"/>
                <a:gd name="T8" fmla="*/ 720 w 1729"/>
                <a:gd name="T9" fmla="*/ 144 h 145"/>
                <a:gd name="T10" fmla="*/ 864 w 1729"/>
                <a:gd name="T11" fmla="*/ 144 h 145"/>
                <a:gd name="T12" fmla="*/ 1152 w 1729"/>
                <a:gd name="T13" fmla="*/ 144 h 145"/>
                <a:gd name="T14" fmla="*/ 1152 w 1729"/>
                <a:gd name="T15" fmla="*/ 0 h 145"/>
                <a:gd name="T16" fmla="*/ 1584 w 1729"/>
                <a:gd name="T17" fmla="*/ 0 h 145"/>
                <a:gd name="T18" fmla="*/ 1584 w 1729"/>
                <a:gd name="T19" fmla="*/ 144 h 145"/>
                <a:gd name="T20" fmla="*/ 1728 w 1729"/>
                <a:gd name="T21" fmla="*/ 144 h 1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29"/>
                <a:gd name="T34" fmla="*/ 0 h 145"/>
                <a:gd name="T35" fmla="*/ 1729 w 1729"/>
                <a:gd name="T36" fmla="*/ 145 h 1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29" h="145">
                  <a:moveTo>
                    <a:pt x="0" y="144"/>
                  </a:moveTo>
                  <a:lnTo>
                    <a:pt x="288" y="144"/>
                  </a:lnTo>
                  <a:lnTo>
                    <a:pt x="288" y="0"/>
                  </a:lnTo>
                  <a:lnTo>
                    <a:pt x="720" y="0"/>
                  </a:lnTo>
                  <a:lnTo>
                    <a:pt x="720" y="144"/>
                  </a:lnTo>
                  <a:lnTo>
                    <a:pt x="864" y="144"/>
                  </a:lnTo>
                  <a:lnTo>
                    <a:pt x="1152" y="144"/>
                  </a:lnTo>
                  <a:lnTo>
                    <a:pt x="1152" y="0"/>
                  </a:lnTo>
                  <a:lnTo>
                    <a:pt x="1584" y="0"/>
                  </a:lnTo>
                  <a:lnTo>
                    <a:pt x="1584" y="144"/>
                  </a:lnTo>
                  <a:lnTo>
                    <a:pt x="1728" y="14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3048000" y="12192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419600" y="12192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5791200" y="11430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27"/>
          <p:cNvSpPr>
            <a:spLocks noChangeArrowheads="1"/>
          </p:cNvSpPr>
          <p:nvPr/>
        </p:nvSpPr>
        <p:spPr bwMode="auto">
          <a:xfrm>
            <a:off x="5791200" y="5181600"/>
            <a:ext cx="1371600" cy="533400"/>
          </a:xfrm>
          <a:prstGeom prst="hexagon">
            <a:avLst>
              <a:gd name="adj" fmla="val 64286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 Narrow" pitchFamily="31" charset="0"/>
              </a:rPr>
              <a:t>Data</a:t>
            </a: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7162800" y="11430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29"/>
          <p:cNvSpPr>
            <a:spLocks noChangeArrowheads="1"/>
          </p:cNvSpPr>
          <p:nvPr/>
        </p:nvSpPr>
        <p:spPr bwMode="auto">
          <a:xfrm>
            <a:off x="7162800" y="5181600"/>
            <a:ext cx="1371600" cy="533400"/>
          </a:xfrm>
          <a:prstGeom prst="hexagon">
            <a:avLst>
              <a:gd name="adj" fmla="val 64286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 Narrow" pitchFamily="31" charset="0"/>
              </a:rPr>
              <a:t>Data</a:t>
            </a: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8534400" y="11430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H="1">
            <a:off x="1219200" y="31242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47801" y="6595494"/>
            <a:ext cx="2626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From Prof. </a:t>
            </a:r>
            <a:r>
              <a:rPr lang="en-US" sz="1100" dirty="0" err="1" smtClean="0"/>
              <a:t>Sankaralingam</a:t>
            </a:r>
            <a:r>
              <a:rPr lang="en-US" sz="1100" dirty="0" smtClean="0"/>
              <a:t>, </a:t>
            </a:r>
            <a:r>
              <a:rPr lang="en-US" sz="1100" dirty="0" err="1" smtClean="0"/>
              <a:t>UWisc</a:t>
            </a:r>
            <a:r>
              <a:rPr lang="en-US" sz="1100" dirty="0" smtClean="0"/>
              <a:t>-Madison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646613" y="6096000"/>
            <a:ext cx="36591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19006" y="6096000"/>
            <a:ext cx="81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BURST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59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DDR2 (Double Data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57200" y="4572000"/>
            <a:ext cx="533400" cy="533400"/>
          </a:xfrm>
          <a:prstGeom prst="hexagon">
            <a:avLst>
              <a:gd name="adj" fmla="val 57143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itchFamily="31" charset="0"/>
              </a:rPr>
              <a:t>Row</a:t>
            </a:r>
            <a:endParaRPr lang="en-US" dirty="0">
              <a:solidFill>
                <a:schemeClr val="tx1"/>
              </a:solidFill>
              <a:latin typeface="Arial Narrow" pitchFamily="31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676400" y="4267200"/>
            <a:ext cx="685800" cy="533400"/>
          </a:xfrm>
          <a:prstGeom prst="hexagon">
            <a:avLst>
              <a:gd name="adj" fmla="val 64286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Narrow" pitchFamily="31" charset="0"/>
              </a:rPr>
              <a:t>Column</a:t>
            </a:r>
            <a:endParaRPr lang="en-US" b="1" dirty="0">
              <a:solidFill>
                <a:schemeClr val="tx1"/>
              </a:solidFill>
              <a:latin typeface="Arial Narrow" pitchFamily="31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19600" y="5181600"/>
            <a:ext cx="762000" cy="533400"/>
          </a:xfrm>
          <a:prstGeom prst="hexagon">
            <a:avLst>
              <a:gd name="adj" fmla="val 64286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 Narrow" pitchFamily="31" charset="0"/>
              </a:rPr>
              <a:t>Data</a:t>
            </a:r>
          </a:p>
        </p:txBody>
      </p:sp>
      <p:sp>
        <p:nvSpPr>
          <p:cNvPr id="10" name="Rectangle 6" descr="Dark upward diagonal"/>
          <p:cNvSpPr>
            <a:spLocks noChangeArrowheads="1"/>
          </p:cNvSpPr>
          <p:nvPr/>
        </p:nvSpPr>
        <p:spPr bwMode="auto">
          <a:xfrm>
            <a:off x="228600" y="2286000"/>
            <a:ext cx="727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>
                <a:solidFill>
                  <a:schemeClr val="tx1"/>
                </a:solidFill>
              </a:rPr>
              <a:t>RAS’</a:t>
            </a:r>
          </a:p>
        </p:txBody>
      </p:sp>
      <p:sp>
        <p:nvSpPr>
          <p:cNvPr id="11" name="Freeform 7" descr="Dark upward diagonal"/>
          <p:cNvSpPr>
            <a:spLocks/>
          </p:cNvSpPr>
          <p:nvPr/>
        </p:nvSpPr>
        <p:spPr bwMode="auto">
          <a:xfrm flipV="1">
            <a:off x="228600" y="2057400"/>
            <a:ext cx="3733800" cy="609600"/>
          </a:xfrm>
          <a:custGeom>
            <a:avLst/>
            <a:gdLst>
              <a:gd name="T0" fmla="*/ 0 w 2065"/>
              <a:gd name="T1" fmla="*/ 144 h 145"/>
              <a:gd name="T2" fmla="*/ 352 w 2065"/>
              <a:gd name="T3" fmla="*/ 144 h 145"/>
              <a:gd name="T4" fmla="*/ 496 w 2065"/>
              <a:gd name="T5" fmla="*/ 0 h 145"/>
              <a:gd name="T6" fmla="*/ 1160 w 2065"/>
              <a:gd name="T7" fmla="*/ 0 h 145"/>
              <a:gd name="T8" fmla="*/ 1304 w 2065"/>
              <a:gd name="T9" fmla="*/ 144 h 145"/>
              <a:gd name="T10" fmla="*/ 2064 w 2065"/>
              <a:gd name="T11" fmla="*/ 144 h 145"/>
              <a:gd name="T12" fmla="*/ 2064 w 2065"/>
              <a:gd name="T13" fmla="*/ 144 h 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65"/>
              <a:gd name="T22" fmla="*/ 0 h 145"/>
              <a:gd name="T23" fmla="*/ 2065 w 2065"/>
              <a:gd name="T24" fmla="*/ 145 h 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65" h="145">
                <a:moveTo>
                  <a:pt x="0" y="144"/>
                </a:moveTo>
                <a:lnTo>
                  <a:pt x="352" y="144"/>
                </a:lnTo>
                <a:lnTo>
                  <a:pt x="496" y="0"/>
                </a:lnTo>
                <a:lnTo>
                  <a:pt x="1160" y="0"/>
                </a:lnTo>
                <a:lnTo>
                  <a:pt x="1304" y="144"/>
                </a:lnTo>
                <a:lnTo>
                  <a:pt x="2064" y="14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133600" y="1570038"/>
            <a:ext cx="2667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438400" y="23622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 descr="Dark upward diagonal"/>
          <p:cNvSpPr>
            <a:spLocks/>
          </p:cNvSpPr>
          <p:nvPr/>
        </p:nvSpPr>
        <p:spPr bwMode="auto">
          <a:xfrm flipH="1" flipV="1">
            <a:off x="1371600" y="3124200"/>
            <a:ext cx="2895600" cy="609600"/>
          </a:xfrm>
          <a:custGeom>
            <a:avLst/>
            <a:gdLst>
              <a:gd name="T0" fmla="*/ 0 w 2065"/>
              <a:gd name="T1" fmla="*/ 144 h 145"/>
              <a:gd name="T2" fmla="*/ 352 w 2065"/>
              <a:gd name="T3" fmla="*/ 144 h 145"/>
              <a:gd name="T4" fmla="*/ 496 w 2065"/>
              <a:gd name="T5" fmla="*/ 0 h 145"/>
              <a:gd name="T6" fmla="*/ 1160 w 2065"/>
              <a:gd name="T7" fmla="*/ 0 h 145"/>
              <a:gd name="T8" fmla="*/ 1304 w 2065"/>
              <a:gd name="T9" fmla="*/ 144 h 145"/>
              <a:gd name="T10" fmla="*/ 2064 w 2065"/>
              <a:gd name="T11" fmla="*/ 144 h 145"/>
              <a:gd name="T12" fmla="*/ 2064 w 2065"/>
              <a:gd name="T13" fmla="*/ 144 h 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65"/>
              <a:gd name="T22" fmla="*/ 0 h 145"/>
              <a:gd name="T23" fmla="*/ 2065 w 2065"/>
              <a:gd name="T24" fmla="*/ 145 h 1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65" h="145">
                <a:moveTo>
                  <a:pt x="0" y="144"/>
                </a:moveTo>
                <a:lnTo>
                  <a:pt x="352" y="144"/>
                </a:lnTo>
                <a:lnTo>
                  <a:pt x="496" y="0"/>
                </a:lnTo>
                <a:lnTo>
                  <a:pt x="1160" y="0"/>
                </a:lnTo>
                <a:lnTo>
                  <a:pt x="1304" y="144"/>
                </a:lnTo>
                <a:lnTo>
                  <a:pt x="2064" y="14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867400" y="3048000"/>
            <a:ext cx="1676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2" descr="Dark upward diagonal"/>
          <p:cNvSpPr>
            <a:spLocks noChangeArrowheads="1"/>
          </p:cNvSpPr>
          <p:nvPr/>
        </p:nvSpPr>
        <p:spPr bwMode="auto">
          <a:xfrm>
            <a:off x="228600" y="3733800"/>
            <a:ext cx="7270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>
                <a:solidFill>
                  <a:schemeClr val="tx1"/>
                </a:solidFill>
              </a:rPr>
              <a:t>CAS’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676400" y="12192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667000" y="3048000"/>
            <a:ext cx="10668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724400" y="3048000"/>
            <a:ext cx="9906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304800" y="3429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114800" y="31242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4646613" y="1066800"/>
            <a:ext cx="4116387" cy="230188"/>
            <a:chOff x="451" y="933"/>
            <a:chExt cx="2593" cy="145"/>
          </a:xfrm>
        </p:grpSpPr>
        <p:sp>
          <p:nvSpPr>
            <p:cNvPr id="23" name="Freeform 19" descr="Dark upward diagonal"/>
            <p:cNvSpPr>
              <a:spLocks/>
            </p:cNvSpPr>
            <p:nvPr/>
          </p:nvSpPr>
          <p:spPr bwMode="auto">
            <a:xfrm>
              <a:off x="451" y="933"/>
              <a:ext cx="1729" cy="145"/>
            </a:xfrm>
            <a:custGeom>
              <a:avLst/>
              <a:gdLst>
                <a:gd name="T0" fmla="*/ 0 w 1729"/>
                <a:gd name="T1" fmla="*/ 144 h 145"/>
                <a:gd name="T2" fmla="*/ 288 w 1729"/>
                <a:gd name="T3" fmla="*/ 144 h 145"/>
                <a:gd name="T4" fmla="*/ 288 w 1729"/>
                <a:gd name="T5" fmla="*/ 0 h 145"/>
                <a:gd name="T6" fmla="*/ 720 w 1729"/>
                <a:gd name="T7" fmla="*/ 0 h 145"/>
                <a:gd name="T8" fmla="*/ 720 w 1729"/>
                <a:gd name="T9" fmla="*/ 144 h 145"/>
                <a:gd name="T10" fmla="*/ 864 w 1729"/>
                <a:gd name="T11" fmla="*/ 144 h 145"/>
                <a:gd name="T12" fmla="*/ 1152 w 1729"/>
                <a:gd name="T13" fmla="*/ 144 h 145"/>
                <a:gd name="T14" fmla="*/ 1152 w 1729"/>
                <a:gd name="T15" fmla="*/ 0 h 145"/>
                <a:gd name="T16" fmla="*/ 1584 w 1729"/>
                <a:gd name="T17" fmla="*/ 0 h 145"/>
                <a:gd name="T18" fmla="*/ 1584 w 1729"/>
                <a:gd name="T19" fmla="*/ 144 h 145"/>
                <a:gd name="T20" fmla="*/ 1728 w 1729"/>
                <a:gd name="T21" fmla="*/ 144 h 1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29"/>
                <a:gd name="T34" fmla="*/ 0 h 145"/>
                <a:gd name="T35" fmla="*/ 1729 w 1729"/>
                <a:gd name="T36" fmla="*/ 145 h 1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29" h="145">
                  <a:moveTo>
                    <a:pt x="0" y="144"/>
                  </a:moveTo>
                  <a:lnTo>
                    <a:pt x="288" y="144"/>
                  </a:lnTo>
                  <a:lnTo>
                    <a:pt x="288" y="0"/>
                  </a:lnTo>
                  <a:lnTo>
                    <a:pt x="720" y="0"/>
                  </a:lnTo>
                  <a:lnTo>
                    <a:pt x="720" y="144"/>
                  </a:lnTo>
                  <a:lnTo>
                    <a:pt x="864" y="144"/>
                  </a:lnTo>
                  <a:lnTo>
                    <a:pt x="1152" y="144"/>
                  </a:lnTo>
                  <a:lnTo>
                    <a:pt x="1152" y="0"/>
                  </a:lnTo>
                  <a:lnTo>
                    <a:pt x="1584" y="0"/>
                  </a:lnTo>
                  <a:lnTo>
                    <a:pt x="1584" y="144"/>
                  </a:lnTo>
                  <a:lnTo>
                    <a:pt x="1728" y="14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 descr="Dark upward diagonal"/>
            <p:cNvSpPr>
              <a:spLocks/>
            </p:cNvSpPr>
            <p:nvPr/>
          </p:nvSpPr>
          <p:spPr bwMode="auto">
            <a:xfrm>
              <a:off x="1315" y="933"/>
              <a:ext cx="1729" cy="145"/>
            </a:xfrm>
            <a:custGeom>
              <a:avLst/>
              <a:gdLst>
                <a:gd name="T0" fmla="*/ 0 w 1729"/>
                <a:gd name="T1" fmla="*/ 144 h 145"/>
                <a:gd name="T2" fmla="*/ 288 w 1729"/>
                <a:gd name="T3" fmla="*/ 144 h 145"/>
                <a:gd name="T4" fmla="*/ 288 w 1729"/>
                <a:gd name="T5" fmla="*/ 0 h 145"/>
                <a:gd name="T6" fmla="*/ 720 w 1729"/>
                <a:gd name="T7" fmla="*/ 0 h 145"/>
                <a:gd name="T8" fmla="*/ 720 w 1729"/>
                <a:gd name="T9" fmla="*/ 144 h 145"/>
                <a:gd name="T10" fmla="*/ 864 w 1729"/>
                <a:gd name="T11" fmla="*/ 144 h 145"/>
                <a:gd name="T12" fmla="*/ 1152 w 1729"/>
                <a:gd name="T13" fmla="*/ 144 h 145"/>
                <a:gd name="T14" fmla="*/ 1152 w 1729"/>
                <a:gd name="T15" fmla="*/ 0 h 145"/>
                <a:gd name="T16" fmla="*/ 1584 w 1729"/>
                <a:gd name="T17" fmla="*/ 0 h 145"/>
                <a:gd name="T18" fmla="*/ 1584 w 1729"/>
                <a:gd name="T19" fmla="*/ 144 h 145"/>
                <a:gd name="T20" fmla="*/ 1728 w 1729"/>
                <a:gd name="T21" fmla="*/ 144 h 1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29"/>
                <a:gd name="T34" fmla="*/ 0 h 145"/>
                <a:gd name="T35" fmla="*/ 1729 w 1729"/>
                <a:gd name="T36" fmla="*/ 145 h 1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29" h="145">
                  <a:moveTo>
                    <a:pt x="0" y="144"/>
                  </a:moveTo>
                  <a:lnTo>
                    <a:pt x="288" y="144"/>
                  </a:lnTo>
                  <a:lnTo>
                    <a:pt x="288" y="0"/>
                  </a:lnTo>
                  <a:lnTo>
                    <a:pt x="720" y="0"/>
                  </a:lnTo>
                  <a:lnTo>
                    <a:pt x="720" y="144"/>
                  </a:lnTo>
                  <a:lnTo>
                    <a:pt x="864" y="144"/>
                  </a:lnTo>
                  <a:lnTo>
                    <a:pt x="1152" y="144"/>
                  </a:lnTo>
                  <a:lnTo>
                    <a:pt x="1152" y="0"/>
                  </a:lnTo>
                  <a:lnTo>
                    <a:pt x="1584" y="0"/>
                  </a:lnTo>
                  <a:lnTo>
                    <a:pt x="1584" y="144"/>
                  </a:lnTo>
                  <a:lnTo>
                    <a:pt x="1728" y="14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530225" y="1066800"/>
            <a:ext cx="4116388" cy="230188"/>
            <a:chOff x="451" y="933"/>
            <a:chExt cx="2593" cy="145"/>
          </a:xfrm>
        </p:grpSpPr>
        <p:sp>
          <p:nvSpPr>
            <p:cNvPr id="26" name="Freeform 22" descr="Dark upward diagonal"/>
            <p:cNvSpPr>
              <a:spLocks/>
            </p:cNvSpPr>
            <p:nvPr/>
          </p:nvSpPr>
          <p:spPr bwMode="auto">
            <a:xfrm>
              <a:off x="451" y="933"/>
              <a:ext cx="1729" cy="145"/>
            </a:xfrm>
            <a:custGeom>
              <a:avLst/>
              <a:gdLst>
                <a:gd name="T0" fmla="*/ 0 w 1729"/>
                <a:gd name="T1" fmla="*/ 144 h 145"/>
                <a:gd name="T2" fmla="*/ 288 w 1729"/>
                <a:gd name="T3" fmla="*/ 144 h 145"/>
                <a:gd name="T4" fmla="*/ 288 w 1729"/>
                <a:gd name="T5" fmla="*/ 0 h 145"/>
                <a:gd name="T6" fmla="*/ 720 w 1729"/>
                <a:gd name="T7" fmla="*/ 0 h 145"/>
                <a:gd name="T8" fmla="*/ 720 w 1729"/>
                <a:gd name="T9" fmla="*/ 144 h 145"/>
                <a:gd name="T10" fmla="*/ 864 w 1729"/>
                <a:gd name="T11" fmla="*/ 144 h 145"/>
                <a:gd name="T12" fmla="*/ 1152 w 1729"/>
                <a:gd name="T13" fmla="*/ 144 h 145"/>
                <a:gd name="T14" fmla="*/ 1152 w 1729"/>
                <a:gd name="T15" fmla="*/ 0 h 145"/>
                <a:gd name="T16" fmla="*/ 1584 w 1729"/>
                <a:gd name="T17" fmla="*/ 0 h 145"/>
                <a:gd name="T18" fmla="*/ 1584 w 1729"/>
                <a:gd name="T19" fmla="*/ 144 h 145"/>
                <a:gd name="T20" fmla="*/ 1728 w 1729"/>
                <a:gd name="T21" fmla="*/ 144 h 1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29"/>
                <a:gd name="T34" fmla="*/ 0 h 145"/>
                <a:gd name="T35" fmla="*/ 1729 w 1729"/>
                <a:gd name="T36" fmla="*/ 145 h 1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29" h="145">
                  <a:moveTo>
                    <a:pt x="0" y="144"/>
                  </a:moveTo>
                  <a:lnTo>
                    <a:pt x="288" y="144"/>
                  </a:lnTo>
                  <a:lnTo>
                    <a:pt x="288" y="0"/>
                  </a:lnTo>
                  <a:lnTo>
                    <a:pt x="720" y="0"/>
                  </a:lnTo>
                  <a:lnTo>
                    <a:pt x="720" y="144"/>
                  </a:lnTo>
                  <a:lnTo>
                    <a:pt x="864" y="144"/>
                  </a:lnTo>
                  <a:lnTo>
                    <a:pt x="1152" y="144"/>
                  </a:lnTo>
                  <a:lnTo>
                    <a:pt x="1152" y="0"/>
                  </a:lnTo>
                  <a:lnTo>
                    <a:pt x="1584" y="0"/>
                  </a:lnTo>
                  <a:lnTo>
                    <a:pt x="1584" y="144"/>
                  </a:lnTo>
                  <a:lnTo>
                    <a:pt x="1728" y="14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 descr="Dark upward diagonal"/>
            <p:cNvSpPr>
              <a:spLocks/>
            </p:cNvSpPr>
            <p:nvPr/>
          </p:nvSpPr>
          <p:spPr bwMode="auto">
            <a:xfrm>
              <a:off x="1315" y="933"/>
              <a:ext cx="1729" cy="145"/>
            </a:xfrm>
            <a:custGeom>
              <a:avLst/>
              <a:gdLst>
                <a:gd name="T0" fmla="*/ 0 w 1729"/>
                <a:gd name="T1" fmla="*/ 144 h 145"/>
                <a:gd name="T2" fmla="*/ 288 w 1729"/>
                <a:gd name="T3" fmla="*/ 144 h 145"/>
                <a:gd name="T4" fmla="*/ 288 w 1729"/>
                <a:gd name="T5" fmla="*/ 0 h 145"/>
                <a:gd name="T6" fmla="*/ 720 w 1729"/>
                <a:gd name="T7" fmla="*/ 0 h 145"/>
                <a:gd name="T8" fmla="*/ 720 w 1729"/>
                <a:gd name="T9" fmla="*/ 144 h 145"/>
                <a:gd name="T10" fmla="*/ 864 w 1729"/>
                <a:gd name="T11" fmla="*/ 144 h 145"/>
                <a:gd name="T12" fmla="*/ 1152 w 1729"/>
                <a:gd name="T13" fmla="*/ 144 h 145"/>
                <a:gd name="T14" fmla="*/ 1152 w 1729"/>
                <a:gd name="T15" fmla="*/ 0 h 145"/>
                <a:gd name="T16" fmla="*/ 1584 w 1729"/>
                <a:gd name="T17" fmla="*/ 0 h 145"/>
                <a:gd name="T18" fmla="*/ 1584 w 1729"/>
                <a:gd name="T19" fmla="*/ 144 h 145"/>
                <a:gd name="T20" fmla="*/ 1728 w 1729"/>
                <a:gd name="T21" fmla="*/ 144 h 1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29"/>
                <a:gd name="T34" fmla="*/ 0 h 145"/>
                <a:gd name="T35" fmla="*/ 1729 w 1729"/>
                <a:gd name="T36" fmla="*/ 145 h 1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29" h="145">
                  <a:moveTo>
                    <a:pt x="0" y="144"/>
                  </a:moveTo>
                  <a:lnTo>
                    <a:pt x="288" y="144"/>
                  </a:lnTo>
                  <a:lnTo>
                    <a:pt x="288" y="0"/>
                  </a:lnTo>
                  <a:lnTo>
                    <a:pt x="720" y="0"/>
                  </a:lnTo>
                  <a:lnTo>
                    <a:pt x="720" y="144"/>
                  </a:lnTo>
                  <a:lnTo>
                    <a:pt x="864" y="144"/>
                  </a:lnTo>
                  <a:lnTo>
                    <a:pt x="1152" y="144"/>
                  </a:lnTo>
                  <a:lnTo>
                    <a:pt x="1152" y="0"/>
                  </a:lnTo>
                  <a:lnTo>
                    <a:pt x="1584" y="0"/>
                  </a:lnTo>
                  <a:lnTo>
                    <a:pt x="1584" y="144"/>
                  </a:lnTo>
                  <a:lnTo>
                    <a:pt x="1728" y="144"/>
                  </a:lnTo>
                </a:path>
              </a:pathLst>
            </a:custGeom>
            <a:noFill/>
            <a:ln w="28575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3048000" y="12192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419600" y="12192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5791200" y="11430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27"/>
          <p:cNvSpPr>
            <a:spLocks noChangeArrowheads="1"/>
          </p:cNvSpPr>
          <p:nvPr/>
        </p:nvSpPr>
        <p:spPr bwMode="auto">
          <a:xfrm>
            <a:off x="5105400" y="5181600"/>
            <a:ext cx="762000" cy="533400"/>
          </a:xfrm>
          <a:prstGeom prst="hexagon">
            <a:avLst>
              <a:gd name="adj" fmla="val 64286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 Narrow" pitchFamily="31" charset="0"/>
              </a:rPr>
              <a:t>Data</a:t>
            </a: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7162800" y="11430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29"/>
          <p:cNvSpPr>
            <a:spLocks noChangeArrowheads="1"/>
          </p:cNvSpPr>
          <p:nvPr/>
        </p:nvSpPr>
        <p:spPr bwMode="auto">
          <a:xfrm>
            <a:off x="5791200" y="5181600"/>
            <a:ext cx="756601" cy="533400"/>
          </a:xfrm>
          <a:prstGeom prst="hexagon">
            <a:avLst>
              <a:gd name="adj" fmla="val 64286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 Narrow" pitchFamily="31" charset="0"/>
              </a:rPr>
              <a:t>Data</a:t>
            </a: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8534400" y="11430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H="1">
            <a:off x="1219200" y="31242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47801" y="6595494"/>
            <a:ext cx="2626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From Prof. </a:t>
            </a:r>
            <a:r>
              <a:rPr lang="en-US" sz="1100" dirty="0" err="1" smtClean="0"/>
              <a:t>Sankaralingam</a:t>
            </a:r>
            <a:r>
              <a:rPr lang="en-US" sz="1100" dirty="0" smtClean="0"/>
              <a:t>, </a:t>
            </a:r>
            <a:r>
              <a:rPr lang="en-US" sz="1100" dirty="0" err="1" smtClean="0"/>
              <a:t>UWisc</a:t>
            </a:r>
            <a:r>
              <a:rPr lang="en-US" sz="1100" dirty="0" smtClean="0"/>
              <a:t>-Madison</a:t>
            </a:r>
            <a:endParaRPr lang="en-US" sz="1100" dirty="0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979967" y="12954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>
            <a:off x="2351567" y="12954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25"/>
          <p:cNvSpPr>
            <a:spLocks noChangeShapeType="1"/>
          </p:cNvSpPr>
          <p:nvPr/>
        </p:nvSpPr>
        <p:spPr bwMode="auto">
          <a:xfrm>
            <a:off x="3723167" y="12954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>
            <a:off x="5094767" y="12192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>
            <a:off x="6466367" y="12192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>
            <a:off x="7837967" y="1219200"/>
            <a:ext cx="0" cy="4572000"/>
          </a:xfrm>
          <a:prstGeom prst="lin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in Modern 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28725"/>
            <a:ext cx="79057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Organization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128MB DRAM Capacity </a:t>
            </a:r>
          </a:p>
          <a:p>
            <a:r>
              <a:rPr lang="en-US" dirty="0" smtClean="0"/>
              <a:t>64-bit data bus</a:t>
            </a:r>
          </a:p>
          <a:p>
            <a:pPr lvl="1"/>
            <a:r>
              <a:rPr lang="en-US" dirty="0" smtClean="0"/>
              <a:t>1Gbit capacity</a:t>
            </a:r>
          </a:p>
          <a:p>
            <a:r>
              <a:rPr lang="en-US" dirty="0" smtClean="0"/>
              <a:t>64MBit  w/ 4-bit data bus?</a:t>
            </a:r>
          </a:p>
          <a:p>
            <a:endParaRPr lang="en-US" dirty="0" smtClean="0"/>
          </a:p>
          <a:p>
            <a:r>
              <a:rPr lang="en-US" dirty="0" smtClean="0"/>
              <a:t>64Mbit w/ 8-bit data bus?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128Mbit w/ 16-bit data bus?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66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Taller Memories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                                    HAVE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1879666"/>
            <a:ext cx="3737133" cy="2748093"/>
            <a:chOff x="911067" y="990600"/>
            <a:chExt cx="4118133" cy="3521240"/>
          </a:xfrm>
        </p:grpSpPr>
        <p:sp>
          <p:nvSpPr>
            <p:cNvPr id="4" name="Rectangle 3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915286" y="1305365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1086" y="1120700"/>
              <a:ext cx="975423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A0-A10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343400" y="1240833"/>
              <a:ext cx="6858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49337" y="1064360"/>
              <a:ext cx="48965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D0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11719" y="221563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R/W!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6427" y="3352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915286" y="353746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43200" y="4038600"/>
              <a:ext cx="165726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2Kx1bit SRAM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10537" y="1879666"/>
            <a:ext cx="3737133" cy="2748093"/>
            <a:chOff x="911067" y="990600"/>
            <a:chExt cx="4118133" cy="3521240"/>
          </a:xfrm>
        </p:grpSpPr>
        <p:sp>
          <p:nvSpPr>
            <p:cNvPr id="18" name="Rectangle 17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915286" y="1305365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01086" y="1120700"/>
              <a:ext cx="846473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A0-A9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343400" y="1240833"/>
              <a:ext cx="6858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49337" y="1064360"/>
              <a:ext cx="48965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D0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11719" y="221563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R/W!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6427" y="3352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15286" y="353746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43200" y="4038600"/>
              <a:ext cx="165726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1Kx1bit SRAM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5576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Organization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128MB DRAM Capacity </a:t>
            </a:r>
          </a:p>
          <a:p>
            <a:r>
              <a:rPr lang="en-US" dirty="0" smtClean="0"/>
              <a:t>64-bit data bus</a:t>
            </a:r>
          </a:p>
          <a:p>
            <a:pPr lvl="1"/>
            <a:r>
              <a:rPr lang="en-US" dirty="0" smtClean="0"/>
              <a:t>1Gbit capacity</a:t>
            </a:r>
          </a:p>
          <a:p>
            <a:r>
              <a:rPr lang="en-US" dirty="0" smtClean="0"/>
              <a:t>64MBit  w/ 4-bit data bus?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64 bit bus? 16 devices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16 x 64Mb = 1Gbit</a:t>
            </a:r>
          </a:p>
          <a:p>
            <a:r>
              <a:rPr lang="en-US" dirty="0" smtClean="0"/>
              <a:t>64Mbit w/ 8-bit data bus?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64-bit bus? 8 devices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Capacity? 8 x 64Mbit = 512Mbit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2 ranks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128Mbit w/ 16-bit data bus?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64-bit bus? 4 devices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1Gbit capacity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35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09600"/>
            <a:ext cx="2857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1700" dirty="0">
                <a:hlinkClick r:id="rId3" tooltip="Home"/>
              </a:rPr>
              <a:t>Home</a:t>
            </a:r>
            <a:r>
              <a:rPr lang="en-US" sz="1700" dirty="0"/>
              <a:t> &gt;  </a:t>
            </a:r>
            <a:r>
              <a:rPr lang="en-US" sz="1700" dirty="0">
                <a:hlinkClick r:id="rId4" tooltip="Computer Hardware"/>
              </a:rPr>
              <a:t>Computer Hardware</a:t>
            </a:r>
            <a:r>
              <a:rPr lang="en-US" sz="1700" dirty="0"/>
              <a:t> &gt; </a:t>
            </a:r>
            <a:r>
              <a:rPr lang="en-US" sz="1700" dirty="0">
                <a:hlinkClick r:id="rId5" tooltip="Memory"/>
              </a:rPr>
              <a:t>Memory</a:t>
            </a:r>
            <a:r>
              <a:rPr lang="en-US" sz="1700" dirty="0"/>
              <a:t> &gt; </a:t>
            </a:r>
            <a:r>
              <a:rPr lang="en-US" sz="1700" dirty="0">
                <a:hlinkClick r:id="rId6" tooltip="Desktop Memory"/>
              </a:rPr>
              <a:t>Desktop Memory</a:t>
            </a:r>
            <a:r>
              <a:rPr lang="en-US" sz="1700" dirty="0"/>
              <a:t> &gt; </a:t>
            </a:r>
            <a:r>
              <a:rPr lang="en-US" sz="1700" dirty="0" err="1">
                <a:hlinkClick r:id="rId7" tooltip="Mushkin Enhanced"/>
              </a:rPr>
              <a:t>Mushkin</a:t>
            </a:r>
            <a:r>
              <a:rPr lang="en-US" sz="1700" dirty="0">
                <a:hlinkClick r:id="rId7" tooltip="Mushkin Enhanced"/>
              </a:rPr>
              <a:t> Enhanced</a:t>
            </a:r>
            <a:r>
              <a:rPr lang="en-US" sz="1700" dirty="0"/>
              <a:t> &gt; Item#: </a:t>
            </a:r>
            <a:r>
              <a:rPr lang="en-US" sz="1700" b="1" cap="all" dirty="0"/>
              <a:t>N82E16820146744</a:t>
            </a:r>
            <a:endParaRPr lang="en-US" sz="1700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b="1" dirty="0" err="1"/>
              <a:t>Mushkin</a:t>
            </a:r>
            <a:r>
              <a:rPr lang="en-US" b="1" dirty="0"/>
              <a:t> Enhanced Essentials 2GB 240-Pin DDR3 SDRAM DDR3 1333 (PC3 10666) Desktop Memory Model 991586</a:t>
            </a:r>
          </a:p>
          <a:p>
            <a:r>
              <a:rPr lang="en-US" dirty="0"/>
              <a:t> </a:t>
            </a:r>
            <a:r>
              <a:rPr lang="en-US" dirty="0" smtClean="0"/>
              <a:t>DDR3 </a:t>
            </a:r>
            <a:r>
              <a:rPr lang="en-US" dirty="0"/>
              <a:t>1333 (PC3 10666)</a:t>
            </a:r>
          </a:p>
          <a:p>
            <a:pPr fontAlgn="t"/>
            <a:r>
              <a:rPr lang="en-US" dirty="0"/>
              <a:t>Timing 9-9-9-24</a:t>
            </a:r>
          </a:p>
          <a:p>
            <a:pPr fontAlgn="t"/>
            <a:r>
              <a:rPr lang="en-US" dirty="0" err="1"/>
              <a:t>Cas</a:t>
            </a:r>
            <a:r>
              <a:rPr lang="en-US" dirty="0"/>
              <a:t> Latency 9</a:t>
            </a:r>
          </a:p>
          <a:p>
            <a:pPr fontAlgn="t"/>
            <a:r>
              <a:rPr lang="en-US" dirty="0"/>
              <a:t>Voltage 1.5V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DDR3 1333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at 667 </a:t>
            </a:r>
            <a:r>
              <a:rPr lang="en-US" dirty="0" err="1" smtClean="0"/>
              <a:t>Mhz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err="1" smtClean="0"/>
              <a:t>tranfer</a:t>
            </a:r>
            <a:r>
              <a:rPr lang="en-US" dirty="0" smtClean="0"/>
              <a:t> data at double the rate</a:t>
            </a:r>
          </a:p>
          <a:p>
            <a:pPr lvl="1"/>
            <a:r>
              <a:rPr lang="en-US" dirty="0" smtClean="0"/>
              <a:t>Bandwidth 1333 MT/sec </a:t>
            </a:r>
          </a:p>
          <a:p>
            <a:pPr lvl="2"/>
            <a:r>
              <a:rPr lang="en-US" dirty="0" smtClean="0"/>
              <a:t>Mega transfers per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Access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Precharge</a:t>
            </a:r>
            <a:endParaRPr lang="en-US" dirty="0" smtClean="0"/>
          </a:p>
          <a:p>
            <a:r>
              <a:rPr lang="en-US" dirty="0" smtClean="0"/>
              <a:t>2. Row Access</a:t>
            </a:r>
          </a:p>
          <a:p>
            <a:r>
              <a:rPr lang="en-US" dirty="0" smtClean="0"/>
              <a:t>3. Column Access</a:t>
            </a:r>
          </a:p>
          <a:p>
            <a:r>
              <a:rPr lang="en-US" dirty="0" smtClean="0"/>
              <a:t>4. Data Transfer</a:t>
            </a:r>
          </a:p>
          <a:p>
            <a:r>
              <a:rPr lang="en-US" dirty="0" smtClean="0"/>
              <a:t>5. Close Row (write data back)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tCAS-tRCD-tRP-tRAS</a:t>
            </a:r>
            <a:endParaRPr lang="en-US" dirty="0" smtClean="0"/>
          </a:p>
          <a:p>
            <a:r>
              <a:rPr lang="en-US" dirty="0" err="1" smtClean="0"/>
              <a:t>tCAS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column address strobe column to data appearing</a:t>
            </a:r>
          </a:p>
          <a:p>
            <a:r>
              <a:rPr lang="en-US" dirty="0" err="1"/>
              <a:t>tRCD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RAS </a:t>
            </a:r>
            <a:r>
              <a:rPr lang="en-US" dirty="0"/>
              <a:t>to CAS row to column</a:t>
            </a:r>
          </a:p>
          <a:p>
            <a:r>
              <a:rPr lang="en-US" dirty="0" err="1"/>
              <a:t>tRP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RAS </a:t>
            </a:r>
            <a:r>
              <a:rPr lang="en-US" dirty="0" err="1"/>
              <a:t>precharge</a:t>
            </a:r>
            <a:r>
              <a:rPr lang="en-US" dirty="0"/>
              <a:t>, </a:t>
            </a:r>
            <a:r>
              <a:rPr lang="en-US" dirty="0" err="1"/>
              <a:t>Precharge</a:t>
            </a:r>
            <a:r>
              <a:rPr lang="en-US" dirty="0"/>
              <a:t> latency</a:t>
            </a:r>
          </a:p>
          <a:p>
            <a:r>
              <a:rPr lang="en-US" dirty="0" err="1"/>
              <a:t>tRAS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Row </a:t>
            </a:r>
            <a:r>
              <a:rPr lang="en-US" dirty="0"/>
              <a:t>Access </a:t>
            </a:r>
            <a:r>
              <a:rPr lang="en-US" dirty="0" smtClean="0"/>
              <a:t>Strobe: Shortest time between two Row activations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DDR3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</a:t>
            </a:r>
            <a:r>
              <a:rPr lang="en-US" dirty="0" smtClean="0"/>
              <a:t>9-9-9-24</a:t>
            </a:r>
          </a:p>
          <a:p>
            <a:r>
              <a:rPr lang="en-US" dirty="0" err="1" smtClean="0"/>
              <a:t>tCAS-tRCD-tRP-tRAS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 DRAM Timing</a:t>
            </a:r>
            <a:endParaRPr lang="en-US" dirty="0"/>
          </a:p>
        </p:txBody>
      </p:sp>
      <p:pic>
        <p:nvPicPr>
          <p:cNvPr id="11266" name="Picture 2" descr="http://images.anandtech.com/doci/3851/Back%20to%20Back%20Burst%20Read%20with%20Page%20Clo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7680"/>
            <a:ext cx="906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502" y="6368534"/>
            <a:ext cx="7314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From </a:t>
            </a:r>
            <a:r>
              <a:rPr lang="en-US" sz="1050" dirty="0" err="1" smtClean="0"/>
              <a:t>anandtech</a:t>
            </a:r>
            <a:r>
              <a:rPr lang="en-US" sz="1050" dirty="0" smtClean="0"/>
              <a:t>: </a:t>
            </a:r>
            <a:r>
              <a:rPr lang="en-US" sz="1050" dirty="0">
                <a:hlinkClick r:id="rId3"/>
              </a:rPr>
              <a:t>http://images.anandtech.com/doci/3851/Back%20to%20Back%20Burst%20Read%20with%20Page%20Close.png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334000"/>
            <a:ext cx="2062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Timing 9-9-9-24</a:t>
            </a:r>
          </a:p>
          <a:p>
            <a:r>
              <a:rPr lang="en-US" dirty="0" err="1"/>
              <a:t>tCAS-tRCD-tRP-tRAS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Main Memory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5453662-B7BA-2A42-8A89-4DFB95C0C006}" type="slidenum">
              <a:rPr lang="en-US" smtClean="0"/>
              <a:pPr>
                <a:defRPr/>
              </a:pPr>
              <a:t>47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9906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Divide memory into M banks and “interleave” addresses across them, so word A is </a:t>
            </a:r>
          </a:p>
          <a:p>
            <a:pPr lvl="1"/>
            <a:r>
              <a:rPr lang="en-US" dirty="0" smtClean="0"/>
              <a:t> in bank (A mod M) </a:t>
            </a:r>
          </a:p>
          <a:p>
            <a:pPr lvl="1"/>
            <a:r>
              <a:rPr lang="en-US" dirty="0" smtClean="0"/>
              <a:t> at word (A div M)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r>
              <a:rPr lang="en-US" dirty="0" smtClean="0"/>
              <a:t>Interleaved memory increases memory BW without wider bus</a:t>
            </a:r>
            <a:r>
              <a:rPr lang="en-US" i="1" dirty="0" smtClean="0"/>
              <a:t>	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Use parallelism in memory banks to hide memory latency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43000" y="2830513"/>
            <a:ext cx="1295400" cy="1447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43150" y="4645025"/>
            <a:ext cx="2557463" cy="180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346200" y="2420938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373938" y="2465388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Bank n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92638" y="244475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Bank 2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040063" y="2424113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095750" y="4645025"/>
            <a:ext cx="1936750" cy="1809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189538" y="4645025"/>
            <a:ext cx="852487" cy="1809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138363" y="4800600"/>
            <a:ext cx="1976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Doubleword in bank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348163" y="4800600"/>
            <a:ext cx="646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5181600" y="4800600"/>
            <a:ext cx="1989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Word in doubleword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81000" y="6477000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dirty="0">
                <a:solidFill>
                  <a:schemeClr val="tx1"/>
                </a:solidFill>
              </a:rPr>
              <a:t>Copyright © 2002 </a:t>
            </a:r>
            <a:r>
              <a:rPr lang="en-US" sz="1000" dirty="0" err="1">
                <a:solidFill>
                  <a:schemeClr val="tx1"/>
                </a:solidFill>
              </a:rPr>
              <a:t>Falsafi</a:t>
            </a:r>
            <a:r>
              <a:rPr lang="en-US" sz="1000" dirty="0">
                <a:solidFill>
                  <a:schemeClr val="tx1"/>
                </a:solidFill>
              </a:rPr>
              <a:t>, from Hill, Smith, </a:t>
            </a:r>
            <a:r>
              <a:rPr lang="en-US" sz="1000" dirty="0" err="1">
                <a:solidFill>
                  <a:schemeClr val="tx1"/>
                </a:solidFill>
              </a:rPr>
              <a:t>Sohi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Vijaykumar</a:t>
            </a:r>
            <a:r>
              <a:rPr lang="en-US" sz="1000" dirty="0">
                <a:solidFill>
                  <a:schemeClr val="tx1"/>
                </a:solidFill>
              </a:rPr>
              <a:t>, and Wood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143000" y="2830513"/>
            <a:ext cx="1295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C00000"/>
                </a:solidFill>
              </a:rPr>
              <a:t>word 0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143000" y="3059113"/>
            <a:ext cx="1295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C00000"/>
                </a:solidFill>
              </a:rPr>
              <a:t>word n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143000" y="3287713"/>
            <a:ext cx="1295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C00000"/>
                </a:solidFill>
              </a:rPr>
              <a:t>word 2n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2743200" y="2830513"/>
            <a:ext cx="1295400" cy="1447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743200" y="2830513"/>
            <a:ext cx="1295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C00000"/>
                </a:solidFill>
              </a:rPr>
              <a:t>word 1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743200" y="3059113"/>
            <a:ext cx="1295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C00000"/>
                </a:solidFill>
              </a:rPr>
              <a:t>word n+1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2743200" y="3287713"/>
            <a:ext cx="1295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C00000"/>
                </a:solidFill>
              </a:rPr>
              <a:t>word 2n+1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343400" y="2830513"/>
            <a:ext cx="1295400" cy="1447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343400" y="2830513"/>
            <a:ext cx="1295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C00000"/>
                </a:solidFill>
              </a:rPr>
              <a:t>word 2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4343400" y="3059113"/>
            <a:ext cx="1295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C00000"/>
                </a:solidFill>
              </a:rPr>
              <a:t>word n+2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4343400" y="3287713"/>
            <a:ext cx="1295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C00000"/>
                </a:solidFill>
              </a:rPr>
              <a:t>word 2n+2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7086600" y="2830513"/>
            <a:ext cx="1295400" cy="1447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086600" y="2830513"/>
            <a:ext cx="1295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C00000"/>
                </a:solidFill>
              </a:rPr>
              <a:t>word n-1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7086600" y="3059113"/>
            <a:ext cx="1295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C00000"/>
                </a:solidFill>
              </a:rPr>
              <a:t>word 2n-1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7086600" y="3287713"/>
            <a:ext cx="1295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C00000"/>
                </a:solidFill>
              </a:rPr>
              <a:t>word 3n-1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752600" y="4495800"/>
            <a:ext cx="454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tx1"/>
                </a:solidFill>
              </a:rPr>
              <a:t>PA</a:t>
            </a:r>
          </a:p>
        </p:txBody>
      </p:sp>
      <p:sp>
        <p:nvSpPr>
          <p:cNvPr id="36" name="Oval 32"/>
          <p:cNvSpPr>
            <a:spLocks noChangeArrowheads="1"/>
          </p:cNvSpPr>
          <p:nvPr/>
        </p:nvSpPr>
        <p:spPr bwMode="auto">
          <a:xfrm>
            <a:off x="5867400" y="3429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Oval 34"/>
          <p:cNvSpPr>
            <a:spLocks noChangeArrowheads="1"/>
          </p:cNvSpPr>
          <p:nvPr/>
        </p:nvSpPr>
        <p:spPr bwMode="auto">
          <a:xfrm>
            <a:off x="6172200" y="3429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6324600" y="3429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6477000" y="3429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6629400" y="3429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6781800" y="3429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2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8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3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Taller Memories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                                    HAVE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1879666"/>
            <a:ext cx="3737133" cy="2748093"/>
            <a:chOff x="911067" y="990600"/>
            <a:chExt cx="4118133" cy="3521240"/>
          </a:xfrm>
        </p:grpSpPr>
        <p:sp>
          <p:nvSpPr>
            <p:cNvPr id="4" name="Rectangle 3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915286" y="1305365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1086" y="1120700"/>
              <a:ext cx="975423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A0-A10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343400" y="1240833"/>
              <a:ext cx="6858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49337" y="1064360"/>
              <a:ext cx="48965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D0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11719" y="221563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R/W!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6427" y="3352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915286" y="353746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43200" y="4038600"/>
              <a:ext cx="165726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2Kx1bit SRAM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10537" y="1879666"/>
            <a:ext cx="3737133" cy="2748093"/>
            <a:chOff x="911067" y="990600"/>
            <a:chExt cx="4118133" cy="3521240"/>
          </a:xfrm>
        </p:grpSpPr>
        <p:sp>
          <p:nvSpPr>
            <p:cNvPr id="18" name="Rectangle 17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915286" y="1305365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01086" y="1120700"/>
              <a:ext cx="846473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A0-A9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343400" y="1240833"/>
              <a:ext cx="6858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49337" y="1064360"/>
              <a:ext cx="48965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D0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11719" y="221563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R/W!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6427" y="3352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15286" y="353746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43200" y="4038600"/>
              <a:ext cx="165726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1Kx1bit SRAM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4243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43600"/>
            <a:ext cx="91440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3236210"/>
            <a:ext cx="41148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3236210"/>
            <a:ext cx="1600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3236210"/>
            <a:ext cx="1600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007610"/>
            <a:ext cx="19050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779010"/>
            <a:ext cx="19050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2550410"/>
            <a:ext cx="19050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2321810"/>
            <a:ext cx="19050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533900" y="171221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3400" y="1342878"/>
            <a:ext cx="5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67483" y="2715214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Floating 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0"/>
            <a:ext cx="91440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Floating gate changes threshold voltage</a:t>
            </a:r>
          </a:p>
          <a:p>
            <a:r>
              <a:rPr lang="en-US" dirty="0" smtClean="0"/>
              <a:t>SLC </a:t>
            </a:r>
            <a:r>
              <a:rPr lang="en-US" dirty="0" smtClean="0">
                <a:sym typeface="Wingdings" panose="05000000000000000000" pitchFamily="2" charset="2"/>
              </a:rPr>
              <a:t> 2 states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MLC  more states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3352800"/>
            <a:ext cx="41148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3352800"/>
            <a:ext cx="1600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1800" y="3352800"/>
            <a:ext cx="1600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3124200"/>
            <a:ext cx="19050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200" y="2895600"/>
            <a:ext cx="19050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 - - - - - -  -  - - -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0" y="2667000"/>
            <a:ext cx="19050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0200" y="2438400"/>
            <a:ext cx="19050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362700" y="18288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67600" y="2869168"/>
            <a:ext cx="16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Trapped charge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126" y="3351028"/>
            <a:ext cx="41148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126" y="3351028"/>
            <a:ext cx="1600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44726" y="3351028"/>
            <a:ext cx="1600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3126" y="3122428"/>
            <a:ext cx="19050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73126" y="2893828"/>
            <a:ext cx="19050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73126" y="2665228"/>
            <a:ext cx="19050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73126" y="2436628"/>
            <a:ext cx="19050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2125626" y="1827028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7526" y="617724"/>
            <a:ext cx="1013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“1”</a:t>
            </a:r>
            <a:endParaRPr lang="en-US" sz="4800" dirty="0"/>
          </a:p>
        </p:txBody>
      </p:sp>
      <p:sp>
        <p:nvSpPr>
          <p:cNvPr id="25" name="TextBox 24"/>
          <p:cNvSpPr txBox="1"/>
          <p:nvPr/>
        </p:nvSpPr>
        <p:spPr>
          <a:xfrm>
            <a:off x="6280298" y="634708"/>
            <a:ext cx="1013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“0”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082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 --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43600"/>
            <a:ext cx="91440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3236210"/>
            <a:ext cx="41148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3236210"/>
            <a:ext cx="1600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3236210"/>
            <a:ext cx="1600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007610"/>
            <a:ext cx="19050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779010"/>
            <a:ext cx="19050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2550410"/>
            <a:ext cx="19050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2321810"/>
            <a:ext cx="19050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533900" y="171221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3400" y="1342878"/>
            <a:ext cx="5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67483" y="2715214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Floating gate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48400" y="350291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637262" y="1905000"/>
            <a:ext cx="2754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15200" y="23622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 – Writing a “0”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43600"/>
            <a:ext cx="91440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3236210"/>
            <a:ext cx="41148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3236210"/>
            <a:ext cx="1600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3236210"/>
            <a:ext cx="1600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007610"/>
            <a:ext cx="19050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779010"/>
            <a:ext cx="19050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2550410"/>
            <a:ext cx="19050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2321810"/>
            <a:ext cx="19050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533900" y="171221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3400" y="1342878"/>
            <a:ext cx="5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67483" y="271521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- - - - -   - - - -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48400" y="350291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637262" y="1905000"/>
            <a:ext cx="2754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15200" y="2362200"/>
            <a:ext cx="153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</a:t>
            </a:r>
            <a:r>
              <a:rPr lang="en-US" dirty="0" err="1" smtClean="0"/>
              <a:t>Possitive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Voltage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 – Writing a “1”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43600"/>
            <a:ext cx="91440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3236210"/>
            <a:ext cx="4114800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3236210"/>
            <a:ext cx="1600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3236210"/>
            <a:ext cx="1600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007610"/>
            <a:ext cx="19050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779010"/>
            <a:ext cx="19050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2550410"/>
            <a:ext cx="19050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2321810"/>
            <a:ext cx="19050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533900" y="171221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3400" y="1342878"/>
            <a:ext cx="5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48400" y="350291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637262" y="1905000"/>
            <a:ext cx="2754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15200" y="2362200"/>
            <a:ext cx="147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</a:t>
            </a:r>
            <a:r>
              <a:rPr lang="en-US" b="1" dirty="0" smtClean="0"/>
              <a:t>negative</a:t>
            </a:r>
          </a:p>
          <a:p>
            <a:r>
              <a:rPr lang="en-US" dirty="0" smtClean="0"/>
              <a:t>Voltage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FLASH</a:t>
            </a:r>
            <a:endParaRPr lang="en-US" dirty="0"/>
          </a:p>
        </p:txBody>
      </p:sp>
      <p:pic>
        <p:nvPicPr>
          <p:cNvPr id="16389" name="Picture 5" descr="File:Nand flash stru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0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FLASH Reading</a:t>
            </a:r>
            <a:endParaRPr lang="en-US" dirty="0"/>
          </a:p>
        </p:txBody>
      </p:sp>
      <p:pic>
        <p:nvPicPr>
          <p:cNvPr id="16389" name="Picture 5" descr="File:Nand flash stru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" y="11430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1981200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1324" y="2057400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2057400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2076893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9724" y="2045732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2045732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2065225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8524" y="2087227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2087227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2106720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2716938" y="1524000"/>
            <a:ext cx="254862" cy="552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56895" y="1154668"/>
            <a:ext cx="303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no matter what value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3" idx="3"/>
          </p:cNvCxnSpPr>
          <p:nvPr/>
        </p:nvCxnSpPr>
        <p:spPr>
          <a:xfrm flipH="1">
            <a:off x="3562525" y="1905000"/>
            <a:ext cx="399875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2400" y="1666101"/>
            <a:ext cx="257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only if no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FLASH Erasing</a:t>
            </a:r>
            <a:endParaRPr lang="en-US" dirty="0"/>
          </a:p>
        </p:txBody>
      </p:sp>
      <p:pic>
        <p:nvPicPr>
          <p:cNvPr id="16389" name="Picture 5" descr="File:Nand flash stru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" y="11430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324" y="2057400"/>
            <a:ext cx="4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Ve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2057400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2076893"/>
            <a:ext cx="4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Ve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9724" y="2045732"/>
            <a:ext cx="4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Ve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2045732"/>
            <a:ext cx="4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Ve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2065225"/>
            <a:ext cx="4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Ve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8524" y="2087227"/>
            <a:ext cx="4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Ve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2087227"/>
            <a:ext cx="4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Ve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2106720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6895" y="1154668"/>
            <a:ext cx="284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 off all charge: negative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24200" y="2057400"/>
            <a:ext cx="4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Ve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endCxn id="19" idx="0"/>
          </p:cNvCxnSpPr>
          <p:nvPr/>
        </p:nvCxnSpPr>
        <p:spPr>
          <a:xfrm>
            <a:off x="3336437" y="1676400"/>
            <a:ext cx="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0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FLASH Writing</a:t>
            </a:r>
            <a:endParaRPr lang="en-US" dirty="0"/>
          </a:p>
        </p:txBody>
      </p:sp>
      <p:pic>
        <p:nvPicPr>
          <p:cNvPr id="16389" name="Picture 5" descr="File:Nand flash stru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7" y="11430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1981200"/>
            <a:ext cx="4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1324" y="2057400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2057400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2076893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9724" y="2045732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2045732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2065225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8524" y="2087227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2087227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2106720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2716938" y="1524000"/>
            <a:ext cx="254862" cy="552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56895" y="1154668"/>
            <a:ext cx="303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no matter what value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3" idx="3"/>
          </p:cNvCxnSpPr>
          <p:nvPr/>
        </p:nvCxnSpPr>
        <p:spPr>
          <a:xfrm flipH="1">
            <a:off x="3562525" y="1905000"/>
            <a:ext cx="399875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2400" y="1666101"/>
            <a:ext cx="148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</a:t>
            </a:r>
            <a:r>
              <a:rPr lang="en-US" dirty="0" err="1" smtClean="0"/>
              <a:t>possitive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Taller Memories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200" y="1879666"/>
            <a:ext cx="3737133" cy="2748093"/>
            <a:chOff x="911067" y="990600"/>
            <a:chExt cx="4118133" cy="3521240"/>
          </a:xfrm>
        </p:grpSpPr>
        <p:sp>
          <p:nvSpPr>
            <p:cNvPr id="4" name="Rectangle 3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915286" y="1305365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1086" y="1120700"/>
              <a:ext cx="975423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A0-A10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343400" y="1240833"/>
              <a:ext cx="6858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49337" y="1064360"/>
              <a:ext cx="48965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D0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11719" y="221563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R/W!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6427" y="3352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915286" y="353746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43200" y="4038600"/>
              <a:ext cx="165726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2Kx1bit SRAM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10537" y="1879666"/>
            <a:ext cx="3737133" cy="2748093"/>
            <a:chOff x="911067" y="990600"/>
            <a:chExt cx="4118133" cy="3521240"/>
          </a:xfrm>
        </p:grpSpPr>
        <p:sp>
          <p:nvSpPr>
            <p:cNvPr id="18" name="Rectangle 17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915286" y="1305365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01086" y="1120700"/>
              <a:ext cx="846473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A0-A9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343400" y="1240833"/>
              <a:ext cx="6858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49337" y="1064360"/>
              <a:ext cx="48965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D0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11719" y="221563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R/W!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6427" y="3352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15286" y="353746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43200" y="4038600"/>
              <a:ext cx="1657264" cy="473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1Kx1bit SRAM</a:t>
              </a:r>
              <a:endParaRPr lang="en-US" dirty="0"/>
            </a:p>
          </p:txBody>
        </p:sp>
      </p:grp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5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1219200"/>
            <a:ext cx="25908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248400" y="1219200"/>
            <a:ext cx="76200" cy="4876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0" y="3200400"/>
            <a:ext cx="9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2K rows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1219200"/>
            <a:ext cx="2590800" cy="243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122879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0 00000 00000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6576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1 00000 00000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91000" y="1522596"/>
            <a:ext cx="38100" cy="1828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9600" y="2209800"/>
            <a:ext cx="9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 rows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75624" y="329786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0 11111 11111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57266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1 11111 11111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2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1219200"/>
            <a:ext cx="25908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248400" y="1219200"/>
            <a:ext cx="76200" cy="4876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0" y="3200400"/>
            <a:ext cx="9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2K rows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1219200"/>
            <a:ext cx="2590800" cy="243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1228797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XXXXX XXXXX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65760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XXXXX XXXXX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91000" y="1522596"/>
            <a:ext cx="38100" cy="1828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9600" y="2209800"/>
            <a:ext cx="9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 rows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3485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A10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95400" y="1522596"/>
            <a:ext cx="533400" cy="1825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71600" y="3717920"/>
            <a:ext cx="304800" cy="4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79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Taller Memories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4424" y="838200"/>
            <a:ext cx="5634236" cy="46521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5865" y="1357581"/>
            <a:ext cx="1408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100699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A0-A10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91892" y="1159353"/>
            <a:ext cx="313013" cy="30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506841" y="1251099"/>
            <a:ext cx="140855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132867" y="1112263"/>
            <a:ext cx="313013" cy="30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49072" y="82083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7200" y="3164288"/>
            <a:ext cx="1408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2743200"/>
            <a:ext cx="1396634" cy="6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R/W!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141" y="4834859"/>
            <a:ext cx="609751" cy="6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199" y="5105400"/>
            <a:ext cx="1408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0203" y="586758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2Kx1bit SRAM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53834" y="1125548"/>
            <a:ext cx="5654826" cy="1681728"/>
            <a:chOff x="-2432514" y="990600"/>
            <a:chExt cx="8042315" cy="2891353"/>
          </a:xfrm>
        </p:grpSpPr>
        <p:sp>
          <p:nvSpPr>
            <p:cNvPr id="18" name="Rectangle 17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-2432514" y="1305365"/>
              <a:ext cx="4033601" cy="64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01086" y="1120699"/>
              <a:ext cx="896416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A0-A9</a:t>
              </a:r>
              <a:endParaRPr lang="en-US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343401" y="1206457"/>
              <a:ext cx="1266400" cy="3437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49337" y="1064360"/>
              <a:ext cx="549887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D0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11718" y="2215634"/>
              <a:ext cx="809784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R/W!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6427" y="3352800"/>
              <a:ext cx="388023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</a:t>
              </a:r>
              <a:endParaRPr lang="en-US" sz="14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91800" y="3537465"/>
              <a:ext cx="8092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5600" y="3499692"/>
            <a:ext cx="4305300" cy="1681728"/>
            <a:chOff x="-929714" y="990600"/>
            <a:chExt cx="6123014" cy="2891353"/>
          </a:xfrm>
        </p:grpSpPr>
        <p:sp>
          <p:nvSpPr>
            <p:cNvPr id="33" name="Rectangle 32"/>
            <p:cNvSpPr/>
            <p:nvPr/>
          </p:nvSpPr>
          <p:spPr>
            <a:xfrm>
              <a:off x="1601086" y="990600"/>
              <a:ext cx="2743200" cy="2819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-929714" y="1305365"/>
              <a:ext cx="2530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601086" y="1120699"/>
              <a:ext cx="896416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A0-A9</a:t>
              </a:r>
              <a:endParaRPr lang="en-US" sz="14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1220086" y="1185231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4343401" y="1206457"/>
              <a:ext cx="849899" cy="3437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648200" y="1156693"/>
              <a:ext cx="152400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549338" y="1064360"/>
              <a:ext cx="549887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D0</a:t>
              </a:r>
              <a:endParaRPr lang="en-US" sz="14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911067" y="2400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611718" y="2215634"/>
              <a:ext cx="809784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R/W!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76427" y="3352800"/>
              <a:ext cx="388023" cy="52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</a:t>
              </a:r>
              <a:endParaRPr lang="en-US" sz="140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954141" y="3537465"/>
              <a:ext cx="64694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 flipH="1" flipV="1">
            <a:off x="4204820" y="1945486"/>
            <a:ext cx="2966" cy="237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1"/>
          </p:cNvCxnSpPr>
          <p:nvPr/>
        </p:nvCxnSpPr>
        <p:spPr>
          <a:xfrm flipV="1">
            <a:off x="1874424" y="3132558"/>
            <a:ext cx="2330396" cy="31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08504" y="2765425"/>
            <a:ext cx="0" cy="2340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62800" y="1251099"/>
            <a:ext cx="0" cy="2394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95600" y="1329563"/>
            <a:ext cx="0" cy="235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9083" y="328660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629400" y="9260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2800" y="96462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A0-A9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5" name="Chord 44"/>
          <p:cNvSpPr/>
          <p:nvPr/>
        </p:nvSpPr>
        <p:spPr>
          <a:xfrm rot="12047298">
            <a:off x="3678383" y="2378308"/>
            <a:ext cx="444880" cy="457200"/>
          </a:xfrm>
          <a:prstGeom prst="chor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ord 54"/>
          <p:cNvSpPr/>
          <p:nvPr/>
        </p:nvSpPr>
        <p:spPr>
          <a:xfrm rot="12047298">
            <a:off x="3799058" y="4752452"/>
            <a:ext cx="444880" cy="457200"/>
          </a:xfrm>
          <a:prstGeom prst="chor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1853834" y="5105522"/>
            <a:ext cx="1654670" cy="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13865" y="5105400"/>
            <a:ext cx="437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508504" y="2765425"/>
            <a:ext cx="327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67000" y="1327395"/>
            <a:ext cx="0" cy="35462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67000" y="4873643"/>
            <a:ext cx="1277990" cy="30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67000" y="2499499"/>
            <a:ext cx="1069879" cy="66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3732405" y="2464116"/>
            <a:ext cx="52941" cy="664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981744" y="216121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99041" y="336446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A0-A9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9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1300</Words>
  <Application>Microsoft Office PowerPoint</Application>
  <PresentationFormat>On-screen Show (4:3)</PresentationFormat>
  <Paragraphs>541</Paragraphs>
  <Slides>58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Office Theme</vt:lpstr>
      <vt:lpstr>Visio 2000 Drawing</vt:lpstr>
      <vt:lpstr>SRAM Memory External Interface</vt:lpstr>
      <vt:lpstr>Making Wider Memories</vt:lpstr>
      <vt:lpstr>Making Wider Memories</vt:lpstr>
      <vt:lpstr>Making Taller Memories</vt:lpstr>
      <vt:lpstr>Making Taller Memories</vt:lpstr>
      <vt:lpstr>Making Taller Memories</vt:lpstr>
      <vt:lpstr>Address Mapping</vt:lpstr>
      <vt:lpstr>Address Mapping</vt:lpstr>
      <vt:lpstr>Making Taller Memories</vt:lpstr>
      <vt:lpstr>Making Taller Memories</vt:lpstr>
      <vt:lpstr>Address Mapping</vt:lpstr>
      <vt:lpstr>Address Mapping</vt:lpstr>
      <vt:lpstr>Making Taller Memories</vt:lpstr>
      <vt:lpstr>Where is the decoder?</vt:lpstr>
      <vt:lpstr>Memory External Interface</vt:lpstr>
      <vt:lpstr>SRAM Internal Organization</vt:lpstr>
      <vt:lpstr>SRAM Internal Organization</vt:lpstr>
      <vt:lpstr>Wider Data Bus</vt:lpstr>
      <vt:lpstr>Wider Data Bus</vt:lpstr>
      <vt:lpstr>PowerPoint Presentation</vt:lpstr>
      <vt:lpstr>SRAM Bit Cell</vt:lpstr>
      <vt:lpstr>SRAM Bit Cell - Precharge</vt:lpstr>
      <vt:lpstr>SRAM Bit Cell – Decode Row and Select</vt:lpstr>
      <vt:lpstr>SRAM Bit Cell – Mux and Sense</vt:lpstr>
      <vt:lpstr>SRAM Bit Cell – Mux and Sense</vt:lpstr>
      <vt:lpstr>SRAM Bit Cell – Writes</vt:lpstr>
      <vt:lpstr>PowerPoint Presentation</vt:lpstr>
      <vt:lpstr>Memory Array</vt:lpstr>
      <vt:lpstr>Decoders</vt:lpstr>
      <vt:lpstr>Larger Decoders</vt:lpstr>
      <vt:lpstr>Pre-Decoding</vt:lpstr>
      <vt:lpstr>Dynamic RAM</vt:lpstr>
      <vt:lpstr>PowerPoint Presentation</vt:lpstr>
      <vt:lpstr>DRAM Notes</vt:lpstr>
      <vt:lpstr>Synchronous DRAM</vt:lpstr>
      <vt:lpstr>Synchronous DRAM (SDRAM)</vt:lpstr>
      <vt:lpstr>DDR2 (Double Data Rate</vt:lpstr>
      <vt:lpstr>Addressing in Modern DRAM</vt:lpstr>
      <vt:lpstr>DRAM Organization Alternatives</vt:lpstr>
      <vt:lpstr>DRAM Organization Alternatives</vt:lpstr>
      <vt:lpstr>PowerPoint Presentation</vt:lpstr>
      <vt:lpstr>DDR3 1333</vt:lpstr>
      <vt:lpstr>DRAM Access Sequence</vt:lpstr>
      <vt:lpstr>DRAM Timing</vt:lpstr>
      <vt:lpstr>DDR3 Timing</vt:lpstr>
      <vt:lpstr>DDR DRAM Timing</vt:lpstr>
      <vt:lpstr>Interleaved Main Memory</vt:lpstr>
      <vt:lpstr>PowerPoint Presentation</vt:lpstr>
      <vt:lpstr>PowerPoint Presentation</vt:lpstr>
      <vt:lpstr>Flash Memory</vt:lpstr>
      <vt:lpstr>Flash Memory</vt:lpstr>
      <vt:lpstr>Flash Memory -- Reading</vt:lpstr>
      <vt:lpstr>Flash Memory – Writing a “0”</vt:lpstr>
      <vt:lpstr>Flash Memory – Writing a “1”</vt:lpstr>
      <vt:lpstr>NAND FLASH</vt:lpstr>
      <vt:lpstr>NAND FLASH Reading</vt:lpstr>
      <vt:lpstr>NAND FLASH Erasing</vt:lpstr>
      <vt:lpstr>NAND FLASH Writing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dodo</dc:creator>
  <cp:lastModifiedBy>bongo</cp:lastModifiedBy>
  <cp:revision>50</cp:revision>
  <cp:lastPrinted>2013-09-13T17:49:04Z</cp:lastPrinted>
  <dcterms:created xsi:type="dcterms:W3CDTF">2006-08-16T00:00:00Z</dcterms:created>
  <dcterms:modified xsi:type="dcterms:W3CDTF">2013-11-13T00:52:51Z</dcterms:modified>
</cp:coreProperties>
</file>