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60" r:id="rId2"/>
    <p:sldId id="302" r:id="rId3"/>
    <p:sldId id="375" r:id="rId4"/>
    <p:sldId id="376" r:id="rId5"/>
    <p:sldId id="377" r:id="rId6"/>
    <p:sldId id="303" r:id="rId7"/>
    <p:sldId id="304" r:id="rId8"/>
    <p:sldId id="305" r:id="rId9"/>
    <p:sldId id="306" r:id="rId10"/>
    <p:sldId id="307" r:id="rId11"/>
    <p:sldId id="308" r:id="rId12"/>
    <p:sldId id="309" r:id="rId13"/>
    <p:sldId id="310" r:id="rId14"/>
    <p:sldId id="311" r:id="rId15"/>
    <p:sldId id="286" r:id="rId16"/>
    <p:sldId id="322" r:id="rId17"/>
    <p:sldId id="301" r:id="rId18"/>
    <p:sldId id="287" r:id="rId19"/>
    <p:sldId id="312" r:id="rId20"/>
    <p:sldId id="313" r:id="rId21"/>
    <p:sldId id="314" r:id="rId22"/>
    <p:sldId id="315" r:id="rId23"/>
    <p:sldId id="316" r:id="rId24"/>
    <p:sldId id="318" r:id="rId25"/>
    <p:sldId id="317" r:id="rId26"/>
    <p:sldId id="319" r:id="rId27"/>
    <p:sldId id="320" r:id="rId28"/>
    <p:sldId id="321" r:id="rId29"/>
    <p:sldId id="323" r:id="rId30"/>
    <p:sldId id="347" r:id="rId31"/>
    <p:sldId id="329" r:id="rId32"/>
    <p:sldId id="330" r:id="rId33"/>
    <p:sldId id="326" r:id="rId34"/>
    <p:sldId id="327" r:id="rId35"/>
    <p:sldId id="328" r:id="rId36"/>
    <p:sldId id="373" r:id="rId37"/>
    <p:sldId id="374"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8" r:id="rId55"/>
    <p:sldId id="349" r:id="rId56"/>
    <p:sldId id="359" r:id="rId57"/>
    <p:sldId id="361" r:id="rId58"/>
    <p:sldId id="362" r:id="rId59"/>
    <p:sldId id="369" r:id="rId60"/>
    <p:sldId id="371" r:id="rId61"/>
    <p:sldId id="350" r:id="rId62"/>
    <p:sldId id="351" r:id="rId63"/>
    <p:sldId id="353" r:id="rId64"/>
    <p:sldId id="354" r:id="rId65"/>
    <p:sldId id="355" r:id="rId66"/>
    <p:sldId id="356" r:id="rId67"/>
    <p:sldId id="357" r:id="rId68"/>
    <p:sldId id="358" r:id="rId69"/>
    <p:sldId id="363" r:id="rId70"/>
    <p:sldId id="364" r:id="rId71"/>
    <p:sldId id="366" r:id="rId72"/>
    <p:sldId id="370" r:id="rId73"/>
    <p:sldId id="367" r:id="rId74"/>
    <p:sldId id="368" r:id="rId75"/>
    <p:sldId id="37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16" autoAdjust="0"/>
  </p:normalViewPr>
  <p:slideViewPr>
    <p:cSldViewPr>
      <p:cViewPr>
        <p:scale>
          <a:sx n="200" d="100"/>
          <a:sy n="200" d="100"/>
        </p:scale>
        <p:origin x="1690" y="227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66C6E-E03F-4DEA-9C03-E0C87B08838C}" type="datetimeFigureOut">
              <a:rPr lang="en-US" smtClean="0"/>
              <a:t>11/30/2014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1C30C-F9B3-41EA-9E25-9AD64863F3EF}" type="slidenum">
              <a:rPr lang="en-US" smtClean="0"/>
              <a:t>‹#›</a:t>
            </a:fld>
            <a:endParaRPr lang="en-US"/>
          </a:p>
        </p:txBody>
      </p:sp>
    </p:spTree>
    <p:extLst>
      <p:ext uri="{BB962C8B-B14F-4D97-AF65-F5344CB8AC3E}">
        <p14:creationId xmlns:p14="http://schemas.microsoft.com/office/powerpoint/2010/main" val="205880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D52C29EA-9D54-0544-B2AB-70D8194063B4}" type="slidenum">
              <a:rPr lang="en-US">
                <a:latin typeface="Times New Roman" charset="0"/>
              </a:rPr>
              <a:pPr/>
              <a:t>71</a:t>
            </a:fld>
            <a:endParaRPr lang="en-US">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1A1EBEF8-2F1B-D047-AB6A-C2296B7BA87C}" type="slidenum">
              <a:rPr lang="en-US">
                <a:latin typeface="Times New Roman" charset="0"/>
              </a:rPr>
              <a:pPr/>
              <a:t>73</a:t>
            </a:fld>
            <a:endParaRPr lang="en-US">
              <a:latin typeface="Times New Roman"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p>
            <a:fld id="{3CF36340-CFE4-294F-868E-1DE9017AF3E2}" type="slidenum">
              <a:rPr lang="en-US">
                <a:latin typeface="Times New Roman" charset="0"/>
              </a:rPr>
              <a:pPr/>
              <a:t>74</a:t>
            </a:fld>
            <a:endParaRPr lang="en-US">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ABD14F-A88D-4167-920D-D024C4DE6B64}" type="datetimeFigureOut">
              <a:rPr lang="en-US" smtClean="0"/>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408013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BD14F-A88D-4167-920D-D024C4DE6B64}" type="datetimeFigureOut">
              <a:rPr lang="en-US" smtClean="0"/>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113615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BD14F-A88D-4167-920D-D024C4DE6B64}" type="datetimeFigureOut">
              <a:rPr lang="en-US" smtClean="0"/>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56683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BD14F-A88D-4167-920D-D024C4DE6B64}" type="datetimeFigureOut">
              <a:rPr lang="en-US" smtClean="0"/>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31508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BD14F-A88D-4167-920D-D024C4DE6B64}" type="datetimeFigureOut">
              <a:rPr lang="en-US" smtClean="0"/>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114557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ABD14F-A88D-4167-920D-D024C4DE6B64}" type="datetimeFigureOut">
              <a:rPr lang="en-US" smtClean="0"/>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3383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ABD14F-A88D-4167-920D-D024C4DE6B64}" type="datetimeFigureOut">
              <a:rPr lang="en-US" smtClean="0"/>
              <a:t>11/30/2014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258608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BD14F-A88D-4167-920D-D024C4DE6B64}" type="datetimeFigureOut">
              <a:rPr lang="en-US" smtClean="0"/>
              <a:t>11/30/2014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298224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BD14F-A88D-4167-920D-D024C4DE6B64}" type="datetimeFigureOut">
              <a:rPr lang="en-US" smtClean="0"/>
              <a:t>11/30/2014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45091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BD14F-A88D-4167-920D-D024C4DE6B64}" type="datetimeFigureOut">
              <a:rPr lang="en-US" smtClean="0"/>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306112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BD14F-A88D-4167-920D-D024C4DE6B64}" type="datetimeFigureOut">
              <a:rPr lang="en-US" smtClean="0"/>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48D98-7EF6-4D48-9B8E-C711C96A3010}" type="slidenum">
              <a:rPr lang="en-US" smtClean="0"/>
              <a:t>‹#›</a:t>
            </a:fld>
            <a:endParaRPr lang="en-US"/>
          </a:p>
        </p:txBody>
      </p:sp>
    </p:spTree>
    <p:extLst>
      <p:ext uri="{BB962C8B-B14F-4D97-AF65-F5344CB8AC3E}">
        <p14:creationId xmlns:p14="http://schemas.microsoft.com/office/powerpoint/2010/main" val="120779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BD14F-A88D-4167-920D-D024C4DE6B64}" type="datetimeFigureOut">
              <a:rPr lang="en-US" smtClean="0"/>
              <a:t>11/30/2014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8D98-7EF6-4D48-9B8E-C711C96A3010}" type="slidenum">
              <a:rPr lang="en-US" smtClean="0"/>
              <a:t>‹#›</a:t>
            </a:fld>
            <a:endParaRPr lang="en-US"/>
          </a:p>
        </p:txBody>
      </p:sp>
    </p:spTree>
    <p:extLst>
      <p:ext uri="{BB962C8B-B14F-4D97-AF65-F5344CB8AC3E}">
        <p14:creationId xmlns:p14="http://schemas.microsoft.com/office/powerpoint/2010/main" val="3705680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ed-thelen.org/comp-hist/vs-illiac-iv.html" TargetMode="External"/><Relationship Id="rId2" Type="http://schemas.openxmlformats.org/officeDocument/2006/relationships/hyperlink" Target="http://ieeexplore.ieee.org/xpls/abs_all.jsp?arnumber=4038028&amp;tag=1"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spTree>
    <p:extLst>
      <p:ext uri="{BB962C8B-B14F-4D97-AF65-F5344CB8AC3E}">
        <p14:creationId xmlns:p14="http://schemas.microsoft.com/office/powerpoint/2010/main" val="2508783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308"/>
          <p:cNvSpPr/>
          <p:nvPr/>
        </p:nvSpPr>
        <p:spPr>
          <a:xfrm>
            <a:off x="5943599" y="463900"/>
            <a:ext cx="2874167" cy="493201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510350" cy="461665"/>
          </a:xfrm>
          <a:prstGeom prst="rect">
            <a:avLst/>
          </a:prstGeom>
          <a:solidFill>
            <a:srgbClr val="002060"/>
          </a:solidFill>
        </p:spPr>
        <p:txBody>
          <a:bodyPr wrap="none" rtlCol="0">
            <a:spAutoFit/>
          </a:bodyPr>
          <a:lstStyle/>
          <a:p>
            <a:r>
              <a:rPr lang="en-US" sz="2400" dirty="0" smtClean="0">
                <a:solidFill>
                  <a:schemeClr val="bg1"/>
                </a:solidFill>
              </a:rPr>
              <a:t>ADD K0 </a:t>
            </a:r>
            <a:r>
              <a:rPr lang="en-US" sz="2400" dirty="0" err="1" smtClean="0">
                <a:solidFill>
                  <a:schemeClr val="bg1"/>
                </a:solidFill>
              </a:rPr>
              <a:t>K0</a:t>
            </a:r>
            <a:endParaRPr lang="en-US" sz="2400" dirty="0">
              <a:solidFill>
                <a:schemeClr val="bg1"/>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4</a:t>
            </a:r>
            <a:endParaRPr lang="en-US" sz="3200" b="1" dirty="0"/>
          </a:p>
        </p:txBody>
      </p:sp>
      <p:sp>
        <p:nvSpPr>
          <p:cNvPr id="299" name="TextBox 298"/>
          <p:cNvSpPr txBox="1"/>
          <p:nvPr/>
        </p:nvSpPr>
        <p:spPr>
          <a:xfrm>
            <a:off x="151446" y="215254"/>
            <a:ext cx="717056" cy="461665"/>
          </a:xfrm>
          <a:prstGeom prst="rect">
            <a:avLst/>
          </a:prstGeom>
          <a:solidFill>
            <a:srgbClr val="002060"/>
          </a:solidFill>
        </p:spPr>
        <p:txBody>
          <a:bodyPr wrap="none" rtlCol="0">
            <a:spAutoFit/>
          </a:bodyPr>
          <a:lstStyle/>
          <a:p>
            <a:r>
              <a:rPr lang="en-US" sz="2400" dirty="0" smtClean="0">
                <a:solidFill>
                  <a:schemeClr val="bg1"/>
                </a:solidFill>
              </a:rPr>
              <a:t>BZ 1</a:t>
            </a:r>
            <a:endParaRPr lang="en-US" sz="2400" dirty="0">
              <a:solidFill>
                <a:schemeClr val="bg1"/>
              </a:solidFill>
            </a:endParaRPr>
          </a:p>
        </p:txBody>
      </p:sp>
      <p:sp>
        <p:nvSpPr>
          <p:cNvPr id="312" name="TextBox 311"/>
          <p:cNvSpPr txBox="1"/>
          <p:nvPr/>
        </p:nvSpPr>
        <p:spPr>
          <a:xfrm>
            <a:off x="4429375" y="215252"/>
            <a:ext cx="1510350" cy="461665"/>
          </a:xfrm>
          <a:prstGeom prst="rect">
            <a:avLst/>
          </a:prstGeom>
          <a:solidFill>
            <a:srgbClr val="002060"/>
          </a:solidFill>
        </p:spPr>
        <p:txBody>
          <a:bodyPr wrap="none" rtlCol="0">
            <a:spAutoFit/>
          </a:bodyPr>
          <a:lstStyle/>
          <a:p>
            <a:r>
              <a:rPr lang="en-US" sz="2400" dirty="0" smtClean="0">
                <a:solidFill>
                  <a:schemeClr val="bg1"/>
                </a:solidFill>
              </a:rPr>
              <a:t>ADD K3 K1</a:t>
            </a:r>
            <a:endParaRPr lang="en-US" sz="2400" dirty="0">
              <a:solidFill>
                <a:schemeClr val="bg1"/>
              </a:solidFill>
            </a:endParaRPr>
          </a:p>
        </p:txBody>
      </p:sp>
      <p:sp>
        <p:nvSpPr>
          <p:cNvPr id="310" name="TextBox 309"/>
          <p:cNvSpPr txBox="1"/>
          <p:nvPr/>
        </p:nvSpPr>
        <p:spPr>
          <a:xfrm>
            <a:off x="6044292" y="196790"/>
            <a:ext cx="1510350" cy="461665"/>
          </a:xfrm>
          <a:prstGeom prst="rect">
            <a:avLst/>
          </a:prstGeom>
          <a:solidFill>
            <a:srgbClr val="002060"/>
          </a:solidFill>
        </p:spPr>
        <p:txBody>
          <a:bodyPr wrap="none" rtlCol="0">
            <a:spAutoFit/>
          </a:bodyPr>
          <a:lstStyle/>
          <a:p>
            <a:r>
              <a:rPr lang="en-US" sz="2400" dirty="0" smtClean="0">
                <a:solidFill>
                  <a:schemeClr val="bg1"/>
                </a:solidFill>
              </a:rPr>
              <a:t>ADD K1 K2</a:t>
            </a:r>
            <a:endParaRPr lang="en-US" sz="2400" dirty="0">
              <a:solidFill>
                <a:schemeClr val="bg1"/>
              </a:solidFill>
            </a:endParaRPr>
          </a:p>
        </p:txBody>
      </p:sp>
      <p:grpSp>
        <p:nvGrpSpPr>
          <p:cNvPr id="325" name="Group 324"/>
          <p:cNvGrpSpPr/>
          <p:nvPr/>
        </p:nvGrpSpPr>
        <p:grpSpPr>
          <a:xfrm>
            <a:off x="681074" y="1402613"/>
            <a:ext cx="5940330" cy="2178786"/>
            <a:chOff x="681074" y="1402613"/>
            <a:chExt cx="5940330" cy="2178786"/>
          </a:xfrm>
        </p:grpSpPr>
        <p:grpSp>
          <p:nvGrpSpPr>
            <p:cNvPr id="326" name="Group 325"/>
            <p:cNvGrpSpPr/>
            <p:nvPr/>
          </p:nvGrpSpPr>
          <p:grpSpPr>
            <a:xfrm>
              <a:off x="681074" y="1402613"/>
              <a:ext cx="5940330" cy="2178786"/>
              <a:chOff x="681074" y="1402613"/>
              <a:chExt cx="5940330" cy="2178786"/>
            </a:xfrm>
          </p:grpSpPr>
          <p:sp>
            <p:nvSpPr>
              <p:cNvPr id="333"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4"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5"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6"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7" name="Group 326"/>
            <p:cNvGrpSpPr/>
            <p:nvPr/>
          </p:nvGrpSpPr>
          <p:grpSpPr>
            <a:xfrm>
              <a:off x="3686758" y="3102584"/>
              <a:ext cx="627578" cy="465660"/>
              <a:chOff x="3686758" y="3102584"/>
              <a:chExt cx="627578" cy="465660"/>
            </a:xfrm>
          </p:grpSpPr>
          <p:sp>
            <p:nvSpPr>
              <p:cNvPr id="328"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29" name="Group 328"/>
              <p:cNvGrpSpPr/>
              <p:nvPr/>
            </p:nvGrpSpPr>
            <p:grpSpPr>
              <a:xfrm>
                <a:off x="3686758" y="3102584"/>
                <a:ext cx="481222" cy="465660"/>
                <a:chOff x="3686758" y="3102584"/>
                <a:chExt cx="481222" cy="465660"/>
              </a:xfrm>
            </p:grpSpPr>
            <p:sp>
              <p:nvSpPr>
                <p:cNvPr id="330"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1"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2"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3"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4"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617326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ctangle 312"/>
          <p:cNvSpPr/>
          <p:nvPr/>
        </p:nvSpPr>
        <p:spPr>
          <a:xfrm>
            <a:off x="8798714" y="463900"/>
            <a:ext cx="212562" cy="491957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308"/>
          <p:cNvSpPr/>
          <p:nvPr/>
        </p:nvSpPr>
        <p:spPr>
          <a:xfrm>
            <a:off x="5943600" y="463900"/>
            <a:ext cx="2855114" cy="492536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717056" cy="461665"/>
          </a:xfrm>
          <a:prstGeom prst="rect">
            <a:avLst/>
          </a:prstGeom>
          <a:solidFill>
            <a:srgbClr val="002060"/>
          </a:solidFill>
        </p:spPr>
        <p:txBody>
          <a:bodyPr wrap="none" rtlCol="0">
            <a:spAutoFit/>
          </a:bodyPr>
          <a:lstStyle/>
          <a:p>
            <a:r>
              <a:rPr lang="en-US" sz="2400" dirty="0" smtClean="0">
                <a:solidFill>
                  <a:schemeClr val="bg1"/>
                </a:solidFill>
              </a:rPr>
              <a:t>BZ 1</a:t>
            </a:r>
            <a:endParaRPr lang="en-US" sz="2400" dirty="0">
              <a:solidFill>
                <a:schemeClr val="bg1"/>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5</a:t>
            </a:r>
            <a:endParaRPr lang="en-US" sz="3200" b="1" dirty="0"/>
          </a:p>
        </p:txBody>
      </p:sp>
      <p:sp>
        <p:nvSpPr>
          <p:cNvPr id="299" name="TextBox 298"/>
          <p:cNvSpPr txBox="1"/>
          <p:nvPr/>
        </p:nvSpPr>
        <p:spPr>
          <a:xfrm>
            <a:off x="151446" y="215254"/>
            <a:ext cx="1459054" cy="461665"/>
          </a:xfrm>
          <a:prstGeom prst="rect">
            <a:avLst/>
          </a:prstGeom>
          <a:solidFill>
            <a:srgbClr val="002060"/>
          </a:solidFill>
        </p:spPr>
        <p:txBody>
          <a:bodyPr wrap="none" rtlCol="0">
            <a:spAutoFit/>
          </a:bodyPr>
          <a:lstStyle/>
          <a:p>
            <a:r>
              <a:rPr lang="en-US" sz="2400" dirty="0" smtClean="0">
                <a:solidFill>
                  <a:schemeClr val="bg1"/>
                </a:solidFill>
              </a:rPr>
              <a:t>SUB K0 K1</a:t>
            </a:r>
            <a:endParaRPr lang="en-US" sz="2400" dirty="0">
              <a:solidFill>
                <a:schemeClr val="bg1"/>
              </a:solidFill>
            </a:endParaRPr>
          </a:p>
        </p:txBody>
      </p:sp>
      <p:sp>
        <p:nvSpPr>
          <p:cNvPr id="312" name="TextBox 311"/>
          <p:cNvSpPr txBox="1"/>
          <p:nvPr/>
        </p:nvSpPr>
        <p:spPr>
          <a:xfrm>
            <a:off x="4429375" y="215252"/>
            <a:ext cx="1510350" cy="461665"/>
          </a:xfrm>
          <a:prstGeom prst="rect">
            <a:avLst/>
          </a:prstGeom>
          <a:solidFill>
            <a:srgbClr val="002060"/>
          </a:solidFill>
        </p:spPr>
        <p:txBody>
          <a:bodyPr wrap="none" rtlCol="0">
            <a:spAutoFit/>
          </a:bodyPr>
          <a:lstStyle/>
          <a:p>
            <a:r>
              <a:rPr lang="en-US" sz="2400" dirty="0" smtClean="0">
                <a:solidFill>
                  <a:schemeClr val="bg1"/>
                </a:solidFill>
              </a:rPr>
              <a:t>ADD K0 </a:t>
            </a:r>
            <a:r>
              <a:rPr lang="en-US" sz="2400" dirty="0" err="1" smtClean="0">
                <a:solidFill>
                  <a:schemeClr val="bg1"/>
                </a:solidFill>
              </a:rPr>
              <a:t>K0</a:t>
            </a:r>
            <a:endParaRPr lang="en-US" sz="2400" dirty="0">
              <a:solidFill>
                <a:schemeClr val="bg1"/>
              </a:solidFill>
            </a:endParaRPr>
          </a:p>
        </p:txBody>
      </p:sp>
      <p:sp>
        <p:nvSpPr>
          <p:cNvPr id="310" name="TextBox 309"/>
          <p:cNvSpPr txBox="1"/>
          <p:nvPr/>
        </p:nvSpPr>
        <p:spPr>
          <a:xfrm>
            <a:off x="6044292" y="196790"/>
            <a:ext cx="1510350" cy="461665"/>
          </a:xfrm>
          <a:prstGeom prst="rect">
            <a:avLst/>
          </a:prstGeom>
          <a:solidFill>
            <a:srgbClr val="002060"/>
          </a:solidFill>
        </p:spPr>
        <p:txBody>
          <a:bodyPr wrap="none" rtlCol="0">
            <a:spAutoFit/>
          </a:bodyPr>
          <a:lstStyle/>
          <a:p>
            <a:r>
              <a:rPr lang="en-US" sz="2400" dirty="0" smtClean="0">
                <a:solidFill>
                  <a:schemeClr val="bg1"/>
                </a:solidFill>
              </a:rPr>
              <a:t>ADD K3 K1</a:t>
            </a:r>
            <a:endParaRPr lang="en-US" sz="2400" dirty="0">
              <a:solidFill>
                <a:schemeClr val="bg1"/>
              </a:solidFill>
            </a:endParaRPr>
          </a:p>
        </p:txBody>
      </p:sp>
      <p:sp>
        <p:nvSpPr>
          <p:cNvPr id="314" name="TextBox 313"/>
          <p:cNvSpPr txBox="1"/>
          <p:nvPr/>
        </p:nvSpPr>
        <p:spPr>
          <a:xfrm>
            <a:off x="7666527" y="196789"/>
            <a:ext cx="1510350" cy="461665"/>
          </a:xfrm>
          <a:prstGeom prst="rect">
            <a:avLst/>
          </a:prstGeom>
          <a:solidFill>
            <a:srgbClr val="002060"/>
          </a:solidFill>
        </p:spPr>
        <p:txBody>
          <a:bodyPr wrap="none" rtlCol="0">
            <a:spAutoFit/>
          </a:bodyPr>
          <a:lstStyle/>
          <a:p>
            <a:r>
              <a:rPr lang="en-US" sz="2400" dirty="0" smtClean="0">
                <a:solidFill>
                  <a:schemeClr val="bg1"/>
                </a:solidFill>
              </a:rPr>
              <a:t>ADD K1 K2</a:t>
            </a:r>
            <a:endParaRPr lang="en-US" sz="2400" dirty="0">
              <a:solidFill>
                <a:schemeClr val="bg1"/>
              </a:solidFill>
            </a:endParaRPr>
          </a:p>
        </p:txBody>
      </p:sp>
      <p:grpSp>
        <p:nvGrpSpPr>
          <p:cNvPr id="327" name="Group 326"/>
          <p:cNvGrpSpPr/>
          <p:nvPr/>
        </p:nvGrpSpPr>
        <p:grpSpPr>
          <a:xfrm>
            <a:off x="681074" y="1402613"/>
            <a:ext cx="5940330" cy="2178786"/>
            <a:chOff x="681074" y="1402613"/>
            <a:chExt cx="5940330" cy="2178786"/>
          </a:xfrm>
        </p:grpSpPr>
        <p:grpSp>
          <p:nvGrpSpPr>
            <p:cNvPr id="328" name="Group 327"/>
            <p:cNvGrpSpPr/>
            <p:nvPr/>
          </p:nvGrpSpPr>
          <p:grpSpPr>
            <a:xfrm>
              <a:off x="681074" y="1402613"/>
              <a:ext cx="5940330" cy="2178786"/>
              <a:chOff x="681074" y="1402613"/>
              <a:chExt cx="5940330" cy="2178786"/>
            </a:xfrm>
          </p:grpSpPr>
          <p:sp>
            <p:nvSpPr>
              <p:cNvPr id="33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9" name="Group 328"/>
            <p:cNvGrpSpPr/>
            <p:nvPr/>
          </p:nvGrpSpPr>
          <p:grpSpPr>
            <a:xfrm>
              <a:off x="3686758" y="3102584"/>
              <a:ext cx="627578" cy="465660"/>
              <a:chOff x="3686758" y="3102584"/>
              <a:chExt cx="627578" cy="465660"/>
            </a:xfrm>
          </p:grpSpPr>
          <p:sp>
            <p:nvSpPr>
              <p:cNvPr id="33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31" name="Group 330"/>
              <p:cNvGrpSpPr/>
              <p:nvPr/>
            </p:nvGrpSpPr>
            <p:grpSpPr>
              <a:xfrm>
                <a:off x="3686758" y="3102584"/>
                <a:ext cx="481222" cy="465660"/>
                <a:chOff x="3686758" y="3102584"/>
                <a:chExt cx="481222" cy="465660"/>
              </a:xfrm>
            </p:grpSpPr>
            <p:sp>
              <p:nvSpPr>
                <p:cNvPr id="33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5"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6"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40172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ctangle 312"/>
          <p:cNvSpPr/>
          <p:nvPr/>
        </p:nvSpPr>
        <p:spPr>
          <a:xfrm>
            <a:off x="8798714" y="463900"/>
            <a:ext cx="212562" cy="49195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308"/>
          <p:cNvSpPr/>
          <p:nvPr/>
        </p:nvSpPr>
        <p:spPr>
          <a:xfrm>
            <a:off x="5943600" y="463900"/>
            <a:ext cx="2855114" cy="492536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459054" cy="461665"/>
          </a:xfrm>
          <a:prstGeom prst="rect">
            <a:avLst/>
          </a:prstGeom>
          <a:solidFill>
            <a:srgbClr val="002060"/>
          </a:solidFill>
        </p:spPr>
        <p:txBody>
          <a:bodyPr wrap="none" rtlCol="0">
            <a:spAutoFit/>
          </a:bodyPr>
          <a:lstStyle/>
          <a:p>
            <a:r>
              <a:rPr lang="en-US" sz="2400" dirty="0" smtClean="0">
                <a:solidFill>
                  <a:schemeClr val="bg1"/>
                </a:solidFill>
              </a:rPr>
              <a:t>SUB K0 K1</a:t>
            </a:r>
            <a:endParaRPr lang="en-US" sz="2400" dirty="0">
              <a:solidFill>
                <a:schemeClr val="bg1"/>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6</a:t>
            </a:r>
            <a:endParaRPr lang="en-US" sz="3200" b="1" dirty="0"/>
          </a:p>
        </p:txBody>
      </p:sp>
      <p:sp>
        <p:nvSpPr>
          <p:cNvPr id="299" name="TextBox 298"/>
          <p:cNvSpPr txBox="1"/>
          <p:nvPr/>
        </p:nvSpPr>
        <p:spPr>
          <a:xfrm>
            <a:off x="151446" y="215254"/>
            <a:ext cx="1718740" cy="461665"/>
          </a:xfrm>
          <a:prstGeom prst="rect">
            <a:avLst/>
          </a:prstGeom>
          <a:solidFill>
            <a:srgbClr val="002060"/>
          </a:solidFill>
        </p:spPr>
        <p:txBody>
          <a:bodyPr wrap="none" rtlCol="0">
            <a:spAutoFit/>
          </a:bodyPr>
          <a:lstStyle/>
          <a:p>
            <a:r>
              <a:rPr lang="en-US" sz="2400" dirty="0" smtClean="0">
                <a:solidFill>
                  <a:schemeClr val="bg1"/>
                </a:solidFill>
              </a:rPr>
              <a:t>NAND K2 K0</a:t>
            </a:r>
            <a:endParaRPr lang="en-US" sz="2400" dirty="0">
              <a:solidFill>
                <a:schemeClr val="bg1"/>
              </a:solidFill>
            </a:endParaRPr>
          </a:p>
        </p:txBody>
      </p:sp>
      <p:sp>
        <p:nvSpPr>
          <p:cNvPr id="312" name="TextBox 311"/>
          <p:cNvSpPr txBox="1"/>
          <p:nvPr/>
        </p:nvSpPr>
        <p:spPr>
          <a:xfrm>
            <a:off x="4429375" y="215252"/>
            <a:ext cx="717056" cy="461665"/>
          </a:xfrm>
          <a:prstGeom prst="rect">
            <a:avLst/>
          </a:prstGeom>
          <a:solidFill>
            <a:srgbClr val="002060"/>
          </a:solidFill>
        </p:spPr>
        <p:txBody>
          <a:bodyPr wrap="none" rtlCol="0">
            <a:spAutoFit/>
          </a:bodyPr>
          <a:lstStyle/>
          <a:p>
            <a:r>
              <a:rPr lang="en-US" sz="2400" dirty="0" smtClean="0">
                <a:solidFill>
                  <a:schemeClr val="bg1"/>
                </a:solidFill>
              </a:rPr>
              <a:t>BZ 1</a:t>
            </a:r>
            <a:endParaRPr lang="en-US" sz="2400" dirty="0">
              <a:solidFill>
                <a:schemeClr val="bg1"/>
              </a:solidFill>
            </a:endParaRPr>
          </a:p>
        </p:txBody>
      </p:sp>
      <p:sp>
        <p:nvSpPr>
          <p:cNvPr id="310" name="TextBox 309"/>
          <p:cNvSpPr txBox="1"/>
          <p:nvPr/>
        </p:nvSpPr>
        <p:spPr>
          <a:xfrm>
            <a:off x="6044292" y="196790"/>
            <a:ext cx="1510350" cy="461665"/>
          </a:xfrm>
          <a:prstGeom prst="rect">
            <a:avLst/>
          </a:prstGeom>
          <a:solidFill>
            <a:srgbClr val="002060"/>
          </a:solidFill>
        </p:spPr>
        <p:txBody>
          <a:bodyPr wrap="none" rtlCol="0">
            <a:spAutoFit/>
          </a:bodyPr>
          <a:lstStyle/>
          <a:p>
            <a:r>
              <a:rPr lang="en-US" sz="2400" dirty="0" smtClean="0">
                <a:solidFill>
                  <a:schemeClr val="bg1"/>
                </a:solidFill>
              </a:rPr>
              <a:t>ADD K0 </a:t>
            </a:r>
            <a:r>
              <a:rPr lang="en-US" sz="2400" dirty="0" err="1" smtClean="0">
                <a:solidFill>
                  <a:schemeClr val="bg1"/>
                </a:solidFill>
              </a:rPr>
              <a:t>K0</a:t>
            </a:r>
            <a:endParaRPr lang="en-US" sz="2400" dirty="0">
              <a:solidFill>
                <a:schemeClr val="bg1"/>
              </a:solidFill>
            </a:endParaRPr>
          </a:p>
        </p:txBody>
      </p:sp>
      <p:sp>
        <p:nvSpPr>
          <p:cNvPr id="314" name="TextBox 313"/>
          <p:cNvSpPr txBox="1"/>
          <p:nvPr/>
        </p:nvSpPr>
        <p:spPr>
          <a:xfrm>
            <a:off x="7666527" y="196789"/>
            <a:ext cx="1510350" cy="461665"/>
          </a:xfrm>
          <a:prstGeom prst="rect">
            <a:avLst/>
          </a:prstGeom>
          <a:solidFill>
            <a:srgbClr val="002060"/>
          </a:solidFill>
        </p:spPr>
        <p:txBody>
          <a:bodyPr wrap="none" rtlCol="0">
            <a:spAutoFit/>
          </a:bodyPr>
          <a:lstStyle/>
          <a:p>
            <a:r>
              <a:rPr lang="en-US" sz="2400" dirty="0" smtClean="0">
                <a:solidFill>
                  <a:schemeClr val="bg1"/>
                </a:solidFill>
              </a:rPr>
              <a:t>ADD K3 K1</a:t>
            </a:r>
            <a:endParaRPr lang="en-US" sz="2400" dirty="0">
              <a:solidFill>
                <a:schemeClr val="bg1"/>
              </a:solidFill>
            </a:endParaRPr>
          </a:p>
        </p:txBody>
      </p:sp>
      <p:grpSp>
        <p:nvGrpSpPr>
          <p:cNvPr id="327" name="Group 326"/>
          <p:cNvGrpSpPr/>
          <p:nvPr/>
        </p:nvGrpSpPr>
        <p:grpSpPr>
          <a:xfrm>
            <a:off x="681074" y="1402613"/>
            <a:ext cx="5940330" cy="2178786"/>
            <a:chOff x="681074" y="1402613"/>
            <a:chExt cx="5940330" cy="2178786"/>
          </a:xfrm>
        </p:grpSpPr>
        <p:grpSp>
          <p:nvGrpSpPr>
            <p:cNvPr id="328" name="Group 327"/>
            <p:cNvGrpSpPr/>
            <p:nvPr/>
          </p:nvGrpSpPr>
          <p:grpSpPr>
            <a:xfrm>
              <a:off x="681074" y="1402613"/>
              <a:ext cx="5940330" cy="2178786"/>
              <a:chOff x="681074" y="1402613"/>
              <a:chExt cx="5940330" cy="2178786"/>
            </a:xfrm>
          </p:grpSpPr>
          <p:sp>
            <p:nvSpPr>
              <p:cNvPr id="33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9" name="Group 328"/>
            <p:cNvGrpSpPr/>
            <p:nvPr/>
          </p:nvGrpSpPr>
          <p:grpSpPr>
            <a:xfrm>
              <a:off x="3686758" y="3102584"/>
              <a:ext cx="627578" cy="465660"/>
              <a:chOff x="3686758" y="3102584"/>
              <a:chExt cx="627578" cy="465660"/>
            </a:xfrm>
          </p:grpSpPr>
          <p:sp>
            <p:nvSpPr>
              <p:cNvPr id="33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31" name="Group 330"/>
              <p:cNvGrpSpPr/>
              <p:nvPr/>
            </p:nvGrpSpPr>
            <p:grpSpPr>
              <a:xfrm>
                <a:off x="3686758" y="3102584"/>
                <a:ext cx="481222" cy="465660"/>
                <a:chOff x="3686758" y="3102584"/>
                <a:chExt cx="481222" cy="465660"/>
              </a:xfrm>
            </p:grpSpPr>
            <p:sp>
              <p:nvSpPr>
                <p:cNvPr id="33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5"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6"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302006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ctangle 312"/>
          <p:cNvSpPr/>
          <p:nvPr/>
        </p:nvSpPr>
        <p:spPr>
          <a:xfrm>
            <a:off x="8798714" y="463900"/>
            <a:ext cx="212562" cy="491957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308"/>
          <p:cNvSpPr/>
          <p:nvPr/>
        </p:nvSpPr>
        <p:spPr>
          <a:xfrm>
            <a:off x="5943600" y="463900"/>
            <a:ext cx="2855114" cy="492536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2246769"/>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p>
          <a:p>
            <a:r>
              <a:rPr lang="en-US" sz="2000" b="1" dirty="0" smtClean="0">
                <a:latin typeface="Courier New" panose="02070309020205020404" pitchFamily="49" charset="0"/>
                <a:cs typeface="Courier New" panose="02070309020205020404" pitchFamily="49" charset="0"/>
              </a:rPr>
              <a:t>ORI 0x3</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718740" cy="461665"/>
          </a:xfrm>
          <a:prstGeom prst="rect">
            <a:avLst/>
          </a:prstGeom>
          <a:solidFill>
            <a:srgbClr val="002060"/>
          </a:solidFill>
        </p:spPr>
        <p:txBody>
          <a:bodyPr wrap="none" rtlCol="0">
            <a:spAutoFit/>
          </a:bodyPr>
          <a:lstStyle/>
          <a:p>
            <a:r>
              <a:rPr lang="en-US" sz="2400" dirty="0" smtClean="0">
                <a:solidFill>
                  <a:schemeClr val="bg1"/>
                </a:solidFill>
              </a:rPr>
              <a:t>NAND K2 </a:t>
            </a:r>
            <a:r>
              <a:rPr lang="en-US" sz="2400" dirty="0" err="1" smtClean="0">
                <a:solidFill>
                  <a:schemeClr val="bg1"/>
                </a:solidFill>
              </a:rPr>
              <a:t>K2</a:t>
            </a:r>
            <a:endParaRPr lang="en-US" sz="2400" dirty="0">
              <a:solidFill>
                <a:schemeClr val="bg1"/>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7</a:t>
            </a:r>
            <a:endParaRPr lang="en-US" sz="3200" b="1" dirty="0"/>
          </a:p>
        </p:txBody>
      </p:sp>
      <p:sp>
        <p:nvSpPr>
          <p:cNvPr id="299" name="TextBox 298"/>
          <p:cNvSpPr txBox="1"/>
          <p:nvPr/>
        </p:nvSpPr>
        <p:spPr>
          <a:xfrm>
            <a:off x="151446" y="215254"/>
            <a:ext cx="1144865" cy="461665"/>
          </a:xfrm>
          <a:prstGeom prst="rect">
            <a:avLst/>
          </a:prstGeom>
          <a:solidFill>
            <a:srgbClr val="002060"/>
          </a:solidFill>
        </p:spPr>
        <p:txBody>
          <a:bodyPr wrap="none" rtlCol="0">
            <a:spAutoFit/>
          </a:bodyPr>
          <a:lstStyle/>
          <a:p>
            <a:r>
              <a:rPr lang="en-US" sz="2400" dirty="0" smtClean="0">
                <a:solidFill>
                  <a:schemeClr val="bg1"/>
                </a:solidFill>
              </a:rPr>
              <a:t>ORI 0x3</a:t>
            </a:r>
            <a:endParaRPr lang="en-US" sz="2400" dirty="0">
              <a:solidFill>
                <a:schemeClr val="bg1"/>
              </a:solidFill>
            </a:endParaRPr>
          </a:p>
        </p:txBody>
      </p:sp>
      <p:sp>
        <p:nvSpPr>
          <p:cNvPr id="312" name="TextBox 311"/>
          <p:cNvSpPr txBox="1"/>
          <p:nvPr/>
        </p:nvSpPr>
        <p:spPr>
          <a:xfrm>
            <a:off x="4429375" y="215252"/>
            <a:ext cx="1459054" cy="461665"/>
          </a:xfrm>
          <a:prstGeom prst="rect">
            <a:avLst/>
          </a:prstGeom>
          <a:solidFill>
            <a:srgbClr val="002060"/>
          </a:solidFill>
        </p:spPr>
        <p:txBody>
          <a:bodyPr wrap="none" rtlCol="0">
            <a:spAutoFit/>
          </a:bodyPr>
          <a:lstStyle/>
          <a:p>
            <a:r>
              <a:rPr lang="en-US" sz="2400" dirty="0" smtClean="0">
                <a:solidFill>
                  <a:schemeClr val="bg1"/>
                </a:solidFill>
              </a:rPr>
              <a:t>SUB K0 K1</a:t>
            </a:r>
            <a:endParaRPr lang="en-US" sz="2400" dirty="0">
              <a:solidFill>
                <a:schemeClr val="bg1"/>
              </a:solidFill>
            </a:endParaRPr>
          </a:p>
        </p:txBody>
      </p:sp>
      <p:sp>
        <p:nvSpPr>
          <p:cNvPr id="310" name="TextBox 309"/>
          <p:cNvSpPr txBox="1"/>
          <p:nvPr/>
        </p:nvSpPr>
        <p:spPr>
          <a:xfrm>
            <a:off x="6044292" y="196790"/>
            <a:ext cx="717056" cy="461665"/>
          </a:xfrm>
          <a:prstGeom prst="rect">
            <a:avLst/>
          </a:prstGeom>
          <a:solidFill>
            <a:srgbClr val="002060"/>
          </a:solidFill>
        </p:spPr>
        <p:txBody>
          <a:bodyPr wrap="none" rtlCol="0">
            <a:spAutoFit/>
          </a:bodyPr>
          <a:lstStyle/>
          <a:p>
            <a:r>
              <a:rPr lang="en-US" sz="2400" dirty="0" smtClean="0">
                <a:solidFill>
                  <a:schemeClr val="bg1"/>
                </a:solidFill>
              </a:rPr>
              <a:t>BZ 1</a:t>
            </a:r>
            <a:endParaRPr lang="en-US" sz="2400" dirty="0">
              <a:solidFill>
                <a:schemeClr val="bg1"/>
              </a:solidFill>
            </a:endParaRPr>
          </a:p>
        </p:txBody>
      </p:sp>
      <p:sp>
        <p:nvSpPr>
          <p:cNvPr id="314" name="TextBox 313"/>
          <p:cNvSpPr txBox="1"/>
          <p:nvPr/>
        </p:nvSpPr>
        <p:spPr>
          <a:xfrm>
            <a:off x="7666527" y="196789"/>
            <a:ext cx="1510350" cy="461665"/>
          </a:xfrm>
          <a:prstGeom prst="rect">
            <a:avLst/>
          </a:prstGeom>
          <a:solidFill>
            <a:srgbClr val="002060"/>
          </a:solidFill>
        </p:spPr>
        <p:txBody>
          <a:bodyPr wrap="none" rtlCol="0">
            <a:spAutoFit/>
          </a:bodyPr>
          <a:lstStyle/>
          <a:p>
            <a:r>
              <a:rPr lang="en-US" sz="2400" dirty="0" smtClean="0">
                <a:solidFill>
                  <a:schemeClr val="bg1"/>
                </a:solidFill>
              </a:rPr>
              <a:t>ADD K0 </a:t>
            </a:r>
            <a:r>
              <a:rPr lang="en-US" sz="2400" dirty="0" err="1" smtClean="0">
                <a:solidFill>
                  <a:schemeClr val="bg1"/>
                </a:solidFill>
              </a:rPr>
              <a:t>K0</a:t>
            </a:r>
            <a:endParaRPr lang="en-US" sz="2400" dirty="0">
              <a:solidFill>
                <a:schemeClr val="bg1"/>
              </a:solidFill>
            </a:endParaRPr>
          </a:p>
        </p:txBody>
      </p:sp>
      <p:grpSp>
        <p:nvGrpSpPr>
          <p:cNvPr id="315" name="Group 314"/>
          <p:cNvGrpSpPr/>
          <p:nvPr/>
        </p:nvGrpSpPr>
        <p:grpSpPr>
          <a:xfrm>
            <a:off x="1216819" y="1402614"/>
            <a:ext cx="5404585" cy="2165630"/>
            <a:chOff x="1216819" y="1402614"/>
            <a:chExt cx="5404585" cy="2165630"/>
          </a:xfrm>
        </p:grpSpPr>
        <p:grpSp>
          <p:nvGrpSpPr>
            <p:cNvPr id="316" name="Group 315"/>
            <p:cNvGrpSpPr/>
            <p:nvPr/>
          </p:nvGrpSpPr>
          <p:grpSpPr>
            <a:xfrm>
              <a:off x="1216819" y="1402614"/>
              <a:ext cx="5404585" cy="1919835"/>
              <a:chOff x="1216819" y="1402614"/>
              <a:chExt cx="5404585" cy="1919835"/>
            </a:xfrm>
          </p:grpSpPr>
          <p:sp>
            <p:nvSpPr>
              <p:cNvPr id="323"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4"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5" name="Line 150"/>
              <p:cNvSpPr>
                <a:spLocks noChangeShapeType="1"/>
              </p:cNvSpPr>
              <p:nvPr/>
            </p:nvSpPr>
            <p:spPr bwMode="auto">
              <a:xfrm flipH="1" flipV="1">
                <a:off x="1216819" y="1420885"/>
                <a:ext cx="4365" cy="19015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6" name="Line 44"/>
              <p:cNvSpPr>
                <a:spLocks noChangeShapeType="1"/>
              </p:cNvSpPr>
              <p:nvPr/>
            </p:nvSpPr>
            <p:spPr bwMode="auto">
              <a:xfrm flipV="1">
                <a:off x="1221184" y="1402614"/>
                <a:ext cx="1541308" cy="127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17" name="Group 316"/>
            <p:cNvGrpSpPr/>
            <p:nvPr/>
          </p:nvGrpSpPr>
          <p:grpSpPr>
            <a:xfrm>
              <a:off x="3686758" y="3102584"/>
              <a:ext cx="627578" cy="465660"/>
              <a:chOff x="3686758" y="3102584"/>
              <a:chExt cx="627578" cy="465660"/>
            </a:xfrm>
          </p:grpSpPr>
          <p:sp>
            <p:nvSpPr>
              <p:cNvPr id="318"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19" name="Group 318"/>
              <p:cNvGrpSpPr/>
              <p:nvPr/>
            </p:nvGrpSpPr>
            <p:grpSpPr>
              <a:xfrm>
                <a:off x="3686758" y="3102584"/>
                <a:ext cx="481222" cy="465660"/>
                <a:chOff x="3686758" y="3102584"/>
                <a:chExt cx="481222" cy="465660"/>
              </a:xfrm>
            </p:grpSpPr>
            <p:sp>
              <p:nvSpPr>
                <p:cNvPr id="320"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1"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22"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27"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8"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1736166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ctangle 312"/>
          <p:cNvSpPr/>
          <p:nvPr/>
        </p:nvSpPr>
        <p:spPr>
          <a:xfrm>
            <a:off x="8798714" y="463900"/>
            <a:ext cx="212562" cy="491957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308"/>
          <p:cNvSpPr/>
          <p:nvPr/>
        </p:nvSpPr>
        <p:spPr>
          <a:xfrm>
            <a:off x="5943600" y="463900"/>
            <a:ext cx="2855114" cy="49253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2246769"/>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p>
          <a:p>
            <a:r>
              <a:rPr lang="en-US" sz="2000" b="1" dirty="0" smtClean="0">
                <a:latin typeface="Courier New" panose="02070309020205020404" pitchFamily="49" charset="0"/>
                <a:cs typeface="Courier New" panose="02070309020205020404" pitchFamily="49" charset="0"/>
              </a:rPr>
              <a:t>ORI 0x3</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144865" cy="461665"/>
          </a:xfrm>
          <a:prstGeom prst="rect">
            <a:avLst/>
          </a:prstGeom>
          <a:solidFill>
            <a:srgbClr val="002060"/>
          </a:solidFill>
        </p:spPr>
        <p:txBody>
          <a:bodyPr wrap="none" rtlCol="0">
            <a:spAutoFit/>
          </a:bodyPr>
          <a:lstStyle/>
          <a:p>
            <a:r>
              <a:rPr lang="en-US" sz="2400" strike="sngStrike" dirty="0" smtClean="0">
                <a:solidFill>
                  <a:schemeClr val="accent2">
                    <a:lumMod val="40000"/>
                    <a:lumOff val="60000"/>
                  </a:schemeClr>
                </a:solidFill>
              </a:rPr>
              <a:t>ORI 0x3</a:t>
            </a:r>
            <a:endParaRPr lang="en-US" sz="2400" strike="sngStrike" dirty="0">
              <a:solidFill>
                <a:schemeClr val="accent2">
                  <a:lumMod val="40000"/>
                  <a:lumOff val="60000"/>
                </a:schemeClr>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8</a:t>
            </a:r>
            <a:endParaRPr lang="en-US" sz="3200" b="1" dirty="0"/>
          </a:p>
        </p:txBody>
      </p:sp>
      <p:sp>
        <p:nvSpPr>
          <p:cNvPr id="299" name="TextBox 298"/>
          <p:cNvSpPr txBox="1"/>
          <p:nvPr/>
        </p:nvSpPr>
        <p:spPr>
          <a:xfrm>
            <a:off x="151446" y="215254"/>
            <a:ext cx="1718740" cy="461665"/>
          </a:xfrm>
          <a:prstGeom prst="rect">
            <a:avLst/>
          </a:prstGeom>
          <a:solidFill>
            <a:srgbClr val="002060"/>
          </a:solidFill>
        </p:spPr>
        <p:txBody>
          <a:bodyPr wrap="none" rtlCol="0">
            <a:spAutoFit/>
          </a:bodyPr>
          <a:lstStyle/>
          <a:p>
            <a:r>
              <a:rPr lang="en-US" sz="2400" dirty="0" smtClean="0">
                <a:solidFill>
                  <a:schemeClr val="bg1"/>
                </a:solidFill>
              </a:rPr>
              <a:t>NAND K2 K1</a:t>
            </a:r>
            <a:endParaRPr lang="en-US" sz="2400" dirty="0">
              <a:solidFill>
                <a:schemeClr val="bg1"/>
              </a:solidFill>
            </a:endParaRPr>
          </a:p>
        </p:txBody>
      </p:sp>
      <p:sp>
        <p:nvSpPr>
          <p:cNvPr id="312" name="TextBox 311"/>
          <p:cNvSpPr txBox="1"/>
          <p:nvPr/>
        </p:nvSpPr>
        <p:spPr>
          <a:xfrm>
            <a:off x="4191000" y="215252"/>
            <a:ext cx="1718740" cy="461665"/>
          </a:xfrm>
          <a:prstGeom prst="rect">
            <a:avLst/>
          </a:prstGeom>
          <a:solidFill>
            <a:srgbClr val="002060"/>
          </a:solidFill>
        </p:spPr>
        <p:txBody>
          <a:bodyPr wrap="none" rtlCol="0">
            <a:spAutoFit/>
          </a:bodyPr>
          <a:lstStyle/>
          <a:p>
            <a:r>
              <a:rPr lang="en-US" sz="2400" strike="sngStrike" dirty="0" smtClean="0">
                <a:solidFill>
                  <a:schemeClr val="accent2">
                    <a:lumMod val="40000"/>
                    <a:lumOff val="60000"/>
                  </a:schemeClr>
                </a:solidFill>
              </a:rPr>
              <a:t>NAND K2 K1</a:t>
            </a:r>
            <a:endParaRPr lang="en-US" sz="2400" strike="sngStrike" dirty="0">
              <a:solidFill>
                <a:schemeClr val="accent2">
                  <a:lumMod val="40000"/>
                  <a:lumOff val="60000"/>
                </a:schemeClr>
              </a:solidFill>
            </a:endParaRPr>
          </a:p>
        </p:txBody>
      </p:sp>
      <p:sp>
        <p:nvSpPr>
          <p:cNvPr id="310" name="TextBox 309"/>
          <p:cNvSpPr txBox="1"/>
          <p:nvPr/>
        </p:nvSpPr>
        <p:spPr>
          <a:xfrm>
            <a:off x="6044292" y="196790"/>
            <a:ext cx="1459054" cy="461665"/>
          </a:xfrm>
          <a:prstGeom prst="rect">
            <a:avLst/>
          </a:prstGeom>
          <a:solidFill>
            <a:srgbClr val="002060"/>
          </a:solidFill>
        </p:spPr>
        <p:txBody>
          <a:bodyPr wrap="none" rtlCol="0">
            <a:spAutoFit/>
          </a:bodyPr>
          <a:lstStyle/>
          <a:p>
            <a:r>
              <a:rPr lang="en-US" sz="2400" strike="sngStrike" dirty="0" smtClean="0">
                <a:solidFill>
                  <a:schemeClr val="accent2">
                    <a:lumMod val="40000"/>
                    <a:lumOff val="60000"/>
                  </a:schemeClr>
                </a:solidFill>
              </a:rPr>
              <a:t>SUB K0 K1</a:t>
            </a:r>
            <a:endParaRPr lang="en-US" sz="2400" strike="sngStrike" dirty="0">
              <a:solidFill>
                <a:schemeClr val="accent2">
                  <a:lumMod val="40000"/>
                  <a:lumOff val="60000"/>
                </a:schemeClr>
              </a:solidFill>
            </a:endParaRPr>
          </a:p>
        </p:txBody>
      </p:sp>
      <p:sp>
        <p:nvSpPr>
          <p:cNvPr id="314" name="TextBox 313"/>
          <p:cNvSpPr txBox="1"/>
          <p:nvPr/>
        </p:nvSpPr>
        <p:spPr>
          <a:xfrm>
            <a:off x="8495874" y="196789"/>
            <a:ext cx="648126" cy="461665"/>
          </a:xfrm>
          <a:prstGeom prst="rect">
            <a:avLst/>
          </a:prstGeom>
          <a:solidFill>
            <a:srgbClr val="002060"/>
          </a:solidFill>
        </p:spPr>
        <p:txBody>
          <a:bodyPr wrap="none" rtlCol="0">
            <a:spAutoFit/>
          </a:bodyPr>
          <a:lstStyle/>
          <a:p>
            <a:r>
              <a:rPr lang="en-US" sz="2400" dirty="0" smtClean="0">
                <a:solidFill>
                  <a:schemeClr val="bg1"/>
                </a:solidFill>
              </a:rPr>
              <a:t>BZ1</a:t>
            </a:r>
            <a:endParaRPr lang="en-US" sz="2400" dirty="0">
              <a:solidFill>
                <a:schemeClr val="bg1"/>
              </a:solidFill>
            </a:endParaRPr>
          </a:p>
        </p:txBody>
      </p:sp>
      <p:grpSp>
        <p:nvGrpSpPr>
          <p:cNvPr id="327" name="Group 326"/>
          <p:cNvGrpSpPr/>
          <p:nvPr/>
        </p:nvGrpSpPr>
        <p:grpSpPr>
          <a:xfrm>
            <a:off x="681074" y="1402613"/>
            <a:ext cx="5940330" cy="2178786"/>
            <a:chOff x="681074" y="1402613"/>
            <a:chExt cx="5940330" cy="2178786"/>
          </a:xfrm>
        </p:grpSpPr>
        <p:grpSp>
          <p:nvGrpSpPr>
            <p:cNvPr id="328" name="Group 327"/>
            <p:cNvGrpSpPr/>
            <p:nvPr/>
          </p:nvGrpSpPr>
          <p:grpSpPr>
            <a:xfrm>
              <a:off x="681074" y="1402613"/>
              <a:ext cx="5940330" cy="2178786"/>
              <a:chOff x="681074" y="1402613"/>
              <a:chExt cx="5940330" cy="2178786"/>
            </a:xfrm>
          </p:grpSpPr>
          <p:sp>
            <p:nvSpPr>
              <p:cNvPr id="33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9" name="Group 328"/>
            <p:cNvGrpSpPr/>
            <p:nvPr/>
          </p:nvGrpSpPr>
          <p:grpSpPr>
            <a:xfrm>
              <a:off x="3686758" y="3102584"/>
              <a:ext cx="627578" cy="465660"/>
              <a:chOff x="3686758" y="3102584"/>
              <a:chExt cx="627578" cy="465660"/>
            </a:xfrm>
          </p:grpSpPr>
          <p:sp>
            <p:nvSpPr>
              <p:cNvPr id="33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31" name="Group 330"/>
              <p:cNvGrpSpPr/>
              <p:nvPr/>
            </p:nvGrpSpPr>
            <p:grpSpPr>
              <a:xfrm>
                <a:off x="3686758" y="3102584"/>
                <a:ext cx="481222" cy="465660"/>
                <a:chOff x="3686758" y="3102584"/>
                <a:chExt cx="481222" cy="465660"/>
              </a:xfrm>
            </p:grpSpPr>
            <p:sp>
              <p:nvSpPr>
                <p:cNvPr id="33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5"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6"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476149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branch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bubble</a:t>
            </a:r>
            <a:endParaRPr lang="en-US" dirty="0">
              <a:solidFill>
                <a:schemeClr val="bg1"/>
              </a:solidFill>
            </a:endParaRPr>
          </a:p>
        </p:txBody>
      </p:sp>
      <p:sp>
        <p:nvSpPr>
          <p:cNvPr id="50" name="Rectangle 49"/>
          <p:cNvSpPr/>
          <p:nvPr/>
        </p:nvSpPr>
        <p:spPr>
          <a:xfrm>
            <a:off x="4572000" y="2286000"/>
            <a:ext cx="9144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bubble</a:t>
            </a:r>
            <a:endParaRPr lang="en-US" dirty="0">
              <a:solidFill>
                <a:schemeClr val="bg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bubble</a:t>
            </a:r>
            <a:endParaRPr lang="en-US" dirty="0">
              <a:solidFill>
                <a:schemeClr val="bg1"/>
              </a:solidFill>
            </a:endParaRPr>
          </a:p>
        </p:txBody>
      </p:sp>
      <p:sp>
        <p:nvSpPr>
          <p:cNvPr id="54" name="Rectangle 53"/>
          <p:cNvSpPr/>
          <p:nvPr/>
        </p:nvSpPr>
        <p:spPr>
          <a:xfrm>
            <a:off x="4572000" y="2743200"/>
            <a:ext cx="9144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bubble</a:t>
            </a:r>
            <a:endParaRPr lang="en-US" dirty="0">
              <a:solidFill>
                <a:schemeClr val="bg1"/>
              </a:solidFill>
            </a:endParaRPr>
          </a:p>
        </p:txBody>
      </p:sp>
      <p:sp>
        <p:nvSpPr>
          <p:cNvPr id="55" name="Rectangle 54"/>
          <p:cNvSpPr/>
          <p:nvPr/>
        </p:nvSpPr>
        <p:spPr>
          <a:xfrm>
            <a:off x="5486400" y="2743200"/>
            <a:ext cx="9144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bubbl</a:t>
            </a:r>
            <a:r>
              <a:rPr lang="en-US" dirty="0">
                <a:solidFill>
                  <a:schemeClr val="bg1"/>
                </a:solidFill>
              </a:rPr>
              <a:t>e</a:t>
            </a: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1" name="Rectangle 60"/>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fetch</a:t>
            </a:r>
            <a:endParaRPr lang="en-US" b="1" dirty="0">
              <a:solidFill>
                <a:srgbClr val="C00000"/>
              </a:solidFill>
            </a:endParaRPr>
          </a:p>
        </p:txBody>
      </p:sp>
      <p:sp>
        <p:nvSpPr>
          <p:cNvPr id="62" name="Rectangle 61"/>
          <p:cNvSpPr/>
          <p:nvPr/>
        </p:nvSpPr>
        <p:spPr>
          <a:xfrm>
            <a:off x="45720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3657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3657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3657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3657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3657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7600" y="2064457"/>
            <a:ext cx="0" cy="113594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1981200"/>
            <a:ext cx="1077539" cy="369332"/>
          </a:xfrm>
          <a:prstGeom prst="rect">
            <a:avLst/>
          </a:prstGeom>
          <a:noFill/>
        </p:spPr>
        <p:txBody>
          <a:bodyPr wrap="none" rtlCol="0">
            <a:spAutoFit/>
          </a:bodyPr>
          <a:lstStyle/>
          <a:p>
            <a:r>
              <a:rPr lang="en-US" dirty="0" smtClean="0">
                <a:solidFill>
                  <a:srgbClr val="C00000"/>
                </a:solidFill>
              </a:rPr>
              <a:t>squashed</a:t>
            </a:r>
            <a:endParaRPr lang="en-US" dirty="0">
              <a:solidFill>
                <a:srgbClr val="C00000"/>
              </a:solidFill>
            </a:endParaRPr>
          </a:p>
        </p:txBody>
      </p:sp>
      <p:sp>
        <p:nvSpPr>
          <p:cNvPr id="9" name="TextBox 8"/>
          <p:cNvSpPr txBox="1"/>
          <p:nvPr/>
        </p:nvSpPr>
        <p:spPr>
          <a:xfrm>
            <a:off x="2913261" y="3771900"/>
            <a:ext cx="1265924" cy="646331"/>
          </a:xfrm>
          <a:prstGeom prst="rect">
            <a:avLst/>
          </a:prstGeom>
          <a:noFill/>
        </p:spPr>
        <p:txBody>
          <a:bodyPr wrap="none" rtlCol="0">
            <a:spAutoFit/>
          </a:bodyPr>
          <a:lstStyle/>
          <a:p>
            <a:pPr algn="ctr"/>
            <a:r>
              <a:rPr lang="en-US" b="1" dirty="0" smtClean="0"/>
              <a:t>Redirected </a:t>
            </a:r>
            <a:br>
              <a:rPr lang="en-US" b="1" dirty="0" smtClean="0"/>
            </a:br>
            <a:r>
              <a:rPr lang="en-US" b="1" dirty="0" smtClean="0"/>
              <a:t>fetch</a:t>
            </a:r>
            <a:endParaRPr lang="en-US" b="1" dirty="0"/>
          </a:p>
        </p:txBody>
      </p:sp>
      <p:cxnSp>
        <p:nvCxnSpPr>
          <p:cNvPr id="17" name="Straight Arrow Connector 16"/>
          <p:cNvCxnSpPr>
            <a:stCxn id="9" idx="0"/>
          </p:cNvCxnSpPr>
          <p:nvPr/>
        </p:nvCxnSpPr>
        <p:spPr>
          <a:xfrm flipV="1">
            <a:off x="3546223" y="3505200"/>
            <a:ext cx="330924" cy="2667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6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1143000"/>
          </a:xfrm>
        </p:spPr>
        <p:txBody>
          <a:bodyPr/>
          <a:lstStyle/>
          <a:p>
            <a:r>
              <a:rPr lang="en-US" altLang="en-US" smtClean="0"/>
              <a:t>Sequential Execution Semantics</a:t>
            </a:r>
          </a:p>
        </p:txBody>
      </p:sp>
      <p:sp>
        <p:nvSpPr>
          <p:cNvPr id="18435" name="Content Placeholder 2"/>
          <p:cNvSpPr>
            <a:spLocks noGrp="1"/>
          </p:cNvSpPr>
          <p:nvPr>
            <p:ph idx="1"/>
          </p:nvPr>
        </p:nvSpPr>
        <p:spPr>
          <a:xfrm>
            <a:off x="0" y="685800"/>
            <a:ext cx="9144000" cy="457200"/>
          </a:xfrm>
        </p:spPr>
        <p:txBody>
          <a:bodyPr>
            <a:normAutofit fontScale="85000" lnSpcReduction="20000"/>
          </a:bodyPr>
          <a:lstStyle/>
          <a:p>
            <a:r>
              <a:rPr lang="en-US" altLang="en-US" dirty="0" smtClean="0"/>
              <a:t>Contract: </a:t>
            </a:r>
            <a:r>
              <a:rPr lang="en-US" altLang="en-US" b="0" dirty="0" smtClean="0"/>
              <a:t>The machine should </a:t>
            </a:r>
            <a:r>
              <a:rPr lang="en-US" altLang="en-US" b="0" i="1" dirty="0" smtClean="0"/>
              <a:t>appear </a:t>
            </a:r>
            <a:r>
              <a:rPr lang="en-US" altLang="en-US" b="0" dirty="0" smtClean="0"/>
              <a:t>to behave like this.</a:t>
            </a:r>
            <a:endParaRPr lang="en-US" altLang="en-US" dirty="0" smtClean="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423275"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18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4293" y="914400"/>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flipH="1">
            <a:off x="3654721" y="992371"/>
            <a:ext cx="76200" cy="8434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45271" y="609600"/>
            <a:ext cx="781368" cy="369332"/>
          </a:xfrm>
          <a:prstGeom prst="rect">
            <a:avLst/>
          </a:prstGeom>
          <a:noFill/>
        </p:spPr>
        <p:txBody>
          <a:bodyPr wrap="none" rtlCol="0">
            <a:spAutoFit/>
          </a:bodyPr>
          <a:lstStyle/>
          <a:p>
            <a:r>
              <a:rPr lang="en-US" b="1" dirty="0" smtClean="0"/>
              <a:t>FLAGS</a:t>
            </a:r>
            <a:endParaRPr lang="en-US" b="1" dirty="0"/>
          </a:p>
        </p:txBody>
      </p:sp>
      <p:cxnSp>
        <p:nvCxnSpPr>
          <p:cNvPr id="81" name="Straight Arrow Connector 80"/>
          <p:cNvCxnSpPr/>
          <p:nvPr/>
        </p:nvCxnSpPr>
        <p:spPr>
          <a:xfrm flipH="1">
            <a:off x="4572000" y="978932"/>
            <a:ext cx="117493" cy="8434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303843" y="596161"/>
            <a:ext cx="1201098" cy="369332"/>
          </a:xfrm>
          <a:prstGeom prst="rect">
            <a:avLst/>
          </a:prstGeom>
          <a:noFill/>
        </p:spPr>
        <p:txBody>
          <a:bodyPr wrap="none" rtlCol="0">
            <a:spAutoFit/>
          </a:bodyPr>
          <a:lstStyle/>
          <a:p>
            <a:r>
              <a:rPr lang="en-US" b="1" dirty="0" smtClean="0"/>
              <a:t>REGISTERS</a:t>
            </a:r>
            <a:endParaRPr lang="en-US" b="1" dirty="0"/>
          </a:p>
        </p:txBody>
      </p:sp>
      <p:cxnSp>
        <p:nvCxnSpPr>
          <p:cNvPr id="83" name="Straight Arrow Connector 82"/>
          <p:cNvCxnSpPr/>
          <p:nvPr/>
        </p:nvCxnSpPr>
        <p:spPr>
          <a:xfrm flipV="1">
            <a:off x="1371600" y="2064457"/>
            <a:ext cx="2283121" cy="273614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6374" y="4736068"/>
            <a:ext cx="1102097" cy="369332"/>
          </a:xfrm>
          <a:prstGeom prst="rect">
            <a:avLst/>
          </a:prstGeom>
          <a:noFill/>
        </p:spPr>
        <p:txBody>
          <a:bodyPr wrap="none" rtlCol="0">
            <a:spAutoFit/>
          </a:bodyPr>
          <a:lstStyle/>
          <a:p>
            <a:r>
              <a:rPr lang="en-US" b="1" dirty="0" smtClean="0"/>
              <a:t>MEMORY</a:t>
            </a:r>
            <a:endParaRPr lang="en-US" b="1" dirty="0"/>
          </a:p>
        </p:txBody>
      </p:sp>
      <p:cxnSp>
        <p:nvCxnSpPr>
          <p:cNvPr id="84" name="Straight Arrow Connector 83"/>
          <p:cNvCxnSpPr/>
          <p:nvPr/>
        </p:nvCxnSpPr>
        <p:spPr>
          <a:xfrm flipH="1">
            <a:off x="915980" y="838200"/>
            <a:ext cx="441442" cy="99942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66800" y="424934"/>
            <a:ext cx="429926" cy="369332"/>
          </a:xfrm>
          <a:prstGeom prst="rect">
            <a:avLst/>
          </a:prstGeom>
          <a:noFill/>
        </p:spPr>
        <p:txBody>
          <a:bodyPr wrap="none" rtlCol="0">
            <a:spAutoFit/>
          </a:bodyPr>
          <a:lstStyle/>
          <a:p>
            <a:r>
              <a:rPr lang="en-US" b="1" dirty="0" smtClean="0"/>
              <a:t>PC</a:t>
            </a:r>
            <a:endParaRPr lang="en-US" b="1" dirty="0"/>
          </a:p>
        </p:txBody>
      </p:sp>
    </p:spTree>
    <p:extLst>
      <p:ext uri="{BB962C8B-B14F-4D97-AF65-F5344CB8AC3E}">
        <p14:creationId xmlns:p14="http://schemas.microsoft.com/office/powerpoint/2010/main" val="4067087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878958"/>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9372"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72000"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5536" y="926068"/>
            <a:ext cx="324128" cy="369332"/>
          </a:xfrm>
          <a:prstGeom prst="rect">
            <a:avLst/>
          </a:prstGeom>
          <a:noFill/>
        </p:spPr>
        <p:txBody>
          <a:bodyPr wrap="none" rtlCol="0">
            <a:spAutoFit/>
          </a:bodyPr>
          <a:lstStyle/>
          <a:p>
            <a:r>
              <a:rPr lang="en-US" b="1" dirty="0" smtClean="0"/>
              <a:t>A</a:t>
            </a:r>
            <a:endParaRPr lang="en-US" b="1" dirty="0"/>
          </a:p>
        </p:txBody>
      </p:sp>
      <p:sp>
        <p:nvSpPr>
          <p:cNvPr id="82" name="TextBox 81"/>
          <p:cNvSpPr txBox="1"/>
          <p:nvPr/>
        </p:nvSpPr>
        <p:spPr>
          <a:xfrm>
            <a:off x="4409936" y="904136"/>
            <a:ext cx="324128" cy="369332"/>
          </a:xfrm>
          <a:prstGeom prst="rect">
            <a:avLst/>
          </a:prstGeom>
          <a:noFill/>
        </p:spPr>
        <p:txBody>
          <a:bodyPr wrap="none" rtlCol="0">
            <a:spAutoFit/>
          </a:bodyPr>
          <a:lstStyle/>
          <a:p>
            <a:r>
              <a:rPr lang="en-US" b="1" dirty="0" smtClean="0"/>
              <a:t>B</a:t>
            </a:r>
            <a:endParaRPr lang="en-US" b="1" dirty="0"/>
          </a:p>
        </p:txBody>
      </p:sp>
      <p:sp>
        <p:nvSpPr>
          <p:cNvPr id="83" name="TextBox 82"/>
          <p:cNvSpPr txBox="1"/>
          <p:nvPr/>
        </p:nvSpPr>
        <p:spPr>
          <a:xfrm>
            <a:off x="2138362" y="4695825"/>
            <a:ext cx="1569660" cy="1631216"/>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K1</a:t>
            </a:r>
            <a:endParaRPr lang="en-US" sz="2000" b="1" dirty="0">
              <a:latin typeface="Courier New" panose="02070309020205020404" pitchFamily="49" charset="0"/>
              <a:cs typeface="Courier New" panose="02070309020205020404" pitchFamily="49" charset="0"/>
            </a:endParaRPr>
          </a:p>
        </p:txBody>
      </p:sp>
      <p:sp>
        <p:nvSpPr>
          <p:cNvPr id="84" name="Rectangle 83"/>
          <p:cNvSpPr/>
          <p:nvPr/>
        </p:nvSpPr>
        <p:spPr>
          <a:xfrm>
            <a:off x="4409936" y="1950157"/>
            <a:ext cx="162064"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324336" y="2400300"/>
            <a:ext cx="162064"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238736" y="2857500"/>
            <a:ext cx="162064"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153136" y="3314700"/>
            <a:ext cx="162064"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067536" y="3848100"/>
            <a:ext cx="162064" cy="1143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42550" y="76200"/>
            <a:ext cx="1694310" cy="523220"/>
          </a:xfrm>
          <a:prstGeom prst="rect">
            <a:avLst/>
          </a:prstGeom>
          <a:noFill/>
        </p:spPr>
        <p:txBody>
          <a:bodyPr wrap="none" rtlCol="0">
            <a:spAutoFit/>
          </a:bodyPr>
          <a:lstStyle/>
          <a:p>
            <a:r>
              <a:rPr lang="en-US" sz="2800" b="1" dirty="0" smtClean="0"/>
              <a:t>Registers?</a:t>
            </a:r>
            <a:endParaRPr lang="en-US" sz="2800" b="1" dirty="0"/>
          </a:p>
        </p:txBody>
      </p:sp>
    </p:spTree>
    <p:extLst>
      <p:ext uri="{BB962C8B-B14F-4D97-AF65-F5344CB8AC3E}">
        <p14:creationId xmlns:p14="http://schemas.microsoft.com/office/powerpoint/2010/main" val="2439204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878958"/>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9372"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72000"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5536" y="926068"/>
            <a:ext cx="324128" cy="369332"/>
          </a:xfrm>
          <a:prstGeom prst="rect">
            <a:avLst/>
          </a:prstGeom>
          <a:noFill/>
        </p:spPr>
        <p:txBody>
          <a:bodyPr wrap="none" rtlCol="0">
            <a:spAutoFit/>
          </a:bodyPr>
          <a:lstStyle/>
          <a:p>
            <a:r>
              <a:rPr lang="en-US" b="1" dirty="0" smtClean="0"/>
              <a:t>A</a:t>
            </a:r>
            <a:endParaRPr lang="en-US" b="1" dirty="0"/>
          </a:p>
        </p:txBody>
      </p:sp>
      <p:sp>
        <p:nvSpPr>
          <p:cNvPr id="82" name="TextBox 81"/>
          <p:cNvSpPr txBox="1"/>
          <p:nvPr/>
        </p:nvSpPr>
        <p:spPr>
          <a:xfrm>
            <a:off x="4409936" y="904136"/>
            <a:ext cx="324128" cy="369332"/>
          </a:xfrm>
          <a:prstGeom prst="rect">
            <a:avLst/>
          </a:prstGeom>
          <a:noFill/>
        </p:spPr>
        <p:txBody>
          <a:bodyPr wrap="none" rtlCol="0">
            <a:spAutoFit/>
          </a:bodyPr>
          <a:lstStyle/>
          <a:p>
            <a:r>
              <a:rPr lang="en-US" b="1" dirty="0" smtClean="0"/>
              <a:t>B</a:t>
            </a:r>
            <a:endParaRPr lang="en-US" b="1" dirty="0"/>
          </a:p>
        </p:txBody>
      </p:sp>
      <p:sp>
        <p:nvSpPr>
          <p:cNvPr id="83" name="TextBox 82"/>
          <p:cNvSpPr txBox="1"/>
          <p:nvPr/>
        </p:nvSpPr>
        <p:spPr>
          <a:xfrm>
            <a:off x="2138362" y="4695825"/>
            <a:ext cx="1877437" cy="1015663"/>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ST  K2 (K0)</a:t>
            </a:r>
          </a:p>
          <a:p>
            <a:r>
              <a:rPr lang="en-US" sz="2000" b="1" dirty="0" smtClean="0">
                <a:latin typeface="Courier New" panose="02070309020205020404" pitchFamily="49" charset="0"/>
                <a:cs typeface="Courier New" panose="02070309020205020404" pitchFamily="49" charset="0"/>
              </a:rPr>
              <a:t>LD  K3 (K0)</a:t>
            </a:r>
            <a:endParaRPr lang="en-US" sz="2000" b="1" dirty="0">
              <a:latin typeface="Courier New" panose="02070309020205020404" pitchFamily="49" charset="0"/>
              <a:cs typeface="Courier New" panose="02070309020205020404" pitchFamily="49" charset="0"/>
            </a:endParaRPr>
          </a:p>
        </p:txBody>
      </p:sp>
      <p:sp>
        <p:nvSpPr>
          <p:cNvPr id="2" name="Rectangle 1"/>
          <p:cNvSpPr/>
          <p:nvPr/>
        </p:nvSpPr>
        <p:spPr>
          <a:xfrm>
            <a:off x="34955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4099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3243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3243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2387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242550" y="76200"/>
            <a:ext cx="1630575" cy="523220"/>
          </a:xfrm>
          <a:prstGeom prst="rect">
            <a:avLst/>
          </a:prstGeom>
          <a:noFill/>
        </p:spPr>
        <p:txBody>
          <a:bodyPr wrap="none" rtlCol="0">
            <a:spAutoFit/>
          </a:bodyPr>
          <a:lstStyle/>
          <a:p>
            <a:r>
              <a:rPr lang="en-US" sz="2800" b="1" dirty="0" smtClean="0"/>
              <a:t>Memory?</a:t>
            </a:r>
            <a:endParaRPr lang="en-US" sz="2800" b="1" dirty="0"/>
          </a:p>
        </p:txBody>
      </p:sp>
    </p:spTree>
    <p:extLst>
      <p:ext uri="{BB962C8B-B14F-4D97-AF65-F5344CB8AC3E}">
        <p14:creationId xmlns:p14="http://schemas.microsoft.com/office/powerpoint/2010/main" val="367569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8" name="Line 183"/>
          <p:cNvSpPr>
            <a:spLocks noChangeShapeType="1"/>
          </p:cNvSpPr>
          <p:nvPr/>
        </p:nvSpPr>
        <p:spPr bwMode="auto">
          <a:xfrm flipH="1" flipV="1">
            <a:off x="6015311" y="1415407"/>
            <a:ext cx="6026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0" name="Line 150"/>
          <p:cNvSpPr>
            <a:spLocks noChangeShapeType="1"/>
          </p:cNvSpPr>
          <p:nvPr/>
        </p:nvSpPr>
        <p:spPr bwMode="auto">
          <a:xfrm flipH="1" flipV="1">
            <a:off x="6595663" y="1415407"/>
            <a:ext cx="9136" cy="1013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277" name="Group 276"/>
          <p:cNvGrpSpPr/>
          <p:nvPr/>
        </p:nvGrpSpPr>
        <p:grpSpPr>
          <a:xfrm>
            <a:off x="681074" y="1402613"/>
            <a:ext cx="5940330" cy="2178786"/>
            <a:chOff x="681074" y="1402613"/>
            <a:chExt cx="5940330" cy="2178786"/>
          </a:xfrm>
        </p:grpSpPr>
        <p:grpSp>
          <p:nvGrpSpPr>
            <p:cNvPr id="299" name="Group 298"/>
            <p:cNvGrpSpPr/>
            <p:nvPr/>
          </p:nvGrpSpPr>
          <p:grpSpPr>
            <a:xfrm>
              <a:off x="681074" y="1402613"/>
              <a:ext cx="5940330" cy="2178786"/>
              <a:chOff x="681074" y="1402613"/>
              <a:chExt cx="5940330" cy="2178786"/>
            </a:xfrm>
          </p:grpSpPr>
          <p:sp>
            <p:nvSpPr>
              <p:cNvPr id="31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09" name="Group 308"/>
            <p:cNvGrpSpPr/>
            <p:nvPr/>
          </p:nvGrpSpPr>
          <p:grpSpPr>
            <a:xfrm>
              <a:off x="3686758" y="3102584"/>
              <a:ext cx="627578" cy="465660"/>
              <a:chOff x="3686758" y="3102584"/>
              <a:chExt cx="627578" cy="465660"/>
            </a:xfrm>
          </p:grpSpPr>
          <p:sp>
            <p:nvSpPr>
              <p:cNvPr id="31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11" name="Group 310"/>
              <p:cNvGrpSpPr/>
              <p:nvPr/>
            </p:nvGrpSpPr>
            <p:grpSpPr>
              <a:xfrm>
                <a:off x="3686758" y="3102584"/>
                <a:ext cx="481222" cy="465660"/>
                <a:chOff x="3686758" y="3102584"/>
                <a:chExt cx="481222" cy="465660"/>
              </a:xfrm>
            </p:grpSpPr>
            <p:sp>
              <p:nvSpPr>
                <p:cNvPr id="31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1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74" name="Text Box 192"/>
          <p:cNvSpPr txBox="1">
            <a:spLocks noChangeArrowheads="1"/>
          </p:cNvSpPr>
          <p:nvPr/>
        </p:nvSpPr>
        <p:spPr bwMode="auto">
          <a:xfrm>
            <a:off x="3953802" y="3223332"/>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4" name="Text Box 192"/>
          <p:cNvSpPr txBox="1">
            <a:spLocks noChangeArrowheads="1"/>
          </p:cNvSpPr>
          <p:nvPr/>
        </p:nvSpPr>
        <p:spPr bwMode="auto">
          <a:xfrm>
            <a:off x="4070690" y="3227034"/>
            <a:ext cx="242375"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1</a:t>
            </a:r>
          </a:p>
        </p:txBody>
      </p:sp>
      <p:sp>
        <p:nvSpPr>
          <p:cNvPr id="30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9"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2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21"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2"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04756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878958"/>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9372"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72000"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5536" y="926068"/>
            <a:ext cx="324128" cy="369332"/>
          </a:xfrm>
          <a:prstGeom prst="rect">
            <a:avLst/>
          </a:prstGeom>
          <a:noFill/>
        </p:spPr>
        <p:txBody>
          <a:bodyPr wrap="none" rtlCol="0">
            <a:spAutoFit/>
          </a:bodyPr>
          <a:lstStyle/>
          <a:p>
            <a:r>
              <a:rPr lang="en-US" b="1" dirty="0" smtClean="0"/>
              <a:t>A</a:t>
            </a:r>
            <a:endParaRPr lang="en-US" b="1" dirty="0"/>
          </a:p>
        </p:txBody>
      </p:sp>
      <p:sp>
        <p:nvSpPr>
          <p:cNvPr id="82" name="TextBox 81"/>
          <p:cNvSpPr txBox="1"/>
          <p:nvPr/>
        </p:nvSpPr>
        <p:spPr>
          <a:xfrm>
            <a:off x="4409936" y="904136"/>
            <a:ext cx="324128" cy="369332"/>
          </a:xfrm>
          <a:prstGeom prst="rect">
            <a:avLst/>
          </a:prstGeom>
          <a:noFill/>
        </p:spPr>
        <p:txBody>
          <a:bodyPr wrap="none" rtlCol="0">
            <a:spAutoFit/>
          </a:bodyPr>
          <a:lstStyle/>
          <a:p>
            <a:r>
              <a:rPr lang="en-US" b="1" dirty="0" smtClean="0"/>
              <a:t>B</a:t>
            </a:r>
            <a:endParaRPr lang="en-US" b="1" dirty="0"/>
          </a:p>
        </p:txBody>
      </p:sp>
      <p:sp>
        <p:nvSpPr>
          <p:cNvPr id="85" name="Rectangle 84"/>
          <p:cNvSpPr/>
          <p:nvPr/>
        </p:nvSpPr>
        <p:spPr>
          <a:xfrm>
            <a:off x="749409"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663809"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578209"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492609"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407009"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321409"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242550" y="76200"/>
            <a:ext cx="732893" cy="523220"/>
          </a:xfrm>
          <a:prstGeom prst="rect">
            <a:avLst/>
          </a:prstGeom>
          <a:noFill/>
        </p:spPr>
        <p:txBody>
          <a:bodyPr wrap="none" rtlCol="0">
            <a:spAutoFit/>
          </a:bodyPr>
          <a:lstStyle/>
          <a:p>
            <a:r>
              <a:rPr lang="en-US" sz="2800" b="1" dirty="0" smtClean="0"/>
              <a:t>PC?</a:t>
            </a:r>
            <a:endParaRPr lang="en-US" sz="2800" b="1" dirty="0"/>
          </a:p>
        </p:txBody>
      </p:sp>
      <p:sp>
        <p:nvSpPr>
          <p:cNvPr id="102" name="TextBox 101"/>
          <p:cNvSpPr txBox="1"/>
          <p:nvPr/>
        </p:nvSpPr>
        <p:spPr>
          <a:xfrm>
            <a:off x="2457720" y="4953000"/>
            <a:ext cx="1569660" cy="1631216"/>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K1</a:t>
            </a:r>
            <a:endParaRPr lang="en-US" sz="2000" b="1" dirty="0">
              <a:latin typeface="Courier New" panose="02070309020205020404" pitchFamily="49" charset="0"/>
              <a:cs typeface="Courier New" panose="02070309020205020404" pitchFamily="49" charset="0"/>
            </a:endParaRPr>
          </a:p>
        </p:txBody>
      </p:sp>
      <p:sp>
        <p:nvSpPr>
          <p:cNvPr id="103" name="Rectangle 102"/>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734064" y="152400"/>
            <a:ext cx="4186595" cy="646331"/>
          </a:xfrm>
          <a:prstGeom prst="rect">
            <a:avLst/>
          </a:prstGeom>
          <a:noFill/>
        </p:spPr>
        <p:txBody>
          <a:bodyPr wrap="none" rtlCol="0">
            <a:spAutoFit/>
          </a:bodyPr>
          <a:lstStyle/>
          <a:p>
            <a:r>
              <a:rPr lang="en-US" dirty="0" smtClean="0"/>
              <a:t>How can we tell the PC has been updated?</a:t>
            </a:r>
          </a:p>
          <a:p>
            <a:r>
              <a:rPr lang="en-US" dirty="0" smtClean="0"/>
              <a:t>How can we read the PC?</a:t>
            </a:r>
            <a:endParaRPr lang="en-US" dirty="0"/>
          </a:p>
        </p:txBody>
      </p:sp>
    </p:spTree>
    <p:extLst>
      <p:ext uri="{BB962C8B-B14F-4D97-AF65-F5344CB8AC3E}">
        <p14:creationId xmlns:p14="http://schemas.microsoft.com/office/powerpoint/2010/main" val="293762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878958"/>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9372"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72000"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5536" y="926068"/>
            <a:ext cx="324128" cy="369332"/>
          </a:xfrm>
          <a:prstGeom prst="rect">
            <a:avLst/>
          </a:prstGeom>
          <a:noFill/>
        </p:spPr>
        <p:txBody>
          <a:bodyPr wrap="none" rtlCol="0">
            <a:spAutoFit/>
          </a:bodyPr>
          <a:lstStyle/>
          <a:p>
            <a:r>
              <a:rPr lang="en-US" b="1" dirty="0" smtClean="0"/>
              <a:t>A</a:t>
            </a:r>
            <a:endParaRPr lang="en-US" b="1" dirty="0"/>
          </a:p>
        </p:txBody>
      </p:sp>
      <p:sp>
        <p:nvSpPr>
          <p:cNvPr id="82" name="TextBox 81"/>
          <p:cNvSpPr txBox="1"/>
          <p:nvPr/>
        </p:nvSpPr>
        <p:spPr>
          <a:xfrm>
            <a:off x="4409936" y="904136"/>
            <a:ext cx="324128" cy="369332"/>
          </a:xfrm>
          <a:prstGeom prst="rect">
            <a:avLst/>
          </a:prstGeom>
          <a:noFill/>
        </p:spPr>
        <p:txBody>
          <a:bodyPr wrap="none" rtlCol="0">
            <a:spAutoFit/>
          </a:bodyPr>
          <a:lstStyle/>
          <a:p>
            <a:r>
              <a:rPr lang="en-US" b="1" dirty="0" smtClean="0"/>
              <a:t>B</a:t>
            </a:r>
            <a:endParaRPr lang="en-US" b="1" dirty="0"/>
          </a:p>
        </p:txBody>
      </p:sp>
      <p:sp>
        <p:nvSpPr>
          <p:cNvPr id="85" name="Rectangle 84"/>
          <p:cNvSpPr/>
          <p:nvPr/>
        </p:nvSpPr>
        <p:spPr>
          <a:xfrm>
            <a:off x="749409"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663809"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578209"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492609"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407009"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321409"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242550" y="76200"/>
            <a:ext cx="928459" cy="523220"/>
          </a:xfrm>
          <a:prstGeom prst="rect">
            <a:avLst/>
          </a:prstGeom>
          <a:noFill/>
        </p:spPr>
        <p:txBody>
          <a:bodyPr wrap="none" rtlCol="0">
            <a:spAutoFit/>
          </a:bodyPr>
          <a:lstStyle/>
          <a:p>
            <a:r>
              <a:rPr lang="en-US" sz="2800" b="1" dirty="0" smtClean="0"/>
              <a:t>Flags</a:t>
            </a:r>
            <a:endParaRPr lang="en-US" sz="2800" b="1" dirty="0"/>
          </a:p>
        </p:txBody>
      </p:sp>
      <p:sp>
        <p:nvSpPr>
          <p:cNvPr id="102" name="TextBox 101"/>
          <p:cNvSpPr txBox="1"/>
          <p:nvPr/>
        </p:nvSpPr>
        <p:spPr>
          <a:xfrm>
            <a:off x="2457720" y="4953000"/>
            <a:ext cx="1569660" cy="1631216"/>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K1</a:t>
            </a:r>
            <a:endParaRPr lang="en-US" sz="2000" b="1" dirty="0">
              <a:latin typeface="Courier New" panose="02070309020205020404" pitchFamily="49" charset="0"/>
              <a:cs typeface="Courier New" panose="02070309020205020404" pitchFamily="49" charset="0"/>
            </a:endParaRPr>
          </a:p>
        </p:txBody>
      </p:sp>
      <p:sp>
        <p:nvSpPr>
          <p:cNvPr id="103" name="Rectangle 102"/>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4955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4099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3243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238736"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53136"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8067536"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3243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2387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153136"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067536"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8981936"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702376" y="180236"/>
            <a:ext cx="3984424" cy="646331"/>
          </a:xfrm>
          <a:prstGeom prst="rect">
            <a:avLst/>
          </a:prstGeom>
          <a:noFill/>
        </p:spPr>
        <p:txBody>
          <a:bodyPr wrap="none" rtlCol="0">
            <a:spAutoFit/>
          </a:bodyPr>
          <a:lstStyle/>
          <a:p>
            <a:r>
              <a:rPr lang="en-US" dirty="0" smtClean="0"/>
              <a:t>How can we tell the flags have changed?</a:t>
            </a:r>
          </a:p>
          <a:p>
            <a:r>
              <a:rPr lang="en-US" dirty="0" smtClean="0"/>
              <a:t>Who reads the flags?</a:t>
            </a:r>
            <a:endParaRPr lang="en-US" dirty="0"/>
          </a:p>
        </p:txBody>
      </p:sp>
    </p:spTree>
    <p:extLst>
      <p:ext uri="{BB962C8B-B14F-4D97-AF65-F5344CB8AC3E}">
        <p14:creationId xmlns:p14="http://schemas.microsoft.com/office/powerpoint/2010/main" val="23452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878958"/>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cxnSp>
        <p:nvCxnSpPr>
          <p:cNvPr id="7" name="Straight Arrow Connector 6"/>
          <p:cNvCxnSpPr/>
          <p:nvPr/>
        </p:nvCxnSpPr>
        <p:spPr>
          <a:xfrm>
            <a:off x="3659372"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572000" y="1295400"/>
            <a:ext cx="0" cy="3352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95536" y="926068"/>
            <a:ext cx="324128" cy="369332"/>
          </a:xfrm>
          <a:prstGeom prst="rect">
            <a:avLst/>
          </a:prstGeom>
          <a:noFill/>
        </p:spPr>
        <p:txBody>
          <a:bodyPr wrap="none" rtlCol="0">
            <a:spAutoFit/>
          </a:bodyPr>
          <a:lstStyle/>
          <a:p>
            <a:r>
              <a:rPr lang="en-US" b="1" dirty="0" smtClean="0"/>
              <a:t>A</a:t>
            </a:r>
            <a:endParaRPr lang="en-US" b="1" dirty="0"/>
          </a:p>
        </p:txBody>
      </p:sp>
      <p:sp>
        <p:nvSpPr>
          <p:cNvPr id="82" name="TextBox 81"/>
          <p:cNvSpPr txBox="1"/>
          <p:nvPr/>
        </p:nvSpPr>
        <p:spPr>
          <a:xfrm>
            <a:off x="4409936" y="904136"/>
            <a:ext cx="324128" cy="369332"/>
          </a:xfrm>
          <a:prstGeom prst="rect">
            <a:avLst/>
          </a:prstGeom>
          <a:noFill/>
        </p:spPr>
        <p:txBody>
          <a:bodyPr wrap="none" rtlCol="0">
            <a:spAutoFit/>
          </a:bodyPr>
          <a:lstStyle/>
          <a:p>
            <a:r>
              <a:rPr lang="en-US" b="1" dirty="0" smtClean="0"/>
              <a:t>B</a:t>
            </a:r>
            <a:endParaRPr lang="en-US" b="1" dirty="0"/>
          </a:p>
        </p:txBody>
      </p:sp>
      <p:sp>
        <p:nvSpPr>
          <p:cNvPr id="85" name="Rectangle 84"/>
          <p:cNvSpPr/>
          <p:nvPr/>
        </p:nvSpPr>
        <p:spPr>
          <a:xfrm>
            <a:off x="749409"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663809"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578209"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492609"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407009"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321409"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02152" y="100614"/>
            <a:ext cx="6549935" cy="523220"/>
          </a:xfrm>
          <a:prstGeom prst="rect">
            <a:avLst/>
          </a:prstGeom>
          <a:noFill/>
        </p:spPr>
        <p:txBody>
          <a:bodyPr wrap="none" rtlCol="0">
            <a:spAutoFit/>
          </a:bodyPr>
          <a:lstStyle/>
          <a:p>
            <a:r>
              <a:rPr lang="en-US" sz="2800" b="1" dirty="0" smtClean="0"/>
              <a:t>What if we allowed out-of-order changes? </a:t>
            </a:r>
            <a:endParaRPr lang="en-US" sz="2800" b="1" dirty="0"/>
          </a:p>
        </p:txBody>
      </p:sp>
      <p:sp>
        <p:nvSpPr>
          <p:cNvPr id="103" name="Rectangle 102"/>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4955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4099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3243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238736"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53136"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8067536"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409936" y="1950157"/>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324336" y="2400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238736" y="28575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7153136" y="33147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067536" y="38481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8981936" y="4305300"/>
            <a:ext cx="162064"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5029200"/>
            <a:ext cx="7678256" cy="1200329"/>
          </a:xfrm>
          <a:prstGeom prst="rect">
            <a:avLst/>
          </a:prstGeom>
          <a:noFill/>
        </p:spPr>
        <p:txBody>
          <a:bodyPr wrap="none" rtlCol="0">
            <a:spAutoFit/>
          </a:bodyPr>
          <a:lstStyle/>
          <a:p>
            <a:r>
              <a:rPr lang="en-US" sz="2400" b="1" dirty="0" smtClean="0"/>
              <a:t>SPECULATIVE UPDATES:</a:t>
            </a:r>
          </a:p>
          <a:p>
            <a:r>
              <a:rPr lang="en-US" sz="2400" dirty="0"/>
              <a:t>	</a:t>
            </a:r>
            <a:r>
              <a:rPr lang="en-US" sz="2400" b="1" dirty="0" smtClean="0"/>
              <a:t>HISTORY FILE: </a:t>
            </a:r>
            <a:r>
              <a:rPr lang="en-US" sz="2400" dirty="0" smtClean="0"/>
              <a:t>allow update but keep old value</a:t>
            </a:r>
          </a:p>
          <a:p>
            <a:r>
              <a:rPr lang="en-US" sz="2400" dirty="0"/>
              <a:t>	</a:t>
            </a:r>
            <a:r>
              <a:rPr lang="en-US" sz="2400" b="1" dirty="0" smtClean="0"/>
              <a:t>FUTURE FILE:  </a:t>
            </a:r>
            <a:r>
              <a:rPr lang="en-US" sz="2400" dirty="0" smtClean="0"/>
              <a:t>Two copies: Running and Architectural</a:t>
            </a:r>
          </a:p>
        </p:txBody>
      </p:sp>
    </p:spTree>
    <p:extLst>
      <p:ext uri="{BB962C8B-B14F-4D97-AF65-F5344CB8AC3E}">
        <p14:creationId xmlns:p14="http://schemas.microsoft.com/office/powerpoint/2010/main" val="3930472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9144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47" name="Rectangle 46"/>
          <p:cNvSpPr/>
          <p:nvPr/>
        </p:nvSpPr>
        <p:spPr>
          <a:xfrm>
            <a:off x="18288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48" name="Rectangle 47"/>
          <p:cNvSpPr/>
          <p:nvPr/>
        </p:nvSpPr>
        <p:spPr>
          <a:xfrm>
            <a:off x="2744972"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49" name="Rectangle 48"/>
          <p:cNvSpPr/>
          <p:nvPr/>
        </p:nvSpPr>
        <p:spPr>
          <a:xfrm>
            <a:off x="36576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0" name="Rectangle 49"/>
          <p:cNvSpPr/>
          <p:nvPr/>
        </p:nvSpPr>
        <p:spPr>
          <a:xfrm>
            <a:off x="4572000" y="2286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1" name="Rectangle 50"/>
          <p:cNvSpPr/>
          <p:nvPr/>
        </p:nvSpPr>
        <p:spPr>
          <a:xfrm>
            <a:off x="1828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27432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7" name="Rectangle 56"/>
          <p:cNvSpPr/>
          <p:nvPr/>
        </p:nvSpPr>
        <p:spPr>
          <a:xfrm>
            <a:off x="36576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8" name="Rectangle 57"/>
          <p:cNvSpPr/>
          <p:nvPr/>
        </p:nvSpPr>
        <p:spPr>
          <a:xfrm>
            <a:off x="4573772"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9" name="Rectangle 58"/>
          <p:cNvSpPr/>
          <p:nvPr/>
        </p:nvSpPr>
        <p:spPr>
          <a:xfrm>
            <a:off x="54864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0" name="Rectangle 59"/>
          <p:cNvSpPr/>
          <p:nvPr/>
        </p:nvSpPr>
        <p:spPr>
          <a:xfrm>
            <a:off x="6400800" y="3200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1" name="Rectangle 60"/>
          <p:cNvSpPr/>
          <p:nvPr/>
        </p:nvSpPr>
        <p:spPr>
          <a:xfrm>
            <a:off x="36576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2" name="Rectangle 61"/>
          <p:cNvSpPr/>
          <p:nvPr/>
        </p:nvSpPr>
        <p:spPr>
          <a:xfrm>
            <a:off x="45720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3" name="Rectangle 62"/>
          <p:cNvSpPr/>
          <p:nvPr/>
        </p:nvSpPr>
        <p:spPr>
          <a:xfrm>
            <a:off x="5488172"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4" name="Rectangle 63"/>
          <p:cNvSpPr/>
          <p:nvPr/>
        </p:nvSpPr>
        <p:spPr>
          <a:xfrm>
            <a:off x="64008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65" name="Rectangle 64"/>
          <p:cNvSpPr/>
          <p:nvPr/>
        </p:nvSpPr>
        <p:spPr>
          <a:xfrm>
            <a:off x="7315200" y="3733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6" name="Rectangle 65"/>
          <p:cNvSpPr/>
          <p:nvPr/>
        </p:nvSpPr>
        <p:spPr>
          <a:xfrm>
            <a:off x="45720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67" name="Rectangle 66"/>
          <p:cNvSpPr/>
          <p:nvPr/>
        </p:nvSpPr>
        <p:spPr>
          <a:xfrm>
            <a:off x="54864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68" name="Rectangle 67"/>
          <p:cNvSpPr/>
          <p:nvPr/>
        </p:nvSpPr>
        <p:spPr>
          <a:xfrm>
            <a:off x="6402572"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69" name="Rectangle 68"/>
          <p:cNvSpPr/>
          <p:nvPr/>
        </p:nvSpPr>
        <p:spPr>
          <a:xfrm>
            <a:off x="73152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70" name="Rectangle 69"/>
          <p:cNvSpPr/>
          <p:nvPr/>
        </p:nvSpPr>
        <p:spPr>
          <a:xfrm>
            <a:off x="8229600" y="4191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sp>
        <p:nvSpPr>
          <p:cNvPr id="2" name="TextBox 1"/>
          <p:cNvSpPr txBox="1"/>
          <p:nvPr/>
        </p:nvSpPr>
        <p:spPr>
          <a:xfrm>
            <a:off x="1828800" y="228600"/>
            <a:ext cx="2211311" cy="523220"/>
          </a:xfrm>
          <a:prstGeom prst="rect">
            <a:avLst/>
          </a:prstGeom>
          <a:noFill/>
        </p:spPr>
        <p:txBody>
          <a:bodyPr wrap="none" rtlCol="0">
            <a:spAutoFit/>
          </a:bodyPr>
          <a:lstStyle/>
          <a:p>
            <a:r>
              <a:rPr lang="en-US" sz="2800" b="1" dirty="0" smtClean="0"/>
              <a:t>INTERRUPTS?</a:t>
            </a:r>
            <a:endParaRPr lang="en-US" sz="2800" b="1" dirty="0"/>
          </a:p>
        </p:txBody>
      </p:sp>
      <p:sp>
        <p:nvSpPr>
          <p:cNvPr id="7" name="Rectangle 6"/>
          <p:cNvSpPr/>
          <p:nvPr/>
        </p:nvSpPr>
        <p:spPr>
          <a:xfrm>
            <a:off x="3505200" y="3200400"/>
            <a:ext cx="154172"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332228" y="2743200"/>
            <a:ext cx="154172"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62600" y="2286000"/>
            <a:ext cx="949684" cy="369332"/>
          </a:xfrm>
          <a:prstGeom prst="rect">
            <a:avLst/>
          </a:prstGeom>
          <a:noFill/>
        </p:spPr>
        <p:txBody>
          <a:bodyPr wrap="none" rtlCol="0">
            <a:spAutoFit/>
          </a:bodyPr>
          <a:lstStyle/>
          <a:p>
            <a:r>
              <a:rPr lang="en-US" b="1" dirty="0" err="1" smtClean="0">
                <a:solidFill>
                  <a:srgbClr val="C00000"/>
                </a:solidFill>
              </a:rPr>
              <a:t>Div</a:t>
            </a:r>
            <a:r>
              <a:rPr lang="en-US" b="1" dirty="0" smtClean="0">
                <a:solidFill>
                  <a:srgbClr val="C00000"/>
                </a:solidFill>
              </a:rPr>
              <a:t> by 0</a:t>
            </a:r>
            <a:endParaRPr lang="en-US" b="1" dirty="0">
              <a:solidFill>
                <a:srgbClr val="C00000"/>
              </a:solidFill>
            </a:endParaRPr>
          </a:p>
        </p:txBody>
      </p:sp>
      <p:sp>
        <p:nvSpPr>
          <p:cNvPr id="82" name="TextBox 81"/>
          <p:cNvSpPr txBox="1"/>
          <p:nvPr/>
        </p:nvSpPr>
        <p:spPr>
          <a:xfrm>
            <a:off x="2229035" y="3458021"/>
            <a:ext cx="1431033" cy="369332"/>
          </a:xfrm>
          <a:prstGeom prst="rect">
            <a:avLst/>
          </a:prstGeom>
          <a:noFill/>
        </p:spPr>
        <p:txBody>
          <a:bodyPr wrap="none" rtlCol="0">
            <a:spAutoFit/>
          </a:bodyPr>
          <a:lstStyle/>
          <a:p>
            <a:r>
              <a:rPr lang="en-US" b="1" dirty="0" smtClean="0">
                <a:solidFill>
                  <a:srgbClr val="C00000"/>
                </a:solidFill>
              </a:rPr>
              <a:t>Illegal Access</a:t>
            </a:r>
            <a:endParaRPr lang="en-US" b="1" dirty="0">
              <a:solidFill>
                <a:srgbClr val="C00000"/>
              </a:solidFill>
            </a:endParaRPr>
          </a:p>
        </p:txBody>
      </p:sp>
      <p:sp>
        <p:nvSpPr>
          <p:cNvPr id="9" name="TextBox 8"/>
          <p:cNvSpPr txBox="1"/>
          <p:nvPr/>
        </p:nvSpPr>
        <p:spPr>
          <a:xfrm>
            <a:off x="457200" y="5257800"/>
            <a:ext cx="1592103" cy="523220"/>
          </a:xfrm>
          <a:prstGeom prst="rect">
            <a:avLst/>
          </a:prstGeom>
          <a:noFill/>
        </p:spPr>
        <p:txBody>
          <a:bodyPr wrap="none" rtlCol="0">
            <a:spAutoFit/>
          </a:bodyPr>
          <a:lstStyle/>
          <a:p>
            <a:r>
              <a:rPr lang="en-US" sz="2800" b="1" dirty="0" smtClean="0"/>
              <a:t>Solution?</a:t>
            </a:r>
            <a:endParaRPr lang="en-US" sz="2800" b="1" dirty="0"/>
          </a:p>
        </p:txBody>
      </p:sp>
    </p:spTree>
    <p:extLst>
      <p:ext uri="{BB962C8B-B14F-4D97-AF65-F5344CB8AC3E}">
        <p14:creationId xmlns:p14="http://schemas.microsoft.com/office/powerpoint/2010/main" val="1370993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4108945" cy="523220"/>
          </a:xfrm>
          <a:prstGeom prst="rect">
            <a:avLst/>
          </a:prstGeom>
          <a:noFill/>
        </p:spPr>
        <p:txBody>
          <a:bodyPr wrap="none" rtlCol="0">
            <a:spAutoFit/>
          </a:bodyPr>
          <a:lstStyle/>
          <a:p>
            <a:r>
              <a:rPr lang="en-US" sz="2800" b="1" dirty="0" smtClean="0"/>
              <a:t>Canonical 5-Stage Pipeline</a:t>
            </a:r>
            <a:endParaRPr lang="en-US" sz="2800" b="1" dirty="0"/>
          </a:p>
        </p:txBody>
      </p:sp>
      <p:sp>
        <p:nvSpPr>
          <p:cNvPr id="6" name="TextBox 5"/>
          <p:cNvSpPr txBox="1"/>
          <p:nvPr/>
        </p:nvSpPr>
        <p:spPr>
          <a:xfrm>
            <a:off x="381000" y="6400800"/>
            <a:ext cx="8089715" cy="338554"/>
          </a:xfrm>
          <a:prstGeom prst="rect">
            <a:avLst/>
          </a:prstGeom>
          <a:noFill/>
        </p:spPr>
        <p:txBody>
          <a:bodyPr wrap="none" rtlCol="0">
            <a:spAutoFit/>
          </a:bodyPr>
          <a:lstStyle/>
          <a:p>
            <a:r>
              <a:rPr lang="en-US" sz="1600" dirty="0" smtClean="0"/>
              <a:t>From: Patterson &amp; Hennessy, Computer Organization: The Hardware/Software Interface, 5</a:t>
            </a:r>
            <a:r>
              <a:rPr lang="en-US" sz="1600" baseline="30000" dirty="0" smtClean="0"/>
              <a:t>th</a:t>
            </a:r>
            <a:r>
              <a:rPr lang="en-US" sz="1600" dirty="0" smtClean="0"/>
              <a:t> Ed.</a:t>
            </a:r>
            <a:endParaRPr lang="en-US" sz="1600" dirty="0"/>
          </a:p>
        </p:txBody>
      </p:sp>
      <p:pic>
        <p:nvPicPr>
          <p:cNvPr id="7" name="Content Placeholder 6" descr="f04-45-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01639" y="1524000"/>
            <a:ext cx="7848435" cy="4256087"/>
          </a:xfrm>
        </p:spPr>
      </p:pic>
    </p:spTree>
    <p:extLst>
      <p:ext uri="{BB962C8B-B14F-4D97-AF65-F5344CB8AC3E}">
        <p14:creationId xmlns:p14="http://schemas.microsoft.com/office/powerpoint/2010/main" val="2644000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4108945" cy="523220"/>
          </a:xfrm>
          <a:prstGeom prst="rect">
            <a:avLst/>
          </a:prstGeom>
          <a:noFill/>
        </p:spPr>
        <p:txBody>
          <a:bodyPr wrap="none" rtlCol="0">
            <a:spAutoFit/>
          </a:bodyPr>
          <a:lstStyle/>
          <a:p>
            <a:r>
              <a:rPr lang="en-US" sz="2800" b="1" dirty="0" smtClean="0"/>
              <a:t>Canonical 5-Stage Pipeline</a:t>
            </a:r>
            <a:endParaRPr lang="en-US" sz="2800" b="1" dirty="0"/>
          </a:p>
        </p:txBody>
      </p:sp>
      <p:pic>
        <p:nvPicPr>
          <p:cNvPr id="5" name="Picture 6" descr="f04-34-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4800" y="1066801"/>
            <a:ext cx="8305800" cy="5076566"/>
          </a:xfrm>
        </p:spPr>
      </p:pic>
      <p:sp>
        <p:nvSpPr>
          <p:cNvPr id="6" name="TextBox 5"/>
          <p:cNvSpPr txBox="1"/>
          <p:nvPr/>
        </p:nvSpPr>
        <p:spPr>
          <a:xfrm>
            <a:off x="381000" y="6400800"/>
            <a:ext cx="8089715" cy="338554"/>
          </a:xfrm>
          <a:prstGeom prst="rect">
            <a:avLst/>
          </a:prstGeom>
          <a:noFill/>
        </p:spPr>
        <p:txBody>
          <a:bodyPr wrap="none" rtlCol="0">
            <a:spAutoFit/>
          </a:bodyPr>
          <a:lstStyle/>
          <a:p>
            <a:r>
              <a:rPr lang="en-US" sz="1600" dirty="0" smtClean="0"/>
              <a:t>From: Patterson &amp; Hennessy, Computer Organization: The Hardware/Software Interface, 5</a:t>
            </a:r>
            <a:r>
              <a:rPr lang="en-US" sz="1600" baseline="30000" dirty="0" smtClean="0"/>
              <a:t>th</a:t>
            </a:r>
            <a:r>
              <a:rPr lang="en-US" sz="1600" dirty="0" smtClean="0"/>
              <a:t> Ed.</a:t>
            </a:r>
            <a:endParaRPr lang="en-US" sz="1600" dirty="0"/>
          </a:p>
        </p:txBody>
      </p:sp>
    </p:spTree>
    <p:extLst>
      <p:ext uri="{BB962C8B-B14F-4D97-AF65-F5344CB8AC3E}">
        <p14:creationId xmlns:p14="http://schemas.microsoft.com/office/powerpoint/2010/main" val="3744503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50934F47-CB54-45B0-A2F0-5D30F778A13C}" type="slidenum">
              <a:rPr lang="en-US" sz="1200">
                <a:latin typeface="+mn-lt"/>
              </a:rPr>
              <a:pPr algn="r" fontAlgn="auto">
                <a:spcBef>
                  <a:spcPts val="0"/>
                </a:spcBef>
                <a:spcAft>
                  <a:spcPts val="0"/>
                </a:spcAft>
                <a:defRPr/>
              </a:pPr>
              <a:t>26</a:t>
            </a:fld>
            <a:endParaRPr lang="en-US" sz="1200" dirty="0">
              <a:latin typeface="+mn-lt"/>
            </a:endParaRPr>
          </a:p>
        </p:txBody>
      </p:sp>
      <p:sp>
        <p:nvSpPr>
          <p:cNvPr id="55299"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000"/>
              <a:t>Copyright © 2014 Elsevier Inc. All rights reserved.</a:t>
            </a:r>
          </a:p>
        </p:txBody>
      </p:sp>
      <p:sp>
        <p:nvSpPr>
          <p:cNvPr id="55300" name="TextBox 3"/>
          <p:cNvSpPr txBox="1">
            <a:spLocks noChangeArrowheads="1"/>
          </p:cNvSpPr>
          <p:nvPr/>
        </p:nvSpPr>
        <p:spPr bwMode="auto">
          <a:xfrm>
            <a:off x="685800" y="5029200"/>
            <a:ext cx="7772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solidFill>
                  <a:srgbClr val="000000"/>
                </a:solidFill>
                <a:ea typeface="Times New Roman" pitchFamily="18" charset="0"/>
                <a:cs typeface="ITCFranklinGothicStd-Hvy" charset="0"/>
              </a:rPr>
              <a:t>FIGURE 4.52</a:t>
            </a:r>
            <a:r>
              <a:rPr lang="en-US" altLang="en-US" sz="1200">
                <a:solidFill>
                  <a:srgbClr val="000000"/>
                </a:solidFill>
                <a:ea typeface="Times New Roman" pitchFamily="18" charset="0"/>
                <a:cs typeface="MinionPro-Regular" charset="0"/>
              </a:rPr>
              <a:t> </a:t>
            </a:r>
            <a:r>
              <a:rPr lang="en-US" altLang="en-US" sz="1200">
                <a:solidFill>
                  <a:srgbClr val="000000"/>
                </a:solidFill>
                <a:ea typeface="Times New Roman" pitchFamily="18" charset="0"/>
                <a:cs typeface="ITCFranklinGothicStd-Hvy" charset="0"/>
              </a:rPr>
              <a:t>Pipelined dependences in a five-instruction sequence using simplified datapaths to show the dependences. </a:t>
            </a:r>
            <a:r>
              <a:rPr lang="en-US" altLang="en-US" sz="1200">
                <a:solidFill>
                  <a:srgbClr val="000000"/>
                </a:solidFill>
                <a:ea typeface="Times New Roman" pitchFamily="18" charset="0"/>
                <a:cs typeface="MinionPro-Regular" charset="0"/>
              </a:rPr>
              <a:t>All the dependent actions are shown in color, and “CC 1” at the top of the figure means clock cycle 1. The first instruction writes into </a:t>
            </a:r>
            <a:r>
              <a:rPr lang="en-US" altLang="en-US" sz="1200">
                <a:solidFill>
                  <a:srgbClr val="000000"/>
                </a:solidFill>
                <a:ea typeface="Times New Roman" pitchFamily="18" charset="0"/>
                <a:cs typeface="LetterGothicStd" charset="0"/>
              </a:rPr>
              <a:t>$2</a:t>
            </a:r>
            <a:r>
              <a:rPr lang="en-US" altLang="en-US" sz="1200">
                <a:solidFill>
                  <a:srgbClr val="000000"/>
                </a:solidFill>
                <a:ea typeface="Times New Roman" pitchFamily="18" charset="0"/>
                <a:cs typeface="MinionPro-Regular" charset="0"/>
              </a:rPr>
              <a:t>, and all the following instructions read </a:t>
            </a:r>
            <a:r>
              <a:rPr lang="en-US" altLang="en-US" sz="1200">
                <a:solidFill>
                  <a:srgbClr val="000000"/>
                </a:solidFill>
                <a:ea typeface="Times New Roman" pitchFamily="18" charset="0"/>
                <a:cs typeface="LetterGothicStd" charset="0"/>
              </a:rPr>
              <a:t>$2</a:t>
            </a:r>
            <a:r>
              <a:rPr lang="en-US" altLang="en-US" sz="1200">
                <a:solidFill>
                  <a:srgbClr val="000000"/>
                </a:solidFill>
                <a:ea typeface="Times New Roman" pitchFamily="18" charset="0"/>
                <a:cs typeface="MinionPro-Regular" charset="0"/>
              </a:rPr>
              <a:t>. This register is written in clock cycle 5, so the proper value is unavailable before clock cycle 5. (A read of a register during a clock cycle returns the value written at the end of the first half of the cycle, when such a write occurs.) The colored lines from the top datapath to the lower ones show the dependences. Those that must go backward in time are </a:t>
            </a:r>
            <a:r>
              <a:rPr lang="en-US" altLang="en-US" sz="1200" i="1">
                <a:solidFill>
                  <a:srgbClr val="000000"/>
                </a:solidFill>
                <a:ea typeface="Times New Roman" pitchFamily="18" charset="0"/>
                <a:cs typeface="MinionPro-Regular" charset="0"/>
              </a:rPr>
              <a:t>pipeline data hazards</a:t>
            </a:r>
            <a:r>
              <a:rPr lang="en-US" altLang="en-US" sz="1200">
                <a:solidFill>
                  <a:srgbClr val="000000"/>
                </a:solidFill>
                <a:ea typeface="Times New Roman" pitchFamily="18" charset="0"/>
                <a:cs typeface="MinionPro-Regular" charset="0"/>
              </a:rPr>
              <a:t>.</a:t>
            </a:r>
          </a:p>
        </p:txBody>
      </p:sp>
      <p:pic>
        <p:nvPicPr>
          <p:cNvPr id="55301" name="Picture 6" descr="f04-52-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2075" y="498475"/>
            <a:ext cx="5648325" cy="4030663"/>
          </a:xfrm>
        </p:spPr>
      </p:pic>
    </p:spTree>
    <p:extLst>
      <p:ext uri="{BB962C8B-B14F-4D97-AF65-F5344CB8AC3E}">
        <p14:creationId xmlns:p14="http://schemas.microsoft.com/office/powerpoint/2010/main" val="2162431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FB81B10-7590-40E0-99A2-D72A24EBD0FB}" type="slidenum">
              <a:rPr lang="en-US" sz="1200">
                <a:latin typeface="+mn-lt"/>
              </a:rPr>
              <a:pPr algn="r" fontAlgn="auto">
                <a:spcBef>
                  <a:spcPts val="0"/>
                </a:spcBef>
                <a:spcAft>
                  <a:spcPts val="0"/>
                </a:spcAft>
                <a:defRPr/>
              </a:pPr>
              <a:t>27</a:t>
            </a:fld>
            <a:endParaRPr lang="en-US" sz="1200" dirty="0">
              <a:latin typeface="+mn-lt"/>
            </a:endParaRPr>
          </a:p>
        </p:txBody>
      </p:sp>
      <p:sp>
        <p:nvSpPr>
          <p:cNvPr id="56323"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000"/>
              <a:t>Copyright © 2014 Elsevier Inc. All rights reserved.</a:t>
            </a:r>
          </a:p>
        </p:txBody>
      </p:sp>
      <p:sp>
        <p:nvSpPr>
          <p:cNvPr id="56324" name="TextBox 3"/>
          <p:cNvSpPr txBox="1">
            <a:spLocks noChangeArrowheads="1"/>
          </p:cNvSpPr>
          <p:nvPr/>
        </p:nvSpPr>
        <p:spPr bwMode="auto">
          <a:xfrm>
            <a:off x="685800" y="4724400"/>
            <a:ext cx="777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solidFill>
                  <a:srgbClr val="000000"/>
                </a:solidFill>
                <a:ea typeface="Times New Roman" pitchFamily="18" charset="0"/>
                <a:cs typeface="ITCFranklinGothicStd-Hvy" charset="0"/>
              </a:rPr>
              <a:t>FIGURE 4.53</a:t>
            </a:r>
            <a:r>
              <a:rPr lang="en-US" altLang="en-US" sz="1200">
                <a:solidFill>
                  <a:srgbClr val="000000"/>
                </a:solidFill>
                <a:ea typeface="Times New Roman" pitchFamily="18" charset="0"/>
                <a:cs typeface="MinionPro-Regular" charset="0"/>
              </a:rPr>
              <a:t> </a:t>
            </a:r>
            <a:r>
              <a:rPr lang="en-US" altLang="en-US" sz="1200">
                <a:solidFill>
                  <a:srgbClr val="000000"/>
                </a:solidFill>
                <a:ea typeface="Times New Roman" pitchFamily="18" charset="0"/>
                <a:cs typeface="ITCFranklinGothicStd-Hvy" charset="0"/>
              </a:rPr>
              <a:t>The dependences between the pipeline registers move forward in time, so it is possible to supply the inputs to the ALU needed by the </a:t>
            </a:r>
            <a:r>
              <a:rPr lang="en-US" altLang="en-US" sz="1200">
                <a:solidFill>
                  <a:srgbClr val="000000"/>
                </a:solidFill>
                <a:ea typeface="Times New Roman" pitchFamily="18" charset="0"/>
                <a:cs typeface="LetterGothicStd" charset="0"/>
              </a:rPr>
              <a:t>AND</a:t>
            </a:r>
            <a:r>
              <a:rPr lang="en-US" altLang="en-US" sz="1200">
                <a:solidFill>
                  <a:srgbClr val="000000"/>
                </a:solidFill>
                <a:ea typeface="Times New Roman" pitchFamily="18" charset="0"/>
                <a:cs typeface="ITCFranklinGothicStd-Hvy" charset="0"/>
              </a:rPr>
              <a:t> instruction and </a:t>
            </a:r>
            <a:r>
              <a:rPr lang="en-US" altLang="en-US" sz="1200">
                <a:solidFill>
                  <a:srgbClr val="000000"/>
                </a:solidFill>
                <a:ea typeface="Times New Roman" pitchFamily="18" charset="0"/>
                <a:cs typeface="LetterGothicStd" charset="0"/>
              </a:rPr>
              <a:t>OR</a:t>
            </a:r>
            <a:r>
              <a:rPr lang="en-US" altLang="en-US" sz="1200">
                <a:solidFill>
                  <a:srgbClr val="000000"/>
                </a:solidFill>
                <a:ea typeface="Times New Roman" pitchFamily="18" charset="0"/>
                <a:cs typeface="ITCFranklinGothicStd-Hvy" charset="0"/>
              </a:rPr>
              <a:t> instruction by forwarding the results found in the pipeline registers. </a:t>
            </a:r>
            <a:r>
              <a:rPr lang="en-US" altLang="en-US" sz="1200">
                <a:solidFill>
                  <a:srgbClr val="000000"/>
                </a:solidFill>
                <a:ea typeface="Times New Roman" pitchFamily="18" charset="0"/>
                <a:cs typeface="MinionPro-Regular" charset="0"/>
              </a:rPr>
              <a:t>The values in the pipeline registers show that the desired value is available before it is written into the register file. We assume that the register file forwards values that are read and written during the same clock cycle, so the </a:t>
            </a:r>
            <a:r>
              <a:rPr lang="en-US" altLang="en-US" sz="1200">
                <a:solidFill>
                  <a:srgbClr val="000000"/>
                </a:solidFill>
                <a:ea typeface="Times New Roman" pitchFamily="18" charset="0"/>
                <a:cs typeface="LetterGothicStd" charset="0"/>
              </a:rPr>
              <a:t>add</a:t>
            </a:r>
            <a:r>
              <a:rPr lang="en-US" altLang="en-US" sz="1200">
                <a:solidFill>
                  <a:srgbClr val="000000"/>
                </a:solidFill>
                <a:ea typeface="Times New Roman" pitchFamily="18" charset="0"/>
                <a:cs typeface="MinionPro-Regular" charset="0"/>
              </a:rPr>
              <a:t> does not stall, but the values come from the register file instead of a pipeline register. Register file “forwarding”—that is, the read gets the value of the write in that clock cycle—is why clock cycle 5 shows register </a:t>
            </a:r>
            <a:r>
              <a:rPr lang="en-US" altLang="en-US" sz="1200">
                <a:solidFill>
                  <a:srgbClr val="000000"/>
                </a:solidFill>
                <a:ea typeface="Times New Roman" pitchFamily="18" charset="0"/>
                <a:cs typeface="LetterGothicStd" charset="0"/>
              </a:rPr>
              <a:t>$2</a:t>
            </a:r>
            <a:r>
              <a:rPr lang="en-US" altLang="en-US" sz="1200">
                <a:solidFill>
                  <a:srgbClr val="000000"/>
                </a:solidFill>
                <a:ea typeface="Times New Roman" pitchFamily="18" charset="0"/>
                <a:cs typeface="MinionPro-Regular" charset="0"/>
              </a:rPr>
              <a:t> having the value 10 at the beginning and </a:t>
            </a:r>
            <a:r>
              <a:rPr lang="en-US" altLang="en-US" sz="1200">
                <a:solidFill>
                  <a:srgbClr val="000000"/>
                </a:solidFill>
                <a:cs typeface="Times New Roman" pitchFamily="18" charset="0"/>
              </a:rPr>
              <a:t>−20 at the end of the clock cycle. As in the rest of this section, we handle all forwarding except for the value to be stored by a store instruction.</a:t>
            </a:r>
          </a:p>
        </p:txBody>
      </p:sp>
      <p:pic>
        <p:nvPicPr>
          <p:cNvPr id="56325" name="Picture 6" descr="f04-53-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2075" y="285750"/>
            <a:ext cx="5419725" cy="4075113"/>
          </a:xfrm>
        </p:spPr>
      </p:pic>
    </p:spTree>
    <p:extLst>
      <p:ext uri="{BB962C8B-B14F-4D97-AF65-F5344CB8AC3E}">
        <p14:creationId xmlns:p14="http://schemas.microsoft.com/office/powerpoint/2010/main" val="1257088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88F829A-B20E-401C-BDDD-862E12CEC608}" type="slidenum">
              <a:rPr lang="en-US" sz="1200">
                <a:latin typeface="+mn-lt"/>
              </a:rPr>
              <a:pPr algn="r" fontAlgn="auto">
                <a:spcBef>
                  <a:spcPts val="0"/>
                </a:spcBef>
                <a:spcAft>
                  <a:spcPts val="0"/>
                </a:spcAft>
                <a:defRPr/>
              </a:pPr>
              <a:t>28</a:t>
            </a:fld>
            <a:endParaRPr lang="en-US" sz="1200" dirty="0">
              <a:latin typeface="+mn-lt"/>
            </a:endParaRPr>
          </a:p>
        </p:txBody>
      </p:sp>
      <p:sp>
        <p:nvSpPr>
          <p:cNvPr id="61443"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000"/>
              <a:t>Copyright © 2014 Elsevier Inc. All rights reserved.</a:t>
            </a:r>
          </a:p>
        </p:txBody>
      </p:sp>
      <p:sp>
        <p:nvSpPr>
          <p:cNvPr id="61444" name="TextBox 3"/>
          <p:cNvSpPr txBox="1">
            <a:spLocks noChangeArrowheads="1"/>
          </p:cNvSpPr>
          <p:nvPr/>
        </p:nvSpPr>
        <p:spPr bwMode="auto">
          <a:xfrm>
            <a:off x="685800" y="5646738"/>
            <a:ext cx="7772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solidFill>
                  <a:srgbClr val="000000"/>
                </a:solidFill>
                <a:ea typeface="Times New Roman" pitchFamily="18" charset="0"/>
                <a:cs typeface="ITCFranklinGothicStd-Hvy" charset="0"/>
              </a:rPr>
              <a:t>FIGURE 4.58</a:t>
            </a:r>
            <a:r>
              <a:rPr lang="en-US" altLang="en-US" sz="1200">
                <a:solidFill>
                  <a:srgbClr val="000000"/>
                </a:solidFill>
                <a:ea typeface="Times New Roman" pitchFamily="18" charset="0"/>
                <a:cs typeface="Arial" pitchFamily="34" charset="0"/>
              </a:rPr>
              <a:t> </a:t>
            </a:r>
            <a:r>
              <a:rPr lang="en-US" altLang="en-US" sz="1200">
                <a:solidFill>
                  <a:srgbClr val="000000"/>
                </a:solidFill>
                <a:ea typeface="Times New Roman" pitchFamily="18" charset="0"/>
                <a:cs typeface="ITCFranklinGothicStd-Hvy" charset="0"/>
              </a:rPr>
              <a:t>A pipelined sequence of instructions. </a:t>
            </a:r>
            <a:r>
              <a:rPr lang="en-US" altLang="en-US" sz="1200">
                <a:solidFill>
                  <a:srgbClr val="000000"/>
                </a:solidFill>
                <a:ea typeface="Times New Roman" pitchFamily="18" charset="0"/>
                <a:cs typeface="MinionPro-Regular" charset="0"/>
              </a:rPr>
              <a:t>Since the dependence between the load and the following instruction (</a:t>
            </a:r>
            <a:r>
              <a:rPr lang="en-US" altLang="en-US" sz="1200">
                <a:solidFill>
                  <a:srgbClr val="000000"/>
                </a:solidFill>
                <a:ea typeface="Times New Roman" pitchFamily="18" charset="0"/>
                <a:cs typeface="LetterGothicStd" charset="0"/>
              </a:rPr>
              <a:t>and</a:t>
            </a:r>
            <a:r>
              <a:rPr lang="en-US" altLang="en-US" sz="1200">
                <a:solidFill>
                  <a:srgbClr val="000000"/>
                </a:solidFill>
                <a:ea typeface="Times New Roman" pitchFamily="18" charset="0"/>
                <a:cs typeface="MinionPro-Regular" charset="0"/>
              </a:rPr>
              <a:t>) goes backward in time, this hazard cannot be solved by forwarding. Hence, this combination must result in a stall by the hazard detection unit.</a:t>
            </a:r>
          </a:p>
        </p:txBody>
      </p:sp>
      <p:pic>
        <p:nvPicPr>
          <p:cNvPr id="61445" name="Picture 6" descr="f04-58-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2075" y="646113"/>
            <a:ext cx="6419850" cy="4498975"/>
          </a:xfrm>
        </p:spPr>
      </p:pic>
    </p:spTree>
    <p:extLst>
      <p:ext uri="{BB962C8B-B14F-4D97-AF65-F5344CB8AC3E}">
        <p14:creationId xmlns:p14="http://schemas.microsoft.com/office/powerpoint/2010/main" val="3705588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50"/>
          <p:cNvGrpSpPr>
            <a:grpSpLocks/>
          </p:cNvGrpSpPr>
          <p:nvPr/>
        </p:nvGrpSpPr>
        <p:grpSpPr bwMode="auto">
          <a:xfrm>
            <a:off x="1744663" y="1169988"/>
            <a:ext cx="4411662" cy="1592262"/>
            <a:chOff x="1099" y="737"/>
            <a:chExt cx="2779" cy="1003"/>
          </a:xfrm>
        </p:grpSpPr>
        <p:sp>
          <p:nvSpPr>
            <p:cNvPr id="22578" name="Rectangle 46"/>
            <p:cNvSpPr>
              <a:spLocks noChangeArrowheads="1"/>
            </p:cNvSpPr>
            <p:nvPr/>
          </p:nvSpPr>
          <p:spPr bwMode="auto">
            <a:xfrm>
              <a:off x="1099" y="1004"/>
              <a:ext cx="2779" cy="192"/>
            </a:xfrm>
            <a:prstGeom prst="rect">
              <a:avLst/>
            </a:prstGeom>
            <a:solidFill>
              <a:srgbClr val="FFB481">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22579" name="Rectangle 47"/>
            <p:cNvSpPr>
              <a:spLocks noChangeArrowheads="1"/>
            </p:cNvSpPr>
            <p:nvPr/>
          </p:nvSpPr>
          <p:spPr bwMode="auto">
            <a:xfrm>
              <a:off x="1099" y="1271"/>
              <a:ext cx="2779" cy="192"/>
            </a:xfrm>
            <a:prstGeom prst="rect">
              <a:avLst/>
            </a:prstGeom>
            <a:solidFill>
              <a:srgbClr val="FFB481">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22580" name="Rectangle 48"/>
            <p:cNvSpPr>
              <a:spLocks noChangeArrowheads="1"/>
            </p:cNvSpPr>
            <p:nvPr/>
          </p:nvSpPr>
          <p:spPr bwMode="auto">
            <a:xfrm>
              <a:off x="1099" y="737"/>
              <a:ext cx="2771" cy="192"/>
            </a:xfrm>
            <a:prstGeom prst="rect">
              <a:avLst/>
            </a:prstGeom>
            <a:solidFill>
              <a:srgbClr val="FFFF99">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22581" name="Rectangle 49"/>
            <p:cNvSpPr>
              <a:spLocks noChangeArrowheads="1"/>
            </p:cNvSpPr>
            <p:nvPr/>
          </p:nvSpPr>
          <p:spPr bwMode="auto">
            <a:xfrm>
              <a:off x="1099" y="1548"/>
              <a:ext cx="2771" cy="192"/>
            </a:xfrm>
            <a:prstGeom prst="rect">
              <a:avLst/>
            </a:prstGeom>
            <a:solidFill>
              <a:srgbClr val="FFFF99">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grpSp>
      <p:sp>
        <p:nvSpPr>
          <p:cNvPr id="22531" name="Rectangle 11"/>
          <p:cNvSpPr>
            <a:spLocks noChangeArrowheads="1"/>
          </p:cNvSpPr>
          <p:nvPr/>
        </p:nvSpPr>
        <p:spPr bwMode="auto">
          <a:xfrm>
            <a:off x="3352800" y="1981200"/>
            <a:ext cx="5334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2" name="Rectangle 9"/>
          <p:cNvSpPr>
            <a:spLocks noChangeArrowheads="1"/>
          </p:cNvSpPr>
          <p:nvPr/>
        </p:nvSpPr>
        <p:spPr bwMode="auto">
          <a:xfrm>
            <a:off x="4800600" y="1143000"/>
            <a:ext cx="4572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3" name="Rectangle 10"/>
          <p:cNvSpPr>
            <a:spLocks noChangeArrowheads="1"/>
          </p:cNvSpPr>
          <p:nvPr/>
        </p:nvSpPr>
        <p:spPr bwMode="auto">
          <a:xfrm>
            <a:off x="4343400" y="2057400"/>
            <a:ext cx="4572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4" name="Rectangle 8"/>
          <p:cNvSpPr>
            <a:spLocks noChangeArrowheads="1"/>
          </p:cNvSpPr>
          <p:nvPr/>
        </p:nvSpPr>
        <p:spPr bwMode="auto">
          <a:xfrm>
            <a:off x="3429000" y="2438400"/>
            <a:ext cx="533400" cy="3048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5" name="Rectangle 7"/>
          <p:cNvSpPr>
            <a:spLocks noChangeArrowheads="1"/>
          </p:cNvSpPr>
          <p:nvPr/>
        </p:nvSpPr>
        <p:spPr bwMode="auto">
          <a:xfrm>
            <a:off x="3429000" y="2057400"/>
            <a:ext cx="533400" cy="3048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6" name="Rectangle 6"/>
          <p:cNvSpPr>
            <a:spLocks noChangeArrowheads="1"/>
          </p:cNvSpPr>
          <p:nvPr/>
        </p:nvSpPr>
        <p:spPr bwMode="auto">
          <a:xfrm>
            <a:off x="5181600" y="1600200"/>
            <a:ext cx="609600" cy="3048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7" name="Rectangle 5"/>
          <p:cNvSpPr>
            <a:spLocks noChangeArrowheads="1"/>
          </p:cNvSpPr>
          <p:nvPr/>
        </p:nvSpPr>
        <p:spPr bwMode="auto">
          <a:xfrm>
            <a:off x="3352800" y="1143000"/>
            <a:ext cx="609600" cy="3048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38" name="Rectangle 2"/>
          <p:cNvSpPr>
            <a:spLocks noGrp="1" noChangeArrowheads="1"/>
          </p:cNvSpPr>
          <p:nvPr>
            <p:ph type="title"/>
          </p:nvPr>
        </p:nvSpPr>
        <p:spPr>
          <a:xfrm>
            <a:off x="457200" y="-304800"/>
            <a:ext cx="8229600" cy="1143000"/>
          </a:xfrm>
        </p:spPr>
        <p:txBody>
          <a:bodyPr/>
          <a:lstStyle/>
          <a:p>
            <a:r>
              <a:rPr lang="en-US" altLang="en-US" dirty="0" smtClean="0"/>
              <a:t>Superscalar vs. Pipelining</a:t>
            </a:r>
          </a:p>
        </p:txBody>
      </p:sp>
      <p:sp>
        <p:nvSpPr>
          <p:cNvPr id="22539" name="Rectangle 3"/>
          <p:cNvSpPr>
            <a:spLocks noGrp="1" noChangeArrowheads="1"/>
          </p:cNvSpPr>
          <p:nvPr>
            <p:ph type="body" idx="1"/>
          </p:nvPr>
        </p:nvSpPr>
        <p:spPr>
          <a:xfrm>
            <a:off x="685800" y="1066800"/>
            <a:ext cx="7772400" cy="2362200"/>
          </a:xfrm>
        </p:spPr>
        <p:txBody>
          <a:bodyPr>
            <a:normAutofit fontScale="92500" lnSpcReduction="20000"/>
          </a:bodyPr>
          <a:lstStyle/>
          <a:p>
            <a:pPr>
              <a:buFontTx/>
              <a:buNone/>
            </a:pPr>
            <a:r>
              <a:rPr lang="en-US" altLang="en-US" smtClean="0"/>
              <a:t>loop:		ld 	r2, 	10(r1)</a:t>
            </a:r>
          </a:p>
          <a:p>
            <a:pPr>
              <a:buFontTx/>
              <a:buNone/>
            </a:pPr>
            <a:r>
              <a:rPr lang="en-US" altLang="en-US" smtClean="0"/>
              <a:t>			add	r3,	r3,	r2</a:t>
            </a:r>
          </a:p>
          <a:p>
            <a:pPr>
              <a:buFontTx/>
              <a:buNone/>
            </a:pPr>
            <a:r>
              <a:rPr lang="en-US" altLang="en-US" smtClean="0"/>
              <a:t>			sub	r1,	r1,	1</a:t>
            </a:r>
          </a:p>
          <a:p>
            <a:pPr>
              <a:buFontTx/>
              <a:buNone/>
            </a:pPr>
            <a:r>
              <a:rPr lang="en-US" altLang="en-US" smtClean="0"/>
              <a:t>			bne	r1,	r0,	loop</a:t>
            </a:r>
            <a:endParaRPr lang="en-US" altLang="en-US" b="0" smtClean="0"/>
          </a:p>
          <a:p>
            <a:pPr>
              <a:buFontTx/>
              <a:buNone/>
            </a:pPr>
            <a:r>
              <a:rPr lang="en-US" altLang="en-US" smtClean="0"/>
              <a:t>Pipelining:</a:t>
            </a:r>
          </a:p>
          <a:p>
            <a:pPr>
              <a:buFontTx/>
              <a:buNone/>
            </a:pPr>
            <a:endParaRPr lang="en-US" altLang="en-US" smtClean="0"/>
          </a:p>
        </p:txBody>
      </p:sp>
      <p:sp>
        <p:nvSpPr>
          <p:cNvPr id="22540" name="Text Box 4"/>
          <p:cNvSpPr txBox="1">
            <a:spLocks noChangeArrowheads="1"/>
          </p:cNvSpPr>
          <p:nvPr/>
        </p:nvSpPr>
        <p:spPr bwMode="auto">
          <a:xfrm>
            <a:off x="6400800" y="1600200"/>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a:latin typeface="AvantGarde" pitchFamily="34" charset="0"/>
              </a:rPr>
              <a:t>sum += a[i--]</a:t>
            </a:r>
          </a:p>
        </p:txBody>
      </p:sp>
      <p:sp>
        <p:nvSpPr>
          <p:cNvPr id="22541" name="Rectangle 12"/>
          <p:cNvSpPr>
            <a:spLocks noChangeArrowheads="1"/>
          </p:cNvSpPr>
          <p:nvPr/>
        </p:nvSpPr>
        <p:spPr bwMode="auto">
          <a:xfrm>
            <a:off x="10668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42" name="Rectangle 16"/>
          <p:cNvSpPr>
            <a:spLocks noChangeArrowheads="1"/>
          </p:cNvSpPr>
          <p:nvPr/>
        </p:nvSpPr>
        <p:spPr bwMode="auto">
          <a:xfrm>
            <a:off x="22860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43" name="Rectangle 17"/>
          <p:cNvSpPr>
            <a:spLocks noChangeArrowheads="1"/>
          </p:cNvSpPr>
          <p:nvPr/>
        </p:nvSpPr>
        <p:spPr bwMode="auto">
          <a:xfrm>
            <a:off x="35052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22544" name="Rectangle 18"/>
          <p:cNvSpPr>
            <a:spLocks noChangeArrowheads="1"/>
          </p:cNvSpPr>
          <p:nvPr/>
        </p:nvSpPr>
        <p:spPr bwMode="auto">
          <a:xfrm>
            <a:off x="22860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45" name="Rectangle 19"/>
          <p:cNvSpPr>
            <a:spLocks noChangeArrowheads="1"/>
          </p:cNvSpPr>
          <p:nvPr/>
        </p:nvSpPr>
        <p:spPr bwMode="auto">
          <a:xfrm>
            <a:off x="35052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46" name="Rectangle 20"/>
          <p:cNvSpPr>
            <a:spLocks noChangeArrowheads="1"/>
          </p:cNvSpPr>
          <p:nvPr/>
        </p:nvSpPr>
        <p:spPr bwMode="auto">
          <a:xfrm>
            <a:off x="47244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22547" name="Rectangle 21"/>
          <p:cNvSpPr>
            <a:spLocks noChangeArrowheads="1"/>
          </p:cNvSpPr>
          <p:nvPr/>
        </p:nvSpPr>
        <p:spPr bwMode="auto">
          <a:xfrm>
            <a:off x="35052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48" name="Rectangle 22"/>
          <p:cNvSpPr>
            <a:spLocks noChangeArrowheads="1"/>
          </p:cNvSpPr>
          <p:nvPr/>
        </p:nvSpPr>
        <p:spPr bwMode="auto">
          <a:xfrm>
            <a:off x="47244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49" name="Rectangle 23"/>
          <p:cNvSpPr>
            <a:spLocks noChangeArrowheads="1"/>
          </p:cNvSpPr>
          <p:nvPr/>
        </p:nvSpPr>
        <p:spPr bwMode="auto">
          <a:xfrm>
            <a:off x="59436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sub</a:t>
            </a:r>
          </a:p>
        </p:txBody>
      </p:sp>
      <p:sp>
        <p:nvSpPr>
          <p:cNvPr id="22550" name="Rectangle 24"/>
          <p:cNvSpPr>
            <a:spLocks noChangeArrowheads="1"/>
          </p:cNvSpPr>
          <p:nvPr/>
        </p:nvSpPr>
        <p:spPr bwMode="auto">
          <a:xfrm>
            <a:off x="47244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51" name="Rectangle 25"/>
          <p:cNvSpPr>
            <a:spLocks noChangeArrowheads="1"/>
          </p:cNvSpPr>
          <p:nvPr/>
        </p:nvSpPr>
        <p:spPr bwMode="auto">
          <a:xfrm>
            <a:off x="59436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52" name="Rectangle 26"/>
          <p:cNvSpPr>
            <a:spLocks noChangeArrowheads="1"/>
          </p:cNvSpPr>
          <p:nvPr/>
        </p:nvSpPr>
        <p:spPr bwMode="auto">
          <a:xfrm>
            <a:off x="71628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22553" name="Line 27"/>
          <p:cNvSpPr>
            <a:spLocks noChangeShapeType="1"/>
          </p:cNvSpPr>
          <p:nvPr/>
        </p:nvSpPr>
        <p:spPr bwMode="auto">
          <a:xfrm>
            <a:off x="2819400" y="3200400"/>
            <a:ext cx="4876800"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4" name="Text Box 28"/>
          <p:cNvSpPr txBox="1">
            <a:spLocks noChangeArrowheads="1"/>
          </p:cNvSpPr>
          <p:nvPr/>
        </p:nvSpPr>
        <p:spPr bwMode="auto">
          <a:xfrm>
            <a:off x="4800600" y="2973388"/>
            <a:ext cx="8302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b="1">
                <a:latin typeface="AvantGarde" pitchFamily="34" charset="0"/>
              </a:rPr>
              <a:t>time</a:t>
            </a:r>
            <a:endParaRPr lang="en-US" altLang="en-US" sz="2400">
              <a:latin typeface="AvantGarde" pitchFamily="34" charset="0"/>
            </a:endParaRPr>
          </a:p>
        </p:txBody>
      </p:sp>
      <p:sp>
        <p:nvSpPr>
          <p:cNvPr id="22555" name="Text Box 29"/>
          <p:cNvSpPr txBox="1">
            <a:spLocks noChangeArrowheads="1"/>
          </p:cNvSpPr>
          <p:nvPr/>
        </p:nvSpPr>
        <p:spPr bwMode="auto">
          <a:xfrm>
            <a:off x="762000" y="4419600"/>
            <a:ext cx="2006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b="1">
                <a:latin typeface="AvantGarde" pitchFamily="34" charset="0"/>
              </a:rPr>
              <a:t>Superscalar:</a:t>
            </a:r>
            <a:endParaRPr lang="en-US" altLang="en-US" sz="2400">
              <a:latin typeface="AvantGarde" pitchFamily="34" charset="0"/>
            </a:endParaRPr>
          </a:p>
        </p:txBody>
      </p:sp>
      <p:sp>
        <p:nvSpPr>
          <p:cNvPr id="22556" name="Rectangle 30"/>
          <p:cNvSpPr>
            <a:spLocks noChangeArrowheads="1"/>
          </p:cNvSpPr>
          <p:nvPr/>
        </p:nvSpPr>
        <p:spPr bwMode="auto">
          <a:xfrm>
            <a:off x="11430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57" name="Rectangle 31"/>
          <p:cNvSpPr>
            <a:spLocks noChangeArrowheads="1"/>
          </p:cNvSpPr>
          <p:nvPr/>
        </p:nvSpPr>
        <p:spPr bwMode="auto">
          <a:xfrm>
            <a:off x="23622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58" name="Rectangle 32"/>
          <p:cNvSpPr>
            <a:spLocks noChangeArrowheads="1"/>
          </p:cNvSpPr>
          <p:nvPr/>
        </p:nvSpPr>
        <p:spPr bwMode="auto">
          <a:xfrm>
            <a:off x="35814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22559" name="Rectangle 33"/>
          <p:cNvSpPr>
            <a:spLocks noChangeArrowheads="1"/>
          </p:cNvSpPr>
          <p:nvPr/>
        </p:nvSpPr>
        <p:spPr bwMode="auto">
          <a:xfrm>
            <a:off x="23622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60" name="Rectangle 34"/>
          <p:cNvSpPr>
            <a:spLocks noChangeArrowheads="1"/>
          </p:cNvSpPr>
          <p:nvPr/>
        </p:nvSpPr>
        <p:spPr bwMode="auto">
          <a:xfrm>
            <a:off x="35814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61" name="Rectangle 35"/>
          <p:cNvSpPr>
            <a:spLocks noChangeArrowheads="1"/>
          </p:cNvSpPr>
          <p:nvPr/>
        </p:nvSpPr>
        <p:spPr bwMode="auto">
          <a:xfrm>
            <a:off x="48006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22562" name="Rectangle 36"/>
          <p:cNvSpPr>
            <a:spLocks noChangeArrowheads="1"/>
          </p:cNvSpPr>
          <p:nvPr/>
        </p:nvSpPr>
        <p:spPr bwMode="auto">
          <a:xfrm>
            <a:off x="23622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63" name="Rectangle 37"/>
          <p:cNvSpPr>
            <a:spLocks noChangeArrowheads="1"/>
          </p:cNvSpPr>
          <p:nvPr/>
        </p:nvSpPr>
        <p:spPr bwMode="auto">
          <a:xfrm>
            <a:off x="35814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64" name="Rectangle 38"/>
          <p:cNvSpPr>
            <a:spLocks noChangeArrowheads="1"/>
          </p:cNvSpPr>
          <p:nvPr/>
        </p:nvSpPr>
        <p:spPr bwMode="auto">
          <a:xfrm>
            <a:off x="48006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sub</a:t>
            </a:r>
          </a:p>
        </p:txBody>
      </p:sp>
      <p:sp>
        <p:nvSpPr>
          <p:cNvPr id="22565" name="Rectangle 39"/>
          <p:cNvSpPr>
            <a:spLocks noChangeArrowheads="1"/>
          </p:cNvSpPr>
          <p:nvPr/>
        </p:nvSpPr>
        <p:spPr bwMode="auto">
          <a:xfrm>
            <a:off x="35814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22566" name="Rectangle 40"/>
          <p:cNvSpPr>
            <a:spLocks noChangeArrowheads="1"/>
          </p:cNvSpPr>
          <p:nvPr/>
        </p:nvSpPr>
        <p:spPr bwMode="auto">
          <a:xfrm>
            <a:off x="48006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22567" name="Rectangle 41"/>
          <p:cNvSpPr>
            <a:spLocks noChangeArrowheads="1"/>
          </p:cNvSpPr>
          <p:nvPr/>
        </p:nvSpPr>
        <p:spPr bwMode="auto">
          <a:xfrm>
            <a:off x="60198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22568" name="Line 42"/>
          <p:cNvSpPr>
            <a:spLocks noChangeShapeType="1"/>
          </p:cNvSpPr>
          <p:nvPr/>
        </p:nvSpPr>
        <p:spPr bwMode="auto">
          <a:xfrm>
            <a:off x="3962400" y="1447800"/>
            <a:ext cx="12192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69" name="Line 43"/>
          <p:cNvSpPr>
            <a:spLocks noChangeShapeType="1"/>
          </p:cNvSpPr>
          <p:nvPr/>
        </p:nvSpPr>
        <p:spPr bwMode="auto">
          <a:xfrm flipH="1">
            <a:off x="3886200" y="1447800"/>
            <a:ext cx="914400" cy="5334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0" name="Line 44"/>
          <p:cNvSpPr>
            <a:spLocks noChangeShapeType="1"/>
          </p:cNvSpPr>
          <p:nvPr/>
        </p:nvSpPr>
        <p:spPr bwMode="auto">
          <a:xfrm flipH="1">
            <a:off x="4724400" y="1371600"/>
            <a:ext cx="76200" cy="6096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1" name="Freeform 45"/>
          <p:cNvSpPr>
            <a:spLocks/>
          </p:cNvSpPr>
          <p:nvPr/>
        </p:nvSpPr>
        <p:spPr bwMode="auto">
          <a:xfrm>
            <a:off x="3962400" y="2133600"/>
            <a:ext cx="228600" cy="457200"/>
          </a:xfrm>
          <a:custGeom>
            <a:avLst/>
            <a:gdLst>
              <a:gd name="T0" fmla="*/ 0 w 144"/>
              <a:gd name="T1" fmla="*/ 0 h 288"/>
              <a:gd name="T2" fmla="*/ 228600 w 144"/>
              <a:gd name="T3" fmla="*/ 76200 h 288"/>
              <a:gd name="T4" fmla="*/ 0 w 144"/>
              <a:gd name="T5" fmla="*/ 4572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72" name="Line 51"/>
          <p:cNvSpPr>
            <a:spLocks noChangeShapeType="1"/>
          </p:cNvSpPr>
          <p:nvPr/>
        </p:nvSpPr>
        <p:spPr bwMode="auto">
          <a:xfrm>
            <a:off x="4419600" y="3505200"/>
            <a:ext cx="5334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3" name="Line 52"/>
          <p:cNvSpPr>
            <a:spLocks noChangeShapeType="1"/>
          </p:cNvSpPr>
          <p:nvPr/>
        </p:nvSpPr>
        <p:spPr bwMode="auto">
          <a:xfrm>
            <a:off x="4724400" y="3505200"/>
            <a:ext cx="1371600" cy="3810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4" name="Freeform 53"/>
          <p:cNvSpPr>
            <a:spLocks/>
          </p:cNvSpPr>
          <p:nvPr/>
        </p:nvSpPr>
        <p:spPr bwMode="auto">
          <a:xfrm>
            <a:off x="7162800" y="4114800"/>
            <a:ext cx="76200" cy="304800"/>
          </a:xfrm>
          <a:custGeom>
            <a:avLst/>
            <a:gdLst>
              <a:gd name="T0" fmla="*/ 0 w 144"/>
              <a:gd name="T1" fmla="*/ 0 h 288"/>
              <a:gd name="T2" fmla="*/ 76200 w 144"/>
              <a:gd name="T3" fmla="*/ 50800 h 288"/>
              <a:gd name="T4" fmla="*/ 0 w 144"/>
              <a:gd name="T5" fmla="*/ 3048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2575" name="Line 54"/>
          <p:cNvSpPr>
            <a:spLocks noChangeShapeType="1"/>
          </p:cNvSpPr>
          <p:nvPr/>
        </p:nvSpPr>
        <p:spPr bwMode="auto">
          <a:xfrm>
            <a:off x="4724400" y="4953000"/>
            <a:ext cx="5334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6" name="Line 55"/>
          <p:cNvSpPr>
            <a:spLocks noChangeShapeType="1"/>
          </p:cNvSpPr>
          <p:nvPr/>
        </p:nvSpPr>
        <p:spPr bwMode="auto">
          <a:xfrm>
            <a:off x="5029200" y="4953000"/>
            <a:ext cx="457200" cy="1524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7" name="Freeform 56"/>
          <p:cNvSpPr>
            <a:spLocks/>
          </p:cNvSpPr>
          <p:nvPr/>
        </p:nvSpPr>
        <p:spPr bwMode="auto">
          <a:xfrm>
            <a:off x="6096000" y="5638800"/>
            <a:ext cx="76200" cy="304800"/>
          </a:xfrm>
          <a:custGeom>
            <a:avLst/>
            <a:gdLst>
              <a:gd name="T0" fmla="*/ 0 w 144"/>
              <a:gd name="T1" fmla="*/ 0 h 288"/>
              <a:gd name="T2" fmla="*/ 76200 w 144"/>
              <a:gd name="T3" fmla="*/ 50800 h 288"/>
              <a:gd name="T4" fmla="*/ 0 w 144"/>
              <a:gd name="T5" fmla="*/ 3048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40371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32511"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5966618"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a:off x="6983412" y="3658393"/>
            <a:ext cx="207962"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6999286"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791324"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565345"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4" y="3197225"/>
            <a:ext cx="6921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8491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3" name="Text Box 98"/>
          <p:cNvSpPr txBox="1">
            <a:spLocks noChangeArrowheads="1"/>
          </p:cNvSpPr>
          <p:nvPr/>
        </p:nvSpPr>
        <p:spPr bwMode="auto">
          <a:xfrm>
            <a:off x="6170611" y="3352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5" name="Rectangle 100"/>
          <p:cNvSpPr>
            <a:spLocks noChangeArrowheads="1"/>
          </p:cNvSpPr>
          <p:nvPr/>
        </p:nvSpPr>
        <p:spPr bwMode="auto">
          <a:xfrm>
            <a:off x="4787899" y="3735388"/>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4979986" y="3887788"/>
            <a:ext cx="16970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7" name="Line 102"/>
          <p:cNvSpPr>
            <a:spLocks noChangeShapeType="1"/>
          </p:cNvSpPr>
          <p:nvPr/>
        </p:nvSpPr>
        <p:spPr bwMode="auto">
          <a:xfrm flipH="1">
            <a:off x="5665787" y="3811588"/>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8" name="Text Box 103"/>
          <p:cNvSpPr txBox="1">
            <a:spLocks noChangeArrowheads="1"/>
          </p:cNvSpPr>
          <p:nvPr/>
        </p:nvSpPr>
        <p:spPr bwMode="auto">
          <a:xfrm>
            <a:off x="5551487"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9" name="Line 104"/>
          <p:cNvSpPr>
            <a:spLocks noChangeShapeType="1"/>
          </p:cNvSpPr>
          <p:nvPr/>
        </p:nvSpPr>
        <p:spPr bwMode="auto">
          <a:xfrm>
            <a:off x="3789361" y="3889375"/>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0" name="Line 105"/>
          <p:cNvSpPr>
            <a:spLocks noChangeShapeType="1"/>
          </p:cNvSpPr>
          <p:nvPr/>
        </p:nvSpPr>
        <p:spPr bwMode="auto">
          <a:xfrm>
            <a:off x="3789361" y="3044825"/>
            <a:ext cx="0" cy="844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a:off x="3724274" y="3706813"/>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Imm4</a:t>
            </a:r>
          </a:p>
        </p:txBody>
      </p:sp>
      <p:sp>
        <p:nvSpPr>
          <p:cNvPr id="102" name="Rectangle 107"/>
          <p:cNvSpPr>
            <a:spLocks noChangeArrowheads="1"/>
          </p:cNvSpPr>
          <p:nvPr/>
        </p:nvSpPr>
        <p:spPr bwMode="auto">
          <a:xfrm>
            <a:off x="4787899" y="4043363"/>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03" name="Line 108"/>
          <p:cNvSpPr>
            <a:spLocks noChangeShapeType="1"/>
          </p:cNvSpPr>
          <p:nvPr/>
        </p:nvSpPr>
        <p:spPr bwMode="auto">
          <a:xfrm flipV="1">
            <a:off x="4979986" y="4194970"/>
            <a:ext cx="1728788"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4" name="Line 109"/>
          <p:cNvSpPr>
            <a:spLocks noChangeShapeType="1"/>
          </p:cNvSpPr>
          <p:nvPr/>
        </p:nvSpPr>
        <p:spPr bwMode="auto">
          <a:xfrm flipH="1">
            <a:off x="5665787" y="4156075"/>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5" name="Text Box 110"/>
          <p:cNvSpPr txBox="1">
            <a:spLocks noChangeArrowheads="1"/>
          </p:cNvSpPr>
          <p:nvPr/>
        </p:nvSpPr>
        <p:spPr bwMode="auto">
          <a:xfrm>
            <a:off x="5551487"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06" name="Line 111"/>
          <p:cNvSpPr>
            <a:spLocks noChangeShapeType="1"/>
          </p:cNvSpPr>
          <p:nvPr/>
        </p:nvSpPr>
        <p:spPr bwMode="auto">
          <a:xfrm>
            <a:off x="3789361" y="4195763"/>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7" name="Text Box 112"/>
          <p:cNvSpPr txBox="1">
            <a:spLocks noChangeArrowheads="1"/>
          </p:cNvSpPr>
          <p:nvPr/>
        </p:nvSpPr>
        <p:spPr bwMode="auto">
          <a:xfrm>
            <a:off x="3724274" y="401320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Imm5</a:t>
            </a:r>
          </a:p>
        </p:txBody>
      </p:sp>
      <p:sp>
        <p:nvSpPr>
          <p:cNvPr id="108" name="Line 113"/>
          <p:cNvSpPr>
            <a:spLocks noChangeShapeType="1"/>
          </p:cNvSpPr>
          <p:nvPr/>
        </p:nvSpPr>
        <p:spPr bwMode="auto">
          <a:xfrm>
            <a:off x="3789361" y="3889375"/>
            <a:ext cx="0" cy="306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9" name="Line 114"/>
          <p:cNvSpPr>
            <a:spLocks noChangeShapeType="1"/>
          </p:cNvSpPr>
          <p:nvPr/>
        </p:nvSpPr>
        <p:spPr bwMode="auto">
          <a:xfrm flipH="1">
            <a:off x="4440236" y="381158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0" name="Text Box 115"/>
          <p:cNvSpPr txBox="1">
            <a:spLocks noChangeArrowheads="1"/>
          </p:cNvSpPr>
          <p:nvPr/>
        </p:nvSpPr>
        <p:spPr bwMode="auto">
          <a:xfrm>
            <a:off x="4325936"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4</a:t>
            </a:r>
          </a:p>
        </p:txBody>
      </p:sp>
      <p:sp>
        <p:nvSpPr>
          <p:cNvPr id="111" name="Line 116"/>
          <p:cNvSpPr>
            <a:spLocks noChangeShapeType="1"/>
          </p:cNvSpPr>
          <p:nvPr/>
        </p:nvSpPr>
        <p:spPr bwMode="auto">
          <a:xfrm flipH="1">
            <a:off x="4440236" y="41179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2" name="Text Box 117"/>
          <p:cNvSpPr txBox="1">
            <a:spLocks noChangeArrowheads="1"/>
          </p:cNvSpPr>
          <p:nvPr/>
        </p:nvSpPr>
        <p:spPr bwMode="auto">
          <a:xfrm>
            <a:off x="4325936"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6" name="Line 188"/>
          <p:cNvSpPr>
            <a:spLocks noChangeShapeType="1"/>
          </p:cNvSpPr>
          <p:nvPr/>
        </p:nvSpPr>
        <p:spPr bwMode="auto">
          <a:xfrm>
            <a:off x="3789361" y="4389438"/>
            <a:ext cx="2887663" cy="70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7" name="Line 189"/>
          <p:cNvSpPr>
            <a:spLocks noChangeShapeType="1"/>
          </p:cNvSpPr>
          <p:nvPr/>
        </p:nvSpPr>
        <p:spPr bwMode="auto">
          <a:xfrm>
            <a:off x="3789361" y="4197350"/>
            <a:ext cx="0"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8" name="Text Box 190"/>
          <p:cNvSpPr txBox="1">
            <a:spLocks noChangeArrowheads="1"/>
          </p:cNvSpPr>
          <p:nvPr/>
        </p:nvSpPr>
        <p:spPr bwMode="auto">
          <a:xfrm>
            <a:off x="3713161" y="419735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Imm3</a:t>
            </a:r>
          </a:p>
        </p:txBody>
      </p:sp>
      <p:sp>
        <p:nvSpPr>
          <p:cNvPr id="179" name="Rectangle 191"/>
          <p:cNvSpPr>
            <a:spLocks noChangeArrowheads="1"/>
          </p:cNvSpPr>
          <p:nvPr/>
        </p:nvSpPr>
        <p:spPr bwMode="auto">
          <a:xfrm>
            <a:off x="4519611" y="4235450"/>
            <a:ext cx="190500" cy="268288"/>
          </a:xfrm>
          <a:prstGeom prst="rect">
            <a:avLst/>
          </a:prstGeom>
          <a:solidFill>
            <a:schemeClr val="bg1"/>
          </a:solidFill>
          <a:ln w="9525">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598142"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598142" y="3735388"/>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598142" y="4043363"/>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598142"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19782" y="731044"/>
            <a:ext cx="4363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b="1" u="sng" dirty="0" smtClean="0">
                <a:solidFill>
                  <a:srgbClr val="C00000"/>
                </a:solidFill>
              </a:rPr>
              <a:t>S3Ld</a:t>
            </a:r>
            <a:endParaRPr lang="en-US" altLang="en-US" b="1" u="sng" dirty="0">
              <a:solidFill>
                <a:srgbClr val="C00000"/>
              </a:solidFill>
            </a:endParaRPr>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66317" y="3579940"/>
            <a:ext cx="30520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587411" y="3454856"/>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9" name="Line 12"/>
          <p:cNvSpPr>
            <a:spLocks noChangeShapeType="1"/>
          </p:cNvSpPr>
          <p:nvPr/>
        </p:nvSpPr>
        <p:spPr bwMode="auto">
          <a:xfrm flipH="1" flipV="1">
            <a:off x="5115066" y="3486944"/>
            <a:ext cx="128107" cy="7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8" name="Line 183"/>
          <p:cNvSpPr>
            <a:spLocks noChangeShapeType="1"/>
          </p:cNvSpPr>
          <p:nvPr/>
        </p:nvSpPr>
        <p:spPr bwMode="auto">
          <a:xfrm flipH="1">
            <a:off x="6027734" y="1389290"/>
            <a:ext cx="577063" cy="12399"/>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0" name="Line 150"/>
          <p:cNvSpPr>
            <a:spLocks noChangeShapeType="1"/>
          </p:cNvSpPr>
          <p:nvPr/>
        </p:nvSpPr>
        <p:spPr bwMode="auto">
          <a:xfrm flipH="1" flipV="1">
            <a:off x="6598139" y="1401687"/>
            <a:ext cx="6659" cy="1027187"/>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Line 150"/>
          <p:cNvSpPr>
            <a:spLocks noChangeShapeType="1"/>
          </p:cNvSpPr>
          <p:nvPr/>
        </p:nvSpPr>
        <p:spPr bwMode="auto">
          <a:xfrm flipH="1" flipV="1">
            <a:off x="660401" y="1377552"/>
            <a:ext cx="10949" cy="2204075"/>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28575" algn="ctr">
            <a:solidFill>
              <a:srgbClr val="C00000"/>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0943" y="717326"/>
            <a:ext cx="4363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b="1" u="sng" dirty="0" smtClean="0">
                <a:solidFill>
                  <a:srgbClr val="C00000"/>
                </a:solidFill>
              </a:rPr>
              <a:t>S2Ld</a:t>
            </a:r>
            <a:endParaRPr lang="en-US" altLang="en-US" b="1" u="sng" dirty="0">
              <a:solidFill>
                <a:srgbClr val="C00000"/>
              </a:solidFill>
            </a:endParaRPr>
          </a:p>
        </p:txBody>
      </p:sp>
      <p:sp>
        <p:nvSpPr>
          <p:cNvPr id="282" name="Rectangle 27"/>
          <p:cNvSpPr>
            <a:spLocks noChangeArrowheads="1"/>
          </p:cNvSpPr>
          <p:nvPr/>
        </p:nvSpPr>
        <p:spPr bwMode="auto">
          <a:xfrm>
            <a:off x="3284385" y="1299446"/>
            <a:ext cx="192087" cy="204484"/>
          </a:xfrm>
          <a:prstGeom prst="rect">
            <a:avLst/>
          </a:prstGeom>
          <a:solidFill>
            <a:srgbClr val="B2B2B2"/>
          </a:solidFill>
          <a:ln w="28575" algn="ctr">
            <a:solidFill>
              <a:srgbClr val="C00000"/>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0089" y="720992"/>
            <a:ext cx="4363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b="1" u="sng" dirty="0" smtClean="0">
                <a:solidFill>
                  <a:srgbClr val="C00000"/>
                </a:solidFill>
              </a:rPr>
              <a:t>S1Ld</a:t>
            </a:r>
            <a:endParaRPr lang="en-US" altLang="en-US" b="1" u="sng" dirty="0">
              <a:solidFill>
                <a:srgbClr val="C00000"/>
              </a:solidFill>
            </a:endParaRPr>
          </a:p>
        </p:txBody>
      </p:sp>
      <p:sp>
        <p:nvSpPr>
          <p:cNvPr id="287" name="Rectangle 27"/>
          <p:cNvSpPr>
            <a:spLocks noChangeArrowheads="1"/>
          </p:cNvSpPr>
          <p:nvPr/>
        </p:nvSpPr>
        <p:spPr bwMode="auto">
          <a:xfrm>
            <a:off x="2763531" y="1303112"/>
            <a:ext cx="192087" cy="204484"/>
          </a:xfrm>
          <a:prstGeom prst="rect">
            <a:avLst/>
          </a:prstGeom>
          <a:solidFill>
            <a:srgbClr val="B2B2B2"/>
          </a:solidFill>
          <a:ln w="28575" algn="ctr">
            <a:solidFill>
              <a:srgbClr val="C00000"/>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671351" y="1402612"/>
            <a:ext cx="2091142" cy="3535"/>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 name="TextBox 1"/>
          <p:cNvSpPr txBox="1"/>
          <p:nvPr/>
        </p:nvSpPr>
        <p:spPr>
          <a:xfrm>
            <a:off x="587174" y="141027"/>
            <a:ext cx="5927713" cy="369332"/>
          </a:xfrm>
          <a:prstGeom prst="rect">
            <a:avLst/>
          </a:prstGeom>
          <a:noFill/>
        </p:spPr>
        <p:txBody>
          <a:bodyPr wrap="none" rtlCol="0">
            <a:spAutoFit/>
          </a:bodyPr>
          <a:lstStyle/>
          <a:p>
            <a:r>
              <a:rPr lang="en-US" b="1" dirty="0" smtClean="0"/>
              <a:t>BRANCHES: Calculate the target: we have to use the right PC</a:t>
            </a:r>
            <a:endParaRPr lang="en-US" b="1" dirty="0"/>
          </a:p>
        </p:txBody>
      </p:sp>
      <p:sp>
        <p:nvSpPr>
          <p:cNvPr id="277"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0"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1"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02"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3"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1897196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A. Moshovos ©</a:t>
            </a:r>
          </a:p>
        </p:txBody>
      </p:sp>
      <p:sp>
        <p:nvSpPr>
          <p:cNvPr id="5" name="Footer Placeholder 4"/>
          <p:cNvSpPr>
            <a:spLocks noGrp="1"/>
          </p:cNvSpPr>
          <p:nvPr>
            <p:ph type="ftr" sz="quarter" idx="11"/>
          </p:nvPr>
        </p:nvSpPr>
        <p:spPr/>
        <p:txBody>
          <a:bodyPr/>
          <a:lstStyle/>
          <a:p>
            <a:pPr>
              <a:defRPr/>
            </a:pPr>
            <a:r>
              <a:rPr lang="en-US"/>
              <a:t>ECE1773 - Fall ‘07 ECE Toronto</a:t>
            </a:r>
          </a:p>
        </p:txBody>
      </p:sp>
      <p:sp>
        <p:nvSpPr>
          <p:cNvPr id="175106" name="Rectangle 2"/>
          <p:cNvSpPr>
            <a:spLocks noGrp="1" noChangeArrowheads="1"/>
          </p:cNvSpPr>
          <p:nvPr>
            <p:ph type="title"/>
          </p:nvPr>
        </p:nvSpPr>
        <p:spPr/>
        <p:txBody>
          <a:bodyPr/>
          <a:lstStyle/>
          <a:p>
            <a:pPr>
              <a:defRPr/>
            </a:pPr>
            <a:r>
              <a:rPr lang="en-US" smtClean="0"/>
              <a:t>Data Dependences</a:t>
            </a:r>
          </a:p>
        </p:txBody>
      </p:sp>
      <p:pic>
        <p:nvPicPr>
          <p:cNvPr id="54277" name="Picture 4"/>
          <p:cNvPicPr>
            <a:picLocks noChangeAspect="1" noChangeArrowheads="1"/>
          </p:cNvPicPr>
          <p:nvPr/>
        </p:nvPicPr>
        <p:blipFill>
          <a:blip r:embed="rId2" cstate="print"/>
          <a:srcRect/>
          <a:stretch>
            <a:fillRect/>
          </a:stretch>
        </p:blipFill>
        <p:spPr bwMode="auto">
          <a:xfrm>
            <a:off x="149225" y="1295400"/>
            <a:ext cx="8845550" cy="5035550"/>
          </a:xfrm>
          <a:prstGeom prst="rect">
            <a:avLst/>
          </a:prstGeom>
          <a:noFill/>
          <a:ln w="9525">
            <a:noFill/>
            <a:miter lim="800000"/>
            <a:headEnd/>
            <a:tailEnd/>
          </a:ln>
        </p:spPr>
      </p:pic>
    </p:spTree>
    <p:extLst>
      <p:ext uri="{BB962C8B-B14F-4D97-AF65-F5344CB8AC3E}">
        <p14:creationId xmlns:p14="http://schemas.microsoft.com/office/powerpoint/2010/main" val="592858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r>
              <a:rPr lang="en-US"/>
              <a:t>A. Moshovos ©</a:t>
            </a:r>
          </a:p>
        </p:txBody>
      </p:sp>
      <p:sp>
        <p:nvSpPr>
          <p:cNvPr id="5" name="Footer Placeholder 4"/>
          <p:cNvSpPr>
            <a:spLocks noGrp="1"/>
          </p:cNvSpPr>
          <p:nvPr>
            <p:ph type="ftr" sz="quarter" idx="4294967295"/>
          </p:nvPr>
        </p:nvSpPr>
        <p:spPr/>
        <p:txBody>
          <a:bodyPr/>
          <a:lstStyle/>
          <a:p>
            <a:pPr>
              <a:defRPr/>
            </a:pPr>
            <a:r>
              <a:rPr lang="en-US"/>
              <a:t>ECE1773 - Fall ‘07 ECE Toronto</a:t>
            </a:r>
          </a:p>
        </p:txBody>
      </p:sp>
      <p:sp>
        <p:nvSpPr>
          <p:cNvPr id="25604" name="Rectangle 2"/>
          <p:cNvSpPr>
            <a:spLocks noGrp="1" noChangeArrowheads="1"/>
          </p:cNvSpPr>
          <p:nvPr>
            <p:ph type="title"/>
          </p:nvPr>
        </p:nvSpPr>
        <p:spPr/>
        <p:txBody>
          <a:bodyPr/>
          <a:lstStyle/>
          <a:p>
            <a:r>
              <a:rPr lang="en-US" altLang="en-US" dirty="0" smtClean="0"/>
              <a:t>Superscalar Issue</a:t>
            </a:r>
          </a:p>
        </p:txBody>
      </p:sp>
      <p:sp>
        <p:nvSpPr>
          <p:cNvPr id="25605" name="Rectangle 3"/>
          <p:cNvSpPr>
            <a:spLocks noGrp="1" noChangeArrowheads="1"/>
          </p:cNvSpPr>
          <p:nvPr>
            <p:ph type="body" idx="1"/>
          </p:nvPr>
        </p:nvSpPr>
        <p:spPr/>
        <p:txBody>
          <a:bodyPr>
            <a:normAutofit fontScale="85000" lnSpcReduction="10000"/>
          </a:bodyPr>
          <a:lstStyle/>
          <a:p>
            <a:r>
              <a:rPr lang="en-US" altLang="en-US" dirty="0" smtClean="0"/>
              <a:t>An instruction at decode can execute if:</a:t>
            </a:r>
          </a:p>
          <a:p>
            <a:pPr lvl="1"/>
            <a:r>
              <a:rPr lang="en-US" altLang="en-US" dirty="0" smtClean="0"/>
              <a:t>Dependences</a:t>
            </a:r>
          </a:p>
          <a:p>
            <a:pPr lvl="2"/>
            <a:r>
              <a:rPr lang="en-US" altLang="en-US" dirty="0" smtClean="0"/>
              <a:t>RAW </a:t>
            </a:r>
          </a:p>
          <a:p>
            <a:pPr lvl="3"/>
            <a:r>
              <a:rPr lang="en-US" altLang="en-US" dirty="0" smtClean="0"/>
              <a:t>Input operand availability</a:t>
            </a:r>
          </a:p>
          <a:p>
            <a:pPr lvl="2"/>
            <a:r>
              <a:rPr lang="en-US" altLang="en-US" dirty="0" smtClean="0"/>
              <a:t>WAR and WAW</a:t>
            </a:r>
          </a:p>
          <a:p>
            <a:r>
              <a:rPr lang="en-US" altLang="en-US" dirty="0" smtClean="0"/>
              <a:t>Must check against Instructions:</a:t>
            </a:r>
          </a:p>
          <a:p>
            <a:pPr lvl="2"/>
            <a:r>
              <a:rPr lang="en-US" altLang="en-US" dirty="0" smtClean="0"/>
              <a:t>Simultaneously Decoded</a:t>
            </a:r>
          </a:p>
          <a:p>
            <a:pPr lvl="2"/>
            <a:r>
              <a:rPr lang="en-US" altLang="en-US" dirty="0" smtClean="0"/>
              <a:t>In-progress in the pipeline (i.e., previously issued)</a:t>
            </a:r>
          </a:p>
          <a:p>
            <a:pPr lvl="3"/>
            <a:r>
              <a:rPr lang="en-US" altLang="en-US" dirty="0" smtClean="0"/>
              <a:t>Recall the register vector from pipelining</a:t>
            </a:r>
          </a:p>
          <a:p>
            <a:pPr lvl="3">
              <a:buFontTx/>
              <a:buNone/>
            </a:pPr>
            <a:endParaRPr lang="en-US" altLang="en-US" dirty="0" smtClean="0"/>
          </a:p>
          <a:p>
            <a:r>
              <a:rPr lang="en-US" altLang="en-US" dirty="0" smtClean="0"/>
              <a:t>Increasingly Complex with </a:t>
            </a:r>
            <a:r>
              <a:rPr lang="en-US" altLang="en-US" i="1" dirty="0" smtClean="0">
                <a:solidFill>
                  <a:schemeClr val="accent2"/>
                </a:solidFill>
              </a:rPr>
              <a:t>degree of </a:t>
            </a:r>
            <a:r>
              <a:rPr lang="en-US" altLang="en-US" i="1" dirty="0" err="1" smtClean="0">
                <a:solidFill>
                  <a:schemeClr val="accent2"/>
                </a:solidFill>
              </a:rPr>
              <a:t>superscalarity</a:t>
            </a:r>
            <a:endParaRPr lang="en-US" altLang="en-US" i="1" dirty="0" smtClean="0">
              <a:solidFill>
                <a:schemeClr val="accent2"/>
              </a:solidFill>
            </a:endParaRPr>
          </a:p>
          <a:p>
            <a:pPr lvl="1"/>
            <a:r>
              <a:rPr lang="en-US" altLang="en-US" dirty="0" smtClean="0"/>
              <a:t>2-way, 3-way, …, n-way</a:t>
            </a:r>
          </a:p>
        </p:txBody>
      </p:sp>
    </p:spTree>
    <p:extLst>
      <p:ext uri="{BB962C8B-B14F-4D97-AF65-F5344CB8AC3E}">
        <p14:creationId xmlns:p14="http://schemas.microsoft.com/office/powerpoint/2010/main" val="3197519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r>
              <a:rPr lang="en-US"/>
              <a:t>A. Moshovos ©</a:t>
            </a:r>
          </a:p>
        </p:txBody>
      </p:sp>
      <p:sp>
        <p:nvSpPr>
          <p:cNvPr id="5" name="Footer Placeholder 4"/>
          <p:cNvSpPr>
            <a:spLocks noGrp="1"/>
          </p:cNvSpPr>
          <p:nvPr>
            <p:ph type="ftr" sz="quarter" idx="4294967295"/>
          </p:nvPr>
        </p:nvSpPr>
        <p:spPr/>
        <p:txBody>
          <a:bodyPr/>
          <a:lstStyle/>
          <a:p>
            <a:pPr>
              <a:defRPr/>
            </a:pPr>
            <a:r>
              <a:rPr lang="en-US"/>
              <a:t>ECE1773 - Fall ‘07 ECE Toronto</a:t>
            </a:r>
          </a:p>
        </p:txBody>
      </p:sp>
      <p:sp>
        <p:nvSpPr>
          <p:cNvPr id="26628" name="Rectangle 2"/>
          <p:cNvSpPr>
            <a:spLocks noGrp="1" noChangeArrowheads="1"/>
          </p:cNvSpPr>
          <p:nvPr>
            <p:ph type="title"/>
          </p:nvPr>
        </p:nvSpPr>
        <p:spPr/>
        <p:txBody>
          <a:bodyPr/>
          <a:lstStyle/>
          <a:p>
            <a:r>
              <a:rPr lang="en-US" altLang="en-US" dirty="0" smtClean="0"/>
              <a:t>Issue Rules</a:t>
            </a:r>
          </a:p>
        </p:txBody>
      </p:sp>
      <p:sp>
        <p:nvSpPr>
          <p:cNvPr id="26629" name="Rectangle 3"/>
          <p:cNvSpPr>
            <a:spLocks noGrp="1" noChangeArrowheads="1"/>
          </p:cNvSpPr>
          <p:nvPr>
            <p:ph type="body" idx="1"/>
          </p:nvPr>
        </p:nvSpPr>
        <p:spPr/>
        <p:txBody>
          <a:bodyPr/>
          <a:lstStyle/>
          <a:p>
            <a:r>
              <a:rPr lang="en-US" altLang="en-US" smtClean="0"/>
              <a:t>Stall at decode if:</a:t>
            </a:r>
          </a:p>
          <a:p>
            <a:pPr lvl="1"/>
            <a:r>
              <a:rPr lang="en-US" altLang="en-US" smtClean="0"/>
              <a:t>RAW dependence and no data available</a:t>
            </a:r>
          </a:p>
          <a:p>
            <a:pPr marL="1085850" lvl="2"/>
            <a:r>
              <a:rPr lang="en-US" altLang="en-US" smtClean="0"/>
              <a:t>Source registers against previous targets</a:t>
            </a:r>
          </a:p>
          <a:p>
            <a:pPr lvl="1"/>
            <a:r>
              <a:rPr lang="en-US" altLang="en-US" smtClean="0"/>
              <a:t>WAR or WAW dependence</a:t>
            </a:r>
          </a:p>
          <a:p>
            <a:pPr marL="1085850" lvl="2"/>
            <a:r>
              <a:rPr lang="en-US" altLang="en-US" smtClean="0"/>
              <a:t>Target register against previous targets + sources</a:t>
            </a:r>
          </a:p>
          <a:p>
            <a:pPr lvl="1"/>
            <a:r>
              <a:rPr lang="en-US" altLang="en-US" smtClean="0"/>
              <a:t>No resource available</a:t>
            </a:r>
          </a:p>
          <a:p>
            <a:r>
              <a:rPr lang="en-US" altLang="en-US" smtClean="0"/>
              <a:t>This check is done in program order</a:t>
            </a:r>
          </a:p>
        </p:txBody>
      </p:sp>
    </p:spTree>
    <p:extLst>
      <p:ext uri="{BB962C8B-B14F-4D97-AF65-F5344CB8AC3E}">
        <p14:creationId xmlns:p14="http://schemas.microsoft.com/office/powerpoint/2010/main" val="4078945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1143000"/>
          </a:xfrm>
        </p:spPr>
        <p:txBody>
          <a:bodyPr>
            <a:normAutofit/>
          </a:bodyPr>
          <a:lstStyle/>
          <a:p>
            <a:r>
              <a:rPr lang="en-US" altLang="en-US" sz="2800" b="1" dirty="0" smtClean="0"/>
              <a:t>Issue Mechanism – A Group of Instructions at Decode</a:t>
            </a:r>
          </a:p>
        </p:txBody>
      </p:sp>
      <p:sp>
        <p:nvSpPr>
          <p:cNvPr id="27651" name="Rectangle 3"/>
          <p:cNvSpPr>
            <a:spLocks noGrp="1" noChangeArrowheads="1"/>
          </p:cNvSpPr>
          <p:nvPr>
            <p:ph idx="1"/>
          </p:nvPr>
        </p:nvSpPr>
        <p:spPr>
          <a:xfrm>
            <a:off x="0" y="3230562"/>
            <a:ext cx="9144000" cy="3124200"/>
          </a:xfrm>
        </p:spPr>
        <p:txBody>
          <a:bodyPr>
            <a:normAutofit lnSpcReduction="10000"/>
          </a:bodyPr>
          <a:lstStyle/>
          <a:p>
            <a:r>
              <a:rPr lang="en-US" altLang="en-US" smtClean="0"/>
              <a:t>Assume 2 source &amp; 1 target max per instr.</a:t>
            </a:r>
          </a:p>
          <a:p>
            <a:pPr lvl="1"/>
            <a:r>
              <a:rPr lang="en-US" altLang="en-US" smtClean="0"/>
              <a:t>comparators for 2-way:</a:t>
            </a:r>
          </a:p>
          <a:p>
            <a:pPr lvl="2"/>
            <a:r>
              <a:rPr lang="en-US" altLang="en-US" smtClean="0"/>
              <a:t>3 for tgt and 2 for src (tgt: WAW + WAR, src: RAW)</a:t>
            </a:r>
          </a:p>
          <a:p>
            <a:pPr lvl="1"/>
            <a:r>
              <a:rPr lang="en-US" altLang="en-US" smtClean="0"/>
              <a:t>comparators for 4-way:</a:t>
            </a:r>
          </a:p>
          <a:p>
            <a:pPr lvl="2"/>
            <a:r>
              <a:rPr lang="en-US" altLang="en-US" smtClean="0"/>
              <a:t>2nd instr: 3 tgt and 2 src</a:t>
            </a:r>
          </a:p>
          <a:p>
            <a:pPr lvl="2"/>
            <a:r>
              <a:rPr lang="en-US" altLang="en-US" smtClean="0"/>
              <a:t>3rd instr: 6 tgt and 4 src</a:t>
            </a:r>
          </a:p>
          <a:p>
            <a:pPr lvl="2"/>
            <a:r>
              <a:rPr lang="en-US" altLang="en-US" smtClean="0"/>
              <a:t>4th instr: 9 tgt and 6 src</a:t>
            </a:r>
          </a:p>
        </p:txBody>
      </p:sp>
      <p:sp>
        <p:nvSpPr>
          <p:cNvPr id="27652" name="Text Box 4"/>
          <p:cNvSpPr txBox="1">
            <a:spLocks noChangeArrowheads="1"/>
          </p:cNvSpPr>
          <p:nvPr/>
        </p:nvSpPr>
        <p:spPr bwMode="auto">
          <a:xfrm>
            <a:off x="1828800" y="14779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tgt</a:t>
            </a:r>
          </a:p>
        </p:txBody>
      </p:sp>
      <p:sp>
        <p:nvSpPr>
          <p:cNvPr id="27653" name="Text Box 5"/>
          <p:cNvSpPr txBox="1">
            <a:spLocks noChangeArrowheads="1"/>
          </p:cNvSpPr>
          <p:nvPr/>
        </p:nvSpPr>
        <p:spPr bwMode="auto">
          <a:xfrm>
            <a:off x="2895600" y="14779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sp>
        <p:nvSpPr>
          <p:cNvPr id="27654" name="Text Box 7"/>
          <p:cNvSpPr txBox="1">
            <a:spLocks noChangeArrowheads="1"/>
          </p:cNvSpPr>
          <p:nvPr/>
        </p:nvSpPr>
        <p:spPr bwMode="auto">
          <a:xfrm>
            <a:off x="3962400" y="14779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sp>
        <p:nvSpPr>
          <p:cNvPr id="27655" name="Text Box 8"/>
          <p:cNvSpPr txBox="1">
            <a:spLocks noChangeArrowheads="1"/>
          </p:cNvSpPr>
          <p:nvPr/>
        </p:nvSpPr>
        <p:spPr bwMode="auto">
          <a:xfrm>
            <a:off x="1828800" y="6397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tgt</a:t>
            </a:r>
          </a:p>
        </p:txBody>
      </p:sp>
      <p:sp>
        <p:nvSpPr>
          <p:cNvPr id="27656" name="Text Box 9"/>
          <p:cNvSpPr txBox="1">
            <a:spLocks noChangeArrowheads="1"/>
          </p:cNvSpPr>
          <p:nvPr/>
        </p:nvSpPr>
        <p:spPr bwMode="auto">
          <a:xfrm>
            <a:off x="2895600" y="6397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sp>
        <p:nvSpPr>
          <p:cNvPr id="27657" name="Text Box 10"/>
          <p:cNvSpPr txBox="1">
            <a:spLocks noChangeArrowheads="1"/>
          </p:cNvSpPr>
          <p:nvPr/>
        </p:nvSpPr>
        <p:spPr bwMode="auto">
          <a:xfrm>
            <a:off x="3962400" y="6397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grpSp>
        <p:nvGrpSpPr>
          <p:cNvPr id="27658" name="Group 15"/>
          <p:cNvGrpSpPr>
            <a:grpSpLocks/>
          </p:cNvGrpSpPr>
          <p:nvPr/>
        </p:nvGrpSpPr>
        <p:grpSpPr bwMode="auto">
          <a:xfrm>
            <a:off x="1981200" y="1093434"/>
            <a:ext cx="2209800" cy="762000"/>
            <a:chOff x="1968" y="1200"/>
            <a:chExt cx="1392" cy="480"/>
          </a:xfrm>
        </p:grpSpPr>
        <p:sp>
          <p:nvSpPr>
            <p:cNvPr id="27693" name="Line 11"/>
            <p:cNvSpPr>
              <a:spLocks noChangeShapeType="1"/>
            </p:cNvSpPr>
            <p:nvPr/>
          </p:nvSpPr>
          <p:spPr bwMode="auto">
            <a:xfrm flipV="1">
              <a:off x="1968" y="1200"/>
              <a:ext cx="0" cy="48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12"/>
            <p:cNvSpPr>
              <a:spLocks noChangeShapeType="1"/>
            </p:cNvSpPr>
            <p:nvPr/>
          </p:nvSpPr>
          <p:spPr bwMode="auto">
            <a:xfrm>
              <a:off x="1968" y="1488"/>
              <a:ext cx="139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13"/>
            <p:cNvSpPr>
              <a:spLocks noChangeShapeType="1"/>
            </p:cNvSpPr>
            <p:nvPr/>
          </p:nvSpPr>
          <p:spPr bwMode="auto">
            <a:xfrm flipV="1">
              <a:off x="2688" y="1200"/>
              <a:ext cx="0" cy="28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6" name="Line 14"/>
            <p:cNvSpPr>
              <a:spLocks noChangeShapeType="1"/>
            </p:cNvSpPr>
            <p:nvPr/>
          </p:nvSpPr>
          <p:spPr bwMode="auto">
            <a:xfrm flipV="1">
              <a:off x="3360" y="1200"/>
              <a:ext cx="0" cy="28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59" name="Group 19"/>
          <p:cNvGrpSpPr>
            <a:grpSpLocks/>
          </p:cNvGrpSpPr>
          <p:nvPr/>
        </p:nvGrpSpPr>
        <p:grpSpPr bwMode="auto">
          <a:xfrm>
            <a:off x="2362200" y="1096962"/>
            <a:ext cx="1219200" cy="685800"/>
            <a:chOff x="2016" y="1200"/>
            <a:chExt cx="624" cy="432"/>
          </a:xfrm>
        </p:grpSpPr>
        <p:sp>
          <p:nvSpPr>
            <p:cNvPr id="27690" name="Line 16"/>
            <p:cNvSpPr>
              <a:spLocks noChangeShapeType="1"/>
            </p:cNvSpPr>
            <p:nvPr/>
          </p:nvSpPr>
          <p:spPr bwMode="auto">
            <a:xfrm>
              <a:off x="2016" y="1200"/>
              <a:ext cx="0" cy="192"/>
            </a:xfrm>
            <a:prstGeom prst="line">
              <a:avLst/>
            </a:prstGeom>
            <a:noFill/>
            <a:ln w="38100">
              <a:solidFill>
                <a:srgbClr val="66FF66"/>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17"/>
            <p:cNvSpPr>
              <a:spLocks noChangeShapeType="1"/>
            </p:cNvSpPr>
            <p:nvPr/>
          </p:nvSpPr>
          <p:spPr bwMode="auto">
            <a:xfrm>
              <a:off x="2016" y="1392"/>
              <a:ext cx="624"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18"/>
            <p:cNvSpPr>
              <a:spLocks noChangeShapeType="1"/>
            </p:cNvSpPr>
            <p:nvPr/>
          </p:nvSpPr>
          <p:spPr bwMode="auto">
            <a:xfrm>
              <a:off x="2640" y="1392"/>
              <a:ext cx="0" cy="24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60" name="Group 20"/>
          <p:cNvGrpSpPr>
            <a:grpSpLocks/>
          </p:cNvGrpSpPr>
          <p:nvPr/>
        </p:nvGrpSpPr>
        <p:grpSpPr bwMode="auto">
          <a:xfrm>
            <a:off x="2667000" y="1096962"/>
            <a:ext cx="2057400" cy="533400"/>
            <a:chOff x="2016" y="1200"/>
            <a:chExt cx="624" cy="432"/>
          </a:xfrm>
        </p:grpSpPr>
        <p:sp>
          <p:nvSpPr>
            <p:cNvPr id="27687" name="Line 21"/>
            <p:cNvSpPr>
              <a:spLocks noChangeShapeType="1"/>
            </p:cNvSpPr>
            <p:nvPr/>
          </p:nvSpPr>
          <p:spPr bwMode="auto">
            <a:xfrm>
              <a:off x="2016" y="1200"/>
              <a:ext cx="0" cy="192"/>
            </a:xfrm>
            <a:prstGeom prst="line">
              <a:avLst/>
            </a:prstGeom>
            <a:noFill/>
            <a:ln w="38100">
              <a:solidFill>
                <a:srgbClr val="66FF66"/>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Line 22"/>
            <p:cNvSpPr>
              <a:spLocks noChangeShapeType="1"/>
            </p:cNvSpPr>
            <p:nvPr/>
          </p:nvSpPr>
          <p:spPr bwMode="auto">
            <a:xfrm>
              <a:off x="2016" y="1392"/>
              <a:ext cx="624"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23"/>
            <p:cNvSpPr>
              <a:spLocks noChangeShapeType="1"/>
            </p:cNvSpPr>
            <p:nvPr/>
          </p:nvSpPr>
          <p:spPr bwMode="auto">
            <a:xfrm>
              <a:off x="2640" y="1392"/>
              <a:ext cx="0" cy="24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661" name="Text Box 24"/>
          <p:cNvSpPr txBox="1">
            <a:spLocks noChangeArrowheads="1"/>
          </p:cNvSpPr>
          <p:nvPr/>
        </p:nvSpPr>
        <p:spPr bwMode="auto">
          <a:xfrm>
            <a:off x="1828800" y="23161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tgt</a:t>
            </a:r>
          </a:p>
        </p:txBody>
      </p:sp>
      <p:sp>
        <p:nvSpPr>
          <p:cNvPr id="27662" name="Text Box 25"/>
          <p:cNvSpPr txBox="1">
            <a:spLocks noChangeArrowheads="1"/>
          </p:cNvSpPr>
          <p:nvPr/>
        </p:nvSpPr>
        <p:spPr bwMode="auto">
          <a:xfrm>
            <a:off x="2895600" y="23161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sp>
        <p:nvSpPr>
          <p:cNvPr id="27663" name="Text Box 26"/>
          <p:cNvSpPr txBox="1">
            <a:spLocks noChangeArrowheads="1"/>
          </p:cNvSpPr>
          <p:nvPr/>
        </p:nvSpPr>
        <p:spPr bwMode="auto">
          <a:xfrm>
            <a:off x="3962400" y="2316162"/>
            <a:ext cx="1082675" cy="466725"/>
          </a:xfrm>
          <a:prstGeom prst="rect">
            <a:avLst/>
          </a:prstGeom>
          <a:solidFill>
            <a:srgbClr val="FFFF99"/>
          </a:solidFill>
          <a:ln w="9525">
            <a:solidFill>
              <a:schemeClr val="tx1"/>
            </a:solidFill>
            <a:miter lim="800000"/>
            <a:headEnd/>
            <a:tailEnd/>
          </a:ln>
        </p:spPr>
        <p:txBody>
          <a:bodyP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sz="2400" b="1">
                <a:latin typeface="AvantGarde" pitchFamily="34" charset="0"/>
              </a:rPr>
              <a:t>src1</a:t>
            </a:r>
          </a:p>
        </p:txBody>
      </p:sp>
      <p:grpSp>
        <p:nvGrpSpPr>
          <p:cNvPr id="27664" name="Group 27"/>
          <p:cNvGrpSpPr>
            <a:grpSpLocks/>
          </p:cNvGrpSpPr>
          <p:nvPr/>
        </p:nvGrpSpPr>
        <p:grpSpPr bwMode="auto">
          <a:xfrm>
            <a:off x="2133600" y="1935162"/>
            <a:ext cx="2209800" cy="762000"/>
            <a:chOff x="1968" y="1200"/>
            <a:chExt cx="1392" cy="480"/>
          </a:xfrm>
        </p:grpSpPr>
        <p:sp>
          <p:nvSpPr>
            <p:cNvPr id="27683" name="Line 28"/>
            <p:cNvSpPr>
              <a:spLocks noChangeShapeType="1"/>
            </p:cNvSpPr>
            <p:nvPr/>
          </p:nvSpPr>
          <p:spPr bwMode="auto">
            <a:xfrm flipV="1">
              <a:off x="1968" y="1200"/>
              <a:ext cx="0" cy="4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29"/>
            <p:cNvSpPr>
              <a:spLocks noChangeShapeType="1"/>
            </p:cNvSpPr>
            <p:nvPr/>
          </p:nvSpPr>
          <p:spPr bwMode="auto">
            <a:xfrm>
              <a:off x="1968" y="1488"/>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0"/>
            <p:cNvSpPr>
              <a:spLocks noChangeShapeType="1"/>
            </p:cNvSpPr>
            <p:nvPr/>
          </p:nvSpPr>
          <p:spPr bwMode="auto">
            <a:xfrm flipV="1">
              <a:off x="2688" y="1200"/>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1"/>
            <p:cNvSpPr>
              <a:spLocks noChangeShapeType="1"/>
            </p:cNvSpPr>
            <p:nvPr/>
          </p:nvSpPr>
          <p:spPr bwMode="auto">
            <a:xfrm flipV="1">
              <a:off x="3360" y="1200"/>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65" name="Group 32"/>
          <p:cNvGrpSpPr>
            <a:grpSpLocks/>
          </p:cNvGrpSpPr>
          <p:nvPr/>
        </p:nvGrpSpPr>
        <p:grpSpPr bwMode="auto">
          <a:xfrm>
            <a:off x="2514600" y="1935162"/>
            <a:ext cx="1295400" cy="685800"/>
            <a:chOff x="2016" y="1200"/>
            <a:chExt cx="624" cy="432"/>
          </a:xfrm>
        </p:grpSpPr>
        <p:sp>
          <p:nvSpPr>
            <p:cNvPr id="27680" name="Line 33"/>
            <p:cNvSpPr>
              <a:spLocks noChangeShapeType="1"/>
            </p:cNvSpPr>
            <p:nvPr/>
          </p:nvSpPr>
          <p:spPr bwMode="auto">
            <a:xfrm>
              <a:off x="2016" y="1200"/>
              <a:ext cx="0" cy="192"/>
            </a:xfrm>
            <a:prstGeom prst="line">
              <a:avLst/>
            </a:prstGeom>
            <a:noFill/>
            <a:ln w="38100">
              <a:solidFill>
                <a:srgbClr val="008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4"/>
            <p:cNvSpPr>
              <a:spLocks noChangeShapeType="1"/>
            </p:cNvSpPr>
            <p:nvPr/>
          </p:nvSpPr>
          <p:spPr bwMode="auto">
            <a:xfrm>
              <a:off x="2016" y="1392"/>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5"/>
            <p:cNvSpPr>
              <a:spLocks noChangeShapeType="1"/>
            </p:cNvSpPr>
            <p:nvPr/>
          </p:nvSpPr>
          <p:spPr bwMode="auto">
            <a:xfrm>
              <a:off x="2640" y="1392"/>
              <a:ext cx="0" cy="24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66" name="Group 36"/>
          <p:cNvGrpSpPr>
            <a:grpSpLocks/>
          </p:cNvGrpSpPr>
          <p:nvPr/>
        </p:nvGrpSpPr>
        <p:grpSpPr bwMode="auto">
          <a:xfrm>
            <a:off x="2819400" y="1935162"/>
            <a:ext cx="2057400" cy="533400"/>
            <a:chOff x="2016" y="1200"/>
            <a:chExt cx="624" cy="432"/>
          </a:xfrm>
        </p:grpSpPr>
        <p:sp>
          <p:nvSpPr>
            <p:cNvPr id="27677" name="Line 37"/>
            <p:cNvSpPr>
              <a:spLocks noChangeShapeType="1"/>
            </p:cNvSpPr>
            <p:nvPr/>
          </p:nvSpPr>
          <p:spPr bwMode="auto">
            <a:xfrm>
              <a:off x="2016" y="1200"/>
              <a:ext cx="0" cy="192"/>
            </a:xfrm>
            <a:prstGeom prst="line">
              <a:avLst/>
            </a:prstGeom>
            <a:noFill/>
            <a:ln w="38100">
              <a:solidFill>
                <a:srgbClr val="008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38"/>
            <p:cNvSpPr>
              <a:spLocks noChangeShapeType="1"/>
            </p:cNvSpPr>
            <p:nvPr/>
          </p:nvSpPr>
          <p:spPr bwMode="auto">
            <a:xfrm>
              <a:off x="2016" y="1392"/>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39"/>
            <p:cNvSpPr>
              <a:spLocks noChangeShapeType="1"/>
            </p:cNvSpPr>
            <p:nvPr/>
          </p:nvSpPr>
          <p:spPr bwMode="auto">
            <a:xfrm>
              <a:off x="2640" y="1392"/>
              <a:ext cx="0" cy="24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67" name="Group 41"/>
          <p:cNvGrpSpPr>
            <a:grpSpLocks/>
          </p:cNvGrpSpPr>
          <p:nvPr/>
        </p:nvGrpSpPr>
        <p:grpSpPr bwMode="auto">
          <a:xfrm>
            <a:off x="2133600" y="1173162"/>
            <a:ext cx="2209800" cy="762000"/>
            <a:chOff x="1968" y="1200"/>
            <a:chExt cx="1392" cy="480"/>
          </a:xfrm>
        </p:grpSpPr>
        <p:sp>
          <p:nvSpPr>
            <p:cNvPr id="27673" name="Line 42"/>
            <p:cNvSpPr>
              <a:spLocks noChangeShapeType="1"/>
            </p:cNvSpPr>
            <p:nvPr/>
          </p:nvSpPr>
          <p:spPr bwMode="auto">
            <a:xfrm flipV="1">
              <a:off x="1968" y="1200"/>
              <a:ext cx="0" cy="4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43"/>
            <p:cNvSpPr>
              <a:spLocks noChangeShapeType="1"/>
            </p:cNvSpPr>
            <p:nvPr/>
          </p:nvSpPr>
          <p:spPr bwMode="auto">
            <a:xfrm>
              <a:off x="1968" y="1488"/>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44"/>
            <p:cNvSpPr>
              <a:spLocks noChangeShapeType="1"/>
            </p:cNvSpPr>
            <p:nvPr/>
          </p:nvSpPr>
          <p:spPr bwMode="auto">
            <a:xfrm flipV="1">
              <a:off x="2688" y="1200"/>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45"/>
            <p:cNvSpPr>
              <a:spLocks noChangeShapeType="1"/>
            </p:cNvSpPr>
            <p:nvPr/>
          </p:nvSpPr>
          <p:spPr bwMode="auto">
            <a:xfrm flipV="1">
              <a:off x="3360" y="1200"/>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7668" name="Line 46"/>
          <p:cNvSpPr>
            <a:spLocks noChangeShapeType="1"/>
          </p:cNvSpPr>
          <p:nvPr/>
        </p:nvSpPr>
        <p:spPr bwMode="auto">
          <a:xfrm flipV="1">
            <a:off x="2514600" y="1096962"/>
            <a:ext cx="0" cy="8382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47"/>
          <p:cNvSpPr>
            <a:spLocks noChangeShapeType="1"/>
          </p:cNvSpPr>
          <p:nvPr/>
        </p:nvSpPr>
        <p:spPr bwMode="auto">
          <a:xfrm flipV="1">
            <a:off x="2819400" y="1096962"/>
            <a:ext cx="0" cy="8382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0" name="Text Box 48"/>
          <p:cNvSpPr txBox="1">
            <a:spLocks noChangeArrowheads="1"/>
          </p:cNvSpPr>
          <p:nvPr/>
        </p:nvSpPr>
        <p:spPr bwMode="auto">
          <a:xfrm>
            <a:off x="5410200" y="1020762"/>
            <a:ext cx="27701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3835400" algn="l"/>
              </a:tabLst>
              <a:defRPr sz="2000">
                <a:solidFill>
                  <a:schemeClr val="tx1"/>
                </a:solidFill>
                <a:latin typeface="Times New Roman" pitchFamily="18" charset="0"/>
              </a:defRPr>
            </a:lvl1pPr>
            <a:lvl2pPr marL="742950" indent="-285750">
              <a:tabLst>
                <a:tab pos="3835400" algn="l"/>
              </a:tabLst>
              <a:defRPr sz="2000">
                <a:solidFill>
                  <a:schemeClr val="tx1"/>
                </a:solidFill>
                <a:latin typeface="Times New Roman" pitchFamily="18" charset="0"/>
              </a:defRPr>
            </a:lvl2pPr>
            <a:lvl3pPr marL="1143000" indent="-228600">
              <a:tabLst>
                <a:tab pos="3835400" algn="l"/>
              </a:tabLst>
              <a:defRPr sz="2000">
                <a:solidFill>
                  <a:schemeClr val="tx1"/>
                </a:solidFill>
                <a:latin typeface="Times New Roman" pitchFamily="18" charset="0"/>
              </a:defRPr>
            </a:lvl3pPr>
            <a:lvl4pPr marL="1600200" indent="-228600">
              <a:tabLst>
                <a:tab pos="3835400" algn="l"/>
              </a:tabLst>
              <a:defRPr sz="2000">
                <a:solidFill>
                  <a:schemeClr val="tx1"/>
                </a:solidFill>
                <a:latin typeface="Times New Roman" pitchFamily="18" charset="0"/>
              </a:defRPr>
            </a:lvl4pPr>
            <a:lvl5pPr marL="2057400" indent="-228600">
              <a:tabLst>
                <a:tab pos="3835400" algn="l"/>
              </a:tabLst>
              <a:defRPr sz="2000">
                <a:solidFill>
                  <a:schemeClr val="tx1"/>
                </a:solidFill>
                <a:latin typeface="Times New Roman" pitchFamily="18" charset="0"/>
              </a:defRPr>
            </a:lvl5pPr>
            <a:lvl6pPr marL="2514600" indent="-228600" eaLnBrk="0" fontAlgn="base" hangingPunct="0">
              <a:spcBef>
                <a:spcPct val="0"/>
              </a:spcBef>
              <a:spcAft>
                <a:spcPct val="0"/>
              </a:spcAft>
              <a:tabLst>
                <a:tab pos="3835400" algn="l"/>
              </a:tabLst>
              <a:defRPr sz="2000">
                <a:solidFill>
                  <a:schemeClr val="tx1"/>
                </a:solidFill>
                <a:latin typeface="Times New Roman" pitchFamily="18" charset="0"/>
              </a:defRPr>
            </a:lvl6pPr>
            <a:lvl7pPr marL="2971800" indent="-228600" eaLnBrk="0" fontAlgn="base" hangingPunct="0">
              <a:spcBef>
                <a:spcPct val="0"/>
              </a:spcBef>
              <a:spcAft>
                <a:spcPct val="0"/>
              </a:spcAft>
              <a:tabLst>
                <a:tab pos="3835400" algn="l"/>
              </a:tabLst>
              <a:defRPr sz="2000">
                <a:solidFill>
                  <a:schemeClr val="tx1"/>
                </a:solidFill>
                <a:latin typeface="Times New Roman" pitchFamily="18" charset="0"/>
              </a:defRPr>
            </a:lvl7pPr>
            <a:lvl8pPr marL="3429000" indent="-228600" eaLnBrk="0" fontAlgn="base" hangingPunct="0">
              <a:spcBef>
                <a:spcPct val="0"/>
              </a:spcBef>
              <a:spcAft>
                <a:spcPct val="0"/>
              </a:spcAft>
              <a:tabLst>
                <a:tab pos="3835400" algn="l"/>
              </a:tabLst>
              <a:defRPr sz="2000">
                <a:solidFill>
                  <a:schemeClr val="tx1"/>
                </a:solidFill>
                <a:latin typeface="Times New Roman" pitchFamily="18" charset="0"/>
              </a:defRPr>
            </a:lvl8pPr>
            <a:lvl9pPr marL="3886200" indent="-228600" eaLnBrk="0" fontAlgn="base" hangingPunct="0">
              <a:spcBef>
                <a:spcPct val="0"/>
              </a:spcBef>
              <a:spcAft>
                <a:spcPct val="0"/>
              </a:spcAft>
              <a:tabLst>
                <a:tab pos="3835400" algn="l"/>
              </a:tabLst>
              <a:defRPr sz="2000">
                <a:solidFill>
                  <a:schemeClr val="tx1"/>
                </a:solidFill>
                <a:latin typeface="Times New Roman" pitchFamily="18" charset="0"/>
              </a:defRPr>
            </a:lvl9pPr>
          </a:lstStyle>
          <a:p>
            <a:pPr>
              <a:buFontTx/>
              <a:buChar char=""/>
            </a:pPr>
            <a:r>
              <a:rPr lang="en-US" altLang="en-US">
                <a:latin typeface="AvantGarde" pitchFamily="34" charset="0"/>
              </a:rPr>
              <a:t> simplifications</a:t>
            </a:r>
          </a:p>
          <a:p>
            <a:r>
              <a:rPr lang="en-US" altLang="en-US">
                <a:latin typeface="AvantGarde" pitchFamily="34" charset="0"/>
              </a:rPr>
              <a:t>    may be possible</a:t>
            </a:r>
          </a:p>
          <a:p>
            <a:pPr>
              <a:buFontTx/>
              <a:buChar char=""/>
            </a:pPr>
            <a:r>
              <a:rPr lang="en-US" altLang="en-US">
                <a:latin typeface="AvantGarde" pitchFamily="34" charset="0"/>
              </a:rPr>
              <a:t> resource checking </a:t>
            </a:r>
          </a:p>
          <a:p>
            <a:r>
              <a:rPr lang="en-US" altLang="en-US">
                <a:latin typeface="AvantGarde" pitchFamily="34" charset="0"/>
              </a:rPr>
              <a:t>   not shown</a:t>
            </a:r>
          </a:p>
        </p:txBody>
      </p:sp>
      <p:sp>
        <p:nvSpPr>
          <p:cNvPr id="27671" name="Line 49"/>
          <p:cNvSpPr>
            <a:spLocks noChangeShapeType="1"/>
          </p:cNvSpPr>
          <p:nvPr/>
        </p:nvSpPr>
        <p:spPr bwMode="auto">
          <a:xfrm>
            <a:off x="1524000" y="792162"/>
            <a:ext cx="0" cy="1981200"/>
          </a:xfrm>
          <a:prstGeom prst="line">
            <a:avLst/>
          </a:prstGeom>
          <a:noFill/>
          <a:ln w="38100">
            <a:solidFill>
              <a:srgbClr val="FF8E4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2" name="Text Box 50"/>
          <p:cNvSpPr txBox="1">
            <a:spLocks noChangeArrowheads="1"/>
          </p:cNvSpPr>
          <p:nvPr/>
        </p:nvSpPr>
        <p:spPr bwMode="auto">
          <a:xfrm rot="-5400000">
            <a:off x="393700" y="1557337"/>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a:latin typeface="Arial" pitchFamily="34" charset="0"/>
              </a:rPr>
              <a:t>Program order</a:t>
            </a:r>
          </a:p>
        </p:txBody>
      </p:sp>
    </p:spTree>
    <p:extLst>
      <p:ext uri="{BB962C8B-B14F-4D97-AF65-F5344CB8AC3E}">
        <p14:creationId xmlns:p14="http://schemas.microsoft.com/office/powerpoint/2010/main" val="291897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6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2" grpId="0" animBg="1"/>
      <p:bldP spid="27663" grpId="0" animBg="1"/>
      <p:bldP spid="27668" grpId="0" animBg="1"/>
      <p:bldP spid="2766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50"/>
          <p:cNvGrpSpPr>
            <a:grpSpLocks/>
          </p:cNvGrpSpPr>
          <p:nvPr/>
        </p:nvGrpSpPr>
        <p:grpSpPr bwMode="auto">
          <a:xfrm>
            <a:off x="1744663" y="1169988"/>
            <a:ext cx="4411662" cy="1592262"/>
            <a:chOff x="1099" y="737"/>
            <a:chExt cx="2779" cy="1003"/>
          </a:xfrm>
        </p:grpSpPr>
        <p:sp>
          <p:nvSpPr>
            <p:cNvPr id="32820" name="Rectangle 46"/>
            <p:cNvSpPr>
              <a:spLocks noChangeArrowheads="1"/>
            </p:cNvSpPr>
            <p:nvPr/>
          </p:nvSpPr>
          <p:spPr bwMode="auto">
            <a:xfrm>
              <a:off x="1099" y="1004"/>
              <a:ext cx="2779" cy="192"/>
            </a:xfrm>
            <a:prstGeom prst="rect">
              <a:avLst/>
            </a:prstGeom>
            <a:solidFill>
              <a:srgbClr val="FFB481">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32821" name="Rectangle 47"/>
            <p:cNvSpPr>
              <a:spLocks noChangeArrowheads="1"/>
            </p:cNvSpPr>
            <p:nvPr/>
          </p:nvSpPr>
          <p:spPr bwMode="auto">
            <a:xfrm>
              <a:off x="1099" y="1271"/>
              <a:ext cx="2779" cy="192"/>
            </a:xfrm>
            <a:prstGeom prst="rect">
              <a:avLst/>
            </a:prstGeom>
            <a:solidFill>
              <a:srgbClr val="FFB481">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32822" name="Rectangle 48"/>
            <p:cNvSpPr>
              <a:spLocks noChangeArrowheads="1"/>
            </p:cNvSpPr>
            <p:nvPr/>
          </p:nvSpPr>
          <p:spPr bwMode="auto">
            <a:xfrm>
              <a:off x="1099" y="737"/>
              <a:ext cx="2771" cy="192"/>
            </a:xfrm>
            <a:prstGeom prst="rect">
              <a:avLst/>
            </a:prstGeom>
            <a:solidFill>
              <a:srgbClr val="FFFF99">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sp>
          <p:nvSpPr>
            <p:cNvPr id="32823" name="Rectangle 49"/>
            <p:cNvSpPr>
              <a:spLocks noChangeArrowheads="1"/>
            </p:cNvSpPr>
            <p:nvPr/>
          </p:nvSpPr>
          <p:spPr bwMode="auto">
            <a:xfrm>
              <a:off x="1099" y="1548"/>
              <a:ext cx="2771" cy="192"/>
            </a:xfrm>
            <a:prstGeom prst="rect">
              <a:avLst/>
            </a:prstGeom>
            <a:solidFill>
              <a:srgbClr val="FFFF99">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en-US" b="1">
                <a:latin typeface="AvantGarde" pitchFamily="34" charset="0"/>
              </a:endParaRPr>
            </a:p>
          </p:txBody>
        </p:sp>
      </p:grpSp>
      <p:sp>
        <p:nvSpPr>
          <p:cNvPr id="32771" name="Rectangle 11"/>
          <p:cNvSpPr>
            <a:spLocks noChangeArrowheads="1"/>
          </p:cNvSpPr>
          <p:nvPr/>
        </p:nvSpPr>
        <p:spPr bwMode="auto">
          <a:xfrm>
            <a:off x="3352800" y="1981200"/>
            <a:ext cx="5334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2" name="Rectangle 9"/>
          <p:cNvSpPr>
            <a:spLocks noChangeArrowheads="1"/>
          </p:cNvSpPr>
          <p:nvPr/>
        </p:nvSpPr>
        <p:spPr bwMode="auto">
          <a:xfrm>
            <a:off x="4800600" y="1143000"/>
            <a:ext cx="4572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3" name="Rectangle 10"/>
          <p:cNvSpPr>
            <a:spLocks noChangeArrowheads="1"/>
          </p:cNvSpPr>
          <p:nvPr/>
        </p:nvSpPr>
        <p:spPr bwMode="auto">
          <a:xfrm>
            <a:off x="4343400" y="2057400"/>
            <a:ext cx="457200" cy="304800"/>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4" name="Rectangle 8"/>
          <p:cNvSpPr>
            <a:spLocks noChangeArrowheads="1"/>
          </p:cNvSpPr>
          <p:nvPr/>
        </p:nvSpPr>
        <p:spPr bwMode="auto">
          <a:xfrm>
            <a:off x="3429000" y="2438400"/>
            <a:ext cx="533400" cy="3048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5" name="Rectangle 7"/>
          <p:cNvSpPr>
            <a:spLocks noChangeArrowheads="1"/>
          </p:cNvSpPr>
          <p:nvPr/>
        </p:nvSpPr>
        <p:spPr bwMode="auto">
          <a:xfrm>
            <a:off x="3429000" y="2057400"/>
            <a:ext cx="533400" cy="3048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6" name="Rectangle 6"/>
          <p:cNvSpPr>
            <a:spLocks noChangeArrowheads="1"/>
          </p:cNvSpPr>
          <p:nvPr/>
        </p:nvSpPr>
        <p:spPr bwMode="auto">
          <a:xfrm>
            <a:off x="5181600" y="1600200"/>
            <a:ext cx="609600" cy="3048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7" name="Rectangle 5"/>
          <p:cNvSpPr>
            <a:spLocks noChangeArrowheads="1"/>
          </p:cNvSpPr>
          <p:nvPr/>
        </p:nvSpPr>
        <p:spPr bwMode="auto">
          <a:xfrm>
            <a:off x="3352800" y="1143000"/>
            <a:ext cx="609600" cy="3048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778" name="Rectangle 2"/>
          <p:cNvSpPr>
            <a:spLocks noGrp="1" noChangeArrowheads="1"/>
          </p:cNvSpPr>
          <p:nvPr>
            <p:ph type="title"/>
          </p:nvPr>
        </p:nvSpPr>
        <p:spPr/>
        <p:txBody>
          <a:bodyPr/>
          <a:lstStyle/>
          <a:p>
            <a:r>
              <a:rPr lang="en-US" altLang="en-US" smtClean="0"/>
              <a:t>Preserving Sequential Semantics</a:t>
            </a:r>
          </a:p>
        </p:txBody>
      </p:sp>
      <p:sp>
        <p:nvSpPr>
          <p:cNvPr id="32779" name="Rectangle 3"/>
          <p:cNvSpPr>
            <a:spLocks noGrp="1" noChangeArrowheads="1"/>
          </p:cNvSpPr>
          <p:nvPr>
            <p:ph type="body" idx="1"/>
          </p:nvPr>
        </p:nvSpPr>
        <p:spPr>
          <a:xfrm>
            <a:off x="685800" y="1066800"/>
            <a:ext cx="7772400" cy="2362200"/>
          </a:xfrm>
        </p:spPr>
        <p:txBody>
          <a:bodyPr>
            <a:normAutofit fontScale="92500" lnSpcReduction="20000"/>
          </a:bodyPr>
          <a:lstStyle/>
          <a:p>
            <a:pPr>
              <a:buFontTx/>
              <a:buNone/>
            </a:pPr>
            <a:r>
              <a:rPr lang="en-US" altLang="en-US" smtClean="0"/>
              <a:t>loop:		ld 	r2, 	10(r1)</a:t>
            </a:r>
          </a:p>
          <a:p>
            <a:pPr>
              <a:buFontTx/>
              <a:buNone/>
            </a:pPr>
            <a:r>
              <a:rPr lang="en-US" altLang="en-US" smtClean="0"/>
              <a:t>			add	r3,	r3,	r2</a:t>
            </a:r>
          </a:p>
          <a:p>
            <a:pPr>
              <a:buFontTx/>
              <a:buNone/>
            </a:pPr>
            <a:r>
              <a:rPr lang="en-US" altLang="en-US" smtClean="0"/>
              <a:t>			sub	r1,	r1,	1</a:t>
            </a:r>
          </a:p>
          <a:p>
            <a:pPr>
              <a:buFontTx/>
              <a:buNone/>
            </a:pPr>
            <a:r>
              <a:rPr lang="en-US" altLang="en-US" smtClean="0"/>
              <a:t>			bne	r1,	r0,	loop</a:t>
            </a:r>
            <a:endParaRPr lang="en-US" altLang="en-US" b="0" smtClean="0"/>
          </a:p>
          <a:p>
            <a:pPr>
              <a:buFontTx/>
              <a:buNone/>
            </a:pPr>
            <a:r>
              <a:rPr lang="en-US" altLang="en-US" smtClean="0"/>
              <a:t>Pipelining:</a:t>
            </a:r>
          </a:p>
          <a:p>
            <a:pPr>
              <a:buFontTx/>
              <a:buNone/>
            </a:pPr>
            <a:endParaRPr lang="en-US" altLang="en-US" smtClean="0"/>
          </a:p>
        </p:txBody>
      </p:sp>
      <p:sp>
        <p:nvSpPr>
          <p:cNvPr id="32780" name="Text Box 4"/>
          <p:cNvSpPr txBox="1">
            <a:spLocks noChangeArrowheads="1"/>
          </p:cNvSpPr>
          <p:nvPr/>
        </p:nvSpPr>
        <p:spPr bwMode="auto">
          <a:xfrm>
            <a:off x="6400800" y="1600200"/>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a:latin typeface="AvantGarde" pitchFamily="34" charset="0"/>
              </a:rPr>
              <a:t>sum += a[i--]</a:t>
            </a:r>
          </a:p>
        </p:txBody>
      </p:sp>
      <p:sp>
        <p:nvSpPr>
          <p:cNvPr id="32781" name="Rectangle 12"/>
          <p:cNvSpPr>
            <a:spLocks noChangeArrowheads="1"/>
          </p:cNvSpPr>
          <p:nvPr/>
        </p:nvSpPr>
        <p:spPr bwMode="auto">
          <a:xfrm>
            <a:off x="10668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782" name="Rectangle 16"/>
          <p:cNvSpPr>
            <a:spLocks noChangeArrowheads="1"/>
          </p:cNvSpPr>
          <p:nvPr/>
        </p:nvSpPr>
        <p:spPr bwMode="auto">
          <a:xfrm>
            <a:off x="22860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783" name="Rectangle 17"/>
          <p:cNvSpPr>
            <a:spLocks noChangeArrowheads="1"/>
          </p:cNvSpPr>
          <p:nvPr/>
        </p:nvSpPr>
        <p:spPr bwMode="auto">
          <a:xfrm>
            <a:off x="3505200" y="3352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32784" name="Rectangle 18"/>
          <p:cNvSpPr>
            <a:spLocks noChangeArrowheads="1"/>
          </p:cNvSpPr>
          <p:nvPr/>
        </p:nvSpPr>
        <p:spPr bwMode="auto">
          <a:xfrm>
            <a:off x="22860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785" name="Rectangle 19"/>
          <p:cNvSpPr>
            <a:spLocks noChangeArrowheads="1"/>
          </p:cNvSpPr>
          <p:nvPr/>
        </p:nvSpPr>
        <p:spPr bwMode="auto">
          <a:xfrm>
            <a:off x="35052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786" name="Rectangle 20"/>
          <p:cNvSpPr>
            <a:spLocks noChangeArrowheads="1"/>
          </p:cNvSpPr>
          <p:nvPr/>
        </p:nvSpPr>
        <p:spPr bwMode="auto">
          <a:xfrm>
            <a:off x="4724400" y="36576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32787" name="Rectangle 21"/>
          <p:cNvSpPr>
            <a:spLocks noChangeArrowheads="1"/>
          </p:cNvSpPr>
          <p:nvPr/>
        </p:nvSpPr>
        <p:spPr bwMode="auto">
          <a:xfrm>
            <a:off x="35052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788" name="Rectangle 22"/>
          <p:cNvSpPr>
            <a:spLocks noChangeArrowheads="1"/>
          </p:cNvSpPr>
          <p:nvPr/>
        </p:nvSpPr>
        <p:spPr bwMode="auto">
          <a:xfrm>
            <a:off x="47244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789" name="Rectangle 23"/>
          <p:cNvSpPr>
            <a:spLocks noChangeArrowheads="1"/>
          </p:cNvSpPr>
          <p:nvPr/>
        </p:nvSpPr>
        <p:spPr bwMode="auto">
          <a:xfrm>
            <a:off x="5943600" y="3962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sub</a:t>
            </a:r>
          </a:p>
        </p:txBody>
      </p:sp>
      <p:sp>
        <p:nvSpPr>
          <p:cNvPr id="32790" name="Rectangle 24"/>
          <p:cNvSpPr>
            <a:spLocks noChangeArrowheads="1"/>
          </p:cNvSpPr>
          <p:nvPr/>
        </p:nvSpPr>
        <p:spPr bwMode="auto">
          <a:xfrm>
            <a:off x="47244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791" name="Rectangle 25"/>
          <p:cNvSpPr>
            <a:spLocks noChangeArrowheads="1"/>
          </p:cNvSpPr>
          <p:nvPr/>
        </p:nvSpPr>
        <p:spPr bwMode="auto">
          <a:xfrm>
            <a:off x="59436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792" name="Rectangle 26"/>
          <p:cNvSpPr>
            <a:spLocks noChangeArrowheads="1"/>
          </p:cNvSpPr>
          <p:nvPr/>
        </p:nvSpPr>
        <p:spPr bwMode="auto">
          <a:xfrm>
            <a:off x="7162800" y="4267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2793" name="Line 27"/>
          <p:cNvSpPr>
            <a:spLocks noChangeShapeType="1"/>
          </p:cNvSpPr>
          <p:nvPr/>
        </p:nvSpPr>
        <p:spPr bwMode="auto">
          <a:xfrm>
            <a:off x="2819400" y="3200400"/>
            <a:ext cx="4876800"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4" name="Text Box 28"/>
          <p:cNvSpPr txBox="1">
            <a:spLocks noChangeArrowheads="1"/>
          </p:cNvSpPr>
          <p:nvPr/>
        </p:nvSpPr>
        <p:spPr bwMode="auto">
          <a:xfrm>
            <a:off x="4800600" y="2973388"/>
            <a:ext cx="8302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b="1">
                <a:latin typeface="AvantGarde" pitchFamily="34" charset="0"/>
              </a:rPr>
              <a:t>time</a:t>
            </a:r>
            <a:endParaRPr lang="en-US" altLang="en-US" sz="2400">
              <a:latin typeface="AvantGarde" pitchFamily="34" charset="0"/>
            </a:endParaRPr>
          </a:p>
        </p:txBody>
      </p:sp>
      <p:sp>
        <p:nvSpPr>
          <p:cNvPr id="32795" name="Text Box 29"/>
          <p:cNvSpPr txBox="1">
            <a:spLocks noChangeArrowheads="1"/>
          </p:cNvSpPr>
          <p:nvPr/>
        </p:nvSpPr>
        <p:spPr bwMode="auto">
          <a:xfrm>
            <a:off x="685800" y="4419600"/>
            <a:ext cx="2006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en-US" sz="2400" b="1">
                <a:latin typeface="AvantGarde" pitchFamily="34" charset="0"/>
              </a:rPr>
              <a:t>Superscalar:</a:t>
            </a:r>
            <a:endParaRPr lang="en-US" altLang="en-US" sz="2400">
              <a:latin typeface="AvantGarde" pitchFamily="34" charset="0"/>
            </a:endParaRPr>
          </a:p>
        </p:txBody>
      </p:sp>
      <p:sp>
        <p:nvSpPr>
          <p:cNvPr id="32796" name="Rectangle 30"/>
          <p:cNvSpPr>
            <a:spLocks noChangeArrowheads="1"/>
          </p:cNvSpPr>
          <p:nvPr/>
        </p:nvSpPr>
        <p:spPr bwMode="auto">
          <a:xfrm>
            <a:off x="10668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797" name="Rectangle 31"/>
          <p:cNvSpPr>
            <a:spLocks noChangeArrowheads="1"/>
          </p:cNvSpPr>
          <p:nvPr/>
        </p:nvSpPr>
        <p:spPr bwMode="auto">
          <a:xfrm>
            <a:off x="22860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798" name="Rectangle 32"/>
          <p:cNvSpPr>
            <a:spLocks noChangeArrowheads="1"/>
          </p:cNvSpPr>
          <p:nvPr/>
        </p:nvSpPr>
        <p:spPr bwMode="auto">
          <a:xfrm>
            <a:off x="3505200" y="48768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32799" name="Rectangle 33"/>
          <p:cNvSpPr>
            <a:spLocks noChangeArrowheads="1"/>
          </p:cNvSpPr>
          <p:nvPr/>
        </p:nvSpPr>
        <p:spPr bwMode="auto">
          <a:xfrm>
            <a:off x="22860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800" name="Rectangle 34"/>
          <p:cNvSpPr>
            <a:spLocks noChangeArrowheads="1"/>
          </p:cNvSpPr>
          <p:nvPr/>
        </p:nvSpPr>
        <p:spPr bwMode="auto">
          <a:xfrm>
            <a:off x="35052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801" name="Rectangle 35"/>
          <p:cNvSpPr>
            <a:spLocks noChangeArrowheads="1"/>
          </p:cNvSpPr>
          <p:nvPr/>
        </p:nvSpPr>
        <p:spPr bwMode="auto">
          <a:xfrm>
            <a:off x="47244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32802" name="Rectangle 36"/>
          <p:cNvSpPr>
            <a:spLocks noChangeArrowheads="1"/>
          </p:cNvSpPr>
          <p:nvPr/>
        </p:nvSpPr>
        <p:spPr bwMode="auto">
          <a:xfrm>
            <a:off x="22860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803" name="Rectangle 37"/>
          <p:cNvSpPr>
            <a:spLocks noChangeArrowheads="1"/>
          </p:cNvSpPr>
          <p:nvPr/>
        </p:nvSpPr>
        <p:spPr bwMode="auto">
          <a:xfrm>
            <a:off x="35052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804" name="Rectangle 38"/>
          <p:cNvSpPr>
            <a:spLocks noChangeArrowheads="1"/>
          </p:cNvSpPr>
          <p:nvPr/>
        </p:nvSpPr>
        <p:spPr bwMode="auto">
          <a:xfrm>
            <a:off x="4724400" y="54864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sub</a:t>
            </a:r>
          </a:p>
        </p:txBody>
      </p:sp>
      <p:sp>
        <p:nvSpPr>
          <p:cNvPr id="32805" name="Rectangle 39"/>
          <p:cNvSpPr>
            <a:spLocks noChangeArrowheads="1"/>
          </p:cNvSpPr>
          <p:nvPr/>
        </p:nvSpPr>
        <p:spPr bwMode="auto">
          <a:xfrm>
            <a:off x="35052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2806" name="Rectangle 40"/>
          <p:cNvSpPr>
            <a:spLocks noChangeArrowheads="1"/>
          </p:cNvSpPr>
          <p:nvPr/>
        </p:nvSpPr>
        <p:spPr bwMode="auto">
          <a:xfrm>
            <a:off x="47244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2807" name="Rectangle 41"/>
          <p:cNvSpPr>
            <a:spLocks noChangeArrowheads="1"/>
          </p:cNvSpPr>
          <p:nvPr/>
        </p:nvSpPr>
        <p:spPr bwMode="auto">
          <a:xfrm>
            <a:off x="59436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2808" name="Line 42"/>
          <p:cNvSpPr>
            <a:spLocks noChangeShapeType="1"/>
          </p:cNvSpPr>
          <p:nvPr/>
        </p:nvSpPr>
        <p:spPr bwMode="auto">
          <a:xfrm>
            <a:off x="3962400" y="1447800"/>
            <a:ext cx="12192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43"/>
          <p:cNvSpPr>
            <a:spLocks noChangeShapeType="1"/>
          </p:cNvSpPr>
          <p:nvPr/>
        </p:nvSpPr>
        <p:spPr bwMode="auto">
          <a:xfrm flipH="1">
            <a:off x="3886200" y="1447800"/>
            <a:ext cx="914400" cy="5334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0" name="Line 44"/>
          <p:cNvSpPr>
            <a:spLocks noChangeShapeType="1"/>
          </p:cNvSpPr>
          <p:nvPr/>
        </p:nvSpPr>
        <p:spPr bwMode="auto">
          <a:xfrm flipH="1">
            <a:off x="4724400" y="1371600"/>
            <a:ext cx="76200" cy="6096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1" name="Freeform 45"/>
          <p:cNvSpPr>
            <a:spLocks/>
          </p:cNvSpPr>
          <p:nvPr/>
        </p:nvSpPr>
        <p:spPr bwMode="auto">
          <a:xfrm>
            <a:off x="3962400" y="2133600"/>
            <a:ext cx="228600" cy="457200"/>
          </a:xfrm>
          <a:custGeom>
            <a:avLst/>
            <a:gdLst>
              <a:gd name="T0" fmla="*/ 0 w 144"/>
              <a:gd name="T1" fmla="*/ 0 h 288"/>
              <a:gd name="T2" fmla="*/ 228600 w 144"/>
              <a:gd name="T3" fmla="*/ 76200 h 288"/>
              <a:gd name="T4" fmla="*/ 0 w 144"/>
              <a:gd name="T5" fmla="*/ 4572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812" name="Line 51"/>
          <p:cNvSpPr>
            <a:spLocks noChangeShapeType="1"/>
          </p:cNvSpPr>
          <p:nvPr/>
        </p:nvSpPr>
        <p:spPr bwMode="auto">
          <a:xfrm>
            <a:off x="4419600" y="3505200"/>
            <a:ext cx="5334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3" name="Line 52"/>
          <p:cNvSpPr>
            <a:spLocks noChangeShapeType="1"/>
          </p:cNvSpPr>
          <p:nvPr/>
        </p:nvSpPr>
        <p:spPr bwMode="auto">
          <a:xfrm>
            <a:off x="4724400" y="3505200"/>
            <a:ext cx="1371600" cy="3810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4" name="Freeform 53"/>
          <p:cNvSpPr>
            <a:spLocks/>
          </p:cNvSpPr>
          <p:nvPr/>
        </p:nvSpPr>
        <p:spPr bwMode="auto">
          <a:xfrm>
            <a:off x="7162800" y="4114800"/>
            <a:ext cx="76200" cy="304800"/>
          </a:xfrm>
          <a:custGeom>
            <a:avLst/>
            <a:gdLst>
              <a:gd name="T0" fmla="*/ 0 w 144"/>
              <a:gd name="T1" fmla="*/ 0 h 288"/>
              <a:gd name="T2" fmla="*/ 76200 w 144"/>
              <a:gd name="T3" fmla="*/ 50800 h 288"/>
              <a:gd name="T4" fmla="*/ 0 w 144"/>
              <a:gd name="T5" fmla="*/ 3048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32815" name="Line 54"/>
          <p:cNvSpPr>
            <a:spLocks noChangeShapeType="1"/>
          </p:cNvSpPr>
          <p:nvPr/>
        </p:nvSpPr>
        <p:spPr bwMode="auto">
          <a:xfrm>
            <a:off x="4648200" y="4953000"/>
            <a:ext cx="533400" cy="152400"/>
          </a:xfrm>
          <a:prstGeom prst="line">
            <a:avLst/>
          </a:prstGeom>
          <a:noFill/>
          <a:ln w="38100">
            <a:solidFill>
              <a:srgbClr val="CCFF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6" name="Line 55"/>
          <p:cNvSpPr>
            <a:spLocks noChangeShapeType="1"/>
          </p:cNvSpPr>
          <p:nvPr/>
        </p:nvSpPr>
        <p:spPr bwMode="auto">
          <a:xfrm>
            <a:off x="4953000" y="4953000"/>
            <a:ext cx="457200" cy="152400"/>
          </a:xfrm>
          <a:prstGeom prst="line">
            <a:avLst/>
          </a:prstGeom>
          <a:noFill/>
          <a:ln w="38100">
            <a:solidFill>
              <a:srgbClr val="FF99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7" name="Freeform 56"/>
          <p:cNvSpPr>
            <a:spLocks/>
          </p:cNvSpPr>
          <p:nvPr/>
        </p:nvSpPr>
        <p:spPr bwMode="auto">
          <a:xfrm>
            <a:off x="6019800" y="5638800"/>
            <a:ext cx="76200" cy="304800"/>
          </a:xfrm>
          <a:custGeom>
            <a:avLst/>
            <a:gdLst>
              <a:gd name="T0" fmla="*/ 0 w 144"/>
              <a:gd name="T1" fmla="*/ 0 h 288"/>
              <a:gd name="T2" fmla="*/ 76200 w 144"/>
              <a:gd name="T3" fmla="*/ 50800 h 288"/>
              <a:gd name="T4" fmla="*/ 0 w 144"/>
              <a:gd name="T5" fmla="*/ 304800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72" y="0"/>
                  <a:pt x="144" y="0"/>
                  <a:pt x="144" y="48"/>
                </a:cubicBezTo>
                <a:cubicBezTo>
                  <a:pt x="144" y="96"/>
                  <a:pt x="24" y="248"/>
                  <a:pt x="0" y="288"/>
                </a:cubicBezTo>
              </a:path>
            </a:pathLst>
          </a:custGeom>
          <a:noFill/>
          <a:ln w="38100">
            <a:solidFill>
              <a:srgbClr val="66FF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cxnSp>
        <p:nvCxnSpPr>
          <p:cNvPr id="32818" name="Straight Connector 54"/>
          <p:cNvCxnSpPr>
            <a:cxnSpLocks noChangeShapeType="1"/>
          </p:cNvCxnSpPr>
          <p:nvPr/>
        </p:nvCxnSpPr>
        <p:spPr bwMode="auto">
          <a:xfrm rot="5400000">
            <a:off x="3124200" y="4876800"/>
            <a:ext cx="320040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2819" name="Straight Connector 55"/>
          <p:cNvCxnSpPr>
            <a:cxnSpLocks noChangeShapeType="1"/>
          </p:cNvCxnSpPr>
          <p:nvPr/>
        </p:nvCxnSpPr>
        <p:spPr bwMode="auto">
          <a:xfrm rot="5400000">
            <a:off x="4343400" y="4876800"/>
            <a:ext cx="320040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99255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Interrupts Example</a:t>
            </a:r>
          </a:p>
        </p:txBody>
      </p:sp>
      <p:sp>
        <p:nvSpPr>
          <p:cNvPr id="33795" name="Rectangle 4"/>
          <p:cNvSpPr>
            <a:spLocks noChangeArrowheads="1"/>
          </p:cNvSpPr>
          <p:nvPr/>
        </p:nvSpPr>
        <p:spPr bwMode="auto">
          <a:xfrm>
            <a:off x="990600" y="1905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796" name="Rectangle 5"/>
          <p:cNvSpPr>
            <a:spLocks noChangeArrowheads="1"/>
          </p:cNvSpPr>
          <p:nvPr/>
        </p:nvSpPr>
        <p:spPr bwMode="auto">
          <a:xfrm>
            <a:off x="2209800" y="1905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797" name="Rectangle 6"/>
          <p:cNvSpPr>
            <a:spLocks noChangeArrowheads="1"/>
          </p:cNvSpPr>
          <p:nvPr/>
        </p:nvSpPr>
        <p:spPr bwMode="auto">
          <a:xfrm>
            <a:off x="3429000" y="1905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33798" name="Rectangle 7"/>
          <p:cNvSpPr>
            <a:spLocks noChangeArrowheads="1"/>
          </p:cNvSpPr>
          <p:nvPr/>
        </p:nvSpPr>
        <p:spPr bwMode="auto">
          <a:xfrm>
            <a:off x="2209800" y="2209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799" name="Rectangle 8"/>
          <p:cNvSpPr>
            <a:spLocks noChangeArrowheads="1"/>
          </p:cNvSpPr>
          <p:nvPr/>
        </p:nvSpPr>
        <p:spPr bwMode="auto">
          <a:xfrm>
            <a:off x="3429000" y="2209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00" name="Rectangle 9"/>
          <p:cNvSpPr>
            <a:spLocks noChangeArrowheads="1"/>
          </p:cNvSpPr>
          <p:nvPr/>
        </p:nvSpPr>
        <p:spPr bwMode="auto">
          <a:xfrm>
            <a:off x="4648200" y="2209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33801" name="Rectangle 10"/>
          <p:cNvSpPr>
            <a:spLocks noChangeArrowheads="1"/>
          </p:cNvSpPr>
          <p:nvPr/>
        </p:nvSpPr>
        <p:spPr bwMode="auto">
          <a:xfrm>
            <a:off x="2209800" y="2514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02" name="Rectangle 11"/>
          <p:cNvSpPr>
            <a:spLocks noChangeArrowheads="1"/>
          </p:cNvSpPr>
          <p:nvPr/>
        </p:nvSpPr>
        <p:spPr bwMode="auto">
          <a:xfrm>
            <a:off x="3429000" y="2514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03" name="Rectangle 12"/>
          <p:cNvSpPr>
            <a:spLocks noChangeArrowheads="1"/>
          </p:cNvSpPr>
          <p:nvPr/>
        </p:nvSpPr>
        <p:spPr bwMode="auto">
          <a:xfrm>
            <a:off x="4648200" y="2514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div</a:t>
            </a:r>
          </a:p>
        </p:txBody>
      </p:sp>
      <p:sp>
        <p:nvSpPr>
          <p:cNvPr id="33804" name="Rectangle 13"/>
          <p:cNvSpPr>
            <a:spLocks noChangeArrowheads="1"/>
          </p:cNvSpPr>
          <p:nvPr/>
        </p:nvSpPr>
        <p:spPr bwMode="auto">
          <a:xfrm>
            <a:off x="3429000" y="2819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05" name="Rectangle 14"/>
          <p:cNvSpPr>
            <a:spLocks noChangeArrowheads="1"/>
          </p:cNvSpPr>
          <p:nvPr/>
        </p:nvSpPr>
        <p:spPr bwMode="auto">
          <a:xfrm>
            <a:off x="4648200" y="2819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06" name="Rectangle 15"/>
          <p:cNvSpPr>
            <a:spLocks noChangeArrowheads="1"/>
          </p:cNvSpPr>
          <p:nvPr/>
        </p:nvSpPr>
        <p:spPr bwMode="auto">
          <a:xfrm>
            <a:off x="5867400" y="2819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3807" name="Line 16"/>
          <p:cNvSpPr>
            <a:spLocks noChangeShapeType="1"/>
          </p:cNvSpPr>
          <p:nvPr/>
        </p:nvSpPr>
        <p:spPr bwMode="auto">
          <a:xfrm>
            <a:off x="1905000" y="1676400"/>
            <a:ext cx="304800" cy="990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Text Box 17"/>
          <p:cNvSpPr txBox="1">
            <a:spLocks noChangeArrowheads="1"/>
          </p:cNvSpPr>
          <p:nvPr/>
        </p:nvSpPr>
        <p:spPr bwMode="auto">
          <a:xfrm>
            <a:off x="990600" y="1066800"/>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Exception</a:t>
            </a:r>
          </a:p>
          <a:p>
            <a:pPr algn="ctr"/>
            <a:r>
              <a:rPr lang="en-US" altLang="en-US">
                <a:latin typeface="AvantGarde" pitchFamily="34" charset="0"/>
              </a:rPr>
              <a:t>raised</a:t>
            </a:r>
          </a:p>
        </p:txBody>
      </p:sp>
      <p:sp>
        <p:nvSpPr>
          <p:cNvPr id="33809" name="Line 18"/>
          <p:cNvSpPr>
            <a:spLocks noChangeShapeType="1"/>
          </p:cNvSpPr>
          <p:nvPr/>
        </p:nvSpPr>
        <p:spPr bwMode="auto">
          <a:xfrm>
            <a:off x="5562600" y="1676400"/>
            <a:ext cx="304800" cy="990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Text Box 19"/>
          <p:cNvSpPr txBox="1">
            <a:spLocks noChangeArrowheads="1"/>
          </p:cNvSpPr>
          <p:nvPr/>
        </p:nvSpPr>
        <p:spPr bwMode="auto">
          <a:xfrm>
            <a:off x="4648200" y="1066800"/>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Exception</a:t>
            </a:r>
          </a:p>
          <a:p>
            <a:pPr algn="ctr"/>
            <a:r>
              <a:rPr lang="en-US" altLang="en-US">
                <a:latin typeface="AvantGarde" pitchFamily="34" charset="0"/>
              </a:rPr>
              <a:t>taken</a:t>
            </a:r>
          </a:p>
        </p:txBody>
      </p:sp>
      <p:sp>
        <p:nvSpPr>
          <p:cNvPr id="33811" name="Rectangle 23"/>
          <p:cNvSpPr>
            <a:spLocks noChangeArrowheads="1"/>
          </p:cNvSpPr>
          <p:nvPr/>
        </p:nvSpPr>
        <p:spPr bwMode="auto">
          <a:xfrm>
            <a:off x="4648200" y="3124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12" name="Rectangle 24"/>
          <p:cNvSpPr>
            <a:spLocks noChangeArrowheads="1"/>
          </p:cNvSpPr>
          <p:nvPr/>
        </p:nvSpPr>
        <p:spPr bwMode="auto">
          <a:xfrm>
            <a:off x="5867400" y="3124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13" name="Rectangle 25"/>
          <p:cNvSpPr>
            <a:spLocks noChangeArrowheads="1"/>
          </p:cNvSpPr>
          <p:nvPr/>
        </p:nvSpPr>
        <p:spPr bwMode="auto">
          <a:xfrm>
            <a:off x="7086600" y="3124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3814" name="Line 26"/>
          <p:cNvSpPr>
            <a:spLocks noChangeShapeType="1"/>
          </p:cNvSpPr>
          <p:nvPr/>
        </p:nvSpPr>
        <p:spPr bwMode="auto">
          <a:xfrm>
            <a:off x="5791200" y="2819400"/>
            <a:ext cx="251460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5" name="Line 27"/>
          <p:cNvSpPr>
            <a:spLocks noChangeShapeType="1"/>
          </p:cNvSpPr>
          <p:nvPr/>
        </p:nvSpPr>
        <p:spPr bwMode="auto">
          <a:xfrm flipV="1">
            <a:off x="5943600" y="2819400"/>
            <a:ext cx="236220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Rectangle 28"/>
          <p:cNvSpPr>
            <a:spLocks noChangeArrowheads="1"/>
          </p:cNvSpPr>
          <p:nvPr/>
        </p:nvSpPr>
        <p:spPr bwMode="auto">
          <a:xfrm>
            <a:off x="990600" y="4572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17" name="Rectangle 29"/>
          <p:cNvSpPr>
            <a:spLocks noChangeArrowheads="1"/>
          </p:cNvSpPr>
          <p:nvPr/>
        </p:nvSpPr>
        <p:spPr bwMode="auto">
          <a:xfrm>
            <a:off x="2209800" y="4572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18" name="Rectangle 30"/>
          <p:cNvSpPr>
            <a:spLocks noChangeArrowheads="1"/>
          </p:cNvSpPr>
          <p:nvPr/>
        </p:nvSpPr>
        <p:spPr bwMode="auto">
          <a:xfrm>
            <a:off x="3429000" y="45720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ld</a:t>
            </a:r>
          </a:p>
        </p:txBody>
      </p:sp>
      <p:sp>
        <p:nvSpPr>
          <p:cNvPr id="33819" name="Rectangle 31"/>
          <p:cNvSpPr>
            <a:spLocks noChangeArrowheads="1"/>
          </p:cNvSpPr>
          <p:nvPr/>
        </p:nvSpPr>
        <p:spPr bwMode="auto">
          <a:xfrm>
            <a:off x="2209800" y="4876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20" name="Rectangle 32"/>
          <p:cNvSpPr>
            <a:spLocks noChangeArrowheads="1"/>
          </p:cNvSpPr>
          <p:nvPr/>
        </p:nvSpPr>
        <p:spPr bwMode="auto">
          <a:xfrm>
            <a:off x="3429000" y="4876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21" name="Rectangle 33"/>
          <p:cNvSpPr>
            <a:spLocks noChangeArrowheads="1"/>
          </p:cNvSpPr>
          <p:nvPr/>
        </p:nvSpPr>
        <p:spPr bwMode="auto">
          <a:xfrm>
            <a:off x="4648200" y="48768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add</a:t>
            </a:r>
          </a:p>
        </p:txBody>
      </p:sp>
      <p:sp>
        <p:nvSpPr>
          <p:cNvPr id="33822" name="Rectangle 34"/>
          <p:cNvSpPr>
            <a:spLocks noChangeArrowheads="1"/>
          </p:cNvSpPr>
          <p:nvPr/>
        </p:nvSpPr>
        <p:spPr bwMode="auto">
          <a:xfrm>
            <a:off x="22098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23" name="Rectangle 35"/>
          <p:cNvSpPr>
            <a:spLocks noChangeArrowheads="1"/>
          </p:cNvSpPr>
          <p:nvPr/>
        </p:nvSpPr>
        <p:spPr bwMode="auto">
          <a:xfrm>
            <a:off x="34290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24" name="Rectangle 36"/>
          <p:cNvSpPr>
            <a:spLocks noChangeArrowheads="1"/>
          </p:cNvSpPr>
          <p:nvPr/>
        </p:nvSpPr>
        <p:spPr bwMode="auto">
          <a:xfrm>
            <a:off x="4648200" y="5181600"/>
            <a:ext cx="1219200" cy="304800"/>
          </a:xfrm>
          <a:prstGeom prst="rect">
            <a:avLst/>
          </a:prstGeom>
          <a:solidFill>
            <a:srgbClr val="FFB481"/>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div</a:t>
            </a:r>
          </a:p>
        </p:txBody>
      </p:sp>
      <p:sp>
        <p:nvSpPr>
          <p:cNvPr id="33825" name="Rectangle 37"/>
          <p:cNvSpPr>
            <a:spLocks noChangeArrowheads="1"/>
          </p:cNvSpPr>
          <p:nvPr/>
        </p:nvSpPr>
        <p:spPr bwMode="auto">
          <a:xfrm>
            <a:off x="3429000" y="5486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26" name="Rectangle 38"/>
          <p:cNvSpPr>
            <a:spLocks noChangeArrowheads="1"/>
          </p:cNvSpPr>
          <p:nvPr/>
        </p:nvSpPr>
        <p:spPr bwMode="auto">
          <a:xfrm>
            <a:off x="4648200" y="5486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27" name="Rectangle 39"/>
          <p:cNvSpPr>
            <a:spLocks noChangeArrowheads="1"/>
          </p:cNvSpPr>
          <p:nvPr/>
        </p:nvSpPr>
        <p:spPr bwMode="auto">
          <a:xfrm>
            <a:off x="5867400" y="54864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3828" name="Line 40"/>
          <p:cNvSpPr>
            <a:spLocks noChangeShapeType="1"/>
          </p:cNvSpPr>
          <p:nvPr/>
        </p:nvSpPr>
        <p:spPr bwMode="auto">
          <a:xfrm>
            <a:off x="1905000" y="4343400"/>
            <a:ext cx="304800" cy="990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29" name="Text Box 41"/>
          <p:cNvSpPr txBox="1">
            <a:spLocks noChangeArrowheads="1"/>
          </p:cNvSpPr>
          <p:nvPr/>
        </p:nvSpPr>
        <p:spPr bwMode="auto">
          <a:xfrm>
            <a:off x="990600" y="3733800"/>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Exception</a:t>
            </a:r>
          </a:p>
          <a:p>
            <a:pPr algn="ctr"/>
            <a:r>
              <a:rPr lang="en-US" altLang="en-US">
                <a:latin typeface="AvantGarde" pitchFamily="34" charset="0"/>
              </a:rPr>
              <a:t>raised</a:t>
            </a:r>
          </a:p>
        </p:txBody>
      </p:sp>
      <p:sp>
        <p:nvSpPr>
          <p:cNvPr id="33830" name="Line 42"/>
          <p:cNvSpPr>
            <a:spLocks noChangeShapeType="1"/>
          </p:cNvSpPr>
          <p:nvPr/>
        </p:nvSpPr>
        <p:spPr bwMode="auto">
          <a:xfrm flipH="1">
            <a:off x="4724400" y="4191000"/>
            <a:ext cx="152400" cy="3810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31" name="Text Box 43"/>
          <p:cNvSpPr txBox="1">
            <a:spLocks noChangeArrowheads="1"/>
          </p:cNvSpPr>
          <p:nvPr/>
        </p:nvSpPr>
        <p:spPr bwMode="auto">
          <a:xfrm>
            <a:off x="4648200" y="3733800"/>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Exception</a:t>
            </a:r>
          </a:p>
          <a:p>
            <a:pPr algn="ctr"/>
            <a:r>
              <a:rPr lang="en-US" altLang="en-US">
                <a:latin typeface="AvantGarde" pitchFamily="34" charset="0"/>
              </a:rPr>
              <a:t>taken</a:t>
            </a:r>
          </a:p>
        </p:txBody>
      </p:sp>
      <p:sp>
        <p:nvSpPr>
          <p:cNvPr id="33832" name="Rectangle 44"/>
          <p:cNvSpPr>
            <a:spLocks noChangeArrowheads="1"/>
          </p:cNvSpPr>
          <p:nvPr/>
        </p:nvSpPr>
        <p:spPr bwMode="auto">
          <a:xfrm>
            <a:off x="46482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fetch</a:t>
            </a:r>
          </a:p>
        </p:txBody>
      </p:sp>
      <p:sp>
        <p:nvSpPr>
          <p:cNvPr id="33833" name="Rectangle 45"/>
          <p:cNvSpPr>
            <a:spLocks noChangeArrowheads="1"/>
          </p:cNvSpPr>
          <p:nvPr/>
        </p:nvSpPr>
        <p:spPr bwMode="auto">
          <a:xfrm>
            <a:off x="58674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decode</a:t>
            </a:r>
          </a:p>
        </p:txBody>
      </p:sp>
      <p:sp>
        <p:nvSpPr>
          <p:cNvPr id="33834" name="Rectangle 46"/>
          <p:cNvSpPr>
            <a:spLocks noChangeArrowheads="1"/>
          </p:cNvSpPr>
          <p:nvPr/>
        </p:nvSpPr>
        <p:spPr bwMode="auto">
          <a:xfrm>
            <a:off x="7086600" y="5791200"/>
            <a:ext cx="1219200" cy="3048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b="1">
                <a:latin typeface="AvantGarde" pitchFamily="34" charset="0"/>
              </a:rPr>
              <a:t>bne</a:t>
            </a:r>
          </a:p>
        </p:txBody>
      </p:sp>
      <p:sp>
        <p:nvSpPr>
          <p:cNvPr id="33835" name="Line 47"/>
          <p:cNvSpPr>
            <a:spLocks noChangeShapeType="1"/>
          </p:cNvSpPr>
          <p:nvPr/>
        </p:nvSpPr>
        <p:spPr bwMode="auto">
          <a:xfrm>
            <a:off x="2209800" y="4876800"/>
            <a:ext cx="6096000" cy="1219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6" name="Line 48"/>
          <p:cNvSpPr>
            <a:spLocks noChangeShapeType="1"/>
          </p:cNvSpPr>
          <p:nvPr/>
        </p:nvSpPr>
        <p:spPr bwMode="auto">
          <a:xfrm flipV="1">
            <a:off x="3429000" y="4953000"/>
            <a:ext cx="2438400" cy="990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7" name="Text Box 49"/>
          <p:cNvSpPr txBox="1">
            <a:spLocks noChangeArrowheads="1"/>
          </p:cNvSpPr>
          <p:nvPr/>
        </p:nvSpPr>
        <p:spPr bwMode="auto">
          <a:xfrm>
            <a:off x="3048000" y="3733800"/>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en-US">
                <a:latin typeface="AvantGarde" pitchFamily="34" charset="0"/>
              </a:rPr>
              <a:t>Exception</a:t>
            </a:r>
          </a:p>
          <a:p>
            <a:pPr algn="ctr"/>
            <a:r>
              <a:rPr lang="en-US" altLang="en-US">
                <a:latin typeface="AvantGarde" pitchFamily="34" charset="0"/>
              </a:rPr>
              <a:t>raised</a:t>
            </a:r>
          </a:p>
        </p:txBody>
      </p:sp>
      <p:sp>
        <p:nvSpPr>
          <p:cNvPr id="33838" name="Line 50"/>
          <p:cNvSpPr>
            <a:spLocks noChangeShapeType="1"/>
          </p:cNvSpPr>
          <p:nvPr/>
        </p:nvSpPr>
        <p:spPr bwMode="auto">
          <a:xfrm>
            <a:off x="4038600" y="4343400"/>
            <a:ext cx="1524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39" name="Line 51"/>
          <p:cNvSpPr>
            <a:spLocks noChangeShapeType="1"/>
          </p:cNvSpPr>
          <p:nvPr/>
        </p:nvSpPr>
        <p:spPr bwMode="auto">
          <a:xfrm flipV="1">
            <a:off x="4724400" y="5638800"/>
            <a:ext cx="304800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89753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quarter" idx="4294967295"/>
          </p:nvPr>
        </p:nvSpPr>
        <p:spPr/>
        <p:txBody>
          <a:bodyPr/>
          <a:lstStyle/>
          <a:p>
            <a:pPr>
              <a:defRPr/>
            </a:pPr>
            <a:r>
              <a:rPr lang="en-US"/>
              <a:t>A. Moshovos ©</a:t>
            </a:r>
          </a:p>
        </p:txBody>
      </p:sp>
      <p:sp>
        <p:nvSpPr>
          <p:cNvPr id="13" name="Footer Placeholder 4"/>
          <p:cNvSpPr>
            <a:spLocks noGrp="1"/>
          </p:cNvSpPr>
          <p:nvPr>
            <p:ph type="ftr" sz="quarter" idx="4294967295"/>
          </p:nvPr>
        </p:nvSpPr>
        <p:spPr/>
        <p:txBody>
          <a:bodyPr/>
          <a:lstStyle/>
          <a:p>
            <a:pPr>
              <a:defRPr/>
            </a:pPr>
            <a:r>
              <a:rPr lang="en-US"/>
              <a:t>ECE1773 - Fall ‘07 ECE Toronto</a:t>
            </a:r>
          </a:p>
        </p:txBody>
      </p:sp>
      <p:sp>
        <p:nvSpPr>
          <p:cNvPr id="23556" name="Rectangle 3"/>
          <p:cNvSpPr>
            <a:spLocks noGrp="1" noChangeArrowheads="1"/>
          </p:cNvSpPr>
          <p:nvPr>
            <p:ph type="body" idx="1"/>
          </p:nvPr>
        </p:nvSpPr>
        <p:spPr/>
        <p:txBody>
          <a:bodyPr>
            <a:normAutofit fontScale="85000" lnSpcReduction="20000"/>
          </a:bodyPr>
          <a:lstStyle/>
          <a:p>
            <a:r>
              <a:rPr lang="en-US" altLang="en-US" smtClean="0"/>
              <a:t>Performance Spectrum?</a:t>
            </a:r>
          </a:p>
          <a:p>
            <a:pPr lvl="1"/>
            <a:r>
              <a:rPr lang="en-US" altLang="en-US" smtClean="0"/>
              <a:t>What if all instructions were </a:t>
            </a:r>
            <a:r>
              <a:rPr lang="en-US" altLang="en-US" smtClean="0">
                <a:solidFill>
                  <a:srgbClr val="FF0000"/>
                </a:solidFill>
              </a:rPr>
              <a:t>dependent</a:t>
            </a:r>
            <a:r>
              <a:rPr lang="en-US" altLang="en-US" smtClean="0"/>
              <a:t>?</a:t>
            </a:r>
          </a:p>
          <a:p>
            <a:pPr lvl="2"/>
            <a:r>
              <a:rPr lang="en-US" altLang="en-US" smtClean="0">
                <a:solidFill>
                  <a:srgbClr val="FF0000"/>
                </a:solidFill>
              </a:rPr>
              <a:t>Speedup = 0</a:t>
            </a:r>
            <a:r>
              <a:rPr lang="en-US" altLang="en-US" smtClean="0"/>
              <a:t>, Superscalar buys us nothing</a:t>
            </a:r>
          </a:p>
          <a:p>
            <a:pPr lvl="2"/>
            <a:endParaRPr lang="en-US" altLang="en-US" smtClean="0"/>
          </a:p>
          <a:p>
            <a:pPr lvl="2"/>
            <a:endParaRPr lang="en-US" altLang="en-US" smtClean="0"/>
          </a:p>
          <a:p>
            <a:pPr lvl="2"/>
            <a:endParaRPr lang="en-US" altLang="en-US" smtClean="0"/>
          </a:p>
          <a:p>
            <a:pPr lvl="1"/>
            <a:r>
              <a:rPr lang="en-US" altLang="en-US" smtClean="0"/>
              <a:t>What if all instructions were </a:t>
            </a:r>
            <a:r>
              <a:rPr lang="en-US" altLang="en-US" smtClean="0">
                <a:solidFill>
                  <a:srgbClr val="FF0000"/>
                </a:solidFill>
              </a:rPr>
              <a:t>independent</a:t>
            </a:r>
            <a:r>
              <a:rPr lang="en-US" altLang="en-US" smtClean="0"/>
              <a:t>?</a:t>
            </a:r>
          </a:p>
          <a:p>
            <a:pPr lvl="2"/>
            <a:r>
              <a:rPr lang="en-US" altLang="en-US" smtClean="0">
                <a:solidFill>
                  <a:srgbClr val="FF0000"/>
                </a:solidFill>
              </a:rPr>
              <a:t>Speedup = N</a:t>
            </a:r>
            <a:r>
              <a:rPr lang="en-US" altLang="en-US" smtClean="0"/>
              <a:t> where N = </a:t>
            </a:r>
            <a:r>
              <a:rPr lang="en-US" altLang="en-US" b="1" smtClean="0"/>
              <a:t>superscalarity</a:t>
            </a:r>
          </a:p>
          <a:p>
            <a:pPr lvl="2"/>
            <a:endParaRPr lang="en-US" altLang="en-US" smtClean="0"/>
          </a:p>
          <a:p>
            <a:pPr lvl="2"/>
            <a:endParaRPr lang="en-US" altLang="en-US" smtClean="0"/>
          </a:p>
          <a:p>
            <a:pPr lvl="2"/>
            <a:endParaRPr lang="en-US" altLang="en-US" smtClean="0"/>
          </a:p>
          <a:p>
            <a:r>
              <a:rPr lang="en-US" altLang="en-US" smtClean="0"/>
              <a:t>Again key is typical program behavior</a:t>
            </a:r>
          </a:p>
          <a:p>
            <a:pPr lvl="1"/>
            <a:r>
              <a:rPr lang="en-US" altLang="en-US" smtClean="0"/>
              <a:t>Some parallelism exists</a:t>
            </a:r>
          </a:p>
        </p:txBody>
      </p:sp>
      <p:sp>
        <p:nvSpPr>
          <p:cNvPr id="23557" name="Rectangle 2"/>
          <p:cNvSpPr>
            <a:spLocks noGrp="1" noChangeArrowheads="1"/>
          </p:cNvSpPr>
          <p:nvPr>
            <p:ph type="title"/>
          </p:nvPr>
        </p:nvSpPr>
        <p:spPr/>
        <p:txBody>
          <a:bodyPr/>
          <a:lstStyle/>
          <a:p>
            <a:r>
              <a:rPr lang="en-US" altLang="en-US" smtClean="0"/>
              <a:t>Superscalar Performance</a:t>
            </a:r>
          </a:p>
        </p:txBody>
      </p:sp>
      <p:sp>
        <p:nvSpPr>
          <p:cNvPr id="23558" name="Rectangle 4"/>
          <p:cNvSpPr>
            <a:spLocks noChangeArrowheads="1"/>
          </p:cNvSpPr>
          <p:nvPr/>
        </p:nvSpPr>
        <p:spPr bwMode="auto">
          <a:xfrm>
            <a:off x="3048000" y="28956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59" name="Rectangle 5"/>
          <p:cNvSpPr>
            <a:spLocks noChangeArrowheads="1"/>
          </p:cNvSpPr>
          <p:nvPr/>
        </p:nvSpPr>
        <p:spPr bwMode="auto">
          <a:xfrm>
            <a:off x="3276600" y="30480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0" name="Rectangle 6"/>
          <p:cNvSpPr>
            <a:spLocks noChangeArrowheads="1"/>
          </p:cNvSpPr>
          <p:nvPr/>
        </p:nvSpPr>
        <p:spPr bwMode="auto">
          <a:xfrm>
            <a:off x="3505200" y="32004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1" name="Rectangle 7"/>
          <p:cNvSpPr>
            <a:spLocks noChangeArrowheads="1"/>
          </p:cNvSpPr>
          <p:nvPr/>
        </p:nvSpPr>
        <p:spPr bwMode="auto">
          <a:xfrm>
            <a:off x="3733800" y="33528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2" name="Rectangle 8"/>
          <p:cNvSpPr>
            <a:spLocks noChangeArrowheads="1"/>
          </p:cNvSpPr>
          <p:nvPr/>
        </p:nvSpPr>
        <p:spPr bwMode="auto">
          <a:xfrm>
            <a:off x="3048000" y="44958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3" name="Rectangle 9"/>
          <p:cNvSpPr>
            <a:spLocks noChangeArrowheads="1"/>
          </p:cNvSpPr>
          <p:nvPr/>
        </p:nvSpPr>
        <p:spPr bwMode="auto">
          <a:xfrm>
            <a:off x="3048000" y="46482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4" name="Rectangle 10"/>
          <p:cNvSpPr>
            <a:spLocks noChangeArrowheads="1"/>
          </p:cNvSpPr>
          <p:nvPr/>
        </p:nvSpPr>
        <p:spPr bwMode="auto">
          <a:xfrm>
            <a:off x="3048000" y="48006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
        <p:nvSpPr>
          <p:cNvPr id="23565" name="Rectangle 11"/>
          <p:cNvSpPr>
            <a:spLocks noChangeArrowheads="1"/>
          </p:cNvSpPr>
          <p:nvPr/>
        </p:nvSpPr>
        <p:spPr bwMode="auto">
          <a:xfrm>
            <a:off x="3048000" y="4953000"/>
            <a:ext cx="914400" cy="152400"/>
          </a:xfrm>
          <a:prstGeom prst="rect">
            <a:avLst/>
          </a:prstGeom>
          <a:solidFill>
            <a:srgbClr val="FFFF99"/>
          </a:solidFill>
          <a:ln w="9525">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1915485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13551" y="-304800"/>
            <a:ext cx="8229600" cy="1143000"/>
          </a:xfrm>
        </p:spPr>
        <p:txBody>
          <a:bodyPr/>
          <a:lstStyle/>
          <a:p>
            <a:r>
              <a:rPr lang="en-US" altLang="en-US" dirty="0" smtClean="0"/>
              <a:t>“Real Life” Performance</a:t>
            </a:r>
          </a:p>
        </p:txBody>
      </p:sp>
      <p:graphicFrame>
        <p:nvGraphicFramePr>
          <p:cNvPr id="1026" name="Object 4"/>
          <p:cNvGraphicFramePr>
            <a:graphicFrameLocks noGrp="1" noChangeAspect="1"/>
          </p:cNvGraphicFramePr>
          <p:nvPr>
            <p:ph idx="1"/>
          </p:nvPr>
        </p:nvGraphicFramePr>
        <p:xfrm>
          <a:off x="623888" y="1433513"/>
          <a:ext cx="7896225" cy="4676775"/>
        </p:xfrm>
        <a:graphic>
          <a:graphicData uri="http://schemas.openxmlformats.org/presentationml/2006/ole">
            <mc:AlternateContent xmlns:mc="http://schemas.openxmlformats.org/markup-compatibility/2006">
              <mc:Choice xmlns:v="urn:schemas-microsoft-com:vml" Requires="v">
                <p:oleObj spid="_x0000_s28685" name="Chart" r:id="rId3" imgW="7896142" imgH="4676858" progId="Excel.Chart.8">
                  <p:embed/>
                </p:oleObj>
              </mc:Choice>
              <mc:Fallback>
                <p:oleObj name="Chart" r:id="rId3" imgW="7896142" imgH="4676858"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1433513"/>
                        <a:ext cx="78962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3"/>
          <p:cNvSpPr>
            <a:spLocks noGrp="1" noChangeArrowheads="1"/>
          </p:cNvSpPr>
          <p:nvPr>
            <p:ph type="body" sz="half" idx="4294967295"/>
          </p:nvPr>
        </p:nvSpPr>
        <p:spPr>
          <a:xfrm>
            <a:off x="1219200" y="1066800"/>
            <a:ext cx="7924800" cy="5181600"/>
          </a:xfrm>
        </p:spPr>
        <p:txBody>
          <a:bodyPr/>
          <a:lstStyle/>
          <a:p>
            <a:r>
              <a:rPr lang="en-US" altLang="en-US" sz="2000" smtClean="0"/>
              <a:t>SPEC CPU 2000: </a:t>
            </a:r>
            <a:r>
              <a:rPr lang="en-US" altLang="en-US" sz="2000" b="0" smtClean="0"/>
              <a:t>Simplescalar sim: 32K I$ and D$, 8K bpred</a:t>
            </a:r>
            <a:endParaRPr lang="en-US" altLang="en-US" sz="2000" smtClean="0"/>
          </a:p>
        </p:txBody>
      </p:sp>
      <p:sp>
        <p:nvSpPr>
          <p:cNvPr id="1029" name="Line 6"/>
          <p:cNvSpPr>
            <a:spLocks noChangeShapeType="1"/>
          </p:cNvSpPr>
          <p:nvPr/>
        </p:nvSpPr>
        <p:spPr bwMode="auto">
          <a:xfrm flipV="1">
            <a:off x="381000" y="2438400"/>
            <a:ext cx="0" cy="1600200"/>
          </a:xfrm>
          <a:prstGeom prst="line">
            <a:avLst/>
          </a:prstGeom>
          <a:noFill/>
          <a:ln w="57150">
            <a:solidFill>
              <a:srgbClr val="6600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86986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48482" name="Rectangle 2"/>
          <p:cNvSpPr>
            <a:spLocks noGrp="1" noChangeArrowheads="1"/>
          </p:cNvSpPr>
          <p:nvPr>
            <p:ph type="title"/>
          </p:nvPr>
        </p:nvSpPr>
        <p:spPr/>
        <p:txBody>
          <a:bodyPr/>
          <a:lstStyle/>
          <a:p>
            <a:r>
              <a:rPr lang="en-US"/>
              <a:t>Independence ISA</a:t>
            </a:r>
          </a:p>
        </p:txBody>
      </p:sp>
      <p:sp>
        <p:nvSpPr>
          <p:cNvPr id="148483" name="Rectangle 3"/>
          <p:cNvSpPr>
            <a:spLocks noGrp="1" noChangeArrowheads="1"/>
          </p:cNvSpPr>
          <p:nvPr>
            <p:ph type="body" idx="1"/>
          </p:nvPr>
        </p:nvSpPr>
        <p:spPr/>
        <p:txBody>
          <a:bodyPr/>
          <a:lstStyle/>
          <a:p>
            <a:r>
              <a:rPr lang="en-US" sz="2000" dirty="0"/>
              <a:t>Conventional ISA</a:t>
            </a:r>
          </a:p>
          <a:p>
            <a:pPr lvl="1"/>
            <a:r>
              <a:rPr lang="en-US" sz="1800" dirty="0"/>
              <a:t>Instructions execute in order</a:t>
            </a:r>
          </a:p>
          <a:p>
            <a:r>
              <a:rPr lang="en-US" sz="2000" dirty="0">
                <a:solidFill>
                  <a:srgbClr val="990000"/>
                </a:solidFill>
              </a:rPr>
              <a:t>No way of stating</a:t>
            </a:r>
          </a:p>
          <a:p>
            <a:pPr lvl="1"/>
            <a:r>
              <a:rPr lang="en-US" sz="1800" dirty="0">
                <a:solidFill>
                  <a:srgbClr val="990000"/>
                </a:solidFill>
              </a:rPr>
              <a:t>Instruction A is </a:t>
            </a:r>
            <a:r>
              <a:rPr lang="en-US" sz="1800" b="1" dirty="0">
                <a:solidFill>
                  <a:srgbClr val="990000"/>
                </a:solidFill>
              </a:rPr>
              <a:t>independent </a:t>
            </a:r>
            <a:r>
              <a:rPr lang="en-US" sz="1800" dirty="0">
                <a:solidFill>
                  <a:srgbClr val="990000"/>
                </a:solidFill>
              </a:rPr>
              <a:t>of </a:t>
            </a:r>
            <a:r>
              <a:rPr lang="en-US" sz="1800" dirty="0" smtClean="0">
                <a:solidFill>
                  <a:srgbClr val="990000"/>
                </a:solidFill>
              </a:rPr>
              <a:t>B</a:t>
            </a:r>
          </a:p>
          <a:p>
            <a:pPr lvl="2"/>
            <a:r>
              <a:rPr lang="en-US" sz="1800" dirty="0" smtClean="0">
                <a:solidFill>
                  <a:srgbClr val="990000"/>
                </a:solidFill>
              </a:rPr>
              <a:t>Must detect at runtime </a:t>
            </a:r>
            <a:r>
              <a:rPr lang="en-US" sz="1800" dirty="0" smtClean="0">
                <a:solidFill>
                  <a:srgbClr val="990000"/>
                </a:solidFill>
                <a:sym typeface="Wingdings" pitchFamily="2" charset="2"/>
              </a:rPr>
              <a:t> cost: time, power, complexity</a:t>
            </a:r>
            <a:endParaRPr lang="en-US" sz="1800" dirty="0">
              <a:solidFill>
                <a:srgbClr val="990000"/>
              </a:solidFill>
            </a:endParaRPr>
          </a:p>
          <a:p>
            <a:r>
              <a:rPr lang="en-US" sz="2000" dirty="0"/>
              <a:t>Idea:</a:t>
            </a:r>
          </a:p>
          <a:p>
            <a:pPr lvl="1"/>
            <a:r>
              <a:rPr lang="en-US" sz="1800" dirty="0"/>
              <a:t>Change Execution Model at the ISA model</a:t>
            </a:r>
          </a:p>
          <a:p>
            <a:pPr lvl="1"/>
            <a:r>
              <a:rPr lang="en-US" sz="1800" dirty="0"/>
              <a:t>Allow specification of independence</a:t>
            </a:r>
          </a:p>
          <a:p>
            <a:r>
              <a:rPr lang="en-US" sz="2000" dirty="0"/>
              <a:t>VLIW Goals:</a:t>
            </a:r>
          </a:p>
          <a:p>
            <a:pPr lvl="1"/>
            <a:r>
              <a:rPr lang="en-US" sz="1800" dirty="0"/>
              <a:t>Flexible enough</a:t>
            </a:r>
          </a:p>
          <a:p>
            <a:pPr lvl="1"/>
            <a:r>
              <a:rPr lang="en-US" sz="1800" dirty="0"/>
              <a:t>Match well technology</a:t>
            </a:r>
          </a:p>
          <a:p>
            <a:r>
              <a:rPr lang="en-US" sz="2000" dirty="0"/>
              <a:t>Vectors and SIMD </a:t>
            </a:r>
          </a:p>
          <a:p>
            <a:pPr lvl="1"/>
            <a:r>
              <a:rPr lang="en-US" sz="1800" dirty="0"/>
              <a:t>Only for a set of the same operation</a:t>
            </a:r>
          </a:p>
        </p:txBody>
      </p:sp>
    </p:spTree>
    <p:extLst>
      <p:ext uri="{BB962C8B-B14F-4D97-AF65-F5344CB8AC3E}">
        <p14:creationId xmlns:p14="http://schemas.microsoft.com/office/powerpoint/2010/main" val="390799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49506" name="Rectangle 2"/>
          <p:cNvSpPr>
            <a:spLocks noGrp="1" noChangeArrowheads="1"/>
          </p:cNvSpPr>
          <p:nvPr>
            <p:ph type="title"/>
          </p:nvPr>
        </p:nvSpPr>
        <p:spPr/>
        <p:txBody>
          <a:bodyPr/>
          <a:lstStyle/>
          <a:p>
            <a:r>
              <a:rPr lang="en-US" dirty="0"/>
              <a:t>VLIW</a:t>
            </a:r>
          </a:p>
        </p:txBody>
      </p:sp>
      <p:sp>
        <p:nvSpPr>
          <p:cNvPr id="149507" name="Rectangle 3"/>
          <p:cNvSpPr>
            <a:spLocks noGrp="1" noChangeArrowheads="1"/>
          </p:cNvSpPr>
          <p:nvPr>
            <p:ph type="body" idx="1"/>
          </p:nvPr>
        </p:nvSpPr>
        <p:spPr/>
        <p:txBody>
          <a:bodyPr>
            <a:normAutofit lnSpcReduction="10000"/>
          </a:bodyPr>
          <a:lstStyle/>
          <a:p>
            <a:pPr>
              <a:lnSpc>
                <a:spcPct val="90000"/>
              </a:lnSpc>
            </a:pPr>
            <a:r>
              <a:rPr lang="en-US" sz="2400" b="1" dirty="0"/>
              <a:t>Very Long Instruction Word</a:t>
            </a:r>
          </a:p>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r>
              <a:rPr lang="en-US" sz="2400" b="1" dirty="0"/>
              <a:t>#1 defining attribute</a:t>
            </a:r>
          </a:p>
          <a:p>
            <a:pPr lvl="1">
              <a:lnSpc>
                <a:spcPct val="90000"/>
              </a:lnSpc>
            </a:pPr>
            <a:r>
              <a:rPr lang="en-US" sz="2000" dirty="0"/>
              <a:t>The four instructions are </a:t>
            </a:r>
            <a:r>
              <a:rPr lang="en-US" sz="2000" i="1" u="sng" dirty="0"/>
              <a:t>independent</a:t>
            </a:r>
          </a:p>
          <a:p>
            <a:pPr>
              <a:lnSpc>
                <a:spcPct val="90000"/>
              </a:lnSpc>
            </a:pPr>
            <a:r>
              <a:rPr lang="en-US" sz="2400" dirty="0"/>
              <a:t>Some parallelism can be expressed this way</a:t>
            </a:r>
          </a:p>
          <a:p>
            <a:pPr>
              <a:lnSpc>
                <a:spcPct val="90000"/>
              </a:lnSpc>
            </a:pPr>
            <a:r>
              <a:rPr lang="en-US" sz="2400" dirty="0"/>
              <a:t>Extending the ability to specify parallelism </a:t>
            </a:r>
          </a:p>
          <a:p>
            <a:pPr lvl="1">
              <a:lnSpc>
                <a:spcPct val="90000"/>
              </a:lnSpc>
            </a:pPr>
            <a:r>
              <a:rPr lang="en-US" sz="2000" dirty="0"/>
              <a:t>Take into consideration technology</a:t>
            </a:r>
          </a:p>
          <a:p>
            <a:pPr lvl="1">
              <a:lnSpc>
                <a:spcPct val="90000"/>
              </a:lnSpc>
            </a:pPr>
            <a:r>
              <a:rPr lang="en-US" sz="2000" dirty="0"/>
              <a:t>Recall, delay slots</a:t>
            </a:r>
          </a:p>
          <a:p>
            <a:pPr lvl="1">
              <a:lnSpc>
                <a:spcPct val="90000"/>
              </a:lnSpc>
            </a:pPr>
            <a:r>
              <a:rPr lang="en-US" sz="2000" dirty="0"/>
              <a:t>This leads to </a:t>
            </a:r>
            <a:r>
              <a:rPr lang="en-US" sz="2000" dirty="0">
                <a:sym typeface="Wingdings" pitchFamily="2" charset="2"/>
              </a:rPr>
              <a:t></a:t>
            </a:r>
            <a:endParaRPr lang="en-US" sz="2000" dirty="0"/>
          </a:p>
          <a:p>
            <a:pPr>
              <a:lnSpc>
                <a:spcPct val="90000"/>
              </a:lnSpc>
            </a:pPr>
            <a:r>
              <a:rPr lang="en-US" sz="2400" b="1" dirty="0"/>
              <a:t>#2 defining attribute: NUAL</a:t>
            </a:r>
          </a:p>
          <a:p>
            <a:pPr lvl="1">
              <a:lnSpc>
                <a:spcPct val="90000"/>
              </a:lnSpc>
            </a:pPr>
            <a:r>
              <a:rPr lang="en-US" sz="2000" b="1" dirty="0"/>
              <a:t>Non-unit assumed latency</a:t>
            </a:r>
          </a:p>
        </p:txBody>
      </p:sp>
      <p:grpSp>
        <p:nvGrpSpPr>
          <p:cNvPr id="149508" name="Group 4"/>
          <p:cNvGrpSpPr>
            <a:grpSpLocks/>
          </p:cNvGrpSpPr>
          <p:nvPr/>
        </p:nvGrpSpPr>
        <p:grpSpPr bwMode="auto">
          <a:xfrm>
            <a:off x="914400" y="1943100"/>
            <a:ext cx="7315200" cy="400050"/>
            <a:chOff x="336" y="2064"/>
            <a:chExt cx="3456" cy="576"/>
          </a:xfrm>
        </p:grpSpPr>
        <p:sp>
          <p:nvSpPr>
            <p:cNvPr id="149509" name="Rectangle 5"/>
            <p:cNvSpPr>
              <a:spLocks noChangeArrowheads="1"/>
            </p:cNvSpPr>
            <p:nvPr/>
          </p:nvSpPr>
          <p:spPr bwMode="auto">
            <a:xfrm>
              <a:off x="336" y="2064"/>
              <a:ext cx="3456" cy="576"/>
            </a:xfrm>
            <a:prstGeom prst="rect">
              <a:avLst/>
            </a:prstGeom>
            <a:noFill/>
            <a:ln w="38100">
              <a:solidFill>
                <a:schemeClr val="tx1"/>
              </a:solidFill>
              <a:miter lim="800000"/>
              <a:headEnd/>
              <a:tailEnd/>
            </a:ln>
            <a:effectLst/>
          </p:spPr>
          <p:txBody>
            <a:bodyPr wrap="none" anchor="ctr"/>
            <a:lstStyle/>
            <a:p>
              <a:endParaRPr lang="en-US"/>
            </a:p>
          </p:txBody>
        </p:sp>
        <p:sp>
          <p:nvSpPr>
            <p:cNvPr id="149510" name="Rectangle 6"/>
            <p:cNvSpPr>
              <a:spLocks noChangeArrowheads="1"/>
            </p:cNvSpPr>
            <p:nvPr/>
          </p:nvSpPr>
          <p:spPr bwMode="auto">
            <a:xfrm>
              <a:off x="336"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ALU1</a:t>
              </a:r>
            </a:p>
          </p:txBody>
        </p:sp>
        <p:sp>
          <p:nvSpPr>
            <p:cNvPr id="149511" name="Rectangle 7"/>
            <p:cNvSpPr>
              <a:spLocks noChangeArrowheads="1"/>
            </p:cNvSpPr>
            <p:nvPr/>
          </p:nvSpPr>
          <p:spPr bwMode="auto">
            <a:xfrm>
              <a:off x="1200"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ALU2</a:t>
              </a:r>
            </a:p>
          </p:txBody>
        </p:sp>
        <p:sp>
          <p:nvSpPr>
            <p:cNvPr id="149512" name="Rectangle 8"/>
            <p:cNvSpPr>
              <a:spLocks noChangeArrowheads="1"/>
            </p:cNvSpPr>
            <p:nvPr/>
          </p:nvSpPr>
          <p:spPr bwMode="auto">
            <a:xfrm>
              <a:off x="2064"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MEM1</a:t>
              </a:r>
            </a:p>
          </p:txBody>
        </p:sp>
        <p:sp>
          <p:nvSpPr>
            <p:cNvPr id="149513" name="Rectangle 9"/>
            <p:cNvSpPr>
              <a:spLocks noChangeArrowheads="1"/>
            </p:cNvSpPr>
            <p:nvPr/>
          </p:nvSpPr>
          <p:spPr bwMode="auto">
            <a:xfrm>
              <a:off x="2928"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control</a:t>
              </a:r>
            </a:p>
          </p:txBody>
        </p:sp>
      </p:grpSp>
      <p:sp>
        <p:nvSpPr>
          <p:cNvPr id="149514" name="Text Box 10"/>
          <p:cNvSpPr txBox="1">
            <a:spLocks noChangeArrowheads="1"/>
          </p:cNvSpPr>
          <p:nvPr/>
        </p:nvSpPr>
        <p:spPr bwMode="auto">
          <a:xfrm>
            <a:off x="3733800" y="1219200"/>
            <a:ext cx="2141538" cy="396875"/>
          </a:xfrm>
          <a:prstGeom prst="rect">
            <a:avLst/>
          </a:prstGeom>
          <a:noFill/>
          <a:ln w="9525">
            <a:noFill/>
            <a:miter lim="800000"/>
            <a:headEnd/>
            <a:tailEnd/>
          </a:ln>
          <a:effectLst/>
        </p:spPr>
        <p:txBody>
          <a:bodyPr wrap="none">
            <a:spAutoFit/>
          </a:bodyPr>
          <a:lstStyle/>
          <a:p>
            <a:r>
              <a:rPr lang="en-US" sz="2000" dirty="0">
                <a:latin typeface="Arial" charset="0"/>
              </a:rPr>
              <a:t>Instruction format</a:t>
            </a:r>
          </a:p>
        </p:txBody>
      </p:sp>
    </p:spTree>
    <p:extLst>
      <p:ext uri="{BB962C8B-B14F-4D97-AF65-F5344CB8AC3E}">
        <p14:creationId xmlns:p14="http://schemas.microsoft.com/office/powerpoint/2010/main" val="2831011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32511"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5966618"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a:off x="6983412" y="3658393"/>
            <a:ext cx="207962"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6999286"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791324"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565345"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4" y="3197225"/>
            <a:ext cx="6921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8491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3" name="Text Box 98"/>
          <p:cNvSpPr txBox="1">
            <a:spLocks noChangeArrowheads="1"/>
          </p:cNvSpPr>
          <p:nvPr/>
        </p:nvSpPr>
        <p:spPr bwMode="auto">
          <a:xfrm>
            <a:off x="6170611" y="3352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5" name="Rectangle 100"/>
          <p:cNvSpPr>
            <a:spLocks noChangeArrowheads="1"/>
          </p:cNvSpPr>
          <p:nvPr/>
        </p:nvSpPr>
        <p:spPr bwMode="auto">
          <a:xfrm>
            <a:off x="4787899" y="3735388"/>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4979986" y="3887788"/>
            <a:ext cx="16970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7" name="Line 102"/>
          <p:cNvSpPr>
            <a:spLocks noChangeShapeType="1"/>
          </p:cNvSpPr>
          <p:nvPr/>
        </p:nvSpPr>
        <p:spPr bwMode="auto">
          <a:xfrm flipH="1">
            <a:off x="5665787" y="3811588"/>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8" name="Text Box 103"/>
          <p:cNvSpPr txBox="1">
            <a:spLocks noChangeArrowheads="1"/>
          </p:cNvSpPr>
          <p:nvPr/>
        </p:nvSpPr>
        <p:spPr bwMode="auto">
          <a:xfrm>
            <a:off x="5551487"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9" name="Line 104"/>
          <p:cNvSpPr>
            <a:spLocks noChangeShapeType="1"/>
          </p:cNvSpPr>
          <p:nvPr/>
        </p:nvSpPr>
        <p:spPr bwMode="auto">
          <a:xfrm>
            <a:off x="3789361" y="3889375"/>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0" name="Line 105"/>
          <p:cNvSpPr>
            <a:spLocks noChangeShapeType="1"/>
          </p:cNvSpPr>
          <p:nvPr/>
        </p:nvSpPr>
        <p:spPr bwMode="auto">
          <a:xfrm>
            <a:off x="3789361" y="3044825"/>
            <a:ext cx="0" cy="844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a:off x="3724274" y="3706813"/>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Imm4</a:t>
            </a:r>
          </a:p>
        </p:txBody>
      </p:sp>
      <p:sp>
        <p:nvSpPr>
          <p:cNvPr id="102" name="Rectangle 107"/>
          <p:cNvSpPr>
            <a:spLocks noChangeArrowheads="1"/>
          </p:cNvSpPr>
          <p:nvPr/>
        </p:nvSpPr>
        <p:spPr bwMode="auto">
          <a:xfrm>
            <a:off x="4787899" y="4043363"/>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03" name="Line 108"/>
          <p:cNvSpPr>
            <a:spLocks noChangeShapeType="1"/>
          </p:cNvSpPr>
          <p:nvPr/>
        </p:nvSpPr>
        <p:spPr bwMode="auto">
          <a:xfrm flipV="1">
            <a:off x="4979986" y="4194970"/>
            <a:ext cx="1728788"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4" name="Line 109"/>
          <p:cNvSpPr>
            <a:spLocks noChangeShapeType="1"/>
          </p:cNvSpPr>
          <p:nvPr/>
        </p:nvSpPr>
        <p:spPr bwMode="auto">
          <a:xfrm flipH="1">
            <a:off x="5665787" y="4156075"/>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5" name="Text Box 110"/>
          <p:cNvSpPr txBox="1">
            <a:spLocks noChangeArrowheads="1"/>
          </p:cNvSpPr>
          <p:nvPr/>
        </p:nvSpPr>
        <p:spPr bwMode="auto">
          <a:xfrm>
            <a:off x="5551487"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06" name="Line 111"/>
          <p:cNvSpPr>
            <a:spLocks noChangeShapeType="1"/>
          </p:cNvSpPr>
          <p:nvPr/>
        </p:nvSpPr>
        <p:spPr bwMode="auto">
          <a:xfrm>
            <a:off x="3789361" y="4195763"/>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7" name="Text Box 112"/>
          <p:cNvSpPr txBox="1">
            <a:spLocks noChangeArrowheads="1"/>
          </p:cNvSpPr>
          <p:nvPr/>
        </p:nvSpPr>
        <p:spPr bwMode="auto">
          <a:xfrm>
            <a:off x="3724274" y="401320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Imm5</a:t>
            </a:r>
          </a:p>
        </p:txBody>
      </p:sp>
      <p:sp>
        <p:nvSpPr>
          <p:cNvPr id="108" name="Line 113"/>
          <p:cNvSpPr>
            <a:spLocks noChangeShapeType="1"/>
          </p:cNvSpPr>
          <p:nvPr/>
        </p:nvSpPr>
        <p:spPr bwMode="auto">
          <a:xfrm>
            <a:off x="3789361" y="3889375"/>
            <a:ext cx="0" cy="306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9" name="Line 114"/>
          <p:cNvSpPr>
            <a:spLocks noChangeShapeType="1"/>
          </p:cNvSpPr>
          <p:nvPr/>
        </p:nvSpPr>
        <p:spPr bwMode="auto">
          <a:xfrm flipH="1">
            <a:off x="4440236" y="381158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0" name="Text Box 115"/>
          <p:cNvSpPr txBox="1">
            <a:spLocks noChangeArrowheads="1"/>
          </p:cNvSpPr>
          <p:nvPr/>
        </p:nvSpPr>
        <p:spPr bwMode="auto">
          <a:xfrm>
            <a:off x="4325936"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4</a:t>
            </a:r>
          </a:p>
        </p:txBody>
      </p:sp>
      <p:sp>
        <p:nvSpPr>
          <p:cNvPr id="111" name="Line 116"/>
          <p:cNvSpPr>
            <a:spLocks noChangeShapeType="1"/>
          </p:cNvSpPr>
          <p:nvPr/>
        </p:nvSpPr>
        <p:spPr bwMode="auto">
          <a:xfrm flipH="1">
            <a:off x="4440236" y="41179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2" name="Text Box 117"/>
          <p:cNvSpPr txBox="1">
            <a:spLocks noChangeArrowheads="1"/>
          </p:cNvSpPr>
          <p:nvPr/>
        </p:nvSpPr>
        <p:spPr bwMode="auto">
          <a:xfrm>
            <a:off x="4325936"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6" name="Line 188"/>
          <p:cNvSpPr>
            <a:spLocks noChangeShapeType="1"/>
          </p:cNvSpPr>
          <p:nvPr/>
        </p:nvSpPr>
        <p:spPr bwMode="auto">
          <a:xfrm>
            <a:off x="3789361" y="4389438"/>
            <a:ext cx="2887663" cy="70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7" name="Line 189"/>
          <p:cNvSpPr>
            <a:spLocks noChangeShapeType="1"/>
          </p:cNvSpPr>
          <p:nvPr/>
        </p:nvSpPr>
        <p:spPr bwMode="auto">
          <a:xfrm>
            <a:off x="3789361" y="4197350"/>
            <a:ext cx="0"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8" name="Text Box 190"/>
          <p:cNvSpPr txBox="1">
            <a:spLocks noChangeArrowheads="1"/>
          </p:cNvSpPr>
          <p:nvPr/>
        </p:nvSpPr>
        <p:spPr bwMode="auto">
          <a:xfrm>
            <a:off x="3713161" y="419735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Imm3</a:t>
            </a:r>
          </a:p>
        </p:txBody>
      </p:sp>
      <p:sp>
        <p:nvSpPr>
          <p:cNvPr id="179" name="Rectangle 191"/>
          <p:cNvSpPr>
            <a:spLocks noChangeArrowheads="1"/>
          </p:cNvSpPr>
          <p:nvPr/>
        </p:nvSpPr>
        <p:spPr bwMode="auto">
          <a:xfrm>
            <a:off x="4519611" y="4235450"/>
            <a:ext cx="190500" cy="268288"/>
          </a:xfrm>
          <a:prstGeom prst="rect">
            <a:avLst/>
          </a:prstGeom>
          <a:solidFill>
            <a:schemeClr val="bg1"/>
          </a:solidFill>
          <a:ln w="9525">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598142"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598142" y="3735388"/>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598142" y="4043363"/>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598142"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66317" y="3579940"/>
            <a:ext cx="30520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587411" y="3454856"/>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9" name="Line 12"/>
          <p:cNvSpPr>
            <a:spLocks noChangeShapeType="1"/>
          </p:cNvSpPr>
          <p:nvPr/>
        </p:nvSpPr>
        <p:spPr bwMode="auto">
          <a:xfrm flipH="1" flipV="1">
            <a:off x="5115066" y="3486944"/>
            <a:ext cx="128107" cy="7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8" name="Line 183"/>
          <p:cNvSpPr>
            <a:spLocks noChangeShapeType="1"/>
          </p:cNvSpPr>
          <p:nvPr/>
        </p:nvSpPr>
        <p:spPr bwMode="auto">
          <a:xfrm flipH="1">
            <a:off x="6015310" y="1390877"/>
            <a:ext cx="582830" cy="108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0" name="Line 150"/>
          <p:cNvSpPr>
            <a:spLocks noChangeShapeType="1"/>
          </p:cNvSpPr>
          <p:nvPr/>
        </p:nvSpPr>
        <p:spPr bwMode="auto">
          <a:xfrm flipH="1" flipV="1">
            <a:off x="6587411" y="1401687"/>
            <a:ext cx="17388" cy="1027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3" name="Group 2"/>
          <p:cNvGrpSpPr/>
          <p:nvPr/>
        </p:nvGrpSpPr>
        <p:grpSpPr>
          <a:xfrm>
            <a:off x="652625" y="1377553"/>
            <a:ext cx="2109867" cy="2213184"/>
            <a:chOff x="652625" y="1377553"/>
            <a:chExt cx="2109867" cy="2213184"/>
          </a:xfrm>
        </p:grpSpPr>
        <p:sp>
          <p:nvSpPr>
            <p:cNvPr id="274" name="Line 150"/>
            <p:cNvSpPr>
              <a:spLocks noChangeShapeType="1"/>
            </p:cNvSpPr>
            <p:nvPr/>
          </p:nvSpPr>
          <p:spPr bwMode="auto">
            <a:xfrm flipV="1">
              <a:off x="652625" y="1389290"/>
              <a:ext cx="7775" cy="2201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a:off x="660401" y="1377553"/>
              <a:ext cx="2102091" cy="250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2" name="TextBox 1"/>
          <p:cNvSpPr txBox="1"/>
          <p:nvPr/>
        </p:nvSpPr>
        <p:spPr>
          <a:xfrm>
            <a:off x="659607" y="272534"/>
            <a:ext cx="3528145" cy="369332"/>
          </a:xfrm>
          <a:prstGeom prst="rect">
            <a:avLst/>
          </a:prstGeom>
          <a:noFill/>
        </p:spPr>
        <p:txBody>
          <a:bodyPr wrap="none" rtlCol="0">
            <a:spAutoFit/>
          </a:bodyPr>
          <a:lstStyle/>
          <a:p>
            <a:r>
              <a:rPr lang="en-US" b="1" dirty="0" smtClean="0"/>
              <a:t>How about ORI? </a:t>
            </a:r>
            <a:r>
              <a:rPr lang="en-US" dirty="0" smtClean="0"/>
              <a:t>Can it write to K1?</a:t>
            </a:r>
            <a:endParaRPr lang="en-US" b="1" dirty="0"/>
          </a:p>
        </p:txBody>
      </p:sp>
      <p:sp>
        <p:nvSpPr>
          <p:cNvPr id="277"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0"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1"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02"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3"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1559158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50530" name="Rectangle 2"/>
          <p:cNvSpPr>
            <a:spLocks noGrp="1" noChangeArrowheads="1"/>
          </p:cNvSpPr>
          <p:nvPr>
            <p:ph type="title"/>
          </p:nvPr>
        </p:nvSpPr>
        <p:spPr/>
        <p:txBody>
          <a:bodyPr/>
          <a:lstStyle/>
          <a:p>
            <a:r>
              <a:rPr lang="en-US"/>
              <a:t>NUAL vs. UAL</a:t>
            </a:r>
          </a:p>
        </p:txBody>
      </p:sp>
      <p:sp>
        <p:nvSpPr>
          <p:cNvPr id="150531" name="Rectangle 3"/>
          <p:cNvSpPr>
            <a:spLocks noGrp="1" noChangeArrowheads="1"/>
          </p:cNvSpPr>
          <p:nvPr>
            <p:ph type="body" idx="1"/>
          </p:nvPr>
        </p:nvSpPr>
        <p:spPr/>
        <p:txBody>
          <a:bodyPr>
            <a:normAutofit fontScale="92500" lnSpcReduction="20000"/>
          </a:bodyPr>
          <a:lstStyle/>
          <a:p>
            <a:pPr>
              <a:lnSpc>
                <a:spcPct val="90000"/>
              </a:lnSpc>
            </a:pPr>
            <a:r>
              <a:rPr lang="en-US" b="1" u="sng" dirty="0"/>
              <a:t>U</a:t>
            </a:r>
            <a:r>
              <a:rPr lang="en-US" b="1" dirty="0"/>
              <a:t>nit </a:t>
            </a:r>
            <a:r>
              <a:rPr lang="en-US" b="1" u="sng" dirty="0"/>
              <a:t>A</a:t>
            </a:r>
            <a:r>
              <a:rPr lang="en-US" b="1" dirty="0"/>
              <a:t>ssumed </a:t>
            </a:r>
            <a:r>
              <a:rPr lang="en-US" b="1" u="sng" dirty="0"/>
              <a:t>L</a:t>
            </a:r>
            <a:r>
              <a:rPr lang="en-US" b="1" dirty="0"/>
              <a:t>atency</a:t>
            </a:r>
            <a:r>
              <a:rPr lang="en-US" dirty="0"/>
              <a:t> (UAL)</a:t>
            </a:r>
          </a:p>
          <a:p>
            <a:pPr lvl="1">
              <a:lnSpc>
                <a:spcPct val="90000"/>
              </a:lnSpc>
            </a:pPr>
            <a:r>
              <a:rPr lang="en-US" dirty="0"/>
              <a:t>Semantics of the program are that each instruction is completed before the next one is issued</a:t>
            </a:r>
          </a:p>
          <a:p>
            <a:pPr lvl="1">
              <a:lnSpc>
                <a:spcPct val="90000"/>
              </a:lnSpc>
            </a:pPr>
            <a:r>
              <a:rPr lang="en-US" dirty="0"/>
              <a:t>This is the </a:t>
            </a:r>
            <a:r>
              <a:rPr lang="en-US" b="1" dirty="0"/>
              <a:t>conventional sequential model</a:t>
            </a:r>
          </a:p>
          <a:p>
            <a:pPr lvl="1">
              <a:lnSpc>
                <a:spcPct val="90000"/>
              </a:lnSpc>
            </a:pPr>
            <a:endParaRPr lang="en-US" dirty="0"/>
          </a:p>
          <a:p>
            <a:pPr>
              <a:lnSpc>
                <a:spcPct val="90000"/>
              </a:lnSpc>
            </a:pPr>
            <a:r>
              <a:rPr lang="en-US" b="1" u="sng" dirty="0"/>
              <a:t>N</a:t>
            </a:r>
            <a:r>
              <a:rPr lang="en-US" b="1" dirty="0"/>
              <a:t>on-</a:t>
            </a:r>
            <a:r>
              <a:rPr lang="en-US" b="1" u="sng" dirty="0"/>
              <a:t>U</a:t>
            </a:r>
            <a:r>
              <a:rPr lang="en-US" b="1" dirty="0"/>
              <a:t>nit </a:t>
            </a:r>
            <a:r>
              <a:rPr lang="en-US" b="1" u="sng" dirty="0"/>
              <a:t>A</a:t>
            </a:r>
            <a:r>
              <a:rPr lang="en-US" b="1" dirty="0"/>
              <a:t>ssumed </a:t>
            </a:r>
            <a:r>
              <a:rPr lang="en-US" b="1" u="sng" dirty="0"/>
              <a:t>L</a:t>
            </a:r>
            <a:r>
              <a:rPr lang="en-US" b="1" dirty="0"/>
              <a:t>atency</a:t>
            </a:r>
            <a:r>
              <a:rPr lang="en-US" dirty="0"/>
              <a:t> (NUAL):</a:t>
            </a:r>
          </a:p>
          <a:p>
            <a:pPr lvl="1">
              <a:lnSpc>
                <a:spcPct val="90000"/>
              </a:lnSpc>
            </a:pPr>
            <a:r>
              <a:rPr lang="en-US" dirty="0"/>
              <a:t>At least 1 operation has a non-unit assumed latency, L, which is greater than 1</a:t>
            </a:r>
          </a:p>
          <a:p>
            <a:pPr lvl="1">
              <a:lnSpc>
                <a:spcPct val="90000"/>
              </a:lnSpc>
            </a:pPr>
            <a:r>
              <a:rPr lang="en-US" dirty="0"/>
              <a:t>The semantics of the program are correctly understood if exactly the next L-1 instructions are understood to have issued before this operation completes</a:t>
            </a:r>
          </a:p>
          <a:p>
            <a:pPr>
              <a:lnSpc>
                <a:spcPct val="90000"/>
              </a:lnSpc>
            </a:pPr>
            <a:r>
              <a:rPr lang="en-US" dirty="0">
                <a:solidFill>
                  <a:srgbClr val="990000"/>
                </a:solidFill>
              </a:rPr>
              <a:t>NUAL: Result observation is delayed by L cycles</a:t>
            </a:r>
          </a:p>
        </p:txBody>
      </p:sp>
    </p:spTree>
    <p:extLst>
      <p:ext uri="{BB962C8B-B14F-4D97-AF65-F5344CB8AC3E}">
        <p14:creationId xmlns:p14="http://schemas.microsoft.com/office/powerpoint/2010/main" val="33527943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52578" name="Rectangle 2"/>
          <p:cNvSpPr>
            <a:spLocks noGrp="1" noChangeArrowheads="1"/>
          </p:cNvSpPr>
          <p:nvPr>
            <p:ph type="title"/>
          </p:nvPr>
        </p:nvSpPr>
        <p:spPr/>
        <p:txBody>
          <a:bodyPr/>
          <a:lstStyle/>
          <a:p>
            <a:r>
              <a:rPr lang="en-US"/>
              <a:t>#2 Defining Attribute: NUAL</a:t>
            </a:r>
          </a:p>
        </p:txBody>
      </p:sp>
      <p:grpSp>
        <p:nvGrpSpPr>
          <p:cNvPr id="152580" name="Group 4"/>
          <p:cNvGrpSpPr>
            <a:grpSpLocks/>
          </p:cNvGrpSpPr>
          <p:nvPr/>
        </p:nvGrpSpPr>
        <p:grpSpPr bwMode="auto">
          <a:xfrm>
            <a:off x="914400" y="1771650"/>
            <a:ext cx="7315200" cy="400050"/>
            <a:chOff x="336" y="2064"/>
            <a:chExt cx="3456" cy="576"/>
          </a:xfrm>
        </p:grpSpPr>
        <p:sp>
          <p:nvSpPr>
            <p:cNvPr id="152581" name="Rectangle 5"/>
            <p:cNvSpPr>
              <a:spLocks noChangeArrowheads="1"/>
            </p:cNvSpPr>
            <p:nvPr/>
          </p:nvSpPr>
          <p:spPr bwMode="auto">
            <a:xfrm>
              <a:off x="336" y="2064"/>
              <a:ext cx="3456" cy="576"/>
            </a:xfrm>
            <a:prstGeom prst="rect">
              <a:avLst/>
            </a:prstGeom>
            <a:noFill/>
            <a:ln w="38100">
              <a:solidFill>
                <a:schemeClr val="tx1"/>
              </a:solidFill>
              <a:miter lim="800000"/>
              <a:headEnd/>
              <a:tailEnd/>
            </a:ln>
            <a:effectLst/>
          </p:spPr>
          <p:txBody>
            <a:bodyPr wrap="none" anchor="ctr"/>
            <a:lstStyle/>
            <a:p>
              <a:endParaRPr lang="en-US"/>
            </a:p>
          </p:txBody>
        </p:sp>
        <p:sp>
          <p:nvSpPr>
            <p:cNvPr id="152582" name="Rectangle 6"/>
            <p:cNvSpPr>
              <a:spLocks noChangeArrowheads="1"/>
            </p:cNvSpPr>
            <p:nvPr/>
          </p:nvSpPr>
          <p:spPr bwMode="auto">
            <a:xfrm>
              <a:off x="336"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ALU1</a:t>
              </a:r>
            </a:p>
          </p:txBody>
        </p:sp>
        <p:sp>
          <p:nvSpPr>
            <p:cNvPr id="152583" name="Rectangle 7"/>
            <p:cNvSpPr>
              <a:spLocks noChangeArrowheads="1"/>
            </p:cNvSpPr>
            <p:nvPr/>
          </p:nvSpPr>
          <p:spPr bwMode="auto">
            <a:xfrm>
              <a:off x="1200"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ALU2</a:t>
              </a:r>
            </a:p>
          </p:txBody>
        </p:sp>
        <p:sp>
          <p:nvSpPr>
            <p:cNvPr id="152584" name="Rectangle 8"/>
            <p:cNvSpPr>
              <a:spLocks noChangeArrowheads="1"/>
            </p:cNvSpPr>
            <p:nvPr/>
          </p:nvSpPr>
          <p:spPr bwMode="auto">
            <a:xfrm>
              <a:off x="2064"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MEM1</a:t>
              </a:r>
            </a:p>
          </p:txBody>
        </p:sp>
        <p:sp>
          <p:nvSpPr>
            <p:cNvPr id="152585" name="Rectangle 9"/>
            <p:cNvSpPr>
              <a:spLocks noChangeArrowheads="1"/>
            </p:cNvSpPr>
            <p:nvPr/>
          </p:nvSpPr>
          <p:spPr bwMode="auto">
            <a:xfrm>
              <a:off x="2928"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control</a:t>
              </a:r>
            </a:p>
          </p:txBody>
        </p:sp>
      </p:grpSp>
      <p:grpSp>
        <p:nvGrpSpPr>
          <p:cNvPr id="152595" name="Group 19"/>
          <p:cNvGrpSpPr>
            <a:grpSpLocks/>
          </p:cNvGrpSpPr>
          <p:nvPr/>
        </p:nvGrpSpPr>
        <p:grpSpPr bwMode="auto">
          <a:xfrm>
            <a:off x="914400" y="2286000"/>
            <a:ext cx="7315200" cy="400050"/>
            <a:chOff x="336" y="2064"/>
            <a:chExt cx="3456" cy="576"/>
          </a:xfrm>
        </p:grpSpPr>
        <p:sp>
          <p:nvSpPr>
            <p:cNvPr id="152596" name="Rectangle 20"/>
            <p:cNvSpPr>
              <a:spLocks noChangeArrowheads="1"/>
            </p:cNvSpPr>
            <p:nvPr/>
          </p:nvSpPr>
          <p:spPr bwMode="auto">
            <a:xfrm>
              <a:off x="336" y="2064"/>
              <a:ext cx="3456" cy="576"/>
            </a:xfrm>
            <a:prstGeom prst="rect">
              <a:avLst/>
            </a:prstGeom>
            <a:noFill/>
            <a:ln w="38100">
              <a:solidFill>
                <a:srgbClr val="CCFF99">
                  <a:alpha val="52000"/>
                </a:srgbClr>
              </a:solidFill>
              <a:miter lim="800000"/>
              <a:headEnd/>
              <a:tailEnd/>
            </a:ln>
            <a:effectLst/>
          </p:spPr>
          <p:txBody>
            <a:bodyPr wrap="none" anchor="ctr"/>
            <a:lstStyle/>
            <a:p>
              <a:endParaRPr lang="en-US"/>
            </a:p>
          </p:txBody>
        </p:sp>
        <p:sp>
          <p:nvSpPr>
            <p:cNvPr id="152597" name="Rectangle 21"/>
            <p:cNvSpPr>
              <a:spLocks noChangeArrowheads="1"/>
            </p:cNvSpPr>
            <p:nvPr/>
          </p:nvSpPr>
          <p:spPr bwMode="auto">
            <a:xfrm>
              <a:off x="336"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ALU1</a:t>
              </a:r>
            </a:p>
          </p:txBody>
        </p:sp>
        <p:sp>
          <p:nvSpPr>
            <p:cNvPr id="152598" name="Rectangle 22"/>
            <p:cNvSpPr>
              <a:spLocks noChangeArrowheads="1"/>
            </p:cNvSpPr>
            <p:nvPr/>
          </p:nvSpPr>
          <p:spPr bwMode="auto">
            <a:xfrm>
              <a:off x="1200"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ALU2</a:t>
              </a:r>
            </a:p>
          </p:txBody>
        </p:sp>
        <p:sp>
          <p:nvSpPr>
            <p:cNvPr id="152599" name="Rectangle 23"/>
            <p:cNvSpPr>
              <a:spLocks noChangeArrowheads="1"/>
            </p:cNvSpPr>
            <p:nvPr/>
          </p:nvSpPr>
          <p:spPr bwMode="auto">
            <a:xfrm>
              <a:off x="2064"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MEM1</a:t>
              </a:r>
            </a:p>
          </p:txBody>
        </p:sp>
        <p:sp>
          <p:nvSpPr>
            <p:cNvPr id="152600" name="Rectangle 24"/>
            <p:cNvSpPr>
              <a:spLocks noChangeArrowheads="1"/>
            </p:cNvSpPr>
            <p:nvPr/>
          </p:nvSpPr>
          <p:spPr bwMode="auto">
            <a:xfrm>
              <a:off x="2928"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control</a:t>
              </a:r>
            </a:p>
          </p:txBody>
        </p:sp>
      </p:grpSp>
      <p:grpSp>
        <p:nvGrpSpPr>
          <p:cNvPr id="152601" name="Group 25"/>
          <p:cNvGrpSpPr>
            <a:grpSpLocks/>
          </p:cNvGrpSpPr>
          <p:nvPr/>
        </p:nvGrpSpPr>
        <p:grpSpPr bwMode="auto">
          <a:xfrm>
            <a:off x="914400" y="2800350"/>
            <a:ext cx="7315200" cy="400050"/>
            <a:chOff x="336" y="2064"/>
            <a:chExt cx="3456" cy="576"/>
          </a:xfrm>
        </p:grpSpPr>
        <p:sp>
          <p:nvSpPr>
            <p:cNvPr id="152602" name="Rectangle 26"/>
            <p:cNvSpPr>
              <a:spLocks noChangeArrowheads="1"/>
            </p:cNvSpPr>
            <p:nvPr/>
          </p:nvSpPr>
          <p:spPr bwMode="auto">
            <a:xfrm>
              <a:off x="336" y="2064"/>
              <a:ext cx="3456" cy="576"/>
            </a:xfrm>
            <a:prstGeom prst="rect">
              <a:avLst/>
            </a:prstGeom>
            <a:noFill/>
            <a:ln w="38100">
              <a:solidFill>
                <a:srgbClr val="CCFF99">
                  <a:alpha val="52000"/>
                </a:srgbClr>
              </a:solidFill>
              <a:miter lim="800000"/>
              <a:headEnd/>
              <a:tailEnd/>
            </a:ln>
            <a:effectLst/>
          </p:spPr>
          <p:txBody>
            <a:bodyPr wrap="none" anchor="ctr"/>
            <a:lstStyle/>
            <a:p>
              <a:endParaRPr lang="en-US"/>
            </a:p>
          </p:txBody>
        </p:sp>
        <p:sp>
          <p:nvSpPr>
            <p:cNvPr id="152603" name="Rectangle 27"/>
            <p:cNvSpPr>
              <a:spLocks noChangeArrowheads="1"/>
            </p:cNvSpPr>
            <p:nvPr/>
          </p:nvSpPr>
          <p:spPr bwMode="auto">
            <a:xfrm>
              <a:off x="336"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ALU1</a:t>
              </a:r>
            </a:p>
          </p:txBody>
        </p:sp>
        <p:sp>
          <p:nvSpPr>
            <p:cNvPr id="152604" name="Rectangle 28"/>
            <p:cNvSpPr>
              <a:spLocks noChangeArrowheads="1"/>
            </p:cNvSpPr>
            <p:nvPr/>
          </p:nvSpPr>
          <p:spPr bwMode="auto">
            <a:xfrm>
              <a:off x="1200"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ALU2</a:t>
              </a:r>
            </a:p>
          </p:txBody>
        </p:sp>
        <p:sp>
          <p:nvSpPr>
            <p:cNvPr id="152605" name="Rectangle 29"/>
            <p:cNvSpPr>
              <a:spLocks noChangeArrowheads="1"/>
            </p:cNvSpPr>
            <p:nvPr/>
          </p:nvSpPr>
          <p:spPr bwMode="auto">
            <a:xfrm>
              <a:off x="2064"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MEM1</a:t>
              </a:r>
            </a:p>
          </p:txBody>
        </p:sp>
        <p:sp>
          <p:nvSpPr>
            <p:cNvPr id="152606" name="Rectangle 30"/>
            <p:cNvSpPr>
              <a:spLocks noChangeArrowheads="1"/>
            </p:cNvSpPr>
            <p:nvPr/>
          </p:nvSpPr>
          <p:spPr bwMode="auto">
            <a:xfrm>
              <a:off x="2928"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control</a:t>
              </a:r>
            </a:p>
          </p:txBody>
        </p:sp>
      </p:grpSp>
      <p:grpSp>
        <p:nvGrpSpPr>
          <p:cNvPr id="152607" name="Group 31"/>
          <p:cNvGrpSpPr>
            <a:grpSpLocks/>
          </p:cNvGrpSpPr>
          <p:nvPr/>
        </p:nvGrpSpPr>
        <p:grpSpPr bwMode="auto">
          <a:xfrm>
            <a:off x="914400" y="3314700"/>
            <a:ext cx="7315200" cy="400050"/>
            <a:chOff x="336" y="2064"/>
            <a:chExt cx="3456" cy="576"/>
          </a:xfrm>
        </p:grpSpPr>
        <p:sp>
          <p:nvSpPr>
            <p:cNvPr id="152608" name="Rectangle 32"/>
            <p:cNvSpPr>
              <a:spLocks noChangeArrowheads="1"/>
            </p:cNvSpPr>
            <p:nvPr/>
          </p:nvSpPr>
          <p:spPr bwMode="auto">
            <a:xfrm>
              <a:off x="336" y="2064"/>
              <a:ext cx="3456" cy="576"/>
            </a:xfrm>
            <a:prstGeom prst="rect">
              <a:avLst/>
            </a:prstGeom>
            <a:noFill/>
            <a:ln w="38100">
              <a:solidFill>
                <a:srgbClr val="CCFF99">
                  <a:alpha val="52000"/>
                </a:srgbClr>
              </a:solidFill>
              <a:miter lim="800000"/>
              <a:headEnd/>
              <a:tailEnd/>
            </a:ln>
            <a:effectLst/>
          </p:spPr>
          <p:txBody>
            <a:bodyPr wrap="none" anchor="ctr"/>
            <a:lstStyle/>
            <a:p>
              <a:endParaRPr lang="en-US"/>
            </a:p>
          </p:txBody>
        </p:sp>
        <p:sp>
          <p:nvSpPr>
            <p:cNvPr id="152609" name="Rectangle 33"/>
            <p:cNvSpPr>
              <a:spLocks noChangeArrowheads="1"/>
            </p:cNvSpPr>
            <p:nvPr/>
          </p:nvSpPr>
          <p:spPr bwMode="auto">
            <a:xfrm>
              <a:off x="336"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ALU1</a:t>
              </a:r>
            </a:p>
          </p:txBody>
        </p:sp>
        <p:sp>
          <p:nvSpPr>
            <p:cNvPr id="152610" name="Rectangle 34"/>
            <p:cNvSpPr>
              <a:spLocks noChangeArrowheads="1"/>
            </p:cNvSpPr>
            <p:nvPr/>
          </p:nvSpPr>
          <p:spPr bwMode="auto">
            <a:xfrm>
              <a:off x="1200"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ALU2</a:t>
              </a:r>
            </a:p>
          </p:txBody>
        </p:sp>
        <p:sp>
          <p:nvSpPr>
            <p:cNvPr id="152611" name="Rectangle 35"/>
            <p:cNvSpPr>
              <a:spLocks noChangeArrowheads="1"/>
            </p:cNvSpPr>
            <p:nvPr/>
          </p:nvSpPr>
          <p:spPr bwMode="auto">
            <a:xfrm>
              <a:off x="2064"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MEM1</a:t>
              </a:r>
            </a:p>
          </p:txBody>
        </p:sp>
        <p:sp>
          <p:nvSpPr>
            <p:cNvPr id="152612" name="Rectangle 36"/>
            <p:cNvSpPr>
              <a:spLocks noChangeArrowheads="1"/>
            </p:cNvSpPr>
            <p:nvPr/>
          </p:nvSpPr>
          <p:spPr bwMode="auto">
            <a:xfrm>
              <a:off x="2928" y="2064"/>
              <a:ext cx="864" cy="576"/>
            </a:xfrm>
            <a:prstGeom prst="rect">
              <a:avLst/>
            </a:prstGeom>
            <a:noFill/>
            <a:ln w="9525">
              <a:solidFill>
                <a:srgbClr val="CCFF99">
                  <a:alpha val="52000"/>
                </a:srgbClr>
              </a:solidFill>
              <a:miter lim="800000"/>
              <a:headEnd/>
              <a:tailEnd/>
            </a:ln>
            <a:effectLst/>
          </p:spPr>
          <p:txBody>
            <a:bodyPr wrap="none" anchor="ctr"/>
            <a:lstStyle/>
            <a:p>
              <a:pPr algn="ctr"/>
              <a:r>
                <a:rPr lang="en-US">
                  <a:solidFill>
                    <a:schemeClr val="folHlink"/>
                  </a:solidFill>
                  <a:latin typeface="Arial" charset="0"/>
                </a:rPr>
                <a:t>control</a:t>
              </a:r>
            </a:p>
          </p:txBody>
        </p:sp>
      </p:grpSp>
      <p:grpSp>
        <p:nvGrpSpPr>
          <p:cNvPr id="152613" name="Group 37"/>
          <p:cNvGrpSpPr>
            <a:grpSpLocks/>
          </p:cNvGrpSpPr>
          <p:nvPr/>
        </p:nvGrpSpPr>
        <p:grpSpPr bwMode="auto">
          <a:xfrm>
            <a:off x="914400" y="3829050"/>
            <a:ext cx="7315200" cy="400050"/>
            <a:chOff x="336" y="2064"/>
            <a:chExt cx="3456" cy="576"/>
          </a:xfrm>
        </p:grpSpPr>
        <p:sp>
          <p:nvSpPr>
            <p:cNvPr id="152614" name="Rectangle 38"/>
            <p:cNvSpPr>
              <a:spLocks noChangeArrowheads="1"/>
            </p:cNvSpPr>
            <p:nvPr/>
          </p:nvSpPr>
          <p:spPr bwMode="auto">
            <a:xfrm>
              <a:off x="336" y="2064"/>
              <a:ext cx="3456" cy="576"/>
            </a:xfrm>
            <a:prstGeom prst="rect">
              <a:avLst/>
            </a:prstGeom>
            <a:noFill/>
            <a:ln w="38100">
              <a:solidFill>
                <a:schemeClr val="hlink"/>
              </a:solidFill>
              <a:miter lim="800000"/>
              <a:headEnd/>
              <a:tailEnd/>
            </a:ln>
            <a:effectLst/>
          </p:spPr>
          <p:txBody>
            <a:bodyPr wrap="none" anchor="ctr"/>
            <a:lstStyle/>
            <a:p>
              <a:endParaRPr lang="en-US"/>
            </a:p>
          </p:txBody>
        </p:sp>
        <p:sp>
          <p:nvSpPr>
            <p:cNvPr id="152615" name="Rectangle 39"/>
            <p:cNvSpPr>
              <a:spLocks noChangeArrowheads="1"/>
            </p:cNvSpPr>
            <p:nvPr/>
          </p:nvSpPr>
          <p:spPr bwMode="auto">
            <a:xfrm>
              <a:off x="336"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ALU1</a:t>
              </a:r>
            </a:p>
          </p:txBody>
        </p:sp>
        <p:sp>
          <p:nvSpPr>
            <p:cNvPr id="152616" name="Rectangle 40"/>
            <p:cNvSpPr>
              <a:spLocks noChangeArrowheads="1"/>
            </p:cNvSpPr>
            <p:nvPr/>
          </p:nvSpPr>
          <p:spPr bwMode="auto">
            <a:xfrm>
              <a:off x="1200"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ALU2</a:t>
              </a:r>
            </a:p>
          </p:txBody>
        </p:sp>
        <p:sp>
          <p:nvSpPr>
            <p:cNvPr id="152617" name="Rectangle 41"/>
            <p:cNvSpPr>
              <a:spLocks noChangeArrowheads="1"/>
            </p:cNvSpPr>
            <p:nvPr/>
          </p:nvSpPr>
          <p:spPr bwMode="auto">
            <a:xfrm>
              <a:off x="2064"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MEM1</a:t>
              </a:r>
            </a:p>
          </p:txBody>
        </p:sp>
        <p:sp>
          <p:nvSpPr>
            <p:cNvPr id="152618" name="Rectangle 42"/>
            <p:cNvSpPr>
              <a:spLocks noChangeArrowheads="1"/>
            </p:cNvSpPr>
            <p:nvPr/>
          </p:nvSpPr>
          <p:spPr bwMode="auto">
            <a:xfrm>
              <a:off x="2928"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control</a:t>
              </a:r>
            </a:p>
          </p:txBody>
        </p:sp>
      </p:grpSp>
      <p:grpSp>
        <p:nvGrpSpPr>
          <p:cNvPr id="152619" name="Group 43"/>
          <p:cNvGrpSpPr>
            <a:grpSpLocks/>
          </p:cNvGrpSpPr>
          <p:nvPr/>
        </p:nvGrpSpPr>
        <p:grpSpPr bwMode="auto">
          <a:xfrm>
            <a:off x="914400" y="4343400"/>
            <a:ext cx="7315200" cy="400050"/>
            <a:chOff x="336" y="2064"/>
            <a:chExt cx="3456" cy="576"/>
          </a:xfrm>
        </p:grpSpPr>
        <p:sp>
          <p:nvSpPr>
            <p:cNvPr id="152620" name="Rectangle 44"/>
            <p:cNvSpPr>
              <a:spLocks noChangeArrowheads="1"/>
            </p:cNvSpPr>
            <p:nvPr/>
          </p:nvSpPr>
          <p:spPr bwMode="auto">
            <a:xfrm>
              <a:off x="336" y="2064"/>
              <a:ext cx="3456" cy="576"/>
            </a:xfrm>
            <a:prstGeom prst="rect">
              <a:avLst/>
            </a:prstGeom>
            <a:noFill/>
            <a:ln w="38100">
              <a:solidFill>
                <a:schemeClr val="hlink"/>
              </a:solidFill>
              <a:miter lim="800000"/>
              <a:headEnd/>
              <a:tailEnd/>
            </a:ln>
            <a:effectLst/>
          </p:spPr>
          <p:txBody>
            <a:bodyPr wrap="none" anchor="ctr"/>
            <a:lstStyle/>
            <a:p>
              <a:endParaRPr lang="en-US"/>
            </a:p>
          </p:txBody>
        </p:sp>
        <p:sp>
          <p:nvSpPr>
            <p:cNvPr id="152621" name="Rectangle 45"/>
            <p:cNvSpPr>
              <a:spLocks noChangeArrowheads="1"/>
            </p:cNvSpPr>
            <p:nvPr/>
          </p:nvSpPr>
          <p:spPr bwMode="auto">
            <a:xfrm>
              <a:off x="336"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ALU1</a:t>
              </a:r>
            </a:p>
          </p:txBody>
        </p:sp>
        <p:sp>
          <p:nvSpPr>
            <p:cNvPr id="152622" name="Rectangle 46"/>
            <p:cNvSpPr>
              <a:spLocks noChangeArrowheads="1"/>
            </p:cNvSpPr>
            <p:nvPr/>
          </p:nvSpPr>
          <p:spPr bwMode="auto">
            <a:xfrm>
              <a:off x="1200"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ALU2</a:t>
              </a:r>
            </a:p>
          </p:txBody>
        </p:sp>
        <p:sp>
          <p:nvSpPr>
            <p:cNvPr id="152623" name="Rectangle 47"/>
            <p:cNvSpPr>
              <a:spLocks noChangeArrowheads="1"/>
            </p:cNvSpPr>
            <p:nvPr/>
          </p:nvSpPr>
          <p:spPr bwMode="auto">
            <a:xfrm>
              <a:off x="2064"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MEM1</a:t>
              </a:r>
            </a:p>
          </p:txBody>
        </p:sp>
        <p:sp>
          <p:nvSpPr>
            <p:cNvPr id="152624" name="Rectangle 48"/>
            <p:cNvSpPr>
              <a:spLocks noChangeArrowheads="1"/>
            </p:cNvSpPr>
            <p:nvPr/>
          </p:nvSpPr>
          <p:spPr bwMode="auto">
            <a:xfrm>
              <a:off x="2928" y="2064"/>
              <a:ext cx="864" cy="576"/>
            </a:xfrm>
            <a:prstGeom prst="rect">
              <a:avLst/>
            </a:prstGeom>
            <a:noFill/>
            <a:ln w="9525">
              <a:solidFill>
                <a:schemeClr val="hlink"/>
              </a:solidFill>
              <a:miter lim="800000"/>
              <a:headEnd/>
              <a:tailEnd/>
            </a:ln>
            <a:effectLst/>
          </p:spPr>
          <p:txBody>
            <a:bodyPr wrap="none" anchor="ctr"/>
            <a:lstStyle/>
            <a:p>
              <a:pPr algn="ctr"/>
              <a:r>
                <a:rPr lang="en-US">
                  <a:solidFill>
                    <a:schemeClr val="folHlink"/>
                  </a:solidFill>
                  <a:latin typeface="Arial" charset="0"/>
                </a:rPr>
                <a:t>control</a:t>
              </a:r>
            </a:p>
          </p:txBody>
        </p:sp>
      </p:grpSp>
      <p:sp>
        <p:nvSpPr>
          <p:cNvPr id="152579" name="Rectangle 3"/>
          <p:cNvSpPr>
            <a:spLocks noGrp="1" noChangeArrowheads="1"/>
          </p:cNvSpPr>
          <p:nvPr>
            <p:ph type="body" idx="1"/>
          </p:nvPr>
        </p:nvSpPr>
        <p:spPr>
          <a:xfrm>
            <a:off x="685800" y="1028700"/>
            <a:ext cx="7772400" cy="514350"/>
          </a:xfrm>
          <a:ln/>
        </p:spPr>
        <p:txBody>
          <a:bodyPr>
            <a:normAutofit fontScale="92500" lnSpcReduction="10000"/>
          </a:bodyPr>
          <a:lstStyle/>
          <a:p>
            <a:r>
              <a:rPr lang="en-US" b="1">
                <a:solidFill>
                  <a:schemeClr val="tx2"/>
                </a:solidFill>
              </a:rPr>
              <a:t>Assumed latencies for all operations</a:t>
            </a:r>
          </a:p>
          <a:p>
            <a:endParaRPr lang="en-US" b="1">
              <a:solidFill>
                <a:schemeClr val="tx2"/>
              </a:solidFill>
            </a:endParaRPr>
          </a:p>
        </p:txBody>
      </p:sp>
      <p:sp>
        <p:nvSpPr>
          <p:cNvPr id="152587" name="Line 11"/>
          <p:cNvSpPr>
            <a:spLocks noChangeShapeType="1"/>
          </p:cNvSpPr>
          <p:nvPr/>
        </p:nvSpPr>
        <p:spPr bwMode="auto">
          <a:xfrm>
            <a:off x="1828800" y="2171700"/>
            <a:ext cx="0" cy="1714500"/>
          </a:xfrm>
          <a:prstGeom prst="line">
            <a:avLst/>
          </a:prstGeom>
          <a:noFill/>
          <a:ln w="38100">
            <a:solidFill>
              <a:srgbClr val="FF0000"/>
            </a:solidFill>
            <a:round/>
            <a:headEnd/>
            <a:tailEnd type="arrow" w="lg" len="lg"/>
          </a:ln>
          <a:effectLst/>
        </p:spPr>
        <p:txBody>
          <a:bodyPr/>
          <a:lstStyle/>
          <a:p>
            <a:endParaRPr lang="en-US"/>
          </a:p>
        </p:txBody>
      </p:sp>
      <p:sp>
        <p:nvSpPr>
          <p:cNvPr id="152588" name="Text Box 12"/>
          <p:cNvSpPr txBox="1">
            <a:spLocks noChangeArrowheads="1"/>
          </p:cNvSpPr>
          <p:nvPr/>
        </p:nvSpPr>
        <p:spPr bwMode="auto">
          <a:xfrm>
            <a:off x="1295400" y="3810000"/>
            <a:ext cx="1033463" cy="457200"/>
          </a:xfrm>
          <a:prstGeom prst="rect">
            <a:avLst/>
          </a:prstGeom>
          <a:noFill/>
          <a:ln w="9525">
            <a:noFill/>
            <a:miter lim="800000"/>
            <a:headEnd/>
            <a:tailEnd/>
          </a:ln>
          <a:effectLst/>
        </p:spPr>
        <p:txBody>
          <a:bodyPr wrap="none">
            <a:spAutoFit/>
          </a:bodyPr>
          <a:lstStyle/>
          <a:p>
            <a:r>
              <a:rPr lang="en-US" dirty="0">
                <a:solidFill>
                  <a:srgbClr val="0033CC"/>
                </a:solidFill>
                <a:latin typeface="Arial" charset="0"/>
              </a:rPr>
              <a:t>visible</a:t>
            </a:r>
          </a:p>
        </p:txBody>
      </p:sp>
      <p:sp>
        <p:nvSpPr>
          <p:cNvPr id="152589" name="Line 13"/>
          <p:cNvSpPr>
            <a:spLocks noChangeShapeType="1"/>
          </p:cNvSpPr>
          <p:nvPr/>
        </p:nvSpPr>
        <p:spPr bwMode="auto">
          <a:xfrm flipH="1">
            <a:off x="3733800" y="2209800"/>
            <a:ext cx="0" cy="1143000"/>
          </a:xfrm>
          <a:prstGeom prst="line">
            <a:avLst/>
          </a:prstGeom>
          <a:noFill/>
          <a:ln w="38100">
            <a:solidFill>
              <a:srgbClr val="FF0000"/>
            </a:solidFill>
            <a:round/>
            <a:headEnd/>
            <a:tailEnd type="arrow" w="lg" len="lg"/>
          </a:ln>
          <a:effectLst/>
        </p:spPr>
        <p:txBody>
          <a:bodyPr/>
          <a:lstStyle/>
          <a:p>
            <a:endParaRPr lang="en-US"/>
          </a:p>
        </p:txBody>
      </p:sp>
      <p:sp>
        <p:nvSpPr>
          <p:cNvPr id="152590" name="Text Box 14"/>
          <p:cNvSpPr txBox="1">
            <a:spLocks noChangeArrowheads="1"/>
          </p:cNvSpPr>
          <p:nvPr/>
        </p:nvSpPr>
        <p:spPr bwMode="auto">
          <a:xfrm>
            <a:off x="3276600" y="3276600"/>
            <a:ext cx="1033463" cy="457200"/>
          </a:xfrm>
          <a:prstGeom prst="rect">
            <a:avLst/>
          </a:prstGeom>
          <a:noFill/>
          <a:ln w="9525">
            <a:noFill/>
            <a:miter lim="800000"/>
            <a:headEnd/>
            <a:tailEnd/>
          </a:ln>
          <a:effectLst/>
        </p:spPr>
        <p:txBody>
          <a:bodyPr wrap="none">
            <a:spAutoFit/>
          </a:bodyPr>
          <a:lstStyle/>
          <a:p>
            <a:r>
              <a:rPr lang="en-US" dirty="0">
                <a:solidFill>
                  <a:srgbClr val="0033CC"/>
                </a:solidFill>
                <a:latin typeface="Arial" charset="0"/>
              </a:rPr>
              <a:t>visible</a:t>
            </a:r>
          </a:p>
        </p:txBody>
      </p:sp>
      <p:sp>
        <p:nvSpPr>
          <p:cNvPr id="152591" name="Line 15"/>
          <p:cNvSpPr>
            <a:spLocks noChangeShapeType="1"/>
          </p:cNvSpPr>
          <p:nvPr/>
        </p:nvSpPr>
        <p:spPr bwMode="auto">
          <a:xfrm flipH="1">
            <a:off x="5562600" y="2133600"/>
            <a:ext cx="0" cy="1752600"/>
          </a:xfrm>
          <a:prstGeom prst="line">
            <a:avLst/>
          </a:prstGeom>
          <a:noFill/>
          <a:ln w="38100">
            <a:solidFill>
              <a:srgbClr val="FF0000"/>
            </a:solidFill>
            <a:round/>
            <a:headEnd/>
            <a:tailEnd type="arrow" w="lg" len="lg"/>
          </a:ln>
          <a:effectLst/>
        </p:spPr>
        <p:txBody>
          <a:bodyPr/>
          <a:lstStyle/>
          <a:p>
            <a:endParaRPr lang="en-US"/>
          </a:p>
        </p:txBody>
      </p:sp>
      <p:sp>
        <p:nvSpPr>
          <p:cNvPr id="152592" name="Text Box 16"/>
          <p:cNvSpPr txBox="1">
            <a:spLocks noChangeArrowheads="1"/>
          </p:cNvSpPr>
          <p:nvPr/>
        </p:nvSpPr>
        <p:spPr bwMode="auto">
          <a:xfrm>
            <a:off x="5029200" y="3810000"/>
            <a:ext cx="1033463" cy="457200"/>
          </a:xfrm>
          <a:prstGeom prst="rect">
            <a:avLst/>
          </a:prstGeom>
          <a:noFill/>
          <a:ln w="9525">
            <a:noFill/>
            <a:miter lim="800000"/>
            <a:headEnd/>
            <a:tailEnd/>
          </a:ln>
          <a:effectLst/>
        </p:spPr>
        <p:txBody>
          <a:bodyPr wrap="none">
            <a:spAutoFit/>
          </a:bodyPr>
          <a:lstStyle/>
          <a:p>
            <a:r>
              <a:rPr lang="en-US" dirty="0">
                <a:solidFill>
                  <a:srgbClr val="0033CC"/>
                </a:solidFill>
                <a:latin typeface="Arial" charset="0"/>
              </a:rPr>
              <a:t>visible</a:t>
            </a:r>
          </a:p>
        </p:txBody>
      </p:sp>
      <p:sp>
        <p:nvSpPr>
          <p:cNvPr id="152593" name="Line 17"/>
          <p:cNvSpPr>
            <a:spLocks noChangeShapeType="1"/>
          </p:cNvSpPr>
          <p:nvPr/>
        </p:nvSpPr>
        <p:spPr bwMode="auto">
          <a:xfrm flipH="1">
            <a:off x="7391400" y="2209800"/>
            <a:ext cx="0" cy="2133600"/>
          </a:xfrm>
          <a:prstGeom prst="line">
            <a:avLst/>
          </a:prstGeom>
          <a:noFill/>
          <a:ln w="38100">
            <a:solidFill>
              <a:srgbClr val="FF0000"/>
            </a:solidFill>
            <a:round/>
            <a:headEnd/>
            <a:tailEnd type="arrow" w="lg" len="lg"/>
          </a:ln>
          <a:effectLst/>
        </p:spPr>
        <p:txBody>
          <a:bodyPr/>
          <a:lstStyle/>
          <a:p>
            <a:endParaRPr lang="en-US"/>
          </a:p>
        </p:txBody>
      </p:sp>
      <p:sp>
        <p:nvSpPr>
          <p:cNvPr id="152594" name="Text Box 18"/>
          <p:cNvSpPr txBox="1">
            <a:spLocks noChangeArrowheads="1"/>
          </p:cNvSpPr>
          <p:nvPr/>
        </p:nvSpPr>
        <p:spPr bwMode="auto">
          <a:xfrm>
            <a:off x="6781800" y="4267200"/>
            <a:ext cx="1033463" cy="457200"/>
          </a:xfrm>
          <a:prstGeom prst="rect">
            <a:avLst/>
          </a:prstGeom>
          <a:noFill/>
          <a:ln w="9525">
            <a:noFill/>
            <a:miter lim="800000"/>
            <a:headEnd/>
            <a:tailEnd/>
          </a:ln>
          <a:effectLst/>
        </p:spPr>
        <p:txBody>
          <a:bodyPr wrap="none">
            <a:spAutoFit/>
          </a:bodyPr>
          <a:lstStyle/>
          <a:p>
            <a:r>
              <a:rPr lang="en-US" dirty="0">
                <a:solidFill>
                  <a:srgbClr val="0033CC"/>
                </a:solidFill>
                <a:latin typeface="Arial" charset="0"/>
              </a:rPr>
              <a:t>visible</a:t>
            </a:r>
          </a:p>
        </p:txBody>
      </p:sp>
      <p:sp>
        <p:nvSpPr>
          <p:cNvPr id="152625" name="Rectangle 49"/>
          <p:cNvSpPr>
            <a:spLocks noChangeArrowheads="1"/>
          </p:cNvSpPr>
          <p:nvPr/>
        </p:nvSpPr>
        <p:spPr bwMode="auto">
          <a:xfrm>
            <a:off x="711200" y="4972050"/>
            <a:ext cx="7772400" cy="1085850"/>
          </a:xfrm>
          <a:prstGeom prst="rect">
            <a:avLst/>
          </a:prstGeom>
          <a:noFill/>
          <a:ln w="9525">
            <a:noFill/>
            <a:miter lim="800000"/>
            <a:headEnd/>
            <a:tailEnd/>
          </a:ln>
          <a:effectLst/>
        </p:spPr>
        <p:txBody>
          <a:bodyPr/>
          <a:lstStyle/>
          <a:p>
            <a:pPr marL="342900" indent="-342900">
              <a:spcBef>
                <a:spcPct val="20000"/>
              </a:spcBef>
              <a:buFontTx/>
              <a:buChar char="•"/>
            </a:pPr>
            <a:r>
              <a:rPr lang="en-US" sz="2800" dirty="0">
                <a:solidFill>
                  <a:schemeClr val="tx2"/>
                </a:solidFill>
                <a:latin typeface="Arial Narrow" pitchFamily="34" charset="0"/>
              </a:rPr>
              <a:t>Glorified delay slots</a:t>
            </a:r>
          </a:p>
          <a:p>
            <a:pPr marL="342900" indent="-342900">
              <a:spcBef>
                <a:spcPct val="20000"/>
              </a:spcBef>
              <a:buFontTx/>
              <a:buChar char="•"/>
            </a:pPr>
            <a:r>
              <a:rPr lang="en-US" sz="2800" dirty="0">
                <a:solidFill>
                  <a:schemeClr val="tx2"/>
                </a:solidFill>
                <a:latin typeface="Arial Narrow" pitchFamily="34" charset="0"/>
              </a:rPr>
              <a:t>Additional opportunities for specifying parallelism</a:t>
            </a:r>
          </a:p>
        </p:txBody>
      </p:sp>
    </p:spTree>
    <p:extLst>
      <p:ext uri="{BB962C8B-B14F-4D97-AF65-F5344CB8AC3E}">
        <p14:creationId xmlns:p14="http://schemas.microsoft.com/office/powerpoint/2010/main" val="3441845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53602" name="Rectangle 2"/>
          <p:cNvSpPr>
            <a:spLocks noGrp="1" noChangeArrowheads="1"/>
          </p:cNvSpPr>
          <p:nvPr>
            <p:ph type="title"/>
          </p:nvPr>
        </p:nvSpPr>
        <p:spPr/>
        <p:txBody>
          <a:bodyPr/>
          <a:lstStyle/>
          <a:p>
            <a:r>
              <a:rPr lang="en-US"/>
              <a:t>#3 DF: Resource Assignment</a:t>
            </a:r>
          </a:p>
        </p:txBody>
      </p:sp>
      <p:sp>
        <p:nvSpPr>
          <p:cNvPr id="153603" name="Rectangle 3"/>
          <p:cNvSpPr>
            <a:spLocks noGrp="1" noChangeArrowheads="1"/>
          </p:cNvSpPr>
          <p:nvPr>
            <p:ph type="body" idx="1"/>
          </p:nvPr>
        </p:nvSpPr>
        <p:spPr/>
        <p:txBody>
          <a:bodyPr/>
          <a:lstStyle/>
          <a:p>
            <a:r>
              <a:rPr lang="en-US" dirty="0"/>
              <a:t>The VLIW also implies allocation of resources</a:t>
            </a:r>
          </a:p>
          <a:p>
            <a:r>
              <a:rPr lang="en-US" dirty="0" smtClean="0"/>
              <a:t>The spec. inst format maps </a:t>
            </a:r>
            <a:r>
              <a:rPr lang="en-US" dirty="0"/>
              <a:t>well onto the following </a:t>
            </a:r>
            <a:r>
              <a:rPr lang="en-US" dirty="0" err="1"/>
              <a:t>datapath</a:t>
            </a:r>
            <a:r>
              <a:rPr lang="en-US" dirty="0"/>
              <a:t>:</a:t>
            </a:r>
          </a:p>
          <a:p>
            <a:endParaRPr lang="en-US" dirty="0"/>
          </a:p>
        </p:txBody>
      </p:sp>
      <p:grpSp>
        <p:nvGrpSpPr>
          <p:cNvPr id="153606" name="Group 6"/>
          <p:cNvGrpSpPr>
            <a:grpSpLocks/>
          </p:cNvGrpSpPr>
          <p:nvPr/>
        </p:nvGrpSpPr>
        <p:grpSpPr bwMode="auto">
          <a:xfrm>
            <a:off x="1016000" y="3390900"/>
            <a:ext cx="7315200" cy="400050"/>
            <a:chOff x="336" y="2064"/>
            <a:chExt cx="3456" cy="576"/>
          </a:xfrm>
        </p:grpSpPr>
        <p:sp>
          <p:nvSpPr>
            <p:cNvPr id="153607" name="Rectangle 7"/>
            <p:cNvSpPr>
              <a:spLocks noChangeArrowheads="1"/>
            </p:cNvSpPr>
            <p:nvPr/>
          </p:nvSpPr>
          <p:spPr bwMode="auto">
            <a:xfrm>
              <a:off x="336" y="2064"/>
              <a:ext cx="3456" cy="576"/>
            </a:xfrm>
            <a:prstGeom prst="rect">
              <a:avLst/>
            </a:prstGeom>
            <a:noFill/>
            <a:ln w="38100">
              <a:solidFill>
                <a:schemeClr val="tx1"/>
              </a:solidFill>
              <a:miter lim="800000"/>
              <a:headEnd/>
              <a:tailEnd/>
            </a:ln>
            <a:effectLst/>
          </p:spPr>
          <p:txBody>
            <a:bodyPr wrap="none" anchor="ctr"/>
            <a:lstStyle/>
            <a:p>
              <a:endParaRPr lang="en-US"/>
            </a:p>
          </p:txBody>
        </p:sp>
        <p:sp>
          <p:nvSpPr>
            <p:cNvPr id="153608" name="Rectangle 8"/>
            <p:cNvSpPr>
              <a:spLocks noChangeArrowheads="1"/>
            </p:cNvSpPr>
            <p:nvPr/>
          </p:nvSpPr>
          <p:spPr bwMode="auto">
            <a:xfrm>
              <a:off x="336"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ALU1</a:t>
              </a:r>
            </a:p>
          </p:txBody>
        </p:sp>
        <p:sp>
          <p:nvSpPr>
            <p:cNvPr id="153609" name="Rectangle 9"/>
            <p:cNvSpPr>
              <a:spLocks noChangeArrowheads="1"/>
            </p:cNvSpPr>
            <p:nvPr/>
          </p:nvSpPr>
          <p:spPr bwMode="auto">
            <a:xfrm>
              <a:off x="1200"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ALU2</a:t>
              </a:r>
            </a:p>
          </p:txBody>
        </p:sp>
        <p:sp>
          <p:nvSpPr>
            <p:cNvPr id="153610" name="Rectangle 10"/>
            <p:cNvSpPr>
              <a:spLocks noChangeArrowheads="1"/>
            </p:cNvSpPr>
            <p:nvPr/>
          </p:nvSpPr>
          <p:spPr bwMode="auto">
            <a:xfrm>
              <a:off x="2064"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MEM1</a:t>
              </a:r>
            </a:p>
          </p:txBody>
        </p:sp>
        <p:sp>
          <p:nvSpPr>
            <p:cNvPr id="153611" name="Rectangle 11"/>
            <p:cNvSpPr>
              <a:spLocks noChangeArrowheads="1"/>
            </p:cNvSpPr>
            <p:nvPr/>
          </p:nvSpPr>
          <p:spPr bwMode="auto">
            <a:xfrm>
              <a:off x="2928" y="2064"/>
              <a:ext cx="864" cy="576"/>
            </a:xfrm>
            <a:prstGeom prst="rect">
              <a:avLst/>
            </a:prstGeom>
            <a:noFill/>
            <a:ln w="9525">
              <a:solidFill>
                <a:schemeClr val="tx1"/>
              </a:solidFill>
              <a:miter lim="800000"/>
              <a:headEnd/>
              <a:tailEnd/>
            </a:ln>
            <a:effectLst/>
          </p:spPr>
          <p:txBody>
            <a:bodyPr wrap="none" anchor="ctr"/>
            <a:lstStyle/>
            <a:p>
              <a:pPr algn="ctr"/>
              <a:r>
                <a:rPr lang="en-US">
                  <a:latin typeface="Arial" charset="0"/>
                </a:rPr>
                <a:t>control</a:t>
              </a:r>
            </a:p>
          </p:txBody>
        </p:sp>
      </p:grpSp>
      <p:sp>
        <p:nvSpPr>
          <p:cNvPr id="153612" name="AutoShape 12"/>
          <p:cNvSpPr>
            <a:spLocks noChangeArrowheads="1"/>
          </p:cNvSpPr>
          <p:nvPr/>
        </p:nvSpPr>
        <p:spPr bwMode="auto">
          <a:xfrm>
            <a:off x="1016000" y="4362450"/>
            <a:ext cx="1727200" cy="3429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p:spPr>
        <p:txBody>
          <a:bodyPr wrap="none" anchor="ctr"/>
          <a:lstStyle/>
          <a:p>
            <a:pPr algn="ctr"/>
            <a:r>
              <a:rPr lang="en-US">
                <a:latin typeface="Arial" charset="0"/>
              </a:rPr>
              <a:t>ALU</a:t>
            </a:r>
          </a:p>
        </p:txBody>
      </p:sp>
      <p:sp>
        <p:nvSpPr>
          <p:cNvPr id="153613" name="AutoShape 13"/>
          <p:cNvSpPr>
            <a:spLocks noChangeArrowheads="1"/>
          </p:cNvSpPr>
          <p:nvPr/>
        </p:nvSpPr>
        <p:spPr bwMode="auto">
          <a:xfrm>
            <a:off x="2946400" y="4362450"/>
            <a:ext cx="1727200" cy="3429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p:spPr>
        <p:txBody>
          <a:bodyPr wrap="none" anchor="ctr"/>
          <a:lstStyle/>
          <a:p>
            <a:pPr algn="ctr"/>
            <a:r>
              <a:rPr lang="en-US">
                <a:latin typeface="Arial" charset="0"/>
              </a:rPr>
              <a:t>ALU</a:t>
            </a:r>
          </a:p>
        </p:txBody>
      </p:sp>
      <p:sp>
        <p:nvSpPr>
          <p:cNvPr id="153614" name="Rectangle 14"/>
          <p:cNvSpPr>
            <a:spLocks noChangeArrowheads="1"/>
          </p:cNvSpPr>
          <p:nvPr/>
        </p:nvSpPr>
        <p:spPr bwMode="auto">
          <a:xfrm>
            <a:off x="4978400" y="4362450"/>
            <a:ext cx="1524000" cy="1200150"/>
          </a:xfrm>
          <a:prstGeom prst="rect">
            <a:avLst/>
          </a:prstGeom>
          <a:noFill/>
          <a:ln w="28575">
            <a:solidFill>
              <a:schemeClr val="tx1"/>
            </a:solidFill>
            <a:miter lim="800000"/>
            <a:headEnd/>
            <a:tailEnd/>
          </a:ln>
          <a:effectLst/>
        </p:spPr>
        <p:txBody>
          <a:bodyPr wrap="none" anchor="ctr"/>
          <a:lstStyle/>
          <a:p>
            <a:pPr algn="ctr"/>
            <a:r>
              <a:rPr lang="en-US">
                <a:latin typeface="Arial" charset="0"/>
              </a:rPr>
              <a:t>cache</a:t>
            </a:r>
          </a:p>
        </p:txBody>
      </p:sp>
      <p:sp>
        <p:nvSpPr>
          <p:cNvPr id="153615" name="Rectangle 15"/>
          <p:cNvSpPr>
            <a:spLocks noChangeArrowheads="1"/>
          </p:cNvSpPr>
          <p:nvPr/>
        </p:nvSpPr>
        <p:spPr bwMode="auto">
          <a:xfrm>
            <a:off x="6705600" y="4362450"/>
            <a:ext cx="1524000" cy="1200150"/>
          </a:xfrm>
          <a:prstGeom prst="rect">
            <a:avLst/>
          </a:prstGeom>
          <a:noFill/>
          <a:ln w="28575">
            <a:solidFill>
              <a:schemeClr val="tx1"/>
            </a:solidFill>
            <a:miter lim="800000"/>
            <a:headEnd/>
            <a:tailEnd/>
          </a:ln>
          <a:effectLst/>
        </p:spPr>
        <p:txBody>
          <a:bodyPr wrap="none" anchor="ctr"/>
          <a:lstStyle/>
          <a:p>
            <a:pPr algn="ctr"/>
            <a:r>
              <a:rPr lang="en-US">
                <a:latin typeface="Arial" charset="0"/>
              </a:rPr>
              <a:t>Control</a:t>
            </a:r>
          </a:p>
          <a:p>
            <a:pPr algn="ctr"/>
            <a:r>
              <a:rPr lang="en-US">
                <a:latin typeface="Arial" charset="0"/>
              </a:rPr>
              <a:t>Flow </a:t>
            </a:r>
          </a:p>
          <a:p>
            <a:pPr algn="ctr"/>
            <a:r>
              <a:rPr lang="en-US">
                <a:latin typeface="Arial" charset="0"/>
              </a:rPr>
              <a:t>Unit</a:t>
            </a:r>
          </a:p>
        </p:txBody>
      </p:sp>
    </p:spTree>
    <p:extLst>
      <p:ext uri="{BB962C8B-B14F-4D97-AF65-F5344CB8AC3E}">
        <p14:creationId xmlns:p14="http://schemas.microsoft.com/office/powerpoint/2010/main" val="2693943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33122" name="Rectangle 2"/>
          <p:cNvSpPr>
            <a:spLocks noGrp="1" noChangeArrowheads="1"/>
          </p:cNvSpPr>
          <p:nvPr>
            <p:ph type="title"/>
          </p:nvPr>
        </p:nvSpPr>
        <p:spPr>
          <a:xfrm>
            <a:off x="457200" y="-76200"/>
            <a:ext cx="8229600" cy="1143000"/>
          </a:xfrm>
        </p:spPr>
        <p:txBody>
          <a:bodyPr/>
          <a:lstStyle/>
          <a:p>
            <a:r>
              <a:rPr lang="en-US" dirty="0"/>
              <a:t>VLIW: Definition</a:t>
            </a:r>
          </a:p>
        </p:txBody>
      </p:sp>
      <p:sp>
        <p:nvSpPr>
          <p:cNvPr id="133123" name="Rectangle 3"/>
          <p:cNvSpPr>
            <a:spLocks noGrp="1" noChangeArrowheads="1"/>
          </p:cNvSpPr>
          <p:nvPr>
            <p:ph type="body" idx="1"/>
          </p:nvPr>
        </p:nvSpPr>
        <p:spPr>
          <a:xfrm>
            <a:off x="685800" y="1028700"/>
            <a:ext cx="7772400" cy="5029200"/>
          </a:xfrm>
        </p:spPr>
        <p:txBody>
          <a:bodyPr/>
          <a:lstStyle/>
          <a:p>
            <a:r>
              <a:rPr lang="en-US" sz="2400" dirty="0"/>
              <a:t>Multiple independent Functional Units</a:t>
            </a:r>
          </a:p>
          <a:p>
            <a:r>
              <a:rPr lang="en-US" sz="2400" dirty="0"/>
              <a:t>Instruction consists of multiple independent instructions</a:t>
            </a:r>
          </a:p>
          <a:p>
            <a:r>
              <a:rPr lang="en-US" sz="2400" dirty="0"/>
              <a:t>Each of them is aligned to a functional unit</a:t>
            </a:r>
          </a:p>
          <a:p>
            <a:r>
              <a:rPr lang="en-US" sz="2400" dirty="0"/>
              <a:t>Latencies are fixed </a:t>
            </a:r>
          </a:p>
          <a:p>
            <a:pPr lvl="1"/>
            <a:r>
              <a:rPr lang="en-US" sz="2000" dirty="0"/>
              <a:t>Architecturally visible</a:t>
            </a:r>
          </a:p>
          <a:p>
            <a:r>
              <a:rPr lang="en-US" sz="2400" dirty="0"/>
              <a:t>Compiler packs instructions into a VLIW also schedules all hardware resources</a:t>
            </a:r>
          </a:p>
          <a:p>
            <a:r>
              <a:rPr lang="en-US" sz="2400" dirty="0"/>
              <a:t>Entire VLIW issues as a single unit</a:t>
            </a:r>
          </a:p>
          <a:p>
            <a:r>
              <a:rPr lang="en-US" sz="2400" dirty="0"/>
              <a:t>Result: ILP with simple hardware</a:t>
            </a:r>
          </a:p>
          <a:p>
            <a:pPr lvl="1"/>
            <a:r>
              <a:rPr lang="en-US" sz="2000" dirty="0"/>
              <a:t>compact, fast hardware control</a:t>
            </a:r>
          </a:p>
          <a:p>
            <a:pPr lvl="1"/>
            <a:r>
              <a:rPr lang="en-US" sz="2000" dirty="0"/>
              <a:t>fast clock</a:t>
            </a:r>
          </a:p>
          <a:p>
            <a:pPr lvl="1"/>
            <a:r>
              <a:rPr lang="en-US" sz="2000" b="1" dirty="0">
                <a:solidFill>
                  <a:srgbClr val="FF0000"/>
                </a:solidFill>
              </a:rPr>
              <a:t>At least, this is the goal</a:t>
            </a:r>
          </a:p>
        </p:txBody>
      </p:sp>
    </p:spTree>
    <p:extLst>
      <p:ext uri="{BB962C8B-B14F-4D97-AF65-F5344CB8AC3E}">
        <p14:creationId xmlns:p14="http://schemas.microsoft.com/office/powerpoint/2010/main" val="2397238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34146" name="Rectangle 2"/>
          <p:cNvSpPr>
            <a:spLocks noGrp="1" noChangeArrowheads="1"/>
          </p:cNvSpPr>
          <p:nvPr>
            <p:ph type="title"/>
          </p:nvPr>
        </p:nvSpPr>
        <p:spPr/>
        <p:txBody>
          <a:bodyPr/>
          <a:lstStyle/>
          <a:p>
            <a:r>
              <a:rPr lang="en-US"/>
              <a:t>VLIW Example</a:t>
            </a:r>
          </a:p>
        </p:txBody>
      </p:sp>
      <p:sp>
        <p:nvSpPr>
          <p:cNvPr id="134148" name="Rectangle 4"/>
          <p:cNvSpPr>
            <a:spLocks noChangeArrowheads="1"/>
          </p:cNvSpPr>
          <p:nvPr/>
        </p:nvSpPr>
        <p:spPr bwMode="auto">
          <a:xfrm>
            <a:off x="1524000" y="2114550"/>
            <a:ext cx="1727200" cy="1314450"/>
          </a:xfrm>
          <a:prstGeom prst="rect">
            <a:avLst/>
          </a:prstGeom>
          <a:noFill/>
          <a:ln w="38100">
            <a:solidFill>
              <a:schemeClr val="tx1"/>
            </a:solidFill>
            <a:miter lim="800000"/>
            <a:headEnd/>
            <a:tailEnd/>
          </a:ln>
          <a:effectLst/>
        </p:spPr>
        <p:txBody>
          <a:bodyPr wrap="none" anchor="ctr"/>
          <a:lstStyle/>
          <a:p>
            <a:pPr algn="ctr"/>
            <a:r>
              <a:rPr lang="en-US">
                <a:latin typeface="Arial" charset="0"/>
              </a:rPr>
              <a:t>I-fetch &amp;</a:t>
            </a:r>
          </a:p>
          <a:p>
            <a:pPr algn="ctr"/>
            <a:r>
              <a:rPr lang="en-US">
                <a:latin typeface="Arial" charset="0"/>
              </a:rPr>
              <a:t>Issue</a:t>
            </a:r>
          </a:p>
        </p:txBody>
      </p:sp>
      <p:sp>
        <p:nvSpPr>
          <p:cNvPr id="134149" name="Rectangle 5"/>
          <p:cNvSpPr>
            <a:spLocks noChangeArrowheads="1"/>
          </p:cNvSpPr>
          <p:nvPr/>
        </p:nvSpPr>
        <p:spPr bwMode="auto">
          <a:xfrm>
            <a:off x="3251200" y="2114550"/>
            <a:ext cx="203200" cy="1314450"/>
          </a:xfrm>
          <a:prstGeom prst="rect">
            <a:avLst/>
          </a:prstGeom>
          <a:noFill/>
          <a:ln w="38100">
            <a:solidFill>
              <a:schemeClr val="tx1"/>
            </a:solidFill>
            <a:miter lim="800000"/>
            <a:headEnd/>
            <a:tailEnd/>
          </a:ln>
          <a:effectLst/>
        </p:spPr>
        <p:txBody>
          <a:bodyPr wrap="none" anchor="ctr"/>
          <a:lstStyle/>
          <a:p>
            <a:endParaRPr lang="en-US"/>
          </a:p>
        </p:txBody>
      </p:sp>
      <p:sp>
        <p:nvSpPr>
          <p:cNvPr id="134150" name="Rectangle 6"/>
          <p:cNvSpPr>
            <a:spLocks noChangeArrowheads="1"/>
          </p:cNvSpPr>
          <p:nvPr/>
        </p:nvSpPr>
        <p:spPr bwMode="auto">
          <a:xfrm>
            <a:off x="3251200" y="2400300"/>
            <a:ext cx="203200" cy="342900"/>
          </a:xfrm>
          <a:prstGeom prst="rect">
            <a:avLst/>
          </a:prstGeom>
          <a:noFill/>
          <a:ln w="9525">
            <a:solidFill>
              <a:schemeClr val="tx1"/>
            </a:solidFill>
            <a:miter lim="800000"/>
            <a:headEnd/>
            <a:tailEnd/>
          </a:ln>
          <a:effectLst/>
        </p:spPr>
        <p:txBody>
          <a:bodyPr wrap="none" anchor="ctr"/>
          <a:lstStyle/>
          <a:p>
            <a:endParaRPr lang="en-US"/>
          </a:p>
        </p:txBody>
      </p:sp>
      <p:sp>
        <p:nvSpPr>
          <p:cNvPr id="134151" name="Rectangle 7"/>
          <p:cNvSpPr>
            <a:spLocks noChangeArrowheads="1"/>
          </p:cNvSpPr>
          <p:nvPr/>
        </p:nvSpPr>
        <p:spPr bwMode="auto">
          <a:xfrm>
            <a:off x="3251200" y="3086100"/>
            <a:ext cx="203200" cy="342900"/>
          </a:xfrm>
          <a:prstGeom prst="rect">
            <a:avLst/>
          </a:prstGeom>
          <a:noFill/>
          <a:ln w="9525">
            <a:solidFill>
              <a:schemeClr val="tx1"/>
            </a:solidFill>
            <a:miter lim="800000"/>
            <a:headEnd/>
            <a:tailEnd/>
          </a:ln>
          <a:effectLst/>
        </p:spPr>
        <p:txBody>
          <a:bodyPr wrap="none" anchor="ctr"/>
          <a:lstStyle/>
          <a:p>
            <a:endParaRPr lang="en-US"/>
          </a:p>
        </p:txBody>
      </p:sp>
      <p:sp>
        <p:nvSpPr>
          <p:cNvPr id="134152" name="Rectangle 8"/>
          <p:cNvSpPr>
            <a:spLocks noChangeArrowheads="1"/>
          </p:cNvSpPr>
          <p:nvPr/>
        </p:nvSpPr>
        <p:spPr bwMode="auto">
          <a:xfrm>
            <a:off x="4775200" y="1428750"/>
            <a:ext cx="2336800" cy="514350"/>
          </a:xfrm>
          <a:prstGeom prst="rect">
            <a:avLst/>
          </a:prstGeom>
          <a:noFill/>
          <a:ln w="38100">
            <a:solidFill>
              <a:schemeClr val="tx1"/>
            </a:solidFill>
            <a:miter lim="800000"/>
            <a:headEnd/>
            <a:tailEnd/>
          </a:ln>
          <a:effectLst/>
        </p:spPr>
        <p:txBody>
          <a:bodyPr wrap="none" anchor="ctr"/>
          <a:lstStyle/>
          <a:p>
            <a:pPr algn="ctr"/>
            <a:r>
              <a:rPr lang="en-US">
                <a:latin typeface="Arial" charset="0"/>
              </a:rPr>
              <a:t>FU</a:t>
            </a:r>
          </a:p>
        </p:txBody>
      </p:sp>
      <p:sp>
        <p:nvSpPr>
          <p:cNvPr id="134153" name="Rectangle 9"/>
          <p:cNvSpPr>
            <a:spLocks noChangeArrowheads="1"/>
          </p:cNvSpPr>
          <p:nvPr/>
        </p:nvSpPr>
        <p:spPr bwMode="auto">
          <a:xfrm>
            <a:off x="4775200" y="2171700"/>
            <a:ext cx="2336800" cy="514350"/>
          </a:xfrm>
          <a:prstGeom prst="rect">
            <a:avLst/>
          </a:prstGeom>
          <a:noFill/>
          <a:ln w="38100">
            <a:solidFill>
              <a:schemeClr val="tx1"/>
            </a:solidFill>
            <a:miter lim="800000"/>
            <a:headEnd/>
            <a:tailEnd/>
          </a:ln>
          <a:effectLst/>
        </p:spPr>
        <p:txBody>
          <a:bodyPr wrap="none" anchor="ctr"/>
          <a:lstStyle/>
          <a:p>
            <a:pPr algn="ctr"/>
            <a:r>
              <a:rPr lang="en-US">
                <a:latin typeface="Arial" charset="0"/>
              </a:rPr>
              <a:t>FU</a:t>
            </a:r>
          </a:p>
        </p:txBody>
      </p:sp>
      <p:sp>
        <p:nvSpPr>
          <p:cNvPr id="134154" name="Rectangle 10"/>
          <p:cNvSpPr>
            <a:spLocks noChangeArrowheads="1"/>
          </p:cNvSpPr>
          <p:nvPr/>
        </p:nvSpPr>
        <p:spPr bwMode="auto">
          <a:xfrm>
            <a:off x="4876800" y="2914650"/>
            <a:ext cx="2336800" cy="514350"/>
          </a:xfrm>
          <a:prstGeom prst="rect">
            <a:avLst/>
          </a:prstGeom>
          <a:noFill/>
          <a:ln w="38100">
            <a:solidFill>
              <a:schemeClr val="tx1"/>
            </a:solidFill>
            <a:miter lim="800000"/>
            <a:headEnd/>
            <a:tailEnd/>
          </a:ln>
          <a:effectLst/>
        </p:spPr>
        <p:txBody>
          <a:bodyPr wrap="none" anchor="ctr"/>
          <a:lstStyle/>
          <a:p>
            <a:pPr algn="ctr"/>
            <a:r>
              <a:rPr lang="en-US" sz="1800">
                <a:latin typeface="Arial" charset="0"/>
              </a:rPr>
              <a:t>Memory</a:t>
            </a:r>
          </a:p>
          <a:p>
            <a:pPr algn="ctr"/>
            <a:r>
              <a:rPr lang="en-US" sz="1800">
                <a:latin typeface="Arial" charset="0"/>
              </a:rPr>
              <a:t>Port</a:t>
            </a:r>
          </a:p>
        </p:txBody>
      </p:sp>
      <p:sp>
        <p:nvSpPr>
          <p:cNvPr id="134155" name="Rectangle 11"/>
          <p:cNvSpPr>
            <a:spLocks noChangeArrowheads="1"/>
          </p:cNvSpPr>
          <p:nvPr/>
        </p:nvSpPr>
        <p:spPr bwMode="auto">
          <a:xfrm>
            <a:off x="4876800" y="3714750"/>
            <a:ext cx="2336800" cy="514350"/>
          </a:xfrm>
          <a:prstGeom prst="rect">
            <a:avLst/>
          </a:prstGeom>
          <a:noFill/>
          <a:ln w="38100">
            <a:solidFill>
              <a:schemeClr val="tx1"/>
            </a:solidFill>
            <a:miter lim="800000"/>
            <a:headEnd/>
            <a:tailEnd/>
          </a:ln>
          <a:effectLst/>
        </p:spPr>
        <p:txBody>
          <a:bodyPr wrap="none" anchor="ctr"/>
          <a:lstStyle/>
          <a:p>
            <a:pPr algn="ctr"/>
            <a:r>
              <a:rPr lang="en-US" sz="1800">
                <a:latin typeface="Arial" charset="0"/>
              </a:rPr>
              <a:t>Memory</a:t>
            </a:r>
          </a:p>
          <a:p>
            <a:pPr algn="ctr"/>
            <a:r>
              <a:rPr lang="en-US" sz="1800">
                <a:latin typeface="Arial" charset="0"/>
              </a:rPr>
              <a:t>Port</a:t>
            </a:r>
          </a:p>
        </p:txBody>
      </p:sp>
      <p:sp>
        <p:nvSpPr>
          <p:cNvPr id="134156" name="Line 12"/>
          <p:cNvSpPr>
            <a:spLocks noChangeShapeType="1"/>
          </p:cNvSpPr>
          <p:nvPr/>
        </p:nvSpPr>
        <p:spPr bwMode="auto">
          <a:xfrm flipV="1">
            <a:off x="3454400" y="1600200"/>
            <a:ext cx="1422400" cy="685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4157" name="Line 13"/>
          <p:cNvSpPr>
            <a:spLocks noChangeShapeType="1"/>
          </p:cNvSpPr>
          <p:nvPr/>
        </p:nvSpPr>
        <p:spPr bwMode="auto">
          <a:xfrm flipV="1">
            <a:off x="3454400" y="2400300"/>
            <a:ext cx="132080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4158" name="Line 14"/>
          <p:cNvSpPr>
            <a:spLocks noChangeShapeType="1"/>
          </p:cNvSpPr>
          <p:nvPr/>
        </p:nvSpPr>
        <p:spPr bwMode="auto">
          <a:xfrm>
            <a:off x="3454400" y="2971800"/>
            <a:ext cx="142240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4159" name="Line 15"/>
          <p:cNvSpPr>
            <a:spLocks noChangeShapeType="1"/>
          </p:cNvSpPr>
          <p:nvPr/>
        </p:nvSpPr>
        <p:spPr bwMode="auto">
          <a:xfrm>
            <a:off x="3454400" y="3314700"/>
            <a:ext cx="1422400" cy="685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4161" name="Rectangle 17"/>
          <p:cNvSpPr>
            <a:spLocks noChangeArrowheads="1"/>
          </p:cNvSpPr>
          <p:nvPr/>
        </p:nvSpPr>
        <p:spPr bwMode="auto">
          <a:xfrm>
            <a:off x="1625600" y="4457700"/>
            <a:ext cx="2133600" cy="1257300"/>
          </a:xfrm>
          <a:prstGeom prst="rect">
            <a:avLst/>
          </a:prstGeom>
          <a:noFill/>
          <a:ln w="38100">
            <a:solidFill>
              <a:schemeClr val="tx1"/>
            </a:solidFill>
            <a:miter lim="800000"/>
            <a:headEnd/>
            <a:tailEnd/>
          </a:ln>
          <a:effectLst/>
        </p:spPr>
        <p:txBody>
          <a:bodyPr wrap="none" anchor="ctr"/>
          <a:lstStyle/>
          <a:p>
            <a:pPr algn="ctr"/>
            <a:r>
              <a:rPr lang="en-US">
                <a:latin typeface="Arial" charset="0"/>
              </a:rPr>
              <a:t>Multi-ported</a:t>
            </a:r>
          </a:p>
          <a:p>
            <a:pPr algn="ctr"/>
            <a:r>
              <a:rPr lang="en-US">
                <a:latin typeface="Arial" charset="0"/>
              </a:rPr>
              <a:t>Register</a:t>
            </a:r>
          </a:p>
          <a:p>
            <a:pPr algn="ctr"/>
            <a:r>
              <a:rPr lang="en-US">
                <a:latin typeface="Arial" charset="0"/>
              </a:rPr>
              <a:t>File</a:t>
            </a:r>
          </a:p>
        </p:txBody>
      </p:sp>
      <p:sp>
        <p:nvSpPr>
          <p:cNvPr id="134162" name="Freeform 18"/>
          <p:cNvSpPr>
            <a:spLocks/>
          </p:cNvSpPr>
          <p:nvPr/>
        </p:nvSpPr>
        <p:spPr bwMode="auto">
          <a:xfrm>
            <a:off x="3759200" y="1600200"/>
            <a:ext cx="1016000" cy="2914650"/>
          </a:xfrm>
          <a:custGeom>
            <a:avLst/>
            <a:gdLst/>
            <a:ahLst/>
            <a:cxnLst>
              <a:cxn ang="0">
                <a:pos x="0" y="2448"/>
              </a:cxn>
              <a:cxn ang="0">
                <a:pos x="144" y="2448"/>
              </a:cxn>
              <a:cxn ang="0">
                <a:pos x="144" y="0"/>
              </a:cxn>
              <a:cxn ang="0">
                <a:pos x="480" y="0"/>
              </a:cxn>
            </a:cxnLst>
            <a:rect l="0" t="0" r="r" b="b"/>
            <a:pathLst>
              <a:path w="480" h="2448">
                <a:moveTo>
                  <a:pt x="0" y="2448"/>
                </a:moveTo>
                <a:lnTo>
                  <a:pt x="144" y="2448"/>
                </a:lnTo>
                <a:lnTo>
                  <a:pt x="144" y="0"/>
                </a:lnTo>
                <a:lnTo>
                  <a:pt x="480" y="0"/>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63" name="Freeform 19"/>
          <p:cNvSpPr>
            <a:spLocks/>
          </p:cNvSpPr>
          <p:nvPr/>
        </p:nvSpPr>
        <p:spPr bwMode="auto">
          <a:xfrm>
            <a:off x="3759200" y="2286000"/>
            <a:ext cx="1016000" cy="2457450"/>
          </a:xfrm>
          <a:custGeom>
            <a:avLst/>
            <a:gdLst/>
            <a:ahLst/>
            <a:cxnLst>
              <a:cxn ang="0">
                <a:pos x="0" y="2064"/>
              </a:cxn>
              <a:cxn ang="0">
                <a:pos x="288" y="2064"/>
              </a:cxn>
              <a:cxn ang="0">
                <a:pos x="288" y="0"/>
              </a:cxn>
              <a:cxn ang="0">
                <a:pos x="480" y="0"/>
              </a:cxn>
            </a:cxnLst>
            <a:rect l="0" t="0" r="r" b="b"/>
            <a:pathLst>
              <a:path w="480" h="2064">
                <a:moveTo>
                  <a:pt x="0" y="2064"/>
                </a:moveTo>
                <a:lnTo>
                  <a:pt x="288" y="2064"/>
                </a:lnTo>
                <a:lnTo>
                  <a:pt x="288" y="0"/>
                </a:lnTo>
                <a:lnTo>
                  <a:pt x="480" y="0"/>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65" name="Freeform 21"/>
          <p:cNvSpPr>
            <a:spLocks/>
          </p:cNvSpPr>
          <p:nvPr/>
        </p:nvSpPr>
        <p:spPr bwMode="auto">
          <a:xfrm>
            <a:off x="3759200" y="2971800"/>
            <a:ext cx="1117600" cy="2114550"/>
          </a:xfrm>
          <a:custGeom>
            <a:avLst/>
            <a:gdLst/>
            <a:ahLst/>
            <a:cxnLst>
              <a:cxn ang="0">
                <a:pos x="0" y="1776"/>
              </a:cxn>
              <a:cxn ang="0">
                <a:pos x="384" y="1776"/>
              </a:cxn>
              <a:cxn ang="0">
                <a:pos x="384" y="0"/>
              </a:cxn>
              <a:cxn ang="0">
                <a:pos x="528" y="0"/>
              </a:cxn>
            </a:cxnLst>
            <a:rect l="0" t="0" r="r" b="b"/>
            <a:pathLst>
              <a:path w="528" h="1776">
                <a:moveTo>
                  <a:pt x="0" y="1776"/>
                </a:moveTo>
                <a:lnTo>
                  <a:pt x="384" y="1776"/>
                </a:lnTo>
                <a:lnTo>
                  <a:pt x="384" y="0"/>
                </a:lnTo>
                <a:lnTo>
                  <a:pt x="528" y="0"/>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66" name="Freeform 22"/>
          <p:cNvSpPr>
            <a:spLocks/>
          </p:cNvSpPr>
          <p:nvPr/>
        </p:nvSpPr>
        <p:spPr bwMode="auto">
          <a:xfrm>
            <a:off x="3759200" y="4229100"/>
            <a:ext cx="1320800" cy="1200150"/>
          </a:xfrm>
          <a:custGeom>
            <a:avLst/>
            <a:gdLst/>
            <a:ahLst/>
            <a:cxnLst>
              <a:cxn ang="0">
                <a:pos x="0" y="1392"/>
              </a:cxn>
              <a:cxn ang="0">
                <a:pos x="480" y="1392"/>
              </a:cxn>
              <a:cxn ang="0">
                <a:pos x="480" y="0"/>
              </a:cxn>
            </a:cxnLst>
            <a:rect l="0" t="0" r="r" b="b"/>
            <a:pathLst>
              <a:path w="480" h="1392">
                <a:moveTo>
                  <a:pt x="0" y="1392"/>
                </a:moveTo>
                <a:lnTo>
                  <a:pt x="480" y="1392"/>
                </a:lnTo>
                <a:lnTo>
                  <a:pt x="480" y="0"/>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67" name="Freeform 23"/>
          <p:cNvSpPr>
            <a:spLocks/>
          </p:cNvSpPr>
          <p:nvPr/>
        </p:nvSpPr>
        <p:spPr bwMode="auto">
          <a:xfrm>
            <a:off x="1219200" y="1314450"/>
            <a:ext cx="6197600" cy="3429000"/>
          </a:xfrm>
          <a:custGeom>
            <a:avLst/>
            <a:gdLst/>
            <a:ahLst/>
            <a:cxnLst>
              <a:cxn ang="0">
                <a:pos x="2784" y="288"/>
              </a:cxn>
              <a:cxn ang="0">
                <a:pos x="2928" y="288"/>
              </a:cxn>
              <a:cxn ang="0">
                <a:pos x="2928" y="0"/>
              </a:cxn>
              <a:cxn ang="0">
                <a:pos x="0" y="0"/>
              </a:cxn>
              <a:cxn ang="0">
                <a:pos x="0" y="2880"/>
              </a:cxn>
              <a:cxn ang="0">
                <a:pos x="240" y="2880"/>
              </a:cxn>
            </a:cxnLst>
            <a:rect l="0" t="0" r="r" b="b"/>
            <a:pathLst>
              <a:path w="2928" h="2880">
                <a:moveTo>
                  <a:pt x="2784" y="288"/>
                </a:moveTo>
                <a:lnTo>
                  <a:pt x="2928" y="288"/>
                </a:lnTo>
                <a:lnTo>
                  <a:pt x="2928" y="0"/>
                </a:lnTo>
                <a:lnTo>
                  <a:pt x="0" y="0"/>
                </a:lnTo>
                <a:lnTo>
                  <a:pt x="0" y="2880"/>
                </a:lnTo>
                <a:lnTo>
                  <a:pt x="240" y="2880"/>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68" name="Freeform 24"/>
          <p:cNvSpPr>
            <a:spLocks/>
          </p:cNvSpPr>
          <p:nvPr/>
        </p:nvSpPr>
        <p:spPr bwMode="auto">
          <a:xfrm>
            <a:off x="812800" y="1200150"/>
            <a:ext cx="6807200" cy="3771900"/>
          </a:xfrm>
          <a:custGeom>
            <a:avLst/>
            <a:gdLst/>
            <a:ahLst/>
            <a:cxnLst>
              <a:cxn ang="0">
                <a:pos x="2976" y="960"/>
              </a:cxn>
              <a:cxn ang="0">
                <a:pos x="3216" y="960"/>
              </a:cxn>
              <a:cxn ang="0">
                <a:pos x="3216" y="0"/>
              </a:cxn>
              <a:cxn ang="0">
                <a:pos x="0" y="0"/>
              </a:cxn>
              <a:cxn ang="0">
                <a:pos x="0" y="3168"/>
              </a:cxn>
              <a:cxn ang="0">
                <a:pos x="432" y="3168"/>
              </a:cxn>
            </a:cxnLst>
            <a:rect l="0" t="0" r="r" b="b"/>
            <a:pathLst>
              <a:path w="3216" h="3168">
                <a:moveTo>
                  <a:pt x="2976" y="960"/>
                </a:moveTo>
                <a:lnTo>
                  <a:pt x="3216" y="960"/>
                </a:lnTo>
                <a:lnTo>
                  <a:pt x="3216" y="0"/>
                </a:lnTo>
                <a:lnTo>
                  <a:pt x="0" y="0"/>
                </a:lnTo>
                <a:lnTo>
                  <a:pt x="0" y="3168"/>
                </a:lnTo>
                <a:lnTo>
                  <a:pt x="432" y="3168"/>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74" name="Freeform 30"/>
          <p:cNvSpPr>
            <a:spLocks/>
          </p:cNvSpPr>
          <p:nvPr/>
        </p:nvSpPr>
        <p:spPr bwMode="auto">
          <a:xfrm>
            <a:off x="914400" y="3200400"/>
            <a:ext cx="7112000" cy="2857500"/>
          </a:xfrm>
          <a:custGeom>
            <a:avLst/>
            <a:gdLst/>
            <a:ahLst/>
            <a:cxnLst>
              <a:cxn ang="0">
                <a:pos x="2976" y="0"/>
              </a:cxn>
              <a:cxn ang="0">
                <a:pos x="3360" y="0"/>
              </a:cxn>
              <a:cxn ang="0">
                <a:pos x="3360" y="2400"/>
              </a:cxn>
              <a:cxn ang="0">
                <a:pos x="0" y="2400"/>
              </a:cxn>
              <a:cxn ang="0">
                <a:pos x="0" y="1728"/>
              </a:cxn>
              <a:cxn ang="0">
                <a:pos x="336" y="1728"/>
              </a:cxn>
            </a:cxnLst>
            <a:rect l="0" t="0" r="r" b="b"/>
            <a:pathLst>
              <a:path w="3360" h="2400">
                <a:moveTo>
                  <a:pt x="2976" y="0"/>
                </a:moveTo>
                <a:lnTo>
                  <a:pt x="3360" y="0"/>
                </a:lnTo>
                <a:lnTo>
                  <a:pt x="3360" y="2400"/>
                </a:lnTo>
                <a:lnTo>
                  <a:pt x="0" y="2400"/>
                </a:lnTo>
                <a:lnTo>
                  <a:pt x="0" y="1728"/>
                </a:lnTo>
                <a:lnTo>
                  <a:pt x="336" y="1728"/>
                </a:lnTo>
              </a:path>
            </a:pathLst>
          </a:custGeom>
          <a:noFill/>
          <a:ln w="38100" cmpd="sng">
            <a:solidFill>
              <a:srgbClr val="FF0000"/>
            </a:solidFill>
            <a:round/>
            <a:headEnd type="none" w="med" len="med"/>
            <a:tailEnd type="triangle" w="med" len="med"/>
          </a:ln>
          <a:effectLst/>
        </p:spPr>
        <p:txBody>
          <a:bodyPr wrap="none" anchor="ctr"/>
          <a:lstStyle/>
          <a:p>
            <a:endParaRPr lang="en-US"/>
          </a:p>
        </p:txBody>
      </p:sp>
      <p:sp>
        <p:nvSpPr>
          <p:cNvPr id="134175" name="Freeform 31"/>
          <p:cNvSpPr>
            <a:spLocks/>
          </p:cNvSpPr>
          <p:nvPr/>
        </p:nvSpPr>
        <p:spPr bwMode="auto">
          <a:xfrm>
            <a:off x="1016000" y="4057650"/>
            <a:ext cx="6604000" cy="1885950"/>
          </a:xfrm>
          <a:custGeom>
            <a:avLst/>
            <a:gdLst/>
            <a:ahLst/>
            <a:cxnLst>
              <a:cxn ang="0">
                <a:pos x="2927" y="0"/>
              </a:cxn>
              <a:cxn ang="0">
                <a:pos x="3120" y="12"/>
              </a:cxn>
              <a:cxn ang="0">
                <a:pos x="3120" y="1692"/>
              </a:cxn>
              <a:cxn ang="0">
                <a:pos x="0" y="1692"/>
              </a:cxn>
              <a:cxn ang="0">
                <a:pos x="0" y="1222"/>
              </a:cxn>
              <a:cxn ang="0">
                <a:pos x="312" y="1222"/>
              </a:cxn>
            </a:cxnLst>
            <a:rect l="0" t="0" r="r" b="b"/>
            <a:pathLst>
              <a:path w="3120" h="1692">
                <a:moveTo>
                  <a:pt x="2927" y="0"/>
                </a:moveTo>
                <a:lnTo>
                  <a:pt x="3120" y="12"/>
                </a:lnTo>
                <a:lnTo>
                  <a:pt x="3120" y="1692"/>
                </a:lnTo>
                <a:lnTo>
                  <a:pt x="0" y="1692"/>
                </a:lnTo>
                <a:lnTo>
                  <a:pt x="0" y="1222"/>
                </a:lnTo>
                <a:lnTo>
                  <a:pt x="312" y="1222"/>
                </a:lnTo>
              </a:path>
            </a:pathLst>
          </a:custGeom>
          <a:noFill/>
          <a:ln w="38100" cmpd="sng">
            <a:solidFill>
              <a:srgbClr val="FF0000"/>
            </a:solidFill>
            <a:round/>
            <a:headEnd type="none" w="med" len="med"/>
            <a:tailEnd type="triangle" w="med" len="med"/>
          </a:ln>
          <a:effectLst/>
        </p:spPr>
        <p:txBody>
          <a:bodyPr wrap="none" anchor="ctr"/>
          <a:lstStyle/>
          <a:p>
            <a:endParaRPr lang="en-US"/>
          </a:p>
        </p:txBody>
      </p:sp>
    </p:spTree>
    <p:extLst>
      <p:ext uri="{BB962C8B-B14F-4D97-AF65-F5344CB8AC3E}">
        <p14:creationId xmlns:p14="http://schemas.microsoft.com/office/powerpoint/2010/main" val="1239058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35170" name="Rectangle 2"/>
          <p:cNvSpPr>
            <a:spLocks noGrp="1" noChangeArrowheads="1"/>
          </p:cNvSpPr>
          <p:nvPr>
            <p:ph type="title"/>
          </p:nvPr>
        </p:nvSpPr>
        <p:spPr/>
        <p:txBody>
          <a:bodyPr/>
          <a:lstStyle/>
          <a:p>
            <a:r>
              <a:rPr lang="en-US"/>
              <a:t>VLIW Example</a:t>
            </a:r>
          </a:p>
        </p:txBody>
      </p:sp>
      <p:grpSp>
        <p:nvGrpSpPr>
          <p:cNvPr id="135179" name="Group 11"/>
          <p:cNvGrpSpPr>
            <a:grpSpLocks/>
          </p:cNvGrpSpPr>
          <p:nvPr/>
        </p:nvGrpSpPr>
        <p:grpSpPr bwMode="auto">
          <a:xfrm>
            <a:off x="711200" y="1657350"/>
            <a:ext cx="7315200" cy="685800"/>
            <a:chOff x="336" y="2064"/>
            <a:chExt cx="3456" cy="576"/>
          </a:xfrm>
        </p:grpSpPr>
        <p:sp>
          <p:nvSpPr>
            <p:cNvPr id="135172" name="Rectangle 4"/>
            <p:cNvSpPr>
              <a:spLocks noChangeArrowheads="1"/>
            </p:cNvSpPr>
            <p:nvPr/>
          </p:nvSpPr>
          <p:spPr bwMode="auto">
            <a:xfrm>
              <a:off x="336" y="2064"/>
              <a:ext cx="3456" cy="576"/>
            </a:xfrm>
            <a:prstGeom prst="rect">
              <a:avLst/>
            </a:prstGeom>
            <a:noFill/>
            <a:ln w="38100">
              <a:solidFill>
                <a:schemeClr val="tx1"/>
              </a:solidFill>
              <a:miter lim="800000"/>
              <a:headEnd/>
              <a:tailEnd/>
            </a:ln>
            <a:effectLst/>
          </p:spPr>
          <p:txBody>
            <a:bodyPr wrap="none" anchor="ctr"/>
            <a:lstStyle/>
            <a:p>
              <a:endParaRPr lang="en-US"/>
            </a:p>
          </p:txBody>
        </p:sp>
        <p:sp>
          <p:nvSpPr>
            <p:cNvPr id="135173" name="Rectangle 5"/>
            <p:cNvSpPr>
              <a:spLocks noChangeArrowheads="1"/>
            </p:cNvSpPr>
            <p:nvPr/>
          </p:nvSpPr>
          <p:spPr bwMode="auto">
            <a:xfrm>
              <a:off x="336"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ALU1</a:t>
              </a:r>
            </a:p>
          </p:txBody>
        </p:sp>
        <p:sp>
          <p:nvSpPr>
            <p:cNvPr id="135175" name="Rectangle 7"/>
            <p:cNvSpPr>
              <a:spLocks noChangeArrowheads="1"/>
            </p:cNvSpPr>
            <p:nvPr/>
          </p:nvSpPr>
          <p:spPr bwMode="auto">
            <a:xfrm>
              <a:off x="1200"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ALU2</a:t>
              </a:r>
            </a:p>
          </p:txBody>
        </p:sp>
        <p:sp>
          <p:nvSpPr>
            <p:cNvPr id="135176" name="Rectangle 8"/>
            <p:cNvSpPr>
              <a:spLocks noChangeArrowheads="1"/>
            </p:cNvSpPr>
            <p:nvPr/>
          </p:nvSpPr>
          <p:spPr bwMode="auto">
            <a:xfrm>
              <a:off x="2064"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MEM1</a:t>
              </a:r>
            </a:p>
          </p:txBody>
        </p:sp>
        <p:sp>
          <p:nvSpPr>
            <p:cNvPr id="135177" name="Rectangle 9"/>
            <p:cNvSpPr>
              <a:spLocks noChangeArrowheads="1"/>
            </p:cNvSpPr>
            <p:nvPr/>
          </p:nvSpPr>
          <p:spPr bwMode="auto">
            <a:xfrm>
              <a:off x="2928"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control</a:t>
              </a:r>
            </a:p>
          </p:txBody>
        </p:sp>
      </p:grpSp>
      <p:sp>
        <p:nvSpPr>
          <p:cNvPr id="135178" name="Text Box 10"/>
          <p:cNvSpPr txBox="1">
            <a:spLocks noChangeArrowheads="1"/>
          </p:cNvSpPr>
          <p:nvPr/>
        </p:nvSpPr>
        <p:spPr bwMode="auto">
          <a:xfrm>
            <a:off x="2844800" y="1189038"/>
            <a:ext cx="2141538" cy="396875"/>
          </a:xfrm>
          <a:prstGeom prst="rect">
            <a:avLst/>
          </a:prstGeom>
          <a:noFill/>
          <a:ln w="9525">
            <a:noFill/>
            <a:miter lim="800000"/>
            <a:headEnd/>
            <a:tailEnd/>
          </a:ln>
          <a:effectLst/>
        </p:spPr>
        <p:txBody>
          <a:bodyPr wrap="none">
            <a:spAutoFit/>
          </a:bodyPr>
          <a:lstStyle/>
          <a:p>
            <a:r>
              <a:rPr lang="en-US" sz="2000">
                <a:latin typeface="Arial" charset="0"/>
              </a:rPr>
              <a:t>Instruction format</a:t>
            </a:r>
          </a:p>
        </p:txBody>
      </p:sp>
      <p:grpSp>
        <p:nvGrpSpPr>
          <p:cNvPr id="135180" name="Group 12"/>
          <p:cNvGrpSpPr>
            <a:grpSpLocks/>
          </p:cNvGrpSpPr>
          <p:nvPr/>
        </p:nvGrpSpPr>
        <p:grpSpPr bwMode="auto">
          <a:xfrm>
            <a:off x="711200" y="3257550"/>
            <a:ext cx="7315200" cy="285750"/>
            <a:chOff x="336" y="2064"/>
            <a:chExt cx="3456" cy="576"/>
          </a:xfrm>
        </p:grpSpPr>
        <p:sp>
          <p:nvSpPr>
            <p:cNvPr id="135181" name="Rectangle 13"/>
            <p:cNvSpPr>
              <a:spLocks noChangeArrowheads="1"/>
            </p:cNvSpPr>
            <p:nvPr/>
          </p:nvSpPr>
          <p:spPr bwMode="auto">
            <a:xfrm>
              <a:off x="336" y="2064"/>
              <a:ext cx="3456" cy="576"/>
            </a:xfrm>
            <a:prstGeom prst="rect">
              <a:avLst/>
            </a:prstGeom>
            <a:noFill/>
            <a:ln w="38100">
              <a:solidFill>
                <a:schemeClr val="tx1"/>
              </a:solidFill>
              <a:miter lim="800000"/>
              <a:headEnd/>
              <a:tailEnd/>
            </a:ln>
            <a:effectLst/>
          </p:spPr>
          <p:txBody>
            <a:bodyPr wrap="none" anchor="ctr"/>
            <a:lstStyle/>
            <a:p>
              <a:endParaRPr lang="en-US"/>
            </a:p>
          </p:txBody>
        </p:sp>
        <p:sp>
          <p:nvSpPr>
            <p:cNvPr id="135182" name="Rectangle 14"/>
            <p:cNvSpPr>
              <a:spLocks noChangeArrowheads="1"/>
            </p:cNvSpPr>
            <p:nvPr/>
          </p:nvSpPr>
          <p:spPr bwMode="auto">
            <a:xfrm>
              <a:off x="336"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ALU1</a:t>
              </a:r>
            </a:p>
          </p:txBody>
        </p:sp>
        <p:sp>
          <p:nvSpPr>
            <p:cNvPr id="135183" name="Rectangle 15"/>
            <p:cNvSpPr>
              <a:spLocks noChangeArrowheads="1"/>
            </p:cNvSpPr>
            <p:nvPr/>
          </p:nvSpPr>
          <p:spPr bwMode="auto">
            <a:xfrm>
              <a:off x="1200"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ALU2</a:t>
              </a:r>
            </a:p>
          </p:txBody>
        </p:sp>
        <p:sp>
          <p:nvSpPr>
            <p:cNvPr id="135184" name="Rectangle 16"/>
            <p:cNvSpPr>
              <a:spLocks noChangeArrowheads="1"/>
            </p:cNvSpPr>
            <p:nvPr/>
          </p:nvSpPr>
          <p:spPr bwMode="auto">
            <a:xfrm>
              <a:off x="2064"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MEM1</a:t>
              </a:r>
            </a:p>
          </p:txBody>
        </p:sp>
        <p:sp>
          <p:nvSpPr>
            <p:cNvPr id="135185" name="Rectangle 17"/>
            <p:cNvSpPr>
              <a:spLocks noChangeArrowheads="1"/>
            </p:cNvSpPr>
            <p:nvPr/>
          </p:nvSpPr>
          <p:spPr bwMode="auto">
            <a:xfrm>
              <a:off x="2928" y="2064"/>
              <a:ext cx="864" cy="576"/>
            </a:xfrm>
            <a:prstGeom prst="rect">
              <a:avLst/>
            </a:prstGeom>
            <a:noFill/>
            <a:ln w="9525">
              <a:solidFill>
                <a:schemeClr val="tx1"/>
              </a:solidFill>
              <a:miter lim="800000"/>
              <a:headEnd/>
              <a:tailEnd/>
            </a:ln>
            <a:effectLst/>
          </p:spPr>
          <p:txBody>
            <a:bodyPr wrap="none" anchor="ctr"/>
            <a:lstStyle/>
            <a:p>
              <a:pPr algn="ctr"/>
              <a:r>
                <a:rPr lang="en-US" sz="2000">
                  <a:latin typeface="Arial" charset="0"/>
                </a:rPr>
                <a:t>control</a:t>
              </a:r>
            </a:p>
          </p:txBody>
        </p:sp>
      </p:grpSp>
      <p:grpSp>
        <p:nvGrpSpPr>
          <p:cNvPr id="135186" name="Group 18"/>
          <p:cNvGrpSpPr>
            <a:grpSpLocks/>
          </p:cNvGrpSpPr>
          <p:nvPr/>
        </p:nvGrpSpPr>
        <p:grpSpPr bwMode="auto">
          <a:xfrm>
            <a:off x="711200" y="3600450"/>
            <a:ext cx="7315200" cy="285750"/>
            <a:chOff x="336" y="2064"/>
            <a:chExt cx="3456" cy="576"/>
          </a:xfrm>
        </p:grpSpPr>
        <p:sp>
          <p:nvSpPr>
            <p:cNvPr id="135187" name="Rectangle 19"/>
            <p:cNvSpPr>
              <a:spLocks noChangeArrowheads="1"/>
            </p:cNvSpPr>
            <p:nvPr/>
          </p:nvSpPr>
          <p:spPr bwMode="auto">
            <a:xfrm>
              <a:off x="336" y="2064"/>
              <a:ext cx="3456" cy="576"/>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135188" name="Rectangle 20"/>
            <p:cNvSpPr>
              <a:spLocks noChangeArrowheads="1"/>
            </p:cNvSpPr>
            <p:nvPr/>
          </p:nvSpPr>
          <p:spPr bwMode="auto">
            <a:xfrm>
              <a:off x="336" y="2064"/>
              <a:ext cx="864" cy="576"/>
            </a:xfrm>
            <a:prstGeom prst="rect">
              <a:avLst/>
            </a:prstGeom>
            <a:solidFill>
              <a:srgbClr val="FFFF00"/>
            </a:solidFill>
            <a:ln w="9525">
              <a:solidFill>
                <a:schemeClr val="tx1"/>
              </a:solidFill>
              <a:miter lim="800000"/>
              <a:headEnd/>
              <a:tailEnd/>
            </a:ln>
            <a:effectLst/>
          </p:spPr>
          <p:txBody>
            <a:bodyPr wrap="none" anchor="ctr"/>
            <a:lstStyle/>
            <a:p>
              <a:pPr algn="ctr"/>
              <a:r>
                <a:rPr lang="en-US" sz="2000">
                  <a:latin typeface="Arial" charset="0"/>
                </a:rPr>
                <a:t>ALU1</a:t>
              </a:r>
            </a:p>
          </p:txBody>
        </p:sp>
        <p:sp>
          <p:nvSpPr>
            <p:cNvPr id="135189" name="Rectangle 21"/>
            <p:cNvSpPr>
              <a:spLocks noChangeArrowheads="1"/>
            </p:cNvSpPr>
            <p:nvPr/>
          </p:nvSpPr>
          <p:spPr bwMode="auto">
            <a:xfrm>
              <a:off x="1200" y="2064"/>
              <a:ext cx="864" cy="576"/>
            </a:xfrm>
            <a:prstGeom prst="rect">
              <a:avLst/>
            </a:prstGeom>
            <a:solidFill>
              <a:srgbClr val="FFFF00"/>
            </a:solidFill>
            <a:ln w="9525">
              <a:solidFill>
                <a:schemeClr val="tx1"/>
              </a:solidFill>
              <a:miter lim="800000"/>
              <a:headEnd/>
              <a:tailEnd/>
            </a:ln>
            <a:effectLst/>
          </p:spPr>
          <p:txBody>
            <a:bodyPr wrap="none" anchor="ctr"/>
            <a:lstStyle/>
            <a:p>
              <a:pPr algn="ctr"/>
              <a:r>
                <a:rPr lang="en-US" sz="2000">
                  <a:latin typeface="Arial" charset="0"/>
                </a:rPr>
                <a:t>ALU2</a:t>
              </a:r>
            </a:p>
          </p:txBody>
        </p:sp>
        <p:sp>
          <p:nvSpPr>
            <p:cNvPr id="135190" name="Rectangle 22"/>
            <p:cNvSpPr>
              <a:spLocks noChangeArrowheads="1"/>
            </p:cNvSpPr>
            <p:nvPr/>
          </p:nvSpPr>
          <p:spPr bwMode="auto">
            <a:xfrm>
              <a:off x="2064" y="2064"/>
              <a:ext cx="864" cy="576"/>
            </a:xfrm>
            <a:prstGeom prst="rect">
              <a:avLst/>
            </a:prstGeom>
            <a:solidFill>
              <a:srgbClr val="FFFF00"/>
            </a:solidFill>
            <a:ln w="9525">
              <a:solidFill>
                <a:schemeClr val="tx1"/>
              </a:solidFill>
              <a:miter lim="800000"/>
              <a:headEnd/>
              <a:tailEnd/>
            </a:ln>
            <a:effectLst/>
          </p:spPr>
          <p:txBody>
            <a:bodyPr wrap="none" anchor="ctr"/>
            <a:lstStyle/>
            <a:p>
              <a:pPr algn="ctr"/>
              <a:r>
                <a:rPr lang="en-US" sz="2000">
                  <a:latin typeface="Arial" charset="0"/>
                </a:rPr>
                <a:t>MEM1</a:t>
              </a:r>
            </a:p>
          </p:txBody>
        </p:sp>
        <p:sp>
          <p:nvSpPr>
            <p:cNvPr id="135191" name="Rectangle 23"/>
            <p:cNvSpPr>
              <a:spLocks noChangeArrowheads="1"/>
            </p:cNvSpPr>
            <p:nvPr/>
          </p:nvSpPr>
          <p:spPr bwMode="auto">
            <a:xfrm>
              <a:off x="2928" y="2064"/>
              <a:ext cx="864" cy="576"/>
            </a:xfrm>
            <a:prstGeom prst="rect">
              <a:avLst/>
            </a:prstGeom>
            <a:solidFill>
              <a:srgbClr val="FFFF00"/>
            </a:solidFill>
            <a:ln w="9525">
              <a:solidFill>
                <a:schemeClr val="tx1"/>
              </a:solidFill>
              <a:miter lim="800000"/>
              <a:headEnd/>
              <a:tailEnd/>
            </a:ln>
            <a:effectLst/>
          </p:spPr>
          <p:txBody>
            <a:bodyPr wrap="none" anchor="ctr"/>
            <a:lstStyle/>
            <a:p>
              <a:pPr algn="ctr"/>
              <a:r>
                <a:rPr lang="en-US" sz="2000">
                  <a:latin typeface="Arial" charset="0"/>
                </a:rPr>
                <a:t>control</a:t>
              </a:r>
            </a:p>
          </p:txBody>
        </p:sp>
      </p:grpSp>
      <p:grpSp>
        <p:nvGrpSpPr>
          <p:cNvPr id="135192" name="Group 24"/>
          <p:cNvGrpSpPr>
            <a:grpSpLocks/>
          </p:cNvGrpSpPr>
          <p:nvPr/>
        </p:nvGrpSpPr>
        <p:grpSpPr bwMode="auto">
          <a:xfrm>
            <a:off x="711200" y="3943350"/>
            <a:ext cx="7315200" cy="285750"/>
            <a:chOff x="336" y="2064"/>
            <a:chExt cx="3456" cy="576"/>
          </a:xfrm>
        </p:grpSpPr>
        <p:sp>
          <p:nvSpPr>
            <p:cNvPr id="135193" name="Rectangle 25"/>
            <p:cNvSpPr>
              <a:spLocks noChangeArrowheads="1"/>
            </p:cNvSpPr>
            <p:nvPr/>
          </p:nvSpPr>
          <p:spPr bwMode="auto">
            <a:xfrm>
              <a:off x="336" y="2064"/>
              <a:ext cx="3456" cy="576"/>
            </a:xfrm>
            <a:prstGeom prst="rect">
              <a:avLst/>
            </a:prstGeom>
            <a:solidFill>
              <a:srgbClr val="009900"/>
            </a:solidFill>
            <a:ln w="38100">
              <a:solidFill>
                <a:schemeClr val="tx1"/>
              </a:solidFill>
              <a:miter lim="800000"/>
              <a:headEnd/>
              <a:tailEnd/>
            </a:ln>
            <a:effectLst/>
          </p:spPr>
          <p:txBody>
            <a:bodyPr wrap="none" anchor="ctr"/>
            <a:lstStyle/>
            <a:p>
              <a:endParaRPr lang="en-US"/>
            </a:p>
          </p:txBody>
        </p:sp>
        <p:sp>
          <p:nvSpPr>
            <p:cNvPr id="135194" name="Rectangle 26"/>
            <p:cNvSpPr>
              <a:spLocks noChangeArrowheads="1"/>
            </p:cNvSpPr>
            <p:nvPr/>
          </p:nvSpPr>
          <p:spPr bwMode="auto">
            <a:xfrm>
              <a:off x="336" y="2064"/>
              <a:ext cx="864" cy="576"/>
            </a:xfrm>
            <a:prstGeom prst="rect">
              <a:avLst/>
            </a:prstGeom>
            <a:solidFill>
              <a:srgbClr val="009900"/>
            </a:solidFill>
            <a:ln w="9525">
              <a:solidFill>
                <a:schemeClr val="tx1"/>
              </a:solidFill>
              <a:miter lim="800000"/>
              <a:headEnd/>
              <a:tailEnd/>
            </a:ln>
            <a:effectLst/>
          </p:spPr>
          <p:txBody>
            <a:bodyPr wrap="none" anchor="ctr"/>
            <a:lstStyle/>
            <a:p>
              <a:pPr algn="ctr"/>
              <a:r>
                <a:rPr lang="en-US" sz="2000">
                  <a:latin typeface="Arial" charset="0"/>
                </a:rPr>
                <a:t>ALU1</a:t>
              </a:r>
            </a:p>
          </p:txBody>
        </p:sp>
        <p:sp>
          <p:nvSpPr>
            <p:cNvPr id="135195" name="Rectangle 27"/>
            <p:cNvSpPr>
              <a:spLocks noChangeArrowheads="1"/>
            </p:cNvSpPr>
            <p:nvPr/>
          </p:nvSpPr>
          <p:spPr bwMode="auto">
            <a:xfrm>
              <a:off x="1200" y="2064"/>
              <a:ext cx="864" cy="576"/>
            </a:xfrm>
            <a:prstGeom prst="rect">
              <a:avLst/>
            </a:prstGeom>
            <a:solidFill>
              <a:srgbClr val="009900"/>
            </a:solidFill>
            <a:ln w="9525">
              <a:solidFill>
                <a:schemeClr val="tx1"/>
              </a:solidFill>
              <a:miter lim="800000"/>
              <a:headEnd/>
              <a:tailEnd/>
            </a:ln>
            <a:effectLst/>
          </p:spPr>
          <p:txBody>
            <a:bodyPr wrap="none" anchor="ctr"/>
            <a:lstStyle/>
            <a:p>
              <a:pPr algn="ctr"/>
              <a:r>
                <a:rPr lang="en-US" sz="2000">
                  <a:latin typeface="Arial" charset="0"/>
                </a:rPr>
                <a:t>ALU2</a:t>
              </a:r>
            </a:p>
          </p:txBody>
        </p:sp>
        <p:sp>
          <p:nvSpPr>
            <p:cNvPr id="135196" name="Rectangle 28"/>
            <p:cNvSpPr>
              <a:spLocks noChangeArrowheads="1"/>
            </p:cNvSpPr>
            <p:nvPr/>
          </p:nvSpPr>
          <p:spPr bwMode="auto">
            <a:xfrm>
              <a:off x="2064" y="2064"/>
              <a:ext cx="864" cy="576"/>
            </a:xfrm>
            <a:prstGeom prst="rect">
              <a:avLst/>
            </a:prstGeom>
            <a:solidFill>
              <a:srgbClr val="009900"/>
            </a:solidFill>
            <a:ln w="9525">
              <a:solidFill>
                <a:schemeClr val="tx1"/>
              </a:solidFill>
              <a:miter lim="800000"/>
              <a:headEnd/>
              <a:tailEnd/>
            </a:ln>
            <a:effectLst/>
          </p:spPr>
          <p:txBody>
            <a:bodyPr wrap="none" anchor="ctr"/>
            <a:lstStyle/>
            <a:p>
              <a:pPr algn="ctr"/>
              <a:r>
                <a:rPr lang="en-US" sz="2000">
                  <a:latin typeface="Arial" charset="0"/>
                </a:rPr>
                <a:t>MEM1</a:t>
              </a:r>
            </a:p>
          </p:txBody>
        </p:sp>
        <p:sp>
          <p:nvSpPr>
            <p:cNvPr id="135197" name="Rectangle 29"/>
            <p:cNvSpPr>
              <a:spLocks noChangeArrowheads="1"/>
            </p:cNvSpPr>
            <p:nvPr/>
          </p:nvSpPr>
          <p:spPr bwMode="auto">
            <a:xfrm>
              <a:off x="2928" y="2064"/>
              <a:ext cx="864" cy="576"/>
            </a:xfrm>
            <a:prstGeom prst="rect">
              <a:avLst/>
            </a:prstGeom>
            <a:solidFill>
              <a:srgbClr val="009900"/>
            </a:solidFill>
            <a:ln w="9525">
              <a:solidFill>
                <a:schemeClr val="tx1"/>
              </a:solidFill>
              <a:miter lim="800000"/>
              <a:headEnd/>
              <a:tailEnd/>
            </a:ln>
            <a:effectLst/>
          </p:spPr>
          <p:txBody>
            <a:bodyPr wrap="none" anchor="ctr"/>
            <a:lstStyle/>
            <a:p>
              <a:pPr algn="ctr"/>
              <a:r>
                <a:rPr lang="en-US" sz="2000">
                  <a:latin typeface="Arial" charset="0"/>
                </a:rPr>
                <a:t>control</a:t>
              </a:r>
            </a:p>
          </p:txBody>
        </p:sp>
      </p:grpSp>
      <p:sp>
        <p:nvSpPr>
          <p:cNvPr id="135198" name="Line 30"/>
          <p:cNvSpPr>
            <a:spLocks noChangeShapeType="1"/>
          </p:cNvSpPr>
          <p:nvPr/>
        </p:nvSpPr>
        <p:spPr bwMode="auto">
          <a:xfrm>
            <a:off x="508000" y="3143250"/>
            <a:ext cx="0" cy="1371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5199" name="Text Box 31"/>
          <p:cNvSpPr txBox="1">
            <a:spLocks noChangeArrowheads="1"/>
          </p:cNvSpPr>
          <p:nvPr/>
        </p:nvSpPr>
        <p:spPr bwMode="auto">
          <a:xfrm>
            <a:off x="893763" y="2878138"/>
            <a:ext cx="4132262" cy="396875"/>
          </a:xfrm>
          <a:prstGeom prst="rect">
            <a:avLst/>
          </a:prstGeom>
          <a:noFill/>
          <a:ln w="9525">
            <a:noFill/>
            <a:miter lim="800000"/>
            <a:headEnd/>
            <a:tailEnd/>
          </a:ln>
          <a:effectLst/>
        </p:spPr>
        <p:txBody>
          <a:bodyPr wrap="none">
            <a:spAutoFit/>
          </a:bodyPr>
          <a:lstStyle/>
          <a:p>
            <a:r>
              <a:rPr lang="en-US" sz="2000">
                <a:latin typeface="Arial" charset="0"/>
              </a:rPr>
              <a:t>Program order and execution order</a:t>
            </a:r>
          </a:p>
        </p:txBody>
      </p:sp>
      <p:sp>
        <p:nvSpPr>
          <p:cNvPr id="135200" name="Text Box 32"/>
          <p:cNvSpPr txBox="1">
            <a:spLocks noChangeArrowheads="1"/>
          </p:cNvSpPr>
          <p:nvPr/>
        </p:nvSpPr>
        <p:spPr bwMode="auto">
          <a:xfrm>
            <a:off x="533400" y="4570413"/>
            <a:ext cx="6172200" cy="1552575"/>
          </a:xfrm>
          <a:prstGeom prst="rect">
            <a:avLst/>
          </a:prstGeom>
          <a:noFill/>
          <a:ln w="9525">
            <a:noFill/>
            <a:miter lim="800000"/>
            <a:headEnd/>
            <a:tailEnd/>
          </a:ln>
          <a:effectLst/>
        </p:spPr>
        <p:txBody>
          <a:bodyPr wrap="none">
            <a:spAutoFit/>
          </a:bodyPr>
          <a:lstStyle/>
          <a:p>
            <a:pPr>
              <a:buFontTx/>
              <a:buChar char="•"/>
            </a:pPr>
            <a:r>
              <a:rPr lang="en-US">
                <a:latin typeface="Arial" charset="0"/>
              </a:rPr>
              <a:t>Instructions in a VLIW are </a:t>
            </a:r>
            <a:r>
              <a:rPr lang="en-US" b="1">
                <a:latin typeface="Arial" charset="0"/>
              </a:rPr>
              <a:t>independent</a:t>
            </a:r>
          </a:p>
          <a:p>
            <a:pPr>
              <a:buFontTx/>
              <a:buChar char="•"/>
            </a:pPr>
            <a:r>
              <a:rPr lang="en-US">
                <a:latin typeface="Arial" charset="0"/>
              </a:rPr>
              <a:t>Latencies are fixed in the architecture spec.</a:t>
            </a:r>
          </a:p>
          <a:p>
            <a:pPr>
              <a:buFontTx/>
              <a:buChar char="•"/>
            </a:pPr>
            <a:r>
              <a:rPr lang="en-US">
                <a:latin typeface="Arial" charset="0"/>
              </a:rPr>
              <a:t>Hardware does not check anything</a:t>
            </a:r>
          </a:p>
          <a:p>
            <a:pPr>
              <a:buFontTx/>
              <a:buChar char="•"/>
            </a:pPr>
            <a:r>
              <a:rPr lang="en-US">
                <a:latin typeface="Arial" charset="0"/>
              </a:rPr>
              <a:t>Software has to schedule so that all works</a:t>
            </a:r>
          </a:p>
        </p:txBody>
      </p:sp>
    </p:spTree>
    <p:extLst>
      <p:ext uri="{BB962C8B-B14F-4D97-AF65-F5344CB8AC3E}">
        <p14:creationId xmlns:p14="http://schemas.microsoft.com/office/powerpoint/2010/main" val="3553652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65890" name="Rectangle 2"/>
          <p:cNvSpPr>
            <a:spLocks noGrp="1" noChangeArrowheads="1"/>
          </p:cNvSpPr>
          <p:nvPr>
            <p:ph type="title"/>
          </p:nvPr>
        </p:nvSpPr>
        <p:spPr/>
        <p:txBody>
          <a:bodyPr/>
          <a:lstStyle/>
          <a:p>
            <a:r>
              <a:rPr lang="en-US"/>
              <a:t>Compilers are King</a:t>
            </a:r>
          </a:p>
        </p:txBody>
      </p:sp>
      <p:sp>
        <p:nvSpPr>
          <p:cNvPr id="165891" name="Rectangle 3"/>
          <p:cNvSpPr>
            <a:spLocks noGrp="1" noChangeArrowheads="1"/>
          </p:cNvSpPr>
          <p:nvPr>
            <p:ph type="body" idx="1"/>
          </p:nvPr>
        </p:nvSpPr>
        <p:spPr/>
        <p:txBody>
          <a:bodyPr>
            <a:normAutofit lnSpcReduction="10000"/>
          </a:bodyPr>
          <a:lstStyle/>
          <a:p>
            <a:r>
              <a:rPr lang="en-US"/>
              <a:t>VLIW philosophy:</a:t>
            </a:r>
          </a:p>
          <a:p>
            <a:pPr lvl="1"/>
            <a:r>
              <a:rPr lang="en-US"/>
              <a:t>“dumb” hardware</a:t>
            </a:r>
          </a:p>
          <a:p>
            <a:pPr lvl="1"/>
            <a:r>
              <a:rPr lang="en-US"/>
              <a:t>“intelligent” compiler</a:t>
            </a:r>
          </a:p>
          <a:p>
            <a:endParaRPr lang="en-US"/>
          </a:p>
          <a:p>
            <a:r>
              <a:rPr lang="en-US"/>
              <a:t>Key technologies</a:t>
            </a:r>
          </a:p>
          <a:p>
            <a:pPr lvl="1"/>
            <a:r>
              <a:rPr lang="en-US"/>
              <a:t>Predicated Execution</a:t>
            </a:r>
          </a:p>
          <a:p>
            <a:pPr lvl="1"/>
            <a:r>
              <a:rPr lang="en-US"/>
              <a:t>Trace Scheduling</a:t>
            </a:r>
          </a:p>
          <a:p>
            <a:pPr lvl="2"/>
            <a:r>
              <a:rPr lang="en-US"/>
              <a:t>If-Conversion</a:t>
            </a:r>
          </a:p>
          <a:p>
            <a:pPr lvl="1"/>
            <a:r>
              <a:rPr lang="en-US"/>
              <a:t>Software Pipelining</a:t>
            </a:r>
          </a:p>
        </p:txBody>
      </p:sp>
    </p:spTree>
    <p:extLst>
      <p:ext uri="{BB962C8B-B14F-4D97-AF65-F5344CB8AC3E}">
        <p14:creationId xmlns:p14="http://schemas.microsoft.com/office/powerpoint/2010/main" val="3075085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42338" name="Rectangle 2"/>
          <p:cNvSpPr>
            <a:spLocks noGrp="1" noChangeArrowheads="1"/>
          </p:cNvSpPr>
          <p:nvPr>
            <p:ph type="title"/>
          </p:nvPr>
        </p:nvSpPr>
        <p:spPr/>
        <p:txBody>
          <a:bodyPr/>
          <a:lstStyle/>
          <a:p>
            <a:r>
              <a:rPr lang="en-US"/>
              <a:t>Predicated Execution</a:t>
            </a:r>
          </a:p>
        </p:txBody>
      </p:sp>
      <p:sp>
        <p:nvSpPr>
          <p:cNvPr id="142339" name="Rectangle 3"/>
          <p:cNvSpPr>
            <a:spLocks noGrp="1" noChangeArrowheads="1"/>
          </p:cNvSpPr>
          <p:nvPr>
            <p:ph type="body" idx="1"/>
          </p:nvPr>
        </p:nvSpPr>
        <p:spPr/>
        <p:txBody>
          <a:bodyPr>
            <a:normAutofit fontScale="92500" lnSpcReduction="10000"/>
          </a:bodyPr>
          <a:lstStyle/>
          <a:p>
            <a:pPr>
              <a:lnSpc>
                <a:spcPct val="90000"/>
              </a:lnSpc>
            </a:pPr>
            <a:r>
              <a:rPr lang="en-US" sz="2400" dirty="0"/>
              <a:t>Instructions are predicated</a:t>
            </a:r>
          </a:p>
          <a:p>
            <a:pPr lvl="1">
              <a:lnSpc>
                <a:spcPct val="90000"/>
              </a:lnSpc>
            </a:pPr>
            <a:r>
              <a:rPr lang="en-US" sz="2000" dirty="0"/>
              <a:t>if (</a:t>
            </a:r>
            <a:r>
              <a:rPr lang="en-US" sz="2000" dirty="0" err="1"/>
              <a:t>cond</a:t>
            </a:r>
            <a:r>
              <a:rPr lang="en-US" sz="2000" dirty="0"/>
              <a:t>) then perform instruction</a:t>
            </a:r>
          </a:p>
          <a:p>
            <a:pPr lvl="1">
              <a:lnSpc>
                <a:spcPct val="90000"/>
              </a:lnSpc>
            </a:pPr>
            <a:r>
              <a:rPr lang="en-US" sz="2000" dirty="0"/>
              <a:t>In practice</a:t>
            </a:r>
          </a:p>
          <a:p>
            <a:pPr lvl="2">
              <a:lnSpc>
                <a:spcPct val="90000"/>
              </a:lnSpc>
            </a:pPr>
            <a:r>
              <a:rPr lang="en-US" sz="2000" dirty="0"/>
              <a:t>calculate result</a:t>
            </a:r>
          </a:p>
          <a:p>
            <a:pPr lvl="2">
              <a:lnSpc>
                <a:spcPct val="90000"/>
              </a:lnSpc>
            </a:pPr>
            <a:r>
              <a:rPr lang="en-US" sz="2000" dirty="0"/>
              <a:t>if (</a:t>
            </a:r>
            <a:r>
              <a:rPr lang="en-US" sz="2000" dirty="0" err="1"/>
              <a:t>cond</a:t>
            </a:r>
            <a:r>
              <a:rPr lang="en-US" sz="2000" dirty="0"/>
              <a:t>) destination  = result</a:t>
            </a:r>
          </a:p>
          <a:p>
            <a:pPr>
              <a:lnSpc>
                <a:spcPct val="90000"/>
              </a:lnSpc>
            </a:pPr>
            <a:r>
              <a:rPr lang="en-US" sz="2400" b="1" i="1" dirty="0"/>
              <a:t>Converts control flow dependences to data dependences</a:t>
            </a:r>
          </a:p>
          <a:p>
            <a:pPr>
              <a:lnSpc>
                <a:spcPct val="90000"/>
              </a:lnSpc>
            </a:pPr>
            <a:r>
              <a:rPr lang="en-US" sz="2400" b="1" dirty="0">
                <a:solidFill>
                  <a:schemeClr val="accent6"/>
                </a:solidFill>
              </a:rPr>
              <a:t>if ( a == 0) </a:t>
            </a:r>
          </a:p>
          <a:p>
            <a:pPr lvl="1">
              <a:lnSpc>
                <a:spcPct val="90000"/>
              </a:lnSpc>
              <a:buFontTx/>
              <a:buNone/>
            </a:pPr>
            <a:r>
              <a:rPr lang="en-US" b="1" dirty="0">
                <a:solidFill>
                  <a:schemeClr val="accent6"/>
                </a:solidFill>
              </a:rPr>
              <a:t>			b = 1; </a:t>
            </a:r>
          </a:p>
          <a:p>
            <a:pPr lvl="1">
              <a:lnSpc>
                <a:spcPct val="90000"/>
              </a:lnSpc>
              <a:buFontTx/>
              <a:buNone/>
            </a:pPr>
            <a:r>
              <a:rPr lang="en-US" b="1" dirty="0">
                <a:solidFill>
                  <a:schemeClr val="accent6"/>
                </a:solidFill>
              </a:rPr>
              <a:t>else 	b = 2;</a:t>
            </a:r>
          </a:p>
          <a:p>
            <a:pPr lvl="1">
              <a:lnSpc>
                <a:spcPct val="90000"/>
              </a:lnSpc>
              <a:buFontTx/>
              <a:buNone/>
            </a:pPr>
            <a:endParaRPr lang="en-US" dirty="0"/>
          </a:p>
          <a:p>
            <a:pPr>
              <a:lnSpc>
                <a:spcPct val="90000"/>
              </a:lnSpc>
              <a:buFontTx/>
              <a:buNone/>
            </a:pPr>
            <a:r>
              <a:rPr lang="en-US" sz="2400" b="1" dirty="0">
                <a:solidFill>
                  <a:srgbClr val="002060"/>
                </a:solidFill>
              </a:rPr>
              <a:t>true;</a:t>
            </a:r>
            <a:r>
              <a:rPr lang="en-US" sz="2400" b="1" dirty="0">
                <a:solidFill>
                  <a:srgbClr val="92D050"/>
                </a:solidFill>
              </a:rPr>
              <a:t> 	</a:t>
            </a:r>
            <a:r>
              <a:rPr lang="en-US" sz="2400" b="1" dirty="0" err="1">
                <a:solidFill>
                  <a:srgbClr val="92D050"/>
                </a:solidFill>
              </a:rPr>
              <a:t>pred</a:t>
            </a:r>
            <a:r>
              <a:rPr lang="en-US" sz="2400" b="1" dirty="0">
                <a:solidFill>
                  <a:srgbClr val="92D050"/>
                </a:solidFill>
              </a:rPr>
              <a:t> = (a == 0)</a:t>
            </a:r>
          </a:p>
          <a:p>
            <a:pPr>
              <a:lnSpc>
                <a:spcPct val="90000"/>
              </a:lnSpc>
              <a:buFontTx/>
              <a:buNone/>
            </a:pPr>
            <a:r>
              <a:rPr lang="en-US" sz="2400" b="1" dirty="0" err="1">
                <a:solidFill>
                  <a:srgbClr val="002060"/>
                </a:solidFill>
              </a:rPr>
              <a:t>pred</a:t>
            </a:r>
            <a:r>
              <a:rPr lang="en-US" sz="2400" b="1" dirty="0">
                <a:solidFill>
                  <a:srgbClr val="002060"/>
                </a:solidFill>
              </a:rPr>
              <a:t>;</a:t>
            </a:r>
            <a:r>
              <a:rPr lang="en-US" sz="2400" b="1" dirty="0">
                <a:solidFill>
                  <a:srgbClr val="92D050"/>
                </a:solidFill>
              </a:rPr>
              <a:t> 	b = 1</a:t>
            </a:r>
          </a:p>
          <a:p>
            <a:pPr>
              <a:lnSpc>
                <a:spcPct val="90000"/>
              </a:lnSpc>
              <a:buFontTx/>
              <a:buNone/>
            </a:pPr>
            <a:r>
              <a:rPr lang="en-US" sz="2400" b="1" dirty="0">
                <a:solidFill>
                  <a:srgbClr val="002060"/>
                </a:solidFill>
              </a:rPr>
              <a:t>!</a:t>
            </a:r>
            <a:r>
              <a:rPr lang="en-US" sz="2400" b="1" dirty="0" err="1">
                <a:solidFill>
                  <a:srgbClr val="002060"/>
                </a:solidFill>
              </a:rPr>
              <a:t>pred</a:t>
            </a:r>
            <a:r>
              <a:rPr lang="en-US" sz="2400" b="1" dirty="0">
                <a:solidFill>
                  <a:srgbClr val="002060"/>
                </a:solidFill>
              </a:rPr>
              <a:t>; </a:t>
            </a:r>
            <a:r>
              <a:rPr lang="en-US" sz="2400" b="1" dirty="0">
                <a:solidFill>
                  <a:srgbClr val="92D050"/>
                </a:solidFill>
              </a:rPr>
              <a:t>	b = 2</a:t>
            </a:r>
          </a:p>
          <a:p>
            <a:pPr>
              <a:lnSpc>
                <a:spcPct val="90000"/>
              </a:lnSpc>
            </a:pPr>
            <a:endParaRPr lang="en-US" sz="2400" b="1" i="1" dirty="0"/>
          </a:p>
        </p:txBody>
      </p:sp>
    </p:spTree>
    <p:extLst>
      <p:ext uri="{BB962C8B-B14F-4D97-AF65-F5344CB8AC3E}">
        <p14:creationId xmlns:p14="http://schemas.microsoft.com/office/powerpoint/2010/main" val="1341341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69986" name="Rectangle 2"/>
          <p:cNvSpPr>
            <a:spLocks noGrp="1" noChangeArrowheads="1"/>
          </p:cNvSpPr>
          <p:nvPr>
            <p:ph type="title"/>
          </p:nvPr>
        </p:nvSpPr>
        <p:spPr/>
        <p:txBody>
          <a:bodyPr/>
          <a:lstStyle/>
          <a:p>
            <a:r>
              <a:rPr lang="en-US"/>
              <a:t>Predicated Execution: Trade-offs</a:t>
            </a:r>
          </a:p>
        </p:txBody>
      </p:sp>
      <p:sp>
        <p:nvSpPr>
          <p:cNvPr id="169987" name="Rectangle 3"/>
          <p:cNvSpPr>
            <a:spLocks noGrp="1" noChangeArrowheads="1"/>
          </p:cNvSpPr>
          <p:nvPr>
            <p:ph type="body" idx="1"/>
          </p:nvPr>
        </p:nvSpPr>
        <p:spPr/>
        <p:txBody>
          <a:bodyPr/>
          <a:lstStyle/>
          <a:p>
            <a:r>
              <a:rPr lang="en-US"/>
              <a:t>Is predicated execution always a win?</a:t>
            </a:r>
          </a:p>
          <a:p>
            <a:endParaRPr lang="en-US"/>
          </a:p>
          <a:p>
            <a:endParaRPr lang="en-US"/>
          </a:p>
          <a:p>
            <a:r>
              <a:rPr lang="en-US"/>
              <a:t>Is predication meaningful for VLIW only?</a:t>
            </a:r>
          </a:p>
        </p:txBody>
      </p:sp>
    </p:spTree>
    <p:extLst>
      <p:ext uri="{BB962C8B-B14F-4D97-AF65-F5344CB8AC3E}">
        <p14:creationId xmlns:p14="http://schemas.microsoft.com/office/powerpoint/2010/main" val="4826045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66914" name="Rectangle 2"/>
          <p:cNvSpPr>
            <a:spLocks noGrp="1" noChangeArrowheads="1"/>
          </p:cNvSpPr>
          <p:nvPr>
            <p:ph type="title"/>
          </p:nvPr>
        </p:nvSpPr>
        <p:spPr/>
        <p:txBody>
          <a:bodyPr/>
          <a:lstStyle/>
          <a:p>
            <a:r>
              <a:rPr lang="en-US" dirty="0"/>
              <a:t>Trace Scheduling</a:t>
            </a:r>
          </a:p>
        </p:txBody>
      </p:sp>
      <p:sp>
        <p:nvSpPr>
          <p:cNvPr id="166915" name="Rectangle 3"/>
          <p:cNvSpPr>
            <a:spLocks noGrp="1" noChangeArrowheads="1"/>
          </p:cNvSpPr>
          <p:nvPr>
            <p:ph type="body" idx="1"/>
          </p:nvPr>
        </p:nvSpPr>
        <p:spPr>
          <a:xfrm>
            <a:off x="685800" y="1028700"/>
            <a:ext cx="7772400" cy="5086350"/>
          </a:xfrm>
        </p:spPr>
        <p:txBody>
          <a:bodyPr>
            <a:normAutofit fontScale="92500" lnSpcReduction="10000"/>
          </a:bodyPr>
          <a:lstStyle/>
          <a:p>
            <a:r>
              <a:rPr lang="en-US" dirty="0"/>
              <a:t>Goal: </a:t>
            </a:r>
          </a:p>
          <a:p>
            <a:pPr lvl="1"/>
            <a:r>
              <a:rPr lang="en-US" dirty="0"/>
              <a:t>Create a large continuous piece or code</a:t>
            </a:r>
          </a:p>
          <a:p>
            <a:pPr lvl="1"/>
            <a:r>
              <a:rPr lang="en-US" dirty="0"/>
              <a:t>Schedule to the max: exploit </a:t>
            </a:r>
            <a:r>
              <a:rPr lang="en-US" dirty="0" smtClean="0"/>
              <a:t>parallelism</a:t>
            </a:r>
          </a:p>
          <a:p>
            <a:pPr lvl="1"/>
            <a:endParaRPr lang="en-US" dirty="0"/>
          </a:p>
          <a:p>
            <a:r>
              <a:rPr lang="en-US" dirty="0" smtClean="0"/>
              <a:t>“Fact” </a:t>
            </a:r>
            <a:r>
              <a:rPr lang="en-US" dirty="0"/>
              <a:t>of </a:t>
            </a:r>
            <a:r>
              <a:rPr lang="en-US" dirty="0" smtClean="0"/>
              <a:t>life</a:t>
            </a:r>
            <a:r>
              <a:rPr lang="en-US" dirty="0"/>
              <a:t>:</a:t>
            </a:r>
          </a:p>
          <a:p>
            <a:pPr lvl="1"/>
            <a:r>
              <a:rPr lang="en-US" dirty="0"/>
              <a:t>Basic blocks are small</a:t>
            </a:r>
          </a:p>
          <a:p>
            <a:pPr lvl="1"/>
            <a:r>
              <a:rPr lang="en-US" dirty="0"/>
              <a:t>Scheduling across BBs is </a:t>
            </a:r>
            <a:r>
              <a:rPr lang="en-US" dirty="0" smtClean="0"/>
              <a:t>difficult</a:t>
            </a:r>
          </a:p>
          <a:p>
            <a:pPr lvl="1"/>
            <a:endParaRPr lang="en-US" dirty="0"/>
          </a:p>
          <a:p>
            <a:r>
              <a:rPr lang="en-US" dirty="0"/>
              <a:t>But: </a:t>
            </a:r>
          </a:p>
          <a:p>
            <a:pPr lvl="1"/>
            <a:r>
              <a:rPr lang="en-US" dirty="0" smtClean="0"/>
              <a:t>While </a:t>
            </a:r>
            <a:r>
              <a:rPr lang="en-US" dirty="0"/>
              <a:t>many control flow paths exist</a:t>
            </a:r>
          </a:p>
          <a:p>
            <a:pPr lvl="1"/>
            <a:r>
              <a:rPr lang="en-US" dirty="0"/>
              <a:t>There are few “hot” </a:t>
            </a:r>
            <a:r>
              <a:rPr lang="en-US" dirty="0" smtClean="0"/>
              <a:t>ones</a:t>
            </a:r>
            <a:endParaRPr lang="en-US" dirty="0"/>
          </a:p>
        </p:txBody>
      </p:sp>
    </p:spTree>
    <p:extLst>
      <p:ext uri="{BB962C8B-B14F-4D97-AF65-F5344CB8AC3E}">
        <p14:creationId xmlns:p14="http://schemas.microsoft.com/office/powerpoint/2010/main" val="119593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6674" y="3097212"/>
            <a:ext cx="449263" cy="66690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32511"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5966618"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a:off x="6983412" y="3658393"/>
            <a:ext cx="207962"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6999286"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791324"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565345"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4" y="3197225"/>
            <a:ext cx="6921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8491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3" name="Text Box 98"/>
          <p:cNvSpPr txBox="1">
            <a:spLocks noChangeArrowheads="1"/>
          </p:cNvSpPr>
          <p:nvPr/>
        </p:nvSpPr>
        <p:spPr bwMode="auto">
          <a:xfrm>
            <a:off x="6170611" y="3352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5" name="Rectangle 100"/>
          <p:cNvSpPr>
            <a:spLocks noChangeArrowheads="1"/>
          </p:cNvSpPr>
          <p:nvPr/>
        </p:nvSpPr>
        <p:spPr bwMode="auto">
          <a:xfrm>
            <a:off x="4787899" y="3735388"/>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4979986" y="3887788"/>
            <a:ext cx="16970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7" name="Line 102"/>
          <p:cNvSpPr>
            <a:spLocks noChangeShapeType="1"/>
          </p:cNvSpPr>
          <p:nvPr/>
        </p:nvSpPr>
        <p:spPr bwMode="auto">
          <a:xfrm flipH="1">
            <a:off x="5665787" y="3811588"/>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8" name="Text Box 103"/>
          <p:cNvSpPr txBox="1">
            <a:spLocks noChangeArrowheads="1"/>
          </p:cNvSpPr>
          <p:nvPr/>
        </p:nvSpPr>
        <p:spPr bwMode="auto">
          <a:xfrm>
            <a:off x="5551487"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99" name="Line 104"/>
          <p:cNvSpPr>
            <a:spLocks noChangeShapeType="1"/>
          </p:cNvSpPr>
          <p:nvPr/>
        </p:nvSpPr>
        <p:spPr bwMode="auto">
          <a:xfrm>
            <a:off x="3789361" y="3889375"/>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0" name="Line 105"/>
          <p:cNvSpPr>
            <a:spLocks noChangeShapeType="1"/>
          </p:cNvSpPr>
          <p:nvPr/>
        </p:nvSpPr>
        <p:spPr bwMode="auto">
          <a:xfrm>
            <a:off x="3789361" y="3044825"/>
            <a:ext cx="0" cy="844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a:off x="3724274" y="3706813"/>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2" name="Rectangle 107"/>
          <p:cNvSpPr>
            <a:spLocks noChangeArrowheads="1"/>
          </p:cNvSpPr>
          <p:nvPr/>
        </p:nvSpPr>
        <p:spPr bwMode="auto">
          <a:xfrm>
            <a:off x="4787899" y="4043363"/>
            <a:ext cx="19050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03" name="Line 108"/>
          <p:cNvSpPr>
            <a:spLocks noChangeShapeType="1"/>
          </p:cNvSpPr>
          <p:nvPr/>
        </p:nvSpPr>
        <p:spPr bwMode="auto">
          <a:xfrm flipV="1">
            <a:off x="4979986" y="4194970"/>
            <a:ext cx="1728788"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4" name="Line 109"/>
          <p:cNvSpPr>
            <a:spLocks noChangeShapeType="1"/>
          </p:cNvSpPr>
          <p:nvPr/>
        </p:nvSpPr>
        <p:spPr bwMode="auto">
          <a:xfrm flipH="1">
            <a:off x="5665787" y="4156075"/>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5" name="Text Box 110"/>
          <p:cNvSpPr txBox="1">
            <a:spLocks noChangeArrowheads="1"/>
          </p:cNvSpPr>
          <p:nvPr/>
        </p:nvSpPr>
        <p:spPr bwMode="auto">
          <a:xfrm>
            <a:off x="5551487"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06" name="Line 111"/>
          <p:cNvSpPr>
            <a:spLocks noChangeShapeType="1"/>
          </p:cNvSpPr>
          <p:nvPr/>
        </p:nvSpPr>
        <p:spPr bwMode="auto">
          <a:xfrm>
            <a:off x="3789361" y="4195763"/>
            <a:ext cx="998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7" name="Text Box 112"/>
          <p:cNvSpPr txBox="1">
            <a:spLocks noChangeArrowheads="1"/>
          </p:cNvSpPr>
          <p:nvPr/>
        </p:nvSpPr>
        <p:spPr bwMode="auto">
          <a:xfrm>
            <a:off x="3724274" y="401320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Imm5</a:t>
            </a:r>
          </a:p>
        </p:txBody>
      </p:sp>
      <p:sp>
        <p:nvSpPr>
          <p:cNvPr id="108" name="Line 113"/>
          <p:cNvSpPr>
            <a:spLocks noChangeShapeType="1"/>
          </p:cNvSpPr>
          <p:nvPr/>
        </p:nvSpPr>
        <p:spPr bwMode="auto">
          <a:xfrm>
            <a:off x="3789361" y="3889375"/>
            <a:ext cx="0" cy="306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9" name="Line 114"/>
          <p:cNvSpPr>
            <a:spLocks noChangeShapeType="1"/>
          </p:cNvSpPr>
          <p:nvPr/>
        </p:nvSpPr>
        <p:spPr bwMode="auto">
          <a:xfrm flipH="1">
            <a:off x="4440236" y="381158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0" name="Text Box 115"/>
          <p:cNvSpPr txBox="1">
            <a:spLocks noChangeArrowheads="1"/>
          </p:cNvSpPr>
          <p:nvPr/>
        </p:nvSpPr>
        <p:spPr bwMode="auto">
          <a:xfrm>
            <a:off x="4325936" y="36972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4</a:t>
            </a:r>
          </a:p>
        </p:txBody>
      </p:sp>
      <p:sp>
        <p:nvSpPr>
          <p:cNvPr id="111" name="Line 116"/>
          <p:cNvSpPr>
            <a:spLocks noChangeShapeType="1"/>
          </p:cNvSpPr>
          <p:nvPr/>
        </p:nvSpPr>
        <p:spPr bwMode="auto">
          <a:xfrm flipH="1">
            <a:off x="4440236" y="41179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2" name="Text Box 117"/>
          <p:cNvSpPr txBox="1">
            <a:spLocks noChangeArrowheads="1"/>
          </p:cNvSpPr>
          <p:nvPr/>
        </p:nvSpPr>
        <p:spPr bwMode="auto">
          <a:xfrm>
            <a:off x="4325936" y="40036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6" name="Line 188"/>
          <p:cNvSpPr>
            <a:spLocks noChangeShapeType="1"/>
          </p:cNvSpPr>
          <p:nvPr/>
        </p:nvSpPr>
        <p:spPr bwMode="auto">
          <a:xfrm>
            <a:off x="3789361" y="4389438"/>
            <a:ext cx="2887663" cy="70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7" name="Line 189"/>
          <p:cNvSpPr>
            <a:spLocks noChangeShapeType="1"/>
          </p:cNvSpPr>
          <p:nvPr/>
        </p:nvSpPr>
        <p:spPr bwMode="auto">
          <a:xfrm>
            <a:off x="3789361" y="4197350"/>
            <a:ext cx="0"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8" name="Text Box 190"/>
          <p:cNvSpPr txBox="1">
            <a:spLocks noChangeArrowheads="1"/>
          </p:cNvSpPr>
          <p:nvPr/>
        </p:nvSpPr>
        <p:spPr bwMode="auto">
          <a:xfrm>
            <a:off x="3713161" y="4197350"/>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Imm3</a:t>
            </a:r>
          </a:p>
        </p:txBody>
      </p:sp>
      <p:sp>
        <p:nvSpPr>
          <p:cNvPr id="179" name="Rectangle 191"/>
          <p:cNvSpPr>
            <a:spLocks noChangeArrowheads="1"/>
          </p:cNvSpPr>
          <p:nvPr/>
        </p:nvSpPr>
        <p:spPr bwMode="auto">
          <a:xfrm>
            <a:off x="4519611" y="4235450"/>
            <a:ext cx="190500" cy="268288"/>
          </a:xfrm>
          <a:prstGeom prst="rect">
            <a:avLst/>
          </a:prstGeom>
          <a:solidFill>
            <a:schemeClr val="bg1"/>
          </a:solidFill>
          <a:ln w="9525">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ZE</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598142"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598142" y="3735388"/>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598142" y="4043363"/>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598142"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66317" y="3579940"/>
            <a:ext cx="30520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587411" y="3454856"/>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9" name="Line 12"/>
          <p:cNvSpPr>
            <a:spLocks noChangeShapeType="1"/>
          </p:cNvSpPr>
          <p:nvPr/>
        </p:nvSpPr>
        <p:spPr bwMode="auto">
          <a:xfrm flipH="1" flipV="1">
            <a:off x="5115066" y="3486944"/>
            <a:ext cx="128107" cy="7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8" name="Line 183"/>
          <p:cNvSpPr>
            <a:spLocks noChangeShapeType="1"/>
          </p:cNvSpPr>
          <p:nvPr/>
        </p:nvSpPr>
        <p:spPr bwMode="auto">
          <a:xfrm flipH="1">
            <a:off x="6015310" y="1390877"/>
            <a:ext cx="582830" cy="108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0" name="Line 150"/>
          <p:cNvSpPr>
            <a:spLocks noChangeShapeType="1"/>
          </p:cNvSpPr>
          <p:nvPr/>
        </p:nvSpPr>
        <p:spPr bwMode="auto">
          <a:xfrm flipH="1" flipV="1">
            <a:off x="6587411" y="1401687"/>
            <a:ext cx="17388" cy="1027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 name="TextBox 1"/>
          <p:cNvSpPr txBox="1"/>
          <p:nvPr/>
        </p:nvSpPr>
        <p:spPr>
          <a:xfrm>
            <a:off x="659607" y="272534"/>
            <a:ext cx="3528145" cy="369332"/>
          </a:xfrm>
          <a:prstGeom prst="rect">
            <a:avLst/>
          </a:prstGeom>
          <a:noFill/>
        </p:spPr>
        <p:txBody>
          <a:bodyPr wrap="none" rtlCol="0">
            <a:spAutoFit/>
          </a:bodyPr>
          <a:lstStyle/>
          <a:p>
            <a:r>
              <a:rPr lang="en-US" b="1" dirty="0" smtClean="0"/>
              <a:t>How about ORI? </a:t>
            </a:r>
            <a:r>
              <a:rPr lang="en-US" dirty="0" smtClean="0"/>
              <a:t>Can it write to K1?</a:t>
            </a:r>
            <a:endParaRPr lang="en-US" b="1" dirty="0"/>
          </a:p>
        </p:txBody>
      </p:sp>
      <p:sp>
        <p:nvSpPr>
          <p:cNvPr id="301" name="Text Box 14"/>
          <p:cNvSpPr txBox="1">
            <a:spLocks noChangeArrowheads="1"/>
          </p:cNvSpPr>
          <p:nvPr/>
        </p:nvSpPr>
        <p:spPr bwMode="auto">
          <a:xfrm>
            <a:off x="3873500" y="30480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grpSp>
        <p:nvGrpSpPr>
          <p:cNvPr id="8" name="Group 7"/>
          <p:cNvGrpSpPr/>
          <p:nvPr/>
        </p:nvGrpSpPr>
        <p:grpSpPr>
          <a:xfrm>
            <a:off x="3686758" y="3102584"/>
            <a:ext cx="627578" cy="465660"/>
            <a:chOff x="3686758" y="3102584"/>
            <a:chExt cx="627578" cy="465660"/>
          </a:xfrm>
        </p:grpSpPr>
        <p:sp>
          <p:nvSpPr>
            <p:cNvPr id="277"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4" name="Group 3"/>
            <p:cNvGrpSpPr/>
            <p:nvPr/>
          </p:nvGrpSpPr>
          <p:grpSpPr>
            <a:xfrm>
              <a:off x="3686758" y="3102584"/>
              <a:ext cx="481222" cy="465660"/>
              <a:chOff x="3686758" y="3102584"/>
              <a:chExt cx="481222" cy="465660"/>
            </a:xfrm>
          </p:grpSpPr>
          <p:sp>
            <p:nvSpPr>
              <p:cNvPr id="300"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03"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nvGrpSpPr>
          <p:cNvPr id="304" name="Group 303"/>
          <p:cNvGrpSpPr/>
          <p:nvPr/>
        </p:nvGrpSpPr>
        <p:grpSpPr>
          <a:xfrm>
            <a:off x="652625" y="1377553"/>
            <a:ext cx="2109867" cy="2213184"/>
            <a:chOff x="652625" y="1377553"/>
            <a:chExt cx="2109867" cy="2213184"/>
          </a:xfrm>
        </p:grpSpPr>
        <p:sp>
          <p:nvSpPr>
            <p:cNvPr id="305" name="Line 150"/>
            <p:cNvSpPr>
              <a:spLocks noChangeShapeType="1"/>
            </p:cNvSpPr>
            <p:nvPr/>
          </p:nvSpPr>
          <p:spPr bwMode="auto">
            <a:xfrm flipV="1">
              <a:off x="652625" y="1389290"/>
              <a:ext cx="7775" cy="2201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44"/>
            <p:cNvSpPr>
              <a:spLocks noChangeShapeType="1"/>
            </p:cNvSpPr>
            <p:nvPr/>
          </p:nvSpPr>
          <p:spPr bwMode="auto">
            <a:xfrm>
              <a:off x="660401" y="1377553"/>
              <a:ext cx="2102091" cy="250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274"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7"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08"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896059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Scheduling</a:t>
            </a:r>
            <a:endParaRPr lang="en-US" dirty="0"/>
          </a:p>
        </p:txBody>
      </p:sp>
      <p:sp>
        <p:nvSpPr>
          <p:cNvPr id="3" name="Content Placeholder 2"/>
          <p:cNvSpPr>
            <a:spLocks noGrp="1"/>
          </p:cNvSpPr>
          <p:nvPr>
            <p:ph idx="1"/>
          </p:nvPr>
        </p:nvSpPr>
        <p:spPr/>
        <p:txBody>
          <a:bodyPr>
            <a:normAutofit lnSpcReduction="10000"/>
          </a:bodyPr>
          <a:lstStyle/>
          <a:p>
            <a:r>
              <a:rPr lang="en-US" dirty="0" smtClean="0"/>
              <a:t>Trace Scheduling</a:t>
            </a:r>
          </a:p>
          <a:p>
            <a:pPr lvl="1"/>
            <a:r>
              <a:rPr lang="en-US" dirty="0" smtClean="0"/>
              <a:t>Static control speculation</a:t>
            </a:r>
          </a:p>
          <a:p>
            <a:pPr lvl="1"/>
            <a:r>
              <a:rPr lang="en-US" dirty="0" smtClean="0"/>
              <a:t>Assume specific path</a:t>
            </a:r>
          </a:p>
          <a:p>
            <a:pPr lvl="1"/>
            <a:r>
              <a:rPr lang="en-US" dirty="0" smtClean="0"/>
              <a:t>Schedule accordingly</a:t>
            </a:r>
          </a:p>
          <a:p>
            <a:pPr lvl="1"/>
            <a:r>
              <a:rPr lang="en-US" dirty="0" smtClean="0"/>
              <a:t>Introduce check and repair code where necessary</a:t>
            </a:r>
          </a:p>
          <a:p>
            <a:pPr lvl="1"/>
            <a:endParaRPr lang="en-US" dirty="0" smtClean="0"/>
          </a:p>
          <a:p>
            <a:r>
              <a:rPr lang="en-US" dirty="0" smtClean="0"/>
              <a:t>First used to compact microcode</a:t>
            </a:r>
          </a:p>
          <a:p>
            <a:pPr lvl="1"/>
            <a:r>
              <a:rPr lang="en-US" sz="2000" dirty="0" smtClean="0"/>
              <a:t>FISHER, J. </a:t>
            </a:r>
            <a:r>
              <a:rPr lang="en-US" sz="2000" i="1" dirty="0" smtClean="0"/>
              <a:t>Trace scheduling: A technique for global microcode compaction</a:t>
            </a:r>
            <a:r>
              <a:rPr lang="en-US" sz="2000" dirty="0" smtClean="0"/>
              <a:t>. IEEE Transactions on Computers C-30, 7 (July 1981), 478--490.</a:t>
            </a:r>
          </a:p>
          <a:p>
            <a:endParaRPr lang="en-US" sz="4000" dirty="0"/>
          </a:p>
        </p:txBody>
      </p:sp>
      <p:sp>
        <p:nvSpPr>
          <p:cNvPr id="4" name="Footer Placeholder 3"/>
          <p:cNvSpPr>
            <a:spLocks noGrp="1"/>
          </p:cNvSpPr>
          <p:nvPr>
            <p:ph type="ftr" sz="quarter" idx="10"/>
          </p:nvPr>
        </p:nvSpPr>
        <p:spPr/>
        <p:txBody>
          <a:bodyPr/>
          <a:lstStyle/>
          <a:p>
            <a:r>
              <a:rPr lang="en-US" smtClean="0"/>
              <a:t>ECE 1773 – Fall 2006</a:t>
            </a:r>
          </a:p>
          <a:p>
            <a:r>
              <a:rPr lang="en-US" smtClean="0"/>
              <a:t>© A. Moshovos (U. of Toronto)</a:t>
            </a:r>
          </a:p>
          <a:p>
            <a:r>
              <a:rPr lang="en-US" smtClean="0"/>
              <a:t>Some material by Wen-Mei Hwu (UIUC) and S. Mahlke (Michigan)</a:t>
            </a:r>
            <a:endParaRPr lang="en-US"/>
          </a:p>
        </p:txBody>
      </p:sp>
    </p:spTree>
    <p:extLst>
      <p:ext uri="{BB962C8B-B14F-4D97-AF65-F5344CB8AC3E}">
        <p14:creationId xmlns:p14="http://schemas.microsoft.com/office/powerpoint/2010/main" val="10349549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81250" name="Rectangle 2"/>
          <p:cNvSpPr>
            <a:spLocks noGrp="1" noChangeArrowheads="1"/>
          </p:cNvSpPr>
          <p:nvPr>
            <p:ph type="title"/>
          </p:nvPr>
        </p:nvSpPr>
        <p:spPr/>
        <p:txBody>
          <a:bodyPr/>
          <a:lstStyle/>
          <a:p>
            <a:r>
              <a:rPr lang="en-US" sz="2800"/>
              <a:t>Trace Scheduling: Example</a:t>
            </a:r>
          </a:p>
        </p:txBody>
      </p:sp>
      <p:sp>
        <p:nvSpPr>
          <p:cNvPr id="181251" name="Rectangle 3"/>
          <p:cNvSpPr>
            <a:spLocks noGrp="1" noChangeArrowheads="1"/>
          </p:cNvSpPr>
          <p:nvPr>
            <p:ph type="body" idx="1"/>
          </p:nvPr>
        </p:nvSpPr>
        <p:spPr>
          <a:xfrm>
            <a:off x="685800" y="5257800"/>
            <a:ext cx="7772400" cy="838200"/>
          </a:xfrm>
        </p:spPr>
        <p:txBody>
          <a:bodyPr/>
          <a:lstStyle/>
          <a:p>
            <a:r>
              <a:rPr lang="en-US"/>
              <a:t>Expand the scope/flexibility of code motion</a:t>
            </a:r>
          </a:p>
        </p:txBody>
      </p:sp>
      <p:sp>
        <p:nvSpPr>
          <p:cNvPr id="181252" name="Rectangle 4"/>
          <p:cNvSpPr>
            <a:spLocks noChangeArrowheads="1"/>
          </p:cNvSpPr>
          <p:nvPr/>
        </p:nvSpPr>
        <p:spPr bwMode="auto">
          <a:xfrm>
            <a:off x="1143000" y="1295400"/>
            <a:ext cx="914400" cy="6858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charset="0"/>
              </a:rPr>
              <a:t>A</a:t>
            </a:r>
          </a:p>
        </p:txBody>
      </p:sp>
      <p:sp>
        <p:nvSpPr>
          <p:cNvPr id="181254" name="Rectangle 6"/>
          <p:cNvSpPr>
            <a:spLocks noChangeArrowheads="1"/>
          </p:cNvSpPr>
          <p:nvPr/>
        </p:nvSpPr>
        <p:spPr bwMode="auto">
          <a:xfrm>
            <a:off x="1143000" y="2438400"/>
            <a:ext cx="914400" cy="685800"/>
          </a:xfrm>
          <a:prstGeom prst="rect">
            <a:avLst/>
          </a:prstGeom>
          <a:solidFill>
            <a:srgbClr val="CCFFCC"/>
          </a:solidFill>
          <a:ln w="28575">
            <a:solidFill>
              <a:schemeClr val="tx1"/>
            </a:solidFill>
            <a:miter lim="800000"/>
            <a:headEnd/>
            <a:tailEnd/>
          </a:ln>
          <a:effectLst/>
        </p:spPr>
        <p:txBody>
          <a:bodyPr wrap="none" anchor="ctr"/>
          <a:lstStyle/>
          <a:p>
            <a:pPr algn="ctr"/>
            <a:r>
              <a:rPr lang="en-US">
                <a:latin typeface="Arial" charset="0"/>
              </a:rPr>
              <a:t>B</a:t>
            </a:r>
          </a:p>
        </p:txBody>
      </p:sp>
      <p:sp>
        <p:nvSpPr>
          <p:cNvPr id="181255" name="Rectangle 7"/>
          <p:cNvSpPr>
            <a:spLocks noChangeArrowheads="1"/>
          </p:cNvSpPr>
          <p:nvPr/>
        </p:nvSpPr>
        <p:spPr bwMode="auto">
          <a:xfrm>
            <a:off x="1143000" y="3581400"/>
            <a:ext cx="914400" cy="685800"/>
          </a:xfrm>
          <a:prstGeom prst="rect">
            <a:avLst/>
          </a:prstGeom>
          <a:solidFill>
            <a:srgbClr val="CCCCFF"/>
          </a:solidFill>
          <a:ln w="28575">
            <a:solidFill>
              <a:schemeClr val="tx1"/>
            </a:solidFill>
            <a:miter lim="800000"/>
            <a:headEnd/>
            <a:tailEnd/>
          </a:ln>
          <a:effectLst/>
        </p:spPr>
        <p:txBody>
          <a:bodyPr wrap="none" anchor="ctr"/>
          <a:lstStyle/>
          <a:p>
            <a:pPr algn="ctr"/>
            <a:r>
              <a:rPr lang="en-US">
                <a:latin typeface="Arial" charset="0"/>
              </a:rPr>
              <a:t>C</a:t>
            </a:r>
          </a:p>
        </p:txBody>
      </p:sp>
      <p:sp>
        <p:nvSpPr>
          <p:cNvPr id="181256" name="Line 8"/>
          <p:cNvSpPr>
            <a:spLocks noChangeShapeType="1"/>
          </p:cNvSpPr>
          <p:nvPr/>
        </p:nvSpPr>
        <p:spPr bwMode="auto">
          <a:xfrm>
            <a:off x="1600200" y="1981200"/>
            <a:ext cx="0" cy="457200"/>
          </a:xfrm>
          <a:prstGeom prst="line">
            <a:avLst/>
          </a:prstGeom>
          <a:noFill/>
          <a:ln w="28575">
            <a:solidFill>
              <a:schemeClr val="tx1"/>
            </a:solidFill>
            <a:round/>
            <a:headEnd/>
            <a:tailEnd type="arrow" w="med" len="med"/>
          </a:ln>
          <a:effectLst/>
        </p:spPr>
        <p:txBody>
          <a:bodyPr/>
          <a:lstStyle/>
          <a:p>
            <a:endParaRPr lang="en-US"/>
          </a:p>
        </p:txBody>
      </p:sp>
      <p:sp>
        <p:nvSpPr>
          <p:cNvPr id="181257" name="Line 9"/>
          <p:cNvSpPr>
            <a:spLocks noChangeShapeType="1"/>
          </p:cNvSpPr>
          <p:nvPr/>
        </p:nvSpPr>
        <p:spPr bwMode="auto">
          <a:xfrm>
            <a:off x="1600200" y="3124200"/>
            <a:ext cx="0" cy="457200"/>
          </a:xfrm>
          <a:prstGeom prst="line">
            <a:avLst/>
          </a:prstGeom>
          <a:noFill/>
          <a:ln w="28575">
            <a:solidFill>
              <a:schemeClr val="tx1"/>
            </a:solidFill>
            <a:round/>
            <a:headEnd/>
            <a:tailEnd type="arrow" w="med" len="med"/>
          </a:ln>
          <a:effectLst/>
        </p:spPr>
        <p:txBody>
          <a:bodyPr/>
          <a:lstStyle/>
          <a:p>
            <a:endParaRPr lang="en-US"/>
          </a:p>
        </p:txBody>
      </p:sp>
      <p:sp>
        <p:nvSpPr>
          <p:cNvPr id="181259" name="Freeform 11"/>
          <p:cNvSpPr>
            <a:spLocks/>
          </p:cNvSpPr>
          <p:nvPr/>
        </p:nvSpPr>
        <p:spPr bwMode="auto">
          <a:xfrm>
            <a:off x="1600200" y="1981200"/>
            <a:ext cx="1028700" cy="1600200"/>
          </a:xfrm>
          <a:custGeom>
            <a:avLst/>
            <a:gdLst/>
            <a:ahLst/>
            <a:cxnLst>
              <a:cxn ang="0">
                <a:pos x="0" y="0"/>
              </a:cxn>
              <a:cxn ang="0">
                <a:pos x="624" y="336"/>
              </a:cxn>
              <a:cxn ang="0">
                <a:pos x="144" y="1008"/>
              </a:cxn>
            </a:cxnLst>
            <a:rect l="0" t="0" r="r" b="b"/>
            <a:pathLst>
              <a:path w="648" h="1008">
                <a:moveTo>
                  <a:pt x="0" y="0"/>
                </a:moveTo>
                <a:cubicBezTo>
                  <a:pt x="300" y="84"/>
                  <a:pt x="600" y="168"/>
                  <a:pt x="624" y="336"/>
                </a:cubicBezTo>
                <a:cubicBezTo>
                  <a:pt x="648" y="504"/>
                  <a:pt x="396" y="756"/>
                  <a:pt x="144" y="1008"/>
                </a:cubicBezTo>
              </a:path>
            </a:pathLst>
          </a:custGeom>
          <a:noFill/>
          <a:ln w="28575" cmpd="sng">
            <a:solidFill>
              <a:schemeClr val="tx1"/>
            </a:solidFill>
            <a:round/>
            <a:headEnd type="none" w="med" len="med"/>
            <a:tailEnd type="arrow" w="med" len="med"/>
          </a:ln>
          <a:effectLst/>
        </p:spPr>
        <p:txBody>
          <a:bodyPr/>
          <a:lstStyle/>
          <a:p>
            <a:endParaRPr lang="en-US"/>
          </a:p>
        </p:txBody>
      </p:sp>
      <p:sp>
        <p:nvSpPr>
          <p:cNvPr id="181260" name="Rectangle 12"/>
          <p:cNvSpPr>
            <a:spLocks noChangeArrowheads="1"/>
          </p:cNvSpPr>
          <p:nvPr/>
        </p:nvSpPr>
        <p:spPr bwMode="auto">
          <a:xfrm>
            <a:off x="4191000" y="1676400"/>
            <a:ext cx="914400" cy="685800"/>
          </a:xfrm>
          <a:prstGeom prst="rect">
            <a:avLst/>
          </a:prstGeom>
          <a:solidFill>
            <a:srgbClr val="FFFFCC"/>
          </a:solidFill>
          <a:ln w="28575">
            <a:solidFill>
              <a:schemeClr val="tx1"/>
            </a:solidFill>
            <a:miter lim="800000"/>
            <a:headEnd/>
            <a:tailEnd/>
          </a:ln>
          <a:effectLst/>
        </p:spPr>
        <p:txBody>
          <a:bodyPr wrap="none" anchor="ctr"/>
          <a:lstStyle/>
          <a:p>
            <a:pPr algn="ctr"/>
            <a:r>
              <a:rPr lang="en-US">
                <a:latin typeface="Arial" charset="0"/>
              </a:rPr>
              <a:t>A</a:t>
            </a:r>
          </a:p>
        </p:txBody>
      </p:sp>
      <p:sp>
        <p:nvSpPr>
          <p:cNvPr id="181261" name="Rectangle 13"/>
          <p:cNvSpPr>
            <a:spLocks noChangeArrowheads="1"/>
          </p:cNvSpPr>
          <p:nvPr/>
        </p:nvSpPr>
        <p:spPr bwMode="auto">
          <a:xfrm>
            <a:off x="4191000" y="2362200"/>
            <a:ext cx="914400" cy="685800"/>
          </a:xfrm>
          <a:prstGeom prst="rect">
            <a:avLst/>
          </a:prstGeom>
          <a:solidFill>
            <a:srgbClr val="CCCCFF"/>
          </a:solidFill>
          <a:ln w="28575">
            <a:solidFill>
              <a:schemeClr val="tx1"/>
            </a:solidFill>
            <a:miter lim="800000"/>
            <a:headEnd/>
            <a:tailEnd/>
          </a:ln>
          <a:effectLst/>
        </p:spPr>
        <p:txBody>
          <a:bodyPr wrap="none" anchor="ctr"/>
          <a:lstStyle/>
          <a:p>
            <a:pPr algn="ctr"/>
            <a:r>
              <a:rPr lang="en-US">
                <a:latin typeface="Arial" charset="0"/>
              </a:rPr>
              <a:t>C</a:t>
            </a:r>
          </a:p>
        </p:txBody>
      </p:sp>
      <p:sp>
        <p:nvSpPr>
          <p:cNvPr id="181262" name="Text Box 14"/>
          <p:cNvSpPr txBox="1">
            <a:spLocks noChangeArrowheads="1"/>
          </p:cNvSpPr>
          <p:nvPr/>
        </p:nvSpPr>
        <p:spPr bwMode="auto">
          <a:xfrm>
            <a:off x="3200400" y="1112838"/>
            <a:ext cx="4057650" cy="396875"/>
          </a:xfrm>
          <a:prstGeom prst="rect">
            <a:avLst/>
          </a:prstGeom>
          <a:noFill/>
          <a:ln w="9525">
            <a:noFill/>
            <a:miter lim="800000"/>
            <a:headEnd/>
            <a:tailEnd/>
          </a:ln>
          <a:effectLst/>
        </p:spPr>
        <p:txBody>
          <a:bodyPr wrap="none">
            <a:spAutoFit/>
          </a:bodyPr>
          <a:lstStyle/>
          <a:p>
            <a:r>
              <a:rPr lang="en-US" sz="2000">
                <a:latin typeface="Arial" charset="0"/>
              </a:rPr>
              <a:t>Assume A</a:t>
            </a:r>
            <a:r>
              <a:rPr lang="en-US" sz="2000">
                <a:latin typeface="Arial" charset="0"/>
                <a:sym typeface="Wingdings" pitchFamily="2" charset="2"/>
              </a:rPr>
              <a:t>C is the common path</a:t>
            </a:r>
            <a:endParaRPr lang="en-US" sz="2000">
              <a:latin typeface="Arial" charset="0"/>
            </a:endParaRPr>
          </a:p>
        </p:txBody>
      </p:sp>
      <p:sp>
        <p:nvSpPr>
          <p:cNvPr id="181263" name="Line 15"/>
          <p:cNvSpPr>
            <a:spLocks noChangeShapeType="1"/>
          </p:cNvSpPr>
          <p:nvPr/>
        </p:nvSpPr>
        <p:spPr bwMode="auto">
          <a:xfrm>
            <a:off x="5334000" y="2438400"/>
            <a:ext cx="533400" cy="0"/>
          </a:xfrm>
          <a:prstGeom prst="line">
            <a:avLst/>
          </a:prstGeom>
          <a:noFill/>
          <a:ln w="57150" cap="rnd">
            <a:solidFill>
              <a:schemeClr val="tx1"/>
            </a:solidFill>
            <a:prstDash val="sysDot"/>
            <a:round/>
            <a:headEnd/>
            <a:tailEnd type="arrow" w="med" len="med"/>
          </a:ln>
          <a:effectLst/>
        </p:spPr>
        <p:txBody>
          <a:bodyPr/>
          <a:lstStyle/>
          <a:p>
            <a:endParaRPr lang="en-US"/>
          </a:p>
        </p:txBody>
      </p:sp>
      <p:sp>
        <p:nvSpPr>
          <p:cNvPr id="181264" name="Rectangle 16"/>
          <p:cNvSpPr>
            <a:spLocks noChangeArrowheads="1"/>
          </p:cNvSpPr>
          <p:nvPr/>
        </p:nvSpPr>
        <p:spPr bwMode="auto">
          <a:xfrm>
            <a:off x="6172200" y="1828800"/>
            <a:ext cx="914400" cy="1143000"/>
          </a:xfrm>
          <a:prstGeom prst="rect">
            <a:avLst/>
          </a:prstGeom>
          <a:gradFill rotWithShape="1">
            <a:gsLst>
              <a:gs pos="0">
                <a:srgbClr val="FFFFCC"/>
              </a:gs>
              <a:gs pos="50000">
                <a:srgbClr val="CCCCFF"/>
              </a:gs>
              <a:gs pos="100000">
                <a:srgbClr val="FFFFCC"/>
              </a:gs>
            </a:gsLst>
            <a:lin ang="18900000" scaled="1"/>
          </a:gradFill>
          <a:ln w="28575">
            <a:solidFill>
              <a:schemeClr val="tx1"/>
            </a:solidFill>
            <a:miter lim="800000"/>
            <a:headEnd/>
            <a:tailEnd/>
          </a:ln>
          <a:effectLst/>
        </p:spPr>
        <p:txBody>
          <a:bodyPr wrap="none" anchor="ctr"/>
          <a:lstStyle/>
          <a:p>
            <a:pPr algn="ctr"/>
            <a:r>
              <a:rPr lang="en-US">
                <a:latin typeface="Arial" charset="0"/>
              </a:rPr>
              <a:t>A&amp;C</a:t>
            </a:r>
          </a:p>
        </p:txBody>
      </p:sp>
      <p:sp>
        <p:nvSpPr>
          <p:cNvPr id="181265" name="Text Box 17"/>
          <p:cNvSpPr txBox="1">
            <a:spLocks noChangeArrowheads="1"/>
          </p:cNvSpPr>
          <p:nvPr/>
        </p:nvSpPr>
        <p:spPr bwMode="auto">
          <a:xfrm rot="-2273536">
            <a:off x="5195888" y="1657350"/>
            <a:ext cx="1201737" cy="396875"/>
          </a:xfrm>
          <a:prstGeom prst="rect">
            <a:avLst/>
          </a:prstGeom>
          <a:noFill/>
          <a:ln w="9525">
            <a:noFill/>
            <a:miter lim="800000"/>
            <a:headEnd/>
            <a:tailEnd/>
          </a:ln>
          <a:effectLst/>
        </p:spPr>
        <p:txBody>
          <a:bodyPr wrap="none">
            <a:spAutoFit/>
          </a:bodyPr>
          <a:lstStyle/>
          <a:p>
            <a:r>
              <a:rPr lang="en-US" sz="2000">
                <a:latin typeface="Arial" charset="0"/>
              </a:rPr>
              <a:t>schedule</a:t>
            </a:r>
          </a:p>
        </p:txBody>
      </p:sp>
      <p:sp>
        <p:nvSpPr>
          <p:cNvPr id="181266" name="Line 18"/>
          <p:cNvSpPr>
            <a:spLocks noChangeShapeType="1"/>
          </p:cNvSpPr>
          <p:nvPr/>
        </p:nvSpPr>
        <p:spPr bwMode="auto">
          <a:xfrm>
            <a:off x="6553200" y="2971800"/>
            <a:ext cx="0" cy="457200"/>
          </a:xfrm>
          <a:prstGeom prst="line">
            <a:avLst/>
          </a:prstGeom>
          <a:noFill/>
          <a:ln w="28575">
            <a:solidFill>
              <a:schemeClr val="tx1"/>
            </a:solidFill>
            <a:round/>
            <a:headEnd/>
            <a:tailEnd type="arrow" w="med" len="med"/>
          </a:ln>
          <a:effectLst/>
        </p:spPr>
        <p:txBody>
          <a:bodyPr/>
          <a:lstStyle/>
          <a:p>
            <a:endParaRPr lang="en-US"/>
          </a:p>
        </p:txBody>
      </p:sp>
      <p:sp>
        <p:nvSpPr>
          <p:cNvPr id="181267" name="Line 19"/>
          <p:cNvSpPr>
            <a:spLocks noChangeShapeType="1"/>
          </p:cNvSpPr>
          <p:nvPr/>
        </p:nvSpPr>
        <p:spPr bwMode="auto">
          <a:xfrm>
            <a:off x="6781800" y="2971800"/>
            <a:ext cx="381000" cy="381000"/>
          </a:xfrm>
          <a:prstGeom prst="line">
            <a:avLst/>
          </a:prstGeom>
          <a:noFill/>
          <a:ln w="28575">
            <a:solidFill>
              <a:schemeClr val="tx1"/>
            </a:solidFill>
            <a:round/>
            <a:headEnd/>
            <a:tailEnd type="arrow" w="med" len="med"/>
          </a:ln>
          <a:effectLst/>
        </p:spPr>
        <p:txBody>
          <a:bodyPr/>
          <a:lstStyle/>
          <a:p>
            <a:endParaRPr lang="en-US"/>
          </a:p>
        </p:txBody>
      </p:sp>
      <p:sp>
        <p:nvSpPr>
          <p:cNvPr id="181268" name="Rectangle 20"/>
          <p:cNvSpPr>
            <a:spLocks noChangeArrowheads="1"/>
          </p:cNvSpPr>
          <p:nvPr/>
        </p:nvSpPr>
        <p:spPr bwMode="auto">
          <a:xfrm>
            <a:off x="7010400" y="3352800"/>
            <a:ext cx="914400" cy="457200"/>
          </a:xfrm>
          <a:prstGeom prst="rect">
            <a:avLst/>
          </a:prstGeom>
          <a:solidFill>
            <a:srgbClr val="FF7C80"/>
          </a:solidFill>
          <a:ln w="28575">
            <a:solidFill>
              <a:schemeClr val="tx1"/>
            </a:solidFill>
            <a:miter lim="800000"/>
            <a:headEnd/>
            <a:tailEnd/>
          </a:ln>
          <a:effectLst/>
        </p:spPr>
        <p:txBody>
          <a:bodyPr wrap="none" anchor="ctr"/>
          <a:lstStyle/>
          <a:p>
            <a:pPr algn="ctr"/>
            <a:r>
              <a:rPr lang="en-US" sz="2000">
                <a:latin typeface="Arial" charset="0"/>
              </a:rPr>
              <a:t>Repair</a:t>
            </a:r>
          </a:p>
        </p:txBody>
      </p:sp>
      <p:sp>
        <p:nvSpPr>
          <p:cNvPr id="181269" name="Line 21"/>
          <p:cNvSpPr>
            <a:spLocks noChangeShapeType="1"/>
          </p:cNvSpPr>
          <p:nvPr/>
        </p:nvSpPr>
        <p:spPr bwMode="auto">
          <a:xfrm>
            <a:off x="7467600" y="3810000"/>
            <a:ext cx="0" cy="304800"/>
          </a:xfrm>
          <a:prstGeom prst="line">
            <a:avLst/>
          </a:prstGeom>
          <a:noFill/>
          <a:ln w="28575">
            <a:solidFill>
              <a:schemeClr val="tx1"/>
            </a:solidFill>
            <a:round/>
            <a:headEnd/>
            <a:tailEnd type="arrow" w="med" len="med"/>
          </a:ln>
          <a:effectLst/>
        </p:spPr>
        <p:txBody>
          <a:bodyPr/>
          <a:lstStyle/>
          <a:p>
            <a:endParaRPr lang="en-US"/>
          </a:p>
        </p:txBody>
      </p:sp>
      <p:sp>
        <p:nvSpPr>
          <p:cNvPr id="181270" name="Rectangle 22"/>
          <p:cNvSpPr>
            <a:spLocks noChangeArrowheads="1"/>
          </p:cNvSpPr>
          <p:nvPr/>
        </p:nvSpPr>
        <p:spPr bwMode="auto">
          <a:xfrm>
            <a:off x="7086600" y="4114800"/>
            <a:ext cx="914400" cy="685800"/>
          </a:xfrm>
          <a:prstGeom prst="rect">
            <a:avLst/>
          </a:prstGeom>
          <a:solidFill>
            <a:srgbClr val="CCFFCC"/>
          </a:solidFill>
          <a:ln w="28575">
            <a:solidFill>
              <a:schemeClr val="tx1"/>
            </a:solidFill>
            <a:miter lim="800000"/>
            <a:headEnd/>
            <a:tailEnd/>
          </a:ln>
          <a:effectLst/>
        </p:spPr>
        <p:txBody>
          <a:bodyPr wrap="none" anchor="ctr"/>
          <a:lstStyle/>
          <a:p>
            <a:pPr algn="ctr"/>
            <a:r>
              <a:rPr lang="en-US">
                <a:latin typeface="Arial" charset="0"/>
              </a:rPr>
              <a:t>B</a:t>
            </a:r>
          </a:p>
        </p:txBody>
      </p:sp>
    </p:spTree>
    <p:extLst>
      <p:ext uri="{BB962C8B-B14F-4D97-AF65-F5344CB8AC3E}">
        <p14:creationId xmlns:p14="http://schemas.microsoft.com/office/powerpoint/2010/main" val="171951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73058" name="Rectangle 2"/>
          <p:cNvSpPr>
            <a:spLocks noGrp="1" noChangeArrowheads="1"/>
          </p:cNvSpPr>
          <p:nvPr>
            <p:ph type="title"/>
          </p:nvPr>
        </p:nvSpPr>
        <p:spPr/>
        <p:txBody>
          <a:bodyPr/>
          <a:lstStyle/>
          <a:p>
            <a:r>
              <a:rPr lang="en-US"/>
              <a:t>Trace Scheduling: Example #2</a:t>
            </a:r>
          </a:p>
        </p:txBody>
      </p:sp>
      <p:sp>
        <p:nvSpPr>
          <p:cNvPr id="173060" name="Text Box 4"/>
          <p:cNvSpPr txBox="1">
            <a:spLocks noChangeArrowheads="1"/>
          </p:cNvSpPr>
          <p:nvPr/>
        </p:nvSpPr>
        <p:spPr bwMode="auto">
          <a:xfrm>
            <a:off x="1524000" y="12573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bA</a:t>
            </a:r>
          </a:p>
        </p:txBody>
      </p:sp>
      <p:sp>
        <p:nvSpPr>
          <p:cNvPr id="173061" name="Text Box 5"/>
          <p:cNvSpPr txBox="1">
            <a:spLocks noChangeArrowheads="1"/>
          </p:cNvSpPr>
          <p:nvPr/>
        </p:nvSpPr>
        <p:spPr bwMode="auto">
          <a:xfrm>
            <a:off x="609600" y="20574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bB</a:t>
            </a:r>
          </a:p>
        </p:txBody>
      </p:sp>
      <p:sp>
        <p:nvSpPr>
          <p:cNvPr id="173062" name="Text Box 6"/>
          <p:cNvSpPr txBox="1">
            <a:spLocks noChangeArrowheads="1"/>
          </p:cNvSpPr>
          <p:nvPr/>
        </p:nvSpPr>
        <p:spPr bwMode="auto">
          <a:xfrm>
            <a:off x="1524000" y="27432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bC</a:t>
            </a:r>
          </a:p>
        </p:txBody>
      </p:sp>
      <p:sp>
        <p:nvSpPr>
          <p:cNvPr id="173063" name="Text Box 7"/>
          <p:cNvSpPr txBox="1">
            <a:spLocks noChangeArrowheads="1"/>
          </p:cNvSpPr>
          <p:nvPr/>
        </p:nvSpPr>
        <p:spPr bwMode="auto">
          <a:xfrm>
            <a:off x="914400" y="360045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bD</a:t>
            </a:r>
          </a:p>
        </p:txBody>
      </p:sp>
      <p:sp>
        <p:nvSpPr>
          <p:cNvPr id="173064" name="Text Box 8"/>
          <p:cNvSpPr txBox="1">
            <a:spLocks noChangeArrowheads="1"/>
          </p:cNvSpPr>
          <p:nvPr/>
        </p:nvSpPr>
        <p:spPr bwMode="auto">
          <a:xfrm>
            <a:off x="2844800" y="3600450"/>
            <a:ext cx="1320800" cy="406400"/>
          </a:xfrm>
          <a:prstGeom prst="rect">
            <a:avLst/>
          </a:prstGeom>
          <a:noFill/>
          <a:ln w="9525">
            <a:solidFill>
              <a:schemeClr val="tx2"/>
            </a:solidFill>
            <a:miter lim="800000"/>
            <a:headEnd/>
            <a:tailEnd/>
          </a:ln>
          <a:effectLst/>
        </p:spPr>
        <p:txBody>
          <a:bodyPr>
            <a:spAutoFit/>
          </a:bodyPr>
          <a:lstStyle/>
          <a:p>
            <a:pPr algn="ctr"/>
            <a:r>
              <a:rPr lang="en-US" sz="2000">
                <a:latin typeface="Arial" charset="0"/>
              </a:rPr>
              <a:t>bE</a:t>
            </a:r>
          </a:p>
        </p:txBody>
      </p:sp>
      <p:sp>
        <p:nvSpPr>
          <p:cNvPr id="173065" name="Line 9"/>
          <p:cNvSpPr>
            <a:spLocks noChangeShapeType="1"/>
          </p:cNvSpPr>
          <p:nvPr/>
        </p:nvSpPr>
        <p:spPr bwMode="auto">
          <a:xfrm flipH="1">
            <a:off x="1320800" y="1600200"/>
            <a:ext cx="812800" cy="457200"/>
          </a:xfrm>
          <a:prstGeom prst="line">
            <a:avLst/>
          </a:prstGeom>
          <a:noFill/>
          <a:ln w="9525">
            <a:solidFill>
              <a:schemeClr val="tx1"/>
            </a:solidFill>
            <a:round/>
            <a:headEnd/>
            <a:tailEnd type="triangle" w="med" len="med"/>
          </a:ln>
          <a:effectLst/>
        </p:spPr>
        <p:txBody>
          <a:bodyPr/>
          <a:lstStyle/>
          <a:p>
            <a:endParaRPr lang="en-US"/>
          </a:p>
        </p:txBody>
      </p:sp>
      <p:sp>
        <p:nvSpPr>
          <p:cNvPr id="173066" name="Line 10"/>
          <p:cNvSpPr>
            <a:spLocks noChangeShapeType="1"/>
          </p:cNvSpPr>
          <p:nvPr/>
        </p:nvSpPr>
        <p:spPr bwMode="auto">
          <a:xfrm>
            <a:off x="2235200" y="1600200"/>
            <a:ext cx="0" cy="1143000"/>
          </a:xfrm>
          <a:prstGeom prst="line">
            <a:avLst/>
          </a:prstGeom>
          <a:noFill/>
          <a:ln w="9525">
            <a:solidFill>
              <a:schemeClr val="tx1"/>
            </a:solidFill>
            <a:round/>
            <a:headEnd/>
            <a:tailEnd type="triangle" w="med" len="med"/>
          </a:ln>
          <a:effectLst/>
        </p:spPr>
        <p:txBody>
          <a:bodyPr/>
          <a:lstStyle/>
          <a:p>
            <a:endParaRPr lang="en-US"/>
          </a:p>
        </p:txBody>
      </p:sp>
      <p:sp>
        <p:nvSpPr>
          <p:cNvPr id="173067" name="Line 11"/>
          <p:cNvSpPr>
            <a:spLocks noChangeShapeType="1"/>
          </p:cNvSpPr>
          <p:nvPr/>
        </p:nvSpPr>
        <p:spPr bwMode="auto">
          <a:xfrm flipH="1">
            <a:off x="1524000" y="3086100"/>
            <a:ext cx="609600" cy="514350"/>
          </a:xfrm>
          <a:prstGeom prst="line">
            <a:avLst/>
          </a:prstGeom>
          <a:noFill/>
          <a:ln w="9525">
            <a:solidFill>
              <a:schemeClr val="tx1"/>
            </a:solidFill>
            <a:round/>
            <a:headEnd/>
            <a:tailEnd type="triangle" w="med" len="med"/>
          </a:ln>
          <a:effectLst/>
        </p:spPr>
        <p:txBody>
          <a:bodyPr/>
          <a:lstStyle/>
          <a:p>
            <a:endParaRPr lang="en-US"/>
          </a:p>
        </p:txBody>
      </p:sp>
      <p:sp>
        <p:nvSpPr>
          <p:cNvPr id="173068" name="Line 12"/>
          <p:cNvSpPr>
            <a:spLocks noChangeShapeType="1"/>
          </p:cNvSpPr>
          <p:nvPr/>
        </p:nvSpPr>
        <p:spPr bwMode="auto">
          <a:xfrm>
            <a:off x="2438400" y="3086100"/>
            <a:ext cx="1117600" cy="514350"/>
          </a:xfrm>
          <a:prstGeom prst="line">
            <a:avLst/>
          </a:prstGeom>
          <a:noFill/>
          <a:ln w="9525">
            <a:solidFill>
              <a:schemeClr val="tx1"/>
            </a:solidFill>
            <a:round/>
            <a:headEnd/>
            <a:tailEnd type="triangle" w="med" len="med"/>
          </a:ln>
          <a:effectLst/>
        </p:spPr>
        <p:txBody>
          <a:bodyPr/>
          <a:lstStyle/>
          <a:p>
            <a:endParaRPr lang="en-US"/>
          </a:p>
        </p:txBody>
      </p:sp>
      <p:sp>
        <p:nvSpPr>
          <p:cNvPr id="173069" name="Line 13"/>
          <p:cNvSpPr>
            <a:spLocks noChangeShapeType="1"/>
          </p:cNvSpPr>
          <p:nvPr/>
        </p:nvSpPr>
        <p:spPr bwMode="auto">
          <a:xfrm>
            <a:off x="1422400" y="2400300"/>
            <a:ext cx="609600" cy="342900"/>
          </a:xfrm>
          <a:prstGeom prst="line">
            <a:avLst/>
          </a:prstGeom>
          <a:noFill/>
          <a:ln w="9525">
            <a:solidFill>
              <a:schemeClr val="tx1"/>
            </a:solidFill>
            <a:round/>
            <a:headEnd/>
            <a:tailEnd type="triangle" w="med" len="med"/>
          </a:ln>
          <a:effectLst/>
        </p:spPr>
        <p:txBody>
          <a:bodyPr/>
          <a:lstStyle/>
          <a:p>
            <a:endParaRPr lang="en-US"/>
          </a:p>
        </p:txBody>
      </p:sp>
      <p:sp>
        <p:nvSpPr>
          <p:cNvPr id="173070" name="Text Box 14"/>
          <p:cNvSpPr txBox="1">
            <a:spLocks noChangeArrowheads="1"/>
          </p:cNvSpPr>
          <p:nvPr/>
        </p:nvSpPr>
        <p:spPr bwMode="auto">
          <a:xfrm>
            <a:off x="4978400" y="20574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bA</a:t>
            </a:r>
          </a:p>
        </p:txBody>
      </p:sp>
      <p:sp>
        <p:nvSpPr>
          <p:cNvPr id="173071" name="Text Box 15"/>
          <p:cNvSpPr txBox="1">
            <a:spLocks noChangeArrowheads="1"/>
          </p:cNvSpPr>
          <p:nvPr/>
        </p:nvSpPr>
        <p:spPr bwMode="auto">
          <a:xfrm>
            <a:off x="4978400" y="24003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bB</a:t>
            </a:r>
          </a:p>
        </p:txBody>
      </p:sp>
      <p:sp>
        <p:nvSpPr>
          <p:cNvPr id="173072" name="Text Box 16"/>
          <p:cNvSpPr txBox="1">
            <a:spLocks noChangeArrowheads="1"/>
          </p:cNvSpPr>
          <p:nvPr/>
        </p:nvSpPr>
        <p:spPr bwMode="auto">
          <a:xfrm>
            <a:off x="4978400" y="27432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bC</a:t>
            </a:r>
          </a:p>
        </p:txBody>
      </p:sp>
      <p:sp>
        <p:nvSpPr>
          <p:cNvPr id="173073" name="Text Box 17"/>
          <p:cNvSpPr txBox="1">
            <a:spLocks noChangeArrowheads="1"/>
          </p:cNvSpPr>
          <p:nvPr/>
        </p:nvSpPr>
        <p:spPr bwMode="auto">
          <a:xfrm>
            <a:off x="4978400" y="30861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bD</a:t>
            </a:r>
          </a:p>
        </p:txBody>
      </p:sp>
      <p:sp>
        <p:nvSpPr>
          <p:cNvPr id="173074" name="Rectangle 18"/>
          <p:cNvSpPr>
            <a:spLocks noChangeArrowheads="1"/>
          </p:cNvSpPr>
          <p:nvPr/>
        </p:nvSpPr>
        <p:spPr bwMode="auto">
          <a:xfrm>
            <a:off x="4978400" y="3429000"/>
            <a:ext cx="1320800" cy="400050"/>
          </a:xfrm>
          <a:prstGeom prst="rect">
            <a:avLst/>
          </a:prstGeom>
          <a:solidFill>
            <a:srgbClr val="FFFFCC"/>
          </a:solidFill>
          <a:ln w="9525">
            <a:solidFill>
              <a:schemeClr val="tx1"/>
            </a:solidFill>
            <a:miter lim="800000"/>
            <a:headEnd/>
            <a:tailEnd/>
          </a:ln>
          <a:effectLst/>
        </p:spPr>
        <p:txBody>
          <a:bodyPr wrap="none" anchor="ctr"/>
          <a:lstStyle/>
          <a:p>
            <a:pPr algn="ctr"/>
            <a:r>
              <a:rPr lang="en-US" sz="2000">
                <a:latin typeface="Arial" charset="0"/>
              </a:rPr>
              <a:t>check</a:t>
            </a:r>
          </a:p>
        </p:txBody>
      </p:sp>
      <p:sp>
        <p:nvSpPr>
          <p:cNvPr id="173075" name="Line 19"/>
          <p:cNvSpPr>
            <a:spLocks noChangeShapeType="1"/>
          </p:cNvSpPr>
          <p:nvPr/>
        </p:nvSpPr>
        <p:spPr bwMode="auto">
          <a:xfrm>
            <a:off x="5689600" y="3829050"/>
            <a:ext cx="1320800" cy="1543050"/>
          </a:xfrm>
          <a:prstGeom prst="line">
            <a:avLst/>
          </a:prstGeom>
          <a:noFill/>
          <a:ln w="9525">
            <a:solidFill>
              <a:schemeClr val="tx1"/>
            </a:solidFill>
            <a:round/>
            <a:headEnd/>
            <a:tailEnd type="triangle" w="med" len="med"/>
          </a:ln>
          <a:effectLst/>
        </p:spPr>
        <p:txBody>
          <a:bodyPr/>
          <a:lstStyle/>
          <a:p>
            <a:endParaRPr lang="en-US"/>
          </a:p>
        </p:txBody>
      </p:sp>
      <p:sp>
        <p:nvSpPr>
          <p:cNvPr id="173076" name="Text Box 20"/>
          <p:cNvSpPr txBox="1">
            <a:spLocks noChangeArrowheads="1"/>
          </p:cNvSpPr>
          <p:nvPr/>
        </p:nvSpPr>
        <p:spPr bwMode="auto">
          <a:xfrm>
            <a:off x="6604000" y="5418138"/>
            <a:ext cx="876300" cy="396875"/>
          </a:xfrm>
          <a:prstGeom prst="rect">
            <a:avLst/>
          </a:prstGeom>
          <a:noFill/>
          <a:ln w="9525">
            <a:noFill/>
            <a:miter lim="800000"/>
            <a:headEnd/>
            <a:tailEnd/>
          </a:ln>
          <a:effectLst/>
        </p:spPr>
        <p:txBody>
          <a:bodyPr wrap="none">
            <a:spAutoFit/>
          </a:bodyPr>
          <a:lstStyle/>
          <a:p>
            <a:r>
              <a:rPr lang="en-US" sz="2000">
                <a:latin typeface="Arial" charset="0"/>
              </a:rPr>
              <a:t>all OK</a:t>
            </a:r>
          </a:p>
        </p:txBody>
      </p:sp>
      <p:sp>
        <p:nvSpPr>
          <p:cNvPr id="173078" name="Text Box 22"/>
          <p:cNvSpPr txBox="1">
            <a:spLocks noChangeArrowheads="1"/>
          </p:cNvSpPr>
          <p:nvPr/>
        </p:nvSpPr>
        <p:spPr bwMode="auto">
          <a:xfrm>
            <a:off x="7010400" y="3581400"/>
            <a:ext cx="1320800" cy="406400"/>
          </a:xfrm>
          <a:prstGeom prst="rect">
            <a:avLst/>
          </a:prstGeom>
          <a:solidFill>
            <a:srgbClr val="CCFF99"/>
          </a:solidFill>
          <a:ln w="9525">
            <a:solidFill>
              <a:schemeClr val="tx2"/>
            </a:solidFill>
            <a:miter lim="800000"/>
            <a:headEnd/>
            <a:tailEnd/>
          </a:ln>
          <a:effectLst/>
        </p:spPr>
        <p:txBody>
          <a:bodyPr>
            <a:spAutoFit/>
          </a:bodyPr>
          <a:lstStyle/>
          <a:p>
            <a:pPr algn="ctr"/>
            <a:r>
              <a:rPr lang="en-US" sz="2000">
                <a:latin typeface="Arial" charset="0"/>
              </a:rPr>
              <a:t>repair</a:t>
            </a:r>
          </a:p>
        </p:txBody>
      </p:sp>
      <p:sp>
        <p:nvSpPr>
          <p:cNvPr id="173079" name="Text Box 23"/>
          <p:cNvSpPr txBox="1">
            <a:spLocks noChangeArrowheads="1"/>
          </p:cNvSpPr>
          <p:nvPr/>
        </p:nvSpPr>
        <p:spPr bwMode="auto">
          <a:xfrm>
            <a:off x="7010400" y="40005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bC</a:t>
            </a:r>
          </a:p>
        </p:txBody>
      </p:sp>
      <p:sp>
        <p:nvSpPr>
          <p:cNvPr id="173080" name="Text Box 24"/>
          <p:cNvSpPr txBox="1">
            <a:spLocks noChangeArrowheads="1"/>
          </p:cNvSpPr>
          <p:nvPr/>
        </p:nvSpPr>
        <p:spPr bwMode="auto">
          <a:xfrm>
            <a:off x="7010400" y="4343400"/>
            <a:ext cx="1320800" cy="406400"/>
          </a:xfrm>
          <a:prstGeom prst="rect">
            <a:avLst/>
          </a:prstGeom>
          <a:solidFill>
            <a:srgbClr val="FFCCCC"/>
          </a:solidFill>
          <a:ln w="9525">
            <a:solidFill>
              <a:schemeClr val="tx2"/>
            </a:solidFill>
            <a:miter lim="800000"/>
            <a:headEnd/>
            <a:tailEnd/>
          </a:ln>
          <a:effectLst/>
        </p:spPr>
        <p:txBody>
          <a:bodyPr>
            <a:spAutoFit/>
          </a:bodyPr>
          <a:lstStyle/>
          <a:p>
            <a:pPr algn="ctr"/>
            <a:r>
              <a:rPr lang="en-US" sz="2000">
                <a:latin typeface="Arial" charset="0"/>
              </a:rPr>
              <a:t>bD</a:t>
            </a:r>
          </a:p>
        </p:txBody>
      </p:sp>
      <p:sp>
        <p:nvSpPr>
          <p:cNvPr id="173081" name="Line 25"/>
          <p:cNvSpPr>
            <a:spLocks noChangeShapeType="1"/>
          </p:cNvSpPr>
          <p:nvPr/>
        </p:nvSpPr>
        <p:spPr bwMode="auto">
          <a:xfrm>
            <a:off x="6299200" y="3600450"/>
            <a:ext cx="711200" cy="228600"/>
          </a:xfrm>
          <a:prstGeom prst="line">
            <a:avLst/>
          </a:prstGeom>
          <a:noFill/>
          <a:ln w="9525">
            <a:solidFill>
              <a:schemeClr val="tx1"/>
            </a:solidFill>
            <a:round/>
            <a:headEnd/>
            <a:tailEnd type="triangle" w="med" len="med"/>
          </a:ln>
          <a:effectLst/>
        </p:spPr>
        <p:txBody>
          <a:bodyPr/>
          <a:lstStyle/>
          <a:p>
            <a:endParaRPr lang="en-US"/>
          </a:p>
        </p:txBody>
      </p:sp>
      <p:sp>
        <p:nvSpPr>
          <p:cNvPr id="173082" name="Text Box 26"/>
          <p:cNvSpPr txBox="1">
            <a:spLocks noChangeArrowheads="1"/>
          </p:cNvSpPr>
          <p:nvPr/>
        </p:nvSpPr>
        <p:spPr bwMode="auto">
          <a:xfrm>
            <a:off x="4876800" y="4686300"/>
            <a:ext cx="1320800" cy="406400"/>
          </a:xfrm>
          <a:prstGeom prst="rect">
            <a:avLst/>
          </a:prstGeom>
          <a:solidFill>
            <a:srgbClr val="CCFF99"/>
          </a:solidFill>
          <a:ln w="9525">
            <a:solidFill>
              <a:schemeClr val="tx2"/>
            </a:solidFill>
            <a:miter lim="800000"/>
            <a:headEnd/>
            <a:tailEnd/>
          </a:ln>
          <a:effectLst/>
        </p:spPr>
        <p:txBody>
          <a:bodyPr>
            <a:spAutoFit/>
          </a:bodyPr>
          <a:lstStyle/>
          <a:p>
            <a:pPr algn="ctr"/>
            <a:r>
              <a:rPr lang="en-US" sz="2000">
                <a:latin typeface="Arial" charset="0"/>
              </a:rPr>
              <a:t>repair</a:t>
            </a:r>
          </a:p>
        </p:txBody>
      </p:sp>
      <p:sp>
        <p:nvSpPr>
          <p:cNvPr id="173083" name="Text Box 27"/>
          <p:cNvSpPr txBox="1">
            <a:spLocks noChangeArrowheads="1"/>
          </p:cNvSpPr>
          <p:nvPr/>
        </p:nvSpPr>
        <p:spPr bwMode="auto">
          <a:xfrm>
            <a:off x="4876800" y="5105400"/>
            <a:ext cx="1320800" cy="406400"/>
          </a:xfrm>
          <a:prstGeom prst="rect">
            <a:avLst/>
          </a:prstGeom>
          <a:noFill/>
          <a:ln w="9525">
            <a:solidFill>
              <a:schemeClr val="tx2"/>
            </a:solidFill>
            <a:miter lim="800000"/>
            <a:headEnd/>
            <a:tailEnd/>
          </a:ln>
          <a:effectLst/>
        </p:spPr>
        <p:txBody>
          <a:bodyPr>
            <a:spAutoFit/>
          </a:bodyPr>
          <a:lstStyle/>
          <a:p>
            <a:pPr algn="ctr"/>
            <a:r>
              <a:rPr lang="en-US" sz="2000">
                <a:latin typeface="Arial" charset="0"/>
              </a:rPr>
              <a:t>bE</a:t>
            </a:r>
          </a:p>
        </p:txBody>
      </p:sp>
      <p:sp>
        <p:nvSpPr>
          <p:cNvPr id="173084" name="Line 28"/>
          <p:cNvSpPr>
            <a:spLocks noChangeShapeType="1"/>
          </p:cNvSpPr>
          <p:nvPr/>
        </p:nvSpPr>
        <p:spPr bwMode="auto">
          <a:xfrm>
            <a:off x="5588000" y="3829050"/>
            <a:ext cx="0" cy="857250"/>
          </a:xfrm>
          <a:prstGeom prst="line">
            <a:avLst/>
          </a:prstGeom>
          <a:noFill/>
          <a:ln w="9525">
            <a:solidFill>
              <a:schemeClr val="tx1"/>
            </a:solidFill>
            <a:round/>
            <a:headEnd/>
            <a:tailEnd type="triangle" w="med" len="med"/>
          </a:ln>
          <a:effectLst/>
        </p:spPr>
        <p:txBody>
          <a:bodyPr/>
          <a:lstStyle/>
          <a:p>
            <a:endParaRPr lang="en-US"/>
          </a:p>
        </p:txBody>
      </p:sp>
      <p:sp>
        <p:nvSpPr>
          <p:cNvPr id="173085" name="Line 29"/>
          <p:cNvSpPr>
            <a:spLocks noChangeShapeType="1"/>
          </p:cNvSpPr>
          <p:nvPr/>
        </p:nvSpPr>
        <p:spPr bwMode="auto">
          <a:xfrm flipH="1">
            <a:off x="7213600" y="4686300"/>
            <a:ext cx="406400" cy="742950"/>
          </a:xfrm>
          <a:prstGeom prst="line">
            <a:avLst/>
          </a:prstGeom>
          <a:noFill/>
          <a:ln w="9525">
            <a:solidFill>
              <a:schemeClr val="tx1"/>
            </a:solidFill>
            <a:round/>
            <a:headEnd/>
            <a:tailEnd type="triangle" w="med" len="med"/>
          </a:ln>
          <a:effectLst/>
        </p:spPr>
        <p:txBody>
          <a:bodyPr/>
          <a:lstStyle/>
          <a:p>
            <a:endParaRPr lang="en-US"/>
          </a:p>
        </p:txBody>
      </p:sp>
      <p:sp>
        <p:nvSpPr>
          <p:cNvPr id="173086" name="Line 30"/>
          <p:cNvSpPr>
            <a:spLocks noChangeShapeType="1"/>
          </p:cNvSpPr>
          <p:nvPr/>
        </p:nvSpPr>
        <p:spPr bwMode="auto">
          <a:xfrm>
            <a:off x="6197600" y="5257800"/>
            <a:ext cx="508000" cy="171450"/>
          </a:xfrm>
          <a:prstGeom prst="line">
            <a:avLst/>
          </a:prstGeom>
          <a:noFill/>
          <a:ln w="9525">
            <a:solidFill>
              <a:schemeClr val="tx1"/>
            </a:solidFill>
            <a:round/>
            <a:headEnd/>
            <a:tailEnd type="triangle" w="med" len="med"/>
          </a:ln>
          <a:effectLst/>
        </p:spPr>
        <p:txBody>
          <a:bodyPr/>
          <a:lstStyle/>
          <a:p>
            <a:endParaRPr lang="en-US"/>
          </a:p>
        </p:txBody>
      </p:sp>
      <p:sp>
        <p:nvSpPr>
          <p:cNvPr id="173087" name="AutoShape 31"/>
          <p:cNvSpPr>
            <a:spLocks noChangeArrowheads="1"/>
          </p:cNvSpPr>
          <p:nvPr/>
        </p:nvSpPr>
        <p:spPr bwMode="auto">
          <a:xfrm>
            <a:off x="3352800" y="2628900"/>
            <a:ext cx="1422400" cy="514350"/>
          </a:xfrm>
          <a:prstGeom prst="chevron">
            <a:avLst>
              <a:gd name="adj" fmla="val 69136"/>
            </a:avLst>
          </a:prstGeom>
          <a:solidFill>
            <a:srgbClr val="CCCCFF"/>
          </a:soli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4748958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pPr algn="ctr"/>
            <a:r>
              <a:rPr lang="en-US"/>
              <a:t>ECE 1773 – Fall 2006</a:t>
            </a:r>
          </a:p>
          <a:p>
            <a:r>
              <a:rPr lang="en-US"/>
              <a:t>© A. Moshovos (U. of Toronto)</a:t>
            </a:r>
          </a:p>
          <a:p>
            <a:r>
              <a:rPr lang="en-US"/>
              <a:t>Some material by Wen-Mei Hwu (UIUC) and S. Mahlke (Michigan)</a:t>
            </a:r>
          </a:p>
        </p:txBody>
      </p:sp>
      <p:sp>
        <p:nvSpPr>
          <p:cNvPr id="167948" name="Rectangle 12"/>
          <p:cNvSpPr>
            <a:spLocks noChangeArrowheads="1"/>
          </p:cNvSpPr>
          <p:nvPr/>
        </p:nvSpPr>
        <p:spPr bwMode="auto">
          <a:xfrm>
            <a:off x="381000" y="3581400"/>
            <a:ext cx="3810000" cy="2286000"/>
          </a:xfrm>
          <a:prstGeom prst="rect">
            <a:avLst/>
          </a:prstGeom>
          <a:solidFill>
            <a:srgbClr val="CCFFCC"/>
          </a:solidFill>
          <a:ln w="9525">
            <a:noFill/>
            <a:miter lim="800000"/>
            <a:headEnd/>
            <a:tailEnd/>
          </a:ln>
          <a:effectLst/>
        </p:spPr>
        <p:txBody>
          <a:bodyPr wrap="none" anchor="ctr"/>
          <a:lstStyle/>
          <a:p>
            <a:endParaRPr lang="en-US"/>
          </a:p>
        </p:txBody>
      </p:sp>
      <p:sp>
        <p:nvSpPr>
          <p:cNvPr id="167938" name="Rectangle 2"/>
          <p:cNvSpPr>
            <a:spLocks noGrp="1" noChangeArrowheads="1"/>
          </p:cNvSpPr>
          <p:nvPr>
            <p:ph type="title"/>
          </p:nvPr>
        </p:nvSpPr>
        <p:spPr/>
        <p:txBody>
          <a:bodyPr/>
          <a:lstStyle/>
          <a:p>
            <a:r>
              <a:rPr lang="en-US"/>
              <a:t>Trace Scheduling Example</a:t>
            </a:r>
          </a:p>
        </p:txBody>
      </p:sp>
      <p:sp>
        <p:nvSpPr>
          <p:cNvPr id="167939" name="Rectangle 3"/>
          <p:cNvSpPr>
            <a:spLocks noGrp="1" noChangeArrowheads="1"/>
          </p:cNvSpPr>
          <p:nvPr>
            <p:ph type="body" idx="1"/>
          </p:nvPr>
        </p:nvSpPr>
        <p:spPr/>
        <p:txBody>
          <a:bodyPr>
            <a:normAutofit lnSpcReduction="10000"/>
          </a:bodyPr>
          <a:lstStyle/>
          <a:p>
            <a:pPr>
              <a:buFontTx/>
              <a:buNone/>
            </a:pPr>
            <a:r>
              <a:rPr lang="en-US" sz="2000" b="1" dirty="0"/>
              <a:t>test = a[</a:t>
            </a:r>
            <a:r>
              <a:rPr lang="en-US" sz="2000" b="1" dirty="0" err="1"/>
              <a:t>i</a:t>
            </a:r>
            <a:r>
              <a:rPr lang="en-US" sz="2000" b="1" dirty="0"/>
              <a:t>] + 20;</a:t>
            </a:r>
          </a:p>
          <a:p>
            <a:pPr>
              <a:buFontTx/>
              <a:buNone/>
            </a:pPr>
            <a:r>
              <a:rPr lang="en-US" sz="2000" dirty="0"/>
              <a:t>If (test &gt; 0) then</a:t>
            </a:r>
          </a:p>
          <a:p>
            <a:pPr lvl="1">
              <a:buFontTx/>
              <a:buNone/>
            </a:pPr>
            <a:r>
              <a:rPr lang="en-US" sz="2000" b="1" dirty="0"/>
              <a:t>sum = sum + 10</a:t>
            </a:r>
            <a:endParaRPr lang="en-US" sz="2000" dirty="0"/>
          </a:p>
          <a:p>
            <a:pPr>
              <a:buFontTx/>
              <a:buNone/>
            </a:pPr>
            <a:r>
              <a:rPr lang="en-US" sz="2000" dirty="0"/>
              <a:t>else </a:t>
            </a:r>
          </a:p>
          <a:p>
            <a:pPr lvl="1">
              <a:buFontTx/>
              <a:buNone/>
            </a:pPr>
            <a:r>
              <a:rPr lang="en-US" sz="2000" dirty="0"/>
              <a:t>sum = sum + c[</a:t>
            </a:r>
            <a:r>
              <a:rPr lang="en-US" sz="2000" dirty="0" err="1"/>
              <a:t>i</a:t>
            </a:r>
            <a:r>
              <a:rPr lang="en-US" sz="2000" dirty="0"/>
              <a:t>]</a:t>
            </a:r>
          </a:p>
          <a:p>
            <a:pPr>
              <a:buFontTx/>
              <a:buNone/>
            </a:pPr>
            <a:r>
              <a:rPr lang="en-US" sz="2000" b="1" dirty="0"/>
              <a:t>c[x] = c[y] + 10</a:t>
            </a:r>
          </a:p>
          <a:p>
            <a:endParaRPr lang="en-US" sz="2000" b="1" dirty="0"/>
          </a:p>
          <a:p>
            <a:pPr>
              <a:buFontTx/>
              <a:buNone/>
            </a:pPr>
            <a:r>
              <a:rPr lang="en-US" sz="2400" dirty="0"/>
              <a:t>test = a[</a:t>
            </a:r>
            <a:r>
              <a:rPr lang="en-US" sz="2400" dirty="0" err="1"/>
              <a:t>i</a:t>
            </a:r>
            <a:r>
              <a:rPr lang="en-US" sz="2400" dirty="0"/>
              <a:t>] + 20</a:t>
            </a:r>
          </a:p>
          <a:p>
            <a:pPr>
              <a:buFontTx/>
              <a:buNone/>
            </a:pPr>
            <a:r>
              <a:rPr lang="en-US" sz="2400" dirty="0"/>
              <a:t>sum = sum + 10</a:t>
            </a:r>
          </a:p>
          <a:p>
            <a:pPr>
              <a:buFontTx/>
              <a:buNone/>
            </a:pPr>
            <a:r>
              <a:rPr lang="en-US" sz="2400" dirty="0"/>
              <a:t>c[x] = c[y] + 10</a:t>
            </a:r>
          </a:p>
          <a:p>
            <a:pPr>
              <a:buFontTx/>
              <a:buNone/>
            </a:pPr>
            <a:r>
              <a:rPr lang="en-US" sz="2400" dirty="0"/>
              <a:t> if (test &lt;= 0) then </a:t>
            </a:r>
            <a:r>
              <a:rPr lang="en-US" sz="2400" dirty="0" err="1"/>
              <a:t>goto</a:t>
            </a:r>
            <a:r>
              <a:rPr lang="en-US" sz="2400" dirty="0"/>
              <a:t> repair</a:t>
            </a:r>
          </a:p>
          <a:p>
            <a:pPr>
              <a:buFontTx/>
              <a:buNone/>
            </a:pPr>
            <a:r>
              <a:rPr lang="en-US" sz="2400" dirty="0"/>
              <a:t>…</a:t>
            </a:r>
          </a:p>
        </p:txBody>
      </p:sp>
      <p:sp>
        <p:nvSpPr>
          <p:cNvPr id="167941" name="Line 5"/>
          <p:cNvSpPr>
            <a:spLocks noChangeShapeType="1"/>
          </p:cNvSpPr>
          <p:nvPr/>
        </p:nvSpPr>
        <p:spPr bwMode="auto">
          <a:xfrm flipH="1">
            <a:off x="2895600" y="3048000"/>
            <a:ext cx="914400" cy="1676400"/>
          </a:xfrm>
          <a:prstGeom prst="line">
            <a:avLst/>
          </a:prstGeom>
          <a:noFill/>
          <a:ln w="9525">
            <a:solidFill>
              <a:schemeClr val="tx1"/>
            </a:solidFill>
            <a:round/>
            <a:headEnd/>
            <a:tailEnd type="triangle" w="med" len="med"/>
          </a:ln>
          <a:effectLst/>
        </p:spPr>
        <p:txBody>
          <a:bodyPr/>
          <a:lstStyle/>
          <a:p>
            <a:endParaRPr lang="en-US"/>
          </a:p>
        </p:txBody>
      </p:sp>
      <p:sp>
        <p:nvSpPr>
          <p:cNvPr id="167942" name="Text Box 6"/>
          <p:cNvSpPr txBox="1">
            <a:spLocks noChangeArrowheads="1"/>
          </p:cNvSpPr>
          <p:nvPr/>
        </p:nvSpPr>
        <p:spPr bwMode="auto">
          <a:xfrm>
            <a:off x="3733800" y="2514600"/>
            <a:ext cx="1981200" cy="457200"/>
          </a:xfrm>
          <a:prstGeom prst="rect">
            <a:avLst/>
          </a:prstGeom>
          <a:noFill/>
          <a:ln w="9525">
            <a:noFill/>
            <a:miter lim="800000"/>
            <a:headEnd/>
            <a:tailEnd/>
          </a:ln>
          <a:effectLst/>
        </p:spPr>
        <p:txBody>
          <a:bodyPr wrap="none">
            <a:spAutoFit/>
          </a:bodyPr>
          <a:lstStyle/>
          <a:p>
            <a:r>
              <a:rPr lang="en-US">
                <a:latin typeface="Arial" charset="0"/>
              </a:rPr>
              <a:t>Straight code</a:t>
            </a:r>
          </a:p>
        </p:txBody>
      </p:sp>
      <p:sp>
        <p:nvSpPr>
          <p:cNvPr id="167945" name="Line 9"/>
          <p:cNvSpPr>
            <a:spLocks noChangeShapeType="1"/>
          </p:cNvSpPr>
          <p:nvPr/>
        </p:nvSpPr>
        <p:spPr bwMode="auto">
          <a:xfrm flipH="1" flipV="1">
            <a:off x="2514600" y="1731962"/>
            <a:ext cx="1219200" cy="171450"/>
          </a:xfrm>
          <a:prstGeom prst="line">
            <a:avLst/>
          </a:prstGeom>
          <a:noFill/>
          <a:ln w="9525">
            <a:solidFill>
              <a:schemeClr val="accent2"/>
            </a:solidFill>
            <a:round/>
            <a:headEnd/>
            <a:tailEnd type="triangle" w="med" len="med"/>
          </a:ln>
          <a:effectLst/>
        </p:spPr>
        <p:txBody>
          <a:bodyPr/>
          <a:lstStyle/>
          <a:p>
            <a:endParaRPr lang="en-US"/>
          </a:p>
        </p:txBody>
      </p:sp>
      <p:sp>
        <p:nvSpPr>
          <p:cNvPr id="167946" name="Text Box 10"/>
          <p:cNvSpPr txBox="1">
            <a:spLocks noChangeArrowheads="1"/>
          </p:cNvSpPr>
          <p:nvPr/>
        </p:nvSpPr>
        <p:spPr bwMode="auto">
          <a:xfrm>
            <a:off x="3814763" y="1736725"/>
            <a:ext cx="1751012" cy="396875"/>
          </a:xfrm>
          <a:prstGeom prst="rect">
            <a:avLst/>
          </a:prstGeom>
          <a:noFill/>
          <a:ln w="9525">
            <a:noFill/>
            <a:miter lim="800000"/>
            <a:headEnd/>
            <a:tailEnd/>
          </a:ln>
          <a:effectLst/>
        </p:spPr>
        <p:txBody>
          <a:bodyPr wrap="none">
            <a:spAutoFit/>
          </a:bodyPr>
          <a:lstStyle/>
          <a:p>
            <a:r>
              <a:rPr lang="en-US" sz="2000">
                <a:latin typeface="Arial" charset="0"/>
              </a:rPr>
              <a:t>assume delay</a:t>
            </a:r>
          </a:p>
        </p:txBody>
      </p:sp>
      <p:sp>
        <p:nvSpPr>
          <p:cNvPr id="167947" name="Text Box 11"/>
          <p:cNvSpPr txBox="1">
            <a:spLocks noChangeArrowheads="1"/>
          </p:cNvSpPr>
          <p:nvPr/>
        </p:nvSpPr>
        <p:spPr bwMode="auto">
          <a:xfrm>
            <a:off x="4724400" y="4114800"/>
            <a:ext cx="3416300" cy="1187450"/>
          </a:xfrm>
          <a:prstGeom prst="rect">
            <a:avLst/>
          </a:prstGeom>
          <a:solidFill>
            <a:srgbClr val="FFCCCC"/>
          </a:solidFill>
          <a:ln w="9525">
            <a:noFill/>
            <a:miter lim="800000"/>
            <a:headEnd/>
            <a:tailEnd/>
          </a:ln>
          <a:effectLst/>
        </p:spPr>
        <p:txBody>
          <a:bodyPr>
            <a:spAutoFit/>
          </a:bodyPr>
          <a:lstStyle/>
          <a:p>
            <a:r>
              <a:rPr lang="en-US">
                <a:latin typeface="Arial" charset="0"/>
              </a:rPr>
              <a:t>repair:</a:t>
            </a:r>
          </a:p>
          <a:p>
            <a:r>
              <a:rPr lang="en-US">
                <a:latin typeface="Arial" charset="0"/>
              </a:rPr>
              <a:t>	sum = sum – 10</a:t>
            </a:r>
          </a:p>
          <a:p>
            <a:r>
              <a:rPr lang="en-US">
                <a:latin typeface="Arial" charset="0"/>
              </a:rPr>
              <a:t>	sum = sum + c[i] </a:t>
            </a:r>
          </a:p>
        </p:txBody>
      </p:sp>
    </p:spTree>
    <p:extLst>
      <p:ext uri="{BB962C8B-B14F-4D97-AF65-F5344CB8AC3E}">
        <p14:creationId xmlns:p14="http://schemas.microsoft.com/office/powerpoint/2010/main" val="18599278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a:t>
            </a:r>
            <a:endParaRPr lang="en-US" dirty="0"/>
          </a:p>
        </p:txBody>
      </p:sp>
      <p:sp>
        <p:nvSpPr>
          <p:cNvPr id="3" name="Content Placeholder 2"/>
          <p:cNvSpPr>
            <a:spLocks noGrp="1"/>
          </p:cNvSpPr>
          <p:nvPr>
            <p:ph idx="1"/>
          </p:nvPr>
        </p:nvSpPr>
        <p:spPr/>
        <p:txBody>
          <a:bodyPr/>
          <a:lstStyle/>
          <a:p>
            <a:r>
              <a:rPr lang="en-US" dirty="0" smtClean="0"/>
              <a:t>Single Instruction Multiple Data</a:t>
            </a:r>
            <a:endParaRPr lang="en-US" dirty="0"/>
          </a:p>
        </p:txBody>
      </p:sp>
    </p:spTree>
    <p:extLst>
      <p:ext uri="{BB962C8B-B14F-4D97-AF65-F5344CB8AC3E}">
        <p14:creationId xmlns:p14="http://schemas.microsoft.com/office/powerpoint/2010/main" val="3732216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56674" name="Rectangle 2"/>
          <p:cNvSpPr>
            <a:spLocks noGrp="1" noChangeArrowheads="1"/>
          </p:cNvSpPr>
          <p:nvPr>
            <p:ph type="title"/>
          </p:nvPr>
        </p:nvSpPr>
        <p:spPr/>
        <p:txBody>
          <a:bodyPr/>
          <a:lstStyle/>
          <a:p>
            <a:r>
              <a:rPr lang="en-US" altLang="en-US" sz="2800"/>
              <a:t>SIMD: Motivation Contd.</a:t>
            </a:r>
          </a:p>
        </p:txBody>
      </p:sp>
      <p:sp>
        <p:nvSpPr>
          <p:cNvPr id="156675" name="Rectangle 3"/>
          <p:cNvSpPr>
            <a:spLocks noGrp="1" noChangeArrowheads="1"/>
          </p:cNvSpPr>
          <p:nvPr>
            <p:ph type="body" idx="1"/>
          </p:nvPr>
        </p:nvSpPr>
        <p:spPr/>
        <p:txBody>
          <a:bodyPr>
            <a:normAutofit fontScale="92500" lnSpcReduction="20000"/>
          </a:bodyPr>
          <a:lstStyle/>
          <a:p>
            <a:r>
              <a:rPr lang="en-US" altLang="en-US"/>
              <a:t>Recall: </a:t>
            </a:r>
          </a:p>
          <a:p>
            <a:pPr lvl="1"/>
            <a:r>
              <a:rPr lang="en-US" altLang="en-US"/>
              <a:t>Part of architecture is understanding application needs</a:t>
            </a:r>
          </a:p>
          <a:p>
            <a:pPr lvl="1">
              <a:buFontTx/>
              <a:buNone/>
            </a:pPr>
            <a:endParaRPr lang="en-US" altLang="en-US"/>
          </a:p>
          <a:p>
            <a:r>
              <a:rPr lang="en-US" altLang="en-US"/>
              <a:t>Many Apps:</a:t>
            </a:r>
          </a:p>
          <a:p>
            <a:pPr lvl="1"/>
            <a:r>
              <a:rPr lang="en-US" altLang="en-US"/>
              <a:t>for i = 0 to infinity</a:t>
            </a:r>
          </a:p>
          <a:p>
            <a:pPr lvl="2"/>
            <a:r>
              <a:rPr lang="en-US" altLang="en-US"/>
              <a:t>a(i) = b(i) + c</a:t>
            </a:r>
          </a:p>
          <a:p>
            <a:endParaRPr lang="en-US" altLang="en-US"/>
          </a:p>
          <a:p>
            <a:r>
              <a:rPr lang="en-US" altLang="en-US"/>
              <a:t>Same operation over many tuples of data</a:t>
            </a:r>
          </a:p>
          <a:p>
            <a:r>
              <a:rPr lang="en-US" altLang="en-US"/>
              <a:t>Mostly independent across iterations</a:t>
            </a:r>
          </a:p>
        </p:txBody>
      </p:sp>
    </p:spTree>
    <p:extLst>
      <p:ext uri="{BB962C8B-B14F-4D97-AF65-F5344CB8AC3E}">
        <p14:creationId xmlns:p14="http://schemas.microsoft.com/office/powerpoint/2010/main" val="27837645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2800" dirty="0" smtClean="0"/>
              <a:t>Some things are naturally parallel</a:t>
            </a:r>
            <a:endParaRPr lang="en-US" sz="2800" dirty="0"/>
          </a:p>
        </p:txBody>
      </p:sp>
      <p:sp>
        <p:nvSpPr>
          <p:cNvPr id="3" name="Content Placeholder 2"/>
          <p:cNvSpPr>
            <a:spLocks noGrp="1"/>
          </p:cNvSpPr>
          <p:nvPr>
            <p:ph idx="1"/>
          </p:nvPr>
        </p:nvSpPr>
        <p:spPr/>
        <p:txBody>
          <a:bodyPr/>
          <a:lstStyle/>
          <a:p>
            <a:endParaRPr lang="en-US" dirty="0"/>
          </a:p>
        </p:txBody>
      </p:sp>
      <p:pic>
        <p:nvPicPr>
          <p:cNvPr id="41987" name="Picture 3" descr="G:\Users\bongo\Desktop\200711062036-2707 - Copy.jpg"/>
          <p:cNvPicPr>
            <a:picLocks noChangeAspect="1" noChangeArrowheads="1"/>
          </p:cNvPicPr>
          <p:nvPr/>
        </p:nvPicPr>
        <p:blipFill>
          <a:blip r:embed="rId2" cstate="print"/>
          <a:srcRect/>
          <a:stretch>
            <a:fillRect/>
          </a:stretch>
        </p:blipFill>
        <p:spPr bwMode="auto">
          <a:xfrm>
            <a:off x="228600" y="457200"/>
            <a:ext cx="3705256" cy="2962275"/>
          </a:xfrm>
          <a:prstGeom prst="rect">
            <a:avLst/>
          </a:prstGeom>
          <a:noFill/>
        </p:spPr>
      </p:pic>
      <p:pic>
        <p:nvPicPr>
          <p:cNvPr id="41988" name="Picture 4" descr="G:\Users\bongo\Desktop\222.jpg"/>
          <p:cNvPicPr>
            <a:picLocks noChangeAspect="1" noChangeArrowheads="1"/>
          </p:cNvPicPr>
          <p:nvPr/>
        </p:nvPicPr>
        <p:blipFill>
          <a:blip r:embed="rId3" cstate="print"/>
          <a:srcRect/>
          <a:stretch>
            <a:fillRect/>
          </a:stretch>
        </p:blipFill>
        <p:spPr bwMode="auto">
          <a:xfrm>
            <a:off x="3276600" y="1905000"/>
            <a:ext cx="3886200" cy="3106936"/>
          </a:xfrm>
          <a:prstGeom prst="rect">
            <a:avLst/>
          </a:prstGeom>
          <a:noFill/>
        </p:spPr>
      </p:pic>
      <p:pic>
        <p:nvPicPr>
          <p:cNvPr id="41989" name="Picture 5" descr="G:\Users\bongo\Desktop\333.jpg"/>
          <p:cNvPicPr>
            <a:picLocks noChangeAspect="1" noChangeArrowheads="1"/>
          </p:cNvPicPr>
          <p:nvPr/>
        </p:nvPicPr>
        <p:blipFill>
          <a:blip r:embed="rId4" cstate="print"/>
          <a:srcRect/>
          <a:stretch>
            <a:fillRect/>
          </a:stretch>
        </p:blipFill>
        <p:spPr bwMode="auto">
          <a:xfrm>
            <a:off x="5029200" y="3581400"/>
            <a:ext cx="3895880" cy="3114675"/>
          </a:xfrm>
          <a:prstGeom prst="rect">
            <a:avLst/>
          </a:prstGeom>
          <a:noFill/>
        </p:spPr>
      </p:pic>
    </p:spTree>
    <p:extLst>
      <p:ext uri="{BB962C8B-B14F-4D97-AF65-F5344CB8AC3E}">
        <p14:creationId xmlns:p14="http://schemas.microsoft.com/office/powerpoint/2010/main" val="252453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152400"/>
            <a:ext cx="8229600" cy="1143000"/>
          </a:xfrm>
        </p:spPr>
        <p:txBody>
          <a:bodyPr/>
          <a:lstStyle/>
          <a:p>
            <a:r>
              <a:rPr lang="en-US" b="1" dirty="0" smtClean="0"/>
              <a:t>Sequential Execution Model / </a:t>
            </a:r>
            <a:r>
              <a:rPr lang="en-US" b="1" dirty="0" smtClean="0">
                <a:solidFill>
                  <a:srgbClr val="FFC000"/>
                </a:solidFill>
              </a:rPr>
              <a:t>SISD</a:t>
            </a:r>
            <a:endParaRPr lang="en-US" dirty="0"/>
          </a:p>
        </p:txBody>
      </p:sp>
      <p:sp>
        <p:nvSpPr>
          <p:cNvPr id="23555" name="Rectangle 3"/>
          <p:cNvSpPr>
            <a:spLocks noGrp="1" noChangeArrowheads="1"/>
          </p:cNvSpPr>
          <p:nvPr>
            <p:ph idx="1"/>
          </p:nvPr>
        </p:nvSpPr>
        <p:spPr>
          <a:xfrm>
            <a:off x="457200" y="1066800"/>
            <a:ext cx="8229600" cy="4525963"/>
          </a:xfrm>
        </p:spPr>
        <p:txBody>
          <a:bodyPr/>
          <a:lstStyle/>
          <a:p>
            <a:pPr>
              <a:buFontTx/>
              <a:buNone/>
            </a:pPr>
            <a:r>
              <a:rPr lang="en-US" dirty="0">
                <a:latin typeface="Courier New" pitchFamily="49" charset="0"/>
              </a:rPr>
              <a:t>	</a:t>
            </a:r>
            <a:r>
              <a:rPr lang="en-US" b="1" dirty="0" err="1">
                <a:latin typeface="Courier New" pitchFamily="49" charset="0"/>
              </a:rPr>
              <a:t>int</a:t>
            </a:r>
            <a:r>
              <a:rPr lang="en-US" b="1" dirty="0">
                <a:latin typeface="Courier New" pitchFamily="49" charset="0"/>
              </a:rPr>
              <a:t> a[N]; // N is large</a:t>
            </a:r>
          </a:p>
          <a:p>
            <a:pPr>
              <a:buFontTx/>
              <a:buNone/>
            </a:pPr>
            <a:r>
              <a:rPr lang="en-US" b="1" dirty="0">
                <a:latin typeface="Courier New" pitchFamily="49" charset="0"/>
              </a:rPr>
              <a:t>	</a:t>
            </a:r>
            <a:r>
              <a:rPr lang="en-US" b="1" dirty="0">
                <a:solidFill>
                  <a:srgbClr val="00B050"/>
                </a:solidFill>
                <a:latin typeface="Courier New" pitchFamily="49" charset="0"/>
              </a:rPr>
              <a:t>for (</a:t>
            </a:r>
            <a:r>
              <a:rPr lang="en-US" b="1" dirty="0" err="1">
                <a:solidFill>
                  <a:srgbClr val="00B050"/>
                </a:solidFill>
                <a:latin typeface="Courier New" pitchFamily="49" charset="0"/>
              </a:rPr>
              <a:t>i</a:t>
            </a:r>
            <a:r>
              <a:rPr lang="en-US" b="1" dirty="0">
                <a:solidFill>
                  <a:srgbClr val="00B050"/>
                </a:solidFill>
                <a:latin typeface="Courier New" pitchFamily="49" charset="0"/>
              </a:rPr>
              <a:t> =0; </a:t>
            </a:r>
            <a:r>
              <a:rPr lang="en-US" b="1" dirty="0" err="1">
                <a:solidFill>
                  <a:srgbClr val="00B050"/>
                </a:solidFill>
                <a:latin typeface="Courier New" pitchFamily="49" charset="0"/>
              </a:rPr>
              <a:t>i</a:t>
            </a:r>
            <a:r>
              <a:rPr lang="en-US" b="1" dirty="0">
                <a:solidFill>
                  <a:srgbClr val="00B050"/>
                </a:solidFill>
                <a:latin typeface="Courier New" pitchFamily="49" charset="0"/>
              </a:rPr>
              <a:t> &lt; N; </a:t>
            </a:r>
            <a:r>
              <a:rPr lang="en-US" b="1" dirty="0" err="1">
                <a:solidFill>
                  <a:srgbClr val="00B050"/>
                </a:solidFill>
                <a:latin typeface="Courier New" pitchFamily="49" charset="0"/>
              </a:rPr>
              <a:t>i</a:t>
            </a:r>
            <a:r>
              <a:rPr lang="en-US" b="1" dirty="0">
                <a:solidFill>
                  <a:srgbClr val="00B050"/>
                </a:solidFill>
                <a:latin typeface="Courier New" pitchFamily="49" charset="0"/>
              </a:rPr>
              <a:t>++)</a:t>
            </a:r>
          </a:p>
          <a:p>
            <a:pPr lvl="1">
              <a:buFontTx/>
              <a:buNone/>
            </a:pPr>
            <a:r>
              <a:rPr lang="en-US" b="1" dirty="0">
                <a:latin typeface="Courier New" pitchFamily="49" charset="0"/>
              </a:rPr>
              <a:t>	</a:t>
            </a:r>
            <a:r>
              <a:rPr lang="en-US" b="1" dirty="0">
                <a:solidFill>
                  <a:srgbClr val="C00000"/>
                </a:solidFill>
                <a:latin typeface="Courier New" pitchFamily="49" charset="0"/>
              </a:rPr>
              <a:t>a[</a:t>
            </a:r>
            <a:r>
              <a:rPr lang="en-US" b="1" dirty="0" err="1">
                <a:solidFill>
                  <a:srgbClr val="C00000"/>
                </a:solidFill>
                <a:latin typeface="Courier New" pitchFamily="49" charset="0"/>
              </a:rPr>
              <a:t>i</a:t>
            </a:r>
            <a:r>
              <a:rPr lang="en-US" b="1" dirty="0">
                <a:solidFill>
                  <a:srgbClr val="C00000"/>
                </a:solidFill>
                <a:latin typeface="Courier New" pitchFamily="49" charset="0"/>
              </a:rPr>
              <a:t>]</a:t>
            </a:r>
            <a:r>
              <a:rPr lang="en-US" b="1" dirty="0">
                <a:latin typeface="Courier New" pitchFamily="49" charset="0"/>
              </a:rPr>
              <a:t> = </a:t>
            </a:r>
            <a:r>
              <a:rPr lang="en-US" b="1" dirty="0">
                <a:solidFill>
                  <a:srgbClr val="C00000"/>
                </a:solidFill>
                <a:latin typeface="Courier New" pitchFamily="49" charset="0"/>
              </a:rPr>
              <a:t>a[</a:t>
            </a:r>
            <a:r>
              <a:rPr lang="en-US" b="1" dirty="0" err="1">
                <a:solidFill>
                  <a:srgbClr val="C00000"/>
                </a:solidFill>
                <a:latin typeface="Courier New" pitchFamily="49" charset="0"/>
              </a:rPr>
              <a:t>i</a:t>
            </a:r>
            <a:r>
              <a:rPr lang="en-US" b="1" dirty="0">
                <a:solidFill>
                  <a:srgbClr val="C00000"/>
                </a:solidFill>
                <a:latin typeface="Courier New" pitchFamily="49" charset="0"/>
              </a:rPr>
              <a:t>]</a:t>
            </a:r>
            <a:r>
              <a:rPr lang="en-US" b="1" dirty="0">
                <a:latin typeface="Courier New" pitchFamily="49" charset="0"/>
              </a:rPr>
              <a:t> * </a:t>
            </a:r>
            <a:r>
              <a:rPr lang="en-US" b="1" dirty="0">
                <a:solidFill>
                  <a:srgbClr val="7030A0"/>
                </a:solidFill>
                <a:latin typeface="Courier New" pitchFamily="49" charset="0"/>
              </a:rPr>
              <a:t>fade</a:t>
            </a:r>
            <a:r>
              <a:rPr lang="en-US" b="1" dirty="0">
                <a:latin typeface="Courier New" pitchFamily="49" charset="0"/>
              </a:rPr>
              <a:t>;</a:t>
            </a:r>
          </a:p>
        </p:txBody>
      </p:sp>
      <p:sp>
        <p:nvSpPr>
          <p:cNvPr id="23556" name="Line 4"/>
          <p:cNvSpPr>
            <a:spLocks noChangeShapeType="1"/>
          </p:cNvSpPr>
          <p:nvPr/>
        </p:nvSpPr>
        <p:spPr bwMode="auto">
          <a:xfrm>
            <a:off x="1066800" y="2743200"/>
            <a:ext cx="0" cy="3581400"/>
          </a:xfrm>
          <a:prstGeom prst="line">
            <a:avLst/>
          </a:prstGeom>
          <a:noFill/>
          <a:ln w="28575" cap="rnd">
            <a:solidFill>
              <a:schemeClr val="tx1"/>
            </a:solidFill>
            <a:prstDash val="sysDot"/>
            <a:round/>
            <a:headEnd/>
            <a:tailEnd type="arrow" w="med" len="med"/>
          </a:ln>
          <a:effectLst/>
        </p:spPr>
        <p:txBody>
          <a:bodyPr/>
          <a:lstStyle/>
          <a:p>
            <a:endParaRPr lang="en-US"/>
          </a:p>
        </p:txBody>
      </p:sp>
      <p:sp>
        <p:nvSpPr>
          <p:cNvPr id="23557" name="Text Box 5"/>
          <p:cNvSpPr txBox="1">
            <a:spLocks noChangeArrowheads="1"/>
          </p:cNvSpPr>
          <p:nvPr/>
        </p:nvSpPr>
        <p:spPr bwMode="auto">
          <a:xfrm rot="16200000">
            <a:off x="408782" y="3934618"/>
            <a:ext cx="615950" cy="366713"/>
          </a:xfrm>
          <a:prstGeom prst="rect">
            <a:avLst/>
          </a:prstGeom>
          <a:noFill/>
          <a:ln w="9525">
            <a:noFill/>
            <a:miter lim="800000"/>
            <a:headEnd/>
            <a:tailEnd/>
          </a:ln>
          <a:effectLst/>
        </p:spPr>
        <p:txBody>
          <a:bodyPr wrap="none">
            <a:spAutoFit/>
          </a:bodyPr>
          <a:lstStyle/>
          <a:p>
            <a:r>
              <a:rPr lang="en-US"/>
              <a:t>time</a:t>
            </a:r>
          </a:p>
        </p:txBody>
      </p:sp>
      <p:sp>
        <p:nvSpPr>
          <p:cNvPr id="23559" name="Freeform 7"/>
          <p:cNvSpPr>
            <a:spLocks/>
          </p:cNvSpPr>
          <p:nvPr/>
        </p:nvSpPr>
        <p:spPr bwMode="auto">
          <a:xfrm>
            <a:off x="2593975" y="34290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rgbClr val="0070C0"/>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3560" name="Freeform 8"/>
          <p:cNvSpPr>
            <a:spLocks/>
          </p:cNvSpPr>
          <p:nvPr/>
        </p:nvSpPr>
        <p:spPr bwMode="auto">
          <a:xfrm>
            <a:off x="2822575" y="49530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rgbClr val="C00000"/>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3561" name="Freeform 9"/>
          <p:cNvSpPr>
            <a:spLocks/>
          </p:cNvSpPr>
          <p:nvPr/>
        </p:nvSpPr>
        <p:spPr bwMode="auto">
          <a:xfrm>
            <a:off x="2746375" y="2667000"/>
            <a:ext cx="268288" cy="777875"/>
          </a:xfrm>
          <a:custGeom>
            <a:avLst/>
            <a:gdLst/>
            <a:ahLst/>
            <a:cxnLst>
              <a:cxn ang="0">
                <a:pos x="0" y="0"/>
              </a:cxn>
              <a:cxn ang="0">
                <a:pos x="65" y="47"/>
              </a:cxn>
              <a:cxn ang="0">
                <a:pos x="124" y="77"/>
              </a:cxn>
              <a:cxn ang="0">
                <a:pos x="107" y="172"/>
              </a:cxn>
              <a:cxn ang="0">
                <a:pos x="83" y="202"/>
              </a:cxn>
              <a:cxn ang="0">
                <a:pos x="41" y="249"/>
              </a:cxn>
              <a:cxn ang="0">
                <a:pos x="41" y="427"/>
              </a:cxn>
            </a:cxnLst>
            <a:rect l="0" t="0" r="r" b="b"/>
            <a:pathLst>
              <a:path w="169" h="427">
                <a:moveTo>
                  <a:pt x="0" y="0"/>
                </a:moveTo>
                <a:cubicBezTo>
                  <a:pt x="26" y="13"/>
                  <a:pt x="40" y="33"/>
                  <a:pt x="65" y="47"/>
                </a:cubicBezTo>
                <a:cubicBezTo>
                  <a:pt x="83" y="58"/>
                  <a:pt x="105" y="67"/>
                  <a:pt x="124" y="77"/>
                </a:cubicBezTo>
                <a:cubicBezTo>
                  <a:pt x="151" y="116"/>
                  <a:pt x="169" y="150"/>
                  <a:pt x="107" y="172"/>
                </a:cubicBezTo>
                <a:cubicBezTo>
                  <a:pt x="94" y="212"/>
                  <a:pt x="112" y="170"/>
                  <a:pt x="83" y="202"/>
                </a:cubicBezTo>
                <a:cubicBezTo>
                  <a:pt x="34" y="257"/>
                  <a:pt x="82" y="222"/>
                  <a:pt x="41" y="249"/>
                </a:cubicBezTo>
                <a:cubicBezTo>
                  <a:pt x="27" y="291"/>
                  <a:pt x="41" y="388"/>
                  <a:pt x="41" y="427"/>
                </a:cubicBezTo>
              </a:path>
            </a:pathLst>
          </a:custGeom>
          <a:noFill/>
          <a:ln w="76200" cap="flat" cmpd="sng">
            <a:solidFill>
              <a:schemeClr val="tx1"/>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3562" name="Text Box 10"/>
          <p:cNvSpPr txBox="1">
            <a:spLocks noChangeArrowheads="1"/>
          </p:cNvSpPr>
          <p:nvPr/>
        </p:nvSpPr>
        <p:spPr bwMode="auto">
          <a:xfrm>
            <a:off x="3810000" y="3581400"/>
            <a:ext cx="4565650" cy="915988"/>
          </a:xfrm>
          <a:prstGeom prst="rect">
            <a:avLst/>
          </a:prstGeom>
          <a:noFill/>
          <a:ln w="9525">
            <a:noFill/>
            <a:miter lim="800000"/>
            <a:headEnd/>
            <a:tailEnd/>
          </a:ln>
          <a:effectLst/>
        </p:spPr>
        <p:txBody>
          <a:bodyPr wrap="none">
            <a:spAutoFit/>
          </a:bodyPr>
          <a:lstStyle/>
          <a:p>
            <a:r>
              <a:rPr lang="en-US" b="1"/>
              <a:t>Flow of control / Thread</a:t>
            </a:r>
          </a:p>
          <a:p>
            <a:r>
              <a:rPr lang="en-US"/>
              <a:t>One instruction at the time</a:t>
            </a:r>
          </a:p>
          <a:p>
            <a:r>
              <a:rPr lang="en-US"/>
              <a:t>Optimizations possible at the machine level</a:t>
            </a:r>
          </a:p>
        </p:txBody>
      </p:sp>
    </p:spTree>
    <p:extLst>
      <p:ext uri="{BB962C8B-B14F-4D97-AF65-F5344CB8AC3E}">
        <p14:creationId xmlns:p14="http://schemas.microsoft.com/office/powerpoint/2010/main" val="1813152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1143000"/>
          </a:xfrm>
        </p:spPr>
        <p:txBody>
          <a:bodyPr>
            <a:normAutofit fontScale="90000"/>
          </a:bodyPr>
          <a:lstStyle/>
          <a:p>
            <a:r>
              <a:rPr lang="en-US" b="1" dirty="0" smtClean="0"/>
              <a:t>Data Parallel Execution Model / </a:t>
            </a:r>
            <a:r>
              <a:rPr lang="en-US" b="1" dirty="0" smtClean="0">
                <a:solidFill>
                  <a:srgbClr val="FFC000"/>
                </a:solidFill>
              </a:rPr>
              <a:t>SIMD</a:t>
            </a:r>
            <a:endParaRPr lang="en-US" dirty="0">
              <a:solidFill>
                <a:srgbClr val="FFC000"/>
              </a:solidFill>
            </a:endParaRPr>
          </a:p>
        </p:txBody>
      </p:sp>
      <p:sp>
        <p:nvSpPr>
          <p:cNvPr id="24579" name="Rectangle 3"/>
          <p:cNvSpPr>
            <a:spLocks noGrp="1" noChangeArrowheads="1"/>
          </p:cNvSpPr>
          <p:nvPr>
            <p:ph idx="1"/>
          </p:nvPr>
        </p:nvSpPr>
        <p:spPr>
          <a:xfrm>
            <a:off x="457200" y="838200"/>
            <a:ext cx="8229600" cy="4525963"/>
          </a:xfrm>
        </p:spPr>
        <p:txBody>
          <a:bodyPr/>
          <a:lstStyle/>
          <a:p>
            <a:pPr>
              <a:buFontTx/>
              <a:buNone/>
            </a:pPr>
            <a:r>
              <a:rPr lang="en-US" dirty="0">
                <a:latin typeface="Courier New" pitchFamily="49" charset="0"/>
              </a:rPr>
              <a:t>	</a:t>
            </a:r>
            <a:r>
              <a:rPr lang="en-US" dirty="0" err="1">
                <a:latin typeface="Courier New" pitchFamily="49" charset="0"/>
              </a:rPr>
              <a:t>int</a:t>
            </a:r>
            <a:r>
              <a:rPr lang="en-US" dirty="0">
                <a:latin typeface="Courier New" pitchFamily="49" charset="0"/>
              </a:rPr>
              <a:t> a[N]; // N is large</a:t>
            </a:r>
          </a:p>
          <a:p>
            <a:pPr>
              <a:buFontTx/>
              <a:buNone/>
            </a:pPr>
            <a:r>
              <a:rPr lang="en-US" dirty="0">
                <a:latin typeface="Courier New" pitchFamily="49" charset="0"/>
              </a:rPr>
              <a:t>	</a:t>
            </a:r>
            <a:r>
              <a:rPr lang="en-US" b="1" dirty="0">
                <a:solidFill>
                  <a:srgbClr val="00B050"/>
                </a:solidFill>
                <a:latin typeface="Courier New" pitchFamily="49" charset="0"/>
              </a:rPr>
              <a:t>for all elements do in parallel</a:t>
            </a:r>
          </a:p>
          <a:p>
            <a:pPr lvl="1">
              <a:buFontTx/>
              <a:buNone/>
            </a:pPr>
            <a:r>
              <a:rPr lang="en-US" dirty="0">
                <a:latin typeface="Courier New" pitchFamily="49" charset="0"/>
              </a:rPr>
              <a:t>	</a:t>
            </a:r>
            <a:r>
              <a:rPr lang="en-US" dirty="0" smtClean="0">
                <a:latin typeface="Courier New" pitchFamily="49" charset="0"/>
              </a:rPr>
              <a:t>a[</a:t>
            </a:r>
            <a:r>
              <a:rPr lang="en-US" dirty="0" err="1" smtClean="0">
                <a:latin typeface="Courier New" pitchFamily="49" charset="0"/>
              </a:rPr>
              <a:t>i</a:t>
            </a:r>
            <a:r>
              <a:rPr lang="en-US" dirty="0" smtClean="0">
                <a:latin typeface="Courier New" pitchFamily="49" charset="0"/>
              </a:rPr>
              <a:t>] </a:t>
            </a:r>
            <a:r>
              <a:rPr lang="en-US" dirty="0">
                <a:latin typeface="Courier New" pitchFamily="49" charset="0"/>
              </a:rPr>
              <a:t>= </a:t>
            </a:r>
            <a:r>
              <a:rPr lang="en-US" dirty="0" smtClean="0">
                <a:latin typeface="Courier New" pitchFamily="49" charset="0"/>
              </a:rPr>
              <a:t>a[</a:t>
            </a:r>
            <a:r>
              <a:rPr lang="en-US" dirty="0" err="1" smtClean="0">
                <a:latin typeface="Courier New" pitchFamily="49" charset="0"/>
              </a:rPr>
              <a:t>i</a:t>
            </a:r>
            <a:r>
              <a:rPr lang="en-US" dirty="0" smtClean="0">
                <a:latin typeface="Courier New" pitchFamily="49" charset="0"/>
              </a:rPr>
              <a:t>] </a:t>
            </a:r>
            <a:r>
              <a:rPr lang="en-US" dirty="0">
                <a:latin typeface="Courier New" pitchFamily="49" charset="0"/>
              </a:rPr>
              <a:t>* fade;</a:t>
            </a:r>
          </a:p>
          <a:p>
            <a:endParaRPr lang="en-US" b="1" dirty="0"/>
          </a:p>
        </p:txBody>
      </p:sp>
      <p:sp>
        <p:nvSpPr>
          <p:cNvPr id="24580" name="Line 4"/>
          <p:cNvSpPr>
            <a:spLocks noChangeShapeType="1"/>
          </p:cNvSpPr>
          <p:nvPr/>
        </p:nvSpPr>
        <p:spPr bwMode="auto">
          <a:xfrm>
            <a:off x="1066800" y="2743200"/>
            <a:ext cx="1588" cy="3581400"/>
          </a:xfrm>
          <a:prstGeom prst="line">
            <a:avLst/>
          </a:prstGeom>
          <a:noFill/>
          <a:ln w="28575" cap="rnd">
            <a:solidFill>
              <a:schemeClr val="tx1"/>
            </a:solidFill>
            <a:prstDash val="sysDot"/>
            <a:round/>
            <a:headEnd/>
            <a:tailEnd type="arrow" w="med" len="med"/>
          </a:ln>
          <a:effectLst/>
        </p:spPr>
        <p:txBody>
          <a:bodyPr/>
          <a:lstStyle/>
          <a:p>
            <a:endParaRPr lang="en-US"/>
          </a:p>
        </p:txBody>
      </p:sp>
      <p:sp>
        <p:nvSpPr>
          <p:cNvPr id="24581" name="Text Box 5"/>
          <p:cNvSpPr txBox="1">
            <a:spLocks noChangeArrowheads="1"/>
          </p:cNvSpPr>
          <p:nvPr/>
        </p:nvSpPr>
        <p:spPr bwMode="auto">
          <a:xfrm rot="16200000">
            <a:off x="408782" y="3934618"/>
            <a:ext cx="615950" cy="366713"/>
          </a:xfrm>
          <a:prstGeom prst="rect">
            <a:avLst/>
          </a:prstGeom>
          <a:noFill/>
          <a:ln w="9525">
            <a:noFill/>
            <a:miter lim="800000"/>
            <a:headEnd/>
            <a:tailEnd/>
          </a:ln>
          <a:effectLst/>
        </p:spPr>
        <p:txBody>
          <a:bodyPr wrap="none">
            <a:spAutoFit/>
          </a:bodyPr>
          <a:lstStyle/>
          <a:p>
            <a:r>
              <a:rPr lang="en-US"/>
              <a:t>time</a:t>
            </a:r>
          </a:p>
        </p:txBody>
      </p:sp>
      <p:sp>
        <p:nvSpPr>
          <p:cNvPr id="24582" name="Freeform 6"/>
          <p:cNvSpPr>
            <a:spLocks/>
          </p:cNvSpPr>
          <p:nvPr/>
        </p:nvSpPr>
        <p:spPr bwMode="auto">
          <a:xfrm flipH="1">
            <a:off x="2209800" y="33528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chemeClr val="tx1"/>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4587" name="Line 11"/>
          <p:cNvSpPr>
            <a:spLocks noChangeShapeType="1"/>
          </p:cNvSpPr>
          <p:nvPr/>
        </p:nvSpPr>
        <p:spPr bwMode="auto">
          <a:xfrm>
            <a:off x="3733800" y="4038600"/>
            <a:ext cx="1524000" cy="0"/>
          </a:xfrm>
          <a:prstGeom prst="line">
            <a:avLst/>
          </a:prstGeom>
          <a:noFill/>
          <a:ln w="57150" cap="rnd">
            <a:solidFill>
              <a:schemeClr val="tx1"/>
            </a:solidFill>
            <a:prstDash val="sysDot"/>
            <a:round/>
            <a:headEnd/>
            <a:tailEnd/>
          </a:ln>
          <a:effectLst/>
        </p:spPr>
        <p:txBody>
          <a:bodyPr/>
          <a:lstStyle/>
          <a:p>
            <a:endParaRPr lang="en-US"/>
          </a:p>
        </p:txBody>
      </p:sp>
      <p:sp>
        <p:nvSpPr>
          <p:cNvPr id="24589" name="Freeform 13"/>
          <p:cNvSpPr>
            <a:spLocks/>
          </p:cNvSpPr>
          <p:nvPr/>
        </p:nvSpPr>
        <p:spPr bwMode="auto">
          <a:xfrm>
            <a:off x="3563938" y="2498725"/>
            <a:ext cx="268287" cy="777875"/>
          </a:xfrm>
          <a:custGeom>
            <a:avLst/>
            <a:gdLst/>
            <a:ahLst/>
            <a:cxnLst>
              <a:cxn ang="0">
                <a:pos x="0" y="0"/>
              </a:cxn>
              <a:cxn ang="0">
                <a:pos x="65" y="47"/>
              </a:cxn>
              <a:cxn ang="0">
                <a:pos x="124" y="77"/>
              </a:cxn>
              <a:cxn ang="0">
                <a:pos x="107" y="172"/>
              </a:cxn>
              <a:cxn ang="0">
                <a:pos x="83" y="202"/>
              </a:cxn>
              <a:cxn ang="0">
                <a:pos x="41" y="249"/>
              </a:cxn>
              <a:cxn ang="0">
                <a:pos x="41" y="427"/>
              </a:cxn>
            </a:cxnLst>
            <a:rect l="0" t="0" r="r" b="b"/>
            <a:pathLst>
              <a:path w="169" h="427">
                <a:moveTo>
                  <a:pt x="0" y="0"/>
                </a:moveTo>
                <a:cubicBezTo>
                  <a:pt x="26" y="13"/>
                  <a:pt x="40" y="33"/>
                  <a:pt x="65" y="47"/>
                </a:cubicBezTo>
                <a:cubicBezTo>
                  <a:pt x="83" y="58"/>
                  <a:pt x="105" y="67"/>
                  <a:pt x="124" y="77"/>
                </a:cubicBezTo>
                <a:cubicBezTo>
                  <a:pt x="151" y="116"/>
                  <a:pt x="169" y="150"/>
                  <a:pt x="107" y="172"/>
                </a:cubicBezTo>
                <a:cubicBezTo>
                  <a:pt x="94" y="212"/>
                  <a:pt x="112" y="170"/>
                  <a:pt x="83" y="202"/>
                </a:cubicBezTo>
                <a:cubicBezTo>
                  <a:pt x="34" y="257"/>
                  <a:pt x="82" y="222"/>
                  <a:pt x="41" y="249"/>
                </a:cubicBezTo>
                <a:cubicBezTo>
                  <a:pt x="27" y="291"/>
                  <a:pt x="41" y="388"/>
                  <a:pt x="41" y="427"/>
                </a:cubicBezTo>
              </a:path>
            </a:pathLst>
          </a:custGeom>
          <a:noFill/>
          <a:ln w="76200" cap="flat" cmpd="sng">
            <a:solidFill>
              <a:schemeClr val="tx1"/>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4592" name="Freeform 16"/>
          <p:cNvSpPr>
            <a:spLocks/>
          </p:cNvSpPr>
          <p:nvPr/>
        </p:nvSpPr>
        <p:spPr bwMode="auto">
          <a:xfrm flipH="1">
            <a:off x="5486400" y="34290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rgbClr val="FFC000"/>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4593" name="Freeform 17"/>
          <p:cNvSpPr>
            <a:spLocks/>
          </p:cNvSpPr>
          <p:nvPr/>
        </p:nvSpPr>
        <p:spPr bwMode="auto">
          <a:xfrm flipH="1">
            <a:off x="2670175" y="33528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rgbClr val="C00000"/>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24594" name="Freeform 18"/>
          <p:cNvSpPr>
            <a:spLocks/>
          </p:cNvSpPr>
          <p:nvPr/>
        </p:nvSpPr>
        <p:spPr bwMode="auto">
          <a:xfrm flipH="1">
            <a:off x="3200400" y="3352800"/>
            <a:ext cx="530225" cy="1508125"/>
          </a:xfrm>
          <a:custGeom>
            <a:avLst/>
            <a:gdLst/>
            <a:ahLst/>
            <a:cxnLst>
              <a:cxn ang="0">
                <a:pos x="137" y="0"/>
              </a:cxn>
              <a:cxn ang="0">
                <a:pos x="95" y="14"/>
              </a:cxn>
              <a:cxn ang="0">
                <a:pos x="71" y="25"/>
              </a:cxn>
              <a:cxn ang="0">
                <a:pos x="42" y="50"/>
              </a:cxn>
              <a:cxn ang="0">
                <a:pos x="24" y="77"/>
              </a:cxn>
              <a:cxn ang="0">
                <a:pos x="0" y="99"/>
              </a:cxn>
              <a:cxn ang="0">
                <a:pos x="6" y="163"/>
              </a:cxn>
              <a:cxn ang="0">
                <a:pos x="48" y="197"/>
              </a:cxn>
              <a:cxn ang="0">
                <a:pos x="208" y="287"/>
              </a:cxn>
              <a:cxn ang="0">
                <a:pos x="291" y="349"/>
              </a:cxn>
              <a:cxn ang="0">
                <a:pos x="309" y="364"/>
              </a:cxn>
              <a:cxn ang="0">
                <a:pos x="333" y="382"/>
              </a:cxn>
              <a:cxn ang="0">
                <a:pos x="291" y="466"/>
              </a:cxn>
              <a:cxn ang="0">
                <a:pos x="261" y="491"/>
              </a:cxn>
              <a:cxn ang="0">
                <a:pos x="196" y="536"/>
              </a:cxn>
              <a:cxn ang="0">
                <a:pos x="137" y="581"/>
              </a:cxn>
              <a:cxn ang="0">
                <a:pos x="119" y="604"/>
              </a:cxn>
              <a:cxn ang="0">
                <a:pos x="149" y="690"/>
              </a:cxn>
              <a:cxn ang="0">
                <a:pos x="190" y="728"/>
              </a:cxn>
              <a:cxn ang="0">
                <a:pos x="255" y="785"/>
              </a:cxn>
              <a:cxn ang="0">
                <a:pos x="279" y="821"/>
              </a:cxn>
              <a:cxn ang="0">
                <a:pos x="297" y="835"/>
              </a:cxn>
              <a:cxn ang="0">
                <a:pos x="324" y="950"/>
              </a:cxn>
            </a:cxnLst>
            <a:rect l="0" t="0" r="r" b="b"/>
            <a:pathLst>
              <a:path w="334" h="950">
                <a:moveTo>
                  <a:pt x="137" y="0"/>
                </a:moveTo>
                <a:cubicBezTo>
                  <a:pt x="120" y="5"/>
                  <a:pt x="108" y="6"/>
                  <a:pt x="95" y="14"/>
                </a:cubicBezTo>
                <a:cubicBezTo>
                  <a:pt x="69" y="28"/>
                  <a:pt x="115" y="14"/>
                  <a:pt x="71" y="25"/>
                </a:cubicBezTo>
                <a:cubicBezTo>
                  <a:pt x="63" y="34"/>
                  <a:pt x="49" y="41"/>
                  <a:pt x="42" y="50"/>
                </a:cubicBezTo>
                <a:cubicBezTo>
                  <a:pt x="35" y="59"/>
                  <a:pt x="33" y="69"/>
                  <a:pt x="24" y="77"/>
                </a:cubicBezTo>
                <a:cubicBezTo>
                  <a:pt x="15" y="85"/>
                  <a:pt x="6" y="90"/>
                  <a:pt x="0" y="99"/>
                </a:cubicBezTo>
                <a:cubicBezTo>
                  <a:pt x="2" y="121"/>
                  <a:pt x="2" y="142"/>
                  <a:pt x="6" y="163"/>
                </a:cubicBezTo>
                <a:cubicBezTo>
                  <a:pt x="8" y="175"/>
                  <a:pt x="35" y="186"/>
                  <a:pt x="48" y="197"/>
                </a:cubicBezTo>
                <a:cubicBezTo>
                  <a:pt x="89" y="230"/>
                  <a:pt x="158" y="256"/>
                  <a:pt x="208" y="287"/>
                </a:cubicBezTo>
                <a:cubicBezTo>
                  <a:pt x="240" y="307"/>
                  <a:pt x="266" y="328"/>
                  <a:pt x="291" y="349"/>
                </a:cubicBezTo>
                <a:cubicBezTo>
                  <a:pt x="297" y="354"/>
                  <a:pt x="303" y="359"/>
                  <a:pt x="309" y="364"/>
                </a:cubicBezTo>
                <a:cubicBezTo>
                  <a:pt x="316" y="370"/>
                  <a:pt x="333" y="382"/>
                  <a:pt x="333" y="382"/>
                </a:cubicBezTo>
                <a:cubicBezTo>
                  <a:pt x="329" y="414"/>
                  <a:pt x="334" y="440"/>
                  <a:pt x="291" y="466"/>
                </a:cubicBezTo>
                <a:cubicBezTo>
                  <a:pt x="285" y="476"/>
                  <a:pt x="272" y="482"/>
                  <a:pt x="261" y="491"/>
                </a:cubicBezTo>
                <a:cubicBezTo>
                  <a:pt x="242" y="507"/>
                  <a:pt x="230" y="523"/>
                  <a:pt x="196" y="536"/>
                </a:cubicBezTo>
                <a:cubicBezTo>
                  <a:pt x="179" y="552"/>
                  <a:pt x="149" y="565"/>
                  <a:pt x="137" y="581"/>
                </a:cubicBezTo>
                <a:cubicBezTo>
                  <a:pt x="131" y="589"/>
                  <a:pt x="119" y="604"/>
                  <a:pt x="119" y="604"/>
                </a:cubicBezTo>
                <a:cubicBezTo>
                  <a:pt x="123" y="632"/>
                  <a:pt x="114" y="664"/>
                  <a:pt x="149" y="690"/>
                </a:cubicBezTo>
                <a:cubicBezTo>
                  <a:pt x="156" y="703"/>
                  <a:pt x="173" y="716"/>
                  <a:pt x="190" y="728"/>
                </a:cubicBezTo>
                <a:cubicBezTo>
                  <a:pt x="203" y="749"/>
                  <a:pt x="232" y="766"/>
                  <a:pt x="255" y="785"/>
                </a:cubicBezTo>
                <a:cubicBezTo>
                  <a:pt x="269" y="797"/>
                  <a:pt x="268" y="810"/>
                  <a:pt x="279" y="821"/>
                </a:cubicBezTo>
                <a:cubicBezTo>
                  <a:pt x="286" y="828"/>
                  <a:pt x="296" y="827"/>
                  <a:pt x="297" y="835"/>
                </a:cubicBezTo>
                <a:cubicBezTo>
                  <a:pt x="299" y="844"/>
                  <a:pt x="324" y="941"/>
                  <a:pt x="324" y="950"/>
                </a:cubicBezTo>
              </a:path>
            </a:pathLst>
          </a:custGeom>
          <a:noFill/>
          <a:ln w="76200" cap="flat" cmpd="sng">
            <a:solidFill>
              <a:srgbClr val="3366FF"/>
            </a:solidFill>
            <a:prstDash val="sysDot"/>
            <a:round/>
            <a:headEnd type="none" w="med" len="med"/>
            <a:tailEnd type="arrow" w="sm" len="sm"/>
          </a:ln>
          <a:effectLst>
            <a:outerShdw blurRad="50800" dist="38100" dir="2700000" algn="tl" rotWithShape="0">
              <a:prstClr val="black">
                <a:alpha val="40000"/>
              </a:prstClr>
            </a:outerShdw>
          </a:effectLst>
        </p:spPr>
        <p:txBody>
          <a:bodyPr/>
          <a:lstStyle/>
          <a:p>
            <a:endParaRPr lang="en-US"/>
          </a:p>
        </p:txBody>
      </p:sp>
      <p:sp>
        <p:nvSpPr>
          <p:cNvPr id="12" name="TextBox 11"/>
          <p:cNvSpPr txBox="1"/>
          <p:nvPr/>
        </p:nvSpPr>
        <p:spPr>
          <a:xfrm>
            <a:off x="2286000" y="5562600"/>
            <a:ext cx="5288627" cy="1261884"/>
          </a:xfrm>
          <a:prstGeom prst="rect">
            <a:avLst/>
          </a:prstGeom>
          <a:noFill/>
        </p:spPr>
        <p:txBody>
          <a:bodyPr wrap="none" rtlCol="0">
            <a:spAutoFit/>
          </a:bodyPr>
          <a:lstStyle/>
          <a:p>
            <a:r>
              <a:rPr lang="en-US" dirty="0" smtClean="0"/>
              <a:t>This has been tried before: ILLIAC III, UIUC, 1966</a:t>
            </a:r>
          </a:p>
          <a:p>
            <a:r>
              <a:rPr lang="en-US" sz="1100" dirty="0" smtClean="0">
                <a:solidFill>
                  <a:srgbClr val="0000FF"/>
                </a:solidFill>
                <a:hlinkClick r:id="rId2"/>
              </a:rPr>
              <a:t>http://ieeexplore.ieee.org/xpls/abs_all.jsp?arnumber=4038028&amp;tag=1</a:t>
            </a:r>
            <a:endParaRPr lang="en-US" sz="1100" dirty="0" smtClean="0">
              <a:solidFill>
                <a:srgbClr val="0000FF"/>
              </a:solidFill>
            </a:endParaRPr>
          </a:p>
          <a:p>
            <a:r>
              <a:rPr lang="en-US" sz="1100" dirty="0" smtClean="0">
                <a:hlinkClick r:id="rId3"/>
              </a:rPr>
              <a:t>http://ed-thelen.org/comp-hist/vs-illiac-iv.html</a:t>
            </a:r>
            <a:endParaRPr lang="en-US" sz="1100" dirty="0" smtClean="0">
              <a:solidFill>
                <a:srgbClr val="0000FF"/>
              </a:solidFill>
            </a:endParaRPr>
          </a:p>
          <a:p>
            <a:endParaRPr lang="en-US" dirty="0" smtClean="0">
              <a:solidFill>
                <a:srgbClr val="0000FF"/>
              </a:solidFill>
            </a:endParaRPr>
          </a:p>
          <a:p>
            <a:endParaRPr lang="en-US" dirty="0"/>
          </a:p>
        </p:txBody>
      </p:sp>
    </p:spTree>
    <p:extLst>
      <p:ext uri="{BB962C8B-B14F-4D97-AF65-F5344CB8AC3E}">
        <p14:creationId xmlns:p14="http://schemas.microsoft.com/office/powerpoint/2010/main" val="3616952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sp>
        <p:nvSpPr>
          <p:cNvPr id="81" name="Rectangle 80"/>
          <p:cNvSpPr/>
          <p:nvPr/>
        </p:nvSpPr>
        <p:spPr>
          <a:xfrm>
            <a:off x="2743200" y="20574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84" name="Rectangle 83"/>
          <p:cNvSpPr/>
          <p:nvPr/>
        </p:nvSpPr>
        <p:spPr>
          <a:xfrm>
            <a:off x="2743200" y="27432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cxnSp>
        <p:nvCxnSpPr>
          <p:cNvPr id="7" name="Straight Connector 6"/>
          <p:cNvCxnSpPr/>
          <p:nvPr/>
        </p:nvCxnSpPr>
        <p:spPr>
          <a:xfrm>
            <a:off x="3200400" y="2362200"/>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657600" y="2057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86" name="Rectangle 85"/>
          <p:cNvSpPr/>
          <p:nvPr/>
        </p:nvSpPr>
        <p:spPr>
          <a:xfrm>
            <a:off x="36576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cxnSp>
        <p:nvCxnSpPr>
          <p:cNvPr id="87" name="Straight Connector 86"/>
          <p:cNvCxnSpPr/>
          <p:nvPr/>
        </p:nvCxnSpPr>
        <p:spPr>
          <a:xfrm>
            <a:off x="4114800" y="2362200"/>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5720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89" name="Rectangle 88"/>
          <p:cNvSpPr/>
          <p:nvPr/>
        </p:nvSpPr>
        <p:spPr>
          <a:xfrm>
            <a:off x="54864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90" name="Rectangle 89"/>
          <p:cNvSpPr/>
          <p:nvPr/>
        </p:nvSpPr>
        <p:spPr>
          <a:xfrm>
            <a:off x="6402572"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91" name="Rectangle 90"/>
          <p:cNvSpPr/>
          <p:nvPr/>
        </p:nvSpPr>
        <p:spPr>
          <a:xfrm>
            <a:off x="7315200" y="30480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92" name="Rectangle 91"/>
          <p:cNvSpPr/>
          <p:nvPr/>
        </p:nvSpPr>
        <p:spPr>
          <a:xfrm>
            <a:off x="82296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93" name="Rectangle 92"/>
          <p:cNvSpPr/>
          <p:nvPr/>
        </p:nvSpPr>
        <p:spPr>
          <a:xfrm>
            <a:off x="7315200" y="32695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94" name="Rectangle 93"/>
          <p:cNvSpPr/>
          <p:nvPr/>
        </p:nvSpPr>
        <p:spPr>
          <a:xfrm>
            <a:off x="7315200" y="39553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cxnSp>
        <p:nvCxnSpPr>
          <p:cNvPr id="95" name="Straight Connector 94"/>
          <p:cNvCxnSpPr/>
          <p:nvPr/>
        </p:nvCxnSpPr>
        <p:spPr>
          <a:xfrm>
            <a:off x="7772400" y="35743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229600" y="32695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97" name="Rectangle 96"/>
          <p:cNvSpPr/>
          <p:nvPr/>
        </p:nvSpPr>
        <p:spPr>
          <a:xfrm>
            <a:off x="8229600" y="39553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cxnSp>
        <p:nvCxnSpPr>
          <p:cNvPr id="98" name="Straight Connector 97"/>
          <p:cNvCxnSpPr/>
          <p:nvPr/>
        </p:nvCxnSpPr>
        <p:spPr>
          <a:xfrm>
            <a:off x="8686800" y="35743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60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grpSp>
        <p:nvGrpSpPr>
          <p:cNvPr id="277" name="Group 276"/>
          <p:cNvGrpSpPr/>
          <p:nvPr/>
        </p:nvGrpSpPr>
        <p:grpSpPr>
          <a:xfrm>
            <a:off x="681074" y="1402613"/>
            <a:ext cx="5940330" cy="2178786"/>
            <a:chOff x="681074" y="1402613"/>
            <a:chExt cx="5940330" cy="2178786"/>
          </a:xfrm>
        </p:grpSpPr>
        <p:grpSp>
          <p:nvGrpSpPr>
            <p:cNvPr id="299" name="Group 298"/>
            <p:cNvGrpSpPr/>
            <p:nvPr/>
          </p:nvGrpSpPr>
          <p:grpSpPr>
            <a:xfrm>
              <a:off x="681074" y="1402613"/>
              <a:ext cx="5940330" cy="2178786"/>
              <a:chOff x="681074" y="1402613"/>
              <a:chExt cx="5940330" cy="2178786"/>
            </a:xfrm>
          </p:grpSpPr>
          <p:sp>
            <p:nvSpPr>
              <p:cNvPr id="31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09" name="Group 308"/>
            <p:cNvGrpSpPr/>
            <p:nvPr/>
          </p:nvGrpSpPr>
          <p:grpSpPr>
            <a:xfrm>
              <a:off x="3686758" y="3102584"/>
              <a:ext cx="627578" cy="465660"/>
              <a:chOff x="3686758" y="3102584"/>
              <a:chExt cx="627578" cy="465660"/>
            </a:xfrm>
          </p:grpSpPr>
          <p:sp>
            <p:nvSpPr>
              <p:cNvPr id="31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11" name="Group 310"/>
              <p:cNvGrpSpPr/>
              <p:nvPr/>
            </p:nvGrpSpPr>
            <p:grpSpPr>
              <a:xfrm>
                <a:off x="3686758" y="3102584"/>
                <a:ext cx="481222" cy="465660"/>
                <a:chOff x="3686758" y="3102584"/>
                <a:chExt cx="481222" cy="465660"/>
              </a:xfrm>
            </p:grpSpPr>
            <p:sp>
              <p:nvSpPr>
                <p:cNvPr id="31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1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9"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0"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3044739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63964" cy="369332"/>
          </a:xfrm>
          <a:prstGeom prst="rect">
            <a:avLst/>
          </a:prstGeom>
          <a:noFill/>
        </p:spPr>
        <p:txBody>
          <a:bodyPr wrap="none" rtlCol="0">
            <a:spAutoFit/>
          </a:bodyPr>
          <a:lstStyle/>
          <a:p>
            <a:r>
              <a:rPr lang="en-US" dirty="0" smtClean="0"/>
              <a:t>TIME</a:t>
            </a:r>
            <a:endParaRPr lang="en-US"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37" name="Rectangle 36"/>
          <p:cNvSpPr/>
          <p:nvPr/>
        </p:nvSpPr>
        <p:spPr>
          <a:xfrm>
            <a:off x="2743200" y="1835857"/>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4293" y="1263134"/>
            <a:ext cx="425116" cy="369332"/>
          </a:xfrm>
          <a:prstGeom prst="rect">
            <a:avLst/>
          </a:prstGeom>
          <a:noFill/>
        </p:spPr>
        <p:txBody>
          <a:bodyPr wrap="none" rtlCol="0">
            <a:spAutoFit/>
          </a:bodyPr>
          <a:lstStyle/>
          <a:p>
            <a:r>
              <a:rPr lang="en-US" dirty="0" smtClean="0"/>
              <a:t>C1</a:t>
            </a:r>
            <a:endParaRPr lang="en-US" dirty="0"/>
          </a:p>
        </p:txBody>
      </p:sp>
      <p:sp>
        <p:nvSpPr>
          <p:cNvPr id="72" name="TextBox 71"/>
          <p:cNvSpPr txBox="1"/>
          <p:nvPr/>
        </p:nvSpPr>
        <p:spPr>
          <a:xfrm>
            <a:off x="1159042" y="1256414"/>
            <a:ext cx="425116" cy="369332"/>
          </a:xfrm>
          <a:prstGeom prst="rect">
            <a:avLst/>
          </a:prstGeom>
          <a:noFill/>
        </p:spPr>
        <p:txBody>
          <a:bodyPr wrap="none" rtlCol="0">
            <a:spAutoFit/>
          </a:bodyPr>
          <a:lstStyle/>
          <a:p>
            <a:r>
              <a:rPr lang="en-US" dirty="0" smtClean="0"/>
              <a:t>C2</a:t>
            </a:r>
            <a:endParaRPr lang="en-US" dirty="0"/>
          </a:p>
        </p:txBody>
      </p:sp>
      <p:sp>
        <p:nvSpPr>
          <p:cNvPr id="73" name="TextBox 72"/>
          <p:cNvSpPr txBox="1"/>
          <p:nvPr/>
        </p:nvSpPr>
        <p:spPr>
          <a:xfrm>
            <a:off x="2073442" y="1265643"/>
            <a:ext cx="425116" cy="369332"/>
          </a:xfrm>
          <a:prstGeom prst="rect">
            <a:avLst/>
          </a:prstGeom>
          <a:noFill/>
        </p:spPr>
        <p:txBody>
          <a:bodyPr wrap="none" rtlCol="0">
            <a:spAutoFit/>
          </a:bodyPr>
          <a:lstStyle/>
          <a:p>
            <a:r>
              <a:rPr lang="en-US" dirty="0" smtClean="0"/>
              <a:t>C3</a:t>
            </a:r>
            <a:endParaRPr lang="en-US" dirty="0"/>
          </a:p>
        </p:txBody>
      </p:sp>
      <p:sp>
        <p:nvSpPr>
          <p:cNvPr id="74" name="TextBox 73"/>
          <p:cNvSpPr txBox="1"/>
          <p:nvPr/>
        </p:nvSpPr>
        <p:spPr>
          <a:xfrm>
            <a:off x="2987842" y="1263134"/>
            <a:ext cx="425116" cy="369332"/>
          </a:xfrm>
          <a:prstGeom prst="rect">
            <a:avLst/>
          </a:prstGeom>
          <a:noFill/>
        </p:spPr>
        <p:txBody>
          <a:bodyPr wrap="none" rtlCol="0">
            <a:spAutoFit/>
          </a:bodyPr>
          <a:lstStyle/>
          <a:p>
            <a:r>
              <a:rPr lang="en-US" dirty="0" smtClean="0"/>
              <a:t>C4</a:t>
            </a:r>
            <a:endParaRPr lang="en-US" dirty="0"/>
          </a:p>
        </p:txBody>
      </p:sp>
      <p:sp>
        <p:nvSpPr>
          <p:cNvPr id="75" name="TextBox 74"/>
          <p:cNvSpPr txBox="1"/>
          <p:nvPr/>
        </p:nvSpPr>
        <p:spPr>
          <a:xfrm>
            <a:off x="3877147" y="1265643"/>
            <a:ext cx="425116" cy="369332"/>
          </a:xfrm>
          <a:prstGeom prst="rect">
            <a:avLst/>
          </a:prstGeom>
          <a:noFill/>
        </p:spPr>
        <p:txBody>
          <a:bodyPr wrap="none" rtlCol="0">
            <a:spAutoFit/>
          </a:bodyPr>
          <a:lstStyle/>
          <a:p>
            <a:r>
              <a:rPr lang="en-US" dirty="0" smtClean="0"/>
              <a:t>C5</a:t>
            </a:r>
            <a:endParaRPr lang="en-US" dirty="0"/>
          </a:p>
        </p:txBody>
      </p:sp>
      <p:sp>
        <p:nvSpPr>
          <p:cNvPr id="76" name="TextBox 75"/>
          <p:cNvSpPr txBox="1"/>
          <p:nvPr/>
        </p:nvSpPr>
        <p:spPr>
          <a:xfrm>
            <a:off x="4816642" y="1265643"/>
            <a:ext cx="425116" cy="369332"/>
          </a:xfrm>
          <a:prstGeom prst="rect">
            <a:avLst/>
          </a:prstGeom>
          <a:noFill/>
        </p:spPr>
        <p:txBody>
          <a:bodyPr wrap="none" rtlCol="0">
            <a:spAutoFit/>
          </a:bodyPr>
          <a:lstStyle/>
          <a:p>
            <a:r>
              <a:rPr lang="en-US" dirty="0" smtClean="0"/>
              <a:t>C6</a:t>
            </a:r>
            <a:endParaRPr lang="en-US" dirty="0"/>
          </a:p>
        </p:txBody>
      </p:sp>
      <p:sp>
        <p:nvSpPr>
          <p:cNvPr id="77" name="TextBox 76"/>
          <p:cNvSpPr txBox="1"/>
          <p:nvPr/>
        </p:nvSpPr>
        <p:spPr>
          <a:xfrm>
            <a:off x="5732814" y="1256414"/>
            <a:ext cx="425116" cy="369332"/>
          </a:xfrm>
          <a:prstGeom prst="rect">
            <a:avLst/>
          </a:prstGeom>
          <a:noFill/>
        </p:spPr>
        <p:txBody>
          <a:bodyPr wrap="none" rtlCol="0">
            <a:spAutoFit/>
          </a:bodyPr>
          <a:lstStyle/>
          <a:p>
            <a:r>
              <a:rPr lang="en-US" dirty="0" smtClean="0"/>
              <a:t>C7</a:t>
            </a:r>
            <a:endParaRPr lang="en-US" dirty="0"/>
          </a:p>
        </p:txBody>
      </p:sp>
      <p:sp>
        <p:nvSpPr>
          <p:cNvPr id="78" name="TextBox 77"/>
          <p:cNvSpPr txBox="1"/>
          <p:nvPr/>
        </p:nvSpPr>
        <p:spPr>
          <a:xfrm>
            <a:off x="6645442" y="1263134"/>
            <a:ext cx="425116" cy="369332"/>
          </a:xfrm>
          <a:prstGeom prst="rect">
            <a:avLst/>
          </a:prstGeom>
          <a:noFill/>
        </p:spPr>
        <p:txBody>
          <a:bodyPr wrap="none" rtlCol="0">
            <a:spAutoFit/>
          </a:bodyPr>
          <a:lstStyle/>
          <a:p>
            <a:r>
              <a:rPr lang="en-US" dirty="0" smtClean="0"/>
              <a:t>C8</a:t>
            </a:r>
            <a:endParaRPr lang="en-US" dirty="0"/>
          </a:p>
        </p:txBody>
      </p:sp>
      <p:sp>
        <p:nvSpPr>
          <p:cNvPr id="79" name="TextBox 78"/>
          <p:cNvSpPr txBox="1"/>
          <p:nvPr/>
        </p:nvSpPr>
        <p:spPr>
          <a:xfrm>
            <a:off x="7559842" y="1256414"/>
            <a:ext cx="425116" cy="369332"/>
          </a:xfrm>
          <a:prstGeom prst="rect">
            <a:avLst/>
          </a:prstGeom>
          <a:noFill/>
        </p:spPr>
        <p:txBody>
          <a:bodyPr wrap="none" rtlCol="0">
            <a:spAutoFit/>
          </a:bodyPr>
          <a:lstStyle/>
          <a:p>
            <a:r>
              <a:rPr lang="en-US" dirty="0" smtClean="0"/>
              <a:t>C9</a:t>
            </a:r>
            <a:endParaRPr lang="en-US" dirty="0"/>
          </a:p>
        </p:txBody>
      </p:sp>
      <p:sp>
        <p:nvSpPr>
          <p:cNvPr id="80" name="TextBox 79"/>
          <p:cNvSpPr txBox="1"/>
          <p:nvPr/>
        </p:nvSpPr>
        <p:spPr>
          <a:xfrm>
            <a:off x="8382000" y="1256414"/>
            <a:ext cx="542136" cy="369332"/>
          </a:xfrm>
          <a:prstGeom prst="rect">
            <a:avLst/>
          </a:prstGeom>
          <a:noFill/>
        </p:spPr>
        <p:txBody>
          <a:bodyPr wrap="none" rtlCol="0">
            <a:spAutoFit/>
          </a:bodyPr>
          <a:lstStyle/>
          <a:p>
            <a:r>
              <a:rPr lang="en-US" dirty="0" smtClean="0"/>
              <a:t>C10</a:t>
            </a:r>
            <a:endParaRPr lang="en-US" dirty="0"/>
          </a:p>
        </p:txBody>
      </p:sp>
      <p:sp>
        <p:nvSpPr>
          <p:cNvPr id="81" name="Rectangle 80"/>
          <p:cNvSpPr/>
          <p:nvPr/>
        </p:nvSpPr>
        <p:spPr>
          <a:xfrm>
            <a:off x="2743200" y="20574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84" name="Rectangle 83"/>
          <p:cNvSpPr/>
          <p:nvPr/>
        </p:nvSpPr>
        <p:spPr>
          <a:xfrm>
            <a:off x="2743200" y="27432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cxnSp>
        <p:nvCxnSpPr>
          <p:cNvPr id="7" name="Straight Connector 6"/>
          <p:cNvCxnSpPr/>
          <p:nvPr/>
        </p:nvCxnSpPr>
        <p:spPr>
          <a:xfrm>
            <a:off x="3200400" y="2362200"/>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657600" y="2057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86" name="Rectangle 85"/>
          <p:cNvSpPr/>
          <p:nvPr/>
        </p:nvSpPr>
        <p:spPr>
          <a:xfrm>
            <a:off x="36576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cxnSp>
        <p:nvCxnSpPr>
          <p:cNvPr id="87" name="Straight Connector 86"/>
          <p:cNvCxnSpPr/>
          <p:nvPr/>
        </p:nvCxnSpPr>
        <p:spPr>
          <a:xfrm>
            <a:off x="4114800" y="2362200"/>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9144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89" name="Rectangle 88"/>
          <p:cNvSpPr/>
          <p:nvPr/>
        </p:nvSpPr>
        <p:spPr>
          <a:xfrm>
            <a:off x="18288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90" name="Rectangle 89"/>
          <p:cNvSpPr/>
          <p:nvPr/>
        </p:nvSpPr>
        <p:spPr>
          <a:xfrm>
            <a:off x="2744972"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91" name="Rectangle 90"/>
          <p:cNvSpPr/>
          <p:nvPr/>
        </p:nvSpPr>
        <p:spPr>
          <a:xfrm>
            <a:off x="3657600" y="30480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92" name="Rectangle 91"/>
          <p:cNvSpPr/>
          <p:nvPr/>
        </p:nvSpPr>
        <p:spPr>
          <a:xfrm>
            <a:off x="4572000" y="3048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93" name="Rectangle 92"/>
          <p:cNvSpPr/>
          <p:nvPr/>
        </p:nvSpPr>
        <p:spPr>
          <a:xfrm>
            <a:off x="3657600" y="32695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94" name="Rectangle 93"/>
          <p:cNvSpPr/>
          <p:nvPr/>
        </p:nvSpPr>
        <p:spPr>
          <a:xfrm>
            <a:off x="3657600" y="39553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cxnSp>
        <p:nvCxnSpPr>
          <p:cNvPr id="95" name="Straight Connector 94"/>
          <p:cNvCxnSpPr/>
          <p:nvPr/>
        </p:nvCxnSpPr>
        <p:spPr>
          <a:xfrm>
            <a:off x="4114800" y="35743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572000" y="32695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97" name="Rectangle 96"/>
          <p:cNvSpPr/>
          <p:nvPr/>
        </p:nvSpPr>
        <p:spPr>
          <a:xfrm>
            <a:off x="4572000" y="39553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cxnSp>
        <p:nvCxnSpPr>
          <p:cNvPr id="98" name="Straight Connector 97"/>
          <p:cNvCxnSpPr/>
          <p:nvPr/>
        </p:nvCxnSpPr>
        <p:spPr>
          <a:xfrm>
            <a:off x="5029200" y="35743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828800" y="4267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52" name="Rectangle 51"/>
          <p:cNvSpPr/>
          <p:nvPr/>
        </p:nvSpPr>
        <p:spPr>
          <a:xfrm>
            <a:off x="2743200" y="4267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decode</a:t>
            </a:r>
            <a:endParaRPr lang="en-US" dirty="0">
              <a:solidFill>
                <a:schemeClr val="tx1"/>
              </a:solidFill>
            </a:endParaRPr>
          </a:p>
        </p:txBody>
      </p:sp>
      <p:sp>
        <p:nvSpPr>
          <p:cNvPr id="53" name="Rectangle 52"/>
          <p:cNvSpPr/>
          <p:nvPr/>
        </p:nvSpPr>
        <p:spPr>
          <a:xfrm>
            <a:off x="3659372" y="4267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rf</a:t>
            </a:r>
            <a:endParaRPr lang="en-US" dirty="0">
              <a:solidFill>
                <a:schemeClr val="tx1"/>
              </a:solidFill>
            </a:endParaRPr>
          </a:p>
        </p:txBody>
      </p:sp>
      <p:sp>
        <p:nvSpPr>
          <p:cNvPr id="54" name="Rectangle 53"/>
          <p:cNvSpPr/>
          <p:nvPr/>
        </p:nvSpPr>
        <p:spPr>
          <a:xfrm>
            <a:off x="4572000" y="42672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5" name="Rectangle 54"/>
          <p:cNvSpPr/>
          <p:nvPr/>
        </p:nvSpPr>
        <p:spPr>
          <a:xfrm>
            <a:off x="5486400" y="4267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56" name="Rectangle 55"/>
          <p:cNvSpPr/>
          <p:nvPr/>
        </p:nvSpPr>
        <p:spPr>
          <a:xfrm>
            <a:off x="4572000" y="44887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sp>
        <p:nvSpPr>
          <p:cNvPr id="57" name="Rectangle 56"/>
          <p:cNvSpPr/>
          <p:nvPr/>
        </p:nvSpPr>
        <p:spPr>
          <a:xfrm>
            <a:off x="4572000" y="5174543"/>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a:t>
            </a:r>
            <a:endParaRPr lang="en-US" dirty="0">
              <a:solidFill>
                <a:schemeClr val="tx1"/>
              </a:solidFill>
            </a:endParaRPr>
          </a:p>
        </p:txBody>
      </p:sp>
      <p:cxnSp>
        <p:nvCxnSpPr>
          <p:cNvPr id="58" name="Straight Connector 57"/>
          <p:cNvCxnSpPr/>
          <p:nvPr/>
        </p:nvCxnSpPr>
        <p:spPr>
          <a:xfrm>
            <a:off x="5029200" y="47935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486400" y="44887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sp>
        <p:nvSpPr>
          <p:cNvPr id="60" name="Rectangle 59"/>
          <p:cNvSpPr/>
          <p:nvPr/>
        </p:nvSpPr>
        <p:spPr>
          <a:xfrm>
            <a:off x="5486400" y="5174543"/>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wb</a:t>
            </a:r>
            <a:endParaRPr lang="en-US" dirty="0">
              <a:solidFill>
                <a:schemeClr val="tx1"/>
              </a:solidFill>
            </a:endParaRPr>
          </a:p>
        </p:txBody>
      </p:sp>
      <p:cxnSp>
        <p:nvCxnSpPr>
          <p:cNvPr id="61" name="Straight Connector 60"/>
          <p:cNvCxnSpPr/>
          <p:nvPr/>
        </p:nvCxnSpPr>
        <p:spPr>
          <a:xfrm>
            <a:off x="5943600" y="4793543"/>
            <a:ext cx="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734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57698" name="Rectangle 2"/>
          <p:cNvSpPr>
            <a:spLocks noGrp="1" noChangeArrowheads="1"/>
          </p:cNvSpPr>
          <p:nvPr>
            <p:ph type="title"/>
          </p:nvPr>
        </p:nvSpPr>
        <p:spPr/>
        <p:txBody>
          <a:bodyPr>
            <a:normAutofit/>
          </a:bodyPr>
          <a:lstStyle/>
          <a:p>
            <a:r>
              <a:rPr lang="en-US" altLang="en-US" sz="4000" b="1" dirty="0"/>
              <a:t>SIMD Architecture</a:t>
            </a:r>
          </a:p>
        </p:txBody>
      </p:sp>
      <p:sp>
        <p:nvSpPr>
          <p:cNvPr id="157699" name="Rectangle 3"/>
          <p:cNvSpPr>
            <a:spLocks noGrp="1" noChangeArrowheads="1"/>
          </p:cNvSpPr>
          <p:nvPr>
            <p:ph type="body" idx="1"/>
          </p:nvPr>
        </p:nvSpPr>
        <p:spPr>
          <a:xfrm>
            <a:off x="685800" y="4495800"/>
            <a:ext cx="7772400" cy="1600200"/>
          </a:xfrm>
        </p:spPr>
        <p:txBody>
          <a:bodyPr>
            <a:normAutofit fontScale="92500" lnSpcReduction="10000"/>
          </a:bodyPr>
          <a:lstStyle/>
          <a:p>
            <a:r>
              <a:rPr lang="en-US" altLang="en-US"/>
              <a:t>Replicate Datapath, not the control</a:t>
            </a:r>
          </a:p>
          <a:p>
            <a:r>
              <a:rPr lang="en-US" altLang="en-US"/>
              <a:t>All PEs work in tandem</a:t>
            </a:r>
          </a:p>
          <a:p>
            <a:r>
              <a:rPr lang="en-US" altLang="en-US"/>
              <a:t>CU orchestrates operations</a:t>
            </a:r>
          </a:p>
        </p:txBody>
      </p:sp>
      <p:sp>
        <p:nvSpPr>
          <p:cNvPr id="157701" name="Rectangle 5"/>
          <p:cNvSpPr>
            <a:spLocks noChangeArrowheads="1"/>
          </p:cNvSpPr>
          <p:nvPr/>
        </p:nvSpPr>
        <p:spPr bwMode="auto">
          <a:xfrm>
            <a:off x="3810000" y="13716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CU</a:t>
            </a:r>
          </a:p>
        </p:txBody>
      </p:sp>
      <p:sp>
        <p:nvSpPr>
          <p:cNvPr id="157702" name="Rectangle 6"/>
          <p:cNvSpPr>
            <a:spLocks noChangeArrowheads="1"/>
          </p:cNvSpPr>
          <p:nvPr/>
        </p:nvSpPr>
        <p:spPr bwMode="auto">
          <a:xfrm>
            <a:off x="2057400" y="25146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PE</a:t>
            </a:r>
          </a:p>
        </p:txBody>
      </p:sp>
      <p:sp>
        <p:nvSpPr>
          <p:cNvPr id="157703" name="Rectangle 7"/>
          <p:cNvSpPr>
            <a:spLocks noChangeArrowheads="1"/>
          </p:cNvSpPr>
          <p:nvPr/>
        </p:nvSpPr>
        <p:spPr bwMode="auto">
          <a:xfrm>
            <a:off x="2057400" y="33528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MEM</a:t>
            </a:r>
          </a:p>
        </p:txBody>
      </p:sp>
      <p:sp>
        <p:nvSpPr>
          <p:cNvPr id="157704" name="Line 8"/>
          <p:cNvSpPr>
            <a:spLocks noChangeShapeType="1"/>
          </p:cNvSpPr>
          <p:nvPr/>
        </p:nvSpPr>
        <p:spPr bwMode="auto">
          <a:xfrm>
            <a:off x="4191000" y="19050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5" name="Line 9"/>
          <p:cNvSpPr>
            <a:spLocks noChangeShapeType="1"/>
          </p:cNvSpPr>
          <p:nvPr/>
        </p:nvSpPr>
        <p:spPr bwMode="auto">
          <a:xfrm>
            <a:off x="2438400" y="30480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6" name="Rectangle 10"/>
          <p:cNvSpPr>
            <a:spLocks noChangeArrowheads="1"/>
          </p:cNvSpPr>
          <p:nvPr/>
        </p:nvSpPr>
        <p:spPr bwMode="auto">
          <a:xfrm>
            <a:off x="3200400" y="25146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PE</a:t>
            </a:r>
          </a:p>
        </p:txBody>
      </p:sp>
      <p:sp>
        <p:nvSpPr>
          <p:cNvPr id="157707" name="Rectangle 11"/>
          <p:cNvSpPr>
            <a:spLocks noChangeArrowheads="1"/>
          </p:cNvSpPr>
          <p:nvPr/>
        </p:nvSpPr>
        <p:spPr bwMode="auto">
          <a:xfrm>
            <a:off x="3200400" y="33528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MEM</a:t>
            </a:r>
          </a:p>
        </p:txBody>
      </p:sp>
      <p:sp>
        <p:nvSpPr>
          <p:cNvPr id="157708" name="Line 12"/>
          <p:cNvSpPr>
            <a:spLocks noChangeShapeType="1"/>
          </p:cNvSpPr>
          <p:nvPr/>
        </p:nvSpPr>
        <p:spPr bwMode="auto">
          <a:xfrm>
            <a:off x="3581400" y="30480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9" name="Rectangle 13"/>
          <p:cNvSpPr>
            <a:spLocks noChangeArrowheads="1"/>
          </p:cNvSpPr>
          <p:nvPr/>
        </p:nvSpPr>
        <p:spPr bwMode="auto">
          <a:xfrm>
            <a:off x="5181600" y="25146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PE</a:t>
            </a:r>
          </a:p>
        </p:txBody>
      </p:sp>
      <p:sp>
        <p:nvSpPr>
          <p:cNvPr id="157710" name="Rectangle 14"/>
          <p:cNvSpPr>
            <a:spLocks noChangeArrowheads="1"/>
          </p:cNvSpPr>
          <p:nvPr/>
        </p:nvSpPr>
        <p:spPr bwMode="auto">
          <a:xfrm>
            <a:off x="5181600" y="33528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MEM</a:t>
            </a:r>
          </a:p>
        </p:txBody>
      </p:sp>
      <p:sp>
        <p:nvSpPr>
          <p:cNvPr id="157711" name="Line 15"/>
          <p:cNvSpPr>
            <a:spLocks noChangeShapeType="1"/>
          </p:cNvSpPr>
          <p:nvPr/>
        </p:nvSpPr>
        <p:spPr bwMode="auto">
          <a:xfrm>
            <a:off x="5562600" y="30480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2" name="Line 16"/>
          <p:cNvSpPr>
            <a:spLocks noChangeShapeType="1"/>
          </p:cNvSpPr>
          <p:nvPr/>
        </p:nvSpPr>
        <p:spPr bwMode="auto">
          <a:xfrm>
            <a:off x="2438400" y="22098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3" name="Line 17"/>
          <p:cNvSpPr>
            <a:spLocks noChangeShapeType="1"/>
          </p:cNvSpPr>
          <p:nvPr/>
        </p:nvSpPr>
        <p:spPr bwMode="auto">
          <a:xfrm>
            <a:off x="2438400" y="22098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4" name="Line 18"/>
          <p:cNvSpPr>
            <a:spLocks noChangeShapeType="1"/>
          </p:cNvSpPr>
          <p:nvPr/>
        </p:nvSpPr>
        <p:spPr bwMode="auto">
          <a:xfrm>
            <a:off x="3581400" y="22098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5" name="Line 19"/>
          <p:cNvSpPr>
            <a:spLocks noChangeShapeType="1"/>
          </p:cNvSpPr>
          <p:nvPr/>
        </p:nvSpPr>
        <p:spPr bwMode="auto">
          <a:xfrm>
            <a:off x="5562600" y="22098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6" name="Line 20"/>
          <p:cNvSpPr>
            <a:spLocks noChangeShapeType="1"/>
          </p:cNvSpPr>
          <p:nvPr/>
        </p:nvSpPr>
        <p:spPr bwMode="auto">
          <a:xfrm>
            <a:off x="2438400" y="41910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7" name="Line 21"/>
          <p:cNvSpPr>
            <a:spLocks noChangeShapeType="1"/>
          </p:cNvSpPr>
          <p:nvPr/>
        </p:nvSpPr>
        <p:spPr bwMode="auto">
          <a:xfrm>
            <a:off x="2438400" y="38862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8" name="Line 22"/>
          <p:cNvSpPr>
            <a:spLocks noChangeShapeType="1"/>
          </p:cNvSpPr>
          <p:nvPr/>
        </p:nvSpPr>
        <p:spPr bwMode="auto">
          <a:xfrm>
            <a:off x="3581400" y="38862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19" name="Line 23"/>
          <p:cNvSpPr>
            <a:spLocks noChangeShapeType="1"/>
          </p:cNvSpPr>
          <p:nvPr/>
        </p:nvSpPr>
        <p:spPr bwMode="auto">
          <a:xfrm>
            <a:off x="5562600" y="3886200"/>
            <a:ext cx="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20" name="Line 24"/>
          <p:cNvSpPr>
            <a:spLocks noChangeShapeType="1"/>
          </p:cNvSpPr>
          <p:nvPr/>
        </p:nvSpPr>
        <p:spPr bwMode="auto">
          <a:xfrm flipV="1">
            <a:off x="5791200" y="17526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21" name="Line 25"/>
          <p:cNvSpPr>
            <a:spLocks noChangeShapeType="1"/>
          </p:cNvSpPr>
          <p:nvPr/>
        </p:nvSpPr>
        <p:spPr bwMode="auto">
          <a:xfrm>
            <a:off x="5943600" y="28194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22" name="Oval 26"/>
          <p:cNvSpPr>
            <a:spLocks noChangeArrowheads="1"/>
          </p:cNvSpPr>
          <p:nvPr/>
        </p:nvSpPr>
        <p:spPr bwMode="auto">
          <a:xfrm>
            <a:off x="6324600" y="1371600"/>
            <a:ext cx="2057400" cy="1981200"/>
          </a:xfrm>
          <a:prstGeom prst="ellipse">
            <a:avLst/>
          </a:prstGeom>
          <a:solidFill>
            <a:schemeClr val="accent1">
              <a:lumMod val="20000"/>
              <a:lumOff val="80000"/>
            </a:schemeClr>
          </a:solidFill>
          <a:ln>
            <a:noFill/>
          </a:ln>
          <a:effectLst/>
        </p:spPr>
        <p:txBody>
          <a:bodyPr wrap="none" anchor="ctr"/>
          <a:lstStyle/>
          <a:p>
            <a:endParaRPr lang="en-US"/>
          </a:p>
        </p:txBody>
      </p:sp>
      <p:sp>
        <p:nvSpPr>
          <p:cNvPr id="157723" name="Rectangle 27"/>
          <p:cNvSpPr>
            <a:spLocks noChangeArrowheads="1"/>
          </p:cNvSpPr>
          <p:nvPr/>
        </p:nvSpPr>
        <p:spPr bwMode="auto">
          <a:xfrm>
            <a:off x="6934200" y="26670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ALU</a:t>
            </a:r>
          </a:p>
        </p:txBody>
      </p:sp>
      <p:sp>
        <p:nvSpPr>
          <p:cNvPr id="157724" name="Rectangle 28"/>
          <p:cNvSpPr>
            <a:spLocks noChangeArrowheads="1"/>
          </p:cNvSpPr>
          <p:nvPr/>
        </p:nvSpPr>
        <p:spPr bwMode="auto">
          <a:xfrm>
            <a:off x="6934200" y="16002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a:latin typeface="Arial" pitchFamily="34" charset="0"/>
              </a:rPr>
              <a:t>μ</a:t>
            </a:r>
            <a:r>
              <a:rPr lang="en-US" altLang="en-US">
                <a:latin typeface="Arial" pitchFamily="34" charset="0"/>
              </a:rPr>
              <a:t>CU</a:t>
            </a:r>
          </a:p>
        </p:txBody>
      </p:sp>
      <p:sp>
        <p:nvSpPr>
          <p:cNvPr id="157725" name="Rectangle 29"/>
          <p:cNvSpPr>
            <a:spLocks noChangeArrowheads="1"/>
          </p:cNvSpPr>
          <p:nvPr/>
        </p:nvSpPr>
        <p:spPr bwMode="auto">
          <a:xfrm>
            <a:off x="6934200" y="2133600"/>
            <a:ext cx="762000" cy="5334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itchFamily="34" charset="0"/>
              </a:rPr>
              <a:t>regs</a:t>
            </a:r>
          </a:p>
        </p:txBody>
      </p:sp>
    </p:spTree>
    <p:extLst>
      <p:ext uri="{BB962C8B-B14F-4D97-AF65-F5344CB8AC3E}">
        <p14:creationId xmlns:p14="http://schemas.microsoft.com/office/powerpoint/2010/main" val="462869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98660" name="Rectangle 4"/>
          <p:cNvSpPr>
            <a:spLocks noGrp="1" noChangeArrowheads="1"/>
          </p:cNvSpPr>
          <p:nvPr>
            <p:ph type="ctrTitle"/>
          </p:nvPr>
        </p:nvSpPr>
        <p:spPr/>
        <p:txBody>
          <a:bodyPr/>
          <a:lstStyle/>
          <a:p>
            <a:r>
              <a:rPr lang="en-US" altLang="en-US"/>
              <a:t>Multimedia extensions</a:t>
            </a:r>
          </a:p>
        </p:txBody>
      </p:sp>
      <p:sp>
        <p:nvSpPr>
          <p:cNvPr id="198661" name="Rectangle 5"/>
          <p:cNvSpPr>
            <a:spLocks noGrp="1" noChangeArrowheads="1"/>
          </p:cNvSpPr>
          <p:nvPr>
            <p:ph type="subTitle" idx="1"/>
          </p:nvPr>
        </p:nvSpPr>
        <p:spPr/>
        <p:txBody>
          <a:bodyPr/>
          <a:lstStyle/>
          <a:p>
            <a:r>
              <a:rPr lang="en-US" altLang="en-US"/>
              <a:t>SIMD in modern CPUs</a:t>
            </a:r>
          </a:p>
        </p:txBody>
      </p:sp>
    </p:spTree>
    <p:extLst>
      <p:ext uri="{BB962C8B-B14F-4D97-AF65-F5344CB8AC3E}">
        <p14:creationId xmlns:p14="http://schemas.microsoft.com/office/powerpoint/2010/main" val="378667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21858" name="Rectangle 2"/>
          <p:cNvSpPr>
            <a:spLocks noGrp="1" noChangeArrowheads="1"/>
          </p:cNvSpPr>
          <p:nvPr>
            <p:ph type="title"/>
          </p:nvPr>
        </p:nvSpPr>
        <p:spPr/>
        <p:txBody>
          <a:bodyPr/>
          <a:lstStyle/>
          <a:p>
            <a:r>
              <a:rPr lang="en-US" altLang="en-US"/>
              <a:t>MMX: Basics</a:t>
            </a:r>
          </a:p>
        </p:txBody>
      </p:sp>
      <p:sp>
        <p:nvSpPr>
          <p:cNvPr id="121859" name="Rectangle 3"/>
          <p:cNvSpPr>
            <a:spLocks noGrp="1" noChangeArrowheads="1"/>
          </p:cNvSpPr>
          <p:nvPr>
            <p:ph type="body" idx="1"/>
          </p:nvPr>
        </p:nvSpPr>
        <p:spPr>
          <a:xfrm>
            <a:off x="685800" y="1028700"/>
            <a:ext cx="8153400" cy="5295900"/>
          </a:xfrm>
        </p:spPr>
        <p:txBody>
          <a:bodyPr>
            <a:normAutofit fontScale="92500" lnSpcReduction="10000"/>
          </a:bodyPr>
          <a:lstStyle/>
          <a:p>
            <a:r>
              <a:rPr lang="en-US" altLang="en-US"/>
              <a:t>Multimedia applications are becoming popular</a:t>
            </a:r>
          </a:p>
          <a:p>
            <a:r>
              <a:rPr lang="en-US" altLang="en-US"/>
              <a:t>Are current ISAs a good match for them?</a:t>
            </a:r>
          </a:p>
          <a:p>
            <a:r>
              <a:rPr lang="en-US" altLang="en-US"/>
              <a:t>Methodology:</a:t>
            </a:r>
          </a:p>
          <a:p>
            <a:pPr lvl="1"/>
            <a:r>
              <a:rPr lang="en-US" altLang="en-US"/>
              <a:t>Consider a number of “typical” applications</a:t>
            </a:r>
          </a:p>
          <a:p>
            <a:pPr lvl="1"/>
            <a:r>
              <a:rPr lang="en-US" altLang="en-US"/>
              <a:t>Can we do better?</a:t>
            </a:r>
          </a:p>
          <a:p>
            <a:pPr lvl="1"/>
            <a:r>
              <a:rPr lang="en-US" altLang="en-US"/>
              <a:t>Cost vs. performance vs. utility tradeoffs</a:t>
            </a:r>
          </a:p>
          <a:p>
            <a:r>
              <a:rPr lang="en-US" altLang="en-US"/>
              <a:t>Net Result: Intel’s MMX</a:t>
            </a:r>
          </a:p>
          <a:p>
            <a:r>
              <a:rPr lang="en-US" altLang="en-US"/>
              <a:t>Can also be viewed as an attempt to maintain market share</a:t>
            </a:r>
          </a:p>
          <a:p>
            <a:pPr lvl="1"/>
            <a:r>
              <a:rPr lang="en-US" altLang="en-US"/>
              <a:t>If people are going to use these kind of applications we better support them</a:t>
            </a:r>
          </a:p>
        </p:txBody>
      </p:sp>
    </p:spTree>
    <p:extLst>
      <p:ext uri="{BB962C8B-B14F-4D97-AF65-F5344CB8AC3E}">
        <p14:creationId xmlns:p14="http://schemas.microsoft.com/office/powerpoint/2010/main" val="25922591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22882" name="Rectangle 2"/>
          <p:cNvSpPr>
            <a:spLocks noGrp="1" noChangeArrowheads="1"/>
          </p:cNvSpPr>
          <p:nvPr>
            <p:ph type="title"/>
          </p:nvPr>
        </p:nvSpPr>
        <p:spPr/>
        <p:txBody>
          <a:bodyPr/>
          <a:lstStyle/>
          <a:p>
            <a:r>
              <a:rPr lang="en-US" altLang="en-US"/>
              <a:t>Multimedia Applications</a:t>
            </a:r>
          </a:p>
        </p:txBody>
      </p:sp>
      <p:sp>
        <p:nvSpPr>
          <p:cNvPr id="122883" name="Rectangle 3"/>
          <p:cNvSpPr>
            <a:spLocks noGrp="1" noChangeArrowheads="1"/>
          </p:cNvSpPr>
          <p:nvPr>
            <p:ph type="body" idx="1"/>
          </p:nvPr>
        </p:nvSpPr>
        <p:spPr/>
        <p:txBody>
          <a:bodyPr>
            <a:normAutofit lnSpcReduction="10000"/>
          </a:bodyPr>
          <a:lstStyle/>
          <a:p>
            <a:r>
              <a:rPr lang="en-US" altLang="en-US" sz="2400"/>
              <a:t>Most multimedia apps have lots of parallelism:</a:t>
            </a:r>
          </a:p>
          <a:p>
            <a:pPr lvl="1"/>
            <a:r>
              <a:rPr lang="en-US" altLang="en-US" sz="2000"/>
              <a:t>for I = here to infinity</a:t>
            </a:r>
          </a:p>
          <a:p>
            <a:pPr lvl="2"/>
            <a:r>
              <a:rPr lang="en-US" altLang="en-US" sz="2000"/>
              <a:t>out[I] = in_a[I] * in_b[I]</a:t>
            </a:r>
          </a:p>
          <a:p>
            <a:pPr lvl="1"/>
            <a:r>
              <a:rPr lang="en-US" altLang="en-US" sz="2000"/>
              <a:t>At runtime:</a:t>
            </a:r>
          </a:p>
          <a:p>
            <a:pPr lvl="2"/>
            <a:r>
              <a:rPr lang="en-US" altLang="en-US" sz="2000"/>
              <a:t>out[0] = in_a[0] * in_b[0]</a:t>
            </a:r>
          </a:p>
          <a:p>
            <a:pPr lvl="2"/>
            <a:r>
              <a:rPr lang="en-US" altLang="en-US" sz="2000"/>
              <a:t>out[1] = in_a[1] * in_b[1]</a:t>
            </a:r>
          </a:p>
          <a:p>
            <a:pPr lvl="2"/>
            <a:r>
              <a:rPr lang="en-US" altLang="en-US" sz="2000"/>
              <a:t>out[2] = in_a[2] * in_b[2]</a:t>
            </a:r>
          </a:p>
          <a:p>
            <a:pPr lvl="2"/>
            <a:r>
              <a:rPr lang="en-US" altLang="en-US" sz="2000"/>
              <a:t>out[3] = in_a[3] * in_b[3]</a:t>
            </a:r>
          </a:p>
          <a:p>
            <a:pPr lvl="2"/>
            <a:r>
              <a:rPr lang="en-US" altLang="en-US" sz="2000"/>
              <a:t>…..</a:t>
            </a:r>
          </a:p>
          <a:p>
            <a:r>
              <a:rPr lang="en-US" altLang="en-US" sz="2400"/>
              <a:t>Also, work on short integers:</a:t>
            </a:r>
          </a:p>
          <a:p>
            <a:pPr lvl="1"/>
            <a:r>
              <a:rPr lang="en-US" altLang="en-US" sz="2000"/>
              <a:t>in_a[i] is 0 to 256 for example (color)</a:t>
            </a:r>
          </a:p>
          <a:p>
            <a:pPr lvl="1"/>
            <a:r>
              <a:rPr lang="en-US" altLang="en-US" sz="2000"/>
              <a:t>or, 0 to 64k (16-bit audio)</a:t>
            </a:r>
          </a:p>
        </p:txBody>
      </p:sp>
    </p:spTree>
    <p:extLst>
      <p:ext uri="{BB962C8B-B14F-4D97-AF65-F5344CB8AC3E}">
        <p14:creationId xmlns:p14="http://schemas.microsoft.com/office/powerpoint/2010/main" val="28000214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33122" name="Rectangle 2"/>
          <p:cNvSpPr>
            <a:spLocks noGrp="1" noChangeArrowheads="1"/>
          </p:cNvSpPr>
          <p:nvPr>
            <p:ph type="title"/>
          </p:nvPr>
        </p:nvSpPr>
        <p:spPr/>
        <p:txBody>
          <a:bodyPr/>
          <a:lstStyle/>
          <a:p>
            <a:r>
              <a:rPr lang="en-US" altLang="en-US" b="1"/>
              <a:t>Observations</a:t>
            </a:r>
          </a:p>
        </p:txBody>
      </p:sp>
      <p:sp>
        <p:nvSpPr>
          <p:cNvPr id="133123" name="Rectangle 3"/>
          <p:cNvSpPr>
            <a:spLocks noGrp="1" noChangeArrowheads="1"/>
          </p:cNvSpPr>
          <p:nvPr>
            <p:ph type="body" idx="1"/>
          </p:nvPr>
        </p:nvSpPr>
        <p:spPr/>
        <p:txBody>
          <a:bodyPr/>
          <a:lstStyle/>
          <a:p>
            <a:pPr>
              <a:lnSpc>
                <a:spcPct val="90000"/>
              </a:lnSpc>
            </a:pPr>
            <a:r>
              <a:rPr lang="en-US" altLang="en-US" sz="2400"/>
              <a:t>32-bit registers are wasted</a:t>
            </a:r>
          </a:p>
          <a:p>
            <a:pPr lvl="1">
              <a:lnSpc>
                <a:spcPct val="90000"/>
              </a:lnSpc>
            </a:pPr>
            <a:r>
              <a:rPr lang="en-US" altLang="en-US" sz="2000"/>
              <a:t>only using part of them and </a:t>
            </a:r>
            <a:r>
              <a:rPr lang="en-US" altLang="en-US" sz="2000" u="sng"/>
              <a:t>we know</a:t>
            </a:r>
          </a:p>
          <a:p>
            <a:pPr lvl="1">
              <a:lnSpc>
                <a:spcPct val="90000"/>
              </a:lnSpc>
            </a:pPr>
            <a:r>
              <a:rPr lang="en-US" altLang="en-US" sz="2000"/>
              <a:t>ALUs underutilized and </a:t>
            </a:r>
            <a:r>
              <a:rPr lang="en-US" altLang="en-US" sz="2000" u="sng"/>
              <a:t>we know</a:t>
            </a:r>
          </a:p>
          <a:p>
            <a:pPr>
              <a:lnSpc>
                <a:spcPct val="90000"/>
              </a:lnSpc>
            </a:pPr>
            <a:r>
              <a:rPr lang="en-US" altLang="en-US" sz="2400"/>
              <a:t>Instruction specification is inefficient</a:t>
            </a:r>
          </a:p>
          <a:p>
            <a:pPr lvl="1">
              <a:lnSpc>
                <a:spcPct val="90000"/>
              </a:lnSpc>
            </a:pPr>
            <a:r>
              <a:rPr lang="en-US" altLang="en-US" sz="2000"/>
              <a:t>even though we know that a lot of the same operations will be performed still we have to specify each of the individually</a:t>
            </a:r>
          </a:p>
          <a:p>
            <a:pPr lvl="1">
              <a:lnSpc>
                <a:spcPct val="90000"/>
              </a:lnSpc>
            </a:pPr>
            <a:r>
              <a:rPr lang="en-US" altLang="en-US" sz="2000"/>
              <a:t>Instruction bandwidth </a:t>
            </a:r>
          </a:p>
          <a:p>
            <a:pPr lvl="1">
              <a:lnSpc>
                <a:spcPct val="90000"/>
              </a:lnSpc>
            </a:pPr>
            <a:r>
              <a:rPr lang="en-US" altLang="en-US" sz="2000"/>
              <a:t>Discovering Parallelism</a:t>
            </a:r>
          </a:p>
          <a:p>
            <a:pPr lvl="1">
              <a:lnSpc>
                <a:spcPct val="90000"/>
              </a:lnSpc>
            </a:pPr>
            <a:r>
              <a:rPr lang="en-US" altLang="en-US" sz="2000"/>
              <a:t>Memory Ports?</a:t>
            </a:r>
          </a:p>
          <a:p>
            <a:pPr lvl="2">
              <a:lnSpc>
                <a:spcPct val="90000"/>
              </a:lnSpc>
            </a:pPr>
            <a:r>
              <a:rPr lang="en-US" altLang="en-US" sz="2000"/>
              <a:t>Could read four elements of an array with one 32-bit load</a:t>
            </a:r>
          </a:p>
          <a:p>
            <a:pPr lvl="2">
              <a:lnSpc>
                <a:spcPct val="90000"/>
              </a:lnSpc>
            </a:pPr>
            <a:r>
              <a:rPr lang="en-US" altLang="en-US" sz="2000"/>
              <a:t>Same for stores</a:t>
            </a:r>
          </a:p>
          <a:p>
            <a:pPr lvl="2">
              <a:lnSpc>
                <a:spcPct val="90000"/>
              </a:lnSpc>
            </a:pPr>
            <a:r>
              <a:rPr lang="en-US" altLang="en-US" sz="2000"/>
              <a:t>The hardware will have a hard time discovering this</a:t>
            </a:r>
          </a:p>
          <a:p>
            <a:pPr lvl="3">
              <a:lnSpc>
                <a:spcPct val="90000"/>
              </a:lnSpc>
            </a:pPr>
            <a:r>
              <a:rPr lang="en-US" altLang="en-US" sz="2000"/>
              <a:t>Coalescing and dependences</a:t>
            </a:r>
          </a:p>
        </p:txBody>
      </p:sp>
    </p:spTree>
    <p:extLst>
      <p:ext uri="{BB962C8B-B14F-4D97-AF65-F5344CB8AC3E}">
        <p14:creationId xmlns:p14="http://schemas.microsoft.com/office/powerpoint/2010/main" val="9940382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32098" name="Rectangle 2"/>
          <p:cNvSpPr>
            <a:spLocks noGrp="1" noChangeArrowheads="1"/>
          </p:cNvSpPr>
          <p:nvPr>
            <p:ph type="title"/>
          </p:nvPr>
        </p:nvSpPr>
        <p:spPr>
          <a:xfrm>
            <a:off x="457200" y="152400"/>
            <a:ext cx="8229600" cy="1143000"/>
          </a:xfrm>
        </p:spPr>
        <p:txBody>
          <a:bodyPr/>
          <a:lstStyle/>
          <a:p>
            <a:r>
              <a:rPr lang="en-US" altLang="en-US" b="1" dirty="0"/>
              <a:t>MMX Contd.</a:t>
            </a:r>
          </a:p>
        </p:txBody>
      </p:sp>
      <p:sp>
        <p:nvSpPr>
          <p:cNvPr id="132099" name="Rectangle 3"/>
          <p:cNvSpPr>
            <a:spLocks noGrp="1" noChangeArrowheads="1"/>
          </p:cNvSpPr>
          <p:nvPr>
            <p:ph type="body" idx="1"/>
          </p:nvPr>
        </p:nvSpPr>
        <p:spPr/>
        <p:txBody>
          <a:bodyPr>
            <a:normAutofit fontScale="92500" lnSpcReduction="20000"/>
          </a:bodyPr>
          <a:lstStyle/>
          <a:p>
            <a:r>
              <a:rPr lang="en-US" altLang="en-US"/>
              <a:t>Can do better than traditional ISA</a:t>
            </a:r>
          </a:p>
          <a:p>
            <a:pPr lvl="1"/>
            <a:r>
              <a:rPr lang="en-US" altLang="en-US"/>
              <a:t>new data types</a:t>
            </a:r>
          </a:p>
          <a:p>
            <a:pPr lvl="1"/>
            <a:r>
              <a:rPr lang="en-US" altLang="en-US"/>
              <a:t>new instructions</a:t>
            </a:r>
          </a:p>
          <a:p>
            <a:r>
              <a:rPr lang="en-US" altLang="en-US"/>
              <a:t>Pack data in 64-bit words</a:t>
            </a:r>
          </a:p>
          <a:p>
            <a:pPr lvl="1"/>
            <a:r>
              <a:rPr lang="en-US" altLang="en-US"/>
              <a:t>bytes</a:t>
            </a:r>
          </a:p>
          <a:p>
            <a:pPr lvl="1"/>
            <a:r>
              <a:rPr lang="en-US" altLang="en-US"/>
              <a:t>“words” (16 bits)</a:t>
            </a:r>
          </a:p>
          <a:p>
            <a:pPr lvl="1"/>
            <a:r>
              <a:rPr lang="en-US" altLang="en-US"/>
              <a:t>“double words” (32 bits)</a:t>
            </a:r>
          </a:p>
          <a:p>
            <a:r>
              <a:rPr lang="en-US" altLang="en-US"/>
              <a:t>Operate on packed data like short vectors</a:t>
            </a:r>
          </a:p>
          <a:p>
            <a:pPr lvl="1"/>
            <a:r>
              <a:rPr lang="en-US" altLang="en-US"/>
              <a:t>SIMD</a:t>
            </a:r>
          </a:p>
          <a:p>
            <a:pPr lvl="1"/>
            <a:r>
              <a:rPr lang="en-US" altLang="en-US"/>
              <a:t>First used in Livermore S-1 (&gt; 20 years)</a:t>
            </a:r>
          </a:p>
          <a:p>
            <a:endParaRPr lang="en-US" altLang="en-US"/>
          </a:p>
        </p:txBody>
      </p:sp>
    </p:spTree>
    <p:extLst>
      <p:ext uri="{BB962C8B-B14F-4D97-AF65-F5344CB8AC3E}">
        <p14:creationId xmlns:p14="http://schemas.microsoft.com/office/powerpoint/2010/main" val="5810967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23906" name="Rectangle 2"/>
          <p:cNvSpPr>
            <a:spLocks noGrp="1" noChangeArrowheads="1"/>
          </p:cNvSpPr>
          <p:nvPr>
            <p:ph type="title"/>
          </p:nvPr>
        </p:nvSpPr>
        <p:spPr>
          <a:xfrm>
            <a:off x="457200" y="-76200"/>
            <a:ext cx="8229600" cy="1143000"/>
          </a:xfrm>
        </p:spPr>
        <p:txBody>
          <a:bodyPr/>
          <a:lstStyle/>
          <a:p>
            <a:r>
              <a:rPr lang="en-US" altLang="en-US" b="1"/>
              <a:t>MMX:Example</a:t>
            </a:r>
            <a:endParaRPr lang="en-US" altLang="en-US" b="1" dirty="0"/>
          </a:p>
        </p:txBody>
      </p:sp>
      <p:grpSp>
        <p:nvGrpSpPr>
          <p:cNvPr id="123911" name="Group 7"/>
          <p:cNvGrpSpPr>
            <a:grpSpLocks/>
          </p:cNvGrpSpPr>
          <p:nvPr/>
        </p:nvGrpSpPr>
        <p:grpSpPr bwMode="auto">
          <a:xfrm>
            <a:off x="1117600" y="1143000"/>
            <a:ext cx="5384800" cy="400050"/>
            <a:chOff x="528" y="1440"/>
            <a:chExt cx="2544" cy="336"/>
          </a:xfrm>
        </p:grpSpPr>
        <p:sp>
          <p:nvSpPr>
            <p:cNvPr id="123908" name="Rectangle 4"/>
            <p:cNvSpPr>
              <a:spLocks noChangeArrowheads="1"/>
            </p:cNvSpPr>
            <p:nvPr/>
          </p:nvSpPr>
          <p:spPr bwMode="auto">
            <a:xfrm>
              <a:off x="528" y="1440"/>
              <a:ext cx="2544"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09" name="Rectangle 5"/>
            <p:cNvSpPr>
              <a:spLocks noChangeArrowheads="1"/>
            </p:cNvSpPr>
            <p:nvPr/>
          </p:nvSpPr>
          <p:spPr bwMode="auto">
            <a:xfrm>
              <a:off x="528"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0" name="Rectangle 6"/>
            <p:cNvSpPr>
              <a:spLocks noChangeArrowheads="1"/>
            </p:cNvSpPr>
            <p:nvPr/>
          </p:nvSpPr>
          <p:spPr bwMode="auto">
            <a:xfrm>
              <a:off x="1824"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912" name="Group 8"/>
          <p:cNvGrpSpPr>
            <a:grpSpLocks/>
          </p:cNvGrpSpPr>
          <p:nvPr/>
        </p:nvGrpSpPr>
        <p:grpSpPr bwMode="auto">
          <a:xfrm>
            <a:off x="1117600" y="2057400"/>
            <a:ext cx="5384800" cy="400050"/>
            <a:chOff x="528" y="1440"/>
            <a:chExt cx="2544" cy="336"/>
          </a:xfrm>
        </p:grpSpPr>
        <p:sp>
          <p:nvSpPr>
            <p:cNvPr id="123913" name="Rectangle 9"/>
            <p:cNvSpPr>
              <a:spLocks noChangeArrowheads="1"/>
            </p:cNvSpPr>
            <p:nvPr/>
          </p:nvSpPr>
          <p:spPr bwMode="auto">
            <a:xfrm>
              <a:off x="528" y="1440"/>
              <a:ext cx="2544"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4" name="Rectangle 10"/>
            <p:cNvSpPr>
              <a:spLocks noChangeArrowheads="1"/>
            </p:cNvSpPr>
            <p:nvPr/>
          </p:nvSpPr>
          <p:spPr bwMode="auto">
            <a:xfrm>
              <a:off x="528"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5" name="Rectangle 11"/>
            <p:cNvSpPr>
              <a:spLocks noChangeArrowheads="1"/>
            </p:cNvSpPr>
            <p:nvPr/>
          </p:nvSpPr>
          <p:spPr bwMode="auto">
            <a:xfrm>
              <a:off x="1824"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919" name="Group 15"/>
          <p:cNvGrpSpPr>
            <a:grpSpLocks/>
          </p:cNvGrpSpPr>
          <p:nvPr/>
        </p:nvGrpSpPr>
        <p:grpSpPr bwMode="auto">
          <a:xfrm>
            <a:off x="1219200" y="3143250"/>
            <a:ext cx="5384800" cy="400050"/>
            <a:chOff x="528" y="1440"/>
            <a:chExt cx="2544" cy="336"/>
          </a:xfrm>
        </p:grpSpPr>
        <p:sp>
          <p:nvSpPr>
            <p:cNvPr id="123920" name="Rectangle 16"/>
            <p:cNvSpPr>
              <a:spLocks noChangeArrowheads="1"/>
            </p:cNvSpPr>
            <p:nvPr/>
          </p:nvSpPr>
          <p:spPr bwMode="auto">
            <a:xfrm>
              <a:off x="528" y="1440"/>
              <a:ext cx="2544" cy="33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1" name="Rectangle 17"/>
            <p:cNvSpPr>
              <a:spLocks noChangeArrowheads="1"/>
            </p:cNvSpPr>
            <p:nvPr/>
          </p:nvSpPr>
          <p:spPr bwMode="auto">
            <a:xfrm>
              <a:off x="528"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2" name="Rectangle 18"/>
            <p:cNvSpPr>
              <a:spLocks noChangeArrowheads="1"/>
            </p:cNvSpPr>
            <p:nvPr/>
          </p:nvSpPr>
          <p:spPr bwMode="auto">
            <a:xfrm>
              <a:off x="1824" y="1440"/>
              <a:ext cx="62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923" name="Line 19"/>
          <p:cNvSpPr>
            <a:spLocks noChangeShapeType="1"/>
          </p:cNvSpPr>
          <p:nvPr/>
        </p:nvSpPr>
        <p:spPr bwMode="auto">
          <a:xfrm>
            <a:off x="1727200" y="1371600"/>
            <a:ext cx="0" cy="200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4" name="Line 20"/>
          <p:cNvSpPr>
            <a:spLocks noChangeShapeType="1"/>
          </p:cNvSpPr>
          <p:nvPr/>
        </p:nvSpPr>
        <p:spPr bwMode="auto">
          <a:xfrm>
            <a:off x="3149600" y="1371600"/>
            <a:ext cx="0" cy="200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5" name="Line 21"/>
          <p:cNvSpPr>
            <a:spLocks noChangeShapeType="1"/>
          </p:cNvSpPr>
          <p:nvPr/>
        </p:nvSpPr>
        <p:spPr bwMode="auto">
          <a:xfrm>
            <a:off x="4673600" y="1314450"/>
            <a:ext cx="0" cy="200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6" name="Line 22"/>
          <p:cNvSpPr>
            <a:spLocks noChangeShapeType="1"/>
          </p:cNvSpPr>
          <p:nvPr/>
        </p:nvSpPr>
        <p:spPr bwMode="auto">
          <a:xfrm>
            <a:off x="5892800" y="1314450"/>
            <a:ext cx="0" cy="200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27" name="Text Box 23"/>
          <p:cNvSpPr txBox="1">
            <a:spLocks noChangeArrowheads="1"/>
          </p:cNvSpPr>
          <p:nvPr/>
        </p:nvSpPr>
        <p:spPr bwMode="auto">
          <a:xfrm>
            <a:off x="1117600" y="3771900"/>
            <a:ext cx="54641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Narrow" pitchFamily="34" charset="0"/>
              </a:rPr>
              <a:t>Up to 8 operations (64bit) go in parallel</a:t>
            </a:r>
          </a:p>
          <a:p>
            <a:pPr>
              <a:buFont typeface="Wingdings" pitchFamily="2" charset="2"/>
              <a:buChar char="w"/>
            </a:pPr>
            <a:r>
              <a:rPr lang="en-US" altLang="en-US">
                <a:latin typeface="Arial Narrow" pitchFamily="34" charset="0"/>
              </a:rPr>
              <a:t> Potential improvement: 8x</a:t>
            </a:r>
          </a:p>
          <a:p>
            <a:pPr>
              <a:buFont typeface="Wingdings" pitchFamily="2" charset="2"/>
              <a:buChar char="w"/>
            </a:pPr>
            <a:r>
              <a:rPr lang="en-US" altLang="en-US">
                <a:latin typeface="Arial Narrow" pitchFamily="34" charset="0"/>
              </a:rPr>
              <a:t> In practice less but still good</a:t>
            </a:r>
            <a:br>
              <a:rPr lang="en-US" altLang="en-US">
                <a:latin typeface="Arial Narrow" pitchFamily="34" charset="0"/>
              </a:rPr>
            </a:br>
            <a:endParaRPr lang="en-US" altLang="en-US">
              <a:latin typeface="Arial Narrow" pitchFamily="34" charset="0"/>
            </a:endParaRPr>
          </a:p>
          <a:p>
            <a:pPr>
              <a:buFont typeface="Wingdings" pitchFamily="2" charset="2"/>
              <a:buChar char="w"/>
            </a:pPr>
            <a:r>
              <a:rPr lang="en-US" altLang="en-US">
                <a:latin typeface="Arial Narrow" pitchFamily="34" charset="0"/>
              </a:rPr>
              <a:t>Besides another reason to think your machine</a:t>
            </a:r>
          </a:p>
          <a:p>
            <a:pPr>
              <a:buFont typeface="Wingdings" pitchFamily="2" charset="2"/>
              <a:buChar char="w"/>
            </a:pPr>
            <a:r>
              <a:rPr lang="en-US" altLang="en-US">
                <a:latin typeface="Arial Narrow" pitchFamily="34" charset="0"/>
              </a:rPr>
              <a:t>is obsolete</a:t>
            </a:r>
          </a:p>
          <a:p>
            <a:endParaRPr lang="en-US" altLang="en-US"/>
          </a:p>
        </p:txBody>
      </p:sp>
    </p:spTree>
    <p:extLst>
      <p:ext uri="{BB962C8B-B14F-4D97-AF65-F5344CB8AC3E}">
        <p14:creationId xmlns:p14="http://schemas.microsoft.com/office/powerpoint/2010/main" val="22524149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34146" name="Rectangle 2"/>
          <p:cNvSpPr>
            <a:spLocks noGrp="1" noChangeArrowheads="1"/>
          </p:cNvSpPr>
          <p:nvPr>
            <p:ph type="title"/>
          </p:nvPr>
        </p:nvSpPr>
        <p:spPr/>
        <p:txBody>
          <a:bodyPr/>
          <a:lstStyle/>
          <a:p>
            <a:r>
              <a:rPr lang="en-US" altLang="en-US"/>
              <a:t>Data Types</a:t>
            </a:r>
          </a:p>
        </p:txBody>
      </p:sp>
      <p:pic>
        <p:nvPicPr>
          <p:cNvPr id="134148" name="Picture 4" descr="m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57350"/>
            <a:ext cx="6350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2198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wikia.com/doom/images/4/4a/Screenshot_Doom_20121022_1655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2965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06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2725858" cy="493871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152400" y="272534"/>
            <a:ext cx="1510350" cy="461665"/>
          </a:xfrm>
          <a:prstGeom prst="rect">
            <a:avLst/>
          </a:prstGeom>
          <a:solidFill>
            <a:srgbClr val="002060"/>
          </a:solidFill>
        </p:spPr>
        <p:txBody>
          <a:bodyPr wrap="none" rtlCol="0">
            <a:spAutoFit/>
          </a:bodyPr>
          <a:lstStyle/>
          <a:p>
            <a:r>
              <a:rPr lang="en-US" sz="2400" dirty="0" smtClean="0">
                <a:solidFill>
                  <a:schemeClr val="bg1"/>
                </a:solidFill>
              </a:rPr>
              <a:t>ADD K1 K2</a:t>
            </a:r>
            <a:endParaRPr lang="en-US" sz="2400" dirty="0">
              <a:solidFill>
                <a:schemeClr val="bg1"/>
              </a:solidFill>
            </a:endParaRPr>
          </a:p>
        </p:txBody>
      </p:sp>
      <p:sp>
        <p:nvSpPr>
          <p:cNvPr id="9" name="TextBox 8"/>
          <p:cNvSpPr txBox="1"/>
          <p:nvPr/>
        </p:nvSpPr>
        <p:spPr>
          <a:xfrm>
            <a:off x="233838" y="6265485"/>
            <a:ext cx="1492716" cy="584775"/>
          </a:xfrm>
          <a:prstGeom prst="rect">
            <a:avLst/>
          </a:prstGeom>
          <a:noFill/>
        </p:spPr>
        <p:txBody>
          <a:bodyPr wrap="none" rtlCol="0">
            <a:spAutoFit/>
          </a:bodyPr>
          <a:lstStyle/>
          <a:p>
            <a:r>
              <a:rPr lang="en-US" sz="3200" b="1" dirty="0" smtClean="0"/>
              <a:t>CYCLE 1</a:t>
            </a:r>
            <a:endParaRPr lang="en-US" sz="3200" b="1" dirty="0"/>
          </a:p>
        </p:txBody>
      </p:sp>
      <p:grpSp>
        <p:nvGrpSpPr>
          <p:cNvPr id="317" name="Group 316"/>
          <p:cNvGrpSpPr/>
          <p:nvPr/>
        </p:nvGrpSpPr>
        <p:grpSpPr>
          <a:xfrm>
            <a:off x="681074" y="1402613"/>
            <a:ext cx="5940330" cy="2178786"/>
            <a:chOff x="681074" y="1402613"/>
            <a:chExt cx="5940330" cy="2178786"/>
          </a:xfrm>
        </p:grpSpPr>
        <p:grpSp>
          <p:nvGrpSpPr>
            <p:cNvPr id="318" name="Group 317"/>
            <p:cNvGrpSpPr/>
            <p:nvPr/>
          </p:nvGrpSpPr>
          <p:grpSpPr>
            <a:xfrm>
              <a:off x="681074" y="1402613"/>
              <a:ext cx="5940330" cy="2178786"/>
              <a:chOff x="681074" y="1402613"/>
              <a:chExt cx="5940330" cy="2178786"/>
            </a:xfrm>
          </p:grpSpPr>
          <p:sp>
            <p:nvSpPr>
              <p:cNvPr id="32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19" name="Group 318"/>
            <p:cNvGrpSpPr/>
            <p:nvPr/>
          </p:nvGrpSpPr>
          <p:grpSpPr>
            <a:xfrm>
              <a:off x="3686758" y="3102584"/>
              <a:ext cx="627578" cy="465660"/>
              <a:chOff x="3686758" y="3102584"/>
              <a:chExt cx="627578" cy="465660"/>
            </a:xfrm>
          </p:grpSpPr>
          <p:sp>
            <p:nvSpPr>
              <p:cNvPr id="32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21" name="Group 320"/>
              <p:cNvGrpSpPr/>
              <p:nvPr/>
            </p:nvGrpSpPr>
            <p:grpSpPr>
              <a:xfrm>
                <a:off x="3686758" y="3102584"/>
                <a:ext cx="481222" cy="465660"/>
                <a:chOff x="3686758" y="3102584"/>
                <a:chExt cx="481222" cy="465660"/>
              </a:xfrm>
            </p:grpSpPr>
            <p:sp>
              <p:nvSpPr>
                <p:cNvPr id="32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2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277"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294"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9"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36300316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File:Heretic-Sabrecl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599"/>
            <a:ext cx="845820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599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ea typeface="ＭＳ Ｐゴシック" charset="-128"/>
                <a:cs typeface="ＭＳ Ｐゴシック" charset="-128"/>
              </a:rPr>
              <a:t>Vector Processors</a:t>
            </a:r>
          </a:p>
        </p:txBody>
      </p:sp>
      <p:sp>
        <p:nvSpPr>
          <p:cNvPr id="34819" name="Rectangle 3"/>
          <p:cNvSpPr>
            <a:spLocks noGrp="1" noChangeArrowheads="1"/>
          </p:cNvSpPr>
          <p:nvPr>
            <p:ph type="body" idx="1"/>
          </p:nvPr>
        </p:nvSpPr>
        <p:spPr>
          <a:xfrm>
            <a:off x="304800" y="5029200"/>
            <a:ext cx="8534400" cy="1447800"/>
          </a:xfrm>
        </p:spPr>
        <p:txBody>
          <a:bodyPr>
            <a:normAutofit fontScale="85000" lnSpcReduction="10000"/>
          </a:bodyPr>
          <a:lstStyle/>
          <a:p>
            <a:r>
              <a:rPr lang="en-US" dirty="0">
                <a:ea typeface="ＭＳ Ｐゴシック" charset="-128"/>
                <a:cs typeface="ＭＳ Ｐゴシック" charset="-128"/>
              </a:rPr>
              <a:t>Scalar processors operate on single numbers (scalars)</a:t>
            </a:r>
          </a:p>
          <a:p>
            <a:r>
              <a:rPr lang="en-US" dirty="0">
                <a:ea typeface="ＭＳ Ｐゴシック" charset="-128"/>
                <a:cs typeface="ＭＳ Ｐゴシック" charset="-128"/>
              </a:rPr>
              <a:t>Vector processors operate on vectors of numbers</a:t>
            </a:r>
          </a:p>
          <a:p>
            <a:pPr lvl="1"/>
            <a:r>
              <a:rPr lang="en-US" dirty="0"/>
              <a:t>Linear sequences of numbers</a:t>
            </a:r>
          </a:p>
        </p:txBody>
      </p:sp>
      <p:grpSp>
        <p:nvGrpSpPr>
          <p:cNvPr id="2" name="Group 4"/>
          <p:cNvGrpSpPr>
            <a:grpSpLocks/>
          </p:cNvGrpSpPr>
          <p:nvPr/>
        </p:nvGrpSpPr>
        <p:grpSpPr bwMode="auto">
          <a:xfrm>
            <a:off x="1752600" y="1447800"/>
            <a:ext cx="5616575" cy="3276600"/>
            <a:chOff x="908" y="1824"/>
            <a:chExt cx="3538" cy="2064"/>
          </a:xfrm>
        </p:grpSpPr>
        <p:sp>
          <p:nvSpPr>
            <p:cNvPr id="34821" name="Rectangle 5"/>
            <p:cNvSpPr>
              <a:spLocks noChangeArrowheads="1"/>
            </p:cNvSpPr>
            <p:nvPr/>
          </p:nvSpPr>
          <p:spPr bwMode="auto">
            <a:xfrm>
              <a:off x="908" y="1824"/>
              <a:ext cx="1563" cy="2064"/>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3" name="Group 6"/>
            <p:cNvGrpSpPr>
              <a:grpSpLocks/>
            </p:cNvGrpSpPr>
            <p:nvPr/>
          </p:nvGrpSpPr>
          <p:grpSpPr bwMode="auto">
            <a:xfrm>
              <a:off x="1363" y="2556"/>
              <a:ext cx="672" cy="958"/>
              <a:chOff x="1363" y="2556"/>
              <a:chExt cx="672" cy="958"/>
            </a:xfrm>
          </p:grpSpPr>
          <p:sp>
            <p:nvSpPr>
              <p:cNvPr id="34898" name="Oval 7"/>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99" name="Rectangle 8"/>
              <p:cNvSpPr>
                <a:spLocks noChangeArrowheads="1"/>
              </p:cNvSpPr>
              <p:nvPr/>
            </p:nvSpPr>
            <p:spPr bwMode="auto">
              <a:xfrm>
                <a:off x="1575" y="2894"/>
                <a:ext cx="226" cy="286"/>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dirty="0"/>
                  <a:t>+</a:t>
                </a:r>
              </a:p>
            </p:txBody>
          </p:sp>
          <p:sp>
            <p:nvSpPr>
              <p:cNvPr id="34900" name="Rectangle 9"/>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901" name="Rectangle 10"/>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902" name="Rectangle 11"/>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903" name="Rectangle 12"/>
              <p:cNvSpPr>
                <a:spLocks noChangeArrowheads="1"/>
              </p:cNvSpPr>
              <p:nvPr/>
            </p:nvSpPr>
            <p:spPr bwMode="auto">
              <a:xfrm>
                <a:off x="1363" y="2558"/>
                <a:ext cx="298"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dirty="0">
                    <a:solidFill>
                      <a:srgbClr val="000000"/>
                    </a:solidFill>
                  </a:rPr>
                  <a:t>r1</a:t>
                </a:r>
              </a:p>
            </p:txBody>
          </p:sp>
          <p:sp>
            <p:nvSpPr>
              <p:cNvPr id="34904" name="Rectangle 13"/>
              <p:cNvSpPr>
                <a:spLocks noChangeArrowheads="1"/>
              </p:cNvSpPr>
              <p:nvPr/>
            </p:nvSpPr>
            <p:spPr bwMode="auto">
              <a:xfrm>
                <a:off x="1737" y="2556"/>
                <a:ext cx="298"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dirty="0">
                    <a:solidFill>
                      <a:srgbClr val="000000"/>
                    </a:solidFill>
                  </a:rPr>
                  <a:t>r2</a:t>
                </a:r>
              </a:p>
            </p:txBody>
          </p:sp>
          <p:sp>
            <p:nvSpPr>
              <p:cNvPr id="34905" name="Rectangle 14"/>
              <p:cNvSpPr>
                <a:spLocks noChangeArrowheads="1"/>
              </p:cNvSpPr>
              <p:nvPr/>
            </p:nvSpPr>
            <p:spPr bwMode="auto">
              <a:xfrm>
                <a:off x="1540" y="3225"/>
                <a:ext cx="298"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a:solidFill>
                      <a:srgbClr val="000000"/>
                    </a:solidFill>
                  </a:rPr>
                  <a:t>r3</a:t>
                </a:r>
              </a:p>
            </p:txBody>
          </p:sp>
          <p:sp>
            <p:nvSpPr>
              <p:cNvPr id="34906" name="Line 15"/>
              <p:cNvSpPr>
                <a:spLocks noChangeShapeType="1"/>
              </p:cNvSpPr>
              <p:nvPr/>
            </p:nvSpPr>
            <p:spPr bwMode="auto">
              <a:xfrm>
                <a:off x="1540" y="2826"/>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907" name="Line 16"/>
              <p:cNvSpPr>
                <a:spLocks noChangeShapeType="1"/>
              </p:cNvSpPr>
              <p:nvPr/>
            </p:nvSpPr>
            <p:spPr bwMode="auto">
              <a:xfrm flipH="1">
                <a:off x="1737" y="2826"/>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908" name="Line 17"/>
              <p:cNvSpPr>
                <a:spLocks noChangeShapeType="1"/>
              </p:cNvSpPr>
              <p:nvPr/>
            </p:nvSpPr>
            <p:spPr bwMode="auto">
              <a:xfrm>
                <a:off x="1684" y="3114"/>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sp>
          <p:nvSpPr>
            <p:cNvPr id="34823" name="Rectangle 18"/>
            <p:cNvSpPr>
              <a:spLocks noChangeArrowheads="1"/>
            </p:cNvSpPr>
            <p:nvPr/>
          </p:nvSpPr>
          <p:spPr bwMode="auto">
            <a:xfrm>
              <a:off x="1056" y="3648"/>
              <a:ext cx="131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rgbClr val="009900"/>
                  </a:solidFill>
                  <a:latin typeface="Courier New" charset="0"/>
                </a:rPr>
                <a:t>add r3, r1, r2</a:t>
              </a:r>
            </a:p>
          </p:txBody>
        </p:sp>
        <p:sp>
          <p:nvSpPr>
            <p:cNvPr id="34824" name="Rectangle 19"/>
            <p:cNvSpPr>
              <a:spLocks noChangeArrowheads="1"/>
            </p:cNvSpPr>
            <p:nvPr/>
          </p:nvSpPr>
          <p:spPr bwMode="auto">
            <a:xfrm>
              <a:off x="1200" y="1920"/>
              <a:ext cx="990" cy="444"/>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dirty="0">
                  <a:solidFill>
                    <a:srgbClr val="009900"/>
                  </a:solidFill>
                  <a:latin typeface="Tw Cen MT"/>
                  <a:cs typeface="Tw Cen MT"/>
                </a:rPr>
                <a:t>SCALAR</a:t>
              </a:r>
            </a:p>
            <a:p>
              <a:pPr algn="ctr"/>
              <a:r>
                <a:rPr lang="en-US" sz="2000" b="1" dirty="0">
                  <a:solidFill>
                    <a:srgbClr val="009900"/>
                  </a:solidFill>
                  <a:latin typeface="Tw Cen MT"/>
                  <a:cs typeface="Tw Cen MT"/>
                </a:rPr>
                <a:t>(1 operation)</a:t>
              </a:r>
            </a:p>
          </p:txBody>
        </p:sp>
        <p:sp>
          <p:nvSpPr>
            <p:cNvPr id="34825" name="Rectangle 20"/>
            <p:cNvSpPr>
              <a:spLocks noChangeArrowheads="1"/>
            </p:cNvSpPr>
            <p:nvPr/>
          </p:nvSpPr>
          <p:spPr bwMode="auto">
            <a:xfrm>
              <a:off x="2697" y="1824"/>
              <a:ext cx="1723" cy="2064"/>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4" name="Group 21"/>
            <p:cNvGrpSpPr>
              <a:grpSpLocks/>
            </p:cNvGrpSpPr>
            <p:nvPr/>
          </p:nvGrpSpPr>
          <p:grpSpPr bwMode="auto">
            <a:xfrm>
              <a:off x="3131" y="2364"/>
              <a:ext cx="998" cy="1295"/>
              <a:chOff x="3131" y="2364"/>
              <a:chExt cx="998" cy="1295"/>
            </a:xfrm>
          </p:grpSpPr>
          <p:grpSp>
            <p:nvGrpSpPr>
              <p:cNvPr id="5" name="Group 22"/>
              <p:cNvGrpSpPr>
                <a:grpSpLocks/>
              </p:cNvGrpSpPr>
              <p:nvPr/>
            </p:nvGrpSpPr>
            <p:grpSpPr bwMode="auto">
              <a:xfrm>
                <a:off x="3383" y="2364"/>
                <a:ext cx="616" cy="904"/>
                <a:chOff x="3383" y="2364"/>
                <a:chExt cx="616" cy="904"/>
              </a:xfrm>
            </p:grpSpPr>
            <p:sp>
              <p:nvSpPr>
                <p:cNvPr id="34891" name="Oval 23"/>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92" name="Rectangle 24"/>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93" name="Rectangle 25"/>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94" name="Rectangle 26"/>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95" name="Line 27"/>
                <p:cNvSpPr>
                  <a:spLocks noChangeShapeType="1"/>
                </p:cNvSpPr>
                <p:nvPr/>
              </p:nvSpPr>
              <p:spPr bwMode="auto">
                <a:xfrm>
                  <a:off x="3547" y="2601"/>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96" name="Line 28"/>
                <p:cNvSpPr>
                  <a:spLocks noChangeShapeType="1"/>
                </p:cNvSpPr>
                <p:nvPr/>
              </p:nvSpPr>
              <p:spPr bwMode="auto">
                <a:xfrm flipH="1">
                  <a:off x="3744" y="2601"/>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97" name="Line 29"/>
                <p:cNvSpPr>
                  <a:spLocks noChangeShapeType="1"/>
                </p:cNvSpPr>
                <p:nvPr/>
              </p:nvSpPr>
              <p:spPr bwMode="auto">
                <a:xfrm>
                  <a:off x="3691" y="2889"/>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6" name="Group 30"/>
              <p:cNvGrpSpPr>
                <a:grpSpLocks/>
              </p:cNvGrpSpPr>
              <p:nvPr/>
            </p:nvGrpSpPr>
            <p:grpSpPr bwMode="auto">
              <a:xfrm>
                <a:off x="3358" y="2389"/>
                <a:ext cx="616" cy="904"/>
                <a:chOff x="3358" y="2389"/>
                <a:chExt cx="616" cy="904"/>
              </a:xfrm>
            </p:grpSpPr>
            <p:sp>
              <p:nvSpPr>
                <p:cNvPr id="34884" name="Oval 31"/>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85" name="Rectangle 32"/>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86" name="Rectangle 33"/>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87" name="Rectangle 34"/>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88" name="Line 35"/>
                <p:cNvSpPr>
                  <a:spLocks noChangeShapeType="1"/>
                </p:cNvSpPr>
                <p:nvPr/>
              </p:nvSpPr>
              <p:spPr bwMode="auto">
                <a:xfrm>
                  <a:off x="3522" y="2626"/>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89" name="Line 36"/>
                <p:cNvSpPr>
                  <a:spLocks noChangeShapeType="1"/>
                </p:cNvSpPr>
                <p:nvPr/>
              </p:nvSpPr>
              <p:spPr bwMode="auto">
                <a:xfrm flipH="1">
                  <a:off x="3719" y="2626"/>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90" name="Line 37"/>
                <p:cNvSpPr>
                  <a:spLocks noChangeShapeType="1"/>
                </p:cNvSpPr>
                <p:nvPr/>
              </p:nvSpPr>
              <p:spPr bwMode="auto">
                <a:xfrm>
                  <a:off x="3666" y="2914"/>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7" name="Group 38"/>
              <p:cNvGrpSpPr>
                <a:grpSpLocks/>
              </p:cNvGrpSpPr>
              <p:nvPr/>
            </p:nvGrpSpPr>
            <p:grpSpPr bwMode="auto">
              <a:xfrm>
                <a:off x="3323" y="2414"/>
                <a:ext cx="616" cy="904"/>
                <a:chOff x="3323" y="2414"/>
                <a:chExt cx="616" cy="904"/>
              </a:xfrm>
            </p:grpSpPr>
            <p:sp>
              <p:nvSpPr>
                <p:cNvPr id="34877" name="Oval 39"/>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78" name="Rectangle 40"/>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79" name="Rectangle 41"/>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80" name="Rectangle 42"/>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81" name="Line 43"/>
                <p:cNvSpPr>
                  <a:spLocks noChangeShapeType="1"/>
                </p:cNvSpPr>
                <p:nvPr/>
              </p:nvSpPr>
              <p:spPr bwMode="auto">
                <a:xfrm>
                  <a:off x="3487" y="2651"/>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82" name="Line 44"/>
                <p:cNvSpPr>
                  <a:spLocks noChangeShapeType="1"/>
                </p:cNvSpPr>
                <p:nvPr/>
              </p:nvSpPr>
              <p:spPr bwMode="auto">
                <a:xfrm flipH="1">
                  <a:off x="3684" y="2651"/>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83" name="Line 45"/>
                <p:cNvSpPr>
                  <a:spLocks noChangeShapeType="1"/>
                </p:cNvSpPr>
                <p:nvPr/>
              </p:nvSpPr>
              <p:spPr bwMode="auto">
                <a:xfrm>
                  <a:off x="3631" y="2939"/>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8" name="Group 46"/>
              <p:cNvGrpSpPr>
                <a:grpSpLocks/>
              </p:cNvGrpSpPr>
              <p:nvPr/>
            </p:nvGrpSpPr>
            <p:grpSpPr bwMode="auto">
              <a:xfrm>
                <a:off x="3293" y="2449"/>
                <a:ext cx="616" cy="904"/>
                <a:chOff x="3293" y="2449"/>
                <a:chExt cx="616" cy="904"/>
              </a:xfrm>
            </p:grpSpPr>
            <p:sp>
              <p:nvSpPr>
                <p:cNvPr id="34870" name="Oval 47"/>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71" name="Rectangle 48"/>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72" name="Rectangle 49"/>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73" name="Rectangle 50"/>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74" name="Line 51"/>
                <p:cNvSpPr>
                  <a:spLocks noChangeShapeType="1"/>
                </p:cNvSpPr>
                <p:nvPr/>
              </p:nvSpPr>
              <p:spPr bwMode="auto">
                <a:xfrm>
                  <a:off x="3457" y="2686"/>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75" name="Line 52"/>
                <p:cNvSpPr>
                  <a:spLocks noChangeShapeType="1"/>
                </p:cNvSpPr>
                <p:nvPr/>
              </p:nvSpPr>
              <p:spPr bwMode="auto">
                <a:xfrm flipH="1">
                  <a:off x="3654" y="2686"/>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76" name="Line 53"/>
                <p:cNvSpPr>
                  <a:spLocks noChangeShapeType="1"/>
                </p:cNvSpPr>
                <p:nvPr/>
              </p:nvSpPr>
              <p:spPr bwMode="auto">
                <a:xfrm>
                  <a:off x="3601" y="2974"/>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9" name="Group 54"/>
              <p:cNvGrpSpPr>
                <a:grpSpLocks/>
              </p:cNvGrpSpPr>
              <p:nvPr/>
            </p:nvGrpSpPr>
            <p:grpSpPr bwMode="auto">
              <a:xfrm>
                <a:off x="3268" y="2479"/>
                <a:ext cx="616" cy="904"/>
                <a:chOff x="3268" y="2479"/>
                <a:chExt cx="616" cy="904"/>
              </a:xfrm>
            </p:grpSpPr>
            <p:sp>
              <p:nvSpPr>
                <p:cNvPr id="34863" name="Oval 55"/>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64" name="Rectangle 56"/>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65" name="Rectangle 57"/>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66" name="Rectangle 58"/>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67" name="Line 59"/>
                <p:cNvSpPr>
                  <a:spLocks noChangeShapeType="1"/>
                </p:cNvSpPr>
                <p:nvPr/>
              </p:nvSpPr>
              <p:spPr bwMode="auto">
                <a:xfrm>
                  <a:off x="3432" y="2716"/>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68" name="Line 60"/>
                <p:cNvSpPr>
                  <a:spLocks noChangeShapeType="1"/>
                </p:cNvSpPr>
                <p:nvPr/>
              </p:nvSpPr>
              <p:spPr bwMode="auto">
                <a:xfrm flipH="1">
                  <a:off x="3629" y="2716"/>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69" name="Line 61"/>
                <p:cNvSpPr>
                  <a:spLocks noChangeShapeType="1"/>
                </p:cNvSpPr>
                <p:nvPr/>
              </p:nvSpPr>
              <p:spPr bwMode="auto">
                <a:xfrm>
                  <a:off x="3576" y="3004"/>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10" name="Group 62"/>
              <p:cNvGrpSpPr>
                <a:grpSpLocks/>
              </p:cNvGrpSpPr>
              <p:nvPr/>
            </p:nvGrpSpPr>
            <p:grpSpPr bwMode="auto">
              <a:xfrm>
                <a:off x="3233" y="2509"/>
                <a:ext cx="616" cy="904"/>
                <a:chOff x="3233" y="2509"/>
                <a:chExt cx="616" cy="904"/>
              </a:xfrm>
            </p:grpSpPr>
            <p:sp>
              <p:nvSpPr>
                <p:cNvPr id="34856" name="Oval 63"/>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57" name="Rectangle 64"/>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58" name="Rectangle 65"/>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59" name="Rectangle 66"/>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60" name="Line 67"/>
                <p:cNvSpPr>
                  <a:spLocks noChangeShapeType="1"/>
                </p:cNvSpPr>
                <p:nvPr/>
              </p:nvSpPr>
              <p:spPr bwMode="auto">
                <a:xfrm>
                  <a:off x="3397" y="2746"/>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61" name="Line 68"/>
                <p:cNvSpPr>
                  <a:spLocks noChangeShapeType="1"/>
                </p:cNvSpPr>
                <p:nvPr/>
              </p:nvSpPr>
              <p:spPr bwMode="auto">
                <a:xfrm flipH="1">
                  <a:off x="3594" y="2746"/>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62" name="Line 69"/>
                <p:cNvSpPr>
                  <a:spLocks noChangeShapeType="1"/>
                </p:cNvSpPr>
                <p:nvPr/>
              </p:nvSpPr>
              <p:spPr bwMode="auto">
                <a:xfrm>
                  <a:off x="3541" y="3034"/>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grpSp>
            <p:nvGrpSpPr>
              <p:cNvPr id="11" name="Group 70"/>
              <p:cNvGrpSpPr>
                <a:grpSpLocks/>
              </p:cNvGrpSpPr>
              <p:nvPr/>
            </p:nvGrpSpPr>
            <p:grpSpPr bwMode="auto">
              <a:xfrm>
                <a:off x="3198" y="2544"/>
                <a:ext cx="616" cy="904"/>
                <a:chOff x="3198" y="2544"/>
                <a:chExt cx="616" cy="904"/>
              </a:xfrm>
            </p:grpSpPr>
            <p:sp>
              <p:nvSpPr>
                <p:cNvPr id="34849" name="Oval 71"/>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50" name="Rectangle 72"/>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51" name="Rectangle 73"/>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52" name="Rectangle 74"/>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53" name="Line 75"/>
                <p:cNvSpPr>
                  <a:spLocks noChangeShapeType="1"/>
                </p:cNvSpPr>
                <p:nvPr/>
              </p:nvSpPr>
              <p:spPr bwMode="auto">
                <a:xfrm>
                  <a:off x="3362" y="2781"/>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54" name="Line 76"/>
                <p:cNvSpPr>
                  <a:spLocks noChangeShapeType="1"/>
                </p:cNvSpPr>
                <p:nvPr/>
              </p:nvSpPr>
              <p:spPr bwMode="auto">
                <a:xfrm flipH="1">
                  <a:off x="3559" y="2781"/>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55" name="Line 77"/>
                <p:cNvSpPr>
                  <a:spLocks noChangeShapeType="1"/>
                </p:cNvSpPr>
                <p:nvPr/>
              </p:nvSpPr>
              <p:spPr bwMode="auto">
                <a:xfrm>
                  <a:off x="3506" y="3069"/>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grpSp>
          <p:sp>
            <p:nvSpPr>
              <p:cNvPr id="34836" name="Oval 78"/>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p:spPr>
            <p:txBody>
              <a:bodyPr wrap="none" anchor="ctr">
                <a:prstTxWarp prst="textNoShape">
                  <a:avLst/>
                </a:prstTxWarp>
              </a:bodyPr>
              <a:lstStyle/>
              <a:p>
                <a:endParaRPr lang="en-US"/>
              </a:p>
            </p:txBody>
          </p:sp>
          <p:sp>
            <p:nvSpPr>
              <p:cNvPr id="34837" name="Rectangle 79"/>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38" name="Rectangle 80"/>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39" name="Rectangle 81"/>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p:spPr>
            <p:txBody>
              <a:bodyPr wrap="none" anchor="ctr">
                <a:prstTxWarp prst="textNoShape">
                  <a:avLst/>
                </a:prstTxWarp>
              </a:bodyPr>
              <a:lstStyle/>
              <a:p>
                <a:endParaRPr lang="en-US"/>
              </a:p>
            </p:txBody>
          </p:sp>
          <p:sp>
            <p:nvSpPr>
              <p:cNvPr id="34840" name="Rectangle 82"/>
              <p:cNvSpPr>
                <a:spLocks noChangeArrowheads="1"/>
              </p:cNvSpPr>
              <p:nvPr/>
            </p:nvSpPr>
            <p:spPr bwMode="auto">
              <a:xfrm>
                <a:off x="3131" y="2553"/>
                <a:ext cx="331"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a:solidFill>
                      <a:srgbClr val="000000"/>
                    </a:solidFill>
                  </a:rPr>
                  <a:t>v1</a:t>
                </a:r>
              </a:p>
            </p:txBody>
          </p:sp>
          <p:sp>
            <p:nvSpPr>
              <p:cNvPr id="34841" name="Rectangle 83"/>
              <p:cNvSpPr>
                <a:spLocks noChangeArrowheads="1"/>
              </p:cNvSpPr>
              <p:nvPr/>
            </p:nvSpPr>
            <p:spPr bwMode="auto">
              <a:xfrm>
                <a:off x="3505" y="2551"/>
                <a:ext cx="331"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a:solidFill>
                      <a:srgbClr val="000000"/>
                    </a:solidFill>
                  </a:rPr>
                  <a:t>v2</a:t>
                </a:r>
              </a:p>
            </p:txBody>
          </p:sp>
          <p:sp>
            <p:nvSpPr>
              <p:cNvPr id="34842" name="Rectangle 84"/>
              <p:cNvSpPr>
                <a:spLocks noChangeArrowheads="1"/>
              </p:cNvSpPr>
              <p:nvPr/>
            </p:nvSpPr>
            <p:spPr bwMode="auto">
              <a:xfrm>
                <a:off x="3313" y="3225"/>
                <a:ext cx="331" cy="289"/>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a:solidFill>
                      <a:srgbClr val="000000"/>
                    </a:solidFill>
                  </a:rPr>
                  <a:t>v3</a:t>
                </a:r>
              </a:p>
            </p:txBody>
          </p:sp>
          <p:sp>
            <p:nvSpPr>
              <p:cNvPr id="34843" name="Line 85"/>
              <p:cNvSpPr>
                <a:spLocks noChangeShapeType="1"/>
              </p:cNvSpPr>
              <p:nvPr/>
            </p:nvSpPr>
            <p:spPr bwMode="auto">
              <a:xfrm>
                <a:off x="3323" y="2821"/>
                <a:ext cx="10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44" name="Line 86"/>
              <p:cNvSpPr>
                <a:spLocks noChangeShapeType="1"/>
              </p:cNvSpPr>
              <p:nvPr/>
            </p:nvSpPr>
            <p:spPr bwMode="auto">
              <a:xfrm flipH="1">
                <a:off x="3520" y="2821"/>
                <a:ext cx="89"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45" name="Line 87"/>
              <p:cNvSpPr>
                <a:spLocks noChangeShapeType="1"/>
              </p:cNvSpPr>
              <p:nvPr/>
            </p:nvSpPr>
            <p:spPr bwMode="auto">
              <a:xfrm>
                <a:off x="3467" y="3109"/>
                <a:ext cx="0" cy="143"/>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34846" name="Rectangle 88"/>
              <p:cNvSpPr>
                <a:spLocks noChangeArrowheads="1"/>
              </p:cNvSpPr>
              <p:nvPr/>
            </p:nvSpPr>
            <p:spPr bwMode="auto">
              <a:xfrm>
                <a:off x="3355" y="2887"/>
                <a:ext cx="226" cy="286"/>
              </a:xfrm>
              <a:prstGeom prst="rect">
                <a:avLst/>
              </a:prstGeom>
              <a:noFill/>
              <a:ln w="12700">
                <a:noFill/>
                <a:miter lim="800000"/>
                <a:headEnd/>
                <a:tailEnd/>
              </a:ln>
            </p:spPr>
            <p:txBody>
              <a:bodyPr wrap="none" lIns="90488" tIns="44450" rIns="90488" bIns="44450">
                <a:prstTxWarp prst="textNoShape">
                  <a:avLst/>
                </a:prstTxWarp>
                <a:spAutoFit/>
              </a:bodyPr>
              <a:lstStyle/>
              <a:p>
                <a:r>
                  <a:rPr lang="en-US" sz="2400" b="1"/>
                  <a:t>+</a:t>
                </a:r>
              </a:p>
            </p:txBody>
          </p:sp>
          <p:sp>
            <p:nvSpPr>
              <p:cNvPr id="34847" name="Line 89"/>
              <p:cNvSpPr>
                <a:spLocks noChangeShapeType="1"/>
              </p:cNvSpPr>
              <p:nvPr/>
            </p:nvSpPr>
            <p:spPr bwMode="auto">
              <a:xfrm flipH="1">
                <a:off x="3632" y="3308"/>
                <a:ext cx="221" cy="214"/>
              </a:xfrm>
              <a:prstGeom prst="line">
                <a:avLst/>
              </a:prstGeom>
              <a:noFill/>
              <a:ln w="25400">
                <a:solidFill>
                  <a:srgbClr val="FF0000"/>
                </a:solidFill>
                <a:round/>
                <a:headEnd type="triangle" w="med" len="med"/>
                <a:tailEnd type="triangle" w="med" len="med"/>
              </a:ln>
            </p:spPr>
            <p:txBody>
              <a:bodyPr>
                <a:prstTxWarp prst="textNoShape">
                  <a:avLst/>
                </a:prstTxWarp>
              </a:bodyPr>
              <a:lstStyle/>
              <a:p>
                <a:endParaRPr lang="en-US"/>
              </a:p>
            </p:txBody>
          </p:sp>
          <p:sp>
            <p:nvSpPr>
              <p:cNvPr id="34848" name="Rectangle 90"/>
              <p:cNvSpPr>
                <a:spLocks noChangeArrowheads="1"/>
              </p:cNvSpPr>
              <p:nvPr/>
            </p:nvSpPr>
            <p:spPr bwMode="auto">
              <a:xfrm>
                <a:off x="3724" y="3373"/>
                <a:ext cx="405" cy="286"/>
              </a:xfrm>
              <a:prstGeom prst="rect">
                <a:avLst/>
              </a:prstGeom>
              <a:noFill/>
              <a:ln w="12700">
                <a:noFill/>
                <a:miter lim="800000"/>
                <a:headEnd/>
                <a:tailEnd/>
              </a:ln>
            </p:spPr>
            <p:txBody>
              <a:bodyPr lIns="90488" tIns="44450" rIns="90488" bIns="44450">
                <a:prstTxWarp prst="textNoShape">
                  <a:avLst/>
                </a:prstTxWarp>
                <a:spAutoFit/>
              </a:bodyPr>
              <a:lstStyle/>
              <a:p>
                <a:r>
                  <a:rPr lang="en-US" sz="1200" b="1">
                    <a:solidFill>
                      <a:srgbClr val="FF0000"/>
                    </a:solidFill>
                  </a:rPr>
                  <a:t>vector</a:t>
                </a:r>
              </a:p>
              <a:p>
                <a:r>
                  <a:rPr lang="en-US" sz="1200" b="1">
                    <a:solidFill>
                      <a:srgbClr val="FF0000"/>
                    </a:solidFill>
                  </a:rPr>
                  <a:t>length</a:t>
                </a:r>
              </a:p>
            </p:txBody>
          </p:sp>
        </p:grpSp>
        <p:sp>
          <p:nvSpPr>
            <p:cNvPr id="34827" name="Rectangle 91"/>
            <p:cNvSpPr>
              <a:spLocks noChangeArrowheads="1"/>
            </p:cNvSpPr>
            <p:nvPr/>
          </p:nvSpPr>
          <p:spPr bwMode="auto">
            <a:xfrm>
              <a:off x="2784" y="3648"/>
              <a:ext cx="166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rgbClr val="FF0000"/>
                  </a:solidFill>
                  <a:latin typeface="Courier New" charset="0"/>
                </a:rPr>
                <a:t>vadd.vv v3, v1, v2</a:t>
              </a:r>
            </a:p>
          </p:txBody>
        </p:sp>
        <p:sp>
          <p:nvSpPr>
            <p:cNvPr id="34828" name="Rectangle 92"/>
            <p:cNvSpPr>
              <a:spLocks noChangeArrowheads="1"/>
            </p:cNvSpPr>
            <p:nvPr/>
          </p:nvSpPr>
          <p:spPr bwMode="auto">
            <a:xfrm>
              <a:off x="2997" y="1872"/>
              <a:ext cx="1084" cy="444"/>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dirty="0">
                  <a:solidFill>
                    <a:srgbClr val="FF0000"/>
                  </a:solidFill>
                  <a:latin typeface="Tw Cen MT"/>
                  <a:cs typeface="Tw Cen MT"/>
                </a:rPr>
                <a:t>VECTOR</a:t>
              </a:r>
            </a:p>
            <a:p>
              <a:pPr algn="ctr"/>
              <a:r>
                <a:rPr lang="en-US" sz="2000" b="1" dirty="0">
                  <a:solidFill>
                    <a:srgbClr val="FF0000"/>
                  </a:solidFill>
                  <a:latin typeface="Tw Cen MT"/>
                  <a:cs typeface="Tw Cen MT"/>
                </a:rPr>
                <a:t>(N operations)</a:t>
              </a:r>
            </a:p>
          </p:txBody>
        </p:sp>
      </p:grpSp>
      <p:sp>
        <p:nvSpPr>
          <p:cNvPr id="12" name="TextBox 11"/>
          <p:cNvSpPr txBox="1"/>
          <p:nvPr/>
        </p:nvSpPr>
        <p:spPr>
          <a:xfrm>
            <a:off x="533400" y="6477000"/>
            <a:ext cx="3357586" cy="369332"/>
          </a:xfrm>
          <a:prstGeom prst="rect">
            <a:avLst/>
          </a:prstGeom>
          <a:noFill/>
        </p:spPr>
        <p:txBody>
          <a:bodyPr wrap="none" rtlCol="0">
            <a:spAutoFit/>
          </a:bodyPr>
          <a:lstStyle/>
          <a:p>
            <a:r>
              <a:rPr lang="en-US" dirty="0" smtClean="0"/>
              <a:t>From. Christos </a:t>
            </a:r>
            <a:r>
              <a:rPr lang="en-US" dirty="0" err="1" smtClean="0"/>
              <a:t>Kozyrakis</a:t>
            </a:r>
            <a:r>
              <a:rPr lang="en-US" dirty="0" smtClean="0"/>
              <a:t>, Stanford</a:t>
            </a:r>
            <a:endParaRPr lang="en-US" dirty="0"/>
          </a:p>
        </p:txBody>
      </p:sp>
    </p:spTree>
    <p:extLst>
      <p:ext uri="{BB962C8B-B14F-4D97-AF65-F5344CB8AC3E}">
        <p14:creationId xmlns:p14="http://schemas.microsoft.com/office/powerpoint/2010/main" val="163910792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28600" y="944215"/>
            <a:ext cx="8839200" cy="3764843"/>
            <a:chOff x="0" y="807706"/>
            <a:chExt cx="11887200" cy="4907294"/>
          </a:xfrm>
        </p:grpSpPr>
        <p:cxnSp>
          <p:nvCxnSpPr>
            <p:cNvPr id="4" name="Straight Arrow Connector 3"/>
            <p:cNvCxnSpPr/>
            <p:nvPr/>
          </p:nvCxnSpPr>
          <p:spPr>
            <a:xfrm>
              <a:off x="85661" y="1634238"/>
              <a:ext cx="845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93249" y="807706"/>
              <a:ext cx="679497" cy="361055"/>
            </a:xfrm>
            <a:prstGeom prst="rect">
              <a:avLst/>
            </a:prstGeom>
            <a:noFill/>
          </p:spPr>
          <p:txBody>
            <a:bodyPr wrap="none" rtlCol="0">
              <a:spAutoFit/>
            </a:bodyPr>
            <a:lstStyle/>
            <a:p>
              <a:r>
                <a:rPr lang="en-US" sz="1200" dirty="0" smtClean="0"/>
                <a:t>TIME</a:t>
              </a:r>
              <a:endParaRPr lang="en-US" sz="1200" dirty="0"/>
            </a:p>
          </p:txBody>
        </p:sp>
        <p:sp>
          <p:nvSpPr>
            <p:cNvPr id="6" name="Rectangle 5"/>
            <p:cNvSpPr/>
            <p:nvPr/>
          </p:nvSpPr>
          <p:spPr>
            <a:xfrm>
              <a:off x="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fetch</a:t>
              </a:r>
              <a:endParaRPr lang="en-US" sz="1200" dirty="0">
                <a:solidFill>
                  <a:schemeClr val="tx1"/>
                </a:solidFill>
              </a:endParaRPr>
            </a:p>
          </p:txBody>
        </p:sp>
        <p:grpSp>
          <p:nvGrpSpPr>
            <p:cNvPr id="27" name="Group 26"/>
            <p:cNvGrpSpPr/>
            <p:nvPr/>
          </p:nvGrpSpPr>
          <p:grpSpPr>
            <a:xfrm>
              <a:off x="0" y="1371600"/>
              <a:ext cx="4572000" cy="3276600"/>
              <a:chOff x="0" y="1371600"/>
              <a:chExt cx="7429500" cy="3276600"/>
            </a:xfrm>
          </p:grpSpPr>
          <p:cxnSp>
            <p:nvCxnSpPr>
              <p:cNvPr id="3" name="Straight Connector 2"/>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8953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4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a:t>
              </a:r>
              <a:endParaRPr lang="en-US" sz="1200" dirty="0">
                <a:solidFill>
                  <a:schemeClr val="tx1"/>
                </a:solidFill>
              </a:endParaRPr>
            </a:p>
          </p:txBody>
        </p:sp>
        <p:sp>
          <p:nvSpPr>
            <p:cNvPr id="36" name="Rectangle 35"/>
            <p:cNvSpPr/>
            <p:nvPr/>
          </p:nvSpPr>
          <p:spPr>
            <a:xfrm>
              <a:off x="1830572"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37" name="Rectangle 36"/>
            <p:cNvSpPr/>
            <p:nvPr/>
          </p:nvSpPr>
          <p:spPr>
            <a:xfrm>
              <a:off x="2743200" y="1835857"/>
              <a:ext cx="914400" cy="2286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38" name="Rectangle 37"/>
            <p:cNvSpPr/>
            <p:nvPr/>
          </p:nvSpPr>
          <p:spPr>
            <a:xfrm>
              <a:off x="3657600" y="18358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grpSp>
          <p:nvGrpSpPr>
            <p:cNvPr id="39" name="Group 38"/>
            <p:cNvGrpSpPr/>
            <p:nvPr/>
          </p:nvGrpSpPr>
          <p:grpSpPr>
            <a:xfrm>
              <a:off x="4572000" y="1371600"/>
              <a:ext cx="4572000" cy="3276600"/>
              <a:chOff x="0" y="1371600"/>
              <a:chExt cx="7429500" cy="3276600"/>
            </a:xfrm>
          </p:grpSpPr>
          <p:cxnSp>
            <p:nvCxnSpPr>
              <p:cNvPr id="40" name="Straight Connector 39"/>
              <p:cNvCxnSpPr/>
              <p:nvPr/>
            </p:nvCxnSpPr>
            <p:spPr>
              <a:xfrm>
                <a:off x="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859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577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436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29500" y="1371600"/>
                <a:ext cx="0" cy="32766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4293" y="1263134"/>
              <a:ext cx="463920" cy="361055"/>
            </a:xfrm>
            <a:prstGeom prst="rect">
              <a:avLst/>
            </a:prstGeom>
            <a:noFill/>
          </p:spPr>
          <p:txBody>
            <a:bodyPr wrap="none" rtlCol="0">
              <a:spAutoFit/>
            </a:bodyPr>
            <a:lstStyle/>
            <a:p>
              <a:r>
                <a:rPr lang="en-US" sz="1200" dirty="0" smtClean="0"/>
                <a:t>C1</a:t>
              </a:r>
              <a:endParaRPr lang="en-US" sz="1200" dirty="0"/>
            </a:p>
          </p:txBody>
        </p:sp>
        <p:sp>
          <p:nvSpPr>
            <p:cNvPr id="72" name="TextBox 71"/>
            <p:cNvSpPr txBox="1"/>
            <p:nvPr/>
          </p:nvSpPr>
          <p:spPr>
            <a:xfrm>
              <a:off x="1159042" y="1256414"/>
              <a:ext cx="463920" cy="361055"/>
            </a:xfrm>
            <a:prstGeom prst="rect">
              <a:avLst/>
            </a:prstGeom>
            <a:noFill/>
          </p:spPr>
          <p:txBody>
            <a:bodyPr wrap="none" rtlCol="0">
              <a:spAutoFit/>
            </a:bodyPr>
            <a:lstStyle/>
            <a:p>
              <a:r>
                <a:rPr lang="en-US" sz="1200" dirty="0" smtClean="0"/>
                <a:t>C2</a:t>
              </a:r>
              <a:endParaRPr lang="en-US" sz="1200" dirty="0"/>
            </a:p>
          </p:txBody>
        </p:sp>
        <p:sp>
          <p:nvSpPr>
            <p:cNvPr id="73" name="TextBox 72"/>
            <p:cNvSpPr txBox="1"/>
            <p:nvPr/>
          </p:nvSpPr>
          <p:spPr>
            <a:xfrm>
              <a:off x="2073442" y="1265643"/>
              <a:ext cx="463920" cy="361055"/>
            </a:xfrm>
            <a:prstGeom prst="rect">
              <a:avLst/>
            </a:prstGeom>
            <a:noFill/>
          </p:spPr>
          <p:txBody>
            <a:bodyPr wrap="none" rtlCol="0">
              <a:spAutoFit/>
            </a:bodyPr>
            <a:lstStyle/>
            <a:p>
              <a:r>
                <a:rPr lang="en-US" sz="1200" dirty="0" smtClean="0"/>
                <a:t>C3</a:t>
              </a:r>
              <a:endParaRPr lang="en-US" sz="1200" dirty="0"/>
            </a:p>
          </p:txBody>
        </p:sp>
        <p:sp>
          <p:nvSpPr>
            <p:cNvPr id="74" name="TextBox 73"/>
            <p:cNvSpPr txBox="1"/>
            <p:nvPr/>
          </p:nvSpPr>
          <p:spPr>
            <a:xfrm>
              <a:off x="2987842" y="1263134"/>
              <a:ext cx="463920" cy="361055"/>
            </a:xfrm>
            <a:prstGeom prst="rect">
              <a:avLst/>
            </a:prstGeom>
            <a:noFill/>
          </p:spPr>
          <p:txBody>
            <a:bodyPr wrap="none" rtlCol="0">
              <a:spAutoFit/>
            </a:bodyPr>
            <a:lstStyle/>
            <a:p>
              <a:r>
                <a:rPr lang="en-US" sz="1200" dirty="0" smtClean="0"/>
                <a:t>C4</a:t>
              </a:r>
              <a:endParaRPr lang="en-US" sz="1200" dirty="0"/>
            </a:p>
          </p:txBody>
        </p:sp>
        <p:sp>
          <p:nvSpPr>
            <p:cNvPr id="75" name="TextBox 74"/>
            <p:cNvSpPr txBox="1"/>
            <p:nvPr/>
          </p:nvSpPr>
          <p:spPr>
            <a:xfrm>
              <a:off x="3877147" y="1265643"/>
              <a:ext cx="463920" cy="361055"/>
            </a:xfrm>
            <a:prstGeom prst="rect">
              <a:avLst/>
            </a:prstGeom>
            <a:noFill/>
          </p:spPr>
          <p:txBody>
            <a:bodyPr wrap="none" rtlCol="0">
              <a:spAutoFit/>
            </a:bodyPr>
            <a:lstStyle/>
            <a:p>
              <a:r>
                <a:rPr lang="en-US" sz="1200" dirty="0" smtClean="0"/>
                <a:t>C5</a:t>
              </a:r>
              <a:endParaRPr lang="en-US" sz="1200" dirty="0"/>
            </a:p>
          </p:txBody>
        </p:sp>
        <p:sp>
          <p:nvSpPr>
            <p:cNvPr id="76" name="TextBox 75"/>
            <p:cNvSpPr txBox="1"/>
            <p:nvPr/>
          </p:nvSpPr>
          <p:spPr>
            <a:xfrm>
              <a:off x="4816643" y="1265643"/>
              <a:ext cx="463920" cy="361055"/>
            </a:xfrm>
            <a:prstGeom prst="rect">
              <a:avLst/>
            </a:prstGeom>
            <a:noFill/>
          </p:spPr>
          <p:txBody>
            <a:bodyPr wrap="none" rtlCol="0">
              <a:spAutoFit/>
            </a:bodyPr>
            <a:lstStyle/>
            <a:p>
              <a:r>
                <a:rPr lang="en-US" sz="1200" dirty="0" smtClean="0"/>
                <a:t>C6</a:t>
              </a:r>
              <a:endParaRPr lang="en-US" sz="1200" dirty="0"/>
            </a:p>
          </p:txBody>
        </p:sp>
        <p:sp>
          <p:nvSpPr>
            <p:cNvPr id="77" name="TextBox 76"/>
            <p:cNvSpPr txBox="1"/>
            <p:nvPr/>
          </p:nvSpPr>
          <p:spPr>
            <a:xfrm>
              <a:off x="5732814" y="1256414"/>
              <a:ext cx="463920" cy="361055"/>
            </a:xfrm>
            <a:prstGeom prst="rect">
              <a:avLst/>
            </a:prstGeom>
            <a:noFill/>
          </p:spPr>
          <p:txBody>
            <a:bodyPr wrap="none" rtlCol="0">
              <a:spAutoFit/>
            </a:bodyPr>
            <a:lstStyle/>
            <a:p>
              <a:r>
                <a:rPr lang="en-US" sz="1200" dirty="0" smtClean="0"/>
                <a:t>C7</a:t>
              </a:r>
              <a:endParaRPr lang="en-US" sz="1200" dirty="0"/>
            </a:p>
          </p:txBody>
        </p:sp>
        <p:sp>
          <p:nvSpPr>
            <p:cNvPr id="78" name="TextBox 77"/>
            <p:cNvSpPr txBox="1"/>
            <p:nvPr/>
          </p:nvSpPr>
          <p:spPr>
            <a:xfrm>
              <a:off x="6645443" y="1263134"/>
              <a:ext cx="463920" cy="361055"/>
            </a:xfrm>
            <a:prstGeom prst="rect">
              <a:avLst/>
            </a:prstGeom>
            <a:noFill/>
          </p:spPr>
          <p:txBody>
            <a:bodyPr wrap="none" rtlCol="0">
              <a:spAutoFit/>
            </a:bodyPr>
            <a:lstStyle/>
            <a:p>
              <a:r>
                <a:rPr lang="en-US" sz="1200" dirty="0" smtClean="0"/>
                <a:t>C8</a:t>
              </a:r>
              <a:endParaRPr lang="en-US" sz="1200" dirty="0"/>
            </a:p>
          </p:txBody>
        </p:sp>
        <p:sp>
          <p:nvSpPr>
            <p:cNvPr id="79" name="TextBox 78"/>
            <p:cNvSpPr txBox="1"/>
            <p:nvPr/>
          </p:nvSpPr>
          <p:spPr>
            <a:xfrm>
              <a:off x="7559842" y="1256414"/>
              <a:ext cx="463920" cy="361055"/>
            </a:xfrm>
            <a:prstGeom prst="rect">
              <a:avLst/>
            </a:prstGeom>
            <a:noFill/>
          </p:spPr>
          <p:txBody>
            <a:bodyPr wrap="none" rtlCol="0">
              <a:spAutoFit/>
            </a:bodyPr>
            <a:lstStyle/>
            <a:p>
              <a:r>
                <a:rPr lang="en-US" sz="1200" dirty="0" smtClean="0"/>
                <a:t>C9</a:t>
              </a:r>
              <a:endParaRPr lang="en-US" sz="1200" dirty="0"/>
            </a:p>
          </p:txBody>
        </p:sp>
        <p:sp>
          <p:nvSpPr>
            <p:cNvPr id="80" name="TextBox 79"/>
            <p:cNvSpPr txBox="1"/>
            <p:nvPr/>
          </p:nvSpPr>
          <p:spPr>
            <a:xfrm>
              <a:off x="8382000" y="1256414"/>
              <a:ext cx="569553" cy="361055"/>
            </a:xfrm>
            <a:prstGeom prst="rect">
              <a:avLst/>
            </a:prstGeom>
            <a:noFill/>
          </p:spPr>
          <p:txBody>
            <a:bodyPr wrap="none" rtlCol="0">
              <a:spAutoFit/>
            </a:bodyPr>
            <a:lstStyle/>
            <a:p>
              <a:r>
                <a:rPr lang="en-US" sz="1200" dirty="0" smtClean="0"/>
                <a:t>C10</a:t>
              </a:r>
              <a:endParaRPr lang="en-US" sz="1200" dirty="0"/>
            </a:p>
          </p:txBody>
        </p:sp>
        <p:sp>
          <p:nvSpPr>
            <p:cNvPr id="81" name="Rectangle 80"/>
            <p:cNvSpPr/>
            <p:nvPr/>
          </p:nvSpPr>
          <p:spPr>
            <a:xfrm>
              <a:off x="3657600" y="2057400"/>
              <a:ext cx="914400" cy="2286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84" name="Rectangle 83"/>
            <p:cNvSpPr/>
            <p:nvPr/>
          </p:nvSpPr>
          <p:spPr>
            <a:xfrm>
              <a:off x="7315200" y="2743200"/>
              <a:ext cx="914400" cy="2286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cxnSp>
          <p:nvCxnSpPr>
            <p:cNvPr id="7" name="Straight Connector 6"/>
            <p:cNvCxnSpPr/>
            <p:nvPr/>
          </p:nvCxnSpPr>
          <p:spPr>
            <a:xfrm>
              <a:off x="3657600" y="2362200"/>
              <a:ext cx="3659372"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4572000" y="2057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sp>
          <p:nvSpPr>
            <p:cNvPr id="86" name="Rectangle 85"/>
            <p:cNvSpPr/>
            <p:nvPr/>
          </p:nvSpPr>
          <p:spPr>
            <a:xfrm>
              <a:off x="82296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cxnSp>
          <p:nvCxnSpPr>
            <p:cNvPr id="87" name="Straight Connector 86"/>
            <p:cNvCxnSpPr/>
            <p:nvPr/>
          </p:nvCxnSpPr>
          <p:spPr>
            <a:xfrm>
              <a:off x="5486400" y="2362200"/>
              <a:ext cx="358140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743200" y="2057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61" name="Rectangle 60"/>
            <p:cNvSpPr/>
            <p:nvPr/>
          </p:nvSpPr>
          <p:spPr>
            <a:xfrm>
              <a:off x="6400800" y="27432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63" name="Rectangle 62"/>
            <p:cNvSpPr/>
            <p:nvPr/>
          </p:nvSpPr>
          <p:spPr>
            <a:xfrm>
              <a:off x="914400" y="32074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fetch</a:t>
              </a:r>
              <a:endParaRPr lang="en-US" sz="1200" dirty="0">
                <a:solidFill>
                  <a:schemeClr val="tx1"/>
                </a:solidFill>
              </a:endParaRPr>
            </a:p>
          </p:txBody>
        </p:sp>
        <p:sp>
          <p:nvSpPr>
            <p:cNvPr id="64" name="Rectangle 63"/>
            <p:cNvSpPr/>
            <p:nvPr/>
          </p:nvSpPr>
          <p:spPr>
            <a:xfrm>
              <a:off x="1828800" y="32074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a:t>
              </a:r>
              <a:endParaRPr lang="en-US" sz="1200" dirty="0">
                <a:solidFill>
                  <a:schemeClr val="tx1"/>
                </a:solidFill>
              </a:endParaRPr>
            </a:p>
          </p:txBody>
        </p:sp>
        <p:sp>
          <p:nvSpPr>
            <p:cNvPr id="65" name="Rectangle 64"/>
            <p:cNvSpPr/>
            <p:nvPr/>
          </p:nvSpPr>
          <p:spPr>
            <a:xfrm>
              <a:off x="2744972" y="32074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66" name="Rectangle 65"/>
            <p:cNvSpPr/>
            <p:nvPr/>
          </p:nvSpPr>
          <p:spPr>
            <a:xfrm>
              <a:off x="3657600" y="3207457"/>
              <a:ext cx="914400" cy="2286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67" name="Rectangle 66"/>
            <p:cNvSpPr/>
            <p:nvPr/>
          </p:nvSpPr>
          <p:spPr>
            <a:xfrm>
              <a:off x="4572000" y="32074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sp>
          <p:nvSpPr>
            <p:cNvPr id="68" name="Rectangle 67"/>
            <p:cNvSpPr/>
            <p:nvPr/>
          </p:nvSpPr>
          <p:spPr>
            <a:xfrm>
              <a:off x="4572000" y="3429000"/>
              <a:ext cx="914400" cy="2286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69" name="Rectangle 68"/>
            <p:cNvSpPr/>
            <p:nvPr/>
          </p:nvSpPr>
          <p:spPr>
            <a:xfrm>
              <a:off x="8229600" y="4114800"/>
              <a:ext cx="914400" cy="2286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cxnSp>
          <p:nvCxnSpPr>
            <p:cNvPr id="70" name="Straight Connector 69"/>
            <p:cNvCxnSpPr/>
            <p:nvPr/>
          </p:nvCxnSpPr>
          <p:spPr>
            <a:xfrm>
              <a:off x="4572000" y="3733800"/>
              <a:ext cx="3659372"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86400" y="3429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sp>
          <p:nvSpPr>
            <p:cNvPr id="83" name="Rectangle 82"/>
            <p:cNvSpPr/>
            <p:nvPr/>
          </p:nvSpPr>
          <p:spPr>
            <a:xfrm>
              <a:off x="9144000" y="4114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cxnSp>
          <p:nvCxnSpPr>
            <p:cNvPr id="99" name="Straight Connector 98"/>
            <p:cNvCxnSpPr/>
            <p:nvPr/>
          </p:nvCxnSpPr>
          <p:spPr>
            <a:xfrm>
              <a:off x="6400800" y="3733800"/>
              <a:ext cx="358140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3657600" y="34290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101" name="Rectangle 100"/>
            <p:cNvSpPr/>
            <p:nvPr/>
          </p:nvSpPr>
          <p:spPr>
            <a:xfrm>
              <a:off x="7315200" y="41148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102" name="Rectangle 101"/>
            <p:cNvSpPr/>
            <p:nvPr/>
          </p:nvSpPr>
          <p:spPr>
            <a:xfrm>
              <a:off x="2743200" y="45790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fetch</a:t>
              </a:r>
              <a:endParaRPr lang="en-US" sz="1200" dirty="0">
                <a:solidFill>
                  <a:schemeClr val="tx1"/>
                </a:solidFill>
              </a:endParaRPr>
            </a:p>
          </p:txBody>
        </p:sp>
        <p:sp>
          <p:nvSpPr>
            <p:cNvPr id="103" name="Rectangle 102"/>
            <p:cNvSpPr/>
            <p:nvPr/>
          </p:nvSpPr>
          <p:spPr>
            <a:xfrm>
              <a:off x="3657600" y="45790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decode</a:t>
              </a:r>
              <a:endParaRPr lang="en-US" sz="1200" dirty="0">
                <a:solidFill>
                  <a:schemeClr val="tx1"/>
                </a:solidFill>
              </a:endParaRPr>
            </a:p>
          </p:txBody>
        </p:sp>
        <p:sp>
          <p:nvSpPr>
            <p:cNvPr id="104" name="Rectangle 103"/>
            <p:cNvSpPr/>
            <p:nvPr/>
          </p:nvSpPr>
          <p:spPr>
            <a:xfrm>
              <a:off x="4573772" y="45790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105" name="Rectangle 104"/>
            <p:cNvSpPr/>
            <p:nvPr/>
          </p:nvSpPr>
          <p:spPr>
            <a:xfrm>
              <a:off x="5486400" y="4579057"/>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106" name="Rectangle 105"/>
            <p:cNvSpPr/>
            <p:nvPr/>
          </p:nvSpPr>
          <p:spPr>
            <a:xfrm>
              <a:off x="6400800" y="4579057"/>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sp>
          <p:nvSpPr>
            <p:cNvPr id="107" name="Rectangle 106"/>
            <p:cNvSpPr/>
            <p:nvPr/>
          </p:nvSpPr>
          <p:spPr>
            <a:xfrm>
              <a:off x="6400800" y="48006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sp>
          <p:nvSpPr>
            <p:cNvPr id="108" name="Rectangle 107"/>
            <p:cNvSpPr/>
            <p:nvPr/>
          </p:nvSpPr>
          <p:spPr>
            <a:xfrm>
              <a:off x="10058400" y="5486400"/>
              <a:ext cx="914400" cy="2286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exec</a:t>
              </a:r>
              <a:endParaRPr lang="en-US" sz="1200" dirty="0">
                <a:solidFill>
                  <a:schemeClr val="tx1"/>
                </a:solidFill>
              </a:endParaRPr>
            </a:p>
          </p:txBody>
        </p:sp>
        <p:cxnSp>
          <p:nvCxnSpPr>
            <p:cNvPr id="109" name="Straight Connector 108"/>
            <p:cNvCxnSpPr/>
            <p:nvPr/>
          </p:nvCxnSpPr>
          <p:spPr>
            <a:xfrm>
              <a:off x="6400800" y="5105400"/>
              <a:ext cx="3659372"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7315200" y="4800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sp>
          <p:nvSpPr>
            <p:cNvPr id="111" name="Rectangle 110"/>
            <p:cNvSpPr/>
            <p:nvPr/>
          </p:nvSpPr>
          <p:spPr>
            <a:xfrm>
              <a:off x="10972800" y="5486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wb</a:t>
              </a:r>
              <a:endParaRPr lang="en-US" sz="1200" dirty="0">
                <a:solidFill>
                  <a:schemeClr val="tx1"/>
                </a:solidFill>
              </a:endParaRPr>
            </a:p>
          </p:txBody>
        </p:sp>
        <p:cxnSp>
          <p:nvCxnSpPr>
            <p:cNvPr id="112" name="Straight Connector 111"/>
            <p:cNvCxnSpPr/>
            <p:nvPr/>
          </p:nvCxnSpPr>
          <p:spPr>
            <a:xfrm>
              <a:off x="8229600" y="5105400"/>
              <a:ext cx="3581400" cy="304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486400" y="48006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sp>
          <p:nvSpPr>
            <p:cNvPr id="114" name="Rectangle 113"/>
            <p:cNvSpPr/>
            <p:nvPr/>
          </p:nvSpPr>
          <p:spPr>
            <a:xfrm>
              <a:off x="9144000" y="5486400"/>
              <a:ext cx="914400" cy="2286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rf</a:t>
              </a:r>
              <a:endParaRPr lang="en-US" sz="1200" dirty="0">
                <a:solidFill>
                  <a:schemeClr val="tx1"/>
                </a:solidFill>
              </a:endParaRPr>
            </a:p>
          </p:txBody>
        </p:sp>
      </p:grpSp>
    </p:spTree>
    <p:extLst>
      <p:ext uri="{BB962C8B-B14F-4D97-AF65-F5344CB8AC3E}">
        <p14:creationId xmlns:p14="http://schemas.microsoft.com/office/powerpoint/2010/main" val="16117943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ea typeface="ＭＳ Ｐゴシック" charset="-128"/>
                <a:cs typeface="ＭＳ Ｐゴシック" charset="-128"/>
              </a:rPr>
              <a:t>What’s in a Vector Processor</a:t>
            </a:r>
          </a:p>
        </p:txBody>
      </p:sp>
      <p:sp>
        <p:nvSpPr>
          <p:cNvPr id="36867" name="Rectangle 3"/>
          <p:cNvSpPr>
            <a:spLocks noGrp="1" noChangeArrowheads="1"/>
          </p:cNvSpPr>
          <p:nvPr>
            <p:ph type="body" idx="1"/>
          </p:nvPr>
        </p:nvSpPr>
        <p:spPr/>
        <p:txBody>
          <a:bodyPr>
            <a:normAutofit lnSpcReduction="10000"/>
          </a:bodyPr>
          <a:lstStyle/>
          <a:p>
            <a:r>
              <a:rPr lang="en-US" sz="2400" dirty="0">
                <a:ea typeface="ＭＳ Ｐゴシック" charset="-128"/>
                <a:cs typeface="ＭＳ Ｐゴシック" charset="-128"/>
              </a:rPr>
              <a:t>A scalar processor (e.g. a MIPS processor)</a:t>
            </a:r>
          </a:p>
          <a:p>
            <a:pPr lvl="1"/>
            <a:r>
              <a:rPr lang="en-US" sz="2000" dirty="0"/>
              <a:t>Scalar register file (32 registers)</a:t>
            </a:r>
          </a:p>
          <a:p>
            <a:pPr lvl="1"/>
            <a:r>
              <a:rPr lang="en-US" sz="2000" dirty="0"/>
              <a:t>Scalar functional units (arithmetic, load/store, etc)</a:t>
            </a:r>
          </a:p>
          <a:p>
            <a:pPr lvl="1"/>
            <a:endParaRPr lang="en-US" sz="2000" dirty="0"/>
          </a:p>
          <a:p>
            <a:r>
              <a:rPr lang="en-US" sz="2400" dirty="0">
                <a:ea typeface="ＭＳ Ｐゴシック" charset="-128"/>
                <a:cs typeface="ＭＳ Ｐゴシック" charset="-128"/>
              </a:rPr>
              <a:t>A vector register file (a 2D register array)</a:t>
            </a:r>
          </a:p>
          <a:p>
            <a:pPr lvl="1"/>
            <a:r>
              <a:rPr lang="en-US" sz="2000" dirty="0"/>
              <a:t>Each register is an array of elements</a:t>
            </a:r>
          </a:p>
          <a:p>
            <a:pPr lvl="2"/>
            <a:r>
              <a:rPr lang="en-US" sz="1800" dirty="0"/>
              <a:t>E.g. 32 registers with 32 64-bit elements per register</a:t>
            </a:r>
          </a:p>
          <a:p>
            <a:pPr lvl="1"/>
            <a:r>
              <a:rPr lang="en-US" sz="2000" dirty="0"/>
              <a:t>MVL = maximum vector length = max # of elements per register</a:t>
            </a:r>
          </a:p>
          <a:p>
            <a:endParaRPr lang="en-US" sz="2400" dirty="0">
              <a:ea typeface="ＭＳ Ｐゴシック" charset="-128"/>
              <a:cs typeface="ＭＳ Ｐゴシック" charset="-128"/>
            </a:endParaRPr>
          </a:p>
          <a:p>
            <a:r>
              <a:rPr lang="en-US" sz="2400" dirty="0">
                <a:ea typeface="ＭＳ Ｐゴシック" charset="-128"/>
                <a:cs typeface="ＭＳ Ｐゴシック" charset="-128"/>
              </a:rPr>
              <a:t>A set for vector functional units</a:t>
            </a:r>
          </a:p>
          <a:p>
            <a:pPr lvl="1"/>
            <a:r>
              <a:rPr lang="en-US" sz="2000" dirty="0"/>
              <a:t>Integer, FP, load/store, etc</a:t>
            </a:r>
          </a:p>
          <a:p>
            <a:pPr lvl="1"/>
            <a:r>
              <a:rPr lang="en-US" sz="2000" dirty="0"/>
              <a:t>Some times vector and scalar units are combined (share </a:t>
            </a:r>
            <a:r>
              <a:rPr lang="en-US" sz="2000" dirty="0" err="1"/>
              <a:t>ALUs</a:t>
            </a:r>
            <a:r>
              <a:rPr lang="en-US" sz="2000" dirty="0"/>
              <a:t>)</a:t>
            </a:r>
          </a:p>
        </p:txBody>
      </p:sp>
    </p:spTree>
    <p:extLst>
      <p:ext uri="{BB962C8B-B14F-4D97-AF65-F5344CB8AC3E}">
        <p14:creationId xmlns:p14="http://schemas.microsoft.com/office/powerpoint/2010/main" val="38916247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dirty="0" smtClean="0">
                <a:ea typeface="ＭＳ Ｐゴシック" charset="-128"/>
                <a:cs typeface="ＭＳ Ｐゴシック" charset="-128"/>
              </a:rPr>
              <a:t>Example of Simple </a:t>
            </a:r>
            <a:br>
              <a:rPr lang="en-US" dirty="0" smtClean="0">
                <a:ea typeface="ＭＳ Ｐゴシック" charset="-128"/>
                <a:cs typeface="ＭＳ Ｐゴシック" charset="-128"/>
              </a:rPr>
            </a:br>
            <a:r>
              <a:rPr lang="en-US" dirty="0" smtClean="0">
                <a:ea typeface="ＭＳ Ｐゴシック" charset="-128"/>
                <a:cs typeface="ＭＳ Ｐゴシック" charset="-128"/>
              </a:rPr>
              <a:t>Vector </a:t>
            </a:r>
            <a:r>
              <a:rPr lang="en-US" dirty="0">
                <a:ea typeface="ＭＳ Ｐゴシック" charset="-128"/>
                <a:cs typeface="ＭＳ Ｐゴシック" charset="-128"/>
              </a:rPr>
              <a:t>Processor</a:t>
            </a:r>
          </a:p>
        </p:txBody>
      </p:sp>
      <p:pic>
        <p:nvPicPr>
          <p:cNvPr id="38915" name="Picture 3"/>
          <p:cNvPicPr>
            <a:picLocks noGrp="1" noChangeAspect="1" noChangeArrowheads="1"/>
          </p:cNvPicPr>
          <p:nvPr>
            <p:ph idx="1"/>
          </p:nvPr>
        </p:nvPicPr>
        <p:blipFill>
          <a:blip r:embed="rId3">
            <a:clrChange>
              <a:clrFrom>
                <a:srgbClr val="FEFEFE"/>
              </a:clrFrom>
              <a:clrTo>
                <a:srgbClr val="FEFEFE">
                  <a:alpha val="0"/>
                </a:srgbClr>
              </a:clrTo>
            </a:clrChange>
          </a:blip>
          <a:srcRect/>
          <a:stretch>
            <a:fillRect/>
          </a:stretch>
        </p:blipFill>
        <p:spPr>
          <a:xfrm>
            <a:off x="974725" y="1371600"/>
            <a:ext cx="6526213" cy="4794250"/>
          </a:xfrm>
          <a:noFill/>
        </p:spPr>
      </p:pic>
    </p:spTree>
    <p:extLst>
      <p:ext uri="{BB962C8B-B14F-4D97-AF65-F5344CB8AC3E}">
        <p14:creationId xmlns:p14="http://schemas.microsoft.com/office/powerpoint/2010/main" val="30221499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ctr"/>
            <a:r>
              <a:rPr lang="en-US" altLang="en-US"/>
              <a:t>ECE1773</a:t>
            </a:r>
          </a:p>
          <a:p>
            <a:r>
              <a:rPr lang="en-US" altLang="en-US"/>
              <a:t>Portions from Hill, Wood, Sohi and Smith (Wisconsin). Culler (Berkeley), Kozyrakis(Stanford).</a:t>
            </a:r>
          </a:p>
          <a:p>
            <a:r>
              <a:rPr lang="en-US" altLang="en-US"/>
              <a:t>© Moshovos</a:t>
            </a:r>
          </a:p>
        </p:txBody>
      </p:sp>
      <p:sp>
        <p:nvSpPr>
          <p:cNvPr id="190466" name="Rectangle 2"/>
          <p:cNvSpPr>
            <a:spLocks noGrp="1" noChangeArrowheads="1"/>
          </p:cNvSpPr>
          <p:nvPr>
            <p:ph type="title"/>
          </p:nvPr>
        </p:nvSpPr>
        <p:spPr/>
        <p:txBody>
          <a:bodyPr>
            <a:normAutofit/>
          </a:bodyPr>
          <a:lstStyle/>
          <a:p>
            <a:r>
              <a:rPr lang="en-US" altLang="en-US" sz="4000" b="1" dirty="0"/>
              <a:t>Vector Code Example</a:t>
            </a:r>
          </a:p>
        </p:txBody>
      </p:sp>
      <p:sp>
        <p:nvSpPr>
          <p:cNvPr id="190467" name="Rectangle 3"/>
          <p:cNvSpPr>
            <a:spLocks noGrp="1" noChangeArrowheads="1"/>
          </p:cNvSpPr>
          <p:nvPr>
            <p:ph type="body" idx="1"/>
          </p:nvPr>
        </p:nvSpPr>
        <p:spPr/>
        <p:txBody>
          <a:bodyPr>
            <a:normAutofit/>
          </a:bodyPr>
          <a:lstStyle/>
          <a:p>
            <a:r>
              <a:rPr lang="en-US" altLang="en-US" sz="2800" b="1" dirty="0">
                <a:solidFill>
                  <a:srgbClr val="FF0000"/>
                </a:solidFill>
                <a:latin typeface="Courier New" panose="02070309020205020404" pitchFamily="49" charset="0"/>
                <a:cs typeface="Courier New" panose="02070309020205020404" pitchFamily="49" charset="0"/>
              </a:rPr>
              <a:t>Y[0:63] = Y[0:63] + a * X[0:63]</a:t>
            </a:r>
          </a:p>
          <a:p>
            <a:r>
              <a:rPr lang="en-US" altLang="en-US" sz="2800" dirty="0">
                <a:latin typeface="Courier New" panose="02070309020205020404" pitchFamily="49" charset="0"/>
                <a:cs typeface="Courier New" panose="02070309020205020404" pitchFamily="49" charset="0"/>
              </a:rPr>
              <a:t>LD 		R0, a	</a:t>
            </a:r>
          </a:p>
          <a:p>
            <a:r>
              <a:rPr lang="en-US" altLang="en-US" sz="2800" dirty="0">
                <a:latin typeface="Courier New" panose="02070309020205020404" pitchFamily="49" charset="0"/>
                <a:cs typeface="Courier New" panose="02070309020205020404" pitchFamily="49" charset="0"/>
              </a:rPr>
              <a:t>VLD		V1, </a:t>
            </a:r>
            <a:r>
              <a:rPr lang="en-US" altLang="en-US" sz="2800" dirty="0" smtClean="0">
                <a:latin typeface="Courier New" panose="02070309020205020404" pitchFamily="49" charset="0"/>
                <a:cs typeface="Courier New" panose="02070309020205020404" pitchFamily="49" charset="0"/>
              </a:rPr>
              <a:t>0(Rx)</a:t>
            </a:r>
            <a:r>
              <a:rPr lang="en-US" altLang="en-US" sz="2800" dirty="0">
                <a:latin typeface="Courier New" panose="02070309020205020404" pitchFamily="49" charset="0"/>
                <a:cs typeface="Courier New" panose="02070309020205020404" pitchFamily="49" charset="0"/>
              </a:rPr>
              <a:t>	</a:t>
            </a:r>
            <a:r>
              <a:rPr lang="en-US" altLang="en-US" sz="2800" dirty="0" smtClean="0">
                <a:latin typeface="Courier New" panose="02070309020205020404" pitchFamily="49" charset="0"/>
                <a:cs typeface="Courier New" panose="02070309020205020404" pitchFamily="49" charset="0"/>
              </a:rPr>
              <a:t>V1 = X[]</a:t>
            </a:r>
            <a:endParaRPr lang="en-US" altLang="en-US" sz="2800" dirty="0">
              <a:latin typeface="Courier New" panose="02070309020205020404" pitchFamily="49" charset="0"/>
              <a:cs typeface="Courier New" panose="02070309020205020404" pitchFamily="49" charset="0"/>
            </a:endParaRPr>
          </a:p>
          <a:p>
            <a:r>
              <a:rPr lang="en-US" altLang="en-US" sz="2800" dirty="0">
                <a:latin typeface="Courier New" panose="02070309020205020404" pitchFamily="49" charset="0"/>
                <a:cs typeface="Courier New" panose="02070309020205020404" pitchFamily="49" charset="0"/>
              </a:rPr>
              <a:t>VLD		V2, </a:t>
            </a:r>
            <a:r>
              <a:rPr lang="en-US" altLang="en-US" sz="2800" dirty="0" smtClean="0">
                <a:latin typeface="Courier New" panose="02070309020205020404" pitchFamily="49" charset="0"/>
                <a:cs typeface="Courier New" panose="02070309020205020404" pitchFamily="49" charset="0"/>
              </a:rPr>
              <a:t>0(</a:t>
            </a:r>
            <a:r>
              <a:rPr lang="en-US" altLang="en-US" sz="2800" dirty="0" err="1" smtClean="0">
                <a:latin typeface="Courier New" panose="02070309020205020404" pitchFamily="49" charset="0"/>
                <a:cs typeface="Courier New" panose="02070309020205020404" pitchFamily="49" charset="0"/>
              </a:rPr>
              <a:t>Ry</a:t>
            </a:r>
            <a:r>
              <a:rPr lang="en-US" altLang="en-US" sz="2800" dirty="0" smtClean="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a:t>
            </a:r>
            <a:r>
              <a:rPr lang="en-US" altLang="en-US" sz="2800" dirty="0" smtClean="0">
                <a:latin typeface="Courier New" panose="02070309020205020404" pitchFamily="49" charset="0"/>
                <a:cs typeface="Courier New" panose="02070309020205020404" pitchFamily="49" charset="0"/>
              </a:rPr>
              <a:t>V2 = Y[]</a:t>
            </a:r>
            <a:endParaRPr lang="en-US" altLang="en-US" sz="2800" dirty="0">
              <a:latin typeface="Courier New" panose="02070309020205020404" pitchFamily="49" charset="0"/>
              <a:cs typeface="Courier New" panose="02070309020205020404" pitchFamily="49" charset="0"/>
            </a:endParaRPr>
          </a:p>
          <a:p>
            <a:r>
              <a:rPr lang="en-US" altLang="en-US" sz="2800" dirty="0" smtClean="0">
                <a:latin typeface="Courier New" panose="02070309020205020404" pitchFamily="49" charset="0"/>
                <a:cs typeface="Courier New" panose="02070309020205020404" pitchFamily="49" charset="0"/>
              </a:rPr>
              <a:t>VMUL.SV	V3</a:t>
            </a:r>
            <a:r>
              <a:rPr lang="en-US" altLang="en-US" sz="2800" dirty="0">
                <a:latin typeface="Courier New" panose="02070309020205020404" pitchFamily="49" charset="0"/>
                <a:cs typeface="Courier New" panose="02070309020205020404" pitchFamily="49" charset="0"/>
              </a:rPr>
              <a:t>, R0, V1	V3 = X[]*a</a:t>
            </a:r>
          </a:p>
          <a:p>
            <a:r>
              <a:rPr lang="en-US" altLang="en-US" sz="2800" dirty="0" smtClean="0">
                <a:latin typeface="Courier New" panose="02070309020205020404" pitchFamily="49" charset="0"/>
                <a:cs typeface="Courier New" panose="02070309020205020404" pitchFamily="49" charset="0"/>
              </a:rPr>
              <a:t>VADD.VV</a:t>
            </a:r>
            <a:r>
              <a:rPr lang="en-US" altLang="en-US" sz="2800" dirty="0">
                <a:latin typeface="Courier New" panose="02070309020205020404" pitchFamily="49" charset="0"/>
                <a:cs typeface="Courier New" panose="02070309020205020404" pitchFamily="49" charset="0"/>
              </a:rPr>
              <a:t>	V4, V2, V3	V4 </a:t>
            </a:r>
            <a:r>
              <a:rPr lang="en-US" altLang="en-US" sz="2800" dirty="0" smtClean="0">
                <a:latin typeface="Courier New" panose="02070309020205020404" pitchFamily="49" charset="0"/>
                <a:cs typeface="Courier New" panose="02070309020205020404" pitchFamily="49" charset="0"/>
              </a:rPr>
              <a:t>= Y[]+V3</a:t>
            </a:r>
            <a:endParaRPr lang="en-US" altLang="en-US" sz="2800" dirty="0">
              <a:latin typeface="Courier New" panose="02070309020205020404" pitchFamily="49" charset="0"/>
              <a:cs typeface="Courier New" panose="02070309020205020404" pitchFamily="49" charset="0"/>
            </a:endParaRPr>
          </a:p>
          <a:p>
            <a:r>
              <a:rPr lang="en-US" altLang="en-US" sz="2800" dirty="0">
                <a:latin typeface="Courier New" panose="02070309020205020404" pitchFamily="49" charset="0"/>
                <a:cs typeface="Courier New" panose="02070309020205020404" pitchFamily="49" charset="0"/>
              </a:rPr>
              <a:t>VST		</a:t>
            </a:r>
            <a:r>
              <a:rPr lang="en-US" altLang="en-US" sz="2800" dirty="0" smtClean="0">
                <a:latin typeface="Courier New" panose="02070309020205020404" pitchFamily="49" charset="0"/>
                <a:cs typeface="Courier New" panose="02070309020205020404" pitchFamily="49" charset="0"/>
              </a:rPr>
              <a:t>V4, 0(</a:t>
            </a:r>
            <a:r>
              <a:rPr lang="en-US" altLang="en-US" sz="2800" dirty="0" err="1" smtClean="0">
                <a:latin typeface="Courier New" panose="02070309020205020404" pitchFamily="49" charset="0"/>
                <a:cs typeface="Courier New" panose="02070309020205020404" pitchFamily="49" charset="0"/>
              </a:rPr>
              <a:t>Ry</a:t>
            </a:r>
            <a:r>
              <a:rPr lang="en-US" altLang="en-US" sz="2800" dirty="0" smtClean="0">
                <a:latin typeface="Courier New" panose="02070309020205020404" pitchFamily="49" charset="0"/>
                <a:cs typeface="Courier New" panose="02070309020205020404" pitchFamily="49" charset="0"/>
              </a:rPr>
              <a:t>)</a:t>
            </a:r>
            <a:r>
              <a:rPr lang="en-US" altLang="en-US" sz="2800" dirty="0">
                <a:latin typeface="Courier New" panose="02070309020205020404" pitchFamily="49" charset="0"/>
                <a:cs typeface="Courier New" panose="02070309020205020404" pitchFamily="49" charset="0"/>
              </a:rPr>
              <a:t>	store in Y[]</a:t>
            </a:r>
          </a:p>
        </p:txBody>
      </p:sp>
    </p:spTree>
    <p:extLst>
      <p:ext uri="{BB962C8B-B14F-4D97-AF65-F5344CB8AC3E}">
        <p14:creationId xmlns:p14="http://schemas.microsoft.com/office/powerpoint/2010/main" val="213588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ectangle 276"/>
          <p:cNvSpPr/>
          <p:nvPr/>
        </p:nvSpPr>
        <p:spPr>
          <a:xfrm>
            <a:off x="2879640" y="446087"/>
            <a:ext cx="519472" cy="493871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52400" y="457200"/>
            <a:ext cx="2725858" cy="49387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510350" cy="461665"/>
          </a:xfrm>
          <a:prstGeom prst="rect">
            <a:avLst/>
          </a:prstGeom>
          <a:solidFill>
            <a:srgbClr val="002060"/>
          </a:solidFill>
        </p:spPr>
        <p:txBody>
          <a:bodyPr wrap="none" rtlCol="0">
            <a:spAutoFit/>
          </a:bodyPr>
          <a:lstStyle/>
          <a:p>
            <a:r>
              <a:rPr lang="en-US" sz="2400" dirty="0" smtClean="0">
                <a:solidFill>
                  <a:schemeClr val="bg1"/>
                </a:solidFill>
              </a:rPr>
              <a:t>ADD K1 K2</a:t>
            </a:r>
            <a:endParaRPr lang="en-US" sz="2400" dirty="0">
              <a:solidFill>
                <a:schemeClr val="bg1"/>
              </a:solidFill>
            </a:endParaRPr>
          </a:p>
        </p:txBody>
      </p:sp>
      <p:sp>
        <p:nvSpPr>
          <p:cNvPr id="9" name="TextBox 8"/>
          <p:cNvSpPr txBox="1"/>
          <p:nvPr/>
        </p:nvSpPr>
        <p:spPr>
          <a:xfrm>
            <a:off x="233838" y="6265485"/>
            <a:ext cx="1399742" cy="584775"/>
          </a:xfrm>
          <a:prstGeom prst="rect">
            <a:avLst/>
          </a:prstGeom>
          <a:noFill/>
        </p:spPr>
        <p:txBody>
          <a:bodyPr wrap="none" rtlCol="0">
            <a:spAutoFit/>
          </a:bodyPr>
          <a:lstStyle/>
          <a:p>
            <a:r>
              <a:rPr lang="en-US" sz="3200" b="1" dirty="0" smtClean="0"/>
              <a:t>CYCLE2</a:t>
            </a:r>
            <a:endParaRPr lang="en-US" sz="3200" b="1" dirty="0"/>
          </a:p>
        </p:txBody>
      </p:sp>
      <p:sp>
        <p:nvSpPr>
          <p:cNvPr id="299" name="TextBox 298"/>
          <p:cNvSpPr txBox="1"/>
          <p:nvPr/>
        </p:nvSpPr>
        <p:spPr>
          <a:xfrm>
            <a:off x="151446" y="215254"/>
            <a:ext cx="1510350" cy="461665"/>
          </a:xfrm>
          <a:prstGeom prst="rect">
            <a:avLst/>
          </a:prstGeom>
          <a:solidFill>
            <a:srgbClr val="002060"/>
          </a:solidFill>
        </p:spPr>
        <p:txBody>
          <a:bodyPr wrap="none" rtlCol="0">
            <a:spAutoFit/>
          </a:bodyPr>
          <a:lstStyle/>
          <a:p>
            <a:r>
              <a:rPr lang="en-US" sz="2400" dirty="0" smtClean="0">
                <a:solidFill>
                  <a:schemeClr val="bg1"/>
                </a:solidFill>
              </a:rPr>
              <a:t>ADD K3 K1</a:t>
            </a:r>
            <a:endParaRPr lang="en-US" sz="2400" dirty="0">
              <a:solidFill>
                <a:schemeClr val="bg1"/>
              </a:solidFill>
            </a:endParaRPr>
          </a:p>
        </p:txBody>
      </p:sp>
      <p:grpSp>
        <p:nvGrpSpPr>
          <p:cNvPr id="327" name="Group 326"/>
          <p:cNvGrpSpPr/>
          <p:nvPr/>
        </p:nvGrpSpPr>
        <p:grpSpPr>
          <a:xfrm>
            <a:off x="681074" y="1402613"/>
            <a:ext cx="5940330" cy="2178786"/>
            <a:chOff x="681074" y="1402613"/>
            <a:chExt cx="5940330" cy="2178786"/>
          </a:xfrm>
        </p:grpSpPr>
        <p:grpSp>
          <p:nvGrpSpPr>
            <p:cNvPr id="328" name="Group 327"/>
            <p:cNvGrpSpPr/>
            <p:nvPr/>
          </p:nvGrpSpPr>
          <p:grpSpPr>
            <a:xfrm>
              <a:off x="681074" y="1402613"/>
              <a:ext cx="5940330" cy="2178786"/>
              <a:chOff x="681074" y="1402613"/>
              <a:chExt cx="5940330" cy="2178786"/>
            </a:xfrm>
          </p:grpSpPr>
          <p:sp>
            <p:nvSpPr>
              <p:cNvPr id="335"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6"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7"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8"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9" name="Group 328"/>
            <p:cNvGrpSpPr/>
            <p:nvPr/>
          </p:nvGrpSpPr>
          <p:grpSpPr>
            <a:xfrm>
              <a:off x="3686758" y="3102584"/>
              <a:ext cx="627578" cy="465660"/>
              <a:chOff x="3686758" y="3102584"/>
              <a:chExt cx="627578" cy="465660"/>
            </a:xfrm>
          </p:grpSpPr>
          <p:sp>
            <p:nvSpPr>
              <p:cNvPr id="330"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31" name="Group 330"/>
              <p:cNvGrpSpPr/>
              <p:nvPr/>
            </p:nvGrpSpPr>
            <p:grpSpPr>
              <a:xfrm>
                <a:off x="3686758" y="3102584"/>
                <a:ext cx="481222" cy="465660"/>
                <a:chOff x="3686758" y="3102584"/>
                <a:chExt cx="481222" cy="465660"/>
              </a:xfrm>
            </p:grpSpPr>
            <p:sp>
              <p:nvSpPr>
                <p:cNvPr id="332"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3"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4"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50"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4"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0"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09"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0"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282289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249"/>
          <p:cNvSpPr/>
          <p:nvPr/>
        </p:nvSpPr>
        <p:spPr>
          <a:xfrm>
            <a:off x="151446" y="666227"/>
            <a:ext cx="2716654" cy="493871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p:cNvSpPr/>
          <p:nvPr/>
        </p:nvSpPr>
        <p:spPr>
          <a:xfrm>
            <a:off x="3429000" y="450552"/>
            <a:ext cx="2502692" cy="493871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2879640" y="446087"/>
            <a:ext cx="519472" cy="49387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6"/>
          <p:cNvSpPr>
            <a:spLocks noChangeArrowheads="1"/>
          </p:cNvSpPr>
          <p:nvPr/>
        </p:nvSpPr>
        <p:spPr bwMode="auto">
          <a:xfrm>
            <a:off x="795338" y="3186107"/>
            <a:ext cx="190500" cy="73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PC</a:t>
            </a:r>
          </a:p>
        </p:txBody>
      </p:sp>
      <p:sp>
        <p:nvSpPr>
          <p:cNvPr id="6" name="Rectangle 8"/>
          <p:cNvSpPr>
            <a:spLocks noChangeArrowheads="1"/>
          </p:cNvSpPr>
          <p:nvPr/>
        </p:nvSpPr>
        <p:spPr bwMode="auto">
          <a:xfrm>
            <a:off x="1447800" y="3082925"/>
            <a:ext cx="99060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7" name="Text Box 9"/>
          <p:cNvSpPr txBox="1">
            <a:spLocks noChangeArrowheads="1"/>
          </p:cNvSpPr>
          <p:nvPr/>
        </p:nvSpPr>
        <p:spPr bwMode="auto">
          <a:xfrm>
            <a:off x="1887148" y="3517900"/>
            <a:ext cx="3273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smtClean="0"/>
              <a:t>IM</a:t>
            </a:r>
            <a:endParaRPr lang="en-US" altLang="en-US" sz="1000" b="1" dirty="0"/>
          </a:p>
        </p:txBody>
      </p:sp>
      <p:cxnSp>
        <p:nvCxnSpPr>
          <p:cNvPr id="12" name="AutoShape 15"/>
          <p:cNvCxnSpPr>
            <a:cxnSpLocks noChangeShapeType="1"/>
            <a:stCxn id="5" idx="3"/>
          </p:cNvCxnSpPr>
          <p:nvPr/>
        </p:nvCxnSpPr>
        <p:spPr bwMode="auto">
          <a:xfrm flipV="1">
            <a:off x="985838" y="3269772"/>
            <a:ext cx="461962" cy="28146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Line 16"/>
          <p:cNvSpPr>
            <a:spLocks noChangeShapeType="1"/>
          </p:cNvSpPr>
          <p:nvPr/>
        </p:nvSpPr>
        <p:spPr bwMode="auto">
          <a:xfrm flipH="1">
            <a:off x="1014413" y="3480594"/>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7"/>
          <p:cNvSpPr txBox="1">
            <a:spLocks noChangeArrowheads="1"/>
          </p:cNvSpPr>
          <p:nvPr/>
        </p:nvSpPr>
        <p:spPr bwMode="auto">
          <a:xfrm>
            <a:off x="936625" y="3295650"/>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15" name="Text Box 18"/>
          <p:cNvSpPr txBox="1">
            <a:spLocks noChangeArrowheads="1"/>
          </p:cNvSpPr>
          <p:nvPr/>
        </p:nvSpPr>
        <p:spPr bwMode="auto">
          <a:xfrm>
            <a:off x="1464229" y="3153907"/>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16" name="Text Box 19"/>
          <p:cNvSpPr txBox="1">
            <a:spLocks noChangeArrowheads="1"/>
          </p:cNvSpPr>
          <p:nvPr/>
        </p:nvSpPr>
        <p:spPr bwMode="auto">
          <a:xfrm>
            <a:off x="1838325" y="3950832"/>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18" name="Line 21"/>
          <p:cNvSpPr>
            <a:spLocks noChangeShapeType="1"/>
          </p:cNvSpPr>
          <p:nvPr/>
        </p:nvSpPr>
        <p:spPr bwMode="auto">
          <a:xfrm>
            <a:off x="1920875" y="2890838"/>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Text Box 23"/>
          <p:cNvSpPr txBox="1">
            <a:spLocks noChangeArrowheads="1"/>
          </p:cNvSpPr>
          <p:nvPr/>
        </p:nvSpPr>
        <p:spPr bwMode="auto">
          <a:xfrm>
            <a:off x="1630742" y="2698750"/>
            <a:ext cx="54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IMRead</a:t>
            </a:r>
            <a:endParaRPr lang="en-US" altLang="en-US" u="sng" dirty="0"/>
          </a:p>
        </p:txBody>
      </p:sp>
      <p:sp>
        <p:nvSpPr>
          <p:cNvPr id="24" name="Rectangle 27"/>
          <p:cNvSpPr>
            <a:spLocks noChangeArrowheads="1"/>
          </p:cNvSpPr>
          <p:nvPr/>
        </p:nvSpPr>
        <p:spPr bwMode="auto">
          <a:xfrm>
            <a:off x="3327399" y="2428875"/>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5" name="Text Box 28"/>
          <p:cNvSpPr txBox="1">
            <a:spLocks noChangeArrowheads="1"/>
          </p:cNvSpPr>
          <p:nvPr/>
        </p:nvSpPr>
        <p:spPr bwMode="auto">
          <a:xfrm>
            <a:off x="3232703" y="2938463"/>
            <a:ext cx="3449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IR2</a:t>
            </a:r>
            <a:endParaRPr lang="en-US" altLang="en-US" dirty="0"/>
          </a:p>
        </p:txBody>
      </p:sp>
      <p:sp>
        <p:nvSpPr>
          <p:cNvPr id="29" name="Line 33"/>
          <p:cNvSpPr>
            <a:spLocks noChangeShapeType="1"/>
          </p:cNvSpPr>
          <p:nvPr/>
        </p:nvSpPr>
        <p:spPr bwMode="auto">
          <a:xfrm flipV="1">
            <a:off x="2579687" y="3044825"/>
            <a:ext cx="0" cy="1036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34"/>
          <p:cNvSpPr>
            <a:spLocks noChangeShapeType="1"/>
          </p:cNvSpPr>
          <p:nvPr/>
        </p:nvSpPr>
        <p:spPr bwMode="auto">
          <a:xfrm>
            <a:off x="2579687" y="3044825"/>
            <a:ext cx="192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5"/>
          <p:cNvSpPr>
            <a:spLocks noChangeShapeType="1"/>
          </p:cNvSpPr>
          <p:nvPr/>
        </p:nvSpPr>
        <p:spPr bwMode="auto">
          <a:xfrm flipH="1">
            <a:off x="2541587" y="373380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36"/>
          <p:cNvSpPr txBox="1">
            <a:spLocks noChangeArrowheads="1"/>
          </p:cNvSpPr>
          <p:nvPr/>
        </p:nvSpPr>
        <p:spPr bwMode="auto">
          <a:xfrm>
            <a:off x="2427287" y="3581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33" name="Rectangle 37"/>
          <p:cNvSpPr>
            <a:spLocks noChangeArrowheads="1"/>
          </p:cNvSpPr>
          <p:nvPr/>
        </p:nvSpPr>
        <p:spPr bwMode="auto">
          <a:xfrm>
            <a:off x="4325937" y="2428875"/>
            <a:ext cx="789130"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34" name="AutoShape 38"/>
          <p:cNvSpPr>
            <a:spLocks noChangeArrowheads="1"/>
          </p:cNvSpPr>
          <p:nvPr/>
        </p:nvSpPr>
        <p:spPr bwMode="auto">
          <a:xfrm rot="16200000">
            <a:off x="3692523" y="2487613"/>
            <a:ext cx="614363" cy="192088"/>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5" name="Line 39"/>
          <p:cNvSpPr>
            <a:spLocks noChangeShapeType="1"/>
          </p:cNvSpPr>
          <p:nvPr/>
        </p:nvSpPr>
        <p:spPr bwMode="auto">
          <a:xfrm>
            <a:off x="4095749" y="2584450"/>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Line 42"/>
          <p:cNvSpPr>
            <a:spLocks noChangeShapeType="1"/>
          </p:cNvSpPr>
          <p:nvPr/>
        </p:nvSpPr>
        <p:spPr bwMode="auto">
          <a:xfrm>
            <a:off x="4017961"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 name="Text Box 43"/>
          <p:cNvSpPr txBox="1">
            <a:spLocks noChangeArrowheads="1"/>
          </p:cNvSpPr>
          <p:nvPr/>
        </p:nvSpPr>
        <p:spPr bwMode="auto">
          <a:xfrm>
            <a:off x="3770311" y="1970088"/>
            <a:ext cx="4619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R1Sel</a:t>
            </a:r>
          </a:p>
        </p:txBody>
      </p:sp>
      <p:sp>
        <p:nvSpPr>
          <p:cNvPr id="40" name="Line 44"/>
          <p:cNvSpPr>
            <a:spLocks noChangeShapeType="1"/>
          </p:cNvSpPr>
          <p:nvPr/>
        </p:nvSpPr>
        <p:spPr bwMode="auto">
          <a:xfrm flipV="1">
            <a:off x="3577670" y="235267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47"/>
          <p:cNvSpPr>
            <a:spLocks noChangeShapeType="1"/>
          </p:cNvSpPr>
          <p:nvPr/>
        </p:nvSpPr>
        <p:spPr bwMode="auto">
          <a:xfrm>
            <a:off x="3749674" y="2774950"/>
            <a:ext cx="153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Text Box 48"/>
          <p:cNvSpPr txBox="1">
            <a:spLocks noChangeArrowheads="1"/>
          </p:cNvSpPr>
          <p:nvPr/>
        </p:nvSpPr>
        <p:spPr bwMode="auto">
          <a:xfrm>
            <a:off x="3597274"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45" name="Line 49"/>
          <p:cNvSpPr>
            <a:spLocks noChangeShapeType="1"/>
          </p:cNvSpPr>
          <p:nvPr/>
        </p:nvSpPr>
        <p:spPr bwMode="auto">
          <a:xfrm>
            <a:off x="3519486" y="3044825"/>
            <a:ext cx="806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0"/>
          <p:cNvSpPr>
            <a:spLocks noChangeShapeType="1"/>
          </p:cNvSpPr>
          <p:nvPr/>
        </p:nvSpPr>
        <p:spPr bwMode="auto">
          <a:xfrm>
            <a:off x="4173536" y="3505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1"/>
          <p:cNvSpPr>
            <a:spLocks noChangeShapeType="1"/>
          </p:cNvSpPr>
          <p:nvPr/>
        </p:nvSpPr>
        <p:spPr bwMode="auto">
          <a:xfrm>
            <a:off x="4162424" y="990601"/>
            <a:ext cx="11112"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Text Box 52"/>
          <p:cNvSpPr txBox="1">
            <a:spLocks noChangeArrowheads="1"/>
          </p:cNvSpPr>
          <p:nvPr/>
        </p:nvSpPr>
        <p:spPr bwMode="auto">
          <a:xfrm>
            <a:off x="4287836" y="2468563"/>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reg1</a:t>
            </a:r>
          </a:p>
        </p:txBody>
      </p:sp>
      <p:sp>
        <p:nvSpPr>
          <p:cNvPr id="49" name="Text Box 53"/>
          <p:cNvSpPr txBox="1">
            <a:spLocks noChangeArrowheads="1"/>
          </p:cNvSpPr>
          <p:nvPr/>
        </p:nvSpPr>
        <p:spPr bwMode="auto">
          <a:xfrm>
            <a:off x="4287836" y="2928938"/>
            <a:ext cx="388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reg2</a:t>
            </a:r>
          </a:p>
        </p:txBody>
      </p:sp>
      <p:sp>
        <p:nvSpPr>
          <p:cNvPr id="50" name="Text Box 54"/>
          <p:cNvSpPr txBox="1">
            <a:spLocks noChangeArrowheads="1"/>
          </p:cNvSpPr>
          <p:nvPr/>
        </p:nvSpPr>
        <p:spPr bwMode="auto">
          <a:xfrm>
            <a:off x="4287836" y="3389313"/>
            <a:ext cx="4048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regw</a:t>
            </a:r>
          </a:p>
        </p:txBody>
      </p:sp>
      <p:sp>
        <p:nvSpPr>
          <p:cNvPr id="51" name="Line 55"/>
          <p:cNvSpPr>
            <a:spLocks noChangeShapeType="1"/>
          </p:cNvSpPr>
          <p:nvPr/>
        </p:nvSpPr>
        <p:spPr bwMode="auto">
          <a:xfrm flipH="1">
            <a:off x="3941761" y="296545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56"/>
          <p:cNvSpPr txBox="1">
            <a:spLocks noChangeArrowheads="1"/>
          </p:cNvSpPr>
          <p:nvPr/>
        </p:nvSpPr>
        <p:spPr bwMode="auto">
          <a:xfrm>
            <a:off x="3827461" y="28527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2</a:t>
            </a:r>
          </a:p>
        </p:txBody>
      </p:sp>
      <p:sp>
        <p:nvSpPr>
          <p:cNvPr id="53" name="Text Box 57"/>
          <p:cNvSpPr txBox="1">
            <a:spLocks noChangeArrowheads="1"/>
          </p:cNvSpPr>
          <p:nvPr/>
        </p:nvSpPr>
        <p:spPr bwMode="auto">
          <a:xfrm>
            <a:off x="3527238" y="2883344"/>
            <a:ext cx="4333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IR5-4</a:t>
            </a:r>
          </a:p>
        </p:txBody>
      </p:sp>
      <p:sp>
        <p:nvSpPr>
          <p:cNvPr id="54" name="Text Box 58"/>
          <p:cNvSpPr txBox="1">
            <a:spLocks noChangeArrowheads="1"/>
          </p:cNvSpPr>
          <p:nvPr/>
        </p:nvSpPr>
        <p:spPr bwMode="auto">
          <a:xfrm>
            <a:off x="7287905" y="731044"/>
            <a:ext cx="52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IR4.6-7</a:t>
            </a:r>
            <a:endParaRPr lang="en-US" altLang="en-US" dirty="0"/>
          </a:p>
        </p:txBody>
      </p:sp>
      <p:sp>
        <p:nvSpPr>
          <p:cNvPr id="55" name="Line 59"/>
          <p:cNvSpPr>
            <a:spLocks noChangeShapeType="1"/>
          </p:cNvSpPr>
          <p:nvPr/>
        </p:nvSpPr>
        <p:spPr bwMode="auto">
          <a:xfrm>
            <a:off x="5115067" y="2575719"/>
            <a:ext cx="299895" cy="10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Line 60"/>
          <p:cNvSpPr>
            <a:spLocks noChangeShapeType="1"/>
          </p:cNvSpPr>
          <p:nvPr/>
        </p:nvSpPr>
        <p:spPr bwMode="auto">
          <a:xfrm>
            <a:off x="5115067" y="3244453"/>
            <a:ext cx="2998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1" name="Rectangle 65"/>
          <p:cNvSpPr>
            <a:spLocks noChangeArrowheads="1"/>
          </p:cNvSpPr>
          <p:nvPr/>
        </p:nvSpPr>
        <p:spPr bwMode="auto">
          <a:xfrm>
            <a:off x="5824536" y="2276475"/>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2" name="Text Box 66"/>
          <p:cNvSpPr txBox="1">
            <a:spLocks noChangeArrowheads="1"/>
          </p:cNvSpPr>
          <p:nvPr/>
        </p:nvSpPr>
        <p:spPr bwMode="auto">
          <a:xfrm>
            <a:off x="5754686" y="2428875"/>
            <a:ext cx="314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R1</a:t>
            </a:r>
          </a:p>
        </p:txBody>
      </p:sp>
      <p:sp>
        <p:nvSpPr>
          <p:cNvPr id="63" name="Rectangle 67"/>
          <p:cNvSpPr>
            <a:spLocks noChangeArrowheads="1"/>
          </p:cNvSpPr>
          <p:nvPr/>
        </p:nvSpPr>
        <p:spPr bwMode="auto">
          <a:xfrm>
            <a:off x="5824536" y="2928938"/>
            <a:ext cx="192088"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64" name="Text Box 68"/>
          <p:cNvSpPr txBox="1">
            <a:spLocks noChangeArrowheads="1"/>
          </p:cNvSpPr>
          <p:nvPr/>
        </p:nvSpPr>
        <p:spPr bwMode="auto">
          <a:xfrm>
            <a:off x="5756274" y="3081338"/>
            <a:ext cx="3143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R2</a:t>
            </a:r>
          </a:p>
        </p:txBody>
      </p:sp>
      <p:sp>
        <p:nvSpPr>
          <p:cNvPr id="71" name="Line 75"/>
          <p:cNvSpPr>
            <a:spLocks noChangeShapeType="1"/>
          </p:cNvSpPr>
          <p:nvPr/>
        </p:nvSpPr>
        <p:spPr bwMode="auto">
          <a:xfrm>
            <a:off x="6016624" y="2546348"/>
            <a:ext cx="758031" cy="55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3" name="Text Box 77"/>
          <p:cNvSpPr txBox="1">
            <a:spLocks noChangeArrowheads="1"/>
          </p:cNvSpPr>
          <p:nvPr/>
        </p:nvSpPr>
        <p:spPr bwMode="auto">
          <a:xfrm>
            <a:off x="6159500" y="23542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0" name="AutoShape 84"/>
          <p:cNvSpPr>
            <a:spLocks noChangeArrowheads="1"/>
          </p:cNvSpPr>
          <p:nvPr/>
        </p:nvSpPr>
        <p:spPr bwMode="auto">
          <a:xfrm rot="16200000">
            <a:off x="6030673" y="3679031"/>
            <a:ext cx="1727200" cy="306388"/>
          </a:xfrm>
          <a:custGeom>
            <a:avLst/>
            <a:gdLst>
              <a:gd name="T0" fmla="*/ 120848026 w 21600"/>
              <a:gd name="T1" fmla="*/ 2173000 h 21600"/>
              <a:gd name="T2" fmla="*/ 69056015 w 21600"/>
              <a:gd name="T3" fmla="*/ 4346000 h 21600"/>
              <a:gd name="T4" fmla="*/ 17264004 w 21600"/>
              <a:gd name="T5" fmla="*/ 2173000 h 21600"/>
              <a:gd name="T6" fmla="*/ 6905601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1" name="Line 85"/>
          <p:cNvSpPr>
            <a:spLocks noChangeShapeType="1"/>
          </p:cNvSpPr>
          <p:nvPr/>
        </p:nvSpPr>
        <p:spPr bwMode="auto">
          <a:xfrm flipV="1">
            <a:off x="7038180" y="3659186"/>
            <a:ext cx="153194"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2" name="Line 86"/>
          <p:cNvSpPr>
            <a:spLocks noChangeShapeType="1"/>
          </p:cNvSpPr>
          <p:nvPr/>
        </p:nvSpPr>
        <p:spPr bwMode="auto">
          <a:xfrm flipH="1">
            <a:off x="7036989" y="3581400"/>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3" name="Text Box 87"/>
          <p:cNvSpPr txBox="1">
            <a:spLocks noChangeArrowheads="1"/>
          </p:cNvSpPr>
          <p:nvPr/>
        </p:nvSpPr>
        <p:spPr bwMode="auto">
          <a:xfrm>
            <a:off x="6956424" y="338709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84" name="Line 88"/>
          <p:cNvSpPr>
            <a:spLocks noChangeShapeType="1"/>
          </p:cNvSpPr>
          <p:nvPr/>
        </p:nvSpPr>
        <p:spPr bwMode="auto">
          <a:xfrm>
            <a:off x="6855379"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5" name="Text Box 89"/>
          <p:cNvSpPr txBox="1">
            <a:spLocks noChangeArrowheads="1"/>
          </p:cNvSpPr>
          <p:nvPr/>
        </p:nvSpPr>
        <p:spPr bwMode="auto">
          <a:xfrm>
            <a:off x="6629400" y="2747778"/>
            <a:ext cx="439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a:t>ALU2</a:t>
            </a:r>
          </a:p>
        </p:txBody>
      </p:sp>
      <p:sp>
        <p:nvSpPr>
          <p:cNvPr id="86" name="Line 90"/>
          <p:cNvSpPr>
            <a:spLocks noChangeShapeType="1"/>
          </p:cNvSpPr>
          <p:nvPr/>
        </p:nvSpPr>
        <p:spPr bwMode="auto">
          <a:xfrm flipV="1">
            <a:off x="6016623" y="3197225"/>
            <a:ext cx="72445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7" name="Line 91"/>
          <p:cNvSpPr>
            <a:spLocks noChangeShapeType="1"/>
          </p:cNvSpPr>
          <p:nvPr/>
        </p:nvSpPr>
        <p:spPr bwMode="auto">
          <a:xfrm flipH="1">
            <a:off x="6262051" y="312102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88" name="Text Box 92"/>
          <p:cNvSpPr txBox="1">
            <a:spLocks noChangeArrowheads="1"/>
          </p:cNvSpPr>
          <p:nvPr/>
        </p:nvSpPr>
        <p:spPr bwMode="auto">
          <a:xfrm>
            <a:off x="6170611" y="29686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89" name="Line 93"/>
          <p:cNvSpPr>
            <a:spLocks noChangeShapeType="1"/>
          </p:cNvSpPr>
          <p:nvPr/>
        </p:nvSpPr>
        <p:spPr bwMode="auto">
          <a:xfrm flipH="1">
            <a:off x="3749674" y="2697163"/>
            <a:ext cx="77787"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0" name="Text Box 94"/>
          <p:cNvSpPr txBox="1">
            <a:spLocks noChangeArrowheads="1"/>
          </p:cNvSpPr>
          <p:nvPr/>
        </p:nvSpPr>
        <p:spPr bwMode="auto">
          <a:xfrm>
            <a:off x="3673474" y="2544763"/>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95" name="Rectangle 100"/>
          <p:cNvSpPr>
            <a:spLocks noChangeArrowheads="1"/>
          </p:cNvSpPr>
          <p:nvPr/>
        </p:nvSpPr>
        <p:spPr bwMode="auto">
          <a:xfrm>
            <a:off x="6476999" y="3657600"/>
            <a:ext cx="141783"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96" name="Line 101"/>
          <p:cNvSpPr>
            <a:spLocks noChangeShapeType="1"/>
          </p:cNvSpPr>
          <p:nvPr/>
        </p:nvSpPr>
        <p:spPr bwMode="auto">
          <a:xfrm flipV="1">
            <a:off x="6618783" y="3774849"/>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99" name="Line 104"/>
          <p:cNvSpPr>
            <a:spLocks noChangeShapeType="1"/>
          </p:cNvSpPr>
          <p:nvPr/>
        </p:nvSpPr>
        <p:spPr bwMode="auto">
          <a:xfrm>
            <a:off x="6232848" y="3803809"/>
            <a:ext cx="2441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1" name="Text Box 106"/>
          <p:cNvSpPr txBox="1">
            <a:spLocks noChangeArrowheads="1"/>
          </p:cNvSpPr>
          <p:nvPr/>
        </p:nvSpPr>
        <p:spPr bwMode="auto">
          <a:xfrm rot="16200000">
            <a:off x="6075521" y="3540920"/>
            <a:ext cx="4381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Imm4</a:t>
            </a:r>
          </a:p>
        </p:txBody>
      </p:sp>
      <p:sp>
        <p:nvSpPr>
          <p:cNvPr id="107" name="Text Box 112"/>
          <p:cNvSpPr txBox="1">
            <a:spLocks noChangeArrowheads="1"/>
          </p:cNvSpPr>
          <p:nvPr/>
        </p:nvSpPr>
        <p:spPr bwMode="auto">
          <a:xfrm rot="16200000">
            <a:off x="6087136" y="387279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Imm5</a:t>
            </a:r>
          </a:p>
        </p:txBody>
      </p:sp>
      <p:sp>
        <p:nvSpPr>
          <p:cNvPr id="113" name="Text Box 118"/>
          <p:cNvSpPr txBox="1">
            <a:spLocks noChangeArrowheads="1"/>
          </p:cNvSpPr>
          <p:nvPr/>
        </p:nvSpPr>
        <p:spPr bwMode="auto">
          <a:xfrm>
            <a:off x="4727911" y="2461418"/>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data1</a:t>
            </a:r>
          </a:p>
        </p:txBody>
      </p:sp>
      <p:sp>
        <p:nvSpPr>
          <p:cNvPr id="114" name="Text Box 119"/>
          <p:cNvSpPr txBox="1">
            <a:spLocks noChangeArrowheads="1"/>
          </p:cNvSpPr>
          <p:nvPr/>
        </p:nvSpPr>
        <p:spPr bwMode="auto">
          <a:xfrm>
            <a:off x="4741862" y="3102585"/>
            <a:ext cx="441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data2</a:t>
            </a:r>
          </a:p>
        </p:txBody>
      </p:sp>
      <p:sp>
        <p:nvSpPr>
          <p:cNvPr id="115" name="Text Box 120"/>
          <p:cNvSpPr txBox="1">
            <a:spLocks noChangeArrowheads="1"/>
          </p:cNvSpPr>
          <p:nvPr/>
        </p:nvSpPr>
        <p:spPr bwMode="auto">
          <a:xfrm>
            <a:off x="4725987" y="3366293"/>
            <a:ext cx="457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a:t>dataw</a:t>
            </a:r>
            <a:endParaRPr lang="en-US" altLang="en-US" dirty="0"/>
          </a:p>
        </p:txBody>
      </p:sp>
      <p:sp>
        <p:nvSpPr>
          <p:cNvPr id="120" name="Freeform 125"/>
          <p:cNvSpPr>
            <a:spLocks/>
          </p:cNvSpPr>
          <p:nvPr/>
        </p:nvSpPr>
        <p:spPr bwMode="auto">
          <a:xfrm>
            <a:off x="7191374" y="2047875"/>
            <a:ext cx="766762" cy="1881188"/>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6" name="Line 131"/>
          <p:cNvSpPr>
            <a:spLocks noChangeShapeType="1"/>
          </p:cNvSpPr>
          <p:nvPr/>
        </p:nvSpPr>
        <p:spPr bwMode="auto">
          <a:xfrm>
            <a:off x="6094411" y="2546350"/>
            <a:ext cx="0" cy="3625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9" name="Line 135"/>
          <p:cNvSpPr>
            <a:spLocks noChangeShapeType="1"/>
          </p:cNvSpPr>
          <p:nvPr/>
        </p:nvSpPr>
        <p:spPr bwMode="auto">
          <a:xfrm>
            <a:off x="6170611" y="3198812"/>
            <a:ext cx="0" cy="2098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1" name="Rectangle 138"/>
          <p:cNvSpPr>
            <a:spLocks noChangeArrowheads="1"/>
          </p:cNvSpPr>
          <p:nvPr/>
        </p:nvSpPr>
        <p:spPr bwMode="auto">
          <a:xfrm>
            <a:off x="8721724" y="2660650"/>
            <a:ext cx="192087" cy="536575"/>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32" name="Line 139"/>
          <p:cNvSpPr>
            <a:spLocks noChangeShapeType="1"/>
          </p:cNvSpPr>
          <p:nvPr/>
        </p:nvSpPr>
        <p:spPr bwMode="auto">
          <a:xfrm>
            <a:off x="8491536" y="2928938"/>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4" name="Line 141"/>
          <p:cNvSpPr>
            <a:spLocks noChangeShapeType="1"/>
          </p:cNvSpPr>
          <p:nvPr/>
        </p:nvSpPr>
        <p:spPr bwMode="auto">
          <a:xfrm rot="16200000" flipH="1">
            <a:off x="8966874" y="3792538"/>
            <a:ext cx="77788"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8" name="Line 149"/>
          <p:cNvSpPr>
            <a:spLocks noChangeShapeType="1"/>
          </p:cNvSpPr>
          <p:nvPr/>
        </p:nvSpPr>
        <p:spPr bwMode="auto">
          <a:xfrm flipV="1">
            <a:off x="5229224" y="4977679"/>
            <a:ext cx="379968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9" name="Line 150"/>
          <p:cNvSpPr>
            <a:spLocks noChangeShapeType="1"/>
          </p:cNvSpPr>
          <p:nvPr/>
        </p:nvSpPr>
        <p:spPr bwMode="auto">
          <a:xfrm flipH="1" flipV="1">
            <a:off x="9028904" y="2915443"/>
            <a:ext cx="1" cy="2062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0" name="Line 151"/>
          <p:cNvSpPr>
            <a:spLocks noChangeShapeType="1"/>
          </p:cNvSpPr>
          <p:nvPr/>
        </p:nvSpPr>
        <p:spPr bwMode="auto">
          <a:xfrm flipV="1">
            <a:off x="8913811" y="2913063"/>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1" name="Text Box 152"/>
          <p:cNvSpPr txBox="1">
            <a:spLocks noChangeArrowheads="1"/>
          </p:cNvSpPr>
          <p:nvPr/>
        </p:nvSpPr>
        <p:spPr bwMode="auto">
          <a:xfrm>
            <a:off x="8831956" y="383222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46" name="Line 157"/>
          <p:cNvSpPr>
            <a:spLocks noChangeShapeType="1"/>
          </p:cNvSpPr>
          <p:nvPr/>
        </p:nvSpPr>
        <p:spPr bwMode="auto">
          <a:xfrm>
            <a:off x="7696199" y="21621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7" name="Text Box 158"/>
          <p:cNvSpPr txBox="1">
            <a:spLocks noChangeArrowheads="1"/>
          </p:cNvSpPr>
          <p:nvPr/>
        </p:nvSpPr>
        <p:spPr bwMode="auto">
          <a:xfrm>
            <a:off x="7431086" y="1970088"/>
            <a:ext cx="496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ALUop</a:t>
            </a:r>
          </a:p>
        </p:txBody>
      </p:sp>
      <p:sp>
        <p:nvSpPr>
          <p:cNvPr id="148" name="Line 159"/>
          <p:cNvSpPr>
            <a:spLocks noChangeShapeType="1"/>
          </p:cNvSpPr>
          <p:nvPr/>
        </p:nvSpPr>
        <p:spPr bwMode="auto">
          <a:xfrm rot="16200000" flipH="1">
            <a:off x="7650161" y="2124075"/>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9" name="Text Box 160"/>
          <p:cNvSpPr txBox="1">
            <a:spLocks noChangeArrowheads="1"/>
          </p:cNvSpPr>
          <p:nvPr/>
        </p:nvSpPr>
        <p:spPr bwMode="auto">
          <a:xfrm>
            <a:off x="7689849" y="21224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3</a:t>
            </a:r>
          </a:p>
        </p:txBody>
      </p:sp>
      <p:sp>
        <p:nvSpPr>
          <p:cNvPr id="152" name="Line 163"/>
          <p:cNvSpPr>
            <a:spLocks noChangeShapeType="1"/>
          </p:cNvSpPr>
          <p:nvPr/>
        </p:nvSpPr>
        <p:spPr bwMode="auto">
          <a:xfrm>
            <a:off x="3399112" y="1503930"/>
            <a:ext cx="6074" cy="9265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4" name="Text Box 166"/>
          <p:cNvSpPr txBox="1">
            <a:spLocks noChangeArrowheads="1"/>
          </p:cNvSpPr>
          <p:nvPr/>
        </p:nvSpPr>
        <p:spPr bwMode="auto">
          <a:xfrm rot="10800000">
            <a:off x="8644829" y="2746648"/>
            <a:ext cx="307777" cy="33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err="1" smtClean="0"/>
              <a:t>WBin</a:t>
            </a:r>
            <a:endParaRPr lang="en-US" altLang="en-US" dirty="0"/>
          </a:p>
        </p:txBody>
      </p:sp>
      <p:sp>
        <p:nvSpPr>
          <p:cNvPr id="155" name="Text Box 167"/>
          <p:cNvSpPr txBox="1">
            <a:spLocks noChangeArrowheads="1"/>
          </p:cNvSpPr>
          <p:nvPr/>
        </p:nvSpPr>
        <p:spPr bwMode="auto">
          <a:xfrm>
            <a:off x="4578349" y="268867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dirty="0"/>
              <a:t>RF</a:t>
            </a:r>
          </a:p>
        </p:txBody>
      </p:sp>
      <p:sp>
        <p:nvSpPr>
          <p:cNvPr id="156" name="Line 168"/>
          <p:cNvSpPr>
            <a:spLocks noChangeShapeType="1"/>
          </p:cNvSpPr>
          <p:nvPr/>
        </p:nvSpPr>
        <p:spPr bwMode="auto">
          <a:xfrm>
            <a:off x="4978399" y="2238375"/>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57" name="Text Box 169"/>
          <p:cNvSpPr txBox="1">
            <a:spLocks noChangeArrowheads="1"/>
          </p:cNvSpPr>
          <p:nvPr/>
        </p:nvSpPr>
        <p:spPr bwMode="auto">
          <a:xfrm>
            <a:off x="4718049" y="2046288"/>
            <a:ext cx="5556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RFWrite</a:t>
            </a:r>
          </a:p>
        </p:txBody>
      </p:sp>
      <p:sp>
        <p:nvSpPr>
          <p:cNvPr id="158" name="Rectangle 170"/>
          <p:cNvSpPr>
            <a:spLocks noChangeArrowheads="1"/>
          </p:cNvSpPr>
          <p:nvPr/>
        </p:nvSpPr>
        <p:spPr bwMode="auto">
          <a:xfrm>
            <a:off x="7497761" y="3927475"/>
            <a:ext cx="192088"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59" name="Rectangle 171"/>
          <p:cNvSpPr>
            <a:spLocks noChangeArrowheads="1"/>
          </p:cNvSpPr>
          <p:nvPr/>
        </p:nvSpPr>
        <p:spPr bwMode="auto">
          <a:xfrm>
            <a:off x="7689849" y="3927475"/>
            <a:ext cx="192087" cy="192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160" name="Text Box 172"/>
          <p:cNvSpPr txBox="1">
            <a:spLocks noChangeArrowheads="1"/>
          </p:cNvSpPr>
          <p:nvPr/>
        </p:nvSpPr>
        <p:spPr bwMode="auto">
          <a:xfrm>
            <a:off x="7497761" y="3927475"/>
            <a:ext cx="257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N</a:t>
            </a:r>
          </a:p>
        </p:txBody>
      </p:sp>
      <p:sp>
        <p:nvSpPr>
          <p:cNvPr id="161" name="Text Box 173"/>
          <p:cNvSpPr txBox="1">
            <a:spLocks noChangeArrowheads="1"/>
          </p:cNvSpPr>
          <p:nvPr/>
        </p:nvSpPr>
        <p:spPr bwMode="auto">
          <a:xfrm>
            <a:off x="7689849" y="3927475"/>
            <a:ext cx="2460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Z</a:t>
            </a:r>
          </a:p>
        </p:txBody>
      </p:sp>
      <p:sp>
        <p:nvSpPr>
          <p:cNvPr id="162" name="Line 174"/>
          <p:cNvSpPr>
            <a:spLocks noChangeShapeType="1"/>
          </p:cNvSpPr>
          <p:nvPr/>
        </p:nvSpPr>
        <p:spPr bwMode="auto">
          <a:xfrm>
            <a:off x="7573961" y="3659188"/>
            <a:ext cx="0" cy="268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3" name="Line 175"/>
          <p:cNvSpPr>
            <a:spLocks noChangeShapeType="1"/>
          </p:cNvSpPr>
          <p:nvPr/>
        </p:nvSpPr>
        <p:spPr bwMode="auto">
          <a:xfrm>
            <a:off x="7766049" y="3544888"/>
            <a:ext cx="0" cy="382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4" name="Line 176"/>
          <p:cNvSpPr>
            <a:spLocks noChangeShapeType="1"/>
          </p:cNvSpPr>
          <p:nvPr/>
        </p:nvSpPr>
        <p:spPr bwMode="auto">
          <a:xfrm>
            <a:off x="7267574" y="4043363"/>
            <a:ext cx="230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5" name="Text Box 177"/>
          <p:cNvSpPr txBox="1">
            <a:spLocks noChangeArrowheads="1"/>
          </p:cNvSpPr>
          <p:nvPr/>
        </p:nvSpPr>
        <p:spPr bwMode="auto">
          <a:xfrm>
            <a:off x="7005082" y="4048918"/>
            <a:ext cx="619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FlagWrite</a:t>
            </a:r>
            <a:endParaRPr lang="en-US" altLang="en-US" u="sng" dirty="0"/>
          </a:p>
        </p:txBody>
      </p:sp>
      <p:sp>
        <p:nvSpPr>
          <p:cNvPr id="166" name="Line 178"/>
          <p:cNvSpPr>
            <a:spLocks noChangeShapeType="1"/>
          </p:cNvSpPr>
          <p:nvPr/>
        </p:nvSpPr>
        <p:spPr bwMode="auto">
          <a:xfrm>
            <a:off x="7612061"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7" name="Line 179"/>
          <p:cNvSpPr>
            <a:spLocks noChangeShapeType="1"/>
          </p:cNvSpPr>
          <p:nvPr/>
        </p:nvSpPr>
        <p:spPr bwMode="auto">
          <a:xfrm>
            <a:off x="7766049" y="4119563"/>
            <a:ext cx="0" cy="115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8" name="Line 180"/>
          <p:cNvSpPr>
            <a:spLocks noChangeShapeType="1"/>
          </p:cNvSpPr>
          <p:nvPr/>
        </p:nvSpPr>
        <p:spPr bwMode="auto">
          <a:xfrm flipV="1">
            <a:off x="883860" y="391794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9" name="Text Box 181"/>
          <p:cNvSpPr txBox="1">
            <a:spLocks noChangeArrowheads="1"/>
          </p:cNvSpPr>
          <p:nvPr/>
        </p:nvSpPr>
        <p:spPr bwMode="auto">
          <a:xfrm>
            <a:off x="570725" y="4003675"/>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a:t>PCwrite</a:t>
            </a:r>
            <a:endParaRPr lang="en-US" altLang="en-US" u="sng" dirty="0"/>
          </a:p>
        </p:txBody>
      </p:sp>
      <p:sp>
        <p:nvSpPr>
          <p:cNvPr id="170" name="Line 182"/>
          <p:cNvSpPr>
            <a:spLocks noChangeShapeType="1"/>
          </p:cNvSpPr>
          <p:nvPr/>
        </p:nvSpPr>
        <p:spPr bwMode="auto">
          <a:xfrm flipV="1">
            <a:off x="8074350" y="1201737"/>
            <a:ext cx="0" cy="1586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1" name="Line 183"/>
          <p:cNvSpPr>
            <a:spLocks noChangeShapeType="1"/>
          </p:cNvSpPr>
          <p:nvPr/>
        </p:nvSpPr>
        <p:spPr bwMode="auto">
          <a:xfrm flipH="1" flipV="1">
            <a:off x="269874" y="1201737"/>
            <a:ext cx="7804476" cy="87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2" name="Line 184"/>
          <p:cNvSpPr>
            <a:spLocks noChangeShapeType="1"/>
          </p:cNvSpPr>
          <p:nvPr/>
        </p:nvSpPr>
        <p:spPr bwMode="auto">
          <a:xfrm>
            <a:off x="269875" y="1210469"/>
            <a:ext cx="0" cy="2171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3" name="Line 185"/>
          <p:cNvSpPr>
            <a:spLocks noChangeShapeType="1"/>
          </p:cNvSpPr>
          <p:nvPr/>
        </p:nvSpPr>
        <p:spPr bwMode="auto">
          <a:xfrm flipV="1">
            <a:off x="583408" y="3567112"/>
            <a:ext cx="211930" cy="14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4" name="Line 186"/>
          <p:cNvSpPr>
            <a:spLocks noChangeShapeType="1"/>
          </p:cNvSpPr>
          <p:nvPr/>
        </p:nvSpPr>
        <p:spPr bwMode="auto">
          <a:xfrm rot="16200000" flipH="1">
            <a:off x="8039100" y="1426937"/>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5" name="Text Box 187"/>
          <p:cNvSpPr txBox="1">
            <a:spLocks noChangeArrowheads="1"/>
          </p:cNvSpPr>
          <p:nvPr/>
        </p:nvSpPr>
        <p:spPr bwMode="auto">
          <a:xfrm>
            <a:off x="7848600" y="1465037"/>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178" name="Text Box 190"/>
          <p:cNvSpPr txBox="1">
            <a:spLocks noChangeArrowheads="1"/>
          </p:cNvSpPr>
          <p:nvPr/>
        </p:nvSpPr>
        <p:spPr bwMode="auto">
          <a:xfrm rot="16200000">
            <a:off x="6074568" y="4169568"/>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Imm3</a:t>
            </a:r>
          </a:p>
        </p:txBody>
      </p:sp>
      <p:sp>
        <p:nvSpPr>
          <p:cNvPr id="182" name="Text Box 194"/>
          <p:cNvSpPr txBox="1">
            <a:spLocks noChangeArrowheads="1"/>
          </p:cNvSpPr>
          <p:nvPr/>
        </p:nvSpPr>
        <p:spPr bwMode="auto">
          <a:xfrm>
            <a:off x="3827461" y="26606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183" name="Text Box 195"/>
          <p:cNvSpPr txBox="1">
            <a:spLocks noChangeArrowheads="1"/>
          </p:cNvSpPr>
          <p:nvPr/>
        </p:nvSpPr>
        <p:spPr bwMode="auto">
          <a:xfrm>
            <a:off x="3827461" y="227647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186" name="Text Box 198"/>
          <p:cNvSpPr txBox="1">
            <a:spLocks noChangeArrowheads="1"/>
          </p:cNvSpPr>
          <p:nvPr/>
        </p:nvSpPr>
        <p:spPr bwMode="auto">
          <a:xfrm>
            <a:off x="6662197" y="3121025"/>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000</a:t>
            </a:r>
            <a:endParaRPr lang="en-US" altLang="en-US" dirty="0"/>
          </a:p>
        </p:txBody>
      </p:sp>
      <p:sp>
        <p:nvSpPr>
          <p:cNvPr id="188" name="Text Box 200"/>
          <p:cNvSpPr txBox="1">
            <a:spLocks noChangeArrowheads="1"/>
          </p:cNvSpPr>
          <p:nvPr/>
        </p:nvSpPr>
        <p:spPr bwMode="auto">
          <a:xfrm>
            <a:off x="6662197" y="36576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001</a:t>
            </a:r>
            <a:endParaRPr lang="en-US" altLang="en-US" dirty="0"/>
          </a:p>
        </p:txBody>
      </p:sp>
      <p:sp>
        <p:nvSpPr>
          <p:cNvPr id="189" name="Text Box 201"/>
          <p:cNvSpPr txBox="1">
            <a:spLocks noChangeArrowheads="1"/>
          </p:cNvSpPr>
          <p:nvPr/>
        </p:nvSpPr>
        <p:spPr bwMode="auto">
          <a:xfrm>
            <a:off x="6662197" y="396240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010</a:t>
            </a:r>
            <a:endParaRPr lang="en-US" altLang="en-US" dirty="0"/>
          </a:p>
        </p:txBody>
      </p:sp>
      <p:sp>
        <p:nvSpPr>
          <p:cNvPr id="190" name="Text Box 202"/>
          <p:cNvSpPr txBox="1">
            <a:spLocks noChangeArrowheads="1"/>
          </p:cNvSpPr>
          <p:nvPr/>
        </p:nvSpPr>
        <p:spPr bwMode="auto">
          <a:xfrm>
            <a:off x="6662197" y="4273550"/>
            <a:ext cx="357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011</a:t>
            </a:r>
            <a:endParaRPr lang="en-US" altLang="en-US" dirty="0"/>
          </a:p>
        </p:txBody>
      </p:sp>
      <p:sp>
        <p:nvSpPr>
          <p:cNvPr id="191" name="Text Box 203"/>
          <p:cNvSpPr txBox="1">
            <a:spLocks noChangeArrowheads="1"/>
          </p:cNvSpPr>
          <p:nvPr/>
        </p:nvSpPr>
        <p:spPr bwMode="auto">
          <a:xfrm>
            <a:off x="7527924" y="2852738"/>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ALU</a:t>
            </a:r>
          </a:p>
        </p:txBody>
      </p:sp>
      <p:sp>
        <p:nvSpPr>
          <p:cNvPr id="200" name="Freeform 125"/>
          <p:cNvSpPr>
            <a:spLocks/>
          </p:cNvSpPr>
          <p:nvPr/>
        </p:nvSpPr>
        <p:spPr bwMode="auto">
          <a:xfrm rot="5400000">
            <a:off x="761594" y="4390372"/>
            <a:ext cx="257987" cy="661193"/>
          </a:xfrm>
          <a:custGeom>
            <a:avLst/>
            <a:gdLst>
              <a:gd name="T0" fmla="*/ 0 w 483"/>
              <a:gd name="T1" fmla="*/ 0 h 1185"/>
              <a:gd name="T2" fmla="*/ 0 w 483"/>
              <a:gd name="T3" fmla="*/ 652463 h 1185"/>
              <a:gd name="T4" fmla="*/ 344487 w 483"/>
              <a:gd name="T5" fmla="*/ 922338 h 1185"/>
              <a:gd name="T6" fmla="*/ 0 w 483"/>
              <a:gd name="T7" fmla="*/ 1228725 h 1185"/>
              <a:gd name="T8" fmla="*/ 0 w 483"/>
              <a:gd name="T9" fmla="*/ 1881188 h 1185"/>
              <a:gd name="T10" fmla="*/ 766762 w 483"/>
              <a:gd name="T11" fmla="*/ 1344613 h 1185"/>
              <a:gd name="T12" fmla="*/ 766762 w 483"/>
              <a:gd name="T13" fmla="*/ 460375 h 1185"/>
              <a:gd name="T14" fmla="*/ 0 w 483"/>
              <a:gd name="T15" fmla="*/ 0 h 1185"/>
              <a:gd name="T16" fmla="*/ 0 60000 65536"/>
              <a:gd name="T17" fmla="*/ 0 60000 65536"/>
              <a:gd name="T18" fmla="*/ 0 60000 65536"/>
              <a:gd name="T19" fmla="*/ 0 60000 65536"/>
              <a:gd name="T20" fmla="*/ 0 60000 65536"/>
              <a:gd name="T21" fmla="*/ 0 60000 65536"/>
              <a:gd name="T22" fmla="*/ 0 60000 65536"/>
              <a:gd name="T23" fmla="*/ 0 60000 65536"/>
              <a:gd name="T24" fmla="*/ 0 w 483"/>
              <a:gd name="T25" fmla="*/ 0 h 1185"/>
              <a:gd name="T26" fmla="*/ 483 w 483"/>
              <a:gd name="T27" fmla="*/ 1185 h 1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3" h="1185">
                <a:moveTo>
                  <a:pt x="0" y="0"/>
                </a:moveTo>
                <a:lnTo>
                  <a:pt x="0" y="411"/>
                </a:lnTo>
                <a:lnTo>
                  <a:pt x="217" y="581"/>
                </a:lnTo>
                <a:lnTo>
                  <a:pt x="0" y="774"/>
                </a:lnTo>
                <a:lnTo>
                  <a:pt x="0" y="1185"/>
                </a:lnTo>
                <a:lnTo>
                  <a:pt x="483" y="847"/>
                </a:lnTo>
                <a:lnTo>
                  <a:pt x="483" y="290"/>
                </a:lnTo>
                <a:lnTo>
                  <a:pt x="0" y="0"/>
                </a:ln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1" name="Line 175"/>
          <p:cNvSpPr>
            <a:spLocks noChangeShapeType="1"/>
          </p:cNvSpPr>
          <p:nvPr/>
        </p:nvSpPr>
        <p:spPr bwMode="auto">
          <a:xfrm flipH="1">
            <a:off x="1132644" y="3533770"/>
            <a:ext cx="3932" cy="10677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2" name="Line 175"/>
          <p:cNvSpPr>
            <a:spLocks noChangeShapeType="1"/>
          </p:cNvSpPr>
          <p:nvPr/>
        </p:nvSpPr>
        <p:spPr bwMode="auto">
          <a:xfrm>
            <a:off x="660364" y="4429125"/>
            <a:ext cx="0" cy="1723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3" name="AutoShape 11"/>
          <p:cNvSpPr>
            <a:spLocks noChangeArrowheads="1"/>
          </p:cNvSpPr>
          <p:nvPr/>
        </p:nvSpPr>
        <p:spPr bwMode="auto">
          <a:xfrm rot="16200000">
            <a:off x="180183" y="3467894"/>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05" name="Line 13"/>
          <p:cNvSpPr>
            <a:spLocks noChangeShapeType="1"/>
          </p:cNvSpPr>
          <p:nvPr/>
        </p:nvSpPr>
        <p:spPr bwMode="auto">
          <a:xfrm flipH="1">
            <a:off x="621507" y="348694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6" name="Text Box 14"/>
          <p:cNvSpPr txBox="1">
            <a:spLocks noChangeArrowheads="1"/>
          </p:cNvSpPr>
          <p:nvPr/>
        </p:nvSpPr>
        <p:spPr bwMode="auto">
          <a:xfrm>
            <a:off x="507207" y="3334544"/>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8</a:t>
            </a:r>
          </a:p>
        </p:txBody>
      </p:sp>
      <p:sp>
        <p:nvSpPr>
          <p:cNvPr id="207" name="Line 25"/>
          <p:cNvSpPr>
            <a:spLocks noChangeShapeType="1"/>
          </p:cNvSpPr>
          <p:nvPr/>
        </p:nvSpPr>
        <p:spPr bwMode="auto">
          <a:xfrm>
            <a:off x="505620" y="3142457"/>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8" name="Text Box 26"/>
          <p:cNvSpPr txBox="1">
            <a:spLocks noChangeArrowheads="1"/>
          </p:cNvSpPr>
          <p:nvPr/>
        </p:nvSpPr>
        <p:spPr bwMode="auto">
          <a:xfrm>
            <a:off x="250746" y="2950369"/>
            <a:ext cx="476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smtClean="0"/>
              <a:t>PCSel</a:t>
            </a:r>
            <a:endParaRPr lang="en-US" altLang="en-US" u="sng" dirty="0"/>
          </a:p>
        </p:txBody>
      </p:sp>
      <p:sp>
        <p:nvSpPr>
          <p:cNvPr id="209" name="Text Box 192"/>
          <p:cNvSpPr txBox="1">
            <a:spLocks noChangeArrowheads="1"/>
          </p:cNvSpPr>
          <p:nvPr/>
        </p:nvSpPr>
        <p:spPr bwMode="auto">
          <a:xfrm>
            <a:off x="310357" y="326628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0</a:t>
            </a:r>
          </a:p>
        </p:txBody>
      </p:sp>
      <p:sp>
        <p:nvSpPr>
          <p:cNvPr id="210" name="Text Box 193"/>
          <p:cNvSpPr txBox="1">
            <a:spLocks noChangeArrowheads="1"/>
          </p:cNvSpPr>
          <p:nvPr/>
        </p:nvSpPr>
        <p:spPr bwMode="auto">
          <a:xfrm>
            <a:off x="315120" y="3602832"/>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1</a:t>
            </a:r>
          </a:p>
        </p:txBody>
      </p:sp>
      <p:sp>
        <p:nvSpPr>
          <p:cNvPr id="211" name="Text Box 14"/>
          <p:cNvSpPr txBox="1">
            <a:spLocks noChangeArrowheads="1"/>
          </p:cNvSpPr>
          <p:nvPr/>
        </p:nvSpPr>
        <p:spPr bwMode="auto">
          <a:xfrm>
            <a:off x="538957" y="4242446"/>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12" name="Line 133"/>
          <p:cNvSpPr>
            <a:spLocks noChangeShapeType="1"/>
          </p:cNvSpPr>
          <p:nvPr/>
        </p:nvSpPr>
        <p:spPr bwMode="auto">
          <a:xfrm flipV="1">
            <a:off x="269875" y="3381708"/>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3" name="Line 135"/>
          <p:cNvSpPr>
            <a:spLocks noChangeShapeType="1"/>
          </p:cNvSpPr>
          <p:nvPr/>
        </p:nvSpPr>
        <p:spPr bwMode="auto">
          <a:xfrm flipV="1">
            <a:off x="890588" y="4849962"/>
            <a:ext cx="0" cy="255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4" name="Line 130"/>
          <p:cNvSpPr>
            <a:spLocks noChangeShapeType="1"/>
          </p:cNvSpPr>
          <p:nvPr/>
        </p:nvSpPr>
        <p:spPr bwMode="auto">
          <a:xfrm flipV="1">
            <a:off x="279566" y="5105400"/>
            <a:ext cx="604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5" name="Line 124"/>
          <p:cNvSpPr>
            <a:spLocks noChangeShapeType="1"/>
          </p:cNvSpPr>
          <p:nvPr/>
        </p:nvSpPr>
        <p:spPr bwMode="auto">
          <a:xfrm>
            <a:off x="279566" y="3698875"/>
            <a:ext cx="0" cy="1409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6" name="Line 133"/>
          <p:cNvSpPr>
            <a:spLocks noChangeShapeType="1"/>
          </p:cNvSpPr>
          <p:nvPr/>
        </p:nvSpPr>
        <p:spPr bwMode="auto">
          <a:xfrm flipV="1">
            <a:off x="269875" y="3698875"/>
            <a:ext cx="121445" cy="53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2" name="Rectangle 27"/>
          <p:cNvSpPr>
            <a:spLocks noChangeArrowheads="1"/>
          </p:cNvSpPr>
          <p:nvPr/>
        </p:nvSpPr>
        <p:spPr bwMode="auto">
          <a:xfrm>
            <a:off x="2772569" y="2401887"/>
            <a:ext cx="192087" cy="1268413"/>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IR1</a:t>
            </a:r>
            <a:endParaRPr lang="en-US" altLang="en-US" dirty="0"/>
          </a:p>
        </p:txBody>
      </p:sp>
      <p:sp>
        <p:nvSpPr>
          <p:cNvPr id="193" name="Line 34"/>
          <p:cNvSpPr>
            <a:spLocks noChangeShapeType="1"/>
          </p:cNvSpPr>
          <p:nvPr/>
        </p:nvSpPr>
        <p:spPr bwMode="auto">
          <a:xfrm flipV="1">
            <a:off x="2973385" y="3045619"/>
            <a:ext cx="354014" cy="21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4" name="Line 163"/>
          <p:cNvSpPr>
            <a:spLocks noChangeShapeType="1"/>
          </p:cNvSpPr>
          <p:nvPr/>
        </p:nvSpPr>
        <p:spPr bwMode="auto">
          <a:xfrm>
            <a:off x="2859574" y="1507596"/>
            <a:ext cx="9038" cy="8878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6" name="Rectangle 27"/>
          <p:cNvSpPr>
            <a:spLocks noChangeArrowheads="1"/>
          </p:cNvSpPr>
          <p:nvPr/>
        </p:nvSpPr>
        <p:spPr bwMode="auto">
          <a:xfrm>
            <a:off x="5835649" y="1684339"/>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IR3</a:t>
            </a:r>
            <a:endParaRPr lang="en-US" altLang="en-US" dirty="0"/>
          </a:p>
        </p:txBody>
      </p:sp>
      <p:sp>
        <p:nvSpPr>
          <p:cNvPr id="197" name="Line 105"/>
          <p:cNvSpPr>
            <a:spLocks noChangeShapeType="1"/>
          </p:cNvSpPr>
          <p:nvPr/>
        </p:nvSpPr>
        <p:spPr bwMode="auto">
          <a:xfrm>
            <a:off x="3596480" y="1848644"/>
            <a:ext cx="5037" cy="1209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8" name="Line 104"/>
          <p:cNvSpPr>
            <a:spLocks noChangeShapeType="1"/>
          </p:cNvSpPr>
          <p:nvPr/>
        </p:nvSpPr>
        <p:spPr bwMode="auto">
          <a:xfrm>
            <a:off x="3596479" y="1848644"/>
            <a:ext cx="22391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9" name="Line 109"/>
          <p:cNvSpPr>
            <a:spLocks noChangeShapeType="1"/>
          </p:cNvSpPr>
          <p:nvPr/>
        </p:nvSpPr>
        <p:spPr bwMode="auto">
          <a:xfrm flipH="1">
            <a:off x="5268393" y="1757449"/>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4" name="Text Box 110"/>
          <p:cNvSpPr txBox="1">
            <a:spLocks noChangeArrowheads="1"/>
          </p:cNvSpPr>
          <p:nvPr/>
        </p:nvSpPr>
        <p:spPr bwMode="auto">
          <a:xfrm>
            <a:off x="5115067" y="1684339"/>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18" name="Line 163"/>
          <p:cNvSpPr>
            <a:spLocks noChangeShapeType="1"/>
          </p:cNvSpPr>
          <p:nvPr/>
        </p:nvSpPr>
        <p:spPr bwMode="auto">
          <a:xfrm>
            <a:off x="5922000" y="1422641"/>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9" name="Text Box 164"/>
          <p:cNvSpPr txBox="1">
            <a:spLocks noChangeArrowheads="1"/>
          </p:cNvSpPr>
          <p:nvPr/>
        </p:nvSpPr>
        <p:spPr bwMode="auto">
          <a:xfrm>
            <a:off x="5724591" y="731044"/>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S3Ld</a:t>
            </a:r>
            <a:endParaRPr lang="en-US" altLang="en-US" u="sng" dirty="0"/>
          </a:p>
        </p:txBody>
      </p:sp>
      <p:sp>
        <p:nvSpPr>
          <p:cNvPr id="220" name="Line 163"/>
          <p:cNvSpPr>
            <a:spLocks noChangeShapeType="1"/>
          </p:cNvSpPr>
          <p:nvPr/>
        </p:nvSpPr>
        <p:spPr bwMode="auto">
          <a:xfrm>
            <a:off x="5931692" y="2162175"/>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1" name="Line 163"/>
          <p:cNvSpPr>
            <a:spLocks noChangeShapeType="1"/>
          </p:cNvSpPr>
          <p:nvPr/>
        </p:nvSpPr>
        <p:spPr bwMode="auto">
          <a:xfrm>
            <a:off x="5931692" y="2807494"/>
            <a:ext cx="0" cy="1251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7" name="Rectangle 27"/>
          <p:cNvSpPr>
            <a:spLocks noChangeArrowheads="1"/>
          </p:cNvSpPr>
          <p:nvPr/>
        </p:nvSpPr>
        <p:spPr bwMode="auto">
          <a:xfrm>
            <a:off x="8712363" y="1683040"/>
            <a:ext cx="192087" cy="469106"/>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IR4</a:t>
            </a:r>
            <a:endParaRPr lang="en-US" altLang="en-US" dirty="0"/>
          </a:p>
        </p:txBody>
      </p:sp>
      <p:sp>
        <p:nvSpPr>
          <p:cNvPr id="222" name="Line 163"/>
          <p:cNvSpPr>
            <a:spLocks noChangeShapeType="1"/>
          </p:cNvSpPr>
          <p:nvPr/>
        </p:nvSpPr>
        <p:spPr bwMode="auto">
          <a:xfrm>
            <a:off x="8798714" y="14213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3" name="Text Box 164"/>
          <p:cNvSpPr txBox="1">
            <a:spLocks noChangeArrowheads="1"/>
          </p:cNvSpPr>
          <p:nvPr/>
        </p:nvSpPr>
        <p:spPr bwMode="auto">
          <a:xfrm>
            <a:off x="8586159" y="1205442"/>
            <a:ext cx="4251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IR4ld</a:t>
            </a:r>
            <a:endParaRPr lang="en-US" altLang="en-US" u="sng" dirty="0"/>
          </a:p>
        </p:txBody>
      </p:sp>
      <p:sp>
        <p:nvSpPr>
          <p:cNvPr id="224" name="Line 163"/>
          <p:cNvSpPr>
            <a:spLocks noChangeShapeType="1"/>
          </p:cNvSpPr>
          <p:nvPr/>
        </p:nvSpPr>
        <p:spPr bwMode="auto">
          <a:xfrm>
            <a:off x="8808405" y="2160876"/>
            <a:ext cx="9361" cy="482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5" name="Line 104"/>
          <p:cNvSpPr>
            <a:spLocks noChangeShapeType="1"/>
          </p:cNvSpPr>
          <p:nvPr/>
        </p:nvSpPr>
        <p:spPr bwMode="auto">
          <a:xfrm>
            <a:off x="6016625" y="1856083"/>
            <a:ext cx="2695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6" name="Line 109"/>
          <p:cNvSpPr>
            <a:spLocks noChangeShapeType="1"/>
          </p:cNvSpPr>
          <p:nvPr/>
        </p:nvSpPr>
        <p:spPr bwMode="auto">
          <a:xfrm flipH="1">
            <a:off x="7390340" y="1749510"/>
            <a:ext cx="77787"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27" name="Text Box 110"/>
          <p:cNvSpPr txBox="1">
            <a:spLocks noChangeArrowheads="1"/>
          </p:cNvSpPr>
          <p:nvPr/>
        </p:nvSpPr>
        <p:spPr bwMode="auto">
          <a:xfrm>
            <a:off x="7237014" y="16764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29" name="Line 151"/>
          <p:cNvSpPr>
            <a:spLocks noChangeShapeType="1"/>
          </p:cNvSpPr>
          <p:nvPr/>
        </p:nvSpPr>
        <p:spPr bwMode="auto">
          <a:xfrm flipV="1">
            <a:off x="8904450" y="1783556"/>
            <a:ext cx="115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0" name="Line 150"/>
          <p:cNvSpPr>
            <a:spLocks noChangeShapeType="1"/>
          </p:cNvSpPr>
          <p:nvPr/>
        </p:nvSpPr>
        <p:spPr bwMode="auto">
          <a:xfrm flipH="1" flipV="1">
            <a:off x="9019543" y="971550"/>
            <a:ext cx="9361" cy="812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1" name="Line 149"/>
          <p:cNvSpPr>
            <a:spLocks noChangeShapeType="1"/>
          </p:cNvSpPr>
          <p:nvPr/>
        </p:nvSpPr>
        <p:spPr bwMode="auto">
          <a:xfrm>
            <a:off x="4162423" y="971548"/>
            <a:ext cx="486648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4" name="Text Box 94"/>
          <p:cNvSpPr txBox="1">
            <a:spLocks noChangeArrowheads="1"/>
          </p:cNvSpPr>
          <p:nvPr/>
        </p:nvSpPr>
        <p:spPr bwMode="auto">
          <a:xfrm>
            <a:off x="6708774" y="787398"/>
            <a:ext cx="2032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a:t>2</a:t>
            </a:r>
          </a:p>
        </p:txBody>
      </p:sp>
      <p:sp>
        <p:nvSpPr>
          <p:cNvPr id="235" name="Line 116"/>
          <p:cNvSpPr>
            <a:spLocks noChangeShapeType="1"/>
          </p:cNvSpPr>
          <p:nvPr/>
        </p:nvSpPr>
        <p:spPr bwMode="auto">
          <a:xfrm flipH="1">
            <a:off x="6834186" y="894554"/>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6" name="AutoShape 11"/>
          <p:cNvSpPr>
            <a:spLocks noChangeArrowheads="1"/>
          </p:cNvSpPr>
          <p:nvPr/>
        </p:nvSpPr>
        <p:spPr bwMode="auto">
          <a:xfrm rot="16200000">
            <a:off x="5202920" y="236147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7" name="Line 12"/>
          <p:cNvSpPr>
            <a:spLocks noChangeShapeType="1"/>
          </p:cNvSpPr>
          <p:nvPr/>
        </p:nvSpPr>
        <p:spPr bwMode="auto">
          <a:xfrm>
            <a:off x="5606144" y="2458310"/>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8" name="Line 13"/>
          <p:cNvSpPr>
            <a:spLocks noChangeShapeType="1"/>
          </p:cNvSpPr>
          <p:nvPr/>
        </p:nvSpPr>
        <p:spPr bwMode="auto">
          <a:xfrm flipH="1">
            <a:off x="5644244" y="2380522"/>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9" name="Text Box 14"/>
          <p:cNvSpPr txBox="1">
            <a:spLocks noChangeArrowheads="1"/>
          </p:cNvSpPr>
          <p:nvPr/>
        </p:nvSpPr>
        <p:spPr bwMode="auto">
          <a:xfrm>
            <a:off x="5529944" y="2228122"/>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0" name="Text Box 192"/>
          <p:cNvSpPr txBox="1">
            <a:spLocks noChangeArrowheads="1"/>
          </p:cNvSpPr>
          <p:nvPr/>
        </p:nvSpPr>
        <p:spPr bwMode="auto">
          <a:xfrm>
            <a:off x="5351572" y="220284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41" name="Text Box 193"/>
          <p:cNvSpPr txBox="1">
            <a:spLocks noChangeArrowheads="1"/>
          </p:cNvSpPr>
          <p:nvPr/>
        </p:nvSpPr>
        <p:spPr bwMode="auto">
          <a:xfrm>
            <a:off x="5358584" y="249641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43" name="AutoShape 11"/>
          <p:cNvSpPr>
            <a:spLocks noChangeArrowheads="1"/>
          </p:cNvSpPr>
          <p:nvPr/>
        </p:nvSpPr>
        <p:spPr bwMode="auto">
          <a:xfrm rot="16200000">
            <a:off x="5205413" y="3017043"/>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44" name="Line 12"/>
          <p:cNvSpPr>
            <a:spLocks noChangeShapeType="1"/>
          </p:cNvSpPr>
          <p:nvPr/>
        </p:nvSpPr>
        <p:spPr bwMode="auto">
          <a:xfrm>
            <a:off x="5608637" y="3113881"/>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5" name="Line 13"/>
          <p:cNvSpPr>
            <a:spLocks noChangeShapeType="1"/>
          </p:cNvSpPr>
          <p:nvPr/>
        </p:nvSpPr>
        <p:spPr bwMode="auto">
          <a:xfrm flipH="1">
            <a:off x="5646737" y="303609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6" name="Text Box 14"/>
          <p:cNvSpPr txBox="1">
            <a:spLocks noChangeArrowheads="1"/>
          </p:cNvSpPr>
          <p:nvPr/>
        </p:nvSpPr>
        <p:spPr bwMode="auto">
          <a:xfrm>
            <a:off x="5532437" y="2883693"/>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47" name="Text Box 192"/>
          <p:cNvSpPr txBox="1">
            <a:spLocks noChangeArrowheads="1"/>
          </p:cNvSpPr>
          <p:nvPr/>
        </p:nvSpPr>
        <p:spPr bwMode="auto">
          <a:xfrm>
            <a:off x="5360371" y="2859820"/>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0</a:t>
            </a:r>
            <a:endParaRPr lang="en-US" altLang="en-US" dirty="0"/>
          </a:p>
        </p:txBody>
      </p:sp>
      <p:sp>
        <p:nvSpPr>
          <p:cNvPr id="248" name="Text Box 193"/>
          <p:cNvSpPr txBox="1">
            <a:spLocks noChangeArrowheads="1"/>
          </p:cNvSpPr>
          <p:nvPr/>
        </p:nvSpPr>
        <p:spPr bwMode="auto">
          <a:xfrm>
            <a:off x="5334000" y="3135584"/>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r" eaLnBrk="1" hangingPunct="1"/>
            <a:r>
              <a:rPr lang="en-US" altLang="en-US" dirty="0" smtClean="0"/>
              <a:t>1</a:t>
            </a:r>
            <a:endParaRPr lang="en-US" altLang="en-US" dirty="0"/>
          </a:p>
        </p:txBody>
      </p:sp>
      <p:sp>
        <p:nvSpPr>
          <p:cNvPr id="249" name="Line 135"/>
          <p:cNvSpPr>
            <a:spLocks noChangeShapeType="1"/>
          </p:cNvSpPr>
          <p:nvPr/>
        </p:nvSpPr>
        <p:spPr bwMode="auto">
          <a:xfrm flipV="1">
            <a:off x="5229224" y="2279253"/>
            <a:ext cx="13950" cy="26984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3" name="AutoShape 11"/>
          <p:cNvSpPr>
            <a:spLocks noChangeArrowheads="1"/>
          </p:cNvSpPr>
          <p:nvPr/>
        </p:nvSpPr>
        <p:spPr bwMode="auto">
          <a:xfrm rot="16200000">
            <a:off x="6563518" y="2364582"/>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52" name="Line 12"/>
          <p:cNvSpPr>
            <a:spLocks noChangeShapeType="1"/>
          </p:cNvSpPr>
          <p:nvPr/>
        </p:nvSpPr>
        <p:spPr bwMode="auto">
          <a:xfrm>
            <a:off x="6958011" y="2551907"/>
            <a:ext cx="230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3" name="Line 13"/>
          <p:cNvSpPr>
            <a:spLocks noChangeShapeType="1"/>
          </p:cNvSpPr>
          <p:nvPr/>
        </p:nvSpPr>
        <p:spPr bwMode="auto">
          <a:xfrm flipH="1">
            <a:off x="6996111" y="2474119"/>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4" name="Text Box 14"/>
          <p:cNvSpPr txBox="1">
            <a:spLocks noChangeArrowheads="1"/>
          </p:cNvSpPr>
          <p:nvPr/>
        </p:nvSpPr>
        <p:spPr bwMode="auto">
          <a:xfrm>
            <a:off x="6881811" y="2321719"/>
            <a:ext cx="241300" cy="21431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8</a:t>
            </a:r>
          </a:p>
        </p:txBody>
      </p:sp>
      <p:sp>
        <p:nvSpPr>
          <p:cNvPr id="255" name="Text Box 192"/>
          <p:cNvSpPr txBox="1">
            <a:spLocks noChangeArrowheads="1"/>
          </p:cNvSpPr>
          <p:nvPr/>
        </p:nvSpPr>
        <p:spPr bwMode="auto">
          <a:xfrm>
            <a:off x="6681597" y="215986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00</a:t>
            </a:r>
            <a:endParaRPr lang="en-US" altLang="en-US" dirty="0"/>
          </a:p>
        </p:txBody>
      </p:sp>
      <p:sp>
        <p:nvSpPr>
          <p:cNvPr id="256" name="Text Box 193"/>
          <p:cNvSpPr txBox="1">
            <a:spLocks noChangeArrowheads="1"/>
          </p:cNvSpPr>
          <p:nvPr/>
        </p:nvSpPr>
        <p:spPr bwMode="auto">
          <a:xfrm>
            <a:off x="6681044" y="2496410"/>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10</a:t>
            </a:r>
            <a:endParaRPr lang="en-US" altLang="en-US" dirty="0"/>
          </a:p>
        </p:txBody>
      </p:sp>
      <p:sp>
        <p:nvSpPr>
          <p:cNvPr id="257" name="Line 75"/>
          <p:cNvSpPr>
            <a:spLocks noChangeShapeType="1"/>
          </p:cNvSpPr>
          <p:nvPr/>
        </p:nvSpPr>
        <p:spPr bwMode="auto">
          <a:xfrm flipV="1">
            <a:off x="6378379" y="2279252"/>
            <a:ext cx="405414"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8" name="Line 75"/>
          <p:cNvSpPr>
            <a:spLocks noChangeShapeType="1"/>
          </p:cNvSpPr>
          <p:nvPr/>
        </p:nvSpPr>
        <p:spPr bwMode="auto">
          <a:xfrm flipV="1">
            <a:off x="6378379" y="3458428"/>
            <a:ext cx="367616" cy="80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9" name="Line 150"/>
          <p:cNvSpPr>
            <a:spLocks noChangeShapeType="1"/>
          </p:cNvSpPr>
          <p:nvPr/>
        </p:nvSpPr>
        <p:spPr bwMode="auto">
          <a:xfrm flipH="1" flipV="1">
            <a:off x="6373811" y="2279253"/>
            <a:ext cx="9136" cy="2702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0" name="Text Box 198"/>
          <p:cNvSpPr txBox="1">
            <a:spLocks noChangeArrowheads="1"/>
          </p:cNvSpPr>
          <p:nvPr/>
        </p:nvSpPr>
        <p:spPr bwMode="auto">
          <a:xfrm>
            <a:off x="6656420" y="3352800"/>
            <a:ext cx="357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111</a:t>
            </a:r>
            <a:endParaRPr lang="en-US" altLang="en-US" dirty="0"/>
          </a:p>
        </p:txBody>
      </p:sp>
      <p:sp>
        <p:nvSpPr>
          <p:cNvPr id="261" name="Line 88"/>
          <p:cNvSpPr>
            <a:spLocks noChangeShapeType="1"/>
          </p:cNvSpPr>
          <p:nvPr/>
        </p:nvSpPr>
        <p:spPr bwMode="auto">
          <a:xfrm>
            <a:off x="6890009" y="2010642"/>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2" name="Text Box 89"/>
          <p:cNvSpPr txBox="1">
            <a:spLocks noChangeArrowheads="1"/>
          </p:cNvSpPr>
          <p:nvPr/>
        </p:nvSpPr>
        <p:spPr bwMode="auto">
          <a:xfrm>
            <a:off x="6662524" y="1865995"/>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42" name="Rectangle 8"/>
          <p:cNvSpPr>
            <a:spLocks noChangeArrowheads="1"/>
          </p:cNvSpPr>
          <p:nvPr/>
        </p:nvSpPr>
        <p:spPr bwMode="auto">
          <a:xfrm>
            <a:off x="6712440" y="5105400"/>
            <a:ext cx="1268412" cy="1190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endParaRPr lang="en-US" altLang="en-US"/>
          </a:p>
        </p:txBody>
      </p:sp>
      <p:sp>
        <p:nvSpPr>
          <p:cNvPr id="263" name="Text Box 9"/>
          <p:cNvSpPr txBox="1">
            <a:spLocks noChangeArrowheads="1"/>
          </p:cNvSpPr>
          <p:nvPr/>
        </p:nvSpPr>
        <p:spPr bwMode="auto">
          <a:xfrm>
            <a:off x="7048990" y="5540375"/>
            <a:ext cx="669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sz="1000" b="1"/>
              <a:t>Memory</a:t>
            </a:r>
          </a:p>
        </p:txBody>
      </p:sp>
      <p:sp>
        <p:nvSpPr>
          <p:cNvPr id="264" name="Line 12"/>
          <p:cNvSpPr>
            <a:spLocks noChangeShapeType="1"/>
          </p:cNvSpPr>
          <p:nvPr/>
        </p:nvSpPr>
        <p:spPr bwMode="auto">
          <a:xfrm>
            <a:off x="6170611" y="5288756"/>
            <a:ext cx="541829" cy="87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5" name="Line 13"/>
          <p:cNvSpPr>
            <a:spLocks noChangeShapeType="1"/>
          </p:cNvSpPr>
          <p:nvPr/>
        </p:nvSpPr>
        <p:spPr bwMode="auto">
          <a:xfrm flipH="1">
            <a:off x="6214267" y="5229483"/>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6" name="Text Box 18"/>
          <p:cNvSpPr txBox="1">
            <a:spLocks noChangeArrowheads="1"/>
          </p:cNvSpPr>
          <p:nvPr/>
        </p:nvSpPr>
        <p:spPr bwMode="auto">
          <a:xfrm>
            <a:off x="6712440" y="5181600"/>
            <a:ext cx="4714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ADDR</a:t>
            </a:r>
          </a:p>
        </p:txBody>
      </p:sp>
      <p:sp>
        <p:nvSpPr>
          <p:cNvPr id="267" name="Text Box 19"/>
          <p:cNvSpPr txBox="1">
            <a:spLocks noChangeArrowheads="1"/>
          </p:cNvSpPr>
          <p:nvPr/>
        </p:nvSpPr>
        <p:spPr bwMode="auto">
          <a:xfrm>
            <a:off x="7366490" y="5988050"/>
            <a:ext cx="600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Data_out</a:t>
            </a:r>
          </a:p>
        </p:txBody>
      </p:sp>
      <p:sp>
        <p:nvSpPr>
          <p:cNvPr id="268" name="Text Box 20"/>
          <p:cNvSpPr txBox="1">
            <a:spLocks noChangeArrowheads="1"/>
          </p:cNvSpPr>
          <p:nvPr/>
        </p:nvSpPr>
        <p:spPr bwMode="auto">
          <a:xfrm>
            <a:off x="6674340" y="5988050"/>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Data_in</a:t>
            </a:r>
          </a:p>
        </p:txBody>
      </p:sp>
      <p:sp>
        <p:nvSpPr>
          <p:cNvPr id="269" name="Line 21"/>
          <p:cNvSpPr>
            <a:spLocks noChangeShapeType="1"/>
          </p:cNvSpPr>
          <p:nvPr/>
        </p:nvSpPr>
        <p:spPr bwMode="auto">
          <a:xfrm>
            <a:off x="694262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0" name="Line 22"/>
          <p:cNvSpPr>
            <a:spLocks noChangeShapeType="1"/>
          </p:cNvSpPr>
          <p:nvPr/>
        </p:nvSpPr>
        <p:spPr bwMode="auto">
          <a:xfrm>
            <a:off x="7710977" y="4913313"/>
            <a:ext cx="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1" name="Text Box 23"/>
          <p:cNvSpPr txBox="1">
            <a:spLocks noChangeArrowheads="1"/>
          </p:cNvSpPr>
          <p:nvPr/>
        </p:nvSpPr>
        <p:spPr bwMode="auto">
          <a:xfrm>
            <a:off x="6598140" y="4721225"/>
            <a:ext cx="6540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MemRead</a:t>
            </a:r>
          </a:p>
        </p:txBody>
      </p:sp>
      <p:sp>
        <p:nvSpPr>
          <p:cNvPr id="272" name="Text Box 24"/>
          <p:cNvSpPr txBox="1">
            <a:spLocks noChangeArrowheads="1"/>
          </p:cNvSpPr>
          <p:nvPr/>
        </p:nvSpPr>
        <p:spPr bwMode="auto">
          <a:xfrm>
            <a:off x="7404590" y="4721225"/>
            <a:ext cx="646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a:t>MemWrite</a:t>
            </a:r>
          </a:p>
        </p:txBody>
      </p:sp>
      <p:sp>
        <p:nvSpPr>
          <p:cNvPr id="276" name="Line 12"/>
          <p:cNvSpPr>
            <a:spLocks noChangeShapeType="1"/>
          </p:cNvSpPr>
          <p:nvPr/>
        </p:nvSpPr>
        <p:spPr bwMode="auto">
          <a:xfrm flipV="1">
            <a:off x="6084703" y="6172198"/>
            <a:ext cx="624072" cy="2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9" name="Line 153"/>
          <p:cNvSpPr>
            <a:spLocks noChangeShapeType="1"/>
          </p:cNvSpPr>
          <p:nvPr/>
        </p:nvSpPr>
        <p:spPr bwMode="auto">
          <a:xfrm flipV="1">
            <a:off x="2418814" y="4081464"/>
            <a:ext cx="160873" cy="3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0" name="Line 50"/>
          <p:cNvSpPr>
            <a:spLocks noChangeShapeType="1"/>
          </p:cNvSpPr>
          <p:nvPr/>
        </p:nvSpPr>
        <p:spPr bwMode="auto">
          <a:xfrm>
            <a:off x="5233192" y="2954022"/>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5" name="Line 12"/>
          <p:cNvSpPr>
            <a:spLocks noChangeShapeType="1"/>
          </p:cNvSpPr>
          <p:nvPr/>
        </p:nvSpPr>
        <p:spPr bwMode="auto">
          <a:xfrm flipV="1">
            <a:off x="7980852" y="6095205"/>
            <a:ext cx="18699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3" name="AutoShape 11"/>
          <p:cNvSpPr>
            <a:spLocks noChangeArrowheads="1"/>
          </p:cNvSpPr>
          <p:nvPr/>
        </p:nvSpPr>
        <p:spPr bwMode="auto">
          <a:xfrm rot="16200000">
            <a:off x="8068844" y="2860787"/>
            <a:ext cx="614362" cy="192087"/>
          </a:xfrm>
          <a:custGeom>
            <a:avLst/>
            <a:gdLst>
              <a:gd name="T0" fmla="*/ 15289849 w 21600"/>
              <a:gd name="T1" fmla="*/ 854111 h 21600"/>
              <a:gd name="T2" fmla="*/ 8737052 w 21600"/>
              <a:gd name="T3" fmla="*/ 1708214 h 21600"/>
              <a:gd name="T4" fmla="*/ 2184256 w 21600"/>
              <a:gd name="T5" fmla="*/ 854111 h 21600"/>
              <a:gd name="T6" fmla="*/ 87370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84" name="Text Box 192"/>
          <p:cNvSpPr txBox="1">
            <a:spLocks noChangeArrowheads="1"/>
          </p:cNvSpPr>
          <p:nvPr/>
        </p:nvSpPr>
        <p:spPr bwMode="auto">
          <a:xfrm>
            <a:off x="8215777" y="2680156"/>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a:t>
            </a:r>
            <a:endParaRPr lang="en-US" altLang="en-US" dirty="0"/>
          </a:p>
        </p:txBody>
      </p:sp>
      <p:sp>
        <p:nvSpPr>
          <p:cNvPr id="291" name="Text Box 193"/>
          <p:cNvSpPr txBox="1">
            <a:spLocks noChangeArrowheads="1"/>
          </p:cNvSpPr>
          <p:nvPr/>
        </p:nvSpPr>
        <p:spPr bwMode="auto">
          <a:xfrm>
            <a:off x="8215224" y="2992615"/>
            <a:ext cx="242374"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1</a:t>
            </a:r>
            <a:endParaRPr lang="en-US" altLang="en-US" dirty="0"/>
          </a:p>
        </p:txBody>
      </p:sp>
      <p:sp>
        <p:nvSpPr>
          <p:cNvPr id="292" name="Line 88"/>
          <p:cNvSpPr>
            <a:spLocks noChangeShapeType="1"/>
          </p:cNvSpPr>
          <p:nvPr/>
        </p:nvSpPr>
        <p:spPr bwMode="auto">
          <a:xfrm>
            <a:off x="8395335" y="250684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3" name="Text Box 89"/>
          <p:cNvSpPr txBox="1">
            <a:spLocks noChangeArrowheads="1"/>
          </p:cNvSpPr>
          <p:nvPr/>
        </p:nvSpPr>
        <p:spPr bwMode="auto">
          <a:xfrm>
            <a:off x="8167850" y="2362200"/>
            <a:ext cx="442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ALU1</a:t>
            </a:r>
            <a:endParaRPr lang="en-US" altLang="en-US" u="sng" dirty="0"/>
          </a:p>
        </p:txBody>
      </p:sp>
      <p:sp>
        <p:nvSpPr>
          <p:cNvPr id="295" name="Line 50"/>
          <p:cNvSpPr>
            <a:spLocks noChangeShapeType="1"/>
          </p:cNvSpPr>
          <p:nvPr/>
        </p:nvSpPr>
        <p:spPr bwMode="auto">
          <a:xfrm>
            <a:off x="5236937" y="2287299"/>
            <a:ext cx="183358" cy="8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6" name="Line 12"/>
          <p:cNvSpPr>
            <a:spLocks noChangeShapeType="1"/>
          </p:cNvSpPr>
          <p:nvPr/>
        </p:nvSpPr>
        <p:spPr bwMode="auto">
          <a:xfrm flipV="1">
            <a:off x="7954708" y="2778223"/>
            <a:ext cx="3496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7" name="Line 150"/>
          <p:cNvSpPr>
            <a:spLocks noChangeShapeType="1"/>
          </p:cNvSpPr>
          <p:nvPr/>
        </p:nvSpPr>
        <p:spPr bwMode="auto">
          <a:xfrm flipV="1">
            <a:off x="8167849" y="3097212"/>
            <a:ext cx="14575" cy="29979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8" name="Line 12"/>
          <p:cNvSpPr>
            <a:spLocks noChangeShapeType="1"/>
          </p:cNvSpPr>
          <p:nvPr/>
        </p:nvSpPr>
        <p:spPr bwMode="auto">
          <a:xfrm flipV="1">
            <a:off x="8175136" y="3100336"/>
            <a:ext cx="129206" cy="2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1" name="Line 12"/>
          <p:cNvSpPr>
            <a:spLocks noChangeShapeType="1"/>
          </p:cNvSpPr>
          <p:nvPr/>
        </p:nvSpPr>
        <p:spPr bwMode="auto">
          <a:xfrm>
            <a:off x="6602640" y="2427839"/>
            <a:ext cx="174816" cy="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32" name="Text Box 193"/>
          <p:cNvSpPr txBox="1">
            <a:spLocks noChangeArrowheads="1"/>
          </p:cNvSpPr>
          <p:nvPr/>
        </p:nvSpPr>
        <p:spPr bwMode="auto">
          <a:xfrm>
            <a:off x="6699685" y="2307264"/>
            <a:ext cx="300083" cy="21544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01</a:t>
            </a:r>
            <a:endParaRPr lang="en-US" altLang="en-US" dirty="0"/>
          </a:p>
        </p:txBody>
      </p:sp>
      <p:sp>
        <p:nvSpPr>
          <p:cNvPr id="275" name="Rectangle 27"/>
          <p:cNvSpPr>
            <a:spLocks noChangeArrowheads="1"/>
          </p:cNvSpPr>
          <p:nvPr/>
        </p:nvSpPr>
        <p:spPr bwMode="auto">
          <a:xfrm>
            <a:off x="5823224" y="1313164"/>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PC3</a:t>
            </a:r>
            <a:endParaRPr lang="en-US" altLang="en-US" dirty="0"/>
          </a:p>
        </p:txBody>
      </p:sp>
      <p:sp>
        <p:nvSpPr>
          <p:cNvPr id="278" name="Line 163"/>
          <p:cNvSpPr>
            <a:spLocks noChangeShapeType="1"/>
          </p:cNvSpPr>
          <p:nvPr/>
        </p:nvSpPr>
        <p:spPr bwMode="auto">
          <a:xfrm>
            <a:off x="5927793" y="1048542"/>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1" name="Text Box 164"/>
          <p:cNvSpPr txBox="1">
            <a:spLocks noChangeArrowheads="1"/>
          </p:cNvSpPr>
          <p:nvPr/>
        </p:nvSpPr>
        <p:spPr bwMode="auto">
          <a:xfrm>
            <a:off x="3185752" y="717326"/>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S2Ld</a:t>
            </a:r>
            <a:endParaRPr lang="en-US" altLang="en-US" u="sng" dirty="0"/>
          </a:p>
        </p:txBody>
      </p:sp>
      <p:sp>
        <p:nvSpPr>
          <p:cNvPr id="282" name="Rectangle 27"/>
          <p:cNvSpPr>
            <a:spLocks noChangeArrowheads="1"/>
          </p:cNvSpPr>
          <p:nvPr/>
        </p:nvSpPr>
        <p:spPr bwMode="auto">
          <a:xfrm>
            <a:off x="3284385" y="1299446"/>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PC2</a:t>
            </a:r>
            <a:endParaRPr lang="en-US" altLang="en-US" dirty="0"/>
          </a:p>
        </p:txBody>
      </p:sp>
      <p:sp>
        <p:nvSpPr>
          <p:cNvPr id="283" name="Line 163"/>
          <p:cNvSpPr>
            <a:spLocks noChangeShapeType="1"/>
          </p:cNvSpPr>
          <p:nvPr/>
        </p:nvSpPr>
        <p:spPr bwMode="auto">
          <a:xfrm>
            <a:off x="3388954" y="1034824"/>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6" name="Text Box 164"/>
          <p:cNvSpPr txBox="1">
            <a:spLocks noChangeArrowheads="1"/>
          </p:cNvSpPr>
          <p:nvPr/>
        </p:nvSpPr>
        <p:spPr bwMode="auto">
          <a:xfrm>
            <a:off x="2664898" y="720992"/>
            <a:ext cx="4267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S1Ld</a:t>
            </a:r>
            <a:endParaRPr lang="en-US" altLang="en-US" u="sng" dirty="0"/>
          </a:p>
        </p:txBody>
      </p:sp>
      <p:sp>
        <p:nvSpPr>
          <p:cNvPr id="287" name="Rectangle 27"/>
          <p:cNvSpPr>
            <a:spLocks noChangeArrowheads="1"/>
          </p:cNvSpPr>
          <p:nvPr/>
        </p:nvSpPr>
        <p:spPr bwMode="auto">
          <a:xfrm>
            <a:off x="2763531" y="1303112"/>
            <a:ext cx="192087" cy="204484"/>
          </a:xfrm>
          <a:prstGeom prst="rect">
            <a:avLst/>
          </a:prstGeom>
          <a:solidFill>
            <a:srgbClr val="B2B2B2"/>
          </a:solidFill>
          <a:ln w="9525" algn="ctr">
            <a:solidFill>
              <a:schemeClr val="tx1"/>
            </a:solidFill>
            <a:miter lim="800000"/>
            <a:headEnd/>
            <a:tailEnd/>
          </a:ln>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PC1</a:t>
            </a:r>
            <a:endParaRPr lang="en-US" altLang="en-US" dirty="0"/>
          </a:p>
        </p:txBody>
      </p:sp>
      <p:sp>
        <p:nvSpPr>
          <p:cNvPr id="288" name="Line 163"/>
          <p:cNvSpPr>
            <a:spLocks noChangeShapeType="1"/>
          </p:cNvSpPr>
          <p:nvPr/>
        </p:nvSpPr>
        <p:spPr bwMode="auto">
          <a:xfrm>
            <a:off x="2868100" y="1038490"/>
            <a:ext cx="0" cy="26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9" name="Line 44"/>
          <p:cNvSpPr>
            <a:spLocks noChangeShapeType="1"/>
          </p:cNvSpPr>
          <p:nvPr/>
        </p:nvSpPr>
        <p:spPr bwMode="auto">
          <a:xfrm flipV="1">
            <a:off x="2958393" y="1404560"/>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0" name="Line 44"/>
          <p:cNvSpPr>
            <a:spLocks noChangeShapeType="1"/>
          </p:cNvSpPr>
          <p:nvPr/>
        </p:nvSpPr>
        <p:spPr bwMode="auto">
          <a:xfrm flipV="1">
            <a:off x="3476472" y="1389290"/>
            <a:ext cx="236790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94" name="Line 44"/>
          <p:cNvSpPr>
            <a:spLocks noChangeShapeType="1"/>
          </p:cNvSpPr>
          <p:nvPr/>
        </p:nvSpPr>
        <p:spPr bwMode="auto">
          <a:xfrm flipV="1">
            <a:off x="2436500" y="1402615"/>
            <a:ext cx="32599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1" name="Line 105"/>
          <p:cNvSpPr>
            <a:spLocks noChangeShapeType="1"/>
          </p:cNvSpPr>
          <p:nvPr/>
        </p:nvSpPr>
        <p:spPr bwMode="auto">
          <a:xfrm>
            <a:off x="6232848" y="1828800"/>
            <a:ext cx="4305" cy="25946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2" name="Rectangle 100"/>
          <p:cNvSpPr>
            <a:spLocks noChangeArrowheads="1"/>
          </p:cNvSpPr>
          <p:nvPr/>
        </p:nvSpPr>
        <p:spPr bwMode="auto">
          <a:xfrm>
            <a:off x="6476999" y="3970342"/>
            <a:ext cx="140970"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dirty="0" smtClean="0"/>
              <a:t>ZE</a:t>
            </a:r>
            <a:endParaRPr lang="en-US" altLang="en-US" dirty="0"/>
          </a:p>
        </p:txBody>
      </p:sp>
      <p:sp>
        <p:nvSpPr>
          <p:cNvPr id="303" name="Line 101"/>
          <p:cNvSpPr>
            <a:spLocks noChangeShapeType="1"/>
          </p:cNvSpPr>
          <p:nvPr/>
        </p:nvSpPr>
        <p:spPr bwMode="auto">
          <a:xfrm flipV="1">
            <a:off x="6617970" y="40875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4" name="Rectangle 100"/>
          <p:cNvSpPr>
            <a:spLocks noChangeArrowheads="1"/>
          </p:cNvSpPr>
          <p:nvPr/>
        </p:nvSpPr>
        <p:spPr bwMode="auto">
          <a:xfrm>
            <a:off x="6476999" y="4275142"/>
            <a:ext cx="144406" cy="26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a:t>SE</a:t>
            </a:r>
          </a:p>
        </p:txBody>
      </p:sp>
      <p:sp>
        <p:nvSpPr>
          <p:cNvPr id="305" name="Line 101"/>
          <p:cNvSpPr>
            <a:spLocks noChangeShapeType="1"/>
          </p:cNvSpPr>
          <p:nvPr/>
        </p:nvSpPr>
        <p:spPr bwMode="auto">
          <a:xfrm flipV="1">
            <a:off x="6621405" y="4392391"/>
            <a:ext cx="122295" cy="168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6" name="Line 104"/>
          <p:cNvSpPr>
            <a:spLocks noChangeShapeType="1"/>
          </p:cNvSpPr>
          <p:nvPr/>
        </p:nvSpPr>
        <p:spPr bwMode="auto">
          <a:xfrm flipV="1">
            <a:off x="6237154" y="4110831"/>
            <a:ext cx="239845" cy="1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7" name="Line 104"/>
          <p:cNvSpPr>
            <a:spLocks noChangeShapeType="1"/>
          </p:cNvSpPr>
          <p:nvPr/>
        </p:nvSpPr>
        <p:spPr bwMode="auto">
          <a:xfrm flipV="1">
            <a:off x="6232849" y="4400837"/>
            <a:ext cx="244150" cy="120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8" name="Line 91"/>
          <p:cNvSpPr>
            <a:spLocks noChangeShapeType="1"/>
          </p:cNvSpPr>
          <p:nvPr/>
        </p:nvSpPr>
        <p:spPr bwMode="auto">
          <a:xfrm flipH="1">
            <a:off x="6263640" y="2465070"/>
            <a:ext cx="77788"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 name="TextBox 2"/>
          <p:cNvSpPr txBox="1"/>
          <p:nvPr/>
        </p:nvSpPr>
        <p:spPr>
          <a:xfrm>
            <a:off x="2138362" y="4695825"/>
            <a:ext cx="1723549" cy="1938992"/>
          </a:xfrm>
          <a:prstGeom prst="rect">
            <a:avLst/>
          </a:prstGeom>
          <a:solidFill>
            <a:schemeClr val="accent3">
              <a:lumMod val="60000"/>
              <a:lumOff val="40000"/>
            </a:schemeClr>
          </a:solidFill>
        </p:spPr>
        <p:txBody>
          <a:bodyPr wrap="none" rtlCol="0">
            <a:spAutoFit/>
          </a:bodyPr>
          <a:lstStyle/>
          <a:p>
            <a:r>
              <a:rPr lang="en-US" sz="2000" b="1" dirty="0" smtClean="0">
                <a:latin typeface="Courier New" panose="02070309020205020404" pitchFamily="49" charset="0"/>
                <a:cs typeface="Courier New" panose="02070309020205020404" pitchFamily="49" charset="0"/>
              </a:rPr>
              <a:t>ADD K1 K2</a:t>
            </a:r>
          </a:p>
          <a:p>
            <a:r>
              <a:rPr lang="en-US" sz="2000" b="1" dirty="0" smtClean="0">
                <a:latin typeface="Courier New" panose="02070309020205020404" pitchFamily="49" charset="0"/>
                <a:cs typeface="Courier New" panose="02070309020205020404" pitchFamily="49" charset="0"/>
              </a:rPr>
              <a:t>ADD K3 K1</a:t>
            </a:r>
          </a:p>
          <a:p>
            <a:r>
              <a:rPr lang="en-US" sz="2000" b="1" dirty="0" smtClean="0">
                <a:latin typeface="Courier New" panose="02070309020205020404" pitchFamily="49" charset="0"/>
                <a:cs typeface="Courier New" panose="02070309020205020404" pitchFamily="49" charset="0"/>
              </a:rPr>
              <a:t>ADD K0 K0</a:t>
            </a:r>
          </a:p>
          <a:p>
            <a:r>
              <a:rPr lang="en-US" sz="2000" b="1" dirty="0" smtClean="0">
                <a:latin typeface="Courier New" panose="02070309020205020404" pitchFamily="49" charset="0"/>
                <a:cs typeface="Courier New" panose="02070309020205020404" pitchFamily="49" charset="0"/>
              </a:rPr>
              <a:t>BZ  1</a:t>
            </a:r>
          </a:p>
          <a:p>
            <a:r>
              <a:rPr lang="en-US" sz="2000" b="1" dirty="0" smtClean="0">
                <a:latin typeface="Courier New" panose="02070309020205020404" pitchFamily="49" charset="0"/>
                <a:cs typeface="Courier New" panose="02070309020205020404" pitchFamily="49" charset="0"/>
              </a:rPr>
              <a:t>SUB K0 K1</a:t>
            </a:r>
          </a:p>
          <a:p>
            <a:r>
              <a:rPr lang="en-US" sz="2000" b="1" dirty="0" smtClean="0">
                <a:latin typeface="Courier New" panose="02070309020205020404" pitchFamily="49" charset="0"/>
                <a:cs typeface="Courier New" panose="02070309020205020404" pitchFamily="49" charset="0"/>
              </a:rPr>
              <a:t>NAND K2 K0</a:t>
            </a:r>
            <a:endParaRPr lang="en-US" sz="2000" b="1" dirty="0">
              <a:latin typeface="Courier New" panose="02070309020205020404" pitchFamily="49" charset="0"/>
              <a:cs typeface="Courier New" panose="02070309020205020404" pitchFamily="49" charset="0"/>
            </a:endParaRPr>
          </a:p>
        </p:txBody>
      </p:sp>
      <p:sp>
        <p:nvSpPr>
          <p:cNvPr id="4" name="TextBox 3"/>
          <p:cNvSpPr txBox="1"/>
          <p:nvPr/>
        </p:nvSpPr>
        <p:spPr>
          <a:xfrm>
            <a:off x="2879640" y="224135"/>
            <a:ext cx="1510350" cy="461665"/>
          </a:xfrm>
          <a:prstGeom prst="rect">
            <a:avLst/>
          </a:prstGeom>
          <a:solidFill>
            <a:srgbClr val="002060"/>
          </a:solidFill>
        </p:spPr>
        <p:txBody>
          <a:bodyPr wrap="none" rtlCol="0">
            <a:spAutoFit/>
          </a:bodyPr>
          <a:lstStyle/>
          <a:p>
            <a:r>
              <a:rPr lang="en-US" sz="2400" dirty="0" smtClean="0">
                <a:solidFill>
                  <a:schemeClr val="bg1"/>
                </a:solidFill>
              </a:rPr>
              <a:t>ADD K3 K1</a:t>
            </a:r>
            <a:endParaRPr lang="en-US" sz="2400" dirty="0">
              <a:solidFill>
                <a:schemeClr val="bg1"/>
              </a:solidFill>
            </a:endParaRPr>
          </a:p>
        </p:txBody>
      </p:sp>
      <p:sp>
        <p:nvSpPr>
          <p:cNvPr id="9" name="TextBox 8"/>
          <p:cNvSpPr txBox="1"/>
          <p:nvPr/>
        </p:nvSpPr>
        <p:spPr>
          <a:xfrm>
            <a:off x="233838" y="6265485"/>
            <a:ext cx="1399742" cy="584775"/>
          </a:xfrm>
          <a:prstGeom prst="rect">
            <a:avLst/>
          </a:prstGeom>
          <a:noFill/>
        </p:spPr>
        <p:txBody>
          <a:bodyPr wrap="none" rtlCol="0">
            <a:spAutoFit/>
          </a:bodyPr>
          <a:lstStyle/>
          <a:p>
            <a:r>
              <a:rPr lang="en-US" sz="3200" b="1" dirty="0" smtClean="0"/>
              <a:t>CYCLE3</a:t>
            </a:r>
            <a:endParaRPr lang="en-US" sz="3200" b="1" dirty="0"/>
          </a:p>
        </p:txBody>
      </p:sp>
      <p:sp>
        <p:nvSpPr>
          <p:cNvPr id="299" name="TextBox 298"/>
          <p:cNvSpPr txBox="1"/>
          <p:nvPr/>
        </p:nvSpPr>
        <p:spPr>
          <a:xfrm>
            <a:off x="151446" y="215254"/>
            <a:ext cx="1510350" cy="461665"/>
          </a:xfrm>
          <a:prstGeom prst="rect">
            <a:avLst/>
          </a:prstGeom>
          <a:solidFill>
            <a:srgbClr val="002060"/>
          </a:solidFill>
        </p:spPr>
        <p:txBody>
          <a:bodyPr wrap="none" rtlCol="0">
            <a:spAutoFit/>
          </a:bodyPr>
          <a:lstStyle/>
          <a:p>
            <a:r>
              <a:rPr lang="en-US" sz="2400" dirty="0" smtClean="0">
                <a:solidFill>
                  <a:schemeClr val="bg1"/>
                </a:solidFill>
              </a:rPr>
              <a:t>ADD K0 </a:t>
            </a:r>
            <a:r>
              <a:rPr lang="en-US" sz="2400" dirty="0" err="1" smtClean="0">
                <a:solidFill>
                  <a:schemeClr val="bg1"/>
                </a:solidFill>
              </a:rPr>
              <a:t>K0</a:t>
            </a:r>
            <a:endParaRPr lang="en-US" sz="2400" dirty="0">
              <a:solidFill>
                <a:schemeClr val="bg1"/>
              </a:solidFill>
            </a:endParaRPr>
          </a:p>
        </p:txBody>
      </p:sp>
      <p:sp>
        <p:nvSpPr>
          <p:cNvPr id="312" name="TextBox 311"/>
          <p:cNvSpPr txBox="1"/>
          <p:nvPr/>
        </p:nvSpPr>
        <p:spPr>
          <a:xfrm>
            <a:off x="4429375" y="215252"/>
            <a:ext cx="1510350" cy="461665"/>
          </a:xfrm>
          <a:prstGeom prst="rect">
            <a:avLst/>
          </a:prstGeom>
          <a:solidFill>
            <a:srgbClr val="002060"/>
          </a:solidFill>
        </p:spPr>
        <p:txBody>
          <a:bodyPr wrap="none" rtlCol="0">
            <a:spAutoFit/>
          </a:bodyPr>
          <a:lstStyle/>
          <a:p>
            <a:r>
              <a:rPr lang="en-US" sz="2400" dirty="0" smtClean="0">
                <a:solidFill>
                  <a:schemeClr val="bg1"/>
                </a:solidFill>
              </a:rPr>
              <a:t>ADD K1 K2</a:t>
            </a:r>
            <a:endParaRPr lang="en-US" sz="2400" dirty="0">
              <a:solidFill>
                <a:schemeClr val="bg1"/>
              </a:solidFill>
            </a:endParaRPr>
          </a:p>
        </p:txBody>
      </p:sp>
      <p:grpSp>
        <p:nvGrpSpPr>
          <p:cNvPr id="323" name="Group 322"/>
          <p:cNvGrpSpPr/>
          <p:nvPr/>
        </p:nvGrpSpPr>
        <p:grpSpPr>
          <a:xfrm>
            <a:off x="681074" y="1402613"/>
            <a:ext cx="5940330" cy="2178786"/>
            <a:chOff x="681074" y="1402613"/>
            <a:chExt cx="5940330" cy="2178786"/>
          </a:xfrm>
        </p:grpSpPr>
        <p:grpSp>
          <p:nvGrpSpPr>
            <p:cNvPr id="324" name="Group 323"/>
            <p:cNvGrpSpPr/>
            <p:nvPr/>
          </p:nvGrpSpPr>
          <p:grpSpPr>
            <a:xfrm>
              <a:off x="681074" y="1402613"/>
              <a:ext cx="5940330" cy="2178786"/>
              <a:chOff x="681074" y="1402613"/>
              <a:chExt cx="5940330" cy="2178786"/>
            </a:xfrm>
          </p:grpSpPr>
          <p:sp>
            <p:nvSpPr>
              <p:cNvPr id="331" name="Line 183"/>
              <p:cNvSpPr>
                <a:spLocks noChangeShapeType="1"/>
              </p:cNvSpPr>
              <p:nvPr/>
            </p:nvSpPr>
            <p:spPr bwMode="auto">
              <a:xfrm flipH="1" flipV="1">
                <a:off x="6027734" y="1420885"/>
                <a:ext cx="593670" cy="17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2" name="Line 150"/>
              <p:cNvSpPr>
                <a:spLocks noChangeShapeType="1"/>
              </p:cNvSpPr>
              <p:nvPr/>
            </p:nvSpPr>
            <p:spPr bwMode="auto">
              <a:xfrm flipH="1" flipV="1">
                <a:off x="6595663" y="1409009"/>
                <a:ext cx="9136" cy="10198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3" name="Line 150"/>
              <p:cNvSpPr>
                <a:spLocks noChangeShapeType="1"/>
              </p:cNvSpPr>
              <p:nvPr/>
            </p:nvSpPr>
            <p:spPr bwMode="auto">
              <a:xfrm flipH="1" flipV="1">
                <a:off x="681074" y="1420884"/>
                <a:ext cx="0" cy="2160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34" name="Line 44"/>
              <p:cNvSpPr>
                <a:spLocks noChangeShapeType="1"/>
              </p:cNvSpPr>
              <p:nvPr/>
            </p:nvSpPr>
            <p:spPr bwMode="auto">
              <a:xfrm flipV="1">
                <a:off x="681074" y="1402613"/>
                <a:ext cx="2081418" cy="63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nvGrpSpPr>
            <p:cNvPr id="325" name="Group 324"/>
            <p:cNvGrpSpPr/>
            <p:nvPr/>
          </p:nvGrpSpPr>
          <p:grpSpPr>
            <a:xfrm>
              <a:off x="3686758" y="3102584"/>
              <a:ext cx="627578" cy="465660"/>
              <a:chOff x="3686758" y="3102584"/>
              <a:chExt cx="627578" cy="465660"/>
            </a:xfrm>
          </p:grpSpPr>
          <p:sp>
            <p:nvSpPr>
              <p:cNvPr id="326" name="AutoShape 38"/>
              <p:cNvSpPr>
                <a:spLocks noChangeArrowheads="1"/>
              </p:cNvSpPr>
              <p:nvPr/>
            </p:nvSpPr>
            <p:spPr bwMode="auto">
              <a:xfrm>
                <a:off x="3988286" y="3268656"/>
                <a:ext cx="326050" cy="156010"/>
              </a:xfrm>
              <a:custGeom>
                <a:avLst/>
                <a:gdLst>
                  <a:gd name="T0" fmla="*/ 15289902 w 21600"/>
                  <a:gd name="T1" fmla="*/ 854116 h 21600"/>
                  <a:gd name="T2" fmla="*/ 8737095 w 21600"/>
                  <a:gd name="T3" fmla="*/ 1708231 h 21600"/>
                  <a:gd name="T4" fmla="*/ 2184260 w 21600"/>
                  <a:gd name="T5" fmla="*/ 854116 h 21600"/>
                  <a:gd name="T6" fmla="*/ 873709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chemeClr val="tx1"/>
                </a:solidFill>
                <a:miter lim="800000"/>
                <a:headEnd/>
                <a:tailEnd/>
              </a:ln>
              <a:extLst/>
            </p:spPr>
            <p:txBody>
              <a:bodyPr wrap="none" anchor="ctr"/>
              <a:lstStyle/>
              <a:p>
                <a:pPr algn="ctr"/>
                <a:endParaRPr lang="en-US"/>
              </a:p>
            </p:txBody>
          </p:sp>
          <p:grpSp>
            <p:nvGrpSpPr>
              <p:cNvPr id="327" name="Group 326"/>
              <p:cNvGrpSpPr/>
              <p:nvPr/>
            </p:nvGrpSpPr>
            <p:grpSpPr>
              <a:xfrm>
                <a:off x="3686758" y="3102584"/>
                <a:ext cx="481222" cy="465660"/>
                <a:chOff x="3686758" y="3102584"/>
                <a:chExt cx="481222" cy="465660"/>
              </a:xfrm>
            </p:grpSpPr>
            <p:sp>
              <p:nvSpPr>
                <p:cNvPr id="328" name="Line 168"/>
                <p:cNvSpPr>
                  <a:spLocks noChangeShapeType="1"/>
                </p:cNvSpPr>
                <p:nvPr/>
              </p:nvSpPr>
              <p:spPr bwMode="auto">
                <a:xfrm>
                  <a:off x="4044855" y="3102584"/>
                  <a:ext cx="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9" name="Text Box 43"/>
                <p:cNvSpPr txBox="1">
                  <a:spLocks noChangeArrowheads="1"/>
                </p:cNvSpPr>
                <p:nvPr/>
              </p:nvSpPr>
              <p:spPr bwMode="auto">
                <a:xfrm>
                  <a:off x="3686758" y="3352800"/>
                  <a:ext cx="4812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err="1" smtClean="0"/>
                    <a:t>RwSel</a:t>
                  </a:r>
                  <a:endParaRPr lang="en-US" altLang="en-US" u="sng" dirty="0"/>
                </a:p>
              </p:txBody>
            </p:sp>
            <p:sp>
              <p:nvSpPr>
                <p:cNvPr id="330" name="Line 39"/>
                <p:cNvSpPr>
                  <a:spLocks noChangeShapeType="1"/>
                </p:cNvSpPr>
                <p:nvPr/>
              </p:nvSpPr>
              <p:spPr bwMode="auto">
                <a:xfrm flipV="1">
                  <a:off x="3903662" y="3352800"/>
                  <a:ext cx="136525" cy="154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grpSp>
      </p:grpSp>
      <p:sp>
        <p:nvSpPr>
          <p:cNvPr id="274" name="Line 88"/>
          <p:cNvSpPr>
            <a:spLocks noChangeShapeType="1"/>
          </p:cNvSpPr>
          <p:nvPr/>
        </p:nvSpPr>
        <p:spPr bwMode="auto">
          <a:xfrm>
            <a:off x="5502318" y="199260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0" name="Text Box 169"/>
          <p:cNvSpPr txBox="1">
            <a:spLocks noChangeArrowheads="1"/>
          </p:cNvSpPr>
          <p:nvPr/>
        </p:nvSpPr>
        <p:spPr bwMode="auto">
          <a:xfrm>
            <a:off x="5355270" y="182880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R1B</a:t>
            </a:r>
            <a:endParaRPr lang="en-US" altLang="en-US" u="sng" dirty="0"/>
          </a:p>
        </p:txBody>
      </p:sp>
      <p:sp>
        <p:nvSpPr>
          <p:cNvPr id="309" name="Text Box 169"/>
          <p:cNvSpPr txBox="1">
            <a:spLocks noChangeArrowheads="1"/>
          </p:cNvSpPr>
          <p:nvPr/>
        </p:nvSpPr>
        <p:spPr bwMode="auto">
          <a:xfrm>
            <a:off x="5334000" y="3517630"/>
            <a:ext cx="385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charset="0"/>
              </a:defRPr>
            </a:lvl1pPr>
            <a:lvl2pPr marL="742950" indent="-285750" eaLnBrk="0" hangingPunct="0">
              <a:defRPr sz="800">
                <a:solidFill>
                  <a:schemeClr val="tx1"/>
                </a:solidFill>
                <a:latin typeface="Arial" charset="0"/>
              </a:defRPr>
            </a:lvl2pPr>
            <a:lvl3pPr marL="1143000" indent="-228600" eaLnBrk="0" hangingPunct="0">
              <a:defRPr sz="800">
                <a:solidFill>
                  <a:schemeClr val="tx1"/>
                </a:solidFill>
                <a:latin typeface="Arial" charset="0"/>
              </a:defRPr>
            </a:lvl3pPr>
            <a:lvl4pPr marL="1600200" indent="-228600" eaLnBrk="0" hangingPunct="0">
              <a:defRPr sz="800">
                <a:solidFill>
                  <a:schemeClr val="tx1"/>
                </a:solidFill>
                <a:latin typeface="Arial" charset="0"/>
              </a:defRPr>
            </a:lvl4pPr>
            <a:lvl5pPr marL="2057400" indent="-228600" eaLnBrk="0" hangingPunct="0">
              <a:defRPr sz="800">
                <a:solidFill>
                  <a:schemeClr val="tx1"/>
                </a:solidFill>
                <a:latin typeface="Arial" charset="0"/>
              </a:defRPr>
            </a:lvl5pPr>
            <a:lvl6pPr marL="2514600" indent="-228600" algn="ctr" eaLnBrk="0" fontAlgn="base" hangingPunct="0">
              <a:spcBef>
                <a:spcPct val="0"/>
              </a:spcBef>
              <a:spcAft>
                <a:spcPct val="0"/>
              </a:spcAft>
              <a:defRPr sz="800">
                <a:solidFill>
                  <a:schemeClr val="tx1"/>
                </a:solidFill>
                <a:latin typeface="Arial" charset="0"/>
              </a:defRPr>
            </a:lvl6pPr>
            <a:lvl7pPr marL="2971800" indent="-228600" algn="ctr" eaLnBrk="0" fontAlgn="base" hangingPunct="0">
              <a:spcBef>
                <a:spcPct val="0"/>
              </a:spcBef>
              <a:spcAft>
                <a:spcPct val="0"/>
              </a:spcAft>
              <a:defRPr sz="800">
                <a:solidFill>
                  <a:schemeClr val="tx1"/>
                </a:solidFill>
                <a:latin typeface="Arial" charset="0"/>
              </a:defRPr>
            </a:lvl7pPr>
            <a:lvl8pPr marL="3429000" indent="-228600" algn="ctr" eaLnBrk="0" fontAlgn="base" hangingPunct="0">
              <a:spcBef>
                <a:spcPct val="0"/>
              </a:spcBef>
              <a:spcAft>
                <a:spcPct val="0"/>
              </a:spcAft>
              <a:defRPr sz="800">
                <a:solidFill>
                  <a:schemeClr val="tx1"/>
                </a:solidFill>
                <a:latin typeface="Arial" charset="0"/>
              </a:defRPr>
            </a:lvl8pPr>
            <a:lvl9pPr marL="3886200" indent="-228600" algn="ctr" eaLnBrk="0" fontAlgn="base" hangingPunct="0">
              <a:spcBef>
                <a:spcPct val="0"/>
              </a:spcBef>
              <a:spcAft>
                <a:spcPct val="0"/>
              </a:spcAft>
              <a:defRPr sz="800">
                <a:solidFill>
                  <a:schemeClr val="tx1"/>
                </a:solidFill>
                <a:latin typeface="Arial" charset="0"/>
              </a:defRPr>
            </a:lvl9pPr>
          </a:lstStyle>
          <a:p>
            <a:pPr algn="ctr" eaLnBrk="1" hangingPunct="1"/>
            <a:r>
              <a:rPr lang="en-US" altLang="en-US" u="sng" dirty="0" smtClean="0"/>
              <a:t>R2B</a:t>
            </a:r>
            <a:endParaRPr lang="en-US" altLang="en-US" u="sng" dirty="0"/>
          </a:p>
        </p:txBody>
      </p:sp>
      <p:sp>
        <p:nvSpPr>
          <p:cNvPr id="310" name="Line 88"/>
          <p:cNvSpPr>
            <a:spLocks noChangeShapeType="1"/>
          </p:cNvSpPr>
          <p:nvPr/>
        </p:nvSpPr>
        <p:spPr bwMode="auto">
          <a:xfrm flipV="1">
            <a:off x="5532051" y="3299234"/>
            <a:ext cx="3921" cy="25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3" name="Line 50"/>
          <p:cNvSpPr>
            <a:spLocks noChangeShapeType="1"/>
          </p:cNvSpPr>
          <p:nvPr/>
        </p:nvSpPr>
        <p:spPr bwMode="auto">
          <a:xfrm>
            <a:off x="5115067" y="3484404"/>
            <a:ext cx="129189" cy="7145"/>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a:endParaRPr lang="en-US"/>
          </a:p>
        </p:txBody>
      </p:sp>
    </p:spTree>
    <p:extLst>
      <p:ext uri="{BB962C8B-B14F-4D97-AF65-F5344CB8AC3E}">
        <p14:creationId xmlns:p14="http://schemas.microsoft.com/office/powerpoint/2010/main" val="1686737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4608</Words>
  <Application>Microsoft Office PowerPoint</Application>
  <PresentationFormat>On-screen Show (4:3)</PresentationFormat>
  <Paragraphs>2459</Paragraphs>
  <Slides>75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Sequential Execution Semantics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Superscalar vs. Pipelining</vt:lpstr>
      <vt:lpstr>Data Dependences</vt:lpstr>
      <vt:lpstr>Superscalar Issue</vt:lpstr>
      <vt:lpstr>Issue Rules</vt:lpstr>
      <vt:lpstr>Issue Mechanism – A Group of Instructions at Decode</vt:lpstr>
      <vt:lpstr>Preserving Sequential Semantics</vt:lpstr>
      <vt:lpstr>Interrupts Example</vt:lpstr>
      <vt:lpstr>Superscalar Performance</vt:lpstr>
      <vt:lpstr>“Real Life” Performance</vt:lpstr>
      <vt:lpstr>Independence ISA</vt:lpstr>
      <vt:lpstr>VLIW</vt:lpstr>
      <vt:lpstr>NUAL vs. UAL</vt:lpstr>
      <vt:lpstr>#2 Defining Attribute: NUAL</vt:lpstr>
      <vt:lpstr>#3 DF: Resource Assignment</vt:lpstr>
      <vt:lpstr>VLIW: Definition</vt:lpstr>
      <vt:lpstr>VLIW Example</vt:lpstr>
      <vt:lpstr>VLIW Example</vt:lpstr>
      <vt:lpstr>Compilers are King</vt:lpstr>
      <vt:lpstr>Predicated Execution</vt:lpstr>
      <vt:lpstr>Predicated Execution: Trade-offs</vt:lpstr>
      <vt:lpstr>Trace Scheduling</vt:lpstr>
      <vt:lpstr>Trace Scheduling</vt:lpstr>
      <vt:lpstr>Trace Scheduling: Example</vt:lpstr>
      <vt:lpstr>Trace Scheduling: Example #2</vt:lpstr>
      <vt:lpstr>Trace Scheduling Example</vt:lpstr>
      <vt:lpstr>SIMD</vt:lpstr>
      <vt:lpstr>SIMD: Motivation Contd.</vt:lpstr>
      <vt:lpstr>Some things are naturally parallel</vt:lpstr>
      <vt:lpstr>Sequential Execution Model / SISD</vt:lpstr>
      <vt:lpstr>Data Parallel Execution Model / SIMD</vt:lpstr>
      <vt:lpstr>PowerPoint Presentation</vt:lpstr>
      <vt:lpstr>PowerPoint Presentation</vt:lpstr>
      <vt:lpstr>SIMD Architecture</vt:lpstr>
      <vt:lpstr>Multimedia extensions</vt:lpstr>
      <vt:lpstr>MMX: Basics</vt:lpstr>
      <vt:lpstr>Multimedia Applications</vt:lpstr>
      <vt:lpstr>Observations</vt:lpstr>
      <vt:lpstr>MMX Contd.</vt:lpstr>
      <vt:lpstr>MMX:Example</vt:lpstr>
      <vt:lpstr>Data Types</vt:lpstr>
      <vt:lpstr>PowerPoint Presentation</vt:lpstr>
      <vt:lpstr>PowerPoint Presentation</vt:lpstr>
      <vt:lpstr>Vector Processors</vt:lpstr>
      <vt:lpstr>PowerPoint Presentation</vt:lpstr>
      <vt:lpstr>What’s in a Vector Processor</vt:lpstr>
      <vt:lpstr>Example of Simple  Vector Processor</vt:lpstr>
      <vt:lpstr>Vector Code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bongo</dc:creator>
  <cp:lastModifiedBy>dodo</cp:lastModifiedBy>
  <cp:revision>89</cp:revision>
  <dcterms:created xsi:type="dcterms:W3CDTF">2013-10-24T13:29:37Z</dcterms:created>
  <dcterms:modified xsi:type="dcterms:W3CDTF">2014-12-01T04:00:01Z</dcterms:modified>
</cp:coreProperties>
</file>