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88" r:id="rId3"/>
    <p:sldId id="289" r:id="rId4"/>
    <p:sldId id="290" r:id="rId5"/>
    <p:sldId id="291" r:id="rId6"/>
    <p:sldId id="292" r:id="rId7"/>
    <p:sldId id="257" r:id="rId8"/>
    <p:sldId id="258" r:id="rId9"/>
    <p:sldId id="302" r:id="rId10"/>
    <p:sldId id="259" r:id="rId11"/>
    <p:sldId id="293" r:id="rId12"/>
    <p:sldId id="294" r:id="rId13"/>
    <p:sldId id="260" r:id="rId14"/>
    <p:sldId id="261" r:id="rId15"/>
    <p:sldId id="262" r:id="rId16"/>
    <p:sldId id="322" r:id="rId17"/>
    <p:sldId id="303" r:id="rId18"/>
    <p:sldId id="304" r:id="rId19"/>
    <p:sldId id="305" r:id="rId20"/>
    <p:sldId id="306" r:id="rId21"/>
    <p:sldId id="307" r:id="rId22"/>
    <p:sldId id="321" r:id="rId23"/>
    <p:sldId id="310" r:id="rId24"/>
    <p:sldId id="311" r:id="rId25"/>
    <p:sldId id="296" r:id="rId26"/>
    <p:sldId id="271" r:id="rId27"/>
    <p:sldId id="270" r:id="rId28"/>
    <p:sldId id="272" r:id="rId29"/>
    <p:sldId id="273" r:id="rId30"/>
    <p:sldId id="274" r:id="rId31"/>
    <p:sldId id="276" r:id="rId32"/>
    <p:sldId id="275" r:id="rId33"/>
    <p:sldId id="319" r:id="rId34"/>
    <p:sldId id="320" r:id="rId35"/>
    <p:sldId id="297" r:id="rId36"/>
    <p:sldId id="277" r:id="rId37"/>
    <p:sldId id="278" r:id="rId38"/>
    <p:sldId id="280" r:id="rId39"/>
    <p:sldId id="312" r:id="rId40"/>
    <p:sldId id="282" r:id="rId41"/>
    <p:sldId id="281" r:id="rId42"/>
    <p:sldId id="317" r:id="rId43"/>
    <p:sldId id="285" r:id="rId44"/>
    <p:sldId id="318" r:id="rId45"/>
    <p:sldId id="314" r:id="rId46"/>
    <p:sldId id="315" r:id="rId47"/>
    <p:sldId id="316" r:id="rId48"/>
    <p:sldId id="313" r:id="rId49"/>
    <p:sldId id="298" r:id="rId50"/>
    <p:sldId id="299" r:id="rId51"/>
    <p:sldId id="301" r:id="rId52"/>
    <p:sldId id="287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9" d="100"/>
          <a:sy n="179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24B96-7268-4D23-991C-66862BB4DD35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E8809-5D97-4EB3-9ED4-5D635288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65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E8809-5D97-4EB3-9ED4-5D635288D24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1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D14F-A88D-4167-920D-D024C4DE6B64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8D98-7EF6-4D48-9B8E-C711C96A3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3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D14F-A88D-4167-920D-D024C4DE6B64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8D98-7EF6-4D48-9B8E-C711C96A3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5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D14F-A88D-4167-920D-D024C4DE6B64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8D98-7EF6-4D48-9B8E-C711C96A3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3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D14F-A88D-4167-920D-D024C4DE6B64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8D98-7EF6-4D48-9B8E-C711C96A3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D14F-A88D-4167-920D-D024C4DE6B64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8D98-7EF6-4D48-9B8E-C711C96A3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7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D14F-A88D-4167-920D-D024C4DE6B64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8D98-7EF6-4D48-9B8E-C711C96A3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D14F-A88D-4167-920D-D024C4DE6B64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8D98-7EF6-4D48-9B8E-C711C96A3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8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D14F-A88D-4167-920D-D024C4DE6B64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8D98-7EF6-4D48-9B8E-C711C96A3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4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D14F-A88D-4167-920D-D024C4DE6B64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8D98-7EF6-4D48-9B8E-C711C96A3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1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D14F-A88D-4167-920D-D024C4DE6B64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8D98-7EF6-4D48-9B8E-C711C96A3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2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D14F-A88D-4167-920D-D024C4DE6B64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8D98-7EF6-4D48-9B8E-C711C96A3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9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BD14F-A88D-4167-920D-D024C4DE6B64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48D98-7EF6-4D48-9B8E-C711C96A3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8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thastewart.com/337010/chocolate-cupcak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thastewart.com/318727/swiss-meringue-buttercream-for-cupcak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38061" y="1722106"/>
            <a:ext cx="845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73279" y="126490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2133600"/>
            <a:ext cx="2704214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 K1 (K2)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42275" y="2133600"/>
            <a:ext cx="2704214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K1 K2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46489" y="2130056"/>
            <a:ext cx="2704214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ORI 0x1F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8061" y="3048000"/>
            <a:ext cx="2200339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LOAD K1 (K2)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2" idx="0"/>
            <a:endCxn id="12" idx="2"/>
          </p:cNvCxnSpPr>
          <p:nvPr/>
        </p:nvCxnSpPr>
        <p:spPr>
          <a:xfrm>
            <a:off x="1338231" y="3048000"/>
            <a:ext cx="0" cy="3048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2000" y="3048000"/>
            <a:ext cx="0" cy="3048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05000" y="3048000"/>
            <a:ext cx="0" cy="3048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438400" y="3048000"/>
            <a:ext cx="2200339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ADD K1 K2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stCxn id="28" idx="0"/>
            <a:endCxn id="28" idx="2"/>
          </p:cNvCxnSpPr>
          <p:nvPr/>
        </p:nvCxnSpPr>
        <p:spPr>
          <a:xfrm>
            <a:off x="3538570" y="3048000"/>
            <a:ext cx="0" cy="3048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962339" y="3048000"/>
            <a:ext cx="0" cy="3048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105339" y="3048000"/>
            <a:ext cx="0" cy="3048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638739" y="3048000"/>
            <a:ext cx="2752661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ORI 0x1F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5787656" y="3048000"/>
            <a:ext cx="0" cy="3048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162678" y="3048000"/>
            <a:ext cx="0" cy="3048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305678" y="3048000"/>
            <a:ext cx="0" cy="3048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839078" y="3048000"/>
            <a:ext cx="0" cy="3048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513932" y="1722106"/>
            <a:ext cx="131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Single-Cycle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318891" y="2590800"/>
            <a:ext cx="126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Multi-Cycle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805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85661" y="1634238"/>
            <a:ext cx="845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20879" y="117703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dough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84443" y="1831427"/>
            <a:ext cx="1487357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70343" y="1831427"/>
            <a:ext cx="9525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blue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57700" y="1835857"/>
            <a:ext cx="7620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1700" y="1835857"/>
            <a:ext cx="7239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black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371600"/>
            <a:ext cx="0" cy="32766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85900" y="1371600"/>
            <a:ext cx="0" cy="32766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71800" y="1371600"/>
            <a:ext cx="0" cy="32766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57700" y="1371600"/>
            <a:ext cx="0" cy="32766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943600" y="1371600"/>
            <a:ext cx="0" cy="32766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29500" y="1371600"/>
            <a:ext cx="0" cy="32766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953500" y="1371600"/>
            <a:ext cx="0" cy="32766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485900" y="228157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dough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70343" y="2277140"/>
            <a:ext cx="1487357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56243" y="2277140"/>
            <a:ext cx="9525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blue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43600" y="2281570"/>
            <a:ext cx="7620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38913" y="2281570"/>
            <a:ext cx="7239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black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71800" y="2743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dough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56243" y="2738770"/>
            <a:ext cx="1487357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42143" y="2738770"/>
            <a:ext cx="9525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blue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429500" y="2743200"/>
            <a:ext cx="7620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953500" y="2743200"/>
            <a:ext cx="7239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black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6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706679"/>
              </p:ext>
            </p:extLst>
          </p:nvPr>
        </p:nvGraphicFramePr>
        <p:xfrm>
          <a:off x="1828800" y="2362200"/>
          <a:ext cx="5867400" cy="223113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057842"/>
                <a:gridCol w="4809558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CYCLE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ADD, SUB, NAND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[IR] =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[ [PC] ]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[PC] = [PC] + 1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[R1] = RF[ [IR7..6] ]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[R2] = RF[ [IR5..4] ]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ALUout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] = [R1] op [R2]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Update Z &amp; 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RF[ [IR7..6] ] = [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ALUout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27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528425"/>
              </p:ext>
            </p:extLst>
          </p:nvPr>
        </p:nvGraphicFramePr>
        <p:xfrm>
          <a:off x="914400" y="2286001"/>
          <a:ext cx="6512877" cy="340864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45277"/>
                <a:gridCol w="2933800"/>
                <a:gridCol w="2933800"/>
              </a:tblGrid>
              <a:tr h="6197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CYCLE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098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ADD, SUB, NAND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197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FETCH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[IR] =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[ [PC] ]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[PC] = [PC] + 1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098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DECODE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Decode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197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RF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[R1] = RF[ [IR7..6] ]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[R2] = RF[ [IR5..4] ]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197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EXEC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ALUout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] = [R1] op [R2]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Update Z &amp; 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098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WB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RF[ [IR7..6] ] = [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ALUout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18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85661" y="1634238"/>
            <a:ext cx="845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93249" y="80770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0" y="1371600"/>
            <a:ext cx="4572000" cy="3276600"/>
            <a:chOff x="0" y="1371600"/>
            <a:chExt cx="7429500" cy="32766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4859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9718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4577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436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295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/>
          <p:nvPr/>
        </p:nvCxnSpPr>
        <p:spPr>
          <a:xfrm>
            <a:off x="8953500" y="1371600"/>
            <a:ext cx="0" cy="32766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14400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30572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743200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57600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572000" y="1371600"/>
            <a:ext cx="4572000" cy="3276600"/>
            <a:chOff x="0" y="1371600"/>
            <a:chExt cx="7429500" cy="32766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4859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9718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577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9436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4295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914400" y="2286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828800" y="2286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744972" y="2286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657600" y="2286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72000" y="2286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28800" y="2743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43200" y="2743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59372" y="2743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572000" y="2743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486400" y="2743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743200" y="3200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57600" y="3200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573772" y="3200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486400" y="3200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400800" y="3200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657600" y="37338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572000" y="37338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488172" y="37338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400800" y="37338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315200" y="37338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572000" y="4191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486400" y="4191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402572" y="4191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315200" y="4191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229600" y="4191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4293" y="12631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159042" y="12564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73442" y="1265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987842" y="12631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C4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877147" y="1265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C5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816642" y="1265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732814" y="12564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C7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645442" y="12631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C8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559842" y="12564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C9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382000" y="125641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8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1918469"/>
            <a:ext cx="892359" cy="17724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3131" y="1494616"/>
            <a:ext cx="274572" cy="2620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968559" y="2804708"/>
            <a:ext cx="274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92274" y="1918469"/>
            <a:ext cx="892359" cy="17724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59205" y="1494616"/>
            <a:ext cx="274572" cy="2620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2684633" y="2804708"/>
            <a:ext cx="274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17702" y="2793058"/>
            <a:ext cx="274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08349" y="1906820"/>
            <a:ext cx="892359" cy="17724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75279" y="1482966"/>
            <a:ext cx="274572" cy="2620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>
            <a:off x="4400707" y="2793058"/>
            <a:ext cx="274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33777" y="2781409"/>
            <a:ext cx="274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224423" y="1906820"/>
            <a:ext cx="892359" cy="17724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91354" y="1482966"/>
            <a:ext cx="274572" cy="2620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6" idx="3"/>
          </p:cNvCxnSpPr>
          <p:nvPr/>
        </p:nvCxnSpPr>
        <p:spPr>
          <a:xfrm>
            <a:off x="6116782" y="2793058"/>
            <a:ext cx="274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49851" y="2781409"/>
            <a:ext cx="274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940498" y="1895170"/>
            <a:ext cx="892359" cy="17724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665926" y="2769759"/>
            <a:ext cx="274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5" idx="0"/>
          </p:cNvCxnSpPr>
          <p:nvPr/>
        </p:nvCxnSpPr>
        <p:spPr>
          <a:xfrm>
            <a:off x="1380417" y="1147827"/>
            <a:ext cx="0" cy="346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112454" y="1147827"/>
            <a:ext cx="0" cy="346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12565" y="1136177"/>
            <a:ext cx="0" cy="346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528640" y="1124528"/>
            <a:ext cx="0" cy="346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037202" y="1124528"/>
            <a:ext cx="5491438" cy="23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68559" y="717403"/>
            <a:ext cx="473930" cy="373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7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1918469"/>
            <a:ext cx="892359" cy="17724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3131" y="1494616"/>
            <a:ext cx="274572" cy="2620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968559" y="2804708"/>
            <a:ext cx="274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92274" y="1918469"/>
            <a:ext cx="892359" cy="17724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59205" y="1494616"/>
            <a:ext cx="274572" cy="2620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2684633" y="2804708"/>
            <a:ext cx="274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17702" y="2793058"/>
            <a:ext cx="274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08349" y="1906820"/>
            <a:ext cx="892359" cy="17724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75279" y="1482966"/>
            <a:ext cx="274572" cy="2620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>
            <a:off x="4400707" y="2793058"/>
            <a:ext cx="274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33777" y="2781409"/>
            <a:ext cx="274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224423" y="1906820"/>
            <a:ext cx="892359" cy="17724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91354" y="1482966"/>
            <a:ext cx="274572" cy="2620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6" idx="3"/>
          </p:cNvCxnSpPr>
          <p:nvPr/>
        </p:nvCxnSpPr>
        <p:spPr>
          <a:xfrm>
            <a:off x="6116782" y="2793058"/>
            <a:ext cx="274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49851" y="2781409"/>
            <a:ext cx="274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940498" y="1895170"/>
            <a:ext cx="892359" cy="17724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665926" y="2769759"/>
            <a:ext cx="274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5" idx="0"/>
          </p:cNvCxnSpPr>
          <p:nvPr/>
        </p:nvCxnSpPr>
        <p:spPr>
          <a:xfrm>
            <a:off x="1380417" y="1147827"/>
            <a:ext cx="0" cy="346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112454" y="1147827"/>
            <a:ext cx="0" cy="346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12565" y="1136177"/>
            <a:ext cx="0" cy="346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528640" y="1124528"/>
            <a:ext cx="0" cy="346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037202" y="1124528"/>
            <a:ext cx="5491438" cy="23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68559" y="717403"/>
            <a:ext cx="473930" cy="373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" y="3810000"/>
            <a:ext cx="892359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92273" y="3810000"/>
            <a:ext cx="892359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684632" y="3962400"/>
            <a:ext cx="274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517701" y="3950750"/>
            <a:ext cx="274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515437" y="3810000"/>
            <a:ext cx="892359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407796" y="3962400"/>
            <a:ext cx="274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240865" y="3950750"/>
            <a:ext cx="274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244516" y="3810000"/>
            <a:ext cx="892359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36875" y="3962400"/>
            <a:ext cx="274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969944" y="3950750"/>
            <a:ext cx="274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940497" y="3810000"/>
            <a:ext cx="892359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832856" y="3962400"/>
            <a:ext cx="274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665925" y="3950750"/>
            <a:ext cx="274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68559" y="3950750"/>
            <a:ext cx="274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6199" y="4403651"/>
            <a:ext cx="7756657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54987" y="3950750"/>
            <a:ext cx="0" cy="452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388636" y="3943662"/>
            <a:ext cx="0" cy="452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98164" y="3956821"/>
            <a:ext cx="0" cy="452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781800" y="3962400"/>
            <a:ext cx="0" cy="452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" idx="2"/>
          </p:cNvCxnSpPr>
          <p:nvPr/>
        </p:nvCxnSpPr>
        <p:spPr>
          <a:xfrm flipV="1">
            <a:off x="522380" y="4114800"/>
            <a:ext cx="0" cy="281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2238452" y="4121888"/>
            <a:ext cx="0" cy="281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976091" y="4103150"/>
            <a:ext cx="0" cy="281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670602" y="4121888"/>
            <a:ext cx="0" cy="281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404302" y="4121887"/>
            <a:ext cx="0" cy="281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9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0" y="1600200"/>
            <a:ext cx="8998987" cy="61281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-17107" y="2158900"/>
            <a:ext cx="8998987" cy="6128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521" y="2685048"/>
            <a:ext cx="8998987" cy="6128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520" y="3198462"/>
            <a:ext cx="8998987" cy="6128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-1" y="3752309"/>
            <a:ext cx="8998987" cy="6128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0x100 ADD K0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K0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0x104 ADD K1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K1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0x108 ADD K2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K2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0x10C ADD K3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K3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0x120 ADD K0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K0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579068" y="533400"/>
            <a:ext cx="6022132" cy="4450094"/>
            <a:chOff x="2743200" y="807706"/>
            <a:chExt cx="9144000" cy="3916694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2828860" y="1634238"/>
              <a:ext cx="811796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6836449" y="807706"/>
              <a:ext cx="1107956" cy="352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TIME</a:t>
              </a:r>
              <a:endParaRPr lang="en-US" sz="20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743200" y="1835856"/>
              <a:ext cx="914400" cy="366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fetch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743200" y="1371600"/>
              <a:ext cx="4572000" cy="3352800"/>
              <a:chOff x="0" y="1371600"/>
              <a:chExt cx="7429500" cy="32766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0" y="1371600"/>
                <a:ext cx="0" cy="327660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485900" y="1371600"/>
                <a:ext cx="0" cy="327660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971800" y="1371600"/>
                <a:ext cx="0" cy="327660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57700" y="1371600"/>
                <a:ext cx="0" cy="327660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5943600" y="1371600"/>
                <a:ext cx="0" cy="327660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29500" y="1371600"/>
                <a:ext cx="0" cy="327660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>
            <a:xfrm>
              <a:off x="3657600" y="1835856"/>
              <a:ext cx="914400" cy="366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decode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73772" y="1835856"/>
              <a:ext cx="914400" cy="366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tx1"/>
                  </a:solidFill>
                </a:rPr>
                <a:t>rf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86400" y="1835856"/>
              <a:ext cx="914400" cy="366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exec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00800" y="1835856"/>
              <a:ext cx="914400" cy="366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tx1"/>
                  </a:solidFill>
                </a:rPr>
                <a:t>wb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315200" y="1371600"/>
              <a:ext cx="4572000" cy="3352800"/>
              <a:chOff x="0" y="1371600"/>
              <a:chExt cx="7429500" cy="32766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0" y="1371600"/>
                <a:ext cx="0" cy="327660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485900" y="1371600"/>
                <a:ext cx="0" cy="327660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971800" y="1371600"/>
                <a:ext cx="0" cy="327660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457700" y="1371600"/>
                <a:ext cx="0" cy="327660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943600" y="1371600"/>
                <a:ext cx="0" cy="327660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429500" y="1371600"/>
                <a:ext cx="0" cy="327660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25"/>
            <p:cNvSpPr/>
            <p:nvPr/>
          </p:nvSpPr>
          <p:spPr>
            <a:xfrm>
              <a:off x="3657600" y="2285999"/>
              <a:ext cx="914400" cy="366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fetch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572000" y="2285999"/>
              <a:ext cx="914400" cy="366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decode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488172" y="2285999"/>
              <a:ext cx="914400" cy="366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tx1"/>
                  </a:solidFill>
                </a:rPr>
                <a:t>rf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400800" y="2285999"/>
              <a:ext cx="914400" cy="366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exec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285999"/>
              <a:ext cx="914400" cy="366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tx1"/>
                  </a:solidFill>
                </a:rPr>
                <a:t>wb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72000" y="2743199"/>
              <a:ext cx="914400" cy="366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fetch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486400" y="2743199"/>
              <a:ext cx="914400" cy="366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decode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2572" y="2743199"/>
              <a:ext cx="914400" cy="366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tx1"/>
                  </a:solidFill>
                </a:rPr>
                <a:t>rf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315200" y="2743199"/>
              <a:ext cx="914400" cy="366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exec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229600" y="2743199"/>
              <a:ext cx="914400" cy="366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tx1"/>
                  </a:solidFill>
                </a:rPr>
                <a:t>wb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486400" y="3200399"/>
              <a:ext cx="914400" cy="366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fetch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400800" y="3200399"/>
              <a:ext cx="914400" cy="366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decode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316972" y="3200399"/>
              <a:ext cx="914400" cy="366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tx1"/>
                  </a:solidFill>
                </a:rPr>
                <a:t>rf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229600" y="3200399"/>
              <a:ext cx="914400" cy="366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exec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144000" y="3200399"/>
              <a:ext cx="914400" cy="366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tx1"/>
                  </a:solidFill>
                </a:rPr>
                <a:t>wb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400800" y="3733799"/>
              <a:ext cx="914400" cy="366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fetch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315200" y="3733799"/>
              <a:ext cx="914400" cy="366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decode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231372" y="3733799"/>
              <a:ext cx="914400" cy="366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tx1"/>
                  </a:solidFill>
                </a:rPr>
                <a:t>rf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44000" y="3733799"/>
              <a:ext cx="914400" cy="366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exec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058400" y="3733799"/>
              <a:ext cx="914400" cy="366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tx1"/>
                  </a:solidFill>
                </a:rPr>
                <a:t>wb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67492" y="1263134"/>
              <a:ext cx="480028" cy="230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C1</a:t>
              </a:r>
              <a:endParaRPr lang="en-US" sz="11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02241" y="1256414"/>
              <a:ext cx="480028" cy="230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C2</a:t>
              </a:r>
              <a:endParaRPr lang="en-US" sz="11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816642" y="1265643"/>
              <a:ext cx="480028" cy="230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C3</a:t>
              </a:r>
              <a:endParaRPr lang="en-US" sz="11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731042" y="1263134"/>
              <a:ext cx="480028" cy="230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C4</a:t>
              </a:r>
              <a:endParaRPr lang="en-US" sz="11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20348" y="1265643"/>
              <a:ext cx="480028" cy="230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C5</a:t>
              </a:r>
              <a:endParaRPr lang="en-US" sz="11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559843" y="1265643"/>
              <a:ext cx="480028" cy="230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C6</a:t>
              </a:r>
              <a:endParaRPr lang="en-US" sz="11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476014" y="1256414"/>
              <a:ext cx="480028" cy="230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C7</a:t>
              </a:r>
              <a:endParaRPr lang="en-US" sz="11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388642" y="1263134"/>
              <a:ext cx="480028" cy="230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C8</a:t>
              </a:r>
              <a:endParaRPr lang="en-US" sz="11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303043" y="1256414"/>
              <a:ext cx="480028" cy="230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C9</a:t>
              </a:r>
              <a:endParaRPr lang="en-US" sz="1100" dirty="0"/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3352800" y="1524000"/>
            <a:ext cx="0" cy="304800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743200" y="689273"/>
            <a:ext cx="1089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Program</a:t>
            </a:r>
            <a:br>
              <a:rPr lang="en-US" sz="2000" b="1" dirty="0" smtClean="0"/>
            </a:br>
            <a:r>
              <a:rPr lang="en-US" sz="2000" b="1" dirty="0" smtClean="0"/>
              <a:t> Order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60672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184"/>
          <p:cNvSpPr/>
          <p:nvPr/>
        </p:nvSpPr>
        <p:spPr>
          <a:xfrm>
            <a:off x="152400" y="152400"/>
            <a:ext cx="3248026" cy="5638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017063" y="-32266"/>
            <a:ext cx="118333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ADD K0 K0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95338" y="3186107"/>
            <a:ext cx="190500" cy="730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PC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690688" y="3082925"/>
            <a:ext cx="1268412" cy="1190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027238" y="3517900"/>
            <a:ext cx="669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Memory</a:t>
            </a: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 rot="16200000">
            <a:off x="1057276" y="3178175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1460500" y="3275013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flipH="1">
            <a:off x="1498600" y="31972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384300" y="30448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cxnSp>
        <p:nvCxnSpPr>
          <p:cNvPr id="12" name="AutoShape 15"/>
          <p:cNvCxnSpPr>
            <a:cxnSpLocks noChangeShapeType="1"/>
            <a:stCxn id="5" idx="3"/>
          </p:cNvCxnSpPr>
          <p:nvPr/>
        </p:nvCxnSpPr>
        <p:spPr bwMode="auto">
          <a:xfrm flipV="1">
            <a:off x="985838" y="3420270"/>
            <a:ext cx="301477" cy="1309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Line 16"/>
          <p:cNvSpPr>
            <a:spLocks noChangeShapeType="1"/>
          </p:cNvSpPr>
          <p:nvPr/>
        </p:nvSpPr>
        <p:spPr bwMode="auto">
          <a:xfrm flipH="1">
            <a:off x="1014413" y="3480594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936625" y="3295650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1690688" y="3159125"/>
            <a:ext cx="4714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ADDR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2344738" y="3965575"/>
            <a:ext cx="6000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Data_out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652588" y="3965575"/>
            <a:ext cx="5365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Data_in</a:t>
            </a: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1920875" y="289083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2689225" y="289083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1576388" y="2698750"/>
            <a:ext cx="6540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MemRead</a:t>
            </a: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2382838" y="2698750"/>
            <a:ext cx="6461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MemWrite</a:t>
            </a:r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1382713" y="285273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1092200" y="2660650"/>
            <a:ext cx="5476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AddrSel</a:t>
            </a:r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3303588" y="2428875"/>
            <a:ext cx="192087" cy="126841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3238500" y="2938463"/>
            <a:ext cx="2857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IR</a:t>
            </a:r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3265488" y="3927475"/>
            <a:ext cx="192087" cy="61436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 rot="16200000">
            <a:off x="3127375" y="4143376"/>
            <a:ext cx="4143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MDR</a:t>
            </a:r>
          </a:p>
        </p:txBody>
      </p:sp>
      <p:cxnSp>
        <p:nvCxnSpPr>
          <p:cNvPr id="28" name="AutoShape 31"/>
          <p:cNvCxnSpPr>
            <a:cxnSpLocks noChangeShapeType="1"/>
            <a:stCxn id="16" idx="3"/>
          </p:cNvCxnSpPr>
          <p:nvPr/>
        </p:nvCxnSpPr>
        <p:spPr bwMode="auto">
          <a:xfrm>
            <a:off x="2944813" y="4073525"/>
            <a:ext cx="336550" cy="1873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Line 33"/>
          <p:cNvSpPr>
            <a:spLocks noChangeShapeType="1"/>
          </p:cNvSpPr>
          <p:nvPr/>
        </p:nvSpPr>
        <p:spPr bwMode="auto">
          <a:xfrm flipV="1">
            <a:off x="3111500" y="3044825"/>
            <a:ext cx="0" cy="1036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3111500" y="3044825"/>
            <a:ext cx="192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Line 35"/>
          <p:cNvSpPr>
            <a:spLocks noChangeShapeType="1"/>
          </p:cNvSpPr>
          <p:nvPr/>
        </p:nvSpPr>
        <p:spPr bwMode="auto">
          <a:xfrm flipH="1">
            <a:off x="3073400" y="3733800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2959100" y="35814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4302125" y="2428875"/>
            <a:ext cx="1268413" cy="1190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4" name="AutoShape 38"/>
          <p:cNvSpPr>
            <a:spLocks noChangeArrowheads="1"/>
          </p:cNvSpPr>
          <p:nvPr/>
        </p:nvSpPr>
        <p:spPr bwMode="auto">
          <a:xfrm rot="16200000">
            <a:off x="3668712" y="2487613"/>
            <a:ext cx="614363" cy="192088"/>
          </a:xfrm>
          <a:custGeom>
            <a:avLst/>
            <a:gdLst>
              <a:gd name="T0" fmla="*/ 15289902 w 21600"/>
              <a:gd name="T1" fmla="*/ 854116 h 21600"/>
              <a:gd name="T2" fmla="*/ 8737095 w 21600"/>
              <a:gd name="T3" fmla="*/ 1708231 h 21600"/>
              <a:gd name="T4" fmla="*/ 2184260 w 21600"/>
              <a:gd name="T5" fmla="*/ 854116 h 21600"/>
              <a:gd name="T6" fmla="*/ 873709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" name="Line 39"/>
          <p:cNvSpPr>
            <a:spLocks noChangeShapeType="1"/>
          </p:cNvSpPr>
          <p:nvPr/>
        </p:nvSpPr>
        <p:spPr bwMode="auto">
          <a:xfrm>
            <a:off x="4071938" y="2584450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" name="Line 40"/>
          <p:cNvSpPr>
            <a:spLocks noChangeShapeType="1"/>
          </p:cNvSpPr>
          <p:nvPr/>
        </p:nvSpPr>
        <p:spPr bwMode="auto">
          <a:xfrm flipH="1">
            <a:off x="4110038" y="2506663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3995738" y="23542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38" name="Line 42"/>
          <p:cNvSpPr>
            <a:spLocks noChangeShapeType="1"/>
          </p:cNvSpPr>
          <p:nvPr/>
        </p:nvSpPr>
        <p:spPr bwMode="auto">
          <a:xfrm>
            <a:off x="3994150" y="21621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3746500" y="1970088"/>
            <a:ext cx="4619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R1Sel</a:t>
            </a:r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>
            <a:off x="3649663" y="2352675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1" name="Line 45"/>
          <p:cNvSpPr>
            <a:spLocks noChangeShapeType="1"/>
          </p:cNvSpPr>
          <p:nvPr/>
        </p:nvSpPr>
        <p:spPr bwMode="auto">
          <a:xfrm>
            <a:off x="3649663" y="23526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2" name="Line 46"/>
          <p:cNvSpPr>
            <a:spLocks noChangeShapeType="1"/>
          </p:cNvSpPr>
          <p:nvPr/>
        </p:nvSpPr>
        <p:spPr bwMode="auto">
          <a:xfrm flipH="1">
            <a:off x="3495675" y="2544763"/>
            <a:ext cx="153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3" name="Line 47"/>
          <p:cNvSpPr>
            <a:spLocks noChangeShapeType="1"/>
          </p:cNvSpPr>
          <p:nvPr/>
        </p:nvSpPr>
        <p:spPr bwMode="auto">
          <a:xfrm>
            <a:off x="3725863" y="2774950"/>
            <a:ext cx="153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4" name="Text Box 48"/>
          <p:cNvSpPr txBox="1">
            <a:spLocks noChangeArrowheads="1"/>
          </p:cNvSpPr>
          <p:nvPr/>
        </p:nvSpPr>
        <p:spPr bwMode="auto">
          <a:xfrm>
            <a:off x="3573463" y="26606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5" name="Line 49"/>
          <p:cNvSpPr>
            <a:spLocks noChangeShapeType="1"/>
          </p:cNvSpPr>
          <p:nvPr/>
        </p:nvSpPr>
        <p:spPr bwMode="auto">
          <a:xfrm>
            <a:off x="3495675" y="3044825"/>
            <a:ext cx="806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6" name="Line 50"/>
          <p:cNvSpPr>
            <a:spLocks noChangeShapeType="1"/>
          </p:cNvSpPr>
          <p:nvPr/>
        </p:nvSpPr>
        <p:spPr bwMode="auto">
          <a:xfrm>
            <a:off x="4149725" y="3505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7" name="Line 51"/>
          <p:cNvSpPr>
            <a:spLocks noChangeShapeType="1"/>
          </p:cNvSpPr>
          <p:nvPr/>
        </p:nvSpPr>
        <p:spPr bwMode="auto">
          <a:xfrm>
            <a:off x="4149725" y="2582863"/>
            <a:ext cx="0" cy="922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" name="Text Box 52"/>
          <p:cNvSpPr txBox="1">
            <a:spLocks noChangeArrowheads="1"/>
          </p:cNvSpPr>
          <p:nvPr/>
        </p:nvSpPr>
        <p:spPr bwMode="auto">
          <a:xfrm>
            <a:off x="4264025" y="2468563"/>
            <a:ext cx="3889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reg1</a:t>
            </a:r>
          </a:p>
        </p:txBody>
      </p: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4264025" y="2928938"/>
            <a:ext cx="3889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reg2</a:t>
            </a:r>
          </a:p>
        </p:txBody>
      </p:sp>
      <p:sp>
        <p:nvSpPr>
          <p:cNvPr id="50" name="Text Box 54"/>
          <p:cNvSpPr txBox="1">
            <a:spLocks noChangeArrowheads="1"/>
          </p:cNvSpPr>
          <p:nvPr/>
        </p:nvSpPr>
        <p:spPr bwMode="auto">
          <a:xfrm>
            <a:off x="4264025" y="3389313"/>
            <a:ext cx="404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regw</a:t>
            </a:r>
          </a:p>
        </p:txBody>
      </p:sp>
      <p:sp>
        <p:nvSpPr>
          <p:cNvPr id="51" name="Line 55"/>
          <p:cNvSpPr>
            <a:spLocks noChangeShapeType="1"/>
          </p:cNvSpPr>
          <p:nvPr/>
        </p:nvSpPr>
        <p:spPr bwMode="auto">
          <a:xfrm flipH="1">
            <a:off x="3917950" y="2965450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" name="Text Box 56"/>
          <p:cNvSpPr txBox="1">
            <a:spLocks noChangeArrowheads="1"/>
          </p:cNvSpPr>
          <p:nvPr/>
        </p:nvSpPr>
        <p:spPr bwMode="auto">
          <a:xfrm>
            <a:off x="3803650" y="28527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53" name="Text Box 57"/>
          <p:cNvSpPr txBox="1">
            <a:spLocks noChangeArrowheads="1"/>
          </p:cNvSpPr>
          <p:nvPr/>
        </p:nvSpPr>
        <p:spPr bwMode="auto">
          <a:xfrm>
            <a:off x="3457575" y="2890838"/>
            <a:ext cx="4333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IR5-4</a:t>
            </a:r>
          </a:p>
        </p:txBody>
      </p:sp>
      <p:sp>
        <p:nvSpPr>
          <p:cNvPr id="54" name="Text Box 58"/>
          <p:cNvSpPr txBox="1">
            <a:spLocks noChangeArrowheads="1"/>
          </p:cNvSpPr>
          <p:nvPr/>
        </p:nvSpPr>
        <p:spPr bwMode="auto">
          <a:xfrm>
            <a:off x="3419475" y="2160588"/>
            <a:ext cx="4333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IR6-7</a:t>
            </a:r>
          </a:p>
        </p:txBody>
      </p:sp>
      <p:sp>
        <p:nvSpPr>
          <p:cNvPr id="55" name="Line 59"/>
          <p:cNvSpPr>
            <a:spLocks noChangeShapeType="1"/>
          </p:cNvSpPr>
          <p:nvPr/>
        </p:nvSpPr>
        <p:spPr bwMode="auto">
          <a:xfrm>
            <a:off x="5570538" y="2544763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>
            <a:off x="5570538" y="3160713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7" name="Line 61"/>
          <p:cNvSpPr>
            <a:spLocks noChangeShapeType="1"/>
          </p:cNvSpPr>
          <p:nvPr/>
        </p:nvSpPr>
        <p:spPr bwMode="auto">
          <a:xfrm flipH="1">
            <a:off x="5607050" y="24669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" name="Text Box 62"/>
          <p:cNvSpPr txBox="1">
            <a:spLocks noChangeArrowheads="1"/>
          </p:cNvSpPr>
          <p:nvPr/>
        </p:nvSpPr>
        <p:spPr bwMode="auto">
          <a:xfrm>
            <a:off x="5492750" y="23145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59" name="Line 63"/>
          <p:cNvSpPr>
            <a:spLocks noChangeShapeType="1"/>
          </p:cNvSpPr>
          <p:nvPr/>
        </p:nvSpPr>
        <p:spPr bwMode="auto">
          <a:xfrm flipH="1">
            <a:off x="5607050" y="308133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0" name="Text Box 64"/>
          <p:cNvSpPr txBox="1">
            <a:spLocks noChangeArrowheads="1"/>
          </p:cNvSpPr>
          <p:nvPr/>
        </p:nvSpPr>
        <p:spPr bwMode="auto">
          <a:xfrm>
            <a:off x="5492750" y="29289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61" name="Rectangle 65"/>
          <p:cNvSpPr>
            <a:spLocks noChangeArrowheads="1"/>
          </p:cNvSpPr>
          <p:nvPr/>
        </p:nvSpPr>
        <p:spPr bwMode="auto">
          <a:xfrm>
            <a:off x="5800725" y="2276475"/>
            <a:ext cx="192088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2" name="Text Box 66"/>
          <p:cNvSpPr txBox="1">
            <a:spLocks noChangeArrowheads="1"/>
          </p:cNvSpPr>
          <p:nvPr/>
        </p:nvSpPr>
        <p:spPr bwMode="auto">
          <a:xfrm>
            <a:off x="5730875" y="2428875"/>
            <a:ext cx="314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R1</a:t>
            </a:r>
          </a:p>
        </p:txBody>
      </p:sp>
      <p:sp>
        <p:nvSpPr>
          <p:cNvPr id="63" name="Rectangle 67"/>
          <p:cNvSpPr>
            <a:spLocks noChangeArrowheads="1"/>
          </p:cNvSpPr>
          <p:nvPr/>
        </p:nvSpPr>
        <p:spPr bwMode="auto">
          <a:xfrm>
            <a:off x="5800725" y="2928938"/>
            <a:ext cx="192088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4" name="Text Box 68"/>
          <p:cNvSpPr txBox="1">
            <a:spLocks noChangeArrowheads="1"/>
          </p:cNvSpPr>
          <p:nvPr/>
        </p:nvSpPr>
        <p:spPr bwMode="auto">
          <a:xfrm>
            <a:off x="5732463" y="3081338"/>
            <a:ext cx="3143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R2</a:t>
            </a:r>
          </a:p>
        </p:txBody>
      </p:sp>
      <p:sp>
        <p:nvSpPr>
          <p:cNvPr id="71" name="Line 75"/>
          <p:cNvSpPr>
            <a:spLocks noChangeShapeType="1"/>
          </p:cNvSpPr>
          <p:nvPr/>
        </p:nvSpPr>
        <p:spPr bwMode="auto">
          <a:xfrm flipV="1">
            <a:off x="5983241" y="2526507"/>
            <a:ext cx="1174750" cy="23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3" name="Text Box 77"/>
          <p:cNvSpPr txBox="1">
            <a:spLocks noChangeArrowheads="1"/>
          </p:cNvSpPr>
          <p:nvPr/>
        </p:nvSpPr>
        <p:spPr bwMode="auto">
          <a:xfrm>
            <a:off x="6108700" y="23542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0" name="AutoShape 84"/>
          <p:cNvSpPr>
            <a:spLocks noChangeArrowheads="1"/>
          </p:cNvSpPr>
          <p:nvPr/>
        </p:nvSpPr>
        <p:spPr bwMode="auto">
          <a:xfrm rot="16200000">
            <a:off x="5782469" y="3679031"/>
            <a:ext cx="1727200" cy="306388"/>
          </a:xfrm>
          <a:custGeom>
            <a:avLst/>
            <a:gdLst>
              <a:gd name="T0" fmla="*/ 120848026 w 21600"/>
              <a:gd name="T1" fmla="*/ 2173000 h 21600"/>
              <a:gd name="T2" fmla="*/ 69056015 w 21600"/>
              <a:gd name="T3" fmla="*/ 4346000 h 21600"/>
              <a:gd name="T4" fmla="*/ 17264004 w 21600"/>
              <a:gd name="T5" fmla="*/ 2173000 h 21600"/>
              <a:gd name="T6" fmla="*/ 6905601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1" name="Line 85"/>
          <p:cNvSpPr>
            <a:spLocks noChangeShapeType="1"/>
          </p:cNvSpPr>
          <p:nvPr/>
        </p:nvSpPr>
        <p:spPr bwMode="auto">
          <a:xfrm>
            <a:off x="6937375" y="3622675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" name="Line 86"/>
          <p:cNvSpPr>
            <a:spLocks noChangeShapeType="1"/>
          </p:cNvSpPr>
          <p:nvPr/>
        </p:nvSpPr>
        <p:spPr bwMode="auto">
          <a:xfrm flipH="1">
            <a:off x="6975475" y="354488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3" name="Text Box 87"/>
          <p:cNvSpPr txBox="1">
            <a:spLocks noChangeArrowheads="1"/>
          </p:cNvSpPr>
          <p:nvPr/>
        </p:nvSpPr>
        <p:spPr bwMode="auto">
          <a:xfrm>
            <a:off x="7107238" y="33924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4" name="Line 88"/>
          <p:cNvSpPr>
            <a:spLocks noChangeShapeType="1"/>
          </p:cNvSpPr>
          <p:nvPr/>
        </p:nvSpPr>
        <p:spPr bwMode="auto">
          <a:xfrm>
            <a:off x="6607175" y="2892425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5" name="Text Box 89"/>
          <p:cNvSpPr txBox="1">
            <a:spLocks noChangeArrowheads="1"/>
          </p:cNvSpPr>
          <p:nvPr/>
        </p:nvSpPr>
        <p:spPr bwMode="auto">
          <a:xfrm>
            <a:off x="6370638" y="2700338"/>
            <a:ext cx="4397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ALU2</a:t>
            </a:r>
          </a:p>
        </p:txBody>
      </p:sp>
      <p:sp>
        <p:nvSpPr>
          <p:cNvPr id="86" name="Line 90"/>
          <p:cNvSpPr>
            <a:spLocks noChangeShapeType="1"/>
          </p:cNvSpPr>
          <p:nvPr/>
        </p:nvSpPr>
        <p:spPr bwMode="auto">
          <a:xfrm>
            <a:off x="5992813" y="3198813"/>
            <a:ext cx="500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7" name="Line 91"/>
          <p:cNvSpPr>
            <a:spLocks noChangeShapeType="1"/>
          </p:cNvSpPr>
          <p:nvPr/>
        </p:nvSpPr>
        <p:spPr bwMode="auto">
          <a:xfrm flipH="1">
            <a:off x="6261100" y="31210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Text Box 92"/>
          <p:cNvSpPr txBox="1">
            <a:spLocks noChangeArrowheads="1"/>
          </p:cNvSpPr>
          <p:nvPr/>
        </p:nvSpPr>
        <p:spPr bwMode="auto">
          <a:xfrm>
            <a:off x="6146800" y="29686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9" name="Line 93"/>
          <p:cNvSpPr>
            <a:spLocks noChangeShapeType="1"/>
          </p:cNvSpPr>
          <p:nvPr/>
        </p:nvSpPr>
        <p:spPr bwMode="auto">
          <a:xfrm flipH="1">
            <a:off x="3725863" y="2697163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0" name="Text Box 94"/>
          <p:cNvSpPr txBox="1">
            <a:spLocks noChangeArrowheads="1"/>
          </p:cNvSpPr>
          <p:nvPr/>
        </p:nvSpPr>
        <p:spPr bwMode="auto">
          <a:xfrm>
            <a:off x="3649663" y="2544763"/>
            <a:ext cx="203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95" name="Rectangle 100"/>
          <p:cNvSpPr>
            <a:spLocks noChangeArrowheads="1"/>
          </p:cNvSpPr>
          <p:nvPr/>
        </p:nvSpPr>
        <p:spPr bwMode="auto">
          <a:xfrm>
            <a:off x="4764088" y="3735388"/>
            <a:ext cx="190500" cy="26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SE</a:t>
            </a:r>
          </a:p>
        </p:txBody>
      </p:sp>
      <p:sp>
        <p:nvSpPr>
          <p:cNvPr id="96" name="Line 101"/>
          <p:cNvSpPr>
            <a:spLocks noChangeShapeType="1"/>
          </p:cNvSpPr>
          <p:nvPr/>
        </p:nvSpPr>
        <p:spPr bwMode="auto">
          <a:xfrm>
            <a:off x="4956175" y="3889375"/>
            <a:ext cx="153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7" name="Line 102"/>
          <p:cNvSpPr>
            <a:spLocks noChangeShapeType="1"/>
          </p:cNvSpPr>
          <p:nvPr/>
        </p:nvSpPr>
        <p:spPr bwMode="auto">
          <a:xfrm flipH="1">
            <a:off x="5300663" y="3811588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8" name="Text Box 103"/>
          <p:cNvSpPr txBox="1">
            <a:spLocks noChangeArrowheads="1"/>
          </p:cNvSpPr>
          <p:nvPr/>
        </p:nvSpPr>
        <p:spPr bwMode="auto">
          <a:xfrm>
            <a:off x="5186363" y="36972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99" name="Line 104"/>
          <p:cNvSpPr>
            <a:spLocks noChangeShapeType="1"/>
          </p:cNvSpPr>
          <p:nvPr/>
        </p:nvSpPr>
        <p:spPr bwMode="auto">
          <a:xfrm>
            <a:off x="3765550" y="3889375"/>
            <a:ext cx="99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0" name="Line 105"/>
          <p:cNvSpPr>
            <a:spLocks noChangeShapeType="1"/>
          </p:cNvSpPr>
          <p:nvPr/>
        </p:nvSpPr>
        <p:spPr bwMode="auto">
          <a:xfrm>
            <a:off x="3765550" y="3044825"/>
            <a:ext cx="0" cy="84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1" name="Text Box 106"/>
          <p:cNvSpPr txBox="1">
            <a:spLocks noChangeArrowheads="1"/>
          </p:cNvSpPr>
          <p:nvPr/>
        </p:nvSpPr>
        <p:spPr bwMode="auto">
          <a:xfrm>
            <a:off x="3700463" y="3706813"/>
            <a:ext cx="4381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Imm4</a:t>
            </a:r>
          </a:p>
        </p:txBody>
      </p:sp>
      <p:sp>
        <p:nvSpPr>
          <p:cNvPr id="102" name="Rectangle 107"/>
          <p:cNvSpPr>
            <a:spLocks noChangeArrowheads="1"/>
          </p:cNvSpPr>
          <p:nvPr/>
        </p:nvSpPr>
        <p:spPr bwMode="auto">
          <a:xfrm>
            <a:off x="4764088" y="4043363"/>
            <a:ext cx="190500" cy="26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ZE</a:t>
            </a:r>
          </a:p>
        </p:txBody>
      </p:sp>
      <p:sp>
        <p:nvSpPr>
          <p:cNvPr id="103" name="Line 108"/>
          <p:cNvSpPr>
            <a:spLocks noChangeShapeType="1"/>
          </p:cNvSpPr>
          <p:nvPr/>
        </p:nvSpPr>
        <p:spPr bwMode="auto">
          <a:xfrm>
            <a:off x="4956175" y="4195763"/>
            <a:ext cx="15367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4" name="Line 109"/>
          <p:cNvSpPr>
            <a:spLocks noChangeShapeType="1"/>
          </p:cNvSpPr>
          <p:nvPr/>
        </p:nvSpPr>
        <p:spPr bwMode="auto">
          <a:xfrm flipH="1">
            <a:off x="5300663" y="4156075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5" name="Text Box 110"/>
          <p:cNvSpPr txBox="1">
            <a:spLocks noChangeArrowheads="1"/>
          </p:cNvSpPr>
          <p:nvPr/>
        </p:nvSpPr>
        <p:spPr bwMode="auto">
          <a:xfrm>
            <a:off x="5186363" y="40036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06" name="Line 111"/>
          <p:cNvSpPr>
            <a:spLocks noChangeShapeType="1"/>
          </p:cNvSpPr>
          <p:nvPr/>
        </p:nvSpPr>
        <p:spPr bwMode="auto">
          <a:xfrm>
            <a:off x="3765550" y="4195763"/>
            <a:ext cx="99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" name="Text Box 112"/>
          <p:cNvSpPr txBox="1">
            <a:spLocks noChangeArrowheads="1"/>
          </p:cNvSpPr>
          <p:nvPr/>
        </p:nvSpPr>
        <p:spPr bwMode="auto">
          <a:xfrm>
            <a:off x="3700463" y="4013200"/>
            <a:ext cx="438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Imm5</a:t>
            </a:r>
          </a:p>
        </p:txBody>
      </p:sp>
      <p:sp>
        <p:nvSpPr>
          <p:cNvPr id="108" name="Line 113"/>
          <p:cNvSpPr>
            <a:spLocks noChangeShapeType="1"/>
          </p:cNvSpPr>
          <p:nvPr/>
        </p:nvSpPr>
        <p:spPr bwMode="auto">
          <a:xfrm>
            <a:off x="3765550" y="3889375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" name="Line 114"/>
          <p:cNvSpPr>
            <a:spLocks noChangeShapeType="1"/>
          </p:cNvSpPr>
          <p:nvPr/>
        </p:nvSpPr>
        <p:spPr bwMode="auto">
          <a:xfrm flipH="1">
            <a:off x="4416425" y="381158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0" name="Text Box 115"/>
          <p:cNvSpPr txBox="1">
            <a:spLocks noChangeArrowheads="1"/>
          </p:cNvSpPr>
          <p:nvPr/>
        </p:nvSpPr>
        <p:spPr bwMode="auto">
          <a:xfrm>
            <a:off x="4302125" y="36972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111" name="Line 116"/>
          <p:cNvSpPr>
            <a:spLocks noChangeShapeType="1"/>
          </p:cNvSpPr>
          <p:nvPr/>
        </p:nvSpPr>
        <p:spPr bwMode="auto">
          <a:xfrm flipH="1">
            <a:off x="4416425" y="41179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2" name="Text Box 117"/>
          <p:cNvSpPr txBox="1">
            <a:spLocks noChangeArrowheads="1"/>
          </p:cNvSpPr>
          <p:nvPr/>
        </p:nvSpPr>
        <p:spPr bwMode="auto">
          <a:xfrm>
            <a:off x="4302125" y="40036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113" name="Text Box 118"/>
          <p:cNvSpPr txBox="1">
            <a:spLocks noChangeArrowheads="1"/>
          </p:cNvSpPr>
          <p:nvPr/>
        </p:nvSpPr>
        <p:spPr bwMode="auto">
          <a:xfrm>
            <a:off x="5186363" y="2428875"/>
            <a:ext cx="441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data1</a:t>
            </a:r>
          </a:p>
        </p:txBody>
      </p:sp>
      <p:sp>
        <p:nvSpPr>
          <p:cNvPr id="114" name="Text Box 119"/>
          <p:cNvSpPr txBox="1">
            <a:spLocks noChangeArrowheads="1"/>
          </p:cNvSpPr>
          <p:nvPr/>
        </p:nvSpPr>
        <p:spPr bwMode="auto">
          <a:xfrm>
            <a:off x="5186363" y="3044825"/>
            <a:ext cx="441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data2</a:t>
            </a:r>
          </a:p>
        </p:txBody>
      </p:sp>
      <p:sp>
        <p:nvSpPr>
          <p:cNvPr id="115" name="Text Box 120"/>
          <p:cNvSpPr txBox="1">
            <a:spLocks noChangeArrowheads="1"/>
          </p:cNvSpPr>
          <p:nvPr/>
        </p:nvSpPr>
        <p:spPr bwMode="auto">
          <a:xfrm>
            <a:off x="5186363" y="338931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dataw</a:t>
            </a:r>
          </a:p>
        </p:txBody>
      </p:sp>
      <p:sp>
        <p:nvSpPr>
          <p:cNvPr id="116" name="Line 121"/>
          <p:cNvSpPr>
            <a:spLocks noChangeShapeType="1"/>
          </p:cNvSpPr>
          <p:nvPr/>
        </p:nvSpPr>
        <p:spPr bwMode="auto">
          <a:xfrm flipH="1">
            <a:off x="5570538" y="3505200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7" name="Line 122"/>
          <p:cNvSpPr>
            <a:spLocks noChangeShapeType="1"/>
          </p:cNvSpPr>
          <p:nvPr/>
        </p:nvSpPr>
        <p:spPr bwMode="auto">
          <a:xfrm flipH="1">
            <a:off x="5684838" y="3427413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8" name="Text Box 123"/>
          <p:cNvSpPr txBox="1">
            <a:spLocks noChangeArrowheads="1"/>
          </p:cNvSpPr>
          <p:nvPr/>
        </p:nvSpPr>
        <p:spPr bwMode="auto">
          <a:xfrm>
            <a:off x="5570538" y="32750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19" name="Line 124"/>
          <p:cNvSpPr>
            <a:spLocks noChangeShapeType="1"/>
          </p:cNvSpPr>
          <p:nvPr/>
        </p:nvSpPr>
        <p:spPr bwMode="auto">
          <a:xfrm>
            <a:off x="5800725" y="3505200"/>
            <a:ext cx="0" cy="998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0" name="Freeform 125"/>
          <p:cNvSpPr>
            <a:spLocks/>
          </p:cNvSpPr>
          <p:nvPr/>
        </p:nvSpPr>
        <p:spPr bwMode="auto">
          <a:xfrm>
            <a:off x="7167563" y="2047875"/>
            <a:ext cx="766762" cy="1881188"/>
          </a:xfrm>
          <a:custGeom>
            <a:avLst/>
            <a:gdLst>
              <a:gd name="T0" fmla="*/ 0 w 483"/>
              <a:gd name="T1" fmla="*/ 0 h 1185"/>
              <a:gd name="T2" fmla="*/ 0 w 483"/>
              <a:gd name="T3" fmla="*/ 652463 h 1185"/>
              <a:gd name="T4" fmla="*/ 344487 w 483"/>
              <a:gd name="T5" fmla="*/ 922338 h 1185"/>
              <a:gd name="T6" fmla="*/ 0 w 483"/>
              <a:gd name="T7" fmla="*/ 1228725 h 1185"/>
              <a:gd name="T8" fmla="*/ 0 w 483"/>
              <a:gd name="T9" fmla="*/ 1881188 h 1185"/>
              <a:gd name="T10" fmla="*/ 766762 w 483"/>
              <a:gd name="T11" fmla="*/ 1344613 h 1185"/>
              <a:gd name="T12" fmla="*/ 766762 w 483"/>
              <a:gd name="T13" fmla="*/ 460375 h 1185"/>
              <a:gd name="T14" fmla="*/ 0 w 483"/>
              <a:gd name="T15" fmla="*/ 0 h 11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83"/>
              <a:gd name="T25" fmla="*/ 0 h 1185"/>
              <a:gd name="T26" fmla="*/ 483 w 483"/>
              <a:gd name="T27" fmla="*/ 1185 h 11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83" h="1185">
                <a:moveTo>
                  <a:pt x="0" y="0"/>
                </a:moveTo>
                <a:lnTo>
                  <a:pt x="0" y="411"/>
                </a:lnTo>
                <a:lnTo>
                  <a:pt x="217" y="581"/>
                </a:lnTo>
                <a:lnTo>
                  <a:pt x="0" y="774"/>
                </a:lnTo>
                <a:lnTo>
                  <a:pt x="0" y="1185"/>
                </a:lnTo>
                <a:lnTo>
                  <a:pt x="483" y="847"/>
                </a:lnTo>
                <a:lnTo>
                  <a:pt x="483" y="29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1" name="Line 126"/>
          <p:cNvSpPr>
            <a:spLocks noChangeShapeType="1"/>
          </p:cNvSpPr>
          <p:nvPr/>
        </p:nvSpPr>
        <p:spPr bwMode="auto">
          <a:xfrm>
            <a:off x="6799263" y="3697287"/>
            <a:ext cx="138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2" name="Line 127"/>
          <p:cNvSpPr>
            <a:spLocks noChangeShapeType="1"/>
          </p:cNvSpPr>
          <p:nvPr/>
        </p:nvSpPr>
        <p:spPr bwMode="auto">
          <a:xfrm flipV="1">
            <a:off x="6935788" y="3622675"/>
            <a:ext cx="1587" cy="74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3" name="Line 128"/>
          <p:cNvSpPr>
            <a:spLocks noChangeShapeType="1"/>
          </p:cNvSpPr>
          <p:nvPr/>
        </p:nvSpPr>
        <p:spPr bwMode="auto">
          <a:xfrm>
            <a:off x="1384300" y="4081463"/>
            <a:ext cx="30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4" name="Line 129"/>
          <p:cNvSpPr>
            <a:spLocks noChangeShapeType="1"/>
          </p:cNvSpPr>
          <p:nvPr/>
        </p:nvSpPr>
        <p:spPr bwMode="auto">
          <a:xfrm>
            <a:off x="1384300" y="4081463"/>
            <a:ext cx="0" cy="1114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5" name="Line 130"/>
          <p:cNvSpPr>
            <a:spLocks noChangeShapeType="1"/>
          </p:cNvSpPr>
          <p:nvPr/>
        </p:nvSpPr>
        <p:spPr bwMode="auto">
          <a:xfrm>
            <a:off x="1384300" y="5195888"/>
            <a:ext cx="468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6" name="Line 131"/>
          <p:cNvSpPr>
            <a:spLocks noChangeShapeType="1"/>
          </p:cNvSpPr>
          <p:nvPr/>
        </p:nvSpPr>
        <p:spPr bwMode="auto">
          <a:xfrm>
            <a:off x="6070600" y="2546350"/>
            <a:ext cx="0" cy="2649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7" name="Line 133"/>
          <p:cNvSpPr>
            <a:spLocks noChangeShapeType="1"/>
          </p:cNvSpPr>
          <p:nvPr/>
        </p:nvSpPr>
        <p:spPr bwMode="auto">
          <a:xfrm>
            <a:off x="846138" y="3082925"/>
            <a:ext cx="42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8" name="Line 134"/>
          <p:cNvSpPr>
            <a:spLocks noChangeShapeType="1"/>
          </p:cNvSpPr>
          <p:nvPr/>
        </p:nvSpPr>
        <p:spPr bwMode="auto">
          <a:xfrm flipV="1">
            <a:off x="846138" y="1470025"/>
            <a:ext cx="0" cy="161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9" name="Line 135"/>
          <p:cNvSpPr>
            <a:spLocks noChangeShapeType="1"/>
          </p:cNvSpPr>
          <p:nvPr/>
        </p:nvSpPr>
        <p:spPr bwMode="auto">
          <a:xfrm flipV="1">
            <a:off x="6146800" y="1470025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0" name="Line 136"/>
          <p:cNvSpPr>
            <a:spLocks noChangeShapeType="1"/>
          </p:cNvSpPr>
          <p:nvPr/>
        </p:nvSpPr>
        <p:spPr bwMode="auto">
          <a:xfrm flipH="1">
            <a:off x="846138" y="1470025"/>
            <a:ext cx="5300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1" name="Rectangle 138"/>
          <p:cNvSpPr>
            <a:spLocks noChangeArrowheads="1"/>
          </p:cNvSpPr>
          <p:nvPr/>
        </p:nvSpPr>
        <p:spPr bwMode="auto">
          <a:xfrm>
            <a:off x="8164513" y="2660650"/>
            <a:ext cx="192087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2" name="Line 139"/>
          <p:cNvSpPr>
            <a:spLocks noChangeShapeType="1"/>
          </p:cNvSpPr>
          <p:nvPr/>
        </p:nvSpPr>
        <p:spPr bwMode="auto">
          <a:xfrm>
            <a:off x="7934325" y="2928938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" name="AutoShape 140"/>
          <p:cNvSpPr>
            <a:spLocks noChangeArrowheads="1"/>
          </p:cNvSpPr>
          <p:nvPr/>
        </p:nvSpPr>
        <p:spPr bwMode="auto">
          <a:xfrm rot="10800000">
            <a:off x="5532438" y="4503738"/>
            <a:ext cx="498475" cy="192087"/>
          </a:xfrm>
          <a:custGeom>
            <a:avLst/>
            <a:gdLst>
              <a:gd name="T0" fmla="*/ 10065641 w 21600"/>
              <a:gd name="T1" fmla="*/ 854111 h 21600"/>
              <a:gd name="T2" fmla="*/ 5751801 w 21600"/>
              <a:gd name="T3" fmla="*/ 1708214 h 21600"/>
              <a:gd name="T4" fmla="*/ 1437939 w 21600"/>
              <a:gd name="T5" fmla="*/ 854111 h 21600"/>
              <a:gd name="T6" fmla="*/ 5751801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4" name="Line 141"/>
          <p:cNvSpPr>
            <a:spLocks noChangeShapeType="1"/>
          </p:cNvSpPr>
          <p:nvPr/>
        </p:nvSpPr>
        <p:spPr bwMode="auto">
          <a:xfrm rot="16200000" flipH="1">
            <a:off x="8548688" y="3851275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5" name="Line 145"/>
          <p:cNvSpPr>
            <a:spLocks noChangeShapeType="1"/>
          </p:cNvSpPr>
          <p:nvPr/>
        </p:nvSpPr>
        <p:spPr bwMode="auto">
          <a:xfrm rot="16200000">
            <a:off x="5512594" y="4485481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6" name="Line 146"/>
          <p:cNvSpPr>
            <a:spLocks noChangeShapeType="1"/>
          </p:cNvSpPr>
          <p:nvPr/>
        </p:nvSpPr>
        <p:spPr bwMode="auto">
          <a:xfrm rot="16200000">
            <a:off x="5512594" y="4791869"/>
            <a:ext cx="192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7" name="Line 148"/>
          <p:cNvSpPr>
            <a:spLocks noChangeShapeType="1"/>
          </p:cNvSpPr>
          <p:nvPr/>
        </p:nvSpPr>
        <p:spPr bwMode="auto">
          <a:xfrm flipV="1">
            <a:off x="5954713" y="4695825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8" name="Line 149"/>
          <p:cNvSpPr>
            <a:spLocks noChangeShapeType="1"/>
          </p:cNvSpPr>
          <p:nvPr/>
        </p:nvSpPr>
        <p:spPr bwMode="auto">
          <a:xfrm>
            <a:off x="5954713" y="4849813"/>
            <a:ext cx="251698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9" name="Line 150"/>
          <p:cNvSpPr>
            <a:spLocks noChangeShapeType="1"/>
          </p:cNvSpPr>
          <p:nvPr/>
        </p:nvSpPr>
        <p:spPr bwMode="auto">
          <a:xfrm flipV="1">
            <a:off x="8471694" y="2915444"/>
            <a:ext cx="0" cy="1920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0" name="Line 151"/>
          <p:cNvSpPr>
            <a:spLocks noChangeShapeType="1"/>
          </p:cNvSpPr>
          <p:nvPr/>
        </p:nvSpPr>
        <p:spPr bwMode="auto">
          <a:xfrm flipV="1">
            <a:off x="8356600" y="2913063"/>
            <a:ext cx="1150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1" name="Text Box 152"/>
          <p:cNvSpPr txBox="1">
            <a:spLocks noChangeArrowheads="1"/>
          </p:cNvSpPr>
          <p:nvPr/>
        </p:nvSpPr>
        <p:spPr bwMode="auto">
          <a:xfrm>
            <a:off x="8389938" y="3858168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42" name="Line 153"/>
          <p:cNvSpPr>
            <a:spLocks noChangeShapeType="1"/>
          </p:cNvSpPr>
          <p:nvPr/>
        </p:nvSpPr>
        <p:spPr bwMode="auto">
          <a:xfrm>
            <a:off x="3457575" y="4235450"/>
            <a:ext cx="11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" name="Line 154"/>
          <p:cNvSpPr>
            <a:spLocks noChangeShapeType="1"/>
          </p:cNvSpPr>
          <p:nvPr/>
        </p:nvSpPr>
        <p:spPr bwMode="auto">
          <a:xfrm>
            <a:off x="3573463" y="4235450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4" name="Line 155"/>
          <p:cNvSpPr>
            <a:spLocks noChangeShapeType="1"/>
          </p:cNvSpPr>
          <p:nvPr/>
        </p:nvSpPr>
        <p:spPr bwMode="auto">
          <a:xfrm>
            <a:off x="3573463" y="4887913"/>
            <a:ext cx="2035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" name="Text Box 156"/>
          <p:cNvSpPr txBox="1">
            <a:spLocks noChangeArrowheads="1"/>
          </p:cNvSpPr>
          <p:nvPr/>
        </p:nvSpPr>
        <p:spPr bwMode="auto">
          <a:xfrm>
            <a:off x="5032375" y="4429125"/>
            <a:ext cx="4572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RegIn</a:t>
            </a:r>
          </a:p>
        </p:txBody>
      </p:sp>
      <p:sp>
        <p:nvSpPr>
          <p:cNvPr id="146" name="Line 157"/>
          <p:cNvSpPr>
            <a:spLocks noChangeShapeType="1"/>
          </p:cNvSpPr>
          <p:nvPr/>
        </p:nvSpPr>
        <p:spPr bwMode="auto">
          <a:xfrm>
            <a:off x="7672388" y="21621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7" name="Text Box 158"/>
          <p:cNvSpPr txBox="1">
            <a:spLocks noChangeArrowheads="1"/>
          </p:cNvSpPr>
          <p:nvPr/>
        </p:nvSpPr>
        <p:spPr bwMode="auto">
          <a:xfrm>
            <a:off x="7407275" y="1970088"/>
            <a:ext cx="4968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ALUop</a:t>
            </a:r>
            <a:endParaRPr lang="en-US" altLang="en-US" u="sng" dirty="0"/>
          </a:p>
        </p:txBody>
      </p:sp>
      <p:sp>
        <p:nvSpPr>
          <p:cNvPr id="148" name="Line 159"/>
          <p:cNvSpPr>
            <a:spLocks noChangeShapeType="1"/>
          </p:cNvSpPr>
          <p:nvPr/>
        </p:nvSpPr>
        <p:spPr bwMode="auto">
          <a:xfrm rot="16200000" flipH="1">
            <a:off x="7626350" y="21240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9" name="Text Box 160"/>
          <p:cNvSpPr txBox="1">
            <a:spLocks noChangeArrowheads="1"/>
          </p:cNvSpPr>
          <p:nvPr/>
        </p:nvSpPr>
        <p:spPr bwMode="auto">
          <a:xfrm>
            <a:off x="7666038" y="21224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150" name="Line 161"/>
          <p:cNvSpPr>
            <a:spLocks noChangeShapeType="1"/>
          </p:cNvSpPr>
          <p:nvPr/>
        </p:nvSpPr>
        <p:spPr bwMode="auto">
          <a:xfrm flipV="1">
            <a:off x="3343275" y="45434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1" name="Text Box 162"/>
          <p:cNvSpPr txBox="1">
            <a:spLocks noChangeArrowheads="1"/>
          </p:cNvSpPr>
          <p:nvPr/>
        </p:nvSpPr>
        <p:spPr bwMode="auto">
          <a:xfrm>
            <a:off x="3035300" y="4657725"/>
            <a:ext cx="6080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MDRload</a:t>
            </a:r>
          </a:p>
        </p:txBody>
      </p:sp>
      <p:sp>
        <p:nvSpPr>
          <p:cNvPr id="152" name="Line 163"/>
          <p:cNvSpPr>
            <a:spLocks noChangeShapeType="1"/>
          </p:cNvSpPr>
          <p:nvPr/>
        </p:nvSpPr>
        <p:spPr bwMode="auto">
          <a:xfrm>
            <a:off x="3381375" y="2162175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" name="Text Box 164"/>
          <p:cNvSpPr txBox="1">
            <a:spLocks noChangeArrowheads="1"/>
          </p:cNvSpPr>
          <p:nvPr/>
        </p:nvSpPr>
        <p:spPr bwMode="auto">
          <a:xfrm>
            <a:off x="3141663" y="1978025"/>
            <a:ext cx="4794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IRload</a:t>
            </a:r>
          </a:p>
        </p:txBody>
      </p:sp>
      <p:sp>
        <p:nvSpPr>
          <p:cNvPr id="154" name="Text Box 166"/>
          <p:cNvSpPr txBox="1">
            <a:spLocks noChangeArrowheads="1"/>
          </p:cNvSpPr>
          <p:nvPr/>
        </p:nvSpPr>
        <p:spPr bwMode="auto">
          <a:xfrm rot="10800000">
            <a:off x="8087618" y="2696955"/>
            <a:ext cx="307777" cy="436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ALUout</a:t>
            </a:r>
          </a:p>
        </p:txBody>
      </p:sp>
      <p:sp>
        <p:nvSpPr>
          <p:cNvPr id="155" name="Text Box 167"/>
          <p:cNvSpPr txBox="1">
            <a:spLocks noChangeArrowheads="1"/>
          </p:cNvSpPr>
          <p:nvPr/>
        </p:nvSpPr>
        <p:spPr bwMode="auto">
          <a:xfrm>
            <a:off x="4806950" y="2890838"/>
            <a:ext cx="354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RF</a:t>
            </a:r>
          </a:p>
        </p:txBody>
      </p:sp>
      <p:sp>
        <p:nvSpPr>
          <p:cNvPr id="156" name="Line 168"/>
          <p:cNvSpPr>
            <a:spLocks noChangeShapeType="1"/>
          </p:cNvSpPr>
          <p:nvPr/>
        </p:nvSpPr>
        <p:spPr bwMode="auto">
          <a:xfrm>
            <a:off x="4954588" y="22383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7" name="Text Box 169"/>
          <p:cNvSpPr txBox="1">
            <a:spLocks noChangeArrowheads="1"/>
          </p:cNvSpPr>
          <p:nvPr/>
        </p:nvSpPr>
        <p:spPr bwMode="auto">
          <a:xfrm>
            <a:off x="4694238" y="2046288"/>
            <a:ext cx="5556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RFWrite</a:t>
            </a:r>
          </a:p>
        </p:txBody>
      </p:sp>
      <p:sp>
        <p:nvSpPr>
          <p:cNvPr id="158" name="Rectangle 170"/>
          <p:cNvSpPr>
            <a:spLocks noChangeArrowheads="1"/>
          </p:cNvSpPr>
          <p:nvPr/>
        </p:nvSpPr>
        <p:spPr bwMode="auto">
          <a:xfrm>
            <a:off x="7473950" y="3927475"/>
            <a:ext cx="192088" cy="1920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9" name="Rectangle 171"/>
          <p:cNvSpPr>
            <a:spLocks noChangeArrowheads="1"/>
          </p:cNvSpPr>
          <p:nvPr/>
        </p:nvSpPr>
        <p:spPr bwMode="auto">
          <a:xfrm>
            <a:off x="7666038" y="3927475"/>
            <a:ext cx="192087" cy="1920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60" name="Text Box 172"/>
          <p:cNvSpPr txBox="1">
            <a:spLocks noChangeArrowheads="1"/>
          </p:cNvSpPr>
          <p:nvPr/>
        </p:nvSpPr>
        <p:spPr bwMode="auto">
          <a:xfrm>
            <a:off x="7473950" y="3927475"/>
            <a:ext cx="2571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N</a:t>
            </a:r>
          </a:p>
        </p:txBody>
      </p:sp>
      <p:sp>
        <p:nvSpPr>
          <p:cNvPr id="161" name="Text Box 173"/>
          <p:cNvSpPr txBox="1">
            <a:spLocks noChangeArrowheads="1"/>
          </p:cNvSpPr>
          <p:nvPr/>
        </p:nvSpPr>
        <p:spPr bwMode="auto">
          <a:xfrm>
            <a:off x="7666038" y="3927475"/>
            <a:ext cx="2460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</a:t>
            </a:r>
          </a:p>
        </p:txBody>
      </p:sp>
      <p:sp>
        <p:nvSpPr>
          <p:cNvPr id="162" name="Line 174"/>
          <p:cNvSpPr>
            <a:spLocks noChangeShapeType="1"/>
          </p:cNvSpPr>
          <p:nvPr/>
        </p:nvSpPr>
        <p:spPr bwMode="auto">
          <a:xfrm>
            <a:off x="7550150" y="3659188"/>
            <a:ext cx="0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3" name="Line 175"/>
          <p:cNvSpPr>
            <a:spLocks noChangeShapeType="1"/>
          </p:cNvSpPr>
          <p:nvPr/>
        </p:nvSpPr>
        <p:spPr bwMode="auto">
          <a:xfrm>
            <a:off x="7742238" y="3544888"/>
            <a:ext cx="0" cy="382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" name="Line 176"/>
          <p:cNvSpPr>
            <a:spLocks noChangeShapeType="1"/>
          </p:cNvSpPr>
          <p:nvPr/>
        </p:nvSpPr>
        <p:spPr bwMode="auto">
          <a:xfrm>
            <a:off x="7243763" y="4043363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5" name="Text Box 177"/>
          <p:cNvSpPr txBox="1">
            <a:spLocks noChangeArrowheads="1"/>
          </p:cNvSpPr>
          <p:nvPr/>
        </p:nvSpPr>
        <p:spPr bwMode="auto">
          <a:xfrm>
            <a:off x="6788150" y="4018756"/>
            <a:ext cx="6191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FlagWrite</a:t>
            </a:r>
            <a:endParaRPr lang="en-US" altLang="en-US" u="sng" dirty="0"/>
          </a:p>
        </p:txBody>
      </p:sp>
      <p:sp>
        <p:nvSpPr>
          <p:cNvPr id="166" name="Line 178"/>
          <p:cNvSpPr>
            <a:spLocks noChangeShapeType="1"/>
          </p:cNvSpPr>
          <p:nvPr/>
        </p:nvSpPr>
        <p:spPr bwMode="auto">
          <a:xfrm>
            <a:off x="7588250" y="4119563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7" name="Line 179"/>
          <p:cNvSpPr>
            <a:spLocks noChangeShapeType="1"/>
          </p:cNvSpPr>
          <p:nvPr/>
        </p:nvSpPr>
        <p:spPr bwMode="auto">
          <a:xfrm>
            <a:off x="7742238" y="4119563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8" name="Line 180"/>
          <p:cNvSpPr>
            <a:spLocks noChangeShapeType="1"/>
          </p:cNvSpPr>
          <p:nvPr/>
        </p:nvSpPr>
        <p:spPr bwMode="auto">
          <a:xfrm flipV="1">
            <a:off x="883860" y="391794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9" name="Text Box 181"/>
          <p:cNvSpPr txBox="1">
            <a:spLocks noChangeArrowheads="1"/>
          </p:cNvSpPr>
          <p:nvPr/>
        </p:nvSpPr>
        <p:spPr bwMode="auto">
          <a:xfrm>
            <a:off x="570725" y="4003675"/>
            <a:ext cx="5397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PCwrite</a:t>
            </a:r>
            <a:endParaRPr lang="en-US" altLang="en-US" u="sng" dirty="0"/>
          </a:p>
        </p:txBody>
      </p:sp>
      <p:sp>
        <p:nvSpPr>
          <p:cNvPr id="170" name="Line 182"/>
          <p:cNvSpPr>
            <a:spLocks noChangeShapeType="1"/>
          </p:cNvSpPr>
          <p:nvPr/>
        </p:nvSpPr>
        <p:spPr bwMode="auto">
          <a:xfrm flipV="1">
            <a:off x="8010525" y="1201738"/>
            <a:ext cx="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1" name="Line 183"/>
          <p:cNvSpPr>
            <a:spLocks noChangeShapeType="1"/>
          </p:cNvSpPr>
          <p:nvPr/>
        </p:nvSpPr>
        <p:spPr bwMode="auto">
          <a:xfrm flipH="1">
            <a:off x="269875" y="1201738"/>
            <a:ext cx="774144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2" name="Line 184"/>
          <p:cNvSpPr>
            <a:spLocks noChangeShapeType="1"/>
          </p:cNvSpPr>
          <p:nvPr/>
        </p:nvSpPr>
        <p:spPr bwMode="auto">
          <a:xfrm>
            <a:off x="269875" y="1210468"/>
            <a:ext cx="0" cy="23383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" name="Line 186"/>
          <p:cNvSpPr>
            <a:spLocks noChangeShapeType="1"/>
          </p:cNvSpPr>
          <p:nvPr/>
        </p:nvSpPr>
        <p:spPr bwMode="auto">
          <a:xfrm rot="16200000" flipH="1">
            <a:off x="7972425" y="14319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5" name="Text Box 187"/>
          <p:cNvSpPr txBox="1">
            <a:spLocks noChangeArrowheads="1"/>
          </p:cNvSpPr>
          <p:nvPr/>
        </p:nvSpPr>
        <p:spPr bwMode="auto">
          <a:xfrm>
            <a:off x="7858125" y="14700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76" name="Line 188"/>
          <p:cNvSpPr>
            <a:spLocks noChangeShapeType="1"/>
          </p:cNvSpPr>
          <p:nvPr/>
        </p:nvSpPr>
        <p:spPr bwMode="auto">
          <a:xfrm>
            <a:off x="3765550" y="4389438"/>
            <a:ext cx="2727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7" name="Line 189"/>
          <p:cNvSpPr>
            <a:spLocks noChangeShapeType="1"/>
          </p:cNvSpPr>
          <p:nvPr/>
        </p:nvSpPr>
        <p:spPr bwMode="auto">
          <a:xfrm>
            <a:off x="3765550" y="4197350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8" name="Text Box 190"/>
          <p:cNvSpPr txBox="1">
            <a:spLocks noChangeArrowheads="1"/>
          </p:cNvSpPr>
          <p:nvPr/>
        </p:nvSpPr>
        <p:spPr bwMode="auto">
          <a:xfrm>
            <a:off x="3689350" y="4197350"/>
            <a:ext cx="438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Imm3</a:t>
            </a:r>
          </a:p>
        </p:txBody>
      </p:sp>
      <p:sp>
        <p:nvSpPr>
          <p:cNvPr id="179" name="Rectangle 191"/>
          <p:cNvSpPr>
            <a:spLocks noChangeArrowheads="1"/>
          </p:cNvSpPr>
          <p:nvPr/>
        </p:nvSpPr>
        <p:spPr bwMode="auto">
          <a:xfrm>
            <a:off x="4495800" y="4235450"/>
            <a:ext cx="190500" cy="268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ZE</a:t>
            </a:r>
          </a:p>
        </p:txBody>
      </p:sp>
      <p:sp>
        <p:nvSpPr>
          <p:cNvPr id="180" name="Text Box 192"/>
          <p:cNvSpPr txBox="1">
            <a:spLocks noChangeArrowheads="1"/>
          </p:cNvSpPr>
          <p:nvPr/>
        </p:nvSpPr>
        <p:spPr bwMode="auto">
          <a:xfrm>
            <a:off x="1187450" y="29765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81" name="Text Box 193"/>
          <p:cNvSpPr txBox="1">
            <a:spLocks noChangeArrowheads="1"/>
          </p:cNvSpPr>
          <p:nvPr/>
        </p:nvSpPr>
        <p:spPr bwMode="auto">
          <a:xfrm>
            <a:off x="1192213" y="33131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182" name="Text Box 194"/>
          <p:cNvSpPr txBox="1">
            <a:spLocks noChangeArrowheads="1"/>
          </p:cNvSpPr>
          <p:nvPr/>
        </p:nvSpPr>
        <p:spPr bwMode="auto">
          <a:xfrm>
            <a:off x="3803650" y="26606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183" name="Text Box 195"/>
          <p:cNvSpPr txBox="1">
            <a:spLocks noChangeArrowheads="1"/>
          </p:cNvSpPr>
          <p:nvPr/>
        </p:nvSpPr>
        <p:spPr bwMode="auto">
          <a:xfrm>
            <a:off x="3803650" y="22764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91" name="Text Box 203"/>
          <p:cNvSpPr txBox="1">
            <a:spLocks noChangeArrowheads="1"/>
          </p:cNvSpPr>
          <p:nvPr/>
        </p:nvSpPr>
        <p:spPr bwMode="auto">
          <a:xfrm>
            <a:off x="7504113" y="2852738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ALU</a:t>
            </a:r>
          </a:p>
        </p:txBody>
      </p:sp>
      <p:sp>
        <p:nvSpPr>
          <p:cNvPr id="205" name="Line 13"/>
          <p:cNvSpPr>
            <a:spLocks noChangeShapeType="1"/>
          </p:cNvSpPr>
          <p:nvPr/>
        </p:nvSpPr>
        <p:spPr bwMode="auto">
          <a:xfrm flipH="1">
            <a:off x="621507" y="3486944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6" name="Text Box 14"/>
          <p:cNvSpPr txBox="1">
            <a:spLocks noChangeArrowheads="1"/>
          </p:cNvSpPr>
          <p:nvPr/>
        </p:nvSpPr>
        <p:spPr bwMode="auto">
          <a:xfrm>
            <a:off x="507207" y="3334544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3281363" y="6172200"/>
            <a:ext cx="4180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Stage 1: FETCH</a:t>
            </a:r>
            <a:r>
              <a:rPr lang="en-US" b="1" dirty="0" smtClean="0"/>
              <a:t>: IR = Mem[PC], PC = PC + 1</a:t>
            </a:r>
            <a:endParaRPr lang="en-US" b="1" dirty="0"/>
          </a:p>
        </p:txBody>
      </p:sp>
      <p:sp>
        <p:nvSpPr>
          <p:cNvPr id="193" name="Line 175"/>
          <p:cNvSpPr>
            <a:spLocks noChangeShapeType="1"/>
          </p:cNvSpPr>
          <p:nvPr/>
        </p:nvSpPr>
        <p:spPr bwMode="auto">
          <a:xfrm flipV="1">
            <a:off x="6332538" y="3621881"/>
            <a:ext cx="176211" cy="190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" name="Text Box 14"/>
          <p:cNvSpPr txBox="1">
            <a:spLocks noChangeArrowheads="1"/>
          </p:cNvSpPr>
          <p:nvPr/>
        </p:nvSpPr>
        <p:spPr bwMode="auto">
          <a:xfrm>
            <a:off x="6140450" y="353377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173" name="Line 185"/>
          <p:cNvSpPr>
            <a:spLocks noChangeShapeType="1"/>
          </p:cNvSpPr>
          <p:nvPr/>
        </p:nvSpPr>
        <p:spPr bwMode="auto">
          <a:xfrm>
            <a:off x="269875" y="3557586"/>
            <a:ext cx="525463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1" name="Line 175"/>
          <p:cNvSpPr>
            <a:spLocks noChangeShapeType="1"/>
          </p:cNvSpPr>
          <p:nvPr/>
        </p:nvSpPr>
        <p:spPr bwMode="auto">
          <a:xfrm flipH="1" flipV="1">
            <a:off x="1132644" y="1791494"/>
            <a:ext cx="3932" cy="17422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7" name="Line 136"/>
          <p:cNvSpPr>
            <a:spLocks noChangeShapeType="1"/>
          </p:cNvSpPr>
          <p:nvPr/>
        </p:nvSpPr>
        <p:spPr bwMode="auto">
          <a:xfrm flipH="1">
            <a:off x="1132644" y="1791494"/>
            <a:ext cx="5300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8" name="Line 135"/>
          <p:cNvSpPr>
            <a:spLocks noChangeShapeType="1"/>
          </p:cNvSpPr>
          <p:nvPr/>
        </p:nvSpPr>
        <p:spPr bwMode="auto">
          <a:xfrm flipV="1">
            <a:off x="6433306" y="1781174"/>
            <a:ext cx="0" cy="5151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9" name="Line 175"/>
          <p:cNvSpPr>
            <a:spLocks noChangeShapeType="1"/>
          </p:cNvSpPr>
          <p:nvPr/>
        </p:nvSpPr>
        <p:spPr bwMode="auto">
          <a:xfrm flipV="1">
            <a:off x="6430964" y="2258919"/>
            <a:ext cx="176211" cy="190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222" name="Group 221"/>
          <p:cNvGrpSpPr/>
          <p:nvPr/>
        </p:nvGrpSpPr>
        <p:grpSpPr>
          <a:xfrm>
            <a:off x="6483304" y="1824935"/>
            <a:ext cx="442750" cy="920750"/>
            <a:chOff x="267577" y="2950369"/>
            <a:chExt cx="442750" cy="920750"/>
          </a:xfrm>
        </p:grpSpPr>
        <p:sp>
          <p:nvSpPr>
            <p:cNvPr id="223" name="AutoShape 11"/>
            <p:cNvSpPr>
              <a:spLocks noChangeArrowheads="1"/>
            </p:cNvSpPr>
            <p:nvPr/>
          </p:nvSpPr>
          <p:spPr bwMode="auto">
            <a:xfrm rot="16200000">
              <a:off x="180183" y="3467894"/>
              <a:ext cx="614362" cy="192087"/>
            </a:xfrm>
            <a:custGeom>
              <a:avLst/>
              <a:gdLst>
                <a:gd name="T0" fmla="*/ 15289849 w 21600"/>
                <a:gd name="T1" fmla="*/ 854111 h 21600"/>
                <a:gd name="T2" fmla="*/ 8737052 w 21600"/>
                <a:gd name="T3" fmla="*/ 1708214 h 21600"/>
                <a:gd name="T4" fmla="*/ 2184256 w 21600"/>
                <a:gd name="T5" fmla="*/ 854111 h 21600"/>
                <a:gd name="T6" fmla="*/ 873705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4" name="Line 25"/>
            <p:cNvSpPr>
              <a:spLocks noChangeShapeType="1"/>
            </p:cNvSpPr>
            <p:nvPr/>
          </p:nvSpPr>
          <p:spPr bwMode="auto">
            <a:xfrm>
              <a:off x="505620" y="3142457"/>
              <a:ext cx="0" cy="1920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5" name="Text Box 26"/>
            <p:cNvSpPr txBox="1">
              <a:spLocks noChangeArrowheads="1"/>
            </p:cNvSpPr>
            <p:nvPr/>
          </p:nvSpPr>
          <p:spPr bwMode="auto">
            <a:xfrm>
              <a:off x="267577" y="2950369"/>
              <a:ext cx="44275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u="sng" dirty="0" smtClean="0"/>
                <a:t>ALU1</a:t>
              </a:r>
              <a:endParaRPr lang="en-US" altLang="en-US" u="sng" dirty="0"/>
            </a:p>
          </p:txBody>
        </p:sp>
        <p:sp>
          <p:nvSpPr>
            <p:cNvPr id="226" name="Text Box 192"/>
            <p:cNvSpPr txBox="1">
              <a:spLocks noChangeArrowheads="1"/>
            </p:cNvSpPr>
            <p:nvPr/>
          </p:nvSpPr>
          <p:spPr bwMode="auto">
            <a:xfrm>
              <a:off x="310357" y="3266282"/>
              <a:ext cx="241300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0</a:t>
              </a:r>
            </a:p>
          </p:txBody>
        </p:sp>
        <p:sp>
          <p:nvSpPr>
            <p:cNvPr id="227" name="Text Box 193"/>
            <p:cNvSpPr txBox="1">
              <a:spLocks noChangeArrowheads="1"/>
            </p:cNvSpPr>
            <p:nvPr/>
          </p:nvSpPr>
          <p:spPr bwMode="auto">
            <a:xfrm>
              <a:off x="315120" y="3602832"/>
              <a:ext cx="241300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946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tangle 186"/>
          <p:cNvSpPr/>
          <p:nvPr/>
        </p:nvSpPr>
        <p:spPr>
          <a:xfrm>
            <a:off x="3405736" y="150710"/>
            <a:ext cx="531264" cy="5638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152400" y="152400"/>
            <a:ext cx="3248026" cy="5638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2017063" y="-32266"/>
            <a:ext cx="118333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ADD K1 </a:t>
            </a:r>
            <a:r>
              <a:rPr lang="en-US" dirty="0" err="1" smtClean="0"/>
              <a:t>K1</a:t>
            </a:r>
            <a:endParaRPr lang="en-US" dirty="0"/>
          </a:p>
        </p:txBody>
      </p:sp>
      <p:sp>
        <p:nvSpPr>
          <p:cNvPr id="201" name="TextBox 200"/>
          <p:cNvSpPr txBox="1"/>
          <p:nvPr/>
        </p:nvSpPr>
        <p:spPr>
          <a:xfrm>
            <a:off x="3458651" y="457200"/>
            <a:ext cx="11852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ADD K0 </a:t>
            </a:r>
            <a:r>
              <a:rPr lang="en-US" dirty="0" err="1"/>
              <a:t>K0</a:t>
            </a:r>
            <a:endParaRPr lang="en-US" dirty="0"/>
          </a:p>
        </p:txBody>
      </p:sp>
      <p:sp>
        <p:nvSpPr>
          <p:cNvPr id="196" name="Rectangle 195"/>
          <p:cNvSpPr/>
          <p:nvPr/>
        </p:nvSpPr>
        <p:spPr>
          <a:xfrm>
            <a:off x="3742696" y="1848644"/>
            <a:ext cx="425117" cy="20629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95338" y="3186107"/>
            <a:ext cx="190500" cy="730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PC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690688" y="3082925"/>
            <a:ext cx="1268412" cy="1190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027238" y="3517900"/>
            <a:ext cx="669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Memory</a:t>
            </a: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 rot="16200000">
            <a:off x="1057276" y="3178175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1460500" y="3275013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flipH="1">
            <a:off x="1498600" y="31972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384300" y="30448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cxnSp>
        <p:nvCxnSpPr>
          <p:cNvPr id="12" name="AutoShape 15"/>
          <p:cNvCxnSpPr>
            <a:cxnSpLocks noChangeShapeType="1"/>
            <a:stCxn id="5" idx="3"/>
          </p:cNvCxnSpPr>
          <p:nvPr/>
        </p:nvCxnSpPr>
        <p:spPr bwMode="auto">
          <a:xfrm flipV="1">
            <a:off x="985838" y="3420270"/>
            <a:ext cx="301477" cy="1309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Line 16"/>
          <p:cNvSpPr>
            <a:spLocks noChangeShapeType="1"/>
          </p:cNvSpPr>
          <p:nvPr/>
        </p:nvSpPr>
        <p:spPr bwMode="auto">
          <a:xfrm flipH="1">
            <a:off x="1014413" y="3480594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936625" y="3295650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1690688" y="3159125"/>
            <a:ext cx="4714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ADDR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2344738" y="3965575"/>
            <a:ext cx="6000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Data_out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652588" y="3965575"/>
            <a:ext cx="5365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Data_in</a:t>
            </a: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1920875" y="289083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2689225" y="289083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1576388" y="2698750"/>
            <a:ext cx="6540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MemRead</a:t>
            </a: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2382838" y="2698750"/>
            <a:ext cx="6461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MemWrite</a:t>
            </a:r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1382713" y="285273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1092200" y="2660650"/>
            <a:ext cx="5476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AddrSel</a:t>
            </a:r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3859212" y="2428875"/>
            <a:ext cx="192087" cy="126841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3764516" y="2938463"/>
            <a:ext cx="3449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IR2</a:t>
            </a:r>
            <a:endParaRPr lang="en-US" altLang="en-US" dirty="0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3821112" y="3927475"/>
            <a:ext cx="192087" cy="61436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 rot="16200000">
            <a:off x="3682999" y="4143376"/>
            <a:ext cx="4143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MDR</a:t>
            </a:r>
          </a:p>
        </p:txBody>
      </p:sp>
      <p:cxnSp>
        <p:nvCxnSpPr>
          <p:cNvPr id="28" name="AutoShape 31"/>
          <p:cNvCxnSpPr>
            <a:cxnSpLocks noChangeShapeType="1"/>
            <a:stCxn id="16" idx="3"/>
            <a:endCxn id="27" idx="0"/>
          </p:cNvCxnSpPr>
          <p:nvPr/>
        </p:nvCxnSpPr>
        <p:spPr bwMode="auto">
          <a:xfrm>
            <a:off x="2944813" y="4072732"/>
            <a:ext cx="838199" cy="17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Line 33"/>
          <p:cNvSpPr>
            <a:spLocks noChangeShapeType="1"/>
          </p:cNvSpPr>
          <p:nvPr/>
        </p:nvSpPr>
        <p:spPr bwMode="auto">
          <a:xfrm flipV="1">
            <a:off x="3111500" y="3044825"/>
            <a:ext cx="0" cy="1036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3111500" y="3044825"/>
            <a:ext cx="192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Line 35"/>
          <p:cNvSpPr>
            <a:spLocks noChangeShapeType="1"/>
          </p:cNvSpPr>
          <p:nvPr/>
        </p:nvSpPr>
        <p:spPr bwMode="auto">
          <a:xfrm flipH="1">
            <a:off x="3073400" y="3733800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2959100" y="35814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4857749" y="2428875"/>
            <a:ext cx="1268413" cy="1190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4" name="AutoShape 38"/>
          <p:cNvSpPr>
            <a:spLocks noChangeArrowheads="1"/>
          </p:cNvSpPr>
          <p:nvPr/>
        </p:nvSpPr>
        <p:spPr bwMode="auto">
          <a:xfrm rot="16200000">
            <a:off x="4224336" y="2487613"/>
            <a:ext cx="614363" cy="192088"/>
          </a:xfrm>
          <a:custGeom>
            <a:avLst/>
            <a:gdLst>
              <a:gd name="T0" fmla="*/ 15289902 w 21600"/>
              <a:gd name="T1" fmla="*/ 854116 h 21600"/>
              <a:gd name="T2" fmla="*/ 8737095 w 21600"/>
              <a:gd name="T3" fmla="*/ 1708231 h 21600"/>
              <a:gd name="T4" fmla="*/ 2184260 w 21600"/>
              <a:gd name="T5" fmla="*/ 854116 h 21600"/>
              <a:gd name="T6" fmla="*/ 873709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" name="Line 39"/>
          <p:cNvSpPr>
            <a:spLocks noChangeShapeType="1"/>
          </p:cNvSpPr>
          <p:nvPr/>
        </p:nvSpPr>
        <p:spPr bwMode="auto">
          <a:xfrm>
            <a:off x="4627562" y="2584450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" name="Line 40"/>
          <p:cNvSpPr>
            <a:spLocks noChangeShapeType="1"/>
          </p:cNvSpPr>
          <p:nvPr/>
        </p:nvSpPr>
        <p:spPr bwMode="auto">
          <a:xfrm flipH="1">
            <a:off x="4665662" y="2506663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4551362" y="23542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38" name="Line 42"/>
          <p:cNvSpPr>
            <a:spLocks noChangeShapeType="1"/>
          </p:cNvSpPr>
          <p:nvPr/>
        </p:nvSpPr>
        <p:spPr bwMode="auto">
          <a:xfrm>
            <a:off x="4549774" y="21621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4302124" y="1970088"/>
            <a:ext cx="4619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R1Sel</a:t>
            </a:r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>
            <a:off x="4205287" y="2352675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1" name="Line 45"/>
          <p:cNvSpPr>
            <a:spLocks noChangeShapeType="1"/>
          </p:cNvSpPr>
          <p:nvPr/>
        </p:nvSpPr>
        <p:spPr bwMode="auto">
          <a:xfrm>
            <a:off x="4205287" y="23526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2" name="Line 46"/>
          <p:cNvSpPr>
            <a:spLocks noChangeShapeType="1"/>
          </p:cNvSpPr>
          <p:nvPr/>
        </p:nvSpPr>
        <p:spPr bwMode="auto">
          <a:xfrm flipH="1">
            <a:off x="4051299" y="2544763"/>
            <a:ext cx="153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3" name="Line 47"/>
          <p:cNvSpPr>
            <a:spLocks noChangeShapeType="1"/>
          </p:cNvSpPr>
          <p:nvPr/>
        </p:nvSpPr>
        <p:spPr bwMode="auto">
          <a:xfrm>
            <a:off x="4281487" y="2774950"/>
            <a:ext cx="153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4" name="Text Box 48"/>
          <p:cNvSpPr txBox="1">
            <a:spLocks noChangeArrowheads="1"/>
          </p:cNvSpPr>
          <p:nvPr/>
        </p:nvSpPr>
        <p:spPr bwMode="auto">
          <a:xfrm>
            <a:off x="4129087" y="26606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5" name="Line 49"/>
          <p:cNvSpPr>
            <a:spLocks noChangeShapeType="1"/>
          </p:cNvSpPr>
          <p:nvPr/>
        </p:nvSpPr>
        <p:spPr bwMode="auto">
          <a:xfrm>
            <a:off x="4051299" y="3044825"/>
            <a:ext cx="806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6" name="Line 50"/>
          <p:cNvSpPr>
            <a:spLocks noChangeShapeType="1"/>
          </p:cNvSpPr>
          <p:nvPr/>
        </p:nvSpPr>
        <p:spPr bwMode="auto">
          <a:xfrm>
            <a:off x="4705349" y="3505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7" name="Line 51"/>
          <p:cNvSpPr>
            <a:spLocks noChangeShapeType="1"/>
          </p:cNvSpPr>
          <p:nvPr/>
        </p:nvSpPr>
        <p:spPr bwMode="auto">
          <a:xfrm>
            <a:off x="4705349" y="2582863"/>
            <a:ext cx="0" cy="922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" name="Text Box 52"/>
          <p:cNvSpPr txBox="1">
            <a:spLocks noChangeArrowheads="1"/>
          </p:cNvSpPr>
          <p:nvPr/>
        </p:nvSpPr>
        <p:spPr bwMode="auto">
          <a:xfrm>
            <a:off x="4819649" y="2468563"/>
            <a:ext cx="3889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reg1</a:t>
            </a:r>
          </a:p>
        </p:txBody>
      </p: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4819649" y="2928938"/>
            <a:ext cx="3889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reg2</a:t>
            </a:r>
          </a:p>
        </p:txBody>
      </p:sp>
      <p:sp>
        <p:nvSpPr>
          <p:cNvPr id="50" name="Text Box 54"/>
          <p:cNvSpPr txBox="1">
            <a:spLocks noChangeArrowheads="1"/>
          </p:cNvSpPr>
          <p:nvPr/>
        </p:nvSpPr>
        <p:spPr bwMode="auto">
          <a:xfrm>
            <a:off x="4819649" y="3389313"/>
            <a:ext cx="404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regw</a:t>
            </a:r>
          </a:p>
        </p:txBody>
      </p:sp>
      <p:sp>
        <p:nvSpPr>
          <p:cNvPr id="51" name="Line 55"/>
          <p:cNvSpPr>
            <a:spLocks noChangeShapeType="1"/>
          </p:cNvSpPr>
          <p:nvPr/>
        </p:nvSpPr>
        <p:spPr bwMode="auto">
          <a:xfrm flipH="1">
            <a:off x="4473574" y="2965450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" name="Text Box 56"/>
          <p:cNvSpPr txBox="1">
            <a:spLocks noChangeArrowheads="1"/>
          </p:cNvSpPr>
          <p:nvPr/>
        </p:nvSpPr>
        <p:spPr bwMode="auto">
          <a:xfrm>
            <a:off x="4359274" y="28527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53" name="Text Box 57"/>
          <p:cNvSpPr txBox="1">
            <a:spLocks noChangeArrowheads="1"/>
          </p:cNvSpPr>
          <p:nvPr/>
        </p:nvSpPr>
        <p:spPr bwMode="auto">
          <a:xfrm>
            <a:off x="4013199" y="2890838"/>
            <a:ext cx="4333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IR5-4</a:t>
            </a:r>
          </a:p>
        </p:txBody>
      </p:sp>
      <p:sp>
        <p:nvSpPr>
          <p:cNvPr id="54" name="Text Box 58"/>
          <p:cNvSpPr txBox="1">
            <a:spLocks noChangeArrowheads="1"/>
          </p:cNvSpPr>
          <p:nvPr/>
        </p:nvSpPr>
        <p:spPr bwMode="auto">
          <a:xfrm>
            <a:off x="3975099" y="2160588"/>
            <a:ext cx="4333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IR6-7</a:t>
            </a:r>
          </a:p>
        </p:txBody>
      </p:sp>
      <p:sp>
        <p:nvSpPr>
          <p:cNvPr id="55" name="Line 59"/>
          <p:cNvSpPr>
            <a:spLocks noChangeShapeType="1"/>
          </p:cNvSpPr>
          <p:nvPr/>
        </p:nvSpPr>
        <p:spPr bwMode="auto">
          <a:xfrm>
            <a:off x="6126162" y="2544763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>
            <a:off x="6126162" y="3160713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7" name="Line 61"/>
          <p:cNvSpPr>
            <a:spLocks noChangeShapeType="1"/>
          </p:cNvSpPr>
          <p:nvPr/>
        </p:nvSpPr>
        <p:spPr bwMode="auto">
          <a:xfrm flipH="1">
            <a:off x="6162674" y="24669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" name="Text Box 62"/>
          <p:cNvSpPr txBox="1">
            <a:spLocks noChangeArrowheads="1"/>
          </p:cNvSpPr>
          <p:nvPr/>
        </p:nvSpPr>
        <p:spPr bwMode="auto">
          <a:xfrm>
            <a:off x="6048374" y="23145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59" name="Line 63"/>
          <p:cNvSpPr>
            <a:spLocks noChangeShapeType="1"/>
          </p:cNvSpPr>
          <p:nvPr/>
        </p:nvSpPr>
        <p:spPr bwMode="auto">
          <a:xfrm flipH="1">
            <a:off x="6162674" y="308133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0" name="Text Box 64"/>
          <p:cNvSpPr txBox="1">
            <a:spLocks noChangeArrowheads="1"/>
          </p:cNvSpPr>
          <p:nvPr/>
        </p:nvSpPr>
        <p:spPr bwMode="auto">
          <a:xfrm>
            <a:off x="6048374" y="29289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61" name="Rectangle 65"/>
          <p:cNvSpPr>
            <a:spLocks noChangeArrowheads="1"/>
          </p:cNvSpPr>
          <p:nvPr/>
        </p:nvSpPr>
        <p:spPr bwMode="auto">
          <a:xfrm>
            <a:off x="6356349" y="2276475"/>
            <a:ext cx="192088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2" name="Text Box 66"/>
          <p:cNvSpPr txBox="1">
            <a:spLocks noChangeArrowheads="1"/>
          </p:cNvSpPr>
          <p:nvPr/>
        </p:nvSpPr>
        <p:spPr bwMode="auto">
          <a:xfrm>
            <a:off x="6286499" y="2428875"/>
            <a:ext cx="314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R1</a:t>
            </a:r>
          </a:p>
        </p:txBody>
      </p:sp>
      <p:sp>
        <p:nvSpPr>
          <p:cNvPr id="63" name="Rectangle 67"/>
          <p:cNvSpPr>
            <a:spLocks noChangeArrowheads="1"/>
          </p:cNvSpPr>
          <p:nvPr/>
        </p:nvSpPr>
        <p:spPr bwMode="auto">
          <a:xfrm>
            <a:off x="6356349" y="2928938"/>
            <a:ext cx="192088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4" name="Text Box 68"/>
          <p:cNvSpPr txBox="1">
            <a:spLocks noChangeArrowheads="1"/>
          </p:cNvSpPr>
          <p:nvPr/>
        </p:nvSpPr>
        <p:spPr bwMode="auto">
          <a:xfrm>
            <a:off x="6288087" y="3081338"/>
            <a:ext cx="3143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R2</a:t>
            </a:r>
          </a:p>
        </p:txBody>
      </p:sp>
      <p:sp>
        <p:nvSpPr>
          <p:cNvPr id="71" name="Line 75"/>
          <p:cNvSpPr>
            <a:spLocks noChangeShapeType="1"/>
          </p:cNvSpPr>
          <p:nvPr/>
        </p:nvSpPr>
        <p:spPr bwMode="auto">
          <a:xfrm flipV="1">
            <a:off x="6548437" y="2543968"/>
            <a:ext cx="1174750" cy="23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3" name="Text Box 77"/>
          <p:cNvSpPr txBox="1">
            <a:spLocks noChangeArrowheads="1"/>
          </p:cNvSpPr>
          <p:nvPr/>
        </p:nvSpPr>
        <p:spPr bwMode="auto">
          <a:xfrm>
            <a:off x="6664324" y="23542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0" name="AutoShape 84"/>
          <p:cNvSpPr>
            <a:spLocks noChangeArrowheads="1"/>
          </p:cNvSpPr>
          <p:nvPr/>
        </p:nvSpPr>
        <p:spPr bwMode="auto">
          <a:xfrm rot="16200000">
            <a:off x="6338093" y="3679031"/>
            <a:ext cx="1727200" cy="306388"/>
          </a:xfrm>
          <a:custGeom>
            <a:avLst/>
            <a:gdLst>
              <a:gd name="T0" fmla="*/ 120848026 w 21600"/>
              <a:gd name="T1" fmla="*/ 2173000 h 21600"/>
              <a:gd name="T2" fmla="*/ 69056015 w 21600"/>
              <a:gd name="T3" fmla="*/ 4346000 h 21600"/>
              <a:gd name="T4" fmla="*/ 17264004 w 21600"/>
              <a:gd name="T5" fmla="*/ 2173000 h 21600"/>
              <a:gd name="T6" fmla="*/ 6905601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1" name="Line 85"/>
          <p:cNvSpPr>
            <a:spLocks noChangeShapeType="1"/>
          </p:cNvSpPr>
          <p:nvPr/>
        </p:nvSpPr>
        <p:spPr bwMode="auto">
          <a:xfrm>
            <a:off x="7492999" y="3622675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" name="Line 86"/>
          <p:cNvSpPr>
            <a:spLocks noChangeShapeType="1"/>
          </p:cNvSpPr>
          <p:nvPr/>
        </p:nvSpPr>
        <p:spPr bwMode="auto">
          <a:xfrm flipH="1">
            <a:off x="7531099" y="354488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3" name="Text Box 87"/>
          <p:cNvSpPr txBox="1">
            <a:spLocks noChangeArrowheads="1"/>
          </p:cNvSpPr>
          <p:nvPr/>
        </p:nvSpPr>
        <p:spPr bwMode="auto">
          <a:xfrm>
            <a:off x="7662862" y="33924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4" name="Line 88"/>
          <p:cNvSpPr>
            <a:spLocks noChangeShapeType="1"/>
          </p:cNvSpPr>
          <p:nvPr/>
        </p:nvSpPr>
        <p:spPr bwMode="auto">
          <a:xfrm>
            <a:off x="7162799" y="2892425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5" name="Text Box 89"/>
          <p:cNvSpPr txBox="1">
            <a:spLocks noChangeArrowheads="1"/>
          </p:cNvSpPr>
          <p:nvPr/>
        </p:nvSpPr>
        <p:spPr bwMode="auto">
          <a:xfrm>
            <a:off x="6926262" y="2700338"/>
            <a:ext cx="4397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ALU2</a:t>
            </a:r>
          </a:p>
        </p:txBody>
      </p:sp>
      <p:sp>
        <p:nvSpPr>
          <p:cNvPr id="86" name="Line 90"/>
          <p:cNvSpPr>
            <a:spLocks noChangeShapeType="1"/>
          </p:cNvSpPr>
          <p:nvPr/>
        </p:nvSpPr>
        <p:spPr bwMode="auto">
          <a:xfrm>
            <a:off x="6548437" y="3198813"/>
            <a:ext cx="500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7" name="Line 91"/>
          <p:cNvSpPr>
            <a:spLocks noChangeShapeType="1"/>
          </p:cNvSpPr>
          <p:nvPr/>
        </p:nvSpPr>
        <p:spPr bwMode="auto">
          <a:xfrm flipH="1">
            <a:off x="6816724" y="31210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Text Box 92"/>
          <p:cNvSpPr txBox="1">
            <a:spLocks noChangeArrowheads="1"/>
          </p:cNvSpPr>
          <p:nvPr/>
        </p:nvSpPr>
        <p:spPr bwMode="auto">
          <a:xfrm>
            <a:off x="6702424" y="29686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9" name="Line 93"/>
          <p:cNvSpPr>
            <a:spLocks noChangeShapeType="1"/>
          </p:cNvSpPr>
          <p:nvPr/>
        </p:nvSpPr>
        <p:spPr bwMode="auto">
          <a:xfrm flipH="1">
            <a:off x="4281487" y="2697163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0" name="Text Box 94"/>
          <p:cNvSpPr txBox="1">
            <a:spLocks noChangeArrowheads="1"/>
          </p:cNvSpPr>
          <p:nvPr/>
        </p:nvSpPr>
        <p:spPr bwMode="auto">
          <a:xfrm>
            <a:off x="4205287" y="2544763"/>
            <a:ext cx="203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93" name="Text Box 98"/>
          <p:cNvSpPr txBox="1">
            <a:spLocks noChangeArrowheads="1"/>
          </p:cNvSpPr>
          <p:nvPr/>
        </p:nvSpPr>
        <p:spPr bwMode="auto">
          <a:xfrm>
            <a:off x="6702424" y="33528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95" name="Rectangle 100"/>
          <p:cNvSpPr>
            <a:spLocks noChangeArrowheads="1"/>
          </p:cNvSpPr>
          <p:nvPr/>
        </p:nvSpPr>
        <p:spPr bwMode="auto">
          <a:xfrm>
            <a:off x="5319712" y="3735388"/>
            <a:ext cx="190500" cy="26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SE</a:t>
            </a:r>
          </a:p>
        </p:txBody>
      </p:sp>
      <p:sp>
        <p:nvSpPr>
          <p:cNvPr id="96" name="Line 101"/>
          <p:cNvSpPr>
            <a:spLocks noChangeShapeType="1"/>
          </p:cNvSpPr>
          <p:nvPr/>
        </p:nvSpPr>
        <p:spPr bwMode="auto">
          <a:xfrm>
            <a:off x="5511799" y="3889375"/>
            <a:ext cx="153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7" name="Line 102"/>
          <p:cNvSpPr>
            <a:spLocks noChangeShapeType="1"/>
          </p:cNvSpPr>
          <p:nvPr/>
        </p:nvSpPr>
        <p:spPr bwMode="auto">
          <a:xfrm flipH="1">
            <a:off x="5856287" y="3811588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8" name="Text Box 103"/>
          <p:cNvSpPr txBox="1">
            <a:spLocks noChangeArrowheads="1"/>
          </p:cNvSpPr>
          <p:nvPr/>
        </p:nvSpPr>
        <p:spPr bwMode="auto">
          <a:xfrm>
            <a:off x="5741987" y="36972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99" name="Line 104"/>
          <p:cNvSpPr>
            <a:spLocks noChangeShapeType="1"/>
          </p:cNvSpPr>
          <p:nvPr/>
        </p:nvSpPr>
        <p:spPr bwMode="auto">
          <a:xfrm>
            <a:off x="4321174" y="3889375"/>
            <a:ext cx="99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0" name="Line 105"/>
          <p:cNvSpPr>
            <a:spLocks noChangeShapeType="1"/>
          </p:cNvSpPr>
          <p:nvPr/>
        </p:nvSpPr>
        <p:spPr bwMode="auto">
          <a:xfrm>
            <a:off x="4321174" y="3044825"/>
            <a:ext cx="0" cy="84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1" name="Text Box 106"/>
          <p:cNvSpPr txBox="1">
            <a:spLocks noChangeArrowheads="1"/>
          </p:cNvSpPr>
          <p:nvPr/>
        </p:nvSpPr>
        <p:spPr bwMode="auto">
          <a:xfrm>
            <a:off x="4256087" y="3706813"/>
            <a:ext cx="4381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Imm4</a:t>
            </a:r>
          </a:p>
        </p:txBody>
      </p:sp>
      <p:sp>
        <p:nvSpPr>
          <p:cNvPr id="102" name="Rectangle 107"/>
          <p:cNvSpPr>
            <a:spLocks noChangeArrowheads="1"/>
          </p:cNvSpPr>
          <p:nvPr/>
        </p:nvSpPr>
        <p:spPr bwMode="auto">
          <a:xfrm>
            <a:off x="5319712" y="4043363"/>
            <a:ext cx="190500" cy="26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ZE</a:t>
            </a:r>
          </a:p>
        </p:txBody>
      </p:sp>
      <p:sp>
        <p:nvSpPr>
          <p:cNvPr id="103" name="Line 108"/>
          <p:cNvSpPr>
            <a:spLocks noChangeShapeType="1"/>
          </p:cNvSpPr>
          <p:nvPr/>
        </p:nvSpPr>
        <p:spPr bwMode="auto">
          <a:xfrm>
            <a:off x="5511799" y="4195763"/>
            <a:ext cx="15367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4" name="Line 109"/>
          <p:cNvSpPr>
            <a:spLocks noChangeShapeType="1"/>
          </p:cNvSpPr>
          <p:nvPr/>
        </p:nvSpPr>
        <p:spPr bwMode="auto">
          <a:xfrm flipH="1">
            <a:off x="5856287" y="4156075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5" name="Text Box 110"/>
          <p:cNvSpPr txBox="1">
            <a:spLocks noChangeArrowheads="1"/>
          </p:cNvSpPr>
          <p:nvPr/>
        </p:nvSpPr>
        <p:spPr bwMode="auto">
          <a:xfrm>
            <a:off x="5741987" y="40036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06" name="Line 111"/>
          <p:cNvSpPr>
            <a:spLocks noChangeShapeType="1"/>
          </p:cNvSpPr>
          <p:nvPr/>
        </p:nvSpPr>
        <p:spPr bwMode="auto">
          <a:xfrm>
            <a:off x="4321174" y="4195763"/>
            <a:ext cx="99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" name="Text Box 112"/>
          <p:cNvSpPr txBox="1">
            <a:spLocks noChangeArrowheads="1"/>
          </p:cNvSpPr>
          <p:nvPr/>
        </p:nvSpPr>
        <p:spPr bwMode="auto">
          <a:xfrm>
            <a:off x="4256087" y="4013200"/>
            <a:ext cx="438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Imm5</a:t>
            </a:r>
          </a:p>
        </p:txBody>
      </p:sp>
      <p:sp>
        <p:nvSpPr>
          <p:cNvPr id="108" name="Line 113"/>
          <p:cNvSpPr>
            <a:spLocks noChangeShapeType="1"/>
          </p:cNvSpPr>
          <p:nvPr/>
        </p:nvSpPr>
        <p:spPr bwMode="auto">
          <a:xfrm>
            <a:off x="4321174" y="3889375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" name="Line 114"/>
          <p:cNvSpPr>
            <a:spLocks noChangeShapeType="1"/>
          </p:cNvSpPr>
          <p:nvPr/>
        </p:nvSpPr>
        <p:spPr bwMode="auto">
          <a:xfrm flipH="1">
            <a:off x="4972049" y="381158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0" name="Text Box 115"/>
          <p:cNvSpPr txBox="1">
            <a:spLocks noChangeArrowheads="1"/>
          </p:cNvSpPr>
          <p:nvPr/>
        </p:nvSpPr>
        <p:spPr bwMode="auto">
          <a:xfrm>
            <a:off x="4857749" y="36972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111" name="Line 116"/>
          <p:cNvSpPr>
            <a:spLocks noChangeShapeType="1"/>
          </p:cNvSpPr>
          <p:nvPr/>
        </p:nvSpPr>
        <p:spPr bwMode="auto">
          <a:xfrm flipH="1">
            <a:off x="4972049" y="41179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2" name="Text Box 117"/>
          <p:cNvSpPr txBox="1">
            <a:spLocks noChangeArrowheads="1"/>
          </p:cNvSpPr>
          <p:nvPr/>
        </p:nvSpPr>
        <p:spPr bwMode="auto">
          <a:xfrm>
            <a:off x="4857749" y="40036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113" name="Text Box 118"/>
          <p:cNvSpPr txBox="1">
            <a:spLocks noChangeArrowheads="1"/>
          </p:cNvSpPr>
          <p:nvPr/>
        </p:nvSpPr>
        <p:spPr bwMode="auto">
          <a:xfrm>
            <a:off x="5741987" y="2428875"/>
            <a:ext cx="441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data1</a:t>
            </a:r>
          </a:p>
        </p:txBody>
      </p:sp>
      <p:sp>
        <p:nvSpPr>
          <p:cNvPr id="114" name="Text Box 119"/>
          <p:cNvSpPr txBox="1">
            <a:spLocks noChangeArrowheads="1"/>
          </p:cNvSpPr>
          <p:nvPr/>
        </p:nvSpPr>
        <p:spPr bwMode="auto">
          <a:xfrm>
            <a:off x="5741987" y="3044825"/>
            <a:ext cx="441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data2</a:t>
            </a:r>
          </a:p>
        </p:txBody>
      </p:sp>
      <p:sp>
        <p:nvSpPr>
          <p:cNvPr id="115" name="Text Box 120"/>
          <p:cNvSpPr txBox="1">
            <a:spLocks noChangeArrowheads="1"/>
          </p:cNvSpPr>
          <p:nvPr/>
        </p:nvSpPr>
        <p:spPr bwMode="auto">
          <a:xfrm>
            <a:off x="5741987" y="338931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dataw</a:t>
            </a:r>
          </a:p>
        </p:txBody>
      </p:sp>
      <p:sp>
        <p:nvSpPr>
          <p:cNvPr id="116" name="Line 121"/>
          <p:cNvSpPr>
            <a:spLocks noChangeShapeType="1"/>
          </p:cNvSpPr>
          <p:nvPr/>
        </p:nvSpPr>
        <p:spPr bwMode="auto">
          <a:xfrm flipH="1">
            <a:off x="6126162" y="3505200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7" name="Line 122"/>
          <p:cNvSpPr>
            <a:spLocks noChangeShapeType="1"/>
          </p:cNvSpPr>
          <p:nvPr/>
        </p:nvSpPr>
        <p:spPr bwMode="auto">
          <a:xfrm flipH="1">
            <a:off x="6240462" y="3427413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8" name="Text Box 123"/>
          <p:cNvSpPr txBox="1">
            <a:spLocks noChangeArrowheads="1"/>
          </p:cNvSpPr>
          <p:nvPr/>
        </p:nvSpPr>
        <p:spPr bwMode="auto">
          <a:xfrm>
            <a:off x="6126162" y="32750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19" name="Line 124"/>
          <p:cNvSpPr>
            <a:spLocks noChangeShapeType="1"/>
          </p:cNvSpPr>
          <p:nvPr/>
        </p:nvSpPr>
        <p:spPr bwMode="auto">
          <a:xfrm>
            <a:off x="6356349" y="3505200"/>
            <a:ext cx="0" cy="998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0" name="Freeform 125"/>
          <p:cNvSpPr>
            <a:spLocks/>
          </p:cNvSpPr>
          <p:nvPr/>
        </p:nvSpPr>
        <p:spPr bwMode="auto">
          <a:xfrm>
            <a:off x="7723187" y="2047875"/>
            <a:ext cx="766762" cy="1881188"/>
          </a:xfrm>
          <a:custGeom>
            <a:avLst/>
            <a:gdLst>
              <a:gd name="T0" fmla="*/ 0 w 483"/>
              <a:gd name="T1" fmla="*/ 0 h 1185"/>
              <a:gd name="T2" fmla="*/ 0 w 483"/>
              <a:gd name="T3" fmla="*/ 652463 h 1185"/>
              <a:gd name="T4" fmla="*/ 344487 w 483"/>
              <a:gd name="T5" fmla="*/ 922338 h 1185"/>
              <a:gd name="T6" fmla="*/ 0 w 483"/>
              <a:gd name="T7" fmla="*/ 1228725 h 1185"/>
              <a:gd name="T8" fmla="*/ 0 w 483"/>
              <a:gd name="T9" fmla="*/ 1881188 h 1185"/>
              <a:gd name="T10" fmla="*/ 766762 w 483"/>
              <a:gd name="T11" fmla="*/ 1344613 h 1185"/>
              <a:gd name="T12" fmla="*/ 766762 w 483"/>
              <a:gd name="T13" fmla="*/ 460375 h 1185"/>
              <a:gd name="T14" fmla="*/ 0 w 483"/>
              <a:gd name="T15" fmla="*/ 0 h 11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83"/>
              <a:gd name="T25" fmla="*/ 0 h 1185"/>
              <a:gd name="T26" fmla="*/ 483 w 483"/>
              <a:gd name="T27" fmla="*/ 1185 h 11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83" h="1185">
                <a:moveTo>
                  <a:pt x="0" y="0"/>
                </a:moveTo>
                <a:lnTo>
                  <a:pt x="0" y="411"/>
                </a:lnTo>
                <a:lnTo>
                  <a:pt x="217" y="581"/>
                </a:lnTo>
                <a:lnTo>
                  <a:pt x="0" y="774"/>
                </a:lnTo>
                <a:lnTo>
                  <a:pt x="0" y="1185"/>
                </a:lnTo>
                <a:lnTo>
                  <a:pt x="483" y="847"/>
                </a:lnTo>
                <a:lnTo>
                  <a:pt x="483" y="29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1" name="Line 126"/>
          <p:cNvSpPr>
            <a:spLocks noChangeShapeType="1"/>
          </p:cNvSpPr>
          <p:nvPr/>
        </p:nvSpPr>
        <p:spPr bwMode="auto">
          <a:xfrm>
            <a:off x="7354887" y="3697287"/>
            <a:ext cx="138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2" name="Line 127"/>
          <p:cNvSpPr>
            <a:spLocks noChangeShapeType="1"/>
          </p:cNvSpPr>
          <p:nvPr/>
        </p:nvSpPr>
        <p:spPr bwMode="auto">
          <a:xfrm flipV="1">
            <a:off x="7491412" y="3622675"/>
            <a:ext cx="1587" cy="74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3" name="Line 128"/>
          <p:cNvSpPr>
            <a:spLocks noChangeShapeType="1"/>
          </p:cNvSpPr>
          <p:nvPr/>
        </p:nvSpPr>
        <p:spPr bwMode="auto">
          <a:xfrm>
            <a:off x="1384300" y="4081463"/>
            <a:ext cx="30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4" name="Line 129"/>
          <p:cNvSpPr>
            <a:spLocks noChangeShapeType="1"/>
          </p:cNvSpPr>
          <p:nvPr/>
        </p:nvSpPr>
        <p:spPr bwMode="auto">
          <a:xfrm>
            <a:off x="1384300" y="4081463"/>
            <a:ext cx="0" cy="1114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5" name="Line 130"/>
          <p:cNvSpPr>
            <a:spLocks noChangeShapeType="1"/>
          </p:cNvSpPr>
          <p:nvPr/>
        </p:nvSpPr>
        <p:spPr bwMode="auto">
          <a:xfrm>
            <a:off x="1384300" y="5195888"/>
            <a:ext cx="52419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6" name="Line 131"/>
          <p:cNvSpPr>
            <a:spLocks noChangeShapeType="1"/>
          </p:cNvSpPr>
          <p:nvPr/>
        </p:nvSpPr>
        <p:spPr bwMode="auto">
          <a:xfrm>
            <a:off x="6626224" y="2546350"/>
            <a:ext cx="0" cy="2649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7" name="Line 133"/>
          <p:cNvSpPr>
            <a:spLocks noChangeShapeType="1"/>
          </p:cNvSpPr>
          <p:nvPr/>
        </p:nvSpPr>
        <p:spPr bwMode="auto">
          <a:xfrm>
            <a:off x="846138" y="3082925"/>
            <a:ext cx="42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8" name="Line 134"/>
          <p:cNvSpPr>
            <a:spLocks noChangeShapeType="1"/>
          </p:cNvSpPr>
          <p:nvPr/>
        </p:nvSpPr>
        <p:spPr bwMode="auto">
          <a:xfrm flipV="1">
            <a:off x="846138" y="1470025"/>
            <a:ext cx="0" cy="161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9" name="Line 135"/>
          <p:cNvSpPr>
            <a:spLocks noChangeShapeType="1"/>
          </p:cNvSpPr>
          <p:nvPr/>
        </p:nvSpPr>
        <p:spPr bwMode="auto">
          <a:xfrm flipV="1">
            <a:off x="6702424" y="1470025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0" name="Line 136"/>
          <p:cNvSpPr>
            <a:spLocks noChangeShapeType="1"/>
          </p:cNvSpPr>
          <p:nvPr/>
        </p:nvSpPr>
        <p:spPr bwMode="auto">
          <a:xfrm flipH="1">
            <a:off x="846138" y="1470024"/>
            <a:ext cx="5856286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1" name="Rectangle 138"/>
          <p:cNvSpPr>
            <a:spLocks noChangeArrowheads="1"/>
          </p:cNvSpPr>
          <p:nvPr/>
        </p:nvSpPr>
        <p:spPr bwMode="auto">
          <a:xfrm>
            <a:off x="8720137" y="2660650"/>
            <a:ext cx="192087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2" name="Line 139"/>
          <p:cNvSpPr>
            <a:spLocks noChangeShapeType="1"/>
          </p:cNvSpPr>
          <p:nvPr/>
        </p:nvSpPr>
        <p:spPr bwMode="auto">
          <a:xfrm>
            <a:off x="8489949" y="2928938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" name="AutoShape 140"/>
          <p:cNvSpPr>
            <a:spLocks noChangeArrowheads="1"/>
          </p:cNvSpPr>
          <p:nvPr/>
        </p:nvSpPr>
        <p:spPr bwMode="auto">
          <a:xfrm rot="10800000">
            <a:off x="6088062" y="4503738"/>
            <a:ext cx="498475" cy="192087"/>
          </a:xfrm>
          <a:custGeom>
            <a:avLst/>
            <a:gdLst>
              <a:gd name="T0" fmla="*/ 10065641 w 21600"/>
              <a:gd name="T1" fmla="*/ 854111 h 21600"/>
              <a:gd name="T2" fmla="*/ 5751801 w 21600"/>
              <a:gd name="T3" fmla="*/ 1708214 h 21600"/>
              <a:gd name="T4" fmla="*/ 1437939 w 21600"/>
              <a:gd name="T5" fmla="*/ 854111 h 21600"/>
              <a:gd name="T6" fmla="*/ 5751801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4" name="Line 141"/>
          <p:cNvSpPr>
            <a:spLocks noChangeShapeType="1"/>
          </p:cNvSpPr>
          <p:nvPr/>
        </p:nvSpPr>
        <p:spPr bwMode="auto">
          <a:xfrm rot="16200000" flipH="1">
            <a:off x="9028112" y="3851275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5" name="Line 145"/>
          <p:cNvSpPr>
            <a:spLocks noChangeShapeType="1"/>
          </p:cNvSpPr>
          <p:nvPr/>
        </p:nvSpPr>
        <p:spPr bwMode="auto">
          <a:xfrm rot="16200000">
            <a:off x="6068218" y="4485481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6" name="Line 146"/>
          <p:cNvSpPr>
            <a:spLocks noChangeShapeType="1"/>
          </p:cNvSpPr>
          <p:nvPr/>
        </p:nvSpPr>
        <p:spPr bwMode="auto">
          <a:xfrm rot="16200000">
            <a:off x="6068218" y="4791869"/>
            <a:ext cx="192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7" name="Line 148"/>
          <p:cNvSpPr>
            <a:spLocks noChangeShapeType="1"/>
          </p:cNvSpPr>
          <p:nvPr/>
        </p:nvSpPr>
        <p:spPr bwMode="auto">
          <a:xfrm flipV="1">
            <a:off x="6510337" y="4695825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8" name="Line 149"/>
          <p:cNvSpPr>
            <a:spLocks noChangeShapeType="1"/>
          </p:cNvSpPr>
          <p:nvPr/>
        </p:nvSpPr>
        <p:spPr bwMode="auto">
          <a:xfrm>
            <a:off x="6510337" y="4849813"/>
            <a:ext cx="251698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9" name="Line 150"/>
          <p:cNvSpPr>
            <a:spLocks noChangeShapeType="1"/>
          </p:cNvSpPr>
          <p:nvPr/>
        </p:nvSpPr>
        <p:spPr bwMode="auto">
          <a:xfrm flipV="1">
            <a:off x="9027318" y="2915444"/>
            <a:ext cx="0" cy="1920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0" name="Line 151"/>
          <p:cNvSpPr>
            <a:spLocks noChangeShapeType="1"/>
          </p:cNvSpPr>
          <p:nvPr/>
        </p:nvSpPr>
        <p:spPr bwMode="auto">
          <a:xfrm flipV="1">
            <a:off x="8912224" y="2913063"/>
            <a:ext cx="1150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1" name="Text Box 152"/>
          <p:cNvSpPr txBox="1">
            <a:spLocks noChangeArrowheads="1"/>
          </p:cNvSpPr>
          <p:nvPr/>
        </p:nvSpPr>
        <p:spPr bwMode="auto">
          <a:xfrm>
            <a:off x="8869362" y="3858168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42" name="Line 153"/>
          <p:cNvSpPr>
            <a:spLocks noChangeShapeType="1"/>
          </p:cNvSpPr>
          <p:nvPr/>
        </p:nvSpPr>
        <p:spPr bwMode="auto">
          <a:xfrm>
            <a:off x="4013199" y="4235450"/>
            <a:ext cx="11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" name="Line 154"/>
          <p:cNvSpPr>
            <a:spLocks noChangeShapeType="1"/>
          </p:cNvSpPr>
          <p:nvPr/>
        </p:nvSpPr>
        <p:spPr bwMode="auto">
          <a:xfrm>
            <a:off x="4129087" y="4235450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4" name="Line 155"/>
          <p:cNvSpPr>
            <a:spLocks noChangeShapeType="1"/>
          </p:cNvSpPr>
          <p:nvPr/>
        </p:nvSpPr>
        <p:spPr bwMode="auto">
          <a:xfrm>
            <a:off x="4129087" y="4887913"/>
            <a:ext cx="2035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" name="Text Box 156"/>
          <p:cNvSpPr txBox="1">
            <a:spLocks noChangeArrowheads="1"/>
          </p:cNvSpPr>
          <p:nvPr/>
        </p:nvSpPr>
        <p:spPr bwMode="auto">
          <a:xfrm>
            <a:off x="5587999" y="4429125"/>
            <a:ext cx="4572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RegIn</a:t>
            </a:r>
          </a:p>
        </p:txBody>
      </p:sp>
      <p:sp>
        <p:nvSpPr>
          <p:cNvPr id="146" name="Line 157"/>
          <p:cNvSpPr>
            <a:spLocks noChangeShapeType="1"/>
          </p:cNvSpPr>
          <p:nvPr/>
        </p:nvSpPr>
        <p:spPr bwMode="auto">
          <a:xfrm>
            <a:off x="8228012" y="21621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7" name="Text Box 158"/>
          <p:cNvSpPr txBox="1">
            <a:spLocks noChangeArrowheads="1"/>
          </p:cNvSpPr>
          <p:nvPr/>
        </p:nvSpPr>
        <p:spPr bwMode="auto">
          <a:xfrm>
            <a:off x="7962899" y="1970088"/>
            <a:ext cx="4968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ALUop</a:t>
            </a:r>
          </a:p>
        </p:txBody>
      </p:sp>
      <p:sp>
        <p:nvSpPr>
          <p:cNvPr id="148" name="Line 159"/>
          <p:cNvSpPr>
            <a:spLocks noChangeShapeType="1"/>
          </p:cNvSpPr>
          <p:nvPr/>
        </p:nvSpPr>
        <p:spPr bwMode="auto">
          <a:xfrm rot="16200000" flipH="1">
            <a:off x="8181974" y="21240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9" name="Text Box 160"/>
          <p:cNvSpPr txBox="1">
            <a:spLocks noChangeArrowheads="1"/>
          </p:cNvSpPr>
          <p:nvPr/>
        </p:nvSpPr>
        <p:spPr bwMode="auto">
          <a:xfrm>
            <a:off x="8221662" y="21224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150" name="Line 161"/>
          <p:cNvSpPr>
            <a:spLocks noChangeShapeType="1"/>
          </p:cNvSpPr>
          <p:nvPr/>
        </p:nvSpPr>
        <p:spPr bwMode="auto">
          <a:xfrm flipV="1">
            <a:off x="3898899" y="45434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1" name="Text Box 162"/>
          <p:cNvSpPr txBox="1">
            <a:spLocks noChangeArrowheads="1"/>
          </p:cNvSpPr>
          <p:nvPr/>
        </p:nvSpPr>
        <p:spPr bwMode="auto">
          <a:xfrm>
            <a:off x="3035300" y="4657725"/>
            <a:ext cx="6080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MDRload</a:t>
            </a:r>
          </a:p>
        </p:txBody>
      </p:sp>
      <p:sp>
        <p:nvSpPr>
          <p:cNvPr id="152" name="Line 163"/>
          <p:cNvSpPr>
            <a:spLocks noChangeShapeType="1"/>
          </p:cNvSpPr>
          <p:nvPr/>
        </p:nvSpPr>
        <p:spPr bwMode="auto">
          <a:xfrm>
            <a:off x="3936999" y="2162175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" name="Text Box 164"/>
          <p:cNvSpPr txBox="1">
            <a:spLocks noChangeArrowheads="1"/>
          </p:cNvSpPr>
          <p:nvPr/>
        </p:nvSpPr>
        <p:spPr bwMode="auto">
          <a:xfrm>
            <a:off x="3724441" y="1946275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IR2ld</a:t>
            </a:r>
            <a:endParaRPr lang="en-US" altLang="en-US" u="sng" dirty="0"/>
          </a:p>
        </p:txBody>
      </p:sp>
      <p:sp>
        <p:nvSpPr>
          <p:cNvPr id="154" name="Text Box 166"/>
          <p:cNvSpPr txBox="1">
            <a:spLocks noChangeArrowheads="1"/>
          </p:cNvSpPr>
          <p:nvPr/>
        </p:nvSpPr>
        <p:spPr bwMode="auto">
          <a:xfrm rot="10800000">
            <a:off x="8643242" y="2696955"/>
            <a:ext cx="307777" cy="436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ALUout</a:t>
            </a:r>
          </a:p>
        </p:txBody>
      </p:sp>
      <p:sp>
        <p:nvSpPr>
          <p:cNvPr id="155" name="Text Box 167"/>
          <p:cNvSpPr txBox="1">
            <a:spLocks noChangeArrowheads="1"/>
          </p:cNvSpPr>
          <p:nvPr/>
        </p:nvSpPr>
        <p:spPr bwMode="auto">
          <a:xfrm>
            <a:off x="5362574" y="2890838"/>
            <a:ext cx="354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RF</a:t>
            </a:r>
          </a:p>
        </p:txBody>
      </p:sp>
      <p:sp>
        <p:nvSpPr>
          <p:cNvPr id="156" name="Line 168"/>
          <p:cNvSpPr>
            <a:spLocks noChangeShapeType="1"/>
          </p:cNvSpPr>
          <p:nvPr/>
        </p:nvSpPr>
        <p:spPr bwMode="auto">
          <a:xfrm>
            <a:off x="5510212" y="22383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7" name="Text Box 169"/>
          <p:cNvSpPr txBox="1">
            <a:spLocks noChangeArrowheads="1"/>
          </p:cNvSpPr>
          <p:nvPr/>
        </p:nvSpPr>
        <p:spPr bwMode="auto">
          <a:xfrm>
            <a:off x="5249862" y="2046288"/>
            <a:ext cx="5556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RFWrite</a:t>
            </a:r>
          </a:p>
        </p:txBody>
      </p:sp>
      <p:sp>
        <p:nvSpPr>
          <p:cNvPr id="158" name="Rectangle 170"/>
          <p:cNvSpPr>
            <a:spLocks noChangeArrowheads="1"/>
          </p:cNvSpPr>
          <p:nvPr/>
        </p:nvSpPr>
        <p:spPr bwMode="auto">
          <a:xfrm>
            <a:off x="8029574" y="3927475"/>
            <a:ext cx="192088" cy="1920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9" name="Rectangle 171"/>
          <p:cNvSpPr>
            <a:spLocks noChangeArrowheads="1"/>
          </p:cNvSpPr>
          <p:nvPr/>
        </p:nvSpPr>
        <p:spPr bwMode="auto">
          <a:xfrm>
            <a:off x="8221662" y="3927475"/>
            <a:ext cx="192087" cy="1920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60" name="Text Box 172"/>
          <p:cNvSpPr txBox="1">
            <a:spLocks noChangeArrowheads="1"/>
          </p:cNvSpPr>
          <p:nvPr/>
        </p:nvSpPr>
        <p:spPr bwMode="auto">
          <a:xfrm>
            <a:off x="8029574" y="3927475"/>
            <a:ext cx="2571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N</a:t>
            </a:r>
          </a:p>
        </p:txBody>
      </p:sp>
      <p:sp>
        <p:nvSpPr>
          <p:cNvPr id="161" name="Text Box 173"/>
          <p:cNvSpPr txBox="1">
            <a:spLocks noChangeArrowheads="1"/>
          </p:cNvSpPr>
          <p:nvPr/>
        </p:nvSpPr>
        <p:spPr bwMode="auto">
          <a:xfrm>
            <a:off x="8221662" y="3927475"/>
            <a:ext cx="2460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</a:t>
            </a:r>
          </a:p>
        </p:txBody>
      </p:sp>
      <p:sp>
        <p:nvSpPr>
          <p:cNvPr id="162" name="Line 174"/>
          <p:cNvSpPr>
            <a:spLocks noChangeShapeType="1"/>
          </p:cNvSpPr>
          <p:nvPr/>
        </p:nvSpPr>
        <p:spPr bwMode="auto">
          <a:xfrm>
            <a:off x="8105774" y="3659188"/>
            <a:ext cx="0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3" name="Line 175"/>
          <p:cNvSpPr>
            <a:spLocks noChangeShapeType="1"/>
          </p:cNvSpPr>
          <p:nvPr/>
        </p:nvSpPr>
        <p:spPr bwMode="auto">
          <a:xfrm>
            <a:off x="8297862" y="3544888"/>
            <a:ext cx="0" cy="382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" name="Line 176"/>
          <p:cNvSpPr>
            <a:spLocks noChangeShapeType="1"/>
          </p:cNvSpPr>
          <p:nvPr/>
        </p:nvSpPr>
        <p:spPr bwMode="auto">
          <a:xfrm>
            <a:off x="7799387" y="4043363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5" name="Text Box 177"/>
          <p:cNvSpPr txBox="1">
            <a:spLocks noChangeArrowheads="1"/>
          </p:cNvSpPr>
          <p:nvPr/>
        </p:nvSpPr>
        <p:spPr bwMode="auto">
          <a:xfrm>
            <a:off x="7343774" y="4018756"/>
            <a:ext cx="6191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FlagWrite</a:t>
            </a:r>
            <a:endParaRPr lang="en-US" altLang="en-US" u="sng" dirty="0"/>
          </a:p>
        </p:txBody>
      </p:sp>
      <p:sp>
        <p:nvSpPr>
          <p:cNvPr id="166" name="Line 178"/>
          <p:cNvSpPr>
            <a:spLocks noChangeShapeType="1"/>
          </p:cNvSpPr>
          <p:nvPr/>
        </p:nvSpPr>
        <p:spPr bwMode="auto">
          <a:xfrm>
            <a:off x="8143874" y="4119563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7" name="Line 179"/>
          <p:cNvSpPr>
            <a:spLocks noChangeShapeType="1"/>
          </p:cNvSpPr>
          <p:nvPr/>
        </p:nvSpPr>
        <p:spPr bwMode="auto">
          <a:xfrm>
            <a:off x="8297862" y="4119563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8" name="Line 180"/>
          <p:cNvSpPr>
            <a:spLocks noChangeShapeType="1"/>
          </p:cNvSpPr>
          <p:nvPr/>
        </p:nvSpPr>
        <p:spPr bwMode="auto">
          <a:xfrm flipV="1">
            <a:off x="883860" y="391794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9" name="Text Box 181"/>
          <p:cNvSpPr txBox="1">
            <a:spLocks noChangeArrowheads="1"/>
          </p:cNvSpPr>
          <p:nvPr/>
        </p:nvSpPr>
        <p:spPr bwMode="auto">
          <a:xfrm>
            <a:off x="570725" y="4003675"/>
            <a:ext cx="5397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PCwrite</a:t>
            </a:r>
            <a:endParaRPr lang="en-US" altLang="en-US" u="sng" dirty="0"/>
          </a:p>
        </p:txBody>
      </p:sp>
      <p:sp>
        <p:nvSpPr>
          <p:cNvPr id="170" name="Line 182"/>
          <p:cNvSpPr>
            <a:spLocks noChangeShapeType="1"/>
          </p:cNvSpPr>
          <p:nvPr/>
        </p:nvSpPr>
        <p:spPr bwMode="auto">
          <a:xfrm flipV="1">
            <a:off x="8566149" y="1201738"/>
            <a:ext cx="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1" name="Line 183"/>
          <p:cNvSpPr>
            <a:spLocks noChangeShapeType="1"/>
          </p:cNvSpPr>
          <p:nvPr/>
        </p:nvSpPr>
        <p:spPr bwMode="auto">
          <a:xfrm flipH="1">
            <a:off x="269875" y="1201738"/>
            <a:ext cx="82970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" name="Line 186"/>
          <p:cNvSpPr>
            <a:spLocks noChangeShapeType="1"/>
          </p:cNvSpPr>
          <p:nvPr/>
        </p:nvSpPr>
        <p:spPr bwMode="auto">
          <a:xfrm rot="16200000" flipH="1">
            <a:off x="8528049" y="14319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5" name="Text Box 187"/>
          <p:cNvSpPr txBox="1">
            <a:spLocks noChangeArrowheads="1"/>
          </p:cNvSpPr>
          <p:nvPr/>
        </p:nvSpPr>
        <p:spPr bwMode="auto">
          <a:xfrm>
            <a:off x="8413749" y="14700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76" name="Line 188"/>
          <p:cNvSpPr>
            <a:spLocks noChangeShapeType="1"/>
          </p:cNvSpPr>
          <p:nvPr/>
        </p:nvSpPr>
        <p:spPr bwMode="auto">
          <a:xfrm>
            <a:off x="4321174" y="4389438"/>
            <a:ext cx="2727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7" name="Line 189"/>
          <p:cNvSpPr>
            <a:spLocks noChangeShapeType="1"/>
          </p:cNvSpPr>
          <p:nvPr/>
        </p:nvSpPr>
        <p:spPr bwMode="auto">
          <a:xfrm>
            <a:off x="4321174" y="4197350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8" name="Text Box 190"/>
          <p:cNvSpPr txBox="1">
            <a:spLocks noChangeArrowheads="1"/>
          </p:cNvSpPr>
          <p:nvPr/>
        </p:nvSpPr>
        <p:spPr bwMode="auto">
          <a:xfrm>
            <a:off x="4244974" y="4197350"/>
            <a:ext cx="438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Imm3</a:t>
            </a:r>
          </a:p>
        </p:txBody>
      </p:sp>
      <p:sp>
        <p:nvSpPr>
          <p:cNvPr id="179" name="Rectangle 191"/>
          <p:cNvSpPr>
            <a:spLocks noChangeArrowheads="1"/>
          </p:cNvSpPr>
          <p:nvPr/>
        </p:nvSpPr>
        <p:spPr bwMode="auto">
          <a:xfrm>
            <a:off x="5051424" y="4235450"/>
            <a:ext cx="190500" cy="268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ZE</a:t>
            </a:r>
          </a:p>
        </p:txBody>
      </p:sp>
      <p:sp>
        <p:nvSpPr>
          <p:cNvPr id="180" name="Text Box 192"/>
          <p:cNvSpPr txBox="1">
            <a:spLocks noChangeArrowheads="1"/>
          </p:cNvSpPr>
          <p:nvPr/>
        </p:nvSpPr>
        <p:spPr bwMode="auto">
          <a:xfrm>
            <a:off x="1187450" y="29765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81" name="Text Box 193"/>
          <p:cNvSpPr txBox="1">
            <a:spLocks noChangeArrowheads="1"/>
          </p:cNvSpPr>
          <p:nvPr/>
        </p:nvSpPr>
        <p:spPr bwMode="auto">
          <a:xfrm>
            <a:off x="1192213" y="33131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182" name="Text Box 194"/>
          <p:cNvSpPr txBox="1">
            <a:spLocks noChangeArrowheads="1"/>
          </p:cNvSpPr>
          <p:nvPr/>
        </p:nvSpPr>
        <p:spPr bwMode="auto">
          <a:xfrm>
            <a:off x="4359274" y="26606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183" name="Text Box 195"/>
          <p:cNvSpPr txBox="1">
            <a:spLocks noChangeArrowheads="1"/>
          </p:cNvSpPr>
          <p:nvPr/>
        </p:nvSpPr>
        <p:spPr bwMode="auto">
          <a:xfrm>
            <a:off x="4359274" y="22764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86" name="Text Box 198"/>
          <p:cNvSpPr txBox="1">
            <a:spLocks noChangeArrowheads="1"/>
          </p:cNvSpPr>
          <p:nvPr/>
        </p:nvSpPr>
        <p:spPr bwMode="auto">
          <a:xfrm>
            <a:off x="6998471" y="3121025"/>
            <a:ext cx="3000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00</a:t>
            </a:r>
            <a:endParaRPr lang="en-US" altLang="en-US" dirty="0"/>
          </a:p>
        </p:txBody>
      </p:sp>
      <p:sp>
        <p:nvSpPr>
          <p:cNvPr id="188" name="Text Box 200"/>
          <p:cNvSpPr txBox="1">
            <a:spLocks noChangeArrowheads="1"/>
          </p:cNvSpPr>
          <p:nvPr/>
        </p:nvSpPr>
        <p:spPr bwMode="auto">
          <a:xfrm>
            <a:off x="6998471" y="3735388"/>
            <a:ext cx="3000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01</a:t>
            </a:r>
            <a:endParaRPr lang="en-US" altLang="en-US" dirty="0"/>
          </a:p>
        </p:txBody>
      </p:sp>
      <p:sp>
        <p:nvSpPr>
          <p:cNvPr id="189" name="Text Box 201"/>
          <p:cNvSpPr txBox="1">
            <a:spLocks noChangeArrowheads="1"/>
          </p:cNvSpPr>
          <p:nvPr/>
        </p:nvSpPr>
        <p:spPr bwMode="auto">
          <a:xfrm>
            <a:off x="6998471" y="4043363"/>
            <a:ext cx="3000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10</a:t>
            </a:r>
            <a:endParaRPr lang="en-US" altLang="en-US" dirty="0"/>
          </a:p>
        </p:txBody>
      </p:sp>
      <p:sp>
        <p:nvSpPr>
          <p:cNvPr id="190" name="Text Box 202"/>
          <p:cNvSpPr txBox="1">
            <a:spLocks noChangeArrowheads="1"/>
          </p:cNvSpPr>
          <p:nvPr/>
        </p:nvSpPr>
        <p:spPr bwMode="auto">
          <a:xfrm>
            <a:off x="6998471" y="4273550"/>
            <a:ext cx="3000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11</a:t>
            </a:r>
            <a:endParaRPr lang="en-US" altLang="en-US" dirty="0"/>
          </a:p>
        </p:txBody>
      </p:sp>
      <p:sp>
        <p:nvSpPr>
          <p:cNvPr id="191" name="Text Box 203"/>
          <p:cNvSpPr txBox="1">
            <a:spLocks noChangeArrowheads="1"/>
          </p:cNvSpPr>
          <p:nvPr/>
        </p:nvSpPr>
        <p:spPr bwMode="auto">
          <a:xfrm>
            <a:off x="8059737" y="2852738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ALU</a:t>
            </a:r>
          </a:p>
        </p:txBody>
      </p:sp>
      <p:sp>
        <p:nvSpPr>
          <p:cNvPr id="192" name="Rectangle 27"/>
          <p:cNvSpPr>
            <a:spLocks noChangeArrowheads="1"/>
          </p:cNvSpPr>
          <p:nvPr/>
        </p:nvSpPr>
        <p:spPr bwMode="auto">
          <a:xfrm>
            <a:off x="3304382" y="2401887"/>
            <a:ext cx="192087" cy="126841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IR1</a:t>
            </a:r>
            <a:endParaRPr lang="en-US" altLang="en-US" dirty="0"/>
          </a:p>
        </p:txBody>
      </p:sp>
      <p:sp>
        <p:nvSpPr>
          <p:cNvPr id="193" name="Line 34"/>
          <p:cNvSpPr>
            <a:spLocks noChangeShapeType="1"/>
          </p:cNvSpPr>
          <p:nvPr/>
        </p:nvSpPr>
        <p:spPr bwMode="auto">
          <a:xfrm flipV="1">
            <a:off x="3505198" y="3045619"/>
            <a:ext cx="354014" cy="21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" name="Line 163"/>
          <p:cNvSpPr>
            <a:spLocks noChangeShapeType="1"/>
          </p:cNvSpPr>
          <p:nvPr/>
        </p:nvSpPr>
        <p:spPr bwMode="auto">
          <a:xfrm>
            <a:off x="3400425" y="2127189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5" name="Text Box 164"/>
          <p:cNvSpPr txBox="1">
            <a:spLocks noChangeArrowheads="1"/>
          </p:cNvSpPr>
          <p:nvPr/>
        </p:nvSpPr>
        <p:spPr bwMode="auto">
          <a:xfrm>
            <a:off x="3187868" y="1911289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IR1ld</a:t>
            </a:r>
            <a:endParaRPr lang="en-US" altLang="en-US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3968048" y="6096000"/>
            <a:ext cx="171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Stage 2: Decode</a:t>
            </a: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269875" y="1210468"/>
            <a:ext cx="7121525" cy="2339182"/>
            <a:chOff x="269875" y="1210468"/>
            <a:chExt cx="7121525" cy="2339182"/>
          </a:xfrm>
        </p:grpSpPr>
        <p:sp>
          <p:nvSpPr>
            <p:cNvPr id="172" name="Line 184"/>
            <p:cNvSpPr>
              <a:spLocks noChangeShapeType="1"/>
            </p:cNvSpPr>
            <p:nvPr/>
          </p:nvSpPr>
          <p:spPr bwMode="auto">
            <a:xfrm>
              <a:off x="269875" y="1210468"/>
              <a:ext cx="0" cy="2323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98" name="Line 185"/>
            <p:cNvSpPr>
              <a:spLocks noChangeShapeType="1"/>
            </p:cNvSpPr>
            <p:nvPr/>
          </p:nvSpPr>
          <p:spPr bwMode="auto">
            <a:xfrm>
              <a:off x="269875" y="3540125"/>
              <a:ext cx="525463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99" name="Line 175"/>
            <p:cNvSpPr>
              <a:spLocks noChangeShapeType="1"/>
            </p:cNvSpPr>
            <p:nvPr/>
          </p:nvSpPr>
          <p:spPr bwMode="auto">
            <a:xfrm flipH="1" flipV="1">
              <a:off x="1138023" y="1772776"/>
              <a:ext cx="3932" cy="1742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4" name="Line 136"/>
            <p:cNvSpPr>
              <a:spLocks noChangeShapeType="1"/>
            </p:cNvSpPr>
            <p:nvPr/>
          </p:nvSpPr>
          <p:spPr bwMode="auto">
            <a:xfrm flipH="1">
              <a:off x="1112441" y="1791494"/>
              <a:ext cx="5786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17" name="Line 135"/>
            <p:cNvSpPr>
              <a:spLocks noChangeShapeType="1"/>
            </p:cNvSpPr>
            <p:nvPr/>
          </p:nvSpPr>
          <p:spPr bwMode="auto">
            <a:xfrm flipV="1">
              <a:off x="6898652" y="1781174"/>
              <a:ext cx="0" cy="515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18" name="Line 175"/>
            <p:cNvSpPr>
              <a:spLocks noChangeShapeType="1"/>
            </p:cNvSpPr>
            <p:nvPr/>
          </p:nvSpPr>
          <p:spPr bwMode="auto">
            <a:xfrm flipV="1">
              <a:off x="6896310" y="2258919"/>
              <a:ext cx="176211" cy="19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6948650" y="1824935"/>
              <a:ext cx="442750" cy="920750"/>
              <a:chOff x="267577" y="2950369"/>
              <a:chExt cx="442750" cy="920750"/>
            </a:xfrm>
          </p:grpSpPr>
          <p:sp>
            <p:nvSpPr>
              <p:cNvPr id="220" name="AutoShape 11"/>
              <p:cNvSpPr>
                <a:spLocks noChangeArrowheads="1"/>
              </p:cNvSpPr>
              <p:nvPr/>
            </p:nvSpPr>
            <p:spPr bwMode="auto">
              <a:xfrm rot="16200000">
                <a:off x="180183" y="3467894"/>
                <a:ext cx="614362" cy="192087"/>
              </a:xfrm>
              <a:custGeom>
                <a:avLst/>
                <a:gdLst>
                  <a:gd name="T0" fmla="*/ 15289849 w 21600"/>
                  <a:gd name="T1" fmla="*/ 854111 h 21600"/>
                  <a:gd name="T2" fmla="*/ 8737052 w 21600"/>
                  <a:gd name="T3" fmla="*/ 1708214 h 21600"/>
                  <a:gd name="T4" fmla="*/ 2184256 w 21600"/>
                  <a:gd name="T5" fmla="*/ 854111 h 21600"/>
                  <a:gd name="T6" fmla="*/ 8737052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Line 25"/>
              <p:cNvSpPr>
                <a:spLocks noChangeShapeType="1"/>
              </p:cNvSpPr>
              <p:nvPr/>
            </p:nvSpPr>
            <p:spPr bwMode="auto">
              <a:xfrm>
                <a:off x="505620" y="3142457"/>
                <a:ext cx="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Text Box 26"/>
              <p:cNvSpPr txBox="1">
                <a:spLocks noChangeArrowheads="1"/>
              </p:cNvSpPr>
              <p:nvPr/>
            </p:nvSpPr>
            <p:spPr bwMode="auto">
              <a:xfrm>
                <a:off x="267577" y="2950369"/>
                <a:ext cx="442750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u="sng" dirty="0" smtClean="0"/>
                  <a:t>ALU1</a:t>
                </a:r>
                <a:endParaRPr lang="en-US" altLang="en-US" u="sng" dirty="0"/>
              </a:p>
            </p:txBody>
          </p:sp>
          <p:sp>
            <p:nvSpPr>
              <p:cNvPr id="223" name="Text Box 192"/>
              <p:cNvSpPr txBox="1">
                <a:spLocks noChangeArrowheads="1"/>
              </p:cNvSpPr>
              <p:nvPr/>
            </p:nvSpPr>
            <p:spPr bwMode="auto">
              <a:xfrm>
                <a:off x="310357" y="3266282"/>
                <a:ext cx="241300" cy="214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0</a:t>
                </a:r>
              </a:p>
            </p:txBody>
          </p:sp>
          <p:sp>
            <p:nvSpPr>
              <p:cNvPr id="224" name="Text Box 193"/>
              <p:cNvSpPr txBox="1">
                <a:spLocks noChangeArrowheads="1"/>
              </p:cNvSpPr>
              <p:nvPr/>
            </p:nvSpPr>
            <p:spPr bwMode="auto">
              <a:xfrm>
                <a:off x="315120" y="3602832"/>
                <a:ext cx="241300" cy="214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dirty="0"/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338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199"/>
          <p:cNvSpPr/>
          <p:nvPr/>
        </p:nvSpPr>
        <p:spPr>
          <a:xfrm>
            <a:off x="3405736" y="140494"/>
            <a:ext cx="531264" cy="5638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3916826" y="147915"/>
            <a:ext cx="2562678" cy="5638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152400" y="152400"/>
            <a:ext cx="3248026" cy="563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2017063" y="-32266"/>
            <a:ext cx="118333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ADD K2 </a:t>
            </a:r>
            <a:r>
              <a:rPr lang="en-US" dirty="0" err="1" smtClean="0"/>
              <a:t>K2</a:t>
            </a:r>
            <a:endParaRPr 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5198166" y="-36751"/>
            <a:ext cx="11852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ADD K0 </a:t>
            </a:r>
            <a:r>
              <a:rPr lang="en-US" dirty="0" err="1"/>
              <a:t>K0</a:t>
            </a:r>
            <a:endParaRPr lang="en-US" dirty="0"/>
          </a:p>
        </p:txBody>
      </p:sp>
      <p:sp>
        <p:nvSpPr>
          <p:cNvPr id="207" name="TextBox 206"/>
          <p:cNvSpPr txBox="1"/>
          <p:nvPr/>
        </p:nvSpPr>
        <p:spPr>
          <a:xfrm>
            <a:off x="3458651" y="457200"/>
            <a:ext cx="11852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ADD K1 </a:t>
            </a:r>
            <a:r>
              <a:rPr lang="en-US" dirty="0" err="1"/>
              <a:t>K1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95338" y="3186107"/>
            <a:ext cx="190500" cy="730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PC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690688" y="3082925"/>
            <a:ext cx="1268412" cy="1190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027238" y="3517900"/>
            <a:ext cx="669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Memory</a:t>
            </a: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 rot="16200000">
            <a:off x="1057276" y="3178175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1460500" y="3275013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flipH="1">
            <a:off x="1498600" y="31972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384300" y="30448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cxnSp>
        <p:nvCxnSpPr>
          <p:cNvPr id="12" name="AutoShape 15"/>
          <p:cNvCxnSpPr>
            <a:cxnSpLocks noChangeShapeType="1"/>
            <a:stCxn id="5" idx="3"/>
          </p:cNvCxnSpPr>
          <p:nvPr/>
        </p:nvCxnSpPr>
        <p:spPr bwMode="auto">
          <a:xfrm flipV="1">
            <a:off x="985838" y="3420270"/>
            <a:ext cx="301477" cy="1309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Line 16"/>
          <p:cNvSpPr>
            <a:spLocks noChangeShapeType="1"/>
          </p:cNvSpPr>
          <p:nvPr/>
        </p:nvSpPr>
        <p:spPr bwMode="auto">
          <a:xfrm flipH="1">
            <a:off x="1014413" y="3480594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936625" y="3295650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1690688" y="3159125"/>
            <a:ext cx="4714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ADDR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2344738" y="3965575"/>
            <a:ext cx="6000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Data_out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652588" y="3965575"/>
            <a:ext cx="5365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Data_in</a:t>
            </a: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1920875" y="289083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2689225" y="289083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1576388" y="2698750"/>
            <a:ext cx="6540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MemRead</a:t>
            </a: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2382838" y="2698750"/>
            <a:ext cx="6461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MemWrite</a:t>
            </a:r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1382713" y="285273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1092200" y="2660650"/>
            <a:ext cx="5476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AddrSel</a:t>
            </a:r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3859212" y="2428875"/>
            <a:ext cx="192087" cy="126841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3764516" y="2938463"/>
            <a:ext cx="3449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IR2</a:t>
            </a:r>
            <a:endParaRPr lang="en-US" altLang="en-US" dirty="0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3821112" y="3927475"/>
            <a:ext cx="192087" cy="61436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 rot="16200000">
            <a:off x="3682999" y="4143376"/>
            <a:ext cx="4143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MDR</a:t>
            </a:r>
          </a:p>
        </p:txBody>
      </p:sp>
      <p:cxnSp>
        <p:nvCxnSpPr>
          <p:cNvPr id="28" name="AutoShape 31"/>
          <p:cNvCxnSpPr>
            <a:cxnSpLocks noChangeShapeType="1"/>
            <a:stCxn id="16" idx="3"/>
            <a:endCxn id="27" idx="0"/>
          </p:cNvCxnSpPr>
          <p:nvPr/>
        </p:nvCxnSpPr>
        <p:spPr bwMode="auto">
          <a:xfrm>
            <a:off x="2944813" y="4072732"/>
            <a:ext cx="838199" cy="17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Line 33"/>
          <p:cNvSpPr>
            <a:spLocks noChangeShapeType="1"/>
          </p:cNvSpPr>
          <p:nvPr/>
        </p:nvSpPr>
        <p:spPr bwMode="auto">
          <a:xfrm flipV="1">
            <a:off x="3111500" y="3044825"/>
            <a:ext cx="0" cy="1036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3111500" y="3044825"/>
            <a:ext cx="192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Line 35"/>
          <p:cNvSpPr>
            <a:spLocks noChangeShapeType="1"/>
          </p:cNvSpPr>
          <p:nvPr/>
        </p:nvSpPr>
        <p:spPr bwMode="auto">
          <a:xfrm flipH="1">
            <a:off x="3073400" y="3733800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2959100" y="35814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4857749" y="2428875"/>
            <a:ext cx="1268413" cy="1190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4" name="AutoShape 38"/>
          <p:cNvSpPr>
            <a:spLocks noChangeArrowheads="1"/>
          </p:cNvSpPr>
          <p:nvPr/>
        </p:nvSpPr>
        <p:spPr bwMode="auto">
          <a:xfrm rot="16200000">
            <a:off x="4224336" y="2487613"/>
            <a:ext cx="614363" cy="192088"/>
          </a:xfrm>
          <a:custGeom>
            <a:avLst/>
            <a:gdLst>
              <a:gd name="T0" fmla="*/ 15289902 w 21600"/>
              <a:gd name="T1" fmla="*/ 854116 h 21600"/>
              <a:gd name="T2" fmla="*/ 8737095 w 21600"/>
              <a:gd name="T3" fmla="*/ 1708231 h 21600"/>
              <a:gd name="T4" fmla="*/ 2184260 w 21600"/>
              <a:gd name="T5" fmla="*/ 854116 h 21600"/>
              <a:gd name="T6" fmla="*/ 873709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" name="Line 39"/>
          <p:cNvSpPr>
            <a:spLocks noChangeShapeType="1"/>
          </p:cNvSpPr>
          <p:nvPr/>
        </p:nvSpPr>
        <p:spPr bwMode="auto">
          <a:xfrm>
            <a:off x="4627562" y="2584450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" name="Line 40"/>
          <p:cNvSpPr>
            <a:spLocks noChangeShapeType="1"/>
          </p:cNvSpPr>
          <p:nvPr/>
        </p:nvSpPr>
        <p:spPr bwMode="auto">
          <a:xfrm flipH="1">
            <a:off x="4665662" y="2506663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4551362" y="23542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38" name="Line 42"/>
          <p:cNvSpPr>
            <a:spLocks noChangeShapeType="1"/>
          </p:cNvSpPr>
          <p:nvPr/>
        </p:nvSpPr>
        <p:spPr bwMode="auto">
          <a:xfrm>
            <a:off x="4549774" y="21621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4302124" y="1970088"/>
            <a:ext cx="4619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R1Sel</a:t>
            </a:r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>
            <a:off x="4205287" y="2352675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1" name="Line 45"/>
          <p:cNvSpPr>
            <a:spLocks noChangeShapeType="1"/>
          </p:cNvSpPr>
          <p:nvPr/>
        </p:nvSpPr>
        <p:spPr bwMode="auto">
          <a:xfrm>
            <a:off x="4205287" y="23526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2" name="Line 46"/>
          <p:cNvSpPr>
            <a:spLocks noChangeShapeType="1"/>
          </p:cNvSpPr>
          <p:nvPr/>
        </p:nvSpPr>
        <p:spPr bwMode="auto">
          <a:xfrm flipH="1">
            <a:off x="4051299" y="2544763"/>
            <a:ext cx="153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3" name="Line 47"/>
          <p:cNvSpPr>
            <a:spLocks noChangeShapeType="1"/>
          </p:cNvSpPr>
          <p:nvPr/>
        </p:nvSpPr>
        <p:spPr bwMode="auto">
          <a:xfrm>
            <a:off x="4281487" y="2774950"/>
            <a:ext cx="153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4" name="Text Box 48"/>
          <p:cNvSpPr txBox="1">
            <a:spLocks noChangeArrowheads="1"/>
          </p:cNvSpPr>
          <p:nvPr/>
        </p:nvSpPr>
        <p:spPr bwMode="auto">
          <a:xfrm>
            <a:off x="4129087" y="26606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5" name="Line 49"/>
          <p:cNvSpPr>
            <a:spLocks noChangeShapeType="1"/>
          </p:cNvSpPr>
          <p:nvPr/>
        </p:nvSpPr>
        <p:spPr bwMode="auto">
          <a:xfrm>
            <a:off x="4051299" y="3044825"/>
            <a:ext cx="806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6" name="Line 50"/>
          <p:cNvSpPr>
            <a:spLocks noChangeShapeType="1"/>
          </p:cNvSpPr>
          <p:nvPr/>
        </p:nvSpPr>
        <p:spPr bwMode="auto">
          <a:xfrm>
            <a:off x="4705349" y="3505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7" name="Line 51"/>
          <p:cNvSpPr>
            <a:spLocks noChangeShapeType="1"/>
          </p:cNvSpPr>
          <p:nvPr/>
        </p:nvSpPr>
        <p:spPr bwMode="auto">
          <a:xfrm>
            <a:off x="4705349" y="2582863"/>
            <a:ext cx="0" cy="922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" name="Text Box 52"/>
          <p:cNvSpPr txBox="1">
            <a:spLocks noChangeArrowheads="1"/>
          </p:cNvSpPr>
          <p:nvPr/>
        </p:nvSpPr>
        <p:spPr bwMode="auto">
          <a:xfrm>
            <a:off x="4819649" y="2468563"/>
            <a:ext cx="3889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reg1</a:t>
            </a:r>
          </a:p>
        </p:txBody>
      </p: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4819649" y="2928938"/>
            <a:ext cx="3889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reg2</a:t>
            </a:r>
          </a:p>
        </p:txBody>
      </p:sp>
      <p:sp>
        <p:nvSpPr>
          <p:cNvPr id="50" name="Text Box 54"/>
          <p:cNvSpPr txBox="1">
            <a:spLocks noChangeArrowheads="1"/>
          </p:cNvSpPr>
          <p:nvPr/>
        </p:nvSpPr>
        <p:spPr bwMode="auto">
          <a:xfrm>
            <a:off x="4819649" y="3389313"/>
            <a:ext cx="404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regw</a:t>
            </a:r>
          </a:p>
        </p:txBody>
      </p:sp>
      <p:sp>
        <p:nvSpPr>
          <p:cNvPr id="51" name="Line 55"/>
          <p:cNvSpPr>
            <a:spLocks noChangeShapeType="1"/>
          </p:cNvSpPr>
          <p:nvPr/>
        </p:nvSpPr>
        <p:spPr bwMode="auto">
          <a:xfrm flipH="1">
            <a:off x="4473574" y="2965450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" name="Text Box 56"/>
          <p:cNvSpPr txBox="1">
            <a:spLocks noChangeArrowheads="1"/>
          </p:cNvSpPr>
          <p:nvPr/>
        </p:nvSpPr>
        <p:spPr bwMode="auto">
          <a:xfrm>
            <a:off x="4359274" y="28527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53" name="Text Box 57"/>
          <p:cNvSpPr txBox="1">
            <a:spLocks noChangeArrowheads="1"/>
          </p:cNvSpPr>
          <p:nvPr/>
        </p:nvSpPr>
        <p:spPr bwMode="auto">
          <a:xfrm>
            <a:off x="4013199" y="2890838"/>
            <a:ext cx="4333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IR5-4</a:t>
            </a:r>
          </a:p>
        </p:txBody>
      </p:sp>
      <p:sp>
        <p:nvSpPr>
          <p:cNvPr id="54" name="Text Box 58"/>
          <p:cNvSpPr txBox="1">
            <a:spLocks noChangeArrowheads="1"/>
          </p:cNvSpPr>
          <p:nvPr/>
        </p:nvSpPr>
        <p:spPr bwMode="auto">
          <a:xfrm>
            <a:off x="3975099" y="2160588"/>
            <a:ext cx="4333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IR6-7</a:t>
            </a:r>
          </a:p>
        </p:txBody>
      </p:sp>
      <p:sp>
        <p:nvSpPr>
          <p:cNvPr id="55" name="Line 59"/>
          <p:cNvSpPr>
            <a:spLocks noChangeShapeType="1"/>
          </p:cNvSpPr>
          <p:nvPr/>
        </p:nvSpPr>
        <p:spPr bwMode="auto">
          <a:xfrm>
            <a:off x="6126162" y="2544763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>
            <a:off x="6126162" y="3160713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7" name="Line 61"/>
          <p:cNvSpPr>
            <a:spLocks noChangeShapeType="1"/>
          </p:cNvSpPr>
          <p:nvPr/>
        </p:nvSpPr>
        <p:spPr bwMode="auto">
          <a:xfrm flipH="1">
            <a:off x="6162674" y="24669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" name="Text Box 62"/>
          <p:cNvSpPr txBox="1">
            <a:spLocks noChangeArrowheads="1"/>
          </p:cNvSpPr>
          <p:nvPr/>
        </p:nvSpPr>
        <p:spPr bwMode="auto">
          <a:xfrm>
            <a:off x="6048374" y="23145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59" name="Line 63"/>
          <p:cNvSpPr>
            <a:spLocks noChangeShapeType="1"/>
          </p:cNvSpPr>
          <p:nvPr/>
        </p:nvSpPr>
        <p:spPr bwMode="auto">
          <a:xfrm flipH="1">
            <a:off x="6162674" y="308133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0" name="Text Box 64"/>
          <p:cNvSpPr txBox="1">
            <a:spLocks noChangeArrowheads="1"/>
          </p:cNvSpPr>
          <p:nvPr/>
        </p:nvSpPr>
        <p:spPr bwMode="auto">
          <a:xfrm>
            <a:off x="6048374" y="29289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61" name="Rectangle 65"/>
          <p:cNvSpPr>
            <a:spLocks noChangeArrowheads="1"/>
          </p:cNvSpPr>
          <p:nvPr/>
        </p:nvSpPr>
        <p:spPr bwMode="auto">
          <a:xfrm>
            <a:off x="6356349" y="2276475"/>
            <a:ext cx="192088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2" name="Text Box 66"/>
          <p:cNvSpPr txBox="1">
            <a:spLocks noChangeArrowheads="1"/>
          </p:cNvSpPr>
          <p:nvPr/>
        </p:nvSpPr>
        <p:spPr bwMode="auto">
          <a:xfrm>
            <a:off x="6286499" y="2428875"/>
            <a:ext cx="314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R1</a:t>
            </a:r>
          </a:p>
        </p:txBody>
      </p:sp>
      <p:sp>
        <p:nvSpPr>
          <p:cNvPr id="63" name="Rectangle 67"/>
          <p:cNvSpPr>
            <a:spLocks noChangeArrowheads="1"/>
          </p:cNvSpPr>
          <p:nvPr/>
        </p:nvSpPr>
        <p:spPr bwMode="auto">
          <a:xfrm>
            <a:off x="6356349" y="2928938"/>
            <a:ext cx="192088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4" name="Text Box 68"/>
          <p:cNvSpPr txBox="1">
            <a:spLocks noChangeArrowheads="1"/>
          </p:cNvSpPr>
          <p:nvPr/>
        </p:nvSpPr>
        <p:spPr bwMode="auto">
          <a:xfrm>
            <a:off x="6288087" y="3081338"/>
            <a:ext cx="3143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R2</a:t>
            </a:r>
          </a:p>
        </p:txBody>
      </p:sp>
      <p:sp>
        <p:nvSpPr>
          <p:cNvPr id="71" name="Line 75"/>
          <p:cNvSpPr>
            <a:spLocks noChangeShapeType="1"/>
          </p:cNvSpPr>
          <p:nvPr/>
        </p:nvSpPr>
        <p:spPr bwMode="auto">
          <a:xfrm flipV="1">
            <a:off x="6548437" y="2543968"/>
            <a:ext cx="1174750" cy="23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3" name="Text Box 77"/>
          <p:cNvSpPr txBox="1">
            <a:spLocks noChangeArrowheads="1"/>
          </p:cNvSpPr>
          <p:nvPr/>
        </p:nvSpPr>
        <p:spPr bwMode="auto">
          <a:xfrm>
            <a:off x="6664324" y="23542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0" name="AutoShape 84"/>
          <p:cNvSpPr>
            <a:spLocks noChangeArrowheads="1"/>
          </p:cNvSpPr>
          <p:nvPr/>
        </p:nvSpPr>
        <p:spPr bwMode="auto">
          <a:xfrm rot="16200000">
            <a:off x="6338093" y="3679031"/>
            <a:ext cx="1727200" cy="306388"/>
          </a:xfrm>
          <a:custGeom>
            <a:avLst/>
            <a:gdLst>
              <a:gd name="T0" fmla="*/ 120848026 w 21600"/>
              <a:gd name="T1" fmla="*/ 2173000 h 21600"/>
              <a:gd name="T2" fmla="*/ 69056015 w 21600"/>
              <a:gd name="T3" fmla="*/ 4346000 h 21600"/>
              <a:gd name="T4" fmla="*/ 17264004 w 21600"/>
              <a:gd name="T5" fmla="*/ 2173000 h 21600"/>
              <a:gd name="T6" fmla="*/ 6905601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1" name="Line 85"/>
          <p:cNvSpPr>
            <a:spLocks noChangeShapeType="1"/>
          </p:cNvSpPr>
          <p:nvPr/>
        </p:nvSpPr>
        <p:spPr bwMode="auto">
          <a:xfrm>
            <a:off x="7492999" y="3622675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" name="Line 86"/>
          <p:cNvSpPr>
            <a:spLocks noChangeShapeType="1"/>
          </p:cNvSpPr>
          <p:nvPr/>
        </p:nvSpPr>
        <p:spPr bwMode="auto">
          <a:xfrm flipH="1">
            <a:off x="7531099" y="354488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3" name="Text Box 87"/>
          <p:cNvSpPr txBox="1">
            <a:spLocks noChangeArrowheads="1"/>
          </p:cNvSpPr>
          <p:nvPr/>
        </p:nvSpPr>
        <p:spPr bwMode="auto">
          <a:xfrm>
            <a:off x="7662862" y="33924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4" name="Line 88"/>
          <p:cNvSpPr>
            <a:spLocks noChangeShapeType="1"/>
          </p:cNvSpPr>
          <p:nvPr/>
        </p:nvSpPr>
        <p:spPr bwMode="auto">
          <a:xfrm>
            <a:off x="7162799" y="2892425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5" name="Text Box 89"/>
          <p:cNvSpPr txBox="1">
            <a:spLocks noChangeArrowheads="1"/>
          </p:cNvSpPr>
          <p:nvPr/>
        </p:nvSpPr>
        <p:spPr bwMode="auto">
          <a:xfrm>
            <a:off x="6926262" y="2700338"/>
            <a:ext cx="4397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ALU2</a:t>
            </a:r>
          </a:p>
        </p:txBody>
      </p:sp>
      <p:sp>
        <p:nvSpPr>
          <p:cNvPr id="86" name="Line 90"/>
          <p:cNvSpPr>
            <a:spLocks noChangeShapeType="1"/>
          </p:cNvSpPr>
          <p:nvPr/>
        </p:nvSpPr>
        <p:spPr bwMode="auto">
          <a:xfrm>
            <a:off x="6548437" y="3198813"/>
            <a:ext cx="500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7" name="Line 91"/>
          <p:cNvSpPr>
            <a:spLocks noChangeShapeType="1"/>
          </p:cNvSpPr>
          <p:nvPr/>
        </p:nvSpPr>
        <p:spPr bwMode="auto">
          <a:xfrm flipH="1">
            <a:off x="6816724" y="31210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Text Box 92"/>
          <p:cNvSpPr txBox="1">
            <a:spLocks noChangeArrowheads="1"/>
          </p:cNvSpPr>
          <p:nvPr/>
        </p:nvSpPr>
        <p:spPr bwMode="auto">
          <a:xfrm>
            <a:off x="6702424" y="29686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9" name="Line 93"/>
          <p:cNvSpPr>
            <a:spLocks noChangeShapeType="1"/>
          </p:cNvSpPr>
          <p:nvPr/>
        </p:nvSpPr>
        <p:spPr bwMode="auto">
          <a:xfrm flipH="1">
            <a:off x="4281487" y="2697163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0" name="Text Box 94"/>
          <p:cNvSpPr txBox="1">
            <a:spLocks noChangeArrowheads="1"/>
          </p:cNvSpPr>
          <p:nvPr/>
        </p:nvSpPr>
        <p:spPr bwMode="auto">
          <a:xfrm>
            <a:off x="4205287" y="2544763"/>
            <a:ext cx="203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93" name="Text Box 98"/>
          <p:cNvSpPr txBox="1">
            <a:spLocks noChangeArrowheads="1"/>
          </p:cNvSpPr>
          <p:nvPr/>
        </p:nvSpPr>
        <p:spPr bwMode="auto">
          <a:xfrm>
            <a:off x="6702424" y="33528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95" name="Rectangle 100"/>
          <p:cNvSpPr>
            <a:spLocks noChangeArrowheads="1"/>
          </p:cNvSpPr>
          <p:nvPr/>
        </p:nvSpPr>
        <p:spPr bwMode="auto">
          <a:xfrm>
            <a:off x="5319712" y="3735388"/>
            <a:ext cx="190500" cy="26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SE</a:t>
            </a:r>
          </a:p>
        </p:txBody>
      </p:sp>
      <p:sp>
        <p:nvSpPr>
          <p:cNvPr id="96" name="Line 101"/>
          <p:cNvSpPr>
            <a:spLocks noChangeShapeType="1"/>
          </p:cNvSpPr>
          <p:nvPr/>
        </p:nvSpPr>
        <p:spPr bwMode="auto">
          <a:xfrm>
            <a:off x="5511799" y="3889375"/>
            <a:ext cx="153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7" name="Line 102"/>
          <p:cNvSpPr>
            <a:spLocks noChangeShapeType="1"/>
          </p:cNvSpPr>
          <p:nvPr/>
        </p:nvSpPr>
        <p:spPr bwMode="auto">
          <a:xfrm flipH="1">
            <a:off x="5856287" y="3811588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8" name="Text Box 103"/>
          <p:cNvSpPr txBox="1">
            <a:spLocks noChangeArrowheads="1"/>
          </p:cNvSpPr>
          <p:nvPr/>
        </p:nvSpPr>
        <p:spPr bwMode="auto">
          <a:xfrm>
            <a:off x="5741987" y="36972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99" name="Line 104"/>
          <p:cNvSpPr>
            <a:spLocks noChangeShapeType="1"/>
          </p:cNvSpPr>
          <p:nvPr/>
        </p:nvSpPr>
        <p:spPr bwMode="auto">
          <a:xfrm>
            <a:off x="4321174" y="3889375"/>
            <a:ext cx="99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0" name="Line 105"/>
          <p:cNvSpPr>
            <a:spLocks noChangeShapeType="1"/>
          </p:cNvSpPr>
          <p:nvPr/>
        </p:nvSpPr>
        <p:spPr bwMode="auto">
          <a:xfrm>
            <a:off x="4321174" y="3044825"/>
            <a:ext cx="0" cy="84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1" name="Text Box 106"/>
          <p:cNvSpPr txBox="1">
            <a:spLocks noChangeArrowheads="1"/>
          </p:cNvSpPr>
          <p:nvPr/>
        </p:nvSpPr>
        <p:spPr bwMode="auto">
          <a:xfrm>
            <a:off x="4256087" y="3706813"/>
            <a:ext cx="4381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Imm4</a:t>
            </a:r>
          </a:p>
        </p:txBody>
      </p:sp>
      <p:sp>
        <p:nvSpPr>
          <p:cNvPr id="102" name="Rectangle 107"/>
          <p:cNvSpPr>
            <a:spLocks noChangeArrowheads="1"/>
          </p:cNvSpPr>
          <p:nvPr/>
        </p:nvSpPr>
        <p:spPr bwMode="auto">
          <a:xfrm>
            <a:off x="5319712" y="4043363"/>
            <a:ext cx="190500" cy="26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ZE</a:t>
            </a:r>
          </a:p>
        </p:txBody>
      </p:sp>
      <p:sp>
        <p:nvSpPr>
          <p:cNvPr id="103" name="Line 108"/>
          <p:cNvSpPr>
            <a:spLocks noChangeShapeType="1"/>
          </p:cNvSpPr>
          <p:nvPr/>
        </p:nvSpPr>
        <p:spPr bwMode="auto">
          <a:xfrm>
            <a:off x="5511799" y="4195763"/>
            <a:ext cx="15367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4" name="Line 109"/>
          <p:cNvSpPr>
            <a:spLocks noChangeShapeType="1"/>
          </p:cNvSpPr>
          <p:nvPr/>
        </p:nvSpPr>
        <p:spPr bwMode="auto">
          <a:xfrm flipH="1">
            <a:off x="5856287" y="4156075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5" name="Text Box 110"/>
          <p:cNvSpPr txBox="1">
            <a:spLocks noChangeArrowheads="1"/>
          </p:cNvSpPr>
          <p:nvPr/>
        </p:nvSpPr>
        <p:spPr bwMode="auto">
          <a:xfrm>
            <a:off x="5741987" y="40036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06" name="Line 111"/>
          <p:cNvSpPr>
            <a:spLocks noChangeShapeType="1"/>
          </p:cNvSpPr>
          <p:nvPr/>
        </p:nvSpPr>
        <p:spPr bwMode="auto">
          <a:xfrm>
            <a:off x="4321174" y="4195763"/>
            <a:ext cx="99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" name="Text Box 112"/>
          <p:cNvSpPr txBox="1">
            <a:spLocks noChangeArrowheads="1"/>
          </p:cNvSpPr>
          <p:nvPr/>
        </p:nvSpPr>
        <p:spPr bwMode="auto">
          <a:xfrm>
            <a:off x="4256087" y="4013200"/>
            <a:ext cx="438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Imm5</a:t>
            </a:r>
          </a:p>
        </p:txBody>
      </p:sp>
      <p:sp>
        <p:nvSpPr>
          <p:cNvPr id="108" name="Line 113"/>
          <p:cNvSpPr>
            <a:spLocks noChangeShapeType="1"/>
          </p:cNvSpPr>
          <p:nvPr/>
        </p:nvSpPr>
        <p:spPr bwMode="auto">
          <a:xfrm>
            <a:off x="4321174" y="3889375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" name="Line 114"/>
          <p:cNvSpPr>
            <a:spLocks noChangeShapeType="1"/>
          </p:cNvSpPr>
          <p:nvPr/>
        </p:nvSpPr>
        <p:spPr bwMode="auto">
          <a:xfrm flipH="1">
            <a:off x="4972049" y="381158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0" name="Text Box 115"/>
          <p:cNvSpPr txBox="1">
            <a:spLocks noChangeArrowheads="1"/>
          </p:cNvSpPr>
          <p:nvPr/>
        </p:nvSpPr>
        <p:spPr bwMode="auto">
          <a:xfrm>
            <a:off x="4857749" y="36972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111" name="Line 116"/>
          <p:cNvSpPr>
            <a:spLocks noChangeShapeType="1"/>
          </p:cNvSpPr>
          <p:nvPr/>
        </p:nvSpPr>
        <p:spPr bwMode="auto">
          <a:xfrm flipH="1">
            <a:off x="4972049" y="41179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2" name="Text Box 117"/>
          <p:cNvSpPr txBox="1">
            <a:spLocks noChangeArrowheads="1"/>
          </p:cNvSpPr>
          <p:nvPr/>
        </p:nvSpPr>
        <p:spPr bwMode="auto">
          <a:xfrm>
            <a:off x="4857749" y="40036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113" name="Text Box 118"/>
          <p:cNvSpPr txBox="1">
            <a:spLocks noChangeArrowheads="1"/>
          </p:cNvSpPr>
          <p:nvPr/>
        </p:nvSpPr>
        <p:spPr bwMode="auto">
          <a:xfrm>
            <a:off x="5741987" y="2428875"/>
            <a:ext cx="441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data1</a:t>
            </a:r>
          </a:p>
        </p:txBody>
      </p:sp>
      <p:sp>
        <p:nvSpPr>
          <p:cNvPr id="114" name="Text Box 119"/>
          <p:cNvSpPr txBox="1">
            <a:spLocks noChangeArrowheads="1"/>
          </p:cNvSpPr>
          <p:nvPr/>
        </p:nvSpPr>
        <p:spPr bwMode="auto">
          <a:xfrm>
            <a:off x="5741987" y="3044825"/>
            <a:ext cx="441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data2</a:t>
            </a:r>
          </a:p>
        </p:txBody>
      </p:sp>
      <p:sp>
        <p:nvSpPr>
          <p:cNvPr id="115" name="Text Box 120"/>
          <p:cNvSpPr txBox="1">
            <a:spLocks noChangeArrowheads="1"/>
          </p:cNvSpPr>
          <p:nvPr/>
        </p:nvSpPr>
        <p:spPr bwMode="auto">
          <a:xfrm>
            <a:off x="5741987" y="338931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dataw</a:t>
            </a:r>
          </a:p>
        </p:txBody>
      </p:sp>
      <p:sp>
        <p:nvSpPr>
          <p:cNvPr id="116" name="Line 121"/>
          <p:cNvSpPr>
            <a:spLocks noChangeShapeType="1"/>
          </p:cNvSpPr>
          <p:nvPr/>
        </p:nvSpPr>
        <p:spPr bwMode="auto">
          <a:xfrm flipH="1">
            <a:off x="6126162" y="3505200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7" name="Line 122"/>
          <p:cNvSpPr>
            <a:spLocks noChangeShapeType="1"/>
          </p:cNvSpPr>
          <p:nvPr/>
        </p:nvSpPr>
        <p:spPr bwMode="auto">
          <a:xfrm flipH="1">
            <a:off x="6240462" y="3427413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8" name="Text Box 123"/>
          <p:cNvSpPr txBox="1">
            <a:spLocks noChangeArrowheads="1"/>
          </p:cNvSpPr>
          <p:nvPr/>
        </p:nvSpPr>
        <p:spPr bwMode="auto">
          <a:xfrm>
            <a:off x="6126162" y="32750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19" name="Line 124"/>
          <p:cNvSpPr>
            <a:spLocks noChangeShapeType="1"/>
          </p:cNvSpPr>
          <p:nvPr/>
        </p:nvSpPr>
        <p:spPr bwMode="auto">
          <a:xfrm>
            <a:off x="6356349" y="3505200"/>
            <a:ext cx="0" cy="998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0" name="Freeform 125"/>
          <p:cNvSpPr>
            <a:spLocks/>
          </p:cNvSpPr>
          <p:nvPr/>
        </p:nvSpPr>
        <p:spPr bwMode="auto">
          <a:xfrm>
            <a:off x="7723187" y="2047875"/>
            <a:ext cx="766762" cy="1881188"/>
          </a:xfrm>
          <a:custGeom>
            <a:avLst/>
            <a:gdLst>
              <a:gd name="T0" fmla="*/ 0 w 483"/>
              <a:gd name="T1" fmla="*/ 0 h 1185"/>
              <a:gd name="T2" fmla="*/ 0 w 483"/>
              <a:gd name="T3" fmla="*/ 652463 h 1185"/>
              <a:gd name="T4" fmla="*/ 344487 w 483"/>
              <a:gd name="T5" fmla="*/ 922338 h 1185"/>
              <a:gd name="T6" fmla="*/ 0 w 483"/>
              <a:gd name="T7" fmla="*/ 1228725 h 1185"/>
              <a:gd name="T8" fmla="*/ 0 w 483"/>
              <a:gd name="T9" fmla="*/ 1881188 h 1185"/>
              <a:gd name="T10" fmla="*/ 766762 w 483"/>
              <a:gd name="T11" fmla="*/ 1344613 h 1185"/>
              <a:gd name="T12" fmla="*/ 766762 w 483"/>
              <a:gd name="T13" fmla="*/ 460375 h 1185"/>
              <a:gd name="T14" fmla="*/ 0 w 483"/>
              <a:gd name="T15" fmla="*/ 0 h 11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83"/>
              <a:gd name="T25" fmla="*/ 0 h 1185"/>
              <a:gd name="T26" fmla="*/ 483 w 483"/>
              <a:gd name="T27" fmla="*/ 1185 h 11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83" h="1185">
                <a:moveTo>
                  <a:pt x="0" y="0"/>
                </a:moveTo>
                <a:lnTo>
                  <a:pt x="0" y="411"/>
                </a:lnTo>
                <a:lnTo>
                  <a:pt x="217" y="581"/>
                </a:lnTo>
                <a:lnTo>
                  <a:pt x="0" y="774"/>
                </a:lnTo>
                <a:lnTo>
                  <a:pt x="0" y="1185"/>
                </a:lnTo>
                <a:lnTo>
                  <a:pt x="483" y="847"/>
                </a:lnTo>
                <a:lnTo>
                  <a:pt x="483" y="29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1" name="Line 126"/>
          <p:cNvSpPr>
            <a:spLocks noChangeShapeType="1"/>
          </p:cNvSpPr>
          <p:nvPr/>
        </p:nvSpPr>
        <p:spPr bwMode="auto">
          <a:xfrm>
            <a:off x="7354887" y="3697287"/>
            <a:ext cx="138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2" name="Line 127"/>
          <p:cNvSpPr>
            <a:spLocks noChangeShapeType="1"/>
          </p:cNvSpPr>
          <p:nvPr/>
        </p:nvSpPr>
        <p:spPr bwMode="auto">
          <a:xfrm flipV="1">
            <a:off x="7491412" y="3622675"/>
            <a:ext cx="1587" cy="74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3" name="Line 128"/>
          <p:cNvSpPr>
            <a:spLocks noChangeShapeType="1"/>
          </p:cNvSpPr>
          <p:nvPr/>
        </p:nvSpPr>
        <p:spPr bwMode="auto">
          <a:xfrm>
            <a:off x="1384300" y="4081463"/>
            <a:ext cx="30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4" name="Line 129"/>
          <p:cNvSpPr>
            <a:spLocks noChangeShapeType="1"/>
          </p:cNvSpPr>
          <p:nvPr/>
        </p:nvSpPr>
        <p:spPr bwMode="auto">
          <a:xfrm>
            <a:off x="1384300" y="4081463"/>
            <a:ext cx="0" cy="1114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5" name="Line 130"/>
          <p:cNvSpPr>
            <a:spLocks noChangeShapeType="1"/>
          </p:cNvSpPr>
          <p:nvPr/>
        </p:nvSpPr>
        <p:spPr bwMode="auto">
          <a:xfrm>
            <a:off x="1384300" y="5195888"/>
            <a:ext cx="52419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6" name="Line 131"/>
          <p:cNvSpPr>
            <a:spLocks noChangeShapeType="1"/>
          </p:cNvSpPr>
          <p:nvPr/>
        </p:nvSpPr>
        <p:spPr bwMode="auto">
          <a:xfrm>
            <a:off x="6626224" y="2546350"/>
            <a:ext cx="0" cy="2649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7" name="Line 133"/>
          <p:cNvSpPr>
            <a:spLocks noChangeShapeType="1"/>
          </p:cNvSpPr>
          <p:nvPr/>
        </p:nvSpPr>
        <p:spPr bwMode="auto">
          <a:xfrm>
            <a:off x="846138" y="3082925"/>
            <a:ext cx="42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8" name="Line 134"/>
          <p:cNvSpPr>
            <a:spLocks noChangeShapeType="1"/>
          </p:cNvSpPr>
          <p:nvPr/>
        </p:nvSpPr>
        <p:spPr bwMode="auto">
          <a:xfrm flipV="1">
            <a:off x="846138" y="1470025"/>
            <a:ext cx="0" cy="161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9" name="Line 135"/>
          <p:cNvSpPr>
            <a:spLocks noChangeShapeType="1"/>
          </p:cNvSpPr>
          <p:nvPr/>
        </p:nvSpPr>
        <p:spPr bwMode="auto">
          <a:xfrm flipV="1">
            <a:off x="6702424" y="1470025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0" name="Line 136"/>
          <p:cNvSpPr>
            <a:spLocks noChangeShapeType="1"/>
          </p:cNvSpPr>
          <p:nvPr/>
        </p:nvSpPr>
        <p:spPr bwMode="auto">
          <a:xfrm flipH="1">
            <a:off x="846138" y="1470024"/>
            <a:ext cx="5856286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1" name="Rectangle 138"/>
          <p:cNvSpPr>
            <a:spLocks noChangeArrowheads="1"/>
          </p:cNvSpPr>
          <p:nvPr/>
        </p:nvSpPr>
        <p:spPr bwMode="auto">
          <a:xfrm>
            <a:off x="8720137" y="2660650"/>
            <a:ext cx="192087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2" name="Line 139"/>
          <p:cNvSpPr>
            <a:spLocks noChangeShapeType="1"/>
          </p:cNvSpPr>
          <p:nvPr/>
        </p:nvSpPr>
        <p:spPr bwMode="auto">
          <a:xfrm>
            <a:off x="8489949" y="2928938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" name="AutoShape 140"/>
          <p:cNvSpPr>
            <a:spLocks noChangeArrowheads="1"/>
          </p:cNvSpPr>
          <p:nvPr/>
        </p:nvSpPr>
        <p:spPr bwMode="auto">
          <a:xfrm rot="10800000">
            <a:off x="6088062" y="4503738"/>
            <a:ext cx="498475" cy="192087"/>
          </a:xfrm>
          <a:custGeom>
            <a:avLst/>
            <a:gdLst>
              <a:gd name="T0" fmla="*/ 10065641 w 21600"/>
              <a:gd name="T1" fmla="*/ 854111 h 21600"/>
              <a:gd name="T2" fmla="*/ 5751801 w 21600"/>
              <a:gd name="T3" fmla="*/ 1708214 h 21600"/>
              <a:gd name="T4" fmla="*/ 1437939 w 21600"/>
              <a:gd name="T5" fmla="*/ 854111 h 21600"/>
              <a:gd name="T6" fmla="*/ 5751801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4" name="Line 141"/>
          <p:cNvSpPr>
            <a:spLocks noChangeShapeType="1"/>
          </p:cNvSpPr>
          <p:nvPr/>
        </p:nvSpPr>
        <p:spPr bwMode="auto">
          <a:xfrm rot="16200000" flipH="1">
            <a:off x="9028112" y="3851275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5" name="Line 145"/>
          <p:cNvSpPr>
            <a:spLocks noChangeShapeType="1"/>
          </p:cNvSpPr>
          <p:nvPr/>
        </p:nvSpPr>
        <p:spPr bwMode="auto">
          <a:xfrm rot="16200000">
            <a:off x="6068218" y="4485481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6" name="Line 146"/>
          <p:cNvSpPr>
            <a:spLocks noChangeShapeType="1"/>
          </p:cNvSpPr>
          <p:nvPr/>
        </p:nvSpPr>
        <p:spPr bwMode="auto">
          <a:xfrm rot="16200000">
            <a:off x="6068218" y="4791869"/>
            <a:ext cx="192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7" name="Line 148"/>
          <p:cNvSpPr>
            <a:spLocks noChangeShapeType="1"/>
          </p:cNvSpPr>
          <p:nvPr/>
        </p:nvSpPr>
        <p:spPr bwMode="auto">
          <a:xfrm flipV="1">
            <a:off x="6510337" y="4695825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8" name="Line 149"/>
          <p:cNvSpPr>
            <a:spLocks noChangeShapeType="1"/>
          </p:cNvSpPr>
          <p:nvPr/>
        </p:nvSpPr>
        <p:spPr bwMode="auto">
          <a:xfrm>
            <a:off x="6510337" y="4849813"/>
            <a:ext cx="251698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9" name="Line 150"/>
          <p:cNvSpPr>
            <a:spLocks noChangeShapeType="1"/>
          </p:cNvSpPr>
          <p:nvPr/>
        </p:nvSpPr>
        <p:spPr bwMode="auto">
          <a:xfrm flipV="1">
            <a:off x="9027318" y="2915444"/>
            <a:ext cx="0" cy="1920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0" name="Line 151"/>
          <p:cNvSpPr>
            <a:spLocks noChangeShapeType="1"/>
          </p:cNvSpPr>
          <p:nvPr/>
        </p:nvSpPr>
        <p:spPr bwMode="auto">
          <a:xfrm flipV="1">
            <a:off x="8912224" y="2913063"/>
            <a:ext cx="1150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1" name="Text Box 152"/>
          <p:cNvSpPr txBox="1">
            <a:spLocks noChangeArrowheads="1"/>
          </p:cNvSpPr>
          <p:nvPr/>
        </p:nvSpPr>
        <p:spPr bwMode="auto">
          <a:xfrm>
            <a:off x="8869362" y="3858168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42" name="Line 153"/>
          <p:cNvSpPr>
            <a:spLocks noChangeShapeType="1"/>
          </p:cNvSpPr>
          <p:nvPr/>
        </p:nvSpPr>
        <p:spPr bwMode="auto">
          <a:xfrm>
            <a:off x="4013199" y="4235450"/>
            <a:ext cx="11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" name="Line 154"/>
          <p:cNvSpPr>
            <a:spLocks noChangeShapeType="1"/>
          </p:cNvSpPr>
          <p:nvPr/>
        </p:nvSpPr>
        <p:spPr bwMode="auto">
          <a:xfrm>
            <a:off x="4129087" y="4235450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4" name="Line 155"/>
          <p:cNvSpPr>
            <a:spLocks noChangeShapeType="1"/>
          </p:cNvSpPr>
          <p:nvPr/>
        </p:nvSpPr>
        <p:spPr bwMode="auto">
          <a:xfrm>
            <a:off x="4129087" y="4887913"/>
            <a:ext cx="2035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" name="Text Box 156"/>
          <p:cNvSpPr txBox="1">
            <a:spLocks noChangeArrowheads="1"/>
          </p:cNvSpPr>
          <p:nvPr/>
        </p:nvSpPr>
        <p:spPr bwMode="auto">
          <a:xfrm>
            <a:off x="5587999" y="4429125"/>
            <a:ext cx="4572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RegIn</a:t>
            </a:r>
          </a:p>
        </p:txBody>
      </p:sp>
      <p:sp>
        <p:nvSpPr>
          <p:cNvPr id="146" name="Line 157"/>
          <p:cNvSpPr>
            <a:spLocks noChangeShapeType="1"/>
          </p:cNvSpPr>
          <p:nvPr/>
        </p:nvSpPr>
        <p:spPr bwMode="auto">
          <a:xfrm>
            <a:off x="8228012" y="21621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7" name="Text Box 158"/>
          <p:cNvSpPr txBox="1">
            <a:spLocks noChangeArrowheads="1"/>
          </p:cNvSpPr>
          <p:nvPr/>
        </p:nvSpPr>
        <p:spPr bwMode="auto">
          <a:xfrm>
            <a:off x="7962899" y="1970088"/>
            <a:ext cx="4968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ALUop</a:t>
            </a:r>
          </a:p>
        </p:txBody>
      </p:sp>
      <p:sp>
        <p:nvSpPr>
          <p:cNvPr id="148" name="Line 159"/>
          <p:cNvSpPr>
            <a:spLocks noChangeShapeType="1"/>
          </p:cNvSpPr>
          <p:nvPr/>
        </p:nvSpPr>
        <p:spPr bwMode="auto">
          <a:xfrm rot="16200000" flipH="1">
            <a:off x="8181974" y="21240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9" name="Text Box 160"/>
          <p:cNvSpPr txBox="1">
            <a:spLocks noChangeArrowheads="1"/>
          </p:cNvSpPr>
          <p:nvPr/>
        </p:nvSpPr>
        <p:spPr bwMode="auto">
          <a:xfrm>
            <a:off x="8221662" y="21224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150" name="Line 161"/>
          <p:cNvSpPr>
            <a:spLocks noChangeShapeType="1"/>
          </p:cNvSpPr>
          <p:nvPr/>
        </p:nvSpPr>
        <p:spPr bwMode="auto">
          <a:xfrm flipV="1">
            <a:off x="3898899" y="45434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1" name="Text Box 162"/>
          <p:cNvSpPr txBox="1">
            <a:spLocks noChangeArrowheads="1"/>
          </p:cNvSpPr>
          <p:nvPr/>
        </p:nvSpPr>
        <p:spPr bwMode="auto">
          <a:xfrm>
            <a:off x="3035300" y="4657725"/>
            <a:ext cx="6080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MDRload</a:t>
            </a:r>
          </a:p>
        </p:txBody>
      </p:sp>
      <p:sp>
        <p:nvSpPr>
          <p:cNvPr id="152" name="Line 163"/>
          <p:cNvSpPr>
            <a:spLocks noChangeShapeType="1"/>
          </p:cNvSpPr>
          <p:nvPr/>
        </p:nvSpPr>
        <p:spPr bwMode="auto">
          <a:xfrm>
            <a:off x="3936999" y="2162175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" name="Text Box 164"/>
          <p:cNvSpPr txBox="1">
            <a:spLocks noChangeArrowheads="1"/>
          </p:cNvSpPr>
          <p:nvPr/>
        </p:nvSpPr>
        <p:spPr bwMode="auto">
          <a:xfrm>
            <a:off x="3724441" y="1946275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IR2ld</a:t>
            </a:r>
            <a:endParaRPr lang="en-US" altLang="en-US" u="sng" dirty="0"/>
          </a:p>
        </p:txBody>
      </p:sp>
      <p:sp>
        <p:nvSpPr>
          <p:cNvPr id="154" name="Text Box 166"/>
          <p:cNvSpPr txBox="1">
            <a:spLocks noChangeArrowheads="1"/>
          </p:cNvSpPr>
          <p:nvPr/>
        </p:nvSpPr>
        <p:spPr bwMode="auto">
          <a:xfrm rot="10800000">
            <a:off x="8643242" y="2696955"/>
            <a:ext cx="307777" cy="436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ALUout</a:t>
            </a:r>
          </a:p>
        </p:txBody>
      </p:sp>
      <p:sp>
        <p:nvSpPr>
          <p:cNvPr id="155" name="Text Box 167"/>
          <p:cNvSpPr txBox="1">
            <a:spLocks noChangeArrowheads="1"/>
          </p:cNvSpPr>
          <p:nvPr/>
        </p:nvSpPr>
        <p:spPr bwMode="auto">
          <a:xfrm>
            <a:off x="5362574" y="2890838"/>
            <a:ext cx="354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RF</a:t>
            </a:r>
          </a:p>
        </p:txBody>
      </p:sp>
      <p:sp>
        <p:nvSpPr>
          <p:cNvPr id="156" name="Line 168"/>
          <p:cNvSpPr>
            <a:spLocks noChangeShapeType="1"/>
          </p:cNvSpPr>
          <p:nvPr/>
        </p:nvSpPr>
        <p:spPr bwMode="auto">
          <a:xfrm>
            <a:off x="5510212" y="22383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7" name="Text Box 169"/>
          <p:cNvSpPr txBox="1">
            <a:spLocks noChangeArrowheads="1"/>
          </p:cNvSpPr>
          <p:nvPr/>
        </p:nvSpPr>
        <p:spPr bwMode="auto">
          <a:xfrm>
            <a:off x="5249862" y="2046288"/>
            <a:ext cx="5556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RFWrite</a:t>
            </a:r>
          </a:p>
        </p:txBody>
      </p:sp>
      <p:sp>
        <p:nvSpPr>
          <p:cNvPr id="158" name="Rectangle 170"/>
          <p:cNvSpPr>
            <a:spLocks noChangeArrowheads="1"/>
          </p:cNvSpPr>
          <p:nvPr/>
        </p:nvSpPr>
        <p:spPr bwMode="auto">
          <a:xfrm>
            <a:off x="8029574" y="3927475"/>
            <a:ext cx="192088" cy="1920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9" name="Rectangle 171"/>
          <p:cNvSpPr>
            <a:spLocks noChangeArrowheads="1"/>
          </p:cNvSpPr>
          <p:nvPr/>
        </p:nvSpPr>
        <p:spPr bwMode="auto">
          <a:xfrm>
            <a:off x="8221662" y="3927475"/>
            <a:ext cx="192087" cy="1920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60" name="Text Box 172"/>
          <p:cNvSpPr txBox="1">
            <a:spLocks noChangeArrowheads="1"/>
          </p:cNvSpPr>
          <p:nvPr/>
        </p:nvSpPr>
        <p:spPr bwMode="auto">
          <a:xfrm>
            <a:off x="8029574" y="3927475"/>
            <a:ext cx="2571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N</a:t>
            </a:r>
          </a:p>
        </p:txBody>
      </p:sp>
      <p:sp>
        <p:nvSpPr>
          <p:cNvPr id="161" name="Text Box 173"/>
          <p:cNvSpPr txBox="1">
            <a:spLocks noChangeArrowheads="1"/>
          </p:cNvSpPr>
          <p:nvPr/>
        </p:nvSpPr>
        <p:spPr bwMode="auto">
          <a:xfrm>
            <a:off x="8221662" y="3927475"/>
            <a:ext cx="2460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</a:t>
            </a:r>
          </a:p>
        </p:txBody>
      </p:sp>
      <p:sp>
        <p:nvSpPr>
          <p:cNvPr id="162" name="Line 174"/>
          <p:cNvSpPr>
            <a:spLocks noChangeShapeType="1"/>
          </p:cNvSpPr>
          <p:nvPr/>
        </p:nvSpPr>
        <p:spPr bwMode="auto">
          <a:xfrm>
            <a:off x="8105774" y="3659188"/>
            <a:ext cx="0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3" name="Line 175"/>
          <p:cNvSpPr>
            <a:spLocks noChangeShapeType="1"/>
          </p:cNvSpPr>
          <p:nvPr/>
        </p:nvSpPr>
        <p:spPr bwMode="auto">
          <a:xfrm>
            <a:off x="8297862" y="3544888"/>
            <a:ext cx="0" cy="382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" name="Line 176"/>
          <p:cNvSpPr>
            <a:spLocks noChangeShapeType="1"/>
          </p:cNvSpPr>
          <p:nvPr/>
        </p:nvSpPr>
        <p:spPr bwMode="auto">
          <a:xfrm>
            <a:off x="7799387" y="4043363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5" name="Text Box 177"/>
          <p:cNvSpPr txBox="1">
            <a:spLocks noChangeArrowheads="1"/>
          </p:cNvSpPr>
          <p:nvPr/>
        </p:nvSpPr>
        <p:spPr bwMode="auto">
          <a:xfrm>
            <a:off x="7343774" y="4018756"/>
            <a:ext cx="6191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FlagWrite</a:t>
            </a:r>
            <a:endParaRPr lang="en-US" altLang="en-US" u="sng" dirty="0"/>
          </a:p>
        </p:txBody>
      </p:sp>
      <p:sp>
        <p:nvSpPr>
          <p:cNvPr id="166" name="Line 178"/>
          <p:cNvSpPr>
            <a:spLocks noChangeShapeType="1"/>
          </p:cNvSpPr>
          <p:nvPr/>
        </p:nvSpPr>
        <p:spPr bwMode="auto">
          <a:xfrm>
            <a:off x="8143874" y="4119563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7" name="Line 179"/>
          <p:cNvSpPr>
            <a:spLocks noChangeShapeType="1"/>
          </p:cNvSpPr>
          <p:nvPr/>
        </p:nvSpPr>
        <p:spPr bwMode="auto">
          <a:xfrm>
            <a:off x="8297862" y="4119563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8" name="Line 180"/>
          <p:cNvSpPr>
            <a:spLocks noChangeShapeType="1"/>
          </p:cNvSpPr>
          <p:nvPr/>
        </p:nvSpPr>
        <p:spPr bwMode="auto">
          <a:xfrm flipV="1">
            <a:off x="883860" y="391794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9" name="Text Box 181"/>
          <p:cNvSpPr txBox="1">
            <a:spLocks noChangeArrowheads="1"/>
          </p:cNvSpPr>
          <p:nvPr/>
        </p:nvSpPr>
        <p:spPr bwMode="auto">
          <a:xfrm>
            <a:off x="570725" y="4003675"/>
            <a:ext cx="5397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PCwrite</a:t>
            </a:r>
            <a:endParaRPr lang="en-US" altLang="en-US" u="sng" dirty="0"/>
          </a:p>
        </p:txBody>
      </p:sp>
      <p:sp>
        <p:nvSpPr>
          <p:cNvPr id="170" name="Line 182"/>
          <p:cNvSpPr>
            <a:spLocks noChangeShapeType="1"/>
          </p:cNvSpPr>
          <p:nvPr/>
        </p:nvSpPr>
        <p:spPr bwMode="auto">
          <a:xfrm flipV="1">
            <a:off x="8566149" y="1201738"/>
            <a:ext cx="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1" name="Line 183"/>
          <p:cNvSpPr>
            <a:spLocks noChangeShapeType="1"/>
          </p:cNvSpPr>
          <p:nvPr/>
        </p:nvSpPr>
        <p:spPr bwMode="auto">
          <a:xfrm flipH="1">
            <a:off x="269875" y="1201738"/>
            <a:ext cx="82970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3" name="Line 185"/>
          <p:cNvSpPr>
            <a:spLocks noChangeShapeType="1"/>
          </p:cNvSpPr>
          <p:nvPr/>
        </p:nvSpPr>
        <p:spPr bwMode="auto">
          <a:xfrm flipV="1">
            <a:off x="583408" y="3567112"/>
            <a:ext cx="21193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" name="Line 186"/>
          <p:cNvSpPr>
            <a:spLocks noChangeShapeType="1"/>
          </p:cNvSpPr>
          <p:nvPr/>
        </p:nvSpPr>
        <p:spPr bwMode="auto">
          <a:xfrm rot="16200000" flipH="1">
            <a:off x="8528049" y="14319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5" name="Text Box 187"/>
          <p:cNvSpPr txBox="1">
            <a:spLocks noChangeArrowheads="1"/>
          </p:cNvSpPr>
          <p:nvPr/>
        </p:nvSpPr>
        <p:spPr bwMode="auto">
          <a:xfrm>
            <a:off x="8413749" y="14700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76" name="Line 188"/>
          <p:cNvSpPr>
            <a:spLocks noChangeShapeType="1"/>
          </p:cNvSpPr>
          <p:nvPr/>
        </p:nvSpPr>
        <p:spPr bwMode="auto">
          <a:xfrm>
            <a:off x="4321174" y="4389438"/>
            <a:ext cx="2727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7" name="Line 189"/>
          <p:cNvSpPr>
            <a:spLocks noChangeShapeType="1"/>
          </p:cNvSpPr>
          <p:nvPr/>
        </p:nvSpPr>
        <p:spPr bwMode="auto">
          <a:xfrm>
            <a:off x="4321174" y="4197350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8" name="Text Box 190"/>
          <p:cNvSpPr txBox="1">
            <a:spLocks noChangeArrowheads="1"/>
          </p:cNvSpPr>
          <p:nvPr/>
        </p:nvSpPr>
        <p:spPr bwMode="auto">
          <a:xfrm>
            <a:off x="4244974" y="4197350"/>
            <a:ext cx="438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Imm3</a:t>
            </a:r>
          </a:p>
        </p:txBody>
      </p:sp>
      <p:sp>
        <p:nvSpPr>
          <p:cNvPr id="179" name="Rectangle 191"/>
          <p:cNvSpPr>
            <a:spLocks noChangeArrowheads="1"/>
          </p:cNvSpPr>
          <p:nvPr/>
        </p:nvSpPr>
        <p:spPr bwMode="auto">
          <a:xfrm>
            <a:off x="5051424" y="4235450"/>
            <a:ext cx="190500" cy="268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ZE</a:t>
            </a:r>
          </a:p>
        </p:txBody>
      </p:sp>
      <p:sp>
        <p:nvSpPr>
          <p:cNvPr id="180" name="Text Box 192"/>
          <p:cNvSpPr txBox="1">
            <a:spLocks noChangeArrowheads="1"/>
          </p:cNvSpPr>
          <p:nvPr/>
        </p:nvSpPr>
        <p:spPr bwMode="auto">
          <a:xfrm>
            <a:off x="1187450" y="29765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81" name="Text Box 193"/>
          <p:cNvSpPr txBox="1">
            <a:spLocks noChangeArrowheads="1"/>
          </p:cNvSpPr>
          <p:nvPr/>
        </p:nvSpPr>
        <p:spPr bwMode="auto">
          <a:xfrm>
            <a:off x="1192213" y="33131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182" name="Text Box 194"/>
          <p:cNvSpPr txBox="1">
            <a:spLocks noChangeArrowheads="1"/>
          </p:cNvSpPr>
          <p:nvPr/>
        </p:nvSpPr>
        <p:spPr bwMode="auto">
          <a:xfrm>
            <a:off x="4359274" y="26606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183" name="Text Box 195"/>
          <p:cNvSpPr txBox="1">
            <a:spLocks noChangeArrowheads="1"/>
          </p:cNvSpPr>
          <p:nvPr/>
        </p:nvSpPr>
        <p:spPr bwMode="auto">
          <a:xfrm>
            <a:off x="4359274" y="22764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86" name="Text Box 198"/>
          <p:cNvSpPr txBox="1">
            <a:spLocks noChangeArrowheads="1"/>
          </p:cNvSpPr>
          <p:nvPr/>
        </p:nvSpPr>
        <p:spPr bwMode="auto">
          <a:xfrm>
            <a:off x="6998471" y="3121025"/>
            <a:ext cx="3000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00</a:t>
            </a:r>
            <a:endParaRPr lang="en-US" altLang="en-US" dirty="0"/>
          </a:p>
        </p:txBody>
      </p:sp>
      <p:sp>
        <p:nvSpPr>
          <p:cNvPr id="188" name="Text Box 200"/>
          <p:cNvSpPr txBox="1">
            <a:spLocks noChangeArrowheads="1"/>
          </p:cNvSpPr>
          <p:nvPr/>
        </p:nvSpPr>
        <p:spPr bwMode="auto">
          <a:xfrm>
            <a:off x="6998471" y="3735388"/>
            <a:ext cx="3000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01</a:t>
            </a:r>
            <a:endParaRPr lang="en-US" altLang="en-US" dirty="0"/>
          </a:p>
        </p:txBody>
      </p:sp>
      <p:sp>
        <p:nvSpPr>
          <p:cNvPr id="189" name="Text Box 201"/>
          <p:cNvSpPr txBox="1">
            <a:spLocks noChangeArrowheads="1"/>
          </p:cNvSpPr>
          <p:nvPr/>
        </p:nvSpPr>
        <p:spPr bwMode="auto">
          <a:xfrm>
            <a:off x="6998471" y="4043363"/>
            <a:ext cx="3000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10</a:t>
            </a:r>
            <a:endParaRPr lang="en-US" altLang="en-US" dirty="0"/>
          </a:p>
        </p:txBody>
      </p:sp>
      <p:sp>
        <p:nvSpPr>
          <p:cNvPr id="190" name="Text Box 202"/>
          <p:cNvSpPr txBox="1">
            <a:spLocks noChangeArrowheads="1"/>
          </p:cNvSpPr>
          <p:nvPr/>
        </p:nvSpPr>
        <p:spPr bwMode="auto">
          <a:xfrm>
            <a:off x="6998471" y="4273550"/>
            <a:ext cx="3000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11</a:t>
            </a:r>
            <a:endParaRPr lang="en-US" altLang="en-US" dirty="0"/>
          </a:p>
        </p:txBody>
      </p:sp>
      <p:sp>
        <p:nvSpPr>
          <p:cNvPr id="191" name="Text Box 203"/>
          <p:cNvSpPr txBox="1">
            <a:spLocks noChangeArrowheads="1"/>
          </p:cNvSpPr>
          <p:nvPr/>
        </p:nvSpPr>
        <p:spPr bwMode="auto">
          <a:xfrm>
            <a:off x="8059737" y="2852738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ALU</a:t>
            </a:r>
          </a:p>
        </p:txBody>
      </p:sp>
      <p:sp>
        <p:nvSpPr>
          <p:cNvPr id="206" name="Text Box 14"/>
          <p:cNvSpPr txBox="1">
            <a:spLocks noChangeArrowheads="1"/>
          </p:cNvSpPr>
          <p:nvPr/>
        </p:nvSpPr>
        <p:spPr bwMode="auto">
          <a:xfrm>
            <a:off x="507207" y="3334544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192" name="Rectangle 27"/>
          <p:cNvSpPr>
            <a:spLocks noChangeArrowheads="1"/>
          </p:cNvSpPr>
          <p:nvPr/>
        </p:nvSpPr>
        <p:spPr bwMode="auto">
          <a:xfrm>
            <a:off x="3304382" y="2401887"/>
            <a:ext cx="192087" cy="126841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IR1</a:t>
            </a:r>
            <a:endParaRPr lang="en-US" altLang="en-US" dirty="0"/>
          </a:p>
        </p:txBody>
      </p:sp>
      <p:sp>
        <p:nvSpPr>
          <p:cNvPr id="193" name="Line 34"/>
          <p:cNvSpPr>
            <a:spLocks noChangeShapeType="1"/>
          </p:cNvSpPr>
          <p:nvPr/>
        </p:nvSpPr>
        <p:spPr bwMode="auto">
          <a:xfrm flipV="1">
            <a:off x="3505198" y="3045619"/>
            <a:ext cx="354014" cy="21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" name="Line 163"/>
          <p:cNvSpPr>
            <a:spLocks noChangeShapeType="1"/>
          </p:cNvSpPr>
          <p:nvPr/>
        </p:nvSpPr>
        <p:spPr bwMode="auto">
          <a:xfrm>
            <a:off x="3400425" y="2127189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5" name="Text Box 164"/>
          <p:cNvSpPr txBox="1">
            <a:spLocks noChangeArrowheads="1"/>
          </p:cNvSpPr>
          <p:nvPr/>
        </p:nvSpPr>
        <p:spPr bwMode="auto">
          <a:xfrm>
            <a:off x="3187868" y="1911289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IR1ld</a:t>
            </a:r>
            <a:endParaRPr lang="en-US" altLang="en-US" u="sng" dirty="0"/>
          </a:p>
        </p:txBody>
      </p:sp>
      <p:sp>
        <p:nvSpPr>
          <p:cNvPr id="2" name="Freeform 1"/>
          <p:cNvSpPr/>
          <p:nvPr/>
        </p:nvSpPr>
        <p:spPr>
          <a:xfrm>
            <a:off x="4040372" y="2307265"/>
            <a:ext cx="818707" cy="303028"/>
          </a:xfrm>
          <a:custGeom>
            <a:avLst/>
            <a:gdLst>
              <a:gd name="connsiteX0" fmla="*/ 0 w 818707"/>
              <a:gd name="connsiteY0" fmla="*/ 303028 h 303028"/>
              <a:gd name="connsiteX1" fmla="*/ 53163 w 818707"/>
              <a:gd name="connsiteY1" fmla="*/ 297712 h 303028"/>
              <a:gd name="connsiteX2" fmla="*/ 74428 w 818707"/>
              <a:gd name="connsiteY2" fmla="*/ 260498 h 303028"/>
              <a:gd name="connsiteX3" fmla="*/ 79744 w 818707"/>
              <a:gd name="connsiteY3" fmla="*/ 239233 h 303028"/>
              <a:gd name="connsiteX4" fmla="*/ 95693 w 818707"/>
              <a:gd name="connsiteY4" fmla="*/ 217968 h 303028"/>
              <a:gd name="connsiteX5" fmla="*/ 106326 w 818707"/>
              <a:gd name="connsiteY5" fmla="*/ 202019 h 303028"/>
              <a:gd name="connsiteX6" fmla="*/ 132907 w 818707"/>
              <a:gd name="connsiteY6" fmla="*/ 170121 h 303028"/>
              <a:gd name="connsiteX7" fmla="*/ 143540 w 818707"/>
              <a:gd name="connsiteY7" fmla="*/ 148856 h 303028"/>
              <a:gd name="connsiteX8" fmla="*/ 175437 w 818707"/>
              <a:gd name="connsiteY8" fmla="*/ 132907 h 303028"/>
              <a:gd name="connsiteX9" fmla="*/ 249865 w 818707"/>
              <a:gd name="connsiteY9" fmla="*/ 79744 h 303028"/>
              <a:gd name="connsiteX10" fmla="*/ 287079 w 818707"/>
              <a:gd name="connsiteY10" fmla="*/ 69112 h 303028"/>
              <a:gd name="connsiteX11" fmla="*/ 414670 w 818707"/>
              <a:gd name="connsiteY11" fmla="*/ 15949 h 303028"/>
              <a:gd name="connsiteX12" fmla="*/ 435935 w 818707"/>
              <a:gd name="connsiteY12" fmla="*/ 10633 h 303028"/>
              <a:gd name="connsiteX13" fmla="*/ 462516 w 818707"/>
              <a:gd name="connsiteY13" fmla="*/ 5316 h 303028"/>
              <a:gd name="connsiteX14" fmla="*/ 478465 w 818707"/>
              <a:gd name="connsiteY14" fmla="*/ 0 h 303028"/>
              <a:gd name="connsiteX15" fmla="*/ 510363 w 818707"/>
              <a:gd name="connsiteY15" fmla="*/ 69112 h 303028"/>
              <a:gd name="connsiteX16" fmla="*/ 520995 w 818707"/>
              <a:gd name="connsiteY16" fmla="*/ 106326 h 303028"/>
              <a:gd name="connsiteX17" fmla="*/ 536944 w 818707"/>
              <a:gd name="connsiteY17" fmla="*/ 148856 h 303028"/>
              <a:gd name="connsiteX18" fmla="*/ 563526 w 818707"/>
              <a:gd name="connsiteY18" fmla="*/ 202019 h 303028"/>
              <a:gd name="connsiteX19" fmla="*/ 574158 w 818707"/>
              <a:gd name="connsiteY19" fmla="*/ 217968 h 303028"/>
              <a:gd name="connsiteX20" fmla="*/ 669851 w 818707"/>
              <a:gd name="connsiteY20" fmla="*/ 260498 h 303028"/>
              <a:gd name="connsiteX21" fmla="*/ 691116 w 818707"/>
              <a:gd name="connsiteY21" fmla="*/ 276447 h 303028"/>
              <a:gd name="connsiteX22" fmla="*/ 723014 w 818707"/>
              <a:gd name="connsiteY22" fmla="*/ 281763 h 303028"/>
              <a:gd name="connsiteX23" fmla="*/ 818707 w 818707"/>
              <a:gd name="connsiteY23" fmla="*/ 287079 h 303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18707" h="303028">
                <a:moveTo>
                  <a:pt x="0" y="303028"/>
                </a:moveTo>
                <a:cubicBezTo>
                  <a:pt x="17721" y="301256"/>
                  <a:pt x="36268" y="303344"/>
                  <a:pt x="53163" y="297712"/>
                </a:cubicBezTo>
                <a:cubicBezTo>
                  <a:pt x="57670" y="296210"/>
                  <a:pt x="73987" y="261379"/>
                  <a:pt x="74428" y="260498"/>
                </a:cubicBezTo>
                <a:cubicBezTo>
                  <a:pt x="76200" y="253410"/>
                  <a:pt x="76476" y="245768"/>
                  <a:pt x="79744" y="239233"/>
                </a:cubicBezTo>
                <a:cubicBezTo>
                  <a:pt x="83707" y="231308"/>
                  <a:pt x="90543" y="225178"/>
                  <a:pt x="95693" y="217968"/>
                </a:cubicBezTo>
                <a:cubicBezTo>
                  <a:pt x="99407" y="212769"/>
                  <a:pt x="102403" y="207063"/>
                  <a:pt x="106326" y="202019"/>
                </a:cubicBezTo>
                <a:cubicBezTo>
                  <a:pt x="114823" y="191094"/>
                  <a:pt x="124970" y="181460"/>
                  <a:pt x="132907" y="170121"/>
                </a:cubicBezTo>
                <a:cubicBezTo>
                  <a:pt x="137452" y="163629"/>
                  <a:pt x="138467" y="154944"/>
                  <a:pt x="143540" y="148856"/>
                </a:cubicBezTo>
                <a:cubicBezTo>
                  <a:pt x="151469" y="139341"/>
                  <a:pt x="164550" y="136536"/>
                  <a:pt x="175437" y="132907"/>
                </a:cubicBezTo>
                <a:cubicBezTo>
                  <a:pt x="191864" y="119766"/>
                  <a:pt x="235017" y="83986"/>
                  <a:pt x="249865" y="79744"/>
                </a:cubicBezTo>
                <a:cubicBezTo>
                  <a:pt x="262270" y="76200"/>
                  <a:pt x="275101" y="73903"/>
                  <a:pt x="287079" y="69112"/>
                </a:cubicBezTo>
                <a:cubicBezTo>
                  <a:pt x="311890" y="59188"/>
                  <a:pt x="375705" y="25690"/>
                  <a:pt x="414670" y="15949"/>
                </a:cubicBezTo>
                <a:cubicBezTo>
                  <a:pt x="421758" y="14177"/>
                  <a:pt x="428803" y="12218"/>
                  <a:pt x="435935" y="10633"/>
                </a:cubicBezTo>
                <a:cubicBezTo>
                  <a:pt x="444756" y="8673"/>
                  <a:pt x="453750" y="7508"/>
                  <a:pt x="462516" y="5316"/>
                </a:cubicBezTo>
                <a:cubicBezTo>
                  <a:pt x="467953" y="3957"/>
                  <a:pt x="473149" y="1772"/>
                  <a:pt x="478465" y="0"/>
                </a:cubicBezTo>
                <a:cubicBezTo>
                  <a:pt x="490278" y="23625"/>
                  <a:pt x="502104" y="44336"/>
                  <a:pt x="510363" y="69112"/>
                </a:cubicBezTo>
                <a:cubicBezTo>
                  <a:pt x="514443" y="81351"/>
                  <a:pt x="517288" y="93969"/>
                  <a:pt x="520995" y="106326"/>
                </a:cubicBezTo>
                <a:cubicBezTo>
                  <a:pt x="524753" y="118854"/>
                  <a:pt x="532024" y="138314"/>
                  <a:pt x="536944" y="148856"/>
                </a:cubicBezTo>
                <a:cubicBezTo>
                  <a:pt x="545323" y="166810"/>
                  <a:pt x="552536" y="185533"/>
                  <a:pt x="563526" y="202019"/>
                </a:cubicBezTo>
                <a:cubicBezTo>
                  <a:pt x="567070" y="207335"/>
                  <a:pt x="568842" y="214424"/>
                  <a:pt x="574158" y="217968"/>
                </a:cubicBezTo>
                <a:cubicBezTo>
                  <a:pt x="634101" y="257930"/>
                  <a:pt x="613937" y="232541"/>
                  <a:pt x="669851" y="260498"/>
                </a:cubicBezTo>
                <a:cubicBezTo>
                  <a:pt x="677776" y="264461"/>
                  <a:pt x="682889" y="273156"/>
                  <a:pt x="691116" y="276447"/>
                </a:cubicBezTo>
                <a:cubicBezTo>
                  <a:pt x="701124" y="280450"/>
                  <a:pt x="712409" y="279835"/>
                  <a:pt x="723014" y="281763"/>
                </a:cubicBezTo>
                <a:cubicBezTo>
                  <a:pt x="777103" y="291597"/>
                  <a:pt x="728021" y="287079"/>
                  <a:pt x="818707" y="287079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4056321" y="2912972"/>
            <a:ext cx="786809" cy="90726"/>
          </a:xfrm>
          <a:custGeom>
            <a:avLst/>
            <a:gdLst>
              <a:gd name="connsiteX0" fmla="*/ 0 w 786809"/>
              <a:gd name="connsiteY0" fmla="*/ 90726 h 90726"/>
              <a:gd name="connsiteX1" fmla="*/ 388088 w 786809"/>
              <a:gd name="connsiteY1" fmla="*/ 26930 h 90726"/>
              <a:gd name="connsiteX2" fmla="*/ 520995 w 786809"/>
              <a:gd name="connsiteY2" fmla="*/ 21614 h 90726"/>
              <a:gd name="connsiteX3" fmla="*/ 653902 w 786809"/>
              <a:gd name="connsiteY3" fmla="*/ 10981 h 90726"/>
              <a:gd name="connsiteX4" fmla="*/ 744279 w 786809"/>
              <a:gd name="connsiteY4" fmla="*/ 349 h 90726"/>
              <a:gd name="connsiteX5" fmla="*/ 786809 w 786809"/>
              <a:gd name="connsiteY5" fmla="*/ 349 h 90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6809" h="90726">
                <a:moveTo>
                  <a:pt x="0" y="90726"/>
                </a:moveTo>
                <a:cubicBezTo>
                  <a:pt x="161344" y="57112"/>
                  <a:pt x="189810" y="48365"/>
                  <a:pt x="388088" y="26930"/>
                </a:cubicBezTo>
                <a:cubicBezTo>
                  <a:pt x="432169" y="22165"/>
                  <a:pt x="476693" y="23386"/>
                  <a:pt x="520995" y="21614"/>
                </a:cubicBezTo>
                <a:lnTo>
                  <a:pt x="653902" y="10981"/>
                </a:lnTo>
                <a:cubicBezTo>
                  <a:pt x="765781" y="2030"/>
                  <a:pt x="597586" y="8498"/>
                  <a:pt x="744279" y="349"/>
                </a:cubicBezTo>
                <a:cubicBezTo>
                  <a:pt x="758434" y="-437"/>
                  <a:pt x="772632" y="349"/>
                  <a:pt x="786809" y="349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6092456" y="2588541"/>
            <a:ext cx="287079" cy="5803"/>
          </a:xfrm>
          <a:custGeom>
            <a:avLst/>
            <a:gdLst>
              <a:gd name="connsiteX0" fmla="*/ 0 w 287079"/>
              <a:gd name="connsiteY0" fmla="*/ 487 h 5803"/>
              <a:gd name="connsiteX1" fmla="*/ 175437 w 287079"/>
              <a:gd name="connsiteY1" fmla="*/ 5803 h 5803"/>
              <a:gd name="connsiteX2" fmla="*/ 217967 w 287079"/>
              <a:gd name="connsiteY2" fmla="*/ 487 h 5803"/>
              <a:gd name="connsiteX3" fmla="*/ 287079 w 287079"/>
              <a:gd name="connsiteY3" fmla="*/ 487 h 5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079" h="5803">
                <a:moveTo>
                  <a:pt x="0" y="487"/>
                </a:moveTo>
                <a:cubicBezTo>
                  <a:pt x="58479" y="2259"/>
                  <a:pt x="116931" y="5803"/>
                  <a:pt x="175437" y="5803"/>
                </a:cubicBezTo>
                <a:cubicBezTo>
                  <a:pt x="189724" y="5803"/>
                  <a:pt x="203696" y="1167"/>
                  <a:pt x="217967" y="487"/>
                </a:cubicBezTo>
                <a:cubicBezTo>
                  <a:pt x="240978" y="-609"/>
                  <a:pt x="264042" y="487"/>
                  <a:pt x="287079" y="487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6060558" y="3110023"/>
            <a:ext cx="437978" cy="15949"/>
          </a:xfrm>
          <a:custGeom>
            <a:avLst/>
            <a:gdLst>
              <a:gd name="connsiteX0" fmla="*/ 0 w 437978"/>
              <a:gd name="connsiteY0" fmla="*/ 15949 h 15949"/>
              <a:gd name="connsiteX1" fmla="*/ 382772 w 437978"/>
              <a:gd name="connsiteY1" fmla="*/ 5317 h 15949"/>
              <a:gd name="connsiteX2" fmla="*/ 435935 w 437978"/>
              <a:gd name="connsiteY2" fmla="*/ 0 h 1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7978" h="15949">
                <a:moveTo>
                  <a:pt x="0" y="15949"/>
                </a:moveTo>
                <a:lnTo>
                  <a:pt x="382772" y="5317"/>
                </a:lnTo>
                <a:cubicBezTo>
                  <a:pt x="484753" y="-196"/>
                  <a:pt x="408789" y="0"/>
                  <a:pt x="435935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164948" y="6248400"/>
            <a:ext cx="122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Stage 3: RF</a:t>
            </a:r>
            <a:endParaRPr lang="en-US" b="1" dirty="0"/>
          </a:p>
        </p:txBody>
      </p:sp>
      <p:grpSp>
        <p:nvGrpSpPr>
          <p:cNvPr id="196" name="Group 195"/>
          <p:cNvGrpSpPr/>
          <p:nvPr/>
        </p:nvGrpSpPr>
        <p:grpSpPr>
          <a:xfrm>
            <a:off x="269875" y="1210468"/>
            <a:ext cx="7121525" cy="2339182"/>
            <a:chOff x="269875" y="1210468"/>
            <a:chExt cx="7121525" cy="2339182"/>
          </a:xfrm>
        </p:grpSpPr>
        <p:sp>
          <p:nvSpPr>
            <p:cNvPr id="197" name="Line 184"/>
            <p:cNvSpPr>
              <a:spLocks noChangeShapeType="1"/>
            </p:cNvSpPr>
            <p:nvPr/>
          </p:nvSpPr>
          <p:spPr bwMode="auto">
            <a:xfrm>
              <a:off x="269875" y="1210468"/>
              <a:ext cx="0" cy="2323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98" name="Line 185"/>
            <p:cNvSpPr>
              <a:spLocks noChangeShapeType="1"/>
            </p:cNvSpPr>
            <p:nvPr/>
          </p:nvSpPr>
          <p:spPr bwMode="auto">
            <a:xfrm>
              <a:off x="269875" y="3540125"/>
              <a:ext cx="525463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99" name="Line 175"/>
            <p:cNvSpPr>
              <a:spLocks noChangeShapeType="1"/>
            </p:cNvSpPr>
            <p:nvPr/>
          </p:nvSpPr>
          <p:spPr bwMode="auto">
            <a:xfrm flipH="1" flipV="1">
              <a:off x="1138023" y="1772776"/>
              <a:ext cx="3932" cy="1742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4" name="Line 136"/>
            <p:cNvSpPr>
              <a:spLocks noChangeShapeType="1"/>
            </p:cNvSpPr>
            <p:nvPr/>
          </p:nvSpPr>
          <p:spPr bwMode="auto">
            <a:xfrm flipH="1">
              <a:off x="1112441" y="1791494"/>
              <a:ext cx="5786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17" name="Line 135"/>
            <p:cNvSpPr>
              <a:spLocks noChangeShapeType="1"/>
            </p:cNvSpPr>
            <p:nvPr/>
          </p:nvSpPr>
          <p:spPr bwMode="auto">
            <a:xfrm flipV="1">
              <a:off x="6898652" y="1781174"/>
              <a:ext cx="0" cy="515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18" name="Line 175"/>
            <p:cNvSpPr>
              <a:spLocks noChangeShapeType="1"/>
            </p:cNvSpPr>
            <p:nvPr/>
          </p:nvSpPr>
          <p:spPr bwMode="auto">
            <a:xfrm flipV="1">
              <a:off x="6896310" y="2258919"/>
              <a:ext cx="176211" cy="19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6948650" y="1824935"/>
              <a:ext cx="442750" cy="920750"/>
              <a:chOff x="267577" y="2950369"/>
              <a:chExt cx="442750" cy="920750"/>
            </a:xfrm>
          </p:grpSpPr>
          <p:sp>
            <p:nvSpPr>
              <p:cNvPr id="220" name="AutoShape 11"/>
              <p:cNvSpPr>
                <a:spLocks noChangeArrowheads="1"/>
              </p:cNvSpPr>
              <p:nvPr/>
            </p:nvSpPr>
            <p:spPr bwMode="auto">
              <a:xfrm rot="16200000">
                <a:off x="180183" y="3467894"/>
                <a:ext cx="614362" cy="192087"/>
              </a:xfrm>
              <a:custGeom>
                <a:avLst/>
                <a:gdLst>
                  <a:gd name="T0" fmla="*/ 15289849 w 21600"/>
                  <a:gd name="T1" fmla="*/ 854111 h 21600"/>
                  <a:gd name="T2" fmla="*/ 8737052 w 21600"/>
                  <a:gd name="T3" fmla="*/ 1708214 h 21600"/>
                  <a:gd name="T4" fmla="*/ 2184256 w 21600"/>
                  <a:gd name="T5" fmla="*/ 854111 h 21600"/>
                  <a:gd name="T6" fmla="*/ 8737052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Line 25"/>
              <p:cNvSpPr>
                <a:spLocks noChangeShapeType="1"/>
              </p:cNvSpPr>
              <p:nvPr/>
            </p:nvSpPr>
            <p:spPr bwMode="auto">
              <a:xfrm>
                <a:off x="505620" y="3142457"/>
                <a:ext cx="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Text Box 26"/>
              <p:cNvSpPr txBox="1">
                <a:spLocks noChangeArrowheads="1"/>
              </p:cNvSpPr>
              <p:nvPr/>
            </p:nvSpPr>
            <p:spPr bwMode="auto">
              <a:xfrm>
                <a:off x="267577" y="2950369"/>
                <a:ext cx="442750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u="sng" dirty="0" smtClean="0"/>
                  <a:t>ALU1</a:t>
                </a:r>
                <a:endParaRPr lang="en-US" altLang="en-US" u="sng" dirty="0"/>
              </a:p>
            </p:txBody>
          </p:sp>
          <p:sp>
            <p:nvSpPr>
              <p:cNvPr id="223" name="Text Box 192"/>
              <p:cNvSpPr txBox="1">
                <a:spLocks noChangeArrowheads="1"/>
              </p:cNvSpPr>
              <p:nvPr/>
            </p:nvSpPr>
            <p:spPr bwMode="auto">
              <a:xfrm>
                <a:off x="310357" y="3266282"/>
                <a:ext cx="241300" cy="214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0</a:t>
                </a:r>
              </a:p>
            </p:txBody>
          </p:sp>
          <p:sp>
            <p:nvSpPr>
              <p:cNvPr id="224" name="Text Box 193"/>
              <p:cNvSpPr txBox="1">
                <a:spLocks noChangeArrowheads="1"/>
              </p:cNvSpPr>
              <p:nvPr/>
            </p:nvSpPr>
            <p:spPr bwMode="auto">
              <a:xfrm>
                <a:off x="315120" y="3602832"/>
                <a:ext cx="241300" cy="214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dirty="0"/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740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Documents\00.courses\ECE352-Fall2013\pipelining etc\pipelining_files\image0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6705600" cy="493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52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199"/>
          <p:cNvSpPr/>
          <p:nvPr/>
        </p:nvSpPr>
        <p:spPr>
          <a:xfrm>
            <a:off x="3405736" y="140494"/>
            <a:ext cx="531264" cy="5638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3916826" y="147915"/>
            <a:ext cx="2562678" cy="5638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152400" y="152400"/>
            <a:ext cx="3248026" cy="563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2017063" y="-32266"/>
            <a:ext cx="118333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ADD K2 </a:t>
            </a:r>
            <a:r>
              <a:rPr lang="en-US" dirty="0" err="1" smtClean="0"/>
              <a:t>K2</a:t>
            </a:r>
            <a:endParaRPr 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5198166" y="-36751"/>
            <a:ext cx="11852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ADD K0 </a:t>
            </a:r>
            <a:r>
              <a:rPr lang="en-US" dirty="0" err="1" smtClean="0"/>
              <a:t>K0</a:t>
            </a:r>
            <a:endParaRPr lang="en-US" dirty="0"/>
          </a:p>
        </p:txBody>
      </p:sp>
      <p:sp>
        <p:nvSpPr>
          <p:cNvPr id="206" name="TextBox 205"/>
          <p:cNvSpPr txBox="1"/>
          <p:nvPr/>
        </p:nvSpPr>
        <p:spPr>
          <a:xfrm>
            <a:off x="3458651" y="457200"/>
            <a:ext cx="11852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ADD K1 </a:t>
            </a:r>
            <a:r>
              <a:rPr lang="en-US" dirty="0" err="1" smtClean="0"/>
              <a:t>K1</a:t>
            </a:r>
            <a:endParaRPr lang="en-US" dirty="0"/>
          </a:p>
        </p:txBody>
      </p:sp>
      <p:sp>
        <p:nvSpPr>
          <p:cNvPr id="217" name="Rectangle 216"/>
          <p:cNvSpPr/>
          <p:nvPr/>
        </p:nvSpPr>
        <p:spPr>
          <a:xfrm>
            <a:off x="4071143" y="1470025"/>
            <a:ext cx="2593181" cy="844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95338" y="3186107"/>
            <a:ext cx="190500" cy="730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PC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690688" y="3082925"/>
            <a:ext cx="1268412" cy="1190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027238" y="3517900"/>
            <a:ext cx="669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Memory</a:t>
            </a: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 rot="16200000">
            <a:off x="1057276" y="3178175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1460500" y="3275013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flipH="1">
            <a:off x="1498600" y="31972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384300" y="30448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cxnSp>
        <p:nvCxnSpPr>
          <p:cNvPr id="12" name="AutoShape 15"/>
          <p:cNvCxnSpPr>
            <a:cxnSpLocks noChangeShapeType="1"/>
            <a:stCxn id="5" idx="3"/>
          </p:cNvCxnSpPr>
          <p:nvPr/>
        </p:nvCxnSpPr>
        <p:spPr bwMode="auto">
          <a:xfrm flipV="1">
            <a:off x="985838" y="3420270"/>
            <a:ext cx="301477" cy="1309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Line 16"/>
          <p:cNvSpPr>
            <a:spLocks noChangeShapeType="1"/>
          </p:cNvSpPr>
          <p:nvPr/>
        </p:nvSpPr>
        <p:spPr bwMode="auto">
          <a:xfrm flipH="1">
            <a:off x="1014413" y="3480594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936625" y="3295650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1690688" y="3159125"/>
            <a:ext cx="4714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ADDR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2344738" y="3965575"/>
            <a:ext cx="6000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Data_out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652588" y="3965575"/>
            <a:ext cx="5365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Data_in</a:t>
            </a: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1920875" y="289083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2689225" y="289083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1576388" y="2698750"/>
            <a:ext cx="6540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MemRead</a:t>
            </a: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2382838" y="2698750"/>
            <a:ext cx="6461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MemWrite</a:t>
            </a:r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1382713" y="285273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1092200" y="2660650"/>
            <a:ext cx="5476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AddrSel</a:t>
            </a:r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3859212" y="2428875"/>
            <a:ext cx="192087" cy="126841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3764516" y="2938463"/>
            <a:ext cx="3449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IR2</a:t>
            </a:r>
            <a:endParaRPr lang="en-US" altLang="en-US" dirty="0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3821112" y="3927475"/>
            <a:ext cx="192087" cy="61436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 rot="16200000">
            <a:off x="3682999" y="4143376"/>
            <a:ext cx="4143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MDR</a:t>
            </a:r>
          </a:p>
        </p:txBody>
      </p:sp>
      <p:cxnSp>
        <p:nvCxnSpPr>
          <p:cNvPr id="28" name="AutoShape 31"/>
          <p:cNvCxnSpPr>
            <a:cxnSpLocks noChangeShapeType="1"/>
            <a:stCxn id="16" idx="3"/>
            <a:endCxn id="27" idx="0"/>
          </p:cNvCxnSpPr>
          <p:nvPr/>
        </p:nvCxnSpPr>
        <p:spPr bwMode="auto">
          <a:xfrm>
            <a:off x="2944813" y="4072732"/>
            <a:ext cx="838199" cy="17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Line 33"/>
          <p:cNvSpPr>
            <a:spLocks noChangeShapeType="1"/>
          </p:cNvSpPr>
          <p:nvPr/>
        </p:nvSpPr>
        <p:spPr bwMode="auto">
          <a:xfrm flipV="1">
            <a:off x="3111500" y="3044825"/>
            <a:ext cx="0" cy="1036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3111500" y="3044825"/>
            <a:ext cx="192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Line 35"/>
          <p:cNvSpPr>
            <a:spLocks noChangeShapeType="1"/>
          </p:cNvSpPr>
          <p:nvPr/>
        </p:nvSpPr>
        <p:spPr bwMode="auto">
          <a:xfrm flipH="1">
            <a:off x="3073400" y="3733800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2959100" y="35814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4857749" y="2428875"/>
            <a:ext cx="1268413" cy="1190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4" name="AutoShape 38"/>
          <p:cNvSpPr>
            <a:spLocks noChangeArrowheads="1"/>
          </p:cNvSpPr>
          <p:nvPr/>
        </p:nvSpPr>
        <p:spPr bwMode="auto">
          <a:xfrm rot="16200000">
            <a:off x="4224336" y="2487613"/>
            <a:ext cx="614363" cy="192088"/>
          </a:xfrm>
          <a:custGeom>
            <a:avLst/>
            <a:gdLst>
              <a:gd name="T0" fmla="*/ 15289902 w 21600"/>
              <a:gd name="T1" fmla="*/ 854116 h 21600"/>
              <a:gd name="T2" fmla="*/ 8737095 w 21600"/>
              <a:gd name="T3" fmla="*/ 1708231 h 21600"/>
              <a:gd name="T4" fmla="*/ 2184260 w 21600"/>
              <a:gd name="T5" fmla="*/ 854116 h 21600"/>
              <a:gd name="T6" fmla="*/ 873709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" name="Line 39"/>
          <p:cNvSpPr>
            <a:spLocks noChangeShapeType="1"/>
          </p:cNvSpPr>
          <p:nvPr/>
        </p:nvSpPr>
        <p:spPr bwMode="auto">
          <a:xfrm>
            <a:off x="4627562" y="2584450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" name="Line 40"/>
          <p:cNvSpPr>
            <a:spLocks noChangeShapeType="1"/>
          </p:cNvSpPr>
          <p:nvPr/>
        </p:nvSpPr>
        <p:spPr bwMode="auto">
          <a:xfrm flipH="1">
            <a:off x="4665662" y="2506663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4551362" y="23542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38" name="Line 42"/>
          <p:cNvSpPr>
            <a:spLocks noChangeShapeType="1"/>
          </p:cNvSpPr>
          <p:nvPr/>
        </p:nvSpPr>
        <p:spPr bwMode="auto">
          <a:xfrm>
            <a:off x="4549774" y="21621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4302124" y="1970088"/>
            <a:ext cx="4619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R1Sel</a:t>
            </a:r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 flipV="1">
            <a:off x="4109483" y="2352675"/>
            <a:ext cx="32599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3" name="Line 47"/>
          <p:cNvSpPr>
            <a:spLocks noChangeShapeType="1"/>
          </p:cNvSpPr>
          <p:nvPr/>
        </p:nvSpPr>
        <p:spPr bwMode="auto">
          <a:xfrm>
            <a:off x="4281487" y="2774950"/>
            <a:ext cx="153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4" name="Text Box 48"/>
          <p:cNvSpPr txBox="1">
            <a:spLocks noChangeArrowheads="1"/>
          </p:cNvSpPr>
          <p:nvPr/>
        </p:nvSpPr>
        <p:spPr bwMode="auto">
          <a:xfrm>
            <a:off x="4129087" y="26606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5" name="Line 49"/>
          <p:cNvSpPr>
            <a:spLocks noChangeShapeType="1"/>
          </p:cNvSpPr>
          <p:nvPr/>
        </p:nvSpPr>
        <p:spPr bwMode="auto">
          <a:xfrm>
            <a:off x="4051299" y="3044825"/>
            <a:ext cx="806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6" name="Line 50"/>
          <p:cNvSpPr>
            <a:spLocks noChangeShapeType="1"/>
          </p:cNvSpPr>
          <p:nvPr/>
        </p:nvSpPr>
        <p:spPr bwMode="auto">
          <a:xfrm>
            <a:off x="4705349" y="3505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7" name="Line 51"/>
          <p:cNvSpPr>
            <a:spLocks noChangeShapeType="1"/>
          </p:cNvSpPr>
          <p:nvPr/>
        </p:nvSpPr>
        <p:spPr bwMode="auto">
          <a:xfrm>
            <a:off x="4705349" y="2582863"/>
            <a:ext cx="0" cy="922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" name="Text Box 52"/>
          <p:cNvSpPr txBox="1">
            <a:spLocks noChangeArrowheads="1"/>
          </p:cNvSpPr>
          <p:nvPr/>
        </p:nvSpPr>
        <p:spPr bwMode="auto">
          <a:xfrm>
            <a:off x="4819649" y="2468563"/>
            <a:ext cx="3889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reg1</a:t>
            </a:r>
          </a:p>
        </p:txBody>
      </p: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4819649" y="2928938"/>
            <a:ext cx="3889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reg2</a:t>
            </a:r>
          </a:p>
        </p:txBody>
      </p:sp>
      <p:sp>
        <p:nvSpPr>
          <p:cNvPr id="50" name="Text Box 54"/>
          <p:cNvSpPr txBox="1">
            <a:spLocks noChangeArrowheads="1"/>
          </p:cNvSpPr>
          <p:nvPr/>
        </p:nvSpPr>
        <p:spPr bwMode="auto">
          <a:xfrm>
            <a:off x="4819649" y="3389313"/>
            <a:ext cx="404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regw</a:t>
            </a:r>
          </a:p>
        </p:txBody>
      </p:sp>
      <p:sp>
        <p:nvSpPr>
          <p:cNvPr id="51" name="Line 55"/>
          <p:cNvSpPr>
            <a:spLocks noChangeShapeType="1"/>
          </p:cNvSpPr>
          <p:nvPr/>
        </p:nvSpPr>
        <p:spPr bwMode="auto">
          <a:xfrm flipH="1">
            <a:off x="4473574" y="2965450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" name="Text Box 56"/>
          <p:cNvSpPr txBox="1">
            <a:spLocks noChangeArrowheads="1"/>
          </p:cNvSpPr>
          <p:nvPr/>
        </p:nvSpPr>
        <p:spPr bwMode="auto">
          <a:xfrm>
            <a:off x="4359274" y="28527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53" name="Text Box 57"/>
          <p:cNvSpPr txBox="1">
            <a:spLocks noChangeArrowheads="1"/>
          </p:cNvSpPr>
          <p:nvPr/>
        </p:nvSpPr>
        <p:spPr bwMode="auto">
          <a:xfrm>
            <a:off x="4059051" y="2883344"/>
            <a:ext cx="4333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IR5-4</a:t>
            </a:r>
          </a:p>
        </p:txBody>
      </p:sp>
      <p:sp>
        <p:nvSpPr>
          <p:cNvPr id="54" name="Text Box 58"/>
          <p:cNvSpPr txBox="1">
            <a:spLocks noChangeArrowheads="1"/>
          </p:cNvSpPr>
          <p:nvPr/>
        </p:nvSpPr>
        <p:spPr bwMode="auto">
          <a:xfrm>
            <a:off x="4069591" y="2169319"/>
            <a:ext cx="4333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IR6-7</a:t>
            </a:r>
          </a:p>
        </p:txBody>
      </p:sp>
      <p:sp>
        <p:nvSpPr>
          <p:cNvPr id="55" name="Line 59"/>
          <p:cNvSpPr>
            <a:spLocks noChangeShapeType="1"/>
          </p:cNvSpPr>
          <p:nvPr/>
        </p:nvSpPr>
        <p:spPr bwMode="auto">
          <a:xfrm>
            <a:off x="6126162" y="2544763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>
            <a:off x="6126162" y="3160713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7" name="Line 61"/>
          <p:cNvSpPr>
            <a:spLocks noChangeShapeType="1"/>
          </p:cNvSpPr>
          <p:nvPr/>
        </p:nvSpPr>
        <p:spPr bwMode="auto">
          <a:xfrm flipH="1">
            <a:off x="6162674" y="24669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" name="Text Box 62"/>
          <p:cNvSpPr txBox="1">
            <a:spLocks noChangeArrowheads="1"/>
          </p:cNvSpPr>
          <p:nvPr/>
        </p:nvSpPr>
        <p:spPr bwMode="auto">
          <a:xfrm>
            <a:off x="6048374" y="23145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59" name="Line 63"/>
          <p:cNvSpPr>
            <a:spLocks noChangeShapeType="1"/>
          </p:cNvSpPr>
          <p:nvPr/>
        </p:nvSpPr>
        <p:spPr bwMode="auto">
          <a:xfrm flipH="1">
            <a:off x="6162674" y="308133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0" name="Text Box 64"/>
          <p:cNvSpPr txBox="1">
            <a:spLocks noChangeArrowheads="1"/>
          </p:cNvSpPr>
          <p:nvPr/>
        </p:nvSpPr>
        <p:spPr bwMode="auto">
          <a:xfrm>
            <a:off x="6048374" y="29289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61" name="Rectangle 65"/>
          <p:cNvSpPr>
            <a:spLocks noChangeArrowheads="1"/>
          </p:cNvSpPr>
          <p:nvPr/>
        </p:nvSpPr>
        <p:spPr bwMode="auto">
          <a:xfrm>
            <a:off x="6356349" y="2276475"/>
            <a:ext cx="192088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2" name="Text Box 66"/>
          <p:cNvSpPr txBox="1">
            <a:spLocks noChangeArrowheads="1"/>
          </p:cNvSpPr>
          <p:nvPr/>
        </p:nvSpPr>
        <p:spPr bwMode="auto">
          <a:xfrm>
            <a:off x="6286499" y="2428875"/>
            <a:ext cx="314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R1</a:t>
            </a:r>
          </a:p>
        </p:txBody>
      </p:sp>
      <p:sp>
        <p:nvSpPr>
          <p:cNvPr id="63" name="Rectangle 67"/>
          <p:cNvSpPr>
            <a:spLocks noChangeArrowheads="1"/>
          </p:cNvSpPr>
          <p:nvPr/>
        </p:nvSpPr>
        <p:spPr bwMode="auto">
          <a:xfrm>
            <a:off x="6356349" y="2928938"/>
            <a:ext cx="192088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4" name="Text Box 68"/>
          <p:cNvSpPr txBox="1">
            <a:spLocks noChangeArrowheads="1"/>
          </p:cNvSpPr>
          <p:nvPr/>
        </p:nvSpPr>
        <p:spPr bwMode="auto">
          <a:xfrm>
            <a:off x="6288087" y="3081338"/>
            <a:ext cx="3143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R2</a:t>
            </a:r>
          </a:p>
        </p:txBody>
      </p:sp>
      <p:sp>
        <p:nvSpPr>
          <p:cNvPr id="71" name="Line 75"/>
          <p:cNvSpPr>
            <a:spLocks noChangeShapeType="1"/>
          </p:cNvSpPr>
          <p:nvPr/>
        </p:nvSpPr>
        <p:spPr bwMode="auto">
          <a:xfrm flipV="1">
            <a:off x="6548437" y="2543968"/>
            <a:ext cx="1174750" cy="23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3" name="Text Box 77"/>
          <p:cNvSpPr txBox="1">
            <a:spLocks noChangeArrowheads="1"/>
          </p:cNvSpPr>
          <p:nvPr/>
        </p:nvSpPr>
        <p:spPr bwMode="auto">
          <a:xfrm>
            <a:off x="6664324" y="23542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0" name="AutoShape 84"/>
          <p:cNvSpPr>
            <a:spLocks noChangeArrowheads="1"/>
          </p:cNvSpPr>
          <p:nvPr/>
        </p:nvSpPr>
        <p:spPr bwMode="auto">
          <a:xfrm rot="16200000">
            <a:off x="6338093" y="3679031"/>
            <a:ext cx="1727200" cy="306388"/>
          </a:xfrm>
          <a:custGeom>
            <a:avLst/>
            <a:gdLst>
              <a:gd name="T0" fmla="*/ 120848026 w 21600"/>
              <a:gd name="T1" fmla="*/ 2173000 h 21600"/>
              <a:gd name="T2" fmla="*/ 69056015 w 21600"/>
              <a:gd name="T3" fmla="*/ 4346000 h 21600"/>
              <a:gd name="T4" fmla="*/ 17264004 w 21600"/>
              <a:gd name="T5" fmla="*/ 2173000 h 21600"/>
              <a:gd name="T6" fmla="*/ 6905601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1" name="Line 85"/>
          <p:cNvSpPr>
            <a:spLocks noChangeShapeType="1"/>
          </p:cNvSpPr>
          <p:nvPr/>
        </p:nvSpPr>
        <p:spPr bwMode="auto">
          <a:xfrm>
            <a:off x="7492999" y="3622675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" name="Line 86"/>
          <p:cNvSpPr>
            <a:spLocks noChangeShapeType="1"/>
          </p:cNvSpPr>
          <p:nvPr/>
        </p:nvSpPr>
        <p:spPr bwMode="auto">
          <a:xfrm flipH="1">
            <a:off x="7531099" y="354488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3" name="Text Box 87"/>
          <p:cNvSpPr txBox="1">
            <a:spLocks noChangeArrowheads="1"/>
          </p:cNvSpPr>
          <p:nvPr/>
        </p:nvSpPr>
        <p:spPr bwMode="auto">
          <a:xfrm>
            <a:off x="7662862" y="33924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4" name="Line 88"/>
          <p:cNvSpPr>
            <a:spLocks noChangeShapeType="1"/>
          </p:cNvSpPr>
          <p:nvPr/>
        </p:nvSpPr>
        <p:spPr bwMode="auto">
          <a:xfrm>
            <a:off x="7162799" y="2892425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5" name="Text Box 89"/>
          <p:cNvSpPr txBox="1">
            <a:spLocks noChangeArrowheads="1"/>
          </p:cNvSpPr>
          <p:nvPr/>
        </p:nvSpPr>
        <p:spPr bwMode="auto">
          <a:xfrm>
            <a:off x="6926262" y="2700338"/>
            <a:ext cx="4397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ALU2</a:t>
            </a:r>
          </a:p>
        </p:txBody>
      </p:sp>
      <p:sp>
        <p:nvSpPr>
          <p:cNvPr id="86" name="Line 90"/>
          <p:cNvSpPr>
            <a:spLocks noChangeShapeType="1"/>
          </p:cNvSpPr>
          <p:nvPr/>
        </p:nvSpPr>
        <p:spPr bwMode="auto">
          <a:xfrm>
            <a:off x="6548437" y="3198813"/>
            <a:ext cx="500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7" name="Line 91"/>
          <p:cNvSpPr>
            <a:spLocks noChangeShapeType="1"/>
          </p:cNvSpPr>
          <p:nvPr/>
        </p:nvSpPr>
        <p:spPr bwMode="auto">
          <a:xfrm flipH="1">
            <a:off x="6816724" y="31210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Text Box 92"/>
          <p:cNvSpPr txBox="1">
            <a:spLocks noChangeArrowheads="1"/>
          </p:cNvSpPr>
          <p:nvPr/>
        </p:nvSpPr>
        <p:spPr bwMode="auto">
          <a:xfrm>
            <a:off x="6702424" y="29686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9" name="Line 93"/>
          <p:cNvSpPr>
            <a:spLocks noChangeShapeType="1"/>
          </p:cNvSpPr>
          <p:nvPr/>
        </p:nvSpPr>
        <p:spPr bwMode="auto">
          <a:xfrm flipH="1">
            <a:off x="4281487" y="2697163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0" name="Text Box 94"/>
          <p:cNvSpPr txBox="1">
            <a:spLocks noChangeArrowheads="1"/>
          </p:cNvSpPr>
          <p:nvPr/>
        </p:nvSpPr>
        <p:spPr bwMode="auto">
          <a:xfrm>
            <a:off x="4205287" y="2544763"/>
            <a:ext cx="203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93" name="Text Box 98"/>
          <p:cNvSpPr txBox="1">
            <a:spLocks noChangeArrowheads="1"/>
          </p:cNvSpPr>
          <p:nvPr/>
        </p:nvSpPr>
        <p:spPr bwMode="auto">
          <a:xfrm>
            <a:off x="6702424" y="33528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95" name="Rectangle 100"/>
          <p:cNvSpPr>
            <a:spLocks noChangeArrowheads="1"/>
          </p:cNvSpPr>
          <p:nvPr/>
        </p:nvSpPr>
        <p:spPr bwMode="auto">
          <a:xfrm>
            <a:off x="5319712" y="3735388"/>
            <a:ext cx="190500" cy="26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SE</a:t>
            </a:r>
          </a:p>
        </p:txBody>
      </p:sp>
      <p:sp>
        <p:nvSpPr>
          <p:cNvPr id="96" name="Line 101"/>
          <p:cNvSpPr>
            <a:spLocks noChangeShapeType="1"/>
          </p:cNvSpPr>
          <p:nvPr/>
        </p:nvSpPr>
        <p:spPr bwMode="auto">
          <a:xfrm>
            <a:off x="5511799" y="3889375"/>
            <a:ext cx="153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7" name="Line 102"/>
          <p:cNvSpPr>
            <a:spLocks noChangeShapeType="1"/>
          </p:cNvSpPr>
          <p:nvPr/>
        </p:nvSpPr>
        <p:spPr bwMode="auto">
          <a:xfrm flipH="1">
            <a:off x="5856287" y="3811588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8" name="Text Box 103"/>
          <p:cNvSpPr txBox="1">
            <a:spLocks noChangeArrowheads="1"/>
          </p:cNvSpPr>
          <p:nvPr/>
        </p:nvSpPr>
        <p:spPr bwMode="auto">
          <a:xfrm>
            <a:off x="5741987" y="36972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99" name="Line 104"/>
          <p:cNvSpPr>
            <a:spLocks noChangeShapeType="1"/>
          </p:cNvSpPr>
          <p:nvPr/>
        </p:nvSpPr>
        <p:spPr bwMode="auto">
          <a:xfrm>
            <a:off x="4321174" y="3889375"/>
            <a:ext cx="99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0" name="Line 105"/>
          <p:cNvSpPr>
            <a:spLocks noChangeShapeType="1"/>
          </p:cNvSpPr>
          <p:nvPr/>
        </p:nvSpPr>
        <p:spPr bwMode="auto">
          <a:xfrm>
            <a:off x="4321174" y="3044825"/>
            <a:ext cx="0" cy="84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1" name="Text Box 106"/>
          <p:cNvSpPr txBox="1">
            <a:spLocks noChangeArrowheads="1"/>
          </p:cNvSpPr>
          <p:nvPr/>
        </p:nvSpPr>
        <p:spPr bwMode="auto">
          <a:xfrm>
            <a:off x="4256087" y="3706813"/>
            <a:ext cx="4381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Imm4</a:t>
            </a:r>
          </a:p>
        </p:txBody>
      </p:sp>
      <p:sp>
        <p:nvSpPr>
          <p:cNvPr id="102" name="Rectangle 107"/>
          <p:cNvSpPr>
            <a:spLocks noChangeArrowheads="1"/>
          </p:cNvSpPr>
          <p:nvPr/>
        </p:nvSpPr>
        <p:spPr bwMode="auto">
          <a:xfrm>
            <a:off x="5319712" y="4043363"/>
            <a:ext cx="190500" cy="26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ZE</a:t>
            </a:r>
          </a:p>
        </p:txBody>
      </p:sp>
      <p:sp>
        <p:nvSpPr>
          <p:cNvPr id="103" name="Line 108"/>
          <p:cNvSpPr>
            <a:spLocks noChangeShapeType="1"/>
          </p:cNvSpPr>
          <p:nvPr/>
        </p:nvSpPr>
        <p:spPr bwMode="auto">
          <a:xfrm>
            <a:off x="5511799" y="4195763"/>
            <a:ext cx="15367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4" name="Line 109"/>
          <p:cNvSpPr>
            <a:spLocks noChangeShapeType="1"/>
          </p:cNvSpPr>
          <p:nvPr/>
        </p:nvSpPr>
        <p:spPr bwMode="auto">
          <a:xfrm flipH="1">
            <a:off x="5856287" y="4156075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5" name="Text Box 110"/>
          <p:cNvSpPr txBox="1">
            <a:spLocks noChangeArrowheads="1"/>
          </p:cNvSpPr>
          <p:nvPr/>
        </p:nvSpPr>
        <p:spPr bwMode="auto">
          <a:xfrm>
            <a:off x="5741987" y="40036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06" name="Line 111"/>
          <p:cNvSpPr>
            <a:spLocks noChangeShapeType="1"/>
          </p:cNvSpPr>
          <p:nvPr/>
        </p:nvSpPr>
        <p:spPr bwMode="auto">
          <a:xfrm>
            <a:off x="4321174" y="4195763"/>
            <a:ext cx="99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" name="Text Box 112"/>
          <p:cNvSpPr txBox="1">
            <a:spLocks noChangeArrowheads="1"/>
          </p:cNvSpPr>
          <p:nvPr/>
        </p:nvSpPr>
        <p:spPr bwMode="auto">
          <a:xfrm>
            <a:off x="4256087" y="4013200"/>
            <a:ext cx="438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Imm5</a:t>
            </a:r>
          </a:p>
        </p:txBody>
      </p:sp>
      <p:sp>
        <p:nvSpPr>
          <p:cNvPr id="108" name="Line 113"/>
          <p:cNvSpPr>
            <a:spLocks noChangeShapeType="1"/>
          </p:cNvSpPr>
          <p:nvPr/>
        </p:nvSpPr>
        <p:spPr bwMode="auto">
          <a:xfrm>
            <a:off x="4321174" y="3889375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" name="Line 114"/>
          <p:cNvSpPr>
            <a:spLocks noChangeShapeType="1"/>
          </p:cNvSpPr>
          <p:nvPr/>
        </p:nvSpPr>
        <p:spPr bwMode="auto">
          <a:xfrm flipH="1">
            <a:off x="4972049" y="381158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0" name="Text Box 115"/>
          <p:cNvSpPr txBox="1">
            <a:spLocks noChangeArrowheads="1"/>
          </p:cNvSpPr>
          <p:nvPr/>
        </p:nvSpPr>
        <p:spPr bwMode="auto">
          <a:xfrm>
            <a:off x="4857749" y="36972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111" name="Line 116"/>
          <p:cNvSpPr>
            <a:spLocks noChangeShapeType="1"/>
          </p:cNvSpPr>
          <p:nvPr/>
        </p:nvSpPr>
        <p:spPr bwMode="auto">
          <a:xfrm flipH="1">
            <a:off x="4972049" y="41179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2" name="Text Box 117"/>
          <p:cNvSpPr txBox="1">
            <a:spLocks noChangeArrowheads="1"/>
          </p:cNvSpPr>
          <p:nvPr/>
        </p:nvSpPr>
        <p:spPr bwMode="auto">
          <a:xfrm>
            <a:off x="4857749" y="40036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113" name="Text Box 118"/>
          <p:cNvSpPr txBox="1">
            <a:spLocks noChangeArrowheads="1"/>
          </p:cNvSpPr>
          <p:nvPr/>
        </p:nvSpPr>
        <p:spPr bwMode="auto">
          <a:xfrm>
            <a:off x="5741987" y="2428875"/>
            <a:ext cx="441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data1</a:t>
            </a:r>
          </a:p>
        </p:txBody>
      </p:sp>
      <p:sp>
        <p:nvSpPr>
          <p:cNvPr id="114" name="Text Box 119"/>
          <p:cNvSpPr txBox="1">
            <a:spLocks noChangeArrowheads="1"/>
          </p:cNvSpPr>
          <p:nvPr/>
        </p:nvSpPr>
        <p:spPr bwMode="auto">
          <a:xfrm>
            <a:off x="5741987" y="3044825"/>
            <a:ext cx="441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data2</a:t>
            </a:r>
          </a:p>
        </p:txBody>
      </p:sp>
      <p:sp>
        <p:nvSpPr>
          <p:cNvPr id="115" name="Text Box 120"/>
          <p:cNvSpPr txBox="1">
            <a:spLocks noChangeArrowheads="1"/>
          </p:cNvSpPr>
          <p:nvPr/>
        </p:nvSpPr>
        <p:spPr bwMode="auto">
          <a:xfrm>
            <a:off x="5741987" y="338931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dataw</a:t>
            </a:r>
          </a:p>
        </p:txBody>
      </p:sp>
      <p:sp>
        <p:nvSpPr>
          <p:cNvPr id="116" name="Line 121"/>
          <p:cNvSpPr>
            <a:spLocks noChangeShapeType="1"/>
          </p:cNvSpPr>
          <p:nvPr/>
        </p:nvSpPr>
        <p:spPr bwMode="auto">
          <a:xfrm flipH="1">
            <a:off x="6126162" y="3505200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7" name="Line 122"/>
          <p:cNvSpPr>
            <a:spLocks noChangeShapeType="1"/>
          </p:cNvSpPr>
          <p:nvPr/>
        </p:nvSpPr>
        <p:spPr bwMode="auto">
          <a:xfrm flipH="1">
            <a:off x="6240462" y="3427413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8" name="Text Box 123"/>
          <p:cNvSpPr txBox="1">
            <a:spLocks noChangeArrowheads="1"/>
          </p:cNvSpPr>
          <p:nvPr/>
        </p:nvSpPr>
        <p:spPr bwMode="auto">
          <a:xfrm>
            <a:off x="6126162" y="32750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19" name="Line 124"/>
          <p:cNvSpPr>
            <a:spLocks noChangeShapeType="1"/>
          </p:cNvSpPr>
          <p:nvPr/>
        </p:nvSpPr>
        <p:spPr bwMode="auto">
          <a:xfrm>
            <a:off x="6356349" y="3505200"/>
            <a:ext cx="0" cy="998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0" name="Freeform 125"/>
          <p:cNvSpPr>
            <a:spLocks/>
          </p:cNvSpPr>
          <p:nvPr/>
        </p:nvSpPr>
        <p:spPr bwMode="auto">
          <a:xfrm>
            <a:off x="7723187" y="2047875"/>
            <a:ext cx="766762" cy="1881188"/>
          </a:xfrm>
          <a:custGeom>
            <a:avLst/>
            <a:gdLst>
              <a:gd name="T0" fmla="*/ 0 w 483"/>
              <a:gd name="T1" fmla="*/ 0 h 1185"/>
              <a:gd name="T2" fmla="*/ 0 w 483"/>
              <a:gd name="T3" fmla="*/ 652463 h 1185"/>
              <a:gd name="T4" fmla="*/ 344487 w 483"/>
              <a:gd name="T5" fmla="*/ 922338 h 1185"/>
              <a:gd name="T6" fmla="*/ 0 w 483"/>
              <a:gd name="T7" fmla="*/ 1228725 h 1185"/>
              <a:gd name="T8" fmla="*/ 0 w 483"/>
              <a:gd name="T9" fmla="*/ 1881188 h 1185"/>
              <a:gd name="T10" fmla="*/ 766762 w 483"/>
              <a:gd name="T11" fmla="*/ 1344613 h 1185"/>
              <a:gd name="T12" fmla="*/ 766762 w 483"/>
              <a:gd name="T13" fmla="*/ 460375 h 1185"/>
              <a:gd name="T14" fmla="*/ 0 w 483"/>
              <a:gd name="T15" fmla="*/ 0 h 11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83"/>
              <a:gd name="T25" fmla="*/ 0 h 1185"/>
              <a:gd name="T26" fmla="*/ 483 w 483"/>
              <a:gd name="T27" fmla="*/ 1185 h 11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83" h="1185">
                <a:moveTo>
                  <a:pt x="0" y="0"/>
                </a:moveTo>
                <a:lnTo>
                  <a:pt x="0" y="411"/>
                </a:lnTo>
                <a:lnTo>
                  <a:pt x="217" y="581"/>
                </a:lnTo>
                <a:lnTo>
                  <a:pt x="0" y="774"/>
                </a:lnTo>
                <a:lnTo>
                  <a:pt x="0" y="1185"/>
                </a:lnTo>
                <a:lnTo>
                  <a:pt x="483" y="847"/>
                </a:lnTo>
                <a:lnTo>
                  <a:pt x="483" y="29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1" name="Line 126"/>
          <p:cNvSpPr>
            <a:spLocks noChangeShapeType="1"/>
          </p:cNvSpPr>
          <p:nvPr/>
        </p:nvSpPr>
        <p:spPr bwMode="auto">
          <a:xfrm>
            <a:off x="7354887" y="3697287"/>
            <a:ext cx="138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2" name="Line 127"/>
          <p:cNvSpPr>
            <a:spLocks noChangeShapeType="1"/>
          </p:cNvSpPr>
          <p:nvPr/>
        </p:nvSpPr>
        <p:spPr bwMode="auto">
          <a:xfrm flipV="1">
            <a:off x="7491412" y="3622675"/>
            <a:ext cx="1587" cy="74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3" name="Line 128"/>
          <p:cNvSpPr>
            <a:spLocks noChangeShapeType="1"/>
          </p:cNvSpPr>
          <p:nvPr/>
        </p:nvSpPr>
        <p:spPr bwMode="auto">
          <a:xfrm>
            <a:off x="1384300" y="4081463"/>
            <a:ext cx="30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4" name="Line 129"/>
          <p:cNvSpPr>
            <a:spLocks noChangeShapeType="1"/>
          </p:cNvSpPr>
          <p:nvPr/>
        </p:nvSpPr>
        <p:spPr bwMode="auto">
          <a:xfrm>
            <a:off x="1384300" y="4081463"/>
            <a:ext cx="0" cy="1114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5" name="Line 130"/>
          <p:cNvSpPr>
            <a:spLocks noChangeShapeType="1"/>
          </p:cNvSpPr>
          <p:nvPr/>
        </p:nvSpPr>
        <p:spPr bwMode="auto">
          <a:xfrm>
            <a:off x="1384300" y="5195888"/>
            <a:ext cx="52419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6" name="Line 131"/>
          <p:cNvSpPr>
            <a:spLocks noChangeShapeType="1"/>
          </p:cNvSpPr>
          <p:nvPr/>
        </p:nvSpPr>
        <p:spPr bwMode="auto">
          <a:xfrm>
            <a:off x="6626224" y="2546350"/>
            <a:ext cx="0" cy="2649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7" name="Line 133"/>
          <p:cNvSpPr>
            <a:spLocks noChangeShapeType="1"/>
          </p:cNvSpPr>
          <p:nvPr/>
        </p:nvSpPr>
        <p:spPr bwMode="auto">
          <a:xfrm>
            <a:off x="846138" y="3082925"/>
            <a:ext cx="42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8" name="Line 134"/>
          <p:cNvSpPr>
            <a:spLocks noChangeShapeType="1"/>
          </p:cNvSpPr>
          <p:nvPr/>
        </p:nvSpPr>
        <p:spPr bwMode="auto">
          <a:xfrm flipV="1">
            <a:off x="846138" y="1470025"/>
            <a:ext cx="0" cy="161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9" name="Line 135"/>
          <p:cNvSpPr>
            <a:spLocks noChangeShapeType="1"/>
          </p:cNvSpPr>
          <p:nvPr/>
        </p:nvSpPr>
        <p:spPr bwMode="auto">
          <a:xfrm flipV="1">
            <a:off x="6702424" y="1470025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0" name="Line 136"/>
          <p:cNvSpPr>
            <a:spLocks noChangeShapeType="1"/>
          </p:cNvSpPr>
          <p:nvPr/>
        </p:nvSpPr>
        <p:spPr bwMode="auto">
          <a:xfrm flipH="1">
            <a:off x="846138" y="1470024"/>
            <a:ext cx="5856286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1" name="Rectangle 138"/>
          <p:cNvSpPr>
            <a:spLocks noChangeArrowheads="1"/>
          </p:cNvSpPr>
          <p:nvPr/>
        </p:nvSpPr>
        <p:spPr bwMode="auto">
          <a:xfrm>
            <a:off x="8720137" y="2660650"/>
            <a:ext cx="192087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2" name="Line 139"/>
          <p:cNvSpPr>
            <a:spLocks noChangeShapeType="1"/>
          </p:cNvSpPr>
          <p:nvPr/>
        </p:nvSpPr>
        <p:spPr bwMode="auto">
          <a:xfrm>
            <a:off x="8489949" y="2928938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" name="AutoShape 140"/>
          <p:cNvSpPr>
            <a:spLocks noChangeArrowheads="1"/>
          </p:cNvSpPr>
          <p:nvPr/>
        </p:nvSpPr>
        <p:spPr bwMode="auto">
          <a:xfrm rot="10800000">
            <a:off x="6088062" y="4503738"/>
            <a:ext cx="498475" cy="192087"/>
          </a:xfrm>
          <a:custGeom>
            <a:avLst/>
            <a:gdLst>
              <a:gd name="T0" fmla="*/ 10065641 w 21600"/>
              <a:gd name="T1" fmla="*/ 854111 h 21600"/>
              <a:gd name="T2" fmla="*/ 5751801 w 21600"/>
              <a:gd name="T3" fmla="*/ 1708214 h 21600"/>
              <a:gd name="T4" fmla="*/ 1437939 w 21600"/>
              <a:gd name="T5" fmla="*/ 854111 h 21600"/>
              <a:gd name="T6" fmla="*/ 5751801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4" name="Line 141"/>
          <p:cNvSpPr>
            <a:spLocks noChangeShapeType="1"/>
          </p:cNvSpPr>
          <p:nvPr/>
        </p:nvSpPr>
        <p:spPr bwMode="auto">
          <a:xfrm rot="16200000" flipH="1">
            <a:off x="9028112" y="3851275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5" name="Line 145"/>
          <p:cNvSpPr>
            <a:spLocks noChangeShapeType="1"/>
          </p:cNvSpPr>
          <p:nvPr/>
        </p:nvSpPr>
        <p:spPr bwMode="auto">
          <a:xfrm rot="16200000">
            <a:off x="6068218" y="4485481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6" name="Line 146"/>
          <p:cNvSpPr>
            <a:spLocks noChangeShapeType="1"/>
          </p:cNvSpPr>
          <p:nvPr/>
        </p:nvSpPr>
        <p:spPr bwMode="auto">
          <a:xfrm rot="16200000">
            <a:off x="6068218" y="4791869"/>
            <a:ext cx="192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7" name="Line 148"/>
          <p:cNvSpPr>
            <a:spLocks noChangeShapeType="1"/>
          </p:cNvSpPr>
          <p:nvPr/>
        </p:nvSpPr>
        <p:spPr bwMode="auto">
          <a:xfrm flipV="1">
            <a:off x="6510337" y="4695825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8" name="Line 149"/>
          <p:cNvSpPr>
            <a:spLocks noChangeShapeType="1"/>
          </p:cNvSpPr>
          <p:nvPr/>
        </p:nvSpPr>
        <p:spPr bwMode="auto">
          <a:xfrm>
            <a:off x="6510337" y="4849813"/>
            <a:ext cx="251698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9" name="Line 150"/>
          <p:cNvSpPr>
            <a:spLocks noChangeShapeType="1"/>
          </p:cNvSpPr>
          <p:nvPr/>
        </p:nvSpPr>
        <p:spPr bwMode="auto">
          <a:xfrm flipV="1">
            <a:off x="9027318" y="2915444"/>
            <a:ext cx="0" cy="1920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0" name="Line 151"/>
          <p:cNvSpPr>
            <a:spLocks noChangeShapeType="1"/>
          </p:cNvSpPr>
          <p:nvPr/>
        </p:nvSpPr>
        <p:spPr bwMode="auto">
          <a:xfrm flipV="1">
            <a:off x="8912224" y="2913063"/>
            <a:ext cx="1150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1" name="Text Box 152"/>
          <p:cNvSpPr txBox="1">
            <a:spLocks noChangeArrowheads="1"/>
          </p:cNvSpPr>
          <p:nvPr/>
        </p:nvSpPr>
        <p:spPr bwMode="auto">
          <a:xfrm>
            <a:off x="8869362" y="3858168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42" name="Line 153"/>
          <p:cNvSpPr>
            <a:spLocks noChangeShapeType="1"/>
          </p:cNvSpPr>
          <p:nvPr/>
        </p:nvSpPr>
        <p:spPr bwMode="auto">
          <a:xfrm>
            <a:off x="4013199" y="4235450"/>
            <a:ext cx="11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" name="Line 154"/>
          <p:cNvSpPr>
            <a:spLocks noChangeShapeType="1"/>
          </p:cNvSpPr>
          <p:nvPr/>
        </p:nvSpPr>
        <p:spPr bwMode="auto">
          <a:xfrm>
            <a:off x="4129087" y="4235450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4" name="Line 155"/>
          <p:cNvSpPr>
            <a:spLocks noChangeShapeType="1"/>
          </p:cNvSpPr>
          <p:nvPr/>
        </p:nvSpPr>
        <p:spPr bwMode="auto">
          <a:xfrm>
            <a:off x="4129087" y="4887913"/>
            <a:ext cx="2035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" name="Text Box 156"/>
          <p:cNvSpPr txBox="1">
            <a:spLocks noChangeArrowheads="1"/>
          </p:cNvSpPr>
          <p:nvPr/>
        </p:nvSpPr>
        <p:spPr bwMode="auto">
          <a:xfrm>
            <a:off x="5587999" y="4429125"/>
            <a:ext cx="4572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RegIn</a:t>
            </a:r>
          </a:p>
        </p:txBody>
      </p:sp>
      <p:sp>
        <p:nvSpPr>
          <p:cNvPr id="146" name="Line 157"/>
          <p:cNvSpPr>
            <a:spLocks noChangeShapeType="1"/>
          </p:cNvSpPr>
          <p:nvPr/>
        </p:nvSpPr>
        <p:spPr bwMode="auto">
          <a:xfrm>
            <a:off x="8228012" y="21621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7" name="Text Box 158"/>
          <p:cNvSpPr txBox="1">
            <a:spLocks noChangeArrowheads="1"/>
          </p:cNvSpPr>
          <p:nvPr/>
        </p:nvSpPr>
        <p:spPr bwMode="auto">
          <a:xfrm>
            <a:off x="7962899" y="1970088"/>
            <a:ext cx="4968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ALUop</a:t>
            </a:r>
          </a:p>
        </p:txBody>
      </p:sp>
      <p:sp>
        <p:nvSpPr>
          <p:cNvPr id="148" name="Line 159"/>
          <p:cNvSpPr>
            <a:spLocks noChangeShapeType="1"/>
          </p:cNvSpPr>
          <p:nvPr/>
        </p:nvSpPr>
        <p:spPr bwMode="auto">
          <a:xfrm rot="16200000" flipH="1">
            <a:off x="8181974" y="21240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9" name="Text Box 160"/>
          <p:cNvSpPr txBox="1">
            <a:spLocks noChangeArrowheads="1"/>
          </p:cNvSpPr>
          <p:nvPr/>
        </p:nvSpPr>
        <p:spPr bwMode="auto">
          <a:xfrm>
            <a:off x="8221662" y="21224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150" name="Line 161"/>
          <p:cNvSpPr>
            <a:spLocks noChangeShapeType="1"/>
          </p:cNvSpPr>
          <p:nvPr/>
        </p:nvSpPr>
        <p:spPr bwMode="auto">
          <a:xfrm flipV="1">
            <a:off x="3898899" y="45434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1" name="Text Box 162"/>
          <p:cNvSpPr txBox="1">
            <a:spLocks noChangeArrowheads="1"/>
          </p:cNvSpPr>
          <p:nvPr/>
        </p:nvSpPr>
        <p:spPr bwMode="auto">
          <a:xfrm>
            <a:off x="3035300" y="4657725"/>
            <a:ext cx="6080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MDRload</a:t>
            </a:r>
          </a:p>
        </p:txBody>
      </p:sp>
      <p:sp>
        <p:nvSpPr>
          <p:cNvPr id="152" name="Line 163"/>
          <p:cNvSpPr>
            <a:spLocks noChangeShapeType="1"/>
          </p:cNvSpPr>
          <p:nvPr/>
        </p:nvSpPr>
        <p:spPr bwMode="auto">
          <a:xfrm>
            <a:off x="3936999" y="2162175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" name="Text Box 164"/>
          <p:cNvSpPr txBox="1">
            <a:spLocks noChangeArrowheads="1"/>
          </p:cNvSpPr>
          <p:nvPr/>
        </p:nvSpPr>
        <p:spPr bwMode="auto">
          <a:xfrm>
            <a:off x="3724441" y="1946275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IR2ld</a:t>
            </a:r>
            <a:endParaRPr lang="en-US" altLang="en-US" u="sng" dirty="0"/>
          </a:p>
        </p:txBody>
      </p:sp>
      <p:sp>
        <p:nvSpPr>
          <p:cNvPr id="154" name="Text Box 166"/>
          <p:cNvSpPr txBox="1">
            <a:spLocks noChangeArrowheads="1"/>
          </p:cNvSpPr>
          <p:nvPr/>
        </p:nvSpPr>
        <p:spPr bwMode="auto">
          <a:xfrm rot="10800000">
            <a:off x="8643242" y="2696955"/>
            <a:ext cx="307777" cy="436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ALUout</a:t>
            </a:r>
          </a:p>
        </p:txBody>
      </p:sp>
      <p:sp>
        <p:nvSpPr>
          <p:cNvPr id="155" name="Text Box 167"/>
          <p:cNvSpPr txBox="1">
            <a:spLocks noChangeArrowheads="1"/>
          </p:cNvSpPr>
          <p:nvPr/>
        </p:nvSpPr>
        <p:spPr bwMode="auto">
          <a:xfrm>
            <a:off x="5362574" y="2890838"/>
            <a:ext cx="354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RF</a:t>
            </a:r>
          </a:p>
        </p:txBody>
      </p:sp>
      <p:sp>
        <p:nvSpPr>
          <p:cNvPr id="156" name="Line 168"/>
          <p:cNvSpPr>
            <a:spLocks noChangeShapeType="1"/>
          </p:cNvSpPr>
          <p:nvPr/>
        </p:nvSpPr>
        <p:spPr bwMode="auto">
          <a:xfrm>
            <a:off x="5510212" y="22383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7" name="Text Box 169"/>
          <p:cNvSpPr txBox="1">
            <a:spLocks noChangeArrowheads="1"/>
          </p:cNvSpPr>
          <p:nvPr/>
        </p:nvSpPr>
        <p:spPr bwMode="auto">
          <a:xfrm>
            <a:off x="5249862" y="2046288"/>
            <a:ext cx="5556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RFWrite</a:t>
            </a:r>
          </a:p>
        </p:txBody>
      </p:sp>
      <p:sp>
        <p:nvSpPr>
          <p:cNvPr id="158" name="Rectangle 170"/>
          <p:cNvSpPr>
            <a:spLocks noChangeArrowheads="1"/>
          </p:cNvSpPr>
          <p:nvPr/>
        </p:nvSpPr>
        <p:spPr bwMode="auto">
          <a:xfrm>
            <a:off x="8029574" y="3927475"/>
            <a:ext cx="192088" cy="1920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9" name="Rectangle 171"/>
          <p:cNvSpPr>
            <a:spLocks noChangeArrowheads="1"/>
          </p:cNvSpPr>
          <p:nvPr/>
        </p:nvSpPr>
        <p:spPr bwMode="auto">
          <a:xfrm>
            <a:off x="8221662" y="3927475"/>
            <a:ext cx="192087" cy="1920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60" name="Text Box 172"/>
          <p:cNvSpPr txBox="1">
            <a:spLocks noChangeArrowheads="1"/>
          </p:cNvSpPr>
          <p:nvPr/>
        </p:nvSpPr>
        <p:spPr bwMode="auto">
          <a:xfrm>
            <a:off x="8029574" y="3927475"/>
            <a:ext cx="2571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N</a:t>
            </a:r>
          </a:p>
        </p:txBody>
      </p:sp>
      <p:sp>
        <p:nvSpPr>
          <p:cNvPr id="161" name="Text Box 173"/>
          <p:cNvSpPr txBox="1">
            <a:spLocks noChangeArrowheads="1"/>
          </p:cNvSpPr>
          <p:nvPr/>
        </p:nvSpPr>
        <p:spPr bwMode="auto">
          <a:xfrm>
            <a:off x="8221662" y="3927475"/>
            <a:ext cx="2460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</a:t>
            </a:r>
          </a:p>
        </p:txBody>
      </p:sp>
      <p:sp>
        <p:nvSpPr>
          <p:cNvPr id="162" name="Line 174"/>
          <p:cNvSpPr>
            <a:spLocks noChangeShapeType="1"/>
          </p:cNvSpPr>
          <p:nvPr/>
        </p:nvSpPr>
        <p:spPr bwMode="auto">
          <a:xfrm>
            <a:off x="8105774" y="3659188"/>
            <a:ext cx="0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3" name="Line 175"/>
          <p:cNvSpPr>
            <a:spLocks noChangeShapeType="1"/>
          </p:cNvSpPr>
          <p:nvPr/>
        </p:nvSpPr>
        <p:spPr bwMode="auto">
          <a:xfrm>
            <a:off x="8297862" y="3544888"/>
            <a:ext cx="0" cy="382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" name="Line 176"/>
          <p:cNvSpPr>
            <a:spLocks noChangeShapeType="1"/>
          </p:cNvSpPr>
          <p:nvPr/>
        </p:nvSpPr>
        <p:spPr bwMode="auto">
          <a:xfrm>
            <a:off x="7799387" y="4043363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5" name="Text Box 177"/>
          <p:cNvSpPr txBox="1">
            <a:spLocks noChangeArrowheads="1"/>
          </p:cNvSpPr>
          <p:nvPr/>
        </p:nvSpPr>
        <p:spPr bwMode="auto">
          <a:xfrm>
            <a:off x="7343774" y="4018756"/>
            <a:ext cx="6191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FlagWrite</a:t>
            </a:r>
            <a:endParaRPr lang="en-US" altLang="en-US" u="sng" dirty="0"/>
          </a:p>
        </p:txBody>
      </p:sp>
      <p:sp>
        <p:nvSpPr>
          <p:cNvPr id="166" name="Line 178"/>
          <p:cNvSpPr>
            <a:spLocks noChangeShapeType="1"/>
          </p:cNvSpPr>
          <p:nvPr/>
        </p:nvSpPr>
        <p:spPr bwMode="auto">
          <a:xfrm>
            <a:off x="8143874" y="4119563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7" name="Line 179"/>
          <p:cNvSpPr>
            <a:spLocks noChangeShapeType="1"/>
          </p:cNvSpPr>
          <p:nvPr/>
        </p:nvSpPr>
        <p:spPr bwMode="auto">
          <a:xfrm>
            <a:off x="8297862" y="4119563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8" name="Line 180"/>
          <p:cNvSpPr>
            <a:spLocks noChangeShapeType="1"/>
          </p:cNvSpPr>
          <p:nvPr/>
        </p:nvSpPr>
        <p:spPr bwMode="auto">
          <a:xfrm flipV="1">
            <a:off x="883860" y="391794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9" name="Text Box 181"/>
          <p:cNvSpPr txBox="1">
            <a:spLocks noChangeArrowheads="1"/>
          </p:cNvSpPr>
          <p:nvPr/>
        </p:nvSpPr>
        <p:spPr bwMode="auto">
          <a:xfrm>
            <a:off x="570725" y="4003675"/>
            <a:ext cx="5397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PCwrite</a:t>
            </a:r>
            <a:endParaRPr lang="en-US" altLang="en-US" u="sng" dirty="0"/>
          </a:p>
        </p:txBody>
      </p:sp>
      <p:sp>
        <p:nvSpPr>
          <p:cNvPr id="170" name="Line 182"/>
          <p:cNvSpPr>
            <a:spLocks noChangeShapeType="1"/>
          </p:cNvSpPr>
          <p:nvPr/>
        </p:nvSpPr>
        <p:spPr bwMode="auto">
          <a:xfrm flipV="1">
            <a:off x="8566149" y="1201738"/>
            <a:ext cx="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1" name="Line 183"/>
          <p:cNvSpPr>
            <a:spLocks noChangeShapeType="1"/>
          </p:cNvSpPr>
          <p:nvPr/>
        </p:nvSpPr>
        <p:spPr bwMode="auto">
          <a:xfrm flipH="1">
            <a:off x="269875" y="1201738"/>
            <a:ext cx="82970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2" name="Line 184"/>
          <p:cNvSpPr>
            <a:spLocks noChangeShapeType="1"/>
          </p:cNvSpPr>
          <p:nvPr/>
        </p:nvSpPr>
        <p:spPr bwMode="auto">
          <a:xfrm>
            <a:off x="269875" y="1210469"/>
            <a:ext cx="0" cy="2171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" name="Line 186"/>
          <p:cNvSpPr>
            <a:spLocks noChangeShapeType="1"/>
          </p:cNvSpPr>
          <p:nvPr/>
        </p:nvSpPr>
        <p:spPr bwMode="auto">
          <a:xfrm rot="16200000" flipH="1">
            <a:off x="8528049" y="14319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5" name="Text Box 187"/>
          <p:cNvSpPr txBox="1">
            <a:spLocks noChangeArrowheads="1"/>
          </p:cNvSpPr>
          <p:nvPr/>
        </p:nvSpPr>
        <p:spPr bwMode="auto">
          <a:xfrm>
            <a:off x="8413749" y="14700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76" name="Line 188"/>
          <p:cNvSpPr>
            <a:spLocks noChangeShapeType="1"/>
          </p:cNvSpPr>
          <p:nvPr/>
        </p:nvSpPr>
        <p:spPr bwMode="auto">
          <a:xfrm>
            <a:off x="4321174" y="4389438"/>
            <a:ext cx="2727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7" name="Line 189"/>
          <p:cNvSpPr>
            <a:spLocks noChangeShapeType="1"/>
          </p:cNvSpPr>
          <p:nvPr/>
        </p:nvSpPr>
        <p:spPr bwMode="auto">
          <a:xfrm>
            <a:off x="4321174" y="4197350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8" name="Text Box 190"/>
          <p:cNvSpPr txBox="1">
            <a:spLocks noChangeArrowheads="1"/>
          </p:cNvSpPr>
          <p:nvPr/>
        </p:nvSpPr>
        <p:spPr bwMode="auto">
          <a:xfrm>
            <a:off x="4244974" y="4197350"/>
            <a:ext cx="438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Imm3</a:t>
            </a:r>
          </a:p>
        </p:txBody>
      </p:sp>
      <p:sp>
        <p:nvSpPr>
          <p:cNvPr id="179" name="Rectangle 191"/>
          <p:cNvSpPr>
            <a:spLocks noChangeArrowheads="1"/>
          </p:cNvSpPr>
          <p:nvPr/>
        </p:nvSpPr>
        <p:spPr bwMode="auto">
          <a:xfrm>
            <a:off x="5051424" y="4235450"/>
            <a:ext cx="190500" cy="268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ZE</a:t>
            </a:r>
          </a:p>
        </p:txBody>
      </p:sp>
      <p:sp>
        <p:nvSpPr>
          <p:cNvPr id="180" name="Text Box 192"/>
          <p:cNvSpPr txBox="1">
            <a:spLocks noChangeArrowheads="1"/>
          </p:cNvSpPr>
          <p:nvPr/>
        </p:nvSpPr>
        <p:spPr bwMode="auto">
          <a:xfrm>
            <a:off x="1187450" y="29765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81" name="Text Box 193"/>
          <p:cNvSpPr txBox="1">
            <a:spLocks noChangeArrowheads="1"/>
          </p:cNvSpPr>
          <p:nvPr/>
        </p:nvSpPr>
        <p:spPr bwMode="auto">
          <a:xfrm>
            <a:off x="1192213" y="33131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182" name="Text Box 194"/>
          <p:cNvSpPr txBox="1">
            <a:spLocks noChangeArrowheads="1"/>
          </p:cNvSpPr>
          <p:nvPr/>
        </p:nvSpPr>
        <p:spPr bwMode="auto">
          <a:xfrm>
            <a:off x="4359274" y="26606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183" name="Text Box 195"/>
          <p:cNvSpPr txBox="1">
            <a:spLocks noChangeArrowheads="1"/>
          </p:cNvSpPr>
          <p:nvPr/>
        </p:nvSpPr>
        <p:spPr bwMode="auto">
          <a:xfrm>
            <a:off x="4359274" y="22764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86" name="Text Box 198"/>
          <p:cNvSpPr txBox="1">
            <a:spLocks noChangeArrowheads="1"/>
          </p:cNvSpPr>
          <p:nvPr/>
        </p:nvSpPr>
        <p:spPr bwMode="auto">
          <a:xfrm>
            <a:off x="6998471" y="3121025"/>
            <a:ext cx="3000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00</a:t>
            </a:r>
            <a:endParaRPr lang="en-US" altLang="en-US" dirty="0"/>
          </a:p>
        </p:txBody>
      </p:sp>
      <p:sp>
        <p:nvSpPr>
          <p:cNvPr id="188" name="Text Box 200"/>
          <p:cNvSpPr txBox="1">
            <a:spLocks noChangeArrowheads="1"/>
          </p:cNvSpPr>
          <p:nvPr/>
        </p:nvSpPr>
        <p:spPr bwMode="auto">
          <a:xfrm>
            <a:off x="6998471" y="3735388"/>
            <a:ext cx="3000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01</a:t>
            </a:r>
            <a:endParaRPr lang="en-US" altLang="en-US" dirty="0"/>
          </a:p>
        </p:txBody>
      </p:sp>
      <p:sp>
        <p:nvSpPr>
          <p:cNvPr id="189" name="Text Box 201"/>
          <p:cNvSpPr txBox="1">
            <a:spLocks noChangeArrowheads="1"/>
          </p:cNvSpPr>
          <p:nvPr/>
        </p:nvSpPr>
        <p:spPr bwMode="auto">
          <a:xfrm>
            <a:off x="6998471" y="4043363"/>
            <a:ext cx="3000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10</a:t>
            </a:r>
            <a:endParaRPr lang="en-US" altLang="en-US" dirty="0"/>
          </a:p>
        </p:txBody>
      </p:sp>
      <p:sp>
        <p:nvSpPr>
          <p:cNvPr id="190" name="Text Box 202"/>
          <p:cNvSpPr txBox="1">
            <a:spLocks noChangeArrowheads="1"/>
          </p:cNvSpPr>
          <p:nvPr/>
        </p:nvSpPr>
        <p:spPr bwMode="auto">
          <a:xfrm>
            <a:off x="6998471" y="4273550"/>
            <a:ext cx="3000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11</a:t>
            </a:r>
            <a:endParaRPr lang="en-US" altLang="en-US" dirty="0"/>
          </a:p>
        </p:txBody>
      </p:sp>
      <p:sp>
        <p:nvSpPr>
          <p:cNvPr id="191" name="Text Box 203"/>
          <p:cNvSpPr txBox="1">
            <a:spLocks noChangeArrowheads="1"/>
          </p:cNvSpPr>
          <p:nvPr/>
        </p:nvSpPr>
        <p:spPr bwMode="auto">
          <a:xfrm>
            <a:off x="8059737" y="2852738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ALU</a:t>
            </a:r>
          </a:p>
        </p:txBody>
      </p:sp>
      <p:sp>
        <p:nvSpPr>
          <p:cNvPr id="192" name="Rectangle 27"/>
          <p:cNvSpPr>
            <a:spLocks noChangeArrowheads="1"/>
          </p:cNvSpPr>
          <p:nvPr/>
        </p:nvSpPr>
        <p:spPr bwMode="auto">
          <a:xfrm>
            <a:off x="3304382" y="2401887"/>
            <a:ext cx="192087" cy="126841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IR1</a:t>
            </a:r>
            <a:endParaRPr lang="en-US" altLang="en-US" dirty="0"/>
          </a:p>
        </p:txBody>
      </p:sp>
      <p:sp>
        <p:nvSpPr>
          <p:cNvPr id="193" name="Line 34"/>
          <p:cNvSpPr>
            <a:spLocks noChangeShapeType="1"/>
          </p:cNvSpPr>
          <p:nvPr/>
        </p:nvSpPr>
        <p:spPr bwMode="auto">
          <a:xfrm flipV="1">
            <a:off x="3505198" y="3045619"/>
            <a:ext cx="354014" cy="21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" name="Line 163"/>
          <p:cNvSpPr>
            <a:spLocks noChangeShapeType="1"/>
          </p:cNvSpPr>
          <p:nvPr/>
        </p:nvSpPr>
        <p:spPr bwMode="auto">
          <a:xfrm>
            <a:off x="3400425" y="2127189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5" name="Text Box 164"/>
          <p:cNvSpPr txBox="1">
            <a:spLocks noChangeArrowheads="1"/>
          </p:cNvSpPr>
          <p:nvPr/>
        </p:nvSpPr>
        <p:spPr bwMode="auto">
          <a:xfrm>
            <a:off x="3187868" y="1911289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IR1ld</a:t>
            </a:r>
            <a:endParaRPr lang="en-US" altLang="en-US" u="sng" dirty="0"/>
          </a:p>
        </p:txBody>
      </p:sp>
      <p:sp>
        <p:nvSpPr>
          <p:cNvPr id="196" name="Rectangle 27"/>
          <p:cNvSpPr>
            <a:spLocks noChangeArrowheads="1"/>
          </p:cNvSpPr>
          <p:nvPr/>
        </p:nvSpPr>
        <p:spPr bwMode="auto">
          <a:xfrm>
            <a:off x="6367462" y="1684339"/>
            <a:ext cx="192087" cy="469106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IR3</a:t>
            </a:r>
            <a:endParaRPr lang="en-US" altLang="en-US" dirty="0"/>
          </a:p>
        </p:txBody>
      </p:sp>
      <p:sp>
        <p:nvSpPr>
          <p:cNvPr id="197" name="Line 105"/>
          <p:cNvSpPr>
            <a:spLocks noChangeShapeType="1"/>
          </p:cNvSpPr>
          <p:nvPr/>
        </p:nvSpPr>
        <p:spPr bwMode="auto">
          <a:xfrm>
            <a:off x="4128293" y="1848644"/>
            <a:ext cx="5037" cy="1209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8" name="Line 104"/>
          <p:cNvSpPr>
            <a:spLocks noChangeShapeType="1"/>
          </p:cNvSpPr>
          <p:nvPr/>
        </p:nvSpPr>
        <p:spPr bwMode="auto">
          <a:xfrm>
            <a:off x="4128292" y="1848644"/>
            <a:ext cx="22391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9" name="Line 109"/>
          <p:cNvSpPr>
            <a:spLocks noChangeShapeType="1"/>
          </p:cNvSpPr>
          <p:nvPr/>
        </p:nvSpPr>
        <p:spPr bwMode="auto">
          <a:xfrm flipH="1">
            <a:off x="5800206" y="1757449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4" name="Text Box 110"/>
          <p:cNvSpPr txBox="1">
            <a:spLocks noChangeArrowheads="1"/>
          </p:cNvSpPr>
          <p:nvPr/>
        </p:nvSpPr>
        <p:spPr bwMode="auto">
          <a:xfrm>
            <a:off x="5646880" y="1684339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18" name="Line 163"/>
          <p:cNvSpPr>
            <a:spLocks noChangeShapeType="1"/>
          </p:cNvSpPr>
          <p:nvPr/>
        </p:nvSpPr>
        <p:spPr bwMode="auto">
          <a:xfrm>
            <a:off x="6453813" y="1422641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9" name="Text Box 164"/>
          <p:cNvSpPr txBox="1">
            <a:spLocks noChangeArrowheads="1"/>
          </p:cNvSpPr>
          <p:nvPr/>
        </p:nvSpPr>
        <p:spPr bwMode="auto">
          <a:xfrm>
            <a:off x="6109811" y="1206741"/>
            <a:ext cx="68800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IR3R1R2ld</a:t>
            </a:r>
            <a:endParaRPr lang="en-US" altLang="en-US" u="sng" dirty="0"/>
          </a:p>
        </p:txBody>
      </p:sp>
      <p:sp>
        <p:nvSpPr>
          <p:cNvPr id="220" name="Line 163"/>
          <p:cNvSpPr>
            <a:spLocks noChangeShapeType="1"/>
          </p:cNvSpPr>
          <p:nvPr/>
        </p:nvSpPr>
        <p:spPr bwMode="auto">
          <a:xfrm>
            <a:off x="6463505" y="2162175"/>
            <a:ext cx="0" cy="125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1" name="Line 163"/>
          <p:cNvSpPr>
            <a:spLocks noChangeShapeType="1"/>
          </p:cNvSpPr>
          <p:nvPr/>
        </p:nvSpPr>
        <p:spPr bwMode="auto">
          <a:xfrm>
            <a:off x="6463505" y="2807494"/>
            <a:ext cx="0" cy="125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222" name="Group 221"/>
          <p:cNvGrpSpPr/>
          <p:nvPr/>
        </p:nvGrpSpPr>
        <p:grpSpPr>
          <a:xfrm>
            <a:off x="269875" y="914399"/>
            <a:ext cx="7121525" cy="2635251"/>
            <a:chOff x="269875" y="914399"/>
            <a:chExt cx="7121525" cy="2635251"/>
          </a:xfrm>
        </p:grpSpPr>
        <p:sp>
          <p:nvSpPr>
            <p:cNvPr id="223" name="Line 184"/>
            <p:cNvSpPr>
              <a:spLocks noChangeShapeType="1"/>
            </p:cNvSpPr>
            <p:nvPr/>
          </p:nvSpPr>
          <p:spPr bwMode="auto">
            <a:xfrm>
              <a:off x="269875" y="1210468"/>
              <a:ext cx="0" cy="2323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4" name="Line 185"/>
            <p:cNvSpPr>
              <a:spLocks noChangeShapeType="1"/>
            </p:cNvSpPr>
            <p:nvPr/>
          </p:nvSpPr>
          <p:spPr bwMode="auto">
            <a:xfrm>
              <a:off x="269875" y="3540125"/>
              <a:ext cx="525463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5" name="Line 175"/>
            <p:cNvSpPr>
              <a:spLocks noChangeShapeType="1"/>
            </p:cNvSpPr>
            <p:nvPr/>
          </p:nvSpPr>
          <p:spPr bwMode="auto">
            <a:xfrm flipH="1" flipV="1">
              <a:off x="1132644" y="914400"/>
              <a:ext cx="9311" cy="26006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6" name="Line 136"/>
            <p:cNvSpPr>
              <a:spLocks noChangeShapeType="1"/>
            </p:cNvSpPr>
            <p:nvPr/>
          </p:nvSpPr>
          <p:spPr bwMode="auto">
            <a:xfrm flipH="1">
              <a:off x="1092200" y="914400"/>
              <a:ext cx="5786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7" name="Line 135"/>
            <p:cNvSpPr>
              <a:spLocks noChangeShapeType="1"/>
            </p:cNvSpPr>
            <p:nvPr/>
          </p:nvSpPr>
          <p:spPr bwMode="auto">
            <a:xfrm flipH="1" flipV="1">
              <a:off x="6894512" y="914399"/>
              <a:ext cx="4140" cy="13819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8" name="Line 175"/>
            <p:cNvSpPr>
              <a:spLocks noChangeShapeType="1"/>
            </p:cNvSpPr>
            <p:nvPr/>
          </p:nvSpPr>
          <p:spPr bwMode="auto">
            <a:xfrm flipV="1">
              <a:off x="6896310" y="2258919"/>
              <a:ext cx="176211" cy="19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6948650" y="1824935"/>
              <a:ext cx="442750" cy="920750"/>
              <a:chOff x="267577" y="2950369"/>
              <a:chExt cx="442750" cy="920750"/>
            </a:xfrm>
          </p:grpSpPr>
          <p:sp>
            <p:nvSpPr>
              <p:cNvPr id="230" name="AutoShape 11"/>
              <p:cNvSpPr>
                <a:spLocks noChangeArrowheads="1"/>
              </p:cNvSpPr>
              <p:nvPr/>
            </p:nvSpPr>
            <p:spPr bwMode="auto">
              <a:xfrm rot="16200000">
                <a:off x="180183" y="3467894"/>
                <a:ext cx="614362" cy="192087"/>
              </a:xfrm>
              <a:custGeom>
                <a:avLst/>
                <a:gdLst>
                  <a:gd name="T0" fmla="*/ 15289849 w 21600"/>
                  <a:gd name="T1" fmla="*/ 854111 h 21600"/>
                  <a:gd name="T2" fmla="*/ 8737052 w 21600"/>
                  <a:gd name="T3" fmla="*/ 1708214 h 21600"/>
                  <a:gd name="T4" fmla="*/ 2184256 w 21600"/>
                  <a:gd name="T5" fmla="*/ 854111 h 21600"/>
                  <a:gd name="T6" fmla="*/ 8737052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Line 25"/>
              <p:cNvSpPr>
                <a:spLocks noChangeShapeType="1"/>
              </p:cNvSpPr>
              <p:nvPr/>
            </p:nvSpPr>
            <p:spPr bwMode="auto">
              <a:xfrm>
                <a:off x="505620" y="3142457"/>
                <a:ext cx="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Text Box 26"/>
              <p:cNvSpPr txBox="1">
                <a:spLocks noChangeArrowheads="1"/>
              </p:cNvSpPr>
              <p:nvPr/>
            </p:nvSpPr>
            <p:spPr bwMode="auto">
              <a:xfrm>
                <a:off x="267577" y="2950369"/>
                <a:ext cx="442750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u="sng" dirty="0" smtClean="0"/>
                  <a:t>ALU1</a:t>
                </a:r>
                <a:endParaRPr lang="en-US" altLang="en-US" u="sng" dirty="0"/>
              </a:p>
            </p:txBody>
          </p:sp>
          <p:sp>
            <p:nvSpPr>
              <p:cNvPr id="233" name="Text Box 192"/>
              <p:cNvSpPr txBox="1">
                <a:spLocks noChangeArrowheads="1"/>
              </p:cNvSpPr>
              <p:nvPr/>
            </p:nvSpPr>
            <p:spPr bwMode="auto">
              <a:xfrm>
                <a:off x="310357" y="3266282"/>
                <a:ext cx="241300" cy="214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0</a:t>
                </a:r>
              </a:p>
            </p:txBody>
          </p:sp>
          <p:sp>
            <p:nvSpPr>
              <p:cNvPr id="234" name="Text Box 193"/>
              <p:cNvSpPr txBox="1">
                <a:spLocks noChangeArrowheads="1"/>
              </p:cNvSpPr>
              <p:nvPr/>
            </p:nvSpPr>
            <p:spPr bwMode="auto">
              <a:xfrm>
                <a:off x="315120" y="3602832"/>
                <a:ext cx="241300" cy="214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dirty="0"/>
                  <a:t>1</a:t>
                </a:r>
              </a:p>
            </p:txBody>
          </p:sp>
        </p:grpSp>
      </p:grpSp>
      <p:sp>
        <p:nvSpPr>
          <p:cNvPr id="235" name="TextBox 234"/>
          <p:cNvSpPr txBox="1"/>
          <p:nvPr/>
        </p:nvSpPr>
        <p:spPr>
          <a:xfrm>
            <a:off x="2350763" y="5943600"/>
            <a:ext cx="403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Stage 3: RF, got to remember what to do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44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199"/>
          <p:cNvSpPr/>
          <p:nvPr/>
        </p:nvSpPr>
        <p:spPr>
          <a:xfrm>
            <a:off x="6479504" y="142184"/>
            <a:ext cx="2562678" cy="5638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7760844" y="-42482"/>
            <a:ext cx="11852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ADD K0 </a:t>
            </a:r>
            <a:r>
              <a:rPr lang="en-US" dirty="0" err="1" smtClean="0"/>
              <a:t>K0</a:t>
            </a:r>
            <a:endParaRPr lang="en-US" dirty="0"/>
          </a:p>
        </p:txBody>
      </p:sp>
      <p:sp>
        <p:nvSpPr>
          <p:cNvPr id="202" name="Rectangle 201"/>
          <p:cNvSpPr/>
          <p:nvPr/>
        </p:nvSpPr>
        <p:spPr>
          <a:xfrm>
            <a:off x="3405736" y="140494"/>
            <a:ext cx="531264" cy="563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3916826" y="147915"/>
            <a:ext cx="2562678" cy="5638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152400" y="152400"/>
            <a:ext cx="3248026" cy="5638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>
            <a:off x="2017063" y="-32266"/>
            <a:ext cx="118333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ADD K3 K3</a:t>
            </a:r>
            <a:endParaRPr lang="en-US" dirty="0"/>
          </a:p>
        </p:txBody>
      </p:sp>
      <p:sp>
        <p:nvSpPr>
          <p:cNvPr id="207" name="TextBox 206"/>
          <p:cNvSpPr txBox="1"/>
          <p:nvPr/>
        </p:nvSpPr>
        <p:spPr>
          <a:xfrm>
            <a:off x="5198166" y="-36751"/>
            <a:ext cx="11852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ADD K1 K1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>
          <a:xfrm>
            <a:off x="3458651" y="457200"/>
            <a:ext cx="11852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ADD K2 </a:t>
            </a:r>
            <a:r>
              <a:rPr lang="en-US" dirty="0" err="1" smtClean="0"/>
              <a:t>K2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95338" y="3186107"/>
            <a:ext cx="190500" cy="730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PC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690688" y="3082925"/>
            <a:ext cx="1268412" cy="1190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027238" y="3517900"/>
            <a:ext cx="669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Memory</a:t>
            </a: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 rot="16200000">
            <a:off x="1057276" y="3178175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1460500" y="3275013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flipH="1">
            <a:off x="1498600" y="31972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384300" y="30448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cxnSp>
        <p:nvCxnSpPr>
          <p:cNvPr id="12" name="AutoShape 15"/>
          <p:cNvCxnSpPr>
            <a:cxnSpLocks noChangeShapeType="1"/>
            <a:stCxn id="5" idx="3"/>
          </p:cNvCxnSpPr>
          <p:nvPr/>
        </p:nvCxnSpPr>
        <p:spPr bwMode="auto">
          <a:xfrm flipV="1">
            <a:off x="985838" y="3420270"/>
            <a:ext cx="301477" cy="1309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Line 16"/>
          <p:cNvSpPr>
            <a:spLocks noChangeShapeType="1"/>
          </p:cNvSpPr>
          <p:nvPr/>
        </p:nvSpPr>
        <p:spPr bwMode="auto">
          <a:xfrm flipH="1">
            <a:off x="1014413" y="3480594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936625" y="3295650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1690688" y="3159125"/>
            <a:ext cx="4714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ADDR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2344738" y="3965575"/>
            <a:ext cx="6000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Data_out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652588" y="3965575"/>
            <a:ext cx="5365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Data_in</a:t>
            </a: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1920875" y="289083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2689225" y="289083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1576388" y="2698750"/>
            <a:ext cx="6540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MemRead</a:t>
            </a: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2382838" y="2698750"/>
            <a:ext cx="6461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MemWrite</a:t>
            </a:r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1382713" y="285273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1092200" y="2660650"/>
            <a:ext cx="5476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AddrSel</a:t>
            </a:r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3859212" y="2428875"/>
            <a:ext cx="192087" cy="126841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3764516" y="2938463"/>
            <a:ext cx="3449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IR2</a:t>
            </a:r>
            <a:endParaRPr lang="en-US" altLang="en-US" dirty="0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3821112" y="3927475"/>
            <a:ext cx="192087" cy="61436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 rot="16200000">
            <a:off x="3682999" y="4143376"/>
            <a:ext cx="4143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MDR</a:t>
            </a:r>
          </a:p>
        </p:txBody>
      </p:sp>
      <p:cxnSp>
        <p:nvCxnSpPr>
          <p:cNvPr id="28" name="AutoShape 31"/>
          <p:cNvCxnSpPr>
            <a:cxnSpLocks noChangeShapeType="1"/>
            <a:stCxn id="16" idx="3"/>
            <a:endCxn id="27" idx="0"/>
          </p:cNvCxnSpPr>
          <p:nvPr/>
        </p:nvCxnSpPr>
        <p:spPr bwMode="auto">
          <a:xfrm>
            <a:off x="2944813" y="4072732"/>
            <a:ext cx="838199" cy="17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Line 33"/>
          <p:cNvSpPr>
            <a:spLocks noChangeShapeType="1"/>
          </p:cNvSpPr>
          <p:nvPr/>
        </p:nvSpPr>
        <p:spPr bwMode="auto">
          <a:xfrm flipV="1">
            <a:off x="3111500" y="3044825"/>
            <a:ext cx="0" cy="1036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3111500" y="3044825"/>
            <a:ext cx="192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Line 35"/>
          <p:cNvSpPr>
            <a:spLocks noChangeShapeType="1"/>
          </p:cNvSpPr>
          <p:nvPr/>
        </p:nvSpPr>
        <p:spPr bwMode="auto">
          <a:xfrm flipH="1">
            <a:off x="3073400" y="3733800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2959100" y="35814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4857749" y="2428875"/>
            <a:ext cx="1268413" cy="1190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4" name="AutoShape 38"/>
          <p:cNvSpPr>
            <a:spLocks noChangeArrowheads="1"/>
          </p:cNvSpPr>
          <p:nvPr/>
        </p:nvSpPr>
        <p:spPr bwMode="auto">
          <a:xfrm rot="16200000">
            <a:off x="4224336" y="2487613"/>
            <a:ext cx="614363" cy="192088"/>
          </a:xfrm>
          <a:custGeom>
            <a:avLst/>
            <a:gdLst>
              <a:gd name="T0" fmla="*/ 15289902 w 21600"/>
              <a:gd name="T1" fmla="*/ 854116 h 21600"/>
              <a:gd name="T2" fmla="*/ 8737095 w 21600"/>
              <a:gd name="T3" fmla="*/ 1708231 h 21600"/>
              <a:gd name="T4" fmla="*/ 2184260 w 21600"/>
              <a:gd name="T5" fmla="*/ 854116 h 21600"/>
              <a:gd name="T6" fmla="*/ 873709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" name="Line 39"/>
          <p:cNvSpPr>
            <a:spLocks noChangeShapeType="1"/>
          </p:cNvSpPr>
          <p:nvPr/>
        </p:nvSpPr>
        <p:spPr bwMode="auto">
          <a:xfrm>
            <a:off x="4627562" y="2584450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" name="Line 40"/>
          <p:cNvSpPr>
            <a:spLocks noChangeShapeType="1"/>
          </p:cNvSpPr>
          <p:nvPr/>
        </p:nvSpPr>
        <p:spPr bwMode="auto">
          <a:xfrm flipH="1">
            <a:off x="4665662" y="2506663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4551362" y="23542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38" name="Line 42"/>
          <p:cNvSpPr>
            <a:spLocks noChangeShapeType="1"/>
          </p:cNvSpPr>
          <p:nvPr/>
        </p:nvSpPr>
        <p:spPr bwMode="auto">
          <a:xfrm>
            <a:off x="4549774" y="21621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4302124" y="1970088"/>
            <a:ext cx="4619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R1Sel</a:t>
            </a:r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 flipV="1">
            <a:off x="4109483" y="2352675"/>
            <a:ext cx="32599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3" name="Line 47"/>
          <p:cNvSpPr>
            <a:spLocks noChangeShapeType="1"/>
          </p:cNvSpPr>
          <p:nvPr/>
        </p:nvSpPr>
        <p:spPr bwMode="auto">
          <a:xfrm>
            <a:off x="4281487" y="2774950"/>
            <a:ext cx="153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4" name="Text Box 48"/>
          <p:cNvSpPr txBox="1">
            <a:spLocks noChangeArrowheads="1"/>
          </p:cNvSpPr>
          <p:nvPr/>
        </p:nvSpPr>
        <p:spPr bwMode="auto">
          <a:xfrm>
            <a:off x="4129087" y="26606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5" name="Line 49"/>
          <p:cNvSpPr>
            <a:spLocks noChangeShapeType="1"/>
          </p:cNvSpPr>
          <p:nvPr/>
        </p:nvSpPr>
        <p:spPr bwMode="auto">
          <a:xfrm>
            <a:off x="4051299" y="3044825"/>
            <a:ext cx="806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6" name="Line 50"/>
          <p:cNvSpPr>
            <a:spLocks noChangeShapeType="1"/>
          </p:cNvSpPr>
          <p:nvPr/>
        </p:nvSpPr>
        <p:spPr bwMode="auto">
          <a:xfrm>
            <a:off x="4705349" y="3505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7" name="Line 51"/>
          <p:cNvSpPr>
            <a:spLocks noChangeShapeType="1"/>
          </p:cNvSpPr>
          <p:nvPr/>
        </p:nvSpPr>
        <p:spPr bwMode="auto">
          <a:xfrm>
            <a:off x="4705349" y="2582863"/>
            <a:ext cx="0" cy="922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" name="Text Box 52"/>
          <p:cNvSpPr txBox="1">
            <a:spLocks noChangeArrowheads="1"/>
          </p:cNvSpPr>
          <p:nvPr/>
        </p:nvSpPr>
        <p:spPr bwMode="auto">
          <a:xfrm>
            <a:off x="4819649" y="2468563"/>
            <a:ext cx="3889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reg1</a:t>
            </a:r>
          </a:p>
        </p:txBody>
      </p: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4819649" y="2928938"/>
            <a:ext cx="3889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reg2</a:t>
            </a:r>
          </a:p>
        </p:txBody>
      </p:sp>
      <p:sp>
        <p:nvSpPr>
          <p:cNvPr id="50" name="Text Box 54"/>
          <p:cNvSpPr txBox="1">
            <a:spLocks noChangeArrowheads="1"/>
          </p:cNvSpPr>
          <p:nvPr/>
        </p:nvSpPr>
        <p:spPr bwMode="auto">
          <a:xfrm>
            <a:off x="4819649" y="3389313"/>
            <a:ext cx="404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regw</a:t>
            </a:r>
          </a:p>
        </p:txBody>
      </p:sp>
      <p:sp>
        <p:nvSpPr>
          <p:cNvPr id="51" name="Line 55"/>
          <p:cNvSpPr>
            <a:spLocks noChangeShapeType="1"/>
          </p:cNvSpPr>
          <p:nvPr/>
        </p:nvSpPr>
        <p:spPr bwMode="auto">
          <a:xfrm flipH="1">
            <a:off x="4473574" y="2965450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" name="Text Box 56"/>
          <p:cNvSpPr txBox="1">
            <a:spLocks noChangeArrowheads="1"/>
          </p:cNvSpPr>
          <p:nvPr/>
        </p:nvSpPr>
        <p:spPr bwMode="auto">
          <a:xfrm>
            <a:off x="4359274" y="28527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53" name="Text Box 57"/>
          <p:cNvSpPr txBox="1">
            <a:spLocks noChangeArrowheads="1"/>
          </p:cNvSpPr>
          <p:nvPr/>
        </p:nvSpPr>
        <p:spPr bwMode="auto">
          <a:xfrm>
            <a:off x="4059051" y="2883344"/>
            <a:ext cx="4333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IR5-4</a:t>
            </a:r>
          </a:p>
        </p:txBody>
      </p:sp>
      <p:sp>
        <p:nvSpPr>
          <p:cNvPr id="54" name="Text Box 58"/>
          <p:cNvSpPr txBox="1">
            <a:spLocks noChangeArrowheads="1"/>
          </p:cNvSpPr>
          <p:nvPr/>
        </p:nvSpPr>
        <p:spPr bwMode="auto">
          <a:xfrm>
            <a:off x="4069591" y="2169319"/>
            <a:ext cx="4333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IR6-7</a:t>
            </a:r>
          </a:p>
        </p:txBody>
      </p:sp>
      <p:sp>
        <p:nvSpPr>
          <p:cNvPr id="55" name="Line 59"/>
          <p:cNvSpPr>
            <a:spLocks noChangeShapeType="1"/>
          </p:cNvSpPr>
          <p:nvPr/>
        </p:nvSpPr>
        <p:spPr bwMode="auto">
          <a:xfrm>
            <a:off x="6126162" y="2544763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>
            <a:off x="6126162" y="3160713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7" name="Line 61"/>
          <p:cNvSpPr>
            <a:spLocks noChangeShapeType="1"/>
          </p:cNvSpPr>
          <p:nvPr/>
        </p:nvSpPr>
        <p:spPr bwMode="auto">
          <a:xfrm flipH="1">
            <a:off x="6162674" y="24669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" name="Text Box 62"/>
          <p:cNvSpPr txBox="1">
            <a:spLocks noChangeArrowheads="1"/>
          </p:cNvSpPr>
          <p:nvPr/>
        </p:nvSpPr>
        <p:spPr bwMode="auto">
          <a:xfrm>
            <a:off x="6048374" y="23145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59" name="Line 63"/>
          <p:cNvSpPr>
            <a:spLocks noChangeShapeType="1"/>
          </p:cNvSpPr>
          <p:nvPr/>
        </p:nvSpPr>
        <p:spPr bwMode="auto">
          <a:xfrm flipH="1">
            <a:off x="6162674" y="308133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0" name="Text Box 64"/>
          <p:cNvSpPr txBox="1">
            <a:spLocks noChangeArrowheads="1"/>
          </p:cNvSpPr>
          <p:nvPr/>
        </p:nvSpPr>
        <p:spPr bwMode="auto">
          <a:xfrm>
            <a:off x="6048374" y="29289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61" name="Rectangle 65"/>
          <p:cNvSpPr>
            <a:spLocks noChangeArrowheads="1"/>
          </p:cNvSpPr>
          <p:nvPr/>
        </p:nvSpPr>
        <p:spPr bwMode="auto">
          <a:xfrm>
            <a:off x="6356349" y="2276475"/>
            <a:ext cx="192088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2" name="Text Box 66"/>
          <p:cNvSpPr txBox="1">
            <a:spLocks noChangeArrowheads="1"/>
          </p:cNvSpPr>
          <p:nvPr/>
        </p:nvSpPr>
        <p:spPr bwMode="auto">
          <a:xfrm>
            <a:off x="6286499" y="2428875"/>
            <a:ext cx="314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R1</a:t>
            </a:r>
          </a:p>
        </p:txBody>
      </p:sp>
      <p:sp>
        <p:nvSpPr>
          <p:cNvPr id="63" name="Rectangle 67"/>
          <p:cNvSpPr>
            <a:spLocks noChangeArrowheads="1"/>
          </p:cNvSpPr>
          <p:nvPr/>
        </p:nvSpPr>
        <p:spPr bwMode="auto">
          <a:xfrm>
            <a:off x="6356349" y="2928938"/>
            <a:ext cx="192088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4" name="Text Box 68"/>
          <p:cNvSpPr txBox="1">
            <a:spLocks noChangeArrowheads="1"/>
          </p:cNvSpPr>
          <p:nvPr/>
        </p:nvSpPr>
        <p:spPr bwMode="auto">
          <a:xfrm>
            <a:off x="6288087" y="3081338"/>
            <a:ext cx="3143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R2</a:t>
            </a:r>
          </a:p>
        </p:txBody>
      </p:sp>
      <p:sp>
        <p:nvSpPr>
          <p:cNvPr id="71" name="Line 75"/>
          <p:cNvSpPr>
            <a:spLocks noChangeShapeType="1"/>
          </p:cNvSpPr>
          <p:nvPr/>
        </p:nvSpPr>
        <p:spPr bwMode="auto">
          <a:xfrm flipV="1">
            <a:off x="6548437" y="2543968"/>
            <a:ext cx="1174750" cy="23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3" name="Text Box 77"/>
          <p:cNvSpPr txBox="1">
            <a:spLocks noChangeArrowheads="1"/>
          </p:cNvSpPr>
          <p:nvPr/>
        </p:nvSpPr>
        <p:spPr bwMode="auto">
          <a:xfrm>
            <a:off x="6664324" y="23542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0" name="AutoShape 84"/>
          <p:cNvSpPr>
            <a:spLocks noChangeArrowheads="1"/>
          </p:cNvSpPr>
          <p:nvPr/>
        </p:nvSpPr>
        <p:spPr bwMode="auto">
          <a:xfrm rot="16200000">
            <a:off x="6338093" y="3679031"/>
            <a:ext cx="1727200" cy="306388"/>
          </a:xfrm>
          <a:custGeom>
            <a:avLst/>
            <a:gdLst>
              <a:gd name="T0" fmla="*/ 120848026 w 21600"/>
              <a:gd name="T1" fmla="*/ 2173000 h 21600"/>
              <a:gd name="T2" fmla="*/ 69056015 w 21600"/>
              <a:gd name="T3" fmla="*/ 4346000 h 21600"/>
              <a:gd name="T4" fmla="*/ 17264004 w 21600"/>
              <a:gd name="T5" fmla="*/ 2173000 h 21600"/>
              <a:gd name="T6" fmla="*/ 6905601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1" name="Line 85"/>
          <p:cNvSpPr>
            <a:spLocks noChangeShapeType="1"/>
          </p:cNvSpPr>
          <p:nvPr/>
        </p:nvSpPr>
        <p:spPr bwMode="auto">
          <a:xfrm>
            <a:off x="7492999" y="3622675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" name="Line 86"/>
          <p:cNvSpPr>
            <a:spLocks noChangeShapeType="1"/>
          </p:cNvSpPr>
          <p:nvPr/>
        </p:nvSpPr>
        <p:spPr bwMode="auto">
          <a:xfrm flipH="1">
            <a:off x="7531099" y="354488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3" name="Text Box 87"/>
          <p:cNvSpPr txBox="1">
            <a:spLocks noChangeArrowheads="1"/>
          </p:cNvSpPr>
          <p:nvPr/>
        </p:nvSpPr>
        <p:spPr bwMode="auto">
          <a:xfrm>
            <a:off x="7662862" y="33924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4" name="Line 88"/>
          <p:cNvSpPr>
            <a:spLocks noChangeShapeType="1"/>
          </p:cNvSpPr>
          <p:nvPr/>
        </p:nvSpPr>
        <p:spPr bwMode="auto">
          <a:xfrm>
            <a:off x="7162799" y="2892425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5" name="Text Box 89"/>
          <p:cNvSpPr txBox="1">
            <a:spLocks noChangeArrowheads="1"/>
          </p:cNvSpPr>
          <p:nvPr/>
        </p:nvSpPr>
        <p:spPr bwMode="auto">
          <a:xfrm>
            <a:off x="6926262" y="2700338"/>
            <a:ext cx="4397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ALU2</a:t>
            </a:r>
          </a:p>
        </p:txBody>
      </p:sp>
      <p:sp>
        <p:nvSpPr>
          <p:cNvPr id="86" name="Line 90"/>
          <p:cNvSpPr>
            <a:spLocks noChangeShapeType="1"/>
          </p:cNvSpPr>
          <p:nvPr/>
        </p:nvSpPr>
        <p:spPr bwMode="auto">
          <a:xfrm>
            <a:off x="6548437" y="3198813"/>
            <a:ext cx="500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7" name="Line 91"/>
          <p:cNvSpPr>
            <a:spLocks noChangeShapeType="1"/>
          </p:cNvSpPr>
          <p:nvPr/>
        </p:nvSpPr>
        <p:spPr bwMode="auto">
          <a:xfrm flipH="1">
            <a:off x="6816724" y="31210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Text Box 92"/>
          <p:cNvSpPr txBox="1">
            <a:spLocks noChangeArrowheads="1"/>
          </p:cNvSpPr>
          <p:nvPr/>
        </p:nvSpPr>
        <p:spPr bwMode="auto">
          <a:xfrm>
            <a:off x="6702424" y="29686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9" name="Line 93"/>
          <p:cNvSpPr>
            <a:spLocks noChangeShapeType="1"/>
          </p:cNvSpPr>
          <p:nvPr/>
        </p:nvSpPr>
        <p:spPr bwMode="auto">
          <a:xfrm flipH="1">
            <a:off x="4281487" y="2697163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0" name="Text Box 94"/>
          <p:cNvSpPr txBox="1">
            <a:spLocks noChangeArrowheads="1"/>
          </p:cNvSpPr>
          <p:nvPr/>
        </p:nvSpPr>
        <p:spPr bwMode="auto">
          <a:xfrm>
            <a:off x="4205287" y="2544763"/>
            <a:ext cx="203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93" name="Text Box 98"/>
          <p:cNvSpPr txBox="1">
            <a:spLocks noChangeArrowheads="1"/>
          </p:cNvSpPr>
          <p:nvPr/>
        </p:nvSpPr>
        <p:spPr bwMode="auto">
          <a:xfrm>
            <a:off x="6702424" y="33528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95" name="Rectangle 100"/>
          <p:cNvSpPr>
            <a:spLocks noChangeArrowheads="1"/>
          </p:cNvSpPr>
          <p:nvPr/>
        </p:nvSpPr>
        <p:spPr bwMode="auto">
          <a:xfrm>
            <a:off x="5319712" y="3735388"/>
            <a:ext cx="190500" cy="26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SE</a:t>
            </a:r>
          </a:p>
        </p:txBody>
      </p:sp>
      <p:sp>
        <p:nvSpPr>
          <p:cNvPr id="96" name="Line 101"/>
          <p:cNvSpPr>
            <a:spLocks noChangeShapeType="1"/>
          </p:cNvSpPr>
          <p:nvPr/>
        </p:nvSpPr>
        <p:spPr bwMode="auto">
          <a:xfrm>
            <a:off x="5511799" y="3889375"/>
            <a:ext cx="153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7" name="Line 102"/>
          <p:cNvSpPr>
            <a:spLocks noChangeShapeType="1"/>
          </p:cNvSpPr>
          <p:nvPr/>
        </p:nvSpPr>
        <p:spPr bwMode="auto">
          <a:xfrm flipH="1">
            <a:off x="5856287" y="3811588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8" name="Text Box 103"/>
          <p:cNvSpPr txBox="1">
            <a:spLocks noChangeArrowheads="1"/>
          </p:cNvSpPr>
          <p:nvPr/>
        </p:nvSpPr>
        <p:spPr bwMode="auto">
          <a:xfrm>
            <a:off x="5741987" y="36972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99" name="Line 104"/>
          <p:cNvSpPr>
            <a:spLocks noChangeShapeType="1"/>
          </p:cNvSpPr>
          <p:nvPr/>
        </p:nvSpPr>
        <p:spPr bwMode="auto">
          <a:xfrm>
            <a:off x="4321174" y="3889375"/>
            <a:ext cx="99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0" name="Line 105"/>
          <p:cNvSpPr>
            <a:spLocks noChangeShapeType="1"/>
          </p:cNvSpPr>
          <p:nvPr/>
        </p:nvSpPr>
        <p:spPr bwMode="auto">
          <a:xfrm>
            <a:off x="4321174" y="3044825"/>
            <a:ext cx="0" cy="84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1" name="Text Box 106"/>
          <p:cNvSpPr txBox="1">
            <a:spLocks noChangeArrowheads="1"/>
          </p:cNvSpPr>
          <p:nvPr/>
        </p:nvSpPr>
        <p:spPr bwMode="auto">
          <a:xfrm>
            <a:off x="4256087" y="3706813"/>
            <a:ext cx="4381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Imm4</a:t>
            </a:r>
          </a:p>
        </p:txBody>
      </p:sp>
      <p:sp>
        <p:nvSpPr>
          <p:cNvPr id="102" name="Rectangle 107"/>
          <p:cNvSpPr>
            <a:spLocks noChangeArrowheads="1"/>
          </p:cNvSpPr>
          <p:nvPr/>
        </p:nvSpPr>
        <p:spPr bwMode="auto">
          <a:xfrm>
            <a:off x="5319712" y="4043363"/>
            <a:ext cx="190500" cy="26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ZE</a:t>
            </a:r>
          </a:p>
        </p:txBody>
      </p:sp>
      <p:sp>
        <p:nvSpPr>
          <p:cNvPr id="103" name="Line 108"/>
          <p:cNvSpPr>
            <a:spLocks noChangeShapeType="1"/>
          </p:cNvSpPr>
          <p:nvPr/>
        </p:nvSpPr>
        <p:spPr bwMode="auto">
          <a:xfrm>
            <a:off x="5511799" y="4195763"/>
            <a:ext cx="15367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4" name="Line 109"/>
          <p:cNvSpPr>
            <a:spLocks noChangeShapeType="1"/>
          </p:cNvSpPr>
          <p:nvPr/>
        </p:nvSpPr>
        <p:spPr bwMode="auto">
          <a:xfrm flipH="1">
            <a:off x="5856287" y="4156075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5" name="Text Box 110"/>
          <p:cNvSpPr txBox="1">
            <a:spLocks noChangeArrowheads="1"/>
          </p:cNvSpPr>
          <p:nvPr/>
        </p:nvSpPr>
        <p:spPr bwMode="auto">
          <a:xfrm>
            <a:off x="5741987" y="40036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06" name="Line 111"/>
          <p:cNvSpPr>
            <a:spLocks noChangeShapeType="1"/>
          </p:cNvSpPr>
          <p:nvPr/>
        </p:nvSpPr>
        <p:spPr bwMode="auto">
          <a:xfrm>
            <a:off x="4321174" y="4195763"/>
            <a:ext cx="99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" name="Text Box 112"/>
          <p:cNvSpPr txBox="1">
            <a:spLocks noChangeArrowheads="1"/>
          </p:cNvSpPr>
          <p:nvPr/>
        </p:nvSpPr>
        <p:spPr bwMode="auto">
          <a:xfrm>
            <a:off x="4256087" y="4013200"/>
            <a:ext cx="438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Imm5</a:t>
            </a:r>
          </a:p>
        </p:txBody>
      </p:sp>
      <p:sp>
        <p:nvSpPr>
          <p:cNvPr id="108" name="Line 113"/>
          <p:cNvSpPr>
            <a:spLocks noChangeShapeType="1"/>
          </p:cNvSpPr>
          <p:nvPr/>
        </p:nvSpPr>
        <p:spPr bwMode="auto">
          <a:xfrm>
            <a:off x="4321174" y="3889375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" name="Line 114"/>
          <p:cNvSpPr>
            <a:spLocks noChangeShapeType="1"/>
          </p:cNvSpPr>
          <p:nvPr/>
        </p:nvSpPr>
        <p:spPr bwMode="auto">
          <a:xfrm flipH="1">
            <a:off x="4972049" y="381158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0" name="Text Box 115"/>
          <p:cNvSpPr txBox="1">
            <a:spLocks noChangeArrowheads="1"/>
          </p:cNvSpPr>
          <p:nvPr/>
        </p:nvSpPr>
        <p:spPr bwMode="auto">
          <a:xfrm>
            <a:off x="4857749" y="36972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111" name="Line 116"/>
          <p:cNvSpPr>
            <a:spLocks noChangeShapeType="1"/>
          </p:cNvSpPr>
          <p:nvPr/>
        </p:nvSpPr>
        <p:spPr bwMode="auto">
          <a:xfrm flipH="1">
            <a:off x="4972049" y="41179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2" name="Text Box 117"/>
          <p:cNvSpPr txBox="1">
            <a:spLocks noChangeArrowheads="1"/>
          </p:cNvSpPr>
          <p:nvPr/>
        </p:nvSpPr>
        <p:spPr bwMode="auto">
          <a:xfrm>
            <a:off x="4857749" y="40036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113" name="Text Box 118"/>
          <p:cNvSpPr txBox="1">
            <a:spLocks noChangeArrowheads="1"/>
          </p:cNvSpPr>
          <p:nvPr/>
        </p:nvSpPr>
        <p:spPr bwMode="auto">
          <a:xfrm>
            <a:off x="5741987" y="2428875"/>
            <a:ext cx="441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data1</a:t>
            </a:r>
          </a:p>
        </p:txBody>
      </p:sp>
      <p:sp>
        <p:nvSpPr>
          <p:cNvPr id="114" name="Text Box 119"/>
          <p:cNvSpPr txBox="1">
            <a:spLocks noChangeArrowheads="1"/>
          </p:cNvSpPr>
          <p:nvPr/>
        </p:nvSpPr>
        <p:spPr bwMode="auto">
          <a:xfrm>
            <a:off x="5741987" y="3044825"/>
            <a:ext cx="441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data2</a:t>
            </a:r>
          </a:p>
        </p:txBody>
      </p:sp>
      <p:sp>
        <p:nvSpPr>
          <p:cNvPr id="115" name="Text Box 120"/>
          <p:cNvSpPr txBox="1">
            <a:spLocks noChangeArrowheads="1"/>
          </p:cNvSpPr>
          <p:nvPr/>
        </p:nvSpPr>
        <p:spPr bwMode="auto">
          <a:xfrm>
            <a:off x="5741987" y="338931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dataw</a:t>
            </a:r>
          </a:p>
        </p:txBody>
      </p:sp>
      <p:sp>
        <p:nvSpPr>
          <p:cNvPr id="116" name="Line 121"/>
          <p:cNvSpPr>
            <a:spLocks noChangeShapeType="1"/>
          </p:cNvSpPr>
          <p:nvPr/>
        </p:nvSpPr>
        <p:spPr bwMode="auto">
          <a:xfrm flipH="1">
            <a:off x="6126162" y="3505200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7" name="Line 122"/>
          <p:cNvSpPr>
            <a:spLocks noChangeShapeType="1"/>
          </p:cNvSpPr>
          <p:nvPr/>
        </p:nvSpPr>
        <p:spPr bwMode="auto">
          <a:xfrm flipH="1">
            <a:off x="6240462" y="3427413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8" name="Text Box 123"/>
          <p:cNvSpPr txBox="1">
            <a:spLocks noChangeArrowheads="1"/>
          </p:cNvSpPr>
          <p:nvPr/>
        </p:nvSpPr>
        <p:spPr bwMode="auto">
          <a:xfrm>
            <a:off x="6126162" y="32750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19" name="Line 124"/>
          <p:cNvSpPr>
            <a:spLocks noChangeShapeType="1"/>
          </p:cNvSpPr>
          <p:nvPr/>
        </p:nvSpPr>
        <p:spPr bwMode="auto">
          <a:xfrm>
            <a:off x="6356349" y="3505200"/>
            <a:ext cx="0" cy="998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0" name="Freeform 125"/>
          <p:cNvSpPr>
            <a:spLocks/>
          </p:cNvSpPr>
          <p:nvPr/>
        </p:nvSpPr>
        <p:spPr bwMode="auto">
          <a:xfrm>
            <a:off x="7723187" y="2047875"/>
            <a:ext cx="766762" cy="1881188"/>
          </a:xfrm>
          <a:custGeom>
            <a:avLst/>
            <a:gdLst>
              <a:gd name="T0" fmla="*/ 0 w 483"/>
              <a:gd name="T1" fmla="*/ 0 h 1185"/>
              <a:gd name="T2" fmla="*/ 0 w 483"/>
              <a:gd name="T3" fmla="*/ 652463 h 1185"/>
              <a:gd name="T4" fmla="*/ 344487 w 483"/>
              <a:gd name="T5" fmla="*/ 922338 h 1185"/>
              <a:gd name="T6" fmla="*/ 0 w 483"/>
              <a:gd name="T7" fmla="*/ 1228725 h 1185"/>
              <a:gd name="T8" fmla="*/ 0 w 483"/>
              <a:gd name="T9" fmla="*/ 1881188 h 1185"/>
              <a:gd name="T10" fmla="*/ 766762 w 483"/>
              <a:gd name="T11" fmla="*/ 1344613 h 1185"/>
              <a:gd name="T12" fmla="*/ 766762 w 483"/>
              <a:gd name="T13" fmla="*/ 460375 h 1185"/>
              <a:gd name="T14" fmla="*/ 0 w 483"/>
              <a:gd name="T15" fmla="*/ 0 h 11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83"/>
              <a:gd name="T25" fmla="*/ 0 h 1185"/>
              <a:gd name="T26" fmla="*/ 483 w 483"/>
              <a:gd name="T27" fmla="*/ 1185 h 11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83" h="1185">
                <a:moveTo>
                  <a:pt x="0" y="0"/>
                </a:moveTo>
                <a:lnTo>
                  <a:pt x="0" y="411"/>
                </a:lnTo>
                <a:lnTo>
                  <a:pt x="217" y="581"/>
                </a:lnTo>
                <a:lnTo>
                  <a:pt x="0" y="774"/>
                </a:lnTo>
                <a:lnTo>
                  <a:pt x="0" y="1185"/>
                </a:lnTo>
                <a:lnTo>
                  <a:pt x="483" y="847"/>
                </a:lnTo>
                <a:lnTo>
                  <a:pt x="483" y="29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1" name="Line 126"/>
          <p:cNvSpPr>
            <a:spLocks noChangeShapeType="1"/>
          </p:cNvSpPr>
          <p:nvPr/>
        </p:nvSpPr>
        <p:spPr bwMode="auto">
          <a:xfrm>
            <a:off x="7354887" y="3697287"/>
            <a:ext cx="138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2" name="Line 127"/>
          <p:cNvSpPr>
            <a:spLocks noChangeShapeType="1"/>
          </p:cNvSpPr>
          <p:nvPr/>
        </p:nvSpPr>
        <p:spPr bwMode="auto">
          <a:xfrm flipV="1">
            <a:off x="7491412" y="3622675"/>
            <a:ext cx="1587" cy="74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3" name="Line 128"/>
          <p:cNvSpPr>
            <a:spLocks noChangeShapeType="1"/>
          </p:cNvSpPr>
          <p:nvPr/>
        </p:nvSpPr>
        <p:spPr bwMode="auto">
          <a:xfrm>
            <a:off x="1384300" y="4081463"/>
            <a:ext cx="30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4" name="Line 129"/>
          <p:cNvSpPr>
            <a:spLocks noChangeShapeType="1"/>
          </p:cNvSpPr>
          <p:nvPr/>
        </p:nvSpPr>
        <p:spPr bwMode="auto">
          <a:xfrm>
            <a:off x="1384300" y="4081463"/>
            <a:ext cx="0" cy="1114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5" name="Line 130"/>
          <p:cNvSpPr>
            <a:spLocks noChangeShapeType="1"/>
          </p:cNvSpPr>
          <p:nvPr/>
        </p:nvSpPr>
        <p:spPr bwMode="auto">
          <a:xfrm>
            <a:off x="1384300" y="5195888"/>
            <a:ext cx="52419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6" name="Line 131"/>
          <p:cNvSpPr>
            <a:spLocks noChangeShapeType="1"/>
          </p:cNvSpPr>
          <p:nvPr/>
        </p:nvSpPr>
        <p:spPr bwMode="auto">
          <a:xfrm>
            <a:off x="6626224" y="2546350"/>
            <a:ext cx="0" cy="2649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7" name="Line 133"/>
          <p:cNvSpPr>
            <a:spLocks noChangeShapeType="1"/>
          </p:cNvSpPr>
          <p:nvPr/>
        </p:nvSpPr>
        <p:spPr bwMode="auto">
          <a:xfrm>
            <a:off x="846138" y="3082925"/>
            <a:ext cx="42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8" name="Line 134"/>
          <p:cNvSpPr>
            <a:spLocks noChangeShapeType="1"/>
          </p:cNvSpPr>
          <p:nvPr/>
        </p:nvSpPr>
        <p:spPr bwMode="auto">
          <a:xfrm flipV="1">
            <a:off x="846138" y="1470025"/>
            <a:ext cx="0" cy="161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9" name="Line 135"/>
          <p:cNvSpPr>
            <a:spLocks noChangeShapeType="1"/>
          </p:cNvSpPr>
          <p:nvPr/>
        </p:nvSpPr>
        <p:spPr bwMode="auto">
          <a:xfrm flipV="1">
            <a:off x="6702424" y="1470025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0" name="Line 136"/>
          <p:cNvSpPr>
            <a:spLocks noChangeShapeType="1"/>
          </p:cNvSpPr>
          <p:nvPr/>
        </p:nvSpPr>
        <p:spPr bwMode="auto">
          <a:xfrm flipH="1">
            <a:off x="846138" y="1470024"/>
            <a:ext cx="5856286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1" name="Rectangle 138"/>
          <p:cNvSpPr>
            <a:spLocks noChangeArrowheads="1"/>
          </p:cNvSpPr>
          <p:nvPr/>
        </p:nvSpPr>
        <p:spPr bwMode="auto">
          <a:xfrm>
            <a:off x="8720137" y="2660650"/>
            <a:ext cx="192087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2" name="Line 139"/>
          <p:cNvSpPr>
            <a:spLocks noChangeShapeType="1"/>
          </p:cNvSpPr>
          <p:nvPr/>
        </p:nvSpPr>
        <p:spPr bwMode="auto">
          <a:xfrm>
            <a:off x="8489949" y="2928938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" name="AutoShape 140"/>
          <p:cNvSpPr>
            <a:spLocks noChangeArrowheads="1"/>
          </p:cNvSpPr>
          <p:nvPr/>
        </p:nvSpPr>
        <p:spPr bwMode="auto">
          <a:xfrm rot="10800000">
            <a:off x="6088062" y="4503738"/>
            <a:ext cx="498475" cy="192087"/>
          </a:xfrm>
          <a:custGeom>
            <a:avLst/>
            <a:gdLst>
              <a:gd name="T0" fmla="*/ 10065641 w 21600"/>
              <a:gd name="T1" fmla="*/ 854111 h 21600"/>
              <a:gd name="T2" fmla="*/ 5751801 w 21600"/>
              <a:gd name="T3" fmla="*/ 1708214 h 21600"/>
              <a:gd name="T4" fmla="*/ 1437939 w 21600"/>
              <a:gd name="T5" fmla="*/ 854111 h 21600"/>
              <a:gd name="T6" fmla="*/ 5751801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4" name="Line 141"/>
          <p:cNvSpPr>
            <a:spLocks noChangeShapeType="1"/>
          </p:cNvSpPr>
          <p:nvPr/>
        </p:nvSpPr>
        <p:spPr bwMode="auto">
          <a:xfrm rot="16200000" flipH="1">
            <a:off x="9028112" y="3851275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5" name="Line 145"/>
          <p:cNvSpPr>
            <a:spLocks noChangeShapeType="1"/>
          </p:cNvSpPr>
          <p:nvPr/>
        </p:nvSpPr>
        <p:spPr bwMode="auto">
          <a:xfrm rot="16200000">
            <a:off x="6068218" y="4485481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6" name="Line 146"/>
          <p:cNvSpPr>
            <a:spLocks noChangeShapeType="1"/>
          </p:cNvSpPr>
          <p:nvPr/>
        </p:nvSpPr>
        <p:spPr bwMode="auto">
          <a:xfrm rot="16200000">
            <a:off x="6068218" y="4791869"/>
            <a:ext cx="192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7" name="Line 148"/>
          <p:cNvSpPr>
            <a:spLocks noChangeShapeType="1"/>
          </p:cNvSpPr>
          <p:nvPr/>
        </p:nvSpPr>
        <p:spPr bwMode="auto">
          <a:xfrm flipV="1">
            <a:off x="6510337" y="4695825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8" name="Line 149"/>
          <p:cNvSpPr>
            <a:spLocks noChangeShapeType="1"/>
          </p:cNvSpPr>
          <p:nvPr/>
        </p:nvSpPr>
        <p:spPr bwMode="auto">
          <a:xfrm>
            <a:off x="6510337" y="4849813"/>
            <a:ext cx="251698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9" name="Line 150"/>
          <p:cNvSpPr>
            <a:spLocks noChangeShapeType="1"/>
          </p:cNvSpPr>
          <p:nvPr/>
        </p:nvSpPr>
        <p:spPr bwMode="auto">
          <a:xfrm flipV="1">
            <a:off x="9027318" y="2915444"/>
            <a:ext cx="0" cy="1920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0" name="Line 151"/>
          <p:cNvSpPr>
            <a:spLocks noChangeShapeType="1"/>
          </p:cNvSpPr>
          <p:nvPr/>
        </p:nvSpPr>
        <p:spPr bwMode="auto">
          <a:xfrm flipV="1">
            <a:off x="8912224" y="2913063"/>
            <a:ext cx="1150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1" name="Text Box 152"/>
          <p:cNvSpPr txBox="1">
            <a:spLocks noChangeArrowheads="1"/>
          </p:cNvSpPr>
          <p:nvPr/>
        </p:nvSpPr>
        <p:spPr bwMode="auto">
          <a:xfrm>
            <a:off x="8869362" y="3858168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42" name="Line 153"/>
          <p:cNvSpPr>
            <a:spLocks noChangeShapeType="1"/>
          </p:cNvSpPr>
          <p:nvPr/>
        </p:nvSpPr>
        <p:spPr bwMode="auto">
          <a:xfrm>
            <a:off x="4013199" y="4235450"/>
            <a:ext cx="11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" name="Line 154"/>
          <p:cNvSpPr>
            <a:spLocks noChangeShapeType="1"/>
          </p:cNvSpPr>
          <p:nvPr/>
        </p:nvSpPr>
        <p:spPr bwMode="auto">
          <a:xfrm>
            <a:off x="4129087" y="4235450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4" name="Line 155"/>
          <p:cNvSpPr>
            <a:spLocks noChangeShapeType="1"/>
          </p:cNvSpPr>
          <p:nvPr/>
        </p:nvSpPr>
        <p:spPr bwMode="auto">
          <a:xfrm>
            <a:off x="4129087" y="4887913"/>
            <a:ext cx="2035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" name="Text Box 156"/>
          <p:cNvSpPr txBox="1">
            <a:spLocks noChangeArrowheads="1"/>
          </p:cNvSpPr>
          <p:nvPr/>
        </p:nvSpPr>
        <p:spPr bwMode="auto">
          <a:xfrm>
            <a:off x="5587999" y="4429125"/>
            <a:ext cx="4572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RegIn</a:t>
            </a:r>
          </a:p>
        </p:txBody>
      </p:sp>
      <p:sp>
        <p:nvSpPr>
          <p:cNvPr id="146" name="Line 157"/>
          <p:cNvSpPr>
            <a:spLocks noChangeShapeType="1"/>
          </p:cNvSpPr>
          <p:nvPr/>
        </p:nvSpPr>
        <p:spPr bwMode="auto">
          <a:xfrm>
            <a:off x="8228012" y="21621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7" name="Text Box 158"/>
          <p:cNvSpPr txBox="1">
            <a:spLocks noChangeArrowheads="1"/>
          </p:cNvSpPr>
          <p:nvPr/>
        </p:nvSpPr>
        <p:spPr bwMode="auto">
          <a:xfrm>
            <a:off x="7962899" y="1970088"/>
            <a:ext cx="4968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ALUop</a:t>
            </a:r>
          </a:p>
        </p:txBody>
      </p:sp>
      <p:sp>
        <p:nvSpPr>
          <p:cNvPr id="148" name="Line 159"/>
          <p:cNvSpPr>
            <a:spLocks noChangeShapeType="1"/>
          </p:cNvSpPr>
          <p:nvPr/>
        </p:nvSpPr>
        <p:spPr bwMode="auto">
          <a:xfrm rot="16200000" flipH="1">
            <a:off x="8181974" y="21240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9" name="Text Box 160"/>
          <p:cNvSpPr txBox="1">
            <a:spLocks noChangeArrowheads="1"/>
          </p:cNvSpPr>
          <p:nvPr/>
        </p:nvSpPr>
        <p:spPr bwMode="auto">
          <a:xfrm>
            <a:off x="8221662" y="21224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150" name="Line 161"/>
          <p:cNvSpPr>
            <a:spLocks noChangeShapeType="1"/>
          </p:cNvSpPr>
          <p:nvPr/>
        </p:nvSpPr>
        <p:spPr bwMode="auto">
          <a:xfrm flipV="1">
            <a:off x="3898899" y="45434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1" name="Text Box 162"/>
          <p:cNvSpPr txBox="1">
            <a:spLocks noChangeArrowheads="1"/>
          </p:cNvSpPr>
          <p:nvPr/>
        </p:nvSpPr>
        <p:spPr bwMode="auto">
          <a:xfrm>
            <a:off x="3035300" y="4657725"/>
            <a:ext cx="6080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MDRload</a:t>
            </a:r>
          </a:p>
        </p:txBody>
      </p:sp>
      <p:sp>
        <p:nvSpPr>
          <p:cNvPr id="152" name="Line 163"/>
          <p:cNvSpPr>
            <a:spLocks noChangeShapeType="1"/>
          </p:cNvSpPr>
          <p:nvPr/>
        </p:nvSpPr>
        <p:spPr bwMode="auto">
          <a:xfrm>
            <a:off x="3936999" y="2162175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" name="Text Box 164"/>
          <p:cNvSpPr txBox="1">
            <a:spLocks noChangeArrowheads="1"/>
          </p:cNvSpPr>
          <p:nvPr/>
        </p:nvSpPr>
        <p:spPr bwMode="auto">
          <a:xfrm>
            <a:off x="3724441" y="1946275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IR2ld</a:t>
            </a:r>
            <a:endParaRPr lang="en-US" altLang="en-US" u="sng" dirty="0"/>
          </a:p>
        </p:txBody>
      </p:sp>
      <p:sp>
        <p:nvSpPr>
          <p:cNvPr id="154" name="Text Box 166"/>
          <p:cNvSpPr txBox="1">
            <a:spLocks noChangeArrowheads="1"/>
          </p:cNvSpPr>
          <p:nvPr/>
        </p:nvSpPr>
        <p:spPr bwMode="auto">
          <a:xfrm rot="10800000">
            <a:off x="8643242" y="2696955"/>
            <a:ext cx="307777" cy="436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ALUout</a:t>
            </a:r>
          </a:p>
        </p:txBody>
      </p:sp>
      <p:sp>
        <p:nvSpPr>
          <p:cNvPr id="155" name="Text Box 167"/>
          <p:cNvSpPr txBox="1">
            <a:spLocks noChangeArrowheads="1"/>
          </p:cNvSpPr>
          <p:nvPr/>
        </p:nvSpPr>
        <p:spPr bwMode="auto">
          <a:xfrm>
            <a:off x="5362574" y="2890838"/>
            <a:ext cx="354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RF</a:t>
            </a:r>
          </a:p>
        </p:txBody>
      </p:sp>
      <p:sp>
        <p:nvSpPr>
          <p:cNvPr id="156" name="Line 168"/>
          <p:cNvSpPr>
            <a:spLocks noChangeShapeType="1"/>
          </p:cNvSpPr>
          <p:nvPr/>
        </p:nvSpPr>
        <p:spPr bwMode="auto">
          <a:xfrm>
            <a:off x="5510212" y="22383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7" name="Text Box 169"/>
          <p:cNvSpPr txBox="1">
            <a:spLocks noChangeArrowheads="1"/>
          </p:cNvSpPr>
          <p:nvPr/>
        </p:nvSpPr>
        <p:spPr bwMode="auto">
          <a:xfrm>
            <a:off x="5249862" y="2046288"/>
            <a:ext cx="5556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RFWrite</a:t>
            </a:r>
          </a:p>
        </p:txBody>
      </p:sp>
      <p:sp>
        <p:nvSpPr>
          <p:cNvPr id="158" name="Rectangle 170"/>
          <p:cNvSpPr>
            <a:spLocks noChangeArrowheads="1"/>
          </p:cNvSpPr>
          <p:nvPr/>
        </p:nvSpPr>
        <p:spPr bwMode="auto">
          <a:xfrm>
            <a:off x="8029574" y="3927475"/>
            <a:ext cx="192088" cy="1920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9" name="Rectangle 171"/>
          <p:cNvSpPr>
            <a:spLocks noChangeArrowheads="1"/>
          </p:cNvSpPr>
          <p:nvPr/>
        </p:nvSpPr>
        <p:spPr bwMode="auto">
          <a:xfrm>
            <a:off x="8221662" y="3927475"/>
            <a:ext cx="192087" cy="1920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60" name="Text Box 172"/>
          <p:cNvSpPr txBox="1">
            <a:spLocks noChangeArrowheads="1"/>
          </p:cNvSpPr>
          <p:nvPr/>
        </p:nvSpPr>
        <p:spPr bwMode="auto">
          <a:xfrm>
            <a:off x="8029574" y="3927475"/>
            <a:ext cx="2571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N</a:t>
            </a:r>
          </a:p>
        </p:txBody>
      </p:sp>
      <p:sp>
        <p:nvSpPr>
          <p:cNvPr id="161" name="Text Box 173"/>
          <p:cNvSpPr txBox="1">
            <a:spLocks noChangeArrowheads="1"/>
          </p:cNvSpPr>
          <p:nvPr/>
        </p:nvSpPr>
        <p:spPr bwMode="auto">
          <a:xfrm>
            <a:off x="8221662" y="3927475"/>
            <a:ext cx="2460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</a:t>
            </a:r>
          </a:p>
        </p:txBody>
      </p:sp>
      <p:sp>
        <p:nvSpPr>
          <p:cNvPr id="162" name="Line 174"/>
          <p:cNvSpPr>
            <a:spLocks noChangeShapeType="1"/>
          </p:cNvSpPr>
          <p:nvPr/>
        </p:nvSpPr>
        <p:spPr bwMode="auto">
          <a:xfrm>
            <a:off x="8105774" y="3659188"/>
            <a:ext cx="0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3" name="Line 175"/>
          <p:cNvSpPr>
            <a:spLocks noChangeShapeType="1"/>
          </p:cNvSpPr>
          <p:nvPr/>
        </p:nvSpPr>
        <p:spPr bwMode="auto">
          <a:xfrm>
            <a:off x="8297862" y="3544888"/>
            <a:ext cx="0" cy="382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" name="Line 176"/>
          <p:cNvSpPr>
            <a:spLocks noChangeShapeType="1"/>
          </p:cNvSpPr>
          <p:nvPr/>
        </p:nvSpPr>
        <p:spPr bwMode="auto">
          <a:xfrm>
            <a:off x="7799387" y="4043363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5" name="Text Box 177"/>
          <p:cNvSpPr txBox="1">
            <a:spLocks noChangeArrowheads="1"/>
          </p:cNvSpPr>
          <p:nvPr/>
        </p:nvSpPr>
        <p:spPr bwMode="auto">
          <a:xfrm>
            <a:off x="7343774" y="4018756"/>
            <a:ext cx="6191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FlagWrite</a:t>
            </a:r>
            <a:endParaRPr lang="en-US" altLang="en-US" u="sng" dirty="0"/>
          </a:p>
        </p:txBody>
      </p:sp>
      <p:sp>
        <p:nvSpPr>
          <p:cNvPr id="166" name="Line 178"/>
          <p:cNvSpPr>
            <a:spLocks noChangeShapeType="1"/>
          </p:cNvSpPr>
          <p:nvPr/>
        </p:nvSpPr>
        <p:spPr bwMode="auto">
          <a:xfrm>
            <a:off x="8143874" y="4119563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7" name="Line 179"/>
          <p:cNvSpPr>
            <a:spLocks noChangeShapeType="1"/>
          </p:cNvSpPr>
          <p:nvPr/>
        </p:nvSpPr>
        <p:spPr bwMode="auto">
          <a:xfrm>
            <a:off x="8297862" y="4119563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8" name="Line 180"/>
          <p:cNvSpPr>
            <a:spLocks noChangeShapeType="1"/>
          </p:cNvSpPr>
          <p:nvPr/>
        </p:nvSpPr>
        <p:spPr bwMode="auto">
          <a:xfrm flipV="1">
            <a:off x="883860" y="391794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9" name="Text Box 181"/>
          <p:cNvSpPr txBox="1">
            <a:spLocks noChangeArrowheads="1"/>
          </p:cNvSpPr>
          <p:nvPr/>
        </p:nvSpPr>
        <p:spPr bwMode="auto">
          <a:xfrm>
            <a:off x="570725" y="4003675"/>
            <a:ext cx="5397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PCwrite</a:t>
            </a:r>
            <a:endParaRPr lang="en-US" altLang="en-US" u="sng" dirty="0"/>
          </a:p>
        </p:txBody>
      </p:sp>
      <p:sp>
        <p:nvSpPr>
          <p:cNvPr id="170" name="Line 182"/>
          <p:cNvSpPr>
            <a:spLocks noChangeShapeType="1"/>
          </p:cNvSpPr>
          <p:nvPr/>
        </p:nvSpPr>
        <p:spPr bwMode="auto">
          <a:xfrm flipV="1">
            <a:off x="8566149" y="1201738"/>
            <a:ext cx="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1" name="Line 183"/>
          <p:cNvSpPr>
            <a:spLocks noChangeShapeType="1"/>
          </p:cNvSpPr>
          <p:nvPr/>
        </p:nvSpPr>
        <p:spPr bwMode="auto">
          <a:xfrm flipH="1">
            <a:off x="269875" y="1201738"/>
            <a:ext cx="82970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" name="Line 186"/>
          <p:cNvSpPr>
            <a:spLocks noChangeShapeType="1"/>
          </p:cNvSpPr>
          <p:nvPr/>
        </p:nvSpPr>
        <p:spPr bwMode="auto">
          <a:xfrm rot="16200000" flipH="1">
            <a:off x="8528049" y="14319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5" name="Text Box 187"/>
          <p:cNvSpPr txBox="1">
            <a:spLocks noChangeArrowheads="1"/>
          </p:cNvSpPr>
          <p:nvPr/>
        </p:nvSpPr>
        <p:spPr bwMode="auto">
          <a:xfrm>
            <a:off x="8413749" y="14700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76" name="Line 188"/>
          <p:cNvSpPr>
            <a:spLocks noChangeShapeType="1"/>
          </p:cNvSpPr>
          <p:nvPr/>
        </p:nvSpPr>
        <p:spPr bwMode="auto">
          <a:xfrm>
            <a:off x="4321174" y="4389438"/>
            <a:ext cx="2727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7" name="Line 189"/>
          <p:cNvSpPr>
            <a:spLocks noChangeShapeType="1"/>
          </p:cNvSpPr>
          <p:nvPr/>
        </p:nvSpPr>
        <p:spPr bwMode="auto">
          <a:xfrm>
            <a:off x="4321174" y="4197350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8" name="Text Box 190"/>
          <p:cNvSpPr txBox="1">
            <a:spLocks noChangeArrowheads="1"/>
          </p:cNvSpPr>
          <p:nvPr/>
        </p:nvSpPr>
        <p:spPr bwMode="auto">
          <a:xfrm>
            <a:off x="4244974" y="4197350"/>
            <a:ext cx="438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Imm3</a:t>
            </a:r>
          </a:p>
        </p:txBody>
      </p:sp>
      <p:sp>
        <p:nvSpPr>
          <p:cNvPr id="179" name="Rectangle 191"/>
          <p:cNvSpPr>
            <a:spLocks noChangeArrowheads="1"/>
          </p:cNvSpPr>
          <p:nvPr/>
        </p:nvSpPr>
        <p:spPr bwMode="auto">
          <a:xfrm>
            <a:off x="5051424" y="4235450"/>
            <a:ext cx="190500" cy="268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ZE</a:t>
            </a:r>
          </a:p>
        </p:txBody>
      </p:sp>
      <p:sp>
        <p:nvSpPr>
          <p:cNvPr id="180" name="Text Box 192"/>
          <p:cNvSpPr txBox="1">
            <a:spLocks noChangeArrowheads="1"/>
          </p:cNvSpPr>
          <p:nvPr/>
        </p:nvSpPr>
        <p:spPr bwMode="auto">
          <a:xfrm>
            <a:off x="1187450" y="29765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81" name="Text Box 193"/>
          <p:cNvSpPr txBox="1">
            <a:spLocks noChangeArrowheads="1"/>
          </p:cNvSpPr>
          <p:nvPr/>
        </p:nvSpPr>
        <p:spPr bwMode="auto">
          <a:xfrm>
            <a:off x="1192213" y="33131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182" name="Text Box 194"/>
          <p:cNvSpPr txBox="1">
            <a:spLocks noChangeArrowheads="1"/>
          </p:cNvSpPr>
          <p:nvPr/>
        </p:nvSpPr>
        <p:spPr bwMode="auto">
          <a:xfrm>
            <a:off x="4359274" y="26606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183" name="Text Box 195"/>
          <p:cNvSpPr txBox="1">
            <a:spLocks noChangeArrowheads="1"/>
          </p:cNvSpPr>
          <p:nvPr/>
        </p:nvSpPr>
        <p:spPr bwMode="auto">
          <a:xfrm>
            <a:off x="4359274" y="22764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86" name="Text Box 198"/>
          <p:cNvSpPr txBox="1">
            <a:spLocks noChangeArrowheads="1"/>
          </p:cNvSpPr>
          <p:nvPr/>
        </p:nvSpPr>
        <p:spPr bwMode="auto">
          <a:xfrm>
            <a:off x="6998471" y="3121025"/>
            <a:ext cx="3000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00</a:t>
            </a:r>
            <a:endParaRPr lang="en-US" altLang="en-US" dirty="0"/>
          </a:p>
        </p:txBody>
      </p:sp>
      <p:sp>
        <p:nvSpPr>
          <p:cNvPr id="188" name="Text Box 200"/>
          <p:cNvSpPr txBox="1">
            <a:spLocks noChangeArrowheads="1"/>
          </p:cNvSpPr>
          <p:nvPr/>
        </p:nvSpPr>
        <p:spPr bwMode="auto">
          <a:xfrm>
            <a:off x="6998471" y="3735388"/>
            <a:ext cx="3000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01</a:t>
            </a:r>
            <a:endParaRPr lang="en-US" altLang="en-US" dirty="0"/>
          </a:p>
        </p:txBody>
      </p:sp>
      <p:sp>
        <p:nvSpPr>
          <p:cNvPr id="189" name="Text Box 201"/>
          <p:cNvSpPr txBox="1">
            <a:spLocks noChangeArrowheads="1"/>
          </p:cNvSpPr>
          <p:nvPr/>
        </p:nvSpPr>
        <p:spPr bwMode="auto">
          <a:xfrm>
            <a:off x="6998471" y="4043363"/>
            <a:ext cx="3000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10</a:t>
            </a:r>
            <a:endParaRPr lang="en-US" altLang="en-US" dirty="0"/>
          </a:p>
        </p:txBody>
      </p:sp>
      <p:sp>
        <p:nvSpPr>
          <p:cNvPr id="190" name="Text Box 202"/>
          <p:cNvSpPr txBox="1">
            <a:spLocks noChangeArrowheads="1"/>
          </p:cNvSpPr>
          <p:nvPr/>
        </p:nvSpPr>
        <p:spPr bwMode="auto">
          <a:xfrm>
            <a:off x="6998471" y="4273550"/>
            <a:ext cx="3000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11</a:t>
            </a:r>
            <a:endParaRPr lang="en-US" altLang="en-US" dirty="0"/>
          </a:p>
        </p:txBody>
      </p:sp>
      <p:sp>
        <p:nvSpPr>
          <p:cNvPr id="191" name="Text Box 203"/>
          <p:cNvSpPr txBox="1">
            <a:spLocks noChangeArrowheads="1"/>
          </p:cNvSpPr>
          <p:nvPr/>
        </p:nvSpPr>
        <p:spPr bwMode="auto">
          <a:xfrm>
            <a:off x="8059737" y="2852738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ALU</a:t>
            </a:r>
          </a:p>
        </p:txBody>
      </p:sp>
      <p:sp>
        <p:nvSpPr>
          <p:cNvPr id="192" name="Rectangle 27"/>
          <p:cNvSpPr>
            <a:spLocks noChangeArrowheads="1"/>
          </p:cNvSpPr>
          <p:nvPr/>
        </p:nvSpPr>
        <p:spPr bwMode="auto">
          <a:xfrm>
            <a:off x="3304382" y="2401887"/>
            <a:ext cx="192087" cy="126841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IR1</a:t>
            </a:r>
            <a:endParaRPr lang="en-US" altLang="en-US" dirty="0"/>
          </a:p>
        </p:txBody>
      </p:sp>
      <p:sp>
        <p:nvSpPr>
          <p:cNvPr id="193" name="Line 34"/>
          <p:cNvSpPr>
            <a:spLocks noChangeShapeType="1"/>
          </p:cNvSpPr>
          <p:nvPr/>
        </p:nvSpPr>
        <p:spPr bwMode="auto">
          <a:xfrm flipV="1">
            <a:off x="3505198" y="3045619"/>
            <a:ext cx="354014" cy="21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" name="Line 163"/>
          <p:cNvSpPr>
            <a:spLocks noChangeShapeType="1"/>
          </p:cNvSpPr>
          <p:nvPr/>
        </p:nvSpPr>
        <p:spPr bwMode="auto">
          <a:xfrm>
            <a:off x="3400425" y="2127189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5" name="Text Box 164"/>
          <p:cNvSpPr txBox="1">
            <a:spLocks noChangeArrowheads="1"/>
          </p:cNvSpPr>
          <p:nvPr/>
        </p:nvSpPr>
        <p:spPr bwMode="auto">
          <a:xfrm>
            <a:off x="3187868" y="1911289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IR1ld</a:t>
            </a:r>
            <a:endParaRPr lang="en-US" altLang="en-US" u="sng" dirty="0"/>
          </a:p>
        </p:txBody>
      </p:sp>
      <p:sp>
        <p:nvSpPr>
          <p:cNvPr id="196" name="Rectangle 27"/>
          <p:cNvSpPr>
            <a:spLocks noChangeArrowheads="1"/>
          </p:cNvSpPr>
          <p:nvPr/>
        </p:nvSpPr>
        <p:spPr bwMode="auto">
          <a:xfrm>
            <a:off x="6367462" y="1684339"/>
            <a:ext cx="192087" cy="469106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IR3</a:t>
            </a:r>
            <a:endParaRPr lang="en-US" altLang="en-US" dirty="0"/>
          </a:p>
        </p:txBody>
      </p:sp>
      <p:sp>
        <p:nvSpPr>
          <p:cNvPr id="197" name="Line 105"/>
          <p:cNvSpPr>
            <a:spLocks noChangeShapeType="1"/>
          </p:cNvSpPr>
          <p:nvPr/>
        </p:nvSpPr>
        <p:spPr bwMode="auto">
          <a:xfrm>
            <a:off x="4128293" y="1848644"/>
            <a:ext cx="5037" cy="1209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8" name="Line 104"/>
          <p:cNvSpPr>
            <a:spLocks noChangeShapeType="1"/>
          </p:cNvSpPr>
          <p:nvPr/>
        </p:nvSpPr>
        <p:spPr bwMode="auto">
          <a:xfrm>
            <a:off x="4128292" y="1848644"/>
            <a:ext cx="22391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9" name="Line 109"/>
          <p:cNvSpPr>
            <a:spLocks noChangeShapeType="1"/>
          </p:cNvSpPr>
          <p:nvPr/>
        </p:nvSpPr>
        <p:spPr bwMode="auto">
          <a:xfrm flipH="1">
            <a:off x="5800206" y="1757449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4" name="Text Box 110"/>
          <p:cNvSpPr txBox="1">
            <a:spLocks noChangeArrowheads="1"/>
          </p:cNvSpPr>
          <p:nvPr/>
        </p:nvSpPr>
        <p:spPr bwMode="auto">
          <a:xfrm>
            <a:off x="5646880" y="1684339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18" name="Line 163"/>
          <p:cNvSpPr>
            <a:spLocks noChangeShapeType="1"/>
          </p:cNvSpPr>
          <p:nvPr/>
        </p:nvSpPr>
        <p:spPr bwMode="auto">
          <a:xfrm>
            <a:off x="6453813" y="1422641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9" name="Text Box 164"/>
          <p:cNvSpPr txBox="1">
            <a:spLocks noChangeArrowheads="1"/>
          </p:cNvSpPr>
          <p:nvPr/>
        </p:nvSpPr>
        <p:spPr bwMode="auto">
          <a:xfrm>
            <a:off x="6109811" y="1206741"/>
            <a:ext cx="68800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IR3R1R2ld</a:t>
            </a:r>
            <a:endParaRPr lang="en-US" altLang="en-US" u="sng" dirty="0"/>
          </a:p>
        </p:txBody>
      </p:sp>
      <p:sp>
        <p:nvSpPr>
          <p:cNvPr id="220" name="Line 163"/>
          <p:cNvSpPr>
            <a:spLocks noChangeShapeType="1"/>
          </p:cNvSpPr>
          <p:nvPr/>
        </p:nvSpPr>
        <p:spPr bwMode="auto">
          <a:xfrm>
            <a:off x="6463505" y="2162175"/>
            <a:ext cx="0" cy="125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1" name="Line 163"/>
          <p:cNvSpPr>
            <a:spLocks noChangeShapeType="1"/>
          </p:cNvSpPr>
          <p:nvPr/>
        </p:nvSpPr>
        <p:spPr bwMode="auto">
          <a:xfrm>
            <a:off x="6463505" y="2807494"/>
            <a:ext cx="0" cy="125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517758" y="2516600"/>
            <a:ext cx="1270591" cy="118238"/>
          </a:xfrm>
          <a:custGeom>
            <a:avLst/>
            <a:gdLst>
              <a:gd name="connsiteX0" fmla="*/ 0 w 1270591"/>
              <a:gd name="connsiteY0" fmla="*/ 118238 h 118238"/>
              <a:gd name="connsiteX1" fmla="*/ 340242 w 1270591"/>
              <a:gd name="connsiteY1" fmla="*/ 91656 h 118238"/>
              <a:gd name="connsiteX2" fmla="*/ 505047 w 1270591"/>
              <a:gd name="connsiteY2" fmla="*/ 43810 h 118238"/>
              <a:gd name="connsiteX3" fmla="*/ 531628 w 1270591"/>
              <a:gd name="connsiteY3" fmla="*/ 33177 h 118238"/>
              <a:gd name="connsiteX4" fmla="*/ 590107 w 1270591"/>
              <a:gd name="connsiteY4" fmla="*/ 27861 h 118238"/>
              <a:gd name="connsiteX5" fmla="*/ 632637 w 1270591"/>
              <a:gd name="connsiteY5" fmla="*/ 11912 h 118238"/>
              <a:gd name="connsiteX6" fmla="*/ 972879 w 1270591"/>
              <a:gd name="connsiteY6" fmla="*/ 6596 h 118238"/>
              <a:gd name="connsiteX7" fmla="*/ 1052623 w 1270591"/>
              <a:gd name="connsiteY7" fmla="*/ 33177 h 118238"/>
              <a:gd name="connsiteX8" fmla="*/ 1158949 w 1270591"/>
              <a:gd name="connsiteY8" fmla="*/ 49126 h 118238"/>
              <a:gd name="connsiteX9" fmla="*/ 1228061 w 1270591"/>
              <a:gd name="connsiteY9" fmla="*/ 65075 h 118238"/>
              <a:gd name="connsiteX10" fmla="*/ 1270591 w 1270591"/>
              <a:gd name="connsiteY10" fmla="*/ 70391 h 11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70591" h="118238">
                <a:moveTo>
                  <a:pt x="0" y="118238"/>
                </a:moveTo>
                <a:cubicBezTo>
                  <a:pt x="113414" y="109377"/>
                  <a:pt x="227196" y="104374"/>
                  <a:pt x="340242" y="91656"/>
                </a:cubicBezTo>
                <a:cubicBezTo>
                  <a:pt x="379632" y="87225"/>
                  <a:pt x="467421" y="56979"/>
                  <a:pt x="505047" y="43810"/>
                </a:cubicBezTo>
                <a:cubicBezTo>
                  <a:pt x="514054" y="40657"/>
                  <a:pt x="522249" y="34936"/>
                  <a:pt x="531628" y="33177"/>
                </a:cubicBezTo>
                <a:cubicBezTo>
                  <a:pt x="550866" y="29570"/>
                  <a:pt x="570614" y="29633"/>
                  <a:pt x="590107" y="27861"/>
                </a:cubicBezTo>
                <a:cubicBezTo>
                  <a:pt x="604284" y="22545"/>
                  <a:pt x="617790" y="14881"/>
                  <a:pt x="632637" y="11912"/>
                </a:cubicBezTo>
                <a:cubicBezTo>
                  <a:pt x="741319" y="-9824"/>
                  <a:pt x="869642" y="4400"/>
                  <a:pt x="972879" y="6596"/>
                </a:cubicBezTo>
                <a:lnTo>
                  <a:pt x="1052623" y="33177"/>
                </a:lnTo>
                <a:cubicBezTo>
                  <a:pt x="1082895" y="43268"/>
                  <a:pt x="1127572" y="45988"/>
                  <a:pt x="1158949" y="49126"/>
                </a:cubicBezTo>
                <a:cubicBezTo>
                  <a:pt x="1207839" y="68683"/>
                  <a:pt x="1162521" y="53159"/>
                  <a:pt x="1228061" y="65075"/>
                </a:cubicBezTo>
                <a:cubicBezTo>
                  <a:pt x="1272712" y="73193"/>
                  <a:pt x="1206310" y="70391"/>
                  <a:pt x="1270591" y="70391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6570921" y="3229016"/>
            <a:ext cx="1111102" cy="391370"/>
          </a:xfrm>
          <a:custGeom>
            <a:avLst/>
            <a:gdLst>
              <a:gd name="connsiteX0" fmla="*/ 0 w 1111102"/>
              <a:gd name="connsiteY0" fmla="*/ 19231 h 391370"/>
              <a:gd name="connsiteX1" fmla="*/ 366823 w 1111102"/>
              <a:gd name="connsiteY1" fmla="*/ 35179 h 391370"/>
              <a:gd name="connsiteX2" fmla="*/ 568842 w 1111102"/>
              <a:gd name="connsiteY2" fmla="*/ 72393 h 391370"/>
              <a:gd name="connsiteX3" fmla="*/ 611372 w 1111102"/>
              <a:gd name="connsiteY3" fmla="*/ 77710 h 391370"/>
              <a:gd name="connsiteX4" fmla="*/ 659219 w 1111102"/>
              <a:gd name="connsiteY4" fmla="*/ 88342 h 391370"/>
              <a:gd name="connsiteX5" fmla="*/ 680484 w 1111102"/>
              <a:gd name="connsiteY5" fmla="*/ 130872 h 391370"/>
              <a:gd name="connsiteX6" fmla="*/ 685800 w 1111102"/>
              <a:gd name="connsiteY6" fmla="*/ 157454 h 391370"/>
              <a:gd name="connsiteX7" fmla="*/ 712381 w 1111102"/>
              <a:gd name="connsiteY7" fmla="*/ 221249 h 391370"/>
              <a:gd name="connsiteX8" fmla="*/ 728330 w 1111102"/>
              <a:gd name="connsiteY8" fmla="*/ 263779 h 391370"/>
              <a:gd name="connsiteX9" fmla="*/ 754912 w 1111102"/>
              <a:gd name="connsiteY9" fmla="*/ 311626 h 391370"/>
              <a:gd name="connsiteX10" fmla="*/ 776177 w 1111102"/>
              <a:gd name="connsiteY10" fmla="*/ 359472 h 391370"/>
              <a:gd name="connsiteX11" fmla="*/ 786809 w 1111102"/>
              <a:gd name="connsiteY11" fmla="*/ 375421 h 391370"/>
              <a:gd name="connsiteX12" fmla="*/ 834656 w 1111102"/>
              <a:gd name="connsiteY12" fmla="*/ 391370 h 391370"/>
              <a:gd name="connsiteX13" fmla="*/ 930349 w 1111102"/>
              <a:gd name="connsiteY13" fmla="*/ 386054 h 391370"/>
              <a:gd name="connsiteX14" fmla="*/ 1004777 w 1111102"/>
              <a:gd name="connsiteY14" fmla="*/ 370105 h 391370"/>
              <a:gd name="connsiteX15" fmla="*/ 1073888 w 1111102"/>
              <a:gd name="connsiteY15" fmla="*/ 375421 h 391370"/>
              <a:gd name="connsiteX16" fmla="*/ 1111102 w 1111102"/>
              <a:gd name="connsiteY16" fmla="*/ 380737 h 39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11102" h="391370">
                <a:moveTo>
                  <a:pt x="0" y="19231"/>
                </a:moveTo>
                <a:cubicBezTo>
                  <a:pt x="145851" y="-17233"/>
                  <a:pt x="42071" y="3878"/>
                  <a:pt x="366823" y="35179"/>
                </a:cubicBezTo>
                <a:cubicBezTo>
                  <a:pt x="522367" y="50171"/>
                  <a:pt x="438458" y="45229"/>
                  <a:pt x="568842" y="72393"/>
                </a:cubicBezTo>
                <a:cubicBezTo>
                  <a:pt x="582829" y="75307"/>
                  <a:pt x="597251" y="75537"/>
                  <a:pt x="611372" y="77710"/>
                </a:cubicBezTo>
                <a:cubicBezTo>
                  <a:pt x="628920" y="80410"/>
                  <a:pt x="642285" y="84109"/>
                  <a:pt x="659219" y="88342"/>
                </a:cubicBezTo>
                <a:cubicBezTo>
                  <a:pt x="666307" y="102519"/>
                  <a:pt x="677376" y="115330"/>
                  <a:pt x="680484" y="130872"/>
                </a:cubicBezTo>
                <a:cubicBezTo>
                  <a:pt x="682256" y="139733"/>
                  <a:pt x="682793" y="148933"/>
                  <a:pt x="685800" y="157454"/>
                </a:cubicBezTo>
                <a:cubicBezTo>
                  <a:pt x="693467" y="179178"/>
                  <a:pt x="703825" y="199860"/>
                  <a:pt x="712381" y="221249"/>
                </a:cubicBezTo>
                <a:cubicBezTo>
                  <a:pt x="718004" y="235307"/>
                  <a:pt x="722366" y="249863"/>
                  <a:pt x="728330" y="263779"/>
                </a:cubicBezTo>
                <a:cubicBezTo>
                  <a:pt x="750130" y="314646"/>
                  <a:pt x="736076" y="278662"/>
                  <a:pt x="754912" y="311626"/>
                </a:cubicBezTo>
                <a:cubicBezTo>
                  <a:pt x="777450" y="351068"/>
                  <a:pt x="753403" y="313923"/>
                  <a:pt x="776177" y="359472"/>
                </a:cubicBezTo>
                <a:cubicBezTo>
                  <a:pt x="779034" y="365187"/>
                  <a:pt x="781901" y="371331"/>
                  <a:pt x="786809" y="375421"/>
                </a:cubicBezTo>
                <a:cubicBezTo>
                  <a:pt x="800711" y="387006"/>
                  <a:pt x="817913" y="388022"/>
                  <a:pt x="834656" y="391370"/>
                </a:cubicBezTo>
                <a:cubicBezTo>
                  <a:pt x="866554" y="389598"/>
                  <a:pt x="898584" y="389457"/>
                  <a:pt x="930349" y="386054"/>
                </a:cubicBezTo>
                <a:cubicBezTo>
                  <a:pt x="951457" y="383792"/>
                  <a:pt x="981836" y="375840"/>
                  <a:pt x="1004777" y="370105"/>
                </a:cubicBezTo>
                <a:cubicBezTo>
                  <a:pt x="1027814" y="371877"/>
                  <a:pt x="1050941" y="372721"/>
                  <a:pt x="1073888" y="375421"/>
                </a:cubicBezTo>
                <a:cubicBezTo>
                  <a:pt x="1130036" y="382026"/>
                  <a:pt x="1066218" y="380737"/>
                  <a:pt x="1111102" y="380737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8367823" y="2822944"/>
            <a:ext cx="404037" cy="37333"/>
          </a:xfrm>
          <a:custGeom>
            <a:avLst/>
            <a:gdLst>
              <a:gd name="connsiteX0" fmla="*/ 0 w 404037"/>
              <a:gd name="connsiteY0" fmla="*/ 0 h 37333"/>
              <a:gd name="connsiteX1" fmla="*/ 175437 w 404037"/>
              <a:gd name="connsiteY1" fmla="*/ 21265 h 37333"/>
              <a:gd name="connsiteX2" fmla="*/ 239233 w 404037"/>
              <a:gd name="connsiteY2" fmla="*/ 26582 h 37333"/>
              <a:gd name="connsiteX3" fmla="*/ 271130 w 404037"/>
              <a:gd name="connsiteY3" fmla="*/ 31898 h 37333"/>
              <a:gd name="connsiteX4" fmla="*/ 404037 w 404037"/>
              <a:gd name="connsiteY4" fmla="*/ 37214 h 37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037" h="37333">
                <a:moveTo>
                  <a:pt x="0" y="0"/>
                </a:moveTo>
                <a:lnTo>
                  <a:pt x="175437" y="21265"/>
                </a:lnTo>
                <a:cubicBezTo>
                  <a:pt x="196646" y="23622"/>
                  <a:pt x="218024" y="24225"/>
                  <a:pt x="239233" y="26582"/>
                </a:cubicBezTo>
                <a:cubicBezTo>
                  <a:pt x="249946" y="27772"/>
                  <a:pt x="260405" y="30826"/>
                  <a:pt x="271130" y="31898"/>
                </a:cubicBezTo>
                <a:cubicBezTo>
                  <a:pt x="338181" y="38603"/>
                  <a:pt x="341705" y="37214"/>
                  <a:pt x="404037" y="37214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8378456" y="3429000"/>
            <a:ext cx="53163" cy="536944"/>
          </a:xfrm>
          <a:custGeom>
            <a:avLst/>
            <a:gdLst>
              <a:gd name="connsiteX0" fmla="*/ 0 w 53163"/>
              <a:gd name="connsiteY0" fmla="*/ 0 h 536944"/>
              <a:gd name="connsiteX1" fmla="*/ 10632 w 53163"/>
              <a:gd name="connsiteY1" fmla="*/ 42530 h 536944"/>
              <a:gd name="connsiteX2" fmla="*/ 42530 w 53163"/>
              <a:gd name="connsiteY2" fmla="*/ 356191 h 536944"/>
              <a:gd name="connsiteX3" fmla="*/ 47846 w 53163"/>
              <a:gd name="connsiteY3" fmla="*/ 377456 h 536944"/>
              <a:gd name="connsiteX4" fmla="*/ 53163 w 53163"/>
              <a:gd name="connsiteY4" fmla="*/ 404037 h 536944"/>
              <a:gd name="connsiteX5" fmla="*/ 42530 w 53163"/>
              <a:gd name="connsiteY5" fmla="*/ 510363 h 536944"/>
              <a:gd name="connsiteX6" fmla="*/ 37214 w 53163"/>
              <a:gd name="connsiteY6" fmla="*/ 526312 h 536944"/>
              <a:gd name="connsiteX7" fmla="*/ 21265 w 53163"/>
              <a:gd name="connsiteY7" fmla="*/ 536944 h 53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163" h="536944">
                <a:moveTo>
                  <a:pt x="0" y="0"/>
                </a:moveTo>
                <a:cubicBezTo>
                  <a:pt x="3544" y="14177"/>
                  <a:pt x="8742" y="28040"/>
                  <a:pt x="10632" y="42530"/>
                </a:cubicBezTo>
                <a:cubicBezTo>
                  <a:pt x="66957" y="474364"/>
                  <a:pt x="8282" y="70790"/>
                  <a:pt x="42530" y="356191"/>
                </a:cubicBezTo>
                <a:cubicBezTo>
                  <a:pt x="43401" y="363445"/>
                  <a:pt x="46261" y="370324"/>
                  <a:pt x="47846" y="377456"/>
                </a:cubicBezTo>
                <a:cubicBezTo>
                  <a:pt x="49806" y="386277"/>
                  <a:pt x="51391" y="395177"/>
                  <a:pt x="53163" y="404037"/>
                </a:cubicBezTo>
                <a:cubicBezTo>
                  <a:pt x="50071" y="450415"/>
                  <a:pt x="52112" y="472033"/>
                  <a:pt x="42530" y="510363"/>
                </a:cubicBezTo>
                <a:cubicBezTo>
                  <a:pt x="41171" y="515800"/>
                  <a:pt x="40715" y="521936"/>
                  <a:pt x="37214" y="526312"/>
                </a:cubicBezTo>
                <a:cubicBezTo>
                  <a:pt x="33223" y="531301"/>
                  <a:pt x="21265" y="536944"/>
                  <a:pt x="21265" y="536944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14413" y="457200"/>
            <a:ext cx="1463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Stage 4: EXEC</a:t>
            </a:r>
            <a:endParaRPr lang="en-US" b="1" dirty="0"/>
          </a:p>
        </p:txBody>
      </p:sp>
      <p:grpSp>
        <p:nvGrpSpPr>
          <p:cNvPr id="217" name="Group 216"/>
          <p:cNvGrpSpPr/>
          <p:nvPr/>
        </p:nvGrpSpPr>
        <p:grpSpPr>
          <a:xfrm>
            <a:off x="269875" y="914399"/>
            <a:ext cx="7121525" cy="2635251"/>
            <a:chOff x="269875" y="914399"/>
            <a:chExt cx="7121525" cy="2635251"/>
          </a:xfrm>
        </p:grpSpPr>
        <p:sp>
          <p:nvSpPr>
            <p:cNvPr id="222" name="Line 184"/>
            <p:cNvSpPr>
              <a:spLocks noChangeShapeType="1"/>
            </p:cNvSpPr>
            <p:nvPr/>
          </p:nvSpPr>
          <p:spPr bwMode="auto">
            <a:xfrm>
              <a:off x="269875" y="1210468"/>
              <a:ext cx="0" cy="2323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3" name="Line 185"/>
            <p:cNvSpPr>
              <a:spLocks noChangeShapeType="1"/>
            </p:cNvSpPr>
            <p:nvPr/>
          </p:nvSpPr>
          <p:spPr bwMode="auto">
            <a:xfrm>
              <a:off x="269875" y="3540125"/>
              <a:ext cx="525463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4" name="Line 175"/>
            <p:cNvSpPr>
              <a:spLocks noChangeShapeType="1"/>
            </p:cNvSpPr>
            <p:nvPr/>
          </p:nvSpPr>
          <p:spPr bwMode="auto">
            <a:xfrm flipH="1" flipV="1">
              <a:off x="1132644" y="914400"/>
              <a:ext cx="9311" cy="26006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5" name="Line 136"/>
            <p:cNvSpPr>
              <a:spLocks noChangeShapeType="1"/>
            </p:cNvSpPr>
            <p:nvPr/>
          </p:nvSpPr>
          <p:spPr bwMode="auto">
            <a:xfrm flipH="1">
              <a:off x="1092200" y="914400"/>
              <a:ext cx="5786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6" name="Line 135"/>
            <p:cNvSpPr>
              <a:spLocks noChangeShapeType="1"/>
            </p:cNvSpPr>
            <p:nvPr/>
          </p:nvSpPr>
          <p:spPr bwMode="auto">
            <a:xfrm flipH="1" flipV="1">
              <a:off x="6894512" y="914399"/>
              <a:ext cx="4140" cy="13819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7" name="Line 175"/>
            <p:cNvSpPr>
              <a:spLocks noChangeShapeType="1"/>
            </p:cNvSpPr>
            <p:nvPr/>
          </p:nvSpPr>
          <p:spPr bwMode="auto">
            <a:xfrm flipV="1">
              <a:off x="6896310" y="2258919"/>
              <a:ext cx="176211" cy="19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228" name="Group 227"/>
            <p:cNvGrpSpPr/>
            <p:nvPr/>
          </p:nvGrpSpPr>
          <p:grpSpPr>
            <a:xfrm>
              <a:off x="6948650" y="1824935"/>
              <a:ext cx="442750" cy="920750"/>
              <a:chOff x="267577" y="2950369"/>
              <a:chExt cx="442750" cy="920750"/>
            </a:xfrm>
          </p:grpSpPr>
          <p:sp>
            <p:nvSpPr>
              <p:cNvPr id="229" name="AutoShape 11"/>
              <p:cNvSpPr>
                <a:spLocks noChangeArrowheads="1"/>
              </p:cNvSpPr>
              <p:nvPr/>
            </p:nvSpPr>
            <p:spPr bwMode="auto">
              <a:xfrm rot="16200000">
                <a:off x="180183" y="3467894"/>
                <a:ext cx="614362" cy="192087"/>
              </a:xfrm>
              <a:custGeom>
                <a:avLst/>
                <a:gdLst>
                  <a:gd name="T0" fmla="*/ 15289849 w 21600"/>
                  <a:gd name="T1" fmla="*/ 854111 h 21600"/>
                  <a:gd name="T2" fmla="*/ 8737052 w 21600"/>
                  <a:gd name="T3" fmla="*/ 1708214 h 21600"/>
                  <a:gd name="T4" fmla="*/ 2184256 w 21600"/>
                  <a:gd name="T5" fmla="*/ 854111 h 21600"/>
                  <a:gd name="T6" fmla="*/ 8737052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Line 25"/>
              <p:cNvSpPr>
                <a:spLocks noChangeShapeType="1"/>
              </p:cNvSpPr>
              <p:nvPr/>
            </p:nvSpPr>
            <p:spPr bwMode="auto">
              <a:xfrm>
                <a:off x="505620" y="3142457"/>
                <a:ext cx="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Text Box 26"/>
              <p:cNvSpPr txBox="1">
                <a:spLocks noChangeArrowheads="1"/>
              </p:cNvSpPr>
              <p:nvPr/>
            </p:nvSpPr>
            <p:spPr bwMode="auto">
              <a:xfrm>
                <a:off x="267577" y="2950369"/>
                <a:ext cx="442750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u="sng" dirty="0" smtClean="0"/>
                  <a:t>ALU1</a:t>
                </a:r>
                <a:endParaRPr lang="en-US" altLang="en-US" u="sng" dirty="0"/>
              </a:p>
            </p:txBody>
          </p:sp>
          <p:sp>
            <p:nvSpPr>
              <p:cNvPr id="232" name="Text Box 192"/>
              <p:cNvSpPr txBox="1">
                <a:spLocks noChangeArrowheads="1"/>
              </p:cNvSpPr>
              <p:nvPr/>
            </p:nvSpPr>
            <p:spPr bwMode="auto">
              <a:xfrm>
                <a:off x="310357" y="3266282"/>
                <a:ext cx="241300" cy="214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0</a:t>
                </a:r>
              </a:p>
            </p:txBody>
          </p:sp>
          <p:sp>
            <p:nvSpPr>
              <p:cNvPr id="233" name="Text Box 193"/>
              <p:cNvSpPr txBox="1">
                <a:spLocks noChangeArrowheads="1"/>
              </p:cNvSpPr>
              <p:nvPr/>
            </p:nvSpPr>
            <p:spPr bwMode="auto">
              <a:xfrm>
                <a:off x="315120" y="3602832"/>
                <a:ext cx="241300" cy="214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dirty="0"/>
                  <a:t>1</a:t>
                </a:r>
              </a:p>
            </p:txBody>
          </p:sp>
        </p:grpSp>
      </p:grpSp>
      <p:sp>
        <p:nvSpPr>
          <p:cNvPr id="234" name="TextBox 233"/>
          <p:cNvSpPr txBox="1"/>
          <p:nvPr/>
        </p:nvSpPr>
        <p:spPr>
          <a:xfrm>
            <a:off x="2143444" y="6248400"/>
            <a:ext cx="344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8" name="TextBox 237"/>
          <p:cNvSpPr txBox="1"/>
          <p:nvPr/>
        </p:nvSpPr>
        <p:spPr>
          <a:xfrm>
            <a:off x="1428750" y="5943600"/>
            <a:ext cx="1092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oops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29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tangle 205"/>
          <p:cNvSpPr/>
          <p:nvPr/>
        </p:nvSpPr>
        <p:spPr>
          <a:xfrm>
            <a:off x="6479504" y="142184"/>
            <a:ext cx="2562678" cy="5638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7760844" y="-42482"/>
            <a:ext cx="11852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ADD K0 </a:t>
            </a:r>
            <a:r>
              <a:rPr lang="en-US" dirty="0" err="1" smtClean="0"/>
              <a:t>K0</a:t>
            </a:r>
            <a:endParaRPr lang="en-US" dirty="0"/>
          </a:p>
        </p:txBody>
      </p:sp>
      <p:sp>
        <p:nvSpPr>
          <p:cNvPr id="203" name="Rectangle 202"/>
          <p:cNvSpPr/>
          <p:nvPr/>
        </p:nvSpPr>
        <p:spPr>
          <a:xfrm>
            <a:off x="3405736" y="140494"/>
            <a:ext cx="531264" cy="563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3916826" y="147915"/>
            <a:ext cx="2562678" cy="5638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152400" y="152400"/>
            <a:ext cx="3248026" cy="5638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95338" y="3186107"/>
            <a:ext cx="190500" cy="730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PC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690688" y="3082925"/>
            <a:ext cx="1268412" cy="1190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027238" y="3517900"/>
            <a:ext cx="669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Memory</a:t>
            </a: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 rot="16200000">
            <a:off x="1057276" y="3178175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1460500" y="3275013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flipH="1">
            <a:off x="1498600" y="31972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384300" y="30448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cxnSp>
        <p:nvCxnSpPr>
          <p:cNvPr id="12" name="AutoShape 15"/>
          <p:cNvCxnSpPr>
            <a:cxnSpLocks noChangeShapeType="1"/>
            <a:stCxn id="5" idx="3"/>
          </p:cNvCxnSpPr>
          <p:nvPr/>
        </p:nvCxnSpPr>
        <p:spPr bwMode="auto">
          <a:xfrm flipV="1">
            <a:off x="985838" y="3420270"/>
            <a:ext cx="301477" cy="1309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Line 16"/>
          <p:cNvSpPr>
            <a:spLocks noChangeShapeType="1"/>
          </p:cNvSpPr>
          <p:nvPr/>
        </p:nvSpPr>
        <p:spPr bwMode="auto">
          <a:xfrm flipH="1">
            <a:off x="1014413" y="3480594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936625" y="3295650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1690688" y="3159125"/>
            <a:ext cx="4714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ADDR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2344738" y="3965575"/>
            <a:ext cx="6000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Data_out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652588" y="3965575"/>
            <a:ext cx="5365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Data_in</a:t>
            </a: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1920875" y="289083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2689225" y="289083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1576388" y="2698750"/>
            <a:ext cx="6540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MemRead</a:t>
            </a: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2382838" y="2698750"/>
            <a:ext cx="6461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MemWrite</a:t>
            </a:r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1382713" y="285273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1092200" y="2660650"/>
            <a:ext cx="5476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AddrSel</a:t>
            </a:r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3859212" y="2428875"/>
            <a:ext cx="192087" cy="126841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3764516" y="2938463"/>
            <a:ext cx="3449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IR2</a:t>
            </a:r>
            <a:endParaRPr lang="en-US" altLang="en-US" dirty="0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3821112" y="3927475"/>
            <a:ext cx="192087" cy="61436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 rot="16200000">
            <a:off x="3682999" y="4143376"/>
            <a:ext cx="4143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MDR</a:t>
            </a:r>
          </a:p>
        </p:txBody>
      </p:sp>
      <p:cxnSp>
        <p:nvCxnSpPr>
          <p:cNvPr id="28" name="AutoShape 31"/>
          <p:cNvCxnSpPr>
            <a:cxnSpLocks noChangeShapeType="1"/>
            <a:stCxn id="16" idx="3"/>
            <a:endCxn id="27" idx="0"/>
          </p:cNvCxnSpPr>
          <p:nvPr/>
        </p:nvCxnSpPr>
        <p:spPr bwMode="auto">
          <a:xfrm>
            <a:off x="2944813" y="4072732"/>
            <a:ext cx="838199" cy="17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Line 33"/>
          <p:cNvSpPr>
            <a:spLocks noChangeShapeType="1"/>
          </p:cNvSpPr>
          <p:nvPr/>
        </p:nvSpPr>
        <p:spPr bwMode="auto">
          <a:xfrm flipV="1">
            <a:off x="3111500" y="3044825"/>
            <a:ext cx="0" cy="1036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3111500" y="3044825"/>
            <a:ext cx="192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Line 35"/>
          <p:cNvSpPr>
            <a:spLocks noChangeShapeType="1"/>
          </p:cNvSpPr>
          <p:nvPr/>
        </p:nvSpPr>
        <p:spPr bwMode="auto">
          <a:xfrm flipH="1">
            <a:off x="3073400" y="3733800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2959100" y="35814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4857749" y="2428875"/>
            <a:ext cx="1268413" cy="1190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4" name="AutoShape 38"/>
          <p:cNvSpPr>
            <a:spLocks noChangeArrowheads="1"/>
          </p:cNvSpPr>
          <p:nvPr/>
        </p:nvSpPr>
        <p:spPr bwMode="auto">
          <a:xfrm rot="16200000">
            <a:off x="4224336" y="2487613"/>
            <a:ext cx="614363" cy="192088"/>
          </a:xfrm>
          <a:custGeom>
            <a:avLst/>
            <a:gdLst>
              <a:gd name="T0" fmla="*/ 15289902 w 21600"/>
              <a:gd name="T1" fmla="*/ 854116 h 21600"/>
              <a:gd name="T2" fmla="*/ 8737095 w 21600"/>
              <a:gd name="T3" fmla="*/ 1708231 h 21600"/>
              <a:gd name="T4" fmla="*/ 2184260 w 21600"/>
              <a:gd name="T5" fmla="*/ 854116 h 21600"/>
              <a:gd name="T6" fmla="*/ 873709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" name="Line 39"/>
          <p:cNvSpPr>
            <a:spLocks noChangeShapeType="1"/>
          </p:cNvSpPr>
          <p:nvPr/>
        </p:nvSpPr>
        <p:spPr bwMode="auto">
          <a:xfrm>
            <a:off x="4627562" y="2584450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" name="Line 40"/>
          <p:cNvSpPr>
            <a:spLocks noChangeShapeType="1"/>
          </p:cNvSpPr>
          <p:nvPr/>
        </p:nvSpPr>
        <p:spPr bwMode="auto">
          <a:xfrm flipH="1">
            <a:off x="4665662" y="2506663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4551362" y="23542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38" name="Line 42"/>
          <p:cNvSpPr>
            <a:spLocks noChangeShapeType="1"/>
          </p:cNvSpPr>
          <p:nvPr/>
        </p:nvSpPr>
        <p:spPr bwMode="auto">
          <a:xfrm>
            <a:off x="4549774" y="21621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4302124" y="1970088"/>
            <a:ext cx="4619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R1Sel</a:t>
            </a:r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 flipV="1">
            <a:off x="4109483" y="2352675"/>
            <a:ext cx="32599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3" name="Line 47"/>
          <p:cNvSpPr>
            <a:spLocks noChangeShapeType="1"/>
          </p:cNvSpPr>
          <p:nvPr/>
        </p:nvSpPr>
        <p:spPr bwMode="auto">
          <a:xfrm>
            <a:off x="4281487" y="2774950"/>
            <a:ext cx="153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4" name="Text Box 48"/>
          <p:cNvSpPr txBox="1">
            <a:spLocks noChangeArrowheads="1"/>
          </p:cNvSpPr>
          <p:nvPr/>
        </p:nvSpPr>
        <p:spPr bwMode="auto">
          <a:xfrm>
            <a:off x="4129087" y="26606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5" name="Line 49"/>
          <p:cNvSpPr>
            <a:spLocks noChangeShapeType="1"/>
          </p:cNvSpPr>
          <p:nvPr/>
        </p:nvSpPr>
        <p:spPr bwMode="auto">
          <a:xfrm>
            <a:off x="4051299" y="3044825"/>
            <a:ext cx="806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6" name="Line 50"/>
          <p:cNvSpPr>
            <a:spLocks noChangeShapeType="1"/>
          </p:cNvSpPr>
          <p:nvPr/>
        </p:nvSpPr>
        <p:spPr bwMode="auto">
          <a:xfrm>
            <a:off x="4705349" y="3505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7" name="Line 51"/>
          <p:cNvSpPr>
            <a:spLocks noChangeShapeType="1"/>
          </p:cNvSpPr>
          <p:nvPr/>
        </p:nvSpPr>
        <p:spPr bwMode="auto">
          <a:xfrm>
            <a:off x="4705349" y="2582863"/>
            <a:ext cx="0" cy="922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" name="Text Box 52"/>
          <p:cNvSpPr txBox="1">
            <a:spLocks noChangeArrowheads="1"/>
          </p:cNvSpPr>
          <p:nvPr/>
        </p:nvSpPr>
        <p:spPr bwMode="auto">
          <a:xfrm>
            <a:off x="4819649" y="2468563"/>
            <a:ext cx="3889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reg1</a:t>
            </a:r>
          </a:p>
        </p:txBody>
      </p: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4819649" y="2928938"/>
            <a:ext cx="3889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reg2</a:t>
            </a:r>
          </a:p>
        </p:txBody>
      </p:sp>
      <p:sp>
        <p:nvSpPr>
          <p:cNvPr id="50" name="Text Box 54"/>
          <p:cNvSpPr txBox="1">
            <a:spLocks noChangeArrowheads="1"/>
          </p:cNvSpPr>
          <p:nvPr/>
        </p:nvSpPr>
        <p:spPr bwMode="auto">
          <a:xfrm>
            <a:off x="4819649" y="3389313"/>
            <a:ext cx="404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regw</a:t>
            </a:r>
          </a:p>
        </p:txBody>
      </p:sp>
      <p:sp>
        <p:nvSpPr>
          <p:cNvPr id="51" name="Line 55"/>
          <p:cNvSpPr>
            <a:spLocks noChangeShapeType="1"/>
          </p:cNvSpPr>
          <p:nvPr/>
        </p:nvSpPr>
        <p:spPr bwMode="auto">
          <a:xfrm flipH="1">
            <a:off x="4473574" y="2965450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" name="Text Box 56"/>
          <p:cNvSpPr txBox="1">
            <a:spLocks noChangeArrowheads="1"/>
          </p:cNvSpPr>
          <p:nvPr/>
        </p:nvSpPr>
        <p:spPr bwMode="auto">
          <a:xfrm>
            <a:off x="4359274" y="28527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53" name="Text Box 57"/>
          <p:cNvSpPr txBox="1">
            <a:spLocks noChangeArrowheads="1"/>
          </p:cNvSpPr>
          <p:nvPr/>
        </p:nvSpPr>
        <p:spPr bwMode="auto">
          <a:xfrm>
            <a:off x="4059051" y="2883344"/>
            <a:ext cx="4333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IR5-4</a:t>
            </a:r>
          </a:p>
        </p:txBody>
      </p:sp>
      <p:sp>
        <p:nvSpPr>
          <p:cNvPr id="54" name="Text Box 58"/>
          <p:cNvSpPr txBox="1">
            <a:spLocks noChangeArrowheads="1"/>
          </p:cNvSpPr>
          <p:nvPr/>
        </p:nvSpPr>
        <p:spPr bwMode="auto">
          <a:xfrm>
            <a:off x="4069591" y="2169319"/>
            <a:ext cx="4333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IR6-7</a:t>
            </a:r>
          </a:p>
        </p:txBody>
      </p:sp>
      <p:sp>
        <p:nvSpPr>
          <p:cNvPr id="55" name="Line 59"/>
          <p:cNvSpPr>
            <a:spLocks noChangeShapeType="1"/>
          </p:cNvSpPr>
          <p:nvPr/>
        </p:nvSpPr>
        <p:spPr bwMode="auto">
          <a:xfrm>
            <a:off x="6126162" y="2544763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>
            <a:off x="6126162" y="3160713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7" name="Line 61"/>
          <p:cNvSpPr>
            <a:spLocks noChangeShapeType="1"/>
          </p:cNvSpPr>
          <p:nvPr/>
        </p:nvSpPr>
        <p:spPr bwMode="auto">
          <a:xfrm flipH="1">
            <a:off x="6162674" y="24669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" name="Text Box 62"/>
          <p:cNvSpPr txBox="1">
            <a:spLocks noChangeArrowheads="1"/>
          </p:cNvSpPr>
          <p:nvPr/>
        </p:nvSpPr>
        <p:spPr bwMode="auto">
          <a:xfrm>
            <a:off x="6048374" y="23145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59" name="Line 63"/>
          <p:cNvSpPr>
            <a:spLocks noChangeShapeType="1"/>
          </p:cNvSpPr>
          <p:nvPr/>
        </p:nvSpPr>
        <p:spPr bwMode="auto">
          <a:xfrm flipH="1">
            <a:off x="6162674" y="308133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0" name="Text Box 64"/>
          <p:cNvSpPr txBox="1">
            <a:spLocks noChangeArrowheads="1"/>
          </p:cNvSpPr>
          <p:nvPr/>
        </p:nvSpPr>
        <p:spPr bwMode="auto">
          <a:xfrm>
            <a:off x="6048374" y="29289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61" name="Rectangle 65"/>
          <p:cNvSpPr>
            <a:spLocks noChangeArrowheads="1"/>
          </p:cNvSpPr>
          <p:nvPr/>
        </p:nvSpPr>
        <p:spPr bwMode="auto">
          <a:xfrm>
            <a:off x="6356349" y="2276475"/>
            <a:ext cx="192088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2" name="Text Box 66"/>
          <p:cNvSpPr txBox="1">
            <a:spLocks noChangeArrowheads="1"/>
          </p:cNvSpPr>
          <p:nvPr/>
        </p:nvSpPr>
        <p:spPr bwMode="auto">
          <a:xfrm>
            <a:off x="6286499" y="2428875"/>
            <a:ext cx="314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R1</a:t>
            </a:r>
          </a:p>
        </p:txBody>
      </p:sp>
      <p:sp>
        <p:nvSpPr>
          <p:cNvPr id="63" name="Rectangle 67"/>
          <p:cNvSpPr>
            <a:spLocks noChangeArrowheads="1"/>
          </p:cNvSpPr>
          <p:nvPr/>
        </p:nvSpPr>
        <p:spPr bwMode="auto">
          <a:xfrm>
            <a:off x="6356349" y="2928938"/>
            <a:ext cx="192088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4" name="Text Box 68"/>
          <p:cNvSpPr txBox="1">
            <a:spLocks noChangeArrowheads="1"/>
          </p:cNvSpPr>
          <p:nvPr/>
        </p:nvSpPr>
        <p:spPr bwMode="auto">
          <a:xfrm>
            <a:off x="6288087" y="3081338"/>
            <a:ext cx="3143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R2</a:t>
            </a:r>
          </a:p>
        </p:txBody>
      </p:sp>
      <p:sp>
        <p:nvSpPr>
          <p:cNvPr id="71" name="Line 75"/>
          <p:cNvSpPr>
            <a:spLocks noChangeShapeType="1"/>
          </p:cNvSpPr>
          <p:nvPr/>
        </p:nvSpPr>
        <p:spPr bwMode="auto">
          <a:xfrm flipV="1">
            <a:off x="6548437" y="2543968"/>
            <a:ext cx="1174750" cy="23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3" name="Text Box 77"/>
          <p:cNvSpPr txBox="1">
            <a:spLocks noChangeArrowheads="1"/>
          </p:cNvSpPr>
          <p:nvPr/>
        </p:nvSpPr>
        <p:spPr bwMode="auto">
          <a:xfrm>
            <a:off x="6664324" y="23542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0" name="AutoShape 84"/>
          <p:cNvSpPr>
            <a:spLocks noChangeArrowheads="1"/>
          </p:cNvSpPr>
          <p:nvPr/>
        </p:nvSpPr>
        <p:spPr bwMode="auto">
          <a:xfrm rot="16200000">
            <a:off x="6338093" y="3679031"/>
            <a:ext cx="1727200" cy="306388"/>
          </a:xfrm>
          <a:custGeom>
            <a:avLst/>
            <a:gdLst>
              <a:gd name="T0" fmla="*/ 120848026 w 21600"/>
              <a:gd name="T1" fmla="*/ 2173000 h 21600"/>
              <a:gd name="T2" fmla="*/ 69056015 w 21600"/>
              <a:gd name="T3" fmla="*/ 4346000 h 21600"/>
              <a:gd name="T4" fmla="*/ 17264004 w 21600"/>
              <a:gd name="T5" fmla="*/ 2173000 h 21600"/>
              <a:gd name="T6" fmla="*/ 6905601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1" name="Line 85"/>
          <p:cNvSpPr>
            <a:spLocks noChangeShapeType="1"/>
          </p:cNvSpPr>
          <p:nvPr/>
        </p:nvSpPr>
        <p:spPr bwMode="auto">
          <a:xfrm>
            <a:off x="7492999" y="3622675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" name="Line 86"/>
          <p:cNvSpPr>
            <a:spLocks noChangeShapeType="1"/>
          </p:cNvSpPr>
          <p:nvPr/>
        </p:nvSpPr>
        <p:spPr bwMode="auto">
          <a:xfrm flipH="1">
            <a:off x="7531099" y="354488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3" name="Text Box 87"/>
          <p:cNvSpPr txBox="1">
            <a:spLocks noChangeArrowheads="1"/>
          </p:cNvSpPr>
          <p:nvPr/>
        </p:nvSpPr>
        <p:spPr bwMode="auto">
          <a:xfrm>
            <a:off x="7662862" y="33924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4" name="Line 88"/>
          <p:cNvSpPr>
            <a:spLocks noChangeShapeType="1"/>
          </p:cNvSpPr>
          <p:nvPr/>
        </p:nvSpPr>
        <p:spPr bwMode="auto">
          <a:xfrm>
            <a:off x="7162799" y="2892425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5" name="Text Box 89"/>
          <p:cNvSpPr txBox="1">
            <a:spLocks noChangeArrowheads="1"/>
          </p:cNvSpPr>
          <p:nvPr/>
        </p:nvSpPr>
        <p:spPr bwMode="auto">
          <a:xfrm>
            <a:off x="6926262" y="2700338"/>
            <a:ext cx="4397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ALU2</a:t>
            </a:r>
          </a:p>
        </p:txBody>
      </p:sp>
      <p:sp>
        <p:nvSpPr>
          <p:cNvPr id="86" name="Line 90"/>
          <p:cNvSpPr>
            <a:spLocks noChangeShapeType="1"/>
          </p:cNvSpPr>
          <p:nvPr/>
        </p:nvSpPr>
        <p:spPr bwMode="auto">
          <a:xfrm>
            <a:off x="6548437" y="3198813"/>
            <a:ext cx="500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7" name="Line 91"/>
          <p:cNvSpPr>
            <a:spLocks noChangeShapeType="1"/>
          </p:cNvSpPr>
          <p:nvPr/>
        </p:nvSpPr>
        <p:spPr bwMode="auto">
          <a:xfrm flipH="1">
            <a:off x="6816724" y="31210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Text Box 92"/>
          <p:cNvSpPr txBox="1">
            <a:spLocks noChangeArrowheads="1"/>
          </p:cNvSpPr>
          <p:nvPr/>
        </p:nvSpPr>
        <p:spPr bwMode="auto">
          <a:xfrm>
            <a:off x="6702424" y="29686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9" name="Line 93"/>
          <p:cNvSpPr>
            <a:spLocks noChangeShapeType="1"/>
          </p:cNvSpPr>
          <p:nvPr/>
        </p:nvSpPr>
        <p:spPr bwMode="auto">
          <a:xfrm flipH="1">
            <a:off x="4281487" y="2697163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0" name="Text Box 94"/>
          <p:cNvSpPr txBox="1">
            <a:spLocks noChangeArrowheads="1"/>
          </p:cNvSpPr>
          <p:nvPr/>
        </p:nvSpPr>
        <p:spPr bwMode="auto">
          <a:xfrm>
            <a:off x="4205287" y="2544763"/>
            <a:ext cx="203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93" name="Text Box 98"/>
          <p:cNvSpPr txBox="1">
            <a:spLocks noChangeArrowheads="1"/>
          </p:cNvSpPr>
          <p:nvPr/>
        </p:nvSpPr>
        <p:spPr bwMode="auto">
          <a:xfrm>
            <a:off x="6702424" y="33528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95" name="Rectangle 100"/>
          <p:cNvSpPr>
            <a:spLocks noChangeArrowheads="1"/>
          </p:cNvSpPr>
          <p:nvPr/>
        </p:nvSpPr>
        <p:spPr bwMode="auto">
          <a:xfrm>
            <a:off x="5319712" y="3735388"/>
            <a:ext cx="190500" cy="26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SE</a:t>
            </a:r>
          </a:p>
        </p:txBody>
      </p:sp>
      <p:sp>
        <p:nvSpPr>
          <p:cNvPr id="96" name="Line 101"/>
          <p:cNvSpPr>
            <a:spLocks noChangeShapeType="1"/>
          </p:cNvSpPr>
          <p:nvPr/>
        </p:nvSpPr>
        <p:spPr bwMode="auto">
          <a:xfrm>
            <a:off x="5511799" y="3889375"/>
            <a:ext cx="153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7" name="Line 102"/>
          <p:cNvSpPr>
            <a:spLocks noChangeShapeType="1"/>
          </p:cNvSpPr>
          <p:nvPr/>
        </p:nvSpPr>
        <p:spPr bwMode="auto">
          <a:xfrm flipH="1">
            <a:off x="5856287" y="3811588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8" name="Text Box 103"/>
          <p:cNvSpPr txBox="1">
            <a:spLocks noChangeArrowheads="1"/>
          </p:cNvSpPr>
          <p:nvPr/>
        </p:nvSpPr>
        <p:spPr bwMode="auto">
          <a:xfrm>
            <a:off x="5741987" y="36972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99" name="Line 104"/>
          <p:cNvSpPr>
            <a:spLocks noChangeShapeType="1"/>
          </p:cNvSpPr>
          <p:nvPr/>
        </p:nvSpPr>
        <p:spPr bwMode="auto">
          <a:xfrm>
            <a:off x="4321174" y="3889375"/>
            <a:ext cx="99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0" name="Line 105"/>
          <p:cNvSpPr>
            <a:spLocks noChangeShapeType="1"/>
          </p:cNvSpPr>
          <p:nvPr/>
        </p:nvSpPr>
        <p:spPr bwMode="auto">
          <a:xfrm>
            <a:off x="4321174" y="3044825"/>
            <a:ext cx="0" cy="84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1" name="Text Box 106"/>
          <p:cNvSpPr txBox="1">
            <a:spLocks noChangeArrowheads="1"/>
          </p:cNvSpPr>
          <p:nvPr/>
        </p:nvSpPr>
        <p:spPr bwMode="auto">
          <a:xfrm>
            <a:off x="4256087" y="3706813"/>
            <a:ext cx="4381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Imm4</a:t>
            </a:r>
          </a:p>
        </p:txBody>
      </p:sp>
      <p:sp>
        <p:nvSpPr>
          <p:cNvPr id="102" name="Rectangle 107"/>
          <p:cNvSpPr>
            <a:spLocks noChangeArrowheads="1"/>
          </p:cNvSpPr>
          <p:nvPr/>
        </p:nvSpPr>
        <p:spPr bwMode="auto">
          <a:xfrm>
            <a:off x="5319712" y="4043363"/>
            <a:ext cx="190500" cy="26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ZE</a:t>
            </a:r>
          </a:p>
        </p:txBody>
      </p:sp>
      <p:sp>
        <p:nvSpPr>
          <p:cNvPr id="103" name="Line 108"/>
          <p:cNvSpPr>
            <a:spLocks noChangeShapeType="1"/>
          </p:cNvSpPr>
          <p:nvPr/>
        </p:nvSpPr>
        <p:spPr bwMode="auto">
          <a:xfrm>
            <a:off x="5511799" y="4195763"/>
            <a:ext cx="15367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4" name="Line 109"/>
          <p:cNvSpPr>
            <a:spLocks noChangeShapeType="1"/>
          </p:cNvSpPr>
          <p:nvPr/>
        </p:nvSpPr>
        <p:spPr bwMode="auto">
          <a:xfrm flipH="1">
            <a:off x="5856287" y="4156075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5" name="Text Box 110"/>
          <p:cNvSpPr txBox="1">
            <a:spLocks noChangeArrowheads="1"/>
          </p:cNvSpPr>
          <p:nvPr/>
        </p:nvSpPr>
        <p:spPr bwMode="auto">
          <a:xfrm>
            <a:off x="5741987" y="40036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06" name="Line 111"/>
          <p:cNvSpPr>
            <a:spLocks noChangeShapeType="1"/>
          </p:cNvSpPr>
          <p:nvPr/>
        </p:nvSpPr>
        <p:spPr bwMode="auto">
          <a:xfrm>
            <a:off x="4321174" y="4195763"/>
            <a:ext cx="99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" name="Text Box 112"/>
          <p:cNvSpPr txBox="1">
            <a:spLocks noChangeArrowheads="1"/>
          </p:cNvSpPr>
          <p:nvPr/>
        </p:nvSpPr>
        <p:spPr bwMode="auto">
          <a:xfrm>
            <a:off x="4256087" y="4013200"/>
            <a:ext cx="438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Imm5</a:t>
            </a:r>
          </a:p>
        </p:txBody>
      </p:sp>
      <p:sp>
        <p:nvSpPr>
          <p:cNvPr id="108" name="Line 113"/>
          <p:cNvSpPr>
            <a:spLocks noChangeShapeType="1"/>
          </p:cNvSpPr>
          <p:nvPr/>
        </p:nvSpPr>
        <p:spPr bwMode="auto">
          <a:xfrm>
            <a:off x="4321174" y="3889375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" name="Line 114"/>
          <p:cNvSpPr>
            <a:spLocks noChangeShapeType="1"/>
          </p:cNvSpPr>
          <p:nvPr/>
        </p:nvSpPr>
        <p:spPr bwMode="auto">
          <a:xfrm flipH="1">
            <a:off x="4972049" y="381158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0" name="Text Box 115"/>
          <p:cNvSpPr txBox="1">
            <a:spLocks noChangeArrowheads="1"/>
          </p:cNvSpPr>
          <p:nvPr/>
        </p:nvSpPr>
        <p:spPr bwMode="auto">
          <a:xfrm>
            <a:off x="4857749" y="36972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111" name="Line 116"/>
          <p:cNvSpPr>
            <a:spLocks noChangeShapeType="1"/>
          </p:cNvSpPr>
          <p:nvPr/>
        </p:nvSpPr>
        <p:spPr bwMode="auto">
          <a:xfrm flipH="1">
            <a:off x="4972049" y="41179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2" name="Text Box 117"/>
          <p:cNvSpPr txBox="1">
            <a:spLocks noChangeArrowheads="1"/>
          </p:cNvSpPr>
          <p:nvPr/>
        </p:nvSpPr>
        <p:spPr bwMode="auto">
          <a:xfrm>
            <a:off x="4857749" y="40036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113" name="Text Box 118"/>
          <p:cNvSpPr txBox="1">
            <a:spLocks noChangeArrowheads="1"/>
          </p:cNvSpPr>
          <p:nvPr/>
        </p:nvSpPr>
        <p:spPr bwMode="auto">
          <a:xfrm>
            <a:off x="5741987" y="2428875"/>
            <a:ext cx="441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data1</a:t>
            </a:r>
          </a:p>
        </p:txBody>
      </p:sp>
      <p:sp>
        <p:nvSpPr>
          <p:cNvPr id="114" name="Text Box 119"/>
          <p:cNvSpPr txBox="1">
            <a:spLocks noChangeArrowheads="1"/>
          </p:cNvSpPr>
          <p:nvPr/>
        </p:nvSpPr>
        <p:spPr bwMode="auto">
          <a:xfrm>
            <a:off x="5741987" y="3044825"/>
            <a:ext cx="441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data2</a:t>
            </a:r>
          </a:p>
        </p:txBody>
      </p:sp>
      <p:sp>
        <p:nvSpPr>
          <p:cNvPr id="115" name="Text Box 120"/>
          <p:cNvSpPr txBox="1">
            <a:spLocks noChangeArrowheads="1"/>
          </p:cNvSpPr>
          <p:nvPr/>
        </p:nvSpPr>
        <p:spPr bwMode="auto">
          <a:xfrm>
            <a:off x="5741987" y="338931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dataw</a:t>
            </a:r>
          </a:p>
        </p:txBody>
      </p:sp>
      <p:sp>
        <p:nvSpPr>
          <p:cNvPr id="116" name="Line 121"/>
          <p:cNvSpPr>
            <a:spLocks noChangeShapeType="1"/>
          </p:cNvSpPr>
          <p:nvPr/>
        </p:nvSpPr>
        <p:spPr bwMode="auto">
          <a:xfrm flipH="1">
            <a:off x="6126162" y="3505200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7" name="Line 122"/>
          <p:cNvSpPr>
            <a:spLocks noChangeShapeType="1"/>
          </p:cNvSpPr>
          <p:nvPr/>
        </p:nvSpPr>
        <p:spPr bwMode="auto">
          <a:xfrm flipH="1">
            <a:off x="6240462" y="3427413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8" name="Text Box 123"/>
          <p:cNvSpPr txBox="1">
            <a:spLocks noChangeArrowheads="1"/>
          </p:cNvSpPr>
          <p:nvPr/>
        </p:nvSpPr>
        <p:spPr bwMode="auto">
          <a:xfrm>
            <a:off x="6126162" y="32750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19" name="Line 124"/>
          <p:cNvSpPr>
            <a:spLocks noChangeShapeType="1"/>
          </p:cNvSpPr>
          <p:nvPr/>
        </p:nvSpPr>
        <p:spPr bwMode="auto">
          <a:xfrm>
            <a:off x="6356349" y="3505200"/>
            <a:ext cx="0" cy="998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0" name="Freeform 125"/>
          <p:cNvSpPr>
            <a:spLocks/>
          </p:cNvSpPr>
          <p:nvPr/>
        </p:nvSpPr>
        <p:spPr bwMode="auto">
          <a:xfrm>
            <a:off x="7723187" y="2047875"/>
            <a:ext cx="766762" cy="1881188"/>
          </a:xfrm>
          <a:custGeom>
            <a:avLst/>
            <a:gdLst>
              <a:gd name="T0" fmla="*/ 0 w 483"/>
              <a:gd name="T1" fmla="*/ 0 h 1185"/>
              <a:gd name="T2" fmla="*/ 0 w 483"/>
              <a:gd name="T3" fmla="*/ 652463 h 1185"/>
              <a:gd name="T4" fmla="*/ 344487 w 483"/>
              <a:gd name="T5" fmla="*/ 922338 h 1185"/>
              <a:gd name="T6" fmla="*/ 0 w 483"/>
              <a:gd name="T7" fmla="*/ 1228725 h 1185"/>
              <a:gd name="T8" fmla="*/ 0 w 483"/>
              <a:gd name="T9" fmla="*/ 1881188 h 1185"/>
              <a:gd name="T10" fmla="*/ 766762 w 483"/>
              <a:gd name="T11" fmla="*/ 1344613 h 1185"/>
              <a:gd name="T12" fmla="*/ 766762 w 483"/>
              <a:gd name="T13" fmla="*/ 460375 h 1185"/>
              <a:gd name="T14" fmla="*/ 0 w 483"/>
              <a:gd name="T15" fmla="*/ 0 h 11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83"/>
              <a:gd name="T25" fmla="*/ 0 h 1185"/>
              <a:gd name="T26" fmla="*/ 483 w 483"/>
              <a:gd name="T27" fmla="*/ 1185 h 11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83" h="1185">
                <a:moveTo>
                  <a:pt x="0" y="0"/>
                </a:moveTo>
                <a:lnTo>
                  <a:pt x="0" y="411"/>
                </a:lnTo>
                <a:lnTo>
                  <a:pt x="217" y="581"/>
                </a:lnTo>
                <a:lnTo>
                  <a:pt x="0" y="774"/>
                </a:lnTo>
                <a:lnTo>
                  <a:pt x="0" y="1185"/>
                </a:lnTo>
                <a:lnTo>
                  <a:pt x="483" y="847"/>
                </a:lnTo>
                <a:lnTo>
                  <a:pt x="483" y="29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1" name="Line 126"/>
          <p:cNvSpPr>
            <a:spLocks noChangeShapeType="1"/>
          </p:cNvSpPr>
          <p:nvPr/>
        </p:nvSpPr>
        <p:spPr bwMode="auto">
          <a:xfrm>
            <a:off x="7354887" y="3697287"/>
            <a:ext cx="138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2" name="Line 127"/>
          <p:cNvSpPr>
            <a:spLocks noChangeShapeType="1"/>
          </p:cNvSpPr>
          <p:nvPr/>
        </p:nvSpPr>
        <p:spPr bwMode="auto">
          <a:xfrm flipV="1">
            <a:off x="7491412" y="3622675"/>
            <a:ext cx="1587" cy="74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3" name="Line 128"/>
          <p:cNvSpPr>
            <a:spLocks noChangeShapeType="1"/>
          </p:cNvSpPr>
          <p:nvPr/>
        </p:nvSpPr>
        <p:spPr bwMode="auto">
          <a:xfrm>
            <a:off x="1384300" y="4081463"/>
            <a:ext cx="30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4" name="Line 129"/>
          <p:cNvSpPr>
            <a:spLocks noChangeShapeType="1"/>
          </p:cNvSpPr>
          <p:nvPr/>
        </p:nvSpPr>
        <p:spPr bwMode="auto">
          <a:xfrm>
            <a:off x="1384300" y="4081463"/>
            <a:ext cx="0" cy="1114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5" name="Line 130"/>
          <p:cNvSpPr>
            <a:spLocks noChangeShapeType="1"/>
          </p:cNvSpPr>
          <p:nvPr/>
        </p:nvSpPr>
        <p:spPr bwMode="auto">
          <a:xfrm>
            <a:off x="1384300" y="5195888"/>
            <a:ext cx="52419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6" name="Line 131"/>
          <p:cNvSpPr>
            <a:spLocks noChangeShapeType="1"/>
          </p:cNvSpPr>
          <p:nvPr/>
        </p:nvSpPr>
        <p:spPr bwMode="auto">
          <a:xfrm>
            <a:off x="6626224" y="2546350"/>
            <a:ext cx="0" cy="2649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7" name="Line 133"/>
          <p:cNvSpPr>
            <a:spLocks noChangeShapeType="1"/>
          </p:cNvSpPr>
          <p:nvPr/>
        </p:nvSpPr>
        <p:spPr bwMode="auto">
          <a:xfrm>
            <a:off x="846138" y="3082925"/>
            <a:ext cx="42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8" name="Line 134"/>
          <p:cNvSpPr>
            <a:spLocks noChangeShapeType="1"/>
          </p:cNvSpPr>
          <p:nvPr/>
        </p:nvSpPr>
        <p:spPr bwMode="auto">
          <a:xfrm flipV="1">
            <a:off x="846138" y="1470025"/>
            <a:ext cx="0" cy="161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9" name="Line 135"/>
          <p:cNvSpPr>
            <a:spLocks noChangeShapeType="1"/>
          </p:cNvSpPr>
          <p:nvPr/>
        </p:nvSpPr>
        <p:spPr bwMode="auto">
          <a:xfrm flipV="1">
            <a:off x="6702424" y="1470025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0" name="Line 136"/>
          <p:cNvSpPr>
            <a:spLocks noChangeShapeType="1"/>
          </p:cNvSpPr>
          <p:nvPr/>
        </p:nvSpPr>
        <p:spPr bwMode="auto">
          <a:xfrm flipH="1">
            <a:off x="846138" y="1470024"/>
            <a:ext cx="5856286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1" name="Rectangle 138"/>
          <p:cNvSpPr>
            <a:spLocks noChangeArrowheads="1"/>
          </p:cNvSpPr>
          <p:nvPr/>
        </p:nvSpPr>
        <p:spPr bwMode="auto">
          <a:xfrm>
            <a:off x="8720137" y="2660650"/>
            <a:ext cx="192087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2" name="Line 139"/>
          <p:cNvSpPr>
            <a:spLocks noChangeShapeType="1"/>
          </p:cNvSpPr>
          <p:nvPr/>
        </p:nvSpPr>
        <p:spPr bwMode="auto">
          <a:xfrm>
            <a:off x="8489949" y="2928938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" name="AutoShape 140"/>
          <p:cNvSpPr>
            <a:spLocks noChangeArrowheads="1"/>
          </p:cNvSpPr>
          <p:nvPr/>
        </p:nvSpPr>
        <p:spPr bwMode="auto">
          <a:xfrm rot="10800000">
            <a:off x="6088062" y="4503738"/>
            <a:ext cx="498475" cy="192087"/>
          </a:xfrm>
          <a:custGeom>
            <a:avLst/>
            <a:gdLst>
              <a:gd name="T0" fmla="*/ 10065641 w 21600"/>
              <a:gd name="T1" fmla="*/ 854111 h 21600"/>
              <a:gd name="T2" fmla="*/ 5751801 w 21600"/>
              <a:gd name="T3" fmla="*/ 1708214 h 21600"/>
              <a:gd name="T4" fmla="*/ 1437939 w 21600"/>
              <a:gd name="T5" fmla="*/ 854111 h 21600"/>
              <a:gd name="T6" fmla="*/ 5751801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4" name="Line 141"/>
          <p:cNvSpPr>
            <a:spLocks noChangeShapeType="1"/>
          </p:cNvSpPr>
          <p:nvPr/>
        </p:nvSpPr>
        <p:spPr bwMode="auto">
          <a:xfrm rot="16200000" flipH="1">
            <a:off x="9028112" y="3851275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5" name="Line 145"/>
          <p:cNvSpPr>
            <a:spLocks noChangeShapeType="1"/>
          </p:cNvSpPr>
          <p:nvPr/>
        </p:nvSpPr>
        <p:spPr bwMode="auto">
          <a:xfrm rot="16200000">
            <a:off x="6068218" y="4485481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6" name="Line 146"/>
          <p:cNvSpPr>
            <a:spLocks noChangeShapeType="1"/>
          </p:cNvSpPr>
          <p:nvPr/>
        </p:nvSpPr>
        <p:spPr bwMode="auto">
          <a:xfrm rot="16200000">
            <a:off x="6068218" y="4791869"/>
            <a:ext cx="192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7" name="Line 148"/>
          <p:cNvSpPr>
            <a:spLocks noChangeShapeType="1"/>
          </p:cNvSpPr>
          <p:nvPr/>
        </p:nvSpPr>
        <p:spPr bwMode="auto">
          <a:xfrm flipV="1">
            <a:off x="6510337" y="4695825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8" name="Line 149"/>
          <p:cNvSpPr>
            <a:spLocks noChangeShapeType="1"/>
          </p:cNvSpPr>
          <p:nvPr/>
        </p:nvSpPr>
        <p:spPr bwMode="auto">
          <a:xfrm>
            <a:off x="6510337" y="4849813"/>
            <a:ext cx="251698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9" name="Line 150"/>
          <p:cNvSpPr>
            <a:spLocks noChangeShapeType="1"/>
          </p:cNvSpPr>
          <p:nvPr/>
        </p:nvSpPr>
        <p:spPr bwMode="auto">
          <a:xfrm flipV="1">
            <a:off x="9027318" y="2915444"/>
            <a:ext cx="0" cy="1920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0" name="Line 151"/>
          <p:cNvSpPr>
            <a:spLocks noChangeShapeType="1"/>
          </p:cNvSpPr>
          <p:nvPr/>
        </p:nvSpPr>
        <p:spPr bwMode="auto">
          <a:xfrm flipV="1">
            <a:off x="8912224" y="2913063"/>
            <a:ext cx="1150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1" name="Text Box 152"/>
          <p:cNvSpPr txBox="1">
            <a:spLocks noChangeArrowheads="1"/>
          </p:cNvSpPr>
          <p:nvPr/>
        </p:nvSpPr>
        <p:spPr bwMode="auto">
          <a:xfrm>
            <a:off x="8869362" y="3858168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42" name="Line 153"/>
          <p:cNvSpPr>
            <a:spLocks noChangeShapeType="1"/>
          </p:cNvSpPr>
          <p:nvPr/>
        </p:nvSpPr>
        <p:spPr bwMode="auto">
          <a:xfrm>
            <a:off x="4013199" y="4235450"/>
            <a:ext cx="11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" name="Line 154"/>
          <p:cNvSpPr>
            <a:spLocks noChangeShapeType="1"/>
          </p:cNvSpPr>
          <p:nvPr/>
        </p:nvSpPr>
        <p:spPr bwMode="auto">
          <a:xfrm>
            <a:off x="4129087" y="4235450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4" name="Line 155"/>
          <p:cNvSpPr>
            <a:spLocks noChangeShapeType="1"/>
          </p:cNvSpPr>
          <p:nvPr/>
        </p:nvSpPr>
        <p:spPr bwMode="auto">
          <a:xfrm>
            <a:off x="4129087" y="4887913"/>
            <a:ext cx="2035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" name="Text Box 156"/>
          <p:cNvSpPr txBox="1">
            <a:spLocks noChangeArrowheads="1"/>
          </p:cNvSpPr>
          <p:nvPr/>
        </p:nvSpPr>
        <p:spPr bwMode="auto">
          <a:xfrm>
            <a:off x="5587999" y="4429125"/>
            <a:ext cx="4572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RegIn</a:t>
            </a:r>
          </a:p>
        </p:txBody>
      </p:sp>
      <p:sp>
        <p:nvSpPr>
          <p:cNvPr id="146" name="Line 157"/>
          <p:cNvSpPr>
            <a:spLocks noChangeShapeType="1"/>
          </p:cNvSpPr>
          <p:nvPr/>
        </p:nvSpPr>
        <p:spPr bwMode="auto">
          <a:xfrm>
            <a:off x="8228012" y="21621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7" name="Text Box 158"/>
          <p:cNvSpPr txBox="1">
            <a:spLocks noChangeArrowheads="1"/>
          </p:cNvSpPr>
          <p:nvPr/>
        </p:nvSpPr>
        <p:spPr bwMode="auto">
          <a:xfrm>
            <a:off x="7962899" y="1970088"/>
            <a:ext cx="4968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ALUop</a:t>
            </a:r>
          </a:p>
        </p:txBody>
      </p:sp>
      <p:sp>
        <p:nvSpPr>
          <p:cNvPr id="148" name="Line 159"/>
          <p:cNvSpPr>
            <a:spLocks noChangeShapeType="1"/>
          </p:cNvSpPr>
          <p:nvPr/>
        </p:nvSpPr>
        <p:spPr bwMode="auto">
          <a:xfrm rot="16200000" flipH="1">
            <a:off x="8181974" y="21240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9" name="Text Box 160"/>
          <p:cNvSpPr txBox="1">
            <a:spLocks noChangeArrowheads="1"/>
          </p:cNvSpPr>
          <p:nvPr/>
        </p:nvSpPr>
        <p:spPr bwMode="auto">
          <a:xfrm>
            <a:off x="8221662" y="21224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150" name="Line 161"/>
          <p:cNvSpPr>
            <a:spLocks noChangeShapeType="1"/>
          </p:cNvSpPr>
          <p:nvPr/>
        </p:nvSpPr>
        <p:spPr bwMode="auto">
          <a:xfrm flipV="1">
            <a:off x="3898899" y="45434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1" name="Text Box 162"/>
          <p:cNvSpPr txBox="1">
            <a:spLocks noChangeArrowheads="1"/>
          </p:cNvSpPr>
          <p:nvPr/>
        </p:nvSpPr>
        <p:spPr bwMode="auto">
          <a:xfrm>
            <a:off x="3035300" y="4657725"/>
            <a:ext cx="6080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MDRload</a:t>
            </a:r>
          </a:p>
        </p:txBody>
      </p:sp>
      <p:sp>
        <p:nvSpPr>
          <p:cNvPr id="152" name="Line 163"/>
          <p:cNvSpPr>
            <a:spLocks noChangeShapeType="1"/>
          </p:cNvSpPr>
          <p:nvPr/>
        </p:nvSpPr>
        <p:spPr bwMode="auto">
          <a:xfrm>
            <a:off x="3936999" y="2162175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" name="Text Box 164"/>
          <p:cNvSpPr txBox="1">
            <a:spLocks noChangeArrowheads="1"/>
          </p:cNvSpPr>
          <p:nvPr/>
        </p:nvSpPr>
        <p:spPr bwMode="auto">
          <a:xfrm>
            <a:off x="3724441" y="1946275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IR2ld</a:t>
            </a:r>
            <a:endParaRPr lang="en-US" altLang="en-US" u="sng" dirty="0"/>
          </a:p>
        </p:txBody>
      </p:sp>
      <p:sp>
        <p:nvSpPr>
          <p:cNvPr id="154" name="Text Box 166"/>
          <p:cNvSpPr txBox="1">
            <a:spLocks noChangeArrowheads="1"/>
          </p:cNvSpPr>
          <p:nvPr/>
        </p:nvSpPr>
        <p:spPr bwMode="auto">
          <a:xfrm rot="10800000">
            <a:off x="8643242" y="2696955"/>
            <a:ext cx="307777" cy="436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ALUout</a:t>
            </a:r>
          </a:p>
        </p:txBody>
      </p:sp>
      <p:sp>
        <p:nvSpPr>
          <p:cNvPr id="155" name="Text Box 167"/>
          <p:cNvSpPr txBox="1">
            <a:spLocks noChangeArrowheads="1"/>
          </p:cNvSpPr>
          <p:nvPr/>
        </p:nvSpPr>
        <p:spPr bwMode="auto">
          <a:xfrm>
            <a:off x="5362574" y="2890838"/>
            <a:ext cx="354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RF</a:t>
            </a:r>
          </a:p>
        </p:txBody>
      </p:sp>
      <p:sp>
        <p:nvSpPr>
          <p:cNvPr id="156" name="Line 168"/>
          <p:cNvSpPr>
            <a:spLocks noChangeShapeType="1"/>
          </p:cNvSpPr>
          <p:nvPr/>
        </p:nvSpPr>
        <p:spPr bwMode="auto">
          <a:xfrm>
            <a:off x="5510212" y="22383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7" name="Text Box 169"/>
          <p:cNvSpPr txBox="1">
            <a:spLocks noChangeArrowheads="1"/>
          </p:cNvSpPr>
          <p:nvPr/>
        </p:nvSpPr>
        <p:spPr bwMode="auto">
          <a:xfrm>
            <a:off x="5249862" y="2046288"/>
            <a:ext cx="5556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RFWrite</a:t>
            </a:r>
          </a:p>
        </p:txBody>
      </p:sp>
      <p:sp>
        <p:nvSpPr>
          <p:cNvPr id="158" name="Rectangle 170"/>
          <p:cNvSpPr>
            <a:spLocks noChangeArrowheads="1"/>
          </p:cNvSpPr>
          <p:nvPr/>
        </p:nvSpPr>
        <p:spPr bwMode="auto">
          <a:xfrm>
            <a:off x="8029574" y="3927475"/>
            <a:ext cx="192088" cy="1920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9" name="Rectangle 171"/>
          <p:cNvSpPr>
            <a:spLocks noChangeArrowheads="1"/>
          </p:cNvSpPr>
          <p:nvPr/>
        </p:nvSpPr>
        <p:spPr bwMode="auto">
          <a:xfrm>
            <a:off x="8221662" y="3927475"/>
            <a:ext cx="192087" cy="1920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60" name="Text Box 172"/>
          <p:cNvSpPr txBox="1">
            <a:spLocks noChangeArrowheads="1"/>
          </p:cNvSpPr>
          <p:nvPr/>
        </p:nvSpPr>
        <p:spPr bwMode="auto">
          <a:xfrm>
            <a:off x="8029574" y="3927475"/>
            <a:ext cx="2571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N</a:t>
            </a:r>
          </a:p>
        </p:txBody>
      </p:sp>
      <p:sp>
        <p:nvSpPr>
          <p:cNvPr id="161" name="Text Box 173"/>
          <p:cNvSpPr txBox="1">
            <a:spLocks noChangeArrowheads="1"/>
          </p:cNvSpPr>
          <p:nvPr/>
        </p:nvSpPr>
        <p:spPr bwMode="auto">
          <a:xfrm>
            <a:off x="8221662" y="3927475"/>
            <a:ext cx="2460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</a:t>
            </a:r>
          </a:p>
        </p:txBody>
      </p:sp>
      <p:sp>
        <p:nvSpPr>
          <p:cNvPr id="162" name="Line 174"/>
          <p:cNvSpPr>
            <a:spLocks noChangeShapeType="1"/>
          </p:cNvSpPr>
          <p:nvPr/>
        </p:nvSpPr>
        <p:spPr bwMode="auto">
          <a:xfrm>
            <a:off x="8105774" y="3659188"/>
            <a:ext cx="0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3" name="Line 175"/>
          <p:cNvSpPr>
            <a:spLocks noChangeShapeType="1"/>
          </p:cNvSpPr>
          <p:nvPr/>
        </p:nvSpPr>
        <p:spPr bwMode="auto">
          <a:xfrm>
            <a:off x="8297862" y="3544888"/>
            <a:ext cx="0" cy="382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" name="Line 176"/>
          <p:cNvSpPr>
            <a:spLocks noChangeShapeType="1"/>
          </p:cNvSpPr>
          <p:nvPr/>
        </p:nvSpPr>
        <p:spPr bwMode="auto">
          <a:xfrm>
            <a:off x="7799387" y="4043363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5" name="Text Box 177"/>
          <p:cNvSpPr txBox="1">
            <a:spLocks noChangeArrowheads="1"/>
          </p:cNvSpPr>
          <p:nvPr/>
        </p:nvSpPr>
        <p:spPr bwMode="auto">
          <a:xfrm>
            <a:off x="7343774" y="4018756"/>
            <a:ext cx="6191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FlagWrite</a:t>
            </a:r>
            <a:endParaRPr lang="en-US" altLang="en-US" u="sng" dirty="0"/>
          </a:p>
        </p:txBody>
      </p:sp>
      <p:sp>
        <p:nvSpPr>
          <p:cNvPr id="166" name="Line 178"/>
          <p:cNvSpPr>
            <a:spLocks noChangeShapeType="1"/>
          </p:cNvSpPr>
          <p:nvPr/>
        </p:nvSpPr>
        <p:spPr bwMode="auto">
          <a:xfrm>
            <a:off x="8143874" y="4119563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7" name="Line 179"/>
          <p:cNvSpPr>
            <a:spLocks noChangeShapeType="1"/>
          </p:cNvSpPr>
          <p:nvPr/>
        </p:nvSpPr>
        <p:spPr bwMode="auto">
          <a:xfrm>
            <a:off x="8297862" y="4119563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8" name="Line 180"/>
          <p:cNvSpPr>
            <a:spLocks noChangeShapeType="1"/>
          </p:cNvSpPr>
          <p:nvPr/>
        </p:nvSpPr>
        <p:spPr bwMode="auto">
          <a:xfrm flipV="1">
            <a:off x="883860" y="391794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9" name="Text Box 181"/>
          <p:cNvSpPr txBox="1">
            <a:spLocks noChangeArrowheads="1"/>
          </p:cNvSpPr>
          <p:nvPr/>
        </p:nvSpPr>
        <p:spPr bwMode="auto">
          <a:xfrm>
            <a:off x="570725" y="4003675"/>
            <a:ext cx="5397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PCwrite</a:t>
            </a:r>
            <a:endParaRPr lang="en-US" altLang="en-US" u="sng" dirty="0"/>
          </a:p>
        </p:txBody>
      </p:sp>
      <p:sp>
        <p:nvSpPr>
          <p:cNvPr id="170" name="Line 182"/>
          <p:cNvSpPr>
            <a:spLocks noChangeShapeType="1"/>
          </p:cNvSpPr>
          <p:nvPr/>
        </p:nvSpPr>
        <p:spPr bwMode="auto">
          <a:xfrm flipV="1">
            <a:off x="8566149" y="1201738"/>
            <a:ext cx="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1" name="Line 183"/>
          <p:cNvSpPr>
            <a:spLocks noChangeShapeType="1"/>
          </p:cNvSpPr>
          <p:nvPr/>
        </p:nvSpPr>
        <p:spPr bwMode="auto">
          <a:xfrm flipH="1">
            <a:off x="269875" y="1201738"/>
            <a:ext cx="82970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" name="Line 186"/>
          <p:cNvSpPr>
            <a:spLocks noChangeShapeType="1"/>
          </p:cNvSpPr>
          <p:nvPr/>
        </p:nvSpPr>
        <p:spPr bwMode="auto">
          <a:xfrm rot="16200000" flipH="1">
            <a:off x="8528049" y="14319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5" name="Text Box 187"/>
          <p:cNvSpPr txBox="1">
            <a:spLocks noChangeArrowheads="1"/>
          </p:cNvSpPr>
          <p:nvPr/>
        </p:nvSpPr>
        <p:spPr bwMode="auto">
          <a:xfrm>
            <a:off x="8413749" y="14700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76" name="Line 188"/>
          <p:cNvSpPr>
            <a:spLocks noChangeShapeType="1"/>
          </p:cNvSpPr>
          <p:nvPr/>
        </p:nvSpPr>
        <p:spPr bwMode="auto">
          <a:xfrm>
            <a:off x="4321174" y="4389438"/>
            <a:ext cx="2727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7" name="Line 189"/>
          <p:cNvSpPr>
            <a:spLocks noChangeShapeType="1"/>
          </p:cNvSpPr>
          <p:nvPr/>
        </p:nvSpPr>
        <p:spPr bwMode="auto">
          <a:xfrm>
            <a:off x="4321174" y="4197350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8" name="Text Box 190"/>
          <p:cNvSpPr txBox="1">
            <a:spLocks noChangeArrowheads="1"/>
          </p:cNvSpPr>
          <p:nvPr/>
        </p:nvSpPr>
        <p:spPr bwMode="auto">
          <a:xfrm>
            <a:off x="4244974" y="4197350"/>
            <a:ext cx="438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Imm3</a:t>
            </a:r>
          </a:p>
        </p:txBody>
      </p:sp>
      <p:sp>
        <p:nvSpPr>
          <p:cNvPr id="179" name="Rectangle 191"/>
          <p:cNvSpPr>
            <a:spLocks noChangeArrowheads="1"/>
          </p:cNvSpPr>
          <p:nvPr/>
        </p:nvSpPr>
        <p:spPr bwMode="auto">
          <a:xfrm>
            <a:off x="5051424" y="4235450"/>
            <a:ext cx="190500" cy="268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ZE</a:t>
            </a:r>
          </a:p>
        </p:txBody>
      </p:sp>
      <p:sp>
        <p:nvSpPr>
          <p:cNvPr id="180" name="Text Box 192"/>
          <p:cNvSpPr txBox="1">
            <a:spLocks noChangeArrowheads="1"/>
          </p:cNvSpPr>
          <p:nvPr/>
        </p:nvSpPr>
        <p:spPr bwMode="auto">
          <a:xfrm>
            <a:off x="1187450" y="29765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81" name="Text Box 193"/>
          <p:cNvSpPr txBox="1">
            <a:spLocks noChangeArrowheads="1"/>
          </p:cNvSpPr>
          <p:nvPr/>
        </p:nvSpPr>
        <p:spPr bwMode="auto">
          <a:xfrm>
            <a:off x="1192213" y="33131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182" name="Text Box 194"/>
          <p:cNvSpPr txBox="1">
            <a:spLocks noChangeArrowheads="1"/>
          </p:cNvSpPr>
          <p:nvPr/>
        </p:nvSpPr>
        <p:spPr bwMode="auto">
          <a:xfrm>
            <a:off x="4359274" y="26606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183" name="Text Box 195"/>
          <p:cNvSpPr txBox="1">
            <a:spLocks noChangeArrowheads="1"/>
          </p:cNvSpPr>
          <p:nvPr/>
        </p:nvSpPr>
        <p:spPr bwMode="auto">
          <a:xfrm>
            <a:off x="4359274" y="22764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86" name="Text Box 198"/>
          <p:cNvSpPr txBox="1">
            <a:spLocks noChangeArrowheads="1"/>
          </p:cNvSpPr>
          <p:nvPr/>
        </p:nvSpPr>
        <p:spPr bwMode="auto">
          <a:xfrm>
            <a:off x="6998471" y="3121025"/>
            <a:ext cx="3000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00</a:t>
            </a:r>
            <a:endParaRPr lang="en-US" altLang="en-US" dirty="0"/>
          </a:p>
        </p:txBody>
      </p:sp>
      <p:sp>
        <p:nvSpPr>
          <p:cNvPr id="188" name="Text Box 200"/>
          <p:cNvSpPr txBox="1">
            <a:spLocks noChangeArrowheads="1"/>
          </p:cNvSpPr>
          <p:nvPr/>
        </p:nvSpPr>
        <p:spPr bwMode="auto">
          <a:xfrm>
            <a:off x="6998471" y="3735388"/>
            <a:ext cx="3000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01</a:t>
            </a:r>
            <a:endParaRPr lang="en-US" altLang="en-US" dirty="0"/>
          </a:p>
        </p:txBody>
      </p:sp>
      <p:sp>
        <p:nvSpPr>
          <p:cNvPr id="189" name="Text Box 201"/>
          <p:cNvSpPr txBox="1">
            <a:spLocks noChangeArrowheads="1"/>
          </p:cNvSpPr>
          <p:nvPr/>
        </p:nvSpPr>
        <p:spPr bwMode="auto">
          <a:xfrm>
            <a:off x="6998471" y="4043363"/>
            <a:ext cx="3000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10</a:t>
            </a:r>
            <a:endParaRPr lang="en-US" altLang="en-US" dirty="0"/>
          </a:p>
        </p:txBody>
      </p:sp>
      <p:sp>
        <p:nvSpPr>
          <p:cNvPr id="190" name="Text Box 202"/>
          <p:cNvSpPr txBox="1">
            <a:spLocks noChangeArrowheads="1"/>
          </p:cNvSpPr>
          <p:nvPr/>
        </p:nvSpPr>
        <p:spPr bwMode="auto">
          <a:xfrm>
            <a:off x="6998471" y="4273550"/>
            <a:ext cx="3000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11</a:t>
            </a:r>
            <a:endParaRPr lang="en-US" altLang="en-US" dirty="0"/>
          </a:p>
        </p:txBody>
      </p:sp>
      <p:sp>
        <p:nvSpPr>
          <p:cNvPr id="191" name="Text Box 203"/>
          <p:cNvSpPr txBox="1">
            <a:spLocks noChangeArrowheads="1"/>
          </p:cNvSpPr>
          <p:nvPr/>
        </p:nvSpPr>
        <p:spPr bwMode="auto">
          <a:xfrm>
            <a:off x="8059737" y="2852738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ALU</a:t>
            </a:r>
          </a:p>
        </p:txBody>
      </p:sp>
      <p:sp>
        <p:nvSpPr>
          <p:cNvPr id="192" name="Rectangle 27"/>
          <p:cNvSpPr>
            <a:spLocks noChangeArrowheads="1"/>
          </p:cNvSpPr>
          <p:nvPr/>
        </p:nvSpPr>
        <p:spPr bwMode="auto">
          <a:xfrm>
            <a:off x="3304382" y="2401887"/>
            <a:ext cx="192087" cy="126841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IR1</a:t>
            </a:r>
            <a:endParaRPr lang="en-US" altLang="en-US" dirty="0"/>
          </a:p>
        </p:txBody>
      </p:sp>
      <p:sp>
        <p:nvSpPr>
          <p:cNvPr id="193" name="Line 34"/>
          <p:cNvSpPr>
            <a:spLocks noChangeShapeType="1"/>
          </p:cNvSpPr>
          <p:nvPr/>
        </p:nvSpPr>
        <p:spPr bwMode="auto">
          <a:xfrm flipV="1">
            <a:off x="3505198" y="3045619"/>
            <a:ext cx="354014" cy="21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" name="Line 163"/>
          <p:cNvSpPr>
            <a:spLocks noChangeShapeType="1"/>
          </p:cNvSpPr>
          <p:nvPr/>
        </p:nvSpPr>
        <p:spPr bwMode="auto">
          <a:xfrm>
            <a:off x="3400425" y="2127189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5" name="Text Box 164"/>
          <p:cNvSpPr txBox="1">
            <a:spLocks noChangeArrowheads="1"/>
          </p:cNvSpPr>
          <p:nvPr/>
        </p:nvSpPr>
        <p:spPr bwMode="auto">
          <a:xfrm>
            <a:off x="3187868" y="1911289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IR1ld</a:t>
            </a:r>
            <a:endParaRPr lang="en-US" altLang="en-US" u="sng" dirty="0"/>
          </a:p>
        </p:txBody>
      </p:sp>
      <p:sp>
        <p:nvSpPr>
          <p:cNvPr id="196" name="Rectangle 27"/>
          <p:cNvSpPr>
            <a:spLocks noChangeArrowheads="1"/>
          </p:cNvSpPr>
          <p:nvPr/>
        </p:nvSpPr>
        <p:spPr bwMode="auto">
          <a:xfrm>
            <a:off x="6367462" y="1684339"/>
            <a:ext cx="192087" cy="469106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IR3</a:t>
            </a:r>
            <a:endParaRPr lang="en-US" altLang="en-US" dirty="0"/>
          </a:p>
        </p:txBody>
      </p:sp>
      <p:sp>
        <p:nvSpPr>
          <p:cNvPr id="197" name="Line 105"/>
          <p:cNvSpPr>
            <a:spLocks noChangeShapeType="1"/>
          </p:cNvSpPr>
          <p:nvPr/>
        </p:nvSpPr>
        <p:spPr bwMode="auto">
          <a:xfrm>
            <a:off x="4128293" y="1848644"/>
            <a:ext cx="5037" cy="1209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8" name="Line 104"/>
          <p:cNvSpPr>
            <a:spLocks noChangeShapeType="1"/>
          </p:cNvSpPr>
          <p:nvPr/>
        </p:nvSpPr>
        <p:spPr bwMode="auto">
          <a:xfrm>
            <a:off x="4128292" y="1848644"/>
            <a:ext cx="22391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9" name="Line 109"/>
          <p:cNvSpPr>
            <a:spLocks noChangeShapeType="1"/>
          </p:cNvSpPr>
          <p:nvPr/>
        </p:nvSpPr>
        <p:spPr bwMode="auto">
          <a:xfrm flipH="1">
            <a:off x="5800206" y="1757449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4" name="Text Box 110"/>
          <p:cNvSpPr txBox="1">
            <a:spLocks noChangeArrowheads="1"/>
          </p:cNvSpPr>
          <p:nvPr/>
        </p:nvSpPr>
        <p:spPr bwMode="auto">
          <a:xfrm>
            <a:off x="5646880" y="1684339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18" name="Line 163"/>
          <p:cNvSpPr>
            <a:spLocks noChangeShapeType="1"/>
          </p:cNvSpPr>
          <p:nvPr/>
        </p:nvSpPr>
        <p:spPr bwMode="auto">
          <a:xfrm>
            <a:off x="6453813" y="1422641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9" name="Text Box 164"/>
          <p:cNvSpPr txBox="1">
            <a:spLocks noChangeArrowheads="1"/>
          </p:cNvSpPr>
          <p:nvPr/>
        </p:nvSpPr>
        <p:spPr bwMode="auto">
          <a:xfrm>
            <a:off x="6109811" y="1206741"/>
            <a:ext cx="68800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IR3R1R2ld</a:t>
            </a:r>
            <a:endParaRPr lang="en-US" altLang="en-US" u="sng" dirty="0"/>
          </a:p>
        </p:txBody>
      </p:sp>
      <p:sp>
        <p:nvSpPr>
          <p:cNvPr id="220" name="Line 163"/>
          <p:cNvSpPr>
            <a:spLocks noChangeShapeType="1"/>
          </p:cNvSpPr>
          <p:nvPr/>
        </p:nvSpPr>
        <p:spPr bwMode="auto">
          <a:xfrm>
            <a:off x="6463505" y="2162175"/>
            <a:ext cx="0" cy="125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1" name="Line 163"/>
          <p:cNvSpPr>
            <a:spLocks noChangeShapeType="1"/>
          </p:cNvSpPr>
          <p:nvPr/>
        </p:nvSpPr>
        <p:spPr bwMode="auto">
          <a:xfrm>
            <a:off x="6463505" y="2807494"/>
            <a:ext cx="0" cy="125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517758" y="2516600"/>
            <a:ext cx="1270591" cy="118238"/>
          </a:xfrm>
          <a:custGeom>
            <a:avLst/>
            <a:gdLst>
              <a:gd name="connsiteX0" fmla="*/ 0 w 1270591"/>
              <a:gd name="connsiteY0" fmla="*/ 118238 h 118238"/>
              <a:gd name="connsiteX1" fmla="*/ 340242 w 1270591"/>
              <a:gd name="connsiteY1" fmla="*/ 91656 h 118238"/>
              <a:gd name="connsiteX2" fmla="*/ 505047 w 1270591"/>
              <a:gd name="connsiteY2" fmla="*/ 43810 h 118238"/>
              <a:gd name="connsiteX3" fmla="*/ 531628 w 1270591"/>
              <a:gd name="connsiteY3" fmla="*/ 33177 h 118238"/>
              <a:gd name="connsiteX4" fmla="*/ 590107 w 1270591"/>
              <a:gd name="connsiteY4" fmla="*/ 27861 h 118238"/>
              <a:gd name="connsiteX5" fmla="*/ 632637 w 1270591"/>
              <a:gd name="connsiteY5" fmla="*/ 11912 h 118238"/>
              <a:gd name="connsiteX6" fmla="*/ 972879 w 1270591"/>
              <a:gd name="connsiteY6" fmla="*/ 6596 h 118238"/>
              <a:gd name="connsiteX7" fmla="*/ 1052623 w 1270591"/>
              <a:gd name="connsiteY7" fmla="*/ 33177 h 118238"/>
              <a:gd name="connsiteX8" fmla="*/ 1158949 w 1270591"/>
              <a:gd name="connsiteY8" fmla="*/ 49126 h 118238"/>
              <a:gd name="connsiteX9" fmla="*/ 1228061 w 1270591"/>
              <a:gd name="connsiteY9" fmla="*/ 65075 h 118238"/>
              <a:gd name="connsiteX10" fmla="*/ 1270591 w 1270591"/>
              <a:gd name="connsiteY10" fmla="*/ 70391 h 11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70591" h="118238">
                <a:moveTo>
                  <a:pt x="0" y="118238"/>
                </a:moveTo>
                <a:cubicBezTo>
                  <a:pt x="113414" y="109377"/>
                  <a:pt x="227196" y="104374"/>
                  <a:pt x="340242" y="91656"/>
                </a:cubicBezTo>
                <a:cubicBezTo>
                  <a:pt x="379632" y="87225"/>
                  <a:pt x="467421" y="56979"/>
                  <a:pt x="505047" y="43810"/>
                </a:cubicBezTo>
                <a:cubicBezTo>
                  <a:pt x="514054" y="40657"/>
                  <a:pt x="522249" y="34936"/>
                  <a:pt x="531628" y="33177"/>
                </a:cubicBezTo>
                <a:cubicBezTo>
                  <a:pt x="550866" y="29570"/>
                  <a:pt x="570614" y="29633"/>
                  <a:pt x="590107" y="27861"/>
                </a:cubicBezTo>
                <a:cubicBezTo>
                  <a:pt x="604284" y="22545"/>
                  <a:pt x="617790" y="14881"/>
                  <a:pt x="632637" y="11912"/>
                </a:cubicBezTo>
                <a:cubicBezTo>
                  <a:pt x="741319" y="-9824"/>
                  <a:pt x="869642" y="4400"/>
                  <a:pt x="972879" y="6596"/>
                </a:cubicBezTo>
                <a:lnTo>
                  <a:pt x="1052623" y="33177"/>
                </a:lnTo>
                <a:cubicBezTo>
                  <a:pt x="1082895" y="43268"/>
                  <a:pt x="1127572" y="45988"/>
                  <a:pt x="1158949" y="49126"/>
                </a:cubicBezTo>
                <a:cubicBezTo>
                  <a:pt x="1207839" y="68683"/>
                  <a:pt x="1162521" y="53159"/>
                  <a:pt x="1228061" y="65075"/>
                </a:cubicBezTo>
                <a:cubicBezTo>
                  <a:pt x="1272712" y="73193"/>
                  <a:pt x="1206310" y="70391"/>
                  <a:pt x="1270591" y="70391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6570921" y="3229016"/>
            <a:ext cx="1111102" cy="391370"/>
          </a:xfrm>
          <a:custGeom>
            <a:avLst/>
            <a:gdLst>
              <a:gd name="connsiteX0" fmla="*/ 0 w 1111102"/>
              <a:gd name="connsiteY0" fmla="*/ 19231 h 391370"/>
              <a:gd name="connsiteX1" fmla="*/ 366823 w 1111102"/>
              <a:gd name="connsiteY1" fmla="*/ 35179 h 391370"/>
              <a:gd name="connsiteX2" fmla="*/ 568842 w 1111102"/>
              <a:gd name="connsiteY2" fmla="*/ 72393 h 391370"/>
              <a:gd name="connsiteX3" fmla="*/ 611372 w 1111102"/>
              <a:gd name="connsiteY3" fmla="*/ 77710 h 391370"/>
              <a:gd name="connsiteX4" fmla="*/ 659219 w 1111102"/>
              <a:gd name="connsiteY4" fmla="*/ 88342 h 391370"/>
              <a:gd name="connsiteX5" fmla="*/ 680484 w 1111102"/>
              <a:gd name="connsiteY5" fmla="*/ 130872 h 391370"/>
              <a:gd name="connsiteX6" fmla="*/ 685800 w 1111102"/>
              <a:gd name="connsiteY6" fmla="*/ 157454 h 391370"/>
              <a:gd name="connsiteX7" fmla="*/ 712381 w 1111102"/>
              <a:gd name="connsiteY7" fmla="*/ 221249 h 391370"/>
              <a:gd name="connsiteX8" fmla="*/ 728330 w 1111102"/>
              <a:gd name="connsiteY8" fmla="*/ 263779 h 391370"/>
              <a:gd name="connsiteX9" fmla="*/ 754912 w 1111102"/>
              <a:gd name="connsiteY9" fmla="*/ 311626 h 391370"/>
              <a:gd name="connsiteX10" fmla="*/ 776177 w 1111102"/>
              <a:gd name="connsiteY10" fmla="*/ 359472 h 391370"/>
              <a:gd name="connsiteX11" fmla="*/ 786809 w 1111102"/>
              <a:gd name="connsiteY11" fmla="*/ 375421 h 391370"/>
              <a:gd name="connsiteX12" fmla="*/ 834656 w 1111102"/>
              <a:gd name="connsiteY12" fmla="*/ 391370 h 391370"/>
              <a:gd name="connsiteX13" fmla="*/ 930349 w 1111102"/>
              <a:gd name="connsiteY13" fmla="*/ 386054 h 391370"/>
              <a:gd name="connsiteX14" fmla="*/ 1004777 w 1111102"/>
              <a:gd name="connsiteY14" fmla="*/ 370105 h 391370"/>
              <a:gd name="connsiteX15" fmla="*/ 1073888 w 1111102"/>
              <a:gd name="connsiteY15" fmla="*/ 375421 h 391370"/>
              <a:gd name="connsiteX16" fmla="*/ 1111102 w 1111102"/>
              <a:gd name="connsiteY16" fmla="*/ 380737 h 39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11102" h="391370">
                <a:moveTo>
                  <a:pt x="0" y="19231"/>
                </a:moveTo>
                <a:cubicBezTo>
                  <a:pt x="145851" y="-17233"/>
                  <a:pt x="42071" y="3878"/>
                  <a:pt x="366823" y="35179"/>
                </a:cubicBezTo>
                <a:cubicBezTo>
                  <a:pt x="522367" y="50171"/>
                  <a:pt x="438458" y="45229"/>
                  <a:pt x="568842" y="72393"/>
                </a:cubicBezTo>
                <a:cubicBezTo>
                  <a:pt x="582829" y="75307"/>
                  <a:pt x="597251" y="75537"/>
                  <a:pt x="611372" y="77710"/>
                </a:cubicBezTo>
                <a:cubicBezTo>
                  <a:pt x="628920" y="80410"/>
                  <a:pt x="642285" y="84109"/>
                  <a:pt x="659219" y="88342"/>
                </a:cubicBezTo>
                <a:cubicBezTo>
                  <a:pt x="666307" y="102519"/>
                  <a:pt x="677376" y="115330"/>
                  <a:pt x="680484" y="130872"/>
                </a:cubicBezTo>
                <a:cubicBezTo>
                  <a:pt x="682256" y="139733"/>
                  <a:pt x="682793" y="148933"/>
                  <a:pt x="685800" y="157454"/>
                </a:cubicBezTo>
                <a:cubicBezTo>
                  <a:pt x="693467" y="179178"/>
                  <a:pt x="703825" y="199860"/>
                  <a:pt x="712381" y="221249"/>
                </a:cubicBezTo>
                <a:cubicBezTo>
                  <a:pt x="718004" y="235307"/>
                  <a:pt x="722366" y="249863"/>
                  <a:pt x="728330" y="263779"/>
                </a:cubicBezTo>
                <a:cubicBezTo>
                  <a:pt x="750130" y="314646"/>
                  <a:pt x="736076" y="278662"/>
                  <a:pt x="754912" y="311626"/>
                </a:cubicBezTo>
                <a:cubicBezTo>
                  <a:pt x="777450" y="351068"/>
                  <a:pt x="753403" y="313923"/>
                  <a:pt x="776177" y="359472"/>
                </a:cubicBezTo>
                <a:cubicBezTo>
                  <a:pt x="779034" y="365187"/>
                  <a:pt x="781901" y="371331"/>
                  <a:pt x="786809" y="375421"/>
                </a:cubicBezTo>
                <a:cubicBezTo>
                  <a:pt x="800711" y="387006"/>
                  <a:pt x="817913" y="388022"/>
                  <a:pt x="834656" y="391370"/>
                </a:cubicBezTo>
                <a:cubicBezTo>
                  <a:pt x="866554" y="389598"/>
                  <a:pt x="898584" y="389457"/>
                  <a:pt x="930349" y="386054"/>
                </a:cubicBezTo>
                <a:cubicBezTo>
                  <a:pt x="951457" y="383792"/>
                  <a:pt x="981836" y="375840"/>
                  <a:pt x="1004777" y="370105"/>
                </a:cubicBezTo>
                <a:cubicBezTo>
                  <a:pt x="1027814" y="371877"/>
                  <a:pt x="1050941" y="372721"/>
                  <a:pt x="1073888" y="375421"/>
                </a:cubicBezTo>
                <a:cubicBezTo>
                  <a:pt x="1130036" y="382026"/>
                  <a:pt x="1066218" y="380737"/>
                  <a:pt x="1111102" y="380737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8367823" y="2822944"/>
            <a:ext cx="404037" cy="37333"/>
          </a:xfrm>
          <a:custGeom>
            <a:avLst/>
            <a:gdLst>
              <a:gd name="connsiteX0" fmla="*/ 0 w 404037"/>
              <a:gd name="connsiteY0" fmla="*/ 0 h 37333"/>
              <a:gd name="connsiteX1" fmla="*/ 175437 w 404037"/>
              <a:gd name="connsiteY1" fmla="*/ 21265 h 37333"/>
              <a:gd name="connsiteX2" fmla="*/ 239233 w 404037"/>
              <a:gd name="connsiteY2" fmla="*/ 26582 h 37333"/>
              <a:gd name="connsiteX3" fmla="*/ 271130 w 404037"/>
              <a:gd name="connsiteY3" fmla="*/ 31898 h 37333"/>
              <a:gd name="connsiteX4" fmla="*/ 404037 w 404037"/>
              <a:gd name="connsiteY4" fmla="*/ 37214 h 37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037" h="37333">
                <a:moveTo>
                  <a:pt x="0" y="0"/>
                </a:moveTo>
                <a:lnTo>
                  <a:pt x="175437" y="21265"/>
                </a:lnTo>
                <a:cubicBezTo>
                  <a:pt x="196646" y="23622"/>
                  <a:pt x="218024" y="24225"/>
                  <a:pt x="239233" y="26582"/>
                </a:cubicBezTo>
                <a:cubicBezTo>
                  <a:pt x="249946" y="27772"/>
                  <a:pt x="260405" y="30826"/>
                  <a:pt x="271130" y="31898"/>
                </a:cubicBezTo>
                <a:cubicBezTo>
                  <a:pt x="338181" y="38603"/>
                  <a:pt x="341705" y="37214"/>
                  <a:pt x="404037" y="37214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8378456" y="3429000"/>
            <a:ext cx="53163" cy="536944"/>
          </a:xfrm>
          <a:custGeom>
            <a:avLst/>
            <a:gdLst>
              <a:gd name="connsiteX0" fmla="*/ 0 w 53163"/>
              <a:gd name="connsiteY0" fmla="*/ 0 h 536944"/>
              <a:gd name="connsiteX1" fmla="*/ 10632 w 53163"/>
              <a:gd name="connsiteY1" fmla="*/ 42530 h 536944"/>
              <a:gd name="connsiteX2" fmla="*/ 42530 w 53163"/>
              <a:gd name="connsiteY2" fmla="*/ 356191 h 536944"/>
              <a:gd name="connsiteX3" fmla="*/ 47846 w 53163"/>
              <a:gd name="connsiteY3" fmla="*/ 377456 h 536944"/>
              <a:gd name="connsiteX4" fmla="*/ 53163 w 53163"/>
              <a:gd name="connsiteY4" fmla="*/ 404037 h 536944"/>
              <a:gd name="connsiteX5" fmla="*/ 42530 w 53163"/>
              <a:gd name="connsiteY5" fmla="*/ 510363 h 536944"/>
              <a:gd name="connsiteX6" fmla="*/ 37214 w 53163"/>
              <a:gd name="connsiteY6" fmla="*/ 526312 h 536944"/>
              <a:gd name="connsiteX7" fmla="*/ 21265 w 53163"/>
              <a:gd name="connsiteY7" fmla="*/ 536944 h 53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163" h="536944">
                <a:moveTo>
                  <a:pt x="0" y="0"/>
                </a:moveTo>
                <a:cubicBezTo>
                  <a:pt x="3544" y="14177"/>
                  <a:pt x="8742" y="28040"/>
                  <a:pt x="10632" y="42530"/>
                </a:cubicBezTo>
                <a:cubicBezTo>
                  <a:pt x="66957" y="474364"/>
                  <a:pt x="8282" y="70790"/>
                  <a:pt x="42530" y="356191"/>
                </a:cubicBezTo>
                <a:cubicBezTo>
                  <a:pt x="43401" y="363445"/>
                  <a:pt x="46261" y="370324"/>
                  <a:pt x="47846" y="377456"/>
                </a:cubicBezTo>
                <a:cubicBezTo>
                  <a:pt x="49806" y="386277"/>
                  <a:pt x="51391" y="395177"/>
                  <a:pt x="53163" y="404037"/>
                </a:cubicBezTo>
                <a:cubicBezTo>
                  <a:pt x="50071" y="450415"/>
                  <a:pt x="52112" y="472033"/>
                  <a:pt x="42530" y="510363"/>
                </a:cubicBezTo>
                <a:cubicBezTo>
                  <a:pt x="41171" y="515800"/>
                  <a:pt x="40715" y="521936"/>
                  <a:pt x="37214" y="526312"/>
                </a:cubicBezTo>
                <a:cubicBezTo>
                  <a:pt x="33223" y="531301"/>
                  <a:pt x="21265" y="536944"/>
                  <a:pt x="21265" y="536944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14413" y="457200"/>
            <a:ext cx="1463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Stage 4: EXEC</a:t>
            </a:r>
            <a:endParaRPr lang="en-US" b="1" dirty="0"/>
          </a:p>
        </p:txBody>
      </p:sp>
      <p:grpSp>
        <p:nvGrpSpPr>
          <p:cNvPr id="217" name="Group 216"/>
          <p:cNvGrpSpPr/>
          <p:nvPr/>
        </p:nvGrpSpPr>
        <p:grpSpPr>
          <a:xfrm>
            <a:off x="269875" y="914399"/>
            <a:ext cx="7121525" cy="2635251"/>
            <a:chOff x="269875" y="914399"/>
            <a:chExt cx="7121525" cy="2635251"/>
          </a:xfrm>
        </p:grpSpPr>
        <p:sp>
          <p:nvSpPr>
            <p:cNvPr id="222" name="Line 184"/>
            <p:cNvSpPr>
              <a:spLocks noChangeShapeType="1"/>
            </p:cNvSpPr>
            <p:nvPr/>
          </p:nvSpPr>
          <p:spPr bwMode="auto">
            <a:xfrm>
              <a:off x="269875" y="1210468"/>
              <a:ext cx="0" cy="2323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3" name="Line 185"/>
            <p:cNvSpPr>
              <a:spLocks noChangeShapeType="1"/>
            </p:cNvSpPr>
            <p:nvPr/>
          </p:nvSpPr>
          <p:spPr bwMode="auto">
            <a:xfrm>
              <a:off x="269875" y="3540125"/>
              <a:ext cx="525463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4" name="Line 175"/>
            <p:cNvSpPr>
              <a:spLocks noChangeShapeType="1"/>
            </p:cNvSpPr>
            <p:nvPr/>
          </p:nvSpPr>
          <p:spPr bwMode="auto">
            <a:xfrm flipH="1" flipV="1">
              <a:off x="1132644" y="914400"/>
              <a:ext cx="9311" cy="26006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5" name="Line 136"/>
            <p:cNvSpPr>
              <a:spLocks noChangeShapeType="1"/>
            </p:cNvSpPr>
            <p:nvPr/>
          </p:nvSpPr>
          <p:spPr bwMode="auto">
            <a:xfrm flipH="1">
              <a:off x="1092200" y="914400"/>
              <a:ext cx="5786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6" name="Line 135"/>
            <p:cNvSpPr>
              <a:spLocks noChangeShapeType="1"/>
            </p:cNvSpPr>
            <p:nvPr/>
          </p:nvSpPr>
          <p:spPr bwMode="auto">
            <a:xfrm flipH="1" flipV="1">
              <a:off x="6894512" y="914399"/>
              <a:ext cx="4140" cy="13819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7" name="Line 175"/>
            <p:cNvSpPr>
              <a:spLocks noChangeShapeType="1"/>
            </p:cNvSpPr>
            <p:nvPr/>
          </p:nvSpPr>
          <p:spPr bwMode="auto">
            <a:xfrm flipV="1">
              <a:off x="6896310" y="2258919"/>
              <a:ext cx="176211" cy="19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228" name="Group 227"/>
            <p:cNvGrpSpPr/>
            <p:nvPr/>
          </p:nvGrpSpPr>
          <p:grpSpPr>
            <a:xfrm>
              <a:off x="6948650" y="1824935"/>
              <a:ext cx="442750" cy="920750"/>
              <a:chOff x="267577" y="2950369"/>
              <a:chExt cx="442750" cy="920750"/>
            </a:xfrm>
          </p:grpSpPr>
          <p:sp>
            <p:nvSpPr>
              <p:cNvPr id="229" name="AutoShape 11"/>
              <p:cNvSpPr>
                <a:spLocks noChangeArrowheads="1"/>
              </p:cNvSpPr>
              <p:nvPr/>
            </p:nvSpPr>
            <p:spPr bwMode="auto">
              <a:xfrm rot="16200000">
                <a:off x="180183" y="3467894"/>
                <a:ext cx="614362" cy="192087"/>
              </a:xfrm>
              <a:custGeom>
                <a:avLst/>
                <a:gdLst>
                  <a:gd name="T0" fmla="*/ 15289849 w 21600"/>
                  <a:gd name="T1" fmla="*/ 854111 h 21600"/>
                  <a:gd name="T2" fmla="*/ 8737052 w 21600"/>
                  <a:gd name="T3" fmla="*/ 1708214 h 21600"/>
                  <a:gd name="T4" fmla="*/ 2184256 w 21600"/>
                  <a:gd name="T5" fmla="*/ 854111 h 21600"/>
                  <a:gd name="T6" fmla="*/ 8737052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Line 25"/>
              <p:cNvSpPr>
                <a:spLocks noChangeShapeType="1"/>
              </p:cNvSpPr>
              <p:nvPr/>
            </p:nvSpPr>
            <p:spPr bwMode="auto">
              <a:xfrm>
                <a:off x="505620" y="3142457"/>
                <a:ext cx="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Text Box 26"/>
              <p:cNvSpPr txBox="1">
                <a:spLocks noChangeArrowheads="1"/>
              </p:cNvSpPr>
              <p:nvPr/>
            </p:nvSpPr>
            <p:spPr bwMode="auto">
              <a:xfrm>
                <a:off x="267577" y="2950369"/>
                <a:ext cx="442750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u="sng" dirty="0" smtClean="0"/>
                  <a:t>ALU1</a:t>
                </a:r>
                <a:endParaRPr lang="en-US" altLang="en-US" u="sng" dirty="0"/>
              </a:p>
            </p:txBody>
          </p:sp>
          <p:sp>
            <p:nvSpPr>
              <p:cNvPr id="232" name="Text Box 192"/>
              <p:cNvSpPr txBox="1">
                <a:spLocks noChangeArrowheads="1"/>
              </p:cNvSpPr>
              <p:nvPr/>
            </p:nvSpPr>
            <p:spPr bwMode="auto">
              <a:xfrm>
                <a:off x="310357" y="3266282"/>
                <a:ext cx="241300" cy="214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0</a:t>
                </a:r>
              </a:p>
            </p:txBody>
          </p:sp>
          <p:sp>
            <p:nvSpPr>
              <p:cNvPr id="233" name="Text Box 193"/>
              <p:cNvSpPr txBox="1">
                <a:spLocks noChangeArrowheads="1"/>
              </p:cNvSpPr>
              <p:nvPr/>
            </p:nvSpPr>
            <p:spPr bwMode="auto">
              <a:xfrm>
                <a:off x="315120" y="3602832"/>
                <a:ext cx="241300" cy="214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dirty="0"/>
                  <a:t>1</a:t>
                </a:r>
              </a:p>
            </p:txBody>
          </p:sp>
        </p:grpSp>
      </p:grpSp>
      <p:sp>
        <p:nvSpPr>
          <p:cNvPr id="234" name="TextBox 233"/>
          <p:cNvSpPr txBox="1"/>
          <p:nvPr/>
        </p:nvSpPr>
        <p:spPr>
          <a:xfrm>
            <a:off x="2143444" y="6248400"/>
            <a:ext cx="344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8" name="TextBox 237"/>
          <p:cNvSpPr txBox="1"/>
          <p:nvPr/>
        </p:nvSpPr>
        <p:spPr>
          <a:xfrm>
            <a:off x="1428750" y="5943600"/>
            <a:ext cx="1092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oops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2017063" y="-32266"/>
            <a:ext cx="118333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ADD K3 K3</a:t>
            </a:r>
            <a:endParaRPr lang="en-US" dirty="0"/>
          </a:p>
        </p:txBody>
      </p:sp>
      <p:sp>
        <p:nvSpPr>
          <p:cNvPr id="202" name="TextBox 201"/>
          <p:cNvSpPr txBox="1"/>
          <p:nvPr/>
        </p:nvSpPr>
        <p:spPr>
          <a:xfrm>
            <a:off x="5198166" y="-36751"/>
            <a:ext cx="11852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ADD K1 K1</a:t>
            </a:r>
            <a:endParaRPr 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3458651" y="457200"/>
            <a:ext cx="11852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ADD K2 </a:t>
            </a:r>
            <a:r>
              <a:rPr lang="en-US" dirty="0" err="1" smtClean="0"/>
              <a:t>K2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1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221"/>
          <p:cNvSpPr/>
          <p:nvPr/>
        </p:nvSpPr>
        <p:spPr>
          <a:xfrm>
            <a:off x="6479504" y="142184"/>
            <a:ext cx="2562678" cy="5638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/>
          <p:cNvSpPr txBox="1"/>
          <p:nvPr/>
        </p:nvSpPr>
        <p:spPr>
          <a:xfrm>
            <a:off x="7760844" y="-42482"/>
            <a:ext cx="11852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ADD K0 </a:t>
            </a:r>
            <a:r>
              <a:rPr lang="en-US" dirty="0" err="1" smtClean="0"/>
              <a:t>K0</a:t>
            </a:r>
            <a:endParaRPr lang="en-US" dirty="0"/>
          </a:p>
        </p:txBody>
      </p:sp>
      <p:sp>
        <p:nvSpPr>
          <p:cNvPr id="224" name="Rectangle 223"/>
          <p:cNvSpPr/>
          <p:nvPr/>
        </p:nvSpPr>
        <p:spPr>
          <a:xfrm>
            <a:off x="3405736" y="140494"/>
            <a:ext cx="531264" cy="563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3916826" y="147915"/>
            <a:ext cx="2562678" cy="5638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152400" y="152400"/>
            <a:ext cx="3248026" cy="5638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/>
          <p:cNvSpPr txBox="1"/>
          <p:nvPr/>
        </p:nvSpPr>
        <p:spPr>
          <a:xfrm>
            <a:off x="2017063" y="-32266"/>
            <a:ext cx="118333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ADD K3 K3</a:t>
            </a:r>
            <a:endParaRPr lang="en-US" dirty="0"/>
          </a:p>
        </p:txBody>
      </p:sp>
      <p:sp>
        <p:nvSpPr>
          <p:cNvPr id="228" name="TextBox 227"/>
          <p:cNvSpPr txBox="1"/>
          <p:nvPr/>
        </p:nvSpPr>
        <p:spPr>
          <a:xfrm>
            <a:off x="5198166" y="-36751"/>
            <a:ext cx="11852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ADD K1 K1</a:t>
            </a:r>
            <a:endParaRPr lang="en-US" dirty="0"/>
          </a:p>
        </p:txBody>
      </p:sp>
      <p:sp>
        <p:nvSpPr>
          <p:cNvPr id="229" name="TextBox 228"/>
          <p:cNvSpPr txBox="1"/>
          <p:nvPr/>
        </p:nvSpPr>
        <p:spPr>
          <a:xfrm>
            <a:off x="3458651" y="457200"/>
            <a:ext cx="11852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ADD K2 </a:t>
            </a:r>
            <a:r>
              <a:rPr lang="en-US" dirty="0" err="1" smtClean="0"/>
              <a:t>K2</a:t>
            </a:r>
            <a:endParaRPr lang="en-US" dirty="0"/>
          </a:p>
        </p:txBody>
      </p:sp>
      <p:sp>
        <p:nvSpPr>
          <p:cNvPr id="217" name="Rectangle 216"/>
          <p:cNvSpPr/>
          <p:nvPr/>
        </p:nvSpPr>
        <p:spPr>
          <a:xfrm>
            <a:off x="26194" y="3097213"/>
            <a:ext cx="1286669" cy="2541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95338" y="3186107"/>
            <a:ext cx="190500" cy="730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PC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690688" y="3082925"/>
            <a:ext cx="1268412" cy="1190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027238" y="3517900"/>
            <a:ext cx="669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Memory</a:t>
            </a: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 rot="16200000">
            <a:off x="1057276" y="3178175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1460500" y="3275013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flipH="1">
            <a:off x="1498600" y="31972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384300" y="30448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cxnSp>
        <p:nvCxnSpPr>
          <p:cNvPr id="12" name="AutoShape 15"/>
          <p:cNvCxnSpPr>
            <a:cxnSpLocks noChangeShapeType="1"/>
            <a:stCxn id="5" idx="3"/>
          </p:cNvCxnSpPr>
          <p:nvPr/>
        </p:nvCxnSpPr>
        <p:spPr bwMode="auto">
          <a:xfrm flipV="1">
            <a:off x="985838" y="3420270"/>
            <a:ext cx="301477" cy="1309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Line 16"/>
          <p:cNvSpPr>
            <a:spLocks noChangeShapeType="1"/>
          </p:cNvSpPr>
          <p:nvPr/>
        </p:nvSpPr>
        <p:spPr bwMode="auto">
          <a:xfrm flipH="1">
            <a:off x="1014413" y="3480594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936625" y="3295650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1690688" y="3159125"/>
            <a:ext cx="4714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ADDR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2344738" y="3965575"/>
            <a:ext cx="6000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Data_out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652588" y="3965575"/>
            <a:ext cx="5365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Data_in</a:t>
            </a: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1920875" y="289083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2689225" y="289083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1576388" y="2698750"/>
            <a:ext cx="6540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MemRead</a:t>
            </a: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2382838" y="2698750"/>
            <a:ext cx="6461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MemWrite</a:t>
            </a:r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1382713" y="285273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1092200" y="2660650"/>
            <a:ext cx="5476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AddrSel</a:t>
            </a:r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3859212" y="2428875"/>
            <a:ext cx="192087" cy="126841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3764516" y="2938463"/>
            <a:ext cx="3449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IR2</a:t>
            </a:r>
            <a:endParaRPr lang="en-US" altLang="en-US" dirty="0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3821112" y="3927475"/>
            <a:ext cx="192087" cy="61436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 rot="16200000">
            <a:off x="3682999" y="4143376"/>
            <a:ext cx="4143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MDR</a:t>
            </a:r>
          </a:p>
        </p:txBody>
      </p:sp>
      <p:cxnSp>
        <p:nvCxnSpPr>
          <p:cNvPr id="28" name="AutoShape 31"/>
          <p:cNvCxnSpPr>
            <a:cxnSpLocks noChangeShapeType="1"/>
            <a:stCxn id="16" idx="3"/>
            <a:endCxn id="27" idx="0"/>
          </p:cNvCxnSpPr>
          <p:nvPr/>
        </p:nvCxnSpPr>
        <p:spPr bwMode="auto">
          <a:xfrm>
            <a:off x="2944813" y="4072732"/>
            <a:ext cx="838199" cy="17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Line 33"/>
          <p:cNvSpPr>
            <a:spLocks noChangeShapeType="1"/>
          </p:cNvSpPr>
          <p:nvPr/>
        </p:nvSpPr>
        <p:spPr bwMode="auto">
          <a:xfrm flipV="1">
            <a:off x="3111500" y="3044825"/>
            <a:ext cx="0" cy="1036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3111500" y="3044825"/>
            <a:ext cx="192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Line 35"/>
          <p:cNvSpPr>
            <a:spLocks noChangeShapeType="1"/>
          </p:cNvSpPr>
          <p:nvPr/>
        </p:nvSpPr>
        <p:spPr bwMode="auto">
          <a:xfrm flipH="1">
            <a:off x="3073400" y="3733800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2959100" y="35814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4857749" y="2428875"/>
            <a:ext cx="1268413" cy="1190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4" name="AutoShape 38"/>
          <p:cNvSpPr>
            <a:spLocks noChangeArrowheads="1"/>
          </p:cNvSpPr>
          <p:nvPr/>
        </p:nvSpPr>
        <p:spPr bwMode="auto">
          <a:xfrm rot="16200000">
            <a:off x="4224336" y="2487613"/>
            <a:ext cx="614363" cy="192088"/>
          </a:xfrm>
          <a:custGeom>
            <a:avLst/>
            <a:gdLst>
              <a:gd name="T0" fmla="*/ 15289902 w 21600"/>
              <a:gd name="T1" fmla="*/ 854116 h 21600"/>
              <a:gd name="T2" fmla="*/ 8737095 w 21600"/>
              <a:gd name="T3" fmla="*/ 1708231 h 21600"/>
              <a:gd name="T4" fmla="*/ 2184260 w 21600"/>
              <a:gd name="T5" fmla="*/ 854116 h 21600"/>
              <a:gd name="T6" fmla="*/ 873709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" name="Line 39"/>
          <p:cNvSpPr>
            <a:spLocks noChangeShapeType="1"/>
          </p:cNvSpPr>
          <p:nvPr/>
        </p:nvSpPr>
        <p:spPr bwMode="auto">
          <a:xfrm>
            <a:off x="4627562" y="2584450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" name="Line 40"/>
          <p:cNvSpPr>
            <a:spLocks noChangeShapeType="1"/>
          </p:cNvSpPr>
          <p:nvPr/>
        </p:nvSpPr>
        <p:spPr bwMode="auto">
          <a:xfrm flipH="1">
            <a:off x="4665662" y="2506663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4551362" y="23542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38" name="Line 42"/>
          <p:cNvSpPr>
            <a:spLocks noChangeShapeType="1"/>
          </p:cNvSpPr>
          <p:nvPr/>
        </p:nvSpPr>
        <p:spPr bwMode="auto">
          <a:xfrm>
            <a:off x="4549774" y="21621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4302124" y="1970088"/>
            <a:ext cx="4619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R1Sel</a:t>
            </a:r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 flipV="1">
            <a:off x="4109483" y="2352675"/>
            <a:ext cx="32599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3" name="Line 47"/>
          <p:cNvSpPr>
            <a:spLocks noChangeShapeType="1"/>
          </p:cNvSpPr>
          <p:nvPr/>
        </p:nvSpPr>
        <p:spPr bwMode="auto">
          <a:xfrm>
            <a:off x="4281487" y="2774950"/>
            <a:ext cx="153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4" name="Text Box 48"/>
          <p:cNvSpPr txBox="1">
            <a:spLocks noChangeArrowheads="1"/>
          </p:cNvSpPr>
          <p:nvPr/>
        </p:nvSpPr>
        <p:spPr bwMode="auto">
          <a:xfrm>
            <a:off x="4129087" y="26606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5" name="Line 49"/>
          <p:cNvSpPr>
            <a:spLocks noChangeShapeType="1"/>
          </p:cNvSpPr>
          <p:nvPr/>
        </p:nvSpPr>
        <p:spPr bwMode="auto">
          <a:xfrm>
            <a:off x="4051299" y="3044825"/>
            <a:ext cx="806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6" name="Line 50"/>
          <p:cNvSpPr>
            <a:spLocks noChangeShapeType="1"/>
          </p:cNvSpPr>
          <p:nvPr/>
        </p:nvSpPr>
        <p:spPr bwMode="auto">
          <a:xfrm>
            <a:off x="4705349" y="3505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7" name="Line 51"/>
          <p:cNvSpPr>
            <a:spLocks noChangeShapeType="1"/>
          </p:cNvSpPr>
          <p:nvPr/>
        </p:nvSpPr>
        <p:spPr bwMode="auto">
          <a:xfrm>
            <a:off x="4705349" y="2582863"/>
            <a:ext cx="0" cy="922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" name="Text Box 52"/>
          <p:cNvSpPr txBox="1">
            <a:spLocks noChangeArrowheads="1"/>
          </p:cNvSpPr>
          <p:nvPr/>
        </p:nvSpPr>
        <p:spPr bwMode="auto">
          <a:xfrm>
            <a:off x="4819649" y="2468563"/>
            <a:ext cx="3889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reg1</a:t>
            </a:r>
          </a:p>
        </p:txBody>
      </p: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4819649" y="2928938"/>
            <a:ext cx="3889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reg2</a:t>
            </a:r>
          </a:p>
        </p:txBody>
      </p:sp>
      <p:sp>
        <p:nvSpPr>
          <p:cNvPr id="50" name="Text Box 54"/>
          <p:cNvSpPr txBox="1">
            <a:spLocks noChangeArrowheads="1"/>
          </p:cNvSpPr>
          <p:nvPr/>
        </p:nvSpPr>
        <p:spPr bwMode="auto">
          <a:xfrm>
            <a:off x="4819649" y="3389313"/>
            <a:ext cx="404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regw</a:t>
            </a:r>
          </a:p>
        </p:txBody>
      </p:sp>
      <p:sp>
        <p:nvSpPr>
          <p:cNvPr id="51" name="Line 55"/>
          <p:cNvSpPr>
            <a:spLocks noChangeShapeType="1"/>
          </p:cNvSpPr>
          <p:nvPr/>
        </p:nvSpPr>
        <p:spPr bwMode="auto">
          <a:xfrm flipH="1">
            <a:off x="4473574" y="2965450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" name="Text Box 56"/>
          <p:cNvSpPr txBox="1">
            <a:spLocks noChangeArrowheads="1"/>
          </p:cNvSpPr>
          <p:nvPr/>
        </p:nvSpPr>
        <p:spPr bwMode="auto">
          <a:xfrm>
            <a:off x="4359274" y="28527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53" name="Text Box 57"/>
          <p:cNvSpPr txBox="1">
            <a:spLocks noChangeArrowheads="1"/>
          </p:cNvSpPr>
          <p:nvPr/>
        </p:nvSpPr>
        <p:spPr bwMode="auto">
          <a:xfrm>
            <a:off x="4059051" y="2883344"/>
            <a:ext cx="4333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IR5-4</a:t>
            </a:r>
          </a:p>
        </p:txBody>
      </p:sp>
      <p:sp>
        <p:nvSpPr>
          <p:cNvPr id="54" name="Text Box 58"/>
          <p:cNvSpPr txBox="1">
            <a:spLocks noChangeArrowheads="1"/>
          </p:cNvSpPr>
          <p:nvPr/>
        </p:nvSpPr>
        <p:spPr bwMode="auto">
          <a:xfrm>
            <a:off x="4069591" y="2169319"/>
            <a:ext cx="4333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IR6-7</a:t>
            </a:r>
          </a:p>
        </p:txBody>
      </p:sp>
      <p:sp>
        <p:nvSpPr>
          <p:cNvPr id="55" name="Line 59"/>
          <p:cNvSpPr>
            <a:spLocks noChangeShapeType="1"/>
          </p:cNvSpPr>
          <p:nvPr/>
        </p:nvSpPr>
        <p:spPr bwMode="auto">
          <a:xfrm>
            <a:off x="6126162" y="2544763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>
            <a:off x="6126162" y="3160713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7" name="Line 61"/>
          <p:cNvSpPr>
            <a:spLocks noChangeShapeType="1"/>
          </p:cNvSpPr>
          <p:nvPr/>
        </p:nvSpPr>
        <p:spPr bwMode="auto">
          <a:xfrm flipH="1">
            <a:off x="6162674" y="24669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" name="Text Box 62"/>
          <p:cNvSpPr txBox="1">
            <a:spLocks noChangeArrowheads="1"/>
          </p:cNvSpPr>
          <p:nvPr/>
        </p:nvSpPr>
        <p:spPr bwMode="auto">
          <a:xfrm>
            <a:off x="6048374" y="23145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59" name="Line 63"/>
          <p:cNvSpPr>
            <a:spLocks noChangeShapeType="1"/>
          </p:cNvSpPr>
          <p:nvPr/>
        </p:nvSpPr>
        <p:spPr bwMode="auto">
          <a:xfrm flipH="1">
            <a:off x="6162674" y="308133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0" name="Text Box 64"/>
          <p:cNvSpPr txBox="1">
            <a:spLocks noChangeArrowheads="1"/>
          </p:cNvSpPr>
          <p:nvPr/>
        </p:nvSpPr>
        <p:spPr bwMode="auto">
          <a:xfrm>
            <a:off x="6048374" y="29289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61" name="Rectangle 65"/>
          <p:cNvSpPr>
            <a:spLocks noChangeArrowheads="1"/>
          </p:cNvSpPr>
          <p:nvPr/>
        </p:nvSpPr>
        <p:spPr bwMode="auto">
          <a:xfrm>
            <a:off x="6356349" y="2276475"/>
            <a:ext cx="192088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2" name="Text Box 66"/>
          <p:cNvSpPr txBox="1">
            <a:spLocks noChangeArrowheads="1"/>
          </p:cNvSpPr>
          <p:nvPr/>
        </p:nvSpPr>
        <p:spPr bwMode="auto">
          <a:xfrm>
            <a:off x="6286499" y="2428875"/>
            <a:ext cx="314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R1</a:t>
            </a:r>
          </a:p>
        </p:txBody>
      </p:sp>
      <p:sp>
        <p:nvSpPr>
          <p:cNvPr id="63" name="Rectangle 67"/>
          <p:cNvSpPr>
            <a:spLocks noChangeArrowheads="1"/>
          </p:cNvSpPr>
          <p:nvPr/>
        </p:nvSpPr>
        <p:spPr bwMode="auto">
          <a:xfrm>
            <a:off x="6356349" y="2928938"/>
            <a:ext cx="192088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4" name="Text Box 68"/>
          <p:cNvSpPr txBox="1">
            <a:spLocks noChangeArrowheads="1"/>
          </p:cNvSpPr>
          <p:nvPr/>
        </p:nvSpPr>
        <p:spPr bwMode="auto">
          <a:xfrm>
            <a:off x="6288087" y="3081338"/>
            <a:ext cx="3143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R2</a:t>
            </a:r>
          </a:p>
        </p:txBody>
      </p:sp>
      <p:sp>
        <p:nvSpPr>
          <p:cNvPr id="71" name="Line 75"/>
          <p:cNvSpPr>
            <a:spLocks noChangeShapeType="1"/>
          </p:cNvSpPr>
          <p:nvPr/>
        </p:nvSpPr>
        <p:spPr bwMode="auto">
          <a:xfrm flipV="1">
            <a:off x="6548437" y="2543968"/>
            <a:ext cx="1174750" cy="23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3" name="Text Box 77"/>
          <p:cNvSpPr txBox="1">
            <a:spLocks noChangeArrowheads="1"/>
          </p:cNvSpPr>
          <p:nvPr/>
        </p:nvSpPr>
        <p:spPr bwMode="auto">
          <a:xfrm>
            <a:off x="6664324" y="23542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0" name="AutoShape 84"/>
          <p:cNvSpPr>
            <a:spLocks noChangeArrowheads="1"/>
          </p:cNvSpPr>
          <p:nvPr/>
        </p:nvSpPr>
        <p:spPr bwMode="auto">
          <a:xfrm rot="16200000">
            <a:off x="6338093" y="3679031"/>
            <a:ext cx="1727200" cy="306388"/>
          </a:xfrm>
          <a:custGeom>
            <a:avLst/>
            <a:gdLst>
              <a:gd name="T0" fmla="*/ 120848026 w 21600"/>
              <a:gd name="T1" fmla="*/ 2173000 h 21600"/>
              <a:gd name="T2" fmla="*/ 69056015 w 21600"/>
              <a:gd name="T3" fmla="*/ 4346000 h 21600"/>
              <a:gd name="T4" fmla="*/ 17264004 w 21600"/>
              <a:gd name="T5" fmla="*/ 2173000 h 21600"/>
              <a:gd name="T6" fmla="*/ 6905601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1" name="Line 85"/>
          <p:cNvSpPr>
            <a:spLocks noChangeShapeType="1"/>
          </p:cNvSpPr>
          <p:nvPr/>
        </p:nvSpPr>
        <p:spPr bwMode="auto">
          <a:xfrm>
            <a:off x="7492999" y="3622675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" name="Line 86"/>
          <p:cNvSpPr>
            <a:spLocks noChangeShapeType="1"/>
          </p:cNvSpPr>
          <p:nvPr/>
        </p:nvSpPr>
        <p:spPr bwMode="auto">
          <a:xfrm flipH="1">
            <a:off x="7531099" y="354488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3" name="Text Box 87"/>
          <p:cNvSpPr txBox="1">
            <a:spLocks noChangeArrowheads="1"/>
          </p:cNvSpPr>
          <p:nvPr/>
        </p:nvSpPr>
        <p:spPr bwMode="auto">
          <a:xfrm>
            <a:off x="7662862" y="33924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4" name="Line 88"/>
          <p:cNvSpPr>
            <a:spLocks noChangeShapeType="1"/>
          </p:cNvSpPr>
          <p:nvPr/>
        </p:nvSpPr>
        <p:spPr bwMode="auto">
          <a:xfrm>
            <a:off x="7162799" y="2892425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5" name="Text Box 89"/>
          <p:cNvSpPr txBox="1">
            <a:spLocks noChangeArrowheads="1"/>
          </p:cNvSpPr>
          <p:nvPr/>
        </p:nvSpPr>
        <p:spPr bwMode="auto">
          <a:xfrm>
            <a:off x="6926262" y="2700338"/>
            <a:ext cx="4397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ALU2</a:t>
            </a:r>
          </a:p>
        </p:txBody>
      </p:sp>
      <p:sp>
        <p:nvSpPr>
          <p:cNvPr id="86" name="Line 90"/>
          <p:cNvSpPr>
            <a:spLocks noChangeShapeType="1"/>
          </p:cNvSpPr>
          <p:nvPr/>
        </p:nvSpPr>
        <p:spPr bwMode="auto">
          <a:xfrm>
            <a:off x="6548437" y="3198813"/>
            <a:ext cx="500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7" name="Line 91"/>
          <p:cNvSpPr>
            <a:spLocks noChangeShapeType="1"/>
          </p:cNvSpPr>
          <p:nvPr/>
        </p:nvSpPr>
        <p:spPr bwMode="auto">
          <a:xfrm flipH="1">
            <a:off x="6816724" y="31210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Text Box 92"/>
          <p:cNvSpPr txBox="1">
            <a:spLocks noChangeArrowheads="1"/>
          </p:cNvSpPr>
          <p:nvPr/>
        </p:nvSpPr>
        <p:spPr bwMode="auto">
          <a:xfrm>
            <a:off x="6702424" y="29686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9" name="Line 93"/>
          <p:cNvSpPr>
            <a:spLocks noChangeShapeType="1"/>
          </p:cNvSpPr>
          <p:nvPr/>
        </p:nvSpPr>
        <p:spPr bwMode="auto">
          <a:xfrm flipH="1">
            <a:off x="4281487" y="2697163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0" name="Text Box 94"/>
          <p:cNvSpPr txBox="1">
            <a:spLocks noChangeArrowheads="1"/>
          </p:cNvSpPr>
          <p:nvPr/>
        </p:nvSpPr>
        <p:spPr bwMode="auto">
          <a:xfrm>
            <a:off x="4205287" y="2544763"/>
            <a:ext cx="203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93" name="Text Box 98"/>
          <p:cNvSpPr txBox="1">
            <a:spLocks noChangeArrowheads="1"/>
          </p:cNvSpPr>
          <p:nvPr/>
        </p:nvSpPr>
        <p:spPr bwMode="auto">
          <a:xfrm>
            <a:off x="6702424" y="33528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95" name="Rectangle 100"/>
          <p:cNvSpPr>
            <a:spLocks noChangeArrowheads="1"/>
          </p:cNvSpPr>
          <p:nvPr/>
        </p:nvSpPr>
        <p:spPr bwMode="auto">
          <a:xfrm>
            <a:off x="5319712" y="3735388"/>
            <a:ext cx="190500" cy="26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SE</a:t>
            </a:r>
          </a:p>
        </p:txBody>
      </p:sp>
      <p:sp>
        <p:nvSpPr>
          <p:cNvPr id="96" name="Line 101"/>
          <p:cNvSpPr>
            <a:spLocks noChangeShapeType="1"/>
          </p:cNvSpPr>
          <p:nvPr/>
        </p:nvSpPr>
        <p:spPr bwMode="auto">
          <a:xfrm>
            <a:off x="5511799" y="3889375"/>
            <a:ext cx="153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7" name="Line 102"/>
          <p:cNvSpPr>
            <a:spLocks noChangeShapeType="1"/>
          </p:cNvSpPr>
          <p:nvPr/>
        </p:nvSpPr>
        <p:spPr bwMode="auto">
          <a:xfrm flipH="1">
            <a:off x="5856287" y="3811588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8" name="Text Box 103"/>
          <p:cNvSpPr txBox="1">
            <a:spLocks noChangeArrowheads="1"/>
          </p:cNvSpPr>
          <p:nvPr/>
        </p:nvSpPr>
        <p:spPr bwMode="auto">
          <a:xfrm>
            <a:off x="5741987" y="36972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99" name="Line 104"/>
          <p:cNvSpPr>
            <a:spLocks noChangeShapeType="1"/>
          </p:cNvSpPr>
          <p:nvPr/>
        </p:nvSpPr>
        <p:spPr bwMode="auto">
          <a:xfrm>
            <a:off x="4321174" y="3889375"/>
            <a:ext cx="99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0" name="Line 105"/>
          <p:cNvSpPr>
            <a:spLocks noChangeShapeType="1"/>
          </p:cNvSpPr>
          <p:nvPr/>
        </p:nvSpPr>
        <p:spPr bwMode="auto">
          <a:xfrm>
            <a:off x="4321174" y="3044825"/>
            <a:ext cx="0" cy="84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1" name="Text Box 106"/>
          <p:cNvSpPr txBox="1">
            <a:spLocks noChangeArrowheads="1"/>
          </p:cNvSpPr>
          <p:nvPr/>
        </p:nvSpPr>
        <p:spPr bwMode="auto">
          <a:xfrm>
            <a:off x="4256087" y="3706813"/>
            <a:ext cx="4381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Imm4</a:t>
            </a:r>
          </a:p>
        </p:txBody>
      </p:sp>
      <p:sp>
        <p:nvSpPr>
          <p:cNvPr id="102" name="Rectangle 107"/>
          <p:cNvSpPr>
            <a:spLocks noChangeArrowheads="1"/>
          </p:cNvSpPr>
          <p:nvPr/>
        </p:nvSpPr>
        <p:spPr bwMode="auto">
          <a:xfrm>
            <a:off x="5319712" y="4043363"/>
            <a:ext cx="190500" cy="26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ZE</a:t>
            </a:r>
          </a:p>
        </p:txBody>
      </p:sp>
      <p:sp>
        <p:nvSpPr>
          <p:cNvPr id="103" name="Line 108"/>
          <p:cNvSpPr>
            <a:spLocks noChangeShapeType="1"/>
          </p:cNvSpPr>
          <p:nvPr/>
        </p:nvSpPr>
        <p:spPr bwMode="auto">
          <a:xfrm>
            <a:off x="5511799" y="4195763"/>
            <a:ext cx="15367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4" name="Line 109"/>
          <p:cNvSpPr>
            <a:spLocks noChangeShapeType="1"/>
          </p:cNvSpPr>
          <p:nvPr/>
        </p:nvSpPr>
        <p:spPr bwMode="auto">
          <a:xfrm flipH="1">
            <a:off x="5856287" y="4156075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5" name="Text Box 110"/>
          <p:cNvSpPr txBox="1">
            <a:spLocks noChangeArrowheads="1"/>
          </p:cNvSpPr>
          <p:nvPr/>
        </p:nvSpPr>
        <p:spPr bwMode="auto">
          <a:xfrm>
            <a:off x="5741987" y="40036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06" name="Line 111"/>
          <p:cNvSpPr>
            <a:spLocks noChangeShapeType="1"/>
          </p:cNvSpPr>
          <p:nvPr/>
        </p:nvSpPr>
        <p:spPr bwMode="auto">
          <a:xfrm>
            <a:off x="4321174" y="4195763"/>
            <a:ext cx="99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" name="Text Box 112"/>
          <p:cNvSpPr txBox="1">
            <a:spLocks noChangeArrowheads="1"/>
          </p:cNvSpPr>
          <p:nvPr/>
        </p:nvSpPr>
        <p:spPr bwMode="auto">
          <a:xfrm>
            <a:off x="4256087" y="4013200"/>
            <a:ext cx="438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Imm5</a:t>
            </a:r>
          </a:p>
        </p:txBody>
      </p:sp>
      <p:sp>
        <p:nvSpPr>
          <p:cNvPr id="108" name="Line 113"/>
          <p:cNvSpPr>
            <a:spLocks noChangeShapeType="1"/>
          </p:cNvSpPr>
          <p:nvPr/>
        </p:nvSpPr>
        <p:spPr bwMode="auto">
          <a:xfrm>
            <a:off x="4321174" y="3889375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" name="Line 114"/>
          <p:cNvSpPr>
            <a:spLocks noChangeShapeType="1"/>
          </p:cNvSpPr>
          <p:nvPr/>
        </p:nvSpPr>
        <p:spPr bwMode="auto">
          <a:xfrm flipH="1">
            <a:off x="4972049" y="381158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0" name="Text Box 115"/>
          <p:cNvSpPr txBox="1">
            <a:spLocks noChangeArrowheads="1"/>
          </p:cNvSpPr>
          <p:nvPr/>
        </p:nvSpPr>
        <p:spPr bwMode="auto">
          <a:xfrm>
            <a:off x="4857749" y="36972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111" name="Line 116"/>
          <p:cNvSpPr>
            <a:spLocks noChangeShapeType="1"/>
          </p:cNvSpPr>
          <p:nvPr/>
        </p:nvSpPr>
        <p:spPr bwMode="auto">
          <a:xfrm flipH="1">
            <a:off x="4972049" y="41179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2" name="Text Box 117"/>
          <p:cNvSpPr txBox="1">
            <a:spLocks noChangeArrowheads="1"/>
          </p:cNvSpPr>
          <p:nvPr/>
        </p:nvSpPr>
        <p:spPr bwMode="auto">
          <a:xfrm>
            <a:off x="4857749" y="40036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113" name="Text Box 118"/>
          <p:cNvSpPr txBox="1">
            <a:spLocks noChangeArrowheads="1"/>
          </p:cNvSpPr>
          <p:nvPr/>
        </p:nvSpPr>
        <p:spPr bwMode="auto">
          <a:xfrm>
            <a:off x="5741987" y="2428875"/>
            <a:ext cx="441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data1</a:t>
            </a:r>
          </a:p>
        </p:txBody>
      </p:sp>
      <p:sp>
        <p:nvSpPr>
          <p:cNvPr id="114" name="Text Box 119"/>
          <p:cNvSpPr txBox="1">
            <a:spLocks noChangeArrowheads="1"/>
          </p:cNvSpPr>
          <p:nvPr/>
        </p:nvSpPr>
        <p:spPr bwMode="auto">
          <a:xfrm>
            <a:off x="5741987" y="3044825"/>
            <a:ext cx="441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data2</a:t>
            </a:r>
          </a:p>
        </p:txBody>
      </p:sp>
      <p:sp>
        <p:nvSpPr>
          <p:cNvPr id="115" name="Text Box 120"/>
          <p:cNvSpPr txBox="1">
            <a:spLocks noChangeArrowheads="1"/>
          </p:cNvSpPr>
          <p:nvPr/>
        </p:nvSpPr>
        <p:spPr bwMode="auto">
          <a:xfrm>
            <a:off x="5741987" y="338931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dataw</a:t>
            </a:r>
          </a:p>
        </p:txBody>
      </p:sp>
      <p:sp>
        <p:nvSpPr>
          <p:cNvPr id="116" name="Line 121"/>
          <p:cNvSpPr>
            <a:spLocks noChangeShapeType="1"/>
          </p:cNvSpPr>
          <p:nvPr/>
        </p:nvSpPr>
        <p:spPr bwMode="auto">
          <a:xfrm flipH="1">
            <a:off x="6126162" y="3505200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7" name="Line 122"/>
          <p:cNvSpPr>
            <a:spLocks noChangeShapeType="1"/>
          </p:cNvSpPr>
          <p:nvPr/>
        </p:nvSpPr>
        <p:spPr bwMode="auto">
          <a:xfrm flipH="1">
            <a:off x="6240462" y="3427413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8" name="Text Box 123"/>
          <p:cNvSpPr txBox="1">
            <a:spLocks noChangeArrowheads="1"/>
          </p:cNvSpPr>
          <p:nvPr/>
        </p:nvSpPr>
        <p:spPr bwMode="auto">
          <a:xfrm>
            <a:off x="6126162" y="32750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19" name="Line 124"/>
          <p:cNvSpPr>
            <a:spLocks noChangeShapeType="1"/>
          </p:cNvSpPr>
          <p:nvPr/>
        </p:nvSpPr>
        <p:spPr bwMode="auto">
          <a:xfrm>
            <a:off x="6356349" y="3505200"/>
            <a:ext cx="0" cy="998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0" name="Freeform 125"/>
          <p:cNvSpPr>
            <a:spLocks/>
          </p:cNvSpPr>
          <p:nvPr/>
        </p:nvSpPr>
        <p:spPr bwMode="auto">
          <a:xfrm>
            <a:off x="7723187" y="2047875"/>
            <a:ext cx="766762" cy="1881188"/>
          </a:xfrm>
          <a:custGeom>
            <a:avLst/>
            <a:gdLst>
              <a:gd name="T0" fmla="*/ 0 w 483"/>
              <a:gd name="T1" fmla="*/ 0 h 1185"/>
              <a:gd name="T2" fmla="*/ 0 w 483"/>
              <a:gd name="T3" fmla="*/ 652463 h 1185"/>
              <a:gd name="T4" fmla="*/ 344487 w 483"/>
              <a:gd name="T5" fmla="*/ 922338 h 1185"/>
              <a:gd name="T6" fmla="*/ 0 w 483"/>
              <a:gd name="T7" fmla="*/ 1228725 h 1185"/>
              <a:gd name="T8" fmla="*/ 0 w 483"/>
              <a:gd name="T9" fmla="*/ 1881188 h 1185"/>
              <a:gd name="T10" fmla="*/ 766762 w 483"/>
              <a:gd name="T11" fmla="*/ 1344613 h 1185"/>
              <a:gd name="T12" fmla="*/ 766762 w 483"/>
              <a:gd name="T13" fmla="*/ 460375 h 1185"/>
              <a:gd name="T14" fmla="*/ 0 w 483"/>
              <a:gd name="T15" fmla="*/ 0 h 11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83"/>
              <a:gd name="T25" fmla="*/ 0 h 1185"/>
              <a:gd name="T26" fmla="*/ 483 w 483"/>
              <a:gd name="T27" fmla="*/ 1185 h 11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83" h="1185">
                <a:moveTo>
                  <a:pt x="0" y="0"/>
                </a:moveTo>
                <a:lnTo>
                  <a:pt x="0" y="411"/>
                </a:lnTo>
                <a:lnTo>
                  <a:pt x="217" y="581"/>
                </a:lnTo>
                <a:lnTo>
                  <a:pt x="0" y="774"/>
                </a:lnTo>
                <a:lnTo>
                  <a:pt x="0" y="1185"/>
                </a:lnTo>
                <a:lnTo>
                  <a:pt x="483" y="847"/>
                </a:lnTo>
                <a:lnTo>
                  <a:pt x="483" y="29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1" name="Line 126"/>
          <p:cNvSpPr>
            <a:spLocks noChangeShapeType="1"/>
          </p:cNvSpPr>
          <p:nvPr/>
        </p:nvSpPr>
        <p:spPr bwMode="auto">
          <a:xfrm>
            <a:off x="7354887" y="3697287"/>
            <a:ext cx="138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2" name="Line 127"/>
          <p:cNvSpPr>
            <a:spLocks noChangeShapeType="1"/>
          </p:cNvSpPr>
          <p:nvPr/>
        </p:nvSpPr>
        <p:spPr bwMode="auto">
          <a:xfrm flipV="1">
            <a:off x="7491412" y="3622675"/>
            <a:ext cx="1587" cy="74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3" name="Line 128"/>
          <p:cNvSpPr>
            <a:spLocks noChangeShapeType="1"/>
          </p:cNvSpPr>
          <p:nvPr/>
        </p:nvSpPr>
        <p:spPr bwMode="auto">
          <a:xfrm>
            <a:off x="1384300" y="4081463"/>
            <a:ext cx="30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4" name="Line 129"/>
          <p:cNvSpPr>
            <a:spLocks noChangeShapeType="1"/>
          </p:cNvSpPr>
          <p:nvPr/>
        </p:nvSpPr>
        <p:spPr bwMode="auto">
          <a:xfrm>
            <a:off x="1384300" y="4081463"/>
            <a:ext cx="0" cy="1114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5" name="Line 130"/>
          <p:cNvSpPr>
            <a:spLocks noChangeShapeType="1"/>
          </p:cNvSpPr>
          <p:nvPr/>
        </p:nvSpPr>
        <p:spPr bwMode="auto">
          <a:xfrm>
            <a:off x="1384300" y="5195888"/>
            <a:ext cx="52419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6" name="Line 131"/>
          <p:cNvSpPr>
            <a:spLocks noChangeShapeType="1"/>
          </p:cNvSpPr>
          <p:nvPr/>
        </p:nvSpPr>
        <p:spPr bwMode="auto">
          <a:xfrm>
            <a:off x="6626224" y="2546350"/>
            <a:ext cx="0" cy="2649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7" name="Line 133"/>
          <p:cNvSpPr>
            <a:spLocks noChangeShapeType="1"/>
          </p:cNvSpPr>
          <p:nvPr/>
        </p:nvSpPr>
        <p:spPr bwMode="auto">
          <a:xfrm>
            <a:off x="846138" y="3082925"/>
            <a:ext cx="42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8" name="Line 134"/>
          <p:cNvSpPr>
            <a:spLocks noChangeShapeType="1"/>
          </p:cNvSpPr>
          <p:nvPr/>
        </p:nvSpPr>
        <p:spPr bwMode="auto">
          <a:xfrm flipV="1">
            <a:off x="846138" y="1470025"/>
            <a:ext cx="0" cy="161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9" name="Line 135"/>
          <p:cNvSpPr>
            <a:spLocks noChangeShapeType="1"/>
          </p:cNvSpPr>
          <p:nvPr/>
        </p:nvSpPr>
        <p:spPr bwMode="auto">
          <a:xfrm flipV="1">
            <a:off x="6702424" y="1470025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0" name="Line 136"/>
          <p:cNvSpPr>
            <a:spLocks noChangeShapeType="1"/>
          </p:cNvSpPr>
          <p:nvPr/>
        </p:nvSpPr>
        <p:spPr bwMode="auto">
          <a:xfrm flipH="1">
            <a:off x="846138" y="1470024"/>
            <a:ext cx="5856286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1" name="Rectangle 138"/>
          <p:cNvSpPr>
            <a:spLocks noChangeArrowheads="1"/>
          </p:cNvSpPr>
          <p:nvPr/>
        </p:nvSpPr>
        <p:spPr bwMode="auto">
          <a:xfrm>
            <a:off x="8720137" y="2660650"/>
            <a:ext cx="192087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2" name="Line 139"/>
          <p:cNvSpPr>
            <a:spLocks noChangeShapeType="1"/>
          </p:cNvSpPr>
          <p:nvPr/>
        </p:nvSpPr>
        <p:spPr bwMode="auto">
          <a:xfrm>
            <a:off x="8489949" y="2928938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" name="AutoShape 140"/>
          <p:cNvSpPr>
            <a:spLocks noChangeArrowheads="1"/>
          </p:cNvSpPr>
          <p:nvPr/>
        </p:nvSpPr>
        <p:spPr bwMode="auto">
          <a:xfrm rot="10800000">
            <a:off x="6088062" y="4503738"/>
            <a:ext cx="498475" cy="192087"/>
          </a:xfrm>
          <a:custGeom>
            <a:avLst/>
            <a:gdLst>
              <a:gd name="T0" fmla="*/ 10065641 w 21600"/>
              <a:gd name="T1" fmla="*/ 854111 h 21600"/>
              <a:gd name="T2" fmla="*/ 5751801 w 21600"/>
              <a:gd name="T3" fmla="*/ 1708214 h 21600"/>
              <a:gd name="T4" fmla="*/ 1437939 w 21600"/>
              <a:gd name="T5" fmla="*/ 854111 h 21600"/>
              <a:gd name="T6" fmla="*/ 5751801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4" name="Line 141"/>
          <p:cNvSpPr>
            <a:spLocks noChangeShapeType="1"/>
          </p:cNvSpPr>
          <p:nvPr/>
        </p:nvSpPr>
        <p:spPr bwMode="auto">
          <a:xfrm rot="16200000" flipH="1">
            <a:off x="9028112" y="3851275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5" name="Line 145"/>
          <p:cNvSpPr>
            <a:spLocks noChangeShapeType="1"/>
          </p:cNvSpPr>
          <p:nvPr/>
        </p:nvSpPr>
        <p:spPr bwMode="auto">
          <a:xfrm rot="16200000">
            <a:off x="6068218" y="4485481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6" name="Line 146"/>
          <p:cNvSpPr>
            <a:spLocks noChangeShapeType="1"/>
          </p:cNvSpPr>
          <p:nvPr/>
        </p:nvSpPr>
        <p:spPr bwMode="auto">
          <a:xfrm rot="16200000">
            <a:off x="6068218" y="4791869"/>
            <a:ext cx="192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7" name="Line 148"/>
          <p:cNvSpPr>
            <a:spLocks noChangeShapeType="1"/>
          </p:cNvSpPr>
          <p:nvPr/>
        </p:nvSpPr>
        <p:spPr bwMode="auto">
          <a:xfrm flipV="1">
            <a:off x="6510337" y="4695825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8" name="Line 149"/>
          <p:cNvSpPr>
            <a:spLocks noChangeShapeType="1"/>
          </p:cNvSpPr>
          <p:nvPr/>
        </p:nvSpPr>
        <p:spPr bwMode="auto">
          <a:xfrm>
            <a:off x="6510337" y="4849813"/>
            <a:ext cx="251698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9" name="Line 150"/>
          <p:cNvSpPr>
            <a:spLocks noChangeShapeType="1"/>
          </p:cNvSpPr>
          <p:nvPr/>
        </p:nvSpPr>
        <p:spPr bwMode="auto">
          <a:xfrm flipV="1">
            <a:off x="9027318" y="2915444"/>
            <a:ext cx="0" cy="1920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0" name="Line 151"/>
          <p:cNvSpPr>
            <a:spLocks noChangeShapeType="1"/>
          </p:cNvSpPr>
          <p:nvPr/>
        </p:nvSpPr>
        <p:spPr bwMode="auto">
          <a:xfrm flipV="1">
            <a:off x="8912224" y="2913063"/>
            <a:ext cx="1150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1" name="Text Box 152"/>
          <p:cNvSpPr txBox="1">
            <a:spLocks noChangeArrowheads="1"/>
          </p:cNvSpPr>
          <p:nvPr/>
        </p:nvSpPr>
        <p:spPr bwMode="auto">
          <a:xfrm>
            <a:off x="8869362" y="3858168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42" name="Line 153"/>
          <p:cNvSpPr>
            <a:spLocks noChangeShapeType="1"/>
          </p:cNvSpPr>
          <p:nvPr/>
        </p:nvSpPr>
        <p:spPr bwMode="auto">
          <a:xfrm>
            <a:off x="4013199" y="4235450"/>
            <a:ext cx="11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" name="Line 154"/>
          <p:cNvSpPr>
            <a:spLocks noChangeShapeType="1"/>
          </p:cNvSpPr>
          <p:nvPr/>
        </p:nvSpPr>
        <p:spPr bwMode="auto">
          <a:xfrm>
            <a:off x="4129087" y="4235450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4" name="Line 155"/>
          <p:cNvSpPr>
            <a:spLocks noChangeShapeType="1"/>
          </p:cNvSpPr>
          <p:nvPr/>
        </p:nvSpPr>
        <p:spPr bwMode="auto">
          <a:xfrm>
            <a:off x="4129087" y="4887913"/>
            <a:ext cx="2035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" name="Text Box 156"/>
          <p:cNvSpPr txBox="1">
            <a:spLocks noChangeArrowheads="1"/>
          </p:cNvSpPr>
          <p:nvPr/>
        </p:nvSpPr>
        <p:spPr bwMode="auto">
          <a:xfrm>
            <a:off x="5587999" y="4429125"/>
            <a:ext cx="4572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RegIn</a:t>
            </a:r>
          </a:p>
        </p:txBody>
      </p:sp>
      <p:sp>
        <p:nvSpPr>
          <p:cNvPr id="146" name="Line 157"/>
          <p:cNvSpPr>
            <a:spLocks noChangeShapeType="1"/>
          </p:cNvSpPr>
          <p:nvPr/>
        </p:nvSpPr>
        <p:spPr bwMode="auto">
          <a:xfrm>
            <a:off x="8228012" y="21621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7" name="Text Box 158"/>
          <p:cNvSpPr txBox="1">
            <a:spLocks noChangeArrowheads="1"/>
          </p:cNvSpPr>
          <p:nvPr/>
        </p:nvSpPr>
        <p:spPr bwMode="auto">
          <a:xfrm>
            <a:off x="7962899" y="1970088"/>
            <a:ext cx="4968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ALUop</a:t>
            </a:r>
          </a:p>
        </p:txBody>
      </p:sp>
      <p:sp>
        <p:nvSpPr>
          <p:cNvPr id="148" name="Line 159"/>
          <p:cNvSpPr>
            <a:spLocks noChangeShapeType="1"/>
          </p:cNvSpPr>
          <p:nvPr/>
        </p:nvSpPr>
        <p:spPr bwMode="auto">
          <a:xfrm rot="16200000" flipH="1">
            <a:off x="8181974" y="21240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9" name="Text Box 160"/>
          <p:cNvSpPr txBox="1">
            <a:spLocks noChangeArrowheads="1"/>
          </p:cNvSpPr>
          <p:nvPr/>
        </p:nvSpPr>
        <p:spPr bwMode="auto">
          <a:xfrm>
            <a:off x="8221662" y="21224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150" name="Line 161"/>
          <p:cNvSpPr>
            <a:spLocks noChangeShapeType="1"/>
          </p:cNvSpPr>
          <p:nvPr/>
        </p:nvSpPr>
        <p:spPr bwMode="auto">
          <a:xfrm flipV="1">
            <a:off x="3898899" y="45434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1" name="Text Box 162"/>
          <p:cNvSpPr txBox="1">
            <a:spLocks noChangeArrowheads="1"/>
          </p:cNvSpPr>
          <p:nvPr/>
        </p:nvSpPr>
        <p:spPr bwMode="auto">
          <a:xfrm>
            <a:off x="3035300" y="4657725"/>
            <a:ext cx="6080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MDRload</a:t>
            </a:r>
          </a:p>
        </p:txBody>
      </p:sp>
      <p:sp>
        <p:nvSpPr>
          <p:cNvPr id="152" name="Line 163"/>
          <p:cNvSpPr>
            <a:spLocks noChangeShapeType="1"/>
          </p:cNvSpPr>
          <p:nvPr/>
        </p:nvSpPr>
        <p:spPr bwMode="auto">
          <a:xfrm>
            <a:off x="3936999" y="2162175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" name="Text Box 164"/>
          <p:cNvSpPr txBox="1">
            <a:spLocks noChangeArrowheads="1"/>
          </p:cNvSpPr>
          <p:nvPr/>
        </p:nvSpPr>
        <p:spPr bwMode="auto">
          <a:xfrm>
            <a:off x="3724441" y="1946275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IR2ld</a:t>
            </a:r>
            <a:endParaRPr lang="en-US" altLang="en-US" u="sng" dirty="0"/>
          </a:p>
        </p:txBody>
      </p:sp>
      <p:sp>
        <p:nvSpPr>
          <p:cNvPr id="154" name="Text Box 166"/>
          <p:cNvSpPr txBox="1">
            <a:spLocks noChangeArrowheads="1"/>
          </p:cNvSpPr>
          <p:nvPr/>
        </p:nvSpPr>
        <p:spPr bwMode="auto">
          <a:xfrm rot="10800000">
            <a:off x="8643242" y="2696955"/>
            <a:ext cx="307777" cy="436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ALUout</a:t>
            </a:r>
          </a:p>
        </p:txBody>
      </p:sp>
      <p:sp>
        <p:nvSpPr>
          <p:cNvPr id="155" name="Text Box 167"/>
          <p:cNvSpPr txBox="1">
            <a:spLocks noChangeArrowheads="1"/>
          </p:cNvSpPr>
          <p:nvPr/>
        </p:nvSpPr>
        <p:spPr bwMode="auto">
          <a:xfrm>
            <a:off x="5362574" y="2890838"/>
            <a:ext cx="354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RF</a:t>
            </a:r>
          </a:p>
        </p:txBody>
      </p:sp>
      <p:sp>
        <p:nvSpPr>
          <p:cNvPr id="156" name="Line 168"/>
          <p:cNvSpPr>
            <a:spLocks noChangeShapeType="1"/>
          </p:cNvSpPr>
          <p:nvPr/>
        </p:nvSpPr>
        <p:spPr bwMode="auto">
          <a:xfrm>
            <a:off x="5510212" y="22383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7" name="Text Box 169"/>
          <p:cNvSpPr txBox="1">
            <a:spLocks noChangeArrowheads="1"/>
          </p:cNvSpPr>
          <p:nvPr/>
        </p:nvSpPr>
        <p:spPr bwMode="auto">
          <a:xfrm>
            <a:off x="5249862" y="2046288"/>
            <a:ext cx="5556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RFWrite</a:t>
            </a:r>
          </a:p>
        </p:txBody>
      </p:sp>
      <p:sp>
        <p:nvSpPr>
          <p:cNvPr id="158" name="Rectangle 170"/>
          <p:cNvSpPr>
            <a:spLocks noChangeArrowheads="1"/>
          </p:cNvSpPr>
          <p:nvPr/>
        </p:nvSpPr>
        <p:spPr bwMode="auto">
          <a:xfrm>
            <a:off x="8029574" y="3927475"/>
            <a:ext cx="192088" cy="1920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9" name="Rectangle 171"/>
          <p:cNvSpPr>
            <a:spLocks noChangeArrowheads="1"/>
          </p:cNvSpPr>
          <p:nvPr/>
        </p:nvSpPr>
        <p:spPr bwMode="auto">
          <a:xfrm>
            <a:off x="8221662" y="3927475"/>
            <a:ext cx="192087" cy="1920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60" name="Text Box 172"/>
          <p:cNvSpPr txBox="1">
            <a:spLocks noChangeArrowheads="1"/>
          </p:cNvSpPr>
          <p:nvPr/>
        </p:nvSpPr>
        <p:spPr bwMode="auto">
          <a:xfrm>
            <a:off x="8029574" y="3927475"/>
            <a:ext cx="2571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N</a:t>
            </a:r>
          </a:p>
        </p:txBody>
      </p:sp>
      <p:sp>
        <p:nvSpPr>
          <p:cNvPr id="161" name="Text Box 173"/>
          <p:cNvSpPr txBox="1">
            <a:spLocks noChangeArrowheads="1"/>
          </p:cNvSpPr>
          <p:nvPr/>
        </p:nvSpPr>
        <p:spPr bwMode="auto">
          <a:xfrm>
            <a:off x="8221662" y="3927475"/>
            <a:ext cx="2460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</a:t>
            </a:r>
          </a:p>
        </p:txBody>
      </p:sp>
      <p:sp>
        <p:nvSpPr>
          <p:cNvPr id="162" name="Line 174"/>
          <p:cNvSpPr>
            <a:spLocks noChangeShapeType="1"/>
          </p:cNvSpPr>
          <p:nvPr/>
        </p:nvSpPr>
        <p:spPr bwMode="auto">
          <a:xfrm>
            <a:off x="8105774" y="3659188"/>
            <a:ext cx="0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3" name="Line 175"/>
          <p:cNvSpPr>
            <a:spLocks noChangeShapeType="1"/>
          </p:cNvSpPr>
          <p:nvPr/>
        </p:nvSpPr>
        <p:spPr bwMode="auto">
          <a:xfrm>
            <a:off x="8297862" y="3544888"/>
            <a:ext cx="0" cy="382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" name="Line 176"/>
          <p:cNvSpPr>
            <a:spLocks noChangeShapeType="1"/>
          </p:cNvSpPr>
          <p:nvPr/>
        </p:nvSpPr>
        <p:spPr bwMode="auto">
          <a:xfrm>
            <a:off x="7799387" y="4043363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5" name="Text Box 177"/>
          <p:cNvSpPr txBox="1">
            <a:spLocks noChangeArrowheads="1"/>
          </p:cNvSpPr>
          <p:nvPr/>
        </p:nvSpPr>
        <p:spPr bwMode="auto">
          <a:xfrm>
            <a:off x="7343774" y="4018756"/>
            <a:ext cx="6191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FlagWrite</a:t>
            </a:r>
            <a:endParaRPr lang="en-US" altLang="en-US" u="sng" dirty="0"/>
          </a:p>
        </p:txBody>
      </p:sp>
      <p:sp>
        <p:nvSpPr>
          <p:cNvPr id="166" name="Line 178"/>
          <p:cNvSpPr>
            <a:spLocks noChangeShapeType="1"/>
          </p:cNvSpPr>
          <p:nvPr/>
        </p:nvSpPr>
        <p:spPr bwMode="auto">
          <a:xfrm>
            <a:off x="8143874" y="4119563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7" name="Line 179"/>
          <p:cNvSpPr>
            <a:spLocks noChangeShapeType="1"/>
          </p:cNvSpPr>
          <p:nvPr/>
        </p:nvSpPr>
        <p:spPr bwMode="auto">
          <a:xfrm>
            <a:off x="8297862" y="4119563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8" name="Line 180"/>
          <p:cNvSpPr>
            <a:spLocks noChangeShapeType="1"/>
          </p:cNvSpPr>
          <p:nvPr/>
        </p:nvSpPr>
        <p:spPr bwMode="auto">
          <a:xfrm flipV="1">
            <a:off x="883860" y="391794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9" name="Text Box 181"/>
          <p:cNvSpPr txBox="1">
            <a:spLocks noChangeArrowheads="1"/>
          </p:cNvSpPr>
          <p:nvPr/>
        </p:nvSpPr>
        <p:spPr bwMode="auto">
          <a:xfrm>
            <a:off x="570725" y="4003675"/>
            <a:ext cx="5397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PCwrite</a:t>
            </a:r>
            <a:endParaRPr lang="en-US" altLang="en-US" u="sng" dirty="0"/>
          </a:p>
        </p:txBody>
      </p:sp>
      <p:sp>
        <p:nvSpPr>
          <p:cNvPr id="170" name="Line 182"/>
          <p:cNvSpPr>
            <a:spLocks noChangeShapeType="1"/>
          </p:cNvSpPr>
          <p:nvPr/>
        </p:nvSpPr>
        <p:spPr bwMode="auto">
          <a:xfrm flipV="1">
            <a:off x="8566149" y="1201738"/>
            <a:ext cx="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1" name="Line 183"/>
          <p:cNvSpPr>
            <a:spLocks noChangeShapeType="1"/>
          </p:cNvSpPr>
          <p:nvPr/>
        </p:nvSpPr>
        <p:spPr bwMode="auto">
          <a:xfrm flipH="1">
            <a:off x="269875" y="1201738"/>
            <a:ext cx="82970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2" name="Line 184"/>
          <p:cNvSpPr>
            <a:spLocks noChangeShapeType="1"/>
          </p:cNvSpPr>
          <p:nvPr/>
        </p:nvSpPr>
        <p:spPr bwMode="auto">
          <a:xfrm>
            <a:off x="269875" y="1210469"/>
            <a:ext cx="0" cy="2171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3" name="Line 185"/>
          <p:cNvSpPr>
            <a:spLocks noChangeShapeType="1"/>
          </p:cNvSpPr>
          <p:nvPr/>
        </p:nvSpPr>
        <p:spPr bwMode="auto">
          <a:xfrm flipV="1">
            <a:off x="583408" y="3567112"/>
            <a:ext cx="21193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" name="Line 186"/>
          <p:cNvSpPr>
            <a:spLocks noChangeShapeType="1"/>
          </p:cNvSpPr>
          <p:nvPr/>
        </p:nvSpPr>
        <p:spPr bwMode="auto">
          <a:xfrm rot="16200000" flipH="1">
            <a:off x="8528049" y="14319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5" name="Text Box 187"/>
          <p:cNvSpPr txBox="1">
            <a:spLocks noChangeArrowheads="1"/>
          </p:cNvSpPr>
          <p:nvPr/>
        </p:nvSpPr>
        <p:spPr bwMode="auto">
          <a:xfrm>
            <a:off x="8413749" y="14700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76" name="Line 188"/>
          <p:cNvSpPr>
            <a:spLocks noChangeShapeType="1"/>
          </p:cNvSpPr>
          <p:nvPr/>
        </p:nvSpPr>
        <p:spPr bwMode="auto">
          <a:xfrm>
            <a:off x="4321174" y="4389438"/>
            <a:ext cx="2727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7" name="Line 189"/>
          <p:cNvSpPr>
            <a:spLocks noChangeShapeType="1"/>
          </p:cNvSpPr>
          <p:nvPr/>
        </p:nvSpPr>
        <p:spPr bwMode="auto">
          <a:xfrm>
            <a:off x="4321174" y="4197350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8" name="Text Box 190"/>
          <p:cNvSpPr txBox="1">
            <a:spLocks noChangeArrowheads="1"/>
          </p:cNvSpPr>
          <p:nvPr/>
        </p:nvSpPr>
        <p:spPr bwMode="auto">
          <a:xfrm>
            <a:off x="4244974" y="4197350"/>
            <a:ext cx="438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Imm3</a:t>
            </a:r>
          </a:p>
        </p:txBody>
      </p:sp>
      <p:sp>
        <p:nvSpPr>
          <p:cNvPr id="179" name="Rectangle 191"/>
          <p:cNvSpPr>
            <a:spLocks noChangeArrowheads="1"/>
          </p:cNvSpPr>
          <p:nvPr/>
        </p:nvSpPr>
        <p:spPr bwMode="auto">
          <a:xfrm>
            <a:off x="5051424" y="4235450"/>
            <a:ext cx="190500" cy="268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ZE</a:t>
            </a:r>
          </a:p>
        </p:txBody>
      </p:sp>
      <p:sp>
        <p:nvSpPr>
          <p:cNvPr id="180" name="Text Box 192"/>
          <p:cNvSpPr txBox="1">
            <a:spLocks noChangeArrowheads="1"/>
          </p:cNvSpPr>
          <p:nvPr/>
        </p:nvSpPr>
        <p:spPr bwMode="auto">
          <a:xfrm>
            <a:off x="1187450" y="29765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81" name="Text Box 193"/>
          <p:cNvSpPr txBox="1">
            <a:spLocks noChangeArrowheads="1"/>
          </p:cNvSpPr>
          <p:nvPr/>
        </p:nvSpPr>
        <p:spPr bwMode="auto">
          <a:xfrm>
            <a:off x="1192213" y="33131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182" name="Text Box 194"/>
          <p:cNvSpPr txBox="1">
            <a:spLocks noChangeArrowheads="1"/>
          </p:cNvSpPr>
          <p:nvPr/>
        </p:nvSpPr>
        <p:spPr bwMode="auto">
          <a:xfrm>
            <a:off x="4359274" y="26606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183" name="Text Box 195"/>
          <p:cNvSpPr txBox="1">
            <a:spLocks noChangeArrowheads="1"/>
          </p:cNvSpPr>
          <p:nvPr/>
        </p:nvSpPr>
        <p:spPr bwMode="auto">
          <a:xfrm>
            <a:off x="4359274" y="22764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86" name="Text Box 198"/>
          <p:cNvSpPr txBox="1">
            <a:spLocks noChangeArrowheads="1"/>
          </p:cNvSpPr>
          <p:nvPr/>
        </p:nvSpPr>
        <p:spPr bwMode="auto">
          <a:xfrm>
            <a:off x="6998471" y="3121025"/>
            <a:ext cx="3000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00</a:t>
            </a:r>
            <a:endParaRPr lang="en-US" altLang="en-US" dirty="0"/>
          </a:p>
        </p:txBody>
      </p:sp>
      <p:sp>
        <p:nvSpPr>
          <p:cNvPr id="188" name="Text Box 200"/>
          <p:cNvSpPr txBox="1">
            <a:spLocks noChangeArrowheads="1"/>
          </p:cNvSpPr>
          <p:nvPr/>
        </p:nvSpPr>
        <p:spPr bwMode="auto">
          <a:xfrm>
            <a:off x="6998471" y="3735388"/>
            <a:ext cx="3000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01</a:t>
            </a:r>
            <a:endParaRPr lang="en-US" altLang="en-US" dirty="0"/>
          </a:p>
        </p:txBody>
      </p:sp>
      <p:sp>
        <p:nvSpPr>
          <p:cNvPr id="189" name="Text Box 201"/>
          <p:cNvSpPr txBox="1">
            <a:spLocks noChangeArrowheads="1"/>
          </p:cNvSpPr>
          <p:nvPr/>
        </p:nvSpPr>
        <p:spPr bwMode="auto">
          <a:xfrm>
            <a:off x="6998471" y="4043363"/>
            <a:ext cx="3000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10</a:t>
            </a:r>
            <a:endParaRPr lang="en-US" altLang="en-US" dirty="0"/>
          </a:p>
        </p:txBody>
      </p:sp>
      <p:sp>
        <p:nvSpPr>
          <p:cNvPr id="190" name="Text Box 202"/>
          <p:cNvSpPr txBox="1">
            <a:spLocks noChangeArrowheads="1"/>
          </p:cNvSpPr>
          <p:nvPr/>
        </p:nvSpPr>
        <p:spPr bwMode="auto">
          <a:xfrm>
            <a:off x="6998471" y="4273550"/>
            <a:ext cx="3000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11</a:t>
            </a:r>
            <a:endParaRPr lang="en-US" altLang="en-US" dirty="0"/>
          </a:p>
        </p:txBody>
      </p:sp>
      <p:sp>
        <p:nvSpPr>
          <p:cNvPr id="191" name="Text Box 203"/>
          <p:cNvSpPr txBox="1">
            <a:spLocks noChangeArrowheads="1"/>
          </p:cNvSpPr>
          <p:nvPr/>
        </p:nvSpPr>
        <p:spPr bwMode="auto">
          <a:xfrm>
            <a:off x="8059737" y="2852738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ALU</a:t>
            </a:r>
          </a:p>
        </p:txBody>
      </p:sp>
      <p:sp>
        <p:nvSpPr>
          <p:cNvPr id="200" name="Freeform 125"/>
          <p:cNvSpPr>
            <a:spLocks/>
          </p:cNvSpPr>
          <p:nvPr/>
        </p:nvSpPr>
        <p:spPr bwMode="auto">
          <a:xfrm rot="5400000">
            <a:off x="761594" y="4390372"/>
            <a:ext cx="257987" cy="661193"/>
          </a:xfrm>
          <a:custGeom>
            <a:avLst/>
            <a:gdLst>
              <a:gd name="T0" fmla="*/ 0 w 483"/>
              <a:gd name="T1" fmla="*/ 0 h 1185"/>
              <a:gd name="T2" fmla="*/ 0 w 483"/>
              <a:gd name="T3" fmla="*/ 652463 h 1185"/>
              <a:gd name="T4" fmla="*/ 344487 w 483"/>
              <a:gd name="T5" fmla="*/ 922338 h 1185"/>
              <a:gd name="T6" fmla="*/ 0 w 483"/>
              <a:gd name="T7" fmla="*/ 1228725 h 1185"/>
              <a:gd name="T8" fmla="*/ 0 w 483"/>
              <a:gd name="T9" fmla="*/ 1881188 h 1185"/>
              <a:gd name="T10" fmla="*/ 766762 w 483"/>
              <a:gd name="T11" fmla="*/ 1344613 h 1185"/>
              <a:gd name="T12" fmla="*/ 766762 w 483"/>
              <a:gd name="T13" fmla="*/ 460375 h 1185"/>
              <a:gd name="T14" fmla="*/ 0 w 483"/>
              <a:gd name="T15" fmla="*/ 0 h 11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83"/>
              <a:gd name="T25" fmla="*/ 0 h 1185"/>
              <a:gd name="T26" fmla="*/ 483 w 483"/>
              <a:gd name="T27" fmla="*/ 1185 h 11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83" h="1185">
                <a:moveTo>
                  <a:pt x="0" y="0"/>
                </a:moveTo>
                <a:lnTo>
                  <a:pt x="0" y="411"/>
                </a:lnTo>
                <a:lnTo>
                  <a:pt x="217" y="581"/>
                </a:lnTo>
                <a:lnTo>
                  <a:pt x="0" y="774"/>
                </a:lnTo>
                <a:lnTo>
                  <a:pt x="0" y="1185"/>
                </a:lnTo>
                <a:lnTo>
                  <a:pt x="483" y="847"/>
                </a:lnTo>
                <a:lnTo>
                  <a:pt x="483" y="29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1" name="Line 175"/>
          <p:cNvSpPr>
            <a:spLocks noChangeShapeType="1"/>
          </p:cNvSpPr>
          <p:nvPr/>
        </p:nvSpPr>
        <p:spPr bwMode="auto">
          <a:xfrm flipH="1">
            <a:off x="1132644" y="3533770"/>
            <a:ext cx="3932" cy="10677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2" name="Line 175"/>
          <p:cNvSpPr>
            <a:spLocks noChangeShapeType="1"/>
          </p:cNvSpPr>
          <p:nvPr/>
        </p:nvSpPr>
        <p:spPr bwMode="auto">
          <a:xfrm>
            <a:off x="660364" y="4429125"/>
            <a:ext cx="0" cy="1723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3" name="AutoShape 11"/>
          <p:cNvSpPr>
            <a:spLocks noChangeArrowheads="1"/>
          </p:cNvSpPr>
          <p:nvPr/>
        </p:nvSpPr>
        <p:spPr bwMode="auto">
          <a:xfrm rot="16200000">
            <a:off x="180183" y="3467894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" name="Line 13"/>
          <p:cNvSpPr>
            <a:spLocks noChangeShapeType="1"/>
          </p:cNvSpPr>
          <p:nvPr/>
        </p:nvSpPr>
        <p:spPr bwMode="auto">
          <a:xfrm flipH="1">
            <a:off x="621507" y="3486944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6" name="Text Box 14"/>
          <p:cNvSpPr txBox="1">
            <a:spLocks noChangeArrowheads="1"/>
          </p:cNvSpPr>
          <p:nvPr/>
        </p:nvSpPr>
        <p:spPr bwMode="auto">
          <a:xfrm>
            <a:off x="507207" y="3334544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207" name="Line 25"/>
          <p:cNvSpPr>
            <a:spLocks noChangeShapeType="1"/>
          </p:cNvSpPr>
          <p:nvPr/>
        </p:nvSpPr>
        <p:spPr bwMode="auto">
          <a:xfrm>
            <a:off x="505620" y="3142457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8" name="Text Box 26"/>
          <p:cNvSpPr txBox="1">
            <a:spLocks noChangeArrowheads="1"/>
          </p:cNvSpPr>
          <p:nvPr/>
        </p:nvSpPr>
        <p:spPr bwMode="auto">
          <a:xfrm>
            <a:off x="250746" y="2950369"/>
            <a:ext cx="4764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smtClean="0"/>
              <a:t>PCSel</a:t>
            </a:r>
            <a:endParaRPr lang="en-US" altLang="en-US" u="sng" dirty="0"/>
          </a:p>
        </p:txBody>
      </p:sp>
      <p:sp>
        <p:nvSpPr>
          <p:cNvPr id="209" name="Text Box 192"/>
          <p:cNvSpPr txBox="1">
            <a:spLocks noChangeArrowheads="1"/>
          </p:cNvSpPr>
          <p:nvPr/>
        </p:nvSpPr>
        <p:spPr bwMode="auto">
          <a:xfrm>
            <a:off x="310357" y="3266282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210" name="Text Box 193"/>
          <p:cNvSpPr txBox="1">
            <a:spLocks noChangeArrowheads="1"/>
          </p:cNvSpPr>
          <p:nvPr/>
        </p:nvSpPr>
        <p:spPr bwMode="auto">
          <a:xfrm>
            <a:off x="315120" y="3602832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211" name="Text Box 14"/>
          <p:cNvSpPr txBox="1">
            <a:spLocks noChangeArrowheads="1"/>
          </p:cNvSpPr>
          <p:nvPr/>
        </p:nvSpPr>
        <p:spPr bwMode="auto">
          <a:xfrm>
            <a:off x="538957" y="4242446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212" name="Line 133"/>
          <p:cNvSpPr>
            <a:spLocks noChangeShapeType="1"/>
          </p:cNvSpPr>
          <p:nvPr/>
        </p:nvSpPr>
        <p:spPr bwMode="auto">
          <a:xfrm flipV="1">
            <a:off x="269875" y="3381708"/>
            <a:ext cx="121445" cy="5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3" name="Line 135"/>
          <p:cNvSpPr>
            <a:spLocks noChangeShapeType="1"/>
          </p:cNvSpPr>
          <p:nvPr/>
        </p:nvSpPr>
        <p:spPr bwMode="auto">
          <a:xfrm flipV="1">
            <a:off x="890588" y="4849962"/>
            <a:ext cx="0" cy="25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4" name="Line 130"/>
          <p:cNvSpPr>
            <a:spLocks noChangeShapeType="1"/>
          </p:cNvSpPr>
          <p:nvPr/>
        </p:nvSpPr>
        <p:spPr bwMode="auto">
          <a:xfrm flipV="1">
            <a:off x="279566" y="5105400"/>
            <a:ext cx="6042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" name="Line 124"/>
          <p:cNvSpPr>
            <a:spLocks noChangeShapeType="1"/>
          </p:cNvSpPr>
          <p:nvPr/>
        </p:nvSpPr>
        <p:spPr bwMode="auto">
          <a:xfrm>
            <a:off x="279566" y="3698875"/>
            <a:ext cx="0" cy="1409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6" name="Line 133"/>
          <p:cNvSpPr>
            <a:spLocks noChangeShapeType="1"/>
          </p:cNvSpPr>
          <p:nvPr/>
        </p:nvSpPr>
        <p:spPr bwMode="auto">
          <a:xfrm flipV="1">
            <a:off x="269875" y="3698875"/>
            <a:ext cx="121445" cy="5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2" name="Rectangle 27"/>
          <p:cNvSpPr>
            <a:spLocks noChangeArrowheads="1"/>
          </p:cNvSpPr>
          <p:nvPr/>
        </p:nvSpPr>
        <p:spPr bwMode="auto">
          <a:xfrm>
            <a:off x="3304382" y="2401887"/>
            <a:ext cx="192087" cy="126841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IR1</a:t>
            </a:r>
            <a:endParaRPr lang="en-US" altLang="en-US" dirty="0"/>
          </a:p>
        </p:txBody>
      </p:sp>
      <p:sp>
        <p:nvSpPr>
          <p:cNvPr id="193" name="Line 34"/>
          <p:cNvSpPr>
            <a:spLocks noChangeShapeType="1"/>
          </p:cNvSpPr>
          <p:nvPr/>
        </p:nvSpPr>
        <p:spPr bwMode="auto">
          <a:xfrm flipV="1">
            <a:off x="3505198" y="3045619"/>
            <a:ext cx="354014" cy="21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" name="Line 163"/>
          <p:cNvSpPr>
            <a:spLocks noChangeShapeType="1"/>
          </p:cNvSpPr>
          <p:nvPr/>
        </p:nvSpPr>
        <p:spPr bwMode="auto">
          <a:xfrm>
            <a:off x="3400425" y="2127189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5" name="Text Box 164"/>
          <p:cNvSpPr txBox="1">
            <a:spLocks noChangeArrowheads="1"/>
          </p:cNvSpPr>
          <p:nvPr/>
        </p:nvSpPr>
        <p:spPr bwMode="auto">
          <a:xfrm>
            <a:off x="3187868" y="1911289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IR1ld</a:t>
            </a:r>
            <a:endParaRPr lang="en-US" altLang="en-US" u="sng" dirty="0"/>
          </a:p>
        </p:txBody>
      </p:sp>
      <p:sp>
        <p:nvSpPr>
          <p:cNvPr id="196" name="Rectangle 27"/>
          <p:cNvSpPr>
            <a:spLocks noChangeArrowheads="1"/>
          </p:cNvSpPr>
          <p:nvPr/>
        </p:nvSpPr>
        <p:spPr bwMode="auto">
          <a:xfrm>
            <a:off x="6367462" y="1684339"/>
            <a:ext cx="192087" cy="469106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IR3</a:t>
            </a:r>
            <a:endParaRPr lang="en-US" altLang="en-US" dirty="0"/>
          </a:p>
        </p:txBody>
      </p:sp>
      <p:sp>
        <p:nvSpPr>
          <p:cNvPr id="197" name="Line 105"/>
          <p:cNvSpPr>
            <a:spLocks noChangeShapeType="1"/>
          </p:cNvSpPr>
          <p:nvPr/>
        </p:nvSpPr>
        <p:spPr bwMode="auto">
          <a:xfrm>
            <a:off x="4128293" y="1848644"/>
            <a:ext cx="5037" cy="1209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8" name="Line 104"/>
          <p:cNvSpPr>
            <a:spLocks noChangeShapeType="1"/>
          </p:cNvSpPr>
          <p:nvPr/>
        </p:nvSpPr>
        <p:spPr bwMode="auto">
          <a:xfrm>
            <a:off x="4128292" y="1848644"/>
            <a:ext cx="22391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9" name="Line 109"/>
          <p:cNvSpPr>
            <a:spLocks noChangeShapeType="1"/>
          </p:cNvSpPr>
          <p:nvPr/>
        </p:nvSpPr>
        <p:spPr bwMode="auto">
          <a:xfrm flipH="1">
            <a:off x="5800206" y="1757449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4" name="Text Box 110"/>
          <p:cNvSpPr txBox="1">
            <a:spLocks noChangeArrowheads="1"/>
          </p:cNvSpPr>
          <p:nvPr/>
        </p:nvSpPr>
        <p:spPr bwMode="auto">
          <a:xfrm>
            <a:off x="5646880" y="1684339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18" name="Line 163"/>
          <p:cNvSpPr>
            <a:spLocks noChangeShapeType="1"/>
          </p:cNvSpPr>
          <p:nvPr/>
        </p:nvSpPr>
        <p:spPr bwMode="auto">
          <a:xfrm>
            <a:off x="6453813" y="1422641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9" name="Text Box 164"/>
          <p:cNvSpPr txBox="1">
            <a:spLocks noChangeArrowheads="1"/>
          </p:cNvSpPr>
          <p:nvPr/>
        </p:nvSpPr>
        <p:spPr bwMode="auto">
          <a:xfrm>
            <a:off x="6109811" y="1206741"/>
            <a:ext cx="68800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IR3R1R2ld</a:t>
            </a:r>
            <a:endParaRPr lang="en-US" altLang="en-US" u="sng" dirty="0"/>
          </a:p>
        </p:txBody>
      </p:sp>
      <p:sp>
        <p:nvSpPr>
          <p:cNvPr id="220" name="Line 163"/>
          <p:cNvSpPr>
            <a:spLocks noChangeShapeType="1"/>
          </p:cNvSpPr>
          <p:nvPr/>
        </p:nvSpPr>
        <p:spPr bwMode="auto">
          <a:xfrm>
            <a:off x="6463505" y="2162175"/>
            <a:ext cx="0" cy="125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1" name="Line 163"/>
          <p:cNvSpPr>
            <a:spLocks noChangeShapeType="1"/>
          </p:cNvSpPr>
          <p:nvPr/>
        </p:nvSpPr>
        <p:spPr bwMode="auto">
          <a:xfrm>
            <a:off x="6463505" y="2807494"/>
            <a:ext cx="0" cy="125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517758" y="2316618"/>
            <a:ext cx="1270591" cy="118238"/>
          </a:xfrm>
          <a:custGeom>
            <a:avLst/>
            <a:gdLst>
              <a:gd name="connsiteX0" fmla="*/ 0 w 1270591"/>
              <a:gd name="connsiteY0" fmla="*/ 118238 h 118238"/>
              <a:gd name="connsiteX1" fmla="*/ 340242 w 1270591"/>
              <a:gd name="connsiteY1" fmla="*/ 91656 h 118238"/>
              <a:gd name="connsiteX2" fmla="*/ 505047 w 1270591"/>
              <a:gd name="connsiteY2" fmla="*/ 43810 h 118238"/>
              <a:gd name="connsiteX3" fmla="*/ 531628 w 1270591"/>
              <a:gd name="connsiteY3" fmla="*/ 33177 h 118238"/>
              <a:gd name="connsiteX4" fmla="*/ 590107 w 1270591"/>
              <a:gd name="connsiteY4" fmla="*/ 27861 h 118238"/>
              <a:gd name="connsiteX5" fmla="*/ 632637 w 1270591"/>
              <a:gd name="connsiteY5" fmla="*/ 11912 h 118238"/>
              <a:gd name="connsiteX6" fmla="*/ 972879 w 1270591"/>
              <a:gd name="connsiteY6" fmla="*/ 6596 h 118238"/>
              <a:gd name="connsiteX7" fmla="*/ 1052623 w 1270591"/>
              <a:gd name="connsiteY7" fmla="*/ 33177 h 118238"/>
              <a:gd name="connsiteX8" fmla="*/ 1158949 w 1270591"/>
              <a:gd name="connsiteY8" fmla="*/ 49126 h 118238"/>
              <a:gd name="connsiteX9" fmla="*/ 1228061 w 1270591"/>
              <a:gd name="connsiteY9" fmla="*/ 65075 h 118238"/>
              <a:gd name="connsiteX10" fmla="*/ 1270591 w 1270591"/>
              <a:gd name="connsiteY10" fmla="*/ 70391 h 11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70591" h="118238">
                <a:moveTo>
                  <a:pt x="0" y="118238"/>
                </a:moveTo>
                <a:cubicBezTo>
                  <a:pt x="113414" y="109377"/>
                  <a:pt x="227196" y="104374"/>
                  <a:pt x="340242" y="91656"/>
                </a:cubicBezTo>
                <a:cubicBezTo>
                  <a:pt x="379632" y="87225"/>
                  <a:pt x="467421" y="56979"/>
                  <a:pt x="505047" y="43810"/>
                </a:cubicBezTo>
                <a:cubicBezTo>
                  <a:pt x="514054" y="40657"/>
                  <a:pt x="522249" y="34936"/>
                  <a:pt x="531628" y="33177"/>
                </a:cubicBezTo>
                <a:cubicBezTo>
                  <a:pt x="550866" y="29570"/>
                  <a:pt x="570614" y="29633"/>
                  <a:pt x="590107" y="27861"/>
                </a:cubicBezTo>
                <a:cubicBezTo>
                  <a:pt x="604284" y="22545"/>
                  <a:pt x="617790" y="14881"/>
                  <a:pt x="632637" y="11912"/>
                </a:cubicBezTo>
                <a:cubicBezTo>
                  <a:pt x="741319" y="-9824"/>
                  <a:pt x="869642" y="4400"/>
                  <a:pt x="972879" y="6596"/>
                </a:cubicBezTo>
                <a:lnTo>
                  <a:pt x="1052623" y="33177"/>
                </a:lnTo>
                <a:cubicBezTo>
                  <a:pt x="1082895" y="43268"/>
                  <a:pt x="1127572" y="45988"/>
                  <a:pt x="1158949" y="49126"/>
                </a:cubicBezTo>
                <a:cubicBezTo>
                  <a:pt x="1207839" y="68683"/>
                  <a:pt x="1162521" y="53159"/>
                  <a:pt x="1228061" y="65075"/>
                </a:cubicBezTo>
                <a:cubicBezTo>
                  <a:pt x="1272712" y="73193"/>
                  <a:pt x="1206310" y="70391"/>
                  <a:pt x="1270591" y="70391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6570921" y="3229016"/>
            <a:ext cx="1111102" cy="391370"/>
          </a:xfrm>
          <a:custGeom>
            <a:avLst/>
            <a:gdLst>
              <a:gd name="connsiteX0" fmla="*/ 0 w 1111102"/>
              <a:gd name="connsiteY0" fmla="*/ 19231 h 391370"/>
              <a:gd name="connsiteX1" fmla="*/ 366823 w 1111102"/>
              <a:gd name="connsiteY1" fmla="*/ 35179 h 391370"/>
              <a:gd name="connsiteX2" fmla="*/ 568842 w 1111102"/>
              <a:gd name="connsiteY2" fmla="*/ 72393 h 391370"/>
              <a:gd name="connsiteX3" fmla="*/ 611372 w 1111102"/>
              <a:gd name="connsiteY3" fmla="*/ 77710 h 391370"/>
              <a:gd name="connsiteX4" fmla="*/ 659219 w 1111102"/>
              <a:gd name="connsiteY4" fmla="*/ 88342 h 391370"/>
              <a:gd name="connsiteX5" fmla="*/ 680484 w 1111102"/>
              <a:gd name="connsiteY5" fmla="*/ 130872 h 391370"/>
              <a:gd name="connsiteX6" fmla="*/ 685800 w 1111102"/>
              <a:gd name="connsiteY6" fmla="*/ 157454 h 391370"/>
              <a:gd name="connsiteX7" fmla="*/ 712381 w 1111102"/>
              <a:gd name="connsiteY7" fmla="*/ 221249 h 391370"/>
              <a:gd name="connsiteX8" fmla="*/ 728330 w 1111102"/>
              <a:gd name="connsiteY8" fmla="*/ 263779 h 391370"/>
              <a:gd name="connsiteX9" fmla="*/ 754912 w 1111102"/>
              <a:gd name="connsiteY9" fmla="*/ 311626 h 391370"/>
              <a:gd name="connsiteX10" fmla="*/ 776177 w 1111102"/>
              <a:gd name="connsiteY10" fmla="*/ 359472 h 391370"/>
              <a:gd name="connsiteX11" fmla="*/ 786809 w 1111102"/>
              <a:gd name="connsiteY11" fmla="*/ 375421 h 391370"/>
              <a:gd name="connsiteX12" fmla="*/ 834656 w 1111102"/>
              <a:gd name="connsiteY12" fmla="*/ 391370 h 391370"/>
              <a:gd name="connsiteX13" fmla="*/ 930349 w 1111102"/>
              <a:gd name="connsiteY13" fmla="*/ 386054 h 391370"/>
              <a:gd name="connsiteX14" fmla="*/ 1004777 w 1111102"/>
              <a:gd name="connsiteY14" fmla="*/ 370105 h 391370"/>
              <a:gd name="connsiteX15" fmla="*/ 1073888 w 1111102"/>
              <a:gd name="connsiteY15" fmla="*/ 375421 h 391370"/>
              <a:gd name="connsiteX16" fmla="*/ 1111102 w 1111102"/>
              <a:gd name="connsiteY16" fmla="*/ 380737 h 39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11102" h="391370">
                <a:moveTo>
                  <a:pt x="0" y="19231"/>
                </a:moveTo>
                <a:cubicBezTo>
                  <a:pt x="145851" y="-17233"/>
                  <a:pt x="42071" y="3878"/>
                  <a:pt x="366823" y="35179"/>
                </a:cubicBezTo>
                <a:cubicBezTo>
                  <a:pt x="522367" y="50171"/>
                  <a:pt x="438458" y="45229"/>
                  <a:pt x="568842" y="72393"/>
                </a:cubicBezTo>
                <a:cubicBezTo>
                  <a:pt x="582829" y="75307"/>
                  <a:pt x="597251" y="75537"/>
                  <a:pt x="611372" y="77710"/>
                </a:cubicBezTo>
                <a:cubicBezTo>
                  <a:pt x="628920" y="80410"/>
                  <a:pt x="642285" y="84109"/>
                  <a:pt x="659219" y="88342"/>
                </a:cubicBezTo>
                <a:cubicBezTo>
                  <a:pt x="666307" y="102519"/>
                  <a:pt x="677376" y="115330"/>
                  <a:pt x="680484" y="130872"/>
                </a:cubicBezTo>
                <a:cubicBezTo>
                  <a:pt x="682256" y="139733"/>
                  <a:pt x="682793" y="148933"/>
                  <a:pt x="685800" y="157454"/>
                </a:cubicBezTo>
                <a:cubicBezTo>
                  <a:pt x="693467" y="179178"/>
                  <a:pt x="703825" y="199860"/>
                  <a:pt x="712381" y="221249"/>
                </a:cubicBezTo>
                <a:cubicBezTo>
                  <a:pt x="718004" y="235307"/>
                  <a:pt x="722366" y="249863"/>
                  <a:pt x="728330" y="263779"/>
                </a:cubicBezTo>
                <a:cubicBezTo>
                  <a:pt x="750130" y="314646"/>
                  <a:pt x="736076" y="278662"/>
                  <a:pt x="754912" y="311626"/>
                </a:cubicBezTo>
                <a:cubicBezTo>
                  <a:pt x="777450" y="351068"/>
                  <a:pt x="753403" y="313923"/>
                  <a:pt x="776177" y="359472"/>
                </a:cubicBezTo>
                <a:cubicBezTo>
                  <a:pt x="779034" y="365187"/>
                  <a:pt x="781901" y="371331"/>
                  <a:pt x="786809" y="375421"/>
                </a:cubicBezTo>
                <a:cubicBezTo>
                  <a:pt x="800711" y="387006"/>
                  <a:pt x="817913" y="388022"/>
                  <a:pt x="834656" y="391370"/>
                </a:cubicBezTo>
                <a:cubicBezTo>
                  <a:pt x="866554" y="389598"/>
                  <a:pt x="898584" y="389457"/>
                  <a:pt x="930349" y="386054"/>
                </a:cubicBezTo>
                <a:cubicBezTo>
                  <a:pt x="951457" y="383792"/>
                  <a:pt x="981836" y="375840"/>
                  <a:pt x="1004777" y="370105"/>
                </a:cubicBezTo>
                <a:cubicBezTo>
                  <a:pt x="1027814" y="371877"/>
                  <a:pt x="1050941" y="372721"/>
                  <a:pt x="1073888" y="375421"/>
                </a:cubicBezTo>
                <a:cubicBezTo>
                  <a:pt x="1130036" y="382026"/>
                  <a:pt x="1066218" y="380737"/>
                  <a:pt x="1111102" y="380737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8367823" y="2822944"/>
            <a:ext cx="404037" cy="37333"/>
          </a:xfrm>
          <a:custGeom>
            <a:avLst/>
            <a:gdLst>
              <a:gd name="connsiteX0" fmla="*/ 0 w 404037"/>
              <a:gd name="connsiteY0" fmla="*/ 0 h 37333"/>
              <a:gd name="connsiteX1" fmla="*/ 175437 w 404037"/>
              <a:gd name="connsiteY1" fmla="*/ 21265 h 37333"/>
              <a:gd name="connsiteX2" fmla="*/ 239233 w 404037"/>
              <a:gd name="connsiteY2" fmla="*/ 26582 h 37333"/>
              <a:gd name="connsiteX3" fmla="*/ 271130 w 404037"/>
              <a:gd name="connsiteY3" fmla="*/ 31898 h 37333"/>
              <a:gd name="connsiteX4" fmla="*/ 404037 w 404037"/>
              <a:gd name="connsiteY4" fmla="*/ 37214 h 37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037" h="37333">
                <a:moveTo>
                  <a:pt x="0" y="0"/>
                </a:moveTo>
                <a:lnTo>
                  <a:pt x="175437" y="21265"/>
                </a:lnTo>
                <a:cubicBezTo>
                  <a:pt x="196646" y="23622"/>
                  <a:pt x="218024" y="24225"/>
                  <a:pt x="239233" y="26582"/>
                </a:cubicBezTo>
                <a:cubicBezTo>
                  <a:pt x="249946" y="27772"/>
                  <a:pt x="260405" y="30826"/>
                  <a:pt x="271130" y="31898"/>
                </a:cubicBezTo>
                <a:cubicBezTo>
                  <a:pt x="338181" y="38603"/>
                  <a:pt x="341705" y="37214"/>
                  <a:pt x="404037" y="37214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8378456" y="3429000"/>
            <a:ext cx="53163" cy="536944"/>
          </a:xfrm>
          <a:custGeom>
            <a:avLst/>
            <a:gdLst>
              <a:gd name="connsiteX0" fmla="*/ 0 w 53163"/>
              <a:gd name="connsiteY0" fmla="*/ 0 h 536944"/>
              <a:gd name="connsiteX1" fmla="*/ 10632 w 53163"/>
              <a:gd name="connsiteY1" fmla="*/ 42530 h 536944"/>
              <a:gd name="connsiteX2" fmla="*/ 42530 w 53163"/>
              <a:gd name="connsiteY2" fmla="*/ 356191 h 536944"/>
              <a:gd name="connsiteX3" fmla="*/ 47846 w 53163"/>
              <a:gd name="connsiteY3" fmla="*/ 377456 h 536944"/>
              <a:gd name="connsiteX4" fmla="*/ 53163 w 53163"/>
              <a:gd name="connsiteY4" fmla="*/ 404037 h 536944"/>
              <a:gd name="connsiteX5" fmla="*/ 42530 w 53163"/>
              <a:gd name="connsiteY5" fmla="*/ 510363 h 536944"/>
              <a:gd name="connsiteX6" fmla="*/ 37214 w 53163"/>
              <a:gd name="connsiteY6" fmla="*/ 526312 h 536944"/>
              <a:gd name="connsiteX7" fmla="*/ 21265 w 53163"/>
              <a:gd name="connsiteY7" fmla="*/ 536944 h 53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163" h="536944">
                <a:moveTo>
                  <a:pt x="0" y="0"/>
                </a:moveTo>
                <a:cubicBezTo>
                  <a:pt x="3544" y="14177"/>
                  <a:pt x="8742" y="28040"/>
                  <a:pt x="10632" y="42530"/>
                </a:cubicBezTo>
                <a:cubicBezTo>
                  <a:pt x="66957" y="474364"/>
                  <a:pt x="8282" y="70790"/>
                  <a:pt x="42530" y="356191"/>
                </a:cubicBezTo>
                <a:cubicBezTo>
                  <a:pt x="43401" y="363445"/>
                  <a:pt x="46261" y="370324"/>
                  <a:pt x="47846" y="377456"/>
                </a:cubicBezTo>
                <a:cubicBezTo>
                  <a:pt x="49806" y="386277"/>
                  <a:pt x="51391" y="395177"/>
                  <a:pt x="53163" y="404037"/>
                </a:cubicBezTo>
                <a:cubicBezTo>
                  <a:pt x="50071" y="450415"/>
                  <a:pt x="52112" y="472033"/>
                  <a:pt x="42530" y="510363"/>
                </a:cubicBezTo>
                <a:cubicBezTo>
                  <a:pt x="41171" y="515800"/>
                  <a:pt x="40715" y="521936"/>
                  <a:pt x="37214" y="526312"/>
                </a:cubicBezTo>
                <a:cubicBezTo>
                  <a:pt x="33223" y="531301"/>
                  <a:pt x="21265" y="536944"/>
                  <a:pt x="21265" y="536944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338627" y="6172200"/>
            <a:ext cx="1463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Stage 4: EXEC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48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 246"/>
          <p:cNvSpPr/>
          <p:nvPr/>
        </p:nvSpPr>
        <p:spPr>
          <a:xfrm>
            <a:off x="8822992" y="160884"/>
            <a:ext cx="278478" cy="5638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6479504" y="142184"/>
            <a:ext cx="2336676" cy="5638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7881710" y="0"/>
            <a:ext cx="11852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ADD K0 </a:t>
            </a:r>
            <a:r>
              <a:rPr lang="en-US" dirty="0" err="1" smtClean="0"/>
              <a:t>K0</a:t>
            </a:r>
            <a:endParaRPr lang="en-US" dirty="0"/>
          </a:p>
        </p:txBody>
      </p:sp>
      <p:sp>
        <p:nvSpPr>
          <p:cNvPr id="241" name="Rectangle 240"/>
          <p:cNvSpPr/>
          <p:nvPr/>
        </p:nvSpPr>
        <p:spPr>
          <a:xfrm>
            <a:off x="3405736" y="140494"/>
            <a:ext cx="531264" cy="5638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3916826" y="147915"/>
            <a:ext cx="2562678" cy="563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152400" y="152400"/>
            <a:ext cx="3248026" cy="563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/>
          <p:cNvSpPr txBox="1"/>
          <p:nvPr/>
        </p:nvSpPr>
        <p:spPr>
          <a:xfrm>
            <a:off x="3510899" y="-42482"/>
            <a:ext cx="118333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ADD K3 K3</a:t>
            </a:r>
            <a:endParaRPr lang="en-US" dirty="0"/>
          </a:p>
        </p:txBody>
      </p:sp>
      <p:sp>
        <p:nvSpPr>
          <p:cNvPr id="245" name="TextBox 244"/>
          <p:cNvSpPr txBox="1"/>
          <p:nvPr/>
        </p:nvSpPr>
        <p:spPr>
          <a:xfrm>
            <a:off x="6550706" y="-87"/>
            <a:ext cx="11852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ADD K1 K1</a:t>
            </a:r>
            <a:endParaRPr lang="en-US" dirty="0"/>
          </a:p>
        </p:txBody>
      </p:sp>
      <p:sp>
        <p:nvSpPr>
          <p:cNvPr id="246" name="TextBox 245"/>
          <p:cNvSpPr txBox="1"/>
          <p:nvPr/>
        </p:nvSpPr>
        <p:spPr>
          <a:xfrm>
            <a:off x="5152871" y="0"/>
            <a:ext cx="11852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ADD K2 </a:t>
            </a:r>
            <a:r>
              <a:rPr lang="en-US" dirty="0" err="1" smtClean="0"/>
              <a:t>K2</a:t>
            </a:r>
            <a:endParaRPr lang="en-US" dirty="0"/>
          </a:p>
        </p:txBody>
      </p:sp>
      <p:sp>
        <p:nvSpPr>
          <p:cNvPr id="232" name="Rectangle 231"/>
          <p:cNvSpPr/>
          <p:nvPr/>
        </p:nvSpPr>
        <p:spPr>
          <a:xfrm>
            <a:off x="4411865" y="838199"/>
            <a:ext cx="2412796" cy="3489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4410278" y="1159987"/>
            <a:ext cx="447471" cy="24214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6626224" y="838200"/>
            <a:ext cx="2484438" cy="14231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95338" y="3186107"/>
            <a:ext cx="190500" cy="730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PC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690688" y="3082925"/>
            <a:ext cx="1268412" cy="1190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027238" y="3517900"/>
            <a:ext cx="669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Memory</a:t>
            </a: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 rot="16200000">
            <a:off x="1057276" y="3178175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1460500" y="3275013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flipH="1">
            <a:off x="1498600" y="31972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384300" y="30448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cxnSp>
        <p:nvCxnSpPr>
          <p:cNvPr id="12" name="AutoShape 15"/>
          <p:cNvCxnSpPr>
            <a:cxnSpLocks noChangeShapeType="1"/>
            <a:stCxn id="5" idx="3"/>
          </p:cNvCxnSpPr>
          <p:nvPr/>
        </p:nvCxnSpPr>
        <p:spPr bwMode="auto">
          <a:xfrm flipV="1">
            <a:off x="985838" y="3420270"/>
            <a:ext cx="301477" cy="1309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Line 16"/>
          <p:cNvSpPr>
            <a:spLocks noChangeShapeType="1"/>
          </p:cNvSpPr>
          <p:nvPr/>
        </p:nvSpPr>
        <p:spPr bwMode="auto">
          <a:xfrm flipH="1">
            <a:off x="1014413" y="3480594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936625" y="3295650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1690688" y="3159125"/>
            <a:ext cx="4714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ADDR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2344738" y="3965575"/>
            <a:ext cx="6000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Data_out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652588" y="3965575"/>
            <a:ext cx="5365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Data_in</a:t>
            </a: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1920875" y="289083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2689225" y="289083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1576388" y="2698750"/>
            <a:ext cx="6540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MemRead</a:t>
            </a: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2382838" y="2698750"/>
            <a:ext cx="6461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MemWrite</a:t>
            </a:r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1382713" y="285273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1092200" y="2660650"/>
            <a:ext cx="5476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AddrSel</a:t>
            </a:r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3859212" y="2428875"/>
            <a:ext cx="192087" cy="126841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3764516" y="2938463"/>
            <a:ext cx="3449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IR2</a:t>
            </a:r>
            <a:endParaRPr lang="en-US" altLang="en-US" dirty="0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3821112" y="3927475"/>
            <a:ext cx="192087" cy="61436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 rot="16200000">
            <a:off x="3682999" y="4143376"/>
            <a:ext cx="4143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MDR</a:t>
            </a:r>
          </a:p>
        </p:txBody>
      </p:sp>
      <p:cxnSp>
        <p:nvCxnSpPr>
          <p:cNvPr id="28" name="AutoShape 31"/>
          <p:cNvCxnSpPr>
            <a:cxnSpLocks noChangeShapeType="1"/>
            <a:stCxn id="16" idx="3"/>
            <a:endCxn id="27" idx="0"/>
          </p:cNvCxnSpPr>
          <p:nvPr/>
        </p:nvCxnSpPr>
        <p:spPr bwMode="auto">
          <a:xfrm>
            <a:off x="2944813" y="4072732"/>
            <a:ext cx="838199" cy="17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Line 33"/>
          <p:cNvSpPr>
            <a:spLocks noChangeShapeType="1"/>
          </p:cNvSpPr>
          <p:nvPr/>
        </p:nvSpPr>
        <p:spPr bwMode="auto">
          <a:xfrm flipV="1">
            <a:off x="3111500" y="3044825"/>
            <a:ext cx="0" cy="1036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3111500" y="3044825"/>
            <a:ext cx="192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Line 35"/>
          <p:cNvSpPr>
            <a:spLocks noChangeShapeType="1"/>
          </p:cNvSpPr>
          <p:nvPr/>
        </p:nvSpPr>
        <p:spPr bwMode="auto">
          <a:xfrm flipH="1">
            <a:off x="3073400" y="3733800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2959100" y="35814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4857749" y="2428875"/>
            <a:ext cx="1268413" cy="1190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4" name="AutoShape 38"/>
          <p:cNvSpPr>
            <a:spLocks noChangeArrowheads="1"/>
          </p:cNvSpPr>
          <p:nvPr/>
        </p:nvSpPr>
        <p:spPr bwMode="auto">
          <a:xfrm rot="16200000">
            <a:off x="4224336" y="2487613"/>
            <a:ext cx="614363" cy="192088"/>
          </a:xfrm>
          <a:custGeom>
            <a:avLst/>
            <a:gdLst>
              <a:gd name="T0" fmla="*/ 15289902 w 21600"/>
              <a:gd name="T1" fmla="*/ 854116 h 21600"/>
              <a:gd name="T2" fmla="*/ 8737095 w 21600"/>
              <a:gd name="T3" fmla="*/ 1708231 h 21600"/>
              <a:gd name="T4" fmla="*/ 2184260 w 21600"/>
              <a:gd name="T5" fmla="*/ 854116 h 21600"/>
              <a:gd name="T6" fmla="*/ 873709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" name="Line 39"/>
          <p:cNvSpPr>
            <a:spLocks noChangeShapeType="1"/>
          </p:cNvSpPr>
          <p:nvPr/>
        </p:nvSpPr>
        <p:spPr bwMode="auto">
          <a:xfrm>
            <a:off x="4627562" y="2584450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8" name="Line 42"/>
          <p:cNvSpPr>
            <a:spLocks noChangeShapeType="1"/>
          </p:cNvSpPr>
          <p:nvPr/>
        </p:nvSpPr>
        <p:spPr bwMode="auto">
          <a:xfrm>
            <a:off x="4549774" y="21621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4302124" y="1970088"/>
            <a:ext cx="4619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R1Sel</a:t>
            </a:r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 flipV="1">
            <a:off x="4109483" y="2352675"/>
            <a:ext cx="32599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3" name="Line 47"/>
          <p:cNvSpPr>
            <a:spLocks noChangeShapeType="1"/>
          </p:cNvSpPr>
          <p:nvPr/>
        </p:nvSpPr>
        <p:spPr bwMode="auto">
          <a:xfrm>
            <a:off x="4281487" y="2774950"/>
            <a:ext cx="153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4" name="Text Box 48"/>
          <p:cNvSpPr txBox="1">
            <a:spLocks noChangeArrowheads="1"/>
          </p:cNvSpPr>
          <p:nvPr/>
        </p:nvSpPr>
        <p:spPr bwMode="auto">
          <a:xfrm>
            <a:off x="4129087" y="26606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5" name="Line 49"/>
          <p:cNvSpPr>
            <a:spLocks noChangeShapeType="1"/>
          </p:cNvSpPr>
          <p:nvPr/>
        </p:nvSpPr>
        <p:spPr bwMode="auto">
          <a:xfrm>
            <a:off x="4051299" y="3044825"/>
            <a:ext cx="806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6" name="Line 50"/>
          <p:cNvSpPr>
            <a:spLocks noChangeShapeType="1"/>
          </p:cNvSpPr>
          <p:nvPr/>
        </p:nvSpPr>
        <p:spPr bwMode="auto">
          <a:xfrm>
            <a:off x="4705349" y="3505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7" name="Line 51"/>
          <p:cNvSpPr>
            <a:spLocks noChangeShapeType="1"/>
          </p:cNvSpPr>
          <p:nvPr/>
        </p:nvSpPr>
        <p:spPr bwMode="auto">
          <a:xfrm>
            <a:off x="4694237" y="990601"/>
            <a:ext cx="11112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" name="Text Box 52"/>
          <p:cNvSpPr txBox="1">
            <a:spLocks noChangeArrowheads="1"/>
          </p:cNvSpPr>
          <p:nvPr/>
        </p:nvSpPr>
        <p:spPr bwMode="auto">
          <a:xfrm>
            <a:off x="4819649" y="2468563"/>
            <a:ext cx="3889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reg1</a:t>
            </a:r>
          </a:p>
        </p:txBody>
      </p: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4819649" y="2928938"/>
            <a:ext cx="3889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reg2</a:t>
            </a:r>
          </a:p>
        </p:txBody>
      </p:sp>
      <p:sp>
        <p:nvSpPr>
          <p:cNvPr id="50" name="Text Box 54"/>
          <p:cNvSpPr txBox="1">
            <a:spLocks noChangeArrowheads="1"/>
          </p:cNvSpPr>
          <p:nvPr/>
        </p:nvSpPr>
        <p:spPr bwMode="auto">
          <a:xfrm>
            <a:off x="4819649" y="3389313"/>
            <a:ext cx="404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regw</a:t>
            </a:r>
          </a:p>
        </p:txBody>
      </p:sp>
      <p:sp>
        <p:nvSpPr>
          <p:cNvPr id="51" name="Line 55"/>
          <p:cNvSpPr>
            <a:spLocks noChangeShapeType="1"/>
          </p:cNvSpPr>
          <p:nvPr/>
        </p:nvSpPr>
        <p:spPr bwMode="auto">
          <a:xfrm flipH="1">
            <a:off x="4473574" y="2965450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" name="Text Box 56"/>
          <p:cNvSpPr txBox="1">
            <a:spLocks noChangeArrowheads="1"/>
          </p:cNvSpPr>
          <p:nvPr/>
        </p:nvSpPr>
        <p:spPr bwMode="auto">
          <a:xfrm>
            <a:off x="4359274" y="28527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53" name="Text Box 57"/>
          <p:cNvSpPr txBox="1">
            <a:spLocks noChangeArrowheads="1"/>
          </p:cNvSpPr>
          <p:nvPr/>
        </p:nvSpPr>
        <p:spPr bwMode="auto">
          <a:xfrm>
            <a:off x="4059051" y="2883344"/>
            <a:ext cx="4333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IR5-4</a:t>
            </a:r>
          </a:p>
        </p:txBody>
      </p:sp>
      <p:sp>
        <p:nvSpPr>
          <p:cNvPr id="54" name="Text Box 58"/>
          <p:cNvSpPr txBox="1">
            <a:spLocks noChangeArrowheads="1"/>
          </p:cNvSpPr>
          <p:nvPr/>
        </p:nvSpPr>
        <p:spPr bwMode="auto">
          <a:xfrm>
            <a:off x="7819718" y="731044"/>
            <a:ext cx="5229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IR4.6-7</a:t>
            </a:r>
            <a:endParaRPr lang="en-US" altLang="en-US" dirty="0"/>
          </a:p>
        </p:txBody>
      </p:sp>
      <p:sp>
        <p:nvSpPr>
          <p:cNvPr id="55" name="Line 59"/>
          <p:cNvSpPr>
            <a:spLocks noChangeShapeType="1"/>
          </p:cNvSpPr>
          <p:nvPr/>
        </p:nvSpPr>
        <p:spPr bwMode="auto">
          <a:xfrm>
            <a:off x="6126162" y="2544763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>
            <a:off x="6126162" y="3160713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7" name="Line 61"/>
          <p:cNvSpPr>
            <a:spLocks noChangeShapeType="1"/>
          </p:cNvSpPr>
          <p:nvPr/>
        </p:nvSpPr>
        <p:spPr bwMode="auto">
          <a:xfrm flipH="1">
            <a:off x="6162674" y="24669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" name="Text Box 62"/>
          <p:cNvSpPr txBox="1">
            <a:spLocks noChangeArrowheads="1"/>
          </p:cNvSpPr>
          <p:nvPr/>
        </p:nvSpPr>
        <p:spPr bwMode="auto">
          <a:xfrm>
            <a:off x="6048374" y="23145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59" name="Line 63"/>
          <p:cNvSpPr>
            <a:spLocks noChangeShapeType="1"/>
          </p:cNvSpPr>
          <p:nvPr/>
        </p:nvSpPr>
        <p:spPr bwMode="auto">
          <a:xfrm flipH="1">
            <a:off x="6162674" y="308133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0" name="Text Box 64"/>
          <p:cNvSpPr txBox="1">
            <a:spLocks noChangeArrowheads="1"/>
          </p:cNvSpPr>
          <p:nvPr/>
        </p:nvSpPr>
        <p:spPr bwMode="auto">
          <a:xfrm>
            <a:off x="6048374" y="29289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61" name="Rectangle 65"/>
          <p:cNvSpPr>
            <a:spLocks noChangeArrowheads="1"/>
          </p:cNvSpPr>
          <p:nvPr/>
        </p:nvSpPr>
        <p:spPr bwMode="auto">
          <a:xfrm>
            <a:off x="6356349" y="2276475"/>
            <a:ext cx="192088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2" name="Text Box 66"/>
          <p:cNvSpPr txBox="1">
            <a:spLocks noChangeArrowheads="1"/>
          </p:cNvSpPr>
          <p:nvPr/>
        </p:nvSpPr>
        <p:spPr bwMode="auto">
          <a:xfrm>
            <a:off x="6286499" y="2428875"/>
            <a:ext cx="314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R1</a:t>
            </a:r>
          </a:p>
        </p:txBody>
      </p:sp>
      <p:sp>
        <p:nvSpPr>
          <p:cNvPr id="63" name="Rectangle 67"/>
          <p:cNvSpPr>
            <a:spLocks noChangeArrowheads="1"/>
          </p:cNvSpPr>
          <p:nvPr/>
        </p:nvSpPr>
        <p:spPr bwMode="auto">
          <a:xfrm>
            <a:off x="6356349" y="2928938"/>
            <a:ext cx="192088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4" name="Text Box 68"/>
          <p:cNvSpPr txBox="1">
            <a:spLocks noChangeArrowheads="1"/>
          </p:cNvSpPr>
          <p:nvPr/>
        </p:nvSpPr>
        <p:spPr bwMode="auto">
          <a:xfrm>
            <a:off x="6288087" y="3081338"/>
            <a:ext cx="3143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R2</a:t>
            </a:r>
          </a:p>
        </p:txBody>
      </p:sp>
      <p:sp>
        <p:nvSpPr>
          <p:cNvPr id="71" name="Line 75"/>
          <p:cNvSpPr>
            <a:spLocks noChangeShapeType="1"/>
          </p:cNvSpPr>
          <p:nvPr/>
        </p:nvSpPr>
        <p:spPr bwMode="auto">
          <a:xfrm flipV="1">
            <a:off x="6548437" y="2543968"/>
            <a:ext cx="1174750" cy="23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3" name="Text Box 77"/>
          <p:cNvSpPr txBox="1">
            <a:spLocks noChangeArrowheads="1"/>
          </p:cNvSpPr>
          <p:nvPr/>
        </p:nvSpPr>
        <p:spPr bwMode="auto">
          <a:xfrm>
            <a:off x="6664324" y="23542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0" name="AutoShape 84"/>
          <p:cNvSpPr>
            <a:spLocks noChangeArrowheads="1"/>
          </p:cNvSpPr>
          <p:nvPr/>
        </p:nvSpPr>
        <p:spPr bwMode="auto">
          <a:xfrm rot="16200000">
            <a:off x="6338093" y="3679031"/>
            <a:ext cx="1727200" cy="306388"/>
          </a:xfrm>
          <a:custGeom>
            <a:avLst/>
            <a:gdLst>
              <a:gd name="T0" fmla="*/ 120848026 w 21600"/>
              <a:gd name="T1" fmla="*/ 2173000 h 21600"/>
              <a:gd name="T2" fmla="*/ 69056015 w 21600"/>
              <a:gd name="T3" fmla="*/ 4346000 h 21600"/>
              <a:gd name="T4" fmla="*/ 17264004 w 21600"/>
              <a:gd name="T5" fmla="*/ 2173000 h 21600"/>
              <a:gd name="T6" fmla="*/ 6905601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1" name="Line 85"/>
          <p:cNvSpPr>
            <a:spLocks noChangeShapeType="1"/>
          </p:cNvSpPr>
          <p:nvPr/>
        </p:nvSpPr>
        <p:spPr bwMode="auto">
          <a:xfrm>
            <a:off x="7492999" y="3622675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" name="Line 86"/>
          <p:cNvSpPr>
            <a:spLocks noChangeShapeType="1"/>
          </p:cNvSpPr>
          <p:nvPr/>
        </p:nvSpPr>
        <p:spPr bwMode="auto">
          <a:xfrm flipH="1">
            <a:off x="7531099" y="354488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3" name="Text Box 87"/>
          <p:cNvSpPr txBox="1">
            <a:spLocks noChangeArrowheads="1"/>
          </p:cNvSpPr>
          <p:nvPr/>
        </p:nvSpPr>
        <p:spPr bwMode="auto">
          <a:xfrm>
            <a:off x="7662862" y="33924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4" name="Line 88"/>
          <p:cNvSpPr>
            <a:spLocks noChangeShapeType="1"/>
          </p:cNvSpPr>
          <p:nvPr/>
        </p:nvSpPr>
        <p:spPr bwMode="auto">
          <a:xfrm>
            <a:off x="7162799" y="2892425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5" name="Text Box 89"/>
          <p:cNvSpPr txBox="1">
            <a:spLocks noChangeArrowheads="1"/>
          </p:cNvSpPr>
          <p:nvPr/>
        </p:nvSpPr>
        <p:spPr bwMode="auto">
          <a:xfrm>
            <a:off x="6926262" y="2700338"/>
            <a:ext cx="4397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ALU2</a:t>
            </a:r>
          </a:p>
        </p:txBody>
      </p:sp>
      <p:sp>
        <p:nvSpPr>
          <p:cNvPr id="86" name="Line 90"/>
          <p:cNvSpPr>
            <a:spLocks noChangeShapeType="1"/>
          </p:cNvSpPr>
          <p:nvPr/>
        </p:nvSpPr>
        <p:spPr bwMode="auto">
          <a:xfrm>
            <a:off x="6548437" y="3198813"/>
            <a:ext cx="500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7" name="Line 91"/>
          <p:cNvSpPr>
            <a:spLocks noChangeShapeType="1"/>
          </p:cNvSpPr>
          <p:nvPr/>
        </p:nvSpPr>
        <p:spPr bwMode="auto">
          <a:xfrm flipH="1">
            <a:off x="6816724" y="31210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Text Box 92"/>
          <p:cNvSpPr txBox="1">
            <a:spLocks noChangeArrowheads="1"/>
          </p:cNvSpPr>
          <p:nvPr/>
        </p:nvSpPr>
        <p:spPr bwMode="auto">
          <a:xfrm>
            <a:off x="6702424" y="29686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9" name="Line 93"/>
          <p:cNvSpPr>
            <a:spLocks noChangeShapeType="1"/>
          </p:cNvSpPr>
          <p:nvPr/>
        </p:nvSpPr>
        <p:spPr bwMode="auto">
          <a:xfrm flipH="1">
            <a:off x="4281487" y="2697163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0" name="Text Box 94"/>
          <p:cNvSpPr txBox="1">
            <a:spLocks noChangeArrowheads="1"/>
          </p:cNvSpPr>
          <p:nvPr/>
        </p:nvSpPr>
        <p:spPr bwMode="auto">
          <a:xfrm>
            <a:off x="4205287" y="2544763"/>
            <a:ext cx="203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2</a:t>
            </a:r>
          </a:p>
        </p:txBody>
      </p:sp>
      <p:sp>
        <p:nvSpPr>
          <p:cNvPr id="93" name="Text Box 98"/>
          <p:cNvSpPr txBox="1">
            <a:spLocks noChangeArrowheads="1"/>
          </p:cNvSpPr>
          <p:nvPr/>
        </p:nvSpPr>
        <p:spPr bwMode="auto">
          <a:xfrm>
            <a:off x="6702424" y="33528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95" name="Rectangle 100"/>
          <p:cNvSpPr>
            <a:spLocks noChangeArrowheads="1"/>
          </p:cNvSpPr>
          <p:nvPr/>
        </p:nvSpPr>
        <p:spPr bwMode="auto">
          <a:xfrm>
            <a:off x="5319712" y="3735388"/>
            <a:ext cx="190500" cy="26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SE</a:t>
            </a:r>
          </a:p>
        </p:txBody>
      </p:sp>
      <p:sp>
        <p:nvSpPr>
          <p:cNvPr id="96" name="Line 101"/>
          <p:cNvSpPr>
            <a:spLocks noChangeShapeType="1"/>
          </p:cNvSpPr>
          <p:nvPr/>
        </p:nvSpPr>
        <p:spPr bwMode="auto">
          <a:xfrm>
            <a:off x="5511799" y="3889375"/>
            <a:ext cx="153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7" name="Line 102"/>
          <p:cNvSpPr>
            <a:spLocks noChangeShapeType="1"/>
          </p:cNvSpPr>
          <p:nvPr/>
        </p:nvSpPr>
        <p:spPr bwMode="auto">
          <a:xfrm flipH="1">
            <a:off x="5856287" y="3811588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8" name="Text Box 103"/>
          <p:cNvSpPr txBox="1">
            <a:spLocks noChangeArrowheads="1"/>
          </p:cNvSpPr>
          <p:nvPr/>
        </p:nvSpPr>
        <p:spPr bwMode="auto">
          <a:xfrm>
            <a:off x="5741987" y="36972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99" name="Line 104"/>
          <p:cNvSpPr>
            <a:spLocks noChangeShapeType="1"/>
          </p:cNvSpPr>
          <p:nvPr/>
        </p:nvSpPr>
        <p:spPr bwMode="auto">
          <a:xfrm>
            <a:off x="4321174" y="3889375"/>
            <a:ext cx="99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0" name="Line 105"/>
          <p:cNvSpPr>
            <a:spLocks noChangeShapeType="1"/>
          </p:cNvSpPr>
          <p:nvPr/>
        </p:nvSpPr>
        <p:spPr bwMode="auto">
          <a:xfrm>
            <a:off x="4321174" y="3044825"/>
            <a:ext cx="0" cy="84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1" name="Text Box 106"/>
          <p:cNvSpPr txBox="1">
            <a:spLocks noChangeArrowheads="1"/>
          </p:cNvSpPr>
          <p:nvPr/>
        </p:nvSpPr>
        <p:spPr bwMode="auto">
          <a:xfrm>
            <a:off x="4256087" y="3706813"/>
            <a:ext cx="4381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Imm4</a:t>
            </a:r>
          </a:p>
        </p:txBody>
      </p:sp>
      <p:sp>
        <p:nvSpPr>
          <p:cNvPr id="102" name="Rectangle 107"/>
          <p:cNvSpPr>
            <a:spLocks noChangeArrowheads="1"/>
          </p:cNvSpPr>
          <p:nvPr/>
        </p:nvSpPr>
        <p:spPr bwMode="auto">
          <a:xfrm>
            <a:off x="5319712" y="4043363"/>
            <a:ext cx="190500" cy="26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ZE</a:t>
            </a:r>
          </a:p>
        </p:txBody>
      </p:sp>
      <p:sp>
        <p:nvSpPr>
          <p:cNvPr id="103" name="Line 108"/>
          <p:cNvSpPr>
            <a:spLocks noChangeShapeType="1"/>
          </p:cNvSpPr>
          <p:nvPr/>
        </p:nvSpPr>
        <p:spPr bwMode="auto">
          <a:xfrm>
            <a:off x="5511799" y="4195763"/>
            <a:ext cx="15367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4" name="Line 109"/>
          <p:cNvSpPr>
            <a:spLocks noChangeShapeType="1"/>
          </p:cNvSpPr>
          <p:nvPr/>
        </p:nvSpPr>
        <p:spPr bwMode="auto">
          <a:xfrm flipH="1">
            <a:off x="5856287" y="4156075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5" name="Text Box 110"/>
          <p:cNvSpPr txBox="1">
            <a:spLocks noChangeArrowheads="1"/>
          </p:cNvSpPr>
          <p:nvPr/>
        </p:nvSpPr>
        <p:spPr bwMode="auto">
          <a:xfrm>
            <a:off x="5741987" y="40036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06" name="Line 111"/>
          <p:cNvSpPr>
            <a:spLocks noChangeShapeType="1"/>
          </p:cNvSpPr>
          <p:nvPr/>
        </p:nvSpPr>
        <p:spPr bwMode="auto">
          <a:xfrm>
            <a:off x="4321174" y="4195763"/>
            <a:ext cx="99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" name="Text Box 112"/>
          <p:cNvSpPr txBox="1">
            <a:spLocks noChangeArrowheads="1"/>
          </p:cNvSpPr>
          <p:nvPr/>
        </p:nvSpPr>
        <p:spPr bwMode="auto">
          <a:xfrm>
            <a:off x="4256087" y="4013200"/>
            <a:ext cx="438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Imm5</a:t>
            </a:r>
          </a:p>
        </p:txBody>
      </p:sp>
      <p:sp>
        <p:nvSpPr>
          <p:cNvPr id="108" name="Line 113"/>
          <p:cNvSpPr>
            <a:spLocks noChangeShapeType="1"/>
          </p:cNvSpPr>
          <p:nvPr/>
        </p:nvSpPr>
        <p:spPr bwMode="auto">
          <a:xfrm>
            <a:off x="4321174" y="3889375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" name="Line 114"/>
          <p:cNvSpPr>
            <a:spLocks noChangeShapeType="1"/>
          </p:cNvSpPr>
          <p:nvPr/>
        </p:nvSpPr>
        <p:spPr bwMode="auto">
          <a:xfrm flipH="1">
            <a:off x="4972049" y="381158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0" name="Text Box 115"/>
          <p:cNvSpPr txBox="1">
            <a:spLocks noChangeArrowheads="1"/>
          </p:cNvSpPr>
          <p:nvPr/>
        </p:nvSpPr>
        <p:spPr bwMode="auto">
          <a:xfrm>
            <a:off x="4857749" y="36972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111" name="Line 116"/>
          <p:cNvSpPr>
            <a:spLocks noChangeShapeType="1"/>
          </p:cNvSpPr>
          <p:nvPr/>
        </p:nvSpPr>
        <p:spPr bwMode="auto">
          <a:xfrm flipH="1">
            <a:off x="4972049" y="41179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2" name="Text Box 117"/>
          <p:cNvSpPr txBox="1">
            <a:spLocks noChangeArrowheads="1"/>
          </p:cNvSpPr>
          <p:nvPr/>
        </p:nvSpPr>
        <p:spPr bwMode="auto">
          <a:xfrm>
            <a:off x="4857749" y="40036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113" name="Text Box 118"/>
          <p:cNvSpPr txBox="1">
            <a:spLocks noChangeArrowheads="1"/>
          </p:cNvSpPr>
          <p:nvPr/>
        </p:nvSpPr>
        <p:spPr bwMode="auto">
          <a:xfrm>
            <a:off x="5741987" y="2428875"/>
            <a:ext cx="441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data1</a:t>
            </a:r>
          </a:p>
        </p:txBody>
      </p:sp>
      <p:sp>
        <p:nvSpPr>
          <p:cNvPr id="114" name="Text Box 119"/>
          <p:cNvSpPr txBox="1">
            <a:spLocks noChangeArrowheads="1"/>
          </p:cNvSpPr>
          <p:nvPr/>
        </p:nvSpPr>
        <p:spPr bwMode="auto">
          <a:xfrm>
            <a:off x="5741987" y="3044825"/>
            <a:ext cx="441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data2</a:t>
            </a:r>
          </a:p>
        </p:txBody>
      </p:sp>
      <p:sp>
        <p:nvSpPr>
          <p:cNvPr id="115" name="Text Box 120"/>
          <p:cNvSpPr txBox="1">
            <a:spLocks noChangeArrowheads="1"/>
          </p:cNvSpPr>
          <p:nvPr/>
        </p:nvSpPr>
        <p:spPr bwMode="auto">
          <a:xfrm>
            <a:off x="5741987" y="338931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dataw</a:t>
            </a:r>
          </a:p>
        </p:txBody>
      </p:sp>
      <p:sp>
        <p:nvSpPr>
          <p:cNvPr id="116" name="Line 121"/>
          <p:cNvSpPr>
            <a:spLocks noChangeShapeType="1"/>
          </p:cNvSpPr>
          <p:nvPr/>
        </p:nvSpPr>
        <p:spPr bwMode="auto">
          <a:xfrm flipH="1">
            <a:off x="6126162" y="3505200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7" name="Line 122"/>
          <p:cNvSpPr>
            <a:spLocks noChangeShapeType="1"/>
          </p:cNvSpPr>
          <p:nvPr/>
        </p:nvSpPr>
        <p:spPr bwMode="auto">
          <a:xfrm flipH="1">
            <a:off x="6240462" y="3427413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8" name="Text Box 123"/>
          <p:cNvSpPr txBox="1">
            <a:spLocks noChangeArrowheads="1"/>
          </p:cNvSpPr>
          <p:nvPr/>
        </p:nvSpPr>
        <p:spPr bwMode="auto">
          <a:xfrm>
            <a:off x="6126162" y="32750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19" name="Line 124"/>
          <p:cNvSpPr>
            <a:spLocks noChangeShapeType="1"/>
          </p:cNvSpPr>
          <p:nvPr/>
        </p:nvSpPr>
        <p:spPr bwMode="auto">
          <a:xfrm>
            <a:off x="6356349" y="3505200"/>
            <a:ext cx="0" cy="998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0" name="Freeform 125"/>
          <p:cNvSpPr>
            <a:spLocks/>
          </p:cNvSpPr>
          <p:nvPr/>
        </p:nvSpPr>
        <p:spPr bwMode="auto">
          <a:xfrm>
            <a:off x="7723187" y="2047875"/>
            <a:ext cx="766762" cy="1881188"/>
          </a:xfrm>
          <a:custGeom>
            <a:avLst/>
            <a:gdLst>
              <a:gd name="T0" fmla="*/ 0 w 483"/>
              <a:gd name="T1" fmla="*/ 0 h 1185"/>
              <a:gd name="T2" fmla="*/ 0 w 483"/>
              <a:gd name="T3" fmla="*/ 652463 h 1185"/>
              <a:gd name="T4" fmla="*/ 344487 w 483"/>
              <a:gd name="T5" fmla="*/ 922338 h 1185"/>
              <a:gd name="T6" fmla="*/ 0 w 483"/>
              <a:gd name="T7" fmla="*/ 1228725 h 1185"/>
              <a:gd name="T8" fmla="*/ 0 w 483"/>
              <a:gd name="T9" fmla="*/ 1881188 h 1185"/>
              <a:gd name="T10" fmla="*/ 766762 w 483"/>
              <a:gd name="T11" fmla="*/ 1344613 h 1185"/>
              <a:gd name="T12" fmla="*/ 766762 w 483"/>
              <a:gd name="T13" fmla="*/ 460375 h 1185"/>
              <a:gd name="T14" fmla="*/ 0 w 483"/>
              <a:gd name="T15" fmla="*/ 0 h 11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83"/>
              <a:gd name="T25" fmla="*/ 0 h 1185"/>
              <a:gd name="T26" fmla="*/ 483 w 483"/>
              <a:gd name="T27" fmla="*/ 1185 h 11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83" h="1185">
                <a:moveTo>
                  <a:pt x="0" y="0"/>
                </a:moveTo>
                <a:lnTo>
                  <a:pt x="0" y="411"/>
                </a:lnTo>
                <a:lnTo>
                  <a:pt x="217" y="581"/>
                </a:lnTo>
                <a:lnTo>
                  <a:pt x="0" y="774"/>
                </a:lnTo>
                <a:lnTo>
                  <a:pt x="0" y="1185"/>
                </a:lnTo>
                <a:lnTo>
                  <a:pt x="483" y="847"/>
                </a:lnTo>
                <a:lnTo>
                  <a:pt x="483" y="29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1" name="Line 126"/>
          <p:cNvSpPr>
            <a:spLocks noChangeShapeType="1"/>
          </p:cNvSpPr>
          <p:nvPr/>
        </p:nvSpPr>
        <p:spPr bwMode="auto">
          <a:xfrm>
            <a:off x="7354887" y="3697287"/>
            <a:ext cx="138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2" name="Line 127"/>
          <p:cNvSpPr>
            <a:spLocks noChangeShapeType="1"/>
          </p:cNvSpPr>
          <p:nvPr/>
        </p:nvSpPr>
        <p:spPr bwMode="auto">
          <a:xfrm flipV="1">
            <a:off x="7491412" y="3622675"/>
            <a:ext cx="1587" cy="74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3" name="Line 128"/>
          <p:cNvSpPr>
            <a:spLocks noChangeShapeType="1"/>
          </p:cNvSpPr>
          <p:nvPr/>
        </p:nvSpPr>
        <p:spPr bwMode="auto">
          <a:xfrm>
            <a:off x="1384300" y="4081463"/>
            <a:ext cx="30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4" name="Line 129"/>
          <p:cNvSpPr>
            <a:spLocks noChangeShapeType="1"/>
          </p:cNvSpPr>
          <p:nvPr/>
        </p:nvSpPr>
        <p:spPr bwMode="auto">
          <a:xfrm>
            <a:off x="1384300" y="4081463"/>
            <a:ext cx="0" cy="1114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5" name="Line 130"/>
          <p:cNvSpPr>
            <a:spLocks noChangeShapeType="1"/>
          </p:cNvSpPr>
          <p:nvPr/>
        </p:nvSpPr>
        <p:spPr bwMode="auto">
          <a:xfrm>
            <a:off x="1384300" y="5195888"/>
            <a:ext cx="52419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6" name="Line 131"/>
          <p:cNvSpPr>
            <a:spLocks noChangeShapeType="1"/>
          </p:cNvSpPr>
          <p:nvPr/>
        </p:nvSpPr>
        <p:spPr bwMode="auto">
          <a:xfrm>
            <a:off x="6626224" y="2546350"/>
            <a:ext cx="0" cy="2649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7" name="Line 133"/>
          <p:cNvSpPr>
            <a:spLocks noChangeShapeType="1"/>
          </p:cNvSpPr>
          <p:nvPr/>
        </p:nvSpPr>
        <p:spPr bwMode="auto">
          <a:xfrm>
            <a:off x="846138" y="3082925"/>
            <a:ext cx="42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8" name="Line 134"/>
          <p:cNvSpPr>
            <a:spLocks noChangeShapeType="1"/>
          </p:cNvSpPr>
          <p:nvPr/>
        </p:nvSpPr>
        <p:spPr bwMode="auto">
          <a:xfrm flipV="1">
            <a:off x="846138" y="1470025"/>
            <a:ext cx="0" cy="161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9" name="Line 135"/>
          <p:cNvSpPr>
            <a:spLocks noChangeShapeType="1"/>
          </p:cNvSpPr>
          <p:nvPr/>
        </p:nvSpPr>
        <p:spPr bwMode="auto">
          <a:xfrm flipV="1">
            <a:off x="6702424" y="1470025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0" name="Line 136"/>
          <p:cNvSpPr>
            <a:spLocks noChangeShapeType="1"/>
          </p:cNvSpPr>
          <p:nvPr/>
        </p:nvSpPr>
        <p:spPr bwMode="auto">
          <a:xfrm flipH="1">
            <a:off x="846138" y="1470024"/>
            <a:ext cx="5856286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1" name="Rectangle 138"/>
          <p:cNvSpPr>
            <a:spLocks noChangeArrowheads="1"/>
          </p:cNvSpPr>
          <p:nvPr/>
        </p:nvSpPr>
        <p:spPr bwMode="auto">
          <a:xfrm>
            <a:off x="8720137" y="2660650"/>
            <a:ext cx="192087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2" name="Line 139"/>
          <p:cNvSpPr>
            <a:spLocks noChangeShapeType="1"/>
          </p:cNvSpPr>
          <p:nvPr/>
        </p:nvSpPr>
        <p:spPr bwMode="auto">
          <a:xfrm>
            <a:off x="8489949" y="2928938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" name="AutoShape 140"/>
          <p:cNvSpPr>
            <a:spLocks noChangeArrowheads="1"/>
          </p:cNvSpPr>
          <p:nvPr/>
        </p:nvSpPr>
        <p:spPr bwMode="auto">
          <a:xfrm rot="10800000">
            <a:off x="6088062" y="4503738"/>
            <a:ext cx="498475" cy="192087"/>
          </a:xfrm>
          <a:custGeom>
            <a:avLst/>
            <a:gdLst>
              <a:gd name="T0" fmla="*/ 10065641 w 21600"/>
              <a:gd name="T1" fmla="*/ 854111 h 21600"/>
              <a:gd name="T2" fmla="*/ 5751801 w 21600"/>
              <a:gd name="T3" fmla="*/ 1708214 h 21600"/>
              <a:gd name="T4" fmla="*/ 1437939 w 21600"/>
              <a:gd name="T5" fmla="*/ 854111 h 21600"/>
              <a:gd name="T6" fmla="*/ 5751801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4" name="Line 141"/>
          <p:cNvSpPr>
            <a:spLocks noChangeShapeType="1"/>
          </p:cNvSpPr>
          <p:nvPr/>
        </p:nvSpPr>
        <p:spPr bwMode="auto">
          <a:xfrm rot="16200000" flipH="1">
            <a:off x="9028112" y="3851275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5" name="Line 145"/>
          <p:cNvSpPr>
            <a:spLocks noChangeShapeType="1"/>
          </p:cNvSpPr>
          <p:nvPr/>
        </p:nvSpPr>
        <p:spPr bwMode="auto">
          <a:xfrm rot="16200000">
            <a:off x="6068218" y="4485481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6" name="Line 146"/>
          <p:cNvSpPr>
            <a:spLocks noChangeShapeType="1"/>
          </p:cNvSpPr>
          <p:nvPr/>
        </p:nvSpPr>
        <p:spPr bwMode="auto">
          <a:xfrm rot="16200000">
            <a:off x="6068218" y="4791869"/>
            <a:ext cx="192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7" name="Line 148"/>
          <p:cNvSpPr>
            <a:spLocks noChangeShapeType="1"/>
          </p:cNvSpPr>
          <p:nvPr/>
        </p:nvSpPr>
        <p:spPr bwMode="auto">
          <a:xfrm flipV="1">
            <a:off x="6510337" y="4695825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8" name="Line 149"/>
          <p:cNvSpPr>
            <a:spLocks noChangeShapeType="1"/>
          </p:cNvSpPr>
          <p:nvPr/>
        </p:nvSpPr>
        <p:spPr bwMode="auto">
          <a:xfrm>
            <a:off x="6510337" y="4849813"/>
            <a:ext cx="251698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9" name="Line 150"/>
          <p:cNvSpPr>
            <a:spLocks noChangeShapeType="1"/>
          </p:cNvSpPr>
          <p:nvPr/>
        </p:nvSpPr>
        <p:spPr bwMode="auto">
          <a:xfrm flipV="1">
            <a:off x="9027318" y="2915444"/>
            <a:ext cx="0" cy="1920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0" name="Line 151"/>
          <p:cNvSpPr>
            <a:spLocks noChangeShapeType="1"/>
          </p:cNvSpPr>
          <p:nvPr/>
        </p:nvSpPr>
        <p:spPr bwMode="auto">
          <a:xfrm flipV="1">
            <a:off x="8912224" y="2913063"/>
            <a:ext cx="1150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1" name="Text Box 152"/>
          <p:cNvSpPr txBox="1">
            <a:spLocks noChangeArrowheads="1"/>
          </p:cNvSpPr>
          <p:nvPr/>
        </p:nvSpPr>
        <p:spPr bwMode="auto">
          <a:xfrm>
            <a:off x="8869362" y="3858168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42" name="Line 153"/>
          <p:cNvSpPr>
            <a:spLocks noChangeShapeType="1"/>
          </p:cNvSpPr>
          <p:nvPr/>
        </p:nvSpPr>
        <p:spPr bwMode="auto">
          <a:xfrm>
            <a:off x="4013199" y="4235450"/>
            <a:ext cx="11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" name="Line 154"/>
          <p:cNvSpPr>
            <a:spLocks noChangeShapeType="1"/>
          </p:cNvSpPr>
          <p:nvPr/>
        </p:nvSpPr>
        <p:spPr bwMode="auto">
          <a:xfrm>
            <a:off x="4129087" y="4235450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4" name="Line 155"/>
          <p:cNvSpPr>
            <a:spLocks noChangeShapeType="1"/>
          </p:cNvSpPr>
          <p:nvPr/>
        </p:nvSpPr>
        <p:spPr bwMode="auto">
          <a:xfrm>
            <a:off x="4129087" y="4887913"/>
            <a:ext cx="2035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" name="Text Box 156"/>
          <p:cNvSpPr txBox="1">
            <a:spLocks noChangeArrowheads="1"/>
          </p:cNvSpPr>
          <p:nvPr/>
        </p:nvSpPr>
        <p:spPr bwMode="auto">
          <a:xfrm>
            <a:off x="5587999" y="4429125"/>
            <a:ext cx="4572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RegIn</a:t>
            </a:r>
          </a:p>
        </p:txBody>
      </p:sp>
      <p:sp>
        <p:nvSpPr>
          <p:cNvPr id="146" name="Line 157"/>
          <p:cNvSpPr>
            <a:spLocks noChangeShapeType="1"/>
          </p:cNvSpPr>
          <p:nvPr/>
        </p:nvSpPr>
        <p:spPr bwMode="auto">
          <a:xfrm>
            <a:off x="8228012" y="21621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7" name="Text Box 158"/>
          <p:cNvSpPr txBox="1">
            <a:spLocks noChangeArrowheads="1"/>
          </p:cNvSpPr>
          <p:nvPr/>
        </p:nvSpPr>
        <p:spPr bwMode="auto">
          <a:xfrm>
            <a:off x="7962899" y="1970088"/>
            <a:ext cx="4968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ALUop</a:t>
            </a:r>
          </a:p>
        </p:txBody>
      </p:sp>
      <p:sp>
        <p:nvSpPr>
          <p:cNvPr id="148" name="Line 159"/>
          <p:cNvSpPr>
            <a:spLocks noChangeShapeType="1"/>
          </p:cNvSpPr>
          <p:nvPr/>
        </p:nvSpPr>
        <p:spPr bwMode="auto">
          <a:xfrm rot="16200000" flipH="1">
            <a:off x="8181974" y="21240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9" name="Text Box 160"/>
          <p:cNvSpPr txBox="1">
            <a:spLocks noChangeArrowheads="1"/>
          </p:cNvSpPr>
          <p:nvPr/>
        </p:nvSpPr>
        <p:spPr bwMode="auto">
          <a:xfrm>
            <a:off x="8221662" y="21224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150" name="Line 161"/>
          <p:cNvSpPr>
            <a:spLocks noChangeShapeType="1"/>
          </p:cNvSpPr>
          <p:nvPr/>
        </p:nvSpPr>
        <p:spPr bwMode="auto">
          <a:xfrm flipV="1">
            <a:off x="3898899" y="45434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1" name="Text Box 162"/>
          <p:cNvSpPr txBox="1">
            <a:spLocks noChangeArrowheads="1"/>
          </p:cNvSpPr>
          <p:nvPr/>
        </p:nvSpPr>
        <p:spPr bwMode="auto">
          <a:xfrm>
            <a:off x="3035300" y="4657725"/>
            <a:ext cx="6080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MDRload</a:t>
            </a:r>
          </a:p>
        </p:txBody>
      </p:sp>
      <p:sp>
        <p:nvSpPr>
          <p:cNvPr id="152" name="Line 163"/>
          <p:cNvSpPr>
            <a:spLocks noChangeShapeType="1"/>
          </p:cNvSpPr>
          <p:nvPr/>
        </p:nvSpPr>
        <p:spPr bwMode="auto">
          <a:xfrm>
            <a:off x="3936999" y="2162175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" name="Text Box 164"/>
          <p:cNvSpPr txBox="1">
            <a:spLocks noChangeArrowheads="1"/>
          </p:cNvSpPr>
          <p:nvPr/>
        </p:nvSpPr>
        <p:spPr bwMode="auto">
          <a:xfrm>
            <a:off x="3724441" y="1946275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IR2ld</a:t>
            </a:r>
            <a:endParaRPr lang="en-US" altLang="en-US" u="sng" dirty="0"/>
          </a:p>
        </p:txBody>
      </p:sp>
      <p:sp>
        <p:nvSpPr>
          <p:cNvPr id="154" name="Text Box 166"/>
          <p:cNvSpPr txBox="1">
            <a:spLocks noChangeArrowheads="1"/>
          </p:cNvSpPr>
          <p:nvPr/>
        </p:nvSpPr>
        <p:spPr bwMode="auto">
          <a:xfrm rot="10800000">
            <a:off x="8643242" y="2696955"/>
            <a:ext cx="307777" cy="436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ALUout</a:t>
            </a:r>
          </a:p>
        </p:txBody>
      </p:sp>
      <p:sp>
        <p:nvSpPr>
          <p:cNvPr id="155" name="Text Box 167"/>
          <p:cNvSpPr txBox="1">
            <a:spLocks noChangeArrowheads="1"/>
          </p:cNvSpPr>
          <p:nvPr/>
        </p:nvSpPr>
        <p:spPr bwMode="auto">
          <a:xfrm>
            <a:off x="5362574" y="2890838"/>
            <a:ext cx="354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RF</a:t>
            </a:r>
          </a:p>
        </p:txBody>
      </p:sp>
      <p:sp>
        <p:nvSpPr>
          <p:cNvPr id="156" name="Line 168"/>
          <p:cNvSpPr>
            <a:spLocks noChangeShapeType="1"/>
          </p:cNvSpPr>
          <p:nvPr/>
        </p:nvSpPr>
        <p:spPr bwMode="auto">
          <a:xfrm>
            <a:off x="5510212" y="22383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7" name="Text Box 169"/>
          <p:cNvSpPr txBox="1">
            <a:spLocks noChangeArrowheads="1"/>
          </p:cNvSpPr>
          <p:nvPr/>
        </p:nvSpPr>
        <p:spPr bwMode="auto">
          <a:xfrm>
            <a:off x="5249862" y="2046288"/>
            <a:ext cx="5556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RFWrite</a:t>
            </a:r>
          </a:p>
        </p:txBody>
      </p:sp>
      <p:sp>
        <p:nvSpPr>
          <p:cNvPr id="158" name="Rectangle 170"/>
          <p:cNvSpPr>
            <a:spLocks noChangeArrowheads="1"/>
          </p:cNvSpPr>
          <p:nvPr/>
        </p:nvSpPr>
        <p:spPr bwMode="auto">
          <a:xfrm>
            <a:off x="8029574" y="3927475"/>
            <a:ext cx="192088" cy="1920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9" name="Rectangle 171"/>
          <p:cNvSpPr>
            <a:spLocks noChangeArrowheads="1"/>
          </p:cNvSpPr>
          <p:nvPr/>
        </p:nvSpPr>
        <p:spPr bwMode="auto">
          <a:xfrm>
            <a:off x="8221662" y="3927475"/>
            <a:ext cx="192087" cy="1920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60" name="Text Box 172"/>
          <p:cNvSpPr txBox="1">
            <a:spLocks noChangeArrowheads="1"/>
          </p:cNvSpPr>
          <p:nvPr/>
        </p:nvSpPr>
        <p:spPr bwMode="auto">
          <a:xfrm>
            <a:off x="8029574" y="3927475"/>
            <a:ext cx="2571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N</a:t>
            </a:r>
          </a:p>
        </p:txBody>
      </p:sp>
      <p:sp>
        <p:nvSpPr>
          <p:cNvPr id="161" name="Text Box 173"/>
          <p:cNvSpPr txBox="1">
            <a:spLocks noChangeArrowheads="1"/>
          </p:cNvSpPr>
          <p:nvPr/>
        </p:nvSpPr>
        <p:spPr bwMode="auto">
          <a:xfrm>
            <a:off x="8221662" y="3927475"/>
            <a:ext cx="2460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</a:t>
            </a:r>
          </a:p>
        </p:txBody>
      </p:sp>
      <p:sp>
        <p:nvSpPr>
          <p:cNvPr id="162" name="Line 174"/>
          <p:cNvSpPr>
            <a:spLocks noChangeShapeType="1"/>
          </p:cNvSpPr>
          <p:nvPr/>
        </p:nvSpPr>
        <p:spPr bwMode="auto">
          <a:xfrm>
            <a:off x="8105774" y="3659188"/>
            <a:ext cx="0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3" name="Line 175"/>
          <p:cNvSpPr>
            <a:spLocks noChangeShapeType="1"/>
          </p:cNvSpPr>
          <p:nvPr/>
        </p:nvSpPr>
        <p:spPr bwMode="auto">
          <a:xfrm>
            <a:off x="8297862" y="3544888"/>
            <a:ext cx="0" cy="382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" name="Line 176"/>
          <p:cNvSpPr>
            <a:spLocks noChangeShapeType="1"/>
          </p:cNvSpPr>
          <p:nvPr/>
        </p:nvSpPr>
        <p:spPr bwMode="auto">
          <a:xfrm>
            <a:off x="7799387" y="4043363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5" name="Text Box 177"/>
          <p:cNvSpPr txBox="1">
            <a:spLocks noChangeArrowheads="1"/>
          </p:cNvSpPr>
          <p:nvPr/>
        </p:nvSpPr>
        <p:spPr bwMode="auto">
          <a:xfrm>
            <a:off x="7343774" y="4018756"/>
            <a:ext cx="6191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FlagWrite</a:t>
            </a:r>
            <a:endParaRPr lang="en-US" altLang="en-US" u="sng" dirty="0"/>
          </a:p>
        </p:txBody>
      </p:sp>
      <p:sp>
        <p:nvSpPr>
          <p:cNvPr id="166" name="Line 178"/>
          <p:cNvSpPr>
            <a:spLocks noChangeShapeType="1"/>
          </p:cNvSpPr>
          <p:nvPr/>
        </p:nvSpPr>
        <p:spPr bwMode="auto">
          <a:xfrm>
            <a:off x="8143874" y="4119563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7" name="Line 179"/>
          <p:cNvSpPr>
            <a:spLocks noChangeShapeType="1"/>
          </p:cNvSpPr>
          <p:nvPr/>
        </p:nvSpPr>
        <p:spPr bwMode="auto">
          <a:xfrm>
            <a:off x="8297862" y="4119563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8" name="Line 180"/>
          <p:cNvSpPr>
            <a:spLocks noChangeShapeType="1"/>
          </p:cNvSpPr>
          <p:nvPr/>
        </p:nvSpPr>
        <p:spPr bwMode="auto">
          <a:xfrm flipV="1">
            <a:off x="883860" y="391794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9" name="Text Box 181"/>
          <p:cNvSpPr txBox="1">
            <a:spLocks noChangeArrowheads="1"/>
          </p:cNvSpPr>
          <p:nvPr/>
        </p:nvSpPr>
        <p:spPr bwMode="auto">
          <a:xfrm>
            <a:off x="570725" y="4003675"/>
            <a:ext cx="5397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PCwrite</a:t>
            </a:r>
            <a:endParaRPr lang="en-US" altLang="en-US" u="sng" dirty="0"/>
          </a:p>
        </p:txBody>
      </p:sp>
      <p:sp>
        <p:nvSpPr>
          <p:cNvPr id="170" name="Line 182"/>
          <p:cNvSpPr>
            <a:spLocks noChangeShapeType="1"/>
          </p:cNvSpPr>
          <p:nvPr/>
        </p:nvSpPr>
        <p:spPr bwMode="auto">
          <a:xfrm flipV="1">
            <a:off x="8566149" y="1201738"/>
            <a:ext cx="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1" name="Line 183"/>
          <p:cNvSpPr>
            <a:spLocks noChangeShapeType="1"/>
          </p:cNvSpPr>
          <p:nvPr/>
        </p:nvSpPr>
        <p:spPr bwMode="auto">
          <a:xfrm flipH="1">
            <a:off x="269875" y="1201738"/>
            <a:ext cx="82970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2" name="Line 184"/>
          <p:cNvSpPr>
            <a:spLocks noChangeShapeType="1"/>
          </p:cNvSpPr>
          <p:nvPr/>
        </p:nvSpPr>
        <p:spPr bwMode="auto">
          <a:xfrm>
            <a:off x="269875" y="1210469"/>
            <a:ext cx="0" cy="2171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3" name="Line 185"/>
          <p:cNvSpPr>
            <a:spLocks noChangeShapeType="1"/>
          </p:cNvSpPr>
          <p:nvPr/>
        </p:nvSpPr>
        <p:spPr bwMode="auto">
          <a:xfrm flipV="1">
            <a:off x="583408" y="3567112"/>
            <a:ext cx="21193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" name="Line 186"/>
          <p:cNvSpPr>
            <a:spLocks noChangeShapeType="1"/>
          </p:cNvSpPr>
          <p:nvPr/>
        </p:nvSpPr>
        <p:spPr bwMode="auto">
          <a:xfrm rot="16200000" flipH="1">
            <a:off x="8528049" y="14319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5" name="Text Box 187"/>
          <p:cNvSpPr txBox="1">
            <a:spLocks noChangeArrowheads="1"/>
          </p:cNvSpPr>
          <p:nvPr/>
        </p:nvSpPr>
        <p:spPr bwMode="auto">
          <a:xfrm>
            <a:off x="8413749" y="14700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76" name="Line 188"/>
          <p:cNvSpPr>
            <a:spLocks noChangeShapeType="1"/>
          </p:cNvSpPr>
          <p:nvPr/>
        </p:nvSpPr>
        <p:spPr bwMode="auto">
          <a:xfrm>
            <a:off x="4321174" y="4389438"/>
            <a:ext cx="2727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7" name="Line 189"/>
          <p:cNvSpPr>
            <a:spLocks noChangeShapeType="1"/>
          </p:cNvSpPr>
          <p:nvPr/>
        </p:nvSpPr>
        <p:spPr bwMode="auto">
          <a:xfrm>
            <a:off x="4321174" y="4197350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8" name="Text Box 190"/>
          <p:cNvSpPr txBox="1">
            <a:spLocks noChangeArrowheads="1"/>
          </p:cNvSpPr>
          <p:nvPr/>
        </p:nvSpPr>
        <p:spPr bwMode="auto">
          <a:xfrm>
            <a:off x="4244974" y="4197350"/>
            <a:ext cx="438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Imm3</a:t>
            </a:r>
          </a:p>
        </p:txBody>
      </p:sp>
      <p:sp>
        <p:nvSpPr>
          <p:cNvPr id="179" name="Rectangle 191"/>
          <p:cNvSpPr>
            <a:spLocks noChangeArrowheads="1"/>
          </p:cNvSpPr>
          <p:nvPr/>
        </p:nvSpPr>
        <p:spPr bwMode="auto">
          <a:xfrm>
            <a:off x="5051424" y="4235450"/>
            <a:ext cx="190500" cy="268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ZE</a:t>
            </a:r>
          </a:p>
        </p:txBody>
      </p:sp>
      <p:sp>
        <p:nvSpPr>
          <p:cNvPr id="180" name="Text Box 192"/>
          <p:cNvSpPr txBox="1">
            <a:spLocks noChangeArrowheads="1"/>
          </p:cNvSpPr>
          <p:nvPr/>
        </p:nvSpPr>
        <p:spPr bwMode="auto">
          <a:xfrm>
            <a:off x="1187450" y="29765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81" name="Text Box 193"/>
          <p:cNvSpPr txBox="1">
            <a:spLocks noChangeArrowheads="1"/>
          </p:cNvSpPr>
          <p:nvPr/>
        </p:nvSpPr>
        <p:spPr bwMode="auto">
          <a:xfrm>
            <a:off x="1192213" y="33131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182" name="Text Box 194"/>
          <p:cNvSpPr txBox="1">
            <a:spLocks noChangeArrowheads="1"/>
          </p:cNvSpPr>
          <p:nvPr/>
        </p:nvSpPr>
        <p:spPr bwMode="auto">
          <a:xfrm>
            <a:off x="4359274" y="26606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183" name="Text Box 195"/>
          <p:cNvSpPr txBox="1">
            <a:spLocks noChangeArrowheads="1"/>
          </p:cNvSpPr>
          <p:nvPr/>
        </p:nvSpPr>
        <p:spPr bwMode="auto">
          <a:xfrm>
            <a:off x="4359274" y="22764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86" name="Text Box 198"/>
          <p:cNvSpPr txBox="1">
            <a:spLocks noChangeArrowheads="1"/>
          </p:cNvSpPr>
          <p:nvPr/>
        </p:nvSpPr>
        <p:spPr bwMode="auto">
          <a:xfrm>
            <a:off x="6998471" y="3121025"/>
            <a:ext cx="3000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00</a:t>
            </a:r>
            <a:endParaRPr lang="en-US" altLang="en-US" dirty="0"/>
          </a:p>
        </p:txBody>
      </p:sp>
      <p:sp>
        <p:nvSpPr>
          <p:cNvPr id="188" name="Text Box 200"/>
          <p:cNvSpPr txBox="1">
            <a:spLocks noChangeArrowheads="1"/>
          </p:cNvSpPr>
          <p:nvPr/>
        </p:nvSpPr>
        <p:spPr bwMode="auto">
          <a:xfrm>
            <a:off x="6998471" y="3735388"/>
            <a:ext cx="3000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01</a:t>
            </a:r>
            <a:endParaRPr lang="en-US" altLang="en-US" dirty="0"/>
          </a:p>
        </p:txBody>
      </p:sp>
      <p:sp>
        <p:nvSpPr>
          <p:cNvPr id="189" name="Text Box 201"/>
          <p:cNvSpPr txBox="1">
            <a:spLocks noChangeArrowheads="1"/>
          </p:cNvSpPr>
          <p:nvPr/>
        </p:nvSpPr>
        <p:spPr bwMode="auto">
          <a:xfrm>
            <a:off x="6998471" y="4043363"/>
            <a:ext cx="3000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10</a:t>
            </a:r>
            <a:endParaRPr lang="en-US" altLang="en-US" dirty="0"/>
          </a:p>
        </p:txBody>
      </p:sp>
      <p:sp>
        <p:nvSpPr>
          <p:cNvPr id="190" name="Text Box 202"/>
          <p:cNvSpPr txBox="1">
            <a:spLocks noChangeArrowheads="1"/>
          </p:cNvSpPr>
          <p:nvPr/>
        </p:nvSpPr>
        <p:spPr bwMode="auto">
          <a:xfrm>
            <a:off x="6998471" y="4273550"/>
            <a:ext cx="3000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11</a:t>
            </a:r>
            <a:endParaRPr lang="en-US" altLang="en-US" dirty="0"/>
          </a:p>
        </p:txBody>
      </p:sp>
      <p:sp>
        <p:nvSpPr>
          <p:cNvPr id="191" name="Text Box 203"/>
          <p:cNvSpPr txBox="1">
            <a:spLocks noChangeArrowheads="1"/>
          </p:cNvSpPr>
          <p:nvPr/>
        </p:nvSpPr>
        <p:spPr bwMode="auto">
          <a:xfrm>
            <a:off x="8059737" y="2852738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ALU</a:t>
            </a:r>
          </a:p>
        </p:txBody>
      </p:sp>
      <p:sp>
        <p:nvSpPr>
          <p:cNvPr id="200" name="Freeform 125"/>
          <p:cNvSpPr>
            <a:spLocks/>
          </p:cNvSpPr>
          <p:nvPr/>
        </p:nvSpPr>
        <p:spPr bwMode="auto">
          <a:xfrm rot="5400000">
            <a:off x="761594" y="4390372"/>
            <a:ext cx="257987" cy="661193"/>
          </a:xfrm>
          <a:custGeom>
            <a:avLst/>
            <a:gdLst>
              <a:gd name="T0" fmla="*/ 0 w 483"/>
              <a:gd name="T1" fmla="*/ 0 h 1185"/>
              <a:gd name="T2" fmla="*/ 0 w 483"/>
              <a:gd name="T3" fmla="*/ 652463 h 1185"/>
              <a:gd name="T4" fmla="*/ 344487 w 483"/>
              <a:gd name="T5" fmla="*/ 922338 h 1185"/>
              <a:gd name="T6" fmla="*/ 0 w 483"/>
              <a:gd name="T7" fmla="*/ 1228725 h 1185"/>
              <a:gd name="T8" fmla="*/ 0 w 483"/>
              <a:gd name="T9" fmla="*/ 1881188 h 1185"/>
              <a:gd name="T10" fmla="*/ 766762 w 483"/>
              <a:gd name="T11" fmla="*/ 1344613 h 1185"/>
              <a:gd name="T12" fmla="*/ 766762 w 483"/>
              <a:gd name="T13" fmla="*/ 460375 h 1185"/>
              <a:gd name="T14" fmla="*/ 0 w 483"/>
              <a:gd name="T15" fmla="*/ 0 h 11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83"/>
              <a:gd name="T25" fmla="*/ 0 h 1185"/>
              <a:gd name="T26" fmla="*/ 483 w 483"/>
              <a:gd name="T27" fmla="*/ 1185 h 11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83" h="1185">
                <a:moveTo>
                  <a:pt x="0" y="0"/>
                </a:moveTo>
                <a:lnTo>
                  <a:pt x="0" y="411"/>
                </a:lnTo>
                <a:lnTo>
                  <a:pt x="217" y="581"/>
                </a:lnTo>
                <a:lnTo>
                  <a:pt x="0" y="774"/>
                </a:lnTo>
                <a:lnTo>
                  <a:pt x="0" y="1185"/>
                </a:lnTo>
                <a:lnTo>
                  <a:pt x="483" y="847"/>
                </a:lnTo>
                <a:lnTo>
                  <a:pt x="483" y="29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1" name="Line 175"/>
          <p:cNvSpPr>
            <a:spLocks noChangeShapeType="1"/>
          </p:cNvSpPr>
          <p:nvPr/>
        </p:nvSpPr>
        <p:spPr bwMode="auto">
          <a:xfrm flipH="1">
            <a:off x="1132644" y="3533770"/>
            <a:ext cx="3932" cy="10677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2" name="Line 175"/>
          <p:cNvSpPr>
            <a:spLocks noChangeShapeType="1"/>
          </p:cNvSpPr>
          <p:nvPr/>
        </p:nvSpPr>
        <p:spPr bwMode="auto">
          <a:xfrm>
            <a:off x="660364" y="4429125"/>
            <a:ext cx="0" cy="1723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3" name="AutoShape 11"/>
          <p:cNvSpPr>
            <a:spLocks noChangeArrowheads="1"/>
          </p:cNvSpPr>
          <p:nvPr/>
        </p:nvSpPr>
        <p:spPr bwMode="auto">
          <a:xfrm rot="16200000">
            <a:off x="180183" y="3467894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" name="Line 13"/>
          <p:cNvSpPr>
            <a:spLocks noChangeShapeType="1"/>
          </p:cNvSpPr>
          <p:nvPr/>
        </p:nvSpPr>
        <p:spPr bwMode="auto">
          <a:xfrm flipH="1">
            <a:off x="621507" y="3486944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6" name="Text Box 14"/>
          <p:cNvSpPr txBox="1">
            <a:spLocks noChangeArrowheads="1"/>
          </p:cNvSpPr>
          <p:nvPr/>
        </p:nvSpPr>
        <p:spPr bwMode="auto">
          <a:xfrm>
            <a:off x="507207" y="3334544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207" name="Line 25"/>
          <p:cNvSpPr>
            <a:spLocks noChangeShapeType="1"/>
          </p:cNvSpPr>
          <p:nvPr/>
        </p:nvSpPr>
        <p:spPr bwMode="auto">
          <a:xfrm>
            <a:off x="505620" y="3142457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8" name="Text Box 26"/>
          <p:cNvSpPr txBox="1">
            <a:spLocks noChangeArrowheads="1"/>
          </p:cNvSpPr>
          <p:nvPr/>
        </p:nvSpPr>
        <p:spPr bwMode="auto">
          <a:xfrm>
            <a:off x="250746" y="2950369"/>
            <a:ext cx="4764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smtClean="0"/>
              <a:t>PCSel</a:t>
            </a:r>
            <a:endParaRPr lang="en-US" altLang="en-US" u="sng" dirty="0"/>
          </a:p>
        </p:txBody>
      </p:sp>
      <p:sp>
        <p:nvSpPr>
          <p:cNvPr id="209" name="Text Box 192"/>
          <p:cNvSpPr txBox="1">
            <a:spLocks noChangeArrowheads="1"/>
          </p:cNvSpPr>
          <p:nvPr/>
        </p:nvSpPr>
        <p:spPr bwMode="auto">
          <a:xfrm>
            <a:off x="310357" y="3266282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210" name="Text Box 193"/>
          <p:cNvSpPr txBox="1">
            <a:spLocks noChangeArrowheads="1"/>
          </p:cNvSpPr>
          <p:nvPr/>
        </p:nvSpPr>
        <p:spPr bwMode="auto">
          <a:xfrm>
            <a:off x="315120" y="3602832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211" name="Text Box 14"/>
          <p:cNvSpPr txBox="1">
            <a:spLocks noChangeArrowheads="1"/>
          </p:cNvSpPr>
          <p:nvPr/>
        </p:nvSpPr>
        <p:spPr bwMode="auto">
          <a:xfrm>
            <a:off x="538957" y="4242446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212" name="Line 133"/>
          <p:cNvSpPr>
            <a:spLocks noChangeShapeType="1"/>
          </p:cNvSpPr>
          <p:nvPr/>
        </p:nvSpPr>
        <p:spPr bwMode="auto">
          <a:xfrm flipV="1">
            <a:off x="269875" y="3381708"/>
            <a:ext cx="121445" cy="5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3" name="Line 135"/>
          <p:cNvSpPr>
            <a:spLocks noChangeShapeType="1"/>
          </p:cNvSpPr>
          <p:nvPr/>
        </p:nvSpPr>
        <p:spPr bwMode="auto">
          <a:xfrm flipV="1">
            <a:off x="890588" y="4849962"/>
            <a:ext cx="0" cy="25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4" name="Line 130"/>
          <p:cNvSpPr>
            <a:spLocks noChangeShapeType="1"/>
          </p:cNvSpPr>
          <p:nvPr/>
        </p:nvSpPr>
        <p:spPr bwMode="auto">
          <a:xfrm flipV="1">
            <a:off x="279566" y="5105400"/>
            <a:ext cx="6042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" name="Line 124"/>
          <p:cNvSpPr>
            <a:spLocks noChangeShapeType="1"/>
          </p:cNvSpPr>
          <p:nvPr/>
        </p:nvSpPr>
        <p:spPr bwMode="auto">
          <a:xfrm>
            <a:off x="279566" y="3698875"/>
            <a:ext cx="0" cy="1409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6" name="Line 133"/>
          <p:cNvSpPr>
            <a:spLocks noChangeShapeType="1"/>
          </p:cNvSpPr>
          <p:nvPr/>
        </p:nvSpPr>
        <p:spPr bwMode="auto">
          <a:xfrm flipV="1">
            <a:off x="269875" y="3698875"/>
            <a:ext cx="121445" cy="5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2" name="Rectangle 27"/>
          <p:cNvSpPr>
            <a:spLocks noChangeArrowheads="1"/>
          </p:cNvSpPr>
          <p:nvPr/>
        </p:nvSpPr>
        <p:spPr bwMode="auto">
          <a:xfrm>
            <a:off x="3304382" y="2401887"/>
            <a:ext cx="192087" cy="126841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IR1</a:t>
            </a:r>
            <a:endParaRPr lang="en-US" altLang="en-US" dirty="0"/>
          </a:p>
        </p:txBody>
      </p:sp>
      <p:sp>
        <p:nvSpPr>
          <p:cNvPr id="193" name="Line 34"/>
          <p:cNvSpPr>
            <a:spLocks noChangeShapeType="1"/>
          </p:cNvSpPr>
          <p:nvPr/>
        </p:nvSpPr>
        <p:spPr bwMode="auto">
          <a:xfrm flipV="1">
            <a:off x="3505198" y="3045619"/>
            <a:ext cx="354014" cy="21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" name="Line 163"/>
          <p:cNvSpPr>
            <a:spLocks noChangeShapeType="1"/>
          </p:cNvSpPr>
          <p:nvPr/>
        </p:nvSpPr>
        <p:spPr bwMode="auto">
          <a:xfrm>
            <a:off x="3400425" y="2127189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5" name="Text Box 164"/>
          <p:cNvSpPr txBox="1">
            <a:spLocks noChangeArrowheads="1"/>
          </p:cNvSpPr>
          <p:nvPr/>
        </p:nvSpPr>
        <p:spPr bwMode="auto">
          <a:xfrm>
            <a:off x="3187868" y="1911289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IR1ld</a:t>
            </a:r>
            <a:endParaRPr lang="en-US" altLang="en-US" u="sng" dirty="0"/>
          </a:p>
        </p:txBody>
      </p:sp>
      <p:sp>
        <p:nvSpPr>
          <p:cNvPr id="196" name="Rectangle 27"/>
          <p:cNvSpPr>
            <a:spLocks noChangeArrowheads="1"/>
          </p:cNvSpPr>
          <p:nvPr/>
        </p:nvSpPr>
        <p:spPr bwMode="auto">
          <a:xfrm>
            <a:off x="6367462" y="1684339"/>
            <a:ext cx="192087" cy="469106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IR3</a:t>
            </a:r>
            <a:endParaRPr lang="en-US" altLang="en-US" dirty="0"/>
          </a:p>
        </p:txBody>
      </p:sp>
      <p:sp>
        <p:nvSpPr>
          <p:cNvPr id="197" name="Line 105"/>
          <p:cNvSpPr>
            <a:spLocks noChangeShapeType="1"/>
          </p:cNvSpPr>
          <p:nvPr/>
        </p:nvSpPr>
        <p:spPr bwMode="auto">
          <a:xfrm>
            <a:off x="4128293" y="1848644"/>
            <a:ext cx="5037" cy="1209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8" name="Line 104"/>
          <p:cNvSpPr>
            <a:spLocks noChangeShapeType="1"/>
          </p:cNvSpPr>
          <p:nvPr/>
        </p:nvSpPr>
        <p:spPr bwMode="auto">
          <a:xfrm>
            <a:off x="4128292" y="1848644"/>
            <a:ext cx="22391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9" name="Line 109"/>
          <p:cNvSpPr>
            <a:spLocks noChangeShapeType="1"/>
          </p:cNvSpPr>
          <p:nvPr/>
        </p:nvSpPr>
        <p:spPr bwMode="auto">
          <a:xfrm flipH="1">
            <a:off x="5800206" y="1757449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4" name="Text Box 110"/>
          <p:cNvSpPr txBox="1">
            <a:spLocks noChangeArrowheads="1"/>
          </p:cNvSpPr>
          <p:nvPr/>
        </p:nvSpPr>
        <p:spPr bwMode="auto">
          <a:xfrm>
            <a:off x="5646880" y="1684339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18" name="Line 163"/>
          <p:cNvSpPr>
            <a:spLocks noChangeShapeType="1"/>
          </p:cNvSpPr>
          <p:nvPr/>
        </p:nvSpPr>
        <p:spPr bwMode="auto">
          <a:xfrm>
            <a:off x="6453813" y="1422641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9" name="Text Box 164"/>
          <p:cNvSpPr txBox="1">
            <a:spLocks noChangeArrowheads="1"/>
          </p:cNvSpPr>
          <p:nvPr/>
        </p:nvSpPr>
        <p:spPr bwMode="auto">
          <a:xfrm>
            <a:off x="6109811" y="1206741"/>
            <a:ext cx="68800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IR3R1R2ld</a:t>
            </a:r>
            <a:endParaRPr lang="en-US" altLang="en-US" u="sng" dirty="0"/>
          </a:p>
        </p:txBody>
      </p:sp>
      <p:sp>
        <p:nvSpPr>
          <p:cNvPr id="220" name="Line 163"/>
          <p:cNvSpPr>
            <a:spLocks noChangeShapeType="1"/>
          </p:cNvSpPr>
          <p:nvPr/>
        </p:nvSpPr>
        <p:spPr bwMode="auto">
          <a:xfrm>
            <a:off x="6463505" y="2162175"/>
            <a:ext cx="0" cy="125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1" name="Line 163"/>
          <p:cNvSpPr>
            <a:spLocks noChangeShapeType="1"/>
          </p:cNvSpPr>
          <p:nvPr/>
        </p:nvSpPr>
        <p:spPr bwMode="auto">
          <a:xfrm>
            <a:off x="6463505" y="2807494"/>
            <a:ext cx="0" cy="125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7" name="Rectangle 27"/>
          <p:cNvSpPr>
            <a:spLocks noChangeArrowheads="1"/>
          </p:cNvSpPr>
          <p:nvPr/>
        </p:nvSpPr>
        <p:spPr bwMode="auto">
          <a:xfrm>
            <a:off x="8710776" y="1683040"/>
            <a:ext cx="192087" cy="469106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IR4</a:t>
            </a:r>
            <a:endParaRPr lang="en-US" altLang="en-US" dirty="0"/>
          </a:p>
        </p:txBody>
      </p:sp>
      <p:sp>
        <p:nvSpPr>
          <p:cNvPr id="222" name="Line 163"/>
          <p:cNvSpPr>
            <a:spLocks noChangeShapeType="1"/>
          </p:cNvSpPr>
          <p:nvPr/>
        </p:nvSpPr>
        <p:spPr bwMode="auto">
          <a:xfrm>
            <a:off x="8797127" y="1421342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3" name="Text Box 164"/>
          <p:cNvSpPr txBox="1">
            <a:spLocks noChangeArrowheads="1"/>
          </p:cNvSpPr>
          <p:nvPr/>
        </p:nvSpPr>
        <p:spPr bwMode="auto">
          <a:xfrm>
            <a:off x="8584572" y="1205442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IR4ld</a:t>
            </a:r>
            <a:endParaRPr lang="en-US" altLang="en-US" u="sng" dirty="0"/>
          </a:p>
        </p:txBody>
      </p:sp>
      <p:sp>
        <p:nvSpPr>
          <p:cNvPr id="224" name="Line 163"/>
          <p:cNvSpPr>
            <a:spLocks noChangeShapeType="1"/>
          </p:cNvSpPr>
          <p:nvPr/>
        </p:nvSpPr>
        <p:spPr bwMode="auto">
          <a:xfrm>
            <a:off x="8806818" y="2160876"/>
            <a:ext cx="9361" cy="482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" name="Line 104"/>
          <p:cNvSpPr>
            <a:spLocks noChangeShapeType="1"/>
          </p:cNvSpPr>
          <p:nvPr/>
        </p:nvSpPr>
        <p:spPr bwMode="auto">
          <a:xfrm>
            <a:off x="6548438" y="1856083"/>
            <a:ext cx="217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6" name="Line 109"/>
          <p:cNvSpPr>
            <a:spLocks noChangeShapeType="1"/>
          </p:cNvSpPr>
          <p:nvPr/>
        </p:nvSpPr>
        <p:spPr bwMode="auto">
          <a:xfrm flipH="1">
            <a:off x="7922153" y="1749510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7" name="Text Box 110"/>
          <p:cNvSpPr txBox="1">
            <a:spLocks noChangeArrowheads="1"/>
          </p:cNvSpPr>
          <p:nvPr/>
        </p:nvSpPr>
        <p:spPr bwMode="auto">
          <a:xfrm>
            <a:off x="7768827" y="16764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29" name="Line 151"/>
          <p:cNvSpPr>
            <a:spLocks noChangeShapeType="1"/>
          </p:cNvSpPr>
          <p:nvPr/>
        </p:nvSpPr>
        <p:spPr bwMode="auto">
          <a:xfrm flipV="1">
            <a:off x="8902863" y="1783556"/>
            <a:ext cx="1150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0" name="Line 150"/>
          <p:cNvSpPr>
            <a:spLocks noChangeShapeType="1"/>
          </p:cNvSpPr>
          <p:nvPr/>
        </p:nvSpPr>
        <p:spPr bwMode="auto">
          <a:xfrm flipH="1" flipV="1">
            <a:off x="9017956" y="971550"/>
            <a:ext cx="9361" cy="8120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1" name="Line 149"/>
          <p:cNvSpPr>
            <a:spLocks noChangeShapeType="1"/>
          </p:cNvSpPr>
          <p:nvPr/>
        </p:nvSpPr>
        <p:spPr bwMode="auto">
          <a:xfrm flipV="1">
            <a:off x="4694236" y="971548"/>
            <a:ext cx="4323721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4" name="Text Box 94"/>
          <p:cNvSpPr txBox="1">
            <a:spLocks noChangeArrowheads="1"/>
          </p:cNvSpPr>
          <p:nvPr/>
        </p:nvSpPr>
        <p:spPr bwMode="auto">
          <a:xfrm>
            <a:off x="7240587" y="787398"/>
            <a:ext cx="203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2</a:t>
            </a:r>
          </a:p>
        </p:txBody>
      </p:sp>
      <p:sp>
        <p:nvSpPr>
          <p:cNvPr id="235" name="Line 116"/>
          <p:cNvSpPr>
            <a:spLocks noChangeShapeType="1"/>
          </p:cNvSpPr>
          <p:nvPr/>
        </p:nvSpPr>
        <p:spPr bwMode="auto">
          <a:xfrm flipH="1">
            <a:off x="7365999" y="894554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6049926" y="2876107"/>
            <a:ext cx="3003697" cy="2068033"/>
          </a:xfrm>
          <a:custGeom>
            <a:avLst/>
            <a:gdLst>
              <a:gd name="connsiteX0" fmla="*/ 2870790 w 3003697"/>
              <a:gd name="connsiteY0" fmla="*/ 0 h 2068033"/>
              <a:gd name="connsiteX1" fmla="*/ 2939902 w 3003697"/>
              <a:gd name="connsiteY1" fmla="*/ 5316 h 2068033"/>
              <a:gd name="connsiteX2" fmla="*/ 2955851 w 3003697"/>
              <a:gd name="connsiteY2" fmla="*/ 10633 h 2068033"/>
              <a:gd name="connsiteX3" fmla="*/ 2961167 w 3003697"/>
              <a:gd name="connsiteY3" fmla="*/ 26581 h 2068033"/>
              <a:gd name="connsiteX4" fmla="*/ 2971800 w 3003697"/>
              <a:gd name="connsiteY4" fmla="*/ 42530 h 2068033"/>
              <a:gd name="connsiteX5" fmla="*/ 2982432 w 3003697"/>
              <a:gd name="connsiteY5" fmla="*/ 249865 h 2068033"/>
              <a:gd name="connsiteX6" fmla="*/ 2987748 w 3003697"/>
              <a:gd name="connsiteY6" fmla="*/ 276446 h 2068033"/>
              <a:gd name="connsiteX7" fmla="*/ 2987748 w 3003697"/>
              <a:gd name="connsiteY7" fmla="*/ 829340 h 2068033"/>
              <a:gd name="connsiteX8" fmla="*/ 2993065 w 3003697"/>
              <a:gd name="connsiteY8" fmla="*/ 1323753 h 2068033"/>
              <a:gd name="connsiteX9" fmla="*/ 3003697 w 3003697"/>
              <a:gd name="connsiteY9" fmla="*/ 1908544 h 2068033"/>
              <a:gd name="connsiteX10" fmla="*/ 2987748 w 3003697"/>
              <a:gd name="connsiteY10" fmla="*/ 2004237 h 2068033"/>
              <a:gd name="connsiteX11" fmla="*/ 2977116 w 3003697"/>
              <a:gd name="connsiteY11" fmla="*/ 2020186 h 2068033"/>
              <a:gd name="connsiteX12" fmla="*/ 2934586 w 3003697"/>
              <a:gd name="connsiteY12" fmla="*/ 2030819 h 2068033"/>
              <a:gd name="connsiteX13" fmla="*/ 2913321 w 3003697"/>
              <a:gd name="connsiteY13" fmla="*/ 2046767 h 2068033"/>
              <a:gd name="connsiteX14" fmla="*/ 2838893 w 3003697"/>
              <a:gd name="connsiteY14" fmla="*/ 2068033 h 2068033"/>
              <a:gd name="connsiteX15" fmla="*/ 2503967 w 3003697"/>
              <a:gd name="connsiteY15" fmla="*/ 2062716 h 2068033"/>
              <a:gd name="connsiteX16" fmla="*/ 2413590 w 3003697"/>
              <a:gd name="connsiteY16" fmla="*/ 2057400 h 2068033"/>
              <a:gd name="connsiteX17" fmla="*/ 2280683 w 3003697"/>
              <a:gd name="connsiteY17" fmla="*/ 2046767 h 2068033"/>
              <a:gd name="connsiteX18" fmla="*/ 2105246 w 3003697"/>
              <a:gd name="connsiteY18" fmla="*/ 2014870 h 2068033"/>
              <a:gd name="connsiteX19" fmla="*/ 1988288 w 3003697"/>
              <a:gd name="connsiteY19" fmla="*/ 2009553 h 2068033"/>
              <a:gd name="connsiteX20" fmla="*/ 1924493 w 3003697"/>
              <a:gd name="connsiteY20" fmla="*/ 1998921 h 2068033"/>
              <a:gd name="connsiteX21" fmla="*/ 1903227 w 3003697"/>
              <a:gd name="connsiteY21" fmla="*/ 1993605 h 2068033"/>
              <a:gd name="connsiteX22" fmla="*/ 1775637 w 3003697"/>
              <a:gd name="connsiteY22" fmla="*/ 1977656 h 2068033"/>
              <a:gd name="connsiteX23" fmla="*/ 1605516 w 3003697"/>
              <a:gd name="connsiteY23" fmla="*/ 1972340 h 2068033"/>
              <a:gd name="connsiteX24" fmla="*/ 1456660 w 3003697"/>
              <a:gd name="connsiteY24" fmla="*/ 1967023 h 2068033"/>
              <a:gd name="connsiteX25" fmla="*/ 1355651 w 3003697"/>
              <a:gd name="connsiteY25" fmla="*/ 1961707 h 2068033"/>
              <a:gd name="connsiteX26" fmla="*/ 1148316 w 3003697"/>
              <a:gd name="connsiteY26" fmla="*/ 1956391 h 2068033"/>
              <a:gd name="connsiteX27" fmla="*/ 1079204 w 3003697"/>
              <a:gd name="connsiteY27" fmla="*/ 1945758 h 2068033"/>
              <a:gd name="connsiteX28" fmla="*/ 882502 w 3003697"/>
              <a:gd name="connsiteY28" fmla="*/ 1935126 h 2068033"/>
              <a:gd name="connsiteX29" fmla="*/ 643269 w 3003697"/>
              <a:gd name="connsiteY29" fmla="*/ 1929809 h 2068033"/>
              <a:gd name="connsiteX30" fmla="*/ 574158 w 3003697"/>
              <a:gd name="connsiteY30" fmla="*/ 1919177 h 2068033"/>
              <a:gd name="connsiteX31" fmla="*/ 451883 w 3003697"/>
              <a:gd name="connsiteY31" fmla="*/ 1908544 h 2068033"/>
              <a:gd name="connsiteX32" fmla="*/ 430618 w 3003697"/>
              <a:gd name="connsiteY32" fmla="*/ 1871330 h 2068033"/>
              <a:gd name="connsiteX33" fmla="*/ 419986 w 3003697"/>
              <a:gd name="connsiteY33" fmla="*/ 1802219 h 2068033"/>
              <a:gd name="connsiteX34" fmla="*/ 414669 w 3003697"/>
              <a:gd name="connsiteY34" fmla="*/ 1547037 h 2068033"/>
              <a:gd name="connsiteX35" fmla="*/ 340241 w 3003697"/>
              <a:gd name="connsiteY35" fmla="*/ 1552353 h 2068033"/>
              <a:gd name="connsiteX36" fmla="*/ 329609 w 3003697"/>
              <a:gd name="connsiteY36" fmla="*/ 1509823 h 2068033"/>
              <a:gd name="connsiteX37" fmla="*/ 334925 w 3003697"/>
              <a:gd name="connsiteY37" fmla="*/ 1164265 h 2068033"/>
              <a:gd name="connsiteX38" fmla="*/ 340241 w 3003697"/>
              <a:gd name="connsiteY38" fmla="*/ 1116419 h 2068033"/>
              <a:gd name="connsiteX39" fmla="*/ 350874 w 3003697"/>
              <a:gd name="connsiteY39" fmla="*/ 1015409 h 2068033"/>
              <a:gd name="connsiteX40" fmla="*/ 361507 w 3003697"/>
              <a:gd name="connsiteY40" fmla="*/ 877186 h 2068033"/>
              <a:gd name="connsiteX41" fmla="*/ 377455 w 3003697"/>
              <a:gd name="connsiteY41" fmla="*/ 808074 h 2068033"/>
              <a:gd name="connsiteX42" fmla="*/ 382772 w 3003697"/>
              <a:gd name="connsiteY42" fmla="*/ 627321 h 2068033"/>
              <a:gd name="connsiteX43" fmla="*/ 388088 w 3003697"/>
              <a:gd name="connsiteY43" fmla="*/ 611372 h 2068033"/>
              <a:gd name="connsiteX44" fmla="*/ 297711 w 3003697"/>
              <a:gd name="connsiteY44" fmla="*/ 616688 h 2068033"/>
              <a:gd name="connsiteX45" fmla="*/ 127590 w 3003697"/>
              <a:gd name="connsiteY45" fmla="*/ 611372 h 2068033"/>
              <a:gd name="connsiteX46" fmla="*/ 58479 w 3003697"/>
              <a:gd name="connsiteY46" fmla="*/ 606056 h 2068033"/>
              <a:gd name="connsiteX47" fmla="*/ 37214 w 3003697"/>
              <a:gd name="connsiteY47" fmla="*/ 600740 h 2068033"/>
              <a:gd name="connsiteX48" fmla="*/ 0 w 3003697"/>
              <a:gd name="connsiteY48" fmla="*/ 600740 h 206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003697" h="2068033">
                <a:moveTo>
                  <a:pt x="2870790" y="0"/>
                </a:moveTo>
                <a:cubicBezTo>
                  <a:pt x="2893827" y="1772"/>
                  <a:pt x="2916975" y="2450"/>
                  <a:pt x="2939902" y="5316"/>
                </a:cubicBezTo>
                <a:cubicBezTo>
                  <a:pt x="2945463" y="6011"/>
                  <a:pt x="2951888" y="6670"/>
                  <a:pt x="2955851" y="10633"/>
                </a:cubicBezTo>
                <a:cubicBezTo>
                  <a:pt x="2959813" y="14595"/>
                  <a:pt x="2958661" y="21569"/>
                  <a:pt x="2961167" y="26581"/>
                </a:cubicBezTo>
                <a:cubicBezTo>
                  <a:pt x="2964025" y="32296"/>
                  <a:pt x="2968256" y="37214"/>
                  <a:pt x="2971800" y="42530"/>
                </a:cubicBezTo>
                <a:cubicBezTo>
                  <a:pt x="2992774" y="126431"/>
                  <a:pt x="2971728" y="35773"/>
                  <a:pt x="2982432" y="249865"/>
                </a:cubicBezTo>
                <a:cubicBezTo>
                  <a:pt x="2982883" y="258890"/>
                  <a:pt x="2985976" y="267586"/>
                  <a:pt x="2987748" y="276446"/>
                </a:cubicBezTo>
                <a:cubicBezTo>
                  <a:pt x="2979106" y="622137"/>
                  <a:pt x="2982110" y="386772"/>
                  <a:pt x="2987748" y="829340"/>
                </a:cubicBezTo>
                <a:cubicBezTo>
                  <a:pt x="2989847" y="994140"/>
                  <a:pt x="2990979" y="1158952"/>
                  <a:pt x="2993065" y="1323753"/>
                </a:cubicBezTo>
                <a:cubicBezTo>
                  <a:pt x="2996915" y="1627863"/>
                  <a:pt x="2997687" y="1638061"/>
                  <a:pt x="3003697" y="1908544"/>
                </a:cubicBezTo>
                <a:cubicBezTo>
                  <a:pt x="2999209" y="1971376"/>
                  <a:pt x="3009061" y="1966939"/>
                  <a:pt x="2987748" y="2004237"/>
                </a:cubicBezTo>
                <a:cubicBezTo>
                  <a:pt x="2984578" y="2009784"/>
                  <a:pt x="2982105" y="2016195"/>
                  <a:pt x="2977116" y="2020186"/>
                </a:cubicBezTo>
                <a:cubicBezTo>
                  <a:pt x="2971669" y="2024544"/>
                  <a:pt x="2935907" y="2030555"/>
                  <a:pt x="2934586" y="2030819"/>
                </a:cubicBezTo>
                <a:cubicBezTo>
                  <a:pt x="2927498" y="2036135"/>
                  <a:pt x="2921465" y="2043277"/>
                  <a:pt x="2913321" y="2046767"/>
                </a:cubicBezTo>
                <a:cubicBezTo>
                  <a:pt x="2896483" y="2053983"/>
                  <a:pt x="2860997" y="2062506"/>
                  <a:pt x="2838893" y="2068033"/>
                </a:cubicBezTo>
                <a:lnTo>
                  <a:pt x="2503967" y="2062716"/>
                </a:lnTo>
                <a:cubicBezTo>
                  <a:pt x="2473799" y="2061962"/>
                  <a:pt x="2443691" y="2059550"/>
                  <a:pt x="2413590" y="2057400"/>
                </a:cubicBezTo>
                <a:lnTo>
                  <a:pt x="2280683" y="2046767"/>
                </a:lnTo>
                <a:cubicBezTo>
                  <a:pt x="2224847" y="2035012"/>
                  <a:pt x="2162972" y="2019681"/>
                  <a:pt x="2105246" y="2014870"/>
                </a:cubicBezTo>
                <a:cubicBezTo>
                  <a:pt x="2066355" y="2011629"/>
                  <a:pt x="2027274" y="2011325"/>
                  <a:pt x="1988288" y="2009553"/>
                </a:cubicBezTo>
                <a:cubicBezTo>
                  <a:pt x="1967023" y="2006009"/>
                  <a:pt x="1945682" y="2002894"/>
                  <a:pt x="1924493" y="1998921"/>
                </a:cubicBezTo>
                <a:cubicBezTo>
                  <a:pt x="1917311" y="1997575"/>
                  <a:pt x="1910460" y="1994638"/>
                  <a:pt x="1903227" y="1993605"/>
                </a:cubicBezTo>
                <a:cubicBezTo>
                  <a:pt x="1860797" y="1987544"/>
                  <a:pt x="1818389" y="1980710"/>
                  <a:pt x="1775637" y="1977656"/>
                </a:cubicBezTo>
                <a:cubicBezTo>
                  <a:pt x="1719046" y="1973614"/>
                  <a:pt x="1662219" y="1974230"/>
                  <a:pt x="1605516" y="1972340"/>
                </a:cubicBezTo>
                <a:lnTo>
                  <a:pt x="1456660" y="1967023"/>
                </a:lnTo>
                <a:cubicBezTo>
                  <a:pt x="1422974" y="1965590"/>
                  <a:pt x="1389347" y="1962869"/>
                  <a:pt x="1355651" y="1961707"/>
                </a:cubicBezTo>
                <a:lnTo>
                  <a:pt x="1148316" y="1956391"/>
                </a:lnTo>
                <a:cubicBezTo>
                  <a:pt x="1125279" y="1952847"/>
                  <a:pt x="1102359" y="1948430"/>
                  <a:pt x="1079204" y="1945758"/>
                </a:cubicBezTo>
                <a:cubicBezTo>
                  <a:pt x="1029317" y="1940002"/>
                  <a:pt x="919569" y="1936200"/>
                  <a:pt x="882502" y="1935126"/>
                </a:cubicBezTo>
                <a:lnTo>
                  <a:pt x="643269" y="1929809"/>
                </a:lnTo>
                <a:cubicBezTo>
                  <a:pt x="620232" y="1926265"/>
                  <a:pt x="597342" y="1921575"/>
                  <a:pt x="574158" y="1919177"/>
                </a:cubicBezTo>
                <a:cubicBezTo>
                  <a:pt x="375207" y="1898596"/>
                  <a:pt x="561939" y="1924265"/>
                  <a:pt x="451883" y="1908544"/>
                </a:cubicBezTo>
                <a:cubicBezTo>
                  <a:pt x="444795" y="1896139"/>
                  <a:pt x="434723" y="1885015"/>
                  <a:pt x="430618" y="1871330"/>
                </a:cubicBezTo>
                <a:cubicBezTo>
                  <a:pt x="423921" y="1849005"/>
                  <a:pt x="421131" y="1825499"/>
                  <a:pt x="419986" y="1802219"/>
                </a:cubicBezTo>
                <a:cubicBezTo>
                  <a:pt x="415807" y="1717243"/>
                  <a:pt x="416441" y="1632098"/>
                  <a:pt x="414669" y="1547037"/>
                </a:cubicBezTo>
                <a:cubicBezTo>
                  <a:pt x="389860" y="1548809"/>
                  <a:pt x="363028" y="1562322"/>
                  <a:pt x="340241" y="1552353"/>
                </a:cubicBezTo>
                <a:cubicBezTo>
                  <a:pt x="326853" y="1546496"/>
                  <a:pt x="329809" y="1524435"/>
                  <a:pt x="329609" y="1509823"/>
                </a:cubicBezTo>
                <a:cubicBezTo>
                  <a:pt x="328031" y="1394634"/>
                  <a:pt x="331813" y="1279423"/>
                  <a:pt x="334925" y="1164265"/>
                </a:cubicBezTo>
                <a:cubicBezTo>
                  <a:pt x="335359" y="1148224"/>
                  <a:pt x="338531" y="1132374"/>
                  <a:pt x="340241" y="1116419"/>
                </a:cubicBezTo>
                <a:cubicBezTo>
                  <a:pt x="343848" y="1082756"/>
                  <a:pt x="348996" y="1049213"/>
                  <a:pt x="350874" y="1015409"/>
                </a:cubicBezTo>
                <a:cubicBezTo>
                  <a:pt x="352509" y="985978"/>
                  <a:pt x="354228" y="915403"/>
                  <a:pt x="361507" y="877186"/>
                </a:cubicBezTo>
                <a:cubicBezTo>
                  <a:pt x="365931" y="853961"/>
                  <a:pt x="372139" y="831111"/>
                  <a:pt x="377455" y="808074"/>
                </a:cubicBezTo>
                <a:cubicBezTo>
                  <a:pt x="379227" y="747823"/>
                  <a:pt x="379518" y="687510"/>
                  <a:pt x="382772" y="627321"/>
                </a:cubicBezTo>
                <a:cubicBezTo>
                  <a:pt x="383074" y="621725"/>
                  <a:pt x="393649" y="612067"/>
                  <a:pt x="388088" y="611372"/>
                </a:cubicBezTo>
                <a:cubicBezTo>
                  <a:pt x="358143" y="607629"/>
                  <a:pt x="327837" y="614916"/>
                  <a:pt x="297711" y="616688"/>
                </a:cubicBezTo>
                <a:lnTo>
                  <a:pt x="127590" y="611372"/>
                </a:lnTo>
                <a:cubicBezTo>
                  <a:pt x="104508" y="610346"/>
                  <a:pt x="81426" y="608756"/>
                  <a:pt x="58479" y="606056"/>
                </a:cubicBezTo>
                <a:cubicBezTo>
                  <a:pt x="51223" y="605202"/>
                  <a:pt x="44490" y="601401"/>
                  <a:pt x="37214" y="600740"/>
                </a:cubicBezTo>
                <a:cubicBezTo>
                  <a:pt x="24860" y="599617"/>
                  <a:pt x="12405" y="600740"/>
                  <a:pt x="0" y="60074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4641112" y="914400"/>
            <a:ext cx="4460358" cy="2573082"/>
          </a:xfrm>
          <a:custGeom>
            <a:avLst/>
            <a:gdLst>
              <a:gd name="connsiteX0" fmla="*/ 4268972 w 4460358"/>
              <a:gd name="connsiteY0" fmla="*/ 909084 h 2573082"/>
              <a:gd name="connsiteX1" fmla="*/ 4354032 w 4460358"/>
              <a:gd name="connsiteY1" fmla="*/ 903767 h 2573082"/>
              <a:gd name="connsiteX2" fmla="*/ 4380614 w 4460358"/>
              <a:gd name="connsiteY2" fmla="*/ 877186 h 2573082"/>
              <a:gd name="connsiteX3" fmla="*/ 4391246 w 4460358"/>
              <a:gd name="connsiteY3" fmla="*/ 861237 h 2573082"/>
              <a:gd name="connsiteX4" fmla="*/ 4401879 w 4460358"/>
              <a:gd name="connsiteY4" fmla="*/ 818707 h 2573082"/>
              <a:gd name="connsiteX5" fmla="*/ 4407195 w 4460358"/>
              <a:gd name="connsiteY5" fmla="*/ 797442 h 2573082"/>
              <a:gd name="connsiteX6" fmla="*/ 4412511 w 4460358"/>
              <a:gd name="connsiteY6" fmla="*/ 749595 h 2573082"/>
              <a:gd name="connsiteX7" fmla="*/ 4423144 w 4460358"/>
              <a:gd name="connsiteY7" fmla="*/ 723014 h 2573082"/>
              <a:gd name="connsiteX8" fmla="*/ 4439093 w 4460358"/>
              <a:gd name="connsiteY8" fmla="*/ 664535 h 2573082"/>
              <a:gd name="connsiteX9" fmla="*/ 4444409 w 4460358"/>
              <a:gd name="connsiteY9" fmla="*/ 637953 h 2573082"/>
              <a:gd name="connsiteX10" fmla="*/ 4449725 w 4460358"/>
              <a:gd name="connsiteY10" fmla="*/ 616688 h 2573082"/>
              <a:gd name="connsiteX11" fmla="*/ 4460358 w 4460358"/>
              <a:gd name="connsiteY11" fmla="*/ 520995 h 2573082"/>
              <a:gd name="connsiteX12" fmla="*/ 4455041 w 4460358"/>
              <a:gd name="connsiteY12" fmla="*/ 446567 h 2573082"/>
              <a:gd name="connsiteX13" fmla="*/ 4449725 w 4460358"/>
              <a:gd name="connsiteY13" fmla="*/ 425302 h 2573082"/>
              <a:gd name="connsiteX14" fmla="*/ 4439093 w 4460358"/>
              <a:gd name="connsiteY14" fmla="*/ 388088 h 2573082"/>
              <a:gd name="connsiteX15" fmla="*/ 4412511 w 4460358"/>
              <a:gd name="connsiteY15" fmla="*/ 334926 h 2573082"/>
              <a:gd name="connsiteX16" fmla="*/ 4401879 w 4460358"/>
              <a:gd name="connsiteY16" fmla="*/ 308344 h 2573082"/>
              <a:gd name="connsiteX17" fmla="*/ 4385930 w 4460358"/>
              <a:gd name="connsiteY17" fmla="*/ 260498 h 2573082"/>
              <a:gd name="connsiteX18" fmla="*/ 4375297 w 4460358"/>
              <a:gd name="connsiteY18" fmla="*/ 244549 h 2573082"/>
              <a:gd name="connsiteX19" fmla="*/ 4348716 w 4460358"/>
              <a:gd name="connsiteY19" fmla="*/ 196702 h 2573082"/>
              <a:gd name="connsiteX20" fmla="*/ 4327451 w 4460358"/>
              <a:gd name="connsiteY20" fmla="*/ 154172 h 2573082"/>
              <a:gd name="connsiteX21" fmla="*/ 4300869 w 4460358"/>
              <a:gd name="connsiteY21" fmla="*/ 116958 h 2573082"/>
              <a:gd name="connsiteX22" fmla="*/ 4194544 w 4460358"/>
              <a:gd name="connsiteY22" fmla="*/ 69112 h 2573082"/>
              <a:gd name="connsiteX23" fmla="*/ 4114800 w 4460358"/>
              <a:gd name="connsiteY23" fmla="*/ 58479 h 2573082"/>
              <a:gd name="connsiteX24" fmla="*/ 4082902 w 4460358"/>
              <a:gd name="connsiteY24" fmla="*/ 53163 h 2573082"/>
              <a:gd name="connsiteX25" fmla="*/ 4045688 w 4460358"/>
              <a:gd name="connsiteY25" fmla="*/ 47847 h 2573082"/>
              <a:gd name="connsiteX26" fmla="*/ 3934046 w 4460358"/>
              <a:gd name="connsiteY26" fmla="*/ 31898 h 2573082"/>
              <a:gd name="connsiteX27" fmla="*/ 3912781 w 4460358"/>
              <a:gd name="connsiteY27" fmla="*/ 26581 h 2573082"/>
              <a:gd name="connsiteX28" fmla="*/ 3407735 w 4460358"/>
              <a:gd name="connsiteY28" fmla="*/ 31898 h 2573082"/>
              <a:gd name="connsiteX29" fmla="*/ 2668772 w 4460358"/>
              <a:gd name="connsiteY29" fmla="*/ 31898 h 2573082"/>
              <a:gd name="connsiteX30" fmla="*/ 2259418 w 4460358"/>
              <a:gd name="connsiteY30" fmla="*/ 31898 h 2573082"/>
              <a:gd name="connsiteX31" fmla="*/ 2036135 w 4460358"/>
              <a:gd name="connsiteY31" fmla="*/ 26581 h 2573082"/>
              <a:gd name="connsiteX32" fmla="*/ 1121735 w 4460358"/>
              <a:gd name="connsiteY32" fmla="*/ 21265 h 2573082"/>
              <a:gd name="connsiteX33" fmla="*/ 765544 w 4460358"/>
              <a:gd name="connsiteY33" fmla="*/ 10633 h 2573082"/>
              <a:gd name="connsiteX34" fmla="*/ 669851 w 4460358"/>
              <a:gd name="connsiteY34" fmla="*/ 5316 h 2573082"/>
              <a:gd name="connsiteX35" fmla="*/ 414669 w 4460358"/>
              <a:gd name="connsiteY35" fmla="*/ 0 h 2573082"/>
              <a:gd name="connsiteX36" fmla="*/ 276446 w 4460358"/>
              <a:gd name="connsiteY36" fmla="*/ 5316 h 2573082"/>
              <a:gd name="connsiteX37" fmla="*/ 170121 w 4460358"/>
              <a:gd name="connsiteY37" fmla="*/ 26581 h 2573082"/>
              <a:gd name="connsiteX38" fmla="*/ 154172 w 4460358"/>
              <a:gd name="connsiteY38" fmla="*/ 37214 h 2573082"/>
              <a:gd name="connsiteX39" fmla="*/ 138223 w 4460358"/>
              <a:gd name="connsiteY39" fmla="*/ 42530 h 2573082"/>
              <a:gd name="connsiteX40" fmla="*/ 111641 w 4460358"/>
              <a:gd name="connsiteY40" fmla="*/ 63795 h 2573082"/>
              <a:gd name="connsiteX41" fmla="*/ 95693 w 4460358"/>
              <a:gd name="connsiteY41" fmla="*/ 79744 h 2573082"/>
              <a:gd name="connsiteX42" fmla="*/ 79744 w 4460358"/>
              <a:gd name="connsiteY42" fmla="*/ 90377 h 2573082"/>
              <a:gd name="connsiteX43" fmla="*/ 53162 w 4460358"/>
              <a:gd name="connsiteY43" fmla="*/ 159488 h 2573082"/>
              <a:gd name="connsiteX44" fmla="*/ 42530 w 4460358"/>
              <a:gd name="connsiteY44" fmla="*/ 217967 h 2573082"/>
              <a:gd name="connsiteX45" fmla="*/ 37214 w 4460358"/>
              <a:gd name="connsiteY45" fmla="*/ 260498 h 2573082"/>
              <a:gd name="connsiteX46" fmla="*/ 31897 w 4460358"/>
              <a:gd name="connsiteY46" fmla="*/ 292395 h 2573082"/>
              <a:gd name="connsiteX47" fmla="*/ 26581 w 4460358"/>
              <a:gd name="connsiteY47" fmla="*/ 701749 h 2573082"/>
              <a:gd name="connsiteX48" fmla="*/ 21265 w 4460358"/>
              <a:gd name="connsiteY48" fmla="*/ 744279 h 2573082"/>
              <a:gd name="connsiteX49" fmla="*/ 15948 w 4460358"/>
              <a:gd name="connsiteY49" fmla="*/ 994144 h 2573082"/>
              <a:gd name="connsiteX50" fmla="*/ 5316 w 4460358"/>
              <a:gd name="connsiteY50" fmla="*/ 1212112 h 2573082"/>
              <a:gd name="connsiteX51" fmla="*/ 0 w 4460358"/>
              <a:gd name="connsiteY51" fmla="*/ 1270591 h 2573082"/>
              <a:gd name="connsiteX52" fmla="*/ 21265 w 4460358"/>
              <a:gd name="connsiteY52" fmla="*/ 1913860 h 2573082"/>
              <a:gd name="connsiteX53" fmla="*/ 58479 w 4460358"/>
              <a:gd name="connsiteY53" fmla="*/ 2099930 h 2573082"/>
              <a:gd name="connsiteX54" fmla="*/ 63795 w 4460358"/>
              <a:gd name="connsiteY54" fmla="*/ 2126512 h 2573082"/>
              <a:gd name="connsiteX55" fmla="*/ 74428 w 4460358"/>
              <a:gd name="connsiteY55" fmla="*/ 2153093 h 2573082"/>
              <a:gd name="connsiteX56" fmla="*/ 95693 w 4460358"/>
              <a:gd name="connsiteY56" fmla="*/ 2243470 h 2573082"/>
              <a:gd name="connsiteX57" fmla="*/ 116958 w 4460358"/>
              <a:gd name="connsiteY57" fmla="*/ 2525233 h 2573082"/>
              <a:gd name="connsiteX58" fmla="*/ 159488 w 4460358"/>
              <a:gd name="connsiteY58" fmla="*/ 2567763 h 2573082"/>
              <a:gd name="connsiteX59" fmla="*/ 265814 w 4460358"/>
              <a:gd name="connsiteY59" fmla="*/ 2573079 h 2573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460358" h="2573082">
                <a:moveTo>
                  <a:pt x="4268972" y="909084"/>
                </a:moveTo>
                <a:cubicBezTo>
                  <a:pt x="4297325" y="907312"/>
                  <a:pt x="4325779" y="906741"/>
                  <a:pt x="4354032" y="903767"/>
                </a:cubicBezTo>
                <a:cubicBezTo>
                  <a:pt x="4375657" y="901491"/>
                  <a:pt x="4370080" y="895621"/>
                  <a:pt x="4380614" y="877186"/>
                </a:cubicBezTo>
                <a:cubicBezTo>
                  <a:pt x="4383784" y="871639"/>
                  <a:pt x="4388389" y="866952"/>
                  <a:pt x="4391246" y="861237"/>
                </a:cubicBezTo>
                <a:cubicBezTo>
                  <a:pt x="4396944" y="849840"/>
                  <a:pt x="4399453" y="829622"/>
                  <a:pt x="4401879" y="818707"/>
                </a:cubicBezTo>
                <a:cubicBezTo>
                  <a:pt x="4403464" y="811575"/>
                  <a:pt x="4405423" y="804530"/>
                  <a:pt x="4407195" y="797442"/>
                </a:cubicBezTo>
                <a:cubicBezTo>
                  <a:pt x="4408967" y="781493"/>
                  <a:pt x="4409149" y="765286"/>
                  <a:pt x="4412511" y="749595"/>
                </a:cubicBezTo>
                <a:cubicBezTo>
                  <a:pt x="4414511" y="740264"/>
                  <a:pt x="4420829" y="732272"/>
                  <a:pt x="4423144" y="723014"/>
                </a:cubicBezTo>
                <a:cubicBezTo>
                  <a:pt x="4439237" y="658643"/>
                  <a:pt x="4416749" y="709221"/>
                  <a:pt x="4439093" y="664535"/>
                </a:cubicBezTo>
                <a:cubicBezTo>
                  <a:pt x="4440865" y="655674"/>
                  <a:pt x="4442449" y="646774"/>
                  <a:pt x="4444409" y="637953"/>
                </a:cubicBezTo>
                <a:cubicBezTo>
                  <a:pt x="4445994" y="630821"/>
                  <a:pt x="4448819" y="623938"/>
                  <a:pt x="4449725" y="616688"/>
                </a:cubicBezTo>
                <a:cubicBezTo>
                  <a:pt x="4468352" y="467665"/>
                  <a:pt x="4445261" y="611568"/>
                  <a:pt x="4460358" y="520995"/>
                </a:cubicBezTo>
                <a:cubicBezTo>
                  <a:pt x="4458586" y="496186"/>
                  <a:pt x="4457788" y="471287"/>
                  <a:pt x="4455041" y="446567"/>
                </a:cubicBezTo>
                <a:cubicBezTo>
                  <a:pt x="4454234" y="439305"/>
                  <a:pt x="4451647" y="432351"/>
                  <a:pt x="4449725" y="425302"/>
                </a:cubicBezTo>
                <a:cubicBezTo>
                  <a:pt x="4446331" y="412856"/>
                  <a:pt x="4443173" y="400327"/>
                  <a:pt x="4439093" y="388088"/>
                </a:cubicBezTo>
                <a:cubicBezTo>
                  <a:pt x="4425437" y="347119"/>
                  <a:pt x="4432488" y="374881"/>
                  <a:pt x="4412511" y="334926"/>
                </a:cubicBezTo>
                <a:cubicBezTo>
                  <a:pt x="4408243" y="326390"/>
                  <a:pt x="4405089" y="317331"/>
                  <a:pt x="4401879" y="308344"/>
                </a:cubicBezTo>
                <a:cubicBezTo>
                  <a:pt x="4396225" y="292512"/>
                  <a:pt x="4391246" y="276447"/>
                  <a:pt x="4385930" y="260498"/>
                </a:cubicBezTo>
                <a:cubicBezTo>
                  <a:pt x="4383909" y="254436"/>
                  <a:pt x="4378154" y="250264"/>
                  <a:pt x="4375297" y="244549"/>
                </a:cubicBezTo>
                <a:cubicBezTo>
                  <a:pt x="4350931" y="195815"/>
                  <a:pt x="4380088" y="238530"/>
                  <a:pt x="4348716" y="196702"/>
                </a:cubicBezTo>
                <a:cubicBezTo>
                  <a:pt x="4338998" y="167547"/>
                  <a:pt x="4348375" y="191834"/>
                  <a:pt x="4327451" y="154172"/>
                </a:cubicBezTo>
                <a:cubicBezTo>
                  <a:pt x="4318150" y="137431"/>
                  <a:pt x="4317968" y="127839"/>
                  <a:pt x="4300869" y="116958"/>
                </a:cubicBezTo>
                <a:cubicBezTo>
                  <a:pt x="4284783" y="106721"/>
                  <a:pt x="4204587" y="70786"/>
                  <a:pt x="4194544" y="69112"/>
                </a:cubicBezTo>
                <a:cubicBezTo>
                  <a:pt x="4120617" y="56789"/>
                  <a:pt x="4212363" y="71487"/>
                  <a:pt x="4114800" y="58479"/>
                </a:cubicBezTo>
                <a:cubicBezTo>
                  <a:pt x="4104115" y="57054"/>
                  <a:pt x="4093556" y="54802"/>
                  <a:pt x="4082902" y="53163"/>
                </a:cubicBezTo>
                <a:cubicBezTo>
                  <a:pt x="4070517" y="51258"/>
                  <a:pt x="4058109" y="49503"/>
                  <a:pt x="4045688" y="47847"/>
                </a:cubicBezTo>
                <a:cubicBezTo>
                  <a:pt x="3994135" y="40973"/>
                  <a:pt x="3994267" y="42525"/>
                  <a:pt x="3934046" y="31898"/>
                </a:cubicBezTo>
                <a:cubicBezTo>
                  <a:pt x="3926851" y="30628"/>
                  <a:pt x="3919869" y="28353"/>
                  <a:pt x="3912781" y="26581"/>
                </a:cubicBezTo>
                <a:lnTo>
                  <a:pt x="3407735" y="31898"/>
                </a:lnTo>
                <a:cubicBezTo>
                  <a:pt x="2592056" y="31898"/>
                  <a:pt x="3092285" y="19063"/>
                  <a:pt x="2668772" y="31898"/>
                </a:cubicBezTo>
                <a:cubicBezTo>
                  <a:pt x="2513407" y="57791"/>
                  <a:pt x="2640037" y="38635"/>
                  <a:pt x="2259418" y="31898"/>
                </a:cubicBezTo>
                <a:lnTo>
                  <a:pt x="2036135" y="26581"/>
                </a:lnTo>
                <a:lnTo>
                  <a:pt x="1121735" y="21265"/>
                </a:lnTo>
                <a:cubicBezTo>
                  <a:pt x="899791" y="8936"/>
                  <a:pt x="1165454" y="22571"/>
                  <a:pt x="765544" y="10633"/>
                </a:cubicBezTo>
                <a:cubicBezTo>
                  <a:pt x="733611" y="9680"/>
                  <a:pt x="701783" y="6284"/>
                  <a:pt x="669851" y="5316"/>
                </a:cubicBezTo>
                <a:lnTo>
                  <a:pt x="414669" y="0"/>
                </a:lnTo>
                <a:cubicBezTo>
                  <a:pt x="368595" y="1772"/>
                  <a:pt x="322419" y="1780"/>
                  <a:pt x="276446" y="5316"/>
                </a:cubicBezTo>
                <a:cubicBezTo>
                  <a:pt x="224749" y="9293"/>
                  <a:pt x="213050" y="14316"/>
                  <a:pt x="170121" y="26581"/>
                </a:cubicBezTo>
                <a:cubicBezTo>
                  <a:pt x="164805" y="30125"/>
                  <a:pt x="159887" y="34357"/>
                  <a:pt x="154172" y="37214"/>
                </a:cubicBezTo>
                <a:cubicBezTo>
                  <a:pt x="149160" y="39720"/>
                  <a:pt x="142599" y="39029"/>
                  <a:pt x="138223" y="42530"/>
                </a:cubicBezTo>
                <a:cubicBezTo>
                  <a:pt x="103870" y="70012"/>
                  <a:pt x="151729" y="50433"/>
                  <a:pt x="111641" y="63795"/>
                </a:cubicBezTo>
                <a:cubicBezTo>
                  <a:pt x="106325" y="69111"/>
                  <a:pt x="101469" y="74931"/>
                  <a:pt x="95693" y="79744"/>
                </a:cubicBezTo>
                <a:cubicBezTo>
                  <a:pt x="90785" y="83835"/>
                  <a:pt x="82388" y="84560"/>
                  <a:pt x="79744" y="90377"/>
                </a:cubicBezTo>
                <a:cubicBezTo>
                  <a:pt x="33871" y="191296"/>
                  <a:pt x="96983" y="101061"/>
                  <a:pt x="53162" y="159488"/>
                </a:cubicBezTo>
                <a:cubicBezTo>
                  <a:pt x="49618" y="178981"/>
                  <a:pt x="45620" y="198397"/>
                  <a:pt x="42530" y="217967"/>
                </a:cubicBezTo>
                <a:cubicBezTo>
                  <a:pt x="40302" y="232079"/>
                  <a:pt x="39235" y="246354"/>
                  <a:pt x="37214" y="260498"/>
                </a:cubicBezTo>
                <a:cubicBezTo>
                  <a:pt x="35690" y="271169"/>
                  <a:pt x="33669" y="281763"/>
                  <a:pt x="31897" y="292395"/>
                </a:cubicBezTo>
                <a:cubicBezTo>
                  <a:pt x="30125" y="428846"/>
                  <a:pt x="29791" y="565324"/>
                  <a:pt x="26581" y="701749"/>
                </a:cubicBezTo>
                <a:cubicBezTo>
                  <a:pt x="26245" y="716032"/>
                  <a:pt x="21784" y="730001"/>
                  <a:pt x="21265" y="744279"/>
                </a:cubicBezTo>
                <a:cubicBezTo>
                  <a:pt x="18238" y="827531"/>
                  <a:pt x="18327" y="910871"/>
                  <a:pt x="15948" y="994144"/>
                </a:cubicBezTo>
                <a:cubicBezTo>
                  <a:pt x="14821" y="1033600"/>
                  <a:pt x="8528" y="1165532"/>
                  <a:pt x="5316" y="1212112"/>
                </a:cubicBezTo>
                <a:cubicBezTo>
                  <a:pt x="3969" y="1231639"/>
                  <a:pt x="1772" y="1251098"/>
                  <a:pt x="0" y="1270591"/>
                </a:cubicBezTo>
                <a:cubicBezTo>
                  <a:pt x="328" y="1283399"/>
                  <a:pt x="10971" y="1810917"/>
                  <a:pt x="21265" y="1913860"/>
                </a:cubicBezTo>
                <a:cubicBezTo>
                  <a:pt x="31167" y="2012877"/>
                  <a:pt x="41852" y="2027878"/>
                  <a:pt x="58479" y="2099930"/>
                </a:cubicBezTo>
                <a:cubicBezTo>
                  <a:pt x="60511" y="2108735"/>
                  <a:pt x="61198" y="2117857"/>
                  <a:pt x="63795" y="2126512"/>
                </a:cubicBezTo>
                <a:cubicBezTo>
                  <a:pt x="66537" y="2135652"/>
                  <a:pt x="71917" y="2143886"/>
                  <a:pt x="74428" y="2153093"/>
                </a:cubicBezTo>
                <a:cubicBezTo>
                  <a:pt x="82571" y="2182951"/>
                  <a:pt x="88605" y="2213344"/>
                  <a:pt x="95693" y="2243470"/>
                </a:cubicBezTo>
                <a:cubicBezTo>
                  <a:pt x="102781" y="2337391"/>
                  <a:pt x="102755" y="2432122"/>
                  <a:pt x="116958" y="2525233"/>
                </a:cubicBezTo>
                <a:cubicBezTo>
                  <a:pt x="117187" y="2526734"/>
                  <a:pt x="146077" y="2565751"/>
                  <a:pt x="159488" y="2567763"/>
                </a:cubicBezTo>
                <a:cubicBezTo>
                  <a:pt x="197009" y="2573391"/>
                  <a:pt x="229934" y="2573079"/>
                  <a:pt x="265814" y="2573079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459168" y="6019800"/>
            <a:ext cx="141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STAGE 5: WB</a:t>
            </a:r>
            <a:endParaRPr lang="en-US" b="1" dirty="0"/>
          </a:p>
        </p:txBody>
      </p:sp>
      <p:grpSp>
        <p:nvGrpSpPr>
          <p:cNvPr id="239" name="Group 238"/>
          <p:cNvGrpSpPr/>
          <p:nvPr/>
        </p:nvGrpSpPr>
        <p:grpSpPr>
          <a:xfrm>
            <a:off x="2860334" y="499509"/>
            <a:ext cx="2059666" cy="2036522"/>
            <a:chOff x="2860334" y="499509"/>
            <a:chExt cx="2059666" cy="2036522"/>
          </a:xfrm>
        </p:grpSpPr>
        <p:cxnSp>
          <p:nvCxnSpPr>
            <p:cNvPr id="237" name="Straight Arrow Connector 236"/>
            <p:cNvCxnSpPr/>
            <p:nvPr/>
          </p:nvCxnSpPr>
          <p:spPr>
            <a:xfrm>
              <a:off x="4013199" y="838766"/>
              <a:ext cx="627913" cy="1697265"/>
            </a:xfrm>
            <a:prstGeom prst="straightConnector1">
              <a:avLst/>
            </a:prstGeom>
            <a:ln w="76200">
              <a:solidFill>
                <a:schemeClr val="accent2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TextBox 237"/>
            <p:cNvSpPr txBox="1"/>
            <p:nvPr/>
          </p:nvSpPr>
          <p:spPr>
            <a:xfrm>
              <a:off x="2860334" y="499509"/>
              <a:ext cx="2059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No connection here</a:t>
              </a:r>
              <a:endParaRPr lang="en-US" b="1" dirty="0"/>
            </a:p>
          </p:txBody>
        </p:sp>
      </p:grpSp>
      <p:sp>
        <p:nvSpPr>
          <p:cNvPr id="248" name="TextBox 247"/>
          <p:cNvSpPr txBox="1"/>
          <p:nvPr/>
        </p:nvSpPr>
        <p:spPr>
          <a:xfrm>
            <a:off x="772788" y="-87"/>
            <a:ext cx="118333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ADD K0 </a:t>
            </a:r>
            <a:r>
              <a:rPr lang="en-US" dirty="0" err="1" smtClean="0"/>
              <a:t>K0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2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847661" y="3082038"/>
            <a:ext cx="65437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55249" y="225550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32836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676400" y="32836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 I1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592572" y="32836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Read K1, K2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505200" y="32836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K1 + K2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19600" y="32836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Write K2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62000" y="2819400"/>
            <a:ext cx="4572000" cy="1905000"/>
            <a:chOff x="0" y="1371600"/>
            <a:chExt cx="7429500" cy="32766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4859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9718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4577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436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295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>
            <a:off x="5334000" y="2819400"/>
            <a:ext cx="0" cy="19050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248400" y="2819400"/>
            <a:ext cx="0" cy="19050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162800" y="2819400"/>
            <a:ext cx="0" cy="19050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144000" y="1371600"/>
            <a:ext cx="0" cy="19050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676400" y="37338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Fetch I2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590800" y="37338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decode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506972" y="37338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rf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419600" y="37338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exec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334000" y="37338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wb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590800" y="4191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Fetch I3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05200" y="4191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 I3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21372" y="4191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Read K3, K2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334000" y="4191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K3 + K2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248400" y="4191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Write K2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86293" y="2710934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C1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1921042" y="2704214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C2</a:t>
            </a:r>
            <a:endParaRPr 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835442" y="2713443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C3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3749842" y="2710934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C4</a:t>
            </a:r>
            <a:endParaRPr 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4639147" y="2713443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C5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5578642" y="2713443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C6</a:t>
            </a:r>
            <a:endParaRPr 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6494814" y="2704214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C7</a:t>
            </a:r>
            <a:endParaRPr lang="en-US" sz="1100" dirty="0"/>
          </a:p>
        </p:txBody>
      </p:sp>
      <p:sp>
        <p:nvSpPr>
          <p:cNvPr id="7" name="Oval 6"/>
          <p:cNvSpPr/>
          <p:nvPr/>
        </p:nvSpPr>
        <p:spPr>
          <a:xfrm>
            <a:off x="4953000" y="3283657"/>
            <a:ext cx="234231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029200" y="4191000"/>
            <a:ext cx="234231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4"/>
          </p:cNvCxnSpPr>
          <p:nvPr/>
        </p:nvCxnSpPr>
        <p:spPr>
          <a:xfrm>
            <a:off x="5070116" y="3512257"/>
            <a:ext cx="76199" cy="67874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71600" y="228600"/>
            <a:ext cx="2566728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I1: ADD  K2 K1</a:t>
            </a:r>
            <a:br>
              <a:rPr lang="en-US" sz="3200" dirty="0"/>
            </a:br>
            <a:r>
              <a:rPr lang="en-US" sz="3200" dirty="0"/>
              <a:t>I2: ADD  K0 </a:t>
            </a:r>
            <a:r>
              <a:rPr lang="en-US" sz="3200" dirty="0" err="1"/>
              <a:t>K0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I3: ADD  K3 </a:t>
            </a:r>
            <a:r>
              <a:rPr lang="en-US" sz="3200" dirty="0" smtClean="0"/>
              <a:t>K2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263431" y="609600"/>
            <a:ext cx="150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HAZARD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-1704498" y="4888468"/>
            <a:ext cx="10238898" cy="1283732"/>
            <a:chOff x="-1704498" y="4888468"/>
            <a:chExt cx="10238898" cy="1283732"/>
          </a:xfrm>
        </p:grpSpPr>
        <p:cxnSp>
          <p:nvCxnSpPr>
            <p:cNvPr id="19" name="Elbow Connector 18"/>
            <p:cNvCxnSpPr/>
            <p:nvPr/>
          </p:nvCxnSpPr>
          <p:spPr>
            <a:xfrm flipV="1">
              <a:off x="4433462" y="5181600"/>
              <a:ext cx="4100938" cy="8382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/>
            <p:nvPr/>
          </p:nvCxnSpPr>
          <p:spPr>
            <a:xfrm>
              <a:off x="2382993" y="5181600"/>
              <a:ext cx="4100938" cy="8382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/>
            <p:nvPr/>
          </p:nvCxnSpPr>
          <p:spPr>
            <a:xfrm flipV="1">
              <a:off x="345971" y="5181600"/>
              <a:ext cx="4100938" cy="8382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/>
            <p:nvPr/>
          </p:nvCxnSpPr>
          <p:spPr>
            <a:xfrm>
              <a:off x="-1704498" y="5181600"/>
              <a:ext cx="4100938" cy="8382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396440" y="6172200"/>
              <a:ext cx="4098374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654964" y="5800199"/>
              <a:ext cx="937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Reading</a:t>
              </a:r>
              <a:endParaRPr lang="en-US" dirty="0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6096000" y="5105400"/>
              <a:ext cx="385689" cy="15240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389973" y="4888468"/>
              <a:ext cx="706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</a:t>
              </a:r>
              <a:endParaRPr lang="en-US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6098242" y="5600700"/>
              <a:ext cx="385689" cy="15240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780447" y="5285584"/>
              <a:ext cx="13155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Read Values</a:t>
              </a:r>
            </a:p>
            <a:p>
              <a:pPr algn="ctr"/>
              <a:r>
                <a:rPr lang="en-US" dirty="0" smtClean="0"/>
                <a:t> Latched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1329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695261" y="2849157"/>
            <a:ext cx="65437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702849" y="202262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3050776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524000" y="3050776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 I1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440172" y="3050776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Read K1, K2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52800" y="3050776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K1 + K2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267200" y="3050776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Write K2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09600" y="2586519"/>
            <a:ext cx="4572000" cy="1905000"/>
            <a:chOff x="0" y="1371600"/>
            <a:chExt cx="7429500" cy="32766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4859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9718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4577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436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295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>
            <a:off x="5181600" y="2586519"/>
            <a:ext cx="0" cy="19050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096000" y="2586519"/>
            <a:ext cx="0" cy="19050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010400" y="2586519"/>
            <a:ext cx="0" cy="19050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753600" y="2586519"/>
            <a:ext cx="0" cy="19050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524000" y="3500919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Fetch I2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38400" y="3500919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decode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354572" y="3500919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rf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267200" y="3500919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exec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181600" y="3500919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wb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438400" y="3958119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Fetch I3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352800" y="3958119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 I3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183372" y="3958119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Read K3, K2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096000" y="3958119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K3 + K2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10400" y="3958119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Write K2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33893" y="2478053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C1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1768642" y="2471333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C2</a:t>
            </a:r>
            <a:endParaRPr 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683042" y="2480562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C3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3597442" y="2478053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C4</a:t>
            </a:r>
            <a:endParaRPr 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4486747" y="2480562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C5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5426242" y="2480562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C6</a:t>
            </a:r>
            <a:endParaRPr 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6342414" y="2471333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C7</a:t>
            </a:r>
            <a:endParaRPr lang="en-US" sz="1100" dirty="0"/>
          </a:p>
        </p:txBody>
      </p:sp>
      <p:sp>
        <p:nvSpPr>
          <p:cNvPr id="7" name="Oval 6"/>
          <p:cNvSpPr/>
          <p:nvPr/>
        </p:nvSpPr>
        <p:spPr>
          <a:xfrm>
            <a:off x="4800600" y="3050776"/>
            <a:ext cx="234231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791200" y="3958119"/>
            <a:ext cx="234231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4"/>
            <a:endCxn id="81" idx="0"/>
          </p:cNvCxnSpPr>
          <p:nvPr/>
        </p:nvCxnSpPr>
        <p:spPr>
          <a:xfrm>
            <a:off x="4917716" y="3279376"/>
            <a:ext cx="990600" cy="67874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267200" y="3958119"/>
            <a:ext cx="914400" cy="228600"/>
          </a:xfrm>
          <a:prstGeom prst="rect">
            <a:avLst/>
          </a:prstGeom>
          <a:solidFill>
            <a:srgbClr val="EE715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Read K3, K2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79605" y="42026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bubble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371600" y="228600"/>
            <a:ext cx="2566728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I1: ADD  K2 K1</a:t>
            </a:r>
            <a:br>
              <a:rPr lang="en-US" sz="3200" dirty="0"/>
            </a:br>
            <a:r>
              <a:rPr lang="en-US" sz="3200" dirty="0"/>
              <a:t>I2: ADD  K0 </a:t>
            </a:r>
            <a:r>
              <a:rPr lang="en-US" sz="3200" dirty="0" err="1"/>
              <a:t>K0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I3: ADD  K3 </a:t>
            </a:r>
            <a:r>
              <a:rPr lang="en-US" sz="3200" dirty="0" smtClean="0"/>
              <a:t>K2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752600" y="5867400"/>
            <a:ext cx="59973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Try to think of the simplest solution first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23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847661" y="3082038"/>
            <a:ext cx="65437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55249" y="225550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32836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676400" y="32836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 I1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592572" y="32836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Read K1, K2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505200" y="32836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K1 + K2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19600" y="32836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Write K2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62000" y="2819400"/>
            <a:ext cx="4572000" cy="1905000"/>
            <a:chOff x="0" y="1371600"/>
            <a:chExt cx="7429500" cy="32766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4859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9718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4577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436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295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>
            <a:off x="5334000" y="2819400"/>
            <a:ext cx="0" cy="19050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248400" y="2819400"/>
            <a:ext cx="0" cy="19050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162800" y="2819400"/>
            <a:ext cx="0" cy="19050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144000" y="1371600"/>
            <a:ext cx="0" cy="19050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676400" y="37338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Fetch I2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590800" y="37338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decode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506972" y="37338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rf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419600" y="37338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exec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334000" y="37338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wb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590800" y="4191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Fetch I3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05200" y="4191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 I3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21372" y="4191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Read K3, K2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334000" y="4191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K3 + K2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248400" y="4191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Write K2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86293" y="2710934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C1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1921042" y="2704214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C2</a:t>
            </a:r>
            <a:endParaRPr 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835442" y="2713443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C3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3749842" y="2710934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C4</a:t>
            </a:r>
            <a:endParaRPr 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4639147" y="2713443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C5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5578642" y="2713443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C6</a:t>
            </a:r>
            <a:endParaRPr 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6494814" y="2704214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C7</a:t>
            </a:r>
            <a:endParaRPr lang="en-US" sz="1100" dirty="0"/>
          </a:p>
        </p:txBody>
      </p:sp>
      <p:sp>
        <p:nvSpPr>
          <p:cNvPr id="7" name="Oval 6"/>
          <p:cNvSpPr/>
          <p:nvPr/>
        </p:nvSpPr>
        <p:spPr>
          <a:xfrm>
            <a:off x="4953000" y="3283657"/>
            <a:ext cx="234231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029200" y="4191000"/>
            <a:ext cx="234231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4"/>
          </p:cNvCxnSpPr>
          <p:nvPr/>
        </p:nvCxnSpPr>
        <p:spPr>
          <a:xfrm>
            <a:off x="5070116" y="3512257"/>
            <a:ext cx="76199" cy="67874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71600" y="228600"/>
            <a:ext cx="2566728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I1: ADD  K2 K1</a:t>
            </a:r>
            <a:br>
              <a:rPr lang="en-US" sz="3200" dirty="0"/>
            </a:br>
            <a:r>
              <a:rPr lang="en-US" sz="3200" dirty="0"/>
              <a:t>I2: ADD  K0 </a:t>
            </a:r>
            <a:r>
              <a:rPr lang="en-US" sz="3200" dirty="0" err="1"/>
              <a:t>K0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I3: ADD  K3 </a:t>
            </a:r>
            <a:r>
              <a:rPr lang="en-US" sz="3200" dirty="0" smtClean="0"/>
              <a:t>K2</a:t>
            </a:r>
            <a:endParaRPr lang="en-US" sz="32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-1704498" y="5035034"/>
            <a:ext cx="10238898" cy="1283732"/>
            <a:chOff x="-1704498" y="4888468"/>
            <a:chExt cx="10238898" cy="1283732"/>
          </a:xfrm>
        </p:grpSpPr>
        <p:cxnSp>
          <p:nvCxnSpPr>
            <p:cNvPr id="44" name="Elbow Connector 43"/>
            <p:cNvCxnSpPr/>
            <p:nvPr/>
          </p:nvCxnSpPr>
          <p:spPr>
            <a:xfrm flipV="1">
              <a:off x="4433462" y="5181600"/>
              <a:ext cx="4100938" cy="8382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/>
            <p:nvPr/>
          </p:nvCxnSpPr>
          <p:spPr>
            <a:xfrm>
              <a:off x="2382993" y="5181600"/>
              <a:ext cx="4100938" cy="8382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/>
            <p:nvPr/>
          </p:nvCxnSpPr>
          <p:spPr>
            <a:xfrm flipV="1">
              <a:off x="345971" y="5181600"/>
              <a:ext cx="4100938" cy="8382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/>
            <p:nvPr/>
          </p:nvCxnSpPr>
          <p:spPr>
            <a:xfrm>
              <a:off x="-1704498" y="5181600"/>
              <a:ext cx="4100938" cy="8382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396440" y="6172200"/>
              <a:ext cx="4098374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654964" y="5800199"/>
              <a:ext cx="937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Reading</a:t>
              </a:r>
              <a:endParaRPr lang="en-US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6096000" y="5105400"/>
              <a:ext cx="385689" cy="15240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5389973" y="4888468"/>
              <a:ext cx="706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</a:t>
              </a:r>
              <a:endParaRPr lang="en-US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098242" y="5600700"/>
              <a:ext cx="385689" cy="15240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780447" y="5285584"/>
              <a:ext cx="13155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Read Values</a:t>
              </a:r>
            </a:p>
            <a:p>
              <a:pPr algn="ctr"/>
              <a:r>
                <a:rPr lang="en-US" dirty="0" smtClean="0"/>
                <a:t> Latched</a:t>
              </a:r>
              <a:endParaRPr lang="en-US" dirty="0"/>
            </a:p>
          </p:txBody>
        </p:sp>
      </p:grpSp>
      <p:cxnSp>
        <p:nvCxnSpPr>
          <p:cNvPr id="65" name="Straight Connector 64"/>
          <p:cNvCxnSpPr/>
          <p:nvPr/>
        </p:nvCxnSpPr>
        <p:spPr>
          <a:xfrm flipV="1">
            <a:off x="2514600" y="5169932"/>
            <a:ext cx="2923623" cy="448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787476" y="4800600"/>
            <a:ext cx="177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is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06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95338" y="3186107"/>
            <a:ext cx="190500" cy="730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PC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690688" y="3082925"/>
            <a:ext cx="1268412" cy="1190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027238" y="3517900"/>
            <a:ext cx="669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Memory</a:t>
            </a: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 rot="16200000">
            <a:off x="1057276" y="3178175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1460500" y="3275013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flipH="1">
            <a:off x="1498600" y="31972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384300" y="30448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cxnSp>
        <p:nvCxnSpPr>
          <p:cNvPr id="12" name="AutoShape 15"/>
          <p:cNvCxnSpPr>
            <a:cxnSpLocks noChangeShapeType="1"/>
            <a:stCxn id="5" idx="3"/>
          </p:cNvCxnSpPr>
          <p:nvPr/>
        </p:nvCxnSpPr>
        <p:spPr bwMode="auto">
          <a:xfrm flipV="1">
            <a:off x="985838" y="3420270"/>
            <a:ext cx="301477" cy="1309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Line 16"/>
          <p:cNvSpPr>
            <a:spLocks noChangeShapeType="1"/>
          </p:cNvSpPr>
          <p:nvPr/>
        </p:nvSpPr>
        <p:spPr bwMode="auto">
          <a:xfrm flipH="1">
            <a:off x="1014413" y="3480594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936625" y="3295650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1690688" y="3159125"/>
            <a:ext cx="4714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ADDR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2344738" y="3965575"/>
            <a:ext cx="6000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Data_out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652588" y="3965575"/>
            <a:ext cx="5365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Data_in</a:t>
            </a: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1920875" y="289083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2689225" y="289083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1576388" y="2698750"/>
            <a:ext cx="6540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MemRead</a:t>
            </a: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2382838" y="2698750"/>
            <a:ext cx="6461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MemWrite</a:t>
            </a:r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1382713" y="285273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1092200" y="2660650"/>
            <a:ext cx="5476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AddrSel</a:t>
            </a:r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3859212" y="2428875"/>
            <a:ext cx="192087" cy="126841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3764516" y="2938463"/>
            <a:ext cx="3449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IR2</a:t>
            </a:r>
            <a:endParaRPr lang="en-US" altLang="en-US" dirty="0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3821112" y="3927475"/>
            <a:ext cx="192087" cy="61436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 rot="16200000">
            <a:off x="3682999" y="4143376"/>
            <a:ext cx="4143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MDR</a:t>
            </a:r>
          </a:p>
        </p:txBody>
      </p:sp>
      <p:cxnSp>
        <p:nvCxnSpPr>
          <p:cNvPr id="28" name="AutoShape 31"/>
          <p:cNvCxnSpPr>
            <a:cxnSpLocks noChangeShapeType="1"/>
            <a:stCxn id="16" idx="3"/>
            <a:endCxn id="27" idx="0"/>
          </p:cNvCxnSpPr>
          <p:nvPr/>
        </p:nvCxnSpPr>
        <p:spPr bwMode="auto">
          <a:xfrm>
            <a:off x="2944813" y="4072732"/>
            <a:ext cx="838199" cy="17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Line 33"/>
          <p:cNvSpPr>
            <a:spLocks noChangeShapeType="1"/>
          </p:cNvSpPr>
          <p:nvPr/>
        </p:nvSpPr>
        <p:spPr bwMode="auto">
          <a:xfrm flipV="1">
            <a:off x="3111500" y="3044825"/>
            <a:ext cx="0" cy="1036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3111500" y="3044825"/>
            <a:ext cx="192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Line 35"/>
          <p:cNvSpPr>
            <a:spLocks noChangeShapeType="1"/>
          </p:cNvSpPr>
          <p:nvPr/>
        </p:nvSpPr>
        <p:spPr bwMode="auto">
          <a:xfrm flipH="1">
            <a:off x="3073400" y="3733800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2959100" y="35814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4857750" y="2428875"/>
            <a:ext cx="789130" cy="1190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4" name="AutoShape 38"/>
          <p:cNvSpPr>
            <a:spLocks noChangeArrowheads="1"/>
          </p:cNvSpPr>
          <p:nvPr/>
        </p:nvSpPr>
        <p:spPr bwMode="auto">
          <a:xfrm rot="16200000">
            <a:off x="4224336" y="2487613"/>
            <a:ext cx="614363" cy="192088"/>
          </a:xfrm>
          <a:custGeom>
            <a:avLst/>
            <a:gdLst>
              <a:gd name="T0" fmla="*/ 15289902 w 21600"/>
              <a:gd name="T1" fmla="*/ 854116 h 21600"/>
              <a:gd name="T2" fmla="*/ 8737095 w 21600"/>
              <a:gd name="T3" fmla="*/ 1708231 h 21600"/>
              <a:gd name="T4" fmla="*/ 2184260 w 21600"/>
              <a:gd name="T5" fmla="*/ 854116 h 21600"/>
              <a:gd name="T6" fmla="*/ 873709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" name="Line 39"/>
          <p:cNvSpPr>
            <a:spLocks noChangeShapeType="1"/>
          </p:cNvSpPr>
          <p:nvPr/>
        </p:nvSpPr>
        <p:spPr bwMode="auto">
          <a:xfrm>
            <a:off x="4627562" y="2584450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8" name="Line 42"/>
          <p:cNvSpPr>
            <a:spLocks noChangeShapeType="1"/>
          </p:cNvSpPr>
          <p:nvPr/>
        </p:nvSpPr>
        <p:spPr bwMode="auto">
          <a:xfrm>
            <a:off x="4549774" y="21621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4302124" y="1970088"/>
            <a:ext cx="4619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R1Sel</a:t>
            </a:r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 flipV="1">
            <a:off x="4109483" y="2352675"/>
            <a:ext cx="32599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3" name="Line 47"/>
          <p:cNvSpPr>
            <a:spLocks noChangeShapeType="1"/>
          </p:cNvSpPr>
          <p:nvPr/>
        </p:nvSpPr>
        <p:spPr bwMode="auto">
          <a:xfrm>
            <a:off x="4281487" y="2774950"/>
            <a:ext cx="153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4" name="Text Box 48"/>
          <p:cNvSpPr txBox="1">
            <a:spLocks noChangeArrowheads="1"/>
          </p:cNvSpPr>
          <p:nvPr/>
        </p:nvSpPr>
        <p:spPr bwMode="auto">
          <a:xfrm>
            <a:off x="4129087" y="26606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5" name="Line 49"/>
          <p:cNvSpPr>
            <a:spLocks noChangeShapeType="1"/>
          </p:cNvSpPr>
          <p:nvPr/>
        </p:nvSpPr>
        <p:spPr bwMode="auto">
          <a:xfrm>
            <a:off x="4051299" y="3044825"/>
            <a:ext cx="806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6" name="Line 50"/>
          <p:cNvSpPr>
            <a:spLocks noChangeShapeType="1"/>
          </p:cNvSpPr>
          <p:nvPr/>
        </p:nvSpPr>
        <p:spPr bwMode="auto">
          <a:xfrm>
            <a:off x="4705349" y="3505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7" name="Line 51"/>
          <p:cNvSpPr>
            <a:spLocks noChangeShapeType="1"/>
          </p:cNvSpPr>
          <p:nvPr/>
        </p:nvSpPr>
        <p:spPr bwMode="auto">
          <a:xfrm>
            <a:off x="4694237" y="990601"/>
            <a:ext cx="11112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" name="Text Box 52"/>
          <p:cNvSpPr txBox="1">
            <a:spLocks noChangeArrowheads="1"/>
          </p:cNvSpPr>
          <p:nvPr/>
        </p:nvSpPr>
        <p:spPr bwMode="auto">
          <a:xfrm>
            <a:off x="4819649" y="2468563"/>
            <a:ext cx="3889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reg1</a:t>
            </a:r>
          </a:p>
        </p:txBody>
      </p: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4819649" y="2928938"/>
            <a:ext cx="3889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reg2</a:t>
            </a:r>
          </a:p>
        </p:txBody>
      </p:sp>
      <p:sp>
        <p:nvSpPr>
          <p:cNvPr id="50" name="Text Box 54"/>
          <p:cNvSpPr txBox="1">
            <a:spLocks noChangeArrowheads="1"/>
          </p:cNvSpPr>
          <p:nvPr/>
        </p:nvSpPr>
        <p:spPr bwMode="auto">
          <a:xfrm>
            <a:off x="4819649" y="3389313"/>
            <a:ext cx="404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regw</a:t>
            </a:r>
          </a:p>
        </p:txBody>
      </p:sp>
      <p:sp>
        <p:nvSpPr>
          <p:cNvPr id="51" name="Line 55"/>
          <p:cNvSpPr>
            <a:spLocks noChangeShapeType="1"/>
          </p:cNvSpPr>
          <p:nvPr/>
        </p:nvSpPr>
        <p:spPr bwMode="auto">
          <a:xfrm flipH="1">
            <a:off x="4473574" y="2965450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" name="Text Box 56"/>
          <p:cNvSpPr txBox="1">
            <a:spLocks noChangeArrowheads="1"/>
          </p:cNvSpPr>
          <p:nvPr/>
        </p:nvSpPr>
        <p:spPr bwMode="auto">
          <a:xfrm>
            <a:off x="4359274" y="28527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53" name="Text Box 57"/>
          <p:cNvSpPr txBox="1">
            <a:spLocks noChangeArrowheads="1"/>
          </p:cNvSpPr>
          <p:nvPr/>
        </p:nvSpPr>
        <p:spPr bwMode="auto">
          <a:xfrm>
            <a:off x="4059051" y="2883344"/>
            <a:ext cx="4333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IR5-4</a:t>
            </a:r>
          </a:p>
        </p:txBody>
      </p:sp>
      <p:sp>
        <p:nvSpPr>
          <p:cNvPr id="54" name="Text Box 58"/>
          <p:cNvSpPr txBox="1">
            <a:spLocks noChangeArrowheads="1"/>
          </p:cNvSpPr>
          <p:nvPr/>
        </p:nvSpPr>
        <p:spPr bwMode="auto">
          <a:xfrm>
            <a:off x="7819718" y="731044"/>
            <a:ext cx="5229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IR4.6-7</a:t>
            </a:r>
            <a:endParaRPr lang="en-US" altLang="en-US" dirty="0"/>
          </a:p>
        </p:txBody>
      </p:sp>
      <p:sp>
        <p:nvSpPr>
          <p:cNvPr id="55" name="Line 59"/>
          <p:cNvSpPr>
            <a:spLocks noChangeShapeType="1"/>
          </p:cNvSpPr>
          <p:nvPr/>
        </p:nvSpPr>
        <p:spPr bwMode="auto">
          <a:xfrm>
            <a:off x="5646880" y="2575719"/>
            <a:ext cx="299895" cy="103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>
            <a:off x="5646880" y="3244453"/>
            <a:ext cx="29989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1" name="Rectangle 65"/>
          <p:cNvSpPr>
            <a:spLocks noChangeArrowheads="1"/>
          </p:cNvSpPr>
          <p:nvPr/>
        </p:nvSpPr>
        <p:spPr bwMode="auto">
          <a:xfrm>
            <a:off x="6356349" y="2276475"/>
            <a:ext cx="192088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2" name="Text Box 66"/>
          <p:cNvSpPr txBox="1">
            <a:spLocks noChangeArrowheads="1"/>
          </p:cNvSpPr>
          <p:nvPr/>
        </p:nvSpPr>
        <p:spPr bwMode="auto">
          <a:xfrm>
            <a:off x="6286499" y="2428875"/>
            <a:ext cx="314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R1</a:t>
            </a:r>
          </a:p>
        </p:txBody>
      </p:sp>
      <p:sp>
        <p:nvSpPr>
          <p:cNvPr id="63" name="Rectangle 67"/>
          <p:cNvSpPr>
            <a:spLocks noChangeArrowheads="1"/>
          </p:cNvSpPr>
          <p:nvPr/>
        </p:nvSpPr>
        <p:spPr bwMode="auto">
          <a:xfrm>
            <a:off x="6356349" y="2928938"/>
            <a:ext cx="192088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4" name="Text Box 68"/>
          <p:cNvSpPr txBox="1">
            <a:spLocks noChangeArrowheads="1"/>
          </p:cNvSpPr>
          <p:nvPr/>
        </p:nvSpPr>
        <p:spPr bwMode="auto">
          <a:xfrm>
            <a:off x="6288087" y="3081338"/>
            <a:ext cx="3143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R2</a:t>
            </a:r>
          </a:p>
        </p:txBody>
      </p:sp>
      <p:sp>
        <p:nvSpPr>
          <p:cNvPr id="71" name="Line 75"/>
          <p:cNvSpPr>
            <a:spLocks noChangeShapeType="1"/>
          </p:cNvSpPr>
          <p:nvPr/>
        </p:nvSpPr>
        <p:spPr bwMode="auto">
          <a:xfrm flipV="1">
            <a:off x="6548437" y="2543968"/>
            <a:ext cx="1174750" cy="23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3" name="Text Box 77"/>
          <p:cNvSpPr txBox="1">
            <a:spLocks noChangeArrowheads="1"/>
          </p:cNvSpPr>
          <p:nvPr/>
        </p:nvSpPr>
        <p:spPr bwMode="auto">
          <a:xfrm>
            <a:off x="6664324" y="23542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0" name="AutoShape 84"/>
          <p:cNvSpPr>
            <a:spLocks noChangeArrowheads="1"/>
          </p:cNvSpPr>
          <p:nvPr/>
        </p:nvSpPr>
        <p:spPr bwMode="auto">
          <a:xfrm rot="16200000">
            <a:off x="6338093" y="3679031"/>
            <a:ext cx="1727200" cy="306388"/>
          </a:xfrm>
          <a:custGeom>
            <a:avLst/>
            <a:gdLst>
              <a:gd name="T0" fmla="*/ 120848026 w 21600"/>
              <a:gd name="T1" fmla="*/ 2173000 h 21600"/>
              <a:gd name="T2" fmla="*/ 69056015 w 21600"/>
              <a:gd name="T3" fmla="*/ 4346000 h 21600"/>
              <a:gd name="T4" fmla="*/ 17264004 w 21600"/>
              <a:gd name="T5" fmla="*/ 2173000 h 21600"/>
              <a:gd name="T6" fmla="*/ 6905601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1" name="Line 85"/>
          <p:cNvSpPr>
            <a:spLocks noChangeShapeType="1"/>
          </p:cNvSpPr>
          <p:nvPr/>
        </p:nvSpPr>
        <p:spPr bwMode="auto">
          <a:xfrm>
            <a:off x="7492999" y="3622675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" name="Line 86"/>
          <p:cNvSpPr>
            <a:spLocks noChangeShapeType="1"/>
          </p:cNvSpPr>
          <p:nvPr/>
        </p:nvSpPr>
        <p:spPr bwMode="auto">
          <a:xfrm flipH="1">
            <a:off x="7531099" y="354488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3" name="Text Box 87"/>
          <p:cNvSpPr txBox="1">
            <a:spLocks noChangeArrowheads="1"/>
          </p:cNvSpPr>
          <p:nvPr/>
        </p:nvSpPr>
        <p:spPr bwMode="auto">
          <a:xfrm>
            <a:off x="7662862" y="33924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4" name="Line 88"/>
          <p:cNvSpPr>
            <a:spLocks noChangeShapeType="1"/>
          </p:cNvSpPr>
          <p:nvPr/>
        </p:nvSpPr>
        <p:spPr bwMode="auto">
          <a:xfrm>
            <a:off x="7162799" y="2892425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5" name="Text Box 89"/>
          <p:cNvSpPr txBox="1">
            <a:spLocks noChangeArrowheads="1"/>
          </p:cNvSpPr>
          <p:nvPr/>
        </p:nvSpPr>
        <p:spPr bwMode="auto">
          <a:xfrm>
            <a:off x="6926262" y="2700338"/>
            <a:ext cx="4397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ALU2</a:t>
            </a:r>
          </a:p>
        </p:txBody>
      </p:sp>
      <p:sp>
        <p:nvSpPr>
          <p:cNvPr id="86" name="Line 90"/>
          <p:cNvSpPr>
            <a:spLocks noChangeShapeType="1"/>
          </p:cNvSpPr>
          <p:nvPr/>
        </p:nvSpPr>
        <p:spPr bwMode="auto">
          <a:xfrm>
            <a:off x="6548437" y="3198813"/>
            <a:ext cx="500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7" name="Line 91"/>
          <p:cNvSpPr>
            <a:spLocks noChangeShapeType="1"/>
          </p:cNvSpPr>
          <p:nvPr/>
        </p:nvSpPr>
        <p:spPr bwMode="auto">
          <a:xfrm flipH="1">
            <a:off x="6816724" y="31210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Text Box 92"/>
          <p:cNvSpPr txBox="1">
            <a:spLocks noChangeArrowheads="1"/>
          </p:cNvSpPr>
          <p:nvPr/>
        </p:nvSpPr>
        <p:spPr bwMode="auto">
          <a:xfrm>
            <a:off x="6702424" y="29686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9" name="Line 93"/>
          <p:cNvSpPr>
            <a:spLocks noChangeShapeType="1"/>
          </p:cNvSpPr>
          <p:nvPr/>
        </p:nvSpPr>
        <p:spPr bwMode="auto">
          <a:xfrm flipH="1">
            <a:off x="4281487" y="2697163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0" name="Text Box 94"/>
          <p:cNvSpPr txBox="1">
            <a:spLocks noChangeArrowheads="1"/>
          </p:cNvSpPr>
          <p:nvPr/>
        </p:nvSpPr>
        <p:spPr bwMode="auto">
          <a:xfrm>
            <a:off x="4205287" y="2544763"/>
            <a:ext cx="203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2</a:t>
            </a:r>
          </a:p>
        </p:txBody>
      </p:sp>
      <p:sp>
        <p:nvSpPr>
          <p:cNvPr id="93" name="Text Box 98"/>
          <p:cNvSpPr txBox="1">
            <a:spLocks noChangeArrowheads="1"/>
          </p:cNvSpPr>
          <p:nvPr/>
        </p:nvSpPr>
        <p:spPr bwMode="auto">
          <a:xfrm>
            <a:off x="6702424" y="33528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95" name="Rectangle 100"/>
          <p:cNvSpPr>
            <a:spLocks noChangeArrowheads="1"/>
          </p:cNvSpPr>
          <p:nvPr/>
        </p:nvSpPr>
        <p:spPr bwMode="auto">
          <a:xfrm>
            <a:off x="5319712" y="3735388"/>
            <a:ext cx="190500" cy="26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SE</a:t>
            </a:r>
          </a:p>
        </p:txBody>
      </p:sp>
      <p:sp>
        <p:nvSpPr>
          <p:cNvPr id="96" name="Line 101"/>
          <p:cNvSpPr>
            <a:spLocks noChangeShapeType="1"/>
          </p:cNvSpPr>
          <p:nvPr/>
        </p:nvSpPr>
        <p:spPr bwMode="auto">
          <a:xfrm>
            <a:off x="5511799" y="3889375"/>
            <a:ext cx="153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7" name="Line 102"/>
          <p:cNvSpPr>
            <a:spLocks noChangeShapeType="1"/>
          </p:cNvSpPr>
          <p:nvPr/>
        </p:nvSpPr>
        <p:spPr bwMode="auto">
          <a:xfrm flipH="1">
            <a:off x="5856287" y="3811588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8" name="Text Box 103"/>
          <p:cNvSpPr txBox="1">
            <a:spLocks noChangeArrowheads="1"/>
          </p:cNvSpPr>
          <p:nvPr/>
        </p:nvSpPr>
        <p:spPr bwMode="auto">
          <a:xfrm>
            <a:off x="5741987" y="36972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99" name="Line 104"/>
          <p:cNvSpPr>
            <a:spLocks noChangeShapeType="1"/>
          </p:cNvSpPr>
          <p:nvPr/>
        </p:nvSpPr>
        <p:spPr bwMode="auto">
          <a:xfrm>
            <a:off x="4321174" y="3889375"/>
            <a:ext cx="99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0" name="Line 105"/>
          <p:cNvSpPr>
            <a:spLocks noChangeShapeType="1"/>
          </p:cNvSpPr>
          <p:nvPr/>
        </p:nvSpPr>
        <p:spPr bwMode="auto">
          <a:xfrm>
            <a:off x="4321174" y="3044825"/>
            <a:ext cx="0" cy="84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1" name="Text Box 106"/>
          <p:cNvSpPr txBox="1">
            <a:spLocks noChangeArrowheads="1"/>
          </p:cNvSpPr>
          <p:nvPr/>
        </p:nvSpPr>
        <p:spPr bwMode="auto">
          <a:xfrm>
            <a:off x="4256087" y="3706813"/>
            <a:ext cx="4381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Imm4</a:t>
            </a:r>
          </a:p>
        </p:txBody>
      </p:sp>
      <p:sp>
        <p:nvSpPr>
          <p:cNvPr id="102" name="Rectangle 107"/>
          <p:cNvSpPr>
            <a:spLocks noChangeArrowheads="1"/>
          </p:cNvSpPr>
          <p:nvPr/>
        </p:nvSpPr>
        <p:spPr bwMode="auto">
          <a:xfrm>
            <a:off x="5319712" y="4043363"/>
            <a:ext cx="190500" cy="26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ZE</a:t>
            </a:r>
          </a:p>
        </p:txBody>
      </p:sp>
      <p:sp>
        <p:nvSpPr>
          <p:cNvPr id="103" name="Line 108"/>
          <p:cNvSpPr>
            <a:spLocks noChangeShapeType="1"/>
          </p:cNvSpPr>
          <p:nvPr/>
        </p:nvSpPr>
        <p:spPr bwMode="auto">
          <a:xfrm>
            <a:off x="5511799" y="4195763"/>
            <a:ext cx="15367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4" name="Line 109"/>
          <p:cNvSpPr>
            <a:spLocks noChangeShapeType="1"/>
          </p:cNvSpPr>
          <p:nvPr/>
        </p:nvSpPr>
        <p:spPr bwMode="auto">
          <a:xfrm flipH="1">
            <a:off x="5856287" y="4156075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5" name="Text Box 110"/>
          <p:cNvSpPr txBox="1">
            <a:spLocks noChangeArrowheads="1"/>
          </p:cNvSpPr>
          <p:nvPr/>
        </p:nvSpPr>
        <p:spPr bwMode="auto">
          <a:xfrm>
            <a:off x="5741987" y="40036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06" name="Line 111"/>
          <p:cNvSpPr>
            <a:spLocks noChangeShapeType="1"/>
          </p:cNvSpPr>
          <p:nvPr/>
        </p:nvSpPr>
        <p:spPr bwMode="auto">
          <a:xfrm>
            <a:off x="4321174" y="4195763"/>
            <a:ext cx="99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" name="Text Box 112"/>
          <p:cNvSpPr txBox="1">
            <a:spLocks noChangeArrowheads="1"/>
          </p:cNvSpPr>
          <p:nvPr/>
        </p:nvSpPr>
        <p:spPr bwMode="auto">
          <a:xfrm>
            <a:off x="4256087" y="4013200"/>
            <a:ext cx="438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Imm5</a:t>
            </a:r>
          </a:p>
        </p:txBody>
      </p:sp>
      <p:sp>
        <p:nvSpPr>
          <p:cNvPr id="108" name="Line 113"/>
          <p:cNvSpPr>
            <a:spLocks noChangeShapeType="1"/>
          </p:cNvSpPr>
          <p:nvPr/>
        </p:nvSpPr>
        <p:spPr bwMode="auto">
          <a:xfrm>
            <a:off x="4321174" y="3889375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" name="Line 114"/>
          <p:cNvSpPr>
            <a:spLocks noChangeShapeType="1"/>
          </p:cNvSpPr>
          <p:nvPr/>
        </p:nvSpPr>
        <p:spPr bwMode="auto">
          <a:xfrm flipH="1">
            <a:off x="4972049" y="381158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0" name="Text Box 115"/>
          <p:cNvSpPr txBox="1">
            <a:spLocks noChangeArrowheads="1"/>
          </p:cNvSpPr>
          <p:nvPr/>
        </p:nvSpPr>
        <p:spPr bwMode="auto">
          <a:xfrm>
            <a:off x="4857749" y="36972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111" name="Line 116"/>
          <p:cNvSpPr>
            <a:spLocks noChangeShapeType="1"/>
          </p:cNvSpPr>
          <p:nvPr/>
        </p:nvSpPr>
        <p:spPr bwMode="auto">
          <a:xfrm flipH="1">
            <a:off x="4972049" y="41179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2" name="Text Box 117"/>
          <p:cNvSpPr txBox="1">
            <a:spLocks noChangeArrowheads="1"/>
          </p:cNvSpPr>
          <p:nvPr/>
        </p:nvSpPr>
        <p:spPr bwMode="auto">
          <a:xfrm>
            <a:off x="4857749" y="40036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113" name="Text Box 118"/>
          <p:cNvSpPr txBox="1">
            <a:spLocks noChangeArrowheads="1"/>
          </p:cNvSpPr>
          <p:nvPr/>
        </p:nvSpPr>
        <p:spPr bwMode="auto">
          <a:xfrm>
            <a:off x="5259724" y="2461418"/>
            <a:ext cx="441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data1</a:t>
            </a:r>
          </a:p>
        </p:txBody>
      </p:sp>
      <p:sp>
        <p:nvSpPr>
          <p:cNvPr id="114" name="Text Box 119"/>
          <p:cNvSpPr txBox="1">
            <a:spLocks noChangeArrowheads="1"/>
          </p:cNvSpPr>
          <p:nvPr/>
        </p:nvSpPr>
        <p:spPr bwMode="auto">
          <a:xfrm>
            <a:off x="5273675" y="3102585"/>
            <a:ext cx="441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data2</a:t>
            </a:r>
          </a:p>
        </p:txBody>
      </p:sp>
      <p:sp>
        <p:nvSpPr>
          <p:cNvPr id="115" name="Text Box 120"/>
          <p:cNvSpPr txBox="1">
            <a:spLocks noChangeArrowheads="1"/>
          </p:cNvSpPr>
          <p:nvPr/>
        </p:nvSpPr>
        <p:spPr bwMode="auto">
          <a:xfrm>
            <a:off x="5257800" y="336629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err="1"/>
              <a:t>dataw</a:t>
            </a:r>
            <a:endParaRPr lang="en-US" altLang="en-US" dirty="0"/>
          </a:p>
        </p:txBody>
      </p:sp>
      <p:sp>
        <p:nvSpPr>
          <p:cNvPr id="116" name="Line 121"/>
          <p:cNvSpPr>
            <a:spLocks noChangeShapeType="1"/>
          </p:cNvSpPr>
          <p:nvPr/>
        </p:nvSpPr>
        <p:spPr bwMode="auto">
          <a:xfrm flipH="1" flipV="1">
            <a:off x="5646880" y="3504406"/>
            <a:ext cx="709468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7" name="Line 122"/>
          <p:cNvSpPr>
            <a:spLocks noChangeShapeType="1"/>
          </p:cNvSpPr>
          <p:nvPr/>
        </p:nvSpPr>
        <p:spPr bwMode="auto">
          <a:xfrm flipH="1">
            <a:off x="6240462" y="3427413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8" name="Text Box 123"/>
          <p:cNvSpPr txBox="1">
            <a:spLocks noChangeArrowheads="1"/>
          </p:cNvSpPr>
          <p:nvPr/>
        </p:nvSpPr>
        <p:spPr bwMode="auto">
          <a:xfrm>
            <a:off x="6126162" y="32750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19" name="Line 124"/>
          <p:cNvSpPr>
            <a:spLocks noChangeShapeType="1"/>
          </p:cNvSpPr>
          <p:nvPr/>
        </p:nvSpPr>
        <p:spPr bwMode="auto">
          <a:xfrm>
            <a:off x="6356349" y="3505200"/>
            <a:ext cx="0" cy="998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0" name="Freeform 125"/>
          <p:cNvSpPr>
            <a:spLocks/>
          </p:cNvSpPr>
          <p:nvPr/>
        </p:nvSpPr>
        <p:spPr bwMode="auto">
          <a:xfrm>
            <a:off x="7723187" y="2047875"/>
            <a:ext cx="766762" cy="1881188"/>
          </a:xfrm>
          <a:custGeom>
            <a:avLst/>
            <a:gdLst>
              <a:gd name="T0" fmla="*/ 0 w 483"/>
              <a:gd name="T1" fmla="*/ 0 h 1185"/>
              <a:gd name="T2" fmla="*/ 0 w 483"/>
              <a:gd name="T3" fmla="*/ 652463 h 1185"/>
              <a:gd name="T4" fmla="*/ 344487 w 483"/>
              <a:gd name="T5" fmla="*/ 922338 h 1185"/>
              <a:gd name="T6" fmla="*/ 0 w 483"/>
              <a:gd name="T7" fmla="*/ 1228725 h 1185"/>
              <a:gd name="T8" fmla="*/ 0 w 483"/>
              <a:gd name="T9" fmla="*/ 1881188 h 1185"/>
              <a:gd name="T10" fmla="*/ 766762 w 483"/>
              <a:gd name="T11" fmla="*/ 1344613 h 1185"/>
              <a:gd name="T12" fmla="*/ 766762 w 483"/>
              <a:gd name="T13" fmla="*/ 460375 h 1185"/>
              <a:gd name="T14" fmla="*/ 0 w 483"/>
              <a:gd name="T15" fmla="*/ 0 h 11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83"/>
              <a:gd name="T25" fmla="*/ 0 h 1185"/>
              <a:gd name="T26" fmla="*/ 483 w 483"/>
              <a:gd name="T27" fmla="*/ 1185 h 11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83" h="1185">
                <a:moveTo>
                  <a:pt x="0" y="0"/>
                </a:moveTo>
                <a:lnTo>
                  <a:pt x="0" y="411"/>
                </a:lnTo>
                <a:lnTo>
                  <a:pt x="217" y="581"/>
                </a:lnTo>
                <a:lnTo>
                  <a:pt x="0" y="774"/>
                </a:lnTo>
                <a:lnTo>
                  <a:pt x="0" y="1185"/>
                </a:lnTo>
                <a:lnTo>
                  <a:pt x="483" y="847"/>
                </a:lnTo>
                <a:lnTo>
                  <a:pt x="483" y="29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1" name="Line 126"/>
          <p:cNvSpPr>
            <a:spLocks noChangeShapeType="1"/>
          </p:cNvSpPr>
          <p:nvPr/>
        </p:nvSpPr>
        <p:spPr bwMode="auto">
          <a:xfrm>
            <a:off x="7354887" y="3697287"/>
            <a:ext cx="138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2" name="Line 127"/>
          <p:cNvSpPr>
            <a:spLocks noChangeShapeType="1"/>
          </p:cNvSpPr>
          <p:nvPr/>
        </p:nvSpPr>
        <p:spPr bwMode="auto">
          <a:xfrm flipV="1">
            <a:off x="7491412" y="3622675"/>
            <a:ext cx="1587" cy="74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3" name="Line 128"/>
          <p:cNvSpPr>
            <a:spLocks noChangeShapeType="1"/>
          </p:cNvSpPr>
          <p:nvPr/>
        </p:nvSpPr>
        <p:spPr bwMode="auto">
          <a:xfrm>
            <a:off x="1384300" y="4081463"/>
            <a:ext cx="30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4" name="Line 129"/>
          <p:cNvSpPr>
            <a:spLocks noChangeShapeType="1"/>
          </p:cNvSpPr>
          <p:nvPr/>
        </p:nvSpPr>
        <p:spPr bwMode="auto">
          <a:xfrm>
            <a:off x="1384300" y="4081463"/>
            <a:ext cx="0" cy="1114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5" name="Line 130"/>
          <p:cNvSpPr>
            <a:spLocks noChangeShapeType="1"/>
          </p:cNvSpPr>
          <p:nvPr/>
        </p:nvSpPr>
        <p:spPr bwMode="auto">
          <a:xfrm>
            <a:off x="1384300" y="5195888"/>
            <a:ext cx="52419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6" name="Line 131"/>
          <p:cNvSpPr>
            <a:spLocks noChangeShapeType="1"/>
          </p:cNvSpPr>
          <p:nvPr/>
        </p:nvSpPr>
        <p:spPr bwMode="auto">
          <a:xfrm>
            <a:off x="6626224" y="2546350"/>
            <a:ext cx="0" cy="2649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7" name="Line 133"/>
          <p:cNvSpPr>
            <a:spLocks noChangeShapeType="1"/>
          </p:cNvSpPr>
          <p:nvPr/>
        </p:nvSpPr>
        <p:spPr bwMode="auto">
          <a:xfrm>
            <a:off x="846138" y="3082925"/>
            <a:ext cx="42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8" name="Line 134"/>
          <p:cNvSpPr>
            <a:spLocks noChangeShapeType="1"/>
          </p:cNvSpPr>
          <p:nvPr/>
        </p:nvSpPr>
        <p:spPr bwMode="auto">
          <a:xfrm flipV="1">
            <a:off x="846138" y="1470025"/>
            <a:ext cx="0" cy="161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9" name="Line 135"/>
          <p:cNvSpPr>
            <a:spLocks noChangeShapeType="1"/>
          </p:cNvSpPr>
          <p:nvPr/>
        </p:nvSpPr>
        <p:spPr bwMode="auto">
          <a:xfrm flipV="1">
            <a:off x="6702424" y="1470025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0" name="Line 136"/>
          <p:cNvSpPr>
            <a:spLocks noChangeShapeType="1"/>
          </p:cNvSpPr>
          <p:nvPr/>
        </p:nvSpPr>
        <p:spPr bwMode="auto">
          <a:xfrm flipH="1">
            <a:off x="846138" y="1470024"/>
            <a:ext cx="5856286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1" name="Rectangle 138"/>
          <p:cNvSpPr>
            <a:spLocks noChangeArrowheads="1"/>
          </p:cNvSpPr>
          <p:nvPr/>
        </p:nvSpPr>
        <p:spPr bwMode="auto">
          <a:xfrm>
            <a:off x="8720137" y="2660650"/>
            <a:ext cx="192087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2" name="Line 139"/>
          <p:cNvSpPr>
            <a:spLocks noChangeShapeType="1"/>
          </p:cNvSpPr>
          <p:nvPr/>
        </p:nvSpPr>
        <p:spPr bwMode="auto">
          <a:xfrm>
            <a:off x="8489949" y="2928938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" name="AutoShape 140"/>
          <p:cNvSpPr>
            <a:spLocks noChangeArrowheads="1"/>
          </p:cNvSpPr>
          <p:nvPr/>
        </p:nvSpPr>
        <p:spPr bwMode="auto">
          <a:xfrm rot="10800000">
            <a:off x="6088062" y="4503738"/>
            <a:ext cx="498475" cy="192087"/>
          </a:xfrm>
          <a:custGeom>
            <a:avLst/>
            <a:gdLst>
              <a:gd name="T0" fmla="*/ 10065641 w 21600"/>
              <a:gd name="T1" fmla="*/ 854111 h 21600"/>
              <a:gd name="T2" fmla="*/ 5751801 w 21600"/>
              <a:gd name="T3" fmla="*/ 1708214 h 21600"/>
              <a:gd name="T4" fmla="*/ 1437939 w 21600"/>
              <a:gd name="T5" fmla="*/ 854111 h 21600"/>
              <a:gd name="T6" fmla="*/ 5751801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4" name="Line 141"/>
          <p:cNvSpPr>
            <a:spLocks noChangeShapeType="1"/>
          </p:cNvSpPr>
          <p:nvPr/>
        </p:nvSpPr>
        <p:spPr bwMode="auto">
          <a:xfrm rot="16200000" flipH="1">
            <a:off x="8965287" y="379253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5" name="Line 145"/>
          <p:cNvSpPr>
            <a:spLocks noChangeShapeType="1"/>
          </p:cNvSpPr>
          <p:nvPr/>
        </p:nvSpPr>
        <p:spPr bwMode="auto">
          <a:xfrm rot="16200000">
            <a:off x="6068218" y="4485481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6" name="Line 146"/>
          <p:cNvSpPr>
            <a:spLocks noChangeShapeType="1"/>
          </p:cNvSpPr>
          <p:nvPr/>
        </p:nvSpPr>
        <p:spPr bwMode="auto">
          <a:xfrm rot="16200000">
            <a:off x="6094015" y="4766072"/>
            <a:ext cx="1404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7" name="Line 148"/>
          <p:cNvSpPr>
            <a:spLocks noChangeShapeType="1"/>
          </p:cNvSpPr>
          <p:nvPr/>
        </p:nvSpPr>
        <p:spPr bwMode="auto">
          <a:xfrm flipV="1">
            <a:off x="6510337" y="4695824"/>
            <a:ext cx="0" cy="2818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8" name="Line 149"/>
          <p:cNvSpPr>
            <a:spLocks noChangeShapeType="1"/>
          </p:cNvSpPr>
          <p:nvPr/>
        </p:nvSpPr>
        <p:spPr bwMode="auto">
          <a:xfrm>
            <a:off x="5761037" y="4977680"/>
            <a:ext cx="3266282" cy="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9" name="Line 150"/>
          <p:cNvSpPr>
            <a:spLocks noChangeShapeType="1"/>
          </p:cNvSpPr>
          <p:nvPr/>
        </p:nvSpPr>
        <p:spPr bwMode="auto">
          <a:xfrm flipH="1" flipV="1">
            <a:off x="9027317" y="2915443"/>
            <a:ext cx="1" cy="206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0" name="Line 151"/>
          <p:cNvSpPr>
            <a:spLocks noChangeShapeType="1"/>
          </p:cNvSpPr>
          <p:nvPr/>
        </p:nvSpPr>
        <p:spPr bwMode="auto">
          <a:xfrm flipV="1">
            <a:off x="8912224" y="2913063"/>
            <a:ext cx="1150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1" name="Text Box 152"/>
          <p:cNvSpPr txBox="1">
            <a:spLocks noChangeArrowheads="1"/>
          </p:cNvSpPr>
          <p:nvPr/>
        </p:nvSpPr>
        <p:spPr bwMode="auto">
          <a:xfrm>
            <a:off x="8830369" y="3832224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142" name="Line 153"/>
          <p:cNvSpPr>
            <a:spLocks noChangeShapeType="1"/>
          </p:cNvSpPr>
          <p:nvPr/>
        </p:nvSpPr>
        <p:spPr bwMode="auto">
          <a:xfrm>
            <a:off x="4013199" y="4235450"/>
            <a:ext cx="11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" name="Line 154"/>
          <p:cNvSpPr>
            <a:spLocks noChangeShapeType="1"/>
          </p:cNvSpPr>
          <p:nvPr/>
        </p:nvSpPr>
        <p:spPr bwMode="auto">
          <a:xfrm>
            <a:off x="4129086" y="4235450"/>
            <a:ext cx="4243" cy="6008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4" name="Line 155"/>
          <p:cNvSpPr>
            <a:spLocks noChangeShapeType="1"/>
          </p:cNvSpPr>
          <p:nvPr/>
        </p:nvSpPr>
        <p:spPr bwMode="auto">
          <a:xfrm>
            <a:off x="4133330" y="4836319"/>
            <a:ext cx="2035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" name="Text Box 156"/>
          <p:cNvSpPr txBox="1">
            <a:spLocks noChangeArrowheads="1"/>
          </p:cNvSpPr>
          <p:nvPr/>
        </p:nvSpPr>
        <p:spPr bwMode="auto">
          <a:xfrm>
            <a:off x="5805487" y="4349602"/>
            <a:ext cx="4572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RegIn</a:t>
            </a:r>
            <a:endParaRPr lang="en-US" altLang="en-US" u="sng" dirty="0"/>
          </a:p>
        </p:txBody>
      </p:sp>
      <p:sp>
        <p:nvSpPr>
          <p:cNvPr id="146" name="Line 157"/>
          <p:cNvSpPr>
            <a:spLocks noChangeShapeType="1"/>
          </p:cNvSpPr>
          <p:nvPr/>
        </p:nvSpPr>
        <p:spPr bwMode="auto">
          <a:xfrm>
            <a:off x="8228012" y="21621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7" name="Text Box 158"/>
          <p:cNvSpPr txBox="1">
            <a:spLocks noChangeArrowheads="1"/>
          </p:cNvSpPr>
          <p:nvPr/>
        </p:nvSpPr>
        <p:spPr bwMode="auto">
          <a:xfrm>
            <a:off x="7962899" y="1970088"/>
            <a:ext cx="4968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ALUop</a:t>
            </a:r>
          </a:p>
        </p:txBody>
      </p:sp>
      <p:sp>
        <p:nvSpPr>
          <p:cNvPr id="148" name="Line 159"/>
          <p:cNvSpPr>
            <a:spLocks noChangeShapeType="1"/>
          </p:cNvSpPr>
          <p:nvPr/>
        </p:nvSpPr>
        <p:spPr bwMode="auto">
          <a:xfrm rot="16200000" flipH="1">
            <a:off x="8181974" y="21240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9" name="Text Box 160"/>
          <p:cNvSpPr txBox="1">
            <a:spLocks noChangeArrowheads="1"/>
          </p:cNvSpPr>
          <p:nvPr/>
        </p:nvSpPr>
        <p:spPr bwMode="auto">
          <a:xfrm>
            <a:off x="8221662" y="21224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150" name="Line 161"/>
          <p:cNvSpPr>
            <a:spLocks noChangeShapeType="1"/>
          </p:cNvSpPr>
          <p:nvPr/>
        </p:nvSpPr>
        <p:spPr bwMode="auto">
          <a:xfrm flipV="1">
            <a:off x="3898899" y="45434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1" name="Text Box 162"/>
          <p:cNvSpPr txBox="1">
            <a:spLocks noChangeArrowheads="1"/>
          </p:cNvSpPr>
          <p:nvPr/>
        </p:nvSpPr>
        <p:spPr bwMode="auto">
          <a:xfrm>
            <a:off x="3035300" y="4657725"/>
            <a:ext cx="6080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MDRload</a:t>
            </a:r>
          </a:p>
        </p:txBody>
      </p:sp>
      <p:sp>
        <p:nvSpPr>
          <p:cNvPr id="152" name="Line 163"/>
          <p:cNvSpPr>
            <a:spLocks noChangeShapeType="1"/>
          </p:cNvSpPr>
          <p:nvPr/>
        </p:nvSpPr>
        <p:spPr bwMode="auto">
          <a:xfrm>
            <a:off x="3936999" y="2162175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" name="Text Box 164"/>
          <p:cNvSpPr txBox="1">
            <a:spLocks noChangeArrowheads="1"/>
          </p:cNvSpPr>
          <p:nvPr/>
        </p:nvSpPr>
        <p:spPr bwMode="auto">
          <a:xfrm>
            <a:off x="3724441" y="1946275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IR2ld</a:t>
            </a:r>
            <a:endParaRPr lang="en-US" altLang="en-US" u="sng" dirty="0"/>
          </a:p>
        </p:txBody>
      </p:sp>
      <p:sp>
        <p:nvSpPr>
          <p:cNvPr id="154" name="Text Box 166"/>
          <p:cNvSpPr txBox="1">
            <a:spLocks noChangeArrowheads="1"/>
          </p:cNvSpPr>
          <p:nvPr/>
        </p:nvSpPr>
        <p:spPr bwMode="auto">
          <a:xfrm rot="10800000">
            <a:off x="8643242" y="2696955"/>
            <a:ext cx="307777" cy="436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ALUout</a:t>
            </a:r>
          </a:p>
        </p:txBody>
      </p:sp>
      <p:sp>
        <p:nvSpPr>
          <p:cNvPr id="155" name="Text Box 167"/>
          <p:cNvSpPr txBox="1">
            <a:spLocks noChangeArrowheads="1"/>
          </p:cNvSpPr>
          <p:nvPr/>
        </p:nvSpPr>
        <p:spPr bwMode="auto">
          <a:xfrm>
            <a:off x="5110162" y="2688679"/>
            <a:ext cx="354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 dirty="0"/>
              <a:t>RF</a:t>
            </a:r>
          </a:p>
        </p:txBody>
      </p:sp>
      <p:sp>
        <p:nvSpPr>
          <p:cNvPr id="156" name="Line 168"/>
          <p:cNvSpPr>
            <a:spLocks noChangeShapeType="1"/>
          </p:cNvSpPr>
          <p:nvPr/>
        </p:nvSpPr>
        <p:spPr bwMode="auto">
          <a:xfrm>
            <a:off x="5510212" y="22383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7" name="Text Box 169"/>
          <p:cNvSpPr txBox="1">
            <a:spLocks noChangeArrowheads="1"/>
          </p:cNvSpPr>
          <p:nvPr/>
        </p:nvSpPr>
        <p:spPr bwMode="auto">
          <a:xfrm>
            <a:off x="5249862" y="2046288"/>
            <a:ext cx="5556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RFWrite</a:t>
            </a:r>
          </a:p>
        </p:txBody>
      </p:sp>
      <p:sp>
        <p:nvSpPr>
          <p:cNvPr id="158" name="Rectangle 170"/>
          <p:cNvSpPr>
            <a:spLocks noChangeArrowheads="1"/>
          </p:cNvSpPr>
          <p:nvPr/>
        </p:nvSpPr>
        <p:spPr bwMode="auto">
          <a:xfrm>
            <a:off x="8029574" y="3927475"/>
            <a:ext cx="192088" cy="1920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9" name="Rectangle 171"/>
          <p:cNvSpPr>
            <a:spLocks noChangeArrowheads="1"/>
          </p:cNvSpPr>
          <p:nvPr/>
        </p:nvSpPr>
        <p:spPr bwMode="auto">
          <a:xfrm>
            <a:off x="8221662" y="3927475"/>
            <a:ext cx="192087" cy="1920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60" name="Text Box 172"/>
          <p:cNvSpPr txBox="1">
            <a:spLocks noChangeArrowheads="1"/>
          </p:cNvSpPr>
          <p:nvPr/>
        </p:nvSpPr>
        <p:spPr bwMode="auto">
          <a:xfrm>
            <a:off x="8029574" y="3927475"/>
            <a:ext cx="2571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N</a:t>
            </a:r>
          </a:p>
        </p:txBody>
      </p:sp>
      <p:sp>
        <p:nvSpPr>
          <p:cNvPr id="161" name="Text Box 173"/>
          <p:cNvSpPr txBox="1">
            <a:spLocks noChangeArrowheads="1"/>
          </p:cNvSpPr>
          <p:nvPr/>
        </p:nvSpPr>
        <p:spPr bwMode="auto">
          <a:xfrm>
            <a:off x="8221662" y="3927475"/>
            <a:ext cx="2460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</a:t>
            </a:r>
          </a:p>
        </p:txBody>
      </p:sp>
      <p:sp>
        <p:nvSpPr>
          <p:cNvPr id="162" name="Line 174"/>
          <p:cNvSpPr>
            <a:spLocks noChangeShapeType="1"/>
          </p:cNvSpPr>
          <p:nvPr/>
        </p:nvSpPr>
        <p:spPr bwMode="auto">
          <a:xfrm>
            <a:off x="8105774" y="3659188"/>
            <a:ext cx="0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3" name="Line 175"/>
          <p:cNvSpPr>
            <a:spLocks noChangeShapeType="1"/>
          </p:cNvSpPr>
          <p:nvPr/>
        </p:nvSpPr>
        <p:spPr bwMode="auto">
          <a:xfrm>
            <a:off x="8297862" y="3544888"/>
            <a:ext cx="0" cy="382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" name="Line 176"/>
          <p:cNvSpPr>
            <a:spLocks noChangeShapeType="1"/>
          </p:cNvSpPr>
          <p:nvPr/>
        </p:nvSpPr>
        <p:spPr bwMode="auto">
          <a:xfrm>
            <a:off x="7799387" y="4043363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5" name="Text Box 177"/>
          <p:cNvSpPr txBox="1">
            <a:spLocks noChangeArrowheads="1"/>
          </p:cNvSpPr>
          <p:nvPr/>
        </p:nvSpPr>
        <p:spPr bwMode="auto">
          <a:xfrm>
            <a:off x="7343774" y="4018756"/>
            <a:ext cx="6191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FlagWrite</a:t>
            </a:r>
            <a:endParaRPr lang="en-US" altLang="en-US" u="sng" dirty="0"/>
          </a:p>
        </p:txBody>
      </p:sp>
      <p:sp>
        <p:nvSpPr>
          <p:cNvPr id="166" name="Line 178"/>
          <p:cNvSpPr>
            <a:spLocks noChangeShapeType="1"/>
          </p:cNvSpPr>
          <p:nvPr/>
        </p:nvSpPr>
        <p:spPr bwMode="auto">
          <a:xfrm>
            <a:off x="8143874" y="4119563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7" name="Line 179"/>
          <p:cNvSpPr>
            <a:spLocks noChangeShapeType="1"/>
          </p:cNvSpPr>
          <p:nvPr/>
        </p:nvSpPr>
        <p:spPr bwMode="auto">
          <a:xfrm>
            <a:off x="8297862" y="4119563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8" name="Line 180"/>
          <p:cNvSpPr>
            <a:spLocks noChangeShapeType="1"/>
          </p:cNvSpPr>
          <p:nvPr/>
        </p:nvSpPr>
        <p:spPr bwMode="auto">
          <a:xfrm flipV="1">
            <a:off x="883860" y="391794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9" name="Text Box 181"/>
          <p:cNvSpPr txBox="1">
            <a:spLocks noChangeArrowheads="1"/>
          </p:cNvSpPr>
          <p:nvPr/>
        </p:nvSpPr>
        <p:spPr bwMode="auto">
          <a:xfrm>
            <a:off x="570725" y="4003675"/>
            <a:ext cx="5397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PCwrite</a:t>
            </a:r>
            <a:endParaRPr lang="en-US" altLang="en-US" u="sng" dirty="0"/>
          </a:p>
        </p:txBody>
      </p:sp>
      <p:sp>
        <p:nvSpPr>
          <p:cNvPr id="170" name="Line 182"/>
          <p:cNvSpPr>
            <a:spLocks noChangeShapeType="1"/>
          </p:cNvSpPr>
          <p:nvPr/>
        </p:nvSpPr>
        <p:spPr bwMode="auto">
          <a:xfrm flipV="1">
            <a:off x="8566149" y="1201738"/>
            <a:ext cx="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1" name="Line 183"/>
          <p:cNvSpPr>
            <a:spLocks noChangeShapeType="1"/>
          </p:cNvSpPr>
          <p:nvPr/>
        </p:nvSpPr>
        <p:spPr bwMode="auto">
          <a:xfrm flipH="1">
            <a:off x="269875" y="1201738"/>
            <a:ext cx="82970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2" name="Line 184"/>
          <p:cNvSpPr>
            <a:spLocks noChangeShapeType="1"/>
          </p:cNvSpPr>
          <p:nvPr/>
        </p:nvSpPr>
        <p:spPr bwMode="auto">
          <a:xfrm>
            <a:off x="269875" y="1210469"/>
            <a:ext cx="0" cy="2171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3" name="Line 185"/>
          <p:cNvSpPr>
            <a:spLocks noChangeShapeType="1"/>
          </p:cNvSpPr>
          <p:nvPr/>
        </p:nvSpPr>
        <p:spPr bwMode="auto">
          <a:xfrm flipV="1">
            <a:off x="583408" y="3567112"/>
            <a:ext cx="21193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" name="Line 186"/>
          <p:cNvSpPr>
            <a:spLocks noChangeShapeType="1"/>
          </p:cNvSpPr>
          <p:nvPr/>
        </p:nvSpPr>
        <p:spPr bwMode="auto">
          <a:xfrm rot="16200000" flipH="1">
            <a:off x="8528049" y="14319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5" name="Text Box 187"/>
          <p:cNvSpPr txBox="1">
            <a:spLocks noChangeArrowheads="1"/>
          </p:cNvSpPr>
          <p:nvPr/>
        </p:nvSpPr>
        <p:spPr bwMode="auto">
          <a:xfrm>
            <a:off x="8413749" y="14700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76" name="Line 188"/>
          <p:cNvSpPr>
            <a:spLocks noChangeShapeType="1"/>
          </p:cNvSpPr>
          <p:nvPr/>
        </p:nvSpPr>
        <p:spPr bwMode="auto">
          <a:xfrm>
            <a:off x="4321174" y="4389438"/>
            <a:ext cx="2727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7" name="Line 189"/>
          <p:cNvSpPr>
            <a:spLocks noChangeShapeType="1"/>
          </p:cNvSpPr>
          <p:nvPr/>
        </p:nvSpPr>
        <p:spPr bwMode="auto">
          <a:xfrm>
            <a:off x="4321174" y="4197350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8" name="Text Box 190"/>
          <p:cNvSpPr txBox="1">
            <a:spLocks noChangeArrowheads="1"/>
          </p:cNvSpPr>
          <p:nvPr/>
        </p:nvSpPr>
        <p:spPr bwMode="auto">
          <a:xfrm>
            <a:off x="4244974" y="4197350"/>
            <a:ext cx="438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Imm3</a:t>
            </a:r>
          </a:p>
        </p:txBody>
      </p:sp>
      <p:sp>
        <p:nvSpPr>
          <p:cNvPr id="179" name="Rectangle 191"/>
          <p:cNvSpPr>
            <a:spLocks noChangeArrowheads="1"/>
          </p:cNvSpPr>
          <p:nvPr/>
        </p:nvSpPr>
        <p:spPr bwMode="auto">
          <a:xfrm>
            <a:off x="5051424" y="4235450"/>
            <a:ext cx="190500" cy="268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ZE</a:t>
            </a:r>
          </a:p>
        </p:txBody>
      </p:sp>
      <p:sp>
        <p:nvSpPr>
          <p:cNvPr id="180" name="Text Box 192"/>
          <p:cNvSpPr txBox="1">
            <a:spLocks noChangeArrowheads="1"/>
          </p:cNvSpPr>
          <p:nvPr/>
        </p:nvSpPr>
        <p:spPr bwMode="auto">
          <a:xfrm>
            <a:off x="1187450" y="29765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81" name="Text Box 193"/>
          <p:cNvSpPr txBox="1">
            <a:spLocks noChangeArrowheads="1"/>
          </p:cNvSpPr>
          <p:nvPr/>
        </p:nvSpPr>
        <p:spPr bwMode="auto">
          <a:xfrm>
            <a:off x="1192213" y="33131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182" name="Text Box 194"/>
          <p:cNvSpPr txBox="1">
            <a:spLocks noChangeArrowheads="1"/>
          </p:cNvSpPr>
          <p:nvPr/>
        </p:nvSpPr>
        <p:spPr bwMode="auto">
          <a:xfrm>
            <a:off x="4359274" y="26606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183" name="Text Box 195"/>
          <p:cNvSpPr txBox="1">
            <a:spLocks noChangeArrowheads="1"/>
          </p:cNvSpPr>
          <p:nvPr/>
        </p:nvSpPr>
        <p:spPr bwMode="auto">
          <a:xfrm>
            <a:off x="4359274" y="22764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86" name="Text Box 198"/>
          <p:cNvSpPr txBox="1">
            <a:spLocks noChangeArrowheads="1"/>
          </p:cNvSpPr>
          <p:nvPr/>
        </p:nvSpPr>
        <p:spPr bwMode="auto">
          <a:xfrm>
            <a:off x="6998471" y="3121025"/>
            <a:ext cx="3000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00</a:t>
            </a:r>
            <a:endParaRPr lang="en-US" altLang="en-US" dirty="0"/>
          </a:p>
        </p:txBody>
      </p:sp>
      <p:sp>
        <p:nvSpPr>
          <p:cNvPr id="188" name="Text Box 200"/>
          <p:cNvSpPr txBox="1">
            <a:spLocks noChangeArrowheads="1"/>
          </p:cNvSpPr>
          <p:nvPr/>
        </p:nvSpPr>
        <p:spPr bwMode="auto">
          <a:xfrm>
            <a:off x="6998471" y="3735388"/>
            <a:ext cx="3000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01</a:t>
            </a:r>
            <a:endParaRPr lang="en-US" altLang="en-US" dirty="0"/>
          </a:p>
        </p:txBody>
      </p:sp>
      <p:sp>
        <p:nvSpPr>
          <p:cNvPr id="189" name="Text Box 201"/>
          <p:cNvSpPr txBox="1">
            <a:spLocks noChangeArrowheads="1"/>
          </p:cNvSpPr>
          <p:nvPr/>
        </p:nvSpPr>
        <p:spPr bwMode="auto">
          <a:xfrm>
            <a:off x="6998471" y="4043363"/>
            <a:ext cx="3000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10</a:t>
            </a:r>
            <a:endParaRPr lang="en-US" altLang="en-US" dirty="0"/>
          </a:p>
        </p:txBody>
      </p:sp>
      <p:sp>
        <p:nvSpPr>
          <p:cNvPr id="190" name="Text Box 202"/>
          <p:cNvSpPr txBox="1">
            <a:spLocks noChangeArrowheads="1"/>
          </p:cNvSpPr>
          <p:nvPr/>
        </p:nvSpPr>
        <p:spPr bwMode="auto">
          <a:xfrm>
            <a:off x="6998471" y="4273550"/>
            <a:ext cx="3000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11</a:t>
            </a:r>
            <a:endParaRPr lang="en-US" altLang="en-US" dirty="0"/>
          </a:p>
        </p:txBody>
      </p:sp>
      <p:sp>
        <p:nvSpPr>
          <p:cNvPr id="191" name="Text Box 203"/>
          <p:cNvSpPr txBox="1">
            <a:spLocks noChangeArrowheads="1"/>
          </p:cNvSpPr>
          <p:nvPr/>
        </p:nvSpPr>
        <p:spPr bwMode="auto">
          <a:xfrm>
            <a:off x="8059737" y="2852738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ALU</a:t>
            </a:r>
          </a:p>
        </p:txBody>
      </p:sp>
      <p:sp>
        <p:nvSpPr>
          <p:cNvPr id="200" name="Freeform 125"/>
          <p:cNvSpPr>
            <a:spLocks/>
          </p:cNvSpPr>
          <p:nvPr/>
        </p:nvSpPr>
        <p:spPr bwMode="auto">
          <a:xfrm rot="5400000">
            <a:off x="761594" y="4390372"/>
            <a:ext cx="257987" cy="661193"/>
          </a:xfrm>
          <a:custGeom>
            <a:avLst/>
            <a:gdLst>
              <a:gd name="T0" fmla="*/ 0 w 483"/>
              <a:gd name="T1" fmla="*/ 0 h 1185"/>
              <a:gd name="T2" fmla="*/ 0 w 483"/>
              <a:gd name="T3" fmla="*/ 652463 h 1185"/>
              <a:gd name="T4" fmla="*/ 344487 w 483"/>
              <a:gd name="T5" fmla="*/ 922338 h 1185"/>
              <a:gd name="T6" fmla="*/ 0 w 483"/>
              <a:gd name="T7" fmla="*/ 1228725 h 1185"/>
              <a:gd name="T8" fmla="*/ 0 w 483"/>
              <a:gd name="T9" fmla="*/ 1881188 h 1185"/>
              <a:gd name="T10" fmla="*/ 766762 w 483"/>
              <a:gd name="T11" fmla="*/ 1344613 h 1185"/>
              <a:gd name="T12" fmla="*/ 766762 w 483"/>
              <a:gd name="T13" fmla="*/ 460375 h 1185"/>
              <a:gd name="T14" fmla="*/ 0 w 483"/>
              <a:gd name="T15" fmla="*/ 0 h 11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83"/>
              <a:gd name="T25" fmla="*/ 0 h 1185"/>
              <a:gd name="T26" fmla="*/ 483 w 483"/>
              <a:gd name="T27" fmla="*/ 1185 h 11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83" h="1185">
                <a:moveTo>
                  <a:pt x="0" y="0"/>
                </a:moveTo>
                <a:lnTo>
                  <a:pt x="0" y="411"/>
                </a:lnTo>
                <a:lnTo>
                  <a:pt x="217" y="581"/>
                </a:lnTo>
                <a:lnTo>
                  <a:pt x="0" y="774"/>
                </a:lnTo>
                <a:lnTo>
                  <a:pt x="0" y="1185"/>
                </a:lnTo>
                <a:lnTo>
                  <a:pt x="483" y="847"/>
                </a:lnTo>
                <a:lnTo>
                  <a:pt x="483" y="29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1" name="Line 175"/>
          <p:cNvSpPr>
            <a:spLocks noChangeShapeType="1"/>
          </p:cNvSpPr>
          <p:nvPr/>
        </p:nvSpPr>
        <p:spPr bwMode="auto">
          <a:xfrm flipH="1">
            <a:off x="1132644" y="3533770"/>
            <a:ext cx="3932" cy="10677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2" name="Line 175"/>
          <p:cNvSpPr>
            <a:spLocks noChangeShapeType="1"/>
          </p:cNvSpPr>
          <p:nvPr/>
        </p:nvSpPr>
        <p:spPr bwMode="auto">
          <a:xfrm>
            <a:off x="660364" y="4429125"/>
            <a:ext cx="0" cy="1723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3" name="AutoShape 11"/>
          <p:cNvSpPr>
            <a:spLocks noChangeArrowheads="1"/>
          </p:cNvSpPr>
          <p:nvPr/>
        </p:nvSpPr>
        <p:spPr bwMode="auto">
          <a:xfrm rot="16200000">
            <a:off x="180183" y="3467894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" name="Line 13"/>
          <p:cNvSpPr>
            <a:spLocks noChangeShapeType="1"/>
          </p:cNvSpPr>
          <p:nvPr/>
        </p:nvSpPr>
        <p:spPr bwMode="auto">
          <a:xfrm flipH="1">
            <a:off x="621507" y="3486944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6" name="Text Box 14"/>
          <p:cNvSpPr txBox="1">
            <a:spLocks noChangeArrowheads="1"/>
          </p:cNvSpPr>
          <p:nvPr/>
        </p:nvSpPr>
        <p:spPr bwMode="auto">
          <a:xfrm>
            <a:off x="507207" y="3334544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207" name="Line 25"/>
          <p:cNvSpPr>
            <a:spLocks noChangeShapeType="1"/>
          </p:cNvSpPr>
          <p:nvPr/>
        </p:nvSpPr>
        <p:spPr bwMode="auto">
          <a:xfrm>
            <a:off x="505620" y="3142457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8" name="Text Box 26"/>
          <p:cNvSpPr txBox="1">
            <a:spLocks noChangeArrowheads="1"/>
          </p:cNvSpPr>
          <p:nvPr/>
        </p:nvSpPr>
        <p:spPr bwMode="auto">
          <a:xfrm>
            <a:off x="250746" y="2950369"/>
            <a:ext cx="4764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smtClean="0"/>
              <a:t>PCSel</a:t>
            </a:r>
            <a:endParaRPr lang="en-US" altLang="en-US" u="sng" dirty="0"/>
          </a:p>
        </p:txBody>
      </p:sp>
      <p:sp>
        <p:nvSpPr>
          <p:cNvPr id="209" name="Text Box 192"/>
          <p:cNvSpPr txBox="1">
            <a:spLocks noChangeArrowheads="1"/>
          </p:cNvSpPr>
          <p:nvPr/>
        </p:nvSpPr>
        <p:spPr bwMode="auto">
          <a:xfrm>
            <a:off x="310357" y="3266282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210" name="Text Box 193"/>
          <p:cNvSpPr txBox="1">
            <a:spLocks noChangeArrowheads="1"/>
          </p:cNvSpPr>
          <p:nvPr/>
        </p:nvSpPr>
        <p:spPr bwMode="auto">
          <a:xfrm>
            <a:off x="315120" y="3602832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211" name="Text Box 14"/>
          <p:cNvSpPr txBox="1">
            <a:spLocks noChangeArrowheads="1"/>
          </p:cNvSpPr>
          <p:nvPr/>
        </p:nvSpPr>
        <p:spPr bwMode="auto">
          <a:xfrm>
            <a:off x="538957" y="4242446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212" name="Line 133"/>
          <p:cNvSpPr>
            <a:spLocks noChangeShapeType="1"/>
          </p:cNvSpPr>
          <p:nvPr/>
        </p:nvSpPr>
        <p:spPr bwMode="auto">
          <a:xfrm flipV="1">
            <a:off x="269875" y="3381708"/>
            <a:ext cx="121445" cy="5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3" name="Line 135"/>
          <p:cNvSpPr>
            <a:spLocks noChangeShapeType="1"/>
          </p:cNvSpPr>
          <p:nvPr/>
        </p:nvSpPr>
        <p:spPr bwMode="auto">
          <a:xfrm flipV="1">
            <a:off x="890588" y="4849962"/>
            <a:ext cx="0" cy="25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4" name="Line 130"/>
          <p:cNvSpPr>
            <a:spLocks noChangeShapeType="1"/>
          </p:cNvSpPr>
          <p:nvPr/>
        </p:nvSpPr>
        <p:spPr bwMode="auto">
          <a:xfrm flipV="1">
            <a:off x="279566" y="5105400"/>
            <a:ext cx="6042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" name="Line 124"/>
          <p:cNvSpPr>
            <a:spLocks noChangeShapeType="1"/>
          </p:cNvSpPr>
          <p:nvPr/>
        </p:nvSpPr>
        <p:spPr bwMode="auto">
          <a:xfrm>
            <a:off x="279566" y="3698875"/>
            <a:ext cx="0" cy="1409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6" name="Line 133"/>
          <p:cNvSpPr>
            <a:spLocks noChangeShapeType="1"/>
          </p:cNvSpPr>
          <p:nvPr/>
        </p:nvSpPr>
        <p:spPr bwMode="auto">
          <a:xfrm flipV="1">
            <a:off x="269875" y="3698875"/>
            <a:ext cx="121445" cy="5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2" name="Rectangle 27"/>
          <p:cNvSpPr>
            <a:spLocks noChangeArrowheads="1"/>
          </p:cNvSpPr>
          <p:nvPr/>
        </p:nvSpPr>
        <p:spPr bwMode="auto">
          <a:xfrm>
            <a:off x="3304382" y="2401887"/>
            <a:ext cx="192087" cy="126841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IR1</a:t>
            </a:r>
            <a:endParaRPr lang="en-US" altLang="en-US" dirty="0"/>
          </a:p>
        </p:txBody>
      </p:sp>
      <p:sp>
        <p:nvSpPr>
          <p:cNvPr id="193" name="Line 34"/>
          <p:cNvSpPr>
            <a:spLocks noChangeShapeType="1"/>
          </p:cNvSpPr>
          <p:nvPr/>
        </p:nvSpPr>
        <p:spPr bwMode="auto">
          <a:xfrm flipV="1">
            <a:off x="3505198" y="3045619"/>
            <a:ext cx="354014" cy="21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" name="Line 163"/>
          <p:cNvSpPr>
            <a:spLocks noChangeShapeType="1"/>
          </p:cNvSpPr>
          <p:nvPr/>
        </p:nvSpPr>
        <p:spPr bwMode="auto">
          <a:xfrm>
            <a:off x="3400425" y="2127189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5" name="Text Box 164"/>
          <p:cNvSpPr txBox="1">
            <a:spLocks noChangeArrowheads="1"/>
          </p:cNvSpPr>
          <p:nvPr/>
        </p:nvSpPr>
        <p:spPr bwMode="auto">
          <a:xfrm>
            <a:off x="3187868" y="1911289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IR1ld</a:t>
            </a:r>
            <a:endParaRPr lang="en-US" altLang="en-US" u="sng" dirty="0"/>
          </a:p>
        </p:txBody>
      </p:sp>
      <p:sp>
        <p:nvSpPr>
          <p:cNvPr id="196" name="Rectangle 27"/>
          <p:cNvSpPr>
            <a:spLocks noChangeArrowheads="1"/>
          </p:cNvSpPr>
          <p:nvPr/>
        </p:nvSpPr>
        <p:spPr bwMode="auto">
          <a:xfrm>
            <a:off x="6367462" y="1684339"/>
            <a:ext cx="192087" cy="469106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IR3</a:t>
            </a:r>
            <a:endParaRPr lang="en-US" altLang="en-US" dirty="0"/>
          </a:p>
        </p:txBody>
      </p:sp>
      <p:sp>
        <p:nvSpPr>
          <p:cNvPr id="197" name="Line 105"/>
          <p:cNvSpPr>
            <a:spLocks noChangeShapeType="1"/>
          </p:cNvSpPr>
          <p:nvPr/>
        </p:nvSpPr>
        <p:spPr bwMode="auto">
          <a:xfrm>
            <a:off x="4128293" y="1848644"/>
            <a:ext cx="5037" cy="1209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8" name="Line 104"/>
          <p:cNvSpPr>
            <a:spLocks noChangeShapeType="1"/>
          </p:cNvSpPr>
          <p:nvPr/>
        </p:nvSpPr>
        <p:spPr bwMode="auto">
          <a:xfrm>
            <a:off x="4128292" y="1848644"/>
            <a:ext cx="22391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9" name="Line 109"/>
          <p:cNvSpPr>
            <a:spLocks noChangeShapeType="1"/>
          </p:cNvSpPr>
          <p:nvPr/>
        </p:nvSpPr>
        <p:spPr bwMode="auto">
          <a:xfrm flipH="1">
            <a:off x="5800206" y="1757449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4" name="Text Box 110"/>
          <p:cNvSpPr txBox="1">
            <a:spLocks noChangeArrowheads="1"/>
          </p:cNvSpPr>
          <p:nvPr/>
        </p:nvSpPr>
        <p:spPr bwMode="auto">
          <a:xfrm>
            <a:off x="5646880" y="1684339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18" name="Line 163"/>
          <p:cNvSpPr>
            <a:spLocks noChangeShapeType="1"/>
          </p:cNvSpPr>
          <p:nvPr/>
        </p:nvSpPr>
        <p:spPr bwMode="auto">
          <a:xfrm>
            <a:off x="6453813" y="1422641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9" name="Text Box 164"/>
          <p:cNvSpPr txBox="1">
            <a:spLocks noChangeArrowheads="1"/>
          </p:cNvSpPr>
          <p:nvPr/>
        </p:nvSpPr>
        <p:spPr bwMode="auto">
          <a:xfrm>
            <a:off x="6109811" y="1206741"/>
            <a:ext cx="68800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IR3R1R2ld</a:t>
            </a:r>
            <a:endParaRPr lang="en-US" altLang="en-US" u="sng" dirty="0"/>
          </a:p>
        </p:txBody>
      </p:sp>
      <p:sp>
        <p:nvSpPr>
          <p:cNvPr id="220" name="Line 163"/>
          <p:cNvSpPr>
            <a:spLocks noChangeShapeType="1"/>
          </p:cNvSpPr>
          <p:nvPr/>
        </p:nvSpPr>
        <p:spPr bwMode="auto">
          <a:xfrm>
            <a:off x="6463505" y="2162175"/>
            <a:ext cx="0" cy="125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1" name="Line 163"/>
          <p:cNvSpPr>
            <a:spLocks noChangeShapeType="1"/>
          </p:cNvSpPr>
          <p:nvPr/>
        </p:nvSpPr>
        <p:spPr bwMode="auto">
          <a:xfrm>
            <a:off x="6463505" y="2807494"/>
            <a:ext cx="0" cy="125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7" name="Rectangle 27"/>
          <p:cNvSpPr>
            <a:spLocks noChangeArrowheads="1"/>
          </p:cNvSpPr>
          <p:nvPr/>
        </p:nvSpPr>
        <p:spPr bwMode="auto">
          <a:xfrm>
            <a:off x="8710776" y="1683040"/>
            <a:ext cx="192087" cy="469106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IR4</a:t>
            </a:r>
            <a:endParaRPr lang="en-US" altLang="en-US" dirty="0"/>
          </a:p>
        </p:txBody>
      </p:sp>
      <p:sp>
        <p:nvSpPr>
          <p:cNvPr id="222" name="Line 163"/>
          <p:cNvSpPr>
            <a:spLocks noChangeShapeType="1"/>
          </p:cNvSpPr>
          <p:nvPr/>
        </p:nvSpPr>
        <p:spPr bwMode="auto">
          <a:xfrm>
            <a:off x="8797127" y="1421342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3" name="Text Box 164"/>
          <p:cNvSpPr txBox="1">
            <a:spLocks noChangeArrowheads="1"/>
          </p:cNvSpPr>
          <p:nvPr/>
        </p:nvSpPr>
        <p:spPr bwMode="auto">
          <a:xfrm>
            <a:off x="8584572" y="1205442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IR4ld</a:t>
            </a:r>
            <a:endParaRPr lang="en-US" altLang="en-US" u="sng" dirty="0"/>
          </a:p>
        </p:txBody>
      </p:sp>
      <p:sp>
        <p:nvSpPr>
          <p:cNvPr id="224" name="Line 163"/>
          <p:cNvSpPr>
            <a:spLocks noChangeShapeType="1"/>
          </p:cNvSpPr>
          <p:nvPr/>
        </p:nvSpPr>
        <p:spPr bwMode="auto">
          <a:xfrm>
            <a:off x="8806818" y="2160876"/>
            <a:ext cx="9361" cy="482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" name="Line 104"/>
          <p:cNvSpPr>
            <a:spLocks noChangeShapeType="1"/>
          </p:cNvSpPr>
          <p:nvPr/>
        </p:nvSpPr>
        <p:spPr bwMode="auto">
          <a:xfrm>
            <a:off x="6548438" y="1856083"/>
            <a:ext cx="217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6" name="Line 109"/>
          <p:cNvSpPr>
            <a:spLocks noChangeShapeType="1"/>
          </p:cNvSpPr>
          <p:nvPr/>
        </p:nvSpPr>
        <p:spPr bwMode="auto">
          <a:xfrm flipH="1">
            <a:off x="7922153" y="1749510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7" name="Text Box 110"/>
          <p:cNvSpPr txBox="1">
            <a:spLocks noChangeArrowheads="1"/>
          </p:cNvSpPr>
          <p:nvPr/>
        </p:nvSpPr>
        <p:spPr bwMode="auto">
          <a:xfrm>
            <a:off x="7768827" y="16764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29" name="Line 151"/>
          <p:cNvSpPr>
            <a:spLocks noChangeShapeType="1"/>
          </p:cNvSpPr>
          <p:nvPr/>
        </p:nvSpPr>
        <p:spPr bwMode="auto">
          <a:xfrm flipV="1">
            <a:off x="8902863" y="1783556"/>
            <a:ext cx="1150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0" name="Line 150"/>
          <p:cNvSpPr>
            <a:spLocks noChangeShapeType="1"/>
          </p:cNvSpPr>
          <p:nvPr/>
        </p:nvSpPr>
        <p:spPr bwMode="auto">
          <a:xfrm flipH="1" flipV="1">
            <a:off x="9017956" y="971550"/>
            <a:ext cx="9361" cy="8120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1" name="Line 149"/>
          <p:cNvSpPr>
            <a:spLocks noChangeShapeType="1"/>
          </p:cNvSpPr>
          <p:nvPr/>
        </p:nvSpPr>
        <p:spPr bwMode="auto">
          <a:xfrm flipV="1">
            <a:off x="4694236" y="971548"/>
            <a:ext cx="4323721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4" name="Text Box 94"/>
          <p:cNvSpPr txBox="1">
            <a:spLocks noChangeArrowheads="1"/>
          </p:cNvSpPr>
          <p:nvPr/>
        </p:nvSpPr>
        <p:spPr bwMode="auto">
          <a:xfrm>
            <a:off x="7240587" y="787398"/>
            <a:ext cx="203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2</a:t>
            </a:r>
          </a:p>
        </p:txBody>
      </p:sp>
      <p:sp>
        <p:nvSpPr>
          <p:cNvPr id="235" name="Line 116"/>
          <p:cNvSpPr>
            <a:spLocks noChangeShapeType="1"/>
          </p:cNvSpPr>
          <p:nvPr/>
        </p:nvSpPr>
        <p:spPr bwMode="auto">
          <a:xfrm flipH="1">
            <a:off x="7365999" y="894554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864907" y="2150335"/>
            <a:ext cx="503238" cy="614362"/>
            <a:chOff x="1339850" y="3119438"/>
            <a:chExt cx="503238" cy="614362"/>
          </a:xfrm>
        </p:grpSpPr>
        <p:sp>
          <p:nvSpPr>
            <p:cNvPr id="236" name="AutoShape 11"/>
            <p:cNvSpPr>
              <a:spLocks noChangeArrowheads="1"/>
            </p:cNvSpPr>
            <p:nvPr/>
          </p:nvSpPr>
          <p:spPr bwMode="auto">
            <a:xfrm rot="16200000">
              <a:off x="1209676" y="3330575"/>
              <a:ext cx="614362" cy="192087"/>
            </a:xfrm>
            <a:custGeom>
              <a:avLst/>
              <a:gdLst>
                <a:gd name="T0" fmla="*/ 15289849 w 21600"/>
                <a:gd name="T1" fmla="*/ 854111 h 21600"/>
                <a:gd name="T2" fmla="*/ 8737052 w 21600"/>
                <a:gd name="T3" fmla="*/ 1708214 h 21600"/>
                <a:gd name="T4" fmla="*/ 2184256 w 21600"/>
                <a:gd name="T5" fmla="*/ 854111 h 21600"/>
                <a:gd name="T6" fmla="*/ 873705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algn="ctr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7" name="Line 12"/>
            <p:cNvSpPr>
              <a:spLocks noChangeShapeType="1"/>
            </p:cNvSpPr>
            <p:nvPr/>
          </p:nvSpPr>
          <p:spPr bwMode="auto">
            <a:xfrm>
              <a:off x="1612900" y="3427413"/>
              <a:ext cx="230188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8" name="Line 13"/>
            <p:cNvSpPr>
              <a:spLocks noChangeShapeType="1"/>
            </p:cNvSpPr>
            <p:nvPr/>
          </p:nvSpPr>
          <p:spPr bwMode="auto">
            <a:xfrm flipH="1">
              <a:off x="1651000" y="3349625"/>
              <a:ext cx="77788" cy="153988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9" name="Text Box 14"/>
            <p:cNvSpPr txBox="1">
              <a:spLocks noChangeArrowheads="1"/>
            </p:cNvSpPr>
            <p:nvPr/>
          </p:nvSpPr>
          <p:spPr bwMode="auto">
            <a:xfrm>
              <a:off x="1536700" y="3197225"/>
              <a:ext cx="241300" cy="2143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8</a:t>
              </a:r>
            </a:p>
          </p:txBody>
        </p:sp>
        <p:sp>
          <p:nvSpPr>
            <p:cNvPr id="240" name="Text Box 192"/>
            <p:cNvSpPr txBox="1">
              <a:spLocks noChangeArrowheads="1"/>
            </p:cNvSpPr>
            <p:nvPr/>
          </p:nvSpPr>
          <p:spPr bwMode="auto">
            <a:xfrm>
              <a:off x="1339850" y="3128963"/>
              <a:ext cx="241300" cy="2143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0</a:t>
              </a:r>
            </a:p>
          </p:txBody>
        </p:sp>
        <p:sp>
          <p:nvSpPr>
            <p:cNvPr id="241" name="Text Box 193"/>
            <p:cNvSpPr txBox="1">
              <a:spLocks noChangeArrowheads="1"/>
            </p:cNvSpPr>
            <p:nvPr/>
          </p:nvSpPr>
          <p:spPr bwMode="auto">
            <a:xfrm>
              <a:off x="1344613" y="3465513"/>
              <a:ext cx="241300" cy="2143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1</a:t>
              </a: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5867400" y="2805906"/>
            <a:ext cx="503238" cy="614362"/>
            <a:chOff x="1339850" y="3119438"/>
            <a:chExt cx="503238" cy="614362"/>
          </a:xfrm>
        </p:grpSpPr>
        <p:sp>
          <p:nvSpPr>
            <p:cNvPr id="243" name="AutoShape 11"/>
            <p:cNvSpPr>
              <a:spLocks noChangeArrowheads="1"/>
            </p:cNvSpPr>
            <p:nvPr/>
          </p:nvSpPr>
          <p:spPr bwMode="auto">
            <a:xfrm rot="16200000">
              <a:off x="1209676" y="3330575"/>
              <a:ext cx="614362" cy="192087"/>
            </a:xfrm>
            <a:custGeom>
              <a:avLst/>
              <a:gdLst>
                <a:gd name="T0" fmla="*/ 15289849 w 21600"/>
                <a:gd name="T1" fmla="*/ 854111 h 21600"/>
                <a:gd name="T2" fmla="*/ 8737052 w 21600"/>
                <a:gd name="T3" fmla="*/ 1708214 h 21600"/>
                <a:gd name="T4" fmla="*/ 2184256 w 21600"/>
                <a:gd name="T5" fmla="*/ 854111 h 21600"/>
                <a:gd name="T6" fmla="*/ 873705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algn="ctr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4" name="Line 12"/>
            <p:cNvSpPr>
              <a:spLocks noChangeShapeType="1"/>
            </p:cNvSpPr>
            <p:nvPr/>
          </p:nvSpPr>
          <p:spPr bwMode="auto">
            <a:xfrm>
              <a:off x="1612900" y="3427413"/>
              <a:ext cx="230188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5" name="Line 13"/>
            <p:cNvSpPr>
              <a:spLocks noChangeShapeType="1"/>
            </p:cNvSpPr>
            <p:nvPr/>
          </p:nvSpPr>
          <p:spPr bwMode="auto">
            <a:xfrm flipH="1">
              <a:off x="1651000" y="3349625"/>
              <a:ext cx="77788" cy="153988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" name="Text Box 14"/>
            <p:cNvSpPr txBox="1">
              <a:spLocks noChangeArrowheads="1"/>
            </p:cNvSpPr>
            <p:nvPr/>
          </p:nvSpPr>
          <p:spPr bwMode="auto">
            <a:xfrm>
              <a:off x="1536700" y="3197225"/>
              <a:ext cx="241300" cy="2143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8</a:t>
              </a:r>
            </a:p>
          </p:txBody>
        </p:sp>
        <p:sp>
          <p:nvSpPr>
            <p:cNvPr id="247" name="Text Box 192"/>
            <p:cNvSpPr txBox="1">
              <a:spLocks noChangeArrowheads="1"/>
            </p:cNvSpPr>
            <p:nvPr/>
          </p:nvSpPr>
          <p:spPr bwMode="auto">
            <a:xfrm>
              <a:off x="1339850" y="3128963"/>
              <a:ext cx="241300" cy="2143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0</a:t>
              </a:r>
            </a:p>
          </p:txBody>
        </p:sp>
        <p:sp>
          <p:nvSpPr>
            <p:cNvPr id="248" name="Text Box 193"/>
            <p:cNvSpPr txBox="1">
              <a:spLocks noChangeArrowheads="1"/>
            </p:cNvSpPr>
            <p:nvPr/>
          </p:nvSpPr>
          <p:spPr bwMode="auto">
            <a:xfrm>
              <a:off x="1344613" y="3465513"/>
              <a:ext cx="241300" cy="2143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1</a:t>
              </a:r>
            </a:p>
          </p:txBody>
        </p:sp>
      </p:grpSp>
      <p:sp>
        <p:nvSpPr>
          <p:cNvPr id="249" name="Line 135"/>
          <p:cNvSpPr>
            <a:spLocks noChangeShapeType="1"/>
          </p:cNvSpPr>
          <p:nvPr/>
        </p:nvSpPr>
        <p:spPr bwMode="auto">
          <a:xfrm flipV="1">
            <a:off x="5761037" y="2247901"/>
            <a:ext cx="13950" cy="272978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0" name="Line 149"/>
          <p:cNvSpPr>
            <a:spLocks noChangeShapeType="1"/>
          </p:cNvSpPr>
          <p:nvPr/>
        </p:nvSpPr>
        <p:spPr bwMode="auto">
          <a:xfrm flipV="1">
            <a:off x="5774988" y="2258219"/>
            <a:ext cx="170882" cy="23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1" name="Line 149"/>
          <p:cNvSpPr>
            <a:spLocks noChangeShapeType="1"/>
          </p:cNvSpPr>
          <p:nvPr/>
        </p:nvSpPr>
        <p:spPr bwMode="auto">
          <a:xfrm flipV="1">
            <a:off x="5768012" y="2931427"/>
            <a:ext cx="170882" cy="238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5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152461" y="2624838"/>
            <a:ext cx="65437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60049" y="179830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28264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981200" y="28264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 I1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97372" y="28264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Read K1, K2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810000" y="28264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K1 + K2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24400" y="28264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Write K2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066800" y="2362200"/>
            <a:ext cx="4572000" cy="1905000"/>
            <a:chOff x="0" y="1371600"/>
            <a:chExt cx="7429500" cy="32766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4859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9718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4577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436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295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>
            <a:off x="5638800" y="2362200"/>
            <a:ext cx="0" cy="19050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553200" y="2362200"/>
            <a:ext cx="0" cy="19050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467600" y="2362200"/>
            <a:ext cx="0" cy="19050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829800" y="1981200"/>
            <a:ext cx="0" cy="19050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981200" y="32766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Fetch I2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95600" y="32766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D I2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811772" y="32766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Read K3, K2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724400" y="32766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K3 + K2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638800" y="32766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Write K2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391093" y="2253734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C1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2225842" y="2247014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C2</a:t>
            </a:r>
            <a:endParaRPr 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3140242" y="2256243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C3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4054642" y="2253734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C4</a:t>
            </a:r>
            <a:endParaRPr 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4943947" y="2256243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C5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5883442" y="2256243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C6</a:t>
            </a:r>
            <a:endParaRPr 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6799614" y="2247014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C7</a:t>
            </a:r>
            <a:endParaRPr lang="en-US" sz="1100" dirty="0"/>
          </a:p>
        </p:txBody>
      </p:sp>
      <p:sp>
        <p:nvSpPr>
          <p:cNvPr id="7" name="Oval 6"/>
          <p:cNvSpPr/>
          <p:nvPr/>
        </p:nvSpPr>
        <p:spPr>
          <a:xfrm>
            <a:off x="5257800" y="2826457"/>
            <a:ext cx="234231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419600" y="3276600"/>
            <a:ext cx="234231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4"/>
            <a:endCxn id="81" idx="0"/>
          </p:cNvCxnSpPr>
          <p:nvPr/>
        </p:nvCxnSpPr>
        <p:spPr>
          <a:xfrm flipH="1">
            <a:off x="4536716" y="3055057"/>
            <a:ext cx="838200" cy="22154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71600" y="228600"/>
            <a:ext cx="2566728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I1: ADD  K2 K1</a:t>
            </a:r>
            <a:br>
              <a:rPr lang="en-US" sz="3200" dirty="0"/>
            </a:br>
            <a:r>
              <a:rPr lang="en-US" sz="3200" dirty="0"/>
              <a:t>I2: ADD  </a:t>
            </a:r>
            <a:r>
              <a:rPr lang="en-US" sz="3200" dirty="0" smtClean="0"/>
              <a:t>K3 K2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099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Documents\00.courses\ECE352-Fall2013\pipelining etc\pipelining_files\image0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638895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6172200"/>
            <a:ext cx="5917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http://www.marthastewart.com/337010/chocolate-cupcakes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457261" y="2853438"/>
            <a:ext cx="65437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464849" y="202690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30550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86000" y="30550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 I1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02172" y="30550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Read K1, K2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114800" y="30550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K1 + K2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29200" y="30550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Write K2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371600" y="2590800"/>
            <a:ext cx="4572000" cy="1905000"/>
            <a:chOff x="0" y="1371600"/>
            <a:chExt cx="7429500" cy="32766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4859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9718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4577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436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295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>
            <a:off x="5943600" y="2590800"/>
            <a:ext cx="0" cy="19050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858000" y="2590800"/>
            <a:ext cx="0" cy="19050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772400" y="2590800"/>
            <a:ext cx="0" cy="19050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15600" y="2590800"/>
            <a:ext cx="0" cy="19050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286000" y="3505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Fetch I2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200400" y="3505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 I2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116572" y="3505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Read K3, K2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029200" y="3505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K3 + K2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943600" y="3505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Write K2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695893" y="2482334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C1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2530642" y="2475614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C2</a:t>
            </a:r>
            <a:endParaRPr 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3445042" y="2484843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C3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4359442" y="2482334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C4</a:t>
            </a:r>
            <a:endParaRPr 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5248747" y="2484843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C5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6188242" y="2484843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C6</a:t>
            </a:r>
            <a:endParaRPr 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7104414" y="2475614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C7</a:t>
            </a:r>
            <a:endParaRPr lang="en-US" sz="1100" dirty="0"/>
          </a:p>
        </p:txBody>
      </p:sp>
      <p:sp>
        <p:nvSpPr>
          <p:cNvPr id="7" name="Oval 6"/>
          <p:cNvSpPr/>
          <p:nvPr/>
        </p:nvSpPr>
        <p:spPr>
          <a:xfrm>
            <a:off x="4242326" y="3055057"/>
            <a:ext cx="634474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490259" y="3519377"/>
            <a:ext cx="234231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4"/>
            <a:endCxn id="81" idx="0"/>
          </p:cNvCxnSpPr>
          <p:nvPr/>
        </p:nvCxnSpPr>
        <p:spPr>
          <a:xfrm>
            <a:off x="4559563" y="3283657"/>
            <a:ext cx="1047812" cy="23572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71600" y="228600"/>
            <a:ext cx="2566728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I1: ADD  K2 K1</a:t>
            </a:r>
            <a:br>
              <a:rPr lang="en-US" sz="3200" dirty="0"/>
            </a:br>
            <a:r>
              <a:rPr lang="en-US" sz="3200" dirty="0"/>
              <a:t>I2: ADD  </a:t>
            </a:r>
            <a:r>
              <a:rPr lang="en-US" sz="3200" dirty="0" smtClean="0"/>
              <a:t>K3 K2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079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95338" y="3186107"/>
            <a:ext cx="190500" cy="730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PC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690688" y="3082925"/>
            <a:ext cx="1268412" cy="1190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027238" y="3517900"/>
            <a:ext cx="669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Memory</a:t>
            </a: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 rot="16200000">
            <a:off x="1057276" y="3178175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1460500" y="3275013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flipH="1">
            <a:off x="1498600" y="31972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384300" y="30448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cxnSp>
        <p:nvCxnSpPr>
          <p:cNvPr id="12" name="AutoShape 15"/>
          <p:cNvCxnSpPr>
            <a:cxnSpLocks noChangeShapeType="1"/>
            <a:stCxn id="5" idx="3"/>
          </p:cNvCxnSpPr>
          <p:nvPr/>
        </p:nvCxnSpPr>
        <p:spPr bwMode="auto">
          <a:xfrm flipV="1">
            <a:off x="985838" y="3420270"/>
            <a:ext cx="301477" cy="1309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Line 16"/>
          <p:cNvSpPr>
            <a:spLocks noChangeShapeType="1"/>
          </p:cNvSpPr>
          <p:nvPr/>
        </p:nvSpPr>
        <p:spPr bwMode="auto">
          <a:xfrm flipH="1">
            <a:off x="1014413" y="3480594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936625" y="3295650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1690688" y="3159125"/>
            <a:ext cx="4714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ADDR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2344738" y="3965575"/>
            <a:ext cx="6000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Data_out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652588" y="3965575"/>
            <a:ext cx="5365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Data_in</a:t>
            </a: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1920875" y="289083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2689225" y="289083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1576388" y="2698750"/>
            <a:ext cx="6540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MemRead</a:t>
            </a: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2382838" y="2698750"/>
            <a:ext cx="6461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MemWrite</a:t>
            </a:r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1382713" y="285273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1092200" y="2660650"/>
            <a:ext cx="5476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AddrSel</a:t>
            </a:r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3859212" y="2428875"/>
            <a:ext cx="192087" cy="126841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3764516" y="2938463"/>
            <a:ext cx="3449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IR2</a:t>
            </a:r>
            <a:endParaRPr lang="en-US" altLang="en-US" dirty="0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3821112" y="3927475"/>
            <a:ext cx="192087" cy="61436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 rot="16200000">
            <a:off x="3682999" y="4143376"/>
            <a:ext cx="4143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MDR</a:t>
            </a:r>
          </a:p>
        </p:txBody>
      </p:sp>
      <p:cxnSp>
        <p:nvCxnSpPr>
          <p:cNvPr id="28" name="AutoShape 31"/>
          <p:cNvCxnSpPr>
            <a:cxnSpLocks noChangeShapeType="1"/>
            <a:stCxn id="16" idx="3"/>
            <a:endCxn id="27" idx="0"/>
          </p:cNvCxnSpPr>
          <p:nvPr/>
        </p:nvCxnSpPr>
        <p:spPr bwMode="auto">
          <a:xfrm>
            <a:off x="2944813" y="4072732"/>
            <a:ext cx="838199" cy="17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Line 33"/>
          <p:cNvSpPr>
            <a:spLocks noChangeShapeType="1"/>
          </p:cNvSpPr>
          <p:nvPr/>
        </p:nvSpPr>
        <p:spPr bwMode="auto">
          <a:xfrm flipV="1">
            <a:off x="3111500" y="3044825"/>
            <a:ext cx="0" cy="1036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3111500" y="3044825"/>
            <a:ext cx="192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Line 35"/>
          <p:cNvSpPr>
            <a:spLocks noChangeShapeType="1"/>
          </p:cNvSpPr>
          <p:nvPr/>
        </p:nvSpPr>
        <p:spPr bwMode="auto">
          <a:xfrm flipH="1">
            <a:off x="3073400" y="3733800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2959100" y="35814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4857750" y="2428875"/>
            <a:ext cx="789130" cy="1190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4" name="AutoShape 38"/>
          <p:cNvSpPr>
            <a:spLocks noChangeArrowheads="1"/>
          </p:cNvSpPr>
          <p:nvPr/>
        </p:nvSpPr>
        <p:spPr bwMode="auto">
          <a:xfrm rot="16200000">
            <a:off x="4224336" y="2487613"/>
            <a:ext cx="614363" cy="192088"/>
          </a:xfrm>
          <a:custGeom>
            <a:avLst/>
            <a:gdLst>
              <a:gd name="T0" fmla="*/ 15289902 w 21600"/>
              <a:gd name="T1" fmla="*/ 854116 h 21600"/>
              <a:gd name="T2" fmla="*/ 8737095 w 21600"/>
              <a:gd name="T3" fmla="*/ 1708231 h 21600"/>
              <a:gd name="T4" fmla="*/ 2184260 w 21600"/>
              <a:gd name="T5" fmla="*/ 854116 h 21600"/>
              <a:gd name="T6" fmla="*/ 873709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" name="Line 39"/>
          <p:cNvSpPr>
            <a:spLocks noChangeShapeType="1"/>
          </p:cNvSpPr>
          <p:nvPr/>
        </p:nvSpPr>
        <p:spPr bwMode="auto">
          <a:xfrm>
            <a:off x="4627562" y="2584450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8" name="Line 42"/>
          <p:cNvSpPr>
            <a:spLocks noChangeShapeType="1"/>
          </p:cNvSpPr>
          <p:nvPr/>
        </p:nvSpPr>
        <p:spPr bwMode="auto">
          <a:xfrm>
            <a:off x="4549774" y="21621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4302124" y="1970088"/>
            <a:ext cx="4619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R1Sel</a:t>
            </a:r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 flipV="1">
            <a:off x="4109483" y="2352675"/>
            <a:ext cx="32599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3" name="Line 47"/>
          <p:cNvSpPr>
            <a:spLocks noChangeShapeType="1"/>
          </p:cNvSpPr>
          <p:nvPr/>
        </p:nvSpPr>
        <p:spPr bwMode="auto">
          <a:xfrm>
            <a:off x="4281487" y="2774950"/>
            <a:ext cx="153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4" name="Text Box 48"/>
          <p:cNvSpPr txBox="1">
            <a:spLocks noChangeArrowheads="1"/>
          </p:cNvSpPr>
          <p:nvPr/>
        </p:nvSpPr>
        <p:spPr bwMode="auto">
          <a:xfrm>
            <a:off x="4129087" y="26606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5" name="Line 49"/>
          <p:cNvSpPr>
            <a:spLocks noChangeShapeType="1"/>
          </p:cNvSpPr>
          <p:nvPr/>
        </p:nvSpPr>
        <p:spPr bwMode="auto">
          <a:xfrm>
            <a:off x="4051299" y="3044825"/>
            <a:ext cx="806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6" name="Line 50"/>
          <p:cNvSpPr>
            <a:spLocks noChangeShapeType="1"/>
          </p:cNvSpPr>
          <p:nvPr/>
        </p:nvSpPr>
        <p:spPr bwMode="auto">
          <a:xfrm>
            <a:off x="4705349" y="3505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7" name="Line 51"/>
          <p:cNvSpPr>
            <a:spLocks noChangeShapeType="1"/>
          </p:cNvSpPr>
          <p:nvPr/>
        </p:nvSpPr>
        <p:spPr bwMode="auto">
          <a:xfrm>
            <a:off x="4694237" y="990601"/>
            <a:ext cx="11112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" name="Text Box 52"/>
          <p:cNvSpPr txBox="1">
            <a:spLocks noChangeArrowheads="1"/>
          </p:cNvSpPr>
          <p:nvPr/>
        </p:nvSpPr>
        <p:spPr bwMode="auto">
          <a:xfrm>
            <a:off x="4819649" y="2468563"/>
            <a:ext cx="3889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reg1</a:t>
            </a:r>
          </a:p>
        </p:txBody>
      </p: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4819649" y="2928938"/>
            <a:ext cx="3889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reg2</a:t>
            </a:r>
          </a:p>
        </p:txBody>
      </p:sp>
      <p:sp>
        <p:nvSpPr>
          <p:cNvPr id="50" name="Text Box 54"/>
          <p:cNvSpPr txBox="1">
            <a:spLocks noChangeArrowheads="1"/>
          </p:cNvSpPr>
          <p:nvPr/>
        </p:nvSpPr>
        <p:spPr bwMode="auto">
          <a:xfrm>
            <a:off x="4819649" y="3389313"/>
            <a:ext cx="404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regw</a:t>
            </a:r>
          </a:p>
        </p:txBody>
      </p:sp>
      <p:sp>
        <p:nvSpPr>
          <p:cNvPr id="51" name="Line 55"/>
          <p:cNvSpPr>
            <a:spLocks noChangeShapeType="1"/>
          </p:cNvSpPr>
          <p:nvPr/>
        </p:nvSpPr>
        <p:spPr bwMode="auto">
          <a:xfrm flipH="1">
            <a:off x="4473574" y="2965450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" name="Text Box 56"/>
          <p:cNvSpPr txBox="1">
            <a:spLocks noChangeArrowheads="1"/>
          </p:cNvSpPr>
          <p:nvPr/>
        </p:nvSpPr>
        <p:spPr bwMode="auto">
          <a:xfrm>
            <a:off x="4359274" y="28527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53" name="Text Box 57"/>
          <p:cNvSpPr txBox="1">
            <a:spLocks noChangeArrowheads="1"/>
          </p:cNvSpPr>
          <p:nvPr/>
        </p:nvSpPr>
        <p:spPr bwMode="auto">
          <a:xfrm>
            <a:off x="4059051" y="2883344"/>
            <a:ext cx="4333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IR5-4</a:t>
            </a:r>
          </a:p>
        </p:txBody>
      </p:sp>
      <p:sp>
        <p:nvSpPr>
          <p:cNvPr id="54" name="Text Box 58"/>
          <p:cNvSpPr txBox="1">
            <a:spLocks noChangeArrowheads="1"/>
          </p:cNvSpPr>
          <p:nvPr/>
        </p:nvSpPr>
        <p:spPr bwMode="auto">
          <a:xfrm>
            <a:off x="7819718" y="731044"/>
            <a:ext cx="5229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IR4.6-7</a:t>
            </a:r>
            <a:endParaRPr lang="en-US" altLang="en-US" dirty="0"/>
          </a:p>
        </p:txBody>
      </p:sp>
      <p:sp>
        <p:nvSpPr>
          <p:cNvPr id="55" name="Line 59"/>
          <p:cNvSpPr>
            <a:spLocks noChangeShapeType="1"/>
          </p:cNvSpPr>
          <p:nvPr/>
        </p:nvSpPr>
        <p:spPr bwMode="auto">
          <a:xfrm>
            <a:off x="5646880" y="2575719"/>
            <a:ext cx="299895" cy="103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>
            <a:off x="5646880" y="3244453"/>
            <a:ext cx="29989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1" name="Rectangle 65"/>
          <p:cNvSpPr>
            <a:spLocks noChangeArrowheads="1"/>
          </p:cNvSpPr>
          <p:nvPr/>
        </p:nvSpPr>
        <p:spPr bwMode="auto">
          <a:xfrm>
            <a:off x="6356349" y="2276475"/>
            <a:ext cx="192088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2" name="Text Box 66"/>
          <p:cNvSpPr txBox="1">
            <a:spLocks noChangeArrowheads="1"/>
          </p:cNvSpPr>
          <p:nvPr/>
        </p:nvSpPr>
        <p:spPr bwMode="auto">
          <a:xfrm>
            <a:off x="6286499" y="2428875"/>
            <a:ext cx="314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R1</a:t>
            </a:r>
          </a:p>
        </p:txBody>
      </p:sp>
      <p:sp>
        <p:nvSpPr>
          <p:cNvPr id="63" name="Rectangle 67"/>
          <p:cNvSpPr>
            <a:spLocks noChangeArrowheads="1"/>
          </p:cNvSpPr>
          <p:nvPr/>
        </p:nvSpPr>
        <p:spPr bwMode="auto">
          <a:xfrm>
            <a:off x="6356349" y="2928938"/>
            <a:ext cx="192088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4" name="Text Box 68"/>
          <p:cNvSpPr txBox="1">
            <a:spLocks noChangeArrowheads="1"/>
          </p:cNvSpPr>
          <p:nvPr/>
        </p:nvSpPr>
        <p:spPr bwMode="auto">
          <a:xfrm>
            <a:off x="6288087" y="3081338"/>
            <a:ext cx="3143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R2</a:t>
            </a:r>
          </a:p>
        </p:txBody>
      </p:sp>
      <p:sp>
        <p:nvSpPr>
          <p:cNvPr id="71" name="Line 75"/>
          <p:cNvSpPr>
            <a:spLocks noChangeShapeType="1"/>
          </p:cNvSpPr>
          <p:nvPr/>
        </p:nvSpPr>
        <p:spPr bwMode="auto">
          <a:xfrm>
            <a:off x="6548437" y="2546348"/>
            <a:ext cx="758031" cy="5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3" name="Text Box 77"/>
          <p:cNvSpPr txBox="1">
            <a:spLocks noChangeArrowheads="1"/>
          </p:cNvSpPr>
          <p:nvPr/>
        </p:nvSpPr>
        <p:spPr bwMode="auto">
          <a:xfrm>
            <a:off x="6664324" y="23542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0" name="AutoShape 84"/>
          <p:cNvSpPr>
            <a:spLocks noChangeArrowheads="1"/>
          </p:cNvSpPr>
          <p:nvPr/>
        </p:nvSpPr>
        <p:spPr bwMode="auto">
          <a:xfrm rot="16200000">
            <a:off x="6498431" y="3679031"/>
            <a:ext cx="1727200" cy="306388"/>
          </a:xfrm>
          <a:custGeom>
            <a:avLst/>
            <a:gdLst>
              <a:gd name="T0" fmla="*/ 120848026 w 21600"/>
              <a:gd name="T1" fmla="*/ 2173000 h 21600"/>
              <a:gd name="T2" fmla="*/ 69056015 w 21600"/>
              <a:gd name="T3" fmla="*/ 4346000 h 21600"/>
              <a:gd name="T4" fmla="*/ 17264004 w 21600"/>
              <a:gd name="T5" fmla="*/ 2173000 h 21600"/>
              <a:gd name="T6" fmla="*/ 6905601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1" name="Line 85"/>
          <p:cNvSpPr>
            <a:spLocks noChangeShapeType="1"/>
          </p:cNvSpPr>
          <p:nvPr/>
        </p:nvSpPr>
        <p:spPr bwMode="auto">
          <a:xfrm>
            <a:off x="7515225" y="3658393"/>
            <a:ext cx="207962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" name="Line 86"/>
          <p:cNvSpPr>
            <a:spLocks noChangeShapeType="1"/>
          </p:cNvSpPr>
          <p:nvPr/>
        </p:nvSpPr>
        <p:spPr bwMode="auto">
          <a:xfrm flipH="1">
            <a:off x="7531099" y="3581400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3" name="Text Box 87"/>
          <p:cNvSpPr txBox="1">
            <a:spLocks noChangeArrowheads="1"/>
          </p:cNvSpPr>
          <p:nvPr/>
        </p:nvSpPr>
        <p:spPr bwMode="auto">
          <a:xfrm>
            <a:off x="7488237" y="338709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84" name="Line 88"/>
          <p:cNvSpPr>
            <a:spLocks noChangeShapeType="1"/>
          </p:cNvSpPr>
          <p:nvPr/>
        </p:nvSpPr>
        <p:spPr bwMode="auto">
          <a:xfrm>
            <a:off x="7323137" y="28924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5" name="Text Box 89"/>
          <p:cNvSpPr txBox="1">
            <a:spLocks noChangeArrowheads="1"/>
          </p:cNvSpPr>
          <p:nvPr/>
        </p:nvSpPr>
        <p:spPr bwMode="auto">
          <a:xfrm>
            <a:off x="7097158" y="2747778"/>
            <a:ext cx="4397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/>
              <a:t>ALU2</a:t>
            </a:r>
          </a:p>
        </p:txBody>
      </p:sp>
      <p:sp>
        <p:nvSpPr>
          <p:cNvPr id="86" name="Line 90"/>
          <p:cNvSpPr>
            <a:spLocks noChangeShapeType="1"/>
          </p:cNvSpPr>
          <p:nvPr/>
        </p:nvSpPr>
        <p:spPr bwMode="auto">
          <a:xfrm flipV="1">
            <a:off x="6548437" y="3197225"/>
            <a:ext cx="6921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7" name="Line 91"/>
          <p:cNvSpPr>
            <a:spLocks noChangeShapeType="1"/>
          </p:cNvSpPr>
          <p:nvPr/>
        </p:nvSpPr>
        <p:spPr bwMode="auto">
          <a:xfrm flipH="1">
            <a:off x="6816724" y="31210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Text Box 92"/>
          <p:cNvSpPr txBox="1">
            <a:spLocks noChangeArrowheads="1"/>
          </p:cNvSpPr>
          <p:nvPr/>
        </p:nvSpPr>
        <p:spPr bwMode="auto">
          <a:xfrm>
            <a:off x="6702424" y="29686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9" name="Line 93"/>
          <p:cNvSpPr>
            <a:spLocks noChangeShapeType="1"/>
          </p:cNvSpPr>
          <p:nvPr/>
        </p:nvSpPr>
        <p:spPr bwMode="auto">
          <a:xfrm flipH="1">
            <a:off x="4281487" y="2697163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0" name="Text Box 94"/>
          <p:cNvSpPr txBox="1">
            <a:spLocks noChangeArrowheads="1"/>
          </p:cNvSpPr>
          <p:nvPr/>
        </p:nvSpPr>
        <p:spPr bwMode="auto">
          <a:xfrm>
            <a:off x="4205287" y="2544763"/>
            <a:ext cx="203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2</a:t>
            </a:r>
          </a:p>
        </p:txBody>
      </p:sp>
      <p:sp>
        <p:nvSpPr>
          <p:cNvPr id="93" name="Text Box 98"/>
          <p:cNvSpPr txBox="1">
            <a:spLocks noChangeArrowheads="1"/>
          </p:cNvSpPr>
          <p:nvPr/>
        </p:nvSpPr>
        <p:spPr bwMode="auto">
          <a:xfrm>
            <a:off x="6702424" y="33528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95" name="Rectangle 100"/>
          <p:cNvSpPr>
            <a:spLocks noChangeArrowheads="1"/>
          </p:cNvSpPr>
          <p:nvPr/>
        </p:nvSpPr>
        <p:spPr bwMode="auto">
          <a:xfrm>
            <a:off x="5319712" y="3735388"/>
            <a:ext cx="190500" cy="26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SE</a:t>
            </a:r>
          </a:p>
        </p:txBody>
      </p:sp>
      <p:sp>
        <p:nvSpPr>
          <p:cNvPr id="96" name="Line 101"/>
          <p:cNvSpPr>
            <a:spLocks noChangeShapeType="1"/>
          </p:cNvSpPr>
          <p:nvPr/>
        </p:nvSpPr>
        <p:spPr bwMode="auto">
          <a:xfrm flipV="1">
            <a:off x="5511799" y="3887788"/>
            <a:ext cx="16970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7" name="Line 102"/>
          <p:cNvSpPr>
            <a:spLocks noChangeShapeType="1"/>
          </p:cNvSpPr>
          <p:nvPr/>
        </p:nvSpPr>
        <p:spPr bwMode="auto">
          <a:xfrm flipH="1">
            <a:off x="5856287" y="3811588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8" name="Text Box 103"/>
          <p:cNvSpPr txBox="1">
            <a:spLocks noChangeArrowheads="1"/>
          </p:cNvSpPr>
          <p:nvPr/>
        </p:nvSpPr>
        <p:spPr bwMode="auto">
          <a:xfrm>
            <a:off x="5741987" y="36972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99" name="Line 104"/>
          <p:cNvSpPr>
            <a:spLocks noChangeShapeType="1"/>
          </p:cNvSpPr>
          <p:nvPr/>
        </p:nvSpPr>
        <p:spPr bwMode="auto">
          <a:xfrm>
            <a:off x="4321174" y="3889375"/>
            <a:ext cx="99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0" name="Line 105"/>
          <p:cNvSpPr>
            <a:spLocks noChangeShapeType="1"/>
          </p:cNvSpPr>
          <p:nvPr/>
        </p:nvSpPr>
        <p:spPr bwMode="auto">
          <a:xfrm>
            <a:off x="4321174" y="3044825"/>
            <a:ext cx="0" cy="84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1" name="Text Box 106"/>
          <p:cNvSpPr txBox="1">
            <a:spLocks noChangeArrowheads="1"/>
          </p:cNvSpPr>
          <p:nvPr/>
        </p:nvSpPr>
        <p:spPr bwMode="auto">
          <a:xfrm>
            <a:off x="4256087" y="3706813"/>
            <a:ext cx="4381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Imm4</a:t>
            </a:r>
          </a:p>
        </p:txBody>
      </p:sp>
      <p:sp>
        <p:nvSpPr>
          <p:cNvPr id="102" name="Rectangle 107"/>
          <p:cNvSpPr>
            <a:spLocks noChangeArrowheads="1"/>
          </p:cNvSpPr>
          <p:nvPr/>
        </p:nvSpPr>
        <p:spPr bwMode="auto">
          <a:xfrm>
            <a:off x="5319712" y="4043363"/>
            <a:ext cx="190500" cy="26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ZE</a:t>
            </a:r>
          </a:p>
        </p:txBody>
      </p:sp>
      <p:sp>
        <p:nvSpPr>
          <p:cNvPr id="103" name="Line 108"/>
          <p:cNvSpPr>
            <a:spLocks noChangeShapeType="1"/>
          </p:cNvSpPr>
          <p:nvPr/>
        </p:nvSpPr>
        <p:spPr bwMode="auto">
          <a:xfrm flipV="1">
            <a:off x="5511799" y="4194970"/>
            <a:ext cx="1728788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4" name="Line 109"/>
          <p:cNvSpPr>
            <a:spLocks noChangeShapeType="1"/>
          </p:cNvSpPr>
          <p:nvPr/>
        </p:nvSpPr>
        <p:spPr bwMode="auto">
          <a:xfrm flipH="1">
            <a:off x="5856287" y="4156075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5" name="Text Box 110"/>
          <p:cNvSpPr txBox="1">
            <a:spLocks noChangeArrowheads="1"/>
          </p:cNvSpPr>
          <p:nvPr/>
        </p:nvSpPr>
        <p:spPr bwMode="auto">
          <a:xfrm>
            <a:off x="5741987" y="40036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106" name="Line 111"/>
          <p:cNvSpPr>
            <a:spLocks noChangeShapeType="1"/>
          </p:cNvSpPr>
          <p:nvPr/>
        </p:nvSpPr>
        <p:spPr bwMode="auto">
          <a:xfrm>
            <a:off x="4321174" y="4195763"/>
            <a:ext cx="99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" name="Text Box 112"/>
          <p:cNvSpPr txBox="1">
            <a:spLocks noChangeArrowheads="1"/>
          </p:cNvSpPr>
          <p:nvPr/>
        </p:nvSpPr>
        <p:spPr bwMode="auto">
          <a:xfrm>
            <a:off x="4256087" y="4013200"/>
            <a:ext cx="438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Imm5</a:t>
            </a:r>
          </a:p>
        </p:txBody>
      </p:sp>
      <p:sp>
        <p:nvSpPr>
          <p:cNvPr id="108" name="Line 113"/>
          <p:cNvSpPr>
            <a:spLocks noChangeShapeType="1"/>
          </p:cNvSpPr>
          <p:nvPr/>
        </p:nvSpPr>
        <p:spPr bwMode="auto">
          <a:xfrm>
            <a:off x="4321174" y="3889375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" name="Line 114"/>
          <p:cNvSpPr>
            <a:spLocks noChangeShapeType="1"/>
          </p:cNvSpPr>
          <p:nvPr/>
        </p:nvSpPr>
        <p:spPr bwMode="auto">
          <a:xfrm flipH="1">
            <a:off x="4972049" y="381158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0" name="Text Box 115"/>
          <p:cNvSpPr txBox="1">
            <a:spLocks noChangeArrowheads="1"/>
          </p:cNvSpPr>
          <p:nvPr/>
        </p:nvSpPr>
        <p:spPr bwMode="auto">
          <a:xfrm>
            <a:off x="4857749" y="36972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111" name="Line 116"/>
          <p:cNvSpPr>
            <a:spLocks noChangeShapeType="1"/>
          </p:cNvSpPr>
          <p:nvPr/>
        </p:nvSpPr>
        <p:spPr bwMode="auto">
          <a:xfrm flipH="1">
            <a:off x="4972049" y="41179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2" name="Text Box 117"/>
          <p:cNvSpPr txBox="1">
            <a:spLocks noChangeArrowheads="1"/>
          </p:cNvSpPr>
          <p:nvPr/>
        </p:nvSpPr>
        <p:spPr bwMode="auto">
          <a:xfrm>
            <a:off x="4857749" y="40036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113" name="Text Box 118"/>
          <p:cNvSpPr txBox="1">
            <a:spLocks noChangeArrowheads="1"/>
          </p:cNvSpPr>
          <p:nvPr/>
        </p:nvSpPr>
        <p:spPr bwMode="auto">
          <a:xfrm>
            <a:off x="5259724" y="2461418"/>
            <a:ext cx="441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data1</a:t>
            </a:r>
          </a:p>
        </p:txBody>
      </p:sp>
      <p:sp>
        <p:nvSpPr>
          <p:cNvPr id="114" name="Text Box 119"/>
          <p:cNvSpPr txBox="1">
            <a:spLocks noChangeArrowheads="1"/>
          </p:cNvSpPr>
          <p:nvPr/>
        </p:nvSpPr>
        <p:spPr bwMode="auto">
          <a:xfrm>
            <a:off x="5273675" y="3102585"/>
            <a:ext cx="441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data2</a:t>
            </a:r>
          </a:p>
        </p:txBody>
      </p:sp>
      <p:sp>
        <p:nvSpPr>
          <p:cNvPr id="115" name="Text Box 120"/>
          <p:cNvSpPr txBox="1">
            <a:spLocks noChangeArrowheads="1"/>
          </p:cNvSpPr>
          <p:nvPr/>
        </p:nvSpPr>
        <p:spPr bwMode="auto">
          <a:xfrm>
            <a:off x="5257800" y="336629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err="1"/>
              <a:t>dataw</a:t>
            </a:r>
            <a:endParaRPr lang="en-US" altLang="en-US" dirty="0"/>
          </a:p>
        </p:txBody>
      </p:sp>
      <p:sp>
        <p:nvSpPr>
          <p:cNvPr id="116" name="Line 121"/>
          <p:cNvSpPr>
            <a:spLocks noChangeShapeType="1"/>
          </p:cNvSpPr>
          <p:nvPr/>
        </p:nvSpPr>
        <p:spPr bwMode="auto">
          <a:xfrm flipH="1" flipV="1">
            <a:off x="5646880" y="3504406"/>
            <a:ext cx="709468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7" name="Line 122"/>
          <p:cNvSpPr>
            <a:spLocks noChangeShapeType="1"/>
          </p:cNvSpPr>
          <p:nvPr/>
        </p:nvSpPr>
        <p:spPr bwMode="auto">
          <a:xfrm flipH="1">
            <a:off x="6240462" y="3427413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8" name="Text Box 123"/>
          <p:cNvSpPr txBox="1">
            <a:spLocks noChangeArrowheads="1"/>
          </p:cNvSpPr>
          <p:nvPr/>
        </p:nvSpPr>
        <p:spPr bwMode="auto">
          <a:xfrm>
            <a:off x="6126162" y="32750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19" name="Line 124"/>
          <p:cNvSpPr>
            <a:spLocks noChangeShapeType="1"/>
          </p:cNvSpPr>
          <p:nvPr/>
        </p:nvSpPr>
        <p:spPr bwMode="auto">
          <a:xfrm>
            <a:off x="6356349" y="3505200"/>
            <a:ext cx="0" cy="998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0" name="Freeform 125"/>
          <p:cNvSpPr>
            <a:spLocks/>
          </p:cNvSpPr>
          <p:nvPr/>
        </p:nvSpPr>
        <p:spPr bwMode="auto">
          <a:xfrm>
            <a:off x="7723187" y="2047875"/>
            <a:ext cx="766762" cy="1881188"/>
          </a:xfrm>
          <a:custGeom>
            <a:avLst/>
            <a:gdLst>
              <a:gd name="T0" fmla="*/ 0 w 483"/>
              <a:gd name="T1" fmla="*/ 0 h 1185"/>
              <a:gd name="T2" fmla="*/ 0 w 483"/>
              <a:gd name="T3" fmla="*/ 652463 h 1185"/>
              <a:gd name="T4" fmla="*/ 344487 w 483"/>
              <a:gd name="T5" fmla="*/ 922338 h 1185"/>
              <a:gd name="T6" fmla="*/ 0 w 483"/>
              <a:gd name="T7" fmla="*/ 1228725 h 1185"/>
              <a:gd name="T8" fmla="*/ 0 w 483"/>
              <a:gd name="T9" fmla="*/ 1881188 h 1185"/>
              <a:gd name="T10" fmla="*/ 766762 w 483"/>
              <a:gd name="T11" fmla="*/ 1344613 h 1185"/>
              <a:gd name="T12" fmla="*/ 766762 w 483"/>
              <a:gd name="T13" fmla="*/ 460375 h 1185"/>
              <a:gd name="T14" fmla="*/ 0 w 483"/>
              <a:gd name="T15" fmla="*/ 0 h 11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83"/>
              <a:gd name="T25" fmla="*/ 0 h 1185"/>
              <a:gd name="T26" fmla="*/ 483 w 483"/>
              <a:gd name="T27" fmla="*/ 1185 h 11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83" h="1185">
                <a:moveTo>
                  <a:pt x="0" y="0"/>
                </a:moveTo>
                <a:lnTo>
                  <a:pt x="0" y="411"/>
                </a:lnTo>
                <a:lnTo>
                  <a:pt x="217" y="581"/>
                </a:lnTo>
                <a:lnTo>
                  <a:pt x="0" y="774"/>
                </a:lnTo>
                <a:lnTo>
                  <a:pt x="0" y="1185"/>
                </a:lnTo>
                <a:lnTo>
                  <a:pt x="483" y="847"/>
                </a:lnTo>
                <a:lnTo>
                  <a:pt x="483" y="29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3" name="Line 128"/>
          <p:cNvSpPr>
            <a:spLocks noChangeShapeType="1"/>
          </p:cNvSpPr>
          <p:nvPr/>
        </p:nvSpPr>
        <p:spPr bwMode="auto">
          <a:xfrm>
            <a:off x="1384300" y="4081463"/>
            <a:ext cx="30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4" name="Line 129"/>
          <p:cNvSpPr>
            <a:spLocks noChangeShapeType="1"/>
          </p:cNvSpPr>
          <p:nvPr/>
        </p:nvSpPr>
        <p:spPr bwMode="auto">
          <a:xfrm>
            <a:off x="1384300" y="4081463"/>
            <a:ext cx="0" cy="1114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5" name="Line 130"/>
          <p:cNvSpPr>
            <a:spLocks noChangeShapeType="1"/>
          </p:cNvSpPr>
          <p:nvPr/>
        </p:nvSpPr>
        <p:spPr bwMode="auto">
          <a:xfrm>
            <a:off x="1384300" y="5195888"/>
            <a:ext cx="52419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6" name="Line 131"/>
          <p:cNvSpPr>
            <a:spLocks noChangeShapeType="1"/>
          </p:cNvSpPr>
          <p:nvPr/>
        </p:nvSpPr>
        <p:spPr bwMode="auto">
          <a:xfrm>
            <a:off x="6626224" y="2546350"/>
            <a:ext cx="0" cy="2649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7" name="Line 133"/>
          <p:cNvSpPr>
            <a:spLocks noChangeShapeType="1"/>
          </p:cNvSpPr>
          <p:nvPr/>
        </p:nvSpPr>
        <p:spPr bwMode="auto">
          <a:xfrm>
            <a:off x="846138" y="3082925"/>
            <a:ext cx="42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8" name="Line 134"/>
          <p:cNvSpPr>
            <a:spLocks noChangeShapeType="1"/>
          </p:cNvSpPr>
          <p:nvPr/>
        </p:nvSpPr>
        <p:spPr bwMode="auto">
          <a:xfrm flipV="1">
            <a:off x="846138" y="1470025"/>
            <a:ext cx="0" cy="161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9" name="Line 135"/>
          <p:cNvSpPr>
            <a:spLocks noChangeShapeType="1"/>
          </p:cNvSpPr>
          <p:nvPr/>
        </p:nvSpPr>
        <p:spPr bwMode="auto">
          <a:xfrm flipV="1">
            <a:off x="6702424" y="1470025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0" name="Line 136"/>
          <p:cNvSpPr>
            <a:spLocks noChangeShapeType="1"/>
          </p:cNvSpPr>
          <p:nvPr/>
        </p:nvSpPr>
        <p:spPr bwMode="auto">
          <a:xfrm flipH="1">
            <a:off x="846138" y="1470024"/>
            <a:ext cx="5856286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1" name="Rectangle 138"/>
          <p:cNvSpPr>
            <a:spLocks noChangeArrowheads="1"/>
          </p:cNvSpPr>
          <p:nvPr/>
        </p:nvSpPr>
        <p:spPr bwMode="auto">
          <a:xfrm>
            <a:off x="8720137" y="2660650"/>
            <a:ext cx="192087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2" name="Line 139"/>
          <p:cNvSpPr>
            <a:spLocks noChangeShapeType="1"/>
          </p:cNvSpPr>
          <p:nvPr/>
        </p:nvSpPr>
        <p:spPr bwMode="auto">
          <a:xfrm>
            <a:off x="8489949" y="2928938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" name="AutoShape 140"/>
          <p:cNvSpPr>
            <a:spLocks noChangeArrowheads="1"/>
          </p:cNvSpPr>
          <p:nvPr/>
        </p:nvSpPr>
        <p:spPr bwMode="auto">
          <a:xfrm rot="10800000">
            <a:off x="6088062" y="4503738"/>
            <a:ext cx="498475" cy="192087"/>
          </a:xfrm>
          <a:custGeom>
            <a:avLst/>
            <a:gdLst>
              <a:gd name="T0" fmla="*/ 10065641 w 21600"/>
              <a:gd name="T1" fmla="*/ 854111 h 21600"/>
              <a:gd name="T2" fmla="*/ 5751801 w 21600"/>
              <a:gd name="T3" fmla="*/ 1708214 h 21600"/>
              <a:gd name="T4" fmla="*/ 1437939 w 21600"/>
              <a:gd name="T5" fmla="*/ 854111 h 21600"/>
              <a:gd name="T6" fmla="*/ 5751801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4" name="Line 141"/>
          <p:cNvSpPr>
            <a:spLocks noChangeShapeType="1"/>
          </p:cNvSpPr>
          <p:nvPr/>
        </p:nvSpPr>
        <p:spPr bwMode="auto">
          <a:xfrm rot="16200000" flipH="1">
            <a:off x="8965287" y="379253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5" name="Line 145"/>
          <p:cNvSpPr>
            <a:spLocks noChangeShapeType="1"/>
          </p:cNvSpPr>
          <p:nvPr/>
        </p:nvSpPr>
        <p:spPr bwMode="auto">
          <a:xfrm rot="16200000">
            <a:off x="6068218" y="4485481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6" name="Line 146"/>
          <p:cNvSpPr>
            <a:spLocks noChangeShapeType="1"/>
          </p:cNvSpPr>
          <p:nvPr/>
        </p:nvSpPr>
        <p:spPr bwMode="auto">
          <a:xfrm rot="16200000">
            <a:off x="6094015" y="4766072"/>
            <a:ext cx="1404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7" name="Line 148"/>
          <p:cNvSpPr>
            <a:spLocks noChangeShapeType="1"/>
          </p:cNvSpPr>
          <p:nvPr/>
        </p:nvSpPr>
        <p:spPr bwMode="auto">
          <a:xfrm flipV="1">
            <a:off x="6510337" y="4695824"/>
            <a:ext cx="0" cy="2818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8" name="Line 149"/>
          <p:cNvSpPr>
            <a:spLocks noChangeShapeType="1"/>
          </p:cNvSpPr>
          <p:nvPr/>
        </p:nvSpPr>
        <p:spPr bwMode="auto">
          <a:xfrm>
            <a:off x="5761037" y="4977680"/>
            <a:ext cx="3266282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9" name="Line 150"/>
          <p:cNvSpPr>
            <a:spLocks noChangeShapeType="1"/>
          </p:cNvSpPr>
          <p:nvPr/>
        </p:nvSpPr>
        <p:spPr bwMode="auto">
          <a:xfrm flipH="1" flipV="1">
            <a:off x="9027317" y="2915443"/>
            <a:ext cx="1" cy="206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0" name="Line 151"/>
          <p:cNvSpPr>
            <a:spLocks noChangeShapeType="1"/>
          </p:cNvSpPr>
          <p:nvPr/>
        </p:nvSpPr>
        <p:spPr bwMode="auto">
          <a:xfrm flipV="1">
            <a:off x="8912224" y="2913063"/>
            <a:ext cx="1150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1" name="Text Box 152"/>
          <p:cNvSpPr txBox="1">
            <a:spLocks noChangeArrowheads="1"/>
          </p:cNvSpPr>
          <p:nvPr/>
        </p:nvSpPr>
        <p:spPr bwMode="auto">
          <a:xfrm>
            <a:off x="8830369" y="3832224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142" name="Line 153"/>
          <p:cNvSpPr>
            <a:spLocks noChangeShapeType="1"/>
          </p:cNvSpPr>
          <p:nvPr/>
        </p:nvSpPr>
        <p:spPr bwMode="auto">
          <a:xfrm>
            <a:off x="4013199" y="4235450"/>
            <a:ext cx="11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" name="Line 154"/>
          <p:cNvSpPr>
            <a:spLocks noChangeShapeType="1"/>
          </p:cNvSpPr>
          <p:nvPr/>
        </p:nvSpPr>
        <p:spPr bwMode="auto">
          <a:xfrm>
            <a:off x="4129086" y="4235450"/>
            <a:ext cx="4243" cy="6008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4" name="Line 155"/>
          <p:cNvSpPr>
            <a:spLocks noChangeShapeType="1"/>
          </p:cNvSpPr>
          <p:nvPr/>
        </p:nvSpPr>
        <p:spPr bwMode="auto">
          <a:xfrm>
            <a:off x="4133330" y="4836319"/>
            <a:ext cx="2035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" name="Text Box 156"/>
          <p:cNvSpPr txBox="1">
            <a:spLocks noChangeArrowheads="1"/>
          </p:cNvSpPr>
          <p:nvPr/>
        </p:nvSpPr>
        <p:spPr bwMode="auto">
          <a:xfrm>
            <a:off x="5805487" y="4349602"/>
            <a:ext cx="4572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RegIn</a:t>
            </a:r>
            <a:endParaRPr lang="en-US" altLang="en-US" u="sng" dirty="0"/>
          </a:p>
        </p:txBody>
      </p:sp>
      <p:sp>
        <p:nvSpPr>
          <p:cNvPr id="146" name="Line 157"/>
          <p:cNvSpPr>
            <a:spLocks noChangeShapeType="1"/>
          </p:cNvSpPr>
          <p:nvPr/>
        </p:nvSpPr>
        <p:spPr bwMode="auto">
          <a:xfrm>
            <a:off x="8228012" y="21621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7" name="Text Box 158"/>
          <p:cNvSpPr txBox="1">
            <a:spLocks noChangeArrowheads="1"/>
          </p:cNvSpPr>
          <p:nvPr/>
        </p:nvSpPr>
        <p:spPr bwMode="auto">
          <a:xfrm>
            <a:off x="7962899" y="1970088"/>
            <a:ext cx="4968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ALUop</a:t>
            </a:r>
          </a:p>
        </p:txBody>
      </p:sp>
      <p:sp>
        <p:nvSpPr>
          <p:cNvPr id="148" name="Line 159"/>
          <p:cNvSpPr>
            <a:spLocks noChangeShapeType="1"/>
          </p:cNvSpPr>
          <p:nvPr/>
        </p:nvSpPr>
        <p:spPr bwMode="auto">
          <a:xfrm rot="16200000" flipH="1">
            <a:off x="8181974" y="21240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9" name="Text Box 160"/>
          <p:cNvSpPr txBox="1">
            <a:spLocks noChangeArrowheads="1"/>
          </p:cNvSpPr>
          <p:nvPr/>
        </p:nvSpPr>
        <p:spPr bwMode="auto">
          <a:xfrm>
            <a:off x="8221662" y="21224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150" name="Line 161"/>
          <p:cNvSpPr>
            <a:spLocks noChangeShapeType="1"/>
          </p:cNvSpPr>
          <p:nvPr/>
        </p:nvSpPr>
        <p:spPr bwMode="auto">
          <a:xfrm flipV="1">
            <a:off x="3898899" y="45434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1" name="Text Box 162"/>
          <p:cNvSpPr txBox="1">
            <a:spLocks noChangeArrowheads="1"/>
          </p:cNvSpPr>
          <p:nvPr/>
        </p:nvSpPr>
        <p:spPr bwMode="auto">
          <a:xfrm>
            <a:off x="3035300" y="4657725"/>
            <a:ext cx="6080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MDRload</a:t>
            </a:r>
          </a:p>
        </p:txBody>
      </p:sp>
      <p:sp>
        <p:nvSpPr>
          <p:cNvPr id="152" name="Line 163"/>
          <p:cNvSpPr>
            <a:spLocks noChangeShapeType="1"/>
          </p:cNvSpPr>
          <p:nvPr/>
        </p:nvSpPr>
        <p:spPr bwMode="auto">
          <a:xfrm>
            <a:off x="3936999" y="2162175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" name="Text Box 164"/>
          <p:cNvSpPr txBox="1">
            <a:spLocks noChangeArrowheads="1"/>
          </p:cNvSpPr>
          <p:nvPr/>
        </p:nvSpPr>
        <p:spPr bwMode="auto">
          <a:xfrm>
            <a:off x="3724441" y="1946275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IR2ld</a:t>
            </a:r>
            <a:endParaRPr lang="en-US" altLang="en-US" u="sng" dirty="0"/>
          </a:p>
        </p:txBody>
      </p:sp>
      <p:sp>
        <p:nvSpPr>
          <p:cNvPr id="154" name="Text Box 166"/>
          <p:cNvSpPr txBox="1">
            <a:spLocks noChangeArrowheads="1"/>
          </p:cNvSpPr>
          <p:nvPr/>
        </p:nvSpPr>
        <p:spPr bwMode="auto">
          <a:xfrm rot="10800000">
            <a:off x="8643242" y="2696955"/>
            <a:ext cx="307777" cy="436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ALUout</a:t>
            </a:r>
          </a:p>
        </p:txBody>
      </p:sp>
      <p:sp>
        <p:nvSpPr>
          <p:cNvPr id="155" name="Text Box 167"/>
          <p:cNvSpPr txBox="1">
            <a:spLocks noChangeArrowheads="1"/>
          </p:cNvSpPr>
          <p:nvPr/>
        </p:nvSpPr>
        <p:spPr bwMode="auto">
          <a:xfrm>
            <a:off x="5110162" y="2688679"/>
            <a:ext cx="354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 dirty="0"/>
              <a:t>RF</a:t>
            </a:r>
          </a:p>
        </p:txBody>
      </p:sp>
      <p:sp>
        <p:nvSpPr>
          <p:cNvPr id="156" name="Line 168"/>
          <p:cNvSpPr>
            <a:spLocks noChangeShapeType="1"/>
          </p:cNvSpPr>
          <p:nvPr/>
        </p:nvSpPr>
        <p:spPr bwMode="auto">
          <a:xfrm>
            <a:off x="5510212" y="22383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7" name="Text Box 169"/>
          <p:cNvSpPr txBox="1">
            <a:spLocks noChangeArrowheads="1"/>
          </p:cNvSpPr>
          <p:nvPr/>
        </p:nvSpPr>
        <p:spPr bwMode="auto">
          <a:xfrm>
            <a:off x="5249862" y="2046288"/>
            <a:ext cx="5556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RFWrite</a:t>
            </a:r>
          </a:p>
        </p:txBody>
      </p:sp>
      <p:sp>
        <p:nvSpPr>
          <p:cNvPr id="158" name="Rectangle 170"/>
          <p:cNvSpPr>
            <a:spLocks noChangeArrowheads="1"/>
          </p:cNvSpPr>
          <p:nvPr/>
        </p:nvSpPr>
        <p:spPr bwMode="auto">
          <a:xfrm>
            <a:off x="8029574" y="3927475"/>
            <a:ext cx="192088" cy="1920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9" name="Rectangle 171"/>
          <p:cNvSpPr>
            <a:spLocks noChangeArrowheads="1"/>
          </p:cNvSpPr>
          <p:nvPr/>
        </p:nvSpPr>
        <p:spPr bwMode="auto">
          <a:xfrm>
            <a:off x="8221662" y="3927475"/>
            <a:ext cx="192087" cy="1920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60" name="Text Box 172"/>
          <p:cNvSpPr txBox="1">
            <a:spLocks noChangeArrowheads="1"/>
          </p:cNvSpPr>
          <p:nvPr/>
        </p:nvSpPr>
        <p:spPr bwMode="auto">
          <a:xfrm>
            <a:off x="8029574" y="3927475"/>
            <a:ext cx="2571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N</a:t>
            </a:r>
          </a:p>
        </p:txBody>
      </p:sp>
      <p:sp>
        <p:nvSpPr>
          <p:cNvPr id="161" name="Text Box 173"/>
          <p:cNvSpPr txBox="1">
            <a:spLocks noChangeArrowheads="1"/>
          </p:cNvSpPr>
          <p:nvPr/>
        </p:nvSpPr>
        <p:spPr bwMode="auto">
          <a:xfrm>
            <a:off x="8221662" y="3927475"/>
            <a:ext cx="2460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</a:t>
            </a:r>
          </a:p>
        </p:txBody>
      </p:sp>
      <p:sp>
        <p:nvSpPr>
          <p:cNvPr id="162" name="Line 174"/>
          <p:cNvSpPr>
            <a:spLocks noChangeShapeType="1"/>
          </p:cNvSpPr>
          <p:nvPr/>
        </p:nvSpPr>
        <p:spPr bwMode="auto">
          <a:xfrm>
            <a:off x="8105774" y="3659188"/>
            <a:ext cx="0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3" name="Line 175"/>
          <p:cNvSpPr>
            <a:spLocks noChangeShapeType="1"/>
          </p:cNvSpPr>
          <p:nvPr/>
        </p:nvSpPr>
        <p:spPr bwMode="auto">
          <a:xfrm>
            <a:off x="8297862" y="3544888"/>
            <a:ext cx="0" cy="382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" name="Line 176"/>
          <p:cNvSpPr>
            <a:spLocks noChangeShapeType="1"/>
          </p:cNvSpPr>
          <p:nvPr/>
        </p:nvSpPr>
        <p:spPr bwMode="auto">
          <a:xfrm>
            <a:off x="7799387" y="4043363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5" name="Text Box 177"/>
          <p:cNvSpPr txBox="1">
            <a:spLocks noChangeArrowheads="1"/>
          </p:cNvSpPr>
          <p:nvPr/>
        </p:nvSpPr>
        <p:spPr bwMode="auto">
          <a:xfrm>
            <a:off x="7536895" y="4048918"/>
            <a:ext cx="6191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FlagWrite</a:t>
            </a:r>
            <a:endParaRPr lang="en-US" altLang="en-US" u="sng" dirty="0"/>
          </a:p>
        </p:txBody>
      </p:sp>
      <p:sp>
        <p:nvSpPr>
          <p:cNvPr id="166" name="Line 178"/>
          <p:cNvSpPr>
            <a:spLocks noChangeShapeType="1"/>
          </p:cNvSpPr>
          <p:nvPr/>
        </p:nvSpPr>
        <p:spPr bwMode="auto">
          <a:xfrm>
            <a:off x="8143874" y="4119563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7" name="Line 179"/>
          <p:cNvSpPr>
            <a:spLocks noChangeShapeType="1"/>
          </p:cNvSpPr>
          <p:nvPr/>
        </p:nvSpPr>
        <p:spPr bwMode="auto">
          <a:xfrm>
            <a:off x="8297862" y="4119563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8" name="Line 180"/>
          <p:cNvSpPr>
            <a:spLocks noChangeShapeType="1"/>
          </p:cNvSpPr>
          <p:nvPr/>
        </p:nvSpPr>
        <p:spPr bwMode="auto">
          <a:xfrm flipV="1">
            <a:off x="883860" y="391794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9" name="Text Box 181"/>
          <p:cNvSpPr txBox="1">
            <a:spLocks noChangeArrowheads="1"/>
          </p:cNvSpPr>
          <p:nvPr/>
        </p:nvSpPr>
        <p:spPr bwMode="auto">
          <a:xfrm>
            <a:off x="570725" y="4003675"/>
            <a:ext cx="5397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PCwrite</a:t>
            </a:r>
            <a:endParaRPr lang="en-US" altLang="en-US" u="sng" dirty="0"/>
          </a:p>
        </p:txBody>
      </p:sp>
      <p:sp>
        <p:nvSpPr>
          <p:cNvPr id="170" name="Line 182"/>
          <p:cNvSpPr>
            <a:spLocks noChangeShapeType="1"/>
          </p:cNvSpPr>
          <p:nvPr/>
        </p:nvSpPr>
        <p:spPr bwMode="auto">
          <a:xfrm flipV="1">
            <a:off x="8566149" y="1201738"/>
            <a:ext cx="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1" name="Line 183"/>
          <p:cNvSpPr>
            <a:spLocks noChangeShapeType="1"/>
          </p:cNvSpPr>
          <p:nvPr/>
        </p:nvSpPr>
        <p:spPr bwMode="auto">
          <a:xfrm flipH="1">
            <a:off x="269875" y="1201738"/>
            <a:ext cx="82970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2" name="Line 184"/>
          <p:cNvSpPr>
            <a:spLocks noChangeShapeType="1"/>
          </p:cNvSpPr>
          <p:nvPr/>
        </p:nvSpPr>
        <p:spPr bwMode="auto">
          <a:xfrm>
            <a:off x="269875" y="1210469"/>
            <a:ext cx="0" cy="2171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3" name="Line 185"/>
          <p:cNvSpPr>
            <a:spLocks noChangeShapeType="1"/>
          </p:cNvSpPr>
          <p:nvPr/>
        </p:nvSpPr>
        <p:spPr bwMode="auto">
          <a:xfrm flipV="1">
            <a:off x="583408" y="3567112"/>
            <a:ext cx="21193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" name="Line 186"/>
          <p:cNvSpPr>
            <a:spLocks noChangeShapeType="1"/>
          </p:cNvSpPr>
          <p:nvPr/>
        </p:nvSpPr>
        <p:spPr bwMode="auto">
          <a:xfrm rot="16200000" flipH="1">
            <a:off x="8528049" y="14319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5" name="Text Box 187"/>
          <p:cNvSpPr txBox="1">
            <a:spLocks noChangeArrowheads="1"/>
          </p:cNvSpPr>
          <p:nvPr/>
        </p:nvSpPr>
        <p:spPr bwMode="auto">
          <a:xfrm>
            <a:off x="8413749" y="14700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76" name="Line 188"/>
          <p:cNvSpPr>
            <a:spLocks noChangeShapeType="1"/>
          </p:cNvSpPr>
          <p:nvPr/>
        </p:nvSpPr>
        <p:spPr bwMode="auto">
          <a:xfrm>
            <a:off x="4321174" y="4389438"/>
            <a:ext cx="2887663" cy="70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7" name="Line 189"/>
          <p:cNvSpPr>
            <a:spLocks noChangeShapeType="1"/>
          </p:cNvSpPr>
          <p:nvPr/>
        </p:nvSpPr>
        <p:spPr bwMode="auto">
          <a:xfrm>
            <a:off x="4321174" y="4197350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8" name="Text Box 190"/>
          <p:cNvSpPr txBox="1">
            <a:spLocks noChangeArrowheads="1"/>
          </p:cNvSpPr>
          <p:nvPr/>
        </p:nvSpPr>
        <p:spPr bwMode="auto">
          <a:xfrm>
            <a:off x="4244974" y="4197350"/>
            <a:ext cx="438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Imm3</a:t>
            </a:r>
          </a:p>
        </p:txBody>
      </p:sp>
      <p:sp>
        <p:nvSpPr>
          <p:cNvPr id="179" name="Rectangle 191"/>
          <p:cNvSpPr>
            <a:spLocks noChangeArrowheads="1"/>
          </p:cNvSpPr>
          <p:nvPr/>
        </p:nvSpPr>
        <p:spPr bwMode="auto">
          <a:xfrm>
            <a:off x="5051424" y="4235450"/>
            <a:ext cx="190500" cy="268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ZE</a:t>
            </a:r>
          </a:p>
        </p:txBody>
      </p:sp>
      <p:sp>
        <p:nvSpPr>
          <p:cNvPr id="180" name="Text Box 192"/>
          <p:cNvSpPr txBox="1">
            <a:spLocks noChangeArrowheads="1"/>
          </p:cNvSpPr>
          <p:nvPr/>
        </p:nvSpPr>
        <p:spPr bwMode="auto">
          <a:xfrm>
            <a:off x="1187450" y="29765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81" name="Text Box 193"/>
          <p:cNvSpPr txBox="1">
            <a:spLocks noChangeArrowheads="1"/>
          </p:cNvSpPr>
          <p:nvPr/>
        </p:nvSpPr>
        <p:spPr bwMode="auto">
          <a:xfrm>
            <a:off x="1192213" y="33131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182" name="Text Box 194"/>
          <p:cNvSpPr txBox="1">
            <a:spLocks noChangeArrowheads="1"/>
          </p:cNvSpPr>
          <p:nvPr/>
        </p:nvSpPr>
        <p:spPr bwMode="auto">
          <a:xfrm>
            <a:off x="4359274" y="26606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183" name="Text Box 195"/>
          <p:cNvSpPr txBox="1">
            <a:spLocks noChangeArrowheads="1"/>
          </p:cNvSpPr>
          <p:nvPr/>
        </p:nvSpPr>
        <p:spPr bwMode="auto">
          <a:xfrm>
            <a:off x="4359274" y="22764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86" name="Text Box 198"/>
          <p:cNvSpPr txBox="1">
            <a:spLocks noChangeArrowheads="1"/>
          </p:cNvSpPr>
          <p:nvPr/>
        </p:nvSpPr>
        <p:spPr bwMode="auto">
          <a:xfrm>
            <a:off x="7129955" y="3121025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000</a:t>
            </a:r>
            <a:endParaRPr lang="en-US" altLang="en-US" dirty="0"/>
          </a:p>
        </p:txBody>
      </p:sp>
      <p:sp>
        <p:nvSpPr>
          <p:cNvPr id="188" name="Text Box 200"/>
          <p:cNvSpPr txBox="1">
            <a:spLocks noChangeArrowheads="1"/>
          </p:cNvSpPr>
          <p:nvPr/>
        </p:nvSpPr>
        <p:spPr bwMode="auto">
          <a:xfrm>
            <a:off x="7129955" y="3735388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001</a:t>
            </a:r>
            <a:endParaRPr lang="en-US" altLang="en-US" dirty="0"/>
          </a:p>
        </p:txBody>
      </p:sp>
      <p:sp>
        <p:nvSpPr>
          <p:cNvPr id="189" name="Text Box 201"/>
          <p:cNvSpPr txBox="1">
            <a:spLocks noChangeArrowheads="1"/>
          </p:cNvSpPr>
          <p:nvPr/>
        </p:nvSpPr>
        <p:spPr bwMode="auto">
          <a:xfrm>
            <a:off x="7129955" y="4043363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010</a:t>
            </a:r>
            <a:endParaRPr lang="en-US" altLang="en-US" dirty="0"/>
          </a:p>
        </p:txBody>
      </p:sp>
      <p:sp>
        <p:nvSpPr>
          <p:cNvPr id="190" name="Text Box 202"/>
          <p:cNvSpPr txBox="1">
            <a:spLocks noChangeArrowheads="1"/>
          </p:cNvSpPr>
          <p:nvPr/>
        </p:nvSpPr>
        <p:spPr bwMode="auto">
          <a:xfrm>
            <a:off x="7129955" y="4273550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011</a:t>
            </a:r>
            <a:endParaRPr lang="en-US" altLang="en-US" dirty="0"/>
          </a:p>
        </p:txBody>
      </p:sp>
      <p:sp>
        <p:nvSpPr>
          <p:cNvPr id="191" name="Text Box 203"/>
          <p:cNvSpPr txBox="1">
            <a:spLocks noChangeArrowheads="1"/>
          </p:cNvSpPr>
          <p:nvPr/>
        </p:nvSpPr>
        <p:spPr bwMode="auto">
          <a:xfrm>
            <a:off x="8059737" y="2852738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ALU</a:t>
            </a:r>
          </a:p>
        </p:txBody>
      </p:sp>
      <p:sp>
        <p:nvSpPr>
          <p:cNvPr id="200" name="Freeform 125"/>
          <p:cNvSpPr>
            <a:spLocks/>
          </p:cNvSpPr>
          <p:nvPr/>
        </p:nvSpPr>
        <p:spPr bwMode="auto">
          <a:xfrm rot="5400000">
            <a:off x="761594" y="4390372"/>
            <a:ext cx="257987" cy="661193"/>
          </a:xfrm>
          <a:custGeom>
            <a:avLst/>
            <a:gdLst>
              <a:gd name="T0" fmla="*/ 0 w 483"/>
              <a:gd name="T1" fmla="*/ 0 h 1185"/>
              <a:gd name="T2" fmla="*/ 0 w 483"/>
              <a:gd name="T3" fmla="*/ 652463 h 1185"/>
              <a:gd name="T4" fmla="*/ 344487 w 483"/>
              <a:gd name="T5" fmla="*/ 922338 h 1185"/>
              <a:gd name="T6" fmla="*/ 0 w 483"/>
              <a:gd name="T7" fmla="*/ 1228725 h 1185"/>
              <a:gd name="T8" fmla="*/ 0 w 483"/>
              <a:gd name="T9" fmla="*/ 1881188 h 1185"/>
              <a:gd name="T10" fmla="*/ 766762 w 483"/>
              <a:gd name="T11" fmla="*/ 1344613 h 1185"/>
              <a:gd name="T12" fmla="*/ 766762 w 483"/>
              <a:gd name="T13" fmla="*/ 460375 h 1185"/>
              <a:gd name="T14" fmla="*/ 0 w 483"/>
              <a:gd name="T15" fmla="*/ 0 h 11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83"/>
              <a:gd name="T25" fmla="*/ 0 h 1185"/>
              <a:gd name="T26" fmla="*/ 483 w 483"/>
              <a:gd name="T27" fmla="*/ 1185 h 11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83" h="1185">
                <a:moveTo>
                  <a:pt x="0" y="0"/>
                </a:moveTo>
                <a:lnTo>
                  <a:pt x="0" y="411"/>
                </a:lnTo>
                <a:lnTo>
                  <a:pt x="217" y="581"/>
                </a:lnTo>
                <a:lnTo>
                  <a:pt x="0" y="774"/>
                </a:lnTo>
                <a:lnTo>
                  <a:pt x="0" y="1185"/>
                </a:lnTo>
                <a:lnTo>
                  <a:pt x="483" y="847"/>
                </a:lnTo>
                <a:lnTo>
                  <a:pt x="483" y="29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1" name="Line 175"/>
          <p:cNvSpPr>
            <a:spLocks noChangeShapeType="1"/>
          </p:cNvSpPr>
          <p:nvPr/>
        </p:nvSpPr>
        <p:spPr bwMode="auto">
          <a:xfrm flipH="1">
            <a:off x="1132644" y="3533770"/>
            <a:ext cx="3932" cy="10677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2" name="Line 175"/>
          <p:cNvSpPr>
            <a:spLocks noChangeShapeType="1"/>
          </p:cNvSpPr>
          <p:nvPr/>
        </p:nvSpPr>
        <p:spPr bwMode="auto">
          <a:xfrm>
            <a:off x="660364" y="4429125"/>
            <a:ext cx="0" cy="1723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3" name="AutoShape 11"/>
          <p:cNvSpPr>
            <a:spLocks noChangeArrowheads="1"/>
          </p:cNvSpPr>
          <p:nvPr/>
        </p:nvSpPr>
        <p:spPr bwMode="auto">
          <a:xfrm rot="16200000">
            <a:off x="180183" y="3467894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" name="Line 13"/>
          <p:cNvSpPr>
            <a:spLocks noChangeShapeType="1"/>
          </p:cNvSpPr>
          <p:nvPr/>
        </p:nvSpPr>
        <p:spPr bwMode="auto">
          <a:xfrm flipH="1">
            <a:off x="621507" y="3486944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6" name="Text Box 14"/>
          <p:cNvSpPr txBox="1">
            <a:spLocks noChangeArrowheads="1"/>
          </p:cNvSpPr>
          <p:nvPr/>
        </p:nvSpPr>
        <p:spPr bwMode="auto">
          <a:xfrm>
            <a:off x="507207" y="3334544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207" name="Line 25"/>
          <p:cNvSpPr>
            <a:spLocks noChangeShapeType="1"/>
          </p:cNvSpPr>
          <p:nvPr/>
        </p:nvSpPr>
        <p:spPr bwMode="auto">
          <a:xfrm>
            <a:off x="505620" y="3142457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8" name="Text Box 26"/>
          <p:cNvSpPr txBox="1">
            <a:spLocks noChangeArrowheads="1"/>
          </p:cNvSpPr>
          <p:nvPr/>
        </p:nvSpPr>
        <p:spPr bwMode="auto">
          <a:xfrm>
            <a:off x="250746" y="2950369"/>
            <a:ext cx="4764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smtClean="0"/>
              <a:t>PCSel</a:t>
            </a:r>
            <a:endParaRPr lang="en-US" altLang="en-US" u="sng" dirty="0"/>
          </a:p>
        </p:txBody>
      </p:sp>
      <p:sp>
        <p:nvSpPr>
          <p:cNvPr id="209" name="Text Box 192"/>
          <p:cNvSpPr txBox="1">
            <a:spLocks noChangeArrowheads="1"/>
          </p:cNvSpPr>
          <p:nvPr/>
        </p:nvSpPr>
        <p:spPr bwMode="auto">
          <a:xfrm>
            <a:off x="310357" y="3266282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210" name="Text Box 193"/>
          <p:cNvSpPr txBox="1">
            <a:spLocks noChangeArrowheads="1"/>
          </p:cNvSpPr>
          <p:nvPr/>
        </p:nvSpPr>
        <p:spPr bwMode="auto">
          <a:xfrm>
            <a:off x="315120" y="3602832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211" name="Text Box 14"/>
          <p:cNvSpPr txBox="1">
            <a:spLocks noChangeArrowheads="1"/>
          </p:cNvSpPr>
          <p:nvPr/>
        </p:nvSpPr>
        <p:spPr bwMode="auto">
          <a:xfrm>
            <a:off x="538957" y="4242446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212" name="Line 133"/>
          <p:cNvSpPr>
            <a:spLocks noChangeShapeType="1"/>
          </p:cNvSpPr>
          <p:nvPr/>
        </p:nvSpPr>
        <p:spPr bwMode="auto">
          <a:xfrm flipV="1">
            <a:off x="269875" y="3381708"/>
            <a:ext cx="121445" cy="5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3" name="Line 135"/>
          <p:cNvSpPr>
            <a:spLocks noChangeShapeType="1"/>
          </p:cNvSpPr>
          <p:nvPr/>
        </p:nvSpPr>
        <p:spPr bwMode="auto">
          <a:xfrm flipV="1">
            <a:off x="890588" y="4849962"/>
            <a:ext cx="0" cy="25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4" name="Line 130"/>
          <p:cNvSpPr>
            <a:spLocks noChangeShapeType="1"/>
          </p:cNvSpPr>
          <p:nvPr/>
        </p:nvSpPr>
        <p:spPr bwMode="auto">
          <a:xfrm flipV="1">
            <a:off x="279566" y="5105400"/>
            <a:ext cx="6042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" name="Line 124"/>
          <p:cNvSpPr>
            <a:spLocks noChangeShapeType="1"/>
          </p:cNvSpPr>
          <p:nvPr/>
        </p:nvSpPr>
        <p:spPr bwMode="auto">
          <a:xfrm>
            <a:off x="279566" y="3698875"/>
            <a:ext cx="0" cy="1409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6" name="Line 133"/>
          <p:cNvSpPr>
            <a:spLocks noChangeShapeType="1"/>
          </p:cNvSpPr>
          <p:nvPr/>
        </p:nvSpPr>
        <p:spPr bwMode="auto">
          <a:xfrm flipV="1">
            <a:off x="269875" y="3698875"/>
            <a:ext cx="121445" cy="5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2" name="Rectangle 27"/>
          <p:cNvSpPr>
            <a:spLocks noChangeArrowheads="1"/>
          </p:cNvSpPr>
          <p:nvPr/>
        </p:nvSpPr>
        <p:spPr bwMode="auto">
          <a:xfrm>
            <a:off x="3304382" y="2401887"/>
            <a:ext cx="192087" cy="126841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IR1</a:t>
            </a:r>
            <a:endParaRPr lang="en-US" altLang="en-US" dirty="0"/>
          </a:p>
        </p:txBody>
      </p:sp>
      <p:sp>
        <p:nvSpPr>
          <p:cNvPr id="193" name="Line 34"/>
          <p:cNvSpPr>
            <a:spLocks noChangeShapeType="1"/>
          </p:cNvSpPr>
          <p:nvPr/>
        </p:nvSpPr>
        <p:spPr bwMode="auto">
          <a:xfrm flipV="1">
            <a:off x="3505198" y="3045619"/>
            <a:ext cx="354014" cy="21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" name="Line 163"/>
          <p:cNvSpPr>
            <a:spLocks noChangeShapeType="1"/>
          </p:cNvSpPr>
          <p:nvPr/>
        </p:nvSpPr>
        <p:spPr bwMode="auto">
          <a:xfrm>
            <a:off x="3400425" y="2127189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5" name="Text Box 164"/>
          <p:cNvSpPr txBox="1">
            <a:spLocks noChangeArrowheads="1"/>
          </p:cNvSpPr>
          <p:nvPr/>
        </p:nvSpPr>
        <p:spPr bwMode="auto">
          <a:xfrm>
            <a:off x="3187868" y="1911289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IR1ld</a:t>
            </a:r>
            <a:endParaRPr lang="en-US" altLang="en-US" u="sng" dirty="0"/>
          </a:p>
        </p:txBody>
      </p:sp>
      <p:sp>
        <p:nvSpPr>
          <p:cNvPr id="196" name="Rectangle 27"/>
          <p:cNvSpPr>
            <a:spLocks noChangeArrowheads="1"/>
          </p:cNvSpPr>
          <p:nvPr/>
        </p:nvSpPr>
        <p:spPr bwMode="auto">
          <a:xfrm>
            <a:off x="6367462" y="1684339"/>
            <a:ext cx="192087" cy="469106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IR3</a:t>
            </a:r>
            <a:endParaRPr lang="en-US" altLang="en-US" dirty="0"/>
          </a:p>
        </p:txBody>
      </p:sp>
      <p:sp>
        <p:nvSpPr>
          <p:cNvPr id="197" name="Line 105"/>
          <p:cNvSpPr>
            <a:spLocks noChangeShapeType="1"/>
          </p:cNvSpPr>
          <p:nvPr/>
        </p:nvSpPr>
        <p:spPr bwMode="auto">
          <a:xfrm>
            <a:off x="4128293" y="1848644"/>
            <a:ext cx="5037" cy="1209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8" name="Line 104"/>
          <p:cNvSpPr>
            <a:spLocks noChangeShapeType="1"/>
          </p:cNvSpPr>
          <p:nvPr/>
        </p:nvSpPr>
        <p:spPr bwMode="auto">
          <a:xfrm>
            <a:off x="4128292" y="1848644"/>
            <a:ext cx="22391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9" name="Line 109"/>
          <p:cNvSpPr>
            <a:spLocks noChangeShapeType="1"/>
          </p:cNvSpPr>
          <p:nvPr/>
        </p:nvSpPr>
        <p:spPr bwMode="auto">
          <a:xfrm flipH="1">
            <a:off x="5800206" y="1757449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4" name="Text Box 110"/>
          <p:cNvSpPr txBox="1">
            <a:spLocks noChangeArrowheads="1"/>
          </p:cNvSpPr>
          <p:nvPr/>
        </p:nvSpPr>
        <p:spPr bwMode="auto">
          <a:xfrm>
            <a:off x="5646880" y="1684339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18" name="Line 163"/>
          <p:cNvSpPr>
            <a:spLocks noChangeShapeType="1"/>
          </p:cNvSpPr>
          <p:nvPr/>
        </p:nvSpPr>
        <p:spPr bwMode="auto">
          <a:xfrm>
            <a:off x="6453813" y="1422641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9" name="Text Box 164"/>
          <p:cNvSpPr txBox="1">
            <a:spLocks noChangeArrowheads="1"/>
          </p:cNvSpPr>
          <p:nvPr/>
        </p:nvSpPr>
        <p:spPr bwMode="auto">
          <a:xfrm>
            <a:off x="6109811" y="1206741"/>
            <a:ext cx="68800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IR3R1R2ld</a:t>
            </a:r>
            <a:endParaRPr lang="en-US" altLang="en-US" u="sng" dirty="0"/>
          </a:p>
        </p:txBody>
      </p:sp>
      <p:sp>
        <p:nvSpPr>
          <p:cNvPr id="220" name="Line 163"/>
          <p:cNvSpPr>
            <a:spLocks noChangeShapeType="1"/>
          </p:cNvSpPr>
          <p:nvPr/>
        </p:nvSpPr>
        <p:spPr bwMode="auto">
          <a:xfrm>
            <a:off x="6463505" y="2162175"/>
            <a:ext cx="0" cy="125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1" name="Line 163"/>
          <p:cNvSpPr>
            <a:spLocks noChangeShapeType="1"/>
          </p:cNvSpPr>
          <p:nvPr/>
        </p:nvSpPr>
        <p:spPr bwMode="auto">
          <a:xfrm>
            <a:off x="6463505" y="2807494"/>
            <a:ext cx="0" cy="125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7" name="Rectangle 27"/>
          <p:cNvSpPr>
            <a:spLocks noChangeArrowheads="1"/>
          </p:cNvSpPr>
          <p:nvPr/>
        </p:nvSpPr>
        <p:spPr bwMode="auto">
          <a:xfrm>
            <a:off x="8710776" y="1683040"/>
            <a:ext cx="192087" cy="469106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IR4</a:t>
            </a:r>
            <a:endParaRPr lang="en-US" altLang="en-US" dirty="0"/>
          </a:p>
        </p:txBody>
      </p:sp>
      <p:sp>
        <p:nvSpPr>
          <p:cNvPr id="222" name="Line 163"/>
          <p:cNvSpPr>
            <a:spLocks noChangeShapeType="1"/>
          </p:cNvSpPr>
          <p:nvPr/>
        </p:nvSpPr>
        <p:spPr bwMode="auto">
          <a:xfrm>
            <a:off x="8797127" y="1421342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3" name="Text Box 164"/>
          <p:cNvSpPr txBox="1">
            <a:spLocks noChangeArrowheads="1"/>
          </p:cNvSpPr>
          <p:nvPr/>
        </p:nvSpPr>
        <p:spPr bwMode="auto">
          <a:xfrm>
            <a:off x="8584572" y="1205442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IR4ld</a:t>
            </a:r>
            <a:endParaRPr lang="en-US" altLang="en-US" u="sng" dirty="0"/>
          </a:p>
        </p:txBody>
      </p:sp>
      <p:sp>
        <p:nvSpPr>
          <p:cNvPr id="224" name="Line 163"/>
          <p:cNvSpPr>
            <a:spLocks noChangeShapeType="1"/>
          </p:cNvSpPr>
          <p:nvPr/>
        </p:nvSpPr>
        <p:spPr bwMode="auto">
          <a:xfrm>
            <a:off x="8806818" y="2160876"/>
            <a:ext cx="9361" cy="482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" name="Line 104"/>
          <p:cNvSpPr>
            <a:spLocks noChangeShapeType="1"/>
          </p:cNvSpPr>
          <p:nvPr/>
        </p:nvSpPr>
        <p:spPr bwMode="auto">
          <a:xfrm>
            <a:off x="6548438" y="1856083"/>
            <a:ext cx="217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6" name="Line 109"/>
          <p:cNvSpPr>
            <a:spLocks noChangeShapeType="1"/>
          </p:cNvSpPr>
          <p:nvPr/>
        </p:nvSpPr>
        <p:spPr bwMode="auto">
          <a:xfrm flipH="1">
            <a:off x="7922153" y="1749510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7" name="Text Box 110"/>
          <p:cNvSpPr txBox="1">
            <a:spLocks noChangeArrowheads="1"/>
          </p:cNvSpPr>
          <p:nvPr/>
        </p:nvSpPr>
        <p:spPr bwMode="auto">
          <a:xfrm>
            <a:off x="7768827" y="16764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29" name="Line 151"/>
          <p:cNvSpPr>
            <a:spLocks noChangeShapeType="1"/>
          </p:cNvSpPr>
          <p:nvPr/>
        </p:nvSpPr>
        <p:spPr bwMode="auto">
          <a:xfrm flipV="1">
            <a:off x="8902863" y="1783556"/>
            <a:ext cx="1150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0" name="Line 150"/>
          <p:cNvSpPr>
            <a:spLocks noChangeShapeType="1"/>
          </p:cNvSpPr>
          <p:nvPr/>
        </p:nvSpPr>
        <p:spPr bwMode="auto">
          <a:xfrm flipH="1" flipV="1">
            <a:off x="9017956" y="971550"/>
            <a:ext cx="9361" cy="8120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1" name="Line 149"/>
          <p:cNvSpPr>
            <a:spLocks noChangeShapeType="1"/>
          </p:cNvSpPr>
          <p:nvPr/>
        </p:nvSpPr>
        <p:spPr bwMode="auto">
          <a:xfrm flipV="1">
            <a:off x="4694236" y="971548"/>
            <a:ext cx="4323721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4" name="Text Box 94"/>
          <p:cNvSpPr txBox="1">
            <a:spLocks noChangeArrowheads="1"/>
          </p:cNvSpPr>
          <p:nvPr/>
        </p:nvSpPr>
        <p:spPr bwMode="auto">
          <a:xfrm>
            <a:off x="7240587" y="787398"/>
            <a:ext cx="203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2</a:t>
            </a:r>
          </a:p>
        </p:txBody>
      </p:sp>
      <p:sp>
        <p:nvSpPr>
          <p:cNvPr id="235" name="Line 116"/>
          <p:cNvSpPr>
            <a:spLocks noChangeShapeType="1"/>
          </p:cNvSpPr>
          <p:nvPr/>
        </p:nvSpPr>
        <p:spPr bwMode="auto">
          <a:xfrm flipH="1">
            <a:off x="7365999" y="894554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" name="AutoShape 11"/>
          <p:cNvSpPr>
            <a:spLocks noChangeArrowheads="1"/>
          </p:cNvSpPr>
          <p:nvPr/>
        </p:nvSpPr>
        <p:spPr bwMode="auto">
          <a:xfrm rot="16200000">
            <a:off x="5734733" y="2361472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7" name="Line 12"/>
          <p:cNvSpPr>
            <a:spLocks noChangeShapeType="1"/>
          </p:cNvSpPr>
          <p:nvPr/>
        </p:nvSpPr>
        <p:spPr bwMode="auto">
          <a:xfrm>
            <a:off x="6137957" y="2458310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8" name="Line 13"/>
          <p:cNvSpPr>
            <a:spLocks noChangeShapeType="1"/>
          </p:cNvSpPr>
          <p:nvPr/>
        </p:nvSpPr>
        <p:spPr bwMode="auto">
          <a:xfrm flipH="1">
            <a:off x="6176057" y="2380522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9" name="Text Box 14"/>
          <p:cNvSpPr txBox="1">
            <a:spLocks noChangeArrowheads="1"/>
          </p:cNvSpPr>
          <p:nvPr/>
        </p:nvSpPr>
        <p:spPr bwMode="auto">
          <a:xfrm>
            <a:off x="6061757" y="2228122"/>
            <a:ext cx="24130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40" name="Text Box 192"/>
          <p:cNvSpPr txBox="1">
            <a:spLocks noChangeArrowheads="1"/>
          </p:cNvSpPr>
          <p:nvPr/>
        </p:nvSpPr>
        <p:spPr bwMode="auto">
          <a:xfrm>
            <a:off x="5864907" y="2159860"/>
            <a:ext cx="241300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241" name="Text Box 193"/>
          <p:cNvSpPr txBox="1">
            <a:spLocks noChangeArrowheads="1"/>
          </p:cNvSpPr>
          <p:nvPr/>
        </p:nvSpPr>
        <p:spPr bwMode="auto">
          <a:xfrm>
            <a:off x="5869670" y="2496410"/>
            <a:ext cx="241300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243" name="AutoShape 11"/>
          <p:cNvSpPr>
            <a:spLocks noChangeArrowheads="1"/>
          </p:cNvSpPr>
          <p:nvPr/>
        </p:nvSpPr>
        <p:spPr bwMode="auto">
          <a:xfrm rot="16200000">
            <a:off x="5737226" y="3017043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4" name="Line 12"/>
          <p:cNvSpPr>
            <a:spLocks noChangeShapeType="1"/>
          </p:cNvSpPr>
          <p:nvPr/>
        </p:nvSpPr>
        <p:spPr bwMode="auto">
          <a:xfrm>
            <a:off x="6140450" y="3113881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" name="Line 13"/>
          <p:cNvSpPr>
            <a:spLocks noChangeShapeType="1"/>
          </p:cNvSpPr>
          <p:nvPr/>
        </p:nvSpPr>
        <p:spPr bwMode="auto">
          <a:xfrm flipH="1">
            <a:off x="6178550" y="3036093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" name="Text Box 14"/>
          <p:cNvSpPr txBox="1">
            <a:spLocks noChangeArrowheads="1"/>
          </p:cNvSpPr>
          <p:nvPr/>
        </p:nvSpPr>
        <p:spPr bwMode="auto">
          <a:xfrm>
            <a:off x="6064250" y="2883693"/>
            <a:ext cx="24130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47" name="Text Box 192"/>
          <p:cNvSpPr txBox="1">
            <a:spLocks noChangeArrowheads="1"/>
          </p:cNvSpPr>
          <p:nvPr/>
        </p:nvSpPr>
        <p:spPr bwMode="auto">
          <a:xfrm>
            <a:off x="5867400" y="2815431"/>
            <a:ext cx="241300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248" name="Text Box 193"/>
          <p:cNvSpPr txBox="1">
            <a:spLocks noChangeArrowheads="1"/>
          </p:cNvSpPr>
          <p:nvPr/>
        </p:nvSpPr>
        <p:spPr bwMode="auto">
          <a:xfrm>
            <a:off x="5872163" y="3151981"/>
            <a:ext cx="241300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249" name="Line 135"/>
          <p:cNvSpPr>
            <a:spLocks noChangeShapeType="1"/>
          </p:cNvSpPr>
          <p:nvPr/>
        </p:nvSpPr>
        <p:spPr bwMode="auto">
          <a:xfrm flipV="1">
            <a:off x="5761037" y="2247901"/>
            <a:ext cx="13950" cy="27297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0" name="Line 149"/>
          <p:cNvSpPr>
            <a:spLocks noChangeShapeType="1"/>
          </p:cNvSpPr>
          <p:nvPr/>
        </p:nvSpPr>
        <p:spPr bwMode="auto">
          <a:xfrm flipV="1">
            <a:off x="5774988" y="2258219"/>
            <a:ext cx="170882" cy="23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1" name="Line 149"/>
          <p:cNvSpPr>
            <a:spLocks noChangeShapeType="1"/>
          </p:cNvSpPr>
          <p:nvPr/>
        </p:nvSpPr>
        <p:spPr bwMode="auto">
          <a:xfrm flipV="1">
            <a:off x="5768012" y="2931427"/>
            <a:ext cx="170882" cy="23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8" name="Text Box 110"/>
          <p:cNvSpPr txBox="1">
            <a:spLocks noChangeArrowheads="1"/>
          </p:cNvSpPr>
          <p:nvPr/>
        </p:nvSpPr>
        <p:spPr bwMode="auto">
          <a:xfrm>
            <a:off x="6096000" y="4510087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</a:t>
            </a:r>
            <a:endParaRPr lang="en-US" altLang="en-US" dirty="0"/>
          </a:p>
        </p:txBody>
      </p:sp>
      <p:sp>
        <p:nvSpPr>
          <p:cNvPr id="232" name="Text Box 110"/>
          <p:cNvSpPr txBox="1">
            <a:spLocks noChangeArrowheads="1"/>
          </p:cNvSpPr>
          <p:nvPr/>
        </p:nvSpPr>
        <p:spPr bwMode="auto">
          <a:xfrm>
            <a:off x="6324600" y="4510087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233" name="AutoShape 11"/>
          <p:cNvSpPr>
            <a:spLocks noChangeArrowheads="1"/>
          </p:cNvSpPr>
          <p:nvPr/>
        </p:nvSpPr>
        <p:spPr bwMode="auto">
          <a:xfrm rot="16200000">
            <a:off x="7095331" y="2364582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2" name="Line 12"/>
          <p:cNvSpPr>
            <a:spLocks noChangeShapeType="1"/>
          </p:cNvSpPr>
          <p:nvPr/>
        </p:nvSpPr>
        <p:spPr bwMode="auto">
          <a:xfrm>
            <a:off x="7489824" y="2551907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" name="Line 13"/>
          <p:cNvSpPr>
            <a:spLocks noChangeShapeType="1"/>
          </p:cNvSpPr>
          <p:nvPr/>
        </p:nvSpPr>
        <p:spPr bwMode="auto">
          <a:xfrm flipH="1">
            <a:off x="7527924" y="2474119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4" name="Text Box 14"/>
          <p:cNvSpPr txBox="1">
            <a:spLocks noChangeArrowheads="1"/>
          </p:cNvSpPr>
          <p:nvPr/>
        </p:nvSpPr>
        <p:spPr bwMode="auto">
          <a:xfrm>
            <a:off x="7413624" y="2321719"/>
            <a:ext cx="24130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55" name="Text Box 192"/>
          <p:cNvSpPr txBox="1">
            <a:spLocks noChangeArrowheads="1"/>
          </p:cNvSpPr>
          <p:nvPr/>
        </p:nvSpPr>
        <p:spPr bwMode="auto">
          <a:xfrm>
            <a:off x="7221537" y="2159860"/>
            <a:ext cx="241300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256" name="Text Box 193"/>
          <p:cNvSpPr txBox="1">
            <a:spLocks noChangeArrowheads="1"/>
          </p:cNvSpPr>
          <p:nvPr/>
        </p:nvSpPr>
        <p:spPr bwMode="auto">
          <a:xfrm>
            <a:off x="7226300" y="2496410"/>
            <a:ext cx="241300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257" name="Line 75"/>
          <p:cNvSpPr>
            <a:spLocks noChangeShapeType="1"/>
          </p:cNvSpPr>
          <p:nvPr/>
        </p:nvSpPr>
        <p:spPr bwMode="auto">
          <a:xfrm flipV="1">
            <a:off x="6910192" y="2279252"/>
            <a:ext cx="405414" cy="804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8" name="Line 75"/>
          <p:cNvSpPr>
            <a:spLocks noChangeShapeType="1"/>
          </p:cNvSpPr>
          <p:nvPr/>
        </p:nvSpPr>
        <p:spPr bwMode="auto">
          <a:xfrm flipV="1">
            <a:off x="6898130" y="3579940"/>
            <a:ext cx="305206" cy="804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9" name="Line 150"/>
          <p:cNvSpPr>
            <a:spLocks noChangeShapeType="1"/>
          </p:cNvSpPr>
          <p:nvPr/>
        </p:nvSpPr>
        <p:spPr bwMode="auto">
          <a:xfrm flipH="1" flipV="1">
            <a:off x="6905624" y="2279253"/>
            <a:ext cx="9136" cy="2702696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0" name="Text Box 198"/>
          <p:cNvSpPr txBox="1">
            <a:spLocks noChangeArrowheads="1"/>
          </p:cNvSpPr>
          <p:nvPr/>
        </p:nvSpPr>
        <p:spPr bwMode="auto">
          <a:xfrm>
            <a:off x="7119224" y="3454856"/>
            <a:ext cx="35779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111</a:t>
            </a:r>
            <a:endParaRPr lang="en-US" altLang="en-US" dirty="0"/>
          </a:p>
        </p:txBody>
      </p:sp>
      <p:sp>
        <p:nvSpPr>
          <p:cNvPr id="261" name="Line 88"/>
          <p:cNvSpPr>
            <a:spLocks noChangeShapeType="1"/>
          </p:cNvSpPr>
          <p:nvPr/>
        </p:nvSpPr>
        <p:spPr bwMode="auto">
          <a:xfrm>
            <a:off x="7421822" y="201064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2" name="Text Box 89"/>
          <p:cNvSpPr txBox="1">
            <a:spLocks noChangeArrowheads="1"/>
          </p:cNvSpPr>
          <p:nvPr/>
        </p:nvSpPr>
        <p:spPr bwMode="auto">
          <a:xfrm>
            <a:off x="7194337" y="1865995"/>
            <a:ext cx="4427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ALU1</a:t>
            </a:r>
            <a:endParaRPr lang="en-US" altLang="en-US" u="sng" dirty="0"/>
          </a:p>
        </p:txBody>
      </p:sp>
    </p:spTree>
    <p:extLst>
      <p:ext uri="{BB962C8B-B14F-4D97-AF65-F5344CB8AC3E}">
        <p14:creationId xmlns:p14="http://schemas.microsoft.com/office/powerpoint/2010/main" val="323228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95338" y="3186107"/>
            <a:ext cx="190500" cy="730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PC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690688" y="3082925"/>
            <a:ext cx="1268412" cy="1190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027238" y="3517900"/>
            <a:ext cx="669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Memory</a:t>
            </a: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 rot="16200000">
            <a:off x="1057276" y="3178175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1460500" y="3275013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flipH="1">
            <a:off x="1498600" y="31972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384300" y="30448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cxnSp>
        <p:nvCxnSpPr>
          <p:cNvPr id="12" name="AutoShape 15"/>
          <p:cNvCxnSpPr>
            <a:cxnSpLocks noChangeShapeType="1"/>
            <a:stCxn id="5" idx="3"/>
          </p:cNvCxnSpPr>
          <p:nvPr/>
        </p:nvCxnSpPr>
        <p:spPr bwMode="auto">
          <a:xfrm flipV="1">
            <a:off x="985838" y="3420270"/>
            <a:ext cx="301477" cy="1309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Line 16"/>
          <p:cNvSpPr>
            <a:spLocks noChangeShapeType="1"/>
          </p:cNvSpPr>
          <p:nvPr/>
        </p:nvSpPr>
        <p:spPr bwMode="auto">
          <a:xfrm flipH="1">
            <a:off x="1014413" y="3480594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936625" y="3295650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1690688" y="3159125"/>
            <a:ext cx="4714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ADDR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2344738" y="3965575"/>
            <a:ext cx="6000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Data_out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652588" y="3965575"/>
            <a:ext cx="5365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Data_in</a:t>
            </a: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1920875" y="289083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2689225" y="289083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1576388" y="2698750"/>
            <a:ext cx="6540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MemRead</a:t>
            </a: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2382838" y="2698750"/>
            <a:ext cx="6461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MemWrite</a:t>
            </a:r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1382713" y="285273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1092200" y="2660650"/>
            <a:ext cx="5476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AddrSel</a:t>
            </a:r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3859212" y="2428875"/>
            <a:ext cx="192087" cy="126841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3764516" y="2938463"/>
            <a:ext cx="3449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IR2</a:t>
            </a:r>
            <a:endParaRPr lang="en-US" altLang="en-US" dirty="0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3821112" y="3927475"/>
            <a:ext cx="192087" cy="61436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 rot="16200000">
            <a:off x="3682999" y="4143376"/>
            <a:ext cx="4143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MDR</a:t>
            </a:r>
          </a:p>
        </p:txBody>
      </p:sp>
      <p:cxnSp>
        <p:nvCxnSpPr>
          <p:cNvPr id="28" name="AutoShape 31"/>
          <p:cNvCxnSpPr>
            <a:cxnSpLocks noChangeShapeType="1"/>
            <a:stCxn id="16" idx="3"/>
            <a:endCxn id="27" idx="0"/>
          </p:cNvCxnSpPr>
          <p:nvPr/>
        </p:nvCxnSpPr>
        <p:spPr bwMode="auto">
          <a:xfrm>
            <a:off x="2944813" y="4072732"/>
            <a:ext cx="838199" cy="17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Line 33"/>
          <p:cNvSpPr>
            <a:spLocks noChangeShapeType="1"/>
          </p:cNvSpPr>
          <p:nvPr/>
        </p:nvSpPr>
        <p:spPr bwMode="auto">
          <a:xfrm flipV="1">
            <a:off x="3111500" y="3044825"/>
            <a:ext cx="0" cy="1036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3111500" y="3044825"/>
            <a:ext cx="192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Line 35"/>
          <p:cNvSpPr>
            <a:spLocks noChangeShapeType="1"/>
          </p:cNvSpPr>
          <p:nvPr/>
        </p:nvSpPr>
        <p:spPr bwMode="auto">
          <a:xfrm flipH="1">
            <a:off x="3073400" y="3733800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2959100" y="35814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4857750" y="2428875"/>
            <a:ext cx="789130" cy="1190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4" name="AutoShape 38"/>
          <p:cNvSpPr>
            <a:spLocks noChangeArrowheads="1"/>
          </p:cNvSpPr>
          <p:nvPr/>
        </p:nvSpPr>
        <p:spPr bwMode="auto">
          <a:xfrm rot="16200000">
            <a:off x="4224336" y="2487613"/>
            <a:ext cx="614363" cy="192088"/>
          </a:xfrm>
          <a:custGeom>
            <a:avLst/>
            <a:gdLst>
              <a:gd name="T0" fmla="*/ 15289902 w 21600"/>
              <a:gd name="T1" fmla="*/ 854116 h 21600"/>
              <a:gd name="T2" fmla="*/ 8737095 w 21600"/>
              <a:gd name="T3" fmla="*/ 1708231 h 21600"/>
              <a:gd name="T4" fmla="*/ 2184260 w 21600"/>
              <a:gd name="T5" fmla="*/ 854116 h 21600"/>
              <a:gd name="T6" fmla="*/ 873709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" name="Line 39"/>
          <p:cNvSpPr>
            <a:spLocks noChangeShapeType="1"/>
          </p:cNvSpPr>
          <p:nvPr/>
        </p:nvSpPr>
        <p:spPr bwMode="auto">
          <a:xfrm>
            <a:off x="4627562" y="2584450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8" name="Line 42"/>
          <p:cNvSpPr>
            <a:spLocks noChangeShapeType="1"/>
          </p:cNvSpPr>
          <p:nvPr/>
        </p:nvSpPr>
        <p:spPr bwMode="auto">
          <a:xfrm>
            <a:off x="4549774" y="21621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4302124" y="1970088"/>
            <a:ext cx="4619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R1Sel</a:t>
            </a:r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 flipV="1">
            <a:off x="4109483" y="2352675"/>
            <a:ext cx="32599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3" name="Line 47"/>
          <p:cNvSpPr>
            <a:spLocks noChangeShapeType="1"/>
          </p:cNvSpPr>
          <p:nvPr/>
        </p:nvSpPr>
        <p:spPr bwMode="auto">
          <a:xfrm>
            <a:off x="4281487" y="2774950"/>
            <a:ext cx="153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4" name="Text Box 48"/>
          <p:cNvSpPr txBox="1">
            <a:spLocks noChangeArrowheads="1"/>
          </p:cNvSpPr>
          <p:nvPr/>
        </p:nvSpPr>
        <p:spPr bwMode="auto">
          <a:xfrm>
            <a:off x="4129087" y="26606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5" name="Line 49"/>
          <p:cNvSpPr>
            <a:spLocks noChangeShapeType="1"/>
          </p:cNvSpPr>
          <p:nvPr/>
        </p:nvSpPr>
        <p:spPr bwMode="auto">
          <a:xfrm>
            <a:off x="4051299" y="3044825"/>
            <a:ext cx="806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6" name="Line 50"/>
          <p:cNvSpPr>
            <a:spLocks noChangeShapeType="1"/>
          </p:cNvSpPr>
          <p:nvPr/>
        </p:nvSpPr>
        <p:spPr bwMode="auto">
          <a:xfrm>
            <a:off x="4705349" y="3505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7" name="Line 51"/>
          <p:cNvSpPr>
            <a:spLocks noChangeShapeType="1"/>
          </p:cNvSpPr>
          <p:nvPr/>
        </p:nvSpPr>
        <p:spPr bwMode="auto">
          <a:xfrm>
            <a:off x="4694237" y="990601"/>
            <a:ext cx="11112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" name="Text Box 52"/>
          <p:cNvSpPr txBox="1">
            <a:spLocks noChangeArrowheads="1"/>
          </p:cNvSpPr>
          <p:nvPr/>
        </p:nvSpPr>
        <p:spPr bwMode="auto">
          <a:xfrm>
            <a:off x="4819649" y="2468563"/>
            <a:ext cx="3889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reg1</a:t>
            </a:r>
          </a:p>
        </p:txBody>
      </p: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4819649" y="2928938"/>
            <a:ext cx="3889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reg2</a:t>
            </a:r>
          </a:p>
        </p:txBody>
      </p:sp>
      <p:sp>
        <p:nvSpPr>
          <p:cNvPr id="50" name="Text Box 54"/>
          <p:cNvSpPr txBox="1">
            <a:spLocks noChangeArrowheads="1"/>
          </p:cNvSpPr>
          <p:nvPr/>
        </p:nvSpPr>
        <p:spPr bwMode="auto">
          <a:xfrm>
            <a:off x="4819649" y="3389313"/>
            <a:ext cx="404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regw</a:t>
            </a:r>
          </a:p>
        </p:txBody>
      </p:sp>
      <p:sp>
        <p:nvSpPr>
          <p:cNvPr id="51" name="Line 55"/>
          <p:cNvSpPr>
            <a:spLocks noChangeShapeType="1"/>
          </p:cNvSpPr>
          <p:nvPr/>
        </p:nvSpPr>
        <p:spPr bwMode="auto">
          <a:xfrm flipH="1">
            <a:off x="4473574" y="2965450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" name="Text Box 56"/>
          <p:cNvSpPr txBox="1">
            <a:spLocks noChangeArrowheads="1"/>
          </p:cNvSpPr>
          <p:nvPr/>
        </p:nvSpPr>
        <p:spPr bwMode="auto">
          <a:xfrm>
            <a:off x="4359274" y="28527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53" name="Text Box 57"/>
          <p:cNvSpPr txBox="1">
            <a:spLocks noChangeArrowheads="1"/>
          </p:cNvSpPr>
          <p:nvPr/>
        </p:nvSpPr>
        <p:spPr bwMode="auto">
          <a:xfrm>
            <a:off x="4059051" y="2883344"/>
            <a:ext cx="4333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IR5-4</a:t>
            </a:r>
          </a:p>
        </p:txBody>
      </p:sp>
      <p:sp>
        <p:nvSpPr>
          <p:cNvPr id="54" name="Text Box 58"/>
          <p:cNvSpPr txBox="1">
            <a:spLocks noChangeArrowheads="1"/>
          </p:cNvSpPr>
          <p:nvPr/>
        </p:nvSpPr>
        <p:spPr bwMode="auto">
          <a:xfrm>
            <a:off x="7819718" y="731044"/>
            <a:ext cx="5229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IR4.6-7</a:t>
            </a:r>
            <a:endParaRPr lang="en-US" altLang="en-US" dirty="0"/>
          </a:p>
        </p:txBody>
      </p:sp>
      <p:sp>
        <p:nvSpPr>
          <p:cNvPr id="55" name="Line 59"/>
          <p:cNvSpPr>
            <a:spLocks noChangeShapeType="1"/>
          </p:cNvSpPr>
          <p:nvPr/>
        </p:nvSpPr>
        <p:spPr bwMode="auto">
          <a:xfrm>
            <a:off x="5646880" y="2575719"/>
            <a:ext cx="299895" cy="103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>
            <a:off x="5646880" y="3244453"/>
            <a:ext cx="29989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1" name="Rectangle 65"/>
          <p:cNvSpPr>
            <a:spLocks noChangeArrowheads="1"/>
          </p:cNvSpPr>
          <p:nvPr/>
        </p:nvSpPr>
        <p:spPr bwMode="auto">
          <a:xfrm>
            <a:off x="6356349" y="2276475"/>
            <a:ext cx="192088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2" name="Text Box 66"/>
          <p:cNvSpPr txBox="1">
            <a:spLocks noChangeArrowheads="1"/>
          </p:cNvSpPr>
          <p:nvPr/>
        </p:nvSpPr>
        <p:spPr bwMode="auto">
          <a:xfrm>
            <a:off x="6286499" y="2428875"/>
            <a:ext cx="314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R1</a:t>
            </a:r>
          </a:p>
        </p:txBody>
      </p:sp>
      <p:sp>
        <p:nvSpPr>
          <p:cNvPr id="63" name="Rectangle 67"/>
          <p:cNvSpPr>
            <a:spLocks noChangeArrowheads="1"/>
          </p:cNvSpPr>
          <p:nvPr/>
        </p:nvSpPr>
        <p:spPr bwMode="auto">
          <a:xfrm>
            <a:off x="6356349" y="2928938"/>
            <a:ext cx="192088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4" name="Text Box 68"/>
          <p:cNvSpPr txBox="1">
            <a:spLocks noChangeArrowheads="1"/>
          </p:cNvSpPr>
          <p:nvPr/>
        </p:nvSpPr>
        <p:spPr bwMode="auto">
          <a:xfrm>
            <a:off x="6288087" y="3081338"/>
            <a:ext cx="3143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R2</a:t>
            </a:r>
          </a:p>
        </p:txBody>
      </p:sp>
      <p:sp>
        <p:nvSpPr>
          <p:cNvPr id="71" name="Line 75"/>
          <p:cNvSpPr>
            <a:spLocks noChangeShapeType="1"/>
          </p:cNvSpPr>
          <p:nvPr/>
        </p:nvSpPr>
        <p:spPr bwMode="auto">
          <a:xfrm>
            <a:off x="6548437" y="2546348"/>
            <a:ext cx="758031" cy="5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3" name="Text Box 77"/>
          <p:cNvSpPr txBox="1">
            <a:spLocks noChangeArrowheads="1"/>
          </p:cNvSpPr>
          <p:nvPr/>
        </p:nvSpPr>
        <p:spPr bwMode="auto">
          <a:xfrm>
            <a:off x="6664324" y="23542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0" name="AutoShape 84"/>
          <p:cNvSpPr>
            <a:spLocks noChangeArrowheads="1"/>
          </p:cNvSpPr>
          <p:nvPr/>
        </p:nvSpPr>
        <p:spPr bwMode="auto">
          <a:xfrm rot="16200000">
            <a:off x="6498431" y="3679031"/>
            <a:ext cx="1727200" cy="306388"/>
          </a:xfrm>
          <a:custGeom>
            <a:avLst/>
            <a:gdLst>
              <a:gd name="T0" fmla="*/ 120848026 w 21600"/>
              <a:gd name="T1" fmla="*/ 2173000 h 21600"/>
              <a:gd name="T2" fmla="*/ 69056015 w 21600"/>
              <a:gd name="T3" fmla="*/ 4346000 h 21600"/>
              <a:gd name="T4" fmla="*/ 17264004 w 21600"/>
              <a:gd name="T5" fmla="*/ 2173000 h 21600"/>
              <a:gd name="T6" fmla="*/ 6905601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1" name="Line 85"/>
          <p:cNvSpPr>
            <a:spLocks noChangeShapeType="1"/>
          </p:cNvSpPr>
          <p:nvPr/>
        </p:nvSpPr>
        <p:spPr bwMode="auto">
          <a:xfrm>
            <a:off x="7515225" y="3658393"/>
            <a:ext cx="207962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" name="Line 86"/>
          <p:cNvSpPr>
            <a:spLocks noChangeShapeType="1"/>
          </p:cNvSpPr>
          <p:nvPr/>
        </p:nvSpPr>
        <p:spPr bwMode="auto">
          <a:xfrm flipH="1">
            <a:off x="7531099" y="3581400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3" name="Text Box 87"/>
          <p:cNvSpPr txBox="1">
            <a:spLocks noChangeArrowheads="1"/>
          </p:cNvSpPr>
          <p:nvPr/>
        </p:nvSpPr>
        <p:spPr bwMode="auto">
          <a:xfrm>
            <a:off x="7488237" y="338709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84" name="Line 88"/>
          <p:cNvSpPr>
            <a:spLocks noChangeShapeType="1"/>
          </p:cNvSpPr>
          <p:nvPr/>
        </p:nvSpPr>
        <p:spPr bwMode="auto">
          <a:xfrm>
            <a:off x="7323137" y="28924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5" name="Text Box 89"/>
          <p:cNvSpPr txBox="1">
            <a:spLocks noChangeArrowheads="1"/>
          </p:cNvSpPr>
          <p:nvPr/>
        </p:nvSpPr>
        <p:spPr bwMode="auto">
          <a:xfrm>
            <a:off x="7097158" y="2747778"/>
            <a:ext cx="4397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/>
              <a:t>ALU2</a:t>
            </a:r>
          </a:p>
        </p:txBody>
      </p:sp>
      <p:sp>
        <p:nvSpPr>
          <p:cNvPr id="86" name="Line 90"/>
          <p:cNvSpPr>
            <a:spLocks noChangeShapeType="1"/>
          </p:cNvSpPr>
          <p:nvPr/>
        </p:nvSpPr>
        <p:spPr bwMode="auto">
          <a:xfrm flipV="1">
            <a:off x="6548437" y="3197225"/>
            <a:ext cx="6921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7" name="Line 91"/>
          <p:cNvSpPr>
            <a:spLocks noChangeShapeType="1"/>
          </p:cNvSpPr>
          <p:nvPr/>
        </p:nvSpPr>
        <p:spPr bwMode="auto">
          <a:xfrm flipH="1">
            <a:off x="6816724" y="31210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Text Box 92"/>
          <p:cNvSpPr txBox="1">
            <a:spLocks noChangeArrowheads="1"/>
          </p:cNvSpPr>
          <p:nvPr/>
        </p:nvSpPr>
        <p:spPr bwMode="auto">
          <a:xfrm>
            <a:off x="6702424" y="29686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9" name="Line 93"/>
          <p:cNvSpPr>
            <a:spLocks noChangeShapeType="1"/>
          </p:cNvSpPr>
          <p:nvPr/>
        </p:nvSpPr>
        <p:spPr bwMode="auto">
          <a:xfrm flipH="1">
            <a:off x="4281487" y="2697163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0" name="Text Box 94"/>
          <p:cNvSpPr txBox="1">
            <a:spLocks noChangeArrowheads="1"/>
          </p:cNvSpPr>
          <p:nvPr/>
        </p:nvSpPr>
        <p:spPr bwMode="auto">
          <a:xfrm>
            <a:off x="4205287" y="2544763"/>
            <a:ext cx="203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2</a:t>
            </a:r>
          </a:p>
        </p:txBody>
      </p:sp>
      <p:sp>
        <p:nvSpPr>
          <p:cNvPr id="93" name="Text Box 98"/>
          <p:cNvSpPr txBox="1">
            <a:spLocks noChangeArrowheads="1"/>
          </p:cNvSpPr>
          <p:nvPr/>
        </p:nvSpPr>
        <p:spPr bwMode="auto">
          <a:xfrm>
            <a:off x="6702424" y="33528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95" name="Rectangle 100"/>
          <p:cNvSpPr>
            <a:spLocks noChangeArrowheads="1"/>
          </p:cNvSpPr>
          <p:nvPr/>
        </p:nvSpPr>
        <p:spPr bwMode="auto">
          <a:xfrm>
            <a:off x="5319712" y="3735388"/>
            <a:ext cx="190500" cy="26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SE</a:t>
            </a:r>
          </a:p>
        </p:txBody>
      </p:sp>
      <p:sp>
        <p:nvSpPr>
          <p:cNvPr id="96" name="Line 101"/>
          <p:cNvSpPr>
            <a:spLocks noChangeShapeType="1"/>
          </p:cNvSpPr>
          <p:nvPr/>
        </p:nvSpPr>
        <p:spPr bwMode="auto">
          <a:xfrm flipV="1">
            <a:off x="5511799" y="3887788"/>
            <a:ext cx="16970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7" name="Line 102"/>
          <p:cNvSpPr>
            <a:spLocks noChangeShapeType="1"/>
          </p:cNvSpPr>
          <p:nvPr/>
        </p:nvSpPr>
        <p:spPr bwMode="auto">
          <a:xfrm flipH="1">
            <a:off x="5856287" y="3811588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8" name="Text Box 103"/>
          <p:cNvSpPr txBox="1">
            <a:spLocks noChangeArrowheads="1"/>
          </p:cNvSpPr>
          <p:nvPr/>
        </p:nvSpPr>
        <p:spPr bwMode="auto">
          <a:xfrm>
            <a:off x="5741987" y="36972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99" name="Line 104"/>
          <p:cNvSpPr>
            <a:spLocks noChangeShapeType="1"/>
          </p:cNvSpPr>
          <p:nvPr/>
        </p:nvSpPr>
        <p:spPr bwMode="auto">
          <a:xfrm>
            <a:off x="4321174" y="3889375"/>
            <a:ext cx="99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0" name="Line 105"/>
          <p:cNvSpPr>
            <a:spLocks noChangeShapeType="1"/>
          </p:cNvSpPr>
          <p:nvPr/>
        </p:nvSpPr>
        <p:spPr bwMode="auto">
          <a:xfrm>
            <a:off x="4321174" y="3044825"/>
            <a:ext cx="0" cy="84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1" name="Text Box 106"/>
          <p:cNvSpPr txBox="1">
            <a:spLocks noChangeArrowheads="1"/>
          </p:cNvSpPr>
          <p:nvPr/>
        </p:nvSpPr>
        <p:spPr bwMode="auto">
          <a:xfrm>
            <a:off x="4256087" y="3706813"/>
            <a:ext cx="4381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Imm4</a:t>
            </a:r>
          </a:p>
        </p:txBody>
      </p:sp>
      <p:sp>
        <p:nvSpPr>
          <p:cNvPr id="102" name="Rectangle 107"/>
          <p:cNvSpPr>
            <a:spLocks noChangeArrowheads="1"/>
          </p:cNvSpPr>
          <p:nvPr/>
        </p:nvSpPr>
        <p:spPr bwMode="auto">
          <a:xfrm>
            <a:off x="5319712" y="4043363"/>
            <a:ext cx="190500" cy="26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ZE</a:t>
            </a:r>
          </a:p>
        </p:txBody>
      </p:sp>
      <p:sp>
        <p:nvSpPr>
          <p:cNvPr id="103" name="Line 108"/>
          <p:cNvSpPr>
            <a:spLocks noChangeShapeType="1"/>
          </p:cNvSpPr>
          <p:nvPr/>
        </p:nvSpPr>
        <p:spPr bwMode="auto">
          <a:xfrm flipV="1">
            <a:off x="5511799" y="4194970"/>
            <a:ext cx="1728788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4" name="Line 109"/>
          <p:cNvSpPr>
            <a:spLocks noChangeShapeType="1"/>
          </p:cNvSpPr>
          <p:nvPr/>
        </p:nvSpPr>
        <p:spPr bwMode="auto">
          <a:xfrm flipH="1">
            <a:off x="5856287" y="4156075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5" name="Text Box 110"/>
          <p:cNvSpPr txBox="1">
            <a:spLocks noChangeArrowheads="1"/>
          </p:cNvSpPr>
          <p:nvPr/>
        </p:nvSpPr>
        <p:spPr bwMode="auto">
          <a:xfrm>
            <a:off x="5741987" y="40036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106" name="Line 111"/>
          <p:cNvSpPr>
            <a:spLocks noChangeShapeType="1"/>
          </p:cNvSpPr>
          <p:nvPr/>
        </p:nvSpPr>
        <p:spPr bwMode="auto">
          <a:xfrm>
            <a:off x="4321174" y="4195763"/>
            <a:ext cx="99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" name="Text Box 112"/>
          <p:cNvSpPr txBox="1">
            <a:spLocks noChangeArrowheads="1"/>
          </p:cNvSpPr>
          <p:nvPr/>
        </p:nvSpPr>
        <p:spPr bwMode="auto">
          <a:xfrm>
            <a:off x="4256087" y="4013200"/>
            <a:ext cx="438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Imm5</a:t>
            </a:r>
          </a:p>
        </p:txBody>
      </p:sp>
      <p:sp>
        <p:nvSpPr>
          <p:cNvPr id="108" name="Line 113"/>
          <p:cNvSpPr>
            <a:spLocks noChangeShapeType="1"/>
          </p:cNvSpPr>
          <p:nvPr/>
        </p:nvSpPr>
        <p:spPr bwMode="auto">
          <a:xfrm>
            <a:off x="4321174" y="3889375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" name="Line 114"/>
          <p:cNvSpPr>
            <a:spLocks noChangeShapeType="1"/>
          </p:cNvSpPr>
          <p:nvPr/>
        </p:nvSpPr>
        <p:spPr bwMode="auto">
          <a:xfrm flipH="1">
            <a:off x="4972049" y="381158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0" name="Text Box 115"/>
          <p:cNvSpPr txBox="1">
            <a:spLocks noChangeArrowheads="1"/>
          </p:cNvSpPr>
          <p:nvPr/>
        </p:nvSpPr>
        <p:spPr bwMode="auto">
          <a:xfrm>
            <a:off x="4857749" y="36972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111" name="Line 116"/>
          <p:cNvSpPr>
            <a:spLocks noChangeShapeType="1"/>
          </p:cNvSpPr>
          <p:nvPr/>
        </p:nvSpPr>
        <p:spPr bwMode="auto">
          <a:xfrm flipH="1">
            <a:off x="4972049" y="41179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2" name="Text Box 117"/>
          <p:cNvSpPr txBox="1">
            <a:spLocks noChangeArrowheads="1"/>
          </p:cNvSpPr>
          <p:nvPr/>
        </p:nvSpPr>
        <p:spPr bwMode="auto">
          <a:xfrm>
            <a:off x="4857749" y="40036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113" name="Text Box 118"/>
          <p:cNvSpPr txBox="1">
            <a:spLocks noChangeArrowheads="1"/>
          </p:cNvSpPr>
          <p:nvPr/>
        </p:nvSpPr>
        <p:spPr bwMode="auto">
          <a:xfrm>
            <a:off x="5259724" y="2461418"/>
            <a:ext cx="441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data1</a:t>
            </a:r>
          </a:p>
        </p:txBody>
      </p:sp>
      <p:sp>
        <p:nvSpPr>
          <p:cNvPr id="114" name="Text Box 119"/>
          <p:cNvSpPr txBox="1">
            <a:spLocks noChangeArrowheads="1"/>
          </p:cNvSpPr>
          <p:nvPr/>
        </p:nvSpPr>
        <p:spPr bwMode="auto">
          <a:xfrm>
            <a:off x="5273675" y="3102585"/>
            <a:ext cx="441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data2</a:t>
            </a:r>
          </a:p>
        </p:txBody>
      </p:sp>
      <p:sp>
        <p:nvSpPr>
          <p:cNvPr id="115" name="Text Box 120"/>
          <p:cNvSpPr txBox="1">
            <a:spLocks noChangeArrowheads="1"/>
          </p:cNvSpPr>
          <p:nvPr/>
        </p:nvSpPr>
        <p:spPr bwMode="auto">
          <a:xfrm>
            <a:off x="5257800" y="336629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err="1"/>
              <a:t>dataw</a:t>
            </a:r>
            <a:endParaRPr lang="en-US" altLang="en-US" dirty="0"/>
          </a:p>
        </p:txBody>
      </p:sp>
      <p:sp>
        <p:nvSpPr>
          <p:cNvPr id="116" name="Line 121"/>
          <p:cNvSpPr>
            <a:spLocks noChangeShapeType="1"/>
          </p:cNvSpPr>
          <p:nvPr/>
        </p:nvSpPr>
        <p:spPr bwMode="auto">
          <a:xfrm flipH="1" flipV="1">
            <a:off x="5646880" y="3504406"/>
            <a:ext cx="709468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7" name="Line 122"/>
          <p:cNvSpPr>
            <a:spLocks noChangeShapeType="1"/>
          </p:cNvSpPr>
          <p:nvPr/>
        </p:nvSpPr>
        <p:spPr bwMode="auto">
          <a:xfrm flipH="1">
            <a:off x="6240462" y="3427413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8" name="Text Box 123"/>
          <p:cNvSpPr txBox="1">
            <a:spLocks noChangeArrowheads="1"/>
          </p:cNvSpPr>
          <p:nvPr/>
        </p:nvSpPr>
        <p:spPr bwMode="auto">
          <a:xfrm>
            <a:off x="6126162" y="32750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19" name="Line 124"/>
          <p:cNvSpPr>
            <a:spLocks noChangeShapeType="1"/>
          </p:cNvSpPr>
          <p:nvPr/>
        </p:nvSpPr>
        <p:spPr bwMode="auto">
          <a:xfrm>
            <a:off x="6356349" y="3505200"/>
            <a:ext cx="0" cy="998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0" name="Freeform 125"/>
          <p:cNvSpPr>
            <a:spLocks/>
          </p:cNvSpPr>
          <p:nvPr/>
        </p:nvSpPr>
        <p:spPr bwMode="auto">
          <a:xfrm>
            <a:off x="7723187" y="2047875"/>
            <a:ext cx="766762" cy="1881188"/>
          </a:xfrm>
          <a:custGeom>
            <a:avLst/>
            <a:gdLst>
              <a:gd name="T0" fmla="*/ 0 w 483"/>
              <a:gd name="T1" fmla="*/ 0 h 1185"/>
              <a:gd name="T2" fmla="*/ 0 w 483"/>
              <a:gd name="T3" fmla="*/ 652463 h 1185"/>
              <a:gd name="T4" fmla="*/ 344487 w 483"/>
              <a:gd name="T5" fmla="*/ 922338 h 1185"/>
              <a:gd name="T6" fmla="*/ 0 w 483"/>
              <a:gd name="T7" fmla="*/ 1228725 h 1185"/>
              <a:gd name="T8" fmla="*/ 0 w 483"/>
              <a:gd name="T9" fmla="*/ 1881188 h 1185"/>
              <a:gd name="T10" fmla="*/ 766762 w 483"/>
              <a:gd name="T11" fmla="*/ 1344613 h 1185"/>
              <a:gd name="T12" fmla="*/ 766762 w 483"/>
              <a:gd name="T13" fmla="*/ 460375 h 1185"/>
              <a:gd name="T14" fmla="*/ 0 w 483"/>
              <a:gd name="T15" fmla="*/ 0 h 11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83"/>
              <a:gd name="T25" fmla="*/ 0 h 1185"/>
              <a:gd name="T26" fmla="*/ 483 w 483"/>
              <a:gd name="T27" fmla="*/ 1185 h 11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83" h="1185">
                <a:moveTo>
                  <a:pt x="0" y="0"/>
                </a:moveTo>
                <a:lnTo>
                  <a:pt x="0" y="411"/>
                </a:lnTo>
                <a:lnTo>
                  <a:pt x="217" y="581"/>
                </a:lnTo>
                <a:lnTo>
                  <a:pt x="0" y="774"/>
                </a:lnTo>
                <a:lnTo>
                  <a:pt x="0" y="1185"/>
                </a:lnTo>
                <a:lnTo>
                  <a:pt x="483" y="847"/>
                </a:lnTo>
                <a:lnTo>
                  <a:pt x="483" y="29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3" name="Line 128"/>
          <p:cNvSpPr>
            <a:spLocks noChangeShapeType="1"/>
          </p:cNvSpPr>
          <p:nvPr/>
        </p:nvSpPr>
        <p:spPr bwMode="auto">
          <a:xfrm>
            <a:off x="1384300" y="4081463"/>
            <a:ext cx="30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4" name="Line 129"/>
          <p:cNvSpPr>
            <a:spLocks noChangeShapeType="1"/>
          </p:cNvSpPr>
          <p:nvPr/>
        </p:nvSpPr>
        <p:spPr bwMode="auto">
          <a:xfrm>
            <a:off x="1384300" y="4081463"/>
            <a:ext cx="0" cy="1114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5" name="Line 130"/>
          <p:cNvSpPr>
            <a:spLocks noChangeShapeType="1"/>
          </p:cNvSpPr>
          <p:nvPr/>
        </p:nvSpPr>
        <p:spPr bwMode="auto">
          <a:xfrm>
            <a:off x="1384300" y="5195888"/>
            <a:ext cx="52419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6" name="Line 131"/>
          <p:cNvSpPr>
            <a:spLocks noChangeShapeType="1"/>
          </p:cNvSpPr>
          <p:nvPr/>
        </p:nvSpPr>
        <p:spPr bwMode="auto">
          <a:xfrm>
            <a:off x="6626224" y="2546350"/>
            <a:ext cx="0" cy="2649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7" name="Line 133"/>
          <p:cNvSpPr>
            <a:spLocks noChangeShapeType="1"/>
          </p:cNvSpPr>
          <p:nvPr/>
        </p:nvSpPr>
        <p:spPr bwMode="auto">
          <a:xfrm>
            <a:off x="846138" y="3082925"/>
            <a:ext cx="42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8" name="Line 134"/>
          <p:cNvSpPr>
            <a:spLocks noChangeShapeType="1"/>
          </p:cNvSpPr>
          <p:nvPr/>
        </p:nvSpPr>
        <p:spPr bwMode="auto">
          <a:xfrm flipV="1">
            <a:off x="846138" y="1470025"/>
            <a:ext cx="0" cy="161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9" name="Line 135"/>
          <p:cNvSpPr>
            <a:spLocks noChangeShapeType="1"/>
          </p:cNvSpPr>
          <p:nvPr/>
        </p:nvSpPr>
        <p:spPr bwMode="auto">
          <a:xfrm flipV="1">
            <a:off x="6702424" y="1470025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0" name="Line 136"/>
          <p:cNvSpPr>
            <a:spLocks noChangeShapeType="1"/>
          </p:cNvSpPr>
          <p:nvPr/>
        </p:nvSpPr>
        <p:spPr bwMode="auto">
          <a:xfrm flipH="1">
            <a:off x="846138" y="1470024"/>
            <a:ext cx="5856286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1" name="Rectangle 138"/>
          <p:cNvSpPr>
            <a:spLocks noChangeArrowheads="1"/>
          </p:cNvSpPr>
          <p:nvPr/>
        </p:nvSpPr>
        <p:spPr bwMode="auto">
          <a:xfrm>
            <a:off x="8720137" y="2660650"/>
            <a:ext cx="192087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2" name="Line 139"/>
          <p:cNvSpPr>
            <a:spLocks noChangeShapeType="1"/>
          </p:cNvSpPr>
          <p:nvPr/>
        </p:nvSpPr>
        <p:spPr bwMode="auto">
          <a:xfrm>
            <a:off x="8489949" y="2928938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" name="AutoShape 140"/>
          <p:cNvSpPr>
            <a:spLocks noChangeArrowheads="1"/>
          </p:cNvSpPr>
          <p:nvPr/>
        </p:nvSpPr>
        <p:spPr bwMode="auto">
          <a:xfrm rot="10800000">
            <a:off x="6088062" y="4503738"/>
            <a:ext cx="498475" cy="192087"/>
          </a:xfrm>
          <a:custGeom>
            <a:avLst/>
            <a:gdLst>
              <a:gd name="T0" fmla="*/ 10065641 w 21600"/>
              <a:gd name="T1" fmla="*/ 854111 h 21600"/>
              <a:gd name="T2" fmla="*/ 5751801 w 21600"/>
              <a:gd name="T3" fmla="*/ 1708214 h 21600"/>
              <a:gd name="T4" fmla="*/ 1437939 w 21600"/>
              <a:gd name="T5" fmla="*/ 854111 h 21600"/>
              <a:gd name="T6" fmla="*/ 5751801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4" name="Line 141"/>
          <p:cNvSpPr>
            <a:spLocks noChangeShapeType="1"/>
          </p:cNvSpPr>
          <p:nvPr/>
        </p:nvSpPr>
        <p:spPr bwMode="auto">
          <a:xfrm rot="16200000" flipH="1">
            <a:off x="8965287" y="379253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5" name="Line 145"/>
          <p:cNvSpPr>
            <a:spLocks noChangeShapeType="1"/>
          </p:cNvSpPr>
          <p:nvPr/>
        </p:nvSpPr>
        <p:spPr bwMode="auto">
          <a:xfrm rot="16200000">
            <a:off x="6068218" y="4485481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6" name="Line 146"/>
          <p:cNvSpPr>
            <a:spLocks noChangeShapeType="1"/>
          </p:cNvSpPr>
          <p:nvPr/>
        </p:nvSpPr>
        <p:spPr bwMode="auto">
          <a:xfrm rot="16200000">
            <a:off x="6094015" y="4766072"/>
            <a:ext cx="1404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7" name="Line 148"/>
          <p:cNvSpPr>
            <a:spLocks noChangeShapeType="1"/>
          </p:cNvSpPr>
          <p:nvPr/>
        </p:nvSpPr>
        <p:spPr bwMode="auto">
          <a:xfrm flipV="1">
            <a:off x="6510337" y="4695824"/>
            <a:ext cx="0" cy="2818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8" name="Line 149"/>
          <p:cNvSpPr>
            <a:spLocks noChangeShapeType="1"/>
          </p:cNvSpPr>
          <p:nvPr/>
        </p:nvSpPr>
        <p:spPr bwMode="auto">
          <a:xfrm>
            <a:off x="5761037" y="4977680"/>
            <a:ext cx="3266282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9" name="Line 150"/>
          <p:cNvSpPr>
            <a:spLocks noChangeShapeType="1"/>
          </p:cNvSpPr>
          <p:nvPr/>
        </p:nvSpPr>
        <p:spPr bwMode="auto">
          <a:xfrm flipH="1" flipV="1">
            <a:off x="9027317" y="2915443"/>
            <a:ext cx="1" cy="206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0" name="Line 151"/>
          <p:cNvSpPr>
            <a:spLocks noChangeShapeType="1"/>
          </p:cNvSpPr>
          <p:nvPr/>
        </p:nvSpPr>
        <p:spPr bwMode="auto">
          <a:xfrm flipV="1">
            <a:off x="8912224" y="2913063"/>
            <a:ext cx="1150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1" name="Text Box 152"/>
          <p:cNvSpPr txBox="1">
            <a:spLocks noChangeArrowheads="1"/>
          </p:cNvSpPr>
          <p:nvPr/>
        </p:nvSpPr>
        <p:spPr bwMode="auto">
          <a:xfrm>
            <a:off x="8830369" y="3832224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142" name="Line 153"/>
          <p:cNvSpPr>
            <a:spLocks noChangeShapeType="1"/>
          </p:cNvSpPr>
          <p:nvPr/>
        </p:nvSpPr>
        <p:spPr bwMode="auto">
          <a:xfrm>
            <a:off x="4013199" y="4235450"/>
            <a:ext cx="11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" name="Line 154"/>
          <p:cNvSpPr>
            <a:spLocks noChangeShapeType="1"/>
          </p:cNvSpPr>
          <p:nvPr/>
        </p:nvSpPr>
        <p:spPr bwMode="auto">
          <a:xfrm>
            <a:off x="4129086" y="4235450"/>
            <a:ext cx="4243" cy="6008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4" name="Line 155"/>
          <p:cNvSpPr>
            <a:spLocks noChangeShapeType="1"/>
          </p:cNvSpPr>
          <p:nvPr/>
        </p:nvSpPr>
        <p:spPr bwMode="auto">
          <a:xfrm>
            <a:off x="4133330" y="4836319"/>
            <a:ext cx="2035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" name="Text Box 156"/>
          <p:cNvSpPr txBox="1">
            <a:spLocks noChangeArrowheads="1"/>
          </p:cNvSpPr>
          <p:nvPr/>
        </p:nvSpPr>
        <p:spPr bwMode="auto">
          <a:xfrm>
            <a:off x="5805487" y="4349602"/>
            <a:ext cx="4572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RegIn</a:t>
            </a:r>
            <a:endParaRPr lang="en-US" altLang="en-US" u="sng" dirty="0"/>
          </a:p>
        </p:txBody>
      </p:sp>
      <p:sp>
        <p:nvSpPr>
          <p:cNvPr id="146" name="Line 157"/>
          <p:cNvSpPr>
            <a:spLocks noChangeShapeType="1"/>
          </p:cNvSpPr>
          <p:nvPr/>
        </p:nvSpPr>
        <p:spPr bwMode="auto">
          <a:xfrm>
            <a:off x="8228012" y="21621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7" name="Text Box 158"/>
          <p:cNvSpPr txBox="1">
            <a:spLocks noChangeArrowheads="1"/>
          </p:cNvSpPr>
          <p:nvPr/>
        </p:nvSpPr>
        <p:spPr bwMode="auto">
          <a:xfrm>
            <a:off x="7962899" y="1970088"/>
            <a:ext cx="4968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ALUop</a:t>
            </a:r>
          </a:p>
        </p:txBody>
      </p:sp>
      <p:sp>
        <p:nvSpPr>
          <p:cNvPr id="148" name="Line 159"/>
          <p:cNvSpPr>
            <a:spLocks noChangeShapeType="1"/>
          </p:cNvSpPr>
          <p:nvPr/>
        </p:nvSpPr>
        <p:spPr bwMode="auto">
          <a:xfrm rot="16200000" flipH="1">
            <a:off x="8181974" y="21240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9" name="Text Box 160"/>
          <p:cNvSpPr txBox="1">
            <a:spLocks noChangeArrowheads="1"/>
          </p:cNvSpPr>
          <p:nvPr/>
        </p:nvSpPr>
        <p:spPr bwMode="auto">
          <a:xfrm>
            <a:off x="8221662" y="21224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150" name="Line 161"/>
          <p:cNvSpPr>
            <a:spLocks noChangeShapeType="1"/>
          </p:cNvSpPr>
          <p:nvPr/>
        </p:nvSpPr>
        <p:spPr bwMode="auto">
          <a:xfrm flipV="1">
            <a:off x="3898899" y="45434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1" name="Text Box 162"/>
          <p:cNvSpPr txBox="1">
            <a:spLocks noChangeArrowheads="1"/>
          </p:cNvSpPr>
          <p:nvPr/>
        </p:nvSpPr>
        <p:spPr bwMode="auto">
          <a:xfrm>
            <a:off x="3035300" y="4657725"/>
            <a:ext cx="6080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MDRload</a:t>
            </a:r>
          </a:p>
        </p:txBody>
      </p:sp>
      <p:sp>
        <p:nvSpPr>
          <p:cNvPr id="152" name="Line 163"/>
          <p:cNvSpPr>
            <a:spLocks noChangeShapeType="1"/>
          </p:cNvSpPr>
          <p:nvPr/>
        </p:nvSpPr>
        <p:spPr bwMode="auto">
          <a:xfrm>
            <a:off x="3936999" y="2162175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" name="Text Box 164"/>
          <p:cNvSpPr txBox="1">
            <a:spLocks noChangeArrowheads="1"/>
          </p:cNvSpPr>
          <p:nvPr/>
        </p:nvSpPr>
        <p:spPr bwMode="auto">
          <a:xfrm>
            <a:off x="3724441" y="1946275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IR2ld</a:t>
            </a:r>
            <a:endParaRPr lang="en-US" altLang="en-US" u="sng" dirty="0"/>
          </a:p>
        </p:txBody>
      </p:sp>
      <p:sp>
        <p:nvSpPr>
          <p:cNvPr id="154" name="Text Box 166"/>
          <p:cNvSpPr txBox="1">
            <a:spLocks noChangeArrowheads="1"/>
          </p:cNvSpPr>
          <p:nvPr/>
        </p:nvSpPr>
        <p:spPr bwMode="auto">
          <a:xfrm rot="10800000">
            <a:off x="8643242" y="2696955"/>
            <a:ext cx="307777" cy="436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ALUout</a:t>
            </a:r>
          </a:p>
        </p:txBody>
      </p:sp>
      <p:sp>
        <p:nvSpPr>
          <p:cNvPr id="155" name="Text Box 167"/>
          <p:cNvSpPr txBox="1">
            <a:spLocks noChangeArrowheads="1"/>
          </p:cNvSpPr>
          <p:nvPr/>
        </p:nvSpPr>
        <p:spPr bwMode="auto">
          <a:xfrm>
            <a:off x="5110162" y="2688679"/>
            <a:ext cx="354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 dirty="0"/>
              <a:t>RF</a:t>
            </a:r>
          </a:p>
        </p:txBody>
      </p:sp>
      <p:sp>
        <p:nvSpPr>
          <p:cNvPr id="156" name="Line 168"/>
          <p:cNvSpPr>
            <a:spLocks noChangeShapeType="1"/>
          </p:cNvSpPr>
          <p:nvPr/>
        </p:nvSpPr>
        <p:spPr bwMode="auto">
          <a:xfrm>
            <a:off x="5510212" y="22383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7" name="Text Box 169"/>
          <p:cNvSpPr txBox="1">
            <a:spLocks noChangeArrowheads="1"/>
          </p:cNvSpPr>
          <p:nvPr/>
        </p:nvSpPr>
        <p:spPr bwMode="auto">
          <a:xfrm>
            <a:off x="5249862" y="2046288"/>
            <a:ext cx="5556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RFWrite</a:t>
            </a:r>
          </a:p>
        </p:txBody>
      </p:sp>
      <p:sp>
        <p:nvSpPr>
          <p:cNvPr id="158" name="Rectangle 170"/>
          <p:cNvSpPr>
            <a:spLocks noChangeArrowheads="1"/>
          </p:cNvSpPr>
          <p:nvPr/>
        </p:nvSpPr>
        <p:spPr bwMode="auto">
          <a:xfrm>
            <a:off x="8029574" y="3927475"/>
            <a:ext cx="192088" cy="1920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9" name="Rectangle 171"/>
          <p:cNvSpPr>
            <a:spLocks noChangeArrowheads="1"/>
          </p:cNvSpPr>
          <p:nvPr/>
        </p:nvSpPr>
        <p:spPr bwMode="auto">
          <a:xfrm>
            <a:off x="8221662" y="3927475"/>
            <a:ext cx="192087" cy="1920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60" name="Text Box 172"/>
          <p:cNvSpPr txBox="1">
            <a:spLocks noChangeArrowheads="1"/>
          </p:cNvSpPr>
          <p:nvPr/>
        </p:nvSpPr>
        <p:spPr bwMode="auto">
          <a:xfrm>
            <a:off x="8029574" y="3927475"/>
            <a:ext cx="2571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N</a:t>
            </a:r>
          </a:p>
        </p:txBody>
      </p:sp>
      <p:sp>
        <p:nvSpPr>
          <p:cNvPr id="161" name="Text Box 173"/>
          <p:cNvSpPr txBox="1">
            <a:spLocks noChangeArrowheads="1"/>
          </p:cNvSpPr>
          <p:nvPr/>
        </p:nvSpPr>
        <p:spPr bwMode="auto">
          <a:xfrm>
            <a:off x="8221662" y="3927475"/>
            <a:ext cx="2460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</a:t>
            </a:r>
          </a:p>
        </p:txBody>
      </p:sp>
      <p:sp>
        <p:nvSpPr>
          <p:cNvPr id="162" name="Line 174"/>
          <p:cNvSpPr>
            <a:spLocks noChangeShapeType="1"/>
          </p:cNvSpPr>
          <p:nvPr/>
        </p:nvSpPr>
        <p:spPr bwMode="auto">
          <a:xfrm>
            <a:off x="8105774" y="3659188"/>
            <a:ext cx="0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3" name="Line 175"/>
          <p:cNvSpPr>
            <a:spLocks noChangeShapeType="1"/>
          </p:cNvSpPr>
          <p:nvPr/>
        </p:nvSpPr>
        <p:spPr bwMode="auto">
          <a:xfrm>
            <a:off x="8297862" y="3544888"/>
            <a:ext cx="0" cy="382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" name="Line 176"/>
          <p:cNvSpPr>
            <a:spLocks noChangeShapeType="1"/>
          </p:cNvSpPr>
          <p:nvPr/>
        </p:nvSpPr>
        <p:spPr bwMode="auto">
          <a:xfrm>
            <a:off x="7799387" y="4043363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5" name="Text Box 177"/>
          <p:cNvSpPr txBox="1">
            <a:spLocks noChangeArrowheads="1"/>
          </p:cNvSpPr>
          <p:nvPr/>
        </p:nvSpPr>
        <p:spPr bwMode="auto">
          <a:xfrm>
            <a:off x="7536895" y="4048918"/>
            <a:ext cx="6191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FlagWrite</a:t>
            </a:r>
            <a:endParaRPr lang="en-US" altLang="en-US" u="sng" dirty="0"/>
          </a:p>
        </p:txBody>
      </p:sp>
      <p:sp>
        <p:nvSpPr>
          <p:cNvPr id="166" name="Line 178"/>
          <p:cNvSpPr>
            <a:spLocks noChangeShapeType="1"/>
          </p:cNvSpPr>
          <p:nvPr/>
        </p:nvSpPr>
        <p:spPr bwMode="auto">
          <a:xfrm>
            <a:off x="8143874" y="4119563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7" name="Line 179"/>
          <p:cNvSpPr>
            <a:spLocks noChangeShapeType="1"/>
          </p:cNvSpPr>
          <p:nvPr/>
        </p:nvSpPr>
        <p:spPr bwMode="auto">
          <a:xfrm>
            <a:off x="8297862" y="4119563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8" name="Line 180"/>
          <p:cNvSpPr>
            <a:spLocks noChangeShapeType="1"/>
          </p:cNvSpPr>
          <p:nvPr/>
        </p:nvSpPr>
        <p:spPr bwMode="auto">
          <a:xfrm flipV="1">
            <a:off x="883860" y="391794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9" name="Text Box 181"/>
          <p:cNvSpPr txBox="1">
            <a:spLocks noChangeArrowheads="1"/>
          </p:cNvSpPr>
          <p:nvPr/>
        </p:nvSpPr>
        <p:spPr bwMode="auto">
          <a:xfrm>
            <a:off x="570725" y="4003675"/>
            <a:ext cx="5397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PCwrite</a:t>
            </a:r>
            <a:endParaRPr lang="en-US" altLang="en-US" u="sng" dirty="0"/>
          </a:p>
        </p:txBody>
      </p:sp>
      <p:sp>
        <p:nvSpPr>
          <p:cNvPr id="170" name="Line 182"/>
          <p:cNvSpPr>
            <a:spLocks noChangeShapeType="1"/>
          </p:cNvSpPr>
          <p:nvPr/>
        </p:nvSpPr>
        <p:spPr bwMode="auto">
          <a:xfrm flipV="1">
            <a:off x="8566149" y="1201738"/>
            <a:ext cx="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1" name="Line 183"/>
          <p:cNvSpPr>
            <a:spLocks noChangeShapeType="1"/>
          </p:cNvSpPr>
          <p:nvPr/>
        </p:nvSpPr>
        <p:spPr bwMode="auto">
          <a:xfrm flipH="1">
            <a:off x="269875" y="1201738"/>
            <a:ext cx="82970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2" name="Line 184"/>
          <p:cNvSpPr>
            <a:spLocks noChangeShapeType="1"/>
          </p:cNvSpPr>
          <p:nvPr/>
        </p:nvSpPr>
        <p:spPr bwMode="auto">
          <a:xfrm>
            <a:off x="269875" y="1210469"/>
            <a:ext cx="0" cy="2171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3" name="Line 185"/>
          <p:cNvSpPr>
            <a:spLocks noChangeShapeType="1"/>
          </p:cNvSpPr>
          <p:nvPr/>
        </p:nvSpPr>
        <p:spPr bwMode="auto">
          <a:xfrm flipV="1">
            <a:off x="583408" y="3567112"/>
            <a:ext cx="21193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" name="Line 186"/>
          <p:cNvSpPr>
            <a:spLocks noChangeShapeType="1"/>
          </p:cNvSpPr>
          <p:nvPr/>
        </p:nvSpPr>
        <p:spPr bwMode="auto">
          <a:xfrm rot="16200000" flipH="1">
            <a:off x="8528049" y="14319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5" name="Text Box 187"/>
          <p:cNvSpPr txBox="1">
            <a:spLocks noChangeArrowheads="1"/>
          </p:cNvSpPr>
          <p:nvPr/>
        </p:nvSpPr>
        <p:spPr bwMode="auto">
          <a:xfrm>
            <a:off x="8413749" y="14700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76" name="Line 188"/>
          <p:cNvSpPr>
            <a:spLocks noChangeShapeType="1"/>
          </p:cNvSpPr>
          <p:nvPr/>
        </p:nvSpPr>
        <p:spPr bwMode="auto">
          <a:xfrm>
            <a:off x="4321174" y="4389438"/>
            <a:ext cx="2887663" cy="70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7" name="Line 189"/>
          <p:cNvSpPr>
            <a:spLocks noChangeShapeType="1"/>
          </p:cNvSpPr>
          <p:nvPr/>
        </p:nvSpPr>
        <p:spPr bwMode="auto">
          <a:xfrm>
            <a:off x="4321174" y="4197350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8" name="Text Box 190"/>
          <p:cNvSpPr txBox="1">
            <a:spLocks noChangeArrowheads="1"/>
          </p:cNvSpPr>
          <p:nvPr/>
        </p:nvSpPr>
        <p:spPr bwMode="auto">
          <a:xfrm>
            <a:off x="4244974" y="4197350"/>
            <a:ext cx="438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Imm3</a:t>
            </a:r>
          </a:p>
        </p:txBody>
      </p:sp>
      <p:sp>
        <p:nvSpPr>
          <p:cNvPr id="179" name="Rectangle 191"/>
          <p:cNvSpPr>
            <a:spLocks noChangeArrowheads="1"/>
          </p:cNvSpPr>
          <p:nvPr/>
        </p:nvSpPr>
        <p:spPr bwMode="auto">
          <a:xfrm>
            <a:off x="5051424" y="4235450"/>
            <a:ext cx="190500" cy="268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ZE</a:t>
            </a:r>
          </a:p>
        </p:txBody>
      </p:sp>
      <p:sp>
        <p:nvSpPr>
          <p:cNvPr id="180" name="Text Box 192"/>
          <p:cNvSpPr txBox="1">
            <a:spLocks noChangeArrowheads="1"/>
          </p:cNvSpPr>
          <p:nvPr/>
        </p:nvSpPr>
        <p:spPr bwMode="auto">
          <a:xfrm>
            <a:off x="1187450" y="29765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81" name="Text Box 193"/>
          <p:cNvSpPr txBox="1">
            <a:spLocks noChangeArrowheads="1"/>
          </p:cNvSpPr>
          <p:nvPr/>
        </p:nvSpPr>
        <p:spPr bwMode="auto">
          <a:xfrm>
            <a:off x="1192213" y="33131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182" name="Text Box 194"/>
          <p:cNvSpPr txBox="1">
            <a:spLocks noChangeArrowheads="1"/>
          </p:cNvSpPr>
          <p:nvPr/>
        </p:nvSpPr>
        <p:spPr bwMode="auto">
          <a:xfrm>
            <a:off x="4359274" y="26606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183" name="Text Box 195"/>
          <p:cNvSpPr txBox="1">
            <a:spLocks noChangeArrowheads="1"/>
          </p:cNvSpPr>
          <p:nvPr/>
        </p:nvSpPr>
        <p:spPr bwMode="auto">
          <a:xfrm>
            <a:off x="4359274" y="22764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86" name="Text Box 198"/>
          <p:cNvSpPr txBox="1">
            <a:spLocks noChangeArrowheads="1"/>
          </p:cNvSpPr>
          <p:nvPr/>
        </p:nvSpPr>
        <p:spPr bwMode="auto">
          <a:xfrm>
            <a:off x="7129955" y="3121025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000</a:t>
            </a:r>
            <a:endParaRPr lang="en-US" altLang="en-US" dirty="0"/>
          </a:p>
        </p:txBody>
      </p:sp>
      <p:sp>
        <p:nvSpPr>
          <p:cNvPr id="188" name="Text Box 200"/>
          <p:cNvSpPr txBox="1">
            <a:spLocks noChangeArrowheads="1"/>
          </p:cNvSpPr>
          <p:nvPr/>
        </p:nvSpPr>
        <p:spPr bwMode="auto">
          <a:xfrm>
            <a:off x="7129955" y="3735388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001</a:t>
            </a:r>
            <a:endParaRPr lang="en-US" altLang="en-US" dirty="0"/>
          </a:p>
        </p:txBody>
      </p:sp>
      <p:sp>
        <p:nvSpPr>
          <p:cNvPr id="189" name="Text Box 201"/>
          <p:cNvSpPr txBox="1">
            <a:spLocks noChangeArrowheads="1"/>
          </p:cNvSpPr>
          <p:nvPr/>
        </p:nvSpPr>
        <p:spPr bwMode="auto">
          <a:xfrm>
            <a:off x="7129955" y="4043363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010</a:t>
            </a:r>
            <a:endParaRPr lang="en-US" altLang="en-US" dirty="0"/>
          </a:p>
        </p:txBody>
      </p:sp>
      <p:sp>
        <p:nvSpPr>
          <p:cNvPr id="190" name="Text Box 202"/>
          <p:cNvSpPr txBox="1">
            <a:spLocks noChangeArrowheads="1"/>
          </p:cNvSpPr>
          <p:nvPr/>
        </p:nvSpPr>
        <p:spPr bwMode="auto">
          <a:xfrm>
            <a:off x="7129955" y="4273550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011</a:t>
            </a:r>
            <a:endParaRPr lang="en-US" altLang="en-US" dirty="0"/>
          </a:p>
        </p:txBody>
      </p:sp>
      <p:sp>
        <p:nvSpPr>
          <p:cNvPr id="191" name="Text Box 203"/>
          <p:cNvSpPr txBox="1">
            <a:spLocks noChangeArrowheads="1"/>
          </p:cNvSpPr>
          <p:nvPr/>
        </p:nvSpPr>
        <p:spPr bwMode="auto">
          <a:xfrm>
            <a:off x="8059737" y="2852738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ALU</a:t>
            </a:r>
          </a:p>
        </p:txBody>
      </p:sp>
      <p:sp>
        <p:nvSpPr>
          <p:cNvPr id="200" name="Freeform 125"/>
          <p:cNvSpPr>
            <a:spLocks/>
          </p:cNvSpPr>
          <p:nvPr/>
        </p:nvSpPr>
        <p:spPr bwMode="auto">
          <a:xfrm rot="5400000">
            <a:off x="761594" y="4390372"/>
            <a:ext cx="257987" cy="661193"/>
          </a:xfrm>
          <a:custGeom>
            <a:avLst/>
            <a:gdLst>
              <a:gd name="T0" fmla="*/ 0 w 483"/>
              <a:gd name="T1" fmla="*/ 0 h 1185"/>
              <a:gd name="T2" fmla="*/ 0 w 483"/>
              <a:gd name="T3" fmla="*/ 652463 h 1185"/>
              <a:gd name="T4" fmla="*/ 344487 w 483"/>
              <a:gd name="T5" fmla="*/ 922338 h 1185"/>
              <a:gd name="T6" fmla="*/ 0 w 483"/>
              <a:gd name="T7" fmla="*/ 1228725 h 1185"/>
              <a:gd name="T8" fmla="*/ 0 w 483"/>
              <a:gd name="T9" fmla="*/ 1881188 h 1185"/>
              <a:gd name="T10" fmla="*/ 766762 w 483"/>
              <a:gd name="T11" fmla="*/ 1344613 h 1185"/>
              <a:gd name="T12" fmla="*/ 766762 w 483"/>
              <a:gd name="T13" fmla="*/ 460375 h 1185"/>
              <a:gd name="T14" fmla="*/ 0 w 483"/>
              <a:gd name="T15" fmla="*/ 0 h 11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83"/>
              <a:gd name="T25" fmla="*/ 0 h 1185"/>
              <a:gd name="T26" fmla="*/ 483 w 483"/>
              <a:gd name="T27" fmla="*/ 1185 h 11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83" h="1185">
                <a:moveTo>
                  <a:pt x="0" y="0"/>
                </a:moveTo>
                <a:lnTo>
                  <a:pt x="0" y="411"/>
                </a:lnTo>
                <a:lnTo>
                  <a:pt x="217" y="581"/>
                </a:lnTo>
                <a:lnTo>
                  <a:pt x="0" y="774"/>
                </a:lnTo>
                <a:lnTo>
                  <a:pt x="0" y="1185"/>
                </a:lnTo>
                <a:lnTo>
                  <a:pt x="483" y="847"/>
                </a:lnTo>
                <a:lnTo>
                  <a:pt x="483" y="29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1" name="Line 175"/>
          <p:cNvSpPr>
            <a:spLocks noChangeShapeType="1"/>
          </p:cNvSpPr>
          <p:nvPr/>
        </p:nvSpPr>
        <p:spPr bwMode="auto">
          <a:xfrm flipH="1">
            <a:off x="1132644" y="3533770"/>
            <a:ext cx="3932" cy="10677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2" name="Line 175"/>
          <p:cNvSpPr>
            <a:spLocks noChangeShapeType="1"/>
          </p:cNvSpPr>
          <p:nvPr/>
        </p:nvSpPr>
        <p:spPr bwMode="auto">
          <a:xfrm>
            <a:off x="660364" y="4429125"/>
            <a:ext cx="0" cy="1723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3" name="AutoShape 11"/>
          <p:cNvSpPr>
            <a:spLocks noChangeArrowheads="1"/>
          </p:cNvSpPr>
          <p:nvPr/>
        </p:nvSpPr>
        <p:spPr bwMode="auto">
          <a:xfrm rot="16200000">
            <a:off x="180183" y="3467894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" name="Line 13"/>
          <p:cNvSpPr>
            <a:spLocks noChangeShapeType="1"/>
          </p:cNvSpPr>
          <p:nvPr/>
        </p:nvSpPr>
        <p:spPr bwMode="auto">
          <a:xfrm flipH="1">
            <a:off x="621507" y="3486944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6" name="Text Box 14"/>
          <p:cNvSpPr txBox="1">
            <a:spLocks noChangeArrowheads="1"/>
          </p:cNvSpPr>
          <p:nvPr/>
        </p:nvSpPr>
        <p:spPr bwMode="auto">
          <a:xfrm>
            <a:off x="507207" y="3334544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207" name="Line 25"/>
          <p:cNvSpPr>
            <a:spLocks noChangeShapeType="1"/>
          </p:cNvSpPr>
          <p:nvPr/>
        </p:nvSpPr>
        <p:spPr bwMode="auto">
          <a:xfrm>
            <a:off x="505620" y="3142457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8" name="Text Box 26"/>
          <p:cNvSpPr txBox="1">
            <a:spLocks noChangeArrowheads="1"/>
          </p:cNvSpPr>
          <p:nvPr/>
        </p:nvSpPr>
        <p:spPr bwMode="auto">
          <a:xfrm>
            <a:off x="250746" y="2950369"/>
            <a:ext cx="4764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smtClean="0"/>
              <a:t>PCSel</a:t>
            </a:r>
            <a:endParaRPr lang="en-US" altLang="en-US" u="sng" dirty="0"/>
          </a:p>
        </p:txBody>
      </p:sp>
      <p:sp>
        <p:nvSpPr>
          <p:cNvPr id="209" name="Text Box 192"/>
          <p:cNvSpPr txBox="1">
            <a:spLocks noChangeArrowheads="1"/>
          </p:cNvSpPr>
          <p:nvPr/>
        </p:nvSpPr>
        <p:spPr bwMode="auto">
          <a:xfrm>
            <a:off x="310357" y="3266282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210" name="Text Box 193"/>
          <p:cNvSpPr txBox="1">
            <a:spLocks noChangeArrowheads="1"/>
          </p:cNvSpPr>
          <p:nvPr/>
        </p:nvSpPr>
        <p:spPr bwMode="auto">
          <a:xfrm>
            <a:off x="315120" y="3602832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211" name="Text Box 14"/>
          <p:cNvSpPr txBox="1">
            <a:spLocks noChangeArrowheads="1"/>
          </p:cNvSpPr>
          <p:nvPr/>
        </p:nvSpPr>
        <p:spPr bwMode="auto">
          <a:xfrm>
            <a:off x="538957" y="4242446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212" name="Line 133"/>
          <p:cNvSpPr>
            <a:spLocks noChangeShapeType="1"/>
          </p:cNvSpPr>
          <p:nvPr/>
        </p:nvSpPr>
        <p:spPr bwMode="auto">
          <a:xfrm flipV="1">
            <a:off x="269875" y="3381708"/>
            <a:ext cx="121445" cy="5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3" name="Line 135"/>
          <p:cNvSpPr>
            <a:spLocks noChangeShapeType="1"/>
          </p:cNvSpPr>
          <p:nvPr/>
        </p:nvSpPr>
        <p:spPr bwMode="auto">
          <a:xfrm flipV="1">
            <a:off x="890588" y="4849962"/>
            <a:ext cx="0" cy="25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4" name="Line 130"/>
          <p:cNvSpPr>
            <a:spLocks noChangeShapeType="1"/>
          </p:cNvSpPr>
          <p:nvPr/>
        </p:nvSpPr>
        <p:spPr bwMode="auto">
          <a:xfrm flipV="1">
            <a:off x="279566" y="5105400"/>
            <a:ext cx="6042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" name="Line 124"/>
          <p:cNvSpPr>
            <a:spLocks noChangeShapeType="1"/>
          </p:cNvSpPr>
          <p:nvPr/>
        </p:nvSpPr>
        <p:spPr bwMode="auto">
          <a:xfrm>
            <a:off x="279566" y="3698875"/>
            <a:ext cx="0" cy="1409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6" name="Line 133"/>
          <p:cNvSpPr>
            <a:spLocks noChangeShapeType="1"/>
          </p:cNvSpPr>
          <p:nvPr/>
        </p:nvSpPr>
        <p:spPr bwMode="auto">
          <a:xfrm flipV="1">
            <a:off x="269875" y="3698875"/>
            <a:ext cx="121445" cy="5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2" name="Rectangle 27"/>
          <p:cNvSpPr>
            <a:spLocks noChangeArrowheads="1"/>
          </p:cNvSpPr>
          <p:nvPr/>
        </p:nvSpPr>
        <p:spPr bwMode="auto">
          <a:xfrm>
            <a:off x="3304382" y="2401887"/>
            <a:ext cx="192087" cy="126841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IR1</a:t>
            </a:r>
            <a:endParaRPr lang="en-US" altLang="en-US" dirty="0"/>
          </a:p>
        </p:txBody>
      </p:sp>
      <p:sp>
        <p:nvSpPr>
          <p:cNvPr id="193" name="Line 34"/>
          <p:cNvSpPr>
            <a:spLocks noChangeShapeType="1"/>
          </p:cNvSpPr>
          <p:nvPr/>
        </p:nvSpPr>
        <p:spPr bwMode="auto">
          <a:xfrm flipV="1">
            <a:off x="3505198" y="3045619"/>
            <a:ext cx="354014" cy="21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" name="Line 163"/>
          <p:cNvSpPr>
            <a:spLocks noChangeShapeType="1"/>
          </p:cNvSpPr>
          <p:nvPr/>
        </p:nvSpPr>
        <p:spPr bwMode="auto">
          <a:xfrm>
            <a:off x="3400425" y="2127189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5" name="Text Box 164"/>
          <p:cNvSpPr txBox="1">
            <a:spLocks noChangeArrowheads="1"/>
          </p:cNvSpPr>
          <p:nvPr/>
        </p:nvSpPr>
        <p:spPr bwMode="auto">
          <a:xfrm>
            <a:off x="3187868" y="1911289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IR1ld</a:t>
            </a:r>
            <a:endParaRPr lang="en-US" altLang="en-US" u="sng" dirty="0"/>
          </a:p>
        </p:txBody>
      </p:sp>
      <p:sp>
        <p:nvSpPr>
          <p:cNvPr id="196" name="Rectangle 27"/>
          <p:cNvSpPr>
            <a:spLocks noChangeArrowheads="1"/>
          </p:cNvSpPr>
          <p:nvPr/>
        </p:nvSpPr>
        <p:spPr bwMode="auto">
          <a:xfrm>
            <a:off x="6367462" y="1684339"/>
            <a:ext cx="192087" cy="469106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IR3</a:t>
            </a:r>
            <a:endParaRPr lang="en-US" altLang="en-US" dirty="0"/>
          </a:p>
        </p:txBody>
      </p:sp>
      <p:sp>
        <p:nvSpPr>
          <p:cNvPr id="197" name="Line 105"/>
          <p:cNvSpPr>
            <a:spLocks noChangeShapeType="1"/>
          </p:cNvSpPr>
          <p:nvPr/>
        </p:nvSpPr>
        <p:spPr bwMode="auto">
          <a:xfrm>
            <a:off x="4128293" y="1848644"/>
            <a:ext cx="5037" cy="1209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8" name="Line 104"/>
          <p:cNvSpPr>
            <a:spLocks noChangeShapeType="1"/>
          </p:cNvSpPr>
          <p:nvPr/>
        </p:nvSpPr>
        <p:spPr bwMode="auto">
          <a:xfrm>
            <a:off x="4128292" y="1848644"/>
            <a:ext cx="22391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9" name="Line 109"/>
          <p:cNvSpPr>
            <a:spLocks noChangeShapeType="1"/>
          </p:cNvSpPr>
          <p:nvPr/>
        </p:nvSpPr>
        <p:spPr bwMode="auto">
          <a:xfrm flipH="1">
            <a:off x="5800206" y="1757449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4" name="Text Box 110"/>
          <p:cNvSpPr txBox="1">
            <a:spLocks noChangeArrowheads="1"/>
          </p:cNvSpPr>
          <p:nvPr/>
        </p:nvSpPr>
        <p:spPr bwMode="auto">
          <a:xfrm>
            <a:off x="5646880" y="1684339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18" name="Line 163"/>
          <p:cNvSpPr>
            <a:spLocks noChangeShapeType="1"/>
          </p:cNvSpPr>
          <p:nvPr/>
        </p:nvSpPr>
        <p:spPr bwMode="auto">
          <a:xfrm>
            <a:off x="6453813" y="1422641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9" name="Text Box 164"/>
          <p:cNvSpPr txBox="1">
            <a:spLocks noChangeArrowheads="1"/>
          </p:cNvSpPr>
          <p:nvPr/>
        </p:nvSpPr>
        <p:spPr bwMode="auto">
          <a:xfrm>
            <a:off x="6109811" y="1206741"/>
            <a:ext cx="68800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IR3R1R2ld</a:t>
            </a:r>
            <a:endParaRPr lang="en-US" altLang="en-US" u="sng" dirty="0"/>
          </a:p>
        </p:txBody>
      </p:sp>
      <p:sp>
        <p:nvSpPr>
          <p:cNvPr id="220" name="Line 163"/>
          <p:cNvSpPr>
            <a:spLocks noChangeShapeType="1"/>
          </p:cNvSpPr>
          <p:nvPr/>
        </p:nvSpPr>
        <p:spPr bwMode="auto">
          <a:xfrm>
            <a:off x="6463505" y="2162175"/>
            <a:ext cx="0" cy="125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1" name="Line 163"/>
          <p:cNvSpPr>
            <a:spLocks noChangeShapeType="1"/>
          </p:cNvSpPr>
          <p:nvPr/>
        </p:nvSpPr>
        <p:spPr bwMode="auto">
          <a:xfrm>
            <a:off x="6463505" y="2807494"/>
            <a:ext cx="0" cy="125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7" name="Rectangle 27"/>
          <p:cNvSpPr>
            <a:spLocks noChangeArrowheads="1"/>
          </p:cNvSpPr>
          <p:nvPr/>
        </p:nvSpPr>
        <p:spPr bwMode="auto">
          <a:xfrm>
            <a:off x="8710776" y="1683040"/>
            <a:ext cx="192087" cy="469106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IR4</a:t>
            </a:r>
            <a:endParaRPr lang="en-US" altLang="en-US" dirty="0"/>
          </a:p>
        </p:txBody>
      </p:sp>
      <p:sp>
        <p:nvSpPr>
          <p:cNvPr id="222" name="Line 163"/>
          <p:cNvSpPr>
            <a:spLocks noChangeShapeType="1"/>
          </p:cNvSpPr>
          <p:nvPr/>
        </p:nvSpPr>
        <p:spPr bwMode="auto">
          <a:xfrm>
            <a:off x="8797127" y="1421342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3" name="Text Box 164"/>
          <p:cNvSpPr txBox="1">
            <a:spLocks noChangeArrowheads="1"/>
          </p:cNvSpPr>
          <p:nvPr/>
        </p:nvSpPr>
        <p:spPr bwMode="auto">
          <a:xfrm>
            <a:off x="8584572" y="1205442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IR4ld</a:t>
            </a:r>
            <a:endParaRPr lang="en-US" altLang="en-US" u="sng" dirty="0"/>
          </a:p>
        </p:txBody>
      </p:sp>
      <p:sp>
        <p:nvSpPr>
          <p:cNvPr id="224" name="Line 163"/>
          <p:cNvSpPr>
            <a:spLocks noChangeShapeType="1"/>
          </p:cNvSpPr>
          <p:nvPr/>
        </p:nvSpPr>
        <p:spPr bwMode="auto">
          <a:xfrm>
            <a:off x="8806818" y="2160876"/>
            <a:ext cx="9361" cy="482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" name="Line 104"/>
          <p:cNvSpPr>
            <a:spLocks noChangeShapeType="1"/>
          </p:cNvSpPr>
          <p:nvPr/>
        </p:nvSpPr>
        <p:spPr bwMode="auto">
          <a:xfrm>
            <a:off x="6548438" y="1856083"/>
            <a:ext cx="217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6" name="Line 109"/>
          <p:cNvSpPr>
            <a:spLocks noChangeShapeType="1"/>
          </p:cNvSpPr>
          <p:nvPr/>
        </p:nvSpPr>
        <p:spPr bwMode="auto">
          <a:xfrm flipH="1">
            <a:off x="7922153" y="1749510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7" name="Text Box 110"/>
          <p:cNvSpPr txBox="1">
            <a:spLocks noChangeArrowheads="1"/>
          </p:cNvSpPr>
          <p:nvPr/>
        </p:nvSpPr>
        <p:spPr bwMode="auto">
          <a:xfrm>
            <a:off x="7768827" y="16764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29" name="Line 151"/>
          <p:cNvSpPr>
            <a:spLocks noChangeShapeType="1"/>
          </p:cNvSpPr>
          <p:nvPr/>
        </p:nvSpPr>
        <p:spPr bwMode="auto">
          <a:xfrm flipV="1">
            <a:off x="8902863" y="1783556"/>
            <a:ext cx="1150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0" name="Line 150"/>
          <p:cNvSpPr>
            <a:spLocks noChangeShapeType="1"/>
          </p:cNvSpPr>
          <p:nvPr/>
        </p:nvSpPr>
        <p:spPr bwMode="auto">
          <a:xfrm flipH="1" flipV="1">
            <a:off x="9017956" y="971550"/>
            <a:ext cx="9361" cy="8120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1" name="Line 149"/>
          <p:cNvSpPr>
            <a:spLocks noChangeShapeType="1"/>
          </p:cNvSpPr>
          <p:nvPr/>
        </p:nvSpPr>
        <p:spPr bwMode="auto">
          <a:xfrm flipV="1">
            <a:off x="4694236" y="971548"/>
            <a:ext cx="4323721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4" name="Text Box 94"/>
          <p:cNvSpPr txBox="1">
            <a:spLocks noChangeArrowheads="1"/>
          </p:cNvSpPr>
          <p:nvPr/>
        </p:nvSpPr>
        <p:spPr bwMode="auto">
          <a:xfrm>
            <a:off x="7240587" y="787398"/>
            <a:ext cx="203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2</a:t>
            </a:r>
          </a:p>
        </p:txBody>
      </p:sp>
      <p:sp>
        <p:nvSpPr>
          <p:cNvPr id="235" name="Line 116"/>
          <p:cNvSpPr>
            <a:spLocks noChangeShapeType="1"/>
          </p:cNvSpPr>
          <p:nvPr/>
        </p:nvSpPr>
        <p:spPr bwMode="auto">
          <a:xfrm flipH="1">
            <a:off x="7365999" y="894554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" name="AutoShape 11"/>
          <p:cNvSpPr>
            <a:spLocks noChangeArrowheads="1"/>
          </p:cNvSpPr>
          <p:nvPr/>
        </p:nvSpPr>
        <p:spPr bwMode="auto">
          <a:xfrm rot="16200000">
            <a:off x="5734733" y="2361472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7" name="Line 12"/>
          <p:cNvSpPr>
            <a:spLocks noChangeShapeType="1"/>
          </p:cNvSpPr>
          <p:nvPr/>
        </p:nvSpPr>
        <p:spPr bwMode="auto">
          <a:xfrm>
            <a:off x="6137957" y="2458310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8" name="Line 13"/>
          <p:cNvSpPr>
            <a:spLocks noChangeShapeType="1"/>
          </p:cNvSpPr>
          <p:nvPr/>
        </p:nvSpPr>
        <p:spPr bwMode="auto">
          <a:xfrm flipH="1">
            <a:off x="6176057" y="2380522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9" name="Text Box 14"/>
          <p:cNvSpPr txBox="1">
            <a:spLocks noChangeArrowheads="1"/>
          </p:cNvSpPr>
          <p:nvPr/>
        </p:nvSpPr>
        <p:spPr bwMode="auto">
          <a:xfrm>
            <a:off x="6061757" y="2228122"/>
            <a:ext cx="24130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40" name="Text Box 192"/>
          <p:cNvSpPr txBox="1">
            <a:spLocks noChangeArrowheads="1"/>
          </p:cNvSpPr>
          <p:nvPr/>
        </p:nvSpPr>
        <p:spPr bwMode="auto">
          <a:xfrm>
            <a:off x="5864907" y="2159860"/>
            <a:ext cx="241300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241" name="Text Box 193"/>
          <p:cNvSpPr txBox="1">
            <a:spLocks noChangeArrowheads="1"/>
          </p:cNvSpPr>
          <p:nvPr/>
        </p:nvSpPr>
        <p:spPr bwMode="auto">
          <a:xfrm>
            <a:off x="5869670" y="2496410"/>
            <a:ext cx="241300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243" name="AutoShape 11"/>
          <p:cNvSpPr>
            <a:spLocks noChangeArrowheads="1"/>
          </p:cNvSpPr>
          <p:nvPr/>
        </p:nvSpPr>
        <p:spPr bwMode="auto">
          <a:xfrm rot="16200000">
            <a:off x="5737226" y="3017043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4" name="Line 12"/>
          <p:cNvSpPr>
            <a:spLocks noChangeShapeType="1"/>
          </p:cNvSpPr>
          <p:nvPr/>
        </p:nvSpPr>
        <p:spPr bwMode="auto">
          <a:xfrm>
            <a:off x="6140450" y="3113881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" name="Line 13"/>
          <p:cNvSpPr>
            <a:spLocks noChangeShapeType="1"/>
          </p:cNvSpPr>
          <p:nvPr/>
        </p:nvSpPr>
        <p:spPr bwMode="auto">
          <a:xfrm flipH="1">
            <a:off x="6178550" y="3036093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" name="Text Box 14"/>
          <p:cNvSpPr txBox="1">
            <a:spLocks noChangeArrowheads="1"/>
          </p:cNvSpPr>
          <p:nvPr/>
        </p:nvSpPr>
        <p:spPr bwMode="auto">
          <a:xfrm>
            <a:off x="6064250" y="2883693"/>
            <a:ext cx="24130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47" name="Text Box 192"/>
          <p:cNvSpPr txBox="1">
            <a:spLocks noChangeArrowheads="1"/>
          </p:cNvSpPr>
          <p:nvPr/>
        </p:nvSpPr>
        <p:spPr bwMode="auto">
          <a:xfrm>
            <a:off x="5867400" y="2815431"/>
            <a:ext cx="241300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248" name="Text Box 193"/>
          <p:cNvSpPr txBox="1">
            <a:spLocks noChangeArrowheads="1"/>
          </p:cNvSpPr>
          <p:nvPr/>
        </p:nvSpPr>
        <p:spPr bwMode="auto">
          <a:xfrm>
            <a:off x="5872163" y="3151981"/>
            <a:ext cx="241300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249" name="Line 135"/>
          <p:cNvSpPr>
            <a:spLocks noChangeShapeType="1"/>
          </p:cNvSpPr>
          <p:nvPr/>
        </p:nvSpPr>
        <p:spPr bwMode="auto">
          <a:xfrm flipV="1">
            <a:off x="5761037" y="2247901"/>
            <a:ext cx="13950" cy="27297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0" name="Line 149"/>
          <p:cNvSpPr>
            <a:spLocks noChangeShapeType="1"/>
          </p:cNvSpPr>
          <p:nvPr/>
        </p:nvSpPr>
        <p:spPr bwMode="auto">
          <a:xfrm flipV="1">
            <a:off x="5774988" y="2258219"/>
            <a:ext cx="170882" cy="23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1" name="Line 149"/>
          <p:cNvSpPr>
            <a:spLocks noChangeShapeType="1"/>
          </p:cNvSpPr>
          <p:nvPr/>
        </p:nvSpPr>
        <p:spPr bwMode="auto">
          <a:xfrm flipV="1">
            <a:off x="5768012" y="2931427"/>
            <a:ext cx="170882" cy="23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8" name="Text Box 110"/>
          <p:cNvSpPr txBox="1">
            <a:spLocks noChangeArrowheads="1"/>
          </p:cNvSpPr>
          <p:nvPr/>
        </p:nvSpPr>
        <p:spPr bwMode="auto">
          <a:xfrm>
            <a:off x="6096000" y="4510087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</a:t>
            </a:r>
            <a:endParaRPr lang="en-US" altLang="en-US" dirty="0"/>
          </a:p>
        </p:txBody>
      </p:sp>
      <p:sp>
        <p:nvSpPr>
          <p:cNvPr id="232" name="Text Box 110"/>
          <p:cNvSpPr txBox="1">
            <a:spLocks noChangeArrowheads="1"/>
          </p:cNvSpPr>
          <p:nvPr/>
        </p:nvSpPr>
        <p:spPr bwMode="auto">
          <a:xfrm>
            <a:off x="6324600" y="4510087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233" name="AutoShape 11"/>
          <p:cNvSpPr>
            <a:spLocks noChangeArrowheads="1"/>
          </p:cNvSpPr>
          <p:nvPr/>
        </p:nvSpPr>
        <p:spPr bwMode="auto">
          <a:xfrm rot="16200000">
            <a:off x="7095331" y="2364582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2" name="Line 12"/>
          <p:cNvSpPr>
            <a:spLocks noChangeShapeType="1"/>
          </p:cNvSpPr>
          <p:nvPr/>
        </p:nvSpPr>
        <p:spPr bwMode="auto">
          <a:xfrm>
            <a:off x="7489824" y="2551907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" name="Line 13"/>
          <p:cNvSpPr>
            <a:spLocks noChangeShapeType="1"/>
          </p:cNvSpPr>
          <p:nvPr/>
        </p:nvSpPr>
        <p:spPr bwMode="auto">
          <a:xfrm flipH="1">
            <a:off x="7527924" y="2474119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4" name="Text Box 14"/>
          <p:cNvSpPr txBox="1">
            <a:spLocks noChangeArrowheads="1"/>
          </p:cNvSpPr>
          <p:nvPr/>
        </p:nvSpPr>
        <p:spPr bwMode="auto">
          <a:xfrm>
            <a:off x="7413624" y="2321719"/>
            <a:ext cx="24130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55" name="Text Box 192"/>
          <p:cNvSpPr txBox="1">
            <a:spLocks noChangeArrowheads="1"/>
          </p:cNvSpPr>
          <p:nvPr/>
        </p:nvSpPr>
        <p:spPr bwMode="auto">
          <a:xfrm>
            <a:off x="7221537" y="2159860"/>
            <a:ext cx="241300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256" name="Text Box 193"/>
          <p:cNvSpPr txBox="1">
            <a:spLocks noChangeArrowheads="1"/>
          </p:cNvSpPr>
          <p:nvPr/>
        </p:nvSpPr>
        <p:spPr bwMode="auto">
          <a:xfrm>
            <a:off x="7226300" y="2496410"/>
            <a:ext cx="241300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257" name="Line 75"/>
          <p:cNvSpPr>
            <a:spLocks noChangeShapeType="1"/>
          </p:cNvSpPr>
          <p:nvPr/>
        </p:nvSpPr>
        <p:spPr bwMode="auto">
          <a:xfrm flipV="1">
            <a:off x="6910192" y="2279252"/>
            <a:ext cx="405414" cy="80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8" name="Line 75"/>
          <p:cNvSpPr>
            <a:spLocks noChangeShapeType="1"/>
          </p:cNvSpPr>
          <p:nvPr/>
        </p:nvSpPr>
        <p:spPr bwMode="auto">
          <a:xfrm flipV="1">
            <a:off x="6898130" y="3579940"/>
            <a:ext cx="305206" cy="80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9" name="Line 150"/>
          <p:cNvSpPr>
            <a:spLocks noChangeShapeType="1"/>
          </p:cNvSpPr>
          <p:nvPr/>
        </p:nvSpPr>
        <p:spPr bwMode="auto">
          <a:xfrm flipH="1" flipV="1">
            <a:off x="6905624" y="2279253"/>
            <a:ext cx="9136" cy="27026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0" name="Text Box 198"/>
          <p:cNvSpPr txBox="1">
            <a:spLocks noChangeArrowheads="1"/>
          </p:cNvSpPr>
          <p:nvPr/>
        </p:nvSpPr>
        <p:spPr bwMode="auto">
          <a:xfrm>
            <a:off x="7119224" y="3454856"/>
            <a:ext cx="35779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111</a:t>
            </a:r>
            <a:endParaRPr lang="en-US" altLang="en-US" dirty="0"/>
          </a:p>
        </p:txBody>
      </p:sp>
      <p:sp>
        <p:nvSpPr>
          <p:cNvPr id="261" name="Line 88"/>
          <p:cNvSpPr>
            <a:spLocks noChangeShapeType="1"/>
          </p:cNvSpPr>
          <p:nvPr/>
        </p:nvSpPr>
        <p:spPr bwMode="auto">
          <a:xfrm>
            <a:off x="7421822" y="201064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2" name="Text Box 89"/>
          <p:cNvSpPr txBox="1">
            <a:spLocks noChangeArrowheads="1"/>
          </p:cNvSpPr>
          <p:nvPr/>
        </p:nvSpPr>
        <p:spPr bwMode="auto">
          <a:xfrm>
            <a:off x="7194337" y="1865995"/>
            <a:ext cx="4427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ALU1</a:t>
            </a:r>
            <a:endParaRPr lang="en-US" altLang="en-US" u="sng" dirty="0"/>
          </a:p>
        </p:txBody>
      </p:sp>
    </p:spTree>
    <p:extLst>
      <p:ext uri="{BB962C8B-B14F-4D97-AF65-F5344CB8AC3E}">
        <p14:creationId xmlns:p14="http://schemas.microsoft.com/office/powerpoint/2010/main" val="168780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95338" y="3186107"/>
            <a:ext cx="190500" cy="730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PC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690688" y="3082925"/>
            <a:ext cx="1268412" cy="1190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027238" y="3517900"/>
            <a:ext cx="669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Memory</a:t>
            </a: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 rot="16200000">
            <a:off x="1057276" y="3178175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1460500" y="3275013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flipH="1">
            <a:off x="1498600" y="31972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384300" y="30448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cxnSp>
        <p:nvCxnSpPr>
          <p:cNvPr id="12" name="AutoShape 15"/>
          <p:cNvCxnSpPr>
            <a:cxnSpLocks noChangeShapeType="1"/>
            <a:stCxn id="5" idx="3"/>
          </p:cNvCxnSpPr>
          <p:nvPr/>
        </p:nvCxnSpPr>
        <p:spPr bwMode="auto">
          <a:xfrm flipV="1">
            <a:off x="985838" y="3420270"/>
            <a:ext cx="301477" cy="1309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Line 16"/>
          <p:cNvSpPr>
            <a:spLocks noChangeShapeType="1"/>
          </p:cNvSpPr>
          <p:nvPr/>
        </p:nvSpPr>
        <p:spPr bwMode="auto">
          <a:xfrm flipH="1">
            <a:off x="1014413" y="3480594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936625" y="3295650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1690688" y="3159125"/>
            <a:ext cx="4714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ADDR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2344738" y="3965575"/>
            <a:ext cx="6000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Data_out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652588" y="3965575"/>
            <a:ext cx="5365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Data_in</a:t>
            </a: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1920875" y="289083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2689225" y="289083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1576388" y="2698750"/>
            <a:ext cx="6540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MemRead</a:t>
            </a: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2382838" y="2698750"/>
            <a:ext cx="6461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MemWrite</a:t>
            </a:r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1382713" y="285273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1092200" y="2660650"/>
            <a:ext cx="5476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AddrSel</a:t>
            </a:r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3859212" y="2428875"/>
            <a:ext cx="192087" cy="126841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3764516" y="2938463"/>
            <a:ext cx="3449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IR2</a:t>
            </a:r>
            <a:endParaRPr lang="en-US" altLang="en-US" dirty="0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3821112" y="3927475"/>
            <a:ext cx="192087" cy="61436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 rot="16200000">
            <a:off x="3682999" y="4143376"/>
            <a:ext cx="4143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MDR</a:t>
            </a:r>
          </a:p>
        </p:txBody>
      </p:sp>
      <p:cxnSp>
        <p:nvCxnSpPr>
          <p:cNvPr id="28" name="AutoShape 31"/>
          <p:cNvCxnSpPr>
            <a:cxnSpLocks noChangeShapeType="1"/>
            <a:stCxn id="16" idx="3"/>
            <a:endCxn id="27" idx="0"/>
          </p:cNvCxnSpPr>
          <p:nvPr/>
        </p:nvCxnSpPr>
        <p:spPr bwMode="auto">
          <a:xfrm>
            <a:off x="2944813" y="4072732"/>
            <a:ext cx="838199" cy="17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Line 33"/>
          <p:cNvSpPr>
            <a:spLocks noChangeShapeType="1"/>
          </p:cNvSpPr>
          <p:nvPr/>
        </p:nvSpPr>
        <p:spPr bwMode="auto">
          <a:xfrm flipV="1">
            <a:off x="3111500" y="3044825"/>
            <a:ext cx="0" cy="1036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3111500" y="3044825"/>
            <a:ext cx="192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Line 35"/>
          <p:cNvSpPr>
            <a:spLocks noChangeShapeType="1"/>
          </p:cNvSpPr>
          <p:nvPr/>
        </p:nvSpPr>
        <p:spPr bwMode="auto">
          <a:xfrm flipH="1">
            <a:off x="3073400" y="3733800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2959100" y="35814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4857750" y="2428875"/>
            <a:ext cx="789130" cy="1190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4" name="AutoShape 38"/>
          <p:cNvSpPr>
            <a:spLocks noChangeArrowheads="1"/>
          </p:cNvSpPr>
          <p:nvPr/>
        </p:nvSpPr>
        <p:spPr bwMode="auto">
          <a:xfrm rot="16200000">
            <a:off x="4224336" y="2487613"/>
            <a:ext cx="614363" cy="192088"/>
          </a:xfrm>
          <a:custGeom>
            <a:avLst/>
            <a:gdLst>
              <a:gd name="T0" fmla="*/ 15289902 w 21600"/>
              <a:gd name="T1" fmla="*/ 854116 h 21600"/>
              <a:gd name="T2" fmla="*/ 8737095 w 21600"/>
              <a:gd name="T3" fmla="*/ 1708231 h 21600"/>
              <a:gd name="T4" fmla="*/ 2184260 w 21600"/>
              <a:gd name="T5" fmla="*/ 854116 h 21600"/>
              <a:gd name="T6" fmla="*/ 873709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" name="Line 39"/>
          <p:cNvSpPr>
            <a:spLocks noChangeShapeType="1"/>
          </p:cNvSpPr>
          <p:nvPr/>
        </p:nvSpPr>
        <p:spPr bwMode="auto">
          <a:xfrm>
            <a:off x="4627562" y="2584450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8" name="Line 42"/>
          <p:cNvSpPr>
            <a:spLocks noChangeShapeType="1"/>
          </p:cNvSpPr>
          <p:nvPr/>
        </p:nvSpPr>
        <p:spPr bwMode="auto">
          <a:xfrm>
            <a:off x="4549774" y="21621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4302124" y="1970088"/>
            <a:ext cx="4619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R1Sel</a:t>
            </a:r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 flipV="1">
            <a:off x="4109483" y="2352675"/>
            <a:ext cx="32599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3" name="Line 47"/>
          <p:cNvSpPr>
            <a:spLocks noChangeShapeType="1"/>
          </p:cNvSpPr>
          <p:nvPr/>
        </p:nvSpPr>
        <p:spPr bwMode="auto">
          <a:xfrm>
            <a:off x="4281487" y="2774950"/>
            <a:ext cx="153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4" name="Text Box 48"/>
          <p:cNvSpPr txBox="1">
            <a:spLocks noChangeArrowheads="1"/>
          </p:cNvSpPr>
          <p:nvPr/>
        </p:nvSpPr>
        <p:spPr bwMode="auto">
          <a:xfrm>
            <a:off x="4129087" y="26606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5" name="Line 49"/>
          <p:cNvSpPr>
            <a:spLocks noChangeShapeType="1"/>
          </p:cNvSpPr>
          <p:nvPr/>
        </p:nvSpPr>
        <p:spPr bwMode="auto">
          <a:xfrm>
            <a:off x="4051299" y="3044825"/>
            <a:ext cx="806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6" name="Line 50"/>
          <p:cNvSpPr>
            <a:spLocks noChangeShapeType="1"/>
          </p:cNvSpPr>
          <p:nvPr/>
        </p:nvSpPr>
        <p:spPr bwMode="auto">
          <a:xfrm>
            <a:off x="4705349" y="3505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7" name="Line 51"/>
          <p:cNvSpPr>
            <a:spLocks noChangeShapeType="1"/>
          </p:cNvSpPr>
          <p:nvPr/>
        </p:nvSpPr>
        <p:spPr bwMode="auto">
          <a:xfrm>
            <a:off x="4694237" y="990601"/>
            <a:ext cx="11112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" name="Text Box 52"/>
          <p:cNvSpPr txBox="1">
            <a:spLocks noChangeArrowheads="1"/>
          </p:cNvSpPr>
          <p:nvPr/>
        </p:nvSpPr>
        <p:spPr bwMode="auto">
          <a:xfrm>
            <a:off x="4819649" y="2468563"/>
            <a:ext cx="3889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reg1</a:t>
            </a:r>
          </a:p>
        </p:txBody>
      </p: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4819649" y="2928938"/>
            <a:ext cx="3889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reg2</a:t>
            </a:r>
          </a:p>
        </p:txBody>
      </p:sp>
      <p:sp>
        <p:nvSpPr>
          <p:cNvPr id="50" name="Text Box 54"/>
          <p:cNvSpPr txBox="1">
            <a:spLocks noChangeArrowheads="1"/>
          </p:cNvSpPr>
          <p:nvPr/>
        </p:nvSpPr>
        <p:spPr bwMode="auto">
          <a:xfrm>
            <a:off x="4819649" y="3389313"/>
            <a:ext cx="404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regw</a:t>
            </a:r>
          </a:p>
        </p:txBody>
      </p:sp>
      <p:sp>
        <p:nvSpPr>
          <p:cNvPr id="51" name="Line 55"/>
          <p:cNvSpPr>
            <a:spLocks noChangeShapeType="1"/>
          </p:cNvSpPr>
          <p:nvPr/>
        </p:nvSpPr>
        <p:spPr bwMode="auto">
          <a:xfrm flipH="1">
            <a:off x="4473574" y="2965450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" name="Text Box 56"/>
          <p:cNvSpPr txBox="1">
            <a:spLocks noChangeArrowheads="1"/>
          </p:cNvSpPr>
          <p:nvPr/>
        </p:nvSpPr>
        <p:spPr bwMode="auto">
          <a:xfrm>
            <a:off x="4359274" y="28527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53" name="Text Box 57"/>
          <p:cNvSpPr txBox="1">
            <a:spLocks noChangeArrowheads="1"/>
          </p:cNvSpPr>
          <p:nvPr/>
        </p:nvSpPr>
        <p:spPr bwMode="auto">
          <a:xfrm>
            <a:off x="4059051" y="2883344"/>
            <a:ext cx="4333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IR5-4</a:t>
            </a:r>
          </a:p>
        </p:txBody>
      </p:sp>
      <p:sp>
        <p:nvSpPr>
          <p:cNvPr id="54" name="Text Box 58"/>
          <p:cNvSpPr txBox="1">
            <a:spLocks noChangeArrowheads="1"/>
          </p:cNvSpPr>
          <p:nvPr/>
        </p:nvSpPr>
        <p:spPr bwMode="auto">
          <a:xfrm>
            <a:off x="7819718" y="731044"/>
            <a:ext cx="5229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IR4.6-7</a:t>
            </a:r>
            <a:endParaRPr lang="en-US" altLang="en-US" dirty="0"/>
          </a:p>
        </p:txBody>
      </p:sp>
      <p:sp>
        <p:nvSpPr>
          <p:cNvPr id="55" name="Line 59"/>
          <p:cNvSpPr>
            <a:spLocks noChangeShapeType="1"/>
          </p:cNvSpPr>
          <p:nvPr/>
        </p:nvSpPr>
        <p:spPr bwMode="auto">
          <a:xfrm>
            <a:off x="5646880" y="2575719"/>
            <a:ext cx="299895" cy="103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>
            <a:off x="5646880" y="3244453"/>
            <a:ext cx="29989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1" name="Rectangle 65"/>
          <p:cNvSpPr>
            <a:spLocks noChangeArrowheads="1"/>
          </p:cNvSpPr>
          <p:nvPr/>
        </p:nvSpPr>
        <p:spPr bwMode="auto">
          <a:xfrm>
            <a:off x="6356349" y="2276475"/>
            <a:ext cx="192088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2" name="Text Box 66"/>
          <p:cNvSpPr txBox="1">
            <a:spLocks noChangeArrowheads="1"/>
          </p:cNvSpPr>
          <p:nvPr/>
        </p:nvSpPr>
        <p:spPr bwMode="auto">
          <a:xfrm>
            <a:off x="6286499" y="2428875"/>
            <a:ext cx="314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R1</a:t>
            </a:r>
          </a:p>
        </p:txBody>
      </p:sp>
      <p:sp>
        <p:nvSpPr>
          <p:cNvPr id="63" name="Rectangle 67"/>
          <p:cNvSpPr>
            <a:spLocks noChangeArrowheads="1"/>
          </p:cNvSpPr>
          <p:nvPr/>
        </p:nvSpPr>
        <p:spPr bwMode="auto">
          <a:xfrm>
            <a:off x="6356349" y="2928938"/>
            <a:ext cx="192088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4" name="Text Box 68"/>
          <p:cNvSpPr txBox="1">
            <a:spLocks noChangeArrowheads="1"/>
          </p:cNvSpPr>
          <p:nvPr/>
        </p:nvSpPr>
        <p:spPr bwMode="auto">
          <a:xfrm>
            <a:off x="6288087" y="3081338"/>
            <a:ext cx="3143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R2</a:t>
            </a:r>
          </a:p>
        </p:txBody>
      </p:sp>
      <p:sp>
        <p:nvSpPr>
          <p:cNvPr id="71" name="Line 75"/>
          <p:cNvSpPr>
            <a:spLocks noChangeShapeType="1"/>
          </p:cNvSpPr>
          <p:nvPr/>
        </p:nvSpPr>
        <p:spPr bwMode="auto">
          <a:xfrm>
            <a:off x="6548437" y="2546348"/>
            <a:ext cx="758031" cy="5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3" name="Text Box 77"/>
          <p:cNvSpPr txBox="1">
            <a:spLocks noChangeArrowheads="1"/>
          </p:cNvSpPr>
          <p:nvPr/>
        </p:nvSpPr>
        <p:spPr bwMode="auto">
          <a:xfrm>
            <a:off x="6664324" y="23542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0" name="AutoShape 84"/>
          <p:cNvSpPr>
            <a:spLocks noChangeArrowheads="1"/>
          </p:cNvSpPr>
          <p:nvPr/>
        </p:nvSpPr>
        <p:spPr bwMode="auto">
          <a:xfrm rot="16200000">
            <a:off x="6498431" y="3679031"/>
            <a:ext cx="1727200" cy="306388"/>
          </a:xfrm>
          <a:custGeom>
            <a:avLst/>
            <a:gdLst>
              <a:gd name="T0" fmla="*/ 120848026 w 21600"/>
              <a:gd name="T1" fmla="*/ 2173000 h 21600"/>
              <a:gd name="T2" fmla="*/ 69056015 w 21600"/>
              <a:gd name="T3" fmla="*/ 4346000 h 21600"/>
              <a:gd name="T4" fmla="*/ 17264004 w 21600"/>
              <a:gd name="T5" fmla="*/ 2173000 h 21600"/>
              <a:gd name="T6" fmla="*/ 6905601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1" name="Line 85"/>
          <p:cNvSpPr>
            <a:spLocks noChangeShapeType="1"/>
          </p:cNvSpPr>
          <p:nvPr/>
        </p:nvSpPr>
        <p:spPr bwMode="auto">
          <a:xfrm>
            <a:off x="7515225" y="3658393"/>
            <a:ext cx="207962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" name="Line 86"/>
          <p:cNvSpPr>
            <a:spLocks noChangeShapeType="1"/>
          </p:cNvSpPr>
          <p:nvPr/>
        </p:nvSpPr>
        <p:spPr bwMode="auto">
          <a:xfrm flipH="1">
            <a:off x="7531099" y="3581400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3" name="Text Box 87"/>
          <p:cNvSpPr txBox="1">
            <a:spLocks noChangeArrowheads="1"/>
          </p:cNvSpPr>
          <p:nvPr/>
        </p:nvSpPr>
        <p:spPr bwMode="auto">
          <a:xfrm>
            <a:off x="7488237" y="338709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84" name="Line 88"/>
          <p:cNvSpPr>
            <a:spLocks noChangeShapeType="1"/>
          </p:cNvSpPr>
          <p:nvPr/>
        </p:nvSpPr>
        <p:spPr bwMode="auto">
          <a:xfrm>
            <a:off x="7323137" y="28924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5" name="Text Box 89"/>
          <p:cNvSpPr txBox="1">
            <a:spLocks noChangeArrowheads="1"/>
          </p:cNvSpPr>
          <p:nvPr/>
        </p:nvSpPr>
        <p:spPr bwMode="auto">
          <a:xfrm>
            <a:off x="7097158" y="2747778"/>
            <a:ext cx="4397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/>
              <a:t>ALU2</a:t>
            </a:r>
          </a:p>
        </p:txBody>
      </p:sp>
      <p:sp>
        <p:nvSpPr>
          <p:cNvPr id="86" name="Line 90"/>
          <p:cNvSpPr>
            <a:spLocks noChangeShapeType="1"/>
          </p:cNvSpPr>
          <p:nvPr/>
        </p:nvSpPr>
        <p:spPr bwMode="auto">
          <a:xfrm flipV="1">
            <a:off x="6548437" y="3197225"/>
            <a:ext cx="6921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7" name="Line 91"/>
          <p:cNvSpPr>
            <a:spLocks noChangeShapeType="1"/>
          </p:cNvSpPr>
          <p:nvPr/>
        </p:nvSpPr>
        <p:spPr bwMode="auto">
          <a:xfrm flipH="1">
            <a:off x="6816724" y="31210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Text Box 92"/>
          <p:cNvSpPr txBox="1">
            <a:spLocks noChangeArrowheads="1"/>
          </p:cNvSpPr>
          <p:nvPr/>
        </p:nvSpPr>
        <p:spPr bwMode="auto">
          <a:xfrm>
            <a:off x="6702424" y="29686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9" name="Line 93"/>
          <p:cNvSpPr>
            <a:spLocks noChangeShapeType="1"/>
          </p:cNvSpPr>
          <p:nvPr/>
        </p:nvSpPr>
        <p:spPr bwMode="auto">
          <a:xfrm flipH="1">
            <a:off x="4281487" y="2697163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0" name="Text Box 94"/>
          <p:cNvSpPr txBox="1">
            <a:spLocks noChangeArrowheads="1"/>
          </p:cNvSpPr>
          <p:nvPr/>
        </p:nvSpPr>
        <p:spPr bwMode="auto">
          <a:xfrm>
            <a:off x="4205287" y="2544763"/>
            <a:ext cx="203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2</a:t>
            </a:r>
          </a:p>
        </p:txBody>
      </p:sp>
      <p:sp>
        <p:nvSpPr>
          <p:cNvPr id="93" name="Text Box 98"/>
          <p:cNvSpPr txBox="1">
            <a:spLocks noChangeArrowheads="1"/>
          </p:cNvSpPr>
          <p:nvPr/>
        </p:nvSpPr>
        <p:spPr bwMode="auto">
          <a:xfrm>
            <a:off x="6702424" y="33528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95" name="Rectangle 100"/>
          <p:cNvSpPr>
            <a:spLocks noChangeArrowheads="1"/>
          </p:cNvSpPr>
          <p:nvPr/>
        </p:nvSpPr>
        <p:spPr bwMode="auto">
          <a:xfrm>
            <a:off x="5319712" y="3735388"/>
            <a:ext cx="190500" cy="26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SE</a:t>
            </a:r>
          </a:p>
        </p:txBody>
      </p:sp>
      <p:sp>
        <p:nvSpPr>
          <p:cNvPr id="96" name="Line 101"/>
          <p:cNvSpPr>
            <a:spLocks noChangeShapeType="1"/>
          </p:cNvSpPr>
          <p:nvPr/>
        </p:nvSpPr>
        <p:spPr bwMode="auto">
          <a:xfrm flipV="1">
            <a:off x="5511799" y="3887788"/>
            <a:ext cx="16970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7" name="Line 102"/>
          <p:cNvSpPr>
            <a:spLocks noChangeShapeType="1"/>
          </p:cNvSpPr>
          <p:nvPr/>
        </p:nvSpPr>
        <p:spPr bwMode="auto">
          <a:xfrm flipH="1">
            <a:off x="5856287" y="3811588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8" name="Text Box 103"/>
          <p:cNvSpPr txBox="1">
            <a:spLocks noChangeArrowheads="1"/>
          </p:cNvSpPr>
          <p:nvPr/>
        </p:nvSpPr>
        <p:spPr bwMode="auto">
          <a:xfrm>
            <a:off x="5741987" y="36972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99" name="Line 104"/>
          <p:cNvSpPr>
            <a:spLocks noChangeShapeType="1"/>
          </p:cNvSpPr>
          <p:nvPr/>
        </p:nvSpPr>
        <p:spPr bwMode="auto">
          <a:xfrm>
            <a:off x="4321174" y="3889375"/>
            <a:ext cx="99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0" name="Line 105"/>
          <p:cNvSpPr>
            <a:spLocks noChangeShapeType="1"/>
          </p:cNvSpPr>
          <p:nvPr/>
        </p:nvSpPr>
        <p:spPr bwMode="auto">
          <a:xfrm>
            <a:off x="4321174" y="3044825"/>
            <a:ext cx="0" cy="84455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 b="1" dirty="0"/>
          </a:p>
        </p:txBody>
      </p:sp>
      <p:sp>
        <p:nvSpPr>
          <p:cNvPr id="101" name="Text Box 106"/>
          <p:cNvSpPr txBox="1">
            <a:spLocks noChangeArrowheads="1"/>
          </p:cNvSpPr>
          <p:nvPr/>
        </p:nvSpPr>
        <p:spPr bwMode="auto">
          <a:xfrm>
            <a:off x="4256087" y="3706813"/>
            <a:ext cx="4381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Imm4</a:t>
            </a:r>
          </a:p>
        </p:txBody>
      </p:sp>
      <p:sp>
        <p:nvSpPr>
          <p:cNvPr id="102" name="Rectangle 107"/>
          <p:cNvSpPr>
            <a:spLocks noChangeArrowheads="1"/>
          </p:cNvSpPr>
          <p:nvPr/>
        </p:nvSpPr>
        <p:spPr bwMode="auto">
          <a:xfrm>
            <a:off x="5319712" y="4043363"/>
            <a:ext cx="190500" cy="26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ZE</a:t>
            </a:r>
          </a:p>
        </p:txBody>
      </p:sp>
      <p:sp>
        <p:nvSpPr>
          <p:cNvPr id="103" name="Line 108"/>
          <p:cNvSpPr>
            <a:spLocks noChangeShapeType="1"/>
          </p:cNvSpPr>
          <p:nvPr/>
        </p:nvSpPr>
        <p:spPr bwMode="auto">
          <a:xfrm flipV="1">
            <a:off x="5511799" y="4194970"/>
            <a:ext cx="1728788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4" name="Line 109"/>
          <p:cNvSpPr>
            <a:spLocks noChangeShapeType="1"/>
          </p:cNvSpPr>
          <p:nvPr/>
        </p:nvSpPr>
        <p:spPr bwMode="auto">
          <a:xfrm flipH="1">
            <a:off x="5856287" y="4156075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5" name="Text Box 110"/>
          <p:cNvSpPr txBox="1">
            <a:spLocks noChangeArrowheads="1"/>
          </p:cNvSpPr>
          <p:nvPr/>
        </p:nvSpPr>
        <p:spPr bwMode="auto">
          <a:xfrm>
            <a:off x="5741987" y="40036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106" name="Line 111"/>
          <p:cNvSpPr>
            <a:spLocks noChangeShapeType="1"/>
          </p:cNvSpPr>
          <p:nvPr/>
        </p:nvSpPr>
        <p:spPr bwMode="auto">
          <a:xfrm>
            <a:off x="4321174" y="4195763"/>
            <a:ext cx="99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" name="Text Box 112"/>
          <p:cNvSpPr txBox="1">
            <a:spLocks noChangeArrowheads="1"/>
          </p:cNvSpPr>
          <p:nvPr/>
        </p:nvSpPr>
        <p:spPr bwMode="auto">
          <a:xfrm>
            <a:off x="4256087" y="4013200"/>
            <a:ext cx="438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Imm5</a:t>
            </a:r>
          </a:p>
        </p:txBody>
      </p:sp>
      <p:sp>
        <p:nvSpPr>
          <p:cNvPr id="108" name="Line 113"/>
          <p:cNvSpPr>
            <a:spLocks noChangeShapeType="1"/>
          </p:cNvSpPr>
          <p:nvPr/>
        </p:nvSpPr>
        <p:spPr bwMode="auto">
          <a:xfrm>
            <a:off x="4321174" y="3889375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" name="Line 114"/>
          <p:cNvSpPr>
            <a:spLocks noChangeShapeType="1"/>
          </p:cNvSpPr>
          <p:nvPr/>
        </p:nvSpPr>
        <p:spPr bwMode="auto">
          <a:xfrm flipH="1">
            <a:off x="4972049" y="381158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0" name="Text Box 115"/>
          <p:cNvSpPr txBox="1">
            <a:spLocks noChangeArrowheads="1"/>
          </p:cNvSpPr>
          <p:nvPr/>
        </p:nvSpPr>
        <p:spPr bwMode="auto">
          <a:xfrm>
            <a:off x="4857749" y="36972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111" name="Line 116"/>
          <p:cNvSpPr>
            <a:spLocks noChangeShapeType="1"/>
          </p:cNvSpPr>
          <p:nvPr/>
        </p:nvSpPr>
        <p:spPr bwMode="auto">
          <a:xfrm flipH="1">
            <a:off x="4972049" y="41179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2" name="Text Box 117"/>
          <p:cNvSpPr txBox="1">
            <a:spLocks noChangeArrowheads="1"/>
          </p:cNvSpPr>
          <p:nvPr/>
        </p:nvSpPr>
        <p:spPr bwMode="auto">
          <a:xfrm>
            <a:off x="4857749" y="40036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113" name="Text Box 118"/>
          <p:cNvSpPr txBox="1">
            <a:spLocks noChangeArrowheads="1"/>
          </p:cNvSpPr>
          <p:nvPr/>
        </p:nvSpPr>
        <p:spPr bwMode="auto">
          <a:xfrm>
            <a:off x="5259724" y="2461418"/>
            <a:ext cx="441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data1</a:t>
            </a:r>
          </a:p>
        </p:txBody>
      </p:sp>
      <p:sp>
        <p:nvSpPr>
          <p:cNvPr id="114" name="Text Box 119"/>
          <p:cNvSpPr txBox="1">
            <a:spLocks noChangeArrowheads="1"/>
          </p:cNvSpPr>
          <p:nvPr/>
        </p:nvSpPr>
        <p:spPr bwMode="auto">
          <a:xfrm>
            <a:off x="5273675" y="3102585"/>
            <a:ext cx="441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data2</a:t>
            </a:r>
          </a:p>
        </p:txBody>
      </p:sp>
      <p:sp>
        <p:nvSpPr>
          <p:cNvPr id="115" name="Text Box 120"/>
          <p:cNvSpPr txBox="1">
            <a:spLocks noChangeArrowheads="1"/>
          </p:cNvSpPr>
          <p:nvPr/>
        </p:nvSpPr>
        <p:spPr bwMode="auto">
          <a:xfrm>
            <a:off x="5257800" y="336629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err="1"/>
              <a:t>dataw</a:t>
            </a:r>
            <a:endParaRPr lang="en-US" altLang="en-US" dirty="0"/>
          </a:p>
        </p:txBody>
      </p:sp>
      <p:sp>
        <p:nvSpPr>
          <p:cNvPr id="116" name="Line 121"/>
          <p:cNvSpPr>
            <a:spLocks noChangeShapeType="1"/>
          </p:cNvSpPr>
          <p:nvPr/>
        </p:nvSpPr>
        <p:spPr bwMode="auto">
          <a:xfrm flipH="1" flipV="1">
            <a:off x="5646880" y="3504406"/>
            <a:ext cx="709468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7" name="Line 122"/>
          <p:cNvSpPr>
            <a:spLocks noChangeShapeType="1"/>
          </p:cNvSpPr>
          <p:nvPr/>
        </p:nvSpPr>
        <p:spPr bwMode="auto">
          <a:xfrm flipH="1">
            <a:off x="6240462" y="3427413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8" name="Text Box 123"/>
          <p:cNvSpPr txBox="1">
            <a:spLocks noChangeArrowheads="1"/>
          </p:cNvSpPr>
          <p:nvPr/>
        </p:nvSpPr>
        <p:spPr bwMode="auto">
          <a:xfrm>
            <a:off x="6126162" y="32750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19" name="Line 124"/>
          <p:cNvSpPr>
            <a:spLocks noChangeShapeType="1"/>
          </p:cNvSpPr>
          <p:nvPr/>
        </p:nvSpPr>
        <p:spPr bwMode="auto">
          <a:xfrm>
            <a:off x="6356349" y="3505200"/>
            <a:ext cx="0" cy="998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0" name="Freeform 125"/>
          <p:cNvSpPr>
            <a:spLocks/>
          </p:cNvSpPr>
          <p:nvPr/>
        </p:nvSpPr>
        <p:spPr bwMode="auto">
          <a:xfrm>
            <a:off x="7723187" y="2047875"/>
            <a:ext cx="766762" cy="1881188"/>
          </a:xfrm>
          <a:custGeom>
            <a:avLst/>
            <a:gdLst>
              <a:gd name="T0" fmla="*/ 0 w 483"/>
              <a:gd name="T1" fmla="*/ 0 h 1185"/>
              <a:gd name="T2" fmla="*/ 0 w 483"/>
              <a:gd name="T3" fmla="*/ 652463 h 1185"/>
              <a:gd name="T4" fmla="*/ 344487 w 483"/>
              <a:gd name="T5" fmla="*/ 922338 h 1185"/>
              <a:gd name="T6" fmla="*/ 0 w 483"/>
              <a:gd name="T7" fmla="*/ 1228725 h 1185"/>
              <a:gd name="T8" fmla="*/ 0 w 483"/>
              <a:gd name="T9" fmla="*/ 1881188 h 1185"/>
              <a:gd name="T10" fmla="*/ 766762 w 483"/>
              <a:gd name="T11" fmla="*/ 1344613 h 1185"/>
              <a:gd name="T12" fmla="*/ 766762 w 483"/>
              <a:gd name="T13" fmla="*/ 460375 h 1185"/>
              <a:gd name="T14" fmla="*/ 0 w 483"/>
              <a:gd name="T15" fmla="*/ 0 h 11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83"/>
              <a:gd name="T25" fmla="*/ 0 h 1185"/>
              <a:gd name="T26" fmla="*/ 483 w 483"/>
              <a:gd name="T27" fmla="*/ 1185 h 11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83" h="1185">
                <a:moveTo>
                  <a:pt x="0" y="0"/>
                </a:moveTo>
                <a:lnTo>
                  <a:pt x="0" y="411"/>
                </a:lnTo>
                <a:lnTo>
                  <a:pt x="217" y="581"/>
                </a:lnTo>
                <a:lnTo>
                  <a:pt x="0" y="774"/>
                </a:lnTo>
                <a:lnTo>
                  <a:pt x="0" y="1185"/>
                </a:lnTo>
                <a:lnTo>
                  <a:pt x="483" y="847"/>
                </a:lnTo>
                <a:lnTo>
                  <a:pt x="483" y="29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3" name="Line 128"/>
          <p:cNvSpPr>
            <a:spLocks noChangeShapeType="1"/>
          </p:cNvSpPr>
          <p:nvPr/>
        </p:nvSpPr>
        <p:spPr bwMode="auto">
          <a:xfrm>
            <a:off x="1384300" y="4081463"/>
            <a:ext cx="30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4" name="Line 129"/>
          <p:cNvSpPr>
            <a:spLocks noChangeShapeType="1"/>
          </p:cNvSpPr>
          <p:nvPr/>
        </p:nvSpPr>
        <p:spPr bwMode="auto">
          <a:xfrm>
            <a:off x="1384300" y="4081463"/>
            <a:ext cx="0" cy="1114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5" name="Line 130"/>
          <p:cNvSpPr>
            <a:spLocks noChangeShapeType="1"/>
          </p:cNvSpPr>
          <p:nvPr/>
        </p:nvSpPr>
        <p:spPr bwMode="auto">
          <a:xfrm>
            <a:off x="1384300" y="5195888"/>
            <a:ext cx="52419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6" name="Line 131"/>
          <p:cNvSpPr>
            <a:spLocks noChangeShapeType="1"/>
          </p:cNvSpPr>
          <p:nvPr/>
        </p:nvSpPr>
        <p:spPr bwMode="auto">
          <a:xfrm>
            <a:off x="6626224" y="2546350"/>
            <a:ext cx="0" cy="2649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7" name="Line 133"/>
          <p:cNvSpPr>
            <a:spLocks noChangeShapeType="1"/>
          </p:cNvSpPr>
          <p:nvPr/>
        </p:nvSpPr>
        <p:spPr bwMode="auto">
          <a:xfrm>
            <a:off x="846138" y="3082925"/>
            <a:ext cx="42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8" name="Line 134"/>
          <p:cNvSpPr>
            <a:spLocks noChangeShapeType="1"/>
          </p:cNvSpPr>
          <p:nvPr/>
        </p:nvSpPr>
        <p:spPr bwMode="auto">
          <a:xfrm flipV="1">
            <a:off x="846138" y="1470025"/>
            <a:ext cx="0" cy="161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9" name="Line 135"/>
          <p:cNvSpPr>
            <a:spLocks noChangeShapeType="1"/>
          </p:cNvSpPr>
          <p:nvPr/>
        </p:nvSpPr>
        <p:spPr bwMode="auto">
          <a:xfrm flipV="1">
            <a:off x="6702424" y="1470025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0" name="Line 136"/>
          <p:cNvSpPr>
            <a:spLocks noChangeShapeType="1"/>
          </p:cNvSpPr>
          <p:nvPr/>
        </p:nvSpPr>
        <p:spPr bwMode="auto">
          <a:xfrm flipH="1">
            <a:off x="846138" y="1470024"/>
            <a:ext cx="5856286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1" name="Rectangle 138"/>
          <p:cNvSpPr>
            <a:spLocks noChangeArrowheads="1"/>
          </p:cNvSpPr>
          <p:nvPr/>
        </p:nvSpPr>
        <p:spPr bwMode="auto">
          <a:xfrm>
            <a:off x="8720137" y="2660650"/>
            <a:ext cx="192087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2" name="Line 139"/>
          <p:cNvSpPr>
            <a:spLocks noChangeShapeType="1"/>
          </p:cNvSpPr>
          <p:nvPr/>
        </p:nvSpPr>
        <p:spPr bwMode="auto">
          <a:xfrm>
            <a:off x="8489949" y="2928938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" name="AutoShape 140"/>
          <p:cNvSpPr>
            <a:spLocks noChangeArrowheads="1"/>
          </p:cNvSpPr>
          <p:nvPr/>
        </p:nvSpPr>
        <p:spPr bwMode="auto">
          <a:xfrm rot="10800000">
            <a:off x="6088062" y="4503738"/>
            <a:ext cx="498475" cy="192087"/>
          </a:xfrm>
          <a:custGeom>
            <a:avLst/>
            <a:gdLst>
              <a:gd name="T0" fmla="*/ 10065641 w 21600"/>
              <a:gd name="T1" fmla="*/ 854111 h 21600"/>
              <a:gd name="T2" fmla="*/ 5751801 w 21600"/>
              <a:gd name="T3" fmla="*/ 1708214 h 21600"/>
              <a:gd name="T4" fmla="*/ 1437939 w 21600"/>
              <a:gd name="T5" fmla="*/ 854111 h 21600"/>
              <a:gd name="T6" fmla="*/ 5751801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4" name="Line 141"/>
          <p:cNvSpPr>
            <a:spLocks noChangeShapeType="1"/>
          </p:cNvSpPr>
          <p:nvPr/>
        </p:nvSpPr>
        <p:spPr bwMode="auto">
          <a:xfrm rot="16200000" flipH="1">
            <a:off x="8965287" y="379253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5" name="Line 145"/>
          <p:cNvSpPr>
            <a:spLocks noChangeShapeType="1"/>
          </p:cNvSpPr>
          <p:nvPr/>
        </p:nvSpPr>
        <p:spPr bwMode="auto">
          <a:xfrm rot="16200000">
            <a:off x="6068218" y="4485481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6" name="Line 146"/>
          <p:cNvSpPr>
            <a:spLocks noChangeShapeType="1"/>
          </p:cNvSpPr>
          <p:nvPr/>
        </p:nvSpPr>
        <p:spPr bwMode="auto">
          <a:xfrm rot="16200000">
            <a:off x="6094015" y="4766072"/>
            <a:ext cx="1404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7" name="Line 148"/>
          <p:cNvSpPr>
            <a:spLocks noChangeShapeType="1"/>
          </p:cNvSpPr>
          <p:nvPr/>
        </p:nvSpPr>
        <p:spPr bwMode="auto">
          <a:xfrm flipV="1">
            <a:off x="6510337" y="4695824"/>
            <a:ext cx="0" cy="2818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8" name="Line 149"/>
          <p:cNvSpPr>
            <a:spLocks noChangeShapeType="1"/>
          </p:cNvSpPr>
          <p:nvPr/>
        </p:nvSpPr>
        <p:spPr bwMode="auto">
          <a:xfrm>
            <a:off x="5761037" y="4977680"/>
            <a:ext cx="3266282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9" name="Line 150"/>
          <p:cNvSpPr>
            <a:spLocks noChangeShapeType="1"/>
          </p:cNvSpPr>
          <p:nvPr/>
        </p:nvSpPr>
        <p:spPr bwMode="auto">
          <a:xfrm flipH="1" flipV="1">
            <a:off x="9027317" y="2915443"/>
            <a:ext cx="1" cy="206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0" name="Line 151"/>
          <p:cNvSpPr>
            <a:spLocks noChangeShapeType="1"/>
          </p:cNvSpPr>
          <p:nvPr/>
        </p:nvSpPr>
        <p:spPr bwMode="auto">
          <a:xfrm flipV="1">
            <a:off x="8912224" y="2913063"/>
            <a:ext cx="1150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1" name="Text Box 152"/>
          <p:cNvSpPr txBox="1">
            <a:spLocks noChangeArrowheads="1"/>
          </p:cNvSpPr>
          <p:nvPr/>
        </p:nvSpPr>
        <p:spPr bwMode="auto">
          <a:xfrm>
            <a:off x="8830369" y="3832224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142" name="Line 153"/>
          <p:cNvSpPr>
            <a:spLocks noChangeShapeType="1"/>
          </p:cNvSpPr>
          <p:nvPr/>
        </p:nvSpPr>
        <p:spPr bwMode="auto">
          <a:xfrm>
            <a:off x="4013199" y="4235450"/>
            <a:ext cx="11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" name="Line 154"/>
          <p:cNvSpPr>
            <a:spLocks noChangeShapeType="1"/>
          </p:cNvSpPr>
          <p:nvPr/>
        </p:nvSpPr>
        <p:spPr bwMode="auto">
          <a:xfrm>
            <a:off x="4129086" y="4235450"/>
            <a:ext cx="4243" cy="6008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4" name="Line 155"/>
          <p:cNvSpPr>
            <a:spLocks noChangeShapeType="1"/>
          </p:cNvSpPr>
          <p:nvPr/>
        </p:nvSpPr>
        <p:spPr bwMode="auto">
          <a:xfrm>
            <a:off x="4133330" y="4836319"/>
            <a:ext cx="2035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" name="Text Box 156"/>
          <p:cNvSpPr txBox="1">
            <a:spLocks noChangeArrowheads="1"/>
          </p:cNvSpPr>
          <p:nvPr/>
        </p:nvSpPr>
        <p:spPr bwMode="auto">
          <a:xfrm>
            <a:off x="5805487" y="4349602"/>
            <a:ext cx="4572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RegIn</a:t>
            </a:r>
            <a:endParaRPr lang="en-US" altLang="en-US" u="sng" dirty="0"/>
          </a:p>
        </p:txBody>
      </p:sp>
      <p:sp>
        <p:nvSpPr>
          <p:cNvPr id="146" name="Line 157"/>
          <p:cNvSpPr>
            <a:spLocks noChangeShapeType="1"/>
          </p:cNvSpPr>
          <p:nvPr/>
        </p:nvSpPr>
        <p:spPr bwMode="auto">
          <a:xfrm>
            <a:off x="8228012" y="21621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7" name="Text Box 158"/>
          <p:cNvSpPr txBox="1">
            <a:spLocks noChangeArrowheads="1"/>
          </p:cNvSpPr>
          <p:nvPr/>
        </p:nvSpPr>
        <p:spPr bwMode="auto">
          <a:xfrm>
            <a:off x="7962899" y="1970088"/>
            <a:ext cx="4968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ALUop</a:t>
            </a:r>
          </a:p>
        </p:txBody>
      </p:sp>
      <p:sp>
        <p:nvSpPr>
          <p:cNvPr id="148" name="Line 159"/>
          <p:cNvSpPr>
            <a:spLocks noChangeShapeType="1"/>
          </p:cNvSpPr>
          <p:nvPr/>
        </p:nvSpPr>
        <p:spPr bwMode="auto">
          <a:xfrm rot="16200000" flipH="1">
            <a:off x="8181974" y="21240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9" name="Text Box 160"/>
          <p:cNvSpPr txBox="1">
            <a:spLocks noChangeArrowheads="1"/>
          </p:cNvSpPr>
          <p:nvPr/>
        </p:nvSpPr>
        <p:spPr bwMode="auto">
          <a:xfrm>
            <a:off x="8221662" y="21224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150" name="Line 161"/>
          <p:cNvSpPr>
            <a:spLocks noChangeShapeType="1"/>
          </p:cNvSpPr>
          <p:nvPr/>
        </p:nvSpPr>
        <p:spPr bwMode="auto">
          <a:xfrm flipV="1">
            <a:off x="3898899" y="45434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1" name="Text Box 162"/>
          <p:cNvSpPr txBox="1">
            <a:spLocks noChangeArrowheads="1"/>
          </p:cNvSpPr>
          <p:nvPr/>
        </p:nvSpPr>
        <p:spPr bwMode="auto">
          <a:xfrm>
            <a:off x="3035300" y="4657725"/>
            <a:ext cx="6080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MDRload</a:t>
            </a:r>
          </a:p>
        </p:txBody>
      </p:sp>
      <p:sp>
        <p:nvSpPr>
          <p:cNvPr id="152" name="Line 163"/>
          <p:cNvSpPr>
            <a:spLocks noChangeShapeType="1"/>
          </p:cNvSpPr>
          <p:nvPr/>
        </p:nvSpPr>
        <p:spPr bwMode="auto">
          <a:xfrm>
            <a:off x="3936999" y="2162175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" name="Text Box 164"/>
          <p:cNvSpPr txBox="1">
            <a:spLocks noChangeArrowheads="1"/>
          </p:cNvSpPr>
          <p:nvPr/>
        </p:nvSpPr>
        <p:spPr bwMode="auto">
          <a:xfrm>
            <a:off x="3724441" y="1946275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IR2ld</a:t>
            </a:r>
            <a:endParaRPr lang="en-US" altLang="en-US" u="sng" dirty="0"/>
          </a:p>
        </p:txBody>
      </p:sp>
      <p:sp>
        <p:nvSpPr>
          <p:cNvPr id="154" name="Text Box 166"/>
          <p:cNvSpPr txBox="1">
            <a:spLocks noChangeArrowheads="1"/>
          </p:cNvSpPr>
          <p:nvPr/>
        </p:nvSpPr>
        <p:spPr bwMode="auto">
          <a:xfrm rot="10800000">
            <a:off x="8643242" y="2696955"/>
            <a:ext cx="307777" cy="436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ALUout</a:t>
            </a:r>
          </a:p>
        </p:txBody>
      </p:sp>
      <p:sp>
        <p:nvSpPr>
          <p:cNvPr id="155" name="Text Box 167"/>
          <p:cNvSpPr txBox="1">
            <a:spLocks noChangeArrowheads="1"/>
          </p:cNvSpPr>
          <p:nvPr/>
        </p:nvSpPr>
        <p:spPr bwMode="auto">
          <a:xfrm>
            <a:off x="5110162" y="2688679"/>
            <a:ext cx="354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 dirty="0"/>
              <a:t>RF</a:t>
            </a:r>
          </a:p>
        </p:txBody>
      </p:sp>
      <p:sp>
        <p:nvSpPr>
          <p:cNvPr id="156" name="Line 168"/>
          <p:cNvSpPr>
            <a:spLocks noChangeShapeType="1"/>
          </p:cNvSpPr>
          <p:nvPr/>
        </p:nvSpPr>
        <p:spPr bwMode="auto">
          <a:xfrm>
            <a:off x="5510212" y="22383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7" name="Text Box 169"/>
          <p:cNvSpPr txBox="1">
            <a:spLocks noChangeArrowheads="1"/>
          </p:cNvSpPr>
          <p:nvPr/>
        </p:nvSpPr>
        <p:spPr bwMode="auto">
          <a:xfrm>
            <a:off x="5249862" y="2046288"/>
            <a:ext cx="5556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RFWrite</a:t>
            </a:r>
          </a:p>
        </p:txBody>
      </p:sp>
      <p:sp>
        <p:nvSpPr>
          <p:cNvPr id="158" name="Rectangle 170"/>
          <p:cNvSpPr>
            <a:spLocks noChangeArrowheads="1"/>
          </p:cNvSpPr>
          <p:nvPr/>
        </p:nvSpPr>
        <p:spPr bwMode="auto">
          <a:xfrm>
            <a:off x="8029574" y="3927475"/>
            <a:ext cx="192088" cy="1920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9" name="Rectangle 171"/>
          <p:cNvSpPr>
            <a:spLocks noChangeArrowheads="1"/>
          </p:cNvSpPr>
          <p:nvPr/>
        </p:nvSpPr>
        <p:spPr bwMode="auto">
          <a:xfrm>
            <a:off x="8221662" y="3927475"/>
            <a:ext cx="192087" cy="1920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60" name="Text Box 172"/>
          <p:cNvSpPr txBox="1">
            <a:spLocks noChangeArrowheads="1"/>
          </p:cNvSpPr>
          <p:nvPr/>
        </p:nvSpPr>
        <p:spPr bwMode="auto">
          <a:xfrm>
            <a:off x="8029574" y="3927475"/>
            <a:ext cx="2571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N</a:t>
            </a:r>
          </a:p>
        </p:txBody>
      </p:sp>
      <p:sp>
        <p:nvSpPr>
          <p:cNvPr id="161" name="Text Box 173"/>
          <p:cNvSpPr txBox="1">
            <a:spLocks noChangeArrowheads="1"/>
          </p:cNvSpPr>
          <p:nvPr/>
        </p:nvSpPr>
        <p:spPr bwMode="auto">
          <a:xfrm>
            <a:off x="8221662" y="3927475"/>
            <a:ext cx="2460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</a:t>
            </a:r>
          </a:p>
        </p:txBody>
      </p:sp>
      <p:sp>
        <p:nvSpPr>
          <p:cNvPr id="162" name="Line 174"/>
          <p:cNvSpPr>
            <a:spLocks noChangeShapeType="1"/>
          </p:cNvSpPr>
          <p:nvPr/>
        </p:nvSpPr>
        <p:spPr bwMode="auto">
          <a:xfrm>
            <a:off x="8105774" y="3659188"/>
            <a:ext cx="0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3" name="Line 175"/>
          <p:cNvSpPr>
            <a:spLocks noChangeShapeType="1"/>
          </p:cNvSpPr>
          <p:nvPr/>
        </p:nvSpPr>
        <p:spPr bwMode="auto">
          <a:xfrm>
            <a:off x="8297862" y="3544888"/>
            <a:ext cx="0" cy="382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" name="Line 176"/>
          <p:cNvSpPr>
            <a:spLocks noChangeShapeType="1"/>
          </p:cNvSpPr>
          <p:nvPr/>
        </p:nvSpPr>
        <p:spPr bwMode="auto">
          <a:xfrm>
            <a:off x="7799387" y="4043363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5" name="Text Box 177"/>
          <p:cNvSpPr txBox="1">
            <a:spLocks noChangeArrowheads="1"/>
          </p:cNvSpPr>
          <p:nvPr/>
        </p:nvSpPr>
        <p:spPr bwMode="auto">
          <a:xfrm>
            <a:off x="7536895" y="4048918"/>
            <a:ext cx="6191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FlagWrite</a:t>
            </a:r>
            <a:endParaRPr lang="en-US" altLang="en-US" u="sng" dirty="0"/>
          </a:p>
        </p:txBody>
      </p:sp>
      <p:sp>
        <p:nvSpPr>
          <p:cNvPr id="166" name="Line 178"/>
          <p:cNvSpPr>
            <a:spLocks noChangeShapeType="1"/>
          </p:cNvSpPr>
          <p:nvPr/>
        </p:nvSpPr>
        <p:spPr bwMode="auto">
          <a:xfrm>
            <a:off x="8143874" y="4119563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7" name="Line 179"/>
          <p:cNvSpPr>
            <a:spLocks noChangeShapeType="1"/>
          </p:cNvSpPr>
          <p:nvPr/>
        </p:nvSpPr>
        <p:spPr bwMode="auto">
          <a:xfrm>
            <a:off x="8297862" y="4119563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8" name="Line 180"/>
          <p:cNvSpPr>
            <a:spLocks noChangeShapeType="1"/>
          </p:cNvSpPr>
          <p:nvPr/>
        </p:nvSpPr>
        <p:spPr bwMode="auto">
          <a:xfrm flipV="1">
            <a:off x="883860" y="391794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9" name="Text Box 181"/>
          <p:cNvSpPr txBox="1">
            <a:spLocks noChangeArrowheads="1"/>
          </p:cNvSpPr>
          <p:nvPr/>
        </p:nvSpPr>
        <p:spPr bwMode="auto">
          <a:xfrm>
            <a:off x="570725" y="4003675"/>
            <a:ext cx="5397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PCwrite</a:t>
            </a:r>
            <a:endParaRPr lang="en-US" altLang="en-US" u="sng" dirty="0"/>
          </a:p>
        </p:txBody>
      </p:sp>
      <p:sp>
        <p:nvSpPr>
          <p:cNvPr id="170" name="Line 182"/>
          <p:cNvSpPr>
            <a:spLocks noChangeShapeType="1"/>
          </p:cNvSpPr>
          <p:nvPr/>
        </p:nvSpPr>
        <p:spPr bwMode="auto">
          <a:xfrm flipV="1">
            <a:off x="8566149" y="1201738"/>
            <a:ext cx="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1" name="Line 183"/>
          <p:cNvSpPr>
            <a:spLocks noChangeShapeType="1"/>
          </p:cNvSpPr>
          <p:nvPr/>
        </p:nvSpPr>
        <p:spPr bwMode="auto">
          <a:xfrm flipH="1">
            <a:off x="269875" y="1201738"/>
            <a:ext cx="82970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2" name="Line 184"/>
          <p:cNvSpPr>
            <a:spLocks noChangeShapeType="1"/>
          </p:cNvSpPr>
          <p:nvPr/>
        </p:nvSpPr>
        <p:spPr bwMode="auto">
          <a:xfrm>
            <a:off x="269875" y="1210469"/>
            <a:ext cx="0" cy="2171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3" name="Line 185"/>
          <p:cNvSpPr>
            <a:spLocks noChangeShapeType="1"/>
          </p:cNvSpPr>
          <p:nvPr/>
        </p:nvSpPr>
        <p:spPr bwMode="auto">
          <a:xfrm flipV="1">
            <a:off x="583408" y="3567112"/>
            <a:ext cx="21193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" name="Line 186"/>
          <p:cNvSpPr>
            <a:spLocks noChangeShapeType="1"/>
          </p:cNvSpPr>
          <p:nvPr/>
        </p:nvSpPr>
        <p:spPr bwMode="auto">
          <a:xfrm rot="16200000" flipH="1">
            <a:off x="8528049" y="14319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5" name="Text Box 187"/>
          <p:cNvSpPr txBox="1">
            <a:spLocks noChangeArrowheads="1"/>
          </p:cNvSpPr>
          <p:nvPr/>
        </p:nvSpPr>
        <p:spPr bwMode="auto">
          <a:xfrm>
            <a:off x="8413749" y="14700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76" name="Line 188"/>
          <p:cNvSpPr>
            <a:spLocks noChangeShapeType="1"/>
          </p:cNvSpPr>
          <p:nvPr/>
        </p:nvSpPr>
        <p:spPr bwMode="auto">
          <a:xfrm>
            <a:off x="4321174" y="4389438"/>
            <a:ext cx="2887663" cy="70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7" name="Line 189"/>
          <p:cNvSpPr>
            <a:spLocks noChangeShapeType="1"/>
          </p:cNvSpPr>
          <p:nvPr/>
        </p:nvSpPr>
        <p:spPr bwMode="auto">
          <a:xfrm>
            <a:off x="4321174" y="4197350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8" name="Text Box 190"/>
          <p:cNvSpPr txBox="1">
            <a:spLocks noChangeArrowheads="1"/>
          </p:cNvSpPr>
          <p:nvPr/>
        </p:nvSpPr>
        <p:spPr bwMode="auto">
          <a:xfrm>
            <a:off x="4244974" y="4197350"/>
            <a:ext cx="438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Imm3</a:t>
            </a:r>
          </a:p>
        </p:txBody>
      </p:sp>
      <p:sp>
        <p:nvSpPr>
          <p:cNvPr id="179" name="Rectangle 191"/>
          <p:cNvSpPr>
            <a:spLocks noChangeArrowheads="1"/>
          </p:cNvSpPr>
          <p:nvPr/>
        </p:nvSpPr>
        <p:spPr bwMode="auto">
          <a:xfrm>
            <a:off x="5051424" y="4235450"/>
            <a:ext cx="190500" cy="268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ZE</a:t>
            </a:r>
          </a:p>
        </p:txBody>
      </p:sp>
      <p:sp>
        <p:nvSpPr>
          <p:cNvPr id="180" name="Text Box 192"/>
          <p:cNvSpPr txBox="1">
            <a:spLocks noChangeArrowheads="1"/>
          </p:cNvSpPr>
          <p:nvPr/>
        </p:nvSpPr>
        <p:spPr bwMode="auto">
          <a:xfrm>
            <a:off x="1187450" y="29765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81" name="Text Box 193"/>
          <p:cNvSpPr txBox="1">
            <a:spLocks noChangeArrowheads="1"/>
          </p:cNvSpPr>
          <p:nvPr/>
        </p:nvSpPr>
        <p:spPr bwMode="auto">
          <a:xfrm>
            <a:off x="1192213" y="33131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182" name="Text Box 194"/>
          <p:cNvSpPr txBox="1">
            <a:spLocks noChangeArrowheads="1"/>
          </p:cNvSpPr>
          <p:nvPr/>
        </p:nvSpPr>
        <p:spPr bwMode="auto">
          <a:xfrm>
            <a:off x="4359274" y="26606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183" name="Text Box 195"/>
          <p:cNvSpPr txBox="1">
            <a:spLocks noChangeArrowheads="1"/>
          </p:cNvSpPr>
          <p:nvPr/>
        </p:nvSpPr>
        <p:spPr bwMode="auto">
          <a:xfrm>
            <a:off x="4359274" y="22764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86" name="Text Box 198"/>
          <p:cNvSpPr txBox="1">
            <a:spLocks noChangeArrowheads="1"/>
          </p:cNvSpPr>
          <p:nvPr/>
        </p:nvSpPr>
        <p:spPr bwMode="auto">
          <a:xfrm>
            <a:off x="7129955" y="3121025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000</a:t>
            </a:r>
            <a:endParaRPr lang="en-US" altLang="en-US" dirty="0"/>
          </a:p>
        </p:txBody>
      </p:sp>
      <p:sp>
        <p:nvSpPr>
          <p:cNvPr id="188" name="Text Box 200"/>
          <p:cNvSpPr txBox="1">
            <a:spLocks noChangeArrowheads="1"/>
          </p:cNvSpPr>
          <p:nvPr/>
        </p:nvSpPr>
        <p:spPr bwMode="auto">
          <a:xfrm>
            <a:off x="7129955" y="3735388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001</a:t>
            </a:r>
            <a:endParaRPr lang="en-US" altLang="en-US" dirty="0"/>
          </a:p>
        </p:txBody>
      </p:sp>
      <p:sp>
        <p:nvSpPr>
          <p:cNvPr id="189" name="Text Box 201"/>
          <p:cNvSpPr txBox="1">
            <a:spLocks noChangeArrowheads="1"/>
          </p:cNvSpPr>
          <p:nvPr/>
        </p:nvSpPr>
        <p:spPr bwMode="auto">
          <a:xfrm>
            <a:off x="7129955" y="4043363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010</a:t>
            </a:r>
            <a:endParaRPr lang="en-US" altLang="en-US" dirty="0"/>
          </a:p>
        </p:txBody>
      </p:sp>
      <p:sp>
        <p:nvSpPr>
          <p:cNvPr id="190" name="Text Box 202"/>
          <p:cNvSpPr txBox="1">
            <a:spLocks noChangeArrowheads="1"/>
          </p:cNvSpPr>
          <p:nvPr/>
        </p:nvSpPr>
        <p:spPr bwMode="auto">
          <a:xfrm>
            <a:off x="7129955" y="4273550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011</a:t>
            </a:r>
            <a:endParaRPr lang="en-US" altLang="en-US" dirty="0"/>
          </a:p>
        </p:txBody>
      </p:sp>
      <p:sp>
        <p:nvSpPr>
          <p:cNvPr id="191" name="Text Box 203"/>
          <p:cNvSpPr txBox="1">
            <a:spLocks noChangeArrowheads="1"/>
          </p:cNvSpPr>
          <p:nvPr/>
        </p:nvSpPr>
        <p:spPr bwMode="auto">
          <a:xfrm>
            <a:off x="8059737" y="2852738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ALU</a:t>
            </a:r>
          </a:p>
        </p:txBody>
      </p:sp>
      <p:sp>
        <p:nvSpPr>
          <p:cNvPr id="200" name="Freeform 125"/>
          <p:cNvSpPr>
            <a:spLocks/>
          </p:cNvSpPr>
          <p:nvPr/>
        </p:nvSpPr>
        <p:spPr bwMode="auto">
          <a:xfrm rot="5400000">
            <a:off x="761594" y="4390372"/>
            <a:ext cx="257987" cy="661193"/>
          </a:xfrm>
          <a:custGeom>
            <a:avLst/>
            <a:gdLst>
              <a:gd name="T0" fmla="*/ 0 w 483"/>
              <a:gd name="T1" fmla="*/ 0 h 1185"/>
              <a:gd name="T2" fmla="*/ 0 w 483"/>
              <a:gd name="T3" fmla="*/ 652463 h 1185"/>
              <a:gd name="T4" fmla="*/ 344487 w 483"/>
              <a:gd name="T5" fmla="*/ 922338 h 1185"/>
              <a:gd name="T6" fmla="*/ 0 w 483"/>
              <a:gd name="T7" fmla="*/ 1228725 h 1185"/>
              <a:gd name="T8" fmla="*/ 0 w 483"/>
              <a:gd name="T9" fmla="*/ 1881188 h 1185"/>
              <a:gd name="T10" fmla="*/ 766762 w 483"/>
              <a:gd name="T11" fmla="*/ 1344613 h 1185"/>
              <a:gd name="T12" fmla="*/ 766762 w 483"/>
              <a:gd name="T13" fmla="*/ 460375 h 1185"/>
              <a:gd name="T14" fmla="*/ 0 w 483"/>
              <a:gd name="T15" fmla="*/ 0 h 11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83"/>
              <a:gd name="T25" fmla="*/ 0 h 1185"/>
              <a:gd name="T26" fmla="*/ 483 w 483"/>
              <a:gd name="T27" fmla="*/ 1185 h 11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83" h="1185">
                <a:moveTo>
                  <a:pt x="0" y="0"/>
                </a:moveTo>
                <a:lnTo>
                  <a:pt x="0" y="411"/>
                </a:lnTo>
                <a:lnTo>
                  <a:pt x="217" y="581"/>
                </a:lnTo>
                <a:lnTo>
                  <a:pt x="0" y="774"/>
                </a:lnTo>
                <a:lnTo>
                  <a:pt x="0" y="1185"/>
                </a:lnTo>
                <a:lnTo>
                  <a:pt x="483" y="847"/>
                </a:lnTo>
                <a:lnTo>
                  <a:pt x="483" y="29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1" name="Line 175"/>
          <p:cNvSpPr>
            <a:spLocks noChangeShapeType="1"/>
          </p:cNvSpPr>
          <p:nvPr/>
        </p:nvSpPr>
        <p:spPr bwMode="auto">
          <a:xfrm flipH="1">
            <a:off x="1132644" y="3533770"/>
            <a:ext cx="3932" cy="10677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2" name="Line 175"/>
          <p:cNvSpPr>
            <a:spLocks noChangeShapeType="1"/>
          </p:cNvSpPr>
          <p:nvPr/>
        </p:nvSpPr>
        <p:spPr bwMode="auto">
          <a:xfrm>
            <a:off x="660364" y="4429125"/>
            <a:ext cx="0" cy="1723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3" name="AutoShape 11"/>
          <p:cNvSpPr>
            <a:spLocks noChangeArrowheads="1"/>
          </p:cNvSpPr>
          <p:nvPr/>
        </p:nvSpPr>
        <p:spPr bwMode="auto">
          <a:xfrm rot="16200000">
            <a:off x="180183" y="3467894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" name="Line 13"/>
          <p:cNvSpPr>
            <a:spLocks noChangeShapeType="1"/>
          </p:cNvSpPr>
          <p:nvPr/>
        </p:nvSpPr>
        <p:spPr bwMode="auto">
          <a:xfrm flipH="1">
            <a:off x="621507" y="3486944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6" name="Text Box 14"/>
          <p:cNvSpPr txBox="1">
            <a:spLocks noChangeArrowheads="1"/>
          </p:cNvSpPr>
          <p:nvPr/>
        </p:nvSpPr>
        <p:spPr bwMode="auto">
          <a:xfrm>
            <a:off x="507207" y="3334544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207" name="Line 25"/>
          <p:cNvSpPr>
            <a:spLocks noChangeShapeType="1"/>
          </p:cNvSpPr>
          <p:nvPr/>
        </p:nvSpPr>
        <p:spPr bwMode="auto">
          <a:xfrm>
            <a:off x="505620" y="3142457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8" name="Text Box 26"/>
          <p:cNvSpPr txBox="1">
            <a:spLocks noChangeArrowheads="1"/>
          </p:cNvSpPr>
          <p:nvPr/>
        </p:nvSpPr>
        <p:spPr bwMode="auto">
          <a:xfrm>
            <a:off x="250746" y="2950369"/>
            <a:ext cx="4764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smtClean="0"/>
              <a:t>PCSel</a:t>
            </a:r>
            <a:endParaRPr lang="en-US" altLang="en-US" u="sng" dirty="0"/>
          </a:p>
        </p:txBody>
      </p:sp>
      <p:sp>
        <p:nvSpPr>
          <p:cNvPr id="209" name="Text Box 192"/>
          <p:cNvSpPr txBox="1">
            <a:spLocks noChangeArrowheads="1"/>
          </p:cNvSpPr>
          <p:nvPr/>
        </p:nvSpPr>
        <p:spPr bwMode="auto">
          <a:xfrm>
            <a:off x="310357" y="3266282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210" name="Text Box 193"/>
          <p:cNvSpPr txBox="1">
            <a:spLocks noChangeArrowheads="1"/>
          </p:cNvSpPr>
          <p:nvPr/>
        </p:nvSpPr>
        <p:spPr bwMode="auto">
          <a:xfrm>
            <a:off x="315120" y="3602832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211" name="Text Box 14"/>
          <p:cNvSpPr txBox="1">
            <a:spLocks noChangeArrowheads="1"/>
          </p:cNvSpPr>
          <p:nvPr/>
        </p:nvSpPr>
        <p:spPr bwMode="auto">
          <a:xfrm>
            <a:off x="538957" y="4242446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212" name="Line 133"/>
          <p:cNvSpPr>
            <a:spLocks noChangeShapeType="1"/>
          </p:cNvSpPr>
          <p:nvPr/>
        </p:nvSpPr>
        <p:spPr bwMode="auto">
          <a:xfrm flipV="1">
            <a:off x="269875" y="3381708"/>
            <a:ext cx="121445" cy="5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3" name="Line 135"/>
          <p:cNvSpPr>
            <a:spLocks noChangeShapeType="1"/>
          </p:cNvSpPr>
          <p:nvPr/>
        </p:nvSpPr>
        <p:spPr bwMode="auto">
          <a:xfrm flipV="1">
            <a:off x="890588" y="4849962"/>
            <a:ext cx="0" cy="25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4" name="Line 130"/>
          <p:cNvSpPr>
            <a:spLocks noChangeShapeType="1"/>
          </p:cNvSpPr>
          <p:nvPr/>
        </p:nvSpPr>
        <p:spPr bwMode="auto">
          <a:xfrm flipV="1">
            <a:off x="279566" y="5105400"/>
            <a:ext cx="6042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" name="Line 124"/>
          <p:cNvSpPr>
            <a:spLocks noChangeShapeType="1"/>
          </p:cNvSpPr>
          <p:nvPr/>
        </p:nvSpPr>
        <p:spPr bwMode="auto">
          <a:xfrm>
            <a:off x="279566" y="3698875"/>
            <a:ext cx="0" cy="1409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6" name="Line 133"/>
          <p:cNvSpPr>
            <a:spLocks noChangeShapeType="1"/>
          </p:cNvSpPr>
          <p:nvPr/>
        </p:nvSpPr>
        <p:spPr bwMode="auto">
          <a:xfrm flipV="1">
            <a:off x="269875" y="3698875"/>
            <a:ext cx="121445" cy="5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2" name="Rectangle 27"/>
          <p:cNvSpPr>
            <a:spLocks noChangeArrowheads="1"/>
          </p:cNvSpPr>
          <p:nvPr/>
        </p:nvSpPr>
        <p:spPr bwMode="auto">
          <a:xfrm>
            <a:off x="3304382" y="2401887"/>
            <a:ext cx="192087" cy="126841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IR1</a:t>
            </a:r>
            <a:endParaRPr lang="en-US" altLang="en-US" dirty="0"/>
          </a:p>
        </p:txBody>
      </p:sp>
      <p:sp>
        <p:nvSpPr>
          <p:cNvPr id="193" name="Line 34"/>
          <p:cNvSpPr>
            <a:spLocks noChangeShapeType="1"/>
          </p:cNvSpPr>
          <p:nvPr/>
        </p:nvSpPr>
        <p:spPr bwMode="auto">
          <a:xfrm flipV="1">
            <a:off x="3505198" y="3045619"/>
            <a:ext cx="354014" cy="21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" name="Line 163"/>
          <p:cNvSpPr>
            <a:spLocks noChangeShapeType="1"/>
          </p:cNvSpPr>
          <p:nvPr/>
        </p:nvSpPr>
        <p:spPr bwMode="auto">
          <a:xfrm>
            <a:off x="3400425" y="2127189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5" name="Text Box 164"/>
          <p:cNvSpPr txBox="1">
            <a:spLocks noChangeArrowheads="1"/>
          </p:cNvSpPr>
          <p:nvPr/>
        </p:nvSpPr>
        <p:spPr bwMode="auto">
          <a:xfrm>
            <a:off x="3187868" y="1911289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IR1ld</a:t>
            </a:r>
            <a:endParaRPr lang="en-US" altLang="en-US" u="sng" dirty="0"/>
          </a:p>
        </p:txBody>
      </p:sp>
      <p:sp>
        <p:nvSpPr>
          <p:cNvPr id="196" name="Rectangle 27"/>
          <p:cNvSpPr>
            <a:spLocks noChangeArrowheads="1"/>
          </p:cNvSpPr>
          <p:nvPr/>
        </p:nvSpPr>
        <p:spPr bwMode="auto">
          <a:xfrm>
            <a:off x="6367462" y="1684339"/>
            <a:ext cx="192087" cy="469106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IR3</a:t>
            </a:r>
            <a:endParaRPr lang="en-US" altLang="en-US" dirty="0"/>
          </a:p>
        </p:txBody>
      </p:sp>
      <p:sp>
        <p:nvSpPr>
          <p:cNvPr id="197" name="Line 105"/>
          <p:cNvSpPr>
            <a:spLocks noChangeShapeType="1"/>
          </p:cNvSpPr>
          <p:nvPr/>
        </p:nvSpPr>
        <p:spPr bwMode="auto">
          <a:xfrm>
            <a:off x="4128293" y="1848644"/>
            <a:ext cx="5037" cy="1209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8" name="Line 104"/>
          <p:cNvSpPr>
            <a:spLocks noChangeShapeType="1"/>
          </p:cNvSpPr>
          <p:nvPr/>
        </p:nvSpPr>
        <p:spPr bwMode="auto">
          <a:xfrm>
            <a:off x="4128292" y="1848644"/>
            <a:ext cx="22391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9" name="Line 109"/>
          <p:cNvSpPr>
            <a:spLocks noChangeShapeType="1"/>
          </p:cNvSpPr>
          <p:nvPr/>
        </p:nvSpPr>
        <p:spPr bwMode="auto">
          <a:xfrm flipH="1">
            <a:off x="5800206" y="1757449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4" name="Text Box 110"/>
          <p:cNvSpPr txBox="1">
            <a:spLocks noChangeArrowheads="1"/>
          </p:cNvSpPr>
          <p:nvPr/>
        </p:nvSpPr>
        <p:spPr bwMode="auto">
          <a:xfrm>
            <a:off x="5646880" y="1684339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18" name="Line 163"/>
          <p:cNvSpPr>
            <a:spLocks noChangeShapeType="1"/>
          </p:cNvSpPr>
          <p:nvPr/>
        </p:nvSpPr>
        <p:spPr bwMode="auto">
          <a:xfrm>
            <a:off x="6453813" y="1422641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9" name="Text Box 164"/>
          <p:cNvSpPr txBox="1">
            <a:spLocks noChangeArrowheads="1"/>
          </p:cNvSpPr>
          <p:nvPr/>
        </p:nvSpPr>
        <p:spPr bwMode="auto">
          <a:xfrm>
            <a:off x="6109811" y="1206741"/>
            <a:ext cx="68800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IR3R1R2ld</a:t>
            </a:r>
            <a:endParaRPr lang="en-US" altLang="en-US" u="sng" dirty="0"/>
          </a:p>
        </p:txBody>
      </p:sp>
      <p:sp>
        <p:nvSpPr>
          <p:cNvPr id="220" name="Line 163"/>
          <p:cNvSpPr>
            <a:spLocks noChangeShapeType="1"/>
          </p:cNvSpPr>
          <p:nvPr/>
        </p:nvSpPr>
        <p:spPr bwMode="auto">
          <a:xfrm>
            <a:off x="6463505" y="2162175"/>
            <a:ext cx="0" cy="125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1" name="Line 163"/>
          <p:cNvSpPr>
            <a:spLocks noChangeShapeType="1"/>
          </p:cNvSpPr>
          <p:nvPr/>
        </p:nvSpPr>
        <p:spPr bwMode="auto">
          <a:xfrm>
            <a:off x="6463505" y="2807494"/>
            <a:ext cx="0" cy="125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7" name="Rectangle 27"/>
          <p:cNvSpPr>
            <a:spLocks noChangeArrowheads="1"/>
          </p:cNvSpPr>
          <p:nvPr/>
        </p:nvSpPr>
        <p:spPr bwMode="auto">
          <a:xfrm>
            <a:off x="8710776" y="1683040"/>
            <a:ext cx="192087" cy="469106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IR4</a:t>
            </a:r>
            <a:endParaRPr lang="en-US" altLang="en-US" dirty="0"/>
          </a:p>
        </p:txBody>
      </p:sp>
      <p:sp>
        <p:nvSpPr>
          <p:cNvPr id="222" name="Line 163"/>
          <p:cNvSpPr>
            <a:spLocks noChangeShapeType="1"/>
          </p:cNvSpPr>
          <p:nvPr/>
        </p:nvSpPr>
        <p:spPr bwMode="auto">
          <a:xfrm>
            <a:off x="8797127" y="1421342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3" name="Text Box 164"/>
          <p:cNvSpPr txBox="1">
            <a:spLocks noChangeArrowheads="1"/>
          </p:cNvSpPr>
          <p:nvPr/>
        </p:nvSpPr>
        <p:spPr bwMode="auto">
          <a:xfrm>
            <a:off x="8584572" y="1205442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IR4ld</a:t>
            </a:r>
            <a:endParaRPr lang="en-US" altLang="en-US" u="sng" dirty="0"/>
          </a:p>
        </p:txBody>
      </p:sp>
      <p:sp>
        <p:nvSpPr>
          <p:cNvPr id="224" name="Line 163"/>
          <p:cNvSpPr>
            <a:spLocks noChangeShapeType="1"/>
          </p:cNvSpPr>
          <p:nvPr/>
        </p:nvSpPr>
        <p:spPr bwMode="auto">
          <a:xfrm>
            <a:off x="8806818" y="2160876"/>
            <a:ext cx="9361" cy="482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" name="Line 104"/>
          <p:cNvSpPr>
            <a:spLocks noChangeShapeType="1"/>
          </p:cNvSpPr>
          <p:nvPr/>
        </p:nvSpPr>
        <p:spPr bwMode="auto">
          <a:xfrm>
            <a:off x="6548438" y="1856083"/>
            <a:ext cx="217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6" name="Line 109"/>
          <p:cNvSpPr>
            <a:spLocks noChangeShapeType="1"/>
          </p:cNvSpPr>
          <p:nvPr/>
        </p:nvSpPr>
        <p:spPr bwMode="auto">
          <a:xfrm flipH="1">
            <a:off x="7922153" y="1749510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7" name="Text Box 110"/>
          <p:cNvSpPr txBox="1">
            <a:spLocks noChangeArrowheads="1"/>
          </p:cNvSpPr>
          <p:nvPr/>
        </p:nvSpPr>
        <p:spPr bwMode="auto">
          <a:xfrm>
            <a:off x="7768827" y="16764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29" name="Line 151"/>
          <p:cNvSpPr>
            <a:spLocks noChangeShapeType="1"/>
          </p:cNvSpPr>
          <p:nvPr/>
        </p:nvSpPr>
        <p:spPr bwMode="auto">
          <a:xfrm flipV="1">
            <a:off x="8902863" y="1783556"/>
            <a:ext cx="1150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0" name="Line 150"/>
          <p:cNvSpPr>
            <a:spLocks noChangeShapeType="1"/>
          </p:cNvSpPr>
          <p:nvPr/>
        </p:nvSpPr>
        <p:spPr bwMode="auto">
          <a:xfrm flipH="1" flipV="1">
            <a:off x="9017956" y="971550"/>
            <a:ext cx="9361" cy="8120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1" name="Line 149"/>
          <p:cNvSpPr>
            <a:spLocks noChangeShapeType="1"/>
          </p:cNvSpPr>
          <p:nvPr/>
        </p:nvSpPr>
        <p:spPr bwMode="auto">
          <a:xfrm flipV="1">
            <a:off x="4694236" y="971548"/>
            <a:ext cx="4323721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4" name="Text Box 94"/>
          <p:cNvSpPr txBox="1">
            <a:spLocks noChangeArrowheads="1"/>
          </p:cNvSpPr>
          <p:nvPr/>
        </p:nvSpPr>
        <p:spPr bwMode="auto">
          <a:xfrm>
            <a:off x="7240587" y="787398"/>
            <a:ext cx="203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2</a:t>
            </a:r>
          </a:p>
        </p:txBody>
      </p:sp>
      <p:sp>
        <p:nvSpPr>
          <p:cNvPr id="235" name="Line 116"/>
          <p:cNvSpPr>
            <a:spLocks noChangeShapeType="1"/>
          </p:cNvSpPr>
          <p:nvPr/>
        </p:nvSpPr>
        <p:spPr bwMode="auto">
          <a:xfrm flipH="1">
            <a:off x="7365999" y="894554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" name="AutoShape 11"/>
          <p:cNvSpPr>
            <a:spLocks noChangeArrowheads="1"/>
          </p:cNvSpPr>
          <p:nvPr/>
        </p:nvSpPr>
        <p:spPr bwMode="auto">
          <a:xfrm rot="16200000">
            <a:off x="5734733" y="2361472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7" name="Line 12"/>
          <p:cNvSpPr>
            <a:spLocks noChangeShapeType="1"/>
          </p:cNvSpPr>
          <p:nvPr/>
        </p:nvSpPr>
        <p:spPr bwMode="auto">
          <a:xfrm>
            <a:off x="6137957" y="2458310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8" name="Line 13"/>
          <p:cNvSpPr>
            <a:spLocks noChangeShapeType="1"/>
          </p:cNvSpPr>
          <p:nvPr/>
        </p:nvSpPr>
        <p:spPr bwMode="auto">
          <a:xfrm flipH="1">
            <a:off x="6176057" y="2380522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9" name="Text Box 14"/>
          <p:cNvSpPr txBox="1">
            <a:spLocks noChangeArrowheads="1"/>
          </p:cNvSpPr>
          <p:nvPr/>
        </p:nvSpPr>
        <p:spPr bwMode="auto">
          <a:xfrm>
            <a:off x="6061757" y="2228122"/>
            <a:ext cx="24130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40" name="Text Box 192"/>
          <p:cNvSpPr txBox="1">
            <a:spLocks noChangeArrowheads="1"/>
          </p:cNvSpPr>
          <p:nvPr/>
        </p:nvSpPr>
        <p:spPr bwMode="auto">
          <a:xfrm>
            <a:off x="5864907" y="2159860"/>
            <a:ext cx="241300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241" name="Text Box 193"/>
          <p:cNvSpPr txBox="1">
            <a:spLocks noChangeArrowheads="1"/>
          </p:cNvSpPr>
          <p:nvPr/>
        </p:nvSpPr>
        <p:spPr bwMode="auto">
          <a:xfrm>
            <a:off x="5869670" y="2496410"/>
            <a:ext cx="241300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243" name="AutoShape 11"/>
          <p:cNvSpPr>
            <a:spLocks noChangeArrowheads="1"/>
          </p:cNvSpPr>
          <p:nvPr/>
        </p:nvSpPr>
        <p:spPr bwMode="auto">
          <a:xfrm rot="16200000">
            <a:off x="5737226" y="3017043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4" name="Line 12"/>
          <p:cNvSpPr>
            <a:spLocks noChangeShapeType="1"/>
          </p:cNvSpPr>
          <p:nvPr/>
        </p:nvSpPr>
        <p:spPr bwMode="auto">
          <a:xfrm>
            <a:off x="6140450" y="3113881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" name="Line 13"/>
          <p:cNvSpPr>
            <a:spLocks noChangeShapeType="1"/>
          </p:cNvSpPr>
          <p:nvPr/>
        </p:nvSpPr>
        <p:spPr bwMode="auto">
          <a:xfrm flipH="1">
            <a:off x="6178550" y="3036093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" name="Text Box 14"/>
          <p:cNvSpPr txBox="1">
            <a:spLocks noChangeArrowheads="1"/>
          </p:cNvSpPr>
          <p:nvPr/>
        </p:nvSpPr>
        <p:spPr bwMode="auto">
          <a:xfrm>
            <a:off x="6064250" y="2883693"/>
            <a:ext cx="24130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47" name="Text Box 192"/>
          <p:cNvSpPr txBox="1">
            <a:spLocks noChangeArrowheads="1"/>
          </p:cNvSpPr>
          <p:nvPr/>
        </p:nvSpPr>
        <p:spPr bwMode="auto">
          <a:xfrm>
            <a:off x="5867400" y="2815431"/>
            <a:ext cx="241300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248" name="Text Box 193"/>
          <p:cNvSpPr txBox="1">
            <a:spLocks noChangeArrowheads="1"/>
          </p:cNvSpPr>
          <p:nvPr/>
        </p:nvSpPr>
        <p:spPr bwMode="auto">
          <a:xfrm>
            <a:off x="5872163" y="3151981"/>
            <a:ext cx="241300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249" name="Line 135"/>
          <p:cNvSpPr>
            <a:spLocks noChangeShapeType="1"/>
          </p:cNvSpPr>
          <p:nvPr/>
        </p:nvSpPr>
        <p:spPr bwMode="auto">
          <a:xfrm flipV="1">
            <a:off x="5761037" y="2247901"/>
            <a:ext cx="13950" cy="27297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0" name="Line 149"/>
          <p:cNvSpPr>
            <a:spLocks noChangeShapeType="1"/>
          </p:cNvSpPr>
          <p:nvPr/>
        </p:nvSpPr>
        <p:spPr bwMode="auto">
          <a:xfrm flipV="1">
            <a:off x="5774988" y="2258219"/>
            <a:ext cx="170882" cy="23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1" name="Line 149"/>
          <p:cNvSpPr>
            <a:spLocks noChangeShapeType="1"/>
          </p:cNvSpPr>
          <p:nvPr/>
        </p:nvSpPr>
        <p:spPr bwMode="auto">
          <a:xfrm flipV="1">
            <a:off x="5768012" y="2931427"/>
            <a:ext cx="170882" cy="23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8" name="Text Box 110"/>
          <p:cNvSpPr txBox="1">
            <a:spLocks noChangeArrowheads="1"/>
          </p:cNvSpPr>
          <p:nvPr/>
        </p:nvSpPr>
        <p:spPr bwMode="auto">
          <a:xfrm>
            <a:off x="6096000" y="4510087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</a:t>
            </a:r>
            <a:endParaRPr lang="en-US" altLang="en-US" dirty="0"/>
          </a:p>
        </p:txBody>
      </p:sp>
      <p:sp>
        <p:nvSpPr>
          <p:cNvPr id="232" name="Text Box 110"/>
          <p:cNvSpPr txBox="1">
            <a:spLocks noChangeArrowheads="1"/>
          </p:cNvSpPr>
          <p:nvPr/>
        </p:nvSpPr>
        <p:spPr bwMode="auto">
          <a:xfrm>
            <a:off x="6324600" y="4510087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233" name="AutoShape 11"/>
          <p:cNvSpPr>
            <a:spLocks noChangeArrowheads="1"/>
          </p:cNvSpPr>
          <p:nvPr/>
        </p:nvSpPr>
        <p:spPr bwMode="auto">
          <a:xfrm rot="16200000">
            <a:off x="7095331" y="2364582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2" name="Line 12"/>
          <p:cNvSpPr>
            <a:spLocks noChangeShapeType="1"/>
          </p:cNvSpPr>
          <p:nvPr/>
        </p:nvSpPr>
        <p:spPr bwMode="auto">
          <a:xfrm>
            <a:off x="7489824" y="2551907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" name="Line 13"/>
          <p:cNvSpPr>
            <a:spLocks noChangeShapeType="1"/>
          </p:cNvSpPr>
          <p:nvPr/>
        </p:nvSpPr>
        <p:spPr bwMode="auto">
          <a:xfrm flipH="1">
            <a:off x="7527924" y="2474119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4" name="Text Box 14"/>
          <p:cNvSpPr txBox="1">
            <a:spLocks noChangeArrowheads="1"/>
          </p:cNvSpPr>
          <p:nvPr/>
        </p:nvSpPr>
        <p:spPr bwMode="auto">
          <a:xfrm>
            <a:off x="7413624" y="2321719"/>
            <a:ext cx="24130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55" name="Text Box 192"/>
          <p:cNvSpPr txBox="1">
            <a:spLocks noChangeArrowheads="1"/>
          </p:cNvSpPr>
          <p:nvPr/>
        </p:nvSpPr>
        <p:spPr bwMode="auto">
          <a:xfrm>
            <a:off x="7221537" y="2159860"/>
            <a:ext cx="241300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256" name="Text Box 193"/>
          <p:cNvSpPr txBox="1">
            <a:spLocks noChangeArrowheads="1"/>
          </p:cNvSpPr>
          <p:nvPr/>
        </p:nvSpPr>
        <p:spPr bwMode="auto">
          <a:xfrm>
            <a:off x="7226300" y="2496410"/>
            <a:ext cx="241300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257" name="Line 75"/>
          <p:cNvSpPr>
            <a:spLocks noChangeShapeType="1"/>
          </p:cNvSpPr>
          <p:nvPr/>
        </p:nvSpPr>
        <p:spPr bwMode="auto">
          <a:xfrm flipV="1">
            <a:off x="6910192" y="2279252"/>
            <a:ext cx="405414" cy="80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8" name="Line 75"/>
          <p:cNvSpPr>
            <a:spLocks noChangeShapeType="1"/>
          </p:cNvSpPr>
          <p:nvPr/>
        </p:nvSpPr>
        <p:spPr bwMode="auto">
          <a:xfrm flipV="1">
            <a:off x="6898130" y="3579940"/>
            <a:ext cx="305206" cy="80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9" name="Line 150"/>
          <p:cNvSpPr>
            <a:spLocks noChangeShapeType="1"/>
          </p:cNvSpPr>
          <p:nvPr/>
        </p:nvSpPr>
        <p:spPr bwMode="auto">
          <a:xfrm flipH="1" flipV="1">
            <a:off x="6905624" y="2279253"/>
            <a:ext cx="9136" cy="27026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0" name="Text Box 198"/>
          <p:cNvSpPr txBox="1">
            <a:spLocks noChangeArrowheads="1"/>
          </p:cNvSpPr>
          <p:nvPr/>
        </p:nvSpPr>
        <p:spPr bwMode="auto">
          <a:xfrm>
            <a:off x="7119224" y="3454856"/>
            <a:ext cx="35779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111</a:t>
            </a:r>
            <a:endParaRPr lang="en-US" altLang="en-US" dirty="0"/>
          </a:p>
        </p:txBody>
      </p:sp>
      <p:sp>
        <p:nvSpPr>
          <p:cNvPr id="261" name="Line 88"/>
          <p:cNvSpPr>
            <a:spLocks noChangeShapeType="1"/>
          </p:cNvSpPr>
          <p:nvPr/>
        </p:nvSpPr>
        <p:spPr bwMode="auto">
          <a:xfrm>
            <a:off x="7421822" y="201064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2" name="Text Box 89"/>
          <p:cNvSpPr txBox="1">
            <a:spLocks noChangeArrowheads="1"/>
          </p:cNvSpPr>
          <p:nvPr/>
        </p:nvSpPr>
        <p:spPr bwMode="auto">
          <a:xfrm>
            <a:off x="7194337" y="1865995"/>
            <a:ext cx="4427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ALU1</a:t>
            </a:r>
            <a:endParaRPr lang="en-US" altLang="en-US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487364" y="381000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SHIFT: </a:t>
            </a:r>
            <a:r>
              <a:rPr lang="en-US" b="1" dirty="0" smtClean="0"/>
              <a:t>we are using the wrong immediate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45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95338" y="3186107"/>
            <a:ext cx="190500" cy="730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PC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690688" y="3082925"/>
            <a:ext cx="1268412" cy="1190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027238" y="3517900"/>
            <a:ext cx="669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Memory</a:t>
            </a: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 rot="16200000">
            <a:off x="1057276" y="3178175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1460500" y="3275013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flipH="1">
            <a:off x="1498600" y="31972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384300" y="30448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cxnSp>
        <p:nvCxnSpPr>
          <p:cNvPr id="12" name="AutoShape 15"/>
          <p:cNvCxnSpPr>
            <a:cxnSpLocks noChangeShapeType="1"/>
            <a:stCxn id="5" idx="3"/>
          </p:cNvCxnSpPr>
          <p:nvPr/>
        </p:nvCxnSpPr>
        <p:spPr bwMode="auto">
          <a:xfrm flipV="1">
            <a:off x="985838" y="3420270"/>
            <a:ext cx="301477" cy="1309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Line 16"/>
          <p:cNvSpPr>
            <a:spLocks noChangeShapeType="1"/>
          </p:cNvSpPr>
          <p:nvPr/>
        </p:nvSpPr>
        <p:spPr bwMode="auto">
          <a:xfrm flipH="1">
            <a:off x="1014413" y="3480594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936625" y="3295650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1690688" y="3159125"/>
            <a:ext cx="4714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ADDR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2344738" y="3965575"/>
            <a:ext cx="6000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Data_out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652588" y="3965575"/>
            <a:ext cx="5365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Data_in</a:t>
            </a: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1920875" y="289083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2689225" y="289083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1576388" y="2698750"/>
            <a:ext cx="6540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MemRead</a:t>
            </a: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2382838" y="2698750"/>
            <a:ext cx="6461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MemWrite</a:t>
            </a:r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1382713" y="285273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1092200" y="2660650"/>
            <a:ext cx="5476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AddrSel</a:t>
            </a:r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3859212" y="2428875"/>
            <a:ext cx="192087" cy="126841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3764516" y="2938463"/>
            <a:ext cx="3449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IR2</a:t>
            </a:r>
            <a:endParaRPr lang="en-US" altLang="en-US" dirty="0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3821112" y="3927475"/>
            <a:ext cx="192087" cy="61436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 rot="16200000">
            <a:off x="3682999" y="4143376"/>
            <a:ext cx="4143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MDR</a:t>
            </a:r>
          </a:p>
        </p:txBody>
      </p:sp>
      <p:cxnSp>
        <p:nvCxnSpPr>
          <p:cNvPr id="28" name="AutoShape 31"/>
          <p:cNvCxnSpPr>
            <a:cxnSpLocks noChangeShapeType="1"/>
            <a:stCxn id="16" idx="3"/>
            <a:endCxn id="27" idx="0"/>
          </p:cNvCxnSpPr>
          <p:nvPr/>
        </p:nvCxnSpPr>
        <p:spPr bwMode="auto">
          <a:xfrm>
            <a:off x="2944813" y="4072732"/>
            <a:ext cx="838199" cy="17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Line 33"/>
          <p:cNvSpPr>
            <a:spLocks noChangeShapeType="1"/>
          </p:cNvSpPr>
          <p:nvPr/>
        </p:nvSpPr>
        <p:spPr bwMode="auto">
          <a:xfrm flipV="1">
            <a:off x="3111500" y="3044825"/>
            <a:ext cx="0" cy="1036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3111500" y="3044825"/>
            <a:ext cx="192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Line 35"/>
          <p:cNvSpPr>
            <a:spLocks noChangeShapeType="1"/>
          </p:cNvSpPr>
          <p:nvPr/>
        </p:nvSpPr>
        <p:spPr bwMode="auto">
          <a:xfrm flipH="1">
            <a:off x="3073400" y="3733800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2959100" y="35814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4857750" y="2428875"/>
            <a:ext cx="789130" cy="1190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4" name="AutoShape 38"/>
          <p:cNvSpPr>
            <a:spLocks noChangeArrowheads="1"/>
          </p:cNvSpPr>
          <p:nvPr/>
        </p:nvSpPr>
        <p:spPr bwMode="auto">
          <a:xfrm rot="16200000">
            <a:off x="4224336" y="2487613"/>
            <a:ext cx="614363" cy="192088"/>
          </a:xfrm>
          <a:custGeom>
            <a:avLst/>
            <a:gdLst>
              <a:gd name="T0" fmla="*/ 15289902 w 21600"/>
              <a:gd name="T1" fmla="*/ 854116 h 21600"/>
              <a:gd name="T2" fmla="*/ 8737095 w 21600"/>
              <a:gd name="T3" fmla="*/ 1708231 h 21600"/>
              <a:gd name="T4" fmla="*/ 2184260 w 21600"/>
              <a:gd name="T5" fmla="*/ 854116 h 21600"/>
              <a:gd name="T6" fmla="*/ 873709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" name="Line 39"/>
          <p:cNvSpPr>
            <a:spLocks noChangeShapeType="1"/>
          </p:cNvSpPr>
          <p:nvPr/>
        </p:nvSpPr>
        <p:spPr bwMode="auto">
          <a:xfrm>
            <a:off x="4627562" y="2584450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8" name="Line 42"/>
          <p:cNvSpPr>
            <a:spLocks noChangeShapeType="1"/>
          </p:cNvSpPr>
          <p:nvPr/>
        </p:nvSpPr>
        <p:spPr bwMode="auto">
          <a:xfrm>
            <a:off x="4549774" y="21621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4302124" y="1970088"/>
            <a:ext cx="4619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R1Sel</a:t>
            </a:r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 flipV="1">
            <a:off x="4109483" y="2352675"/>
            <a:ext cx="32599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3" name="Line 47"/>
          <p:cNvSpPr>
            <a:spLocks noChangeShapeType="1"/>
          </p:cNvSpPr>
          <p:nvPr/>
        </p:nvSpPr>
        <p:spPr bwMode="auto">
          <a:xfrm>
            <a:off x="4281487" y="2774950"/>
            <a:ext cx="153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4" name="Text Box 48"/>
          <p:cNvSpPr txBox="1">
            <a:spLocks noChangeArrowheads="1"/>
          </p:cNvSpPr>
          <p:nvPr/>
        </p:nvSpPr>
        <p:spPr bwMode="auto">
          <a:xfrm>
            <a:off x="4129087" y="26606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5" name="Line 49"/>
          <p:cNvSpPr>
            <a:spLocks noChangeShapeType="1"/>
          </p:cNvSpPr>
          <p:nvPr/>
        </p:nvSpPr>
        <p:spPr bwMode="auto">
          <a:xfrm>
            <a:off x="4051299" y="3044825"/>
            <a:ext cx="806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6" name="Line 50"/>
          <p:cNvSpPr>
            <a:spLocks noChangeShapeType="1"/>
          </p:cNvSpPr>
          <p:nvPr/>
        </p:nvSpPr>
        <p:spPr bwMode="auto">
          <a:xfrm>
            <a:off x="4705349" y="3505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7" name="Line 51"/>
          <p:cNvSpPr>
            <a:spLocks noChangeShapeType="1"/>
          </p:cNvSpPr>
          <p:nvPr/>
        </p:nvSpPr>
        <p:spPr bwMode="auto">
          <a:xfrm>
            <a:off x="4694237" y="990601"/>
            <a:ext cx="11112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" name="Text Box 52"/>
          <p:cNvSpPr txBox="1">
            <a:spLocks noChangeArrowheads="1"/>
          </p:cNvSpPr>
          <p:nvPr/>
        </p:nvSpPr>
        <p:spPr bwMode="auto">
          <a:xfrm>
            <a:off x="4819649" y="2468563"/>
            <a:ext cx="3889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reg1</a:t>
            </a:r>
          </a:p>
        </p:txBody>
      </p: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4819649" y="2928938"/>
            <a:ext cx="3889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reg2</a:t>
            </a:r>
          </a:p>
        </p:txBody>
      </p:sp>
      <p:sp>
        <p:nvSpPr>
          <p:cNvPr id="50" name="Text Box 54"/>
          <p:cNvSpPr txBox="1">
            <a:spLocks noChangeArrowheads="1"/>
          </p:cNvSpPr>
          <p:nvPr/>
        </p:nvSpPr>
        <p:spPr bwMode="auto">
          <a:xfrm>
            <a:off x="4819649" y="3389313"/>
            <a:ext cx="404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regw</a:t>
            </a:r>
          </a:p>
        </p:txBody>
      </p:sp>
      <p:sp>
        <p:nvSpPr>
          <p:cNvPr id="51" name="Line 55"/>
          <p:cNvSpPr>
            <a:spLocks noChangeShapeType="1"/>
          </p:cNvSpPr>
          <p:nvPr/>
        </p:nvSpPr>
        <p:spPr bwMode="auto">
          <a:xfrm flipH="1">
            <a:off x="4473574" y="2965450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" name="Text Box 56"/>
          <p:cNvSpPr txBox="1">
            <a:spLocks noChangeArrowheads="1"/>
          </p:cNvSpPr>
          <p:nvPr/>
        </p:nvSpPr>
        <p:spPr bwMode="auto">
          <a:xfrm>
            <a:off x="4359274" y="28527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53" name="Text Box 57"/>
          <p:cNvSpPr txBox="1">
            <a:spLocks noChangeArrowheads="1"/>
          </p:cNvSpPr>
          <p:nvPr/>
        </p:nvSpPr>
        <p:spPr bwMode="auto">
          <a:xfrm>
            <a:off x="4059051" y="2883344"/>
            <a:ext cx="4333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IR5-4</a:t>
            </a:r>
          </a:p>
        </p:txBody>
      </p:sp>
      <p:sp>
        <p:nvSpPr>
          <p:cNvPr id="54" name="Text Box 58"/>
          <p:cNvSpPr txBox="1">
            <a:spLocks noChangeArrowheads="1"/>
          </p:cNvSpPr>
          <p:nvPr/>
        </p:nvSpPr>
        <p:spPr bwMode="auto">
          <a:xfrm>
            <a:off x="7819718" y="731044"/>
            <a:ext cx="5229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IR4.6-7</a:t>
            </a:r>
            <a:endParaRPr lang="en-US" altLang="en-US" dirty="0"/>
          </a:p>
        </p:txBody>
      </p:sp>
      <p:sp>
        <p:nvSpPr>
          <p:cNvPr id="55" name="Line 59"/>
          <p:cNvSpPr>
            <a:spLocks noChangeShapeType="1"/>
          </p:cNvSpPr>
          <p:nvPr/>
        </p:nvSpPr>
        <p:spPr bwMode="auto">
          <a:xfrm>
            <a:off x="5646880" y="2575719"/>
            <a:ext cx="299895" cy="103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>
            <a:off x="5646880" y="3244453"/>
            <a:ext cx="29989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1" name="Rectangle 65"/>
          <p:cNvSpPr>
            <a:spLocks noChangeArrowheads="1"/>
          </p:cNvSpPr>
          <p:nvPr/>
        </p:nvSpPr>
        <p:spPr bwMode="auto">
          <a:xfrm>
            <a:off x="6356349" y="2276475"/>
            <a:ext cx="192088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2" name="Text Box 66"/>
          <p:cNvSpPr txBox="1">
            <a:spLocks noChangeArrowheads="1"/>
          </p:cNvSpPr>
          <p:nvPr/>
        </p:nvSpPr>
        <p:spPr bwMode="auto">
          <a:xfrm>
            <a:off x="6286499" y="2428875"/>
            <a:ext cx="314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R1</a:t>
            </a:r>
          </a:p>
        </p:txBody>
      </p:sp>
      <p:sp>
        <p:nvSpPr>
          <p:cNvPr id="63" name="Rectangle 67"/>
          <p:cNvSpPr>
            <a:spLocks noChangeArrowheads="1"/>
          </p:cNvSpPr>
          <p:nvPr/>
        </p:nvSpPr>
        <p:spPr bwMode="auto">
          <a:xfrm>
            <a:off x="6356349" y="2928938"/>
            <a:ext cx="192088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4" name="Text Box 68"/>
          <p:cNvSpPr txBox="1">
            <a:spLocks noChangeArrowheads="1"/>
          </p:cNvSpPr>
          <p:nvPr/>
        </p:nvSpPr>
        <p:spPr bwMode="auto">
          <a:xfrm>
            <a:off x="6288087" y="3081338"/>
            <a:ext cx="3143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R2</a:t>
            </a:r>
          </a:p>
        </p:txBody>
      </p:sp>
      <p:sp>
        <p:nvSpPr>
          <p:cNvPr id="71" name="Line 75"/>
          <p:cNvSpPr>
            <a:spLocks noChangeShapeType="1"/>
          </p:cNvSpPr>
          <p:nvPr/>
        </p:nvSpPr>
        <p:spPr bwMode="auto">
          <a:xfrm>
            <a:off x="6548437" y="2546348"/>
            <a:ext cx="758031" cy="5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3" name="Text Box 77"/>
          <p:cNvSpPr txBox="1">
            <a:spLocks noChangeArrowheads="1"/>
          </p:cNvSpPr>
          <p:nvPr/>
        </p:nvSpPr>
        <p:spPr bwMode="auto">
          <a:xfrm>
            <a:off x="6664324" y="23542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0" name="AutoShape 84"/>
          <p:cNvSpPr>
            <a:spLocks noChangeArrowheads="1"/>
          </p:cNvSpPr>
          <p:nvPr/>
        </p:nvSpPr>
        <p:spPr bwMode="auto">
          <a:xfrm rot="16200000">
            <a:off x="6498431" y="3679031"/>
            <a:ext cx="1727200" cy="306388"/>
          </a:xfrm>
          <a:custGeom>
            <a:avLst/>
            <a:gdLst>
              <a:gd name="T0" fmla="*/ 120848026 w 21600"/>
              <a:gd name="T1" fmla="*/ 2173000 h 21600"/>
              <a:gd name="T2" fmla="*/ 69056015 w 21600"/>
              <a:gd name="T3" fmla="*/ 4346000 h 21600"/>
              <a:gd name="T4" fmla="*/ 17264004 w 21600"/>
              <a:gd name="T5" fmla="*/ 2173000 h 21600"/>
              <a:gd name="T6" fmla="*/ 6905601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1" name="Line 85"/>
          <p:cNvSpPr>
            <a:spLocks noChangeShapeType="1"/>
          </p:cNvSpPr>
          <p:nvPr/>
        </p:nvSpPr>
        <p:spPr bwMode="auto">
          <a:xfrm>
            <a:off x="7515225" y="3658393"/>
            <a:ext cx="207962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" name="Line 86"/>
          <p:cNvSpPr>
            <a:spLocks noChangeShapeType="1"/>
          </p:cNvSpPr>
          <p:nvPr/>
        </p:nvSpPr>
        <p:spPr bwMode="auto">
          <a:xfrm flipH="1">
            <a:off x="7531099" y="3581400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3" name="Text Box 87"/>
          <p:cNvSpPr txBox="1">
            <a:spLocks noChangeArrowheads="1"/>
          </p:cNvSpPr>
          <p:nvPr/>
        </p:nvSpPr>
        <p:spPr bwMode="auto">
          <a:xfrm>
            <a:off x="7488237" y="338709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84" name="Line 88"/>
          <p:cNvSpPr>
            <a:spLocks noChangeShapeType="1"/>
          </p:cNvSpPr>
          <p:nvPr/>
        </p:nvSpPr>
        <p:spPr bwMode="auto">
          <a:xfrm>
            <a:off x="7323137" y="28924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5" name="Text Box 89"/>
          <p:cNvSpPr txBox="1">
            <a:spLocks noChangeArrowheads="1"/>
          </p:cNvSpPr>
          <p:nvPr/>
        </p:nvSpPr>
        <p:spPr bwMode="auto">
          <a:xfrm>
            <a:off x="7097158" y="2747778"/>
            <a:ext cx="4397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/>
              <a:t>ALU2</a:t>
            </a:r>
          </a:p>
        </p:txBody>
      </p:sp>
      <p:sp>
        <p:nvSpPr>
          <p:cNvPr id="86" name="Line 90"/>
          <p:cNvSpPr>
            <a:spLocks noChangeShapeType="1"/>
          </p:cNvSpPr>
          <p:nvPr/>
        </p:nvSpPr>
        <p:spPr bwMode="auto">
          <a:xfrm flipV="1">
            <a:off x="6548437" y="3197225"/>
            <a:ext cx="6921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7" name="Line 91"/>
          <p:cNvSpPr>
            <a:spLocks noChangeShapeType="1"/>
          </p:cNvSpPr>
          <p:nvPr/>
        </p:nvSpPr>
        <p:spPr bwMode="auto">
          <a:xfrm flipH="1">
            <a:off x="6816724" y="31210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Text Box 92"/>
          <p:cNvSpPr txBox="1">
            <a:spLocks noChangeArrowheads="1"/>
          </p:cNvSpPr>
          <p:nvPr/>
        </p:nvSpPr>
        <p:spPr bwMode="auto">
          <a:xfrm>
            <a:off x="6702424" y="29686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9" name="Line 93"/>
          <p:cNvSpPr>
            <a:spLocks noChangeShapeType="1"/>
          </p:cNvSpPr>
          <p:nvPr/>
        </p:nvSpPr>
        <p:spPr bwMode="auto">
          <a:xfrm flipH="1">
            <a:off x="4281487" y="2697163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0" name="Text Box 94"/>
          <p:cNvSpPr txBox="1">
            <a:spLocks noChangeArrowheads="1"/>
          </p:cNvSpPr>
          <p:nvPr/>
        </p:nvSpPr>
        <p:spPr bwMode="auto">
          <a:xfrm>
            <a:off x="4205287" y="2544763"/>
            <a:ext cx="203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2</a:t>
            </a:r>
          </a:p>
        </p:txBody>
      </p:sp>
      <p:sp>
        <p:nvSpPr>
          <p:cNvPr id="93" name="Text Box 98"/>
          <p:cNvSpPr txBox="1">
            <a:spLocks noChangeArrowheads="1"/>
          </p:cNvSpPr>
          <p:nvPr/>
        </p:nvSpPr>
        <p:spPr bwMode="auto">
          <a:xfrm>
            <a:off x="6702424" y="33528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95" name="Rectangle 100"/>
          <p:cNvSpPr>
            <a:spLocks noChangeArrowheads="1"/>
          </p:cNvSpPr>
          <p:nvPr/>
        </p:nvSpPr>
        <p:spPr bwMode="auto">
          <a:xfrm>
            <a:off x="5319712" y="3735388"/>
            <a:ext cx="190500" cy="26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SE</a:t>
            </a:r>
          </a:p>
        </p:txBody>
      </p:sp>
      <p:sp>
        <p:nvSpPr>
          <p:cNvPr id="96" name="Line 101"/>
          <p:cNvSpPr>
            <a:spLocks noChangeShapeType="1"/>
          </p:cNvSpPr>
          <p:nvPr/>
        </p:nvSpPr>
        <p:spPr bwMode="auto">
          <a:xfrm flipV="1">
            <a:off x="5511799" y="3887788"/>
            <a:ext cx="16970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7" name="Line 102"/>
          <p:cNvSpPr>
            <a:spLocks noChangeShapeType="1"/>
          </p:cNvSpPr>
          <p:nvPr/>
        </p:nvSpPr>
        <p:spPr bwMode="auto">
          <a:xfrm flipH="1">
            <a:off x="5856287" y="3811588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8" name="Text Box 103"/>
          <p:cNvSpPr txBox="1">
            <a:spLocks noChangeArrowheads="1"/>
          </p:cNvSpPr>
          <p:nvPr/>
        </p:nvSpPr>
        <p:spPr bwMode="auto">
          <a:xfrm>
            <a:off x="5741987" y="36972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99" name="Line 104"/>
          <p:cNvSpPr>
            <a:spLocks noChangeShapeType="1"/>
          </p:cNvSpPr>
          <p:nvPr/>
        </p:nvSpPr>
        <p:spPr bwMode="auto">
          <a:xfrm>
            <a:off x="4321174" y="3889375"/>
            <a:ext cx="99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0" name="Line 105"/>
          <p:cNvSpPr>
            <a:spLocks noChangeShapeType="1"/>
          </p:cNvSpPr>
          <p:nvPr/>
        </p:nvSpPr>
        <p:spPr bwMode="auto">
          <a:xfrm flipH="1">
            <a:off x="4321360" y="4343400"/>
            <a:ext cx="0" cy="352426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 b="1" dirty="0"/>
          </a:p>
        </p:txBody>
      </p:sp>
      <p:sp>
        <p:nvSpPr>
          <p:cNvPr id="101" name="Text Box 106"/>
          <p:cNvSpPr txBox="1">
            <a:spLocks noChangeArrowheads="1"/>
          </p:cNvSpPr>
          <p:nvPr/>
        </p:nvSpPr>
        <p:spPr bwMode="auto">
          <a:xfrm>
            <a:off x="4256087" y="3706813"/>
            <a:ext cx="4381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Imm4</a:t>
            </a:r>
          </a:p>
        </p:txBody>
      </p:sp>
      <p:sp>
        <p:nvSpPr>
          <p:cNvPr id="102" name="Rectangle 107"/>
          <p:cNvSpPr>
            <a:spLocks noChangeArrowheads="1"/>
          </p:cNvSpPr>
          <p:nvPr/>
        </p:nvSpPr>
        <p:spPr bwMode="auto">
          <a:xfrm>
            <a:off x="5319712" y="4043363"/>
            <a:ext cx="190500" cy="26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ZE</a:t>
            </a:r>
          </a:p>
        </p:txBody>
      </p:sp>
      <p:sp>
        <p:nvSpPr>
          <p:cNvPr id="103" name="Line 108"/>
          <p:cNvSpPr>
            <a:spLocks noChangeShapeType="1"/>
          </p:cNvSpPr>
          <p:nvPr/>
        </p:nvSpPr>
        <p:spPr bwMode="auto">
          <a:xfrm flipV="1">
            <a:off x="5511799" y="4194970"/>
            <a:ext cx="1728788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4" name="Line 109"/>
          <p:cNvSpPr>
            <a:spLocks noChangeShapeType="1"/>
          </p:cNvSpPr>
          <p:nvPr/>
        </p:nvSpPr>
        <p:spPr bwMode="auto">
          <a:xfrm flipH="1">
            <a:off x="5856287" y="4156075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5" name="Text Box 110"/>
          <p:cNvSpPr txBox="1">
            <a:spLocks noChangeArrowheads="1"/>
          </p:cNvSpPr>
          <p:nvPr/>
        </p:nvSpPr>
        <p:spPr bwMode="auto">
          <a:xfrm>
            <a:off x="5741987" y="40036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106" name="Line 111"/>
          <p:cNvSpPr>
            <a:spLocks noChangeShapeType="1"/>
          </p:cNvSpPr>
          <p:nvPr/>
        </p:nvSpPr>
        <p:spPr bwMode="auto">
          <a:xfrm>
            <a:off x="4321174" y="4195763"/>
            <a:ext cx="99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" name="Text Box 112"/>
          <p:cNvSpPr txBox="1">
            <a:spLocks noChangeArrowheads="1"/>
          </p:cNvSpPr>
          <p:nvPr/>
        </p:nvSpPr>
        <p:spPr bwMode="auto">
          <a:xfrm>
            <a:off x="4256087" y="4013200"/>
            <a:ext cx="438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Imm5</a:t>
            </a:r>
          </a:p>
        </p:txBody>
      </p:sp>
      <p:sp>
        <p:nvSpPr>
          <p:cNvPr id="108" name="Line 113"/>
          <p:cNvSpPr>
            <a:spLocks noChangeShapeType="1"/>
          </p:cNvSpPr>
          <p:nvPr/>
        </p:nvSpPr>
        <p:spPr bwMode="auto">
          <a:xfrm>
            <a:off x="4321174" y="3889375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" name="Line 114"/>
          <p:cNvSpPr>
            <a:spLocks noChangeShapeType="1"/>
          </p:cNvSpPr>
          <p:nvPr/>
        </p:nvSpPr>
        <p:spPr bwMode="auto">
          <a:xfrm flipH="1">
            <a:off x="4972049" y="381158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0" name="Text Box 115"/>
          <p:cNvSpPr txBox="1">
            <a:spLocks noChangeArrowheads="1"/>
          </p:cNvSpPr>
          <p:nvPr/>
        </p:nvSpPr>
        <p:spPr bwMode="auto">
          <a:xfrm>
            <a:off x="4857749" y="36972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111" name="Line 116"/>
          <p:cNvSpPr>
            <a:spLocks noChangeShapeType="1"/>
          </p:cNvSpPr>
          <p:nvPr/>
        </p:nvSpPr>
        <p:spPr bwMode="auto">
          <a:xfrm flipH="1">
            <a:off x="4972049" y="41179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2" name="Text Box 117"/>
          <p:cNvSpPr txBox="1">
            <a:spLocks noChangeArrowheads="1"/>
          </p:cNvSpPr>
          <p:nvPr/>
        </p:nvSpPr>
        <p:spPr bwMode="auto">
          <a:xfrm>
            <a:off x="4857749" y="40036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113" name="Text Box 118"/>
          <p:cNvSpPr txBox="1">
            <a:spLocks noChangeArrowheads="1"/>
          </p:cNvSpPr>
          <p:nvPr/>
        </p:nvSpPr>
        <p:spPr bwMode="auto">
          <a:xfrm>
            <a:off x="5259724" y="2461418"/>
            <a:ext cx="441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data1</a:t>
            </a:r>
          </a:p>
        </p:txBody>
      </p:sp>
      <p:sp>
        <p:nvSpPr>
          <p:cNvPr id="114" name="Text Box 119"/>
          <p:cNvSpPr txBox="1">
            <a:spLocks noChangeArrowheads="1"/>
          </p:cNvSpPr>
          <p:nvPr/>
        </p:nvSpPr>
        <p:spPr bwMode="auto">
          <a:xfrm>
            <a:off x="5273675" y="3102585"/>
            <a:ext cx="441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data2</a:t>
            </a:r>
          </a:p>
        </p:txBody>
      </p:sp>
      <p:sp>
        <p:nvSpPr>
          <p:cNvPr id="115" name="Text Box 120"/>
          <p:cNvSpPr txBox="1">
            <a:spLocks noChangeArrowheads="1"/>
          </p:cNvSpPr>
          <p:nvPr/>
        </p:nvSpPr>
        <p:spPr bwMode="auto">
          <a:xfrm>
            <a:off x="5257800" y="336629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err="1"/>
              <a:t>dataw</a:t>
            </a:r>
            <a:endParaRPr lang="en-US" altLang="en-US" dirty="0"/>
          </a:p>
        </p:txBody>
      </p:sp>
      <p:sp>
        <p:nvSpPr>
          <p:cNvPr id="116" name="Line 121"/>
          <p:cNvSpPr>
            <a:spLocks noChangeShapeType="1"/>
          </p:cNvSpPr>
          <p:nvPr/>
        </p:nvSpPr>
        <p:spPr bwMode="auto">
          <a:xfrm flipH="1" flipV="1">
            <a:off x="5646880" y="3504406"/>
            <a:ext cx="709468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7" name="Line 122"/>
          <p:cNvSpPr>
            <a:spLocks noChangeShapeType="1"/>
          </p:cNvSpPr>
          <p:nvPr/>
        </p:nvSpPr>
        <p:spPr bwMode="auto">
          <a:xfrm flipH="1">
            <a:off x="6240462" y="3427413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8" name="Text Box 123"/>
          <p:cNvSpPr txBox="1">
            <a:spLocks noChangeArrowheads="1"/>
          </p:cNvSpPr>
          <p:nvPr/>
        </p:nvSpPr>
        <p:spPr bwMode="auto">
          <a:xfrm>
            <a:off x="6126162" y="32750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19" name="Line 124"/>
          <p:cNvSpPr>
            <a:spLocks noChangeShapeType="1"/>
          </p:cNvSpPr>
          <p:nvPr/>
        </p:nvSpPr>
        <p:spPr bwMode="auto">
          <a:xfrm>
            <a:off x="6356349" y="3505200"/>
            <a:ext cx="0" cy="998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0" name="Freeform 125"/>
          <p:cNvSpPr>
            <a:spLocks/>
          </p:cNvSpPr>
          <p:nvPr/>
        </p:nvSpPr>
        <p:spPr bwMode="auto">
          <a:xfrm>
            <a:off x="7723187" y="2047875"/>
            <a:ext cx="766762" cy="1881188"/>
          </a:xfrm>
          <a:custGeom>
            <a:avLst/>
            <a:gdLst>
              <a:gd name="T0" fmla="*/ 0 w 483"/>
              <a:gd name="T1" fmla="*/ 0 h 1185"/>
              <a:gd name="T2" fmla="*/ 0 w 483"/>
              <a:gd name="T3" fmla="*/ 652463 h 1185"/>
              <a:gd name="T4" fmla="*/ 344487 w 483"/>
              <a:gd name="T5" fmla="*/ 922338 h 1185"/>
              <a:gd name="T6" fmla="*/ 0 w 483"/>
              <a:gd name="T7" fmla="*/ 1228725 h 1185"/>
              <a:gd name="T8" fmla="*/ 0 w 483"/>
              <a:gd name="T9" fmla="*/ 1881188 h 1185"/>
              <a:gd name="T10" fmla="*/ 766762 w 483"/>
              <a:gd name="T11" fmla="*/ 1344613 h 1185"/>
              <a:gd name="T12" fmla="*/ 766762 w 483"/>
              <a:gd name="T13" fmla="*/ 460375 h 1185"/>
              <a:gd name="T14" fmla="*/ 0 w 483"/>
              <a:gd name="T15" fmla="*/ 0 h 11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83"/>
              <a:gd name="T25" fmla="*/ 0 h 1185"/>
              <a:gd name="T26" fmla="*/ 483 w 483"/>
              <a:gd name="T27" fmla="*/ 1185 h 11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83" h="1185">
                <a:moveTo>
                  <a:pt x="0" y="0"/>
                </a:moveTo>
                <a:lnTo>
                  <a:pt x="0" y="411"/>
                </a:lnTo>
                <a:lnTo>
                  <a:pt x="217" y="581"/>
                </a:lnTo>
                <a:lnTo>
                  <a:pt x="0" y="774"/>
                </a:lnTo>
                <a:lnTo>
                  <a:pt x="0" y="1185"/>
                </a:lnTo>
                <a:lnTo>
                  <a:pt x="483" y="847"/>
                </a:lnTo>
                <a:lnTo>
                  <a:pt x="483" y="29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3" name="Line 128"/>
          <p:cNvSpPr>
            <a:spLocks noChangeShapeType="1"/>
          </p:cNvSpPr>
          <p:nvPr/>
        </p:nvSpPr>
        <p:spPr bwMode="auto">
          <a:xfrm>
            <a:off x="1384300" y="4081463"/>
            <a:ext cx="30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4" name="Line 129"/>
          <p:cNvSpPr>
            <a:spLocks noChangeShapeType="1"/>
          </p:cNvSpPr>
          <p:nvPr/>
        </p:nvSpPr>
        <p:spPr bwMode="auto">
          <a:xfrm>
            <a:off x="1384300" y="4081463"/>
            <a:ext cx="0" cy="1114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5" name="Line 130"/>
          <p:cNvSpPr>
            <a:spLocks noChangeShapeType="1"/>
          </p:cNvSpPr>
          <p:nvPr/>
        </p:nvSpPr>
        <p:spPr bwMode="auto">
          <a:xfrm>
            <a:off x="1384300" y="5195888"/>
            <a:ext cx="52419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6" name="Line 131"/>
          <p:cNvSpPr>
            <a:spLocks noChangeShapeType="1"/>
          </p:cNvSpPr>
          <p:nvPr/>
        </p:nvSpPr>
        <p:spPr bwMode="auto">
          <a:xfrm>
            <a:off x="6626224" y="2546350"/>
            <a:ext cx="0" cy="2649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7" name="Line 133"/>
          <p:cNvSpPr>
            <a:spLocks noChangeShapeType="1"/>
          </p:cNvSpPr>
          <p:nvPr/>
        </p:nvSpPr>
        <p:spPr bwMode="auto">
          <a:xfrm>
            <a:off x="846138" y="3082925"/>
            <a:ext cx="42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8" name="Line 134"/>
          <p:cNvSpPr>
            <a:spLocks noChangeShapeType="1"/>
          </p:cNvSpPr>
          <p:nvPr/>
        </p:nvSpPr>
        <p:spPr bwMode="auto">
          <a:xfrm flipV="1">
            <a:off x="846138" y="1470025"/>
            <a:ext cx="0" cy="161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9" name="Line 135"/>
          <p:cNvSpPr>
            <a:spLocks noChangeShapeType="1"/>
          </p:cNvSpPr>
          <p:nvPr/>
        </p:nvSpPr>
        <p:spPr bwMode="auto">
          <a:xfrm flipV="1">
            <a:off x="6702424" y="1470025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0" name="Line 136"/>
          <p:cNvSpPr>
            <a:spLocks noChangeShapeType="1"/>
          </p:cNvSpPr>
          <p:nvPr/>
        </p:nvSpPr>
        <p:spPr bwMode="auto">
          <a:xfrm flipH="1">
            <a:off x="846138" y="1470024"/>
            <a:ext cx="5856286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1" name="Rectangle 138"/>
          <p:cNvSpPr>
            <a:spLocks noChangeArrowheads="1"/>
          </p:cNvSpPr>
          <p:nvPr/>
        </p:nvSpPr>
        <p:spPr bwMode="auto">
          <a:xfrm>
            <a:off x="8720137" y="2660650"/>
            <a:ext cx="192087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2" name="Line 139"/>
          <p:cNvSpPr>
            <a:spLocks noChangeShapeType="1"/>
          </p:cNvSpPr>
          <p:nvPr/>
        </p:nvSpPr>
        <p:spPr bwMode="auto">
          <a:xfrm>
            <a:off x="8489949" y="2928938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" name="AutoShape 140"/>
          <p:cNvSpPr>
            <a:spLocks noChangeArrowheads="1"/>
          </p:cNvSpPr>
          <p:nvPr/>
        </p:nvSpPr>
        <p:spPr bwMode="auto">
          <a:xfrm rot="10800000">
            <a:off x="6088062" y="4503738"/>
            <a:ext cx="498475" cy="192087"/>
          </a:xfrm>
          <a:custGeom>
            <a:avLst/>
            <a:gdLst>
              <a:gd name="T0" fmla="*/ 10065641 w 21600"/>
              <a:gd name="T1" fmla="*/ 854111 h 21600"/>
              <a:gd name="T2" fmla="*/ 5751801 w 21600"/>
              <a:gd name="T3" fmla="*/ 1708214 h 21600"/>
              <a:gd name="T4" fmla="*/ 1437939 w 21600"/>
              <a:gd name="T5" fmla="*/ 854111 h 21600"/>
              <a:gd name="T6" fmla="*/ 5751801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4" name="Line 141"/>
          <p:cNvSpPr>
            <a:spLocks noChangeShapeType="1"/>
          </p:cNvSpPr>
          <p:nvPr/>
        </p:nvSpPr>
        <p:spPr bwMode="auto">
          <a:xfrm rot="16200000" flipH="1">
            <a:off x="8965287" y="379253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5" name="Line 145"/>
          <p:cNvSpPr>
            <a:spLocks noChangeShapeType="1"/>
          </p:cNvSpPr>
          <p:nvPr/>
        </p:nvSpPr>
        <p:spPr bwMode="auto">
          <a:xfrm rot="16200000">
            <a:off x="6068218" y="4485481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6" name="Line 146"/>
          <p:cNvSpPr>
            <a:spLocks noChangeShapeType="1"/>
          </p:cNvSpPr>
          <p:nvPr/>
        </p:nvSpPr>
        <p:spPr bwMode="auto">
          <a:xfrm rot="16200000">
            <a:off x="6094015" y="4766072"/>
            <a:ext cx="1404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7" name="Line 148"/>
          <p:cNvSpPr>
            <a:spLocks noChangeShapeType="1"/>
          </p:cNvSpPr>
          <p:nvPr/>
        </p:nvSpPr>
        <p:spPr bwMode="auto">
          <a:xfrm flipV="1">
            <a:off x="6510337" y="4695824"/>
            <a:ext cx="0" cy="2818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8" name="Line 149"/>
          <p:cNvSpPr>
            <a:spLocks noChangeShapeType="1"/>
          </p:cNvSpPr>
          <p:nvPr/>
        </p:nvSpPr>
        <p:spPr bwMode="auto">
          <a:xfrm>
            <a:off x="5761037" y="4977680"/>
            <a:ext cx="3266282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9" name="Line 150"/>
          <p:cNvSpPr>
            <a:spLocks noChangeShapeType="1"/>
          </p:cNvSpPr>
          <p:nvPr/>
        </p:nvSpPr>
        <p:spPr bwMode="auto">
          <a:xfrm flipH="1" flipV="1">
            <a:off x="9027317" y="2915443"/>
            <a:ext cx="1" cy="206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0" name="Line 151"/>
          <p:cNvSpPr>
            <a:spLocks noChangeShapeType="1"/>
          </p:cNvSpPr>
          <p:nvPr/>
        </p:nvSpPr>
        <p:spPr bwMode="auto">
          <a:xfrm flipV="1">
            <a:off x="8912224" y="2913063"/>
            <a:ext cx="1150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1" name="Text Box 152"/>
          <p:cNvSpPr txBox="1">
            <a:spLocks noChangeArrowheads="1"/>
          </p:cNvSpPr>
          <p:nvPr/>
        </p:nvSpPr>
        <p:spPr bwMode="auto">
          <a:xfrm>
            <a:off x="8830369" y="3832224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142" name="Line 153"/>
          <p:cNvSpPr>
            <a:spLocks noChangeShapeType="1"/>
          </p:cNvSpPr>
          <p:nvPr/>
        </p:nvSpPr>
        <p:spPr bwMode="auto">
          <a:xfrm>
            <a:off x="4013199" y="4235450"/>
            <a:ext cx="11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" name="Line 154"/>
          <p:cNvSpPr>
            <a:spLocks noChangeShapeType="1"/>
          </p:cNvSpPr>
          <p:nvPr/>
        </p:nvSpPr>
        <p:spPr bwMode="auto">
          <a:xfrm>
            <a:off x="4129086" y="4235450"/>
            <a:ext cx="4243" cy="6008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4" name="Line 155"/>
          <p:cNvSpPr>
            <a:spLocks noChangeShapeType="1"/>
          </p:cNvSpPr>
          <p:nvPr/>
        </p:nvSpPr>
        <p:spPr bwMode="auto">
          <a:xfrm>
            <a:off x="4133330" y="4836319"/>
            <a:ext cx="2035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" name="Text Box 156"/>
          <p:cNvSpPr txBox="1">
            <a:spLocks noChangeArrowheads="1"/>
          </p:cNvSpPr>
          <p:nvPr/>
        </p:nvSpPr>
        <p:spPr bwMode="auto">
          <a:xfrm>
            <a:off x="5805487" y="4349602"/>
            <a:ext cx="4572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RegIn</a:t>
            </a:r>
            <a:endParaRPr lang="en-US" altLang="en-US" u="sng" dirty="0"/>
          </a:p>
        </p:txBody>
      </p:sp>
      <p:sp>
        <p:nvSpPr>
          <p:cNvPr id="146" name="Line 157"/>
          <p:cNvSpPr>
            <a:spLocks noChangeShapeType="1"/>
          </p:cNvSpPr>
          <p:nvPr/>
        </p:nvSpPr>
        <p:spPr bwMode="auto">
          <a:xfrm>
            <a:off x="8228012" y="21621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7" name="Text Box 158"/>
          <p:cNvSpPr txBox="1">
            <a:spLocks noChangeArrowheads="1"/>
          </p:cNvSpPr>
          <p:nvPr/>
        </p:nvSpPr>
        <p:spPr bwMode="auto">
          <a:xfrm>
            <a:off x="7962899" y="1970088"/>
            <a:ext cx="4968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ALUop</a:t>
            </a:r>
          </a:p>
        </p:txBody>
      </p:sp>
      <p:sp>
        <p:nvSpPr>
          <p:cNvPr id="148" name="Line 159"/>
          <p:cNvSpPr>
            <a:spLocks noChangeShapeType="1"/>
          </p:cNvSpPr>
          <p:nvPr/>
        </p:nvSpPr>
        <p:spPr bwMode="auto">
          <a:xfrm rot="16200000" flipH="1">
            <a:off x="8181974" y="21240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9" name="Text Box 160"/>
          <p:cNvSpPr txBox="1">
            <a:spLocks noChangeArrowheads="1"/>
          </p:cNvSpPr>
          <p:nvPr/>
        </p:nvSpPr>
        <p:spPr bwMode="auto">
          <a:xfrm>
            <a:off x="8221662" y="21224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150" name="Line 161"/>
          <p:cNvSpPr>
            <a:spLocks noChangeShapeType="1"/>
          </p:cNvSpPr>
          <p:nvPr/>
        </p:nvSpPr>
        <p:spPr bwMode="auto">
          <a:xfrm flipV="1">
            <a:off x="3898899" y="45434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1" name="Text Box 162"/>
          <p:cNvSpPr txBox="1">
            <a:spLocks noChangeArrowheads="1"/>
          </p:cNvSpPr>
          <p:nvPr/>
        </p:nvSpPr>
        <p:spPr bwMode="auto">
          <a:xfrm>
            <a:off x="3035300" y="4657725"/>
            <a:ext cx="6080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MDRload</a:t>
            </a:r>
          </a:p>
        </p:txBody>
      </p:sp>
      <p:sp>
        <p:nvSpPr>
          <p:cNvPr id="152" name="Line 163"/>
          <p:cNvSpPr>
            <a:spLocks noChangeShapeType="1"/>
          </p:cNvSpPr>
          <p:nvPr/>
        </p:nvSpPr>
        <p:spPr bwMode="auto">
          <a:xfrm>
            <a:off x="3936999" y="2162175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" name="Text Box 164"/>
          <p:cNvSpPr txBox="1">
            <a:spLocks noChangeArrowheads="1"/>
          </p:cNvSpPr>
          <p:nvPr/>
        </p:nvSpPr>
        <p:spPr bwMode="auto">
          <a:xfrm>
            <a:off x="3724441" y="1946275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IR2ld</a:t>
            </a:r>
            <a:endParaRPr lang="en-US" altLang="en-US" u="sng" dirty="0"/>
          </a:p>
        </p:txBody>
      </p:sp>
      <p:sp>
        <p:nvSpPr>
          <p:cNvPr id="154" name="Text Box 166"/>
          <p:cNvSpPr txBox="1">
            <a:spLocks noChangeArrowheads="1"/>
          </p:cNvSpPr>
          <p:nvPr/>
        </p:nvSpPr>
        <p:spPr bwMode="auto">
          <a:xfrm rot="10800000">
            <a:off x="8643242" y="2696955"/>
            <a:ext cx="307777" cy="436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ALUout</a:t>
            </a:r>
          </a:p>
        </p:txBody>
      </p:sp>
      <p:sp>
        <p:nvSpPr>
          <p:cNvPr id="155" name="Text Box 167"/>
          <p:cNvSpPr txBox="1">
            <a:spLocks noChangeArrowheads="1"/>
          </p:cNvSpPr>
          <p:nvPr/>
        </p:nvSpPr>
        <p:spPr bwMode="auto">
          <a:xfrm>
            <a:off x="5110162" y="2688679"/>
            <a:ext cx="354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 dirty="0"/>
              <a:t>RF</a:t>
            </a:r>
          </a:p>
        </p:txBody>
      </p:sp>
      <p:sp>
        <p:nvSpPr>
          <p:cNvPr id="156" name="Line 168"/>
          <p:cNvSpPr>
            <a:spLocks noChangeShapeType="1"/>
          </p:cNvSpPr>
          <p:nvPr/>
        </p:nvSpPr>
        <p:spPr bwMode="auto">
          <a:xfrm>
            <a:off x="5510212" y="22383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7" name="Text Box 169"/>
          <p:cNvSpPr txBox="1">
            <a:spLocks noChangeArrowheads="1"/>
          </p:cNvSpPr>
          <p:nvPr/>
        </p:nvSpPr>
        <p:spPr bwMode="auto">
          <a:xfrm>
            <a:off x="5249862" y="2046288"/>
            <a:ext cx="5556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RFWrite</a:t>
            </a:r>
          </a:p>
        </p:txBody>
      </p:sp>
      <p:sp>
        <p:nvSpPr>
          <p:cNvPr id="158" name="Rectangle 170"/>
          <p:cNvSpPr>
            <a:spLocks noChangeArrowheads="1"/>
          </p:cNvSpPr>
          <p:nvPr/>
        </p:nvSpPr>
        <p:spPr bwMode="auto">
          <a:xfrm>
            <a:off x="8029574" y="3927475"/>
            <a:ext cx="192088" cy="1920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9" name="Rectangle 171"/>
          <p:cNvSpPr>
            <a:spLocks noChangeArrowheads="1"/>
          </p:cNvSpPr>
          <p:nvPr/>
        </p:nvSpPr>
        <p:spPr bwMode="auto">
          <a:xfrm>
            <a:off x="8221662" y="3927475"/>
            <a:ext cx="192087" cy="1920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60" name="Text Box 172"/>
          <p:cNvSpPr txBox="1">
            <a:spLocks noChangeArrowheads="1"/>
          </p:cNvSpPr>
          <p:nvPr/>
        </p:nvSpPr>
        <p:spPr bwMode="auto">
          <a:xfrm>
            <a:off x="8029574" y="3927475"/>
            <a:ext cx="2571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N</a:t>
            </a:r>
          </a:p>
        </p:txBody>
      </p:sp>
      <p:sp>
        <p:nvSpPr>
          <p:cNvPr id="161" name="Text Box 173"/>
          <p:cNvSpPr txBox="1">
            <a:spLocks noChangeArrowheads="1"/>
          </p:cNvSpPr>
          <p:nvPr/>
        </p:nvSpPr>
        <p:spPr bwMode="auto">
          <a:xfrm>
            <a:off x="8221662" y="3927475"/>
            <a:ext cx="2460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</a:t>
            </a:r>
          </a:p>
        </p:txBody>
      </p:sp>
      <p:sp>
        <p:nvSpPr>
          <p:cNvPr id="162" name="Line 174"/>
          <p:cNvSpPr>
            <a:spLocks noChangeShapeType="1"/>
          </p:cNvSpPr>
          <p:nvPr/>
        </p:nvSpPr>
        <p:spPr bwMode="auto">
          <a:xfrm>
            <a:off x="8105774" y="3659188"/>
            <a:ext cx="0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3" name="Line 175"/>
          <p:cNvSpPr>
            <a:spLocks noChangeShapeType="1"/>
          </p:cNvSpPr>
          <p:nvPr/>
        </p:nvSpPr>
        <p:spPr bwMode="auto">
          <a:xfrm>
            <a:off x="8297862" y="3544888"/>
            <a:ext cx="0" cy="382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" name="Line 176"/>
          <p:cNvSpPr>
            <a:spLocks noChangeShapeType="1"/>
          </p:cNvSpPr>
          <p:nvPr/>
        </p:nvSpPr>
        <p:spPr bwMode="auto">
          <a:xfrm>
            <a:off x="7799387" y="4043363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5" name="Text Box 177"/>
          <p:cNvSpPr txBox="1">
            <a:spLocks noChangeArrowheads="1"/>
          </p:cNvSpPr>
          <p:nvPr/>
        </p:nvSpPr>
        <p:spPr bwMode="auto">
          <a:xfrm>
            <a:off x="7536895" y="4048918"/>
            <a:ext cx="6191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FlagWrite</a:t>
            </a:r>
            <a:endParaRPr lang="en-US" altLang="en-US" u="sng" dirty="0"/>
          </a:p>
        </p:txBody>
      </p:sp>
      <p:sp>
        <p:nvSpPr>
          <p:cNvPr id="166" name="Line 178"/>
          <p:cNvSpPr>
            <a:spLocks noChangeShapeType="1"/>
          </p:cNvSpPr>
          <p:nvPr/>
        </p:nvSpPr>
        <p:spPr bwMode="auto">
          <a:xfrm>
            <a:off x="8143874" y="4119563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7" name="Line 179"/>
          <p:cNvSpPr>
            <a:spLocks noChangeShapeType="1"/>
          </p:cNvSpPr>
          <p:nvPr/>
        </p:nvSpPr>
        <p:spPr bwMode="auto">
          <a:xfrm>
            <a:off x="8297862" y="4119563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8" name="Line 180"/>
          <p:cNvSpPr>
            <a:spLocks noChangeShapeType="1"/>
          </p:cNvSpPr>
          <p:nvPr/>
        </p:nvSpPr>
        <p:spPr bwMode="auto">
          <a:xfrm flipV="1">
            <a:off x="883860" y="391794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9" name="Text Box 181"/>
          <p:cNvSpPr txBox="1">
            <a:spLocks noChangeArrowheads="1"/>
          </p:cNvSpPr>
          <p:nvPr/>
        </p:nvSpPr>
        <p:spPr bwMode="auto">
          <a:xfrm>
            <a:off x="570725" y="4003675"/>
            <a:ext cx="5397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PCwrite</a:t>
            </a:r>
            <a:endParaRPr lang="en-US" altLang="en-US" u="sng" dirty="0"/>
          </a:p>
        </p:txBody>
      </p:sp>
      <p:sp>
        <p:nvSpPr>
          <p:cNvPr id="170" name="Line 182"/>
          <p:cNvSpPr>
            <a:spLocks noChangeShapeType="1"/>
          </p:cNvSpPr>
          <p:nvPr/>
        </p:nvSpPr>
        <p:spPr bwMode="auto">
          <a:xfrm flipV="1">
            <a:off x="8566149" y="1201738"/>
            <a:ext cx="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1" name="Line 183"/>
          <p:cNvSpPr>
            <a:spLocks noChangeShapeType="1"/>
          </p:cNvSpPr>
          <p:nvPr/>
        </p:nvSpPr>
        <p:spPr bwMode="auto">
          <a:xfrm flipH="1">
            <a:off x="269875" y="1201738"/>
            <a:ext cx="82970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2" name="Line 184"/>
          <p:cNvSpPr>
            <a:spLocks noChangeShapeType="1"/>
          </p:cNvSpPr>
          <p:nvPr/>
        </p:nvSpPr>
        <p:spPr bwMode="auto">
          <a:xfrm>
            <a:off x="269875" y="1210469"/>
            <a:ext cx="0" cy="2171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3" name="Line 185"/>
          <p:cNvSpPr>
            <a:spLocks noChangeShapeType="1"/>
          </p:cNvSpPr>
          <p:nvPr/>
        </p:nvSpPr>
        <p:spPr bwMode="auto">
          <a:xfrm flipV="1">
            <a:off x="583408" y="3567112"/>
            <a:ext cx="21193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" name="Line 186"/>
          <p:cNvSpPr>
            <a:spLocks noChangeShapeType="1"/>
          </p:cNvSpPr>
          <p:nvPr/>
        </p:nvSpPr>
        <p:spPr bwMode="auto">
          <a:xfrm rot="16200000" flipH="1">
            <a:off x="8528049" y="14319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5" name="Text Box 187"/>
          <p:cNvSpPr txBox="1">
            <a:spLocks noChangeArrowheads="1"/>
          </p:cNvSpPr>
          <p:nvPr/>
        </p:nvSpPr>
        <p:spPr bwMode="auto">
          <a:xfrm>
            <a:off x="8413749" y="14700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76" name="Line 188"/>
          <p:cNvSpPr>
            <a:spLocks noChangeShapeType="1"/>
          </p:cNvSpPr>
          <p:nvPr/>
        </p:nvSpPr>
        <p:spPr bwMode="auto">
          <a:xfrm>
            <a:off x="4321174" y="4389438"/>
            <a:ext cx="2887663" cy="70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7" name="Line 189"/>
          <p:cNvSpPr>
            <a:spLocks noChangeShapeType="1"/>
          </p:cNvSpPr>
          <p:nvPr/>
        </p:nvSpPr>
        <p:spPr bwMode="auto">
          <a:xfrm>
            <a:off x="4321174" y="4197350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8" name="Text Box 190"/>
          <p:cNvSpPr txBox="1">
            <a:spLocks noChangeArrowheads="1"/>
          </p:cNvSpPr>
          <p:nvPr/>
        </p:nvSpPr>
        <p:spPr bwMode="auto">
          <a:xfrm>
            <a:off x="4244974" y="4197350"/>
            <a:ext cx="438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Imm3</a:t>
            </a:r>
          </a:p>
        </p:txBody>
      </p:sp>
      <p:sp>
        <p:nvSpPr>
          <p:cNvPr id="179" name="Rectangle 191"/>
          <p:cNvSpPr>
            <a:spLocks noChangeArrowheads="1"/>
          </p:cNvSpPr>
          <p:nvPr/>
        </p:nvSpPr>
        <p:spPr bwMode="auto">
          <a:xfrm>
            <a:off x="5051424" y="4235450"/>
            <a:ext cx="190500" cy="268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ZE</a:t>
            </a:r>
          </a:p>
        </p:txBody>
      </p:sp>
      <p:sp>
        <p:nvSpPr>
          <p:cNvPr id="180" name="Text Box 192"/>
          <p:cNvSpPr txBox="1">
            <a:spLocks noChangeArrowheads="1"/>
          </p:cNvSpPr>
          <p:nvPr/>
        </p:nvSpPr>
        <p:spPr bwMode="auto">
          <a:xfrm>
            <a:off x="1187450" y="29765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81" name="Text Box 193"/>
          <p:cNvSpPr txBox="1">
            <a:spLocks noChangeArrowheads="1"/>
          </p:cNvSpPr>
          <p:nvPr/>
        </p:nvSpPr>
        <p:spPr bwMode="auto">
          <a:xfrm>
            <a:off x="1192213" y="33131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182" name="Text Box 194"/>
          <p:cNvSpPr txBox="1">
            <a:spLocks noChangeArrowheads="1"/>
          </p:cNvSpPr>
          <p:nvPr/>
        </p:nvSpPr>
        <p:spPr bwMode="auto">
          <a:xfrm>
            <a:off x="4359274" y="26606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183" name="Text Box 195"/>
          <p:cNvSpPr txBox="1">
            <a:spLocks noChangeArrowheads="1"/>
          </p:cNvSpPr>
          <p:nvPr/>
        </p:nvSpPr>
        <p:spPr bwMode="auto">
          <a:xfrm>
            <a:off x="4359274" y="22764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86" name="Text Box 198"/>
          <p:cNvSpPr txBox="1">
            <a:spLocks noChangeArrowheads="1"/>
          </p:cNvSpPr>
          <p:nvPr/>
        </p:nvSpPr>
        <p:spPr bwMode="auto">
          <a:xfrm>
            <a:off x="7129955" y="3121025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000</a:t>
            </a:r>
            <a:endParaRPr lang="en-US" altLang="en-US" dirty="0"/>
          </a:p>
        </p:txBody>
      </p:sp>
      <p:sp>
        <p:nvSpPr>
          <p:cNvPr id="188" name="Text Box 200"/>
          <p:cNvSpPr txBox="1">
            <a:spLocks noChangeArrowheads="1"/>
          </p:cNvSpPr>
          <p:nvPr/>
        </p:nvSpPr>
        <p:spPr bwMode="auto">
          <a:xfrm>
            <a:off x="7129955" y="3735388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001</a:t>
            </a:r>
            <a:endParaRPr lang="en-US" altLang="en-US" dirty="0"/>
          </a:p>
        </p:txBody>
      </p:sp>
      <p:sp>
        <p:nvSpPr>
          <p:cNvPr id="189" name="Text Box 201"/>
          <p:cNvSpPr txBox="1">
            <a:spLocks noChangeArrowheads="1"/>
          </p:cNvSpPr>
          <p:nvPr/>
        </p:nvSpPr>
        <p:spPr bwMode="auto">
          <a:xfrm>
            <a:off x="7129955" y="4043363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010</a:t>
            </a:r>
            <a:endParaRPr lang="en-US" altLang="en-US" dirty="0"/>
          </a:p>
        </p:txBody>
      </p:sp>
      <p:sp>
        <p:nvSpPr>
          <p:cNvPr id="190" name="Text Box 202"/>
          <p:cNvSpPr txBox="1">
            <a:spLocks noChangeArrowheads="1"/>
          </p:cNvSpPr>
          <p:nvPr/>
        </p:nvSpPr>
        <p:spPr bwMode="auto">
          <a:xfrm>
            <a:off x="7129955" y="4273550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011</a:t>
            </a:r>
            <a:endParaRPr lang="en-US" altLang="en-US" dirty="0"/>
          </a:p>
        </p:txBody>
      </p:sp>
      <p:sp>
        <p:nvSpPr>
          <p:cNvPr id="191" name="Text Box 203"/>
          <p:cNvSpPr txBox="1">
            <a:spLocks noChangeArrowheads="1"/>
          </p:cNvSpPr>
          <p:nvPr/>
        </p:nvSpPr>
        <p:spPr bwMode="auto">
          <a:xfrm>
            <a:off x="8059737" y="2852738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ALU</a:t>
            </a:r>
          </a:p>
        </p:txBody>
      </p:sp>
      <p:sp>
        <p:nvSpPr>
          <p:cNvPr id="200" name="Freeform 125"/>
          <p:cNvSpPr>
            <a:spLocks/>
          </p:cNvSpPr>
          <p:nvPr/>
        </p:nvSpPr>
        <p:spPr bwMode="auto">
          <a:xfrm rot="5400000">
            <a:off x="761594" y="4390372"/>
            <a:ext cx="257987" cy="661193"/>
          </a:xfrm>
          <a:custGeom>
            <a:avLst/>
            <a:gdLst>
              <a:gd name="T0" fmla="*/ 0 w 483"/>
              <a:gd name="T1" fmla="*/ 0 h 1185"/>
              <a:gd name="T2" fmla="*/ 0 w 483"/>
              <a:gd name="T3" fmla="*/ 652463 h 1185"/>
              <a:gd name="T4" fmla="*/ 344487 w 483"/>
              <a:gd name="T5" fmla="*/ 922338 h 1185"/>
              <a:gd name="T6" fmla="*/ 0 w 483"/>
              <a:gd name="T7" fmla="*/ 1228725 h 1185"/>
              <a:gd name="T8" fmla="*/ 0 w 483"/>
              <a:gd name="T9" fmla="*/ 1881188 h 1185"/>
              <a:gd name="T10" fmla="*/ 766762 w 483"/>
              <a:gd name="T11" fmla="*/ 1344613 h 1185"/>
              <a:gd name="T12" fmla="*/ 766762 w 483"/>
              <a:gd name="T13" fmla="*/ 460375 h 1185"/>
              <a:gd name="T14" fmla="*/ 0 w 483"/>
              <a:gd name="T15" fmla="*/ 0 h 11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83"/>
              <a:gd name="T25" fmla="*/ 0 h 1185"/>
              <a:gd name="T26" fmla="*/ 483 w 483"/>
              <a:gd name="T27" fmla="*/ 1185 h 11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83" h="1185">
                <a:moveTo>
                  <a:pt x="0" y="0"/>
                </a:moveTo>
                <a:lnTo>
                  <a:pt x="0" y="411"/>
                </a:lnTo>
                <a:lnTo>
                  <a:pt x="217" y="581"/>
                </a:lnTo>
                <a:lnTo>
                  <a:pt x="0" y="774"/>
                </a:lnTo>
                <a:lnTo>
                  <a:pt x="0" y="1185"/>
                </a:lnTo>
                <a:lnTo>
                  <a:pt x="483" y="847"/>
                </a:lnTo>
                <a:lnTo>
                  <a:pt x="483" y="29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1" name="Line 175"/>
          <p:cNvSpPr>
            <a:spLocks noChangeShapeType="1"/>
          </p:cNvSpPr>
          <p:nvPr/>
        </p:nvSpPr>
        <p:spPr bwMode="auto">
          <a:xfrm flipH="1">
            <a:off x="1132644" y="3533770"/>
            <a:ext cx="3932" cy="10677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2" name="Line 175"/>
          <p:cNvSpPr>
            <a:spLocks noChangeShapeType="1"/>
          </p:cNvSpPr>
          <p:nvPr/>
        </p:nvSpPr>
        <p:spPr bwMode="auto">
          <a:xfrm>
            <a:off x="660364" y="4429125"/>
            <a:ext cx="0" cy="1723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3" name="AutoShape 11"/>
          <p:cNvSpPr>
            <a:spLocks noChangeArrowheads="1"/>
          </p:cNvSpPr>
          <p:nvPr/>
        </p:nvSpPr>
        <p:spPr bwMode="auto">
          <a:xfrm rot="16200000">
            <a:off x="180183" y="3467894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" name="Line 13"/>
          <p:cNvSpPr>
            <a:spLocks noChangeShapeType="1"/>
          </p:cNvSpPr>
          <p:nvPr/>
        </p:nvSpPr>
        <p:spPr bwMode="auto">
          <a:xfrm flipH="1">
            <a:off x="621507" y="3486944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6" name="Text Box 14"/>
          <p:cNvSpPr txBox="1">
            <a:spLocks noChangeArrowheads="1"/>
          </p:cNvSpPr>
          <p:nvPr/>
        </p:nvSpPr>
        <p:spPr bwMode="auto">
          <a:xfrm>
            <a:off x="507207" y="3334544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207" name="Line 25"/>
          <p:cNvSpPr>
            <a:spLocks noChangeShapeType="1"/>
          </p:cNvSpPr>
          <p:nvPr/>
        </p:nvSpPr>
        <p:spPr bwMode="auto">
          <a:xfrm>
            <a:off x="505620" y="3142457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8" name="Text Box 26"/>
          <p:cNvSpPr txBox="1">
            <a:spLocks noChangeArrowheads="1"/>
          </p:cNvSpPr>
          <p:nvPr/>
        </p:nvSpPr>
        <p:spPr bwMode="auto">
          <a:xfrm>
            <a:off x="250746" y="2950369"/>
            <a:ext cx="4764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smtClean="0"/>
              <a:t>PCSel</a:t>
            </a:r>
            <a:endParaRPr lang="en-US" altLang="en-US" u="sng" dirty="0"/>
          </a:p>
        </p:txBody>
      </p:sp>
      <p:sp>
        <p:nvSpPr>
          <p:cNvPr id="209" name="Text Box 192"/>
          <p:cNvSpPr txBox="1">
            <a:spLocks noChangeArrowheads="1"/>
          </p:cNvSpPr>
          <p:nvPr/>
        </p:nvSpPr>
        <p:spPr bwMode="auto">
          <a:xfrm>
            <a:off x="310357" y="3266282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210" name="Text Box 193"/>
          <p:cNvSpPr txBox="1">
            <a:spLocks noChangeArrowheads="1"/>
          </p:cNvSpPr>
          <p:nvPr/>
        </p:nvSpPr>
        <p:spPr bwMode="auto">
          <a:xfrm>
            <a:off x="315120" y="3602832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211" name="Text Box 14"/>
          <p:cNvSpPr txBox="1">
            <a:spLocks noChangeArrowheads="1"/>
          </p:cNvSpPr>
          <p:nvPr/>
        </p:nvSpPr>
        <p:spPr bwMode="auto">
          <a:xfrm>
            <a:off x="538957" y="4242446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212" name="Line 133"/>
          <p:cNvSpPr>
            <a:spLocks noChangeShapeType="1"/>
          </p:cNvSpPr>
          <p:nvPr/>
        </p:nvSpPr>
        <p:spPr bwMode="auto">
          <a:xfrm flipV="1">
            <a:off x="269875" y="3381708"/>
            <a:ext cx="121445" cy="5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3" name="Line 135"/>
          <p:cNvSpPr>
            <a:spLocks noChangeShapeType="1"/>
          </p:cNvSpPr>
          <p:nvPr/>
        </p:nvSpPr>
        <p:spPr bwMode="auto">
          <a:xfrm flipV="1">
            <a:off x="890588" y="4849962"/>
            <a:ext cx="0" cy="25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4" name="Line 130"/>
          <p:cNvSpPr>
            <a:spLocks noChangeShapeType="1"/>
          </p:cNvSpPr>
          <p:nvPr/>
        </p:nvSpPr>
        <p:spPr bwMode="auto">
          <a:xfrm flipV="1">
            <a:off x="279566" y="5105400"/>
            <a:ext cx="6042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" name="Line 124"/>
          <p:cNvSpPr>
            <a:spLocks noChangeShapeType="1"/>
          </p:cNvSpPr>
          <p:nvPr/>
        </p:nvSpPr>
        <p:spPr bwMode="auto">
          <a:xfrm>
            <a:off x="279566" y="3698875"/>
            <a:ext cx="0" cy="1409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6" name="Line 133"/>
          <p:cNvSpPr>
            <a:spLocks noChangeShapeType="1"/>
          </p:cNvSpPr>
          <p:nvPr/>
        </p:nvSpPr>
        <p:spPr bwMode="auto">
          <a:xfrm flipV="1">
            <a:off x="269875" y="3698875"/>
            <a:ext cx="121445" cy="5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2" name="Rectangle 27"/>
          <p:cNvSpPr>
            <a:spLocks noChangeArrowheads="1"/>
          </p:cNvSpPr>
          <p:nvPr/>
        </p:nvSpPr>
        <p:spPr bwMode="auto">
          <a:xfrm>
            <a:off x="3304382" y="2401887"/>
            <a:ext cx="192087" cy="126841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IR1</a:t>
            </a:r>
            <a:endParaRPr lang="en-US" altLang="en-US" dirty="0"/>
          </a:p>
        </p:txBody>
      </p:sp>
      <p:sp>
        <p:nvSpPr>
          <p:cNvPr id="193" name="Line 34"/>
          <p:cNvSpPr>
            <a:spLocks noChangeShapeType="1"/>
          </p:cNvSpPr>
          <p:nvPr/>
        </p:nvSpPr>
        <p:spPr bwMode="auto">
          <a:xfrm flipV="1">
            <a:off x="3505198" y="3045619"/>
            <a:ext cx="354014" cy="21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" name="Line 163"/>
          <p:cNvSpPr>
            <a:spLocks noChangeShapeType="1"/>
          </p:cNvSpPr>
          <p:nvPr/>
        </p:nvSpPr>
        <p:spPr bwMode="auto">
          <a:xfrm>
            <a:off x="3400425" y="2127189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5" name="Text Box 164"/>
          <p:cNvSpPr txBox="1">
            <a:spLocks noChangeArrowheads="1"/>
          </p:cNvSpPr>
          <p:nvPr/>
        </p:nvSpPr>
        <p:spPr bwMode="auto">
          <a:xfrm>
            <a:off x="3187868" y="1911289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IR1ld</a:t>
            </a:r>
            <a:endParaRPr lang="en-US" altLang="en-US" u="sng" dirty="0"/>
          </a:p>
        </p:txBody>
      </p:sp>
      <p:sp>
        <p:nvSpPr>
          <p:cNvPr id="196" name="Rectangle 27"/>
          <p:cNvSpPr>
            <a:spLocks noChangeArrowheads="1"/>
          </p:cNvSpPr>
          <p:nvPr/>
        </p:nvSpPr>
        <p:spPr bwMode="auto">
          <a:xfrm>
            <a:off x="6367462" y="1684339"/>
            <a:ext cx="192087" cy="469106"/>
          </a:xfrm>
          <a:prstGeom prst="rect">
            <a:avLst/>
          </a:prstGeom>
          <a:solidFill>
            <a:schemeClr val="accent2"/>
          </a:solidFill>
          <a:ln w="952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IR3</a:t>
            </a:r>
            <a:endParaRPr lang="en-US" altLang="en-US" dirty="0"/>
          </a:p>
        </p:txBody>
      </p:sp>
      <p:sp>
        <p:nvSpPr>
          <p:cNvPr id="197" name="Line 105"/>
          <p:cNvSpPr>
            <a:spLocks noChangeShapeType="1"/>
          </p:cNvSpPr>
          <p:nvPr/>
        </p:nvSpPr>
        <p:spPr bwMode="auto">
          <a:xfrm>
            <a:off x="4128293" y="1848644"/>
            <a:ext cx="5037" cy="1209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8" name="Line 104"/>
          <p:cNvSpPr>
            <a:spLocks noChangeShapeType="1"/>
          </p:cNvSpPr>
          <p:nvPr/>
        </p:nvSpPr>
        <p:spPr bwMode="auto">
          <a:xfrm>
            <a:off x="4128292" y="1848644"/>
            <a:ext cx="22391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9" name="Line 109"/>
          <p:cNvSpPr>
            <a:spLocks noChangeShapeType="1"/>
          </p:cNvSpPr>
          <p:nvPr/>
        </p:nvSpPr>
        <p:spPr bwMode="auto">
          <a:xfrm flipH="1">
            <a:off x="5800206" y="1757449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4" name="Text Box 110"/>
          <p:cNvSpPr txBox="1">
            <a:spLocks noChangeArrowheads="1"/>
          </p:cNvSpPr>
          <p:nvPr/>
        </p:nvSpPr>
        <p:spPr bwMode="auto">
          <a:xfrm>
            <a:off x="5646880" y="1684339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18" name="Line 163"/>
          <p:cNvSpPr>
            <a:spLocks noChangeShapeType="1"/>
          </p:cNvSpPr>
          <p:nvPr/>
        </p:nvSpPr>
        <p:spPr bwMode="auto">
          <a:xfrm>
            <a:off x="6453813" y="1422641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9" name="Text Box 164"/>
          <p:cNvSpPr txBox="1">
            <a:spLocks noChangeArrowheads="1"/>
          </p:cNvSpPr>
          <p:nvPr/>
        </p:nvSpPr>
        <p:spPr bwMode="auto">
          <a:xfrm>
            <a:off x="6109811" y="1206741"/>
            <a:ext cx="68800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IR3R1R2ld</a:t>
            </a:r>
            <a:endParaRPr lang="en-US" altLang="en-US" u="sng" dirty="0"/>
          </a:p>
        </p:txBody>
      </p:sp>
      <p:sp>
        <p:nvSpPr>
          <p:cNvPr id="220" name="Line 163"/>
          <p:cNvSpPr>
            <a:spLocks noChangeShapeType="1"/>
          </p:cNvSpPr>
          <p:nvPr/>
        </p:nvSpPr>
        <p:spPr bwMode="auto">
          <a:xfrm>
            <a:off x="6463505" y="2162175"/>
            <a:ext cx="0" cy="125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1" name="Line 163"/>
          <p:cNvSpPr>
            <a:spLocks noChangeShapeType="1"/>
          </p:cNvSpPr>
          <p:nvPr/>
        </p:nvSpPr>
        <p:spPr bwMode="auto">
          <a:xfrm>
            <a:off x="6463505" y="2807494"/>
            <a:ext cx="0" cy="125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7" name="Rectangle 27"/>
          <p:cNvSpPr>
            <a:spLocks noChangeArrowheads="1"/>
          </p:cNvSpPr>
          <p:nvPr/>
        </p:nvSpPr>
        <p:spPr bwMode="auto">
          <a:xfrm>
            <a:off x="8710776" y="1683040"/>
            <a:ext cx="192087" cy="469106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IR4</a:t>
            </a:r>
            <a:endParaRPr lang="en-US" altLang="en-US" dirty="0"/>
          </a:p>
        </p:txBody>
      </p:sp>
      <p:sp>
        <p:nvSpPr>
          <p:cNvPr id="222" name="Line 163"/>
          <p:cNvSpPr>
            <a:spLocks noChangeShapeType="1"/>
          </p:cNvSpPr>
          <p:nvPr/>
        </p:nvSpPr>
        <p:spPr bwMode="auto">
          <a:xfrm>
            <a:off x="8797127" y="1421342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3" name="Text Box 164"/>
          <p:cNvSpPr txBox="1">
            <a:spLocks noChangeArrowheads="1"/>
          </p:cNvSpPr>
          <p:nvPr/>
        </p:nvSpPr>
        <p:spPr bwMode="auto">
          <a:xfrm>
            <a:off x="8584572" y="1205442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IR4ld</a:t>
            </a:r>
            <a:endParaRPr lang="en-US" altLang="en-US" u="sng" dirty="0"/>
          </a:p>
        </p:txBody>
      </p:sp>
      <p:sp>
        <p:nvSpPr>
          <p:cNvPr id="224" name="Line 163"/>
          <p:cNvSpPr>
            <a:spLocks noChangeShapeType="1"/>
          </p:cNvSpPr>
          <p:nvPr/>
        </p:nvSpPr>
        <p:spPr bwMode="auto">
          <a:xfrm>
            <a:off x="8806818" y="2160876"/>
            <a:ext cx="9361" cy="482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" name="Line 104"/>
          <p:cNvSpPr>
            <a:spLocks noChangeShapeType="1"/>
          </p:cNvSpPr>
          <p:nvPr/>
        </p:nvSpPr>
        <p:spPr bwMode="auto">
          <a:xfrm>
            <a:off x="6548438" y="1856083"/>
            <a:ext cx="217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6" name="Line 109"/>
          <p:cNvSpPr>
            <a:spLocks noChangeShapeType="1"/>
          </p:cNvSpPr>
          <p:nvPr/>
        </p:nvSpPr>
        <p:spPr bwMode="auto">
          <a:xfrm flipH="1">
            <a:off x="7922153" y="1749510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7" name="Text Box 110"/>
          <p:cNvSpPr txBox="1">
            <a:spLocks noChangeArrowheads="1"/>
          </p:cNvSpPr>
          <p:nvPr/>
        </p:nvSpPr>
        <p:spPr bwMode="auto">
          <a:xfrm>
            <a:off x="7768827" y="16764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29" name="Line 151"/>
          <p:cNvSpPr>
            <a:spLocks noChangeShapeType="1"/>
          </p:cNvSpPr>
          <p:nvPr/>
        </p:nvSpPr>
        <p:spPr bwMode="auto">
          <a:xfrm flipV="1">
            <a:off x="8902863" y="1783556"/>
            <a:ext cx="1150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0" name="Line 150"/>
          <p:cNvSpPr>
            <a:spLocks noChangeShapeType="1"/>
          </p:cNvSpPr>
          <p:nvPr/>
        </p:nvSpPr>
        <p:spPr bwMode="auto">
          <a:xfrm flipH="1" flipV="1">
            <a:off x="9017956" y="971550"/>
            <a:ext cx="9361" cy="8120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1" name="Line 149"/>
          <p:cNvSpPr>
            <a:spLocks noChangeShapeType="1"/>
          </p:cNvSpPr>
          <p:nvPr/>
        </p:nvSpPr>
        <p:spPr bwMode="auto">
          <a:xfrm flipV="1">
            <a:off x="4694236" y="971548"/>
            <a:ext cx="4323721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4" name="Text Box 94"/>
          <p:cNvSpPr txBox="1">
            <a:spLocks noChangeArrowheads="1"/>
          </p:cNvSpPr>
          <p:nvPr/>
        </p:nvSpPr>
        <p:spPr bwMode="auto">
          <a:xfrm>
            <a:off x="7240587" y="787398"/>
            <a:ext cx="203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2</a:t>
            </a:r>
          </a:p>
        </p:txBody>
      </p:sp>
      <p:sp>
        <p:nvSpPr>
          <p:cNvPr id="235" name="Line 116"/>
          <p:cNvSpPr>
            <a:spLocks noChangeShapeType="1"/>
          </p:cNvSpPr>
          <p:nvPr/>
        </p:nvSpPr>
        <p:spPr bwMode="auto">
          <a:xfrm flipH="1">
            <a:off x="7365999" y="894554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" name="AutoShape 11"/>
          <p:cNvSpPr>
            <a:spLocks noChangeArrowheads="1"/>
          </p:cNvSpPr>
          <p:nvPr/>
        </p:nvSpPr>
        <p:spPr bwMode="auto">
          <a:xfrm rot="16200000">
            <a:off x="5734733" y="2361472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7" name="Line 12"/>
          <p:cNvSpPr>
            <a:spLocks noChangeShapeType="1"/>
          </p:cNvSpPr>
          <p:nvPr/>
        </p:nvSpPr>
        <p:spPr bwMode="auto">
          <a:xfrm>
            <a:off x="6137957" y="2458310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8" name="Line 13"/>
          <p:cNvSpPr>
            <a:spLocks noChangeShapeType="1"/>
          </p:cNvSpPr>
          <p:nvPr/>
        </p:nvSpPr>
        <p:spPr bwMode="auto">
          <a:xfrm flipH="1">
            <a:off x="6176057" y="2380522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9" name="Text Box 14"/>
          <p:cNvSpPr txBox="1">
            <a:spLocks noChangeArrowheads="1"/>
          </p:cNvSpPr>
          <p:nvPr/>
        </p:nvSpPr>
        <p:spPr bwMode="auto">
          <a:xfrm>
            <a:off x="6061757" y="2228122"/>
            <a:ext cx="24130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40" name="Text Box 192"/>
          <p:cNvSpPr txBox="1">
            <a:spLocks noChangeArrowheads="1"/>
          </p:cNvSpPr>
          <p:nvPr/>
        </p:nvSpPr>
        <p:spPr bwMode="auto">
          <a:xfrm>
            <a:off x="5864907" y="2159860"/>
            <a:ext cx="241300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241" name="Text Box 193"/>
          <p:cNvSpPr txBox="1">
            <a:spLocks noChangeArrowheads="1"/>
          </p:cNvSpPr>
          <p:nvPr/>
        </p:nvSpPr>
        <p:spPr bwMode="auto">
          <a:xfrm>
            <a:off x="5869670" y="2496410"/>
            <a:ext cx="241300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243" name="AutoShape 11"/>
          <p:cNvSpPr>
            <a:spLocks noChangeArrowheads="1"/>
          </p:cNvSpPr>
          <p:nvPr/>
        </p:nvSpPr>
        <p:spPr bwMode="auto">
          <a:xfrm rot="16200000">
            <a:off x="5737226" y="3017043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4" name="Line 12"/>
          <p:cNvSpPr>
            <a:spLocks noChangeShapeType="1"/>
          </p:cNvSpPr>
          <p:nvPr/>
        </p:nvSpPr>
        <p:spPr bwMode="auto">
          <a:xfrm>
            <a:off x="6140450" y="3113881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" name="Line 13"/>
          <p:cNvSpPr>
            <a:spLocks noChangeShapeType="1"/>
          </p:cNvSpPr>
          <p:nvPr/>
        </p:nvSpPr>
        <p:spPr bwMode="auto">
          <a:xfrm flipH="1">
            <a:off x="6178550" y="3036093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" name="Text Box 14"/>
          <p:cNvSpPr txBox="1">
            <a:spLocks noChangeArrowheads="1"/>
          </p:cNvSpPr>
          <p:nvPr/>
        </p:nvSpPr>
        <p:spPr bwMode="auto">
          <a:xfrm>
            <a:off x="6064250" y="2883693"/>
            <a:ext cx="24130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47" name="Text Box 192"/>
          <p:cNvSpPr txBox="1">
            <a:spLocks noChangeArrowheads="1"/>
          </p:cNvSpPr>
          <p:nvPr/>
        </p:nvSpPr>
        <p:spPr bwMode="auto">
          <a:xfrm>
            <a:off x="5867400" y="2815431"/>
            <a:ext cx="241300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248" name="Text Box 193"/>
          <p:cNvSpPr txBox="1">
            <a:spLocks noChangeArrowheads="1"/>
          </p:cNvSpPr>
          <p:nvPr/>
        </p:nvSpPr>
        <p:spPr bwMode="auto">
          <a:xfrm>
            <a:off x="5872163" y="3151981"/>
            <a:ext cx="241300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249" name="Line 135"/>
          <p:cNvSpPr>
            <a:spLocks noChangeShapeType="1"/>
          </p:cNvSpPr>
          <p:nvPr/>
        </p:nvSpPr>
        <p:spPr bwMode="auto">
          <a:xfrm flipV="1">
            <a:off x="5761037" y="2247901"/>
            <a:ext cx="13950" cy="27297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0" name="Line 149"/>
          <p:cNvSpPr>
            <a:spLocks noChangeShapeType="1"/>
          </p:cNvSpPr>
          <p:nvPr/>
        </p:nvSpPr>
        <p:spPr bwMode="auto">
          <a:xfrm flipV="1">
            <a:off x="5774988" y="2258219"/>
            <a:ext cx="170882" cy="23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1" name="Line 149"/>
          <p:cNvSpPr>
            <a:spLocks noChangeShapeType="1"/>
          </p:cNvSpPr>
          <p:nvPr/>
        </p:nvSpPr>
        <p:spPr bwMode="auto">
          <a:xfrm flipV="1">
            <a:off x="5768012" y="2931427"/>
            <a:ext cx="170882" cy="23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8" name="Text Box 110"/>
          <p:cNvSpPr txBox="1">
            <a:spLocks noChangeArrowheads="1"/>
          </p:cNvSpPr>
          <p:nvPr/>
        </p:nvSpPr>
        <p:spPr bwMode="auto">
          <a:xfrm>
            <a:off x="6096000" y="4510087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</a:t>
            </a:r>
            <a:endParaRPr lang="en-US" altLang="en-US" dirty="0"/>
          </a:p>
        </p:txBody>
      </p:sp>
      <p:sp>
        <p:nvSpPr>
          <p:cNvPr id="232" name="Text Box 110"/>
          <p:cNvSpPr txBox="1">
            <a:spLocks noChangeArrowheads="1"/>
          </p:cNvSpPr>
          <p:nvPr/>
        </p:nvSpPr>
        <p:spPr bwMode="auto">
          <a:xfrm>
            <a:off x="6324600" y="4510087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233" name="AutoShape 11"/>
          <p:cNvSpPr>
            <a:spLocks noChangeArrowheads="1"/>
          </p:cNvSpPr>
          <p:nvPr/>
        </p:nvSpPr>
        <p:spPr bwMode="auto">
          <a:xfrm rot="16200000">
            <a:off x="7095331" y="2364582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2" name="Line 12"/>
          <p:cNvSpPr>
            <a:spLocks noChangeShapeType="1"/>
          </p:cNvSpPr>
          <p:nvPr/>
        </p:nvSpPr>
        <p:spPr bwMode="auto">
          <a:xfrm>
            <a:off x="7489824" y="2551907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" name="Line 13"/>
          <p:cNvSpPr>
            <a:spLocks noChangeShapeType="1"/>
          </p:cNvSpPr>
          <p:nvPr/>
        </p:nvSpPr>
        <p:spPr bwMode="auto">
          <a:xfrm flipH="1">
            <a:off x="7527924" y="2474119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4" name="Text Box 14"/>
          <p:cNvSpPr txBox="1">
            <a:spLocks noChangeArrowheads="1"/>
          </p:cNvSpPr>
          <p:nvPr/>
        </p:nvSpPr>
        <p:spPr bwMode="auto">
          <a:xfrm>
            <a:off x="7413624" y="2321719"/>
            <a:ext cx="24130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55" name="Text Box 192"/>
          <p:cNvSpPr txBox="1">
            <a:spLocks noChangeArrowheads="1"/>
          </p:cNvSpPr>
          <p:nvPr/>
        </p:nvSpPr>
        <p:spPr bwMode="auto">
          <a:xfrm>
            <a:off x="7221537" y="2159860"/>
            <a:ext cx="241300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256" name="Text Box 193"/>
          <p:cNvSpPr txBox="1">
            <a:spLocks noChangeArrowheads="1"/>
          </p:cNvSpPr>
          <p:nvPr/>
        </p:nvSpPr>
        <p:spPr bwMode="auto">
          <a:xfrm>
            <a:off x="7226300" y="2496410"/>
            <a:ext cx="241300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257" name="Line 75"/>
          <p:cNvSpPr>
            <a:spLocks noChangeShapeType="1"/>
          </p:cNvSpPr>
          <p:nvPr/>
        </p:nvSpPr>
        <p:spPr bwMode="auto">
          <a:xfrm flipV="1">
            <a:off x="6910192" y="2279252"/>
            <a:ext cx="405414" cy="80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8" name="Line 75"/>
          <p:cNvSpPr>
            <a:spLocks noChangeShapeType="1"/>
          </p:cNvSpPr>
          <p:nvPr/>
        </p:nvSpPr>
        <p:spPr bwMode="auto">
          <a:xfrm flipV="1">
            <a:off x="6898130" y="3579940"/>
            <a:ext cx="305206" cy="80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9" name="Line 150"/>
          <p:cNvSpPr>
            <a:spLocks noChangeShapeType="1"/>
          </p:cNvSpPr>
          <p:nvPr/>
        </p:nvSpPr>
        <p:spPr bwMode="auto">
          <a:xfrm flipH="1" flipV="1">
            <a:off x="6905624" y="2279253"/>
            <a:ext cx="9136" cy="27026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0" name="Text Box 198"/>
          <p:cNvSpPr txBox="1">
            <a:spLocks noChangeArrowheads="1"/>
          </p:cNvSpPr>
          <p:nvPr/>
        </p:nvSpPr>
        <p:spPr bwMode="auto">
          <a:xfrm>
            <a:off x="7119224" y="3454856"/>
            <a:ext cx="35779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111</a:t>
            </a:r>
            <a:endParaRPr lang="en-US" altLang="en-US" dirty="0"/>
          </a:p>
        </p:txBody>
      </p:sp>
      <p:sp>
        <p:nvSpPr>
          <p:cNvPr id="261" name="Line 88"/>
          <p:cNvSpPr>
            <a:spLocks noChangeShapeType="1"/>
          </p:cNvSpPr>
          <p:nvPr/>
        </p:nvSpPr>
        <p:spPr bwMode="auto">
          <a:xfrm>
            <a:off x="7421822" y="201064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2" name="Text Box 89"/>
          <p:cNvSpPr txBox="1">
            <a:spLocks noChangeArrowheads="1"/>
          </p:cNvSpPr>
          <p:nvPr/>
        </p:nvSpPr>
        <p:spPr bwMode="auto">
          <a:xfrm>
            <a:off x="7194337" y="1865995"/>
            <a:ext cx="4427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ALU1</a:t>
            </a:r>
            <a:endParaRPr lang="en-US" altLang="en-US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487364" y="381000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SHIFT: </a:t>
            </a:r>
            <a:r>
              <a:rPr lang="en-US" b="1" dirty="0" smtClean="0"/>
              <a:t>we are using the wrong immediate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67991" y="4419600"/>
            <a:ext cx="837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From IR3</a:t>
            </a:r>
            <a:endParaRPr lang="en-US" sz="1400" dirty="0"/>
          </a:p>
        </p:txBody>
      </p:sp>
      <p:sp>
        <p:nvSpPr>
          <p:cNvPr id="242" name="Line 88"/>
          <p:cNvSpPr>
            <a:spLocks noChangeShapeType="1"/>
          </p:cNvSpPr>
          <p:nvPr/>
        </p:nvSpPr>
        <p:spPr bwMode="auto">
          <a:xfrm>
            <a:off x="6035718" y="20081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3" name="Text Box 169"/>
          <p:cNvSpPr txBox="1">
            <a:spLocks noChangeArrowheads="1"/>
          </p:cNvSpPr>
          <p:nvPr/>
        </p:nvSpPr>
        <p:spPr bwMode="auto">
          <a:xfrm>
            <a:off x="5888670" y="1844380"/>
            <a:ext cx="38504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R1B</a:t>
            </a:r>
            <a:endParaRPr lang="en-US" altLang="en-US" u="sng" dirty="0"/>
          </a:p>
        </p:txBody>
      </p:sp>
      <p:sp>
        <p:nvSpPr>
          <p:cNvPr id="264" name="Text Box 169"/>
          <p:cNvSpPr txBox="1">
            <a:spLocks noChangeArrowheads="1"/>
          </p:cNvSpPr>
          <p:nvPr/>
        </p:nvSpPr>
        <p:spPr bwMode="auto">
          <a:xfrm>
            <a:off x="5867400" y="3533210"/>
            <a:ext cx="38504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R2B</a:t>
            </a:r>
            <a:endParaRPr lang="en-US" altLang="en-US" u="sng" dirty="0"/>
          </a:p>
        </p:txBody>
      </p:sp>
      <p:sp>
        <p:nvSpPr>
          <p:cNvPr id="265" name="Line 88"/>
          <p:cNvSpPr>
            <a:spLocks noChangeShapeType="1"/>
          </p:cNvSpPr>
          <p:nvPr/>
        </p:nvSpPr>
        <p:spPr bwMode="auto">
          <a:xfrm flipV="1">
            <a:off x="6065451" y="3314814"/>
            <a:ext cx="3921" cy="2537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0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85661" y="1634238"/>
            <a:ext cx="845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93249" y="80770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0" y="1371600"/>
            <a:ext cx="4572000" cy="3276600"/>
            <a:chOff x="0" y="1371600"/>
            <a:chExt cx="7429500" cy="32766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4859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9718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4577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436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295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/>
          <p:nvPr/>
        </p:nvCxnSpPr>
        <p:spPr>
          <a:xfrm>
            <a:off x="8953500" y="1371600"/>
            <a:ext cx="0" cy="32766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14400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30572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743200" y="1835857"/>
            <a:ext cx="914400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57600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572000" y="1371600"/>
            <a:ext cx="4572000" cy="3276600"/>
            <a:chOff x="0" y="1371600"/>
            <a:chExt cx="7429500" cy="32766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4859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9718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577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9436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4295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914400" y="2286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828800" y="2286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744972" y="2286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657600" y="2286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72000" y="2286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28800" y="2743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43200" y="2743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59372" y="2743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572000" y="2743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486400" y="2743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743200" y="3200400"/>
            <a:ext cx="914400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fetch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657600" y="3200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573772" y="3200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86400" y="3200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400800" y="3200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657600" y="36576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572000" y="36576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488172" y="36576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400800" y="36576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315200" y="36576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4293" y="12631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159042" y="12564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73442" y="1265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987842" y="12631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C4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877147" y="1265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C5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816642" y="1265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732814" y="12564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C7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645442" y="12631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C8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559842" y="12564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C9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382000" y="125641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C10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95400" y="228600"/>
            <a:ext cx="303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STORE: STRUCTURAL HAZARD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9548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85661" y="1634238"/>
            <a:ext cx="845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93249" y="80770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0" y="1371600"/>
            <a:ext cx="4572000" cy="3276600"/>
            <a:chOff x="0" y="1371600"/>
            <a:chExt cx="7429500" cy="32766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4859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9718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4577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436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295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/>
          <p:nvPr/>
        </p:nvCxnSpPr>
        <p:spPr>
          <a:xfrm>
            <a:off x="8953500" y="1371600"/>
            <a:ext cx="0" cy="32766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14400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30572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743200" y="1835857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57600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572000" y="1371600"/>
            <a:ext cx="4572000" cy="3276600"/>
            <a:chOff x="0" y="1371600"/>
            <a:chExt cx="7429500" cy="32766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4859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9718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577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9436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4295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914400" y="2286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828800" y="2286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744972" y="2286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657600" y="2286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72000" y="2286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28800" y="2743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43200" y="2743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59372" y="2743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572000" y="2743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486400" y="2743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743200" y="3200400"/>
            <a:ext cx="914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BUBBLE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657600" y="3200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572000" y="3200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488172" y="3200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400800" y="3200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315200" y="3200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572000" y="36576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486400" y="36576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402572" y="36576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315200" y="36576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229600" y="36576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4293" y="12631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159042" y="12564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73442" y="1265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987842" y="12631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C4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877147" y="1265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C5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816642" y="1265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732814" y="12564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C7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645442" y="12631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C8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559842" y="12564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C9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382000" y="125641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9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95338" y="3186107"/>
            <a:ext cx="190500" cy="730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PC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690688" y="3082925"/>
            <a:ext cx="1268412" cy="119062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198533" y="3517900"/>
            <a:ext cx="3273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 dirty="0" smtClean="0"/>
              <a:t>IM</a:t>
            </a:r>
            <a:endParaRPr lang="en-US" altLang="en-US" sz="1000" b="1" dirty="0"/>
          </a:p>
        </p:txBody>
      </p:sp>
      <p:cxnSp>
        <p:nvCxnSpPr>
          <p:cNvPr id="12" name="AutoShape 15"/>
          <p:cNvCxnSpPr>
            <a:cxnSpLocks noChangeShapeType="1"/>
            <a:stCxn id="5" idx="3"/>
            <a:endCxn id="15" idx="1"/>
          </p:cNvCxnSpPr>
          <p:nvPr/>
        </p:nvCxnSpPr>
        <p:spPr bwMode="auto">
          <a:xfrm flipV="1">
            <a:off x="985838" y="3266282"/>
            <a:ext cx="704850" cy="2849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Line 16"/>
          <p:cNvSpPr>
            <a:spLocks noChangeShapeType="1"/>
          </p:cNvSpPr>
          <p:nvPr/>
        </p:nvSpPr>
        <p:spPr bwMode="auto">
          <a:xfrm flipH="1">
            <a:off x="1014413" y="3480594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936625" y="3295650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1690688" y="3159125"/>
            <a:ext cx="4714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ADDR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2344738" y="3965575"/>
            <a:ext cx="6000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Data_out</a:t>
            </a: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1920875" y="2890838"/>
            <a:ext cx="0" cy="192087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1630742" y="2698750"/>
            <a:ext cx="54534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 smtClean="0"/>
              <a:t>IMRead</a:t>
            </a:r>
            <a:endParaRPr lang="en-US" altLang="en-US" u="sng" dirty="0"/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3859212" y="2428875"/>
            <a:ext cx="192087" cy="126841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3764516" y="2938463"/>
            <a:ext cx="3449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IR2</a:t>
            </a:r>
            <a:endParaRPr lang="en-US" altLang="en-US" dirty="0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8654073" y="5746953"/>
            <a:ext cx="192087" cy="61436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 rot="16200000">
            <a:off x="8544701" y="5946978"/>
            <a:ext cx="4143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MDR</a:t>
            </a:r>
          </a:p>
        </p:txBody>
      </p:sp>
      <p:sp>
        <p:nvSpPr>
          <p:cNvPr id="29" name="Line 33"/>
          <p:cNvSpPr>
            <a:spLocks noChangeShapeType="1"/>
          </p:cNvSpPr>
          <p:nvPr/>
        </p:nvSpPr>
        <p:spPr bwMode="auto">
          <a:xfrm flipV="1">
            <a:off x="3111500" y="3044825"/>
            <a:ext cx="0" cy="103663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3111500" y="3044825"/>
            <a:ext cx="192088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Line 35"/>
          <p:cNvSpPr>
            <a:spLocks noChangeShapeType="1"/>
          </p:cNvSpPr>
          <p:nvPr/>
        </p:nvSpPr>
        <p:spPr bwMode="auto">
          <a:xfrm flipH="1">
            <a:off x="3073400" y="3733800"/>
            <a:ext cx="77788" cy="15398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2959100" y="35814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4857750" y="2428875"/>
            <a:ext cx="789130" cy="1190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4" name="AutoShape 38"/>
          <p:cNvSpPr>
            <a:spLocks noChangeArrowheads="1"/>
          </p:cNvSpPr>
          <p:nvPr/>
        </p:nvSpPr>
        <p:spPr bwMode="auto">
          <a:xfrm rot="16200000">
            <a:off x="4224336" y="2487613"/>
            <a:ext cx="614363" cy="192088"/>
          </a:xfrm>
          <a:custGeom>
            <a:avLst/>
            <a:gdLst>
              <a:gd name="T0" fmla="*/ 15289902 w 21600"/>
              <a:gd name="T1" fmla="*/ 854116 h 21600"/>
              <a:gd name="T2" fmla="*/ 8737095 w 21600"/>
              <a:gd name="T3" fmla="*/ 1708231 h 21600"/>
              <a:gd name="T4" fmla="*/ 2184260 w 21600"/>
              <a:gd name="T5" fmla="*/ 854116 h 21600"/>
              <a:gd name="T6" fmla="*/ 873709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" name="Line 39"/>
          <p:cNvSpPr>
            <a:spLocks noChangeShapeType="1"/>
          </p:cNvSpPr>
          <p:nvPr/>
        </p:nvSpPr>
        <p:spPr bwMode="auto">
          <a:xfrm>
            <a:off x="4627562" y="2584450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8" name="Line 42"/>
          <p:cNvSpPr>
            <a:spLocks noChangeShapeType="1"/>
          </p:cNvSpPr>
          <p:nvPr/>
        </p:nvSpPr>
        <p:spPr bwMode="auto">
          <a:xfrm>
            <a:off x="4549774" y="21621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4302124" y="1970088"/>
            <a:ext cx="4619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R1Sel</a:t>
            </a:r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 flipV="1">
            <a:off x="4109483" y="2352675"/>
            <a:ext cx="32599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3" name="Line 47"/>
          <p:cNvSpPr>
            <a:spLocks noChangeShapeType="1"/>
          </p:cNvSpPr>
          <p:nvPr/>
        </p:nvSpPr>
        <p:spPr bwMode="auto">
          <a:xfrm>
            <a:off x="4281487" y="2774950"/>
            <a:ext cx="153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4" name="Text Box 48"/>
          <p:cNvSpPr txBox="1">
            <a:spLocks noChangeArrowheads="1"/>
          </p:cNvSpPr>
          <p:nvPr/>
        </p:nvSpPr>
        <p:spPr bwMode="auto">
          <a:xfrm>
            <a:off x="4129087" y="26606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5" name="Line 49"/>
          <p:cNvSpPr>
            <a:spLocks noChangeShapeType="1"/>
          </p:cNvSpPr>
          <p:nvPr/>
        </p:nvSpPr>
        <p:spPr bwMode="auto">
          <a:xfrm>
            <a:off x="4051299" y="3044825"/>
            <a:ext cx="806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6" name="Line 50"/>
          <p:cNvSpPr>
            <a:spLocks noChangeShapeType="1"/>
          </p:cNvSpPr>
          <p:nvPr/>
        </p:nvSpPr>
        <p:spPr bwMode="auto">
          <a:xfrm>
            <a:off x="4705349" y="3505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7" name="Line 51"/>
          <p:cNvSpPr>
            <a:spLocks noChangeShapeType="1"/>
          </p:cNvSpPr>
          <p:nvPr/>
        </p:nvSpPr>
        <p:spPr bwMode="auto">
          <a:xfrm>
            <a:off x="4694237" y="990601"/>
            <a:ext cx="11112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" name="Text Box 52"/>
          <p:cNvSpPr txBox="1">
            <a:spLocks noChangeArrowheads="1"/>
          </p:cNvSpPr>
          <p:nvPr/>
        </p:nvSpPr>
        <p:spPr bwMode="auto">
          <a:xfrm>
            <a:off x="4819649" y="2468563"/>
            <a:ext cx="3889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reg1</a:t>
            </a:r>
          </a:p>
        </p:txBody>
      </p: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4819649" y="2928938"/>
            <a:ext cx="3889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reg2</a:t>
            </a:r>
          </a:p>
        </p:txBody>
      </p:sp>
      <p:sp>
        <p:nvSpPr>
          <p:cNvPr id="50" name="Text Box 54"/>
          <p:cNvSpPr txBox="1">
            <a:spLocks noChangeArrowheads="1"/>
          </p:cNvSpPr>
          <p:nvPr/>
        </p:nvSpPr>
        <p:spPr bwMode="auto">
          <a:xfrm>
            <a:off x="4819649" y="3389313"/>
            <a:ext cx="404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regw</a:t>
            </a:r>
          </a:p>
        </p:txBody>
      </p:sp>
      <p:sp>
        <p:nvSpPr>
          <p:cNvPr id="51" name="Line 55"/>
          <p:cNvSpPr>
            <a:spLocks noChangeShapeType="1"/>
          </p:cNvSpPr>
          <p:nvPr/>
        </p:nvSpPr>
        <p:spPr bwMode="auto">
          <a:xfrm flipH="1">
            <a:off x="4473574" y="2965450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" name="Text Box 56"/>
          <p:cNvSpPr txBox="1">
            <a:spLocks noChangeArrowheads="1"/>
          </p:cNvSpPr>
          <p:nvPr/>
        </p:nvSpPr>
        <p:spPr bwMode="auto">
          <a:xfrm>
            <a:off x="4359274" y="28527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53" name="Text Box 57"/>
          <p:cNvSpPr txBox="1">
            <a:spLocks noChangeArrowheads="1"/>
          </p:cNvSpPr>
          <p:nvPr/>
        </p:nvSpPr>
        <p:spPr bwMode="auto">
          <a:xfrm>
            <a:off x="4059051" y="2883344"/>
            <a:ext cx="4333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IR5-4</a:t>
            </a:r>
          </a:p>
        </p:txBody>
      </p:sp>
      <p:sp>
        <p:nvSpPr>
          <p:cNvPr id="54" name="Text Box 58"/>
          <p:cNvSpPr txBox="1">
            <a:spLocks noChangeArrowheads="1"/>
          </p:cNvSpPr>
          <p:nvPr/>
        </p:nvSpPr>
        <p:spPr bwMode="auto">
          <a:xfrm>
            <a:off x="7819718" y="731044"/>
            <a:ext cx="5229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IR4.6-7</a:t>
            </a:r>
            <a:endParaRPr lang="en-US" altLang="en-US" dirty="0"/>
          </a:p>
        </p:txBody>
      </p:sp>
      <p:sp>
        <p:nvSpPr>
          <p:cNvPr id="55" name="Line 59"/>
          <p:cNvSpPr>
            <a:spLocks noChangeShapeType="1"/>
          </p:cNvSpPr>
          <p:nvPr/>
        </p:nvSpPr>
        <p:spPr bwMode="auto">
          <a:xfrm>
            <a:off x="5646880" y="2575719"/>
            <a:ext cx="299895" cy="103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>
            <a:off x="5646880" y="3244453"/>
            <a:ext cx="29989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1" name="Rectangle 65"/>
          <p:cNvSpPr>
            <a:spLocks noChangeArrowheads="1"/>
          </p:cNvSpPr>
          <p:nvPr/>
        </p:nvSpPr>
        <p:spPr bwMode="auto">
          <a:xfrm>
            <a:off x="6356349" y="2276475"/>
            <a:ext cx="192088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2" name="Text Box 66"/>
          <p:cNvSpPr txBox="1">
            <a:spLocks noChangeArrowheads="1"/>
          </p:cNvSpPr>
          <p:nvPr/>
        </p:nvSpPr>
        <p:spPr bwMode="auto">
          <a:xfrm>
            <a:off x="6286499" y="2428875"/>
            <a:ext cx="314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R1</a:t>
            </a:r>
          </a:p>
        </p:txBody>
      </p:sp>
      <p:sp>
        <p:nvSpPr>
          <p:cNvPr id="63" name="Rectangle 67"/>
          <p:cNvSpPr>
            <a:spLocks noChangeArrowheads="1"/>
          </p:cNvSpPr>
          <p:nvPr/>
        </p:nvSpPr>
        <p:spPr bwMode="auto">
          <a:xfrm>
            <a:off x="6356349" y="2928938"/>
            <a:ext cx="192088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4" name="Text Box 68"/>
          <p:cNvSpPr txBox="1">
            <a:spLocks noChangeArrowheads="1"/>
          </p:cNvSpPr>
          <p:nvPr/>
        </p:nvSpPr>
        <p:spPr bwMode="auto">
          <a:xfrm>
            <a:off x="6288087" y="3081338"/>
            <a:ext cx="3143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R2</a:t>
            </a:r>
          </a:p>
        </p:txBody>
      </p:sp>
      <p:sp>
        <p:nvSpPr>
          <p:cNvPr id="71" name="Line 75"/>
          <p:cNvSpPr>
            <a:spLocks noChangeShapeType="1"/>
          </p:cNvSpPr>
          <p:nvPr/>
        </p:nvSpPr>
        <p:spPr bwMode="auto">
          <a:xfrm>
            <a:off x="6548437" y="2546348"/>
            <a:ext cx="758031" cy="5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3" name="Text Box 77"/>
          <p:cNvSpPr txBox="1">
            <a:spLocks noChangeArrowheads="1"/>
          </p:cNvSpPr>
          <p:nvPr/>
        </p:nvSpPr>
        <p:spPr bwMode="auto">
          <a:xfrm>
            <a:off x="6664324" y="23542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0" name="AutoShape 84"/>
          <p:cNvSpPr>
            <a:spLocks noChangeArrowheads="1"/>
          </p:cNvSpPr>
          <p:nvPr/>
        </p:nvSpPr>
        <p:spPr bwMode="auto">
          <a:xfrm rot="16200000">
            <a:off x="6498431" y="3679031"/>
            <a:ext cx="1727200" cy="306388"/>
          </a:xfrm>
          <a:custGeom>
            <a:avLst/>
            <a:gdLst>
              <a:gd name="T0" fmla="*/ 120848026 w 21600"/>
              <a:gd name="T1" fmla="*/ 2173000 h 21600"/>
              <a:gd name="T2" fmla="*/ 69056015 w 21600"/>
              <a:gd name="T3" fmla="*/ 4346000 h 21600"/>
              <a:gd name="T4" fmla="*/ 17264004 w 21600"/>
              <a:gd name="T5" fmla="*/ 2173000 h 21600"/>
              <a:gd name="T6" fmla="*/ 6905601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1" name="Line 85"/>
          <p:cNvSpPr>
            <a:spLocks noChangeShapeType="1"/>
          </p:cNvSpPr>
          <p:nvPr/>
        </p:nvSpPr>
        <p:spPr bwMode="auto">
          <a:xfrm>
            <a:off x="7515225" y="3658393"/>
            <a:ext cx="207962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" name="Line 86"/>
          <p:cNvSpPr>
            <a:spLocks noChangeShapeType="1"/>
          </p:cNvSpPr>
          <p:nvPr/>
        </p:nvSpPr>
        <p:spPr bwMode="auto">
          <a:xfrm flipH="1">
            <a:off x="7531099" y="3581400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3" name="Text Box 87"/>
          <p:cNvSpPr txBox="1">
            <a:spLocks noChangeArrowheads="1"/>
          </p:cNvSpPr>
          <p:nvPr/>
        </p:nvSpPr>
        <p:spPr bwMode="auto">
          <a:xfrm>
            <a:off x="7488237" y="338709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84" name="Line 88"/>
          <p:cNvSpPr>
            <a:spLocks noChangeShapeType="1"/>
          </p:cNvSpPr>
          <p:nvPr/>
        </p:nvSpPr>
        <p:spPr bwMode="auto">
          <a:xfrm>
            <a:off x="7323137" y="28924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5" name="Text Box 89"/>
          <p:cNvSpPr txBox="1">
            <a:spLocks noChangeArrowheads="1"/>
          </p:cNvSpPr>
          <p:nvPr/>
        </p:nvSpPr>
        <p:spPr bwMode="auto">
          <a:xfrm>
            <a:off x="7097158" y="2747778"/>
            <a:ext cx="4397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/>
              <a:t>ALU2</a:t>
            </a:r>
          </a:p>
        </p:txBody>
      </p:sp>
      <p:sp>
        <p:nvSpPr>
          <p:cNvPr id="86" name="Line 90"/>
          <p:cNvSpPr>
            <a:spLocks noChangeShapeType="1"/>
          </p:cNvSpPr>
          <p:nvPr/>
        </p:nvSpPr>
        <p:spPr bwMode="auto">
          <a:xfrm flipV="1">
            <a:off x="6548437" y="3197225"/>
            <a:ext cx="6921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7" name="Line 91"/>
          <p:cNvSpPr>
            <a:spLocks noChangeShapeType="1"/>
          </p:cNvSpPr>
          <p:nvPr/>
        </p:nvSpPr>
        <p:spPr bwMode="auto">
          <a:xfrm flipH="1">
            <a:off x="6816724" y="31210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Text Box 92"/>
          <p:cNvSpPr txBox="1">
            <a:spLocks noChangeArrowheads="1"/>
          </p:cNvSpPr>
          <p:nvPr/>
        </p:nvSpPr>
        <p:spPr bwMode="auto">
          <a:xfrm>
            <a:off x="6702424" y="29686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9" name="Line 93"/>
          <p:cNvSpPr>
            <a:spLocks noChangeShapeType="1"/>
          </p:cNvSpPr>
          <p:nvPr/>
        </p:nvSpPr>
        <p:spPr bwMode="auto">
          <a:xfrm flipH="1">
            <a:off x="4281487" y="2697163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0" name="Text Box 94"/>
          <p:cNvSpPr txBox="1">
            <a:spLocks noChangeArrowheads="1"/>
          </p:cNvSpPr>
          <p:nvPr/>
        </p:nvSpPr>
        <p:spPr bwMode="auto">
          <a:xfrm>
            <a:off x="4205287" y="2544763"/>
            <a:ext cx="203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2</a:t>
            </a:r>
          </a:p>
        </p:txBody>
      </p:sp>
      <p:sp>
        <p:nvSpPr>
          <p:cNvPr id="93" name="Text Box 98"/>
          <p:cNvSpPr txBox="1">
            <a:spLocks noChangeArrowheads="1"/>
          </p:cNvSpPr>
          <p:nvPr/>
        </p:nvSpPr>
        <p:spPr bwMode="auto">
          <a:xfrm>
            <a:off x="6702424" y="33528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95" name="Rectangle 100"/>
          <p:cNvSpPr>
            <a:spLocks noChangeArrowheads="1"/>
          </p:cNvSpPr>
          <p:nvPr/>
        </p:nvSpPr>
        <p:spPr bwMode="auto">
          <a:xfrm>
            <a:off x="5319712" y="3735388"/>
            <a:ext cx="190500" cy="26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SE</a:t>
            </a:r>
          </a:p>
        </p:txBody>
      </p:sp>
      <p:sp>
        <p:nvSpPr>
          <p:cNvPr id="96" name="Line 101"/>
          <p:cNvSpPr>
            <a:spLocks noChangeShapeType="1"/>
          </p:cNvSpPr>
          <p:nvPr/>
        </p:nvSpPr>
        <p:spPr bwMode="auto">
          <a:xfrm flipV="1">
            <a:off x="5511799" y="3887788"/>
            <a:ext cx="16970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7" name="Line 102"/>
          <p:cNvSpPr>
            <a:spLocks noChangeShapeType="1"/>
          </p:cNvSpPr>
          <p:nvPr/>
        </p:nvSpPr>
        <p:spPr bwMode="auto">
          <a:xfrm flipH="1">
            <a:off x="6197600" y="3811588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8" name="Text Box 103"/>
          <p:cNvSpPr txBox="1">
            <a:spLocks noChangeArrowheads="1"/>
          </p:cNvSpPr>
          <p:nvPr/>
        </p:nvSpPr>
        <p:spPr bwMode="auto">
          <a:xfrm>
            <a:off x="6083300" y="36972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99" name="Line 104"/>
          <p:cNvSpPr>
            <a:spLocks noChangeShapeType="1"/>
          </p:cNvSpPr>
          <p:nvPr/>
        </p:nvSpPr>
        <p:spPr bwMode="auto">
          <a:xfrm>
            <a:off x="4321174" y="3889375"/>
            <a:ext cx="99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1" name="Text Box 106"/>
          <p:cNvSpPr txBox="1">
            <a:spLocks noChangeArrowheads="1"/>
          </p:cNvSpPr>
          <p:nvPr/>
        </p:nvSpPr>
        <p:spPr bwMode="auto">
          <a:xfrm>
            <a:off x="4256087" y="3706813"/>
            <a:ext cx="4381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Imm4</a:t>
            </a:r>
          </a:p>
        </p:txBody>
      </p:sp>
      <p:sp>
        <p:nvSpPr>
          <p:cNvPr id="102" name="Rectangle 107"/>
          <p:cNvSpPr>
            <a:spLocks noChangeArrowheads="1"/>
          </p:cNvSpPr>
          <p:nvPr/>
        </p:nvSpPr>
        <p:spPr bwMode="auto">
          <a:xfrm>
            <a:off x="5319712" y="4043363"/>
            <a:ext cx="190500" cy="26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ZE</a:t>
            </a:r>
          </a:p>
        </p:txBody>
      </p:sp>
      <p:sp>
        <p:nvSpPr>
          <p:cNvPr id="103" name="Line 108"/>
          <p:cNvSpPr>
            <a:spLocks noChangeShapeType="1"/>
          </p:cNvSpPr>
          <p:nvPr/>
        </p:nvSpPr>
        <p:spPr bwMode="auto">
          <a:xfrm flipV="1">
            <a:off x="5511799" y="4194970"/>
            <a:ext cx="1728788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4" name="Line 109"/>
          <p:cNvSpPr>
            <a:spLocks noChangeShapeType="1"/>
          </p:cNvSpPr>
          <p:nvPr/>
        </p:nvSpPr>
        <p:spPr bwMode="auto">
          <a:xfrm flipH="1">
            <a:off x="6197600" y="4156075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5" name="Text Box 110"/>
          <p:cNvSpPr txBox="1">
            <a:spLocks noChangeArrowheads="1"/>
          </p:cNvSpPr>
          <p:nvPr/>
        </p:nvSpPr>
        <p:spPr bwMode="auto">
          <a:xfrm>
            <a:off x="6083300" y="40036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106" name="Line 111"/>
          <p:cNvSpPr>
            <a:spLocks noChangeShapeType="1"/>
          </p:cNvSpPr>
          <p:nvPr/>
        </p:nvSpPr>
        <p:spPr bwMode="auto">
          <a:xfrm>
            <a:off x="4321174" y="4195763"/>
            <a:ext cx="99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" name="Text Box 112"/>
          <p:cNvSpPr txBox="1">
            <a:spLocks noChangeArrowheads="1"/>
          </p:cNvSpPr>
          <p:nvPr/>
        </p:nvSpPr>
        <p:spPr bwMode="auto">
          <a:xfrm>
            <a:off x="4256087" y="4013200"/>
            <a:ext cx="438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Imm5</a:t>
            </a:r>
          </a:p>
        </p:txBody>
      </p:sp>
      <p:sp>
        <p:nvSpPr>
          <p:cNvPr id="108" name="Line 113"/>
          <p:cNvSpPr>
            <a:spLocks noChangeShapeType="1"/>
          </p:cNvSpPr>
          <p:nvPr/>
        </p:nvSpPr>
        <p:spPr bwMode="auto">
          <a:xfrm>
            <a:off x="4321174" y="3889375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" name="Line 114"/>
          <p:cNvSpPr>
            <a:spLocks noChangeShapeType="1"/>
          </p:cNvSpPr>
          <p:nvPr/>
        </p:nvSpPr>
        <p:spPr bwMode="auto">
          <a:xfrm flipH="1">
            <a:off x="4972049" y="381158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0" name="Text Box 115"/>
          <p:cNvSpPr txBox="1">
            <a:spLocks noChangeArrowheads="1"/>
          </p:cNvSpPr>
          <p:nvPr/>
        </p:nvSpPr>
        <p:spPr bwMode="auto">
          <a:xfrm>
            <a:off x="4857749" y="36972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111" name="Line 116"/>
          <p:cNvSpPr>
            <a:spLocks noChangeShapeType="1"/>
          </p:cNvSpPr>
          <p:nvPr/>
        </p:nvSpPr>
        <p:spPr bwMode="auto">
          <a:xfrm flipH="1">
            <a:off x="4972049" y="41179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2" name="Text Box 117"/>
          <p:cNvSpPr txBox="1">
            <a:spLocks noChangeArrowheads="1"/>
          </p:cNvSpPr>
          <p:nvPr/>
        </p:nvSpPr>
        <p:spPr bwMode="auto">
          <a:xfrm>
            <a:off x="4857749" y="40036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113" name="Text Box 118"/>
          <p:cNvSpPr txBox="1">
            <a:spLocks noChangeArrowheads="1"/>
          </p:cNvSpPr>
          <p:nvPr/>
        </p:nvSpPr>
        <p:spPr bwMode="auto">
          <a:xfrm>
            <a:off x="5259724" y="2461418"/>
            <a:ext cx="441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data1</a:t>
            </a:r>
          </a:p>
        </p:txBody>
      </p:sp>
      <p:sp>
        <p:nvSpPr>
          <p:cNvPr id="114" name="Text Box 119"/>
          <p:cNvSpPr txBox="1">
            <a:spLocks noChangeArrowheads="1"/>
          </p:cNvSpPr>
          <p:nvPr/>
        </p:nvSpPr>
        <p:spPr bwMode="auto">
          <a:xfrm>
            <a:off x="5273675" y="3102585"/>
            <a:ext cx="441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data2</a:t>
            </a:r>
          </a:p>
        </p:txBody>
      </p:sp>
      <p:sp>
        <p:nvSpPr>
          <p:cNvPr id="115" name="Text Box 120"/>
          <p:cNvSpPr txBox="1">
            <a:spLocks noChangeArrowheads="1"/>
          </p:cNvSpPr>
          <p:nvPr/>
        </p:nvSpPr>
        <p:spPr bwMode="auto">
          <a:xfrm>
            <a:off x="5257800" y="336629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err="1"/>
              <a:t>dataw</a:t>
            </a:r>
            <a:endParaRPr lang="en-US" altLang="en-US" dirty="0"/>
          </a:p>
        </p:txBody>
      </p:sp>
      <p:sp>
        <p:nvSpPr>
          <p:cNvPr id="116" name="Line 121"/>
          <p:cNvSpPr>
            <a:spLocks noChangeShapeType="1"/>
          </p:cNvSpPr>
          <p:nvPr/>
        </p:nvSpPr>
        <p:spPr bwMode="auto">
          <a:xfrm flipH="1" flipV="1">
            <a:off x="5646880" y="3504406"/>
            <a:ext cx="709468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7" name="Line 122"/>
          <p:cNvSpPr>
            <a:spLocks noChangeShapeType="1"/>
          </p:cNvSpPr>
          <p:nvPr/>
        </p:nvSpPr>
        <p:spPr bwMode="auto">
          <a:xfrm flipH="1">
            <a:off x="6240462" y="3427413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8" name="Text Box 123"/>
          <p:cNvSpPr txBox="1">
            <a:spLocks noChangeArrowheads="1"/>
          </p:cNvSpPr>
          <p:nvPr/>
        </p:nvSpPr>
        <p:spPr bwMode="auto">
          <a:xfrm>
            <a:off x="6126162" y="32750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19" name="Line 124"/>
          <p:cNvSpPr>
            <a:spLocks noChangeShapeType="1"/>
          </p:cNvSpPr>
          <p:nvPr/>
        </p:nvSpPr>
        <p:spPr bwMode="auto">
          <a:xfrm>
            <a:off x="6356349" y="3505200"/>
            <a:ext cx="0" cy="998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0" name="Freeform 125"/>
          <p:cNvSpPr>
            <a:spLocks/>
          </p:cNvSpPr>
          <p:nvPr/>
        </p:nvSpPr>
        <p:spPr bwMode="auto">
          <a:xfrm>
            <a:off x="7723187" y="2047875"/>
            <a:ext cx="766762" cy="1881188"/>
          </a:xfrm>
          <a:custGeom>
            <a:avLst/>
            <a:gdLst>
              <a:gd name="T0" fmla="*/ 0 w 483"/>
              <a:gd name="T1" fmla="*/ 0 h 1185"/>
              <a:gd name="T2" fmla="*/ 0 w 483"/>
              <a:gd name="T3" fmla="*/ 652463 h 1185"/>
              <a:gd name="T4" fmla="*/ 344487 w 483"/>
              <a:gd name="T5" fmla="*/ 922338 h 1185"/>
              <a:gd name="T6" fmla="*/ 0 w 483"/>
              <a:gd name="T7" fmla="*/ 1228725 h 1185"/>
              <a:gd name="T8" fmla="*/ 0 w 483"/>
              <a:gd name="T9" fmla="*/ 1881188 h 1185"/>
              <a:gd name="T10" fmla="*/ 766762 w 483"/>
              <a:gd name="T11" fmla="*/ 1344613 h 1185"/>
              <a:gd name="T12" fmla="*/ 766762 w 483"/>
              <a:gd name="T13" fmla="*/ 460375 h 1185"/>
              <a:gd name="T14" fmla="*/ 0 w 483"/>
              <a:gd name="T15" fmla="*/ 0 h 11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83"/>
              <a:gd name="T25" fmla="*/ 0 h 1185"/>
              <a:gd name="T26" fmla="*/ 483 w 483"/>
              <a:gd name="T27" fmla="*/ 1185 h 11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83" h="1185">
                <a:moveTo>
                  <a:pt x="0" y="0"/>
                </a:moveTo>
                <a:lnTo>
                  <a:pt x="0" y="411"/>
                </a:lnTo>
                <a:lnTo>
                  <a:pt x="217" y="581"/>
                </a:lnTo>
                <a:lnTo>
                  <a:pt x="0" y="774"/>
                </a:lnTo>
                <a:lnTo>
                  <a:pt x="0" y="1185"/>
                </a:lnTo>
                <a:lnTo>
                  <a:pt x="483" y="847"/>
                </a:lnTo>
                <a:lnTo>
                  <a:pt x="483" y="29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6" name="Line 131"/>
          <p:cNvSpPr>
            <a:spLocks noChangeShapeType="1"/>
          </p:cNvSpPr>
          <p:nvPr/>
        </p:nvSpPr>
        <p:spPr bwMode="auto">
          <a:xfrm>
            <a:off x="6626224" y="2546350"/>
            <a:ext cx="0" cy="36258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9" name="Line 135"/>
          <p:cNvSpPr>
            <a:spLocks noChangeShapeType="1"/>
          </p:cNvSpPr>
          <p:nvPr/>
        </p:nvSpPr>
        <p:spPr bwMode="auto">
          <a:xfrm>
            <a:off x="6702424" y="3198812"/>
            <a:ext cx="0" cy="20986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1" name="Rectangle 138"/>
          <p:cNvSpPr>
            <a:spLocks noChangeArrowheads="1"/>
          </p:cNvSpPr>
          <p:nvPr/>
        </p:nvSpPr>
        <p:spPr bwMode="auto">
          <a:xfrm>
            <a:off x="8720137" y="2660650"/>
            <a:ext cx="192087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2" name="Line 139"/>
          <p:cNvSpPr>
            <a:spLocks noChangeShapeType="1"/>
          </p:cNvSpPr>
          <p:nvPr/>
        </p:nvSpPr>
        <p:spPr bwMode="auto">
          <a:xfrm>
            <a:off x="8489949" y="2928938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" name="AutoShape 140"/>
          <p:cNvSpPr>
            <a:spLocks noChangeArrowheads="1"/>
          </p:cNvSpPr>
          <p:nvPr/>
        </p:nvSpPr>
        <p:spPr bwMode="auto">
          <a:xfrm rot="10800000">
            <a:off x="6088062" y="4503738"/>
            <a:ext cx="498475" cy="192087"/>
          </a:xfrm>
          <a:custGeom>
            <a:avLst/>
            <a:gdLst>
              <a:gd name="T0" fmla="*/ 10065641 w 21600"/>
              <a:gd name="T1" fmla="*/ 854111 h 21600"/>
              <a:gd name="T2" fmla="*/ 5751801 w 21600"/>
              <a:gd name="T3" fmla="*/ 1708214 h 21600"/>
              <a:gd name="T4" fmla="*/ 1437939 w 21600"/>
              <a:gd name="T5" fmla="*/ 854111 h 21600"/>
              <a:gd name="T6" fmla="*/ 5751801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4" name="Line 141"/>
          <p:cNvSpPr>
            <a:spLocks noChangeShapeType="1"/>
          </p:cNvSpPr>
          <p:nvPr/>
        </p:nvSpPr>
        <p:spPr bwMode="auto">
          <a:xfrm rot="16200000" flipH="1">
            <a:off x="8965287" y="379253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5" name="Line 145"/>
          <p:cNvSpPr>
            <a:spLocks noChangeShapeType="1"/>
          </p:cNvSpPr>
          <p:nvPr/>
        </p:nvSpPr>
        <p:spPr bwMode="auto">
          <a:xfrm rot="16200000">
            <a:off x="6068218" y="4485481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6" name="Line 146"/>
          <p:cNvSpPr>
            <a:spLocks noChangeShapeType="1"/>
          </p:cNvSpPr>
          <p:nvPr/>
        </p:nvSpPr>
        <p:spPr bwMode="auto">
          <a:xfrm rot="16200000">
            <a:off x="5197474" y="5662612"/>
            <a:ext cx="1933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7" name="Line 148"/>
          <p:cNvSpPr>
            <a:spLocks noChangeShapeType="1"/>
          </p:cNvSpPr>
          <p:nvPr/>
        </p:nvSpPr>
        <p:spPr bwMode="auto">
          <a:xfrm flipV="1">
            <a:off x="6510337" y="4695824"/>
            <a:ext cx="0" cy="2818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8" name="Line 149"/>
          <p:cNvSpPr>
            <a:spLocks noChangeShapeType="1"/>
          </p:cNvSpPr>
          <p:nvPr/>
        </p:nvSpPr>
        <p:spPr bwMode="auto">
          <a:xfrm>
            <a:off x="5761037" y="4977680"/>
            <a:ext cx="3266282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9" name="Line 150"/>
          <p:cNvSpPr>
            <a:spLocks noChangeShapeType="1"/>
          </p:cNvSpPr>
          <p:nvPr/>
        </p:nvSpPr>
        <p:spPr bwMode="auto">
          <a:xfrm flipH="1" flipV="1">
            <a:off x="9027317" y="2915443"/>
            <a:ext cx="1" cy="206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0" name="Line 151"/>
          <p:cNvSpPr>
            <a:spLocks noChangeShapeType="1"/>
          </p:cNvSpPr>
          <p:nvPr/>
        </p:nvSpPr>
        <p:spPr bwMode="auto">
          <a:xfrm flipV="1">
            <a:off x="8912224" y="2913063"/>
            <a:ext cx="1150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1" name="Text Box 152"/>
          <p:cNvSpPr txBox="1">
            <a:spLocks noChangeArrowheads="1"/>
          </p:cNvSpPr>
          <p:nvPr/>
        </p:nvSpPr>
        <p:spPr bwMode="auto">
          <a:xfrm>
            <a:off x="8830369" y="3832224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142" name="Line 153"/>
          <p:cNvSpPr>
            <a:spLocks noChangeShapeType="1"/>
          </p:cNvSpPr>
          <p:nvPr/>
        </p:nvSpPr>
        <p:spPr bwMode="auto">
          <a:xfrm flipV="1">
            <a:off x="5839098" y="4836751"/>
            <a:ext cx="339452" cy="59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" name="Line 154"/>
          <p:cNvSpPr>
            <a:spLocks noChangeShapeType="1"/>
          </p:cNvSpPr>
          <p:nvPr/>
        </p:nvSpPr>
        <p:spPr bwMode="auto">
          <a:xfrm>
            <a:off x="8995669" y="6028531"/>
            <a:ext cx="4243" cy="6008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4" name="Line 155"/>
          <p:cNvSpPr>
            <a:spLocks noChangeShapeType="1"/>
          </p:cNvSpPr>
          <p:nvPr/>
        </p:nvSpPr>
        <p:spPr bwMode="auto">
          <a:xfrm>
            <a:off x="6164260" y="6629400"/>
            <a:ext cx="285369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" name="Text Box 156"/>
          <p:cNvSpPr txBox="1">
            <a:spLocks noChangeArrowheads="1"/>
          </p:cNvSpPr>
          <p:nvPr/>
        </p:nvSpPr>
        <p:spPr bwMode="auto">
          <a:xfrm>
            <a:off x="5805487" y="4349602"/>
            <a:ext cx="4572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RegIn</a:t>
            </a:r>
            <a:endParaRPr lang="en-US" altLang="en-US" u="sng" dirty="0"/>
          </a:p>
        </p:txBody>
      </p:sp>
      <p:sp>
        <p:nvSpPr>
          <p:cNvPr id="146" name="Line 157"/>
          <p:cNvSpPr>
            <a:spLocks noChangeShapeType="1"/>
          </p:cNvSpPr>
          <p:nvPr/>
        </p:nvSpPr>
        <p:spPr bwMode="auto">
          <a:xfrm>
            <a:off x="8228012" y="21621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7" name="Text Box 158"/>
          <p:cNvSpPr txBox="1">
            <a:spLocks noChangeArrowheads="1"/>
          </p:cNvSpPr>
          <p:nvPr/>
        </p:nvSpPr>
        <p:spPr bwMode="auto">
          <a:xfrm>
            <a:off x="7962899" y="1970088"/>
            <a:ext cx="4968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ALUop</a:t>
            </a:r>
          </a:p>
        </p:txBody>
      </p:sp>
      <p:sp>
        <p:nvSpPr>
          <p:cNvPr id="148" name="Line 159"/>
          <p:cNvSpPr>
            <a:spLocks noChangeShapeType="1"/>
          </p:cNvSpPr>
          <p:nvPr/>
        </p:nvSpPr>
        <p:spPr bwMode="auto">
          <a:xfrm rot="16200000" flipH="1">
            <a:off x="8181974" y="21240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9" name="Text Box 160"/>
          <p:cNvSpPr txBox="1">
            <a:spLocks noChangeArrowheads="1"/>
          </p:cNvSpPr>
          <p:nvPr/>
        </p:nvSpPr>
        <p:spPr bwMode="auto">
          <a:xfrm>
            <a:off x="8221662" y="21224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150" name="Line 161"/>
          <p:cNvSpPr>
            <a:spLocks noChangeShapeType="1"/>
          </p:cNvSpPr>
          <p:nvPr/>
        </p:nvSpPr>
        <p:spPr bwMode="auto">
          <a:xfrm>
            <a:off x="8739030" y="5616575"/>
            <a:ext cx="0" cy="13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1" name="Text Box 162"/>
          <p:cNvSpPr txBox="1">
            <a:spLocks noChangeArrowheads="1"/>
          </p:cNvSpPr>
          <p:nvPr/>
        </p:nvSpPr>
        <p:spPr bwMode="auto">
          <a:xfrm>
            <a:off x="8534400" y="5326062"/>
            <a:ext cx="6080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MDRload</a:t>
            </a:r>
            <a:endParaRPr lang="en-US" altLang="en-US" u="sng" dirty="0"/>
          </a:p>
        </p:txBody>
      </p:sp>
      <p:sp>
        <p:nvSpPr>
          <p:cNvPr id="152" name="Line 163"/>
          <p:cNvSpPr>
            <a:spLocks noChangeShapeType="1"/>
          </p:cNvSpPr>
          <p:nvPr/>
        </p:nvSpPr>
        <p:spPr bwMode="auto">
          <a:xfrm>
            <a:off x="3936999" y="2162175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" name="Text Box 164"/>
          <p:cNvSpPr txBox="1">
            <a:spLocks noChangeArrowheads="1"/>
          </p:cNvSpPr>
          <p:nvPr/>
        </p:nvSpPr>
        <p:spPr bwMode="auto">
          <a:xfrm>
            <a:off x="3724441" y="1946275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IR2ld</a:t>
            </a:r>
            <a:endParaRPr lang="en-US" altLang="en-US" u="sng" dirty="0"/>
          </a:p>
        </p:txBody>
      </p:sp>
      <p:sp>
        <p:nvSpPr>
          <p:cNvPr id="154" name="Text Box 166"/>
          <p:cNvSpPr txBox="1">
            <a:spLocks noChangeArrowheads="1"/>
          </p:cNvSpPr>
          <p:nvPr/>
        </p:nvSpPr>
        <p:spPr bwMode="auto">
          <a:xfrm rot="10800000">
            <a:off x="8643242" y="2696955"/>
            <a:ext cx="307777" cy="436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ALUout</a:t>
            </a:r>
          </a:p>
        </p:txBody>
      </p:sp>
      <p:sp>
        <p:nvSpPr>
          <p:cNvPr id="155" name="Text Box 167"/>
          <p:cNvSpPr txBox="1">
            <a:spLocks noChangeArrowheads="1"/>
          </p:cNvSpPr>
          <p:nvPr/>
        </p:nvSpPr>
        <p:spPr bwMode="auto">
          <a:xfrm>
            <a:off x="5110162" y="2688679"/>
            <a:ext cx="354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 dirty="0"/>
              <a:t>RF</a:t>
            </a:r>
          </a:p>
        </p:txBody>
      </p:sp>
      <p:sp>
        <p:nvSpPr>
          <p:cNvPr id="156" name="Line 168"/>
          <p:cNvSpPr>
            <a:spLocks noChangeShapeType="1"/>
          </p:cNvSpPr>
          <p:nvPr/>
        </p:nvSpPr>
        <p:spPr bwMode="auto">
          <a:xfrm>
            <a:off x="5510212" y="22383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7" name="Text Box 169"/>
          <p:cNvSpPr txBox="1">
            <a:spLocks noChangeArrowheads="1"/>
          </p:cNvSpPr>
          <p:nvPr/>
        </p:nvSpPr>
        <p:spPr bwMode="auto">
          <a:xfrm>
            <a:off x="5249862" y="2046288"/>
            <a:ext cx="5556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RFWrite</a:t>
            </a:r>
          </a:p>
        </p:txBody>
      </p:sp>
      <p:sp>
        <p:nvSpPr>
          <p:cNvPr id="158" name="Rectangle 170"/>
          <p:cNvSpPr>
            <a:spLocks noChangeArrowheads="1"/>
          </p:cNvSpPr>
          <p:nvPr/>
        </p:nvSpPr>
        <p:spPr bwMode="auto">
          <a:xfrm>
            <a:off x="8029574" y="3927475"/>
            <a:ext cx="192088" cy="1920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9" name="Rectangle 171"/>
          <p:cNvSpPr>
            <a:spLocks noChangeArrowheads="1"/>
          </p:cNvSpPr>
          <p:nvPr/>
        </p:nvSpPr>
        <p:spPr bwMode="auto">
          <a:xfrm>
            <a:off x="8221662" y="3927475"/>
            <a:ext cx="192087" cy="1920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60" name="Text Box 172"/>
          <p:cNvSpPr txBox="1">
            <a:spLocks noChangeArrowheads="1"/>
          </p:cNvSpPr>
          <p:nvPr/>
        </p:nvSpPr>
        <p:spPr bwMode="auto">
          <a:xfrm>
            <a:off x="8029574" y="3927475"/>
            <a:ext cx="2571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N</a:t>
            </a:r>
          </a:p>
        </p:txBody>
      </p:sp>
      <p:sp>
        <p:nvSpPr>
          <p:cNvPr id="161" name="Text Box 173"/>
          <p:cNvSpPr txBox="1">
            <a:spLocks noChangeArrowheads="1"/>
          </p:cNvSpPr>
          <p:nvPr/>
        </p:nvSpPr>
        <p:spPr bwMode="auto">
          <a:xfrm>
            <a:off x="8221662" y="3927475"/>
            <a:ext cx="2460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</a:t>
            </a:r>
          </a:p>
        </p:txBody>
      </p:sp>
      <p:sp>
        <p:nvSpPr>
          <p:cNvPr id="162" name="Line 174"/>
          <p:cNvSpPr>
            <a:spLocks noChangeShapeType="1"/>
          </p:cNvSpPr>
          <p:nvPr/>
        </p:nvSpPr>
        <p:spPr bwMode="auto">
          <a:xfrm>
            <a:off x="8105774" y="3659188"/>
            <a:ext cx="0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3" name="Line 175"/>
          <p:cNvSpPr>
            <a:spLocks noChangeShapeType="1"/>
          </p:cNvSpPr>
          <p:nvPr/>
        </p:nvSpPr>
        <p:spPr bwMode="auto">
          <a:xfrm>
            <a:off x="8297862" y="3544888"/>
            <a:ext cx="0" cy="382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" name="Line 176"/>
          <p:cNvSpPr>
            <a:spLocks noChangeShapeType="1"/>
          </p:cNvSpPr>
          <p:nvPr/>
        </p:nvSpPr>
        <p:spPr bwMode="auto">
          <a:xfrm>
            <a:off x="7799387" y="4043363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5" name="Text Box 177"/>
          <p:cNvSpPr txBox="1">
            <a:spLocks noChangeArrowheads="1"/>
          </p:cNvSpPr>
          <p:nvPr/>
        </p:nvSpPr>
        <p:spPr bwMode="auto">
          <a:xfrm>
            <a:off x="7536895" y="4048918"/>
            <a:ext cx="6191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FlagWrite</a:t>
            </a:r>
            <a:endParaRPr lang="en-US" altLang="en-US" u="sng" dirty="0"/>
          </a:p>
        </p:txBody>
      </p:sp>
      <p:sp>
        <p:nvSpPr>
          <p:cNvPr id="166" name="Line 178"/>
          <p:cNvSpPr>
            <a:spLocks noChangeShapeType="1"/>
          </p:cNvSpPr>
          <p:nvPr/>
        </p:nvSpPr>
        <p:spPr bwMode="auto">
          <a:xfrm>
            <a:off x="8143874" y="4119563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7" name="Line 179"/>
          <p:cNvSpPr>
            <a:spLocks noChangeShapeType="1"/>
          </p:cNvSpPr>
          <p:nvPr/>
        </p:nvSpPr>
        <p:spPr bwMode="auto">
          <a:xfrm>
            <a:off x="8297862" y="4119563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8" name="Line 180"/>
          <p:cNvSpPr>
            <a:spLocks noChangeShapeType="1"/>
          </p:cNvSpPr>
          <p:nvPr/>
        </p:nvSpPr>
        <p:spPr bwMode="auto">
          <a:xfrm flipV="1">
            <a:off x="883860" y="391794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9" name="Text Box 181"/>
          <p:cNvSpPr txBox="1">
            <a:spLocks noChangeArrowheads="1"/>
          </p:cNvSpPr>
          <p:nvPr/>
        </p:nvSpPr>
        <p:spPr bwMode="auto">
          <a:xfrm>
            <a:off x="570725" y="4003675"/>
            <a:ext cx="5397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PCwrite</a:t>
            </a:r>
            <a:endParaRPr lang="en-US" altLang="en-US" u="sng" dirty="0"/>
          </a:p>
        </p:txBody>
      </p:sp>
      <p:sp>
        <p:nvSpPr>
          <p:cNvPr id="170" name="Line 182"/>
          <p:cNvSpPr>
            <a:spLocks noChangeShapeType="1"/>
          </p:cNvSpPr>
          <p:nvPr/>
        </p:nvSpPr>
        <p:spPr bwMode="auto">
          <a:xfrm flipV="1">
            <a:off x="8566149" y="1201738"/>
            <a:ext cx="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1" name="Line 183"/>
          <p:cNvSpPr>
            <a:spLocks noChangeShapeType="1"/>
          </p:cNvSpPr>
          <p:nvPr/>
        </p:nvSpPr>
        <p:spPr bwMode="auto">
          <a:xfrm flipH="1">
            <a:off x="269875" y="1201738"/>
            <a:ext cx="82970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2" name="Line 184"/>
          <p:cNvSpPr>
            <a:spLocks noChangeShapeType="1"/>
          </p:cNvSpPr>
          <p:nvPr/>
        </p:nvSpPr>
        <p:spPr bwMode="auto">
          <a:xfrm>
            <a:off x="269875" y="1210469"/>
            <a:ext cx="0" cy="2171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3" name="Line 185"/>
          <p:cNvSpPr>
            <a:spLocks noChangeShapeType="1"/>
          </p:cNvSpPr>
          <p:nvPr/>
        </p:nvSpPr>
        <p:spPr bwMode="auto">
          <a:xfrm flipV="1">
            <a:off x="583408" y="3567112"/>
            <a:ext cx="21193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" name="Line 186"/>
          <p:cNvSpPr>
            <a:spLocks noChangeShapeType="1"/>
          </p:cNvSpPr>
          <p:nvPr/>
        </p:nvSpPr>
        <p:spPr bwMode="auto">
          <a:xfrm rot="16200000" flipH="1">
            <a:off x="8528049" y="14319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5" name="Text Box 187"/>
          <p:cNvSpPr txBox="1">
            <a:spLocks noChangeArrowheads="1"/>
          </p:cNvSpPr>
          <p:nvPr/>
        </p:nvSpPr>
        <p:spPr bwMode="auto">
          <a:xfrm>
            <a:off x="8413749" y="14700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76" name="Line 188"/>
          <p:cNvSpPr>
            <a:spLocks noChangeShapeType="1"/>
          </p:cNvSpPr>
          <p:nvPr/>
        </p:nvSpPr>
        <p:spPr bwMode="auto">
          <a:xfrm>
            <a:off x="4321174" y="4389438"/>
            <a:ext cx="2887663" cy="70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7" name="Line 189"/>
          <p:cNvSpPr>
            <a:spLocks noChangeShapeType="1"/>
          </p:cNvSpPr>
          <p:nvPr/>
        </p:nvSpPr>
        <p:spPr bwMode="auto">
          <a:xfrm>
            <a:off x="4321174" y="4197350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8" name="Text Box 190"/>
          <p:cNvSpPr txBox="1">
            <a:spLocks noChangeArrowheads="1"/>
          </p:cNvSpPr>
          <p:nvPr/>
        </p:nvSpPr>
        <p:spPr bwMode="auto">
          <a:xfrm>
            <a:off x="4244974" y="4197350"/>
            <a:ext cx="438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Imm3</a:t>
            </a:r>
          </a:p>
        </p:txBody>
      </p:sp>
      <p:sp>
        <p:nvSpPr>
          <p:cNvPr id="179" name="Rectangle 191"/>
          <p:cNvSpPr>
            <a:spLocks noChangeArrowheads="1"/>
          </p:cNvSpPr>
          <p:nvPr/>
        </p:nvSpPr>
        <p:spPr bwMode="auto">
          <a:xfrm>
            <a:off x="5051424" y="4235450"/>
            <a:ext cx="190500" cy="268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ZE</a:t>
            </a:r>
          </a:p>
        </p:txBody>
      </p:sp>
      <p:sp>
        <p:nvSpPr>
          <p:cNvPr id="182" name="Text Box 194"/>
          <p:cNvSpPr txBox="1">
            <a:spLocks noChangeArrowheads="1"/>
          </p:cNvSpPr>
          <p:nvPr/>
        </p:nvSpPr>
        <p:spPr bwMode="auto">
          <a:xfrm>
            <a:off x="4359274" y="26606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183" name="Text Box 195"/>
          <p:cNvSpPr txBox="1">
            <a:spLocks noChangeArrowheads="1"/>
          </p:cNvSpPr>
          <p:nvPr/>
        </p:nvSpPr>
        <p:spPr bwMode="auto">
          <a:xfrm>
            <a:off x="4359274" y="22764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86" name="Text Box 198"/>
          <p:cNvSpPr txBox="1">
            <a:spLocks noChangeArrowheads="1"/>
          </p:cNvSpPr>
          <p:nvPr/>
        </p:nvSpPr>
        <p:spPr bwMode="auto">
          <a:xfrm>
            <a:off x="7129955" y="3121025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000</a:t>
            </a:r>
            <a:endParaRPr lang="en-US" altLang="en-US" dirty="0"/>
          </a:p>
        </p:txBody>
      </p:sp>
      <p:sp>
        <p:nvSpPr>
          <p:cNvPr id="188" name="Text Box 200"/>
          <p:cNvSpPr txBox="1">
            <a:spLocks noChangeArrowheads="1"/>
          </p:cNvSpPr>
          <p:nvPr/>
        </p:nvSpPr>
        <p:spPr bwMode="auto">
          <a:xfrm>
            <a:off x="7129955" y="3735388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001</a:t>
            </a:r>
            <a:endParaRPr lang="en-US" altLang="en-US" dirty="0"/>
          </a:p>
        </p:txBody>
      </p:sp>
      <p:sp>
        <p:nvSpPr>
          <p:cNvPr id="189" name="Text Box 201"/>
          <p:cNvSpPr txBox="1">
            <a:spLocks noChangeArrowheads="1"/>
          </p:cNvSpPr>
          <p:nvPr/>
        </p:nvSpPr>
        <p:spPr bwMode="auto">
          <a:xfrm>
            <a:off x="7129955" y="4043363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010</a:t>
            </a:r>
            <a:endParaRPr lang="en-US" altLang="en-US" dirty="0"/>
          </a:p>
        </p:txBody>
      </p:sp>
      <p:sp>
        <p:nvSpPr>
          <p:cNvPr id="190" name="Text Box 202"/>
          <p:cNvSpPr txBox="1">
            <a:spLocks noChangeArrowheads="1"/>
          </p:cNvSpPr>
          <p:nvPr/>
        </p:nvSpPr>
        <p:spPr bwMode="auto">
          <a:xfrm>
            <a:off x="7129955" y="4273550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011</a:t>
            </a:r>
            <a:endParaRPr lang="en-US" altLang="en-US" dirty="0"/>
          </a:p>
        </p:txBody>
      </p:sp>
      <p:sp>
        <p:nvSpPr>
          <p:cNvPr id="191" name="Text Box 203"/>
          <p:cNvSpPr txBox="1">
            <a:spLocks noChangeArrowheads="1"/>
          </p:cNvSpPr>
          <p:nvPr/>
        </p:nvSpPr>
        <p:spPr bwMode="auto">
          <a:xfrm>
            <a:off x="8059737" y="2852738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ALU</a:t>
            </a:r>
          </a:p>
        </p:txBody>
      </p:sp>
      <p:sp>
        <p:nvSpPr>
          <p:cNvPr id="200" name="Freeform 125"/>
          <p:cNvSpPr>
            <a:spLocks/>
          </p:cNvSpPr>
          <p:nvPr/>
        </p:nvSpPr>
        <p:spPr bwMode="auto">
          <a:xfrm rot="5400000">
            <a:off x="761594" y="4390372"/>
            <a:ext cx="257987" cy="661193"/>
          </a:xfrm>
          <a:custGeom>
            <a:avLst/>
            <a:gdLst>
              <a:gd name="T0" fmla="*/ 0 w 483"/>
              <a:gd name="T1" fmla="*/ 0 h 1185"/>
              <a:gd name="T2" fmla="*/ 0 w 483"/>
              <a:gd name="T3" fmla="*/ 652463 h 1185"/>
              <a:gd name="T4" fmla="*/ 344487 w 483"/>
              <a:gd name="T5" fmla="*/ 922338 h 1185"/>
              <a:gd name="T6" fmla="*/ 0 w 483"/>
              <a:gd name="T7" fmla="*/ 1228725 h 1185"/>
              <a:gd name="T8" fmla="*/ 0 w 483"/>
              <a:gd name="T9" fmla="*/ 1881188 h 1185"/>
              <a:gd name="T10" fmla="*/ 766762 w 483"/>
              <a:gd name="T11" fmla="*/ 1344613 h 1185"/>
              <a:gd name="T12" fmla="*/ 766762 w 483"/>
              <a:gd name="T13" fmla="*/ 460375 h 1185"/>
              <a:gd name="T14" fmla="*/ 0 w 483"/>
              <a:gd name="T15" fmla="*/ 0 h 11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83"/>
              <a:gd name="T25" fmla="*/ 0 h 1185"/>
              <a:gd name="T26" fmla="*/ 483 w 483"/>
              <a:gd name="T27" fmla="*/ 1185 h 11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83" h="1185">
                <a:moveTo>
                  <a:pt x="0" y="0"/>
                </a:moveTo>
                <a:lnTo>
                  <a:pt x="0" y="411"/>
                </a:lnTo>
                <a:lnTo>
                  <a:pt x="217" y="581"/>
                </a:lnTo>
                <a:lnTo>
                  <a:pt x="0" y="774"/>
                </a:lnTo>
                <a:lnTo>
                  <a:pt x="0" y="1185"/>
                </a:lnTo>
                <a:lnTo>
                  <a:pt x="483" y="847"/>
                </a:lnTo>
                <a:lnTo>
                  <a:pt x="483" y="29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1" name="Line 175"/>
          <p:cNvSpPr>
            <a:spLocks noChangeShapeType="1"/>
          </p:cNvSpPr>
          <p:nvPr/>
        </p:nvSpPr>
        <p:spPr bwMode="auto">
          <a:xfrm flipH="1">
            <a:off x="1132644" y="3533770"/>
            <a:ext cx="3932" cy="10677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2" name="Line 175"/>
          <p:cNvSpPr>
            <a:spLocks noChangeShapeType="1"/>
          </p:cNvSpPr>
          <p:nvPr/>
        </p:nvSpPr>
        <p:spPr bwMode="auto">
          <a:xfrm>
            <a:off x="660364" y="4429125"/>
            <a:ext cx="0" cy="1723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3" name="AutoShape 11"/>
          <p:cNvSpPr>
            <a:spLocks noChangeArrowheads="1"/>
          </p:cNvSpPr>
          <p:nvPr/>
        </p:nvSpPr>
        <p:spPr bwMode="auto">
          <a:xfrm rot="16200000">
            <a:off x="180183" y="3467894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" name="Line 13"/>
          <p:cNvSpPr>
            <a:spLocks noChangeShapeType="1"/>
          </p:cNvSpPr>
          <p:nvPr/>
        </p:nvSpPr>
        <p:spPr bwMode="auto">
          <a:xfrm flipH="1">
            <a:off x="621507" y="3486944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6" name="Text Box 14"/>
          <p:cNvSpPr txBox="1">
            <a:spLocks noChangeArrowheads="1"/>
          </p:cNvSpPr>
          <p:nvPr/>
        </p:nvSpPr>
        <p:spPr bwMode="auto">
          <a:xfrm>
            <a:off x="507207" y="3334544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207" name="Line 25"/>
          <p:cNvSpPr>
            <a:spLocks noChangeShapeType="1"/>
          </p:cNvSpPr>
          <p:nvPr/>
        </p:nvSpPr>
        <p:spPr bwMode="auto">
          <a:xfrm>
            <a:off x="505620" y="3142457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8" name="Text Box 26"/>
          <p:cNvSpPr txBox="1">
            <a:spLocks noChangeArrowheads="1"/>
          </p:cNvSpPr>
          <p:nvPr/>
        </p:nvSpPr>
        <p:spPr bwMode="auto">
          <a:xfrm>
            <a:off x="250746" y="2950369"/>
            <a:ext cx="4764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smtClean="0"/>
              <a:t>PCSel</a:t>
            </a:r>
            <a:endParaRPr lang="en-US" altLang="en-US" u="sng" dirty="0"/>
          </a:p>
        </p:txBody>
      </p:sp>
      <p:sp>
        <p:nvSpPr>
          <p:cNvPr id="209" name="Text Box 192"/>
          <p:cNvSpPr txBox="1">
            <a:spLocks noChangeArrowheads="1"/>
          </p:cNvSpPr>
          <p:nvPr/>
        </p:nvSpPr>
        <p:spPr bwMode="auto">
          <a:xfrm>
            <a:off x="310357" y="3266282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210" name="Text Box 193"/>
          <p:cNvSpPr txBox="1">
            <a:spLocks noChangeArrowheads="1"/>
          </p:cNvSpPr>
          <p:nvPr/>
        </p:nvSpPr>
        <p:spPr bwMode="auto">
          <a:xfrm>
            <a:off x="315120" y="3602832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211" name="Text Box 14"/>
          <p:cNvSpPr txBox="1">
            <a:spLocks noChangeArrowheads="1"/>
          </p:cNvSpPr>
          <p:nvPr/>
        </p:nvSpPr>
        <p:spPr bwMode="auto">
          <a:xfrm>
            <a:off x="538957" y="4242446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212" name="Line 133"/>
          <p:cNvSpPr>
            <a:spLocks noChangeShapeType="1"/>
          </p:cNvSpPr>
          <p:nvPr/>
        </p:nvSpPr>
        <p:spPr bwMode="auto">
          <a:xfrm flipV="1">
            <a:off x="269875" y="3381708"/>
            <a:ext cx="121445" cy="5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3" name="Line 135"/>
          <p:cNvSpPr>
            <a:spLocks noChangeShapeType="1"/>
          </p:cNvSpPr>
          <p:nvPr/>
        </p:nvSpPr>
        <p:spPr bwMode="auto">
          <a:xfrm flipV="1">
            <a:off x="890588" y="4849962"/>
            <a:ext cx="0" cy="25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4" name="Line 130"/>
          <p:cNvSpPr>
            <a:spLocks noChangeShapeType="1"/>
          </p:cNvSpPr>
          <p:nvPr/>
        </p:nvSpPr>
        <p:spPr bwMode="auto">
          <a:xfrm flipV="1">
            <a:off x="279566" y="5105400"/>
            <a:ext cx="6042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" name="Line 124"/>
          <p:cNvSpPr>
            <a:spLocks noChangeShapeType="1"/>
          </p:cNvSpPr>
          <p:nvPr/>
        </p:nvSpPr>
        <p:spPr bwMode="auto">
          <a:xfrm>
            <a:off x="279566" y="3698875"/>
            <a:ext cx="0" cy="1409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6" name="Line 133"/>
          <p:cNvSpPr>
            <a:spLocks noChangeShapeType="1"/>
          </p:cNvSpPr>
          <p:nvPr/>
        </p:nvSpPr>
        <p:spPr bwMode="auto">
          <a:xfrm flipV="1">
            <a:off x="269875" y="3698875"/>
            <a:ext cx="121445" cy="5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2" name="Rectangle 27"/>
          <p:cNvSpPr>
            <a:spLocks noChangeArrowheads="1"/>
          </p:cNvSpPr>
          <p:nvPr/>
        </p:nvSpPr>
        <p:spPr bwMode="auto">
          <a:xfrm>
            <a:off x="3304382" y="2401887"/>
            <a:ext cx="192087" cy="126841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IR1</a:t>
            </a:r>
            <a:endParaRPr lang="en-US" altLang="en-US" dirty="0"/>
          </a:p>
        </p:txBody>
      </p:sp>
      <p:sp>
        <p:nvSpPr>
          <p:cNvPr id="193" name="Line 34"/>
          <p:cNvSpPr>
            <a:spLocks noChangeShapeType="1"/>
          </p:cNvSpPr>
          <p:nvPr/>
        </p:nvSpPr>
        <p:spPr bwMode="auto">
          <a:xfrm flipV="1">
            <a:off x="3505198" y="3045619"/>
            <a:ext cx="354014" cy="21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" name="Line 163"/>
          <p:cNvSpPr>
            <a:spLocks noChangeShapeType="1"/>
          </p:cNvSpPr>
          <p:nvPr/>
        </p:nvSpPr>
        <p:spPr bwMode="auto">
          <a:xfrm>
            <a:off x="3400425" y="2127189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5" name="Text Box 164"/>
          <p:cNvSpPr txBox="1">
            <a:spLocks noChangeArrowheads="1"/>
          </p:cNvSpPr>
          <p:nvPr/>
        </p:nvSpPr>
        <p:spPr bwMode="auto">
          <a:xfrm>
            <a:off x="3187868" y="1911289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IR1ld</a:t>
            </a:r>
            <a:endParaRPr lang="en-US" altLang="en-US" u="sng" dirty="0"/>
          </a:p>
        </p:txBody>
      </p:sp>
      <p:sp>
        <p:nvSpPr>
          <p:cNvPr id="196" name="Rectangle 27"/>
          <p:cNvSpPr>
            <a:spLocks noChangeArrowheads="1"/>
          </p:cNvSpPr>
          <p:nvPr/>
        </p:nvSpPr>
        <p:spPr bwMode="auto">
          <a:xfrm>
            <a:off x="6367462" y="1684339"/>
            <a:ext cx="192087" cy="469106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IR3</a:t>
            </a:r>
            <a:endParaRPr lang="en-US" altLang="en-US" dirty="0"/>
          </a:p>
        </p:txBody>
      </p:sp>
      <p:sp>
        <p:nvSpPr>
          <p:cNvPr id="197" name="Line 105"/>
          <p:cNvSpPr>
            <a:spLocks noChangeShapeType="1"/>
          </p:cNvSpPr>
          <p:nvPr/>
        </p:nvSpPr>
        <p:spPr bwMode="auto">
          <a:xfrm>
            <a:off x="4128293" y="1848644"/>
            <a:ext cx="5037" cy="1209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8" name="Line 104"/>
          <p:cNvSpPr>
            <a:spLocks noChangeShapeType="1"/>
          </p:cNvSpPr>
          <p:nvPr/>
        </p:nvSpPr>
        <p:spPr bwMode="auto">
          <a:xfrm>
            <a:off x="4128292" y="1848644"/>
            <a:ext cx="22391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9" name="Line 109"/>
          <p:cNvSpPr>
            <a:spLocks noChangeShapeType="1"/>
          </p:cNvSpPr>
          <p:nvPr/>
        </p:nvSpPr>
        <p:spPr bwMode="auto">
          <a:xfrm flipH="1">
            <a:off x="5800206" y="1757449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4" name="Text Box 110"/>
          <p:cNvSpPr txBox="1">
            <a:spLocks noChangeArrowheads="1"/>
          </p:cNvSpPr>
          <p:nvPr/>
        </p:nvSpPr>
        <p:spPr bwMode="auto">
          <a:xfrm>
            <a:off x="5646880" y="1684339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18" name="Line 163"/>
          <p:cNvSpPr>
            <a:spLocks noChangeShapeType="1"/>
          </p:cNvSpPr>
          <p:nvPr/>
        </p:nvSpPr>
        <p:spPr bwMode="auto">
          <a:xfrm>
            <a:off x="6453813" y="1422641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9" name="Text Box 164"/>
          <p:cNvSpPr txBox="1">
            <a:spLocks noChangeArrowheads="1"/>
          </p:cNvSpPr>
          <p:nvPr/>
        </p:nvSpPr>
        <p:spPr bwMode="auto">
          <a:xfrm>
            <a:off x="6109811" y="1206741"/>
            <a:ext cx="68800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IR3R1R2ld</a:t>
            </a:r>
            <a:endParaRPr lang="en-US" altLang="en-US" u="sng" dirty="0"/>
          </a:p>
        </p:txBody>
      </p:sp>
      <p:sp>
        <p:nvSpPr>
          <p:cNvPr id="220" name="Line 163"/>
          <p:cNvSpPr>
            <a:spLocks noChangeShapeType="1"/>
          </p:cNvSpPr>
          <p:nvPr/>
        </p:nvSpPr>
        <p:spPr bwMode="auto">
          <a:xfrm>
            <a:off x="6463505" y="2162175"/>
            <a:ext cx="0" cy="125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1" name="Line 163"/>
          <p:cNvSpPr>
            <a:spLocks noChangeShapeType="1"/>
          </p:cNvSpPr>
          <p:nvPr/>
        </p:nvSpPr>
        <p:spPr bwMode="auto">
          <a:xfrm>
            <a:off x="6463505" y="2807494"/>
            <a:ext cx="0" cy="125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7" name="Rectangle 27"/>
          <p:cNvSpPr>
            <a:spLocks noChangeArrowheads="1"/>
          </p:cNvSpPr>
          <p:nvPr/>
        </p:nvSpPr>
        <p:spPr bwMode="auto">
          <a:xfrm>
            <a:off x="8710776" y="1683040"/>
            <a:ext cx="192087" cy="469106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IR4</a:t>
            </a:r>
            <a:endParaRPr lang="en-US" altLang="en-US" dirty="0"/>
          </a:p>
        </p:txBody>
      </p:sp>
      <p:sp>
        <p:nvSpPr>
          <p:cNvPr id="222" name="Line 163"/>
          <p:cNvSpPr>
            <a:spLocks noChangeShapeType="1"/>
          </p:cNvSpPr>
          <p:nvPr/>
        </p:nvSpPr>
        <p:spPr bwMode="auto">
          <a:xfrm>
            <a:off x="8797127" y="1421342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3" name="Text Box 164"/>
          <p:cNvSpPr txBox="1">
            <a:spLocks noChangeArrowheads="1"/>
          </p:cNvSpPr>
          <p:nvPr/>
        </p:nvSpPr>
        <p:spPr bwMode="auto">
          <a:xfrm>
            <a:off x="8584572" y="1205442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IR4ld</a:t>
            </a:r>
            <a:endParaRPr lang="en-US" altLang="en-US" u="sng" dirty="0"/>
          </a:p>
        </p:txBody>
      </p:sp>
      <p:sp>
        <p:nvSpPr>
          <p:cNvPr id="224" name="Line 163"/>
          <p:cNvSpPr>
            <a:spLocks noChangeShapeType="1"/>
          </p:cNvSpPr>
          <p:nvPr/>
        </p:nvSpPr>
        <p:spPr bwMode="auto">
          <a:xfrm>
            <a:off x="8806818" y="2160876"/>
            <a:ext cx="9361" cy="482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" name="Line 104"/>
          <p:cNvSpPr>
            <a:spLocks noChangeShapeType="1"/>
          </p:cNvSpPr>
          <p:nvPr/>
        </p:nvSpPr>
        <p:spPr bwMode="auto">
          <a:xfrm>
            <a:off x="6548438" y="1856083"/>
            <a:ext cx="217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6" name="Line 109"/>
          <p:cNvSpPr>
            <a:spLocks noChangeShapeType="1"/>
          </p:cNvSpPr>
          <p:nvPr/>
        </p:nvSpPr>
        <p:spPr bwMode="auto">
          <a:xfrm flipH="1">
            <a:off x="7922153" y="1749510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7" name="Text Box 110"/>
          <p:cNvSpPr txBox="1">
            <a:spLocks noChangeArrowheads="1"/>
          </p:cNvSpPr>
          <p:nvPr/>
        </p:nvSpPr>
        <p:spPr bwMode="auto">
          <a:xfrm>
            <a:off x="7768827" y="16764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29" name="Line 151"/>
          <p:cNvSpPr>
            <a:spLocks noChangeShapeType="1"/>
          </p:cNvSpPr>
          <p:nvPr/>
        </p:nvSpPr>
        <p:spPr bwMode="auto">
          <a:xfrm flipV="1">
            <a:off x="8902863" y="1783556"/>
            <a:ext cx="1150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0" name="Line 150"/>
          <p:cNvSpPr>
            <a:spLocks noChangeShapeType="1"/>
          </p:cNvSpPr>
          <p:nvPr/>
        </p:nvSpPr>
        <p:spPr bwMode="auto">
          <a:xfrm flipH="1" flipV="1">
            <a:off x="9017956" y="971550"/>
            <a:ext cx="9361" cy="8120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1" name="Line 149"/>
          <p:cNvSpPr>
            <a:spLocks noChangeShapeType="1"/>
          </p:cNvSpPr>
          <p:nvPr/>
        </p:nvSpPr>
        <p:spPr bwMode="auto">
          <a:xfrm flipV="1">
            <a:off x="4694236" y="971548"/>
            <a:ext cx="4323721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4" name="Text Box 94"/>
          <p:cNvSpPr txBox="1">
            <a:spLocks noChangeArrowheads="1"/>
          </p:cNvSpPr>
          <p:nvPr/>
        </p:nvSpPr>
        <p:spPr bwMode="auto">
          <a:xfrm>
            <a:off x="7240587" y="787398"/>
            <a:ext cx="203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2</a:t>
            </a:r>
          </a:p>
        </p:txBody>
      </p:sp>
      <p:sp>
        <p:nvSpPr>
          <p:cNvPr id="235" name="Line 116"/>
          <p:cNvSpPr>
            <a:spLocks noChangeShapeType="1"/>
          </p:cNvSpPr>
          <p:nvPr/>
        </p:nvSpPr>
        <p:spPr bwMode="auto">
          <a:xfrm flipH="1">
            <a:off x="7365999" y="894554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" name="AutoShape 11"/>
          <p:cNvSpPr>
            <a:spLocks noChangeArrowheads="1"/>
          </p:cNvSpPr>
          <p:nvPr/>
        </p:nvSpPr>
        <p:spPr bwMode="auto">
          <a:xfrm rot="16200000">
            <a:off x="5734733" y="2361472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7" name="Line 12"/>
          <p:cNvSpPr>
            <a:spLocks noChangeShapeType="1"/>
          </p:cNvSpPr>
          <p:nvPr/>
        </p:nvSpPr>
        <p:spPr bwMode="auto">
          <a:xfrm>
            <a:off x="6137957" y="2458310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8" name="Line 13"/>
          <p:cNvSpPr>
            <a:spLocks noChangeShapeType="1"/>
          </p:cNvSpPr>
          <p:nvPr/>
        </p:nvSpPr>
        <p:spPr bwMode="auto">
          <a:xfrm flipH="1">
            <a:off x="6176057" y="2380522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9" name="Text Box 14"/>
          <p:cNvSpPr txBox="1">
            <a:spLocks noChangeArrowheads="1"/>
          </p:cNvSpPr>
          <p:nvPr/>
        </p:nvSpPr>
        <p:spPr bwMode="auto">
          <a:xfrm>
            <a:off x="6061757" y="2228122"/>
            <a:ext cx="24130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40" name="Text Box 192"/>
          <p:cNvSpPr txBox="1">
            <a:spLocks noChangeArrowheads="1"/>
          </p:cNvSpPr>
          <p:nvPr/>
        </p:nvSpPr>
        <p:spPr bwMode="auto">
          <a:xfrm>
            <a:off x="5860308" y="2159860"/>
            <a:ext cx="30008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00</a:t>
            </a:r>
            <a:endParaRPr lang="en-US" altLang="en-US" dirty="0"/>
          </a:p>
        </p:txBody>
      </p:sp>
      <p:sp>
        <p:nvSpPr>
          <p:cNvPr id="241" name="Text Box 193"/>
          <p:cNvSpPr txBox="1">
            <a:spLocks noChangeArrowheads="1"/>
          </p:cNvSpPr>
          <p:nvPr/>
        </p:nvSpPr>
        <p:spPr bwMode="auto">
          <a:xfrm>
            <a:off x="5861543" y="2496410"/>
            <a:ext cx="30008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10</a:t>
            </a:r>
            <a:endParaRPr lang="en-US" altLang="en-US" dirty="0"/>
          </a:p>
        </p:txBody>
      </p:sp>
      <p:sp>
        <p:nvSpPr>
          <p:cNvPr id="243" name="AutoShape 11"/>
          <p:cNvSpPr>
            <a:spLocks noChangeArrowheads="1"/>
          </p:cNvSpPr>
          <p:nvPr/>
        </p:nvSpPr>
        <p:spPr bwMode="auto">
          <a:xfrm rot="16200000">
            <a:off x="5737226" y="3017043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4" name="Line 12"/>
          <p:cNvSpPr>
            <a:spLocks noChangeShapeType="1"/>
          </p:cNvSpPr>
          <p:nvPr/>
        </p:nvSpPr>
        <p:spPr bwMode="auto">
          <a:xfrm>
            <a:off x="6140450" y="3113881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" name="Line 13"/>
          <p:cNvSpPr>
            <a:spLocks noChangeShapeType="1"/>
          </p:cNvSpPr>
          <p:nvPr/>
        </p:nvSpPr>
        <p:spPr bwMode="auto">
          <a:xfrm flipH="1">
            <a:off x="6178550" y="3036093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" name="Text Box 14"/>
          <p:cNvSpPr txBox="1">
            <a:spLocks noChangeArrowheads="1"/>
          </p:cNvSpPr>
          <p:nvPr/>
        </p:nvSpPr>
        <p:spPr bwMode="auto">
          <a:xfrm>
            <a:off x="6064250" y="2883693"/>
            <a:ext cx="24130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47" name="Text Box 192"/>
          <p:cNvSpPr txBox="1">
            <a:spLocks noChangeArrowheads="1"/>
          </p:cNvSpPr>
          <p:nvPr/>
        </p:nvSpPr>
        <p:spPr bwMode="auto">
          <a:xfrm>
            <a:off x="5869818" y="2815431"/>
            <a:ext cx="30008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n-US" dirty="0" smtClean="0"/>
              <a:t>00</a:t>
            </a:r>
            <a:endParaRPr lang="en-US" altLang="en-US" dirty="0"/>
          </a:p>
        </p:txBody>
      </p:sp>
      <p:sp>
        <p:nvSpPr>
          <p:cNvPr id="248" name="Text Box 193"/>
          <p:cNvSpPr txBox="1">
            <a:spLocks noChangeArrowheads="1"/>
          </p:cNvSpPr>
          <p:nvPr/>
        </p:nvSpPr>
        <p:spPr bwMode="auto">
          <a:xfrm>
            <a:off x="5869670" y="3151981"/>
            <a:ext cx="30008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n-US" dirty="0" smtClean="0"/>
              <a:t>10</a:t>
            </a:r>
            <a:endParaRPr lang="en-US" altLang="en-US" dirty="0"/>
          </a:p>
        </p:txBody>
      </p:sp>
      <p:sp>
        <p:nvSpPr>
          <p:cNvPr id="249" name="Line 135"/>
          <p:cNvSpPr>
            <a:spLocks noChangeShapeType="1"/>
          </p:cNvSpPr>
          <p:nvPr/>
        </p:nvSpPr>
        <p:spPr bwMode="auto">
          <a:xfrm flipV="1">
            <a:off x="5761037" y="2247901"/>
            <a:ext cx="13950" cy="27297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0" name="Line 149"/>
          <p:cNvSpPr>
            <a:spLocks noChangeShapeType="1"/>
          </p:cNvSpPr>
          <p:nvPr/>
        </p:nvSpPr>
        <p:spPr bwMode="auto">
          <a:xfrm flipV="1">
            <a:off x="5774988" y="2258219"/>
            <a:ext cx="170882" cy="23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1" name="Line 149"/>
          <p:cNvSpPr>
            <a:spLocks noChangeShapeType="1"/>
          </p:cNvSpPr>
          <p:nvPr/>
        </p:nvSpPr>
        <p:spPr bwMode="auto">
          <a:xfrm flipV="1">
            <a:off x="5768012" y="2931427"/>
            <a:ext cx="170882" cy="23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8" name="Text Box 110"/>
          <p:cNvSpPr txBox="1">
            <a:spLocks noChangeArrowheads="1"/>
          </p:cNvSpPr>
          <p:nvPr/>
        </p:nvSpPr>
        <p:spPr bwMode="auto">
          <a:xfrm>
            <a:off x="6096000" y="4510087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</a:t>
            </a:r>
            <a:endParaRPr lang="en-US" altLang="en-US" dirty="0"/>
          </a:p>
        </p:txBody>
      </p:sp>
      <p:sp>
        <p:nvSpPr>
          <p:cNvPr id="232" name="Text Box 110"/>
          <p:cNvSpPr txBox="1">
            <a:spLocks noChangeArrowheads="1"/>
          </p:cNvSpPr>
          <p:nvPr/>
        </p:nvSpPr>
        <p:spPr bwMode="auto">
          <a:xfrm>
            <a:off x="6324600" y="4510087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233" name="AutoShape 11"/>
          <p:cNvSpPr>
            <a:spLocks noChangeArrowheads="1"/>
          </p:cNvSpPr>
          <p:nvPr/>
        </p:nvSpPr>
        <p:spPr bwMode="auto">
          <a:xfrm rot="16200000">
            <a:off x="7095331" y="2364582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2" name="Line 12"/>
          <p:cNvSpPr>
            <a:spLocks noChangeShapeType="1"/>
          </p:cNvSpPr>
          <p:nvPr/>
        </p:nvSpPr>
        <p:spPr bwMode="auto">
          <a:xfrm>
            <a:off x="7489824" y="2551907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" name="Line 13"/>
          <p:cNvSpPr>
            <a:spLocks noChangeShapeType="1"/>
          </p:cNvSpPr>
          <p:nvPr/>
        </p:nvSpPr>
        <p:spPr bwMode="auto">
          <a:xfrm flipH="1">
            <a:off x="7527924" y="2474119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4" name="Text Box 14"/>
          <p:cNvSpPr txBox="1">
            <a:spLocks noChangeArrowheads="1"/>
          </p:cNvSpPr>
          <p:nvPr/>
        </p:nvSpPr>
        <p:spPr bwMode="auto">
          <a:xfrm>
            <a:off x="7413624" y="2321719"/>
            <a:ext cx="24130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57" name="Line 75"/>
          <p:cNvSpPr>
            <a:spLocks noChangeShapeType="1"/>
          </p:cNvSpPr>
          <p:nvPr/>
        </p:nvSpPr>
        <p:spPr bwMode="auto">
          <a:xfrm flipV="1">
            <a:off x="6910192" y="2279252"/>
            <a:ext cx="405414" cy="80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8" name="Line 75"/>
          <p:cNvSpPr>
            <a:spLocks noChangeShapeType="1"/>
          </p:cNvSpPr>
          <p:nvPr/>
        </p:nvSpPr>
        <p:spPr bwMode="auto">
          <a:xfrm flipV="1">
            <a:off x="6898130" y="3579940"/>
            <a:ext cx="305206" cy="80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9" name="Line 150"/>
          <p:cNvSpPr>
            <a:spLocks noChangeShapeType="1"/>
          </p:cNvSpPr>
          <p:nvPr/>
        </p:nvSpPr>
        <p:spPr bwMode="auto">
          <a:xfrm flipH="1" flipV="1">
            <a:off x="6905624" y="2279253"/>
            <a:ext cx="9136" cy="27026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0" name="Text Box 198"/>
          <p:cNvSpPr txBox="1">
            <a:spLocks noChangeArrowheads="1"/>
          </p:cNvSpPr>
          <p:nvPr/>
        </p:nvSpPr>
        <p:spPr bwMode="auto">
          <a:xfrm>
            <a:off x="7119224" y="3454856"/>
            <a:ext cx="35779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111</a:t>
            </a:r>
            <a:endParaRPr lang="en-US" altLang="en-US" dirty="0"/>
          </a:p>
        </p:txBody>
      </p:sp>
      <p:sp>
        <p:nvSpPr>
          <p:cNvPr id="261" name="Line 88"/>
          <p:cNvSpPr>
            <a:spLocks noChangeShapeType="1"/>
          </p:cNvSpPr>
          <p:nvPr/>
        </p:nvSpPr>
        <p:spPr bwMode="auto">
          <a:xfrm>
            <a:off x="7421822" y="201064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2" name="Text Box 89"/>
          <p:cNvSpPr txBox="1">
            <a:spLocks noChangeArrowheads="1"/>
          </p:cNvSpPr>
          <p:nvPr/>
        </p:nvSpPr>
        <p:spPr bwMode="auto">
          <a:xfrm>
            <a:off x="7194337" y="1865995"/>
            <a:ext cx="4427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ALU1</a:t>
            </a:r>
            <a:endParaRPr lang="en-US" altLang="en-US" u="sng" dirty="0"/>
          </a:p>
        </p:txBody>
      </p:sp>
      <p:sp>
        <p:nvSpPr>
          <p:cNvPr id="242" name="Rectangle 8"/>
          <p:cNvSpPr>
            <a:spLocks noChangeArrowheads="1"/>
          </p:cNvSpPr>
          <p:nvPr/>
        </p:nvSpPr>
        <p:spPr bwMode="auto">
          <a:xfrm>
            <a:off x="7244253" y="5105400"/>
            <a:ext cx="1268412" cy="119062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63" name="Text Box 9"/>
          <p:cNvSpPr txBox="1">
            <a:spLocks noChangeArrowheads="1"/>
          </p:cNvSpPr>
          <p:nvPr/>
        </p:nvSpPr>
        <p:spPr bwMode="auto">
          <a:xfrm>
            <a:off x="7580803" y="5540375"/>
            <a:ext cx="669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Memory</a:t>
            </a:r>
          </a:p>
        </p:txBody>
      </p:sp>
      <p:sp>
        <p:nvSpPr>
          <p:cNvPr id="264" name="Line 12"/>
          <p:cNvSpPr>
            <a:spLocks noChangeShapeType="1"/>
          </p:cNvSpPr>
          <p:nvPr/>
        </p:nvSpPr>
        <p:spPr bwMode="auto">
          <a:xfrm>
            <a:off x="6702424" y="5288756"/>
            <a:ext cx="541829" cy="8732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5" name="Line 13"/>
          <p:cNvSpPr>
            <a:spLocks noChangeShapeType="1"/>
          </p:cNvSpPr>
          <p:nvPr/>
        </p:nvSpPr>
        <p:spPr bwMode="auto">
          <a:xfrm flipH="1">
            <a:off x="6746080" y="5229483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6" name="Text Box 18"/>
          <p:cNvSpPr txBox="1">
            <a:spLocks noChangeArrowheads="1"/>
          </p:cNvSpPr>
          <p:nvPr/>
        </p:nvSpPr>
        <p:spPr bwMode="auto">
          <a:xfrm>
            <a:off x="7244253" y="5181600"/>
            <a:ext cx="4714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ADDR</a:t>
            </a:r>
          </a:p>
        </p:txBody>
      </p:sp>
      <p:sp>
        <p:nvSpPr>
          <p:cNvPr id="267" name="Text Box 19"/>
          <p:cNvSpPr txBox="1">
            <a:spLocks noChangeArrowheads="1"/>
          </p:cNvSpPr>
          <p:nvPr/>
        </p:nvSpPr>
        <p:spPr bwMode="auto">
          <a:xfrm>
            <a:off x="7898303" y="5988050"/>
            <a:ext cx="6000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Data_out</a:t>
            </a:r>
          </a:p>
        </p:txBody>
      </p:sp>
      <p:sp>
        <p:nvSpPr>
          <p:cNvPr id="268" name="Text Box 20"/>
          <p:cNvSpPr txBox="1">
            <a:spLocks noChangeArrowheads="1"/>
          </p:cNvSpPr>
          <p:nvPr/>
        </p:nvSpPr>
        <p:spPr bwMode="auto">
          <a:xfrm>
            <a:off x="7206153" y="5988050"/>
            <a:ext cx="5365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Data_in</a:t>
            </a:r>
          </a:p>
        </p:txBody>
      </p:sp>
      <p:sp>
        <p:nvSpPr>
          <p:cNvPr id="269" name="Line 21"/>
          <p:cNvSpPr>
            <a:spLocks noChangeShapeType="1"/>
          </p:cNvSpPr>
          <p:nvPr/>
        </p:nvSpPr>
        <p:spPr bwMode="auto">
          <a:xfrm>
            <a:off x="7474440" y="4913313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0" name="Line 22"/>
          <p:cNvSpPr>
            <a:spLocks noChangeShapeType="1"/>
          </p:cNvSpPr>
          <p:nvPr/>
        </p:nvSpPr>
        <p:spPr bwMode="auto">
          <a:xfrm>
            <a:off x="8242790" y="4913313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1" name="Text Box 23"/>
          <p:cNvSpPr txBox="1">
            <a:spLocks noChangeArrowheads="1"/>
          </p:cNvSpPr>
          <p:nvPr/>
        </p:nvSpPr>
        <p:spPr bwMode="auto">
          <a:xfrm>
            <a:off x="7129953" y="4721225"/>
            <a:ext cx="6540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MemRead</a:t>
            </a:r>
          </a:p>
        </p:txBody>
      </p:sp>
      <p:sp>
        <p:nvSpPr>
          <p:cNvPr id="272" name="Text Box 24"/>
          <p:cNvSpPr txBox="1">
            <a:spLocks noChangeArrowheads="1"/>
          </p:cNvSpPr>
          <p:nvPr/>
        </p:nvSpPr>
        <p:spPr bwMode="auto">
          <a:xfrm>
            <a:off x="7936403" y="4721225"/>
            <a:ext cx="6461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MemWrite</a:t>
            </a:r>
          </a:p>
        </p:txBody>
      </p:sp>
      <p:sp>
        <p:nvSpPr>
          <p:cNvPr id="276" name="Line 12"/>
          <p:cNvSpPr>
            <a:spLocks noChangeShapeType="1"/>
          </p:cNvSpPr>
          <p:nvPr/>
        </p:nvSpPr>
        <p:spPr bwMode="auto">
          <a:xfrm flipV="1">
            <a:off x="6616516" y="6172198"/>
            <a:ext cx="624072" cy="2603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7" name="Line 12"/>
          <p:cNvSpPr>
            <a:spLocks noChangeShapeType="1"/>
          </p:cNvSpPr>
          <p:nvPr/>
        </p:nvSpPr>
        <p:spPr bwMode="auto">
          <a:xfrm flipV="1">
            <a:off x="8841977" y="6051530"/>
            <a:ext cx="165986" cy="26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8" name="Line 135"/>
          <p:cNvSpPr>
            <a:spLocks noChangeShapeType="1"/>
          </p:cNvSpPr>
          <p:nvPr/>
        </p:nvSpPr>
        <p:spPr bwMode="auto">
          <a:xfrm flipV="1">
            <a:off x="5839098" y="2395477"/>
            <a:ext cx="1735" cy="24544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9" name="Line 153"/>
          <p:cNvSpPr>
            <a:spLocks noChangeShapeType="1"/>
          </p:cNvSpPr>
          <p:nvPr/>
        </p:nvSpPr>
        <p:spPr bwMode="auto">
          <a:xfrm flipV="1">
            <a:off x="2950627" y="4081464"/>
            <a:ext cx="160873" cy="311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0" name="Line 50"/>
          <p:cNvSpPr>
            <a:spLocks noChangeShapeType="1"/>
          </p:cNvSpPr>
          <p:nvPr/>
        </p:nvSpPr>
        <p:spPr bwMode="auto">
          <a:xfrm>
            <a:off x="5840833" y="3102585"/>
            <a:ext cx="1075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1" name="Line 50"/>
          <p:cNvSpPr>
            <a:spLocks noChangeShapeType="1"/>
          </p:cNvSpPr>
          <p:nvPr/>
        </p:nvSpPr>
        <p:spPr bwMode="auto">
          <a:xfrm>
            <a:off x="5847436" y="2402176"/>
            <a:ext cx="1075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2" name="Text Box 193"/>
          <p:cNvSpPr txBox="1">
            <a:spLocks noChangeArrowheads="1"/>
          </p:cNvSpPr>
          <p:nvPr/>
        </p:nvSpPr>
        <p:spPr bwMode="auto">
          <a:xfrm>
            <a:off x="5873372" y="2984828"/>
            <a:ext cx="30008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n-US" dirty="0" smtClean="0"/>
              <a:t>01</a:t>
            </a:r>
            <a:endParaRPr lang="en-US" altLang="en-US" dirty="0"/>
          </a:p>
        </p:txBody>
      </p:sp>
      <p:sp>
        <p:nvSpPr>
          <p:cNvPr id="283" name="Text Box 193"/>
          <p:cNvSpPr txBox="1">
            <a:spLocks noChangeArrowheads="1"/>
          </p:cNvSpPr>
          <p:nvPr/>
        </p:nvSpPr>
        <p:spPr bwMode="auto">
          <a:xfrm>
            <a:off x="5891943" y="2294165"/>
            <a:ext cx="30008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n-US" dirty="0" smtClean="0"/>
              <a:t>01</a:t>
            </a:r>
            <a:endParaRPr lang="en-US" altLang="en-US" dirty="0"/>
          </a:p>
        </p:txBody>
      </p:sp>
      <p:sp>
        <p:nvSpPr>
          <p:cNvPr id="285" name="Line 12"/>
          <p:cNvSpPr>
            <a:spLocks noChangeShapeType="1"/>
          </p:cNvSpPr>
          <p:nvPr/>
        </p:nvSpPr>
        <p:spPr bwMode="auto">
          <a:xfrm>
            <a:off x="8505824" y="6069564"/>
            <a:ext cx="149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6" name="Line 150"/>
          <p:cNvSpPr>
            <a:spLocks noChangeShapeType="1"/>
          </p:cNvSpPr>
          <p:nvPr/>
        </p:nvSpPr>
        <p:spPr bwMode="auto">
          <a:xfrm flipH="1" flipV="1">
            <a:off x="7044170" y="2428875"/>
            <a:ext cx="4568" cy="42028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7" name="Line 75"/>
          <p:cNvSpPr>
            <a:spLocks noChangeShapeType="1"/>
          </p:cNvSpPr>
          <p:nvPr/>
        </p:nvSpPr>
        <p:spPr bwMode="auto">
          <a:xfrm>
            <a:off x="7044170" y="2426788"/>
            <a:ext cx="278967" cy="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8" name="Line 75"/>
          <p:cNvSpPr>
            <a:spLocks noChangeShapeType="1"/>
          </p:cNvSpPr>
          <p:nvPr/>
        </p:nvSpPr>
        <p:spPr bwMode="auto">
          <a:xfrm flipV="1">
            <a:off x="7037575" y="3366293"/>
            <a:ext cx="183962" cy="11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9" name="Text Box 198"/>
          <p:cNvSpPr txBox="1">
            <a:spLocks noChangeArrowheads="1"/>
          </p:cNvSpPr>
          <p:nvPr/>
        </p:nvSpPr>
        <p:spPr bwMode="auto">
          <a:xfrm>
            <a:off x="7109809" y="3269772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100</a:t>
            </a:r>
            <a:endParaRPr lang="en-US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267200" y="1844380"/>
            <a:ext cx="2006512" cy="2956220"/>
            <a:chOff x="4267200" y="1844380"/>
            <a:chExt cx="2006512" cy="2956220"/>
          </a:xfrm>
        </p:grpSpPr>
        <p:sp>
          <p:nvSpPr>
            <p:cNvPr id="100" name="Line 105"/>
            <p:cNvSpPr>
              <a:spLocks noChangeShapeType="1"/>
            </p:cNvSpPr>
            <p:nvPr/>
          </p:nvSpPr>
          <p:spPr bwMode="auto">
            <a:xfrm>
              <a:off x="4325002" y="3866536"/>
              <a:ext cx="0" cy="844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255" name="Line 88"/>
            <p:cNvSpPr>
              <a:spLocks noChangeShapeType="1"/>
            </p:cNvSpPr>
            <p:nvPr/>
          </p:nvSpPr>
          <p:spPr bwMode="auto">
            <a:xfrm>
              <a:off x="6035718" y="20081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56" name="Text Box 169"/>
            <p:cNvSpPr txBox="1">
              <a:spLocks noChangeArrowheads="1"/>
            </p:cNvSpPr>
            <p:nvPr/>
          </p:nvSpPr>
          <p:spPr bwMode="auto">
            <a:xfrm>
              <a:off x="5888670" y="1844380"/>
              <a:ext cx="38504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u="sng" dirty="0" smtClean="0"/>
                <a:t>R1B</a:t>
              </a:r>
              <a:endParaRPr lang="en-US" altLang="en-US" u="sng" dirty="0"/>
            </a:p>
          </p:txBody>
        </p:sp>
        <p:sp>
          <p:nvSpPr>
            <p:cNvPr id="273" name="Text Box 169"/>
            <p:cNvSpPr txBox="1">
              <a:spLocks noChangeArrowheads="1"/>
            </p:cNvSpPr>
            <p:nvPr/>
          </p:nvSpPr>
          <p:spPr bwMode="auto">
            <a:xfrm>
              <a:off x="5867400" y="3533210"/>
              <a:ext cx="38504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u="sng" dirty="0" smtClean="0"/>
                <a:t>R2B</a:t>
              </a:r>
              <a:endParaRPr lang="en-US" altLang="en-US" u="sng" dirty="0"/>
            </a:p>
          </p:txBody>
        </p:sp>
        <p:sp>
          <p:nvSpPr>
            <p:cNvPr id="274" name="Line 88"/>
            <p:cNvSpPr>
              <a:spLocks noChangeShapeType="1"/>
            </p:cNvSpPr>
            <p:nvPr/>
          </p:nvSpPr>
          <p:spPr bwMode="auto">
            <a:xfrm flipV="1">
              <a:off x="6065451" y="3314814"/>
              <a:ext cx="3921" cy="253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267200" y="4538990"/>
              <a:ext cx="3690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IR3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400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95338" y="3186107"/>
            <a:ext cx="190500" cy="730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PC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690688" y="3082925"/>
            <a:ext cx="1268412" cy="119062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198533" y="3517900"/>
            <a:ext cx="3273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 dirty="0" smtClean="0"/>
              <a:t>IM</a:t>
            </a:r>
            <a:endParaRPr lang="en-US" altLang="en-US" sz="1000" b="1" dirty="0"/>
          </a:p>
        </p:txBody>
      </p:sp>
      <p:cxnSp>
        <p:nvCxnSpPr>
          <p:cNvPr id="12" name="AutoShape 15"/>
          <p:cNvCxnSpPr>
            <a:cxnSpLocks noChangeShapeType="1"/>
            <a:stCxn id="5" idx="3"/>
          </p:cNvCxnSpPr>
          <p:nvPr/>
        </p:nvCxnSpPr>
        <p:spPr bwMode="auto">
          <a:xfrm flipV="1">
            <a:off x="985838" y="3275013"/>
            <a:ext cx="704850" cy="27621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Line 16"/>
          <p:cNvSpPr>
            <a:spLocks noChangeShapeType="1"/>
          </p:cNvSpPr>
          <p:nvPr/>
        </p:nvSpPr>
        <p:spPr bwMode="auto">
          <a:xfrm flipH="1">
            <a:off x="1014413" y="3480594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936625" y="3295650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1690688" y="3159125"/>
            <a:ext cx="4714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ADDR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2344738" y="3965575"/>
            <a:ext cx="6000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Data_out</a:t>
            </a: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1920875" y="2890838"/>
            <a:ext cx="0" cy="192087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1630742" y="2698750"/>
            <a:ext cx="54534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 smtClean="0"/>
              <a:t>IMRead</a:t>
            </a:r>
            <a:endParaRPr lang="en-US" altLang="en-US" u="sng" dirty="0"/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3859212" y="2428875"/>
            <a:ext cx="192087" cy="126841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3764516" y="2938463"/>
            <a:ext cx="3449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IR2</a:t>
            </a:r>
            <a:endParaRPr lang="en-US" altLang="en-US" dirty="0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8654073" y="5746953"/>
            <a:ext cx="192087" cy="61436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 rot="16200000">
            <a:off x="8544701" y="5946978"/>
            <a:ext cx="4143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MDR</a:t>
            </a:r>
          </a:p>
        </p:txBody>
      </p:sp>
      <p:sp>
        <p:nvSpPr>
          <p:cNvPr id="29" name="Line 33"/>
          <p:cNvSpPr>
            <a:spLocks noChangeShapeType="1"/>
          </p:cNvSpPr>
          <p:nvPr/>
        </p:nvSpPr>
        <p:spPr bwMode="auto">
          <a:xfrm flipV="1">
            <a:off x="3111500" y="3044825"/>
            <a:ext cx="0" cy="103663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3111500" y="3044825"/>
            <a:ext cx="192088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Line 35"/>
          <p:cNvSpPr>
            <a:spLocks noChangeShapeType="1"/>
          </p:cNvSpPr>
          <p:nvPr/>
        </p:nvSpPr>
        <p:spPr bwMode="auto">
          <a:xfrm flipH="1">
            <a:off x="3073400" y="3733800"/>
            <a:ext cx="77788" cy="15398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2959100" y="35814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4857750" y="2428875"/>
            <a:ext cx="789130" cy="1190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4" name="AutoShape 38"/>
          <p:cNvSpPr>
            <a:spLocks noChangeArrowheads="1"/>
          </p:cNvSpPr>
          <p:nvPr/>
        </p:nvSpPr>
        <p:spPr bwMode="auto">
          <a:xfrm rot="16200000">
            <a:off x="4224336" y="2487613"/>
            <a:ext cx="614363" cy="192088"/>
          </a:xfrm>
          <a:custGeom>
            <a:avLst/>
            <a:gdLst>
              <a:gd name="T0" fmla="*/ 15289902 w 21600"/>
              <a:gd name="T1" fmla="*/ 854116 h 21600"/>
              <a:gd name="T2" fmla="*/ 8737095 w 21600"/>
              <a:gd name="T3" fmla="*/ 1708231 h 21600"/>
              <a:gd name="T4" fmla="*/ 2184260 w 21600"/>
              <a:gd name="T5" fmla="*/ 854116 h 21600"/>
              <a:gd name="T6" fmla="*/ 873709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" name="Line 39"/>
          <p:cNvSpPr>
            <a:spLocks noChangeShapeType="1"/>
          </p:cNvSpPr>
          <p:nvPr/>
        </p:nvSpPr>
        <p:spPr bwMode="auto">
          <a:xfrm>
            <a:off x="4627562" y="2584450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8" name="Line 42"/>
          <p:cNvSpPr>
            <a:spLocks noChangeShapeType="1"/>
          </p:cNvSpPr>
          <p:nvPr/>
        </p:nvSpPr>
        <p:spPr bwMode="auto">
          <a:xfrm>
            <a:off x="4549774" y="21621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4302124" y="1970088"/>
            <a:ext cx="4619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R1Sel</a:t>
            </a:r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 flipV="1">
            <a:off x="4109483" y="2352675"/>
            <a:ext cx="32599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3" name="Line 47"/>
          <p:cNvSpPr>
            <a:spLocks noChangeShapeType="1"/>
          </p:cNvSpPr>
          <p:nvPr/>
        </p:nvSpPr>
        <p:spPr bwMode="auto">
          <a:xfrm>
            <a:off x="4281487" y="2774950"/>
            <a:ext cx="153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4" name="Text Box 48"/>
          <p:cNvSpPr txBox="1">
            <a:spLocks noChangeArrowheads="1"/>
          </p:cNvSpPr>
          <p:nvPr/>
        </p:nvSpPr>
        <p:spPr bwMode="auto">
          <a:xfrm>
            <a:off x="4129087" y="26606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5" name="Line 49"/>
          <p:cNvSpPr>
            <a:spLocks noChangeShapeType="1"/>
          </p:cNvSpPr>
          <p:nvPr/>
        </p:nvSpPr>
        <p:spPr bwMode="auto">
          <a:xfrm>
            <a:off x="4051299" y="3044825"/>
            <a:ext cx="806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6" name="Line 50"/>
          <p:cNvSpPr>
            <a:spLocks noChangeShapeType="1"/>
          </p:cNvSpPr>
          <p:nvPr/>
        </p:nvSpPr>
        <p:spPr bwMode="auto">
          <a:xfrm>
            <a:off x="4705349" y="3505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7" name="Line 51"/>
          <p:cNvSpPr>
            <a:spLocks noChangeShapeType="1"/>
          </p:cNvSpPr>
          <p:nvPr/>
        </p:nvSpPr>
        <p:spPr bwMode="auto">
          <a:xfrm>
            <a:off x="4694237" y="990601"/>
            <a:ext cx="11112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" name="Text Box 52"/>
          <p:cNvSpPr txBox="1">
            <a:spLocks noChangeArrowheads="1"/>
          </p:cNvSpPr>
          <p:nvPr/>
        </p:nvSpPr>
        <p:spPr bwMode="auto">
          <a:xfrm>
            <a:off x="4819649" y="2468563"/>
            <a:ext cx="3889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reg1</a:t>
            </a:r>
          </a:p>
        </p:txBody>
      </p: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4819649" y="2928938"/>
            <a:ext cx="3889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reg2</a:t>
            </a:r>
          </a:p>
        </p:txBody>
      </p:sp>
      <p:sp>
        <p:nvSpPr>
          <p:cNvPr id="50" name="Text Box 54"/>
          <p:cNvSpPr txBox="1">
            <a:spLocks noChangeArrowheads="1"/>
          </p:cNvSpPr>
          <p:nvPr/>
        </p:nvSpPr>
        <p:spPr bwMode="auto">
          <a:xfrm>
            <a:off x="4819649" y="3389313"/>
            <a:ext cx="404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regw</a:t>
            </a:r>
          </a:p>
        </p:txBody>
      </p:sp>
      <p:sp>
        <p:nvSpPr>
          <p:cNvPr id="51" name="Line 55"/>
          <p:cNvSpPr>
            <a:spLocks noChangeShapeType="1"/>
          </p:cNvSpPr>
          <p:nvPr/>
        </p:nvSpPr>
        <p:spPr bwMode="auto">
          <a:xfrm flipH="1">
            <a:off x="4473574" y="2965450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" name="Text Box 56"/>
          <p:cNvSpPr txBox="1">
            <a:spLocks noChangeArrowheads="1"/>
          </p:cNvSpPr>
          <p:nvPr/>
        </p:nvSpPr>
        <p:spPr bwMode="auto">
          <a:xfrm>
            <a:off x="4359274" y="28527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53" name="Text Box 57"/>
          <p:cNvSpPr txBox="1">
            <a:spLocks noChangeArrowheads="1"/>
          </p:cNvSpPr>
          <p:nvPr/>
        </p:nvSpPr>
        <p:spPr bwMode="auto">
          <a:xfrm>
            <a:off x="4059051" y="2883344"/>
            <a:ext cx="4333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IR5-4</a:t>
            </a:r>
          </a:p>
        </p:txBody>
      </p:sp>
      <p:sp>
        <p:nvSpPr>
          <p:cNvPr id="54" name="Text Box 58"/>
          <p:cNvSpPr txBox="1">
            <a:spLocks noChangeArrowheads="1"/>
          </p:cNvSpPr>
          <p:nvPr/>
        </p:nvSpPr>
        <p:spPr bwMode="auto">
          <a:xfrm>
            <a:off x="7819718" y="731044"/>
            <a:ext cx="5229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IR4.6-7</a:t>
            </a:r>
            <a:endParaRPr lang="en-US" altLang="en-US" dirty="0"/>
          </a:p>
        </p:txBody>
      </p:sp>
      <p:sp>
        <p:nvSpPr>
          <p:cNvPr id="55" name="Line 59"/>
          <p:cNvSpPr>
            <a:spLocks noChangeShapeType="1"/>
          </p:cNvSpPr>
          <p:nvPr/>
        </p:nvSpPr>
        <p:spPr bwMode="auto">
          <a:xfrm>
            <a:off x="5646880" y="2575719"/>
            <a:ext cx="299895" cy="103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>
            <a:off x="5646880" y="3244453"/>
            <a:ext cx="29989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1" name="Rectangle 65"/>
          <p:cNvSpPr>
            <a:spLocks noChangeArrowheads="1"/>
          </p:cNvSpPr>
          <p:nvPr/>
        </p:nvSpPr>
        <p:spPr bwMode="auto">
          <a:xfrm>
            <a:off x="6356349" y="2276475"/>
            <a:ext cx="192088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2" name="Text Box 66"/>
          <p:cNvSpPr txBox="1">
            <a:spLocks noChangeArrowheads="1"/>
          </p:cNvSpPr>
          <p:nvPr/>
        </p:nvSpPr>
        <p:spPr bwMode="auto">
          <a:xfrm>
            <a:off x="6286499" y="2428875"/>
            <a:ext cx="314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R1</a:t>
            </a:r>
          </a:p>
        </p:txBody>
      </p:sp>
      <p:sp>
        <p:nvSpPr>
          <p:cNvPr id="63" name="Rectangle 67"/>
          <p:cNvSpPr>
            <a:spLocks noChangeArrowheads="1"/>
          </p:cNvSpPr>
          <p:nvPr/>
        </p:nvSpPr>
        <p:spPr bwMode="auto">
          <a:xfrm>
            <a:off x="6356349" y="2928938"/>
            <a:ext cx="192088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4" name="Text Box 68"/>
          <p:cNvSpPr txBox="1">
            <a:spLocks noChangeArrowheads="1"/>
          </p:cNvSpPr>
          <p:nvPr/>
        </p:nvSpPr>
        <p:spPr bwMode="auto">
          <a:xfrm>
            <a:off x="6288087" y="3081338"/>
            <a:ext cx="3143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R2</a:t>
            </a:r>
          </a:p>
        </p:txBody>
      </p:sp>
      <p:sp>
        <p:nvSpPr>
          <p:cNvPr id="71" name="Line 75"/>
          <p:cNvSpPr>
            <a:spLocks noChangeShapeType="1"/>
          </p:cNvSpPr>
          <p:nvPr/>
        </p:nvSpPr>
        <p:spPr bwMode="auto">
          <a:xfrm>
            <a:off x="6548437" y="2546348"/>
            <a:ext cx="758031" cy="5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3" name="Text Box 77"/>
          <p:cNvSpPr txBox="1">
            <a:spLocks noChangeArrowheads="1"/>
          </p:cNvSpPr>
          <p:nvPr/>
        </p:nvSpPr>
        <p:spPr bwMode="auto">
          <a:xfrm>
            <a:off x="6664324" y="23542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0" name="AutoShape 84"/>
          <p:cNvSpPr>
            <a:spLocks noChangeArrowheads="1"/>
          </p:cNvSpPr>
          <p:nvPr/>
        </p:nvSpPr>
        <p:spPr bwMode="auto">
          <a:xfrm rot="16200000">
            <a:off x="6498431" y="3679031"/>
            <a:ext cx="1727200" cy="306388"/>
          </a:xfrm>
          <a:custGeom>
            <a:avLst/>
            <a:gdLst>
              <a:gd name="T0" fmla="*/ 120848026 w 21600"/>
              <a:gd name="T1" fmla="*/ 2173000 h 21600"/>
              <a:gd name="T2" fmla="*/ 69056015 w 21600"/>
              <a:gd name="T3" fmla="*/ 4346000 h 21600"/>
              <a:gd name="T4" fmla="*/ 17264004 w 21600"/>
              <a:gd name="T5" fmla="*/ 2173000 h 21600"/>
              <a:gd name="T6" fmla="*/ 6905601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1" name="Line 85"/>
          <p:cNvSpPr>
            <a:spLocks noChangeShapeType="1"/>
          </p:cNvSpPr>
          <p:nvPr/>
        </p:nvSpPr>
        <p:spPr bwMode="auto">
          <a:xfrm>
            <a:off x="7515225" y="3658393"/>
            <a:ext cx="207962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" name="Line 86"/>
          <p:cNvSpPr>
            <a:spLocks noChangeShapeType="1"/>
          </p:cNvSpPr>
          <p:nvPr/>
        </p:nvSpPr>
        <p:spPr bwMode="auto">
          <a:xfrm flipH="1">
            <a:off x="7531099" y="3581400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3" name="Text Box 87"/>
          <p:cNvSpPr txBox="1">
            <a:spLocks noChangeArrowheads="1"/>
          </p:cNvSpPr>
          <p:nvPr/>
        </p:nvSpPr>
        <p:spPr bwMode="auto">
          <a:xfrm>
            <a:off x="7488237" y="338709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84" name="Line 88"/>
          <p:cNvSpPr>
            <a:spLocks noChangeShapeType="1"/>
          </p:cNvSpPr>
          <p:nvPr/>
        </p:nvSpPr>
        <p:spPr bwMode="auto">
          <a:xfrm>
            <a:off x="7323137" y="28924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5" name="Text Box 89"/>
          <p:cNvSpPr txBox="1">
            <a:spLocks noChangeArrowheads="1"/>
          </p:cNvSpPr>
          <p:nvPr/>
        </p:nvSpPr>
        <p:spPr bwMode="auto">
          <a:xfrm>
            <a:off x="7097158" y="2747778"/>
            <a:ext cx="4397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/>
              <a:t>ALU2</a:t>
            </a:r>
          </a:p>
        </p:txBody>
      </p:sp>
      <p:sp>
        <p:nvSpPr>
          <p:cNvPr id="86" name="Line 90"/>
          <p:cNvSpPr>
            <a:spLocks noChangeShapeType="1"/>
          </p:cNvSpPr>
          <p:nvPr/>
        </p:nvSpPr>
        <p:spPr bwMode="auto">
          <a:xfrm flipV="1">
            <a:off x="6548437" y="3197225"/>
            <a:ext cx="6921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7" name="Line 91"/>
          <p:cNvSpPr>
            <a:spLocks noChangeShapeType="1"/>
          </p:cNvSpPr>
          <p:nvPr/>
        </p:nvSpPr>
        <p:spPr bwMode="auto">
          <a:xfrm flipH="1">
            <a:off x="6816724" y="31210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Text Box 92"/>
          <p:cNvSpPr txBox="1">
            <a:spLocks noChangeArrowheads="1"/>
          </p:cNvSpPr>
          <p:nvPr/>
        </p:nvSpPr>
        <p:spPr bwMode="auto">
          <a:xfrm>
            <a:off x="6702424" y="29686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9" name="Line 93"/>
          <p:cNvSpPr>
            <a:spLocks noChangeShapeType="1"/>
          </p:cNvSpPr>
          <p:nvPr/>
        </p:nvSpPr>
        <p:spPr bwMode="auto">
          <a:xfrm flipH="1">
            <a:off x="4281487" y="2697163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0" name="Text Box 94"/>
          <p:cNvSpPr txBox="1">
            <a:spLocks noChangeArrowheads="1"/>
          </p:cNvSpPr>
          <p:nvPr/>
        </p:nvSpPr>
        <p:spPr bwMode="auto">
          <a:xfrm>
            <a:off x="4205287" y="2544763"/>
            <a:ext cx="203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2</a:t>
            </a:r>
          </a:p>
        </p:txBody>
      </p:sp>
      <p:sp>
        <p:nvSpPr>
          <p:cNvPr id="93" name="Text Box 98"/>
          <p:cNvSpPr txBox="1">
            <a:spLocks noChangeArrowheads="1"/>
          </p:cNvSpPr>
          <p:nvPr/>
        </p:nvSpPr>
        <p:spPr bwMode="auto">
          <a:xfrm>
            <a:off x="6702424" y="33528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95" name="Rectangle 100"/>
          <p:cNvSpPr>
            <a:spLocks noChangeArrowheads="1"/>
          </p:cNvSpPr>
          <p:nvPr/>
        </p:nvSpPr>
        <p:spPr bwMode="auto">
          <a:xfrm>
            <a:off x="5319712" y="3735388"/>
            <a:ext cx="190500" cy="26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SE</a:t>
            </a:r>
          </a:p>
        </p:txBody>
      </p:sp>
      <p:sp>
        <p:nvSpPr>
          <p:cNvPr id="96" name="Line 101"/>
          <p:cNvSpPr>
            <a:spLocks noChangeShapeType="1"/>
          </p:cNvSpPr>
          <p:nvPr/>
        </p:nvSpPr>
        <p:spPr bwMode="auto">
          <a:xfrm flipV="1">
            <a:off x="5511799" y="3887788"/>
            <a:ext cx="16970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7" name="Line 102"/>
          <p:cNvSpPr>
            <a:spLocks noChangeShapeType="1"/>
          </p:cNvSpPr>
          <p:nvPr/>
        </p:nvSpPr>
        <p:spPr bwMode="auto">
          <a:xfrm flipH="1">
            <a:off x="6197600" y="3811588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8" name="Text Box 103"/>
          <p:cNvSpPr txBox="1">
            <a:spLocks noChangeArrowheads="1"/>
          </p:cNvSpPr>
          <p:nvPr/>
        </p:nvSpPr>
        <p:spPr bwMode="auto">
          <a:xfrm>
            <a:off x="6083300" y="36972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99" name="Line 104"/>
          <p:cNvSpPr>
            <a:spLocks noChangeShapeType="1"/>
          </p:cNvSpPr>
          <p:nvPr/>
        </p:nvSpPr>
        <p:spPr bwMode="auto">
          <a:xfrm>
            <a:off x="4321174" y="3889375"/>
            <a:ext cx="99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1" name="Text Box 106"/>
          <p:cNvSpPr txBox="1">
            <a:spLocks noChangeArrowheads="1"/>
          </p:cNvSpPr>
          <p:nvPr/>
        </p:nvSpPr>
        <p:spPr bwMode="auto">
          <a:xfrm>
            <a:off x="4256087" y="3706813"/>
            <a:ext cx="4381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Imm4</a:t>
            </a:r>
          </a:p>
        </p:txBody>
      </p:sp>
      <p:sp>
        <p:nvSpPr>
          <p:cNvPr id="102" name="Rectangle 107"/>
          <p:cNvSpPr>
            <a:spLocks noChangeArrowheads="1"/>
          </p:cNvSpPr>
          <p:nvPr/>
        </p:nvSpPr>
        <p:spPr bwMode="auto">
          <a:xfrm>
            <a:off x="5319712" y="4043363"/>
            <a:ext cx="190500" cy="26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ZE</a:t>
            </a:r>
          </a:p>
        </p:txBody>
      </p:sp>
      <p:sp>
        <p:nvSpPr>
          <p:cNvPr id="103" name="Line 108"/>
          <p:cNvSpPr>
            <a:spLocks noChangeShapeType="1"/>
          </p:cNvSpPr>
          <p:nvPr/>
        </p:nvSpPr>
        <p:spPr bwMode="auto">
          <a:xfrm flipV="1">
            <a:off x="5511799" y="4194970"/>
            <a:ext cx="1728788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4" name="Line 109"/>
          <p:cNvSpPr>
            <a:spLocks noChangeShapeType="1"/>
          </p:cNvSpPr>
          <p:nvPr/>
        </p:nvSpPr>
        <p:spPr bwMode="auto">
          <a:xfrm flipH="1">
            <a:off x="6197600" y="4156075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5" name="Text Box 110"/>
          <p:cNvSpPr txBox="1">
            <a:spLocks noChangeArrowheads="1"/>
          </p:cNvSpPr>
          <p:nvPr/>
        </p:nvSpPr>
        <p:spPr bwMode="auto">
          <a:xfrm>
            <a:off x="6083300" y="40036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106" name="Line 111"/>
          <p:cNvSpPr>
            <a:spLocks noChangeShapeType="1"/>
          </p:cNvSpPr>
          <p:nvPr/>
        </p:nvSpPr>
        <p:spPr bwMode="auto">
          <a:xfrm>
            <a:off x="4321174" y="4195763"/>
            <a:ext cx="99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" name="Text Box 112"/>
          <p:cNvSpPr txBox="1">
            <a:spLocks noChangeArrowheads="1"/>
          </p:cNvSpPr>
          <p:nvPr/>
        </p:nvSpPr>
        <p:spPr bwMode="auto">
          <a:xfrm>
            <a:off x="4256087" y="4013200"/>
            <a:ext cx="438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Imm5</a:t>
            </a:r>
          </a:p>
        </p:txBody>
      </p:sp>
      <p:sp>
        <p:nvSpPr>
          <p:cNvPr id="108" name="Line 113"/>
          <p:cNvSpPr>
            <a:spLocks noChangeShapeType="1"/>
          </p:cNvSpPr>
          <p:nvPr/>
        </p:nvSpPr>
        <p:spPr bwMode="auto">
          <a:xfrm>
            <a:off x="4321174" y="3889375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" name="Line 114"/>
          <p:cNvSpPr>
            <a:spLocks noChangeShapeType="1"/>
          </p:cNvSpPr>
          <p:nvPr/>
        </p:nvSpPr>
        <p:spPr bwMode="auto">
          <a:xfrm flipH="1">
            <a:off x="4972049" y="381158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0" name="Text Box 115"/>
          <p:cNvSpPr txBox="1">
            <a:spLocks noChangeArrowheads="1"/>
          </p:cNvSpPr>
          <p:nvPr/>
        </p:nvSpPr>
        <p:spPr bwMode="auto">
          <a:xfrm>
            <a:off x="4857749" y="36972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111" name="Line 116"/>
          <p:cNvSpPr>
            <a:spLocks noChangeShapeType="1"/>
          </p:cNvSpPr>
          <p:nvPr/>
        </p:nvSpPr>
        <p:spPr bwMode="auto">
          <a:xfrm flipH="1">
            <a:off x="4972049" y="41179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2" name="Text Box 117"/>
          <p:cNvSpPr txBox="1">
            <a:spLocks noChangeArrowheads="1"/>
          </p:cNvSpPr>
          <p:nvPr/>
        </p:nvSpPr>
        <p:spPr bwMode="auto">
          <a:xfrm>
            <a:off x="4857749" y="40036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113" name="Text Box 118"/>
          <p:cNvSpPr txBox="1">
            <a:spLocks noChangeArrowheads="1"/>
          </p:cNvSpPr>
          <p:nvPr/>
        </p:nvSpPr>
        <p:spPr bwMode="auto">
          <a:xfrm>
            <a:off x="5259724" y="2461418"/>
            <a:ext cx="441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data1</a:t>
            </a:r>
          </a:p>
        </p:txBody>
      </p:sp>
      <p:sp>
        <p:nvSpPr>
          <p:cNvPr id="114" name="Text Box 119"/>
          <p:cNvSpPr txBox="1">
            <a:spLocks noChangeArrowheads="1"/>
          </p:cNvSpPr>
          <p:nvPr/>
        </p:nvSpPr>
        <p:spPr bwMode="auto">
          <a:xfrm>
            <a:off x="5273675" y="3102585"/>
            <a:ext cx="441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data2</a:t>
            </a:r>
          </a:p>
        </p:txBody>
      </p:sp>
      <p:sp>
        <p:nvSpPr>
          <p:cNvPr id="115" name="Text Box 120"/>
          <p:cNvSpPr txBox="1">
            <a:spLocks noChangeArrowheads="1"/>
          </p:cNvSpPr>
          <p:nvPr/>
        </p:nvSpPr>
        <p:spPr bwMode="auto">
          <a:xfrm>
            <a:off x="5257800" y="336629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err="1"/>
              <a:t>dataw</a:t>
            </a:r>
            <a:endParaRPr lang="en-US" altLang="en-US" dirty="0"/>
          </a:p>
        </p:txBody>
      </p:sp>
      <p:sp>
        <p:nvSpPr>
          <p:cNvPr id="116" name="Line 121"/>
          <p:cNvSpPr>
            <a:spLocks noChangeShapeType="1"/>
          </p:cNvSpPr>
          <p:nvPr/>
        </p:nvSpPr>
        <p:spPr bwMode="auto">
          <a:xfrm flipH="1" flipV="1">
            <a:off x="5646880" y="3504406"/>
            <a:ext cx="709468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7" name="Line 122"/>
          <p:cNvSpPr>
            <a:spLocks noChangeShapeType="1"/>
          </p:cNvSpPr>
          <p:nvPr/>
        </p:nvSpPr>
        <p:spPr bwMode="auto">
          <a:xfrm flipH="1">
            <a:off x="6240462" y="3427413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8" name="Text Box 123"/>
          <p:cNvSpPr txBox="1">
            <a:spLocks noChangeArrowheads="1"/>
          </p:cNvSpPr>
          <p:nvPr/>
        </p:nvSpPr>
        <p:spPr bwMode="auto">
          <a:xfrm>
            <a:off x="6126162" y="32750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19" name="Line 124"/>
          <p:cNvSpPr>
            <a:spLocks noChangeShapeType="1"/>
          </p:cNvSpPr>
          <p:nvPr/>
        </p:nvSpPr>
        <p:spPr bwMode="auto">
          <a:xfrm>
            <a:off x="6356349" y="3505200"/>
            <a:ext cx="0" cy="998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0" name="Freeform 125"/>
          <p:cNvSpPr>
            <a:spLocks/>
          </p:cNvSpPr>
          <p:nvPr/>
        </p:nvSpPr>
        <p:spPr bwMode="auto">
          <a:xfrm>
            <a:off x="7723187" y="2047875"/>
            <a:ext cx="766762" cy="1881188"/>
          </a:xfrm>
          <a:custGeom>
            <a:avLst/>
            <a:gdLst>
              <a:gd name="T0" fmla="*/ 0 w 483"/>
              <a:gd name="T1" fmla="*/ 0 h 1185"/>
              <a:gd name="T2" fmla="*/ 0 w 483"/>
              <a:gd name="T3" fmla="*/ 652463 h 1185"/>
              <a:gd name="T4" fmla="*/ 344487 w 483"/>
              <a:gd name="T5" fmla="*/ 922338 h 1185"/>
              <a:gd name="T6" fmla="*/ 0 w 483"/>
              <a:gd name="T7" fmla="*/ 1228725 h 1185"/>
              <a:gd name="T8" fmla="*/ 0 w 483"/>
              <a:gd name="T9" fmla="*/ 1881188 h 1185"/>
              <a:gd name="T10" fmla="*/ 766762 w 483"/>
              <a:gd name="T11" fmla="*/ 1344613 h 1185"/>
              <a:gd name="T12" fmla="*/ 766762 w 483"/>
              <a:gd name="T13" fmla="*/ 460375 h 1185"/>
              <a:gd name="T14" fmla="*/ 0 w 483"/>
              <a:gd name="T15" fmla="*/ 0 h 11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83"/>
              <a:gd name="T25" fmla="*/ 0 h 1185"/>
              <a:gd name="T26" fmla="*/ 483 w 483"/>
              <a:gd name="T27" fmla="*/ 1185 h 11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83" h="1185">
                <a:moveTo>
                  <a:pt x="0" y="0"/>
                </a:moveTo>
                <a:lnTo>
                  <a:pt x="0" y="411"/>
                </a:lnTo>
                <a:lnTo>
                  <a:pt x="217" y="581"/>
                </a:lnTo>
                <a:lnTo>
                  <a:pt x="0" y="774"/>
                </a:lnTo>
                <a:lnTo>
                  <a:pt x="0" y="1185"/>
                </a:lnTo>
                <a:lnTo>
                  <a:pt x="483" y="847"/>
                </a:lnTo>
                <a:lnTo>
                  <a:pt x="483" y="29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6" name="Line 131"/>
          <p:cNvSpPr>
            <a:spLocks noChangeShapeType="1"/>
          </p:cNvSpPr>
          <p:nvPr/>
        </p:nvSpPr>
        <p:spPr bwMode="auto">
          <a:xfrm>
            <a:off x="6626224" y="2546350"/>
            <a:ext cx="0" cy="36258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9" name="Line 135"/>
          <p:cNvSpPr>
            <a:spLocks noChangeShapeType="1"/>
          </p:cNvSpPr>
          <p:nvPr/>
        </p:nvSpPr>
        <p:spPr bwMode="auto">
          <a:xfrm>
            <a:off x="6702424" y="3198812"/>
            <a:ext cx="0" cy="20986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1" name="Rectangle 138"/>
          <p:cNvSpPr>
            <a:spLocks noChangeArrowheads="1"/>
          </p:cNvSpPr>
          <p:nvPr/>
        </p:nvSpPr>
        <p:spPr bwMode="auto">
          <a:xfrm>
            <a:off x="8720137" y="2660650"/>
            <a:ext cx="192087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2" name="Line 139"/>
          <p:cNvSpPr>
            <a:spLocks noChangeShapeType="1"/>
          </p:cNvSpPr>
          <p:nvPr/>
        </p:nvSpPr>
        <p:spPr bwMode="auto">
          <a:xfrm>
            <a:off x="8489949" y="2928938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" name="AutoShape 140"/>
          <p:cNvSpPr>
            <a:spLocks noChangeArrowheads="1"/>
          </p:cNvSpPr>
          <p:nvPr/>
        </p:nvSpPr>
        <p:spPr bwMode="auto">
          <a:xfrm rot="10800000">
            <a:off x="6088062" y="4503738"/>
            <a:ext cx="498475" cy="192087"/>
          </a:xfrm>
          <a:custGeom>
            <a:avLst/>
            <a:gdLst>
              <a:gd name="T0" fmla="*/ 10065641 w 21600"/>
              <a:gd name="T1" fmla="*/ 854111 h 21600"/>
              <a:gd name="T2" fmla="*/ 5751801 w 21600"/>
              <a:gd name="T3" fmla="*/ 1708214 h 21600"/>
              <a:gd name="T4" fmla="*/ 1437939 w 21600"/>
              <a:gd name="T5" fmla="*/ 854111 h 21600"/>
              <a:gd name="T6" fmla="*/ 5751801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4" name="Line 141"/>
          <p:cNvSpPr>
            <a:spLocks noChangeShapeType="1"/>
          </p:cNvSpPr>
          <p:nvPr/>
        </p:nvSpPr>
        <p:spPr bwMode="auto">
          <a:xfrm rot="16200000" flipH="1">
            <a:off x="8965287" y="379253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5" name="Line 145"/>
          <p:cNvSpPr>
            <a:spLocks noChangeShapeType="1"/>
          </p:cNvSpPr>
          <p:nvPr/>
        </p:nvSpPr>
        <p:spPr bwMode="auto">
          <a:xfrm rot="16200000">
            <a:off x="6068218" y="4485481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6" name="Line 146"/>
          <p:cNvSpPr>
            <a:spLocks noChangeShapeType="1"/>
          </p:cNvSpPr>
          <p:nvPr/>
        </p:nvSpPr>
        <p:spPr bwMode="auto">
          <a:xfrm rot="16200000">
            <a:off x="5197474" y="5662612"/>
            <a:ext cx="1933575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7" name="Line 148"/>
          <p:cNvSpPr>
            <a:spLocks noChangeShapeType="1"/>
          </p:cNvSpPr>
          <p:nvPr/>
        </p:nvSpPr>
        <p:spPr bwMode="auto">
          <a:xfrm flipV="1">
            <a:off x="6510337" y="4695824"/>
            <a:ext cx="0" cy="2818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8" name="Line 149"/>
          <p:cNvSpPr>
            <a:spLocks noChangeShapeType="1"/>
          </p:cNvSpPr>
          <p:nvPr/>
        </p:nvSpPr>
        <p:spPr bwMode="auto">
          <a:xfrm>
            <a:off x="5761037" y="4977680"/>
            <a:ext cx="3266282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9" name="Line 150"/>
          <p:cNvSpPr>
            <a:spLocks noChangeShapeType="1"/>
          </p:cNvSpPr>
          <p:nvPr/>
        </p:nvSpPr>
        <p:spPr bwMode="auto">
          <a:xfrm flipH="1" flipV="1">
            <a:off x="9027317" y="2915443"/>
            <a:ext cx="1" cy="206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0" name="Line 151"/>
          <p:cNvSpPr>
            <a:spLocks noChangeShapeType="1"/>
          </p:cNvSpPr>
          <p:nvPr/>
        </p:nvSpPr>
        <p:spPr bwMode="auto">
          <a:xfrm flipV="1">
            <a:off x="8912224" y="2913063"/>
            <a:ext cx="1150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1" name="Text Box 152"/>
          <p:cNvSpPr txBox="1">
            <a:spLocks noChangeArrowheads="1"/>
          </p:cNvSpPr>
          <p:nvPr/>
        </p:nvSpPr>
        <p:spPr bwMode="auto">
          <a:xfrm>
            <a:off x="8830369" y="3832224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142" name="Line 153"/>
          <p:cNvSpPr>
            <a:spLocks noChangeShapeType="1"/>
          </p:cNvSpPr>
          <p:nvPr/>
        </p:nvSpPr>
        <p:spPr bwMode="auto">
          <a:xfrm flipV="1">
            <a:off x="5839098" y="4836751"/>
            <a:ext cx="339452" cy="5952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" name="Line 154"/>
          <p:cNvSpPr>
            <a:spLocks noChangeShapeType="1"/>
          </p:cNvSpPr>
          <p:nvPr/>
        </p:nvSpPr>
        <p:spPr bwMode="auto">
          <a:xfrm>
            <a:off x="8995669" y="6028531"/>
            <a:ext cx="4243" cy="600869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4" name="Line 155"/>
          <p:cNvSpPr>
            <a:spLocks noChangeShapeType="1"/>
          </p:cNvSpPr>
          <p:nvPr/>
        </p:nvSpPr>
        <p:spPr bwMode="auto">
          <a:xfrm>
            <a:off x="6164260" y="6629400"/>
            <a:ext cx="2853695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" name="Text Box 156"/>
          <p:cNvSpPr txBox="1">
            <a:spLocks noChangeArrowheads="1"/>
          </p:cNvSpPr>
          <p:nvPr/>
        </p:nvSpPr>
        <p:spPr bwMode="auto">
          <a:xfrm>
            <a:off x="5805487" y="4349602"/>
            <a:ext cx="4572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RegIn</a:t>
            </a:r>
            <a:endParaRPr lang="en-US" altLang="en-US" u="sng" dirty="0"/>
          </a:p>
        </p:txBody>
      </p:sp>
      <p:sp>
        <p:nvSpPr>
          <p:cNvPr id="146" name="Line 157"/>
          <p:cNvSpPr>
            <a:spLocks noChangeShapeType="1"/>
          </p:cNvSpPr>
          <p:nvPr/>
        </p:nvSpPr>
        <p:spPr bwMode="auto">
          <a:xfrm>
            <a:off x="8228012" y="21621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7" name="Text Box 158"/>
          <p:cNvSpPr txBox="1">
            <a:spLocks noChangeArrowheads="1"/>
          </p:cNvSpPr>
          <p:nvPr/>
        </p:nvSpPr>
        <p:spPr bwMode="auto">
          <a:xfrm>
            <a:off x="7962899" y="1970088"/>
            <a:ext cx="4968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ALUop</a:t>
            </a:r>
          </a:p>
        </p:txBody>
      </p:sp>
      <p:sp>
        <p:nvSpPr>
          <p:cNvPr id="148" name="Line 159"/>
          <p:cNvSpPr>
            <a:spLocks noChangeShapeType="1"/>
          </p:cNvSpPr>
          <p:nvPr/>
        </p:nvSpPr>
        <p:spPr bwMode="auto">
          <a:xfrm rot="16200000" flipH="1">
            <a:off x="8181974" y="21240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9" name="Text Box 160"/>
          <p:cNvSpPr txBox="1">
            <a:spLocks noChangeArrowheads="1"/>
          </p:cNvSpPr>
          <p:nvPr/>
        </p:nvSpPr>
        <p:spPr bwMode="auto">
          <a:xfrm>
            <a:off x="8221662" y="21224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150" name="Line 161"/>
          <p:cNvSpPr>
            <a:spLocks noChangeShapeType="1"/>
          </p:cNvSpPr>
          <p:nvPr/>
        </p:nvSpPr>
        <p:spPr bwMode="auto">
          <a:xfrm>
            <a:off x="8739030" y="5616575"/>
            <a:ext cx="0" cy="13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1" name="Text Box 162"/>
          <p:cNvSpPr txBox="1">
            <a:spLocks noChangeArrowheads="1"/>
          </p:cNvSpPr>
          <p:nvPr/>
        </p:nvSpPr>
        <p:spPr bwMode="auto">
          <a:xfrm>
            <a:off x="8534400" y="5326062"/>
            <a:ext cx="6080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MDRload</a:t>
            </a:r>
            <a:endParaRPr lang="en-US" altLang="en-US" u="sng" dirty="0"/>
          </a:p>
        </p:txBody>
      </p:sp>
      <p:sp>
        <p:nvSpPr>
          <p:cNvPr id="152" name="Line 163"/>
          <p:cNvSpPr>
            <a:spLocks noChangeShapeType="1"/>
          </p:cNvSpPr>
          <p:nvPr/>
        </p:nvSpPr>
        <p:spPr bwMode="auto">
          <a:xfrm>
            <a:off x="3936999" y="2162175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" name="Text Box 164"/>
          <p:cNvSpPr txBox="1">
            <a:spLocks noChangeArrowheads="1"/>
          </p:cNvSpPr>
          <p:nvPr/>
        </p:nvSpPr>
        <p:spPr bwMode="auto">
          <a:xfrm>
            <a:off x="3724441" y="1946275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IR2ld</a:t>
            </a:r>
            <a:endParaRPr lang="en-US" altLang="en-US" u="sng" dirty="0"/>
          </a:p>
        </p:txBody>
      </p:sp>
      <p:sp>
        <p:nvSpPr>
          <p:cNvPr id="154" name="Text Box 166"/>
          <p:cNvSpPr txBox="1">
            <a:spLocks noChangeArrowheads="1"/>
          </p:cNvSpPr>
          <p:nvPr/>
        </p:nvSpPr>
        <p:spPr bwMode="auto">
          <a:xfrm rot="10800000">
            <a:off x="8643242" y="2696955"/>
            <a:ext cx="307777" cy="436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ALUout</a:t>
            </a:r>
          </a:p>
        </p:txBody>
      </p:sp>
      <p:sp>
        <p:nvSpPr>
          <p:cNvPr id="155" name="Text Box 167"/>
          <p:cNvSpPr txBox="1">
            <a:spLocks noChangeArrowheads="1"/>
          </p:cNvSpPr>
          <p:nvPr/>
        </p:nvSpPr>
        <p:spPr bwMode="auto">
          <a:xfrm>
            <a:off x="5110162" y="2688679"/>
            <a:ext cx="354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 dirty="0"/>
              <a:t>RF</a:t>
            </a:r>
          </a:p>
        </p:txBody>
      </p:sp>
      <p:sp>
        <p:nvSpPr>
          <p:cNvPr id="156" name="Line 168"/>
          <p:cNvSpPr>
            <a:spLocks noChangeShapeType="1"/>
          </p:cNvSpPr>
          <p:nvPr/>
        </p:nvSpPr>
        <p:spPr bwMode="auto">
          <a:xfrm>
            <a:off x="5510212" y="22383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7" name="Text Box 169"/>
          <p:cNvSpPr txBox="1">
            <a:spLocks noChangeArrowheads="1"/>
          </p:cNvSpPr>
          <p:nvPr/>
        </p:nvSpPr>
        <p:spPr bwMode="auto">
          <a:xfrm>
            <a:off x="5249862" y="2046288"/>
            <a:ext cx="5556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RFWrite</a:t>
            </a:r>
          </a:p>
        </p:txBody>
      </p:sp>
      <p:sp>
        <p:nvSpPr>
          <p:cNvPr id="158" name="Rectangle 170"/>
          <p:cNvSpPr>
            <a:spLocks noChangeArrowheads="1"/>
          </p:cNvSpPr>
          <p:nvPr/>
        </p:nvSpPr>
        <p:spPr bwMode="auto">
          <a:xfrm>
            <a:off x="8029574" y="3927475"/>
            <a:ext cx="192088" cy="1920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9" name="Rectangle 171"/>
          <p:cNvSpPr>
            <a:spLocks noChangeArrowheads="1"/>
          </p:cNvSpPr>
          <p:nvPr/>
        </p:nvSpPr>
        <p:spPr bwMode="auto">
          <a:xfrm>
            <a:off x="8221662" y="3927475"/>
            <a:ext cx="192087" cy="1920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60" name="Text Box 172"/>
          <p:cNvSpPr txBox="1">
            <a:spLocks noChangeArrowheads="1"/>
          </p:cNvSpPr>
          <p:nvPr/>
        </p:nvSpPr>
        <p:spPr bwMode="auto">
          <a:xfrm>
            <a:off x="8029574" y="3927475"/>
            <a:ext cx="2571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N</a:t>
            </a:r>
          </a:p>
        </p:txBody>
      </p:sp>
      <p:sp>
        <p:nvSpPr>
          <p:cNvPr id="161" name="Text Box 173"/>
          <p:cNvSpPr txBox="1">
            <a:spLocks noChangeArrowheads="1"/>
          </p:cNvSpPr>
          <p:nvPr/>
        </p:nvSpPr>
        <p:spPr bwMode="auto">
          <a:xfrm>
            <a:off x="8221662" y="3927475"/>
            <a:ext cx="2460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</a:t>
            </a:r>
          </a:p>
        </p:txBody>
      </p:sp>
      <p:sp>
        <p:nvSpPr>
          <p:cNvPr id="162" name="Line 174"/>
          <p:cNvSpPr>
            <a:spLocks noChangeShapeType="1"/>
          </p:cNvSpPr>
          <p:nvPr/>
        </p:nvSpPr>
        <p:spPr bwMode="auto">
          <a:xfrm>
            <a:off x="8105774" y="3659188"/>
            <a:ext cx="0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3" name="Line 175"/>
          <p:cNvSpPr>
            <a:spLocks noChangeShapeType="1"/>
          </p:cNvSpPr>
          <p:nvPr/>
        </p:nvSpPr>
        <p:spPr bwMode="auto">
          <a:xfrm>
            <a:off x="8297862" y="3544888"/>
            <a:ext cx="0" cy="382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" name="Line 176"/>
          <p:cNvSpPr>
            <a:spLocks noChangeShapeType="1"/>
          </p:cNvSpPr>
          <p:nvPr/>
        </p:nvSpPr>
        <p:spPr bwMode="auto">
          <a:xfrm>
            <a:off x="7799387" y="4043363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5" name="Text Box 177"/>
          <p:cNvSpPr txBox="1">
            <a:spLocks noChangeArrowheads="1"/>
          </p:cNvSpPr>
          <p:nvPr/>
        </p:nvSpPr>
        <p:spPr bwMode="auto">
          <a:xfrm>
            <a:off x="7536895" y="4048918"/>
            <a:ext cx="6191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FlagWrite</a:t>
            </a:r>
            <a:endParaRPr lang="en-US" altLang="en-US" u="sng" dirty="0"/>
          </a:p>
        </p:txBody>
      </p:sp>
      <p:sp>
        <p:nvSpPr>
          <p:cNvPr id="166" name="Line 178"/>
          <p:cNvSpPr>
            <a:spLocks noChangeShapeType="1"/>
          </p:cNvSpPr>
          <p:nvPr/>
        </p:nvSpPr>
        <p:spPr bwMode="auto">
          <a:xfrm>
            <a:off x="8143874" y="4119563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7" name="Line 179"/>
          <p:cNvSpPr>
            <a:spLocks noChangeShapeType="1"/>
          </p:cNvSpPr>
          <p:nvPr/>
        </p:nvSpPr>
        <p:spPr bwMode="auto">
          <a:xfrm>
            <a:off x="8297862" y="4119563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8" name="Line 180"/>
          <p:cNvSpPr>
            <a:spLocks noChangeShapeType="1"/>
          </p:cNvSpPr>
          <p:nvPr/>
        </p:nvSpPr>
        <p:spPr bwMode="auto">
          <a:xfrm flipV="1">
            <a:off x="883860" y="391794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9" name="Text Box 181"/>
          <p:cNvSpPr txBox="1">
            <a:spLocks noChangeArrowheads="1"/>
          </p:cNvSpPr>
          <p:nvPr/>
        </p:nvSpPr>
        <p:spPr bwMode="auto">
          <a:xfrm>
            <a:off x="570725" y="4003675"/>
            <a:ext cx="5397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PCwrite</a:t>
            </a:r>
            <a:endParaRPr lang="en-US" altLang="en-US" u="sng" dirty="0"/>
          </a:p>
        </p:txBody>
      </p:sp>
      <p:sp>
        <p:nvSpPr>
          <p:cNvPr id="170" name="Line 182"/>
          <p:cNvSpPr>
            <a:spLocks noChangeShapeType="1"/>
          </p:cNvSpPr>
          <p:nvPr/>
        </p:nvSpPr>
        <p:spPr bwMode="auto">
          <a:xfrm flipV="1">
            <a:off x="8566149" y="1201738"/>
            <a:ext cx="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1" name="Line 183"/>
          <p:cNvSpPr>
            <a:spLocks noChangeShapeType="1"/>
          </p:cNvSpPr>
          <p:nvPr/>
        </p:nvSpPr>
        <p:spPr bwMode="auto">
          <a:xfrm flipH="1">
            <a:off x="269875" y="1201738"/>
            <a:ext cx="82970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2" name="Line 184"/>
          <p:cNvSpPr>
            <a:spLocks noChangeShapeType="1"/>
          </p:cNvSpPr>
          <p:nvPr/>
        </p:nvSpPr>
        <p:spPr bwMode="auto">
          <a:xfrm>
            <a:off x="269875" y="1210469"/>
            <a:ext cx="0" cy="2171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3" name="Line 185"/>
          <p:cNvSpPr>
            <a:spLocks noChangeShapeType="1"/>
          </p:cNvSpPr>
          <p:nvPr/>
        </p:nvSpPr>
        <p:spPr bwMode="auto">
          <a:xfrm flipV="1">
            <a:off x="583408" y="3567112"/>
            <a:ext cx="21193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" name="Line 186"/>
          <p:cNvSpPr>
            <a:spLocks noChangeShapeType="1"/>
          </p:cNvSpPr>
          <p:nvPr/>
        </p:nvSpPr>
        <p:spPr bwMode="auto">
          <a:xfrm rot="16200000" flipH="1">
            <a:off x="8528049" y="14319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5" name="Text Box 187"/>
          <p:cNvSpPr txBox="1">
            <a:spLocks noChangeArrowheads="1"/>
          </p:cNvSpPr>
          <p:nvPr/>
        </p:nvSpPr>
        <p:spPr bwMode="auto">
          <a:xfrm>
            <a:off x="8413749" y="14700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76" name="Line 188"/>
          <p:cNvSpPr>
            <a:spLocks noChangeShapeType="1"/>
          </p:cNvSpPr>
          <p:nvPr/>
        </p:nvSpPr>
        <p:spPr bwMode="auto">
          <a:xfrm>
            <a:off x="4321174" y="4389438"/>
            <a:ext cx="2887663" cy="70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7" name="Line 189"/>
          <p:cNvSpPr>
            <a:spLocks noChangeShapeType="1"/>
          </p:cNvSpPr>
          <p:nvPr/>
        </p:nvSpPr>
        <p:spPr bwMode="auto">
          <a:xfrm>
            <a:off x="4321174" y="4197350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8" name="Text Box 190"/>
          <p:cNvSpPr txBox="1">
            <a:spLocks noChangeArrowheads="1"/>
          </p:cNvSpPr>
          <p:nvPr/>
        </p:nvSpPr>
        <p:spPr bwMode="auto">
          <a:xfrm>
            <a:off x="4244974" y="4197350"/>
            <a:ext cx="438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Imm3</a:t>
            </a:r>
          </a:p>
        </p:txBody>
      </p:sp>
      <p:sp>
        <p:nvSpPr>
          <p:cNvPr id="179" name="Rectangle 191"/>
          <p:cNvSpPr>
            <a:spLocks noChangeArrowheads="1"/>
          </p:cNvSpPr>
          <p:nvPr/>
        </p:nvSpPr>
        <p:spPr bwMode="auto">
          <a:xfrm>
            <a:off x="5051424" y="4235450"/>
            <a:ext cx="190500" cy="268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ZE</a:t>
            </a:r>
          </a:p>
        </p:txBody>
      </p:sp>
      <p:sp>
        <p:nvSpPr>
          <p:cNvPr id="182" name="Text Box 194"/>
          <p:cNvSpPr txBox="1">
            <a:spLocks noChangeArrowheads="1"/>
          </p:cNvSpPr>
          <p:nvPr/>
        </p:nvSpPr>
        <p:spPr bwMode="auto">
          <a:xfrm>
            <a:off x="4359274" y="26606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183" name="Text Box 195"/>
          <p:cNvSpPr txBox="1">
            <a:spLocks noChangeArrowheads="1"/>
          </p:cNvSpPr>
          <p:nvPr/>
        </p:nvSpPr>
        <p:spPr bwMode="auto">
          <a:xfrm>
            <a:off x="4359274" y="22764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86" name="Text Box 198"/>
          <p:cNvSpPr txBox="1">
            <a:spLocks noChangeArrowheads="1"/>
          </p:cNvSpPr>
          <p:nvPr/>
        </p:nvSpPr>
        <p:spPr bwMode="auto">
          <a:xfrm>
            <a:off x="7129955" y="3121025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000</a:t>
            </a:r>
            <a:endParaRPr lang="en-US" altLang="en-US" dirty="0"/>
          </a:p>
        </p:txBody>
      </p:sp>
      <p:sp>
        <p:nvSpPr>
          <p:cNvPr id="188" name="Text Box 200"/>
          <p:cNvSpPr txBox="1">
            <a:spLocks noChangeArrowheads="1"/>
          </p:cNvSpPr>
          <p:nvPr/>
        </p:nvSpPr>
        <p:spPr bwMode="auto">
          <a:xfrm>
            <a:off x="7129955" y="3735388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001</a:t>
            </a:r>
            <a:endParaRPr lang="en-US" altLang="en-US" dirty="0"/>
          </a:p>
        </p:txBody>
      </p:sp>
      <p:sp>
        <p:nvSpPr>
          <p:cNvPr id="189" name="Text Box 201"/>
          <p:cNvSpPr txBox="1">
            <a:spLocks noChangeArrowheads="1"/>
          </p:cNvSpPr>
          <p:nvPr/>
        </p:nvSpPr>
        <p:spPr bwMode="auto">
          <a:xfrm>
            <a:off x="7129955" y="4043363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010</a:t>
            </a:r>
            <a:endParaRPr lang="en-US" altLang="en-US" dirty="0"/>
          </a:p>
        </p:txBody>
      </p:sp>
      <p:sp>
        <p:nvSpPr>
          <p:cNvPr id="190" name="Text Box 202"/>
          <p:cNvSpPr txBox="1">
            <a:spLocks noChangeArrowheads="1"/>
          </p:cNvSpPr>
          <p:nvPr/>
        </p:nvSpPr>
        <p:spPr bwMode="auto">
          <a:xfrm>
            <a:off x="7129955" y="4273550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011</a:t>
            </a:r>
            <a:endParaRPr lang="en-US" altLang="en-US" dirty="0"/>
          </a:p>
        </p:txBody>
      </p:sp>
      <p:sp>
        <p:nvSpPr>
          <p:cNvPr id="191" name="Text Box 203"/>
          <p:cNvSpPr txBox="1">
            <a:spLocks noChangeArrowheads="1"/>
          </p:cNvSpPr>
          <p:nvPr/>
        </p:nvSpPr>
        <p:spPr bwMode="auto">
          <a:xfrm>
            <a:off x="8059737" y="2852738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ALU</a:t>
            </a:r>
          </a:p>
        </p:txBody>
      </p:sp>
      <p:sp>
        <p:nvSpPr>
          <p:cNvPr id="200" name="Freeform 125"/>
          <p:cNvSpPr>
            <a:spLocks/>
          </p:cNvSpPr>
          <p:nvPr/>
        </p:nvSpPr>
        <p:spPr bwMode="auto">
          <a:xfrm rot="5400000">
            <a:off x="761594" y="4390372"/>
            <a:ext cx="257987" cy="661193"/>
          </a:xfrm>
          <a:custGeom>
            <a:avLst/>
            <a:gdLst>
              <a:gd name="T0" fmla="*/ 0 w 483"/>
              <a:gd name="T1" fmla="*/ 0 h 1185"/>
              <a:gd name="T2" fmla="*/ 0 w 483"/>
              <a:gd name="T3" fmla="*/ 652463 h 1185"/>
              <a:gd name="T4" fmla="*/ 344487 w 483"/>
              <a:gd name="T5" fmla="*/ 922338 h 1185"/>
              <a:gd name="T6" fmla="*/ 0 w 483"/>
              <a:gd name="T7" fmla="*/ 1228725 h 1185"/>
              <a:gd name="T8" fmla="*/ 0 w 483"/>
              <a:gd name="T9" fmla="*/ 1881188 h 1185"/>
              <a:gd name="T10" fmla="*/ 766762 w 483"/>
              <a:gd name="T11" fmla="*/ 1344613 h 1185"/>
              <a:gd name="T12" fmla="*/ 766762 w 483"/>
              <a:gd name="T13" fmla="*/ 460375 h 1185"/>
              <a:gd name="T14" fmla="*/ 0 w 483"/>
              <a:gd name="T15" fmla="*/ 0 h 11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83"/>
              <a:gd name="T25" fmla="*/ 0 h 1185"/>
              <a:gd name="T26" fmla="*/ 483 w 483"/>
              <a:gd name="T27" fmla="*/ 1185 h 11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83" h="1185">
                <a:moveTo>
                  <a:pt x="0" y="0"/>
                </a:moveTo>
                <a:lnTo>
                  <a:pt x="0" y="411"/>
                </a:lnTo>
                <a:lnTo>
                  <a:pt x="217" y="581"/>
                </a:lnTo>
                <a:lnTo>
                  <a:pt x="0" y="774"/>
                </a:lnTo>
                <a:lnTo>
                  <a:pt x="0" y="1185"/>
                </a:lnTo>
                <a:lnTo>
                  <a:pt x="483" y="847"/>
                </a:lnTo>
                <a:lnTo>
                  <a:pt x="483" y="29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1" name="Line 175"/>
          <p:cNvSpPr>
            <a:spLocks noChangeShapeType="1"/>
          </p:cNvSpPr>
          <p:nvPr/>
        </p:nvSpPr>
        <p:spPr bwMode="auto">
          <a:xfrm flipH="1">
            <a:off x="1132644" y="3533770"/>
            <a:ext cx="3932" cy="10677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2" name="Line 175"/>
          <p:cNvSpPr>
            <a:spLocks noChangeShapeType="1"/>
          </p:cNvSpPr>
          <p:nvPr/>
        </p:nvSpPr>
        <p:spPr bwMode="auto">
          <a:xfrm>
            <a:off x="660364" y="4429125"/>
            <a:ext cx="0" cy="1723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3" name="AutoShape 11"/>
          <p:cNvSpPr>
            <a:spLocks noChangeArrowheads="1"/>
          </p:cNvSpPr>
          <p:nvPr/>
        </p:nvSpPr>
        <p:spPr bwMode="auto">
          <a:xfrm rot="16200000">
            <a:off x="180183" y="3467894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" name="Line 13"/>
          <p:cNvSpPr>
            <a:spLocks noChangeShapeType="1"/>
          </p:cNvSpPr>
          <p:nvPr/>
        </p:nvSpPr>
        <p:spPr bwMode="auto">
          <a:xfrm flipH="1">
            <a:off x="621507" y="3486944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6" name="Text Box 14"/>
          <p:cNvSpPr txBox="1">
            <a:spLocks noChangeArrowheads="1"/>
          </p:cNvSpPr>
          <p:nvPr/>
        </p:nvSpPr>
        <p:spPr bwMode="auto">
          <a:xfrm>
            <a:off x="507207" y="3334544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207" name="Line 25"/>
          <p:cNvSpPr>
            <a:spLocks noChangeShapeType="1"/>
          </p:cNvSpPr>
          <p:nvPr/>
        </p:nvSpPr>
        <p:spPr bwMode="auto">
          <a:xfrm>
            <a:off x="505620" y="3142457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8" name="Text Box 26"/>
          <p:cNvSpPr txBox="1">
            <a:spLocks noChangeArrowheads="1"/>
          </p:cNvSpPr>
          <p:nvPr/>
        </p:nvSpPr>
        <p:spPr bwMode="auto">
          <a:xfrm>
            <a:off x="250746" y="2950369"/>
            <a:ext cx="4764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smtClean="0"/>
              <a:t>PCSel</a:t>
            </a:r>
            <a:endParaRPr lang="en-US" altLang="en-US" u="sng" dirty="0"/>
          </a:p>
        </p:txBody>
      </p:sp>
      <p:sp>
        <p:nvSpPr>
          <p:cNvPr id="209" name="Text Box 192"/>
          <p:cNvSpPr txBox="1">
            <a:spLocks noChangeArrowheads="1"/>
          </p:cNvSpPr>
          <p:nvPr/>
        </p:nvSpPr>
        <p:spPr bwMode="auto">
          <a:xfrm>
            <a:off x="310357" y="3266282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210" name="Text Box 193"/>
          <p:cNvSpPr txBox="1">
            <a:spLocks noChangeArrowheads="1"/>
          </p:cNvSpPr>
          <p:nvPr/>
        </p:nvSpPr>
        <p:spPr bwMode="auto">
          <a:xfrm>
            <a:off x="315120" y="3602832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211" name="Text Box 14"/>
          <p:cNvSpPr txBox="1">
            <a:spLocks noChangeArrowheads="1"/>
          </p:cNvSpPr>
          <p:nvPr/>
        </p:nvSpPr>
        <p:spPr bwMode="auto">
          <a:xfrm>
            <a:off x="538957" y="4242446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212" name="Line 133"/>
          <p:cNvSpPr>
            <a:spLocks noChangeShapeType="1"/>
          </p:cNvSpPr>
          <p:nvPr/>
        </p:nvSpPr>
        <p:spPr bwMode="auto">
          <a:xfrm flipV="1">
            <a:off x="269875" y="3381708"/>
            <a:ext cx="121445" cy="5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3" name="Line 135"/>
          <p:cNvSpPr>
            <a:spLocks noChangeShapeType="1"/>
          </p:cNvSpPr>
          <p:nvPr/>
        </p:nvSpPr>
        <p:spPr bwMode="auto">
          <a:xfrm flipV="1">
            <a:off x="890588" y="4849962"/>
            <a:ext cx="0" cy="25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4" name="Line 130"/>
          <p:cNvSpPr>
            <a:spLocks noChangeShapeType="1"/>
          </p:cNvSpPr>
          <p:nvPr/>
        </p:nvSpPr>
        <p:spPr bwMode="auto">
          <a:xfrm flipV="1">
            <a:off x="279566" y="5105400"/>
            <a:ext cx="6042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" name="Line 124"/>
          <p:cNvSpPr>
            <a:spLocks noChangeShapeType="1"/>
          </p:cNvSpPr>
          <p:nvPr/>
        </p:nvSpPr>
        <p:spPr bwMode="auto">
          <a:xfrm>
            <a:off x="279566" y="3698875"/>
            <a:ext cx="0" cy="1409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6" name="Line 133"/>
          <p:cNvSpPr>
            <a:spLocks noChangeShapeType="1"/>
          </p:cNvSpPr>
          <p:nvPr/>
        </p:nvSpPr>
        <p:spPr bwMode="auto">
          <a:xfrm flipV="1">
            <a:off x="269875" y="3698875"/>
            <a:ext cx="121445" cy="5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2" name="Rectangle 27"/>
          <p:cNvSpPr>
            <a:spLocks noChangeArrowheads="1"/>
          </p:cNvSpPr>
          <p:nvPr/>
        </p:nvSpPr>
        <p:spPr bwMode="auto">
          <a:xfrm>
            <a:off x="3304382" y="2401887"/>
            <a:ext cx="192087" cy="126841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IR1</a:t>
            </a:r>
            <a:endParaRPr lang="en-US" altLang="en-US" dirty="0"/>
          </a:p>
        </p:txBody>
      </p:sp>
      <p:sp>
        <p:nvSpPr>
          <p:cNvPr id="193" name="Line 34"/>
          <p:cNvSpPr>
            <a:spLocks noChangeShapeType="1"/>
          </p:cNvSpPr>
          <p:nvPr/>
        </p:nvSpPr>
        <p:spPr bwMode="auto">
          <a:xfrm flipV="1">
            <a:off x="3505198" y="3045619"/>
            <a:ext cx="354014" cy="21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" name="Line 163"/>
          <p:cNvSpPr>
            <a:spLocks noChangeShapeType="1"/>
          </p:cNvSpPr>
          <p:nvPr/>
        </p:nvSpPr>
        <p:spPr bwMode="auto">
          <a:xfrm>
            <a:off x="3400425" y="2127189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5" name="Text Box 164"/>
          <p:cNvSpPr txBox="1">
            <a:spLocks noChangeArrowheads="1"/>
          </p:cNvSpPr>
          <p:nvPr/>
        </p:nvSpPr>
        <p:spPr bwMode="auto">
          <a:xfrm>
            <a:off x="3187868" y="1911289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IR1ld</a:t>
            </a:r>
            <a:endParaRPr lang="en-US" altLang="en-US" u="sng" dirty="0"/>
          </a:p>
        </p:txBody>
      </p:sp>
      <p:sp>
        <p:nvSpPr>
          <p:cNvPr id="196" name="Rectangle 27"/>
          <p:cNvSpPr>
            <a:spLocks noChangeArrowheads="1"/>
          </p:cNvSpPr>
          <p:nvPr/>
        </p:nvSpPr>
        <p:spPr bwMode="auto">
          <a:xfrm>
            <a:off x="6367462" y="1684339"/>
            <a:ext cx="192087" cy="469106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IR3</a:t>
            </a:r>
            <a:endParaRPr lang="en-US" altLang="en-US" dirty="0"/>
          </a:p>
        </p:txBody>
      </p:sp>
      <p:sp>
        <p:nvSpPr>
          <p:cNvPr id="197" name="Line 105"/>
          <p:cNvSpPr>
            <a:spLocks noChangeShapeType="1"/>
          </p:cNvSpPr>
          <p:nvPr/>
        </p:nvSpPr>
        <p:spPr bwMode="auto">
          <a:xfrm>
            <a:off x="4128293" y="1848644"/>
            <a:ext cx="5037" cy="1209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8" name="Line 104"/>
          <p:cNvSpPr>
            <a:spLocks noChangeShapeType="1"/>
          </p:cNvSpPr>
          <p:nvPr/>
        </p:nvSpPr>
        <p:spPr bwMode="auto">
          <a:xfrm>
            <a:off x="4128292" y="1848644"/>
            <a:ext cx="22391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9" name="Line 109"/>
          <p:cNvSpPr>
            <a:spLocks noChangeShapeType="1"/>
          </p:cNvSpPr>
          <p:nvPr/>
        </p:nvSpPr>
        <p:spPr bwMode="auto">
          <a:xfrm flipH="1">
            <a:off x="5800206" y="1757449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4" name="Text Box 110"/>
          <p:cNvSpPr txBox="1">
            <a:spLocks noChangeArrowheads="1"/>
          </p:cNvSpPr>
          <p:nvPr/>
        </p:nvSpPr>
        <p:spPr bwMode="auto">
          <a:xfrm>
            <a:off x="5646880" y="1684339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18" name="Line 163"/>
          <p:cNvSpPr>
            <a:spLocks noChangeShapeType="1"/>
          </p:cNvSpPr>
          <p:nvPr/>
        </p:nvSpPr>
        <p:spPr bwMode="auto">
          <a:xfrm>
            <a:off x="6453813" y="1422641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9" name="Text Box 164"/>
          <p:cNvSpPr txBox="1">
            <a:spLocks noChangeArrowheads="1"/>
          </p:cNvSpPr>
          <p:nvPr/>
        </p:nvSpPr>
        <p:spPr bwMode="auto">
          <a:xfrm>
            <a:off x="6109811" y="1206741"/>
            <a:ext cx="68800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IR3R1R2ld</a:t>
            </a:r>
            <a:endParaRPr lang="en-US" altLang="en-US" u="sng" dirty="0"/>
          </a:p>
        </p:txBody>
      </p:sp>
      <p:sp>
        <p:nvSpPr>
          <p:cNvPr id="220" name="Line 163"/>
          <p:cNvSpPr>
            <a:spLocks noChangeShapeType="1"/>
          </p:cNvSpPr>
          <p:nvPr/>
        </p:nvSpPr>
        <p:spPr bwMode="auto">
          <a:xfrm>
            <a:off x="6463505" y="2162175"/>
            <a:ext cx="0" cy="125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1" name="Line 163"/>
          <p:cNvSpPr>
            <a:spLocks noChangeShapeType="1"/>
          </p:cNvSpPr>
          <p:nvPr/>
        </p:nvSpPr>
        <p:spPr bwMode="auto">
          <a:xfrm>
            <a:off x="6463505" y="2807494"/>
            <a:ext cx="0" cy="125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7" name="Rectangle 27"/>
          <p:cNvSpPr>
            <a:spLocks noChangeArrowheads="1"/>
          </p:cNvSpPr>
          <p:nvPr/>
        </p:nvSpPr>
        <p:spPr bwMode="auto">
          <a:xfrm>
            <a:off x="8710776" y="1683040"/>
            <a:ext cx="192087" cy="469106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IR4</a:t>
            </a:r>
            <a:endParaRPr lang="en-US" altLang="en-US" dirty="0"/>
          </a:p>
        </p:txBody>
      </p:sp>
      <p:sp>
        <p:nvSpPr>
          <p:cNvPr id="222" name="Line 163"/>
          <p:cNvSpPr>
            <a:spLocks noChangeShapeType="1"/>
          </p:cNvSpPr>
          <p:nvPr/>
        </p:nvSpPr>
        <p:spPr bwMode="auto">
          <a:xfrm>
            <a:off x="8797127" y="1421342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3" name="Text Box 164"/>
          <p:cNvSpPr txBox="1">
            <a:spLocks noChangeArrowheads="1"/>
          </p:cNvSpPr>
          <p:nvPr/>
        </p:nvSpPr>
        <p:spPr bwMode="auto">
          <a:xfrm>
            <a:off x="8584572" y="1205442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IR4ld</a:t>
            </a:r>
            <a:endParaRPr lang="en-US" altLang="en-US" u="sng" dirty="0"/>
          </a:p>
        </p:txBody>
      </p:sp>
      <p:sp>
        <p:nvSpPr>
          <p:cNvPr id="224" name="Line 163"/>
          <p:cNvSpPr>
            <a:spLocks noChangeShapeType="1"/>
          </p:cNvSpPr>
          <p:nvPr/>
        </p:nvSpPr>
        <p:spPr bwMode="auto">
          <a:xfrm>
            <a:off x="8806818" y="2160876"/>
            <a:ext cx="9361" cy="482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" name="Line 104"/>
          <p:cNvSpPr>
            <a:spLocks noChangeShapeType="1"/>
          </p:cNvSpPr>
          <p:nvPr/>
        </p:nvSpPr>
        <p:spPr bwMode="auto">
          <a:xfrm>
            <a:off x="6548438" y="1856083"/>
            <a:ext cx="217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6" name="Line 109"/>
          <p:cNvSpPr>
            <a:spLocks noChangeShapeType="1"/>
          </p:cNvSpPr>
          <p:nvPr/>
        </p:nvSpPr>
        <p:spPr bwMode="auto">
          <a:xfrm flipH="1">
            <a:off x="7922153" y="1749510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7" name="Text Box 110"/>
          <p:cNvSpPr txBox="1">
            <a:spLocks noChangeArrowheads="1"/>
          </p:cNvSpPr>
          <p:nvPr/>
        </p:nvSpPr>
        <p:spPr bwMode="auto">
          <a:xfrm>
            <a:off x="7768827" y="16764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29" name="Line 151"/>
          <p:cNvSpPr>
            <a:spLocks noChangeShapeType="1"/>
          </p:cNvSpPr>
          <p:nvPr/>
        </p:nvSpPr>
        <p:spPr bwMode="auto">
          <a:xfrm flipV="1">
            <a:off x="8902863" y="1783556"/>
            <a:ext cx="1150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0" name="Line 150"/>
          <p:cNvSpPr>
            <a:spLocks noChangeShapeType="1"/>
          </p:cNvSpPr>
          <p:nvPr/>
        </p:nvSpPr>
        <p:spPr bwMode="auto">
          <a:xfrm flipH="1" flipV="1">
            <a:off x="9017956" y="971550"/>
            <a:ext cx="9361" cy="8120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1" name="Line 149"/>
          <p:cNvSpPr>
            <a:spLocks noChangeShapeType="1"/>
          </p:cNvSpPr>
          <p:nvPr/>
        </p:nvSpPr>
        <p:spPr bwMode="auto">
          <a:xfrm flipV="1">
            <a:off x="4694236" y="971548"/>
            <a:ext cx="4323721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4" name="Text Box 94"/>
          <p:cNvSpPr txBox="1">
            <a:spLocks noChangeArrowheads="1"/>
          </p:cNvSpPr>
          <p:nvPr/>
        </p:nvSpPr>
        <p:spPr bwMode="auto">
          <a:xfrm>
            <a:off x="7240587" y="787398"/>
            <a:ext cx="203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2</a:t>
            </a:r>
          </a:p>
        </p:txBody>
      </p:sp>
      <p:sp>
        <p:nvSpPr>
          <p:cNvPr id="235" name="Line 116"/>
          <p:cNvSpPr>
            <a:spLocks noChangeShapeType="1"/>
          </p:cNvSpPr>
          <p:nvPr/>
        </p:nvSpPr>
        <p:spPr bwMode="auto">
          <a:xfrm flipH="1">
            <a:off x="7365999" y="894554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" name="AutoShape 11"/>
          <p:cNvSpPr>
            <a:spLocks noChangeArrowheads="1"/>
          </p:cNvSpPr>
          <p:nvPr/>
        </p:nvSpPr>
        <p:spPr bwMode="auto">
          <a:xfrm rot="16200000">
            <a:off x="5734733" y="2361472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7" name="Line 12"/>
          <p:cNvSpPr>
            <a:spLocks noChangeShapeType="1"/>
          </p:cNvSpPr>
          <p:nvPr/>
        </p:nvSpPr>
        <p:spPr bwMode="auto">
          <a:xfrm>
            <a:off x="6137957" y="2458310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8" name="Line 13"/>
          <p:cNvSpPr>
            <a:spLocks noChangeShapeType="1"/>
          </p:cNvSpPr>
          <p:nvPr/>
        </p:nvSpPr>
        <p:spPr bwMode="auto">
          <a:xfrm flipH="1">
            <a:off x="6176057" y="2380522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9" name="Text Box 14"/>
          <p:cNvSpPr txBox="1">
            <a:spLocks noChangeArrowheads="1"/>
          </p:cNvSpPr>
          <p:nvPr/>
        </p:nvSpPr>
        <p:spPr bwMode="auto">
          <a:xfrm>
            <a:off x="6061757" y="2228122"/>
            <a:ext cx="24130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40" name="Text Box 192"/>
          <p:cNvSpPr txBox="1">
            <a:spLocks noChangeArrowheads="1"/>
          </p:cNvSpPr>
          <p:nvPr/>
        </p:nvSpPr>
        <p:spPr bwMode="auto">
          <a:xfrm>
            <a:off x="5860308" y="2159860"/>
            <a:ext cx="30008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00</a:t>
            </a:r>
            <a:endParaRPr lang="en-US" altLang="en-US" dirty="0"/>
          </a:p>
        </p:txBody>
      </p:sp>
      <p:sp>
        <p:nvSpPr>
          <p:cNvPr id="241" name="Text Box 193"/>
          <p:cNvSpPr txBox="1">
            <a:spLocks noChangeArrowheads="1"/>
          </p:cNvSpPr>
          <p:nvPr/>
        </p:nvSpPr>
        <p:spPr bwMode="auto">
          <a:xfrm>
            <a:off x="5861543" y="2496410"/>
            <a:ext cx="30008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10</a:t>
            </a:r>
            <a:endParaRPr lang="en-US" altLang="en-US" dirty="0"/>
          </a:p>
        </p:txBody>
      </p:sp>
      <p:sp>
        <p:nvSpPr>
          <p:cNvPr id="243" name="AutoShape 11"/>
          <p:cNvSpPr>
            <a:spLocks noChangeArrowheads="1"/>
          </p:cNvSpPr>
          <p:nvPr/>
        </p:nvSpPr>
        <p:spPr bwMode="auto">
          <a:xfrm rot="16200000">
            <a:off x="5737226" y="3017043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4" name="Line 12"/>
          <p:cNvSpPr>
            <a:spLocks noChangeShapeType="1"/>
          </p:cNvSpPr>
          <p:nvPr/>
        </p:nvSpPr>
        <p:spPr bwMode="auto">
          <a:xfrm>
            <a:off x="6140450" y="3113881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" name="Line 13"/>
          <p:cNvSpPr>
            <a:spLocks noChangeShapeType="1"/>
          </p:cNvSpPr>
          <p:nvPr/>
        </p:nvSpPr>
        <p:spPr bwMode="auto">
          <a:xfrm flipH="1">
            <a:off x="6178550" y="3036093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" name="Text Box 14"/>
          <p:cNvSpPr txBox="1">
            <a:spLocks noChangeArrowheads="1"/>
          </p:cNvSpPr>
          <p:nvPr/>
        </p:nvSpPr>
        <p:spPr bwMode="auto">
          <a:xfrm>
            <a:off x="6064250" y="2883693"/>
            <a:ext cx="24130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47" name="Text Box 192"/>
          <p:cNvSpPr txBox="1">
            <a:spLocks noChangeArrowheads="1"/>
          </p:cNvSpPr>
          <p:nvPr/>
        </p:nvSpPr>
        <p:spPr bwMode="auto">
          <a:xfrm>
            <a:off x="5869818" y="2815431"/>
            <a:ext cx="30008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n-US" dirty="0" smtClean="0"/>
              <a:t>00</a:t>
            </a:r>
            <a:endParaRPr lang="en-US" altLang="en-US" dirty="0"/>
          </a:p>
        </p:txBody>
      </p:sp>
      <p:sp>
        <p:nvSpPr>
          <p:cNvPr id="248" name="Text Box 193"/>
          <p:cNvSpPr txBox="1">
            <a:spLocks noChangeArrowheads="1"/>
          </p:cNvSpPr>
          <p:nvPr/>
        </p:nvSpPr>
        <p:spPr bwMode="auto">
          <a:xfrm>
            <a:off x="5869670" y="3151981"/>
            <a:ext cx="30008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n-US" dirty="0" smtClean="0"/>
              <a:t>10</a:t>
            </a:r>
            <a:endParaRPr lang="en-US" altLang="en-US" dirty="0"/>
          </a:p>
        </p:txBody>
      </p:sp>
      <p:sp>
        <p:nvSpPr>
          <p:cNvPr id="249" name="Line 135"/>
          <p:cNvSpPr>
            <a:spLocks noChangeShapeType="1"/>
          </p:cNvSpPr>
          <p:nvPr/>
        </p:nvSpPr>
        <p:spPr bwMode="auto">
          <a:xfrm flipV="1">
            <a:off x="5761037" y="2247901"/>
            <a:ext cx="13950" cy="27297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0" name="Line 149"/>
          <p:cNvSpPr>
            <a:spLocks noChangeShapeType="1"/>
          </p:cNvSpPr>
          <p:nvPr/>
        </p:nvSpPr>
        <p:spPr bwMode="auto">
          <a:xfrm flipV="1">
            <a:off x="5774988" y="2258219"/>
            <a:ext cx="170882" cy="23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1" name="Line 149"/>
          <p:cNvSpPr>
            <a:spLocks noChangeShapeType="1"/>
          </p:cNvSpPr>
          <p:nvPr/>
        </p:nvSpPr>
        <p:spPr bwMode="auto">
          <a:xfrm flipV="1">
            <a:off x="5768012" y="2931427"/>
            <a:ext cx="170882" cy="23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8" name="Text Box 110"/>
          <p:cNvSpPr txBox="1">
            <a:spLocks noChangeArrowheads="1"/>
          </p:cNvSpPr>
          <p:nvPr/>
        </p:nvSpPr>
        <p:spPr bwMode="auto">
          <a:xfrm>
            <a:off x="6096000" y="4510087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</a:t>
            </a:r>
            <a:endParaRPr lang="en-US" altLang="en-US" dirty="0"/>
          </a:p>
        </p:txBody>
      </p:sp>
      <p:sp>
        <p:nvSpPr>
          <p:cNvPr id="232" name="Text Box 110"/>
          <p:cNvSpPr txBox="1">
            <a:spLocks noChangeArrowheads="1"/>
          </p:cNvSpPr>
          <p:nvPr/>
        </p:nvSpPr>
        <p:spPr bwMode="auto">
          <a:xfrm>
            <a:off x="6324600" y="4510087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233" name="AutoShape 11"/>
          <p:cNvSpPr>
            <a:spLocks noChangeArrowheads="1"/>
          </p:cNvSpPr>
          <p:nvPr/>
        </p:nvSpPr>
        <p:spPr bwMode="auto">
          <a:xfrm rot="16200000">
            <a:off x="7095331" y="2364582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2" name="Line 12"/>
          <p:cNvSpPr>
            <a:spLocks noChangeShapeType="1"/>
          </p:cNvSpPr>
          <p:nvPr/>
        </p:nvSpPr>
        <p:spPr bwMode="auto">
          <a:xfrm>
            <a:off x="7489824" y="2551907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" name="Line 13"/>
          <p:cNvSpPr>
            <a:spLocks noChangeShapeType="1"/>
          </p:cNvSpPr>
          <p:nvPr/>
        </p:nvSpPr>
        <p:spPr bwMode="auto">
          <a:xfrm flipH="1">
            <a:off x="7527924" y="2474119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4" name="Text Box 14"/>
          <p:cNvSpPr txBox="1">
            <a:spLocks noChangeArrowheads="1"/>
          </p:cNvSpPr>
          <p:nvPr/>
        </p:nvSpPr>
        <p:spPr bwMode="auto">
          <a:xfrm>
            <a:off x="7413624" y="2321719"/>
            <a:ext cx="24130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57" name="Line 75"/>
          <p:cNvSpPr>
            <a:spLocks noChangeShapeType="1"/>
          </p:cNvSpPr>
          <p:nvPr/>
        </p:nvSpPr>
        <p:spPr bwMode="auto">
          <a:xfrm flipV="1">
            <a:off x="6910192" y="2279252"/>
            <a:ext cx="405414" cy="80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8" name="Line 75"/>
          <p:cNvSpPr>
            <a:spLocks noChangeShapeType="1"/>
          </p:cNvSpPr>
          <p:nvPr/>
        </p:nvSpPr>
        <p:spPr bwMode="auto">
          <a:xfrm flipV="1">
            <a:off x="6898130" y="3579940"/>
            <a:ext cx="305206" cy="80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9" name="Line 150"/>
          <p:cNvSpPr>
            <a:spLocks noChangeShapeType="1"/>
          </p:cNvSpPr>
          <p:nvPr/>
        </p:nvSpPr>
        <p:spPr bwMode="auto">
          <a:xfrm flipH="1" flipV="1">
            <a:off x="6905624" y="2279253"/>
            <a:ext cx="9136" cy="27026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0" name="Text Box 198"/>
          <p:cNvSpPr txBox="1">
            <a:spLocks noChangeArrowheads="1"/>
          </p:cNvSpPr>
          <p:nvPr/>
        </p:nvSpPr>
        <p:spPr bwMode="auto">
          <a:xfrm>
            <a:off x="7119224" y="3454856"/>
            <a:ext cx="35779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111</a:t>
            </a:r>
            <a:endParaRPr lang="en-US" altLang="en-US" dirty="0"/>
          </a:p>
        </p:txBody>
      </p:sp>
      <p:sp>
        <p:nvSpPr>
          <p:cNvPr id="261" name="Line 88"/>
          <p:cNvSpPr>
            <a:spLocks noChangeShapeType="1"/>
          </p:cNvSpPr>
          <p:nvPr/>
        </p:nvSpPr>
        <p:spPr bwMode="auto">
          <a:xfrm>
            <a:off x="7421822" y="201064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2" name="Text Box 89"/>
          <p:cNvSpPr txBox="1">
            <a:spLocks noChangeArrowheads="1"/>
          </p:cNvSpPr>
          <p:nvPr/>
        </p:nvSpPr>
        <p:spPr bwMode="auto">
          <a:xfrm>
            <a:off x="7194337" y="1865995"/>
            <a:ext cx="4427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ALU1</a:t>
            </a:r>
            <a:endParaRPr lang="en-US" altLang="en-US" u="sng" dirty="0"/>
          </a:p>
        </p:txBody>
      </p:sp>
      <p:sp>
        <p:nvSpPr>
          <p:cNvPr id="242" name="Rectangle 8"/>
          <p:cNvSpPr>
            <a:spLocks noChangeArrowheads="1"/>
          </p:cNvSpPr>
          <p:nvPr/>
        </p:nvSpPr>
        <p:spPr bwMode="auto">
          <a:xfrm>
            <a:off x="7244253" y="5105400"/>
            <a:ext cx="1268412" cy="119062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63" name="Text Box 9"/>
          <p:cNvSpPr txBox="1">
            <a:spLocks noChangeArrowheads="1"/>
          </p:cNvSpPr>
          <p:nvPr/>
        </p:nvSpPr>
        <p:spPr bwMode="auto">
          <a:xfrm>
            <a:off x="7580803" y="5540375"/>
            <a:ext cx="669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Memory</a:t>
            </a:r>
          </a:p>
        </p:txBody>
      </p:sp>
      <p:sp>
        <p:nvSpPr>
          <p:cNvPr id="264" name="Line 12"/>
          <p:cNvSpPr>
            <a:spLocks noChangeShapeType="1"/>
          </p:cNvSpPr>
          <p:nvPr/>
        </p:nvSpPr>
        <p:spPr bwMode="auto">
          <a:xfrm>
            <a:off x="6702424" y="5288756"/>
            <a:ext cx="541829" cy="8732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5" name="Line 13"/>
          <p:cNvSpPr>
            <a:spLocks noChangeShapeType="1"/>
          </p:cNvSpPr>
          <p:nvPr/>
        </p:nvSpPr>
        <p:spPr bwMode="auto">
          <a:xfrm flipH="1">
            <a:off x="6746080" y="5229483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6" name="Text Box 18"/>
          <p:cNvSpPr txBox="1">
            <a:spLocks noChangeArrowheads="1"/>
          </p:cNvSpPr>
          <p:nvPr/>
        </p:nvSpPr>
        <p:spPr bwMode="auto">
          <a:xfrm>
            <a:off x="7244253" y="5181600"/>
            <a:ext cx="4714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ADDR</a:t>
            </a:r>
          </a:p>
        </p:txBody>
      </p:sp>
      <p:sp>
        <p:nvSpPr>
          <p:cNvPr id="267" name="Text Box 19"/>
          <p:cNvSpPr txBox="1">
            <a:spLocks noChangeArrowheads="1"/>
          </p:cNvSpPr>
          <p:nvPr/>
        </p:nvSpPr>
        <p:spPr bwMode="auto">
          <a:xfrm>
            <a:off x="7898303" y="5988050"/>
            <a:ext cx="6000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Data_out</a:t>
            </a:r>
          </a:p>
        </p:txBody>
      </p:sp>
      <p:sp>
        <p:nvSpPr>
          <p:cNvPr id="268" name="Text Box 20"/>
          <p:cNvSpPr txBox="1">
            <a:spLocks noChangeArrowheads="1"/>
          </p:cNvSpPr>
          <p:nvPr/>
        </p:nvSpPr>
        <p:spPr bwMode="auto">
          <a:xfrm>
            <a:off x="7206153" y="5988050"/>
            <a:ext cx="5365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Data_in</a:t>
            </a:r>
          </a:p>
        </p:txBody>
      </p:sp>
      <p:sp>
        <p:nvSpPr>
          <p:cNvPr id="269" name="Line 21"/>
          <p:cNvSpPr>
            <a:spLocks noChangeShapeType="1"/>
          </p:cNvSpPr>
          <p:nvPr/>
        </p:nvSpPr>
        <p:spPr bwMode="auto">
          <a:xfrm>
            <a:off x="7474440" y="4913313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0" name="Line 22"/>
          <p:cNvSpPr>
            <a:spLocks noChangeShapeType="1"/>
          </p:cNvSpPr>
          <p:nvPr/>
        </p:nvSpPr>
        <p:spPr bwMode="auto">
          <a:xfrm>
            <a:off x="8242790" y="4913313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1" name="Text Box 23"/>
          <p:cNvSpPr txBox="1">
            <a:spLocks noChangeArrowheads="1"/>
          </p:cNvSpPr>
          <p:nvPr/>
        </p:nvSpPr>
        <p:spPr bwMode="auto">
          <a:xfrm>
            <a:off x="7129953" y="4721225"/>
            <a:ext cx="6540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MemRead</a:t>
            </a:r>
          </a:p>
        </p:txBody>
      </p:sp>
      <p:sp>
        <p:nvSpPr>
          <p:cNvPr id="272" name="Text Box 24"/>
          <p:cNvSpPr txBox="1">
            <a:spLocks noChangeArrowheads="1"/>
          </p:cNvSpPr>
          <p:nvPr/>
        </p:nvSpPr>
        <p:spPr bwMode="auto">
          <a:xfrm>
            <a:off x="7936403" y="4721225"/>
            <a:ext cx="6461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MemWrite</a:t>
            </a:r>
          </a:p>
        </p:txBody>
      </p:sp>
      <p:sp>
        <p:nvSpPr>
          <p:cNvPr id="276" name="Line 12"/>
          <p:cNvSpPr>
            <a:spLocks noChangeShapeType="1"/>
          </p:cNvSpPr>
          <p:nvPr/>
        </p:nvSpPr>
        <p:spPr bwMode="auto">
          <a:xfrm flipV="1">
            <a:off x="6616516" y="6172198"/>
            <a:ext cx="624072" cy="2603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7" name="Line 12"/>
          <p:cNvSpPr>
            <a:spLocks noChangeShapeType="1"/>
          </p:cNvSpPr>
          <p:nvPr/>
        </p:nvSpPr>
        <p:spPr bwMode="auto">
          <a:xfrm flipV="1">
            <a:off x="8841977" y="6051530"/>
            <a:ext cx="165986" cy="2603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8" name="Line 135"/>
          <p:cNvSpPr>
            <a:spLocks noChangeShapeType="1"/>
          </p:cNvSpPr>
          <p:nvPr/>
        </p:nvSpPr>
        <p:spPr bwMode="auto">
          <a:xfrm flipV="1">
            <a:off x="5839098" y="2395477"/>
            <a:ext cx="1735" cy="245448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9" name="Line 153"/>
          <p:cNvSpPr>
            <a:spLocks noChangeShapeType="1"/>
          </p:cNvSpPr>
          <p:nvPr/>
        </p:nvSpPr>
        <p:spPr bwMode="auto">
          <a:xfrm flipV="1">
            <a:off x="2950627" y="4081464"/>
            <a:ext cx="160873" cy="311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0" name="Line 50"/>
          <p:cNvSpPr>
            <a:spLocks noChangeShapeType="1"/>
          </p:cNvSpPr>
          <p:nvPr/>
        </p:nvSpPr>
        <p:spPr bwMode="auto">
          <a:xfrm>
            <a:off x="5840833" y="3102585"/>
            <a:ext cx="10753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1" name="Line 50"/>
          <p:cNvSpPr>
            <a:spLocks noChangeShapeType="1"/>
          </p:cNvSpPr>
          <p:nvPr/>
        </p:nvSpPr>
        <p:spPr bwMode="auto">
          <a:xfrm>
            <a:off x="5847436" y="2402176"/>
            <a:ext cx="10753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2" name="Text Box 193"/>
          <p:cNvSpPr txBox="1">
            <a:spLocks noChangeArrowheads="1"/>
          </p:cNvSpPr>
          <p:nvPr/>
        </p:nvSpPr>
        <p:spPr bwMode="auto">
          <a:xfrm>
            <a:off x="5873372" y="2984828"/>
            <a:ext cx="30008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n-US" dirty="0" smtClean="0"/>
              <a:t>01</a:t>
            </a:r>
            <a:endParaRPr lang="en-US" altLang="en-US" dirty="0"/>
          </a:p>
        </p:txBody>
      </p:sp>
      <p:sp>
        <p:nvSpPr>
          <p:cNvPr id="283" name="Text Box 193"/>
          <p:cNvSpPr txBox="1">
            <a:spLocks noChangeArrowheads="1"/>
          </p:cNvSpPr>
          <p:nvPr/>
        </p:nvSpPr>
        <p:spPr bwMode="auto">
          <a:xfrm>
            <a:off x="5891943" y="2294165"/>
            <a:ext cx="30008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n-US" dirty="0" smtClean="0"/>
              <a:t>01</a:t>
            </a:r>
            <a:endParaRPr lang="en-US" altLang="en-US" dirty="0"/>
          </a:p>
        </p:txBody>
      </p:sp>
      <p:sp>
        <p:nvSpPr>
          <p:cNvPr id="285" name="Line 12"/>
          <p:cNvSpPr>
            <a:spLocks noChangeShapeType="1"/>
          </p:cNvSpPr>
          <p:nvPr/>
        </p:nvSpPr>
        <p:spPr bwMode="auto">
          <a:xfrm>
            <a:off x="8505824" y="6069564"/>
            <a:ext cx="149225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6" name="Line 150"/>
          <p:cNvSpPr>
            <a:spLocks noChangeShapeType="1"/>
          </p:cNvSpPr>
          <p:nvPr/>
        </p:nvSpPr>
        <p:spPr bwMode="auto">
          <a:xfrm flipH="1" flipV="1">
            <a:off x="7044170" y="2428875"/>
            <a:ext cx="4568" cy="4202884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7" name="Line 75"/>
          <p:cNvSpPr>
            <a:spLocks noChangeShapeType="1"/>
          </p:cNvSpPr>
          <p:nvPr/>
        </p:nvSpPr>
        <p:spPr bwMode="auto">
          <a:xfrm>
            <a:off x="7044170" y="2426788"/>
            <a:ext cx="278967" cy="2087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8" name="Line 75"/>
          <p:cNvSpPr>
            <a:spLocks noChangeShapeType="1"/>
          </p:cNvSpPr>
          <p:nvPr/>
        </p:nvSpPr>
        <p:spPr bwMode="auto">
          <a:xfrm flipV="1">
            <a:off x="7037575" y="3366293"/>
            <a:ext cx="183962" cy="1131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9" name="Text Box 198"/>
          <p:cNvSpPr txBox="1">
            <a:spLocks noChangeArrowheads="1"/>
          </p:cNvSpPr>
          <p:nvPr/>
        </p:nvSpPr>
        <p:spPr bwMode="auto">
          <a:xfrm>
            <a:off x="7109809" y="3269772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100</a:t>
            </a: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5770" y="381000"/>
            <a:ext cx="71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LOAD</a:t>
            </a:r>
            <a:endParaRPr lang="en-US" b="1" dirty="0"/>
          </a:p>
        </p:txBody>
      </p:sp>
      <p:grpSp>
        <p:nvGrpSpPr>
          <p:cNvPr id="255" name="Group 254"/>
          <p:cNvGrpSpPr/>
          <p:nvPr/>
        </p:nvGrpSpPr>
        <p:grpSpPr>
          <a:xfrm>
            <a:off x="4267200" y="1844380"/>
            <a:ext cx="2006512" cy="2956220"/>
            <a:chOff x="4267200" y="1844380"/>
            <a:chExt cx="2006512" cy="2956220"/>
          </a:xfrm>
        </p:grpSpPr>
        <p:sp>
          <p:nvSpPr>
            <p:cNvPr id="256" name="Line 105"/>
            <p:cNvSpPr>
              <a:spLocks noChangeShapeType="1"/>
            </p:cNvSpPr>
            <p:nvPr/>
          </p:nvSpPr>
          <p:spPr bwMode="auto">
            <a:xfrm>
              <a:off x="4325002" y="3866536"/>
              <a:ext cx="0" cy="844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273" name="Line 88"/>
            <p:cNvSpPr>
              <a:spLocks noChangeShapeType="1"/>
            </p:cNvSpPr>
            <p:nvPr/>
          </p:nvSpPr>
          <p:spPr bwMode="auto">
            <a:xfrm>
              <a:off x="6035718" y="20081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74" name="Text Box 169"/>
            <p:cNvSpPr txBox="1">
              <a:spLocks noChangeArrowheads="1"/>
            </p:cNvSpPr>
            <p:nvPr/>
          </p:nvSpPr>
          <p:spPr bwMode="auto">
            <a:xfrm>
              <a:off x="5888670" y="1844380"/>
              <a:ext cx="38504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u="sng" dirty="0" smtClean="0"/>
                <a:t>R1B</a:t>
              </a:r>
              <a:endParaRPr lang="en-US" altLang="en-US" u="sng" dirty="0"/>
            </a:p>
          </p:txBody>
        </p:sp>
        <p:sp>
          <p:nvSpPr>
            <p:cNvPr id="275" name="Text Box 169"/>
            <p:cNvSpPr txBox="1">
              <a:spLocks noChangeArrowheads="1"/>
            </p:cNvSpPr>
            <p:nvPr/>
          </p:nvSpPr>
          <p:spPr bwMode="auto">
            <a:xfrm>
              <a:off x="5867400" y="3533210"/>
              <a:ext cx="38504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u="sng" dirty="0" smtClean="0"/>
                <a:t>R2B</a:t>
              </a:r>
              <a:endParaRPr lang="en-US" altLang="en-US" u="sng" dirty="0"/>
            </a:p>
          </p:txBody>
        </p:sp>
        <p:sp>
          <p:nvSpPr>
            <p:cNvPr id="284" name="Line 88"/>
            <p:cNvSpPr>
              <a:spLocks noChangeShapeType="1"/>
            </p:cNvSpPr>
            <p:nvPr/>
          </p:nvSpPr>
          <p:spPr bwMode="auto">
            <a:xfrm flipV="1">
              <a:off x="6065451" y="3314814"/>
              <a:ext cx="3921" cy="253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4267200" y="4538990"/>
              <a:ext cx="3690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IR3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335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95338" y="3186107"/>
            <a:ext cx="190500" cy="730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PC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690688" y="3082925"/>
            <a:ext cx="1268412" cy="119062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198533" y="3517900"/>
            <a:ext cx="3273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 dirty="0" smtClean="0"/>
              <a:t>IM</a:t>
            </a:r>
            <a:endParaRPr lang="en-US" altLang="en-US" sz="1000" b="1" dirty="0"/>
          </a:p>
        </p:txBody>
      </p:sp>
      <p:cxnSp>
        <p:nvCxnSpPr>
          <p:cNvPr id="12" name="AutoShape 15"/>
          <p:cNvCxnSpPr>
            <a:cxnSpLocks noChangeShapeType="1"/>
            <a:stCxn id="5" idx="3"/>
          </p:cNvCxnSpPr>
          <p:nvPr/>
        </p:nvCxnSpPr>
        <p:spPr bwMode="auto">
          <a:xfrm flipV="1">
            <a:off x="985838" y="3275013"/>
            <a:ext cx="704850" cy="27621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Line 16"/>
          <p:cNvSpPr>
            <a:spLocks noChangeShapeType="1"/>
          </p:cNvSpPr>
          <p:nvPr/>
        </p:nvSpPr>
        <p:spPr bwMode="auto">
          <a:xfrm flipH="1">
            <a:off x="1014413" y="3480594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936625" y="3295650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1690688" y="3159125"/>
            <a:ext cx="4714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ADDR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2344738" y="3965575"/>
            <a:ext cx="6000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Data_out</a:t>
            </a: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1920875" y="2890838"/>
            <a:ext cx="0" cy="192087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1630742" y="2698750"/>
            <a:ext cx="54534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 smtClean="0"/>
              <a:t>IMRead</a:t>
            </a:r>
            <a:endParaRPr lang="en-US" altLang="en-US" u="sng" dirty="0"/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3859212" y="2428875"/>
            <a:ext cx="192087" cy="126841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3764516" y="2938463"/>
            <a:ext cx="3449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IR2</a:t>
            </a:r>
            <a:endParaRPr lang="en-US" altLang="en-US" dirty="0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8654073" y="5746953"/>
            <a:ext cx="192087" cy="61436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 rot="16200000">
            <a:off x="8544701" y="5946978"/>
            <a:ext cx="4143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MDR</a:t>
            </a:r>
          </a:p>
        </p:txBody>
      </p:sp>
      <p:sp>
        <p:nvSpPr>
          <p:cNvPr id="29" name="Line 33"/>
          <p:cNvSpPr>
            <a:spLocks noChangeShapeType="1"/>
          </p:cNvSpPr>
          <p:nvPr/>
        </p:nvSpPr>
        <p:spPr bwMode="auto">
          <a:xfrm flipV="1">
            <a:off x="3111500" y="3044825"/>
            <a:ext cx="0" cy="103663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3111500" y="3044825"/>
            <a:ext cx="192088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Line 35"/>
          <p:cNvSpPr>
            <a:spLocks noChangeShapeType="1"/>
          </p:cNvSpPr>
          <p:nvPr/>
        </p:nvSpPr>
        <p:spPr bwMode="auto">
          <a:xfrm flipH="1">
            <a:off x="3073400" y="3733800"/>
            <a:ext cx="77788" cy="15398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2959100" y="35814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4857750" y="2428875"/>
            <a:ext cx="789130" cy="1190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4" name="AutoShape 38"/>
          <p:cNvSpPr>
            <a:spLocks noChangeArrowheads="1"/>
          </p:cNvSpPr>
          <p:nvPr/>
        </p:nvSpPr>
        <p:spPr bwMode="auto">
          <a:xfrm rot="16200000">
            <a:off x="4224336" y="2487613"/>
            <a:ext cx="614363" cy="192088"/>
          </a:xfrm>
          <a:custGeom>
            <a:avLst/>
            <a:gdLst>
              <a:gd name="T0" fmla="*/ 15289902 w 21600"/>
              <a:gd name="T1" fmla="*/ 854116 h 21600"/>
              <a:gd name="T2" fmla="*/ 8737095 w 21600"/>
              <a:gd name="T3" fmla="*/ 1708231 h 21600"/>
              <a:gd name="T4" fmla="*/ 2184260 w 21600"/>
              <a:gd name="T5" fmla="*/ 854116 h 21600"/>
              <a:gd name="T6" fmla="*/ 873709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" name="Line 39"/>
          <p:cNvSpPr>
            <a:spLocks noChangeShapeType="1"/>
          </p:cNvSpPr>
          <p:nvPr/>
        </p:nvSpPr>
        <p:spPr bwMode="auto">
          <a:xfrm>
            <a:off x="4627562" y="2584450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8" name="Line 42"/>
          <p:cNvSpPr>
            <a:spLocks noChangeShapeType="1"/>
          </p:cNvSpPr>
          <p:nvPr/>
        </p:nvSpPr>
        <p:spPr bwMode="auto">
          <a:xfrm>
            <a:off x="4549774" y="21621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4302124" y="1970088"/>
            <a:ext cx="4619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R1Sel</a:t>
            </a:r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 flipV="1">
            <a:off x="4109483" y="2352675"/>
            <a:ext cx="32599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3" name="Line 47"/>
          <p:cNvSpPr>
            <a:spLocks noChangeShapeType="1"/>
          </p:cNvSpPr>
          <p:nvPr/>
        </p:nvSpPr>
        <p:spPr bwMode="auto">
          <a:xfrm>
            <a:off x="4281487" y="2774950"/>
            <a:ext cx="153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4" name="Text Box 48"/>
          <p:cNvSpPr txBox="1">
            <a:spLocks noChangeArrowheads="1"/>
          </p:cNvSpPr>
          <p:nvPr/>
        </p:nvSpPr>
        <p:spPr bwMode="auto">
          <a:xfrm>
            <a:off x="4129087" y="26606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5" name="Line 49"/>
          <p:cNvSpPr>
            <a:spLocks noChangeShapeType="1"/>
          </p:cNvSpPr>
          <p:nvPr/>
        </p:nvSpPr>
        <p:spPr bwMode="auto">
          <a:xfrm>
            <a:off x="4051299" y="3044825"/>
            <a:ext cx="806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6" name="Line 50"/>
          <p:cNvSpPr>
            <a:spLocks noChangeShapeType="1"/>
          </p:cNvSpPr>
          <p:nvPr/>
        </p:nvSpPr>
        <p:spPr bwMode="auto">
          <a:xfrm>
            <a:off x="4705349" y="3505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7" name="Line 51"/>
          <p:cNvSpPr>
            <a:spLocks noChangeShapeType="1"/>
          </p:cNvSpPr>
          <p:nvPr/>
        </p:nvSpPr>
        <p:spPr bwMode="auto">
          <a:xfrm>
            <a:off x="4694237" y="990601"/>
            <a:ext cx="11112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" name="Text Box 52"/>
          <p:cNvSpPr txBox="1">
            <a:spLocks noChangeArrowheads="1"/>
          </p:cNvSpPr>
          <p:nvPr/>
        </p:nvSpPr>
        <p:spPr bwMode="auto">
          <a:xfrm>
            <a:off x="4819649" y="2468563"/>
            <a:ext cx="3889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reg1</a:t>
            </a:r>
          </a:p>
        </p:txBody>
      </p: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4819649" y="2928938"/>
            <a:ext cx="3889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reg2</a:t>
            </a:r>
          </a:p>
        </p:txBody>
      </p:sp>
      <p:sp>
        <p:nvSpPr>
          <p:cNvPr id="50" name="Text Box 54"/>
          <p:cNvSpPr txBox="1">
            <a:spLocks noChangeArrowheads="1"/>
          </p:cNvSpPr>
          <p:nvPr/>
        </p:nvSpPr>
        <p:spPr bwMode="auto">
          <a:xfrm>
            <a:off x="4819649" y="3389313"/>
            <a:ext cx="404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regw</a:t>
            </a:r>
          </a:p>
        </p:txBody>
      </p:sp>
      <p:sp>
        <p:nvSpPr>
          <p:cNvPr id="51" name="Line 55"/>
          <p:cNvSpPr>
            <a:spLocks noChangeShapeType="1"/>
          </p:cNvSpPr>
          <p:nvPr/>
        </p:nvSpPr>
        <p:spPr bwMode="auto">
          <a:xfrm flipH="1">
            <a:off x="4473574" y="2965450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" name="Text Box 56"/>
          <p:cNvSpPr txBox="1">
            <a:spLocks noChangeArrowheads="1"/>
          </p:cNvSpPr>
          <p:nvPr/>
        </p:nvSpPr>
        <p:spPr bwMode="auto">
          <a:xfrm>
            <a:off x="4359274" y="28527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53" name="Text Box 57"/>
          <p:cNvSpPr txBox="1">
            <a:spLocks noChangeArrowheads="1"/>
          </p:cNvSpPr>
          <p:nvPr/>
        </p:nvSpPr>
        <p:spPr bwMode="auto">
          <a:xfrm>
            <a:off x="4059051" y="2883344"/>
            <a:ext cx="4333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IR5-4</a:t>
            </a:r>
          </a:p>
        </p:txBody>
      </p:sp>
      <p:sp>
        <p:nvSpPr>
          <p:cNvPr id="54" name="Text Box 58"/>
          <p:cNvSpPr txBox="1">
            <a:spLocks noChangeArrowheads="1"/>
          </p:cNvSpPr>
          <p:nvPr/>
        </p:nvSpPr>
        <p:spPr bwMode="auto">
          <a:xfrm>
            <a:off x="7819718" y="731044"/>
            <a:ext cx="5229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IR4.6-7</a:t>
            </a:r>
            <a:endParaRPr lang="en-US" altLang="en-US" dirty="0"/>
          </a:p>
        </p:txBody>
      </p:sp>
      <p:sp>
        <p:nvSpPr>
          <p:cNvPr id="55" name="Line 59"/>
          <p:cNvSpPr>
            <a:spLocks noChangeShapeType="1"/>
          </p:cNvSpPr>
          <p:nvPr/>
        </p:nvSpPr>
        <p:spPr bwMode="auto">
          <a:xfrm>
            <a:off x="5646880" y="2575719"/>
            <a:ext cx="299895" cy="103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>
            <a:off x="5646880" y="3244453"/>
            <a:ext cx="29989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1" name="Rectangle 65"/>
          <p:cNvSpPr>
            <a:spLocks noChangeArrowheads="1"/>
          </p:cNvSpPr>
          <p:nvPr/>
        </p:nvSpPr>
        <p:spPr bwMode="auto">
          <a:xfrm>
            <a:off x="6356349" y="2276475"/>
            <a:ext cx="192088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2" name="Text Box 66"/>
          <p:cNvSpPr txBox="1">
            <a:spLocks noChangeArrowheads="1"/>
          </p:cNvSpPr>
          <p:nvPr/>
        </p:nvSpPr>
        <p:spPr bwMode="auto">
          <a:xfrm>
            <a:off x="6286499" y="2428875"/>
            <a:ext cx="314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R1</a:t>
            </a:r>
          </a:p>
        </p:txBody>
      </p:sp>
      <p:sp>
        <p:nvSpPr>
          <p:cNvPr id="63" name="Rectangle 67"/>
          <p:cNvSpPr>
            <a:spLocks noChangeArrowheads="1"/>
          </p:cNvSpPr>
          <p:nvPr/>
        </p:nvSpPr>
        <p:spPr bwMode="auto">
          <a:xfrm>
            <a:off x="6356349" y="2928938"/>
            <a:ext cx="192088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4" name="Text Box 68"/>
          <p:cNvSpPr txBox="1">
            <a:spLocks noChangeArrowheads="1"/>
          </p:cNvSpPr>
          <p:nvPr/>
        </p:nvSpPr>
        <p:spPr bwMode="auto">
          <a:xfrm>
            <a:off x="6288087" y="3081338"/>
            <a:ext cx="3143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R2</a:t>
            </a:r>
          </a:p>
        </p:txBody>
      </p:sp>
      <p:sp>
        <p:nvSpPr>
          <p:cNvPr id="71" name="Line 75"/>
          <p:cNvSpPr>
            <a:spLocks noChangeShapeType="1"/>
          </p:cNvSpPr>
          <p:nvPr/>
        </p:nvSpPr>
        <p:spPr bwMode="auto">
          <a:xfrm>
            <a:off x="6548437" y="2546348"/>
            <a:ext cx="758031" cy="5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3" name="Text Box 77"/>
          <p:cNvSpPr txBox="1">
            <a:spLocks noChangeArrowheads="1"/>
          </p:cNvSpPr>
          <p:nvPr/>
        </p:nvSpPr>
        <p:spPr bwMode="auto">
          <a:xfrm>
            <a:off x="6664324" y="23542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0" name="AutoShape 84"/>
          <p:cNvSpPr>
            <a:spLocks noChangeArrowheads="1"/>
          </p:cNvSpPr>
          <p:nvPr/>
        </p:nvSpPr>
        <p:spPr bwMode="auto">
          <a:xfrm rot="16200000">
            <a:off x="6498431" y="3679031"/>
            <a:ext cx="1727200" cy="306388"/>
          </a:xfrm>
          <a:custGeom>
            <a:avLst/>
            <a:gdLst>
              <a:gd name="T0" fmla="*/ 120848026 w 21600"/>
              <a:gd name="T1" fmla="*/ 2173000 h 21600"/>
              <a:gd name="T2" fmla="*/ 69056015 w 21600"/>
              <a:gd name="T3" fmla="*/ 4346000 h 21600"/>
              <a:gd name="T4" fmla="*/ 17264004 w 21600"/>
              <a:gd name="T5" fmla="*/ 2173000 h 21600"/>
              <a:gd name="T6" fmla="*/ 6905601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1" name="Line 85"/>
          <p:cNvSpPr>
            <a:spLocks noChangeShapeType="1"/>
          </p:cNvSpPr>
          <p:nvPr/>
        </p:nvSpPr>
        <p:spPr bwMode="auto">
          <a:xfrm>
            <a:off x="7515225" y="3658393"/>
            <a:ext cx="207962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" name="Line 86"/>
          <p:cNvSpPr>
            <a:spLocks noChangeShapeType="1"/>
          </p:cNvSpPr>
          <p:nvPr/>
        </p:nvSpPr>
        <p:spPr bwMode="auto">
          <a:xfrm flipH="1">
            <a:off x="7531099" y="3581400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3" name="Text Box 87"/>
          <p:cNvSpPr txBox="1">
            <a:spLocks noChangeArrowheads="1"/>
          </p:cNvSpPr>
          <p:nvPr/>
        </p:nvSpPr>
        <p:spPr bwMode="auto">
          <a:xfrm>
            <a:off x="7488237" y="338709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84" name="Line 88"/>
          <p:cNvSpPr>
            <a:spLocks noChangeShapeType="1"/>
          </p:cNvSpPr>
          <p:nvPr/>
        </p:nvSpPr>
        <p:spPr bwMode="auto">
          <a:xfrm>
            <a:off x="7323137" y="28924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5" name="Text Box 89"/>
          <p:cNvSpPr txBox="1">
            <a:spLocks noChangeArrowheads="1"/>
          </p:cNvSpPr>
          <p:nvPr/>
        </p:nvSpPr>
        <p:spPr bwMode="auto">
          <a:xfrm>
            <a:off x="7097158" y="2747778"/>
            <a:ext cx="4397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/>
              <a:t>ALU2</a:t>
            </a:r>
          </a:p>
        </p:txBody>
      </p:sp>
      <p:sp>
        <p:nvSpPr>
          <p:cNvPr id="86" name="Line 90"/>
          <p:cNvSpPr>
            <a:spLocks noChangeShapeType="1"/>
          </p:cNvSpPr>
          <p:nvPr/>
        </p:nvSpPr>
        <p:spPr bwMode="auto">
          <a:xfrm flipV="1">
            <a:off x="6548437" y="3197225"/>
            <a:ext cx="6921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7" name="Line 91"/>
          <p:cNvSpPr>
            <a:spLocks noChangeShapeType="1"/>
          </p:cNvSpPr>
          <p:nvPr/>
        </p:nvSpPr>
        <p:spPr bwMode="auto">
          <a:xfrm flipH="1">
            <a:off x="6816724" y="31210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Text Box 92"/>
          <p:cNvSpPr txBox="1">
            <a:spLocks noChangeArrowheads="1"/>
          </p:cNvSpPr>
          <p:nvPr/>
        </p:nvSpPr>
        <p:spPr bwMode="auto">
          <a:xfrm>
            <a:off x="6702424" y="29686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9" name="Line 93"/>
          <p:cNvSpPr>
            <a:spLocks noChangeShapeType="1"/>
          </p:cNvSpPr>
          <p:nvPr/>
        </p:nvSpPr>
        <p:spPr bwMode="auto">
          <a:xfrm flipH="1">
            <a:off x="4281487" y="2697163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0" name="Text Box 94"/>
          <p:cNvSpPr txBox="1">
            <a:spLocks noChangeArrowheads="1"/>
          </p:cNvSpPr>
          <p:nvPr/>
        </p:nvSpPr>
        <p:spPr bwMode="auto">
          <a:xfrm>
            <a:off x="4205287" y="2544763"/>
            <a:ext cx="203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2</a:t>
            </a:r>
          </a:p>
        </p:txBody>
      </p:sp>
      <p:sp>
        <p:nvSpPr>
          <p:cNvPr id="93" name="Text Box 98"/>
          <p:cNvSpPr txBox="1">
            <a:spLocks noChangeArrowheads="1"/>
          </p:cNvSpPr>
          <p:nvPr/>
        </p:nvSpPr>
        <p:spPr bwMode="auto">
          <a:xfrm>
            <a:off x="6702424" y="33528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95" name="Rectangle 100"/>
          <p:cNvSpPr>
            <a:spLocks noChangeArrowheads="1"/>
          </p:cNvSpPr>
          <p:nvPr/>
        </p:nvSpPr>
        <p:spPr bwMode="auto">
          <a:xfrm>
            <a:off x="5319712" y="3735388"/>
            <a:ext cx="190500" cy="26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SE</a:t>
            </a:r>
          </a:p>
        </p:txBody>
      </p:sp>
      <p:sp>
        <p:nvSpPr>
          <p:cNvPr id="96" name="Line 101"/>
          <p:cNvSpPr>
            <a:spLocks noChangeShapeType="1"/>
          </p:cNvSpPr>
          <p:nvPr/>
        </p:nvSpPr>
        <p:spPr bwMode="auto">
          <a:xfrm flipV="1">
            <a:off x="5511799" y="3887788"/>
            <a:ext cx="16970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7" name="Line 102"/>
          <p:cNvSpPr>
            <a:spLocks noChangeShapeType="1"/>
          </p:cNvSpPr>
          <p:nvPr/>
        </p:nvSpPr>
        <p:spPr bwMode="auto">
          <a:xfrm flipH="1">
            <a:off x="6197600" y="3811588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8" name="Text Box 103"/>
          <p:cNvSpPr txBox="1">
            <a:spLocks noChangeArrowheads="1"/>
          </p:cNvSpPr>
          <p:nvPr/>
        </p:nvSpPr>
        <p:spPr bwMode="auto">
          <a:xfrm>
            <a:off x="6083300" y="36972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99" name="Line 104"/>
          <p:cNvSpPr>
            <a:spLocks noChangeShapeType="1"/>
          </p:cNvSpPr>
          <p:nvPr/>
        </p:nvSpPr>
        <p:spPr bwMode="auto">
          <a:xfrm>
            <a:off x="4321174" y="3889375"/>
            <a:ext cx="99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1" name="Text Box 106"/>
          <p:cNvSpPr txBox="1">
            <a:spLocks noChangeArrowheads="1"/>
          </p:cNvSpPr>
          <p:nvPr/>
        </p:nvSpPr>
        <p:spPr bwMode="auto">
          <a:xfrm>
            <a:off x="4256087" y="3706813"/>
            <a:ext cx="4381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Imm4</a:t>
            </a:r>
          </a:p>
        </p:txBody>
      </p:sp>
      <p:sp>
        <p:nvSpPr>
          <p:cNvPr id="102" name="Rectangle 107"/>
          <p:cNvSpPr>
            <a:spLocks noChangeArrowheads="1"/>
          </p:cNvSpPr>
          <p:nvPr/>
        </p:nvSpPr>
        <p:spPr bwMode="auto">
          <a:xfrm>
            <a:off x="5319712" y="4043363"/>
            <a:ext cx="190500" cy="26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ZE</a:t>
            </a:r>
          </a:p>
        </p:txBody>
      </p:sp>
      <p:sp>
        <p:nvSpPr>
          <p:cNvPr id="103" name="Line 108"/>
          <p:cNvSpPr>
            <a:spLocks noChangeShapeType="1"/>
          </p:cNvSpPr>
          <p:nvPr/>
        </p:nvSpPr>
        <p:spPr bwMode="auto">
          <a:xfrm flipV="1">
            <a:off x="5511799" y="4194970"/>
            <a:ext cx="1728788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4" name="Line 109"/>
          <p:cNvSpPr>
            <a:spLocks noChangeShapeType="1"/>
          </p:cNvSpPr>
          <p:nvPr/>
        </p:nvSpPr>
        <p:spPr bwMode="auto">
          <a:xfrm flipH="1">
            <a:off x="6197600" y="4156075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5" name="Text Box 110"/>
          <p:cNvSpPr txBox="1">
            <a:spLocks noChangeArrowheads="1"/>
          </p:cNvSpPr>
          <p:nvPr/>
        </p:nvSpPr>
        <p:spPr bwMode="auto">
          <a:xfrm>
            <a:off x="6083300" y="40036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106" name="Line 111"/>
          <p:cNvSpPr>
            <a:spLocks noChangeShapeType="1"/>
          </p:cNvSpPr>
          <p:nvPr/>
        </p:nvSpPr>
        <p:spPr bwMode="auto">
          <a:xfrm>
            <a:off x="4321174" y="4195763"/>
            <a:ext cx="99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" name="Text Box 112"/>
          <p:cNvSpPr txBox="1">
            <a:spLocks noChangeArrowheads="1"/>
          </p:cNvSpPr>
          <p:nvPr/>
        </p:nvSpPr>
        <p:spPr bwMode="auto">
          <a:xfrm>
            <a:off x="4256087" y="4013200"/>
            <a:ext cx="438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Imm5</a:t>
            </a:r>
          </a:p>
        </p:txBody>
      </p:sp>
      <p:sp>
        <p:nvSpPr>
          <p:cNvPr id="108" name="Line 113"/>
          <p:cNvSpPr>
            <a:spLocks noChangeShapeType="1"/>
          </p:cNvSpPr>
          <p:nvPr/>
        </p:nvSpPr>
        <p:spPr bwMode="auto">
          <a:xfrm>
            <a:off x="4321174" y="3889375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" name="Line 114"/>
          <p:cNvSpPr>
            <a:spLocks noChangeShapeType="1"/>
          </p:cNvSpPr>
          <p:nvPr/>
        </p:nvSpPr>
        <p:spPr bwMode="auto">
          <a:xfrm flipH="1">
            <a:off x="4972049" y="381158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0" name="Text Box 115"/>
          <p:cNvSpPr txBox="1">
            <a:spLocks noChangeArrowheads="1"/>
          </p:cNvSpPr>
          <p:nvPr/>
        </p:nvSpPr>
        <p:spPr bwMode="auto">
          <a:xfrm>
            <a:off x="4857749" y="36972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111" name="Line 116"/>
          <p:cNvSpPr>
            <a:spLocks noChangeShapeType="1"/>
          </p:cNvSpPr>
          <p:nvPr/>
        </p:nvSpPr>
        <p:spPr bwMode="auto">
          <a:xfrm flipH="1">
            <a:off x="4972049" y="41179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2" name="Text Box 117"/>
          <p:cNvSpPr txBox="1">
            <a:spLocks noChangeArrowheads="1"/>
          </p:cNvSpPr>
          <p:nvPr/>
        </p:nvSpPr>
        <p:spPr bwMode="auto">
          <a:xfrm>
            <a:off x="4857749" y="40036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113" name="Text Box 118"/>
          <p:cNvSpPr txBox="1">
            <a:spLocks noChangeArrowheads="1"/>
          </p:cNvSpPr>
          <p:nvPr/>
        </p:nvSpPr>
        <p:spPr bwMode="auto">
          <a:xfrm>
            <a:off x="5259724" y="2461418"/>
            <a:ext cx="441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data1</a:t>
            </a:r>
          </a:p>
        </p:txBody>
      </p:sp>
      <p:sp>
        <p:nvSpPr>
          <p:cNvPr id="114" name="Text Box 119"/>
          <p:cNvSpPr txBox="1">
            <a:spLocks noChangeArrowheads="1"/>
          </p:cNvSpPr>
          <p:nvPr/>
        </p:nvSpPr>
        <p:spPr bwMode="auto">
          <a:xfrm>
            <a:off x="5273675" y="3102585"/>
            <a:ext cx="441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data2</a:t>
            </a:r>
          </a:p>
        </p:txBody>
      </p:sp>
      <p:sp>
        <p:nvSpPr>
          <p:cNvPr id="115" name="Text Box 120"/>
          <p:cNvSpPr txBox="1">
            <a:spLocks noChangeArrowheads="1"/>
          </p:cNvSpPr>
          <p:nvPr/>
        </p:nvSpPr>
        <p:spPr bwMode="auto">
          <a:xfrm>
            <a:off x="5257800" y="336629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err="1"/>
              <a:t>dataw</a:t>
            </a:r>
            <a:endParaRPr lang="en-US" altLang="en-US" dirty="0"/>
          </a:p>
        </p:txBody>
      </p:sp>
      <p:sp>
        <p:nvSpPr>
          <p:cNvPr id="116" name="Line 121"/>
          <p:cNvSpPr>
            <a:spLocks noChangeShapeType="1"/>
          </p:cNvSpPr>
          <p:nvPr/>
        </p:nvSpPr>
        <p:spPr bwMode="auto">
          <a:xfrm flipH="1" flipV="1">
            <a:off x="5646880" y="3504406"/>
            <a:ext cx="709468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7" name="Line 122"/>
          <p:cNvSpPr>
            <a:spLocks noChangeShapeType="1"/>
          </p:cNvSpPr>
          <p:nvPr/>
        </p:nvSpPr>
        <p:spPr bwMode="auto">
          <a:xfrm flipH="1">
            <a:off x="6240462" y="3427413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8" name="Text Box 123"/>
          <p:cNvSpPr txBox="1">
            <a:spLocks noChangeArrowheads="1"/>
          </p:cNvSpPr>
          <p:nvPr/>
        </p:nvSpPr>
        <p:spPr bwMode="auto">
          <a:xfrm>
            <a:off x="6126162" y="32750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19" name="Line 124"/>
          <p:cNvSpPr>
            <a:spLocks noChangeShapeType="1"/>
          </p:cNvSpPr>
          <p:nvPr/>
        </p:nvSpPr>
        <p:spPr bwMode="auto">
          <a:xfrm>
            <a:off x="6356349" y="3505200"/>
            <a:ext cx="0" cy="998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0" name="Freeform 125"/>
          <p:cNvSpPr>
            <a:spLocks/>
          </p:cNvSpPr>
          <p:nvPr/>
        </p:nvSpPr>
        <p:spPr bwMode="auto">
          <a:xfrm>
            <a:off x="7723187" y="2047875"/>
            <a:ext cx="766762" cy="1881188"/>
          </a:xfrm>
          <a:custGeom>
            <a:avLst/>
            <a:gdLst>
              <a:gd name="T0" fmla="*/ 0 w 483"/>
              <a:gd name="T1" fmla="*/ 0 h 1185"/>
              <a:gd name="T2" fmla="*/ 0 w 483"/>
              <a:gd name="T3" fmla="*/ 652463 h 1185"/>
              <a:gd name="T4" fmla="*/ 344487 w 483"/>
              <a:gd name="T5" fmla="*/ 922338 h 1185"/>
              <a:gd name="T6" fmla="*/ 0 w 483"/>
              <a:gd name="T7" fmla="*/ 1228725 h 1185"/>
              <a:gd name="T8" fmla="*/ 0 w 483"/>
              <a:gd name="T9" fmla="*/ 1881188 h 1185"/>
              <a:gd name="T10" fmla="*/ 766762 w 483"/>
              <a:gd name="T11" fmla="*/ 1344613 h 1185"/>
              <a:gd name="T12" fmla="*/ 766762 w 483"/>
              <a:gd name="T13" fmla="*/ 460375 h 1185"/>
              <a:gd name="T14" fmla="*/ 0 w 483"/>
              <a:gd name="T15" fmla="*/ 0 h 11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83"/>
              <a:gd name="T25" fmla="*/ 0 h 1185"/>
              <a:gd name="T26" fmla="*/ 483 w 483"/>
              <a:gd name="T27" fmla="*/ 1185 h 11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83" h="1185">
                <a:moveTo>
                  <a:pt x="0" y="0"/>
                </a:moveTo>
                <a:lnTo>
                  <a:pt x="0" y="411"/>
                </a:lnTo>
                <a:lnTo>
                  <a:pt x="217" y="581"/>
                </a:lnTo>
                <a:lnTo>
                  <a:pt x="0" y="774"/>
                </a:lnTo>
                <a:lnTo>
                  <a:pt x="0" y="1185"/>
                </a:lnTo>
                <a:lnTo>
                  <a:pt x="483" y="847"/>
                </a:lnTo>
                <a:lnTo>
                  <a:pt x="483" y="29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6" name="Line 131"/>
          <p:cNvSpPr>
            <a:spLocks noChangeShapeType="1"/>
          </p:cNvSpPr>
          <p:nvPr/>
        </p:nvSpPr>
        <p:spPr bwMode="auto">
          <a:xfrm>
            <a:off x="6626224" y="2546350"/>
            <a:ext cx="0" cy="36258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9" name="Line 135"/>
          <p:cNvSpPr>
            <a:spLocks noChangeShapeType="1"/>
          </p:cNvSpPr>
          <p:nvPr/>
        </p:nvSpPr>
        <p:spPr bwMode="auto">
          <a:xfrm>
            <a:off x="6702424" y="3198812"/>
            <a:ext cx="0" cy="20986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1" name="Rectangle 138"/>
          <p:cNvSpPr>
            <a:spLocks noChangeArrowheads="1"/>
          </p:cNvSpPr>
          <p:nvPr/>
        </p:nvSpPr>
        <p:spPr bwMode="auto">
          <a:xfrm>
            <a:off x="8720137" y="2660650"/>
            <a:ext cx="192087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2" name="Line 139"/>
          <p:cNvSpPr>
            <a:spLocks noChangeShapeType="1"/>
          </p:cNvSpPr>
          <p:nvPr/>
        </p:nvSpPr>
        <p:spPr bwMode="auto">
          <a:xfrm>
            <a:off x="8489949" y="2928938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" name="AutoShape 140"/>
          <p:cNvSpPr>
            <a:spLocks noChangeArrowheads="1"/>
          </p:cNvSpPr>
          <p:nvPr/>
        </p:nvSpPr>
        <p:spPr bwMode="auto">
          <a:xfrm rot="10800000">
            <a:off x="6088062" y="4503738"/>
            <a:ext cx="498475" cy="192087"/>
          </a:xfrm>
          <a:custGeom>
            <a:avLst/>
            <a:gdLst>
              <a:gd name="T0" fmla="*/ 10065641 w 21600"/>
              <a:gd name="T1" fmla="*/ 854111 h 21600"/>
              <a:gd name="T2" fmla="*/ 5751801 w 21600"/>
              <a:gd name="T3" fmla="*/ 1708214 h 21600"/>
              <a:gd name="T4" fmla="*/ 1437939 w 21600"/>
              <a:gd name="T5" fmla="*/ 854111 h 21600"/>
              <a:gd name="T6" fmla="*/ 5751801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4" name="Line 141"/>
          <p:cNvSpPr>
            <a:spLocks noChangeShapeType="1"/>
          </p:cNvSpPr>
          <p:nvPr/>
        </p:nvSpPr>
        <p:spPr bwMode="auto">
          <a:xfrm rot="16200000" flipH="1">
            <a:off x="8965287" y="379253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5" name="Line 145"/>
          <p:cNvSpPr>
            <a:spLocks noChangeShapeType="1"/>
          </p:cNvSpPr>
          <p:nvPr/>
        </p:nvSpPr>
        <p:spPr bwMode="auto">
          <a:xfrm rot="16200000">
            <a:off x="6068218" y="4485481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6" name="Line 146"/>
          <p:cNvSpPr>
            <a:spLocks noChangeShapeType="1"/>
          </p:cNvSpPr>
          <p:nvPr/>
        </p:nvSpPr>
        <p:spPr bwMode="auto">
          <a:xfrm rot="16200000">
            <a:off x="5197474" y="5662612"/>
            <a:ext cx="1933575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7" name="Line 148"/>
          <p:cNvSpPr>
            <a:spLocks noChangeShapeType="1"/>
          </p:cNvSpPr>
          <p:nvPr/>
        </p:nvSpPr>
        <p:spPr bwMode="auto">
          <a:xfrm flipV="1">
            <a:off x="6510337" y="4695824"/>
            <a:ext cx="0" cy="2818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8" name="Line 149"/>
          <p:cNvSpPr>
            <a:spLocks noChangeShapeType="1"/>
          </p:cNvSpPr>
          <p:nvPr/>
        </p:nvSpPr>
        <p:spPr bwMode="auto">
          <a:xfrm>
            <a:off x="5761037" y="4977680"/>
            <a:ext cx="3266282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9" name="Line 150"/>
          <p:cNvSpPr>
            <a:spLocks noChangeShapeType="1"/>
          </p:cNvSpPr>
          <p:nvPr/>
        </p:nvSpPr>
        <p:spPr bwMode="auto">
          <a:xfrm flipH="1" flipV="1">
            <a:off x="9027317" y="2915443"/>
            <a:ext cx="1" cy="206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0" name="Line 151"/>
          <p:cNvSpPr>
            <a:spLocks noChangeShapeType="1"/>
          </p:cNvSpPr>
          <p:nvPr/>
        </p:nvSpPr>
        <p:spPr bwMode="auto">
          <a:xfrm flipV="1">
            <a:off x="8912224" y="2913063"/>
            <a:ext cx="1150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1" name="Text Box 152"/>
          <p:cNvSpPr txBox="1">
            <a:spLocks noChangeArrowheads="1"/>
          </p:cNvSpPr>
          <p:nvPr/>
        </p:nvSpPr>
        <p:spPr bwMode="auto">
          <a:xfrm>
            <a:off x="8830369" y="3832224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142" name="Line 153"/>
          <p:cNvSpPr>
            <a:spLocks noChangeShapeType="1"/>
          </p:cNvSpPr>
          <p:nvPr/>
        </p:nvSpPr>
        <p:spPr bwMode="auto">
          <a:xfrm flipV="1">
            <a:off x="5839098" y="4836751"/>
            <a:ext cx="339452" cy="5952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" name="Line 154"/>
          <p:cNvSpPr>
            <a:spLocks noChangeShapeType="1"/>
          </p:cNvSpPr>
          <p:nvPr/>
        </p:nvSpPr>
        <p:spPr bwMode="auto">
          <a:xfrm>
            <a:off x="8995669" y="6028531"/>
            <a:ext cx="4243" cy="600869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4" name="Line 155"/>
          <p:cNvSpPr>
            <a:spLocks noChangeShapeType="1"/>
          </p:cNvSpPr>
          <p:nvPr/>
        </p:nvSpPr>
        <p:spPr bwMode="auto">
          <a:xfrm>
            <a:off x="6164260" y="6629400"/>
            <a:ext cx="2853695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" name="Text Box 156"/>
          <p:cNvSpPr txBox="1">
            <a:spLocks noChangeArrowheads="1"/>
          </p:cNvSpPr>
          <p:nvPr/>
        </p:nvSpPr>
        <p:spPr bwMode="auto">
          <a:xfrm>
            <a:off x="5805487" y="4349602"/>
            <a:ext cx="4572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RegIn</a:t>
            </a:r>
            <a:endParaRPr lang="en-US" altLang="en-US" u="sng" dirty="0"/>
          </a:p>
        </p:txBody>
      </p:sp>
      <p:sp>
        <p:nvSpPr>
          <p:cNvPr id="146" name="Line 157"/>
          <p:cNvSpPr>
            <a:spLocks noChangeShapeType="1"/>
          </p:cNvSpPr>
          <p:nvPr/>
        </p:nvSpPr>
        <p:spPr bwMode="auto">
          <a:xfrm>
            <a:off x="8228012" y="21621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7" name="Text Box 158"/>
          <p:cNvSpPr txBox="1">
            <a:spLocks noChangeArrowheads="1"/>
          </p:cNvSpPr>
          <p:nvPr/>
        </p:nvSpPr>
        <p:spPr bwMode="auto">
          <a:xfrm>
            <a:off x="7962899" y="1970088"/>
            <a:ext cx="4968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ALUop</a:t>
            </a:r>
          </a:p>
        </p:txBody>
      </p:sp>
      <p:sp>
        <p:nvSpPr>
          <p:cNvPr id="148" name="Line 159"/>
          <p:cNvSpPr>
            <a:spLocks noChangeShapeType="1"/>
          </p:cNvSpPr>
          <p:nvPr/>
        </p:nvSpPr>
        <p:spPr bwMode="auto">
          <a:xfrm rot="16200000" flipH="1">
            <a:off x="8181974" y="21240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9" name="Text Box 160"/>
          <p:cNvSpPr txBox="1">
            <a:spLocks noChangeArrowheads="1"/>
          </p:cNvSpPr>
          <p:nvPr/>
        </p:nvSpPr>
        <p:spPr bwMode="auto">
          <a:xfrm>
            <a:off x="8221662" y="21224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150" name="Line 161"/>
          <p:cNvSpPr>
            <a:spLocks noChangeShapeType="1"/>
          </p:cNvSpPr>
          <p:nvPr/>
        </p:nvSpPr>
        <p:spPr bwMode="auto">
          <a:xfrm>
            <a:off x="8739030" y="5616575"/>
            <a:ext cx="0" cy="13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1" name="Text Box 162"/>
          <p:cNvSpPr txBox="1">
            <a:spLocks noChangeArrowheads="1"/>
          </p:cNvSpPr>
          <p:nvPr/>
        </p:nvSpPr>
        <p:spPr bwMode="auto">
          <a:xfrm>
            <a:off x="8534400" y="5326062"/>
            <a:ext cx="6080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MDRload</a:t>
            </a:r>
            <a:endParaRPr lang="en-US" altLang="en-US" u="sng" dirty="0"/>
          </a:p>
        </p:txBody>
      </p:sp>
      <p:sp>
        <p:nvSpPr>
          <p:cNvPr id="152" name="Line 163"/>
          <p:cNvSpPr>
            <a:spLocks noChangeShapeType="1"/>
          </p:cNvSpPr>
          <p:nvPr/>
        </p:nvSpPr>
        <p:spPr bwMode="auto">
          <a:xfrm>
            <a:off x="3936999" y="2162175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" name="Text Box 164"/>
          <p:cNvSpPr txBox="1">
            <a:spLocks noChangeArrowheads="1"/>
          </p:cNvSpPr>
          <p:nvPr/>
        </p:nvSpPr>
        <p:spPr bwMode="auto">
          <a:xfrm>
            <a:off x="3724441" y="1946275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IR2ld</a:t>
            </a:r>
            <a:endParaRPr lang="en-US" altLang="en-US" u="sng" dirty="0"/>
          </a:p>
        </p:txBody>
      </p:sp>
      <p:sp>
        <p:nvSpPr>
          <p:cNvPr id="154" name="Text Box 166"/>
          <p:cNvSpPr txBox="1">
            <a:spLocks noChangeArrowheads="1"/>
          </p:cNvSpPr>
          <p:nvPr/>
        </p:nvSpPr>
        <p:spPr bwMode="auto">
          <a:xfrm rot="10800000">
            <a:off x="8643242" y="2696955"/>
            <a:ext cx="307777" cy="436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ALUout</a:t>
            </a:r>
          </a:p>
        </p:txBody>
      </p:sp>
      <p:sp>
        <p:nvSpPr>
          <p:cNvPr id="155" name="Text Box 167"/>
          <p:cNvSpPr txBox="1">
            <a:spLocks noChangeArrowheads="1"/>
          </p:cNvSpPr>
          <p:nvPr/>
        </p:nvSpPr>
        <p:spPr bwMode="auto">
          <a:xfrm>
            <a:off x="5110162" y="2688679"/>
            <a:ext cx="354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 dirty="0"/>
              <a:t>RF</a:t>
            </a:r>
          </a:p>
        </p:txBody>
      </p:sp>
      <p:sp>
        <p:nvSpPr>
          <p:cNvPr id="156" name="Line 168"/>
          <p:cNvSpPr>
            <a:spLocks noChangeShapeType="1"/>
          </p:cNvSpPr>
          <p:nvPr/>
        </p:nvSpPr>
        <p:spPr bwMode="auto">
          <a:xfrm>
            <a:off x="5510212" y="22383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7" name="Text Box 169"/>
          <p:cNvSpPr txBox="1">
            <a:spLocks noChangeArrowheads="1"/>
          </p:cNvSpPr>
          <p:nvPr/>
        </p:nvSpPr>
        <p:spPr bwMode="auto">
          <a:xfrm>
            <a:off x="5249862" y="2046288"/>
            <a:ext cx="5556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RFWrite</a:t>
            </a:r>
          </a:p>
        </p:txBody>
      </p:sp>
      <p:sp>
        <p:nvSpPr>
          <p:cNvPr id="158" name="Rectangle 170"/>
          <p:cNvSpPr>
            <a:spLocks noChangeArrowheads="1"/>
          </p:cNvSpPr>
          <p:nvPr/>
        </p:nvSpPr>
        <p:spPr bwMode="auto">
          <a:xfrm>
            <a:off x="8029574" y="3927475"/>
            <a:ext cx="192088" cy="1920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9" name="Rectangle 171"/>
          <p:cNvSpPr>
            <a:spLocks noChangeArrowheads="1"/>
          </p:cNvSpPr>
          <p:nvPr/>
        </p:nvSpPr>
        <p:spPr bwMode="auto">
          <a:xfrm>
            <a:off x="8221662" y="3927475"/>
            <a:ext cx="192087" cy="1920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60" name="Text Box 172"/>
          <p:cNvSpPr txBox="1">
            <a:spLocks noChangeArrowheads="1"/>
          </p:cNvSpPr>
          <p:nvPr/>
        </p:nvSpPr>
        <p:spPr bwMode="auto">
          <a:xfrm>
            <a:off x="8029574" y="3927475"/>
            <a:ext cx="2571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N</a:t>
            </a:r>
          </a:p>
        </p:txBody>
      </p:sp>
      <p:sp>
        <p:nvSpPr>
          <p:cNvPr id="161" name="Text Box 173"/>
          <p:cNvSpPr txBox="1">
            <a:spLocks noChangeArrowheads="1"/>
          </p:cNvSpPr>
          <p:nvPr/>
        </p:nvSpPr>
        <p:spPr bwMode="auto">
          <a:xfrm>
            <a:off x="8221662" y="3927475"/>
            <a:ext cx="2460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</a:t>
            </a:r>
          </a:p>
        </p:txBody>
      </p:sp>
      <p:sp>
        <p:nvSpPr>
          <p:cNvPr id="162" name="Line 174"/>
          <p:cNvSpPr>
            <a:spLocks noChangeShapeType="1"/>
          </p:cNvSpPr>
          <p:nvPr/>
        </p:nvSpPr>
        <p:spPr bwMode="auto">
          <a:xfrm>
            <a:off x="8105774" y="3659188"/>
            <a:ext cx="0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3" name="Line 175"/>
          <p:cNvSpPr>
            <a:spLocks noChangeShapeType="1"/>
          </p:cNvSpPr>
          <p:nvPr/>
        </p:nvSpPr>
        <p:spPr bwMode="auto">
          <a:xfrm>
            <a:off x="8297862" y="3544888"/>
            <a:ext cx="0" cy="382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" name="Line 176"/>
          <p:cNvSpPr>
            <a:spLocks noChangeShapeType="1"/>
          </p:cNvSpPr>
          <p:nvPr/>
        </p:nvSpPr>
        <p:spPr bwMode="auto">
          <a:xfrm>
            <a:off x="7799387" y="4043363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5" name="Text Box 177"/>
          <p:cNvSpPr txBox="1">
            <a:spLocks noChangeArrowheads="1"/>
          </p:cNvSpPr>
          <p:nvPr/>
        </p:nvSpPr>
        <p:spPr bwMode="auto">
          <a:xfrm>
            <a:off x="7536895" y="4048918"/>
            <a:ext cx="6191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FlagWrite</a:t>
            </a:r>
            <a:endParaRPr lang="en-US" altLang="en-US" u="sng" dirty="0"/>
          </a:p>
        </p:txBody>
      </p:sp>
      <p:sp>
        <p:nvSpPr>
          <p:cNvPr id="166" name="Line 178"/>
          <p:cNvSpPr>
            <a:spLocks noChangeShapeType="1"/>
          </p:cNvSpPr>
          <p:nvPr/>
        </p:nvSpPr>
        <p:spPr bwMode="auto">
          <a:xfrm>
            <a:off x="8143874" y="4119563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7" name="Line 179"/>
          <p:cNvSpPr>
            <a:spLocks noChangeShapeType="1"/>
          </p:cNvSpPr>
          <p:nvPr/>
        </p:nvSpPr>
        <p:spPr bwMode="auto">
          <a:xfrm>
            <a:off x="8297862" y="4119563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8" name="Line 180"/>
          <p:cNvSpPr>
            <a:spLocks noChangeShapeType="1"/>
          </p:cNvSpPr>
          <p:nvPr/>
        </p:nvSpPr>
        <p:spPr bwMode="auto">
          <a:xfrm flipV="1">
            <a:off x="883860" y="391794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9" name="Text Box 181"/>
          <p:cNvSpPr txBox="1">
            <a:spLocks noChangeArrowheads="1"/>
          </p:cNvSpPr>
          <p:nvPr/>
        </p:nvSpPr>
        <p:spPr bwMode="auto">
          <a:xfrm>
            <a:off x="570725" y="4003675"/>
            <a:ext cx="5397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PCwrite</a:t>
            </a:r>
            <a:endParaRPr lang="en-US" altLang="en-US" u="sng" dirty="0"/>
          </a:p>
        </p:txBody>
      </p:sp>
      <p:sp>
        <p:nvSpPr>
          <p:cNvPr id="170" name="Line 182"/>
          <p:cNvSpPr>
            <a:spLocks noChangeShapeType="1"/>
          </p:cNvSpPr>
          <p:nvPr/>
        </p:nvSpPr>
        <p:spPr bwMode="auto">
          <a:xfrm flipV="1">
            <a:off x="8566149" y="1201738"/>
            <a:ext cx="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1" name="Line 183"/>
          <p:cNvSpPr>
            <a:spLocks noChangeShapeType="1"/>
          </p:cNvSpPr>
          <p:nvPr/>
        </p:nvSpPr>
        <p:spPr bwMode="auto">
          <a:xfrm flipH="1">
            <a:off x="269875" y="1201738"/>
            <a:ext cx="82970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2" name="Line 184"/>
          <p:cNvSpPr>
            <a:spLocks noChangeShapeType="1"/>
          </p:cNvSpPr>
          <p:nvPr/>
        </p:nvSpPr>
        <p:spPr bwMode="auto">
          <a:xfrm>
            <a:off x="269875" y="1210469"/>
            <a:ext cx="0" cy="2171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3" name="Line 185"/>
          <p:cNvSpPr>
            <a:spLocks noChangeShapeType="1"/>
          </p:cNvSpPr>
          <p:nvPr/>
        </p:nvSpPr>
        <p:spPr bwMode="auto">
          <a:xfrm flipV="1">
            <a:off x="583408" y="3567112"/>
            <a:ext cx="21193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" name="Line 186"/>
          <p:cNvSpPr>
            <a:spLocks noChangeShapeType="1"/>
          </p:cNvSpPr>
          <p:nvPr/>
        </p:nvSpPr>
        <p:spPr bwMode="auto">
          <a:xfrm rot="16200000" flipH="1">
            <a:off x="8528049" y="14319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5" name="Text Box 187"/>
          <p:cNvSpPr txBox="1">
            <a:spLocks noChangeArrowheads="1"/>
          </p:cNvSpPr>
          <p:nvPr/>
        </p:nvSpPr>
        <p:spPr bwMode="auto">
          <a:xfrm>
            <a:off x="8413749" y="14700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76" name="Line 188"/>
          <p:cNvSpPr>
            <a:spLocks noChangeShapeType="1"/>
          </p:cNvSpPr>
          <p:nvPr/>
        </p:nvSpPr>
        <p:spPr bwMode="auto">
          <a:xfrm>
            <a:off x="4321174" y="4389438"/>
            <a:ext cx="2887663" cy="70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7" name="Line 189"/>
          <p:cNvSpPr>
            <a:spLocks noChangeShapeType="1"/>
          </p:cNvSpPr>
          <p:nvPr/>
        </p:nvSpPr>
        <p:spPr bwMode="auto">
          <a:xfrm>
            <a:off x="4321174" y="4197350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8" name="Text Box 190"/>
          <p:cNvSpPr txBox="1">
            <a:spLocks noChangeArrowheads="1"/>
          </p:cNvSpPr>
          <p:nvPr/>
        </p:nvSpPr>
        <p:spPr bwMode="auto">
          <a:xfrm>
            <a:off x="4244974" y="4197350"/>
            <a:ext cx="438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Imm3</a:t>
            </a:r>
          </a:p>
        </p:txBody>
      </p:sp>
      <p:sp>
        <p:nvSpPr>
          <p:cNvPr id="179" name="Rectangle 191"/>
          <p:cNvSpPr>
            <a:spLocks noChangeArrowheads="1"/>
          </p:cNvSpPr>
          <p:nvPr/>
        </p:nvSpPr>
        <p:spPr bwMode="auto">
          <a:xfrm>
            <a:off x="5051424" y="4235450"/>
            <a:ext cx="190500" cy="268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ZE</a:t>
            </a:r>
          </a:p>
        </p:txBody>
      </p:sp>
      <p:sp>
        <p:nvSpPr>
          <p:cNvPr id="182" name="Text Box 194"/>
          <p:cNvSpPr txBox="1">
            <a:spLocks noChangeArrowheads="1"/>
          </p:cNvSpPr>
          <p:nvPr/>
        </p:nvSpPr>
        <p:spPr bwMode="auto">
          <a:xfrm>
            <a:off x="4359274" y="26606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183" name="Text Box 195"/>
          <p:cNvSpPr txBox="1">
            <a:spLocks noChangeArrowheads="1"/>
          </p:cNvSpPr>
          <p:nvPr/>
        </p:nvSpPr>
        <p:spPr bwMode="auto">
          <a:xfrm>
            <a:off x="4359274" y="22764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86" name="Text Box 198"/>
          <p:cNvSpPr txBox="1">
            <a:spLocks noChangeArrowheads="1"/>
          </p:cNvSpPr>
          <p:nvPr/>
        </p:nvSpPr>
        <p:spPr bwMode="auto">
          <a:xfrm>
            <a:off x="7129955" y="3121025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000</a:t>
            </a:r>
            <a:endParaRPr lang="en-US" altLang="en-US" dirty="0"/>
          </a:p>
        </p:txBody>
      </p:sp>
      <p:sp>
        <p:nvSpPr>
          <p:cNvPr id="188" name="Text Box 200"/>
          <p:cNvSpPr txBox="1">
            <a:spLocks noChangeArrowheads="1"/>
          </p:cNvSpPr>
          <p:nvPr/>
        </p:nvSpPr>
        <p:spPr bwMode="auto">
          <a:xfrm>
            <a:off x="7129955" y="3735388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001</a:t>
            </a:r>
            <a:endParaRPr lang="en-US" altLang="en-US" dirty="0"/>
          </a:p>
        </p:txBody>
      </p:sp>
      <p:sp>
        <p:nvSpPr>
          <p:cNvPr id="189" name="Text Box 201"/>
          <p:cNvSpPr txBox="1">
            <a:spLocks noChangeArrowheads="1"/>
          </p:cNvSpPr>
          <p:nvPr/>
        </p:nvSpPr>
        <p:spPr bwMode="auto">
          <a:xfrm>
            <a:off x="7129955" y="4043363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010</a:t>
            </a:r>
            <a:endParaRPr lang="en-US" altLang="en-US" dirty="0"/>
          </a:p>
        </p:txBody>
      </p:sp>
      <p:sp>
        <p:nvSpPr>
          <p:cNvPr id="190" name="Text Box 202"/>
          <p:cNvSpPr txBox="1">
            <a:spLocks noChangeArrowheads="1"/>
          </p:cNvSpPr>
          <p:nvPr/>
        </p:nvSpPr>
        <p:spPr bwMode="auto">
          <a:xfrm>
            <a:off x="7129955" y="4273550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011</a:t>
            </a:r>
            <a:endParaRPr lang="en-US" altLang="en-US" dirty="0"/>
          </a:p>
        </p:txBody>
      </p:sp>
      <p:sp>
        <p:nvSpPr>
          <p:cNvPr id="191" name="Text Box 203"/>
          <p:cNvSpPr txBox="1">
            <a:spLocks noChangeArrowheads="1"/>
          </p:cNvSpPr>
          <p:nvPr/>
        </p:nvSpPr>
        <p:spPr bwMode="auto">
          <a:xfrm>
            <a:off x="8059737" y="2852738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ALU</a:t>
            </a:r>
          </a:p>
        </p:txBody>
      </p:sp>
      <p:sp>
        <p:nvSpPr>
          <p:cNvPr id="200" name="Freeform 125"/>
          <p:cNvSpPr>
            <a:spLocks/>
          </p:cNvSpPr>
          <p:nvPr/>
        </p:nvSpPr>
        <p:spPr bwMode="auto">
          <a:xfrm rot="5400000">
            <a:off x="761594" y="4390372"/>
            <a:ext cx="257987" cy="661193"/>
          </a:xfrm>
          <a:custGeom>
            <a:avLst/>
            <a:gdLst>
              <a:gd name="T0" fmla="*/ 0 w 483"/>
              <a:gd name="T1" fmla="*/ 0 h 1185"/>
              <a:gd name="T2" fmla="*/ 0 w 483"/>
              <a:gd name="T3" fmla="*/ 652463 h 1185"/>
              <a:gd name="T4" fmla="*/ 344487 w 483"/>
              <a:gd name="T5" fmla="*/ 922338 h 1185"/>
              <a:gd name="T6" fmla="*/ 0 w 483"/>
              <a:gd name="T7" fmla="*/ 1228725 h 1185"/>
              <a:gd name="T8" fmla="*/ 0 w 483"/>
              <a:gd name="T9" fmla="*/ 1881188 h 1185"/>
              <a:gd name="T10" fmla="*/ 766762 w 483"/>
              <a:gd name="T11" fmla="*/ 1344613 h 1185"/>
              <a:gd name="T12" fmla="*/ 766762 w 483"/>
              <a:gd name="T13" fmla="*/ 460375 h 1185"/>
              <a:gd name="T14" fmla="*/ 0 w 483"/>
              <a:gd name="T15" fmla="*/ 0 h 11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83"/>
              <a:gd name="T25" fmla="*/ 0 h 1185"/>
              <a:gd name="T26" fmla="*/ 483 w 483"/>
              <a:gd name="T27" fmla="*/ 1185 h 11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83" h="1185">
                <a:moveTo>
                  <a:pt x="0" y="0"/>
                </a:moveTo>
                <a:lnTo>
                  <a:pt x="0" y="411"/>
                </a:lnTo>
                <a:lnTo>
                  <a:pt x="217" y="581"/>
                </a:lnTo>
                <a:lnTo>
                  <a:pt x="0" y="774"/>
                </a:lnTo>
                <a:lnTo>
                  <a:pt x="0" y="1185"/>
                </a:lnTo>
                <a:lnTo>
                  <a:pt x="483" y="847"/>
                </a:lnTo>
                <a:lnTo>
                  <a:pt x="483" y="29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1" name="Line 175"/>
          <p:cNvSpPr>
            <a:spLocks noChangeShapeType="1"/>
          </p:cNvSpPr>
          <p:nvPr/>
        </p:nvSpPr>
        <p:spPr bwMode="auto">
          <a:xfrm flipH="1">
            <a:off x="1132644" y="3533770"/>
            <a:ext cx="3932" cy="10677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2" name="Line 175"/>
          <p:cNvSpPr>
            <a:spLocks noChangeShapeType="1"/>
          </p:cNvSpPr>
          <p:nvPr/>
        </p:nvSpPr>
        <p:spPr bwMode="auto">
          <a:xfrm>
            <a:off x="660364" y="4429125"/>
            <a:ext cx="0" cy="1723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3" name="AutoShape 11"/>
          <p:cNvSpPr>
            <a:spLocks noChangeArrowheads="1"/>
          </p:cNvSpPr>
          <p:nvPr/>
        </p:nvSpPr>
        <p:spPr bwMode="auto">
          <a:xfrm rot="16200000">
            <a:off x="180183" y="3467894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" name="Line 13"/>
          <p:cNvSpPr>
            <a:spLocks noChangeShapeType="1"/>
          </p:cNvSpPr>
          <p:nvPr/>
        </p:nvSpPr>
        <p:spPr bwMode="auto">
          <a:xfrm flipH="1">
            <a:off x="621507" y="3486944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6" name="Text Box 14"/>
          <p:cNvSpPr txBox="1">
            <a:spLocks noChangeArrowheads="1"/>
          </p:cNvSpPr>
          <p:nvPr/>
        </p:nvSpPr>
        <p:spPr bwMode="auto">
          <a:xfrm>
            <a:off x="507207" y="3334544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207" name="Line 25"/>
          <p:cNvSpPr>
            <a:spLocks noChangeShapeType="1"/>
          </p:cNvSpPr>
          <p:nvPr/>
        </p:nvSpPr>
        <p:spPr bwMode="auto">
          <a:xfrm>
            <a:off x="505620" y="3142457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8" name="Text Box 26"/>
          <p:cNvSpPr txBox="1">
            <a:spLocks noChangeArrowheads="1"/>
          </p:cNvSpPr>
          <p:nvPr/>
        </p:nvSpPr>
        <p:spPr bwMode="auto">
          <a:xfrm>
            <a:off x="250746" y="2950369"/>
            <a:ext cx="4764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smtClean="0"/>
              <a:t>PCSel</a:t>
            </a:r>
            <a:endParaRPr lang="en-US" altLang="en-US" u="sng" dirty="0"/>
          </a:p>
        </p:txBody>
      </p:sp>
      <p:sp>
        <p:nvSpPr>
          <p:cNvPr id="209" name="Text Box 192"/>
          <p:cNvSpPr txBox="1">
            <a:spLocks noChangeArrowheads="1"/>
          </p:cNvSpPr>
          <p:nvPr/>
        </p:nvSpPr>
        <p:spPr bwMode="auto">
          <a:xfrm>
            <a:off x="310357" y="3266282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210" name="Text Box 193"/>
          <p:cNvSpPr txBox="1">
            <a:spLocks noChangeArrowheads="1"/>
          </p:cNvSpPr>
          <p:nvPr/>
        </p:nvSpPr>
        <p:spPr bwMode="auto">
          <a:xfrm>
            <a:off x="315120" y="3602832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211" name="Text Box 14"/>
          <p:cNvSpPr txBox="1">
            <a:spLocks noChangeArrowheads="1"/>
          </p:cNvSpPr>
          <p:nvPr/>
        </p:nvSpPr>
        <p:spPr bwMode="auto">
          <a:xfrm>
            <a:off x="538957" y="4242446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212" name="Line 133"/>
          <p:cNvSpPr>
            <a:spLocks noChangeShapeType="1"/>
          </p:cNvSpPr>
          <p:nvPr/>
        </p:nvSpPr>
        <p:spPr bwMode="auto">
          <a:xfrm flipV="1">
            <a:off x="269875" y="3381708"/>
            <a:ext cx="121445" cy="5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3" name="Line 135"/>
          <p:cNvSpPr>
            <a:spLocks noChangeShapeType="1"/>
          </p:cNvSpPr>
          <p:nvPr/>
        </p:nvSpPr>
        <p:spPr bwMode="auto">
          <a:xfrm flipV="1">
            <a:off x="890588" y="4849962"/>
            <a:ext cx="0" cy="25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4" name="Line 130"/>
          <p:cNvSpPr>
            <a:spLocks noChangeShapeType="1"/>
          </p:cNvSpPr>
          <p:nvPr/>
        </p:nvSpPr>
        <p:spPr bwMode="auto">
          <a:xfrm flipV="1">
            <a:off x="279566" y="5105400"/>
            <a:ext cx="6042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" name="Line 124"/>
          <p:cNvSpPr>
            <a:spLocks noChangeShapeType="1"/>
          </p:cNvSpPr>
          <p:nvPr/>
        </p:nvSpPr>
        <p:spPr bwMode="auto">
          <a:xfrm>
            <a:off x="279566" y="3698875"/>
            <a:ext cx="0" cy="1409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6" name="Line 133"/>
          <p:cNvSpPr>
            <a:spLocks noChangeShapeType="1"/>
          </p:cNvSpPr>
          <p:nvPr/>
        </p:nvSpPr>
        <p:spPr bwMode="auto">
          <a:xfrm flipV="1">
            <a:off x="269875" y="3698875"/>
            <a:ext cx="121445" cy="5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2" name="Rectangle 27"/>
          <p:cNvSpPr>
            <a:spLocks noChangeArrowheads="1"/>
          </p:cNvSpPr>
          <p:nvPr/>
        </p:nvSpPr>
        <p:spPr bwMode="auto">
          <a:xfrm>
            <a:off x="3304382" y="2401887"/>
            <a:ext cx="192087" cy="126841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IR1</a:t>
            </a:r>
            <a:endParaRPr lang="en-US" altLang="en-US" dirty="0"/>
          </a:p>
        </p:txBody>
      </p:sp>
      <p:sp>
        <p:nvSpPr>
          <p:cNvPr id="193" name="Line 34"/>
          <p:cNvSpPr>
            <a:spLocks noChangeShapeType="1"/>
          </p:cNvSpPr>
          <p:nvPr/>
        </p:nvSpPr>
        <p:spPr bwMode="auto">
          <a:xfrm flipV="1">
            <a:off x="3505198" y="3045619"/>
            <a:ext cx="354014" cy="21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" name="Line 163"/>
          <p:cNvSpPr>
            <a:spLocks noChangeShapeType="1"/>
          </p:cNvSpPr>
          <p:nvPr/>
        </p:nvSpPr>
        <p:spPr bwMode="auto">
          <a:xfrm>
            <a:off x="3400425" y="2127189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5" name="Text Box 164"/>
          <p:cNvSpPr txBox="1">
            <a:spLocks noChangeArrowheads="1"/>
          </p:cNvSpPr>
          <p:nvPr/>
        </p:nvSpPr>
        <p:spPr bwMode="auto">
          <a:xfrm>
            <a:off x="3187868" y="1911289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IR1ld</a:t>
            </a:r>
            <a:endParaRPr lang="en-US" altLang="en-US" u="sng" dirty="0"/>
          </a:p>
        </p:txBody>
      </p:sp>
      <p:sp>
        <p:nvSpPr>
          <p:cNvPr id="196" name="Rectangle 27"/>
          <p:cNvSpPr>
            <a:spLocks noChangeArrowheads="1"/>
          </p:cNvSpPr>
          <p:nvPr/>
        </p:nvSpPr>
        <p:spPr bwMode="auto">
          <a:xfrm>
            <a:off x="6367462" y="1684339"/>
            <a:ext cx="192087" cy="469106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IR3</a:t>
            </a:r>
            <a:endParaRPr lang="en-US" altLang="en-US" dirty="0"/>
          </a:p>
        </p:txBody>
      </p:sp>
      <p:sp>
        <p:nvSpPr>
          <p:cNvPr id="197" name="Line 105"/>
          <p:cNvSpPr>
            <a:spLocks noChangeShapeType="1"/>
          </p:cNvSpPr>
          <p:nvPr/>
        </p:nvSpPr>
        <p:spPr bwMode="auto">
          <a:xfrm>
            <a:off x="4128293" y="1848644"/>
            <a:ext cx="5037" cy="1209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8" name="Line 104"/>
          <p:cNvSpPr>
            <a:spLocks noChangeShapeType="1"/>
          </p:cNvSpPr>
          <p:nvPr/>
        </p:nvSpPr>
        <p:spPr bwMode="auto">
          <a:xfrm>
            <a:off x="4128292" y="1848644"/>
            <a:ext cx="22391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9" name="Line 109"/>
          <p:cNvSpPr>
            <a:spLocks noChangeShapeType="1"/>
          </p:cNvSpPr>
          <p:nvPr/>
        </p:nvSpPr>
        <p:spPr bwMode="auto">
          <a:xfrm flipH="1">
            <a:off x="5800206" y="1757449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4" name="Text Box 110"/>
          <p:cNvSpPr txBox="1">
            <a:spLocks noChangeArrowheads="1"/>
          </p:cNvSpPr>
          <p:nvPr/>
        </p:nvSpPr>
        <p:spPr bwMode="auto">
          <a:xfrm>
            <a:off x="5646880" y="1684339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18" name="Line 163"/>
          <p:cNvSpPr>
            <a:spLocks noChangeShapeType="1"/>
          </p:cNvSpPr>
          <p:nvPr/>
        </p:nvSpPr>
        <p:spPr bwMode="auto">
          <a:xfrm>
            <a:off x="6453813" y="1422641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9" name="Text Box 164"/>
          <p:cNvSpPr txBox="1">
            <a:spLocks noChangeArrowheads="1"/>
          </p:cNvSpPr>
          <p:nvPr/>
        </p:nvSpPr>
        <p:spPr bwMode="auto">
          <a:xfrm>
            <a:off x="6109811" y="1206741"/>
            <a:ext cx="68800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IR3R1R2ld</a:t>
            </a:r>
            <a:endParaRPr lang="en-US" altLang="en-US" u="sng" dirty="0"/>
          </a:p>
        </p:txBody>
      </p:sp>
      <p:sp>
        <p:nvSpPr>
          <p:cNvPr id="220" name="Line 163"/>
          <p:cNvSpPr>
            <a:spLocks noChangeShapeType="1"/>
          </p:cNvSpPr>
          <p:nvPr/>
        </p:nvSpPr>
        <p:spPr bwMode="auto">
          <a:xfrm>
            <a:off x="6463505" y="2162175"/>
            <a:ext cx="0" cy="125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1" name="Line 163"/>
          <p:cNvSpPr>
            <a:spLocks noChangeShapeType="1"/>
          </p:cNvSpPr>
          <p:nvPr/>
        </p:nvSpPr>
        <p:spPr bwMode="auto">
          <a:xfrm>
            <a:off x="6463505" y="2807494"/>
            <a:ext cx="0" cy="125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7" name="Rectangle 27"/>
          <p:cNvSpPr>
            <a:spLocks noChangeArrowheads="1"/>
          </p:cNvSpPr>
          <p:nvPr/>
        </p:nvSpPr>
        <p:spPr bwMode="auto">
          <a:xfrm>
            <a:off x="8710776" y="1683040"/>
            <a:ext cx="192087" cy="469106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IR4</a:t>
            </a:r>
            <a:endParaRPr lang="en-US" altLang="en-US" dirty="0"/>
          </a:p>
        </p:txBody>
      </p:sp>
      <p:sp>
        <p:nvSpPr>
          <p:cNvPr id="222" name="Line 163"/>
          <p:cNvSpPr>
            <a:spLocks noChangeShapeType="1"/>
          </p:cNvSpPr>
          <p:nvPr/>
        </p:nvSpPr>
        <p:spPr bwMode="auto">
          <a:xfrm>
            <a:off x="8797127" y="1421342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3" name="Text Box 164"/>
          <p:cNvSpPr txBox="1">
            <a:spLocks noChangeArrowheads="1"/>
          </p:cNvSpPr>
          <p:nvPr/>
        </p:nvSpPr>
        <p:spPr bwMode="auto">
          <a:xfrm>
            <a:off x="8584572" y="1205442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IR4ld</a:t>
            </a:r>
            <a:endParaRPr lang="en-US" altLang="en-US" u="sng" dirty="0"/>
          </a:p>
        </p:txBody>
      </p:sp>
      <p:sp>
        <p:nvSpPr>
          <p:cNvPr id="224" name="Line 163"/>
          <p:cNvSpPr>
            <a:spLocks noChangeShapeType="1"/>
          </p:cNvSpPr>
          <p:nvPr/>
        </p:nvSpPr>
        <p:spPr bwMode="auto">
          <a:xfrm>
            <a:off x="8806818" y="2160876"/>
            <a:ext cx="9361" cy="482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" name="Line 104"/>
          <p:cNvSpPr>
            <a:spLocks noChangeShapeType="1"/>
          </p:cNvSpPr>
          <p:nvPr/>
        </p:nvSpPr>
        <p:spPr bwMode="auto">
          <a:xfrm>
            <a:off x="6548438" y="1856083"/>
            <a:ext cx="217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6" name="Line 109"/>
          <p:cNvSpPr>
            <a:spLocks noChangeShapeType="1"/>
          </p:cNvSpPr>
          <p:nvPr/>
        </p:nvSpPr>
        <p:spPr bwMode="auto">
          <a:xfrm flipH="1">
            <a:off x="7922153" y="1749510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7" name="Text Box 110"/>
          <p:cNvSpPr txBox="1">
            <a:spLocks noChangeArrowheads="1"/>
          </p:cNvSpPr>
          <p:nvPr/>
        </p:nvSpPr>
        <p:spPr bwMode="auto">
          <a:xfrm>
            <a:off x="7768827" y="16764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29" name="Line 151"/>
          <p:cNvSpPr>
            <a:spLocks noChangeShapeType="1"/>
          </p:cNvSpPr>
          <p:nvPr/>
        </p:nvSpPr>
        <p:spPr bwMode="auto">
          <a:xfrm flipV="1">
            <a:off x="8902863" y="1783556"/>
            <a:ext cx="1150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0" name="Line 150"/>
          <p:cNvSpPr>
            <a:spLocks noChangeShapeType="1"/>
          </p:cNvSpPr>
          <p:nvPr/>
        </p:nvSpPr>
        <p:spPr bwMode="auto">
          <a:xfrm flipH="1" flipV="1">
            <a:off x="9017956" y="971550"/>
            <a:ext cx="9361" cy="8120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1" name="Line 149"/>
          <p:cNvSpPr>
            <a:spLocks noChangeShapeType="1"/>
          </p:cNvSpPr>
          <p:nvPr/>
        </p:nvSpPr>
        <p:spPr bwMode="auto">
          <a:xfrm flipV="1">
            <a:off x="4694236" y="971548"/>
            <a:ext cx="4323721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4" name="Text Box 94"/>
          <p:cNvSpPr txBox="1">
            <a:spLocks noChangeArrowheads="1"/>
          </p:cNvSpPr>
          <p:nvPr/>
        </p:nvSpPr>
        <p:spPr bwMode="auto">
          <a:xfrm>
            <a:off x="7240587" y="787398"/>
            <a:ext cx="203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2</a:t>
            </a:r>
          </a:p>
        </p:txBody>
      </p:sp>
      <p:sp>
        <p:nvSpPr>
          <p:cNvPr id="235" name="Line 116"/>
          <p:cNvSpPr>
            <a:spLocks noChangeShapeType="1"/>
          </p:cNvSpPr>
          <p:nvPr/>
        </p:nvSpPr>
        <p:spPr bwMode="auto">
          <a:xfrm flipH="1">
            <a:off x="7365999" y="894554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" name="AutoShape 11"/>
          <p:cNvSpPr>
            <a:spLocks noChangeArrowheads="1"/>
          </p:cNvSpPr>
          <p:nvPr/>
        </p:nvSpPr>
        <p:spPr bwMode="auto">
          <a:xfrm rot="16200000">
            <a:off x="5734733" y="2361472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7" name="Line 12"/>
          <p:cNvSpPr>
            <a:spLocks noChangeShapeType="1"/>
          </p:cNvSpPr>
          <p:nvPr/>
        </p:nvSpPr>
        <p:spPr bwMode="auto">
          <a:xfrm>
            <a:off x="6137957" y="2458310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8" name="Line 13"/>
          <p:cNvSpPr>
            <a:spLocks noChangeShapeType="1"/>
          </p:cNvSpPr>
          <p:nvPr/>
        </p:nvSpPr>
        <p:spPr bwMode="auto">
          <a:xfrm flipH="1">
            <a:off x="6176057" y="2380522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9" name="Text Box 14"/>
          <p:cNvSpPr txBox="1">
            <a:spLocks noChangeArrowheads="1"/>
          </p:cNvSpPr>
          <p:nvPr/>
        </p:nvSpPr>
        <p:spPr bwMode="auto">
          <a:xfrm>
            <a:off x="6061757" y="2228122"/>
            <a:ext cx="24130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40" name="Text Box 192"/>
          <p:cNvSpPr txBox="1">
            <a:spLocks noChangeArrowheads="1"/>
          </p:cNvSpPr>
          <p:nvPr/>
        </p:nvSpPr>
        <p:spPr bwMode="auto">
          <a:xfrm>
            <a:off x="5860308" y="2159860"/>
            <a:ext cx="30008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00</a:t>
            </a:r>
            <a:endParaRPr lang="en-US" altLang="en-US" dirty="0"/>
          </a:p>
        </p:txBody>
      </p:sp>
      <p:sp>
        <p:nvSpPr>
          <p:cNvPr id="241" name="Text Box 193"/>
          <p:cNvSpPr txBox="1">
            <a:spLocks noChangeArrowheads="1"/>
          </p:cNvSpPr>
          <p:nvPr/>
        </p:nvSpPr>
        <p:spPr bwMode="auto">
          <a:xfrm>
            <a:off x="5861543" y="2496410"/>
            <a:ext cx="30008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10</a:t>
            </a:r>
            <a:endParaRPr lang="en-US" altLang="en-US" dirty="0"/>
          </a:p>
        </p:txBody>
      </p:sp>
      <p:sp>
        <p:nvSpPr>
          <p:cNvPr id="243" name="AutoShape 11"/>
          <p:cNvSpPr>
            <a:spLocks noChangeArrowheads="1"/>
          </p:cNvSpPr>
          <p:nvPr/>
        </p:nvSpPr>
        <p:spPr bwMode="auto">
          <a:xfrm rot="16200000">
            <a:off x="5737226" y="3017043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4" name="Line 12"/>
          <p:cNvSpPr>
            <a:spLocks noChangeShapeType="1"/>
          </p:cNvSpPr>
          <p:nvPr/>
        </p:nvSpPr>
        <p:spPr bwMode="auto">
          <a:xfrm>
            <a:off x="6140450" y="3113881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" name="Line 13"/>
          <p:cNvSpPr>
            <a:spLocks noChangeShapeType="1"/>
          </p:cNvSpPr>
          <p:nvPr/>
        </p:nvSpPr>
        <p:spPr bwMode="auto">
          <a:xfrm flipH="1">
            <a:off x="6178550" y="3036093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" name="Text Box 14"/>
          <p:cNvSpPr txBox="1">
            <a:spLocks noChangeArrowheads="1"/>
          </p:cNvSpPr>
          <p:nvPr/>
        </p:nvSpPr>
        <p:spPr bwMode="auto">
          <a:xfrm>
            <a:off x="6064250" y="2883693"/>
            <a:ext cx="24130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47" name="Text Box 192"/>
          <p:cNvSpPr txBox="1">
            <a:spLocks noChangeArrowheads="1"/>
          </p:cNvSpPr>
          <p:nvPr/>
        </p:nvSpPr>
        <p:spPr bwMode="auto">
          <a:xfrm>
            <a:off x="5869818" y="2815431"/>
            <a:ext cx="30008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n-US" dirty="0" smtClean="0"/>
              <a:t>00</a:t>
            </a:r>
            <a:endParaRPr lang="en-US" altLang="en-US" dirty="0"/>
          </a:p>
        </p:txBody>
      </p:sp>
      <p:sp>
        <p:nvSpPr>
          <p:cNvPr id="248" name="Text Box 193"/>
          <p:cNvSpPr txBox="1">
            <a:spLocks noChangeArrowheads="1"/>
          </p:cNvSpPr>
          <p:nvPr/>
        </p:nvSpPr>
        <p:spPr bwMode="auto">
          <a:xfrm>
            <a:off x="5869670" y="3151981"/>
            <a:ext cx="30008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n-US" dirty="0" smtClean="0"/>
              <a:t>10</a:t>
            </a:r>
            <a:endParaRPr lang="en-US" altLang="en-US" dirty="0"/>
          </a:p>
        </p:txBody>
      </p:sp>
      <p:sp>
        <p:nvSpPr>
          <p:cNvPr id="249" name="Line 135"/>
          <p:cNvSpPr>
            <a:spLocks noChangeShapeType="1"/>
          </p:cNvSpPr>
          <p:nvPr/>
        </p:nvSpPr>
        <p:spPr bwMode="auto">
          <a:xfrm flipV="1">
            <a:off x="5761037" y="2247901"/>
            <a:ext cx="13950" cy="27297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0" name="Line 149"/>
          <p:cNvSpPr>
            <a:spLocks noChangeShapeType="1"/>
          </p:cNvSpPr>
          <p:nvPr/>
        </p:nvSpPr>
        <p:spPr bwMode="auto">
          <a:xfrm flipV="1">
            <a:off x="5774988" y="2258219"/>
            <a:ext cx="170882" cy="23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1" name="Line 149"/>
          <p:cNvSpPr>
            <a:spLocks noChangeShapeType="1"/>
          </p:cNvSpPr>
          <p:nvPr/>
        </p:nvSpPr>
        <p:spPr bwMode="auto">
          <a:xfrm flipV="1">
            <a:off x="5768012" y="2931427"/>
            <a:ext cx="170882" cy="23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8" name="Text Box 110"/>
          <p:cNvSpPr txBox="1">
            <a:spLocks noChangeArrowheads="1"/>
          </p:cNvSpPr>
          <p:nvPr/>
        </p:nvSpPr>
        <p:spPr bwMode="auto">
          <a:xfrm>
            <a:off x="6096000" y="4510087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</a:t>
            </a:r>
            <a:endParaRPr lang="en-US" altLang="en-US" dirty="0"/>
          </a:p>
        </p:txBody>
      </p:sp>
      <p:sp>
        <p:nvSpPr>
          <p:cNvPr id="232" name="Text Box 110"/>
          <p:cNvSpPr txBox="1">
            <a:spLocks noChangeArrowheads="1"/>
          </p:cNvSpPr>
          <p:nvPr/>
        </p:nvSpPr>
        <p:spPr bwMode="auto">
          <a:xfrm>
            <a:off x="6324600" y="4510087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233" name="AutoShape 11"/>
          <p:cNvSpPr>
            <a:spLocks noChangeArrowheads="1"/>
          </p:cNvSpPr>
          <p:nvPr/>
        </p:nvSpPr>
        <p:spPr bwMode="auto">
          <a:xfrm rot="16200000">
            <a:off x="7095331" y="2364582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2" name="Line 12"/>
          <p:cNvSpPr>
            <a:spLocks noChangeShapeType="1"/>
          </p:cNvSpPr>
          <p:nvPr/>
        </p:nvSpPr>
        <p:spPr bwMode="auto">
          <a:xfrm>
            <a:off x="7489824" y="2551907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" name="Line 13"/>
          <p:cNvSpPr>
            <a:spLocks noChangeShapeType="1"/>
          </p:cNvSpPr>
          <p:nvPr/>
        </p:nvSpPr>
        <p:spPr bwMode="auto">
          <a:xfrm flipH="1">
            <a:off x="7527924" y="2474119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4" name="Text Box 14"/>
          <p:cNvSpPr txBox="1">
            <a:spLocks noChangeArrowheads="1"/>
          </p:cNvSpPr>
          <p:nvPr/>
        </p:nvSpPr>
        <p:spPr bwMode="auto">
          <a:xfrm>
            <a:off x="7413624" y="2321719"/>
            <a:ext cx="24130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57" name="Line 75"/>
          <p:cNvSpPr>
            <a:spLocks noChangeShapeType="1"/>
          </p:cNvSpPr>
          <p:nvPr/>
        </p:nvSpPr>
        <p:spPr bwMode="auto">
          <a:xfrm flipV="1">
            <a:off x="6910192" y="2279252"/>
            <a:ext cx="405414" cy="80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8" name="Line 75"/>
          <p:cNvSpPr>
            <a:spLocks noChangeShapeType="1"/>
          </p:cNvSpPr>
          <p:nvPr/>
        </p:nvSpPr>
        <p:spPr bwMode="auto">
          <a:xfrm flipV="1">
            <a:off x="6898130" y="3579940"/>
            <a:ext cx="305206" cy="80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9" name="Line 150"/>
          <p:cNvSpPr>
            <a:spLocks noChangeShapeType="1"/>
          </p:cNvSpPr>
          <p:nvPr/>
        </p:nvSpPr>
        <p:spPr bwMode="auto">
          <a:xfrm flipH="1" flipV="1">
            <a:off x="6905624" y="2279253"/>
            <a:ext cx="9136" cy="27026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0" name="Text Box 198"/>
          <p:cNvSpPr txBox="1">
            <a:spLocks noChangeArrowheads="1"/>
          </p:cNvSpPr>
          <p:nvPr/>
        </p:nvSpPr>
        <p:spPr bwMode="auto">
          <a:xfrm>
            <a:off x="7119224" y="3454856"/>
            <a:ext cx="35779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111</a:t>
            </a:r>
            <a:endParaRPr lang="en-US" altLang="en-US" dirty="0"/>
          </a:p>
        </p:txBody>
      </p:sp>
      <p:sp>
        <p:nvSpPr>
          <p:cNvPr id="261" name="Line 88"/>
          <p:cNvSpPr>
            <a:spLocks noChangeShapeType="1"/>
          </p:cNvSpPr>
          <p:nvPr/>
        </p:nvSpPr>
        <p:spPr bwMode="auto">
          <a:xfrm>
            <a:off x="7421822" y="201064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2" name="Text Box 89"/>
          <p:cNvSpPr txBox="1">
            <a:spLocks noChangeArrowheads="1"/>
          </p:cNvSpPr>
          <p:nvPr/>
        </p:nvSpPr>
        <p:spPr bwMode="auto">
          <a:xfrm>
            <a:off x="7194337" y="1865995"/>
            <a:ext cx="4427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ALU1</a:t>
            </a:r>
            <a:endParaRPr lang="en-US" altLang="en-US" u="sng" dirty="0"/>
          </a:p>
        </p:txBody>
      </p:sp>
      <p:sp>
        <p:nvSpPr>
          <p:cNvPr id="242" name="Rectangle 8"/>
          <p:cNvSpPr>
            <a:spLocks noChangeArrowheads="1"/>
          </p:cNvSpPr>
          <p:nvPr/>
        </p:nvSpPr>
        <p:spPr bwMode="auto">
          <a:xfrm>
            <a:off x="7244253" y="5105400"/>
            <a:ext cx="1268412" cy="119062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63" name="Text Box 9"/>
          <p:cNvSpPr txBox="1">
            <a:spLocks noChangeArrowheads="1"/>
          </p:cNvSpPr>
          <p:nvPr/>
        </p:nvSpPr>
        <p:spPr bwMode="auto">
          <a:xfrm>
            <a:off x="7580803" y="5540375"/>
            <a:ext cx="669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Memory</a:t>
            </a:r>
          </a:p>
        </p:txBody>
      </p:sp>
      <p:sp>
        <p:nvSpPr>
          <p:cNvPr id="264" name="Line 12"/>
          <p:cNvSpPr>
            <a:spLocks noChangeShapeType="1"/>
          </p:cNvSpPr>
          <p:nvPr/>
        </p:nvSpPr>
        <p:spPr bwMode="auto">
          <a:xfrm>
            <a:off x="6702424" y="5288756"/>
            <a:ext cx="541829" cy="8732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5" name="Line 13"/>
          <p:cNvSpPr>
            <a:spLocks noChangeShapeType="1"/>
          </p:cNvSpPr>
          <p:nvPr/>
        </p:nvSpPr>
        <p:spPr bwMode="auto">
          <a:xfrm flipH="1">
            <a:off x="6746080" y="5229483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6" name="Text Box 18"/>
          <p:cNvSpPr txBox="1">
            <a:spLocks noChangeArrowheads="1"/>
          </p:cNvSpPr>
          <p:nvPr/>
        </p:nvSpPr>
        <p:spPr bwMode="auto">
          <a:xfrm>
            <a:off x="7244253" y="5181600"/>
            <a:ext cx="4714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ADDR</a:t>
            </a:r>
          </a:p>
        </p:txBody>
      </p:sp>
      <p:sp>
        <p:nvSpPr>
          <p:cNvPr id="267" name="Text Box 19"/>
          <p:cNvSpPr txBox="1">
            <a:spLocks noChangeArrowheads="1"/>
          </p:cNvSpPr>
          <p:nvPr/>
        </p:nvSpPr>
        <p:spPr bwMode="auto">
          <a:xfrm>
            <a:off x="7898303" y="5988050"/>
            <a:ext cx="6000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Data_out</a:t>
            </a:r>
          </a:p>
        </p:txBody>
      </p:sp>
      <p:sp>
        <p:nvSpPr>
          <p:cNvPr id="268" name="Text Box 20"/>
          <p:cNvSpPr txBox="1">
            <a:spLocks noChangeArrowheads="1"/>
          </p:cNvSpPr>
          <p:nvPr/>
        </p:nvSpPr>
        <p:spPr bwMode="auto">
          <a:xfrm>
            <a:off x="7206153" y="5988050"/>
            <a:ext cx="5365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Data_in</a:t>
            </a:r>
          </a:p>
        </p:txBody>
      </p:sp>
      <p:sp>
        <p:nvSpPr>
          <p:cNvPr id="269" name="Line 21"/>
          <p:cNvSpPr>
            <a:spLocks noChangeShapeType="1"/>
          </p:cNvSpPr>
          <p:nvPr/>
        </p:nvSpPr>
        <p:spPr bwMode="auto">
          <a:xfrm>
            <a:off x="7474440" y="4913313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0" name="Line 22"/>
          <p:cNvSpPr>
            <a:spLocks noChangeShapeType="1"/>
          </p:cNvSpPr>
          <p:nvPr/>
        </p:nvSpPr>
        <p:spPr bwMode="auto">
          <a:xfrm>
            <a:off x="8242790" y="4913313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1" name="Text Box 23"/>
          <p:cNvSpPr txBox="1">
            <a:spLocks noChangeArrowheads="1"/>
          </p:cNvSpPr>
          <p:nvPr/>
        </p:nvSpPr>
        <p:spPr bwMode="auto">
          <a:xfrm>
            <a:off x="7129953" y="4721225"/>
            <a:ext cx="6540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MemRead</a:t>
            </a:r>
          </a:p>
        </p:txBody>
      </p:sp>
      <p:sp>
        <p:nvSpPr>
          <p:cNvPr id="272" name="Text Box 24"/>
          <p:cNvSpPr txBox="1">
            <a:spLocks noChangeArrowheads="1"/>
          </p:cNvSpPr>
          <p:nvPr/>
        </p:nvSpPr>
        <p:spPr bwMode="auto">
          <a:xfrm>
            <a:off x="7936403" y="4721225"/>
            <a:ext cx="6461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MemWrite</a:t>
            </a:r>
          </a:p>
        </p:txBody>
      </p:sp>
      <p:sp>
        <p:nvSpPr>
          <p:cNvPr id="276" name="Line 12"/>
          <p:cNvSpPr>
            <a:spLocks noChangeShapeType="1"/>
          </p:cNvSpPr>
          <p:nvPr/>
        </p:nvSpPr>
        <p:spPr bwMode="auto">
          <a:xfrm flipV="1">
            <a:off x="6616516" y="6172198"/>
            <a:ext cx="624072" cy="2603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7" name="Line 12"/>
          <p:cNvSpPr>
            <a:spLocks noChangeShapeType="1"/>
          </p:cNvSpPr>
          <p:nvPr/>
        </p:nvSpPr>
        <p:spPr bwMode="auto">
          <a:xfrm flipV="1">
            <a:off x="8841977" y="6051530"/>
            <a:ext cx="165986" cy="2603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8" name="Line 135"/>
          <p:cNvSpPr>
            <a:spLocks noChangeShapeType="1"/>
          </p:cNvSpPr>
          <p:nvPr/>
        </p:nvSpPr>
        <p:spPr bwMode="auto">
          <a:xfrm flipV="1">
            <a:off x="5839098" y="2395477"/>
            <a:ext cx="1735" cy="245448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9" name="Line 153"/>
          <p:cNvSpPr>
            <a:spLocks noChangeShapeType="1"/>
          </p:cNvSpPr>
          <p:nvPr/>
        </p:nvSpPr>
        <p:spPr bwMode="auto">
          <a:xfrm flipV="1">
            <a:off x="2950627" y="4081464"/>
            <a:ext cx="160873" cy="311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0" name="Line 50"/>
          <p:cNvSpPr>
            <a:spLocks noChangeShapeType="1"/>
          </p:cNvSpPr>
          <p:nvPr/>
        </p:nvSpPr>
        <p:spPr bwMode="auto">
          <a:xfrm>
            <a:off x="5840833" y="3102585"/>
            <a:ext cx="10753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1" name="Line 50"/>
          <p:cNvSpPr>
            <a:spLocks noChangeShapeType="1"/>
          </p:cNvSpPr>
          <p:nvPr/>
        </p:nvSpPr>
        <p:spPr bwMode="auto">
          <a:xfrm>
            <a:off x="5847436" y="2402176"/>
            <a:ext cx="10753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2" name="Text Box 193"/>
          <p:cNvSpPr txBox="1">
            <a:spLocks noChangeArrowheads="1"/>
          </p:cNvSpPr>
          <p:nvPr/>
        </p:nvSpPr>
        <p:spPr bwMode="auto">
          <a:xfrm>
            <a:off x="5873372" y="2984828"/>
            <a:ext cx="30008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n-US" dirty="0" smtClean="0"/>
              <a:t>01</a:t>
            </a:r>
            <a:endParaRPr lang="en-US" altLang="en-US" dirty="0"/>
          </a:p>
        </p:txBody>
      </p:sp>
      <p:sp>
        <p:nvSpPr>
          <p:cNvPr id="283" name="Text Box 193"/>
          <p:cNvSpPr txBox="1">
            <a:spLocks noChangeArrowheads="1"/>
          </p:cNvSpPr>
          <p:nvPr/>
        </p:nvSpPr>
        <p:spPr bwMode="auto">
          <a:xfrm>
            <a:off x="5891943" y="2294165"/>
            <a:ext cx="30008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n-US" dirty="0" smtClean="0"/>
              <a:t>01</a:t>
            </a:r>
            <a:endParaRPr lang="en-US" altLang="en-US" dirty="0"/>
          </a:p>
        </p:txBody>
      </p:sp>
      <p:sp>
        <p:nvSpPr>
          <p:cNvPr id="285" name="Line 12"/>
          <p:cNvSpPr>
            <a:spLocks noChangeShapeType="1"/>
          </p:cNvSpPr>
          <p:nvPr/>
        </p:nvSpPr>
        <p:spPr bwMode="auto">
          <a:xfrm>
            <a:off x="8505824" y="6069564"/>
            <a:ext cx="149225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6" name="Line 150"/>
          <p:cNvSpPr>
            <a:spLocks noChangeShapeType="1"/>
          </p:cNvSpPr>
          <p:nvPr/>
        </p:nvSpPr>
        <p:spPr bwMode="auto">
          <a:xfrm flipH="1" flipV="1">
            <a:off x="7044170" y="2428875"/>
            <a:ext cx="4568" cy="4202884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7" name="Line 75"/>
          <p:cNvSpPr>
            <a:spLocks noChangeShapeType="1"/>
          </p:cNvSpPr>
          <p:nvPr/>
        </p:nvSpPr>
        <p:spPr bwMode="auto">
          <a:xfrm>
            <a:off x="7044170" y="2426788"/>
            <a:ext cx="278967" cy="2087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8" name="Line 75"/>
          <p:cNvSpPr>
            <a:spLocks noChangeShapeType="1"/>
          </p:cNvSpPr>
          <p:nvPr/>
        </p:nvSpPr>
        <p:spPr bwMode="auto">
          <a:xfrm flipV="1">
            <a:off x="7037575" y="3366293"/>
            <a:ext cx="183962" cy="1131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9" name="Text Box 198"/>
          <p:cNvSpPr txBox="1">
            <a:spLocks noChangeArrowheads="1"/>
          </p:cNvSpPr>
          <p:nvPr/>
        </p:nvSpPr>
        <p:spPr bwMode="auto">
          <a:xfrm>
            <a:off x="7109809" y="3269772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100</a:t>
            </a: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5770" y="381000"/>
            <a:ext cx="287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Do we need the extra MDR?</a:t>
            </a:r>
            <a:endParaRPr lang="en-US" b="1" dirty="0"/>
          </a:p>
        </p:txBody>
      </p:sp>
      <p:grpSp>
        <p:nvGrpSpPr>
          <p:cNvPr id="255" name="Group 254"/>
          <p:cNvGrpSpPr/>
          <p:nvPr/>
        </p:nvGrpSpPr>
        <p:grpSpPr>
          <a:xfrm>
            <a:off x="4267200" y="1844380"/>
            <a:ext cx="2006512" cy="2956220"/>
            <a:chOff x="4267200" y="1844380"/>
            <a:chExt cx="2006512" cy="2956220"/>
          </a:xfrm>
        </p:grpSpPr>
        <p:sp>
          <p:nvSpPr>
            <p:cNvPr id="256" name="Line 105"/>
            <p:cNvSpPr>
              <a:spLocks noChangeShapeType="1"/>
            </p:cNvSpPr>
            <p:nvPr/>
          </p:nvSpPr>
          <p:spPr bwMode="auto">
            <a:xfrm>
              <a:off x="4325002" y="3866536"/>
              <a:ext cx="0" cy="844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273" name="Line 88"/>
            <p:cNvSpPr>
              <a:spLocks noChangeShapeType="1"/>
            </p:cNvSpPr>
            <p:nvPr/>
          </p:nvSpPr>
          <p:spPr bwMode="auto">
            <a:xfrm>
              <a:off x="6035718" y="20081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74" name="Text Box 169"/>
            <p:cNvSpPr txBox="1">
              <a:spLocks noChangeArrowheads="1"/>
            </p:cNvSpPr>
            <p:nvPr/>
          </p:nvSpPr>
          <p:spPr bwMode="auto">
            <a:xfrm>
              <a:off x="5888670" y="1844380"/>
              <a:ext cx="38504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u="sng" dirty="0" smtClean="0"/>
                <a:t>R1B</a:t>
              </a:r>
              <a:endParaRPr lang="en-US" altLang="en-US" u="sng" dirty="0"/>
            </a:p>
          </p:txBody>
        </p:sp>
        <p:sp>
          <p:nvSpPr>
            <p:cNvPr id="275" name="Text Box 169"/>
            <p:cNvSpPr txBox="1">
              <a:spLocks noChangeArrowheads="1"/>
            </p:cNvSpPr>
            <p:nvPr/>
          </p:nvSpPr>
          <p:spPr bwMode="auto">
            <a:xfrm>
              <a:off x="5867400" y="3533210"/>
              <a:ext cx="38504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u="sng" dirty="0" smtClean="0"/>
                <a:t>R2B</a:t>
              </a:r>
              <a:endParaRPr lang="en-US" altLang="en-US" u="sng" dirty="0"/>
            </a:p>
          </p:txBody>
        </p:sp>
        <p:sp>
          <p:nvSpPr>
            <p:cNvPr id="284" name="Line 88"/>
            <p:cNvSpPr>
              <a:spLocks noChangeShapeType="1"/>
            </p:cNvSpPr>
            <p:nvPr/>
          </p:nvSpPr>
          <p:spPr bwMode="auto">
            <a:xfrm flipV="1">
              <a:off x="6065451" y="3314814"/>
              <a:ext cx="3921" cy="253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4267200" y="4538990"/>
              <a:ext cx="3690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IR3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424414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Documents\00.courses\ECE352-Fall2013\pipelining etc\pipelining_files\image0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2200"/>
            <a:ext cx="682570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5896858"/>
            <a:ext cx="815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www.marthastewart.com/318727/swiss-meringue-buttercream-for-cupcakes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3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95338" y="3186107"/>
            <a:ext cx="190500" cy="730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PC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447800" y="3082925"/>
            <a:ext cx="990600" cy="1190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887148" y="3517900"/>
            <a:ext cx="3273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 dirty="0" smtClean="0"/>
              <a:t>IM</a:t>
            </a:r>
            <a:endParaRPr lang="en-US" altLang="en-US" sz="1000" b="1" dirty="0"/>
          </a:p>
        </p:txBody>
      </p:sp>
      <p:cxnSp>
        <p:nvCxnSpPr>
          <p:cNvPr id="12" name="AutoShape 15"/>
          <p:cNvCxnSpPr>
            <a:cxnSpLocks noChangeShapeType="1"/>
            <a:stCxn id="5" idx="3"/>
          </p:cNvCxnSpPr>
          <p:nvPr/>
        </p:nvCxnSpPr>
        <p:spPr bwMode="auto">
          <a:xfrm flipV="1">
            <a:off x="985838" y="3269772"/>
            <a:ext cx="461962" cy="28146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Line 16"/>
          <p:cNvSpPr>
            <a:spLocks noChangeShapeType="1"/>
          </p:cNvSpPr>
          <p:nvPr/>
        </p:nvSpPr>
        <p:spPr bwMode="auto">
          <a:xfrm flipH="1">
            <a:off x="1014413" y="3480594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936625" y="3295650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1464229" y="3153907"/>
            <a:ext cx="4714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ADDR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1838325" y="3950832"/>
            <a:ext cx="6000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Data_out</a:t>
            </a: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1920875" y="289083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1630742" y="2698750"/>
            <a:ext cx="54534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 smtClean="0"/>
              <a:t>IMRead</a:t>
            </a:r>
            <a:endParaRPr lang="en-US" altLang="en-US" u="sng" dirty="0"/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3327399" y="2428875"/>
            <a:ext cx="192087" cy="126841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3232703" y="2938463"/>
            <a:ext cx="3449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IR2</a:t>
            </a:r>
            <a:endParaRPr lang="en-US" altLang="en-US" dirty="0"/>
          </a:p>
        </p:txBody>
      </p:sp>
      <p:sp>
        <p:nvSpPr>
          <p:cNvPr id="29" name="Line 33"/>
          <p:cNvSpPr>
            <a:spLocks noChangeShapeType="1"/>
          </p:cNvSpPr>
          <p:nvPr/>
        </p:nvSpPr>
        <p:spPr bwMode="auto">
          <a:xfrm flipV="1">
            <a:off x="2579687" y="3044825"/>
            <a:ext cx="0" cy="1036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2579687" y="3044825"/>
            <a:ext cx="192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Line 35"/>
          <p:cNvSpPr>
            <a:spLocks noChangeShapeType="1"/>
          </p:cNvSpPr>
          <p:nvPr/>
        </p:nvSpPr>
        <p:spPr bwMode="auto">
          <a:xfrm flipH="1">
            <a:off x="2541587" y="3733800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2427287" y="35814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4325937" y="2428875"/>
            <a:ext cx="789130" cy="1190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4" name="AutoShape 38"/>
          <p:cNvSpPr>
            <a:spLocks noChangeArrowheads="1"/>
          </p:cNvSpPr>
          <p:nvPr/>
        </p:nvSpPr>
        <p:spPr bwMode="auto">
          <a:xfrm rot="16200000">
            <a:off x="3692523" y="2487613"/>
            <a:ext cx="614363" cy="192088"/>
          </a:xfrm>
          <a:custGeom>
            <a:avLst/>
            <a:gdLst>
              <a:gd name="T0" fmla="*/ 15289902 w 21600"/>
              <a:gd name="T1" fmla="*/ 854116 h 21600"/>
              <a:gd name="T2" fmla="*/ 8737095 w 21600"/>
              <a:gd name="T3" fmla="*/ 1708231 h 21600"/>
              <a:gd name="T4" fmla="*/ 2184260 w 21600"/>
              <a:gd name="T5" fmla="*/ 854116 h 21600"/>
              <a:gd name="T6" fmla="*/ 873709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" name="Line 39"/>
          <p:cNvSpPr>
            <a:spLocks noChangeShapeType="1"/>
          </p:cNvSpPr>
          <p:nvPr/>
        </p:nvSpPr>
        <p:spPr bwMode="auto">
          <a:xfrm>
            <a:off x="4095749" y="2584450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8" name="Line 42"/>
          <p:cNvSpPr>
            <a:spLocks noChangeShapeType="1"/>
          </p:cNvSpPr>
          <p:nvPr/>
        </p:nvSpPr>
        <p:spPr bwMode="auto">
          <a:xfrm>
            <a:off x="4017961" y="21621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3770311" y="1970088"/>
            <a:ext cx="4619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R1Sel</a:t>
            </a:r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 flipV="1">
            <a:off x="3577670" y="2352675"/>
            <a:ext cx="32599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3" name="Line 47"/>
          <p:cNvSpPr>
            <a:spLocks noChangeShapeType="1"/>
          </p:cNvSpPr>
          <p:nvPr/>
        </p:nvSpPr>
        <p:spPr bwMode="auto">
          <a:xfrm>
            <a:off x="3749674" y="2774950"/>
            <a:ext cx="153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4" name="Text Box 48"/>
          <p:cNvSpPr txBox="1">
            <a:spLocks noChangeArrowheads="1"/>
          </p:cNvSpPr>
          <p:nvPr/>
        </p:nvSpPr>
        <p:spPr bwMode="auto">
          <a:xfrm>
            <a:off x="3597274" y="26606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5" name="Line 49"/>
          <p:cNvSpPr>
            <a:spLocks noChangeShapeType="1"/>
          </p:cNvSpPr>
          <p:nvPr/>
        </p:nvSpPr>
        <p:spPr bwMode="auto">
          <a:xfrm>
            <a:off x="3519486" y="3044825"/>
            <a:ext cx="806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6" name="Line 50"/>
          <p:cNvSpPr>
            <a:spLocks noChangeShapeType="1"/>
          </p:cNvSpPr>
          <p:nvPr/>
        </p:nvSpPr>
        <p:spPr bwMode="auto">
          <a:xfrm>
            <a:off x="4173536" y="3505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7" name="Line 51"/>
          <p:cNvSpPr>
            <a:spLocks noChangeShapeType="1"/>
          </p:cNvSpPr>
          <p:nvPr/>
        </p:nvSpPr>
        <p:spPr bwMode="auto">
          <a:xfrm>
            <a:off x="4162424" y="990601"/>
            <a:ext cx="11112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" name="Text Box 52"/>
          <p:cNvSpPr txBox="1">
            <a:spLocks noChangeArrowheads="1"/>
          </p:cNvSpPr>
          <p:nvPr/>
        </p:nvSpPr>
        <p:spPr bwMode="auto">
          <a:xfrm>
            <a:off x="4287836" y="2468563"/>
            <a:ext cx="3889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reg1</a:t>
            </a:r>
          </a:p>
        </p:txBody>
      </p: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4287836" y="2928938"/>
            <a:ext cx="3889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reg2</a:t>
            </a:r>
          </a:p>
        </p:txBody>
      </p:sp>
      <p:sp>
        <p:nvSpPr>
          <p:cNvPr id="50" name="Text Box 54"/>
          <p:cNvSpPr txBox="1">
            <a:spLocks noChangeArrowheads="1"/>
          </p:cNvSpPr>
          <p:nvPr/>
        </p:nvSpPr>
        <p:spPr bwMode="auto">
          <a:xfrm>
            <a:off x="4287836" y="3389313"/>
            <a:ext cx="404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regw</a:t>
            </a:r>
          </a:p>
        </p:txBody>
      </p:sp>
      <p:sp>
        <p:nvSpPr>
          <p:cNvPr id="51" name="Line 55"/>
          <p:cNvSpPr>
            <a:spLocks noChangeShapeType="1"/>
          </p:cNvSpPr>
          <p:nvPr/>
        </p:nvSpPr>
        <p:spPr bwMode="auto">
          <a:xfrm flipH="1">
            <a:off x="3941761" y="2965450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" name="Text Box 56"/>
          <p:cNvSpPr txBox="1">
            <a:spLocks noChangeArrowheads="1"/>
          </p:cNvSpPr>
          <p:nvPr/>
        </p:nvSpPr>
        <p:spPr bwMode="auto">
          <a:xfrm>
            <a:off x="3827461" y="28527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53" name="Text Box 57"/>
          <p:cNvSpPr txBox="1">
            <a:spLocks noChangeArrowheads="1"/>
          </p:cNvSpPr>
          <p:nvPr/>
        </p:nvSpPr>
        <p:spPr bwMode="auto">
          <a:xfrm>
            <a:off x="3527238" y="2883344"/>
            <a:ext cx="4333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IR5-4</a:t>
            </a:r>
          </a:p>
        </p:txBody>
      </p:sp>
      <p:sp>
        <p:nvSpPr>
          <p:cNvPr id="54" name="Text Box 58"/>
          <p:cNvSpPr txBox="1">
            <a:spLocks noChangeArrowheads="1"/>
          </p:cNvSpPr>
          <p:nvPr/>
        </p:nvSpPr>
        <p:spPr bwMode="auto">
          <a:xfrm>
            <a:off x="7287905" y="731044"/>
            <a:ext cx="5229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IR4.6-7</a:t>
            </a:r>
            <a:endParaRPr lang="en-US" altLang="en-US" dirty="0"/>
          </a:p>
        </p:txBody>
      </p:sp>
      <p:sp>
        <p:nvSpPr>
          <p:cNvPr id="55" name="Line 59"/>
          <p:cNvSpPr>
            <a:spLocks noChangeShapeType="1"/>
          </p:cNvSpPr>
          <p:nvPr/>
        </p:nvSpPr>
        <p:spPr bwMode="auto">
          <a:xfrm>
            <a:off x="5115067" y="2575719"/>
            <a:ext cx="299895" cy="103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>
            <a:off x="5115067" y="3244453"/>
            <a:ext cx="29989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1" name="Rectangle 65"/>
          <p:cNvSpPr>
            <a:spLocks noChangeArrowheads="1"/>
          </p:cNvSpPr>
          <p:nvPr/>
        </p:nvSpPr>
        <p:spPr bwMode="auto">
          <a:xfrm>
            <a:off x="5824536" y="2276475"/>
            <a:ext cx="192088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2" name="Text Box 66"/>
          <p:cNvSpPr txBox="1">
            <a:spLocks noChangeArrowheads="1"/>
          </p:cNvSpPr>
          <p:nvPr/>
        </p:nvSpPr>
        <p:spPr bwMode="auto">
          <a:xfrm>
            <a:off x="5754686" y="2428875"/>
            <a:ext cx="314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R1</a:t>
            </a:r>
          </a:p>
        </p:txBody>
      </p:sp>
      <p:sp>
        <p:nvSpPr>
          <p:cNvPr id="63" name="Rectangle 67"/>
          <p:cNvSpPr>
            <a:spLocks noChangeArrowheads="1"/>
          </p:cNvSpPr>
          <p:nvPr/>
        </p:nvSpPr>
        <p:spPr bwMode="auto">
          <a:xfrm>
            <a:off x="5824536" y="2928938"/>
            <a:ext cx="192088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4" name="Text Box 68"/>
          <p:cNvSpPr txBox="1">
            <a:spLocks noChangeArrowheads="1"/>
          </p:cNvSpPr>
          <p:nvPr/>
        </p:nvSpPr>
        <p:spPr bwMode="auto">
          <a:xfrm>
            <a:off x="5756274" y="3081338"/>
            <a:ext cx="3143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R2</a:t>
            </a:r>
          </a:p>
        </p:txBody>
      </p:sp>
      <p:sp>
        <p:nvSpPr>
          <p:cNvPr id="71" name="Line 75"/>
          <p:cNvSpPr>
            <a:spLocks noChangeShapeType="1"/>
          </p:cNvSpPr>
          <p:nvPr/>
        </p:nvSpPr>
        <p:spPr bwMode="auto">
          <a:xfrm>
            <a:off x="6016624" y="2546348"/>
            <a:ext cx="758031" cy="5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3" name="Text Box 77"/>
          <p:cNvSpPr txBox="1">
            <a:spLocks noChangeArrowheads="1"/>
          </p:cNvSpPr>
          <p:nvPr/>
        </p:nvSpPr>
        <p:spPr bwMode="auto">
          <a:xfrm>
            <a:off x="6132511" y="23542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0" name="AutoShape 84"/>
          <p:cNvSpPr>
            <a:spLocks noChangeArrowheads="1"/>
          </p:cNvSpPr>
          <p:nvPr/>
        </p:nvSpPr>
        <p:spPr bwMode="auto">
          <a:xfrm rot="16200000">
            <a:off x="5966618" y="3679031"/>
            <a:ext cx="1727200" cy="306388"/>
          </a:xfrm>
          <a:custGeom>
            <a:avLst/>
            <a:gdLst>
              <a:gd name="T0" fmla="*/ 120848026 w 21600"/>
              <a:gd name="T1" fmla="*/ 2173000 h 21600"/>
              <a:gd name="T2" fmla="*/ 69056015 w 21600"/>
              <a:gd name="T3" fmla="*/ 4346000 h 21600"/>
              <a:gd name="T4" fmla="*/ 17264004 w 21600"/>
              <a:gd name="T5" fmla="*/ 2173000 h 21600"/>
              <a:gd name="T6" fmla="*/ 6905601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1" name="Line 85"/>
          <p:cNvSpPr>
            <a:spLocks noChangeShapeType="1"/>
          </p:cNvSpPr>
          <p:nvPr/>
        </p:nvSpPr>
        <p:spPr bwMode="auto">
          <a:xfrm>
            <a:off x="6983412" y="3658393"/>
            <a:ext cx="207962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" name="Line 86"/>
          <p:cNvSpPr>
            <a:spLocks noChangeShapeType="1"/>
          </p:cNvSpPr>
          <p:nvPr/>
        </p:nvSpPr>
        <p:spPr bwMode="auto">
          <a:xfrm flipH="1">
            <a:off x="6999286" y="3581400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3" name="Text Box 87"/>
          <p:cNvSpPr txBox="1">
            <a:spLocks noChangeArrowheads="1"/>
          </p:cNvSpPr>
          <p:nvPr/>
        </p:nvSpPr>
        <p:spPr bwMode="auto">
          <a:xfrm>
            <a:off x="6956424" y="338709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84" name="Line 88"/>
          <p:cNvSpPr>
            <a:spLocks noChangeShapeType="1"/>
          </p:cNvSpPr>
          <p:nvPr/>
        </p:nvSpPr>
        <p:spPr bwMode="auto">
          <a:xfrm>
            <a:off x="6791324" y="28924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5" name="Text Box 89"/>
          <p:cNvSpPr txBox="1">
            <a:spLocks noChangeArrowheads="1"/>
          </p:cNvSpPr>
          <p:nvPr/>
        </p:nvSpPr>
        <p:spPr bwMode="auto">
          <a:xfrm>
            <a:off x="6565345" y="2747778"/>
            <a:ext cx="4397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/>
              <a:t>ALU2</a:t>
            </a:r>
          </a:p>
        </p:txBody>
      </p:sp>
      <p:sp>
        <p:nvSpPr>
          <p:cNvPr id="86" name="Line 90"/>
          <p:cNvSpPr>
            <a:spLocks noChangeShapeType="1"/>
          </p:cNvSpPr>
          <p:nvPr/>
        </p:nvSpPr>
        <p:spPr bwMode="auto">
          <a:xfrm flipV="1">
            <a:off x="6016624" y="3197225"/>
            <a:ext cx="6921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7" name="Line 91"/>
          <p:cNvSpPr>
            <a:spLocks noChangeShapeType="1"/>
          </p:cNvSpPr>
          <p:nvPr/>
        </p:nvSpPr>
        <p:spPr bwMode="auto">
          <a:xfrm flipH="1">
            <a:off x="6284911" y="31210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Text Box 92"/>
          <p:cNvSpPr txBox="1">
            <a:spLocks noChangeArrowheads="1"/>
          </p:cNvSpPr>
          <p:nvPr/>
        </p:nvSpPr>
        <p:spPr bwMode="auto">
          <a:xfrm>
            <a:off x="6170611" y="29686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9" name="Line 93"/>
          <p:cNvSpPr>
            <a:spLocks noChangeShapeType="1"/>
          </p:cNvSpPr>
          <p:nvPr/>
        </p:nvSpPr>
        <p:spPr bwMode="auto">
          <a:xfrm flipH="1">
            <a:off x="3749674" y="2697163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0" name="Text Box 94"/>
          <p:cNvSpPr txBox="1">
            <a:spLocks noChangeArrowheads="1"/>
          </p:cNvSpPr>
          <p:nvPr/>
        </p:nvSpPr>
        <p:spPr bwMode="auto">
          <a:xfrm>
            <a:off x="3673474" y="2544763"/>
            <a:ext cx="203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2</a:t>
            </a:r>
          </a:p>
        </p:txBody>
      </p:sp>
      <p:sp>
        <p:nvSpPr>
          <p:cNvPr id="93" name="Text Box 98"/>
          <p:cNvSpPr txBox="1">
            <a:spLocks noChangeArrowheads="1"/>
          </p:cNvSpPr>
          <p:nvPr/>
        </p:nvSpPr>
        <p:spPr bwMode="auto">
          <a:xfrm>
            <a:off x="6170611" y="33528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95" name="Rectangle 100"/>
          <p:cNvSpPr>
            <a:spLocks noChangeArrowheads="1"/>
          </p:cNvSpPr>
          <p:nvPr/>
        </p:nvSpPr>
        <p:spPr bwMode="auto">
          <a:xfrm>
            <a:off x="4787899" y="3735388"/>
            <a:ext cx="190500" cy="26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SE</a:t>
            </a:r>
          </a:p>
        </p:txBody>
      </p:sp>
      <p:sp>
        <p:nvSpPr>
          <p:cNvPr id="96" name="Line 101"/>
          <p:cNvSpPr>
            <a:spLocks noChangeShapeType="1"/>
          </p:cNvSpPr>
          <p:nvPr/>
        </p:nvSpPr>
        <p:spPr bwMode="auto">
          <a:xfrm flipV="1">
            <a:off x="4979986" y="3887788"/>
            <a:ext cx="16970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7" name="Line 102"/>
          <p:cNvSpPr>
            <a:spLocks noChangeShapeType="1"/>
          </p:cNvSpPr>
          <p:nvPr/>
        </p:nvSpPr>
        <p:spPr bwMode="auto">
          <a:xfrm flipH="1">
            <a:off x="5665787" y="3811588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8" name="Text Box 103"/>
          <p:cNvSpPr txBox="1">
            <a:spLocks noChangeArrowheads="1"/>
          </p:cNvSpPr>
          <p:nvPr/>
        </p:nvSpPr>
        <p:spPr bwMode="auto">
          <a:xfrm>
            <a:off x="5551487" y="36972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99" name="Line 104"/>
          <p:cNvSpPr>
            <a:spLocks noChangeShapeType="1"/>
          </p:cNvSpPr>
          <p:nvPr/>
        </p:nvSpPr>
        <p:spPr bwMode="auto">
          <a:xfrm>
            <a:off x="3789361" y="3889375"/>
            <a:ext cx="99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1" name="Text Box 106"/>
          <p:cNvSpPr txBox="1">
            <a:spLocks noChangeArrowheads="1"/>
          </p:cNvSpPr>
          <p:nvPr/>
        </p:nvSpPr>
        <p:spPr bwMode="auto">
          <a:xfrm>
            <a:off x="3724274" y="3706813"/>
            <a:ext cx="4381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Imm4</a:t>
            </a:r>
          </a:p>
        </p:txBody>
      </p:sp>
      <p:sp>
        <p:nvSpPr>
          <p:cNvPr id="102" name="Rectangle 107"/>
          <p:cNvSpPr>
            <a:spLocks noChangeArrowheads="1"/>
          </p:cNvSpPr>
          <p:nvPr/>
        </p:nvSpPr>
        <p:spPr bwMode="auto">
          <a:xfrm>
            <a:off x="4787899" y="4043363"/>
            <a:ext cx="190500" cy="26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ZE</a:t>
            </a:r>
          </a:p>
        </p:txBody>
      </p:sp>
      <p:sp>
        <p:nvSpPr>
          <p:cNvPr id="103" name="Line 108"/>
          <p:cNvSpPr>
            <a:spLocks noChangeShapeType="1"/>
          </p:cNvSpPr>
          <p:nvPr/>
        </p:nvSpPr>
        <p:spPr bwMode="auto">
          <a:xfrm flipV="1">
            <a:off x="4979986" y="4194970"/>
            <a:ext cx="1728788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4" name="Line 109"/>
          <p:cNvSpPr>
            <a:spLocks noChangeShapeType="1"/>
          </p:cNvSpPr>
          <p:nvPr/>
        </p:nvSpPr>
        <p:spPr bwMode="auto">
          <a:xfrm flipH="1">
            <a:off x="5665787" y="4156075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5" name="Text Box 110"/>
          <p:cNvSpPr txBox="1">
            <a:spLocks noChangeArrowheads="1"/>
          </p:cNvSpPr>
          <p:nvPr/>
        </p:nvSpPr>
        <p:spPr bwMode="auto">
          <a:xfrm>
            <a:off x="5551487" y="40036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106" name="Line 111"/>
          <p:cNvSpPr>
            <a:spLocks noChangeShapeType="1"/>
          </p:cNvSpPr>
          <p:nvPr/>
        </p:nvSpPr>
        <p:spPr bwMode="auto">
          <a:xfrm>
            <a:off x="3789361" y="4195763"/>
            <a:ext cx="99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" name="Text Box 112"/>
          <p:cNvSpPr txBox="1">
            <a:spLocks noChangeArrowheads="1"/>
          </p:cNvSpPr>
          <p:nvPr/>
        </p:nvSpPr>
        <p:spPr bwMode="auto">
          <a:xfrm>
            <a:off x="3724274" y="4013200"/>
            <a:ext cx="438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Imm5</a:t>
            </a:r>
          </a:p>
        </p:txBody>
      </p:sp>
      <p:sp>
        <p:nvSpPr>
          <p:cNvPr id="108" name="Line 113"/>
          <p:cNvSpPr>
            <a:spLocks noChangeShapeType="1"/>
          </p:cNvSpPr>
          <p:nvPr/>
        </p:nvSpPr>
        <p:spPr bwMode="auto">
          <a:xfrm>
            <a:off x="3789361" y="3889375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" name="Line 114"/>
          <p:cNvSpPr>
            <a:spLocks noChangeShapeType="1"/>
          </p:cNvSpPr>
          <p:nvPr/>
        </p:nvSpPr>
        <p:spPr bwMode="auto">
          <a:xfrm flipH="1">
            <a:off x="4440236" y="381158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0" name="Text Box 115"/>
          <p:cNvSpPr txBox="1">
            <a:spLocks noChangeArrowheads="1"/>
          </p:cNvSpPr>
          <p:nvPr/>
        </p:nvSpPr>
        <p:spPr bwMode="auto">
          <a:xfrm>
            <a:off x="4325936" y="36972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111" name="Line 116"/>
          <p:cNvSpPr>
            <a:spLocks noChangeShapeType="1"/>
          </p:cNvSpPr>
          <p:nvPr/>
        </p:nvSpPr>
        <p:spPr bwMode="auto">
          <a:xfrm flipH="1">
            <a:off x="4440236" y="41179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2" name="Text Box 117"/>
          <p:cNvSpPr txBox="1">
            <a:spLocks noChangeArrowheads="1"/>
          </p:cNvSpPr>
          <p:nvPr/>
        </p:nvSpPr>
        <p:spPr bwMode="auto">
          <a:xfrm>
            <a:off x="4325936" y="40036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113" name="Text Box 118"/>
          <p:cNvSpPr txBox="1">
            <a:spLocks noChangeArrowheads="1"/>
          </p:cNvSpPr>
          <p:nvPr/>
        </p:nvSpPr>
        <p:spPr bwMode="auto">
          <a:xfrm>
            <a:off x="4727911" y="2461418"/>
            <a:ext cx="441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data1</a:t>
            </a:r>
          </a:p>
        </p:txBody>
      </p:sp>
      <p:sp>
        <p:nvSpPr>
          <p:cNvPr id="114" name="Text Box 119"/>
          <p:cNvSpPr txBox="1">
            <a:spLocks noChangeArrowheads="1"/>
          </p:cNvSpPr>
          <p:nvPr/>
        </p:nvSpPr>
        <p:spPr bwMode="auto">
          <a:xfrm>
            <a:off x="4741862" y="3102585"/>
            <a:ext cx="441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data2</a:t>
            </a:r>
          </a:p>
        </p:txBody>
      </p:sp>
      <p:sp>
        <p:nvSpPr>
          <p:cNvPr id="115" name="Text Box 120"/>
          <p:cNvSpPr txBox="1">
            <a:spLocks noChangeArrowheads="1"/>
          </p:cNvSpPr>
          <p:nvPr/>
        </p:nvSpPr>
        <p:spPr bwMode="auto">
          <a:xfrm>
            <a:off x="4725987" y="336629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err="1"/>
              <a:t>dataw</a:t>
            </a:r>
            <a:endParaRPr lang="en-US" altLang="en-US" dirty="0"/>
          </a:p>
        </p:txBody>
      </p:sp>
      <p:sp>
        <p:nvSpPr>
          <p:cNvPr id="120" name="Freeform 125"/>
          <p:cNvSpPr>
            <a:spLocks/>
          </p:cNvSpPr>
          <p:nvPr/>
        </p:nvSpPr>
        <p:spPr bwMode="auto">
          <a:xfrm>
            <a:off x="7191374" y="2047875"/>
            <a:ext cx="766762" cy="1881188"/>
          </a:xfrm>
          <a:custGeom>
            <a:avLst/>
            <a:gdLst>
              <a:gd name="T0" fmla="*/ 0 w 483"/>
              <a:gd name="T1" fmla="*/ 0 h 1185"/>
              <a:gd name="T2" fmla="*/ 0 w 483"/>
              <a:gd name="T3" fmla="*/ 652463 h 1185"/>
              <a:gd name="T4" fmla="*/ 344487 w 483"/>
              <a:gd name="T5" fmla="*/ 922338 h 1185"/>
              <a:gd name="T6" fmla="*/ 0 w 483"/>
              <a:gd name="T7" fmla="*/ 1228725 h 1185"/>
              <a:gd name="T8" fmla="*/ 0 w 483"/>
              <a:gd name="T9" fmla="*/ 1881188 h 1185"/>
              <a:gd name="T10" fmla="*/ 766762 w 483"/>
              <a:gd name="T11" fmla="*/ 1344613 h 1185"/>
              <a:gd name="T12" fmla="*/ 766762 w 483"/>
              <a:gd name="T13" fmla="*/ 460375 h 1185"/>
              <a:gd name="T14" fmla="*/ 0 w 483"/>
              <a:gd name="T15" fmla="*/ 0 h 11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83"/>
              <a:gd name="T25" fmla="*/ 0 h 1185"/>
              <a:gd name="T26" fmla="*/ 483 w 483"/>
              <a:gd name="T27" fmla="*/ 1185 h 11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83" h="1185">
                <a:moveTo>
                  <a:pt x="0" y="0"/>
                </a:moveTo>
                <a:lnTo>
                  <a:pt x="0" y="411"/>
                </a:lnTo>
                <a:lnTo>
                  <a:pt x="217" y="581"/>
                </a:lnTo>
                <a:lnTo>
                  <a:pt x="0" y="774"/>
                </a:lnTo>
                <a:lnTo>
                  <a:pt x="0" y="1185"/>
                </a:lnTo>
                <a:lnTo>
                  <a:pt x="483" y="847"/>
                </a:lnTo>
                <a:lnTo>
                  <a:pt x="483" y="29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6" name="Line 131"/>
          <p:cNvSpPr>
            <a:spLocks noChangeShapeType="1"/>
          </p:cNvSpPr>
          <p:nvPr/>
        </p:nvSpPr>
        <p:spPr bwMode="auto">
          <a:xfrm>
            <a:off x="6094411" y="2546350"/>
            <a:ext cx="0" cy="3625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9" name="Line 135"/>
          <p:cNvSpPr>
            <a:spLocks noChangeShapeType="1"/>
          </p:cNvSpPr>
          <p:nvPr/>
        </p:nvSpPr>
        <p:spPr bwMode="auto">
          <a:xfrm>
            <a:off x="6170611" y="3198812"/>
            <a:ext cx="0" cy="2098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1" name="Rectangle 138"/>
          <p:cNvSpPr>
            <a:spLocks noChangeArrowheads="1"/>
          </p:cNvSpPr>
          <p:nvPr/>
        </p:nvSpPr>
        <p:spPr bwMode="auto">
          <a:xfrm>
            <a:off x="8721724" y="2660650"/>
            <a:ext cx="192087" cy="536575"/>
          </a:xfrm>
          <a:prstGeom prst="rect">
            <a:avLst/>
          </a:prstGeom>
          <a:solidFill>
            <a:srgbClr val="B2B2B2"/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2" name="Line 139"/>
          <p:cNvSpPr>
            <a:spLocks noChangeShapeType="1"/>
          </p:cNvSpPr>
          <p:nvPr/>
        </p:nvSpPr>
        <p:spPr bwMode="auto">
          <a:xfrm>
            <a:off x="8491536" y="2928938"/>
            <a:ext cx="230188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4" name="Line 141"/>
          <p:cNvSpPr>
            <a:spLocks noChangeShapeType="1"/>
          </p:cNvSpPr>
          <p:nvPr/>
        </p:nvSpPr>
        <p:spPr bwMode="auto">
          <a:xfrm rot="16200000" flipH="1">
            <a:off x="8966874" y="379253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8" name="Line 149"/>
          <p:cNvSpPr>
            <a:spLocks noChangeShapeType="1"/>
          </p:cNvSpPr>
          <p:nvPr/>
        </p:nvSpPr>
        <p:spPr bwMode="auto">
          <a:xfrm flipV="1">
            <a:off x="5229224" y="4977679"/>
            <a:ext cx="3799680" cy="1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9" name="Line 150"/>
          <p:cNvSpPr>
            <a:spLocks noChangeShapeType="1"/>
          </p:cNvSpPr>
          <p:nvPr/>
        </p:nvSpPr>
        <p:spPr bwMode="auto">
          <a:xfrm flipH="1" flipV="1">
            <a:off x="9028904" y="2915443"/>
            <a:ext cx="1" cy="2062237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0" name="Line 151"/>
          <p:cNvSpPr>
            <a:spLocks noChangeShapeType="1"/>
          </p:cNvSpPr>
          <p:nvPr/>
        </p:nvSpPr>
        <p:spPr bwMode="auto">
          <a:xfrm flipV="1">
            <a:off x="8913811" y="2913063"/>
            <a:ext cx="115094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1" name="Text Box 152"/>
          <p:cNvSpPr txBox="1">
            <a:spLocks noChangeArrowheads="1"/>
          </p:cNvSpPr>
          <p:nvPr/>
        </p:nvSpPr>
        <p:spPr bwMode="auto">
          <a:xfrm>
            <a:off x="8831956" y="3832224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146" name="Line 157"/>
          <p:cNvSpPr>
            <a:spLocks noChangeShapeType="1"/>
          </p:cNvSpPr>
          <p:nvPr/>
        </p:nvSpPr>
        <p:spPr bwMode="auto">
          <a:xfrm>
            <a:off x="7696199" y="21621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7" name="Text Box 158"/>
          <p:cNvSpPr txBox="1">
            <a:spLocks noChangeArrowheads="1"/>
          </p:cNvSpPr>
          <p:nvPr/>
        </p:nvSpPr>
        <p:spPr bwMode="auto">
          <a:xfrm>
            <a:off x="7431086" y="1970088"/>
            <a:ext cx="4968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ALUop</a:t>
            </a:r>
          </a:p>
        </p:txBody>
      </p:sp>
      <p:sp>
        <p:nvSpPr>
          <p:cNvPr id="148" name="Line 159"/>
          <p:cNvSpPr>
            <a:spLocks noChangeShapeType="1"/>
          </p:cNvSpPr>
          <p:nvPr/>
        </p:nvSpPr>
        <p:spPr bwMode="auto">
          <a:xfrm rot="16200000" flipH="1">
            <a:off x="7650161" y="21240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9" name="Text Box 160"/>
          <p:cNvSpPr txBox="1">
            <a:spLocks noChangeArrowheads="1"/>
          </p:cNvSpPr>
          <p:nvPr/>
        </p:nvSpPr>
        <p:spPr bwMode="auto">
          <a:xfrm>
            <a:off x="7689849" y="21224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152" name="Line 163"/>
          <p:cNvSpPr>
            <a:spLocks noChangeShapeType="1"/>
          </p:cNvSpPr>
          <p:nvPr/>
        </p:nvSpPr>
        <p:spPr bwMode="auto">
          <a:xfrm>
            <a:off x="3405186" y="2162175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" name="Text Box 164"/>
          <p:cNvSpPr txBox="1">
            <a:spLocks noChangeArrowheads="1"/>
          </p:cNvSpPr>
          <p:nvPr/>
        </p:nvSpPr>
        <p:spPr bwMode="auto">
          <a:xfrm>
            <a:off x="3192628" y="1946275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IR2ld</a:t>
            </a:r>
            <a:endParaRPr lang="en-US" altLang="en-US" u="sng" dirty="0"/>
          </a:p>
        </p:txBody>
      </p:sp>
      <p:sp>
        <p:nvSpPr>
          <p:cNvPr id="154" name="Text Box 166"/>
          <p:cNvSpPr txBox="1">
            <a:spLocks noChangeArrowheads="1"/>
          </p:cNvSpPr>
          <p:nvPr/>
        </p:nvSpPr>
        <p:spPr bwMode="auto">
          <a:xfrm rot="10800000">
            <a:off x="8644829" y="2746648"/>
            <a:ext cx="307777" cy="33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err="1" smtClean="0"/>
              <a:t>WBin</a:t>
            </a:r>
            <a:endParaRPr lang="en-US" altLang="en-US" dirty="0"/>
          </a:p>
        </p:txBody>
      </p:sp>
      <p:sp>
        <p:nvSpPr>
          <p:cNvPr id="155" name="Text Box 167"/>
          <p:cNvSpPr txBox="1">
            <a:spLocks noChangeArrowheads="1"/>
          </p:cNvSpPr>
          <p:nvPr/>
        </p:nvSpPr>
        <p:spPr bwMode="auto">
          <a:xfrm>
            <a:off x="4578349" y="2688679"/>
            <a:ext cx="354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 dirty="0"/>
              <a:t>RF</a:t>
            </a:r>
          </a:p>
        </p:txBody>
      </p:sp>
      <p:sp>
        <p:nvSpPr>
          <p:cNvPr id="156" name="Line 168"/>
          <p:cNvSpPr>
            <a:spLocks noChangeShapeType="1"/>
          </p:cNvSpPr>
          <p:nvPr/>
        </p:nvSpPr>
        <p:spPr bwMode="auto">
          <a:xfrm>
            <a:off x="4978399" y="22383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7" name="Text Box 169"/>
          <p:cNvSpPr txBox="1">
            <a:spLocks noChangeArrowheads="1"/>
          </p:cNvSpPr>
          <p:nvPr/>
        </p:nvSpPr>
        <p:spPr bwMode="auto">
          <a:xfrm>
            <a:off x="4718049" y="2046288"/>
            <a:ext cx="5556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RFWrite</a:t>
            </a:r>
          </a:p>
        </p:txBody>
      </p:sp>
      <p:sp>
        <p:nvSpPr>
          <p:cNvPr id="158" name="Rectangle 170"/>
          <p:cNvSpPr>
            <a:spLocks noChangeArrowheads="1"/>
          </p:cNvSpPr>
          <p:nvPr/>
        </p:nvSpPr>
        <p:spPr bwMode="auto">
          <a:xfrm>
            <a:off x="7497761" y="3927475"/>
            <a:ext cx="192088" cy="1920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9" name="Rectangle 171"/>
          <p:cNvSpPr>
            <a:spLocks noChangeArrowheads="1"/>
          </p:cNvSpPr>
          <p:nvPr/>
        </p:nvSpPr>
        <p:spPr bwMode="auto">
          <a:xfrm>
            <a:off x="7689849" y="3927475"/>
            <a:ext cx="192087" cy="1920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60" name="Text Box 172"/>
          <p:cNvSpPr txBox="1">
            <a:spLocks noChangeArrowheads="1"/>
          </p:cNvSpPr>
          <p:nvPr/>
        </p:nvSpPr>
        <p:spPr bwMode="auto">
          <a:xfrm>
            <a:off x="7497761" y="3927475"/>
            <a:ext cx="2571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N</a:t>
            </a:r>
          </a:p>
        </p:txBody>
      </p:sp>
      <p:sp>
        <p:nvSpPr>
          <p:cNvPr id="161" name="Text Box 173"/>
          <p:cNvSpPr txBox="1">
            <a:spLocks noChangeArrowheads="1"/>
          </p:cNvSpPr>
          <p:nvPr/>
        </p:nvSpPr>
        <p:spPr bwMode="auto">
          <a:xfrm>
            <a:off x="7689849" y="3927475"/>
            <a:ext cx="2460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</a:t>
            </a:r>
          </a:p>
        </p:txBody>
      </p:sp>
      <p:sp>
        <p:nvSpPr>
          <p:cNvPr id="162" name="Line 174"/>
          <p:cNvSpPr>
            <a:spLocks noChangeShapeType="1"/>
          </p:cNvSpPr>
          <p:nvPr/>
        </p:nvSpPr>
        <p:spPr bwMode="auto">
          <a:xfrm>
            <a:off x="7573961" y="3659188"/>
            <a:ext cx="0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3" name="Line 175"/>
          <p:cNvSpPr>
            <a:spLocks noChangeShapeType="1"/>
          </p:cNvSpPr>
          <p:nvPr/>
        </p:nvSpPr>
        <p:spPr bwMode="auto">
          <a:xfrm>
            <a:off x="7766049" y="3544888"/>
            <a:ext cx="0" cy="382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" name="Line 176"/>
          <p:cNvSpPr>
            <a:spLocks noChangeShapeType="1"/>
          </p:cNvSpPr>
          <p:nvPr/>
        </p:nvSpPr>
        <p:spPr bwMode="auto">
          <a:xfrm>
            <a:off x="7267574" y="4043363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5" name="Text Box 177"/>
          <p:cNvSpPr txBox="1">
            <a:spLocks noChangeArrowheads="1"/>
          </p:cNvSpPr>
          <p:nvPr/>
        </p:nvSpPr>
        <p:spPr bwMode="auto">
          <a:xfrm>
            <a:off x="7005082" y="4048918"/>
            <a:ext cx="6191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FlagWrite</a:t>
            </a:r>
            <a:endParaRPr lang="en-US" altLang="en-US" u="sng" dirty="0"/>
          </a:p>
        </p:txBody>
      </p:sp>
      <p:sp>
        <p:nvSpPr>
          <p:cNvPr id="166" name="Line 178"/>
          <p:cNvSpPr>
            <a:spLocks noChangeShapeType="1"/>
          </p:cNvSpPr>
          <p:nvPr/>
        </p:nvSpPr>
        <p:spPr bwMode="auto">
          <a:xfrm>
            <a:off x="7612061" y="4119563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7" name="Line 179"/>
          <p:cNvSpPr>
            <a:spLocks noChangeShapeType="1"/>
          </p:cNvSpPr>
          <p:nvPr/>
        </p:nvSpPr>
        <p:spPr bwMode="auto">
          <a:xfrm>
            <a:off x="7766049" y="4119563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8" name="Line 180"/>
          <p:cNvSpPr>
            <a:spLocks noChangeShapeType="1"/>
          </p:cNvSpPr>
          <p:nvPr/>
        </p:nvSpPr>
        <p:spPr bwMode="auto">
          <a:xfrm flipV="1">
            <a:off x="883860" y="391794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9" name="Text Box 181"/>
          <p:cNvSpPr txBox="1">
            <a:spLocks noChangeArrowheads="1"/>
          </p:cNvSpPr>
          <p:nvPr/>
        </p:nvSpPr>
        <p:spPr bwMode="auto">
          <a:xfrm>
            <a:off x="570725" y="4003675"/>
            <a:ext cx="5397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PCwrite</a:t>
            </a:r>
            <a:endParaRPr lang="en-US" altLang="en-US" u="sng" dirty="0"/>
          </a:p>
        </p:txBody>
      </p:sp>
      <p:sp>
        <p:nvSpPr>
          <p:cNvPr id="170" name="Line 182"/>
          <p:cNvSpPr>
            <a:spLocks noChangeShapeType="1"/>
          </p:cNvSpPr>
          <p:nvPr/>
        </p:nvSpPr>
        <p:spPr bwMode="auto">
          <a:xfrm flipV="1">
            <a:off x="8074350" y="1201737"/>
            <a:ext cx="0" cy="15861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1" name="Line 183"/>
          <p:cNvSpPr>
            <a:spLocks noChangeShapeType="1"/>
          </p:cNvSpPr>
          <p:nvPr/>
        </p:nvSpPr>
        <p:spPr bwMode="auto">
          <a:xfrm flipH="1" flipV="1">
            <a:off x="269874" y="1201737"/>
            <a:ext cx="7804476" cy="87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2" name="Line 184"/>
          <p:cNvSpPr>
            <a:spLocks noChangeShapeType="1"/>
          </p:cNvSpPr>
          <p:nvPr/>
        </p:nvSpPr>
        <p:spPr bwMode="auto">
          <a:xfrm>
            <a:off x="269875" y="1210469"/>
            <a:ext cx="0" cy="2171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3" name="Line 185"/>
          <p:cNvSpPr>
            <a:spLocks noChangeShapeType="1"/>
          </p:cNvSpPr>
          <p:nvPr/>
        </p:nvSpPr>
        <p:spPr bwMode="auto">
          <a:xfrm flipV="1">
            <a:off x="583408" y="3567112"/>
            <a:ext cx="21193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" name="Line 186"/>
          <p:cNvSpPr>
            <a:spLocks noChangeShapeType="1"/>
          </p:cNvSpPr>
          <p:nvPr/>
        </p:nvSpPr>
        <p:spPr bwMode="auto">
          <a:xfrm rot="16200000" flipH="1">
            <a:off x="8039100" y="1426937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5" name="Text Box 187"/>
          <p:cNvSpPr txBox="1">
            <a:spLocks noChangeArrowheads="1"/>
          </p:cNvSpPr>
          <p:nvPr/>
        </p:nvSpPr>
        <p:spPr bwMode="auto">
          <a:xfrm>
            <a:off x="7848600" y="1465037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176" name="Line 188"/>
          <p:cNvSpPr>
            <a:spLocks noChangeShapeType="1"/>
          </p:cNvSpPr>
          <p:nvPr/>
        </p:nvSpPr>
        <p:spPr bwMode="auto">
          <a:xfrm>
            <a:off x="3789361" y="4389438"/>
            <a:ext cx="2887663" cy="70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7" name="Line 189"/>
          <p:cNvSpPr>
            <a:spLocks noChangeShapeType="1"/>
          </p:cNvSpPr>
          <p:nvPr/>
        </p:nvSpPr>
        <p:spPr bwMode="auto">
          <a:xfrm>
            <a:off x="3789361" y="4197350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8" name="Text Box 190"/>
          <p:cNvSpPr txBox="1">
            <a:spLocks noChangeArrowheads="1"/>
          </p:cNvSpPr>
          <p:nvPr/>
        </p:nvSpPr>
        <p:spPr bwMode="auto">
          <a:xfrm>
            <a:off x="3713161" y="4197350"/>
            <a:ext cx="438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Imm3</a:t>
            </a:r>
          </a:p>
        </p:txBody>
      </p:sp>
      <p:sp>
        <p:nvSpPr>
          <p:cNvPr id="179" name="Rectangle 191"/>
          <p:cNvSpPr>
            <a:spLocks noChangeArrowheads="1"/>
          </p:cNvSpPr>
          <p:nvPr/>
        </p:nvSpPr>
        <p:spPr bwMode="auto">
          <a:xfrm>
            <a:off x="4519611" y="4235450"/>
            <a:ext cx="190500" cy="268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ZE</a:t>
            </a:r>
          </a:p>
        </p:txBody>
      </p:sp>
      <p:sp>
        <p:nvSpPr>
          <p:cNvPr id="182" name="Text Box 194"/>
          <p:cNvSpPr txBox="1">
            <a:spLocks noChangeArrowheads="1"/>
          </p:cNvSpPr>
          <p:nvPr/>
        </p:nvSpPr>
        <p:spPr bwMode="auto">
          <a:xfrm>
            <a:off x="3827461" y="26606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183" name="Text Box 195"/>
          <p:cNvSpPr txBox="1">
            <a:spLocks noChangeArrowheads="1"/>
          </p:cNvSpPr>
          <p:nvPr/>
        </p:nvSpPr>
        <p:spPr bwMode="auto">
          <a:xfrm>
            <a:off x="3827461" y="22764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86" name="Text Box 198"/>
          <p:cNvSpPr txBox="1">
            <a:spLocks noChangeArrowheads="1"/>
          </p:cNvSpPr>
          <p:nvPr/>
        </p:nvSpPr>
        <p:spPr bwMode="auto">
          <a:xfrm>
            <a:off x="6598142" y="3121025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000</a:t>
            </a:r>
            <a:endParaRPr lang="en-US" altLang="en-US" dirty="0"/>
          </a:p>
        </p:txBody>
      </p:sp>
      <p:sp>
        <p:nvSpPr>
          <p:cNvPr id="188" name="Text Box 200"/>
          <p:cNvSpPr txBox="1">
            <a:spLocks noChangeArrowheads="1"/>
          </p:cNvSpPr>
          <p:nvPr/>
        </p:nvSpPr>
        <p:spPr bwMode="auto">
          <a:xfrm>
            <a:off x="6598142" y="3735388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001</a:t>
            </a:r>
            <a:endParaRPr lang="en-US" altLang="en-US" dirty="0"/>
          </a:p>
        </p:txBody>
      </p:sp>
      <p:sp>
        <p:nvSpPr>
          <p:cNvPr id="189" name="Text Box 201"/>
          <p:cNvSpPr txBox="1">
            <a:spLocks noChangeArrowheads="1"/>
          </p:cNvSpPr>
          <p:nvPr/>
        </p:nvSpPr>
        <p:spPr bwMode="auto">
          <a:xfrm>
            <a:off x="6598142" y="4043363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010</a:t>
            </a:r>
            <a:endParaRPr lang="en-US" altLang="en-US" dirty="0"/>
          </a:p>
        </p:txBody>
      </p:sp>
      <p:sp>
        <p:nvSpPr>
          <p:cNvPr id="190" name="Text Box 202"/>
          <p:cNvSpPr txBox="1">
            <a:spLocks noChangeArrowheads="1"/>
          </p:cNvSpPr>
          <p:nvPr/>
        </p:nvSpPr>
        <p:spPr bwMode="auto">
          <a:xfrm>
            <a:off x="6598142" y="4273550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011</a:t>
            </a:r>
            <a:endParaRPr lang="en-US" altLang="en-US" dirty="0"/>
          </a:p>
        </p:txBody>
      </p:sp>
      <p:sp>
        <p:nvSpPr>
          <p:cNvPr id="191" name="Text Box 203"/>
          <p:cNvSpPr txBox="1">
            <a:spLocks noChangeArrowheads="1"/>
          </p:cNvSpPr>
          <p:nvPr/>
        </p:nvSpPr>
        <p:spPr bwMode="auto">
          <a:xfrm>
            <a:off x="7527924" y="2852738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ALU</a:t>
            </a:r>
          </a:p>
        </p:txBody>
      </p:sp>
      <p:sp>
        <p:nvSpPr>
          <p:cNvPr id="200" name="Freeform 125"/>
          <p:cNvSpPr>
            <a:spLocks/>
          </p:cNvSpPr>
          <p:nvPr/>
        </p:nvSpPr>
        <p:spPr bwMode="auto">
          <a:xfrm rot="5400000">
            <a:off x="761594" y="4390372"/>
            <a:ext cx="257987" cy="661193"/>
          </a:xfrm>
          <a:custGeom>
            <a:avLst/>
            <a:gdLst>
              <a:gd name="T0" fmla="*/ 0 w 483"/>
              <a:gd name="T1" fmla="*/ 0 h 1185"/>
              <a:gd name="T2" fmla="*/ 0 w 483"/>
              <a:gd name="T3" fmla="*/ 652463 h 1185"/>
              <a:gd name="T4" fmla="*/ 344487 w 483"/>
              <a:gd name="T5" fmla="*/ 922338 h 1185"/>
              <a:gd name="T6" fmla="*/ 0 w 483"/>
              <a:gd name="T7" fmla="*/ 1228725 h 1185"/>
              <a:gd name="T8" fmla="*/ 0 w 483"/>
              <a:gd name="T9" fmla="*/ 1881188 h 1185"/>
              <a:gd name="T10" fmla="*/ 766762 w 483"/>
              <a:gd name="T11" fmla="*/ 1344613 h 1185"/>
              <a:gd name="T12" fmla="*/ 766762 w 483"/>
              <a:gd name="T13" fmla="*/ 460375 h 1185"/>
              <a:gd name="T14" fmla="*/ 0 w 483"/>
              <a:gd name="T15" fmla="*/ 0 h 11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83"/>
              <a:gd name="T25" fmla="*/ 0 h 1185"/>
              <a:gd name="T26" fmla="*/ 483 w 483"/>
              <a:gd name="T27" fmla="*/ 1185 h 11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83" h="1185">
                <a:moveTo>
                  <a:pt x="0" y="0"/>
                </a:moveTo>
                <a:lnTo>
                  <a:pt x="0" y="411"/>
                </a:lnTo>
                <a:lnTo>
                  <a:pt x="217" y="581"/>
                </a:lnTo>
                <a:lnTo>
                  <a:pt x="0" y="774"/>
                </a:lnTo>
                <a:lnTo>
                  <a:pt x="0" y="1185"/>
                </a:lnTo>
                <a:lnTo>
                  <a:pt x="483" y="847"/>
                </a:lnTo>
                <a:lnTo>
                  <a:pt x="483" y="29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1" name="Line 175"/>
          <p:cNvSpPr>
            <a:spLocks noChangeShapeType="1"/>
          </p:cNvSpPr>
          <p:nvPr/>
        </p:nvSpPr>
        <p:spPr bwMode="auto">
          <a:xfrm flipH="1">
            <a:off x="1132644" y="3533770"/>
            <a:ext cx="3932" cy="10677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2" name="Line 175"/>
          <p:cNvSpPr>
            <a:spLocks noChangeShapeType="1"/>
          </p:cNvSpPr>
          <p:nvPr/>
        </p:nvSpPr>
        <p:spPr bwMode="auto">
          <a:xfrm>
            <a:off x="660364" y="4429125"/>
            <a:ext cx="0" cy="1723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3" name="AutoShape 11"/>
          <p:cNvSpPr>
            <a:spLocks noChangeArrowheads="1"/>
          </p:cNvSpPr>
          <p:nvPr/>
        </p:nvSpPr>
        <p:spPr bwMode="auto">
          <a:xfrm rot="16200000">
            <a:off x="180183" y="3467894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" name="Line 13"/>
          <p:cNvSpPr>
            <a:spLocks noChangeShapeType="1"/>
          </p:cNvSpPr>
          <p:nvPr/>
        </p:nvSpPr>
        <p:spPr bwMode="auto">
          <a:xfrm flipH="1">
            <a:off x="621507" y="3486944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6" name="Text Box 14"/>
          <p:cNvSpPr txBox="1">
            <a:spLocks noChangeArrowheads="1"/>
          </p:cNvSpPr>
          <p:nvPr/>
        </p:nvSpPr>
        <p:spPr bwMode="auto">
          <a:xfrm>
            <a:off x="507207" y="3334544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207" name="Line 25"/>
          <p:cNvSpPr>
            <a:spLocks noChangeShapeType="1"/>
          </p:cNvSpPr>
          <p:nvPr/>
        </p:nvSpPr>
        <p:spPr bwMode="auto">
          <a:xfrm>
            <a:off x="505620" y="3142457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8" name="Text Box 26"/>
          <p:cNvSpPr txBox="1">
            <a:spLocks noChangeArrowheads="1"/>
          </p:cNvSpPr>
          <p:nvPr/>
        </p:nvSpPr>
        <p:spPr bwMode="auto">
          <a:xfrm>
            <a:off x="250746" y="2950369"/>
            <a:ext cx="4764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smtClean="0"/>
              <a:t>PCSel</a:t>
            </a:r>
            <a:endParaRPr lang="en-US" altLang="en-US" u="sng" dirty="0"/>
          </a:p>
        </p:txBody>
      </p:sp>
      <p:sp>
        <p:nvSpPr>
          <p:cNvPr id="209" name="Text Box 192"/>
          <p:cNvSpPr txBox="1">
            <a:spLocks noChangeArrowheads="1"/>
          </p:cNvSpPr>
          <p:nvPr/>
        </p:nvSpPr>
        <p:spPr bwMode="auto">
          <a:xfrm>
            <a:off x="310357" y="3266282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210" name="Text Box 193"/>
          <p:cNvSpPr txBox="1">
            <a:spLocks noChangeArrowheads="1"/>
          </p:cNvSpPr>
          <p:nvPr/>
        </p:nvSpPr>
        <p:spPr bwMode="auto">
          <a:xfrm>
            <a:off x="315120" y="3602832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211" name="Text Box 14"/>
          <p:cNvSpPr txBox="1">
            <a:spLocks noChangeArrowheads="1"/>
          </p:cNvSpPr>
          <p:nvPr/>
        </p:nvSpPr>
        <p:spPr bwMode="auto">
          <a:xfrm>
            <a:off x="538957" y="4242446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212" name="Line 133"/>
          <p:cNvSpPr>
            <a:spLocks noChangeShapeType="1"/>
          </p:cNvSpPr>
          <p:nvPr/>
        </p:nvSpPr>
        <p:spPr bwMode="auto">
          <a:xfrm flipV="1">
            <a:off x="269875" y="3381708"/>
            <a:ext cx="121445" cy="5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3" name="Line 135"/>
          <p:cNvSpPr>
            <a:spLocks noChangeShapeType="1"/>
          </p:cNvSpPr>
          <p:nvPr/>
        </p:nvSpPr>
        <p:spPr bwMode="auto">
          <a:xfrm flipV="1">
            <a:off x="890588" y="4849962"/>
            <a:ext cx="0" cy="25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4" name="Line 130"/>
          <p:cNvSpPr>
            <a:spLocks noChangeShapeType="1"/>
          </p:cNvSpPr>
          <p:nvPr/>
        </p:nvSpPr>
        <p:spPr bwMode="auto">
          <a:xfrm flipV="1">
            <a:off x="279566" y="5105400"/>
            <a:ext cx="6042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" name="Line 124"/>
          <p:cNvSpPr>
            <a:spLocks noChangeShapeType="1"/>
          </p:cNvSpPr>
          <p:nvPr/>
        </p:nvSpPr>
        <p:spPr bwMode="auto">
          <a:xfrm>
            <a:off x="279566" y="3698875"/>
            <a:ext cx="0" cy="1409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6" name="Line 133"/>
          <p:cNvSpPr>
            <a:spLocks noChangeShapeType="1"/>
          </p:cNvSpPr>
          <p:nvPr/>
        </p:nvSpPr>
        <p:spPr bwMode="auto">
          <a:xfrm flipV="1">
            <a:off x="269875" y="3698875"/>
            <a:ext cx="121445" cy="5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2" name="Rectangle 27"/>
          <p:cNvSpPr>
            <a:spLocks noChangeArrowheads="1"/>
          </p:cNvSpPr>
          <p:nvPr/>
        </p:nvSpPr>
        <p:spPr bwMode="auto">
          <a:xfrm>
            <a:off x="2772569" y="2401887"/>
            <a:ext cx="192087" cy="126841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IR1</a:t>
            </a:r>
            <a:endParaRPr lang="en-US" altLang="en-US" dirty="0"/>
          </a:p>
        </p:txBody>
      </p:sp>
      <p:sp>
        <p:nvSpPr>
          <p:cNvPr id="193" name="Line 34"/>
          <p:cNvSpPr>
            <a:spLocks noChangeShapeType="1"/>
          </p:cNvSpPr>
          <p:nvPr/>
        </p:nvSpPr>
        <p:spPr bwMode="auto">
          <a:xfrm flipV="1">
            <a:off x="2973385" y="3045619"/>
            <a:ext cx="354014" cy="21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" name="Line 163"/>
          <p:cNvSpPr>
            <a:spLocks noChangeShapeType="1"/>
          </p:cNvSpPr>
          <p:nvPr/>
        </p:nvSpPr>
        <p:spPr bwMode="auto">
          <a:xfrm>
            <a:off x="2868612" y="2127189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5" name="Text Box 164"/>
          <p:cNvSpPr txBox="1">
            <a:spLocks noChangeArrowheads="1"/>
          </p:cNvSpPr>
          <p:nvPr/>
        </p:nvSpPr>
        <p:spPr bwMode="auto">
          <a:xfrm>
            <a:off x="2656055" y="1911289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IR1ld</a:t>
            </a:r>
            <a:endParaRPr lang="en-US" altLang="en-US" u="sng" dirty="0"/>
          </a:p>
        </p:txBody>
      </p:sp>
      <p:sp>
        <p:nvSpPr>
          <p:cNvPr id="196" name="Rectangle 27"/>
          <p:cNvSpPr>
            <a:spLocks noChangeArrowheads="1"/>
          </p:cNvSpPr>
          <p:nvPr/>
        </p:nvSpPr>
        <p:spPr bwMode="auto">
          <a:xfrm>
            <a:off x="5835649" y="1684339"/>
            <a:ext cx="192087" cy="469106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IR3</a:t>
            </a:r>
            <a:endParaRPr lang="en-US" altLang="en-US" dirty="0"/>
          </a:p>
        </p:txBody>
      </p:sp>
      <p:sp>
        <p:nvSpPr>
          <p:cNvPr id="197" name="Line 105"/>
          <p:cNvSpPr>
            <a:spLocks noChangeShapeType="1"/>
          </p:cNvSpPr>
          <p:nvPr/>
        </p:nvSpPr>
        <p:spPr bwMode="auto">
          <a:xfrm>
            <a:off x="3596480" y="1848644"/>
            <a:ext cx="5037" cy="1209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8" name="Line 104"/>
          <p:cNvSpPr>
            <a:spLocks noChangeShapeType="1"/>
          </p:cNvSpPr>
          <p:nvPr/>
        </p:nvSpPr>
        <p:spPr bwMode="auto">
          <a:xfrm>
            <a:off x="3596479" y="1848644"/>
            <a:ext cx="22391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9" name="Line 109"/>
          <p:cNvSpPr>
            <a:spLocks noChangeShapeType="1"/>
          </p:cNvSpPr>
          <p:nvPr/>
        </p:nvSpPr>
        <p:spPr bwMode="auto">
          <a:xfrm flipH="1">
            <a:off x="5268393" y="1757449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4" name="Text Box 110"/>
          <p:cNvSpPr txBox="1">
            <a:spLocks noChangeArrowheads="1"/>
          </p:cNvSpPr>
          <p:nvPr/>
        </p:nvSpPr>
        <p:spPr bwMode="auto">
          <a:xfrm>
            <a:off x="5115067" y="1684339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18" name="Line 163"/>
          <p:cNvSpPr>
            <a:spLocks noChangeShapeType="1"/>
          </p:cNvSpPr>
          <p:nvPr/>
        </p:nvSpPr>
        <p:spPr bwMode="auto">
          <a:xfrm>
            <a:off x="5922000" y="1422641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9" name="Text Box 164"/>
          <p:cNvSpPr txBox="1">
            <a:spLocks noChangeArrowheads="1"/>
          </p:cNvSpPr>
          <p:nvPr/>
        </p:nvSpPr>
        <p:spPr bwMode="auto">
          <a:xfrm>
            <a:off x="5577998" y="1206741"/>
            <a:ext cx="68800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IR3R1R2ld</a:t>
            </a:r>
            <a:endParaRPr lang="en-US" altLang="en-US" u="sng" dirty="0"/>
          </a:p>
        </p:txBody>
      </p:sp>
      <p:sp>
        <p:nvSpPr>
          <p:cNvPr id="220" name="Line 163"/>
          <p:cNvSpPr>
            <a:spLocks noChangeShapeType="1"/>
          </p:cNvSpPr>
          <p:nvPr/>
        </p:nvSpPr>
        <p:spPr bwMode="auto">
          <a:xfrm>
            <a:off x="5931692" y="2162175"/>
            <a:ext cx="0" cy="125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1" name="Line 163"/>
          <p:cNvSpPr>
            <a:spLocks noChangeShapeType="1"/>
          </p:cNvSpPr>
          <p:nvPr/>
        </p:nvSpPr>
        <p:spPr bwMode="auto">
          <a:xfrm>
            <a:off x="5931692" y="2807494"/>
            <a:ext cx="0" cy="125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7" name="Rectangle 27"/>
          <p:cNvSpPr>
            <a:spLocks noChangeArrowheads="1"/>
          </p:cNvSpPr>
          <p:nvPr/>
        </p:nvSpPr>
        <p:spPr bwMode="auto">
          <a:xfrm>
            <a:off x="8712363" y="1683040"/>
            <a:ext cx="192087" cy="469106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IR4</a:t>
            </a:r>
            <a:endParaRPr lang="en-US" altLang="en-US" dirty="0"/>
          </a:p>
        </p:txBody>
      </p:sp>
      <p:sp>
        <p:nvSpPr>
          <p:cNvPr id="222" name="Line 163"/>
          <p:cNvSpPr>
            <a:spLocks noChangeShapeType="1"/>
          </p:cNvSpPr>
          <p:nvPr/>
        </p:nvSpPr>
        <p:spPr bwMode="auto">
          <a:xfrm>
            <a:off x="8798714" y="1421342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3" name="Text Box 164"/>
          <p:cNvSpPr txBox="1">
            <a:spLocks noChangeArrowheads="1"/>
          </p:cNvSpPr>
          <p:nvPr/>
        </p:nvSpPr>
        <p:spPr bwMode="auto">
          <a:xfrm>
            <a:off x="8586159" y="1205442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IR4ld</a:t>
            </a:r>
            <a:endParaRPr lang="en-US" altLang="en-US" u="sng" dirty="0"/>
          </a:p>
        </p:txBody>
      </p:sp>
      <p:sp>
        <p:nvSpPr>
          <p:cNvPr id="224" name="Line 163"/>
          <p:cNvSpPr>
            <a:spLocks noChangeShapeType="1"/>
          </p:cNvSpPr>
          <p:nvPr/>
        </p:nvSpPr>
        <p:spPr bwMode="auto">
          <a:xfrm>
            <a:off x="8808405" y="2160876"/>
            <a:ext cx="9361" cy="482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" name="Line 104"/>
          <p:cNvSpPr>
            <a:spLocks noChangeShapeType="1"/>
          </p:cNvSpPr>
          <p:nvPr/>
        </p:nvSpPr>
        <p:spPr bwMode="auto">
          <a:xfrm>
            <a:off x="6016625" y="1856083"/>
            <a:ext cx="2695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6" name="Line 109"/>
          <p:cNvSpPr>
            <a:spLocks noChangeShapeType="1"/>
          </p:cNvSpPr>
          <p:nvPr/>
        </p:nvSpPr>
        <p:spPr bwMode="auto">
          <a:xfrm flipH="1">
            <a:off x="7390340" y="1749510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7" name="Text Box 110"/>
          <p:cNvSpPr txBox="1">
            <a:spLocks noChangeArrowheads="1"/>
          </p:cNvSpPr>
          <p:nvPr/>
        </p:nvSpPr>
        <p:spPr bwMode="auto">
          <a:xfrm>
            <a:off x="7237014" y="16764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29" name="Line 151"/>
          <p:cNvSpPr>
            <a:spLocks noChangeShapeType="1"/>
          </p:cNvSpPr>
          <p:nvPr/>
        </p:nvSpPr>
        <p:spPr bwMode="auto">
          <a:xfrm flipV="1">
            <a:off x="8904450" y="1783556"/>
            <a:ext cx="1150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0" name="Line 150"/>
          <p:cNvSpPr>
            <a:spLocks noChangeShapeType="1"/>
          </p:cNvSpPr>
          <p:nvPr/>
        </p:nvSpPr>
        <p:spPr bwMode="auto">
          <a:xfrm flipH="1" flipV="1">
            <a:off x="9019543" y="971550"/>
            <a:ext cx="9361" cy="8120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1" name="Line 149"/>
          <p:cNvSpPr>
            <a:spLocks noChangeShapeType="1"/>
          </p:cNvSpPr>
          <p:nvPr/>
        </p:nvSpPr>
        <p:spPr bwMode="auto">
          <a:xfrm>
            <a:off x="4162423" y="971548"/>
            <a:ext cx="4866481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4" name="Text Box 94"/>
          <p:cNvSpPr txBox="1">
            <a:spLocks noChangeArrowheads="1"/>
          </p:cNvSpPr>
          <p:nvPr/>
        </p:nvSpPr>
        <p:spPr bwMode="auto">
          <a:xfrm>
            <a:off x="6708774" y="787398"/>
            <a:ext cx="203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2</a:t>
            </a:r>
          </a:p>
        </p:txBody>
      </p:sp>
      <p:sp>
        <p:nvSpPr>
          <p:cNvPr id="235" name="Line 116"/>
          <p:cNvSpPr>
            <a:spLocks noChangeShapeType="1"/>
          </p:cNvSpPr>
          <p:nvPr/>
        </p:nvSpPr>
        <p:spPr bwMode="auto">
          <a:xfrm flipH="1">
            <a:off x="6834186" y="894554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" name="AutoShape 11"/>
          <p:cNvSpPr>
            <a:spLocks noChangeArrowheads="1"/>
          </p:cNvSpPr>
          <p:nvPr/>
        </p:nvSpPr>
        <p:spPr bwMode="auto">
          <a:xfrm rot="16200000">
            <a:off x="5202920" y="2361472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7" name="Line 12"/>
          <p:cNvSpPr>
            <a:spLocks noChangeShapeType="1"/>
          </p:cNvSpPr>
          <p:nvPr/>
        </p:nvSpPr>
        <p:spPr bwMode="auto">
          <a:xfrm>
            <a:off x="5606144" y="2458310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8" name="Line 13"/>
          <p:cNvSpPr>
            <a:spLocks noChangeShapeType="1"/>
          </p:cNvSpPr>
          <p:nvPr/>
        </p:nvSpPr>
        <p:spPr bwMode="auto">
          <a:xfrm flipH="1">
            <a:off x="5644244" y="2380522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9" name="Text Box 14"/>
          <p:cNvSpPr txBox="1">
            <a:spLocks noChangeArrowheads="1"/>
          </p:cNvSpPr>
          <p:nvPr/>
        </p:nvSpPr>
        <p:spPr bwMode="auto">
          <a:xfrm>
            <a:off x="5529944" y="2228122"/>
            <a:ext cx="24130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40" name="Text Box 192"/>
          <p:cNvSpPr txBox="1">
            <a:spLocks noChangeArrowheads="1"/>
          </p:cNvSpPr>
          <p:nvPr/>
        </p:nvSpPr>
        <p:spPr bwMode="auto">
          <a:xfrm>
            <a:off x="5351572" y="2202840"/>
            <a:ext cx="24237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</a:t>
            </a:r>
            <a:endParaRPr lang="en-US" altLang="en-US" dirty="0"/>
          </a:p>
        </p:txBody>
      </p:sp>
      <p:sp>
        <p:nvSpPr>
          <p:cNvPr id="241" name="Text Box 193"/>
          <p:cNvSpPr txBox="1">
            <a:spLocks noChangeArrowheads="1"/>
          </p:cNvSpPr>
          <p:nvPr/>
        </p:nvSpPr>
        <p:spPr bwMode="auto">
          <a:xfrm>
            <a:off x="5358584" y="2496410"/>
            <a:ext cx="24237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243" name="AutoShape 11"/>
          <p:cNvSpPr>
            <a:spLocks noChangeArrowheads="1"/>
          </p:cNvSpPr>
          <p:nvPr/>
        </p:nvSpPr>
        <p:spPr bwMode="auto">
          <a:xfrm rot="16200000">
            <a:off x="5205413" y="3017043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4" name="Line 12"/>
          <p:cNvSpPr>
            <a:spLocks noChangeShapeType="1"/>
          </p:cNvSpPr>
          <p:nvPr/>
        </p:nvSpPr>
        <p:spPr bwMode="auto">
          <a:xfrm>
            <a:off x="5608637" y="3113881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" name="Line 13"/>
          <p:cNvSpPr>
            <a:spLocks noChangeShapeType="1"/>
          </p:cNvSpPr>
          <p:nvPr/>
        </p:nvSpPr>
        <p:spPr bwMode="auto">
          <a:xfrm flipH="1">
            <a:off x="5646737" y="3036093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" name="Text Box 14"/>
          <p:cNvSpPr txBox="1">
            <a:spLocks noChangeArrowheads="1"/>
          </p:cNvSpPr>
          <p:nvPr/>
        </p:nvSpPr>
        <p:spPr bwMode="auto">
          <a:xfrm>
            <a:off x="5532437" y="2883693"/>
            <a:ext cx="24130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47" name="Text Box 192"/>
          <p:cNvSpPr txBox="1">
            <a:spLocks noChangeArrowheads="1"/>
          </p:cNvSpPr>
          <p:nvPr/>
        </p:nvSpPr>
        <p:spPr bwMode="auto">
          <a:xfrm>
            <a:off x="5360371" y="2859820"/>
            <a:ext cx="24237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n-US" dirty="0" smtClean="0"/>
              <a:t>0</a:t>
            </a:r>
            <a:endParaRPr lang="en-US" altLang="en-US" dirty="0"/>
          </a:p>
        </p:txBody>
      </p:sp>
      <p:sp>
        <p:nvSpPr>
          <p:cNvPr id="248" name="Text Box 193"/>
          <p:cNvSpPr txBox="1">
            <a:spLocks noChangeArrowheads="1"/>
          </p:cNvSpPr>
          <p:nvPr/>
        </p:nvSpPr>
        <p:spPr bwMode="auto">
          <a:xfrm>
            <a:off x="5334000" y="3135584"/>
            <a:ext cx="24237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249" name="Line 135"/>
          <p:cNvSpPr>
            <a:spLocks noChangeShapeType="1"/>
          </p:cNvSpPr>
          <p:nvPr/>
        </p:nvSpPr>
        <p:spPr bwMode="auto">
          <a:xfrm flipV="1">
            <a:off x="5229224" y="2279253"/>
            <a:ext cx="13950" cy="269842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3" name="AutoShape 11"/>
          <p:cNvSpPr>
            <a:spLocks noChangeArrowheads="1"/>
          </p:cNvSpPr>
          <p:nvPr/>
        </p:nvSpPr>
        <p:spPr bwMode="auto">
          <a:xfrm rot="16200000">
            <a:off x="6563518" y="2364582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2" name="Line 12"/>
          <p:cNvSpPr>
            <a:spLocks noChangeShapeType="1"/>
          </p:cNvSpPr>
          <p:nvPr/>
        </p:nvSpPr>
        <p:spPr bwMode="auto">
          <a:xfrm>
            <a:off x="6958011" y="2551907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" name="Line 13"/>
          <p:cNvSpPr>
            <a:spLocks noChangeShapeType="1"/>
          </p:cNvSpPr>
          <p:nvPr/>
        </p:nvSpPr>
        <p:spPr bwMode="auto">
          <a:xfrm flipH="1">
            <a:off x="6996111" y="2474119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4" name="Text Box 14"/>
          <p:cNvSpPr txBox="1">
            <a:spLocks noChangeArrowheads="1"/>
          </p:cNvSpPr>
          <p:nvPr/>
        </p:nvSpPr>
        <p:spPr bwMode="auto">
          <a:xfrm>
            <a:off x="6881811" y="2321719"/>
            <a:ext cx="24130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55" name="Text Box 192"/>
          <p:cNvSpPr txBox="1">
            <a:spLocks noChangeArrowheads="1"/>
          </p:cNvSpPr>
          <p:nvPr/>
        </p:nvSpPr>
        <p:spPr bwMode="auto">
          <a:xfrm>
            <a:off x="6710451" y="2159860"/>
            <a:ext cx="24237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</a:t>
            </a:r>
            <a:endParaRPr lang="en-US" altLang="en-US" dirty="0"/>
          </a:p>
        </p:txBody>
      </p:sp>
      <p:sp>
        <p:nvSpPr>
          <p:cNvPr id="256" name="Text Box 193"/>
          <p:cNvSpPr txBox="1">
            <a:spLocks noChangeArrowheads="1"/>
          </p:cNvSpPr>
          <p:nvPr/>
        </p:nvSpPr>
        <p:spPr bwMode="auto">
          <a:xfrm>
            <a:off x="6709898" y="2496410"/>
            <a:ext cx="24237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257" name="Line 75"/>
          <p:cNvSpPr>
            <a:spLocks noChangeShapeType="1"/>
          </p:cNvSpPr>
          <p:nvPr/>
        </p:nvSpPr>
        <p:spPr bwMode="auto">
          <a:xfrm flipV="1">
            <a:off x="6378379" y="2279252"/>
            <a:ext cx="405414" cy="804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8" name="Line 75"/>
          <p:cNvSpPr>
            <a:spLocks noChangeShapeType="1"/>
          </p:cNvSpPr>
          <p:nvPr/>
        </p:nvSpPr>
        <p:spPr bwMode="auto">
          <a:xfrm flipV="1">
            <a:off x="6366317" y="3579940"/>
            <a:ext cx="305206" cy="804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9" name="Line 150"/>
          <p:cNvSpPr>
            <a:spLocks noChangeShapeType="1"/>
          </p:cNvSpPr>
          <p:nvPr/>
        </p:nvSpPr>
        <p:spPr bwMode="auto">
          <a:xfrm flipH="1" flipV="1">
            <a:off x="6373811" y="2279253"/>
            <a:ext cx="9136" cy="2702696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0" name="Text Box 198"/>
          <p:cNvSpPr txBox="1">
            <a:spLocks noChangeArrowheads="1"/>
          </p:cNvSpPr>
          <p:nvPr/>
        </p:nvSpPr>
        <p:spPr bwMode="auto">
          <a:xfrm>
            <a:off x="6587411" y="3454856"/>
            <a:ext cx="35779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111</a:t>
            </a:r>
            <a:endParaRPr lang="en-US" altLang="en-US" dirty="0"/>
          </a:p>
        </p:txBody>
      </p:sp>
      <p:sp>
        <p:nvSpPr>
          <p:cNvPr id="261" name="Line 88"/>
          <p:cNvSpPr>
            <a:spLocks noChangeShapeType="1"/>
          </p:cNvSpPr>
          <p:nvPr/>
        </p:nvSpPr>
        <p:spPr bwMode="auto">
          <a:xfrm>
            <a:off x="6890009" y="201064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2" name="Text Box 89"/>
          <p:cNvSpPr txBox="1">
            <a:spLocks noChangeArrowheads="1"/>
          </p:cNvSpPr>
          <p:nvPr/>
        </p:nvSpPr>
        <p:spPr bwMode="auto">
          <a:xfrm>
            <a:off x="6662524" y="1865995"/>
            <a:ext cx="4427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ALU1</a:t>
            </a:r>
            <a:endParaRPr lang="en-US" altLang="en-US" u="sng" dirty="0"/>
          </a:p>
        </p:txBody>
      </p:sp>
      <p:sp>
        <p:nvSpPr>
          <p:cNvPr id="242" name="Rectangle 8"/>
          <p:cNvSpPr>
            <a:spLocks noChangeArrowheads="1"/>
          </p:cNvSpPr>
          <p:nvPr/>
        </p:nvSpPr>
        <p:spPr bwMode="auto">
          <a:xfrm>
            <a:off x="6712440" y="5105400"/>
            <a:ext cx="1268412" cy="1190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63" name="Text Box 9"/>
          <p:cNvSpPr txBox="1">
            <a:spLocks noChangeArrowheads="1"/>
          </p:cNvSpPr>
          <p:nvPr/>
        </p:nvSpPr>
        <p:spPr bwMode="auto">
          <a:xfrm>
            <a:off x="7048990" y="5540375"/>
            <a:ext cx="669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Memory</a:t>
            </a:r>
          </a:p>
        </p:txBody>
      </p:sp>
      <p:sp>
        <p:nvSpPr>
          <p:cNvPr id="264" name="Line 12"/>
          <p:cNvSpPr>
            <a:spLocks noChangeShapeType="1"/>
          </p:cNvSpPr>
          <p:nvPr/>
        </p:nvSpPr>
        <p:spPr bwMode="auto">
          <a:xfrm>
            <a:off x="6170611" y="5288756"/>
            <a:ext cx="541829" cy="87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5" name="Line 13"/>
          <p:cNvSpPr>
            <a:spLocks noChangeShapeType="1"/>
          </p:cNvSpPr>
          <p:nvPr/>
        </p:nvSpPr>
        <p:spPr bwMode="auto">
          <a:xfrm flipH="1">
            <a:off x="6214267" y="5229483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6" name="Text Box 18"/>
          <p:cNvSpPr txBox="1">
            <a:spLocks noChangeArrowheads="1"/>
          </p:cNvSpPr>
          <p:nvPr/>
        </p:nvSpPr>
        <p:spPr bwMode="auto">
          <a:xfrm>
            <a:off x="6712440" y="5181600"/>
            <a:ext cx="4714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ADDR</a:t>
            </a:r>
          </a:p>
        </p:txBody>
      </p:sp>
      <p:sp>
        <p:nvSpPr>
          <p:cNvPr id="267" name="Text Box 19"/>
          <p:cNvSpPr txBox="1">
            <a:spLocks noChangeArrowheads="1"/>
          </p:cNvSpPr>
          <p:nvPr/>
        </p:nvSpPr>
        <p:spPr bwMode="auto">
          <a:xfrm>
            <a:off x="7366490" y="5988050"/>
            <a:ext cx="6000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Data_out</a:t>
            </a:r>
          </a:p>
        </p:txBody>
      </p:sp>
      <p:sp>
        <p:nvSpPr>
          <p:cNvPr id="268" name="Text Box 20"/>
          <p:cNvSpPr txBox="1">
            <a:spLocks noChangeArrowheads="1"/>
          </p:cNvSpPr>
          <p:nvPr/>
        </p:nvSpPr>
        <p:spPr bwMode="auto">
          <a:xfrm>
            <a:off x="6674340" y="5988050"/>
            <a:ext cx="5365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Data_in</a:t>
            </a:r>
          </a:p>
        </p:txBody>
      </p:sp>
      <p:sp>
        <p:nvSpPr>
          <p:cNvPr id="269" name="Line 21"/>
          <p:cNvSpPr>
            <a:spLocks noChangeShapeType="1"/>
          </p:cNvSpPr>
          <p:nvPr/>
        </p:nvSpPr>
        <p:spPr bwMode="auto">
          <a:xfrm>
            <a:off x="6942627" y="4913313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0" name="Line 22"/>
          <p:cNvSpPr>
            <a:spLocks noChangeShapeType="1"/>
          </p:cNvSpPr>
          <p:nvPr/>
        </p:nvSpPr>
        <p:spPr bwMode="auto">
          <a:xfrm>
            <a:off x="7710977" y="4913313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1" name="Text Box 23"/>
          <p:cNvSpPr txBox="1">
            <a:spLocks noChangeArrowheads="1"/>
          </p:cNvSpPr>
          <p:nvPr/>
        </p:nvSpPr>
        <p:spPr bwMode="auto">
          <a:xfrm>
            <a:off x="6598140" y="4721225"/>
            <a:ext cx="6540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MemRead</a:t>
            </a:r>
          </a:p>
        </p:txBody>
      </p:sp>
      <p:sp>
        <p:nvSpPr>
          <p:cNvPr id="272" name="Text Box 24"/>
          <p:cNvSpPr txBox="1">
            <a:spLocks noChangeArrowheads="1"/>
          </p:cNvSpPr>
          <p:nvPr/>
        </p:nvSpPr>
        <p:spPr bwMode="auto">
          <a:xfrm>
            <a:off x="7404590" y="4721225"/>
            <a:ext cx="6461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MemWrite</a:t>
            </a:r>
          </a:p>
        </p:txBody>
      </p:sp>
      <p:sp>
        <p:nvSpPr>
          <p:cNvPr id="276" name="Line 12"/>
          <p:cNvSpPr>
            <a:spLocks noChangeShapeType="1"/>
          </p:cNvSpPr>
          <p:nvPr/>
        </p:nvSpPr>
        <p:spPr bwMode="auto">
          <a:xfrm flipV="1">
            <a:off x="6084703" y="6172198"/>
            <a:ext cx="624072" cy="26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9" name="Line 153"/>
          <p:cNvSpPr>
            <a:spLocks noChangeShapeType="1"/>
          </p:cNvSpPr>
          <p:nvPr/>
        </p:nvSpPr>
        <p:spPr bwMode="auto">
          <a:xfrm flipV="1">
            <a:off x="2418814" y="4081464"/>
            <a:ext cx="160873" cy="31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0" name="Line 50"/>
          <p:cNvSpPr>
            <a:spLocks noChangeShapeType="1"/>
          </p:cNvSpPr>
          <p:nvPr/>
        </p:nvSpPr>
        <p:spPr bwMode="auto">
          <a:xfrm>
            <a:off x="5233192" y="2954022"/>
            <a:ext cx="183358" cy="8067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5" name="Line 12"/>
          <p:cNvSpPr>
            <a:spLocks noChangeShapeType="1"/>
          </p:cNvSpPr>
          <p:nvPr/>
        </p:nvSpPr>
        <p:spPr bwMode="auto">
          <a:xfrm flipV="1">
            <a:off x="7980852" y="6095205"/>
            <a:ext cx="186997" cy="1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3" name="AutoShape 11"/>
          <p:cNvSpPr>
            <a:spLocks noChangeArrowheads="1"/>
          </p:cNvSpPr>
          <p:nvPr/>
        </p:nvSpPr>
        <p:spPr bwMode="auto">
          <a:xfrm rot="16200000">
            <a:off x="8068844" y="2860787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4" name="Text Box 192"/>
          <p:cNvSpPr txBox="1">
            <a:spLocks noChangeArrowheads="1"/>
          </p:cNvSpPr>
          <p:nvPr/>
        </p:nvSpPr>
        <p:spPr bwMode="auto">
          <a:xfrm>
            <a:off x="8215777" y="2680156"/>
            <a:ext cx="24237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</a:t>
            </a:r>
            <a:endParaRPr lang="en-US" altLang="en-US" dirty="0"/>
          </a:p>
        </p:txBody>
      </p:sp>
      <p:sp>
        <p:nvSpPr>
          <p:cNvPr id="291" name="Text Box 193"/>
          <p:cNvSpPr txBox="1">
            <a:spLocks noChangeArrowheads="1"/>
          </p:cNvSpPr>
          <p:nvPr/>
        </p:nvSpPr>
        <p:spPr bwMode="auto">
          <a:xfrm>
            <a:off x="8215224" y="2992615"/>
            <a:ext cx="24237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292" name="Line 88"/>
          <p:cNvSpPr>
            <a:spLocks noChangeShapeType="1"/>
          </p:cNvSpPr>
          <p:nvPr/>
        </p:nvSpPr>
        <p:spPr bwMode="auto">
          <a:xfrm>
            <a:off x="8395335" y="250684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3" name="Text Box 89"/>
          <p:cNvSpPr txBox="1">
            <a:spLocks noChangeArrowheads="1"/>
          </p:cNvSpPr>
          <p:nvPr/>
        </p:nvSpPr>
        <p:spPr bwMode="auto">
          <a:xfrm>
            <a:off x="8167850" y="2362200"/>
            <a:ext cx="4427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ALU1</a:t>
            </a:r>
            <a:endParaRPr lang="en-US" altLang="en-US" u="sng" dirty="0"/>
          </a:p>
        </p:txBody>
      </p:sp>
      <p:sp>
        <p:nvSpPr>
          <p:cNvPr id="295" name="Line 50"/>
          <p:cNvSpPr>
            <a:spLocks noChangeShapeType="1"/>
          </p:cNvSpPr>
          <p:nvPr/>
        </p:nvSpPr>
        <p:spPr bwMode="auto">
          <a:xfrm>
            <a:off x="5236937" y="2287299"/>
            <a:ext cx="183358" cy="8067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6" name="Line 12"/>
          <p:cNvSpPr>
            <a:spLocks noChangeShapeType="1"/>
          </p:cNvSpPr>
          <p:nvPr/>
        </p:nvSpPr>
        <p:spPr bwMode="auto">
          <a:xfrm flipV="1">
            <a:off x="7954708" y="2778223"/>
            <a:ext cx="349633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" name="Line 150"/>
          <p:cNvSpPr>
            <a:spLocks noChangeShapeType="1"/>
          </p:cNvSpPr>
          <p:nvPr/>
        </p:nvSpPr>
        <p:spPr bwMode="auto">
          <a:xfrm flipV="1">
            <a:off x="8167849" y="3097212"/>
            <a:ext cx="14575" cy="2997993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8" name="Line 12"/>
          <p:cNvSpPr>
            <a:spLocks noChangeShapeType="1"/>
          </p:cNvSpPr>
          <p:nvPr/>
        </p:nvSpPr>
        <p:spPr bwMode="auto">
          <a:xfrm flipV="1">
            <a:off x="8175136" y="3100336"/>
            <a:ext cx="129206" cy="22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9" name="Line 12"/>
          <p:cNvSpPr>
            <a:spLocks noChangeShapeType="1"/>
          </p:cNvSpPr>
          <p:nvPr/>
        </p:nvSpPr>
        <p:spPr bwMode="auto">
          <a:xfrm flipH="1" flipV="1">
            <a:off x="5115066" y="3486944"/>
            <a:ext cx="128107" cy="731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35770" y="228600"/>
            <a:ext cx="1591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LOAD revisited</a:t>
            </a:r>
            <a:endParaRPr lang="en-US" b="1" dirty="0"/>
          </a:p>
        </p:txBody>
      </p:sp>
      <p:grpSp>
        <p:nvGrpSpPr>
          <p:cNvPr id="228" name="Group 227"/>
          <p:cNvGrpSpPr/>
          <p:nvPr/>
        </p:nvGrpSpPr>
        <p:grpSpPr>
          <a:xfrm>
            <a:off x="3733800" y="1828800"/>
            <a:ext cx="2006512" cy="2956220"/>
            <a:chOff x="4267200" y="1844380"/>
            <a:chExt cx="2006512" cy="2956220"/>
          </a:xfrm>
        </p:grpSpPr>
        <p:sp>
          <p:nvSpPr>
            <p:cNvPr id="232" name="Line 105"/>
            <p:cNvSpPr>
              <a:spLocks noChangeShapeType="1"/>
            </p:cNvSpPr>
            <p:nvPr/>
          </p:nvSpPr>
          <p:spPr bwMode="auto">
            <a:xfrm>
              <a:off x="4325002" y="3866536"/>
              <a:ext cx="0" cy="844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250" name="Line 88"/>
            <p:cNvSpPr>
              <a:spLocks noChangeShapeType="1"/>
            </p:cNvSpPr>
            <p:nvPr/>
          </p:nvSpPr>
          <p:spPr bwMode="auto">
            <a:xfrm>
              <a:off x="6035718" y="20081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51" name="Text Box 169"/>
            <p:cNvSpPr txBox="1">
              <a:spLocks noChangeArrowheads="1"/>
            </p:cNvSpPr>
            <p:nvPr/>
          </p:nvSpPr>
          <p:spPr bwMode="auto">
            <a:xfrm>
              <a:off x="5888670" y="1844380"/>
              <a:ext cx="38504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u="sng" dirty="0" smtClean="0"/>
                <a:t>R1B</a:t>
              </a:r>
              <a:endParaRPr lang="en-US" altLang="en-US" u="sng" dirty="0"/>
            </a:p>
          </p:txBody>
        </p:sp>
        <p:sp>
          <p:nvSpPr>
            <p:cNvPr id="274" name="Text Box 169"/>
            <p:cNvSpPr txBox="1">
              <a:spLocks noChangeArrowheads="1"/>
            </p:cNvSpPr>
            <p:nvPr/>
          </p:nvSpPr>
          <p:spPr bwMode="auto">
            <a:xfrm>
              <a:off x="5867400" y="3533210"/>
              <a:ext cx="38504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u="sng" dirty="0" smtClean="0"/>
                <a:t>R2B</a:t>
              </a:r>
              <a:endParaRPr lang="en-US" altLang="en-US" u="sng" dirty="0"/>
            </a:p>
          </p:txBody>
        </p:sp>
        <p:sp>
          <p:nvSpPr>
            <p:cNvPr id="275" name="Line 88"/>
            <p:cNvSpPr>
              <a:spLocks noChangeShapeType="1"/>
            </p:cNvSpPr>
            <p:nvPr/>
          </p:nvSpPr>
          <p:spPr bwMode="auto">
            <a:xfrm flipV="1">
              <a:off x="6065451" y="3314814"/>
              <a:ext cx="3921" cy="253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4267200" y="4538990"/>
              <a:ext cx="3690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IR3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63573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95338" y="3186107"/>
            <a:ext cx="190500" cy="730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PC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447800" y="3082925"/>
            <a:ext cx="990600" cy="1190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887148" y="3517900"/>
            <a:ext cx="3273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 dirty="0" smtClean="0"/>
              <a:t>IM</a:t>
            </a:r>
            <a:endParaRPr lang="en-US" altLang="en-US" sz="1000" b="1" dirty="0"/>
          </a:p>
        </p:txBody>
      </p:sp>
      <p:cxnSp>
        <p:nvCxnSpPr>
          <p:cNvPr id="12" name="AutoShape 15"/>
          <p:cNvCxnSpPr>
            <a:cxnSpLocks noChangeShapeType="1"/>
            <a:stCxn id="5" idx="3"/>
          </p:cNvCxnSpPr>
          <p:nvPr/>
        </p:nvCxnSpPr>
        <p:spPr bwMode="auto">
          <a:xfrm flipV="1">
            <a:off x="985838" y="3269772"/>
            <a:ext cx="461962" cy="28146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Line 16"/>
          <p:cNvSpPr>
            <a:spLocks noChangeShapeType="1"/>
          </p:cNvSpPr>
          <p:nvPr/>
        </p:nvSpPr>
        <p:spPr bwMode="auto">
          <a:xfrm flipH="1">
            <a:off x="1014413" y="3480594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936625" y="3295650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1464229" y="3153907"/>
            <a:ext cx="4714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ADDR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1838325" y="3950832"/>
            <a:ext cx="6000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Data_out</a:t>
            </a: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1920875" y="289083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1630742" y="2698750"/>
            <a:ext cx="54534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 smtClean="0"/>
              <a:t>IMRead</a:t>
            </a:r>
            <a:endParaRPr lang="en-US" altLang="en-US" u="sng" dirty="0"/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3327399" y="2428875"/>
            <a:ext cx="192087" cy="126841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3232703" y="2938463"/>
            <a:ext cx="3449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IR2</a:t>
            </a:r>
            <a:endParaRPr lang="en-US" altLang="en-US" dirty="0"/>
          </a:p>
        </p:txBody>
      </p:sp>
      <p:sp>
        <p:nvSpPr>
          <p:cNvPr id="29" name="Line 33"/>
          <p:cNvSpPr>
            <a:spLocks noChangeShapeType="1"/>
          </p:cNvSpPr>
          <p:nvPr/>
        </p:nvSpPr>
        <p:spPr bwMode="auto">
          <a:xfrm flipV="1">
            <a:off x="2579687" y="3044825"/>
            <a:ext cx="0" cy="1036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2579687" y="3044825"/>
            <a:ext cx="192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Line 35"/>
          <p:cNvSpPr>
            <a:spLocks noChangeShapeType="1"/>
          </p:cNvSpPr>
          <p:nvPr/>
        </p:nvSpPr>
        <p:spPr bwMode="auto">
          <a:xfrm flipH="1">
            <a:off x="2541587" y="3733800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2427287" y="35814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4325937" y="2428875"/>
            <a:ext cx="789130" cy="1190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4" name="AutoShape 38"/>
          <p:cNvSpPr>
            <a:spLocks noChangeArrowheads="1"/>
          </p:cNvSpPr>
          <p:nvPr/>
        </p:nvSpPr>
        <p:spPr bwMode="auto">
          <a:xfrm rot="16200000">
            <a:off x="3692523" y="2487613"/>
            <a:ext cx="614363" cy="192088"/>
          </a:xfrm>
          <a:custGeom>
            <a:avLst/>
            <a:gdLst>
              <a:gd name="T0" fmla="*/ 15289902 w 21600"/>
              <a:gd name="T1" fmla="*/ 854116 h 21600"/>
              <a:gd name="T2" fmla="*/ 8737095 w 21600"/>
              <a:gd name="T3" fmla="*/ 1708231 h 21600"/>
              <a:gd name="T4" fmla="*/ 2184260 w 21600"/>
              <a:gd name="T5" fmla="*/ 854116 h 21600"/>
              <a:gd name="T6" fmla="*/ 873709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" name="Line 39"/>
          <p:cNvSpPr>
            <a:spLocks noChangeShapeType="1"/>
          </p:cNvSpPr>
          <p:nvPr/>
        </p:nvSpPr>
        <p:spPr bwMode="auto">
          <a:xfrm>
            <a:off x="4095749" y="2584450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8" name="Line 42"/>
          <p:cNvSpPr>
            <a:spLocks noChangeShapeType="1"/>
          </p:cNvSpPr>
          <p:nvPr/>
        </p:nvSpPr>
        <p:spPr bwMode="auto">
          <a:xfrm>
            <a:off x="4017961" y="21621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3770311" y="1970088"/>
            <a:ext cx="4619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R1Sel</a:t>
            </a:r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 flipV="1">
            <a:off x="3577670" y="2352675"/>
            <a:ext cx="32599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3" name="Line 47"/>
          <p:cNvSpPr>
            <a:spLocks noChangeShapeType="1"/>
          </p:cNvSpPr>
          <p:nvPr/>
        </p:nvSpPr>
        <p:spPr bwMode="auto">
          <a:xfrm>
            <a:off x="3749674" y="2774950"/>
            <a:ext cx="153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4" name="Text Box 48"/>
          <p:cNvSpPr txBox="1">
            <a:spLocks noChangeArrowheads="1"/>
          </p:cNvSpPr>
          <p:nvPr/>
        </p:nvSpPr>
        <p:spPr bwMode="auto">
          <a:xfrm>
            <a:off x="3597274" y="26606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5" name="Line 49"/>
          <p:cNvSpPr>
            <a:spLocks noChangeShapeType="1"/>
          </p:cNvSpPr>
          <p:nvPr/>
        </p:nvSpPr>
        <p:spPr bwMode="auto">
          <a:xfrm>
            <a:off x="3519486" y="3044825"/>
            <a:ext cx="806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6" name="Line 50"/>
          <p:cNvSpPr>
            <a:spLocks noChangeShapeType="1"/>
          </p:cNvSpPr>
          <p:nvPr/>
        </p:nvSpPr>
        <p:spPr bwMode="auto">
          <a:xfrm>
            <a:off x="4173536" y="3505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7" name="Line 51"/>
          <p:cNvSpPr>
            <a:spLocks noChangeShapeType="1"/>
          </p:cNvSpPr>
          <p:nvPr/>
        </p:nvSpPr>
        <p:spPr bwMode="auto">
          <a:xfrm>
            <a:off x="4162424" y="990601"/>
            <a:ext cx="11112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" name="Text Box 52"/>
          <p:cNvSpPr txBox="1">
            <a:spLocks noChangeArrowheads="1"/>
          </p:cNvSpPr>
          <p:nvPr/>
        </p:nvSpPr>
        <p:spPr bwMode="auto">
          <a:xfrm>
            <a:off x="4287836" y="2468563"/>
            <a:ext cx="3889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reg1</a:t>
            </a:r>
          </a:p>
        </p:txBody>
      </p: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4287836" y="2928938"/>
            <a:ext cx="3889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reg2</a:t>
            </a:r>
          </a:p>
        </p:txBody>
      </p:sp>
      <p:sp>
        <p:nvSpPr>
          <p:cNvPr id="50" name="Text Box 54"/>
          <p:cNvSpPr txBox="1">
            <a:spLocks noChangeArrowheads="1"/>
          </p:cNvSpPr>
          <p:nvPr/>
        </p:nvSpPr>
        <p:spPr bwMode="auto">
          <a:xfrm>
            <a:off x="4287836" y="3389313"/>
            <a:ext cx="404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regw</a:t>
            </a:r>
          </a:p>
        </p:txBody>
      </p:sp>
      <p:sp>
        <p:nvSpPr>
          <p:cNvPr id="51" name="Line 55"/>
          <p:cNvSpPr>
            <a:spLocks noChangeShapeType="1"/>
          </p:cNvSpPr>
          <p:nvPr/>
        </p:nvSpPr>
        <p:spPr bwMode="auto">
          <a:xfrm flipH="1">
            <a:off x="3941761" y="2965450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" name="Text Box 56"/>
          <p:cNvSpPr txBox="1">
            <a:spLocks noChangeArrowheads="1"/>
          </p:cNvSpPr>
          <p:nvPr/>
        </p:nvSpPr>
        <p:spPr bwMode="auto">
          <a:xfrm>
            <a:off x="3827461" y="28527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53" name="Text Box 57"/>
          <p:cNvSpPr txBox="1">
            <a:spLocks noChangeArrowheads="1"/>
          </p:cNvSpPr>
          <p:nvPr/>
        </p:nvSpPr>
        <p:spPr bwMode="auto">
          <a:xfrm>
            <a:off x="3527238" y="2883344"/>
            <a:ext cx="4333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IR5-4</a:t>
            </a:r>
          </a:p>
        </p:txBody>
      </p:sp>
      <p:sp>
        <p:nvSpPr>
          <p:cNvPr id="54" name="Text Box 58"/>
          <p:cNvSpPr txBox="1">
            <a:spLocks noChangeArrowheads="1"/>
          </p:cNvSpPr>
          <p:nvPr/>
        </p:nvSpPr>
        <p:spPr bwMode="auto">
          <a:xfrm>
            <a:off x="7287905" y="731044"/>
            <a:ext cx="5229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IR4.6-7</a:t>
            </a:r>
            <a:endParaRPr lang="en-US" altLang="en-US" dirty="0"/>
          </a:p>
        </p:txBody>
      </p:sp>
      <p:sp>
        <p:nvSpPr>
          <p:cNvPr id="55" name="Line 59"/>
          <p:cNvSpPr>
            <a:spLocks noChangeShapeType="1"/>
          </p:cNvSpPr>
          <p:nvPr/>
        </p:nvSpPr>
        <p:spPr bwMode="auto">
          <a:xfrm>
            <a:off x="5115067" y="2575719"/>
            <a:ext cx="299895" cy="103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>
            <a:off x="5115067" y="3244453"/>
            <a:ext cx="29989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1" name="Rectangle 65"/>
          <p:cNvSpPr>
            <a:spLocks noChangeArrowheads="1"/>
          </p:cNvSpPr>
          <p:nvPr/>
        </p:nvSpPr>
        <p:spPr bwMode="auto">
          <a:xfrm>
            <a:off x="5824536" y="2276475"/>
            <a:ext cx="192088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2" name="Text Box 66"/>
          <p:cNvSpPr txBox="1">
            <a:spLocks noChangeArrowheads="1"/>
          </p:cNvSpPr>
          <p:nvPr/>
        </p:nvSpPr>
        <p:spPr bwMode="auto">
          <a:xfrm>
            <a:off x="5754686" y="2428875"/>
            <a:ext cx="314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R1</a:t>
            </a:r>
          </a:p>
        </p:txBody>
      </p:sp>
      <p:sp>
        <p:nvSpPr>
          <p:cNvPr id="63" name="Rectangle 67"/>
          <p:cNvSpPr>
            <a:spLocks noChangeArrowheads="1"/>
          </p:cNvSpPr>
          <p:nvPr/>
        </p:nvSpPr>
        <p:spPr bwMode="auto">
          <a:xfrm>
            <a:off x="5824536" y="2928938"/>
            <a:ext cx="192088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4" name="Text Box 68"/>
          <p:cNvSpPr txBox="1">
            <a:spLocks noChangeArrowheads="1"/>
          </p:cNvSpPr>
          <p:nvPr/>
        </p:nvSpPr>
        <p:spPr bwMode="auto">
          <a:xfrm>
            <a:off x="5756274" y="3081338"/>
            <a:ext cx="3143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R2</a:t>
            </a:r>
          </a:p>
        </p:txBody>
      </p:sp>
      <p:sp>
        <p:nvSpPr>
          <p:cNvPr id="71" name="Line 75"/>
          <p:cNvSpPr>
            <a:spLocks noChangeShapeType="1"/>
          </p:cNvSpPr>
          <p:nvPr/>
        </p:nvSpPr>
        <p:spPr bwMode="auto">
          <a:xfrm>
            <a:off x="6016624" y="2546348"/>
            <a:ext cx="758031" cy="5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3" name="Text Box 77"/>
          <p:cNvSpPr txBox="1">
            <a:spLocks noChangeArrowheads="1"/>
          </p:cNvSpPr>
          <p:nvPr/>
        </p:nvSpPr>
        <p:spPr bwMode="auto">
          <a:xfrm>
            <a:off x="6132511" y="23542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0" name="AutoShape 84"/>
          <p:cNvSpPr>
            <a:spLocks noChangeArrowheads="1"/>
          </p:cNvSpPr>
          <p:nvPr/>
        </p:nvSpPr>
        <p:spPr bwMode="auto">
          <a:xfrm rot="16200000">
            <a:off x="5966618" y="3679031"/>
            <a:ext cx="1727200" cy="306388"/>
          </a:xfrm>
          <a:custGeom>
            <a:avLst/>
            <a:gdLst>
              <a:gd name="T0" fmla="*/ 120848026 w 21600"/>
              <a:gd name="T1" fmla="*/ 2173000 h 21600"/>
              <a:gd name="T2" fmla="*/ 69056015 w 21600"/>
              <a:gd name="T3" fmla="*/ 4346000 h 21600"/>
              <a:gd name="T4" fmla="*/ 17264004 w 21600"/>
              <a:gd name="T5" fmla="*/ 2173000 h 21600"/>
              <a:gd name="T6" fmla="*/ 6905601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1" name="Line 85"/>
          <p:cNvSpPr>
            <a:spLocks noChangeShapeType="1"/>
          </p:cNvSpPr>
          <p:nvPr/>
        </p:nvSpPr>
        <p:spPr bwMode="auto">
          <a:xfrm>
            <a:off x="6983412" y="3658393"/>
            <a:ext cx="207962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" name="Line 86"/>
          <p:cNvSpPr>
            <a:spLocks noChangeShapeType="1"/>
          </p:cNvSpPr>
          <p:nvPr/>
        </p:nvSpPr>
        <p:spPr bwMode="auto">
          <a:xfrm flipH="1">
            <a:off x="6999286" y="3581400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3" name="Text Box 87"/>
          <p:cNvSpPr txBox="1">
            <a:spLocks noChangeArrowheads="1"/>
          </p:cNvSpPr>
          <p:nvPr/>
        </p:nvSpPr>
        <p:spPr bwMode="auto">
          <a:xfrm>
            <a:off x="6956424" y="338709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84" name="Line 88"/>
          <p:cNvSpPr>
            <a:spLocks noChangeShapeType="1"/>
          </p:cNvSpPr>
          <p:nvPr/>
        </p:nvSpPr>
        <p:spPr bwMode="auto">
          <a:xfrm>
            <a:off x="6791324" y="28924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5" name="Text Box 89"/>
          <p:cNvSpPr txBox="1">
            <a:spLocks noChangeArrowheads="1"/>
          </p:cNvSpPr>
          <p:nvPr/>
        </p:nvSpPr>
        <p:spPr bwMode="auto">
          <a:xfrm>
            <a:off x="6565345" y="2747778"/>
            <a:ext cx="4397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/>
              <a:t>ALU2</a:t>
            </a:r>
          </a:p>
        </p:txBody>
      </p:sp>
      <p:sp>
        <p:nvSpPr>
          <p:cNvPr id="86" name="Line 90"/>
          <p:cNvSpPr>
            <a:spLocks noChangeShapeType="1"/>
          </p:cNvSpPr>
          <p:nvPr/>
        </p:nvSpPr>
        <p:spPr bwMode="auto">
          <a:xfrm flipV="1">
            <a:off x="6016624" y="3197225"/>
            <a:ext cx="6921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7" name="Line 91"/>
          <p:cNvSpPr>
            <a:spLocks noChangeShapeType="1"/>
          </p:cNvSpPr>
          <p:nvPr/>
        </p:nvSpPr>
        <p:spPr bwMode="auto">
          <a:xfrm flipH="1">
            <a:off x="6284911" y="31210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Text Box 92"/>
          <p:cNvSpPr txBox="1">
            <a:spLocks noChangeArrowheads="1"/>
          </p:cNvSpPr>
          <p:nvPr/>
        </p:nvSpPr>
        <p:spPr bwMode="auto">
          <a:xfrm>
            <a:off x="6170611" y="29686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9" name="Line 93"/>
          <p:cNvSpPr>
            <a:spLocks noChangeShapeType="1"/>
          </p:cNvSpPr>
          <p:nvPr/>
        </p:nvSpPr>
        <p:spPr bwMode="auto">
          <a:xfrm flipH="1">
            <a:off x="3749674" y="2697163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0" name="Text Box 94"/>
          <p:cNvSpPr txBox="1">
            <a:spLocks noChangeArrowheads="1"/>
          </p:cNvSpPr>
          <p:nvPr/>
        </p:nvSpPr>
        <p:spPr bwMode="auto">
          <a:xfrm>
            <a:off x="3673474" y="2544763"/>
            <a:ext cx="203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2</a:t>
            </a:r>
          </a:p>
        </p:txBody>
      </p:sp>
      <p:sp>
        <p:nvSpPr>
          <p:cNvPr id="93" name="Text Box 98"/>
          <p:cNvSpPr txBox="1">
            <a:spLocks noChangeArrowheads="1"/>
          </p:cNvSpPr>
          <p:nvPr/>
        </p:nvSpPr>
        <p:spPr bwMode="auto">
          <a:xfrm>
            <a:off x="6170611" y="33528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95" name="Rectangle 100"/>
          <p:cNvSpPr>
            <a:spLocks noChangeArrowheads="1"/>
          </p:cNvSpPr>
          <p:nvPr/>
        </p:nvSpPr>
        <p:spPr bwMode="auto">
          <a:xfrm>
            <a:off x="4787899" y="3735388"/>
            <a:ext cx="190500" cy="26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SE</a:t>
            </a:r>
          </a:p>
        </p:txBody>
      </p:sp>
      <p:sp>
        <p:nvSpPr>
          <p:cNvPr id="96" name="Line 101"/>
          <p:cNvSpPr>
            <a:spLocks noChangeShapeType="1"/>
          </p:cNvSpPr>
          <p:nvPr/>
        </p:nvSpPr>
        <p:spPr bwMode="auto">
          <a:xfrm flipV="1">
            <a:off x="4979986" y="3887788"/>
            <a:ext cx="16970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7" name="Line 102"/>
          <p:cNvSpPr>
            <a:spLocks noChangeShapeType="1"/>
          </p:cNvSpPr>
          <p:nvPr/>
        </p:nvSpPr>
        <p:spPr bwMode="auto">
          <a:xfrm flipH="1">
            <a:off x="5665787" y="3811588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8" name="Text Box 103"/>
          <p:cNvSpPr txBox="1">
            <a:spLocks noChangeArrowheads="1"/>
          </p:cNvSpPr>
          <p:nvPr/>
        </p:nvSpPr>
        <p:spPr bwMode="auto">
          <a:xfrm>
            <a:off x="5551487" y="36972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99" name="Line 104"/>
          <p:cNvSpPr>
            <a:spLocks noChangeShapeType="1"/>
          </p:cNvSpPr>
          <p:nvPr/>
        </p:nvSpPr>
        <p:spPr bwMode="auto">
          <a:xfrm>
            <a:off x="3789361" y="3889375"/>
            <a:ext cx="99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1" name="Text Box 106"/>
          <p:cNvSpPr txBox="1">
            <a:spLocks noChangeArrowheads="1"/>
          </p:cNvSpPr>
          <p:nvPr/>
        </p:nvSpPr>
        <p:spPr bwMode="auto">
          <a:xfrm>
            <a:off x="3724274" y="3706813"/>
            <a:ext cx="4381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Imm4</a:t>
            </a:r>
          </a:p>
        </p:txBody>
      </p:sp>
      <p:sp>
        <p:nvSpPr>
          <p:cNvPr id="102" name="Rectangle 107"/>
          <p:cNvSpPr>
            <a:spLocks noChangeArrowheads="1"/>
          </p:cNvSpPr>
          <p:nvPr/>
        </p:nvSpPr>
        <p:spPr bwMode="auto">
          <a:xfrm>
            <a:off x="4787899" y="4043363"/>
            <a:ext cx="190500" cy="26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ZE</a:t>
            </a:r>
          </a:p>
        </p:txBody>
      </p:sp>
      <p:sp>
        <p:nvSpPr>
          <p:cNvPr id="103" name="Line 108"/>
          <p:cNvSpPr>
            <a:spLocks noChangeShapeType="1"/>
          </p:cNvSpPr>
          <p:nvPr/>
        </p:nvSpPr>
        <p:spPr bwMode="auto">
          <a:xfrm flipV="1">
            <a:off x="4979986" y="4194970"/>
            <a:ext cx="1728788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4" name="Line 109"/>
          <p:cNvSpPr>
            <a:spLocks noChangeShapeType="1"/>
          </p:cNvSpPr>
          <p:nvPr/>
        </p:nvSpPr>
        <p:spPr bwMode="auto">
          <a:xfrm flipH="1">
            <a:off x="5665787" y="4156075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5" name="Text Box 110"/>
          <p:cNvSpPr txBox="1">
            <a:spLocks noChangeArrowheads="1"/>
          </p:cNvSpPr>
          <p:nvPr/>
        </p:nvSpPr>
        <p:spPr bwMode="auto">
          <a:xfrm>
            <a:off x="5551487" y="40036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106" name="Line 111"/>
          <p:cNvSpPr>
            <a:spLocks noChangeShapeType="1"/>
          </p:cNvSpPr>
          <p:nvPr/>
        </p:nvSpPr>
        <p:spPr bwMode="auto">
          <a:xfrm>
            <a:off x="3789361" y="4195763"/>
            <a:ext cx="99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" name="Text Box 112"/>
          <p:cNvSpPr txBox="1">
            <a:spLocks noChangeArrowheads="1"/>
          </p:cNvSpPr>
          <p:nvPr/>
        </p:nvSpPr>
        <p:spPr bwMode="auto">
          <a:xfrm>
            <a:off x="3724274" y="4013200"/>
            <a:ext cx="438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Imm5</a:t>
            </a:r>
          </a:p>
        </p:txBody>
      </p:sp>
      <p:sp>
        <p:nvSpPr>
          <p:cNvPr id="108" name="Line 113"/>
          <p:cNvSpPr>
            <a:spLocks noChangeShapeType="1"/>
          </p:cNvSpPr>
          <p:nvPr/>
        </p:nvSpPr>
        <p:spPr bwMode="auto">
          <a:xfrm>
            <a:off x="3789361" y="3889375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" name="Line 114"/>
          <p:cNvSpPr>
            <a:spLocks noChangeShapeType="1"/>
          </p:cNvSpPr>
          <p:nvPr/>
        </p:nvSpPr>
        <p:spPr bwMode="auto">
          <a:xfrm flipH="1">
            <a:off x="4440236" y="381158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0" name="Text Box 115"/>
          <p:cNvSpPr txBox="1">
            <a:spLocks noChangeArrowheads="1"/>
          </p:cNvSpPr>
          <p:nvPr/>
        </p:nvSpPr>
        <p:spPr bwMode="auto">
          <a:xfrm>
            <a:off x="4325936" y="36972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111" name="Line 116"/>
          <p:cNvSpPr>
            <a:spLocks noChangeShapeType="1"/>
          </p:cNvSpPr>
          <p:nvPr/>
        </p:nvSpPr>
        <p:spPr bwMode="auto">
          <a:xfrm flipH="1">
            <a:off x="4440236" y="41179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2" name="Text Box 117"/>
          <p:cNvSpPr txBox="1">
            <a:spLocks noChangeArrowheads="1"/>
          </p:cNvSpPr>
          <p:nvPr/>
        </p:nvSpPr>
        <p:spPr bwMode="auto">
          <a:xfrm>
            <a:off x="4325936" y="40036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113" name="Text Box 118"/>
          <p:cNvSpPr txBox="1">
            <a:spLocks noChangeArrowheads="1"/>
          </p:cNvSpPr>
          <p:nvPr/>
        </p:nvSpPr>
        <p:spPr bwMode="auto">
          <a:xfrm>
            <a:off x="4727911" y="2461418"/>
            <a:ext cx="441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data1</a:t>
            </a:r>
          </a:p>
        </p:txBody>
      </p:sp>
      <p:sp>
        <p:nvSpPr>
          <p:cNvPr id="114" name="Text Box 119"/>
          <p:cNvSpPr txBox="1">
            <a:spLocks noChangeArrowheads="1"/>
          </p:cNvSpPr>
          <p:nvPr/>
        </p:nvSpPr>
        <p:spPr bwMode="auto">
          <a:xfrm>
            <a:off x="4741862" y="3102585"/>
            <a:ext cx="441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data2</a:t>
            </a:r>
          </a:p>
        </p:txBody>
      </p:sp>
      <p:sp>
        <p:nvSpPr>
          <p:cNvPr id="115" name="Text Box 120"/>
          <p:cNvSpPr txBox="1">
            <a:spLocks noChangeArrowheads="1"/>
          </p:cNvSpPr>
          <p:nvPr/>
        </p:nvSpPr>
        <p:spPr bwMode="auto">
          <a:xfrm>
            <a:off x="4725987" y="336629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err="1"/>
              <a:t>dataw</a:t>
            </a:r>
            <a:endParaRPr lang="en-US" altLang="en-US" dirty="0"/>
          </a:p>
        </p:txBody>
      </p:sp>
      <p:sp>
        <p:nvSpPr>
          <p:cNvPr id="120" name="Freeform 125"/>
          <p:cNvSpPr>
            <a:spLocks/>
          </p:cNvSpPr>
          <p:nvPr/>
        </p:nvSpPr>
        <p:spPr bwMode="auto">
          <a:xfrm>
            <a:off x="7191374" y="2047875"/>
            <a:ext cx="766762" cy="1881188"/>
          </a:xfrm>
          <a:custGeom>
            <a:avLst/>
            <a:gdLst>
              <a:gd name="T0" fmla="*/ 0 w 483"/>
              <a:gd name="T1" fmla="*/ 0 h 1185"/>
              <a:gd name="T2" fmla="*/ 0 w 483"/>
              <a:gd name="T3" fmla="*/ 652463 h 1185"/>
              <a:gd name="T4" fmla="*/ 344487 w 483"/>
              <a:gd name="T5" fmla="*/ 922338 h 1185"/>
              <a:gd name="T6" fmla="*/ 0 w 483"/>
              <a:gd name="T7" fmla="*/ 1228725 h 1185"/>
              <a:gd name="T8" fmla="*/ 0 w 483"/>
              <a:gd name="T9" fmla="*/ 1881188 h 1185"/>
              <a:gd name="T10" fmla="*/ 766762 w 483"/>
              <a:gd name="T11" fmla="*/ 1344613 h 1185"/>
              <a:gd name="T12" fmla="*/ 766762 w 483"/>
              <a:gd name="T13" fmla="*/ 460375 h 1185"/>
              <a:gd name="T14" fmla="*/ 0 w 483"/>
              <a:gd name="T15" fmla="*/ 0 h 11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83"/>
              <a:gd name="T25" fmla="*/ 0 h 1185"/>
              <a:gd name="T26" fmla="*/ 483 w 483"/>
              <a:gd name="T27" fmla="*/ 1185 h 11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83" h="1185">
                <a:moveTo>
                  <a:pt x="0" y="0"/>
                </a:moveTo>
                <a:lnTo>
                  <a:pt x="0" y="411"/>
                </a:lnTo>
                <a:lnTo>
                  <a:pt x="217" y="581"/>
                </a:lnTo>
                <a:lnTo>
                  <a:pt x="0" y="774"/>
                </a:lnTo>
                <a:lnTo>
                  <a:pt x="0" y="1185"/>
                </a:lnTo>
                <a:lnTo>
                  <a:pt x="483" y="847"/>
                </a:lnTo>
                <a:lnTo>
                  <a:pt x="483" y="29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6" name="Line 131"/>
          <p:cNvSpPr>
            <a:spLocks noChangeShapeType="1"/>
          </p:cNvSpPr>
          <p:nvPr/>
        </p:nvSpPr>
        <p:spPr bwMode="auto">
          <a:xfrm>
            <a:off x="6094411" y="2546350"/>
            <a:ext cx="0" cy="3625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9" name="Line 135"/>
          <p:cNvSpPr>
            <a:spLocks noChangeShapeType="1"/>
          </p:cNvSpPr>
          <p:nvPr/>
        </p:nvSpPr>
        <p:spPr bwMode="auto">
          <a:xfrm>
            <a:off x="6170611" y="3198812"/>
            <a:ext cx="0" cy="2098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1" name="Rectangle 138"/>
          <p:cNvSpPr>
            <a:spLocks noChangeArrowheads="1"/>
          </p:cNvSpPr>
          <p:nvPr/>
        </p:nvSpPr>
        <p:spPr bwMode="auto">
          <a:xfrm>
            <a:off x="8721724" y="2660650"/>
            <a:ext cx="192087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2" name="Line 139"/>
          <p:cNvSpPr>
            <a:spLocks noChangeShapeType="1"/>
          </p:cNvSpPr>
          <p:nvPr/>
        </p:nvSpPr>
        <p:spPr bwMode="auto">
          <a:xfrm>
            <a:off x="8491536" y="2928938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4" name="Line 141"/>
          <p:cNvSpPr>
            <a:spLocks noChangeShapeType="1"/>
          </p:cNvSpPr>
          <p:nvPr/>
        </p:nvSpPr>
        <p:spPr bwMode="auto">
          <a:xfrm rot="16200000" flipH="1">
            <a:off x="8966874" y="379253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8" name="Line 149"/>
          <p:cNvSpPr>
            <a:spLocks noChangeShapeType="1"/>
          </p:cNvSpPr>
          <p:nvPr/>
        </p:nvSpPr>
        <p:spPr bwMode="auto">
          <a:xfrm flipV="1">
            <a:off x="5229224" y="4977679"/>
            <a:ext cx="3799680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9" name="Line 150"/>
          <p:cNvSpPr>
            <a:spLocks noChangeShapeType="1"/>
          </p:cNvSpPr>
          <p:nvPr/>
        </p:nvSpPr>
        <p:spPr bwMode="auto">
          <a:xfrm flipH="1" flipV="1">
            <a:off x="9028904" y="2915443"/>
            <a:ext cx="1" cy="206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0" name="Line 151"/>
          <p:cNvSpPr>
            <a:spLocks noChangeShapeType="1"/>
          </p:cNvSpPr>
          <p:nvPr/>
        </p:nvSpPr>
        <p:spPr bwMode="auto">
          <a:xfrm flipV="1">
            <a:off x="8913811" y="2913063"/>
            <a:ext cx="1150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1" name="Text Box 152"/>
          <p:cNvSpPr txBox="1">
            <a:spLocks noChangeArrowheads="1"/>
          </p:cNvSpPr>
          <p:nvPr/>
        </p:nvSpPr>
        <p:spPr bwMode="auto">
          <a:xfrm>
            <a:off x="8831956" y="3832224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146" name="Line 157"/>
          <p:cNvSpPr>
            <a:spLocks noChangeShapeType="1"/>
          </p:cNvSpPr>
          <p:nvPr/>
        </p:nvSpPr>
        <p:spPr bwMode="auto">
          <a:xfrm>
            <a:off x="7696199" y="21621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7" name="Text Box 158"/>
          <p:cNvSpPr txBox="1">
            <a:spLocks noChangeArrowheads="1"/>
          </p:cNvSpPr>
          <p:nvPr/>
        </p:nvSpPr>
        <p:spPr bwMode="auto">
          <a:xfrm>
            <a:off x="7431086" y="1970088"/>
            <a:ext cx="4968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ALUop</a:t>
            </a:r>
          </a:p>
        </p:txBody>
      </p:sp>
      <p:sp>
        <p:nvSpPr>
          <p:cNvPr id="148" name="Line 159"/>
          <p:cNvSpPr>
            <a:spLocks noChangeShapeType="1"/>
          </p:cNvSpPr>
          <p:nvPr/>
        </p:nvSpPr>
        <p:spPr bwMode="auto">
          <a:xfrm rot="16200000" flipH="1">
            <a:off x="7650161" y="21240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9" name="Text Box 160"/>
          <p:cNvSpPr txBox="1">
            <a:spLocks noChangeArrowheads="1"/>
          </p:cNvSpPr>
          <p:nvPr/>
        </p:nvSpPr>
        <p:spPr bwMode="auto">
          <a:xfrm>
            <a:off x="7689849" y="21224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152" name="Line 163"/>
          <p:cNvSpPr>
            <a:spLocks noChangeShapeType="1"/>
          </p:cNvSpPr>
          <p:nvPr/>
        </p:nvSpPr>
        <p:spPr bwMode="auto">
          <a:xfrm>
            <a:off x="3405186" y="2162175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" name="Text Box 164"/>
          <p:cNvSpPr txBox="1">
            <a:spLocks noChangeArrowheads="1"/>
          </p:cNvSpPr>
          <p:nvPr/>
        </p:nvSpPr>
        <p:spPr bwMode="auto">
          <a:xfrm>
            <a:off x="3192628" y="1946275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IR2ld</a:t>
            </a:r>
            <a:endParaRPr lang="en-US" altLang="en-US" u="sng" dirty="0"/>
          </a:p>
        </p:txBody>
      </p:sp>
      <p:sp>
        <p:nvSpPr>
          <p:cNvPr id="154" name="Text Box 166"/>
          <p:cNvSpPr txBox="1">
            <a:spLocks noChangeArrowheads="1"/>
          </p:cNvSpPr>
          <p:nvPr/>
        </p:nvSpPr>
        <p:spPr bwMode="auto">
          <a:xfrm rot="10800000">
            <a:off x="8644829" y="2746648"/>
            <a:ext cx="307777" cy="33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err="1" smtClean="0"/>
              <a:t>WBin</a:t>
            </a:r>
            <a:endParaRPr lang="en-US" altLang="en-US" dirty="0"/>
          </a:p>
        </p:txBody>
      </p:sp>
      <p:sp>
        <p:nvSpPr>
          <p:cNvPr id="155" name="Text Box 167"/>
          <p:cNvSpPr txBox="1">
            <a:spLocks noChangeArrowheads="1"/>
          </p:cNvSpPr>
          <p:nvPr/>
        </p:nvSpPr>
        <p:spPr bwMode="auto">
          <a:xfrm>
            <a:off x="4578349" y="2688679"/>
            <a:ext cx="354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 dirty="0"/>
              <a:t>RF</a:t>
            </a:r>
          </a:p>
        </p:txBody>
      </p:sp>
      <p:sp>
        <p:nvSpPr>
          <p:cNvPr id="156" name="Line 168"/>
          <p:cNvSpPr>
            <a:spLocks noChangeShapeType="1"/>
          </p:cNvSpPr>
          <p:nvPr/>
        </p:nvSpPr>
        <p:spPr bwMode="auto">
          <a:xfrm>
            <a:off x="4978399" y="22383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7" name="Text Box 169"/>
          <p:cNvSpPr txBox="1">
            <a:spLocks noChangeArrowheads="1"/>
          </p:cNvSpPr>
          <p:nvPr/>
        </p:nvSpPr>
        <p:spPr bwMode="auto">
          <a:xfrm>
            <a:off x="4718049" y="2046288"/>
            <a:ext cx="5556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RFWrite</a:t>
            </a:r>
          </a:p>
        </p:txBody>
      </p:sp>
      <p:sp>
        <p:nvSpPr>
          <p:cNvPr id="158" name="Rectangle 170"/>
          <p:cNvSpPr>
            <a:spLocks noChangeArrowheads="1"/>
          </p:cNvSpPr>
          <p:nvPr/>
        </p:nvSpPr>
        <p:spPr bwMode="auto">
          <a:xfrm>
            <a:off x="7497761" y="3927475"/>
            <a:ext cx="192088" cy="1920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9" name="Rectangle 171"/>
          <p:cNvSpPr>
            <a:spLocks noChangeArrowheads="1"/>
          </p:cNvSpPr>
          <p:nvPr/>
        </p:nvSpPr>
        <p:spPr bwMode="auto">
          <a:xfrm>
            <a:off x="7689849" y="3927475"/>
            <a:ext cx="192087" cy="1920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60" name="Text Box 172"/>
          <p:cNvSpPr txBox="1">
            <a:spLocks noChangeArrowheads="1"/>
          </p:cNvSpPr>
          <p:nvPr/>
        </p:nvSpPr>
        <p:spPr bwMode="auto">
          <a:xfrm>
            <a:off x="7497761" y="3927475"/>
            <a:ext cx="2571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N</a:t>
            </a:r>
          </a:p>
        </p:txBody>
      </p:sp>
      <p:sp>
        <p:nvSpPr>
          <p:cNvPr id="161" name="Text Box 173"/>
          <p:cNvSpPr txBox="1">
            <a:spLocks noChangeArrowheads="1"/>
          </p:cNvSpPr>
          <p:nvPr/>
        </p:nvSpPr>
        <p:spPr bwMode="auto">
          <a:xfrm>
            <a:off x="7689849" y="3927475"/>
            <a:ext cx="2460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</a:t>
            </a:r>
          </a:p>
        </p:txBody>
      </p:sp>
      <p:sp>
        <p:nvSpPr>
          <p:cNvPr id="162" name="Line 174"/>
          <p:cNvSpPr>
            <a:spLocks noChangeShapeType="1"/>
          </p:cNvSpPr>
          <p:nvPr/>
        </p:nvSpPr>
        <p:spPr bwMode="auto">
          <a:xfrm>
            <a:off x="7573961" y="3659188"/>
            <a:ext cx="0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3" name="Line 175"/>
          <p:cNvSpPr>
            <a:spLocks noChangeShapeType="1"/>
          </p:cNvSpPr>
          <p:nvPr/>
        </p:nvSpPr>
        <p:spPr bwMode="auto">
          <a:xfrm>
            <a:off x="7766049" y="3544888"/>
            <a:ext cx="0" cy="382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" name="Line 176"/>
          <p:cNvSpPr>
            <a:spLocks noChangeShapeType="1"/>
          </p:cNvSpPr>
          <p:nvPr/>
        </p:nvSpPr>
        <p:spPr bwMode="auto">
          <a:xfrm>
            <a:off x="7267574" y="4043363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5" name="Text Box 177"/>
          <p:cNvSpPr txBox="1">
            <a:spLocks noChangeArrowheads="1"/>
          </p:cNvSpPr>
          <p:nvPr/>
        </p:nvSpPr>
        <p:spPr bwMode="auto">
          <a:xfrm>
            <a:off x="7005082" y="4048918"/>
            <a:ext cx="6191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FlagWrite</a:t>
            </a:r>
            <a:endParaRPr lang="en-US" altLang="en-US" u="sng" dirty="0"/>
          </a:p>
        </p:txBody>
      </p:sp>
      <p:sp>
        <p:nvSpPr>
          <p:cNvPr id="166" name="Line 178"/>
          <p:cNvSpPr>
            <a:spLocks noChangeShapeType="1"/>
          </p:cNvSpPr>
          <p:nvPr/>
        </p:nvSpPr>
        <p:spPr bwMode="auto">
          <a:xfrm>
            <a:off x="7612061" y="4119563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7" name="Line 179"/>
          <p:cNvSpPr>
            <a:spLocks noChangeShapeType="1"/>
          </p:cNvSpPr>
          <p:nvPr/>
        </p:nvSpPr>
        <p:spPr bwMode="auto">
          <a:xfrm>
            <a:off x="7766049" y="4119563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8" name="Line 180"/>
          <p:cNvSpPr>
            <a:spLocks noChangeShapeType="1"/>
          </p:cNvSpPr>
          <p:nvPr/>
        </p:nvSpPr>
        <p:spPr bwMode="auto">
          <a:xfrm flipV="1">
            <a:off x="883860" y="391794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9" name="Text Box 181"/>
          <p:cNvSpPr txBox="1">
            <a:spLocks noChangeArrowheads="1"/>
          </p:cNvSpPr>
          <p:nvPr/>
        </p:nvSpPr>
        <p:spPr bwMode="auto">
          <a:xfrm>
            <a:off x="570725" y="4003675"/>
            <a:ext cx="5397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PCwrite</a:t>
            </a:r>
            <a:endParaRPr lang="en-US" altLang="en-US" u="sng" dirty="0"/>
          </a:p>
        </p:txBody>
      </p:sp>
      <p:sp>
        <p:nvSpPr>
          <p:cNvPr id="170" name="Line 182"/>
          <p:cNvSpPr>
            <a:spLocks noChangeShapeType="1"/>
          </p:cNvSpPr>
          <p:nvPr/>
        </p:nvSpPr>
        <p:spPr bwMode="auto">
          <a:xfrm flipV="1">
            <a:off x="8074350" y="1201737"/>
            <a:ext cx="0" cy="15861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1" name="Line 183"/>
          <p:cNvSpPr>
            <a:spLocks noChangeShapeType="1"/>
          </p:cNvSpPr>
          <p:nvPr/>
        </p:nvSpPr>
        <p:spPr bwMode="auto">
          <a:xfrm flipH="1" flipV="1">
            <a:off x="269874" y="1201737"/>
            <a:ext cx="7804476" cy="87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2" name="Line 184"/>
          <p:cNvSpPr>
            <a:spLocks noChangeShapeType="1"/>
          </p:cNvSpPr>
          <p:nvPr/>
        </p:nvSpPr>
        <p:spPr bwMode="auto">
          <a:xfrm>
            <a:off x="269875" y="1210469"/>
            <a:ext cx="0" cy="2171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3" name="Line 185"/>
          <p:cNvSpPr>
            <a:spLocks noChangeShapeType="1"/>
          </p:cNvSpPr>
          <p:nvPr/>
        </p:nvSpPr>
        <p:spPr bwMode="auto">
          <a:xfrm flipV="1">
            <a:off x="583408" y="3567112"/>
            <a:ext cx="21193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" name="Line 186"/>
          <p:cNvSpPr>
            <a:spLocks noChangeShapeType="1"/>
          </p:cNvSpPr>
          <p:nvPr/>
        </p:nvSpPr>
        <p:spPr bwMode="auto">
          <a:xfrm rot="16200000" flipH="1">
            <a:off x="8039100" y="1426937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5" name="Text Box 187"/>
          <p:cNvSpPr txBox="1">
            <a:spLocks noChangeArrowheads="1"/>
          </p:cNvSpPr>
          <p:nvPr/>
        </p:nvSpPr>
        <p:spPr bwMode="auto">
          <a:xfrm>
            <a:off x="7848600" y="1465037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176" name="Line 188"/>
          <p:cNvSpPr>
            <a:spLocks noChangeShapeType="1"/>
          </p:cNvSpPr>
          <p:nvPr/>
        </p:nvSpPr>
        <p:spPr bwMode="auto">
          <a:xfrm>
            <a:off x="3789361" y="4389438"/>
            <a:ext cx="2887663" cy="70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7" name="Line 189"/>
          <p:cNvSpPr>
            <a:spLocks noChangeShapeType="1"/>
          </p:cNvSpPr>
          <p:nvPr/>
        </p:nvSpPr>
        <p:spPr bwMode="auto">
          <a:xfrm>
            <a:off x="3789361" y="4197350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8" name="Text Box 190"/>
          <p:cNvSpPr txBox="1">
            <a:spLocks noChangeArrowheads="1"/>
          </p:cNvSpPr>
          <p:nvPr/>
        </p:nvSpPr>
        <p:spPr bwMode="auto">
          <a:xfrm>
            <a:off x="3713161" y="4197350"/>
            <a:ext cx="438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Imm3</a:t>
            </a:r>
          </a:p>
        </p:txBody>
      </p:sp>
      <p:sp>
        <p:nvSpPr>
          <p:cNvPr id="179" name="Rectangle 191"/>
          <p:cNvSpPr>
            <a:spLocks noChangeArrowheads="1"/>
          </p:cNvSpPr>
          <p:nvPr/>
        </p:nvSpPr>
        <p:spPr bwMode="auto">
          <a:xfrm>
            <a:off x="4519611" y="4235450"/>
            <a:ext cx="190500" cy="268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ZE</a:t>
            </a:r>
          </a:p>
        </p:txBody>
      </p:sp>
      <p:sp>
        <p:nvSpPr>
          <p:cNvPr id="182" name="Text Box 194"/>
          <p:cNvSpPr txBox="1">
            <a:spLocks noChangeArrowheads="1"/>
          </p:cNvSpPr>
          <p:nvPr/>
        </p:nvSpPr>
        <p:spPr bwMode="auto">
          <a:xfrm>
            <a:off x="3827461" y="26606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183" name="Text Box 195"/>
          <p:cNvSpPr txBox="1">
            <a:spLocks noChangeArrowheads="1"/>
          </p:cNvSpPr>
          <p:nvPr/>
        </p:nvSpPr>
        <p:spPr bwMode="auto">
          <a:xfrm>
            <a:off x="3827461" y="22764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86" name="Text Box 198"/>
          <p:cNvSpPr txBox="1">
            <a:spLocks noChangeArrowheads="1"/>
          </p:cNvSpPr>
          <p:nvPr/>
        </p:nvSpPr>
        <p:spPr bwMode="auto">
          <a:xfrm>
            <a:off x="6598142" y="3121025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000</a:t>
            </a:r>
            <a:endParaRPr lang="en-US" altLang="en-US" dirty="0"/>
          </a:p>
        </p:txBody>
      </p:sp>
      <p:sp>
        <p:nvSpPr>
          <p:cNvPr id="188" name="Text Box 200"/>
          <p:cNvSpPr txBox="1">
            <a:spLocks noChangeArrowheads="1"/>
          </p:cNvSpPr>
          <p:nvPr/>
        </p:nvSpPr>
        <p:spPr bwMode="auto">
          <a:xfrm>
            <a:off x="6598142" y="3735388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001</a:t>
            </a:r>
            <a:endParaRPr lang="en-US" altLang="en-US" dirty="0"/>
          </a:p>
        </p:txBody>
      </p:sp>
      <p:sp>
        <p:nvSpPr>
          <p:cNvPr id="189" name="Text Box 201"/>
          <p:cNvSpPr txBox="1">
            <a:spLocks noChangeArrowheads="1"/>
          </p:cNvSpPr>
          <p:nvPr/>
        </p:nvSpPr>
        <p:spPr bwMode="auto">
          <a:xfrm>
            <a:off x="6598142" y="4043363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010</a:t>
            </a:r>
            <a:endParaRPr lang="en-US" altLang="en-US" dirty="0"/>
          </a:p>
        </p:txBody>
      </p:sp>
      <p:sp>
        <p:nvSpPr>
          <p:cNvPr id="190" name="Text Box 202"/>
          <p:cNvSpPr txBox="1">
            <a:spLocks noChangeArrowheads="1"/>
          </p:cNvSpPr>
          <p:nvPr/>
        </p:nvSpPr>
        <p:spPr bwMode="auto">
          <a:xfrm>
            <a:off x="6598142" y="4273550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011</a:t>
            </a:r>
            <a:endParaRPr lang="en-US" altLang="en-US" dirty="0"/>
          </a:p>
        </p:txBody>
      </p:sp>
      <p:sp>
        <p:nvSpPr>
          <p:cNvPr id="191" name="Text Box 203"/>
          <p:cNvSpPr txBox="1">
            <a:spLocks noChangeArrowheads="1"/>
          </p:cNvSpPr>
          <p:nvPr/>
        </p:nvSpPr>
        <p:spPr bwMode="auto">
          <a:xfrm>
            <a:off x="7527924" y="2852738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ALU</a:t>
            </a:r>
          </a:p>
        </p:txBody>
      </p:sp>
      <p:sp>
        <p:nvSpPr>
          <p:cNvPr id="200" name="Freeform 125"/>
          <p:cNvSpPr>
            <a:spLocks/>
          </p:cNvSpPr>
          <p:nvPr/>
        </p:nvSpPr>
        <p:spPr bwMode="auto">
          <a:xfrm rot="5400000">
            <a:off x="761594" y="4390372"/>
            <a:ext cx="257987" cy="661193"/>
          </a:xfrm>
          <a:custGeom>
            <a:avLst/>
            <a:gdLst>
              <a:gd name="T0" fmla="*/ 0 w 483"/>
              <a:gd name="T1" fmla="*/ 0 h 1185"/>
              <a:gd name="T2" fmla="*/ 0 w 483"/>
              <a:gd name="T3" fmla="*/ 652463 h 1185"/>
              <a:gd name="T4" fmla="*/ 344487 w 483"/>
              <a:gd name="T5" fmla="*/ 922338 h 1185"/>
              <a:gd name="T6" fmla="*/ 0 w 483"/>
              <a:gd name="T7" fmla="*/ 1228725 h 1185"/>
              <a:gd name="T8" fmla="*/ 0 w 483"/>
              <a:gd name="T9" fmla="*/ 1881188 h 1185"/>
              <a:gd name="T10" fmla="*/ 766762 w 483"/>
              <a:gd name="T11" fmla="*/ 1344613 h 1185"/>
              <a:gd name="T12" fmla="*/ 766762 w 483"/>
              <a:gd name="T13" fmla="*/ 460375 h 1185"/>
              <a:gd name="T14" fmla="*/ 0 w 483"/>
              <a:gd name="T15" fmla="*/ 0 h 11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83"/>
              <a:gd name="T25" fmla="*/ 0 h 1185"/>
              <a:gd name="T26" fmla="*/ 483 w 483"/>
              <a:gd name="T27" fmla="*/ 1185 h 11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83" h="1185">
                <a:moveTo>
                  <a:pt x="0" y="0"/>
                </a:moveTo>
                <a:lnTo>
                  <a:pt x="0" y="411"/>
                </a:lnTo>
                <a:lnTo>
                  <a:pt x="217" y="581"/>
                </a:lnTo>
                <a:lnTo>
                  <a:pt x="0" y="774"/>
                </a:lnTo>
                <a:lnTo>
                  <a:pt x="0" y="1185"/>
                </a:lnTo>
                <a:lnTo>
                  <a:pt x="483" y="847"/>
                </a:lnTo>
                <a:lnTo>
                  <a:pt x="483" y="29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1" name="Line 175"/>
          <p:cNvSpPr>
            <a:spLocks noChangeShapeType="1"/>
          </p:cNvSpPr>
          <p:nvPr/>
        </p:nvSpPr>
        <p:spPr bwMode="auto">
          <a:xfrm flipH="1">
            <a:off x="1132644" y="3533770"/>
            <a:ext cx="3932" cy="10677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2" name="Line 175"/>
          <p:cNvSpPr>
            <a:spLocks noChangeShapeType="1"/>
          </p:cNvSpPr>
          <p:nvPr/>
        </p:nvSpPr>
        <p:spPr bwMode="auto">
          <a:xfrm>
            <a:off x="660364" y="4429125"/>
            <a:ext cx="0" cy="1723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3" name="AutoShape 11"/>
          <p:cNvSpPr>
            <a:spLocks noChangeArrowheads="1"/>
          </p:cNvSpPr>
          <p:nvPr/>
        </p:nvSpPr>
        <p:spPr bwMode="auto">
          <a:xfrm rot="16200000">
            <a:off x="180183" y="3467894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" name="Line 13"/>
          <p:cNvSpPr>
            <a:spLocks noChangeShapeType="1"/>
          </p:cNvSpPr>
          <p:nvPr/>
        </p:nvSpPr>
        <p:spPr bwMode="auto">
          <a:xfrm flipH="1">
            <a:off x="621507" y="3486944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6" name="Text Box 14"/>
          <p:cNvSpPr txBox="1">
            <a:spLocks noChangeArrowheads="1"/>
          </p:cNvSpPr>
          <p:nvPr/>
        </p:nvSpPr>
        <p:spPr bwMode="auto">
          <a:xfrm>
            <a:off x="507207" y="3334544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207" name="Line 25"/>
          <p:cNvSpPr>
            <a:spLocks noChangeShapeType="1"/>
          </p:cNvSpPr>
          <p:nvPr/>
        </p:nvSpPr>
        <p:spPr bwMode="auto">
          <a:xfrm>
            <a:off x="505620" y="3142457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8" name="Text Box 26"/>
          <p:cNvSpPr txBox="1">
            <a:spLocks noChangeArrowheads="1"/>
          </p:cNvSpPr>
          <p:nvPr/>
        </p:nvSpPr>
        <p:spPr bwMode="auto">
          <a:xfrm>
            <a:off x="250746" y="2950369"/>
            <a:ext cx="4764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smtClean="0"/>
              <a:t>PCSel</a:t>
            </a:r>
            <a:endParaRPr lang="en-US" altLang="en-US" u="sng" dirty="0"/>
          </a:p>
        </p:txBody>
      </p:sp>
      <p:sp>
        <p:nvSpPr>
          <p:cNvPr id="209" name="Text Box 192"/>
          <p:cNvSpPr txBox="1">
            <a:spLocks noChangeArrowheads="1"/>
          </p:cNvSpPr>
          <p:nvPr/>
        </p:nvSpPr>
        <p:spPr bwMode="auto">
          <a:xfrm>
            <a:off x="310357" y="3266282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210" name="Text Box 193"/>
          <p:cNvSpPr txBox="1">
            <a:spLocks noChangeArrowheads="1"/>
          </p:cNvSpPr>
          <p:nvPr/>
        </p:nvSpPr>
        <p:spPr bwMode="auto">
          <a:xfrm>
            <a:off x="315120" y="3602832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211" name="Text Box 14"/>
          <p:cNvSpPr txBox="1">
            <a:spLocks noChangeArrowheads="1"/>
          </p:cNvSpPr>
          <p:nvPr/>
        </p:nvSpPr>
        <p:spPr bwMode="auto">
          <a:xfrm>
            <a:off x="538957" y="4242446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212" name="Line 133"/>
          <p:cNvSpPr>
            <a:spLocks noChangeShapeType="1"/>
          </p:cNvSpPr>
          <p:nvPr/>
        </p:nvSpPr>
        <p:spPr bwMode="auto">
          <a:xfrm flipV="1">
            <a:off x="269875" y="3381708"/>
            <a:ext cx="121445" cy="5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3" name="Line 135"/>
          <p:cNvSpPr>
            <a:spLocks noChangeShapeType="1"/>
          </p:cNvSpPr>
          <p:nvPr/>
        </p:nvSpPr>
        <p:spPr bwMode="auto">
          <a:xfrm flipV="1">
            <a:off x="890588" y="4849962"/>
            <a:ext cx="0" cy="25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4" name="Line 130"/>
          <p:cNvSpPr>
            <a:spLocks noChangeShapeType="1"/>
          </p:cNvSpPr>
          <p:nvPr/>
        </p:nvSpPr>
        <p:spPr bwMode="auto">
          <a:xfrm flipV="1">
            <a:off x="279566" y="5105400"/>
            <a:ext cx="6042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" name="Line 124"/>
          <p:cNvSpPr>
            <a:spLocks noChangeShapeType="1"/>
          </p:cNvSpPr>
          <p:nvPr/>
        </p:nvSpPr>
        <p:spPr bwMode="auto">
          <a:xfrm>
            <a:off x="279566" y="3698875"/>
            <a:ext cx="0" cy="1409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6" name="Line 133"/>
          <p:cNvSpPr>
            <a:spLocks noChangeShapeType="1"/>
          </p:cNvSpPr>
          <p:nvPr/>
        </p:nvSpPr>
        <p:spPr bwMode="auto">
          <a:xfrm flipV="1">
            <a:off x="269875" y="3698875"/>
            <a:ext cx="121445" cy="5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2" name="Rectangle 27"/>
          <p:cNvSpPr>
            <a:spLocks noChangeArrowheads="1"/>
          </p:cNvSpPr>
          <p:nvPr/>
        </p:nvSpPr>
        <p:spPr bwMode="auto">
          <a:xfrm>
            <a:off x="2772569" y="2401887"/>
            <a:ext cx="192087" cy="126841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IR1</a:t>
            </a:r>
            <a:endParaRPr lang="en-US" altLang="en-US" dirty="0"/>
          </a:p>
        </p:txBody>
      </p:sp>
      <p:sp>
        <p:nvSpPr>
          <p:cNvPr id="193" name="Line 34"/>
          <p:cNvSpPr>
            <a:spLocks noChangeShapeType="1"/>
          </p:cNvSpPr>
          <p:nvPr/>
        </p:nvSpPr>
        <p:spPr bwMode="auto">
          <a:xfrm flipV="1">
            <a:off x="2973385" y="3045619"/>
            <a:ext cx="354014" cy="21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" name="Line 163"/>
          <p:cNvSpPr>
            <a:spLocks noChangeShapeType="1"/>
          </p:cNvSpPr>
          <p:nvPr/>
        </p:nvSpPr>
        <p:spPr bwMode="auto">
          <a:xfrm>
            <a:off x="2868612" y="2127189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5" name="Text Box 164"/>
          <p:cNvSpPr txBox="1">
            <a:spLocks noChangeArrowheads="1"/>
          </p:cNvSpPr>
          <p:nvPr/>
        </p:nvSpPr>
        <p:spPr bwMode="auto">
          <a:xfrm>
            <a:off x="2656055" y="1911289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IR1ld</a:t>
            </a:r>
            <a:endParaRPr lang="en-US" altLang="en-US" u="sng" dirty="0"/>
          </a:p>
        </p:txBody>
      </p:sp>
      <p:sp>
        <p:nvSpPr>
          <p:cNvPr id="196" name="Rectangle 27"/>
          <p:cNvSpPr>
            <a:spLocks noChangeArrowheads="1"/>
          </p:cNvSpPr>
          <p:nvPr/>
        </p:nvSpPr>
        <p:spPr bwMode="auto">
          <a:xfrm>
            <a:off x="5835649" y="1684339"/>
            <a:ext cx="192087" cy="469106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IR3</a:t>
            </a:r>
            <a:endParaRPr lang="en-US" altLang="en-US" dirty="0"/>
          </a:p>
        </p:txBody>
      </p:sp>
      <p:sp>
        <p:nvSpPr>
          <p:cNvPr id="197" name="Line 105"/>
          <p:cNvSpPr>
            <a:spLocks noChangeShapeType="1"/>
          </p:cNvSpPr>
          <p:nvPr/>
        </p:nvSpPr>
        <p:spPr bwMode="auto">
          <a:xfrm>
            <a:off x="3596480" y="1848644"/>
            <a:ext cx="5037" cy="1209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8" name="Line 104"/>
          <p:cNvSpPr>
            <a:spLocks noChangeShapeType="1"/>
          </p:cNvSpPr>
          <p:nvPr/>
        </p:nvSpPr>
        <p:spPr bwMode="auto">
          <a:xfrm>
            <a:off x="3596479" y="1848644"/>
            <a:ext cx="22391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9" name="Line 109"/>
          <p:cNvSpPr>
            <a:spLocks noChangeShapeType="1"/>
          </p:cNvSpPr>
          <p:nvPr/>
        </p:nvSpPr>
        <p:spPr bwMode="auto">
          <a:xfrm flipH="1">
            <a:off x="5268393" y="1757449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4" name="Text Box 110"/>
          <p:cNvSpPr txBox="1">
            <a:spLocks noChangeArrowheads="1"/>
          </p:cNvSpPr>
          <p:nvPr/>
        </p:nvSpPr>
        <p:spPr bwMode="auto">
          <a:xfrm>
            <a:off x="5115067" y="1684339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18" name="Line 163"/>
          <p:cNvSpPr>
            <a:spLocks noChangeShapeType="1"/>
          </p:cNvSpPr>
          <p:nvPr/>
        </p:nvSpPr>
        <p:spPr bwMode="auto">
          <a:xfrm>
            <a:off x="5922000" y="1422641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9" name="Text Box 164"/>
          <p:cNvSpPr txBox="1">
            <a:spLocks noChangeArrowheads="1"/>
          </p:cNvSpPr>
          <p:nvPr/>
        </p:nvSpPr>
        <p:spPr bwMode="auto">
          <a:xfrm>
            <a:off x="5577998" y="1206741"/>
            <a:ext cx="68800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IR3R1R2ld</a:t>
            </a:r>
            <a:endParaRPr lang="en-US" altLang="en-US" u="sng" dirty="0"/>
          </a:p>
        </p:txBody>
      </p:sp>
      <p:sp>
        <p:nvSpPr>
          <p:cNvPr id="220" name="Line 163"/>
          <p:cNvSpPr>
            <a:spLocks noChangeShapeType="1"/>
          </p:cNvSpPr>
          <p:nvPr/>
        </p:nvSpPr>
        <p:spPr bwMode="auto">
          <a:xfrm>
            <a:off x="5931692" y="2162175"/>
            <a:ext cx="0" cy="125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1" name="Line 163"/>
          <p:cNvSpPr>
            <a:spLocks noChangeShapeType="1"/>
          </p:cNvSpPr>
          <p:nvPr/>
        </p:nvSpPr>
        <p:spPr bwMode="auto">
          <a:xfrm>
            <a:off x="5931692" y="2807494"/>
            <a:ext cx="0" cy="125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7" name="Rectangle 27"/>
          <p:cNvSpPr>
            <a:spLocks noChangeArrowheads="1"/>
          </p:cNvSpPr>
          <p:nvPr/>
        </p:nvSpPr>
        <p:spPr bwMode="auto">
          <a:xfrm>
            <a:off x="8712363" y="1683040"/>
            <a:ext cx="192087" cy="469106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IR4</a:t>
            </a:r>
            <a:endParaRPr lang="en-US" altLang="en-US" dirty="0"/>
          </a:p>
        </p:txBody>
      </p:sp>
      <p:sp>
        <p:nvSpPr>
          <p:cNvPr id="222" name="Line 163"/>
          <p:cNvSpPr>
            <a:spLocks noChangeShapeType="1"/>
          </p:cNvSpPr>
          <p:nvPr/>
        </p:nvSpPr>
        <p:spPr bwMode="auto">
          <a:xfrm>
            <a:off x="8798714" y="1421342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3" name="Text Box 164"/>
          <p:cNvSpPr txBox="1">
            <a:spLocks noChangeArrowheads="1"/>
          </p:cNvSpPr>
          <p:nvPr/>
        </p:nvSpPr>
        <p:spPr bwMode="auto">
          <a:xfrm>
            <a:off x="8586159" y="1205442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IR4ld</a:t>
            </a:r>
            <a:endParaRPr lang="en-US" altLang="en-US" u="sng" dirty="0"/>
          </a:p>
        </p:txBody>
      </p:sp>
      <p:sp>
        <p:nvSpPr>
          <p:cNvPr id="224" name="Line 163"/>
          <p:cNvSpPr>
            <a:spLocks noChangeShapeType="1"/>
          </p:cNvSpPr>
          <p:nvPr/>
        </p:nvSpPr>
        <p:spPr bwMode="auto">
          <a:xfrm>
            <a:off x="8808405" y="2160876"/>
            <a:ext cx="9361" cy="482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" name="Line 104"/>
          <p:cNvSpPr>
            <a:spLocks noChangeShapeType="1"/>
          </p:cNvSpPr>
          <p:nvPr/>
        </p:nvSpPr>
        <p:spPr bwMode="auto">
          <a:xfrm>
            <a:off x="6016625" y="1856083"/>
            <a:ext cx="2695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6" name="Line 109"/>
          <p:cNvSpPr>
            <a:spLocks noChangeShapeType="1"/>
          </p:cNvSpPr>
          <p:nvPr/>
        </p:nvSpPr>
        <p:spPr bwMode="auto">
          <a:xfrm flipH="1">
            <a:off x="7390340" y="1749510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7" name="Text Box 110"/>
          <p:cNvSpPr txBox="1">
            <a:spLocks noChangeArrowheads="1"/>
          </p:cNvSpPr>
          <p:nvPr/>
        </p:nvSpPr>
        <p:spPr bwMode="auto">
          <a:xfrm>
            <a:off x="7237014" y="16764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29" name="Line 151"/>
          <p:cNvSpPr>
            <a:spLocks noChangeShapeType="1"/>
          </p:cNvSpPr>
          <p:nvPr/>
        </p:nvSpPr>
        <p:spPr bwMode="auto">
          <a:xfrm flipV="1">
            <a:off x="8904450" y="1783556"/>
            <a:ext cx="1150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0" name="Line 150"/>
          <p:cNvSpPr>
            <a:spLocks noChangeShapeType="1"/>
          </p:cNvSpPr>
          <p:nvPr/>
        </p:nvSpPr>
        <p:spPr bwMode="auto">
          <a:xfrm flipH="1" flipV="1">
            <a:off x="9019543" y="971550"/>
            <a:ext cx="9361" cy="8120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1" name="Line 149"/>
          <p:cNvSpPr>
            <a:spLocks noChangeShapeType="1"/>
          </p:cNvSpPr>
          <p:nvPr/>
        </p:nvSpPr>
        <p:spPr bwMode="auto">
          <a:xfrm>
            <a:off x="4162423" y="971548"/>
            <a:ext cx="4866481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4" name="Text Box 94"/>
          <p:cNvSpPr txBox="1">
            <a:spLocks noChangeArrowheads="1"/>
          </p:cNvSpPr>
          <p:nvPr/>
        </p:nvSpPr>
        <p:spPr bwMode="auto">
          <a:xfrm>
            <a:off x="6708774" y="787398"/>
            <a:ext cx="203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2</a:t>
            </a:r>
          </a:p>
        </p:txBody>
      </p:sp>
      <p:sp>
        <p:nvSpPr>
          <p:cNvPr id="235" name="Line 116"/>
          <p:cNvSpPr>
            <a:spLocks noChangeShapeType="1"/>
          </p:cNvSpPr>
          <p:nvPr/>
        </p:nvSpPr>
        <p:spPr bwMode="auto">
          <a:xfrm flipH="1">
            <a:off x="6834186" y="894554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" name="AutoShape 11"/>
          <p:cNvSpPr>
            <a:spLocks noChangeArrowheads="1"/>
          </p:cNvSpPr>
          <p:nvPr/>
        </p:nvSpPr>
        <p:spPr bwMode="auto">
          <a:xfrm rot="16200000">
            <a:off x="5202920" y="2361472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7" name="Line 12"/>
          <p:cNvSpPr>
            <a:spLocks noChangeShapeType="1"/>
          </p:cNvSpPr>
          <p:nvPr/>
        </p:nvSpPr>
        <p:spPr bwMode="auto">
          <a:xfrm>
            <a:off x="5606144" y="2458310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8" name="Line 13"/>
          <p:cNvSpPr>
            <a:spLocks noChangeShapeType="1"/>
          </p:cNvSpPr>
          <p:nvPr/>
        </p:nvSpPr>
        <p:spPr bwMode="auto">
          <a:xfrm flipH="1">
            <a:off x="5644244" y="2380522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9" name="Text Box 14"/>
          <p:cNvSpPr txBox="1">
            <a:spLocks noChangeArrowheads="1"/>
          </p:cNvSpPr>
          <p:nvPr/>
        </p:nvSpPr>
        <p:spPr bwMode="auto">
          <a:xfrm>
            <a:off x="5529944" y="2228122"/>
            <a:ext cx="24130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40" name="Text Box 192"/>
          <p:cNvSpPr txBox="1">
            <a:spLocks noChangeArrowheads="1"/>
          </p:cNvSpPr>
          <p:nvPr/>
        </p:nvSpPr>
        <p:spPr bwMode="auto">
          <a:xfrm>
            <a:off x="5351572" y="2202840"/>
            <a:ext cx="24237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</a:t>
            </a:r>
            <a:endParaRPr lang="en-US" altLang="en-US" dirty="0"/>
          </a:p>
        </p:txBody>
      </p:sp>
      <p:sp>
        <p:nvSpPr>
          <p:cNvPr id="241" name="Text Box 193"/>
          <p:cNvSpPr txBox="1">
            <a:spLocks noChangeArrowheads="1"/>
          </p:cNvSpPr>
          <p:nvPr/>
        </p:nvSpPr>
        <p:spPr bwMode="auto">
          <a:xfrm>
            <a:off x="5358584" y="2496410"/>
            <a:ext cx="24237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243" name="AutoShape 11"/>
          <p:cNvSpPr>
            <a:spLocks noChangeArrowheads="1"/>
          </p:cNvSpPr>
          <p:nvPr/>
        </p:nvSpPr>
        <p:spPr bwMode="auto">
          <a:xfrm rot="16200000">
            <a:off x="5205413" y="3017043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4" name="Line 12"/>
          <p:cNvSpPr>
            <a:spLocks noChangeShapeType="1"/>
          </p:cNvSpPr>
          <p:nvPr/>
        </p:nvSpPr>
        <p:spPr bwMode="auto">
          <a:xfrm>
            <a:off x="5608637" y="3113881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" name="Line 13"/>
          <p:cNvSpPr>
            <a:spLocks noChangeShapeType="1"/>
          </p:cNvSpPr>
          <p:nvPr/>
        </p:nvSpPr>
        <p:spPr bwMode="auto">
          <a:xfrm flipH="1">
            <a:off x="5646737" y="3036093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" name="Text Box 14"/>
          <p:cNvSpPr txBox="1">
            <a:spLocks noChangeArrowheads="1"/>
          </p:cNvSpPr>
          <p:nvPr/>
        </p:nvSpPr>
        <p:spPr bwMode="auto">
          <a:xfrm>
            <a:off x="5532437" y="2883693"/>
            <a:ext cx="24130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47" name="Text Box 192"/>
          <p:cNvSpPr txBox="1">
            <a:spLocks noChangeArrowheads="1"/>
          </p:cNvSpPr>
          <p:nvPr/>
        </p:nvSpPr>
        <p:spPr bwMode="auto">
          <a:xfrm>
            <a:off x="5360371" y="2859820"/>
            <a:ext cx="24237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n-US" dirty="0" smtClean="0"/>
              <a:t>0</a:t>
            </a:r>
            <a:endParaRPr lang="en-US" altLang="en-US" dirty="0"/>
          </a:p>
        </p:txBody>
      </p:sp>
      <p:sp>
        <p:nvSpPr>
          <p:cNvPr id="248" name="Text Box 193"/>
          <p:cNvSpPr txBox="1">
            <a:spLocks noChangeArrowheads="1"/>
          </p:cNvSpPr>
          <p:nvPr/>
        </p:nvSpPr>
        <p:spPr bwMode="auto">
          <a:xfrm>
            <a:off x="5334000" y="3135584"/>
            <a:ext cx="24237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249" name="Line 135"/>
          <p:cNvSpPr>
            <a:spLocks noChangeShapeType="1"/>
          </p:cNvSpPr>
          <p:nvPr/>
        </p:nvSpPr>
        <p:spPr bwMode="auto">
          <a:xfrm flipV="1">
            <a:off x="5229224" y="2279253"/>
            <a:ext cx="13950" cy="26984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3" name="AutoShape 11"/>
          <p:cNvSpPr>
            <a:spLocks noChangeArrowheads="1"/>
          </p:cNvSpPr>
          <p:nvPr/>
        </p:nvSpPr>
        <p:spPr bwMode="auto">
          <a:xfrm rot="16200000">
            <a:off x="6563518" y="2364582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2" name="Line 12"/>
          <p:cNvSpPr>
            <a:spLocks noChangeShapeType="1"/>
          </p:cNvSpPr>
          <p:nvPr/>
        </p:nvSpPr>
        <p:spPr bwMode="auto">
          <a:xfrm>
            <a:off x="6958011" y="2551907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" name="Line 13"/>
          <p:cNvSpPr>
            <a:spLocks noChangeShapeType="1"/>
          </p:cNvSpPr>
          <p:nvPr/>
        </p:nvSpPr>
        <p:spPr bwMode="auto">
          <a:xfrm flipH="1">
            <a:off x="6996111" y="2474119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4" name="Text Box 14"/>
          <p:cNvSpPr txBox="1">
            <a:spLocks noChangeArrowheads="1"/>
          </p:cNvSpPr>
          <p:nvPr/>
        </p:nvSpPr>
        <p:spPr bwMode="auto">
          <a:xfrm>
            <a:off x="6881811" y="2321719"/>
            <a:ext cx="24130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55" name="Text Box 192"/>
          <p:cNvSpPr txBox="1">
            <a:spLocks noChangeArrowheads="1"/>
          </p:cNvSpPr>
          <p:nvPr/>
        </p:nvSpPr>
        <p:spPr bwMode="auto">
          <a:xfrm>
            <a:off x="6710451" y="2159860"/>
            <a:ext cx="24237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</a:t>
            </a:r>
            <a:endParaRPr lang="en-US" altLang="en-US" dirty="0"/>
          </a:p>
        </p:txBody>
      </p:sp>
      <p:sp>
        <p:nvSpPr>
          <p:cNvPr id="256" name="Text Box 193"/>
          <p:cNvSpPr txBox="1">
            <a:spLocks noChangeArrowheads="1"/>
          </p:cNvSpPr>
          <p:nvPr/>
        </p:nvSpPr>
        <p:spPr bwMode="auto">
          <a:xfrm>
            <a:off x="6709898" y="2496410"/>
            <a:ext cx="24237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257" name="Line 75"/>
          <p:cNvSpPr>
            <a:spLocks noChangeShapeType="1"/>
          </p:cNvSpPr>
          <p:nvPr/>
        </p:nvSpPr>
        <p:spPr bwMode="auto">
          <a:xfrm flipV="1">
            <a:off x="6378379" y="2279252"/>
            <a:ext cx="405414" cy="80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8" name="Line 75"/>
          <p:cNvSpPr>
            <a:spLocks noChangeShapeType="1"/>
          </p:cNvSpPr>
          <p:nvPr/>
        </p:nvSpPr>
        <p:spPr bwMode="auto">
          <a:xfrm flipV="1">
            <a:off x="6366317" y="3579940"/>
            <a:ext cx="305206" cy="80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9" name="Line 150"/>
          <p:cNvSpPr>
            <a:spLocks noChangeShapeType="1"/>
          </p:cNvSpPr>
          <p:nvPr/>
        </p:nvSpPr>
        <p:spPr bwMode="auto">
          <a:xfrm flipH="1" flipV="1">
            <a:off x="6373811" y="2279253"/>
            <a:ext cx="9136" cy="27026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0" name="Text Box 198"/>
          <p:cNvSpPr txBox="1">
            <a:spLocks noChangeArrowheads="1"/>
          </p:cNvSpPr>
          <p:nvPr/>
        </p:nvSpPr>
        <p:spPr bwMode="auto">
          <a:xfrm>
            <a:off x="6587411" y="3454856"/>
            <a:ext cx="35779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111</a:t>
            </a:r>
            <a:endParaRPr lang="en-US" altLang="en-US" dirty="0"/>
          </a:p>
        </p:txBody>
      </p:sp>
      <p:sp>
        <p:nvSpPr>
          <p:cNvPr id="261" name="Line 88"/>
          <p:cNvSpPr>
            <a:spLocks noChangeShapeType="1"/>
          </p:cNvSpPr>
          <p:nvPr/>
        </p:nvSpPr>
        <p:spPr bwMode="auto">
          <a:xfrm>
            <a:off x="6890009" y="201064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2" name="Text Box 89"/>
          <p:cNvSpPr txBox="1">
            <a:spLocks noChangeArrowheads="1"/>
          </p:cNvSpPr>
          <p:nvPr/>
        </p:nvSpPr>
        <p:spPr bwMode="auto">
          <a:xfrm>
            <a:off x="6662524" y="1865995"/>
            <a:ext cx="4427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ALU1</a:t>
            </a:r>
            <a:endParaRPr lang="en-US" altLang="en-US" u="sng" dirty="0"/>
          </a:p>
        </p:txBody>
      </p:sp>
      <p:sp>
        <p:nvSpPr>
          <p:cNvPr id="242" name="Rectangle 8"/>
          <p:cNvSpPr>
            <a:spLocks noChangeArrowheads="1"/>
          </p:cNvSpPr>
          <p:nvPr/>
        </p:nvSpPr>
        <p:spPr bwMode="auto">
          <a:xfrm>
            <a:off x="6712440" y="5105400"/>
            <a:ext cx="1268412" cy="1190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63" name="Text Box 9"/>
          <p:cNvSpPr txBox="1">
            <a:spLocks noChangeArrowheads="1"/>
          </p:cNvSpPr>
          <p:nvPr/>
        </p:nvSpPr>
        <p:spPr bwMode="auto">
          <a:xfrm>
            <a:off x="7048990" y="5540375"/>
            <a:ext cx="669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Memory</a:t>
            </a:r>
          </a:p>
        </p:txBody>
      </p:sp>
      <p:sp>
        <p:nvSpPr>
          <p:cNvPr id="264" name="Line 12"/>
          <p:cNvSpPr>
            <a:spLocks noChangeShapeType="1"/>
          </p:cNvSpPr>
          <p:nvPr/>
        </p:nvSpPr>
        <p:spPr bwMode="auto">
          <a:xfrm>
            <a:off x="6170611" y="5288756"/>
            <a:ext cx="541829" cy="87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5" name="Line 13"/>
          <p:cNvSpPr>
            <a:spLocks noChangeShapeType="1"/>
          </p:cNvSpPr>
          <p:nvPr/>
        </p:nvSpPr>
        <p:spPr bwMode="auto">
          <a:xfrm flipH="1">
            <a:off x="6214267" y="5229483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6" name="Text Box 18"/>
          <p:cNvSpPr txBox="1">
            <a:spLocks noChangeArrowheads="1"/>
          </p:cNvSpPr>
          <p:nvPr/>
        </p:nvSpPr>
        <p:spPr bwMode="auto">
          <a:xfrm>
            <a:off x="6712440" y="5181600"/>
            <a:ext cx="4714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ADDR</a:t>
            </a:r>
          </a:p>
        </p:txBody>
      </p:sp>
      <p:sp>
        <p:nvSpPr>
          <p:cNvPr id="267" name="Text Box 19"/>
          <p:cNvSpPr txBox="1">
            <a:spLocks noChangeArrowheads="1"/>
          </p:cNvSpPr>
          <p:nvPr/>
        </p:nvSpPr>
        <p:spPr bwMode="auto">
          <a:xfrm>
            <a:off x="7366490" y="5988050"/>
            <a:ext cx="6000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Data_out</a:t>
            </a:r>
          </a:p>
        </p:txBody>
      </p:sp>
      <p:sp>
        <p:nvSpPr>
          <p:cNvPr id="268" name="Text Box 20"/>
          <p:cNvSpPr txBox="1">
            <a:spLocks noChangeArrowheads="1"/>
          </p:cNvSpPr>
          <p:nvPr/>
        </p:nvSpPr>
        <p:spPr bwMode="auto">
          <a:xfrm>
            <a:off x="6674340" y="5988050"/>
            <a:ext cx="5365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Data_in</a:t>
            </a:r>
          </a:p>
        </p:txBody>
      </p:sp>
      <p:sp>
        <p:nvSpPr>
          <p:cNvPr id="269" name="Line 21"/>
          <p:cNvSpPr>
            <a:spLocks noChangeShapeType="1"/>
          </p:cNvSpPr>
          <p:nvPr/>
        </p:nvSpPr>
        <p:spPr bwMode="auto">
          <a:xfrm>
            <a:off x="6942627" y="4913313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0" name="Line 22"/>
          <p:cNvSpPr>
            <a:spLocks noChangeShapeType="1"/>
          </p:cNvSpPr>
          <p:nvPr/>
        </p:nvSpPr>
        <p:spPr bwMode="auto">
          <a:xfrm>
            <a:off x="7710977" y="4913313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1" name="Text Box 23"/>
          <p:cNvSpPr txBox="1">
            <a:spLocks noChangeArrowheads="1"/>
          </p:cNvSpPr>
          <p:nvPr/>
        </p:nvSpPr>
        <p:spPr bwMode="auto">
          <a:xfrm>
            <a:off x="6598140" y="4721225"/>
            <a:ext cx="6540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MemRead</a:t>
            </a:r>
          </a:p>
        </p:txBody>
      </p:sp>
      <p:sp>
        <p:nvSpPr>
          <p:cNvPr id="272" name="Text Box 24"/>
          <p:cNvSpPr txBox="1">
            <a:spLocks noChangeArrowheads="1"/>
          </p:cNvSpPr>
          <p:nvPr/>
        </p:nvSpPr>
        <p:spPr bwMode="auto">
          <a:xfrm>
            <a:off x="7404590" y="4721225"/>
            <a:ext cx="6461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MemWrite</a:t>
            </a:r>
          </a:p>
        </p:txBody>
      </p:sp>
      <p:sp>
        <p:nvSpPr>
          <p:cNvPr id="276" name="Line 12"/>
          <p:cNvSpPr>
            <a:spLocks noChangeShapeType="1"/>
          </p:cNvSpPr>
          <p:nvPr/>
        </p:nvSpPr>
        <p:spPr bwMode="auto">
          <a:xfrm flipV="1">
            <a:off x="6084703" y="6172198"/>
            <a:ext cx="624072" cy="26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9" name="Line 153"/>
          <p:cNvSpPr>
            <a:spLocks noChangeShapeType="1"/>
          </p:cNvSpPr>
          <p:nvPr/>
        </p:nvSpPr>
        <p:spPr bwMode="auto">
          <a:xfrm flipV="1">
            <a:off x="2418814" y="4081464"/>
            <a:ext cx="160873" cy="31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0" name="Line 50"/>
          <p:cNvSpPr>
            <a:spLocks noChangeShapeType="1"/>
          </p:cNvSpPr>
          <p:nvPr/>
        </p:nvSpPr>
        <p:spPr bwMode="auto">
          <a:xfrm>
            <a:off x="5233192" y="2954022"/>
            <a:ext cx="183358" cy="80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5" name="Line 12"/>
          <p:cNvSpPr>
            <a:spLocks noChangeShapeType="1"/>
          </p:cNvSpPr>
          <p:nvPr/>
        </p:nvSpPr>
        <p:spPr bwMode="auto">
          <a:xfrm flipV="1">
            <a:off x="7980852" y="6095205"/>
            <a:ext cx="186997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3" name="AutoShape 11"/>
          <p:cNvSpPr>
            <a:spLocks noChangeArrowheads="1"/>
          </p:cNvSpPr>
          <p:nvPr/>
        </p:nvSpPr>
        <p:spPr bwMode="auto">
          <a:xfrm rot="16200000">
            <a:off x="8068844" y="2860787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4" name="Text Box 192"/>
          <p:cNvSpPr txBox="1">
            <a:spLocks noChangeArrowheads="1"/>
          </p:cNvSpPr>
          <p:nvPr/>
        </p:nvSpPr>
        <p:spPr bwMode="auto">
          <a:xfrm>
            <a:off x="8215777" y="2680156"/>
            <a:ext cx="24237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</a:t>
            </a:r>
            <a:endParaRPr lang="en-US" altLang="en-US" dirty="0"/>
          </a:p>
        </p:txBody>
      </p:sp>
      <p:sp>
        <p:nvSpPr>
          <p:cNvPr id="291" name="Text Box 193"/>
          <p:cNvSpPr txBox="1">
            <a:spLocks noChangeArrowheads="1"/>
          </p:cNvSpPr>
          <p:nvPr/>
        </p:nvSpPr>
        <p:spPr bwMode="auto">
          <a:xfrm>
            <a:off x="8215224" y="2992615"/>
            <a:ext cx="24237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292" name="Line 88"/>
          <p:cNvSpPr>
            <a:spLocks noChangeShapeType="1"/>
          </p:cNvSpPr>
          <p:nvPr/>
        </p:nvSpPr>
        <p:spPr bwMode="auto">
          <a:xfrm>
            <a:off x="8395335" y="250684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3" name="Text Box 89"/>
          <p:cNvSpPr txBox="1">
            <a:spLocks noChangeArrowheads="1"/>
          </p:cNvSpPr>
          <p:nvPr/>
        </p:nvSpPr>
        <p:spPr bwMode="auto">
          <a:xfrm>
            <a:off x="8167850" y="2362200"/>
            <a:ext cx="4427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ALU1</a:t>
            </a:r>
            <a:endParaRPr lang="en-US" altLang="en-US" u="sng" dirty="0"/>
          </a:p>
        </p:txBody>
      </p:sp>
      <p:sp>
        <p:nvSpPr>
          <p:cNvPr id="295" name="Line 50"/>
          <p:cNvSpPr>
            <a:spLocks noChangeShapeType="1"/>
          </p:cNvSpPr>
          <p:nvPr/>
        </p:nvSpPr>
        <p:spPr bwMode="auto">
          <a:xfrm>
            <a:off x="5236937" y="2287299"/>
            <a:ext cx="183358" cy="80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6" name="Line 12"/>
          <p:cNvSpPr>
            <a:spLocks noChangeShapeType="1"/>
          </p:cNvSpPr>
          <p:nvPr/>
        </p:nvSpPr>
        <p:spPr bwMode="auto">
          <a:xfrm flipV="1">
            <a:off x="7954708" y="2778223"/>
            <a:ext cx="3496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" name="Line 150"/>
          <p:cNvSpPr>
            <a:spLocks noChangeShapeType="1"/>
          </p:cNvSpPr>
          <p:nvPr/>
        </p:nvSpPr>
        <p:spPr bwMode="auto">
          <a:xfrm flipV="1">
            <a:off x="8167849" y="3097212"/>
            <a:ext cx="14575" cy="299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8" name="Line 12"/>
          <p:cNvSpPr>
            <a:spLocks noChangeShapeType="1"/>
          </p:cNvSpPr>
          <p:nvPr/>
        </p:nvSpPr>
        <p:spPr bwMode="auto">
          <a:xfrm flipV="1">
            <a:off x="8175136" y="3100336"/>
            <a:ext cx="129206" cy="22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9" name="Line 12"/>
          <p:cNvSpPr>
            <a:spLocks noChangeShapeType="1"/>
          </p:cNvSpPr>
          <p:nvPr/>
        </p:nvSpPr>
        <p:spPr bwMode="auto">
          <a:xfrm flipH="1" flipV="1">
            <a:off x="5115066" y="3486944"/>
            <a:ext cx="128107" cy="73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8" name="TextBox 227"/>
          <p:cNvSpPr txBox="1"/>
          <p:nvPr/>
        </p:nvSpPr>
        <p:spPr>
          <a:xfrm>
            <a:off x="587174" y="141027"/>
            <a:ext cx="3425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BRANCHES: Calculate the target</a:t>
            </a:r>
          </a:p>
          <a:p>
            <a:r>
              <a:rPr lang="en-US" dirty="0" smtClean="0"/>
              <a:t>Just route the PC to the ALU?</a:t>
            </a:r>
          </a:p>
          <a:p>
            <a:r>
              <a:rPr lang="en-US" dirty="0" smtClean="0"/>
              <a:t>The ALU is ours in the fourth cycle</a:t>
            </a:r>
            <a:endParaRPr lang="en-US" dirty="0"/>
          </a:p>
        </p:txBody>
      </p:sp>
      <p:grpSp>
        <p:nvGrpSpPr>
          <p:cNvPr id="232" name="Group 231"/>
          <p:cNvGrpSpPr/>
          <p:nvPr/>
        </p:nvGrpSpPr>
        <p:grpSpPr>
          <a:xfrm>
            <a:off x="3733800" y="1828800"/>
            <a:ext cx="2006512" cy="2956220"/>
            <a:chOff x="4267200" y="1844380"/>
            <a:chExt cx="2006512" cy="2956220"/>
          </a:xfrm>
        </p:grpSpPr>
        <p:sp>
          <p:nvSpPr>
            <p:cNvPr id="250" name="Line 105"/>
            <p:cNvSpPr>
              <a:spLocks noChangeShapeType="1"/>
            </p:cNvSpPr>
            <p:nvPr/>
          </p:nvSpPr>
          <p:spPr bwMode="auto">
            <a:xfrm>
              <a:off x="4325002" y="3866536"/>
              <a:ext cx="0" cy="844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251" name="Line 88"/>
            <p:cNvSpPr>
              <a:spLocks noChangeShapeType="1"/>
            </p:cNvSpPr>
            <p:nvPr/>
          </p:nvSpPr>
          <p:spPr bwMode="auto">
            <a:xfrm>
              <a:off x="6035718" y="20081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74" name="Text Box 169"/>
            <p:cNvSpPr txBox="1">
              <a:spLocks noChangeArrowheads="1"/>
            </p:cNvSpPr>
            <p:nvPr/>
          </p:nvSpPr>
          <p:spPr bwMode="auto">
            <a:xfrm>
              <a:off x="5888670" y="1844380"/>
              <a:ext cx="38504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u="sng" dirty="0" smtClean="0"/>
                <a:t>R1B</a:t>
              </a:r>
              <a:endParaRPr lang="en-US" altLang="en-US" u="sng" dirty="0"/>
            </a:p>
          </p:txBody>
        </p:sp>
        <p:sp>
          <p:nvSpPr>
            <p:cNvPr id="275" name="Text Box 169"/>
            <p:cNvSpPr txBox="1">
              <a:spLocks noChangeArrowheads="1"/>
            </p:cNvSpPr>
            <p:nvPr/>
          </p:nvSpPr>
          <p:spPr bwMode="auto">
            <a:xfrm>
              <a:off x="5867400" y="3533210"/>
              <a:ext cx="38504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u="sng" dirty="0" smtClean="0"/>
                <a:t>R2B</a:t>
              </a:r>
              <a:endParaRPr lang="en-US" altLang="en-US" u="sng" dirty="0"/>
            </a:p>
          </p:txBody>
        </p:sp>
        <p:sp>
          <p:nvSpPr>
            <p:cNvPr id="277" name="Line 88"/>
            <p:cNvSpPr>
              <a:spLocks noChangeShapeType="1"/>
            </p:cNvSpPr>
            <p:nvPr/>
          </p:nvSpPr>
          <p:spPr bwMode="auto">
            <a:xfrm flipV="1">
              <a:off x="6065451" y="3314814"/>
              <a:ext cx="3921" cy="253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4267200" y="4538990"/>
              <a:ext cx="3690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IR3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52888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95338" y="3186107"/>
            <a:ext cx="190500" cy="730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PC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447800" y="3082925"/>
            <a:ext cx="990600" cy="1190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887148" y="3517900"/>
            <a:ext cx="3273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 dirty="0" smtClean="0"/>
              <a:t>IM</a:t>
            </a:r>
            <a:endParaRPr lang="en-US" altLang="en-US" sz="1000" b="1" dirty="0"/>
          </a:p>
        </p:txBody>
      </p:sp>
      <p:cxnSp>
        <p:nvCxnSpPr>
          <p:cNvPr id="12" name="AutoShape 15"/>
          <p:cNvCxnSpPr>
            <a:cxnSpLocks noChangeShapeType="1"/>
            <a:stCxn id="5" idx="3"/>
          </p:cNvCxnSpPr>
          <p:nvPr/>
        </p:nvCxnSpPr>
        <p:spPr bwMode="auto">
          <a:xfrm flipV="1">
            <a:off x="985838" y="3269772"/>
            <a:ext cx="461962" cy="28146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Line 16"/>
          <p:cNvSpPr>
            <a:spLocks noChangeShapeType="1"/>
          </p:cNvSpPr>
          <p:nvPr/>
        </p:nvSpPr>
        <p:spPr bwMode="auto">
          <a:xfrm flipH="1">
            <a:off x="1014413" y="3480594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936625" y="3295650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1464229" y="3153907"/>
            <a:ext cx="4714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ADDR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1838325" y="3950832"/>
            <a:ext cx="6000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Data_out</a:t>
            </a: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1920875" y="289083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1630742" y="2698750"/>
            <a:ext cx="54534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 smtClean="0"/>
              <a:t>IMRead</a:t>
            </a:r>
            <a:endParaRPr lang="en-US" altLang="en-US" u="sng" dirty="0"/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3327399" y="2428875"/>
            <a:ext cx="192087" cy="126841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3232703" y="2938463"/>
            <a:ext cx="3449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IR2</a:t>
            </a:r>
            <a:endParaRPr lang="en-US" altLang="en-US" dirty="0"/>
          </a:p>
        </p:txBody>
      </p:sp>
      <p:sp>
        <p:nvSpPr>
          <p:cNvPr id="29" name="Line 33"/>
          <p:cNvSpPr>
            <a:spLocks noChangeShapeType="1"/>
          </p:cNvSpPr>
          <p:nvPr/>
        </p:nvSpPr>
        <p:spPr bwMode="auto">
          <a:xfrm flipV="1">
            <a:off x="2579687" y="3044825"/>
            <a:ext cx="0" cy="1036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2579687" y="3044825"/>
            <a:ext cx="192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Line 35"/>
          <p:cNvSpPr>
            <a:spLocks noChangeShapeType="1"/>
          </p:cNvSpPr>
          <p:nvPr/>
        </p:nvSpPr>
        <p:spPr bwMode="auto">
          <a:xfrm flipH="1">
            <a:off x="2541587" y="3733800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2427287" y="35814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4325937" y="2428875"/>
            <a:ext cx="789130" cy="1190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4" name="AutoShape 38"/>
          <p:cNvSpPr>
            <a:spLocks noChangeArrowheads="1"/>
          </p:cNvSpPr>
          <p:nvPr/>
        </p:nvSpPr>
        <p:spPr bwMode="auto">
          <a:xfrm rot="16200000">
            <a:off x="3692523" y="2487613"/>
            <a:ext cx="614363" cy="192088"/>
          </a:xfrm>
          <a:custGeom>
            <a:avLst/>
            <a:gdLst>
              <a:gd name="T0" fmla="*/ 15289902 w 21600"/>
              <a:gd name="T1" fmla="*/ 854116 h 21600"/>
              <a:gd name="T2" fmla="*/ 8737095 w 21600"/>
              <a:gd name="T3" fmla="*/ 1708231 h 21600"/>
              <a:gd name="T4" fmla="*/ 2184260 w 21600"/>
              <a:gd name="T5" fmla="*/ 854116 h 21600"/>
              <a:gd name="T6" fmla="*/ 873709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" name="Line 39"/>
          <p:cNvSpPr>
            <a:spLocks noChangeShapeType="1"/>
          </p:cNvSpPr>
          <p:nvPr/>
        </p:nvSpPr>
        <p:spPr bwMode="auto">
          <a:xfrm>
            <a:off x="4095749" y="2584450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8" name="Line 42"/>
          <p:cNvSpPr>
            <a:spLocks noChangeShapeType="1"/>
          </p:cNvSpPr>
          <p:nvPr/>
        </p:nvSpPr>
        <p:spPr bwMode="auto">
          <a:xfrm>
            <a:off x="4017961" y="21621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3770311" y="1970088"/>
            <a:ext cx="4619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R1Sel</a:t>
            </a:r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 flipV="1">
            <a:off x="3577670" y="2352675"/>
            <a:ext cx="32599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3" name="Line 47"/>
          <p:cNvSpPr>
            <a:spLocks noChangeShapeType="1"/>
          </p:cNvSpPr>
          <p:nvPr/>
        </p:nvSpPr>
        <p:spPr bwMode="auto">
          <a:xfrm>
            <a:off x="3749674" y="2774950"/>
            <a:ext cx="153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4" name="Text Box 48"/>
          <p:cNvSpPr txBox="1">
            <a:spLocks noChangeArrowheads="1"/>
          </p:cNvSpPr>
          <p:nvPr/>
        </p:nvSpPr>
        <p:spPr bwMode="auto">
          <a:xfrm>
            <a:off x="3597274" y="26606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5" name="Line 49"/>
          <p:cNvSpPr>
            <a:spLocks noChangeShapeType="1"/>
          </p:cNvSpPr>
          <p:nvPr/>
        </p:nvSpPr>
        <p:spPr bwMode="auto">
          <a:xfrm>
            <a:off x="3519486" y="3044825"/>
            <a:ext cx="806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6" name="Line 50"/>
          <p:cNvSpPr>
            <a:spLocks noChangeShapeType="1"/>
          </p:cNvSpPr>
          <p:nvPr/>
        </p:nvSpPr>
        <p:spPr bwMode="auto">
          <a:xfrm>
            <a:off x="4173536" y="3505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7" name="Line 51"/>
          <p:cNvSpPr>
            <a:spLocks noChangeShapeType="1"/>
          </p:cNvSpPr>
          <p:nvPr/>
        </p:nvSpPr>
        <p:spPr bwMode="auto">
          <a:xfrm>
            <a:off x="4162424" y="990601"/>
            <a:ext cx="11112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" name="Text Box 52"/>
          <p:cNvSpPr txBox="1">
            <a:spLocks noChangeArrowheads="1"/>
          </p:cNvSpPr>
          <p:nvPr/>
        </p:nvSpPr>
        <p:spPr bwMode="auto">
          <a:xfrm>
            <a:off x="4287836" y="2468563"/>
            <a:ext cx="3889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reg1</a:t>
            </a:r>
          </a:p>
        </p:txBody>
      </p: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4287836" y="2928938"/>
            <a:ext cx="3889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reg2</a:t>
            </a:r>
          </a:p>
        </p:txBody>
      </p:sp>
      <p:sp>
        <p:nvSpPr>
          <p:cNvPr id="50" name="Text Box 54"/>
          <p:cNvSpPr txBox="1">
            <a:spLocks noChangeArrowheads="1"/>
          </p:cNvSpPr>
          <p:nvPr/>
        </p:nvSpPr>
        <p:spPr bwMode="auto">
          <a:xfrm>
            <a:off x="4287836" y="3389313"/>
            <a:ext cx="404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regw</a:t>
            </a:r>
          </a:p>
        </p:txBody>
      </p:sp>
      <p:sp>
        <p:nvSpPr>
          <p:cNvPr id="51" name="Line 55"/>
          <p:cNvSpPr>
            <a:spLocks noChangeShapeType="1"/>
          </p:cNvSpPr>
          <p:nvPr/>
        </p:nvSpPr>
        <p:spPr bwMode="auto">
          <a:xfrm flipH="1">
            <a:off x="3941761" y="2965450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" name="Text Box 56"/>
          <p:cNvSpPr txBox="1">
            <a:spLocks noChangeArrowheads="1"/>
          </p:cNvSpPr>
          <p:nvPr/>
        </p:nvSpPr>
        <p:spPr bwMode="auto">
          <a:xfrm>
            <a:off x="3827461" y="28527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53" name="Text Box 57"/>
          <p:cNvSpPr txBox="1">
            <a:spLocks noChangeArrowheads="1"/>
          </p:cNvSpPr>
          <p:nvPr/>
        </p:nvSpPr>
        <p:spPr bwMode="auto">
          <a:xfrm>
            <a:off x="3527238" y="2883344"/>
            <a:ext cx="4333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IR5-4</a:t>
            </a:r>
          </a:p>
        </p:txBody>
      </p:sp>
      <p:sp>
        <p:nvSpPr>
          <p:cNvPr id="54" name="Text Box 58"/>
          <p:cNvSpPr txBox="1">
            <a:spLocks noChangeArrowheads="1"/>
          </p:cNvSpPr>
          <p:nvPr/>
        </p:nvSpPr>
        <p:spPr bwMode="auto">
          <a:xfrm>
            <a:off x="7287905" y="731044"/>
            <a:ext cx="5229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IR4.6-7</a:t>
            </a:r>
            <a:endParaRPr lang="en-US" altLang="en-US" dirty="0"/>
          </a:p>
        </p:txBody>
      </p:sp>
      <p:sp>
        <p:nvSpPr>
          <p:cNvPr id="55" name="Line 59"/>
          <p:cNvSpPr>
            <a:spLocks noChangeShapeType="1"/>
          </p:cNvSpPr>
          <p:nvPr/>
        </p:nvSpPr>
        <p:spPr bwMode="auto">
          <a:xfrm>
            <a:off x="5115067" y="2575719"/>
            <a:ext cx="299895" cy="103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>
            <a:off x="5115067" y="3244453"/>
            <a:ext cx="29989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1" name="Rectangle 65"/>
          <p:cNvSpPr>
            <a:spLocks noChangeArrowheads="1"/>
          </p:cNvSpPr>
          <p:nvPr/>
        </p:nvSpPr>
        <p:spPr bwMode="auto">
          <a:xfrm>
            <a:off x="5824536" y="2276475"/>
            <a:ext cx="192088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2" name="Text Box 66"/>
          <p:cNvSpPr txBox="1">
            <a:spLocks noChangeArrowheads="1"/>
          </p:cNvSpPr>
          <p:nvPr/>
        </p:nvSpPr>
        <p:spPr bwMode="auto">
          <a:xfrm>
            <a:off x="5754686" y="2428875"/>
            <a:ext cx="314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R1</a:t>
            </a:r>
          </a:p>
        </p:txBody>
      </p:sp>
      <p:sp>
        <p:nvSpPr>
          <p:cNvPr id="63" name="Rectangle 67"/>
          <p:cNvSpPr>
            <a:spLocks noChangeArrowheads="1"/>
          </p:cNvSpPr>
          <p:nvPr/>
        </p:nvSpPr>
        <p:spPr bwMode="auto">
          <a:xfrm>
            <a:off x="5824536" y="2928938"/>
            <a:ext cx="192088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4" name="Text Box 68"/>
          <p:cNvSpPr txBox="1">
            <a:spLocks noChangeArrowheads="1"/>
          </p:cNvSpPr>
          <p:nvPr/>
        </p:nvSpPr>
        <p:spPr bwMode="auto">
          <a:xfrm>
            <a:off x="5756274" y="3081338"/>
            <a:ext cx="3143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R2</a:t>
            </a:r>
          </a:p>
        </p:txBody>
      </p:sp>
      <p:sp>
        <p:nvSpPr>
          <p:cNvPr id="71" name="Line 75"/>
          <p:cNvSpPr>
            <a:spLocks noChangeShapeType="1"/>
          </p:cNvSpPr>
          <p:nvPr/>
        </p:nvSpPr>
        <p:spPr bwMode="auto">
          <a:xfrm>
            <a:off x="6016624" y="2546348"/>
            <a:ext cx="758031" cy="5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3" name="Text Box 77"/>
          <p:cNvSpPr txBox="1">
            <a:spLocks noChangeArrowheads="1"/>
          </p:cNvSpPr>
          <p:nvPr/>
        </p:nvSpPr>
        <p:spPr bwMode="auto">
          <a:xfrm>
            <a:off x="6132511" y="23542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0" name="AutoShape 84"/>
          <p:cNvSpPr>
            <a:spLocks noChangeArrowheads="1"/>
          </p:cNvSpPr>
          <p:nvPr/>
        </p:nvSpPr>
        <p:spPr bwMode="auto">
          <a:xfrm rot="16200000">
            <a:off x="5966618" y="3679031"/>
            <a:ext cx="1727200" cy="306388"/>
          </a:xfrm>
          <a:custGeom>
            <a:avLst/>
            <a:gdLst>
              <a:gd name="T0" fmla="*/ 120848026 w 21600"/>
              <a:gd name="T1" fmla="*/ 2173000 h 21600"/>
              <a:gd name="T2" fmla="*/ 69056015 w 21600"/>
              <a:gd name="T3" fmla="*/ 4346000 h 21600"/>
              <a:gd name="T4" fmla="*/ 17264004 w 21600"/>
              <a:gd name="T5" fmla="*/ 2173000 h 21600"/>
              <a:gd name="T6" fmla="*/ 6905601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1" name="Line 85"/>
          <p:cNvSpPr>
            <a:spLocks noChangeShapeType="1"/>
          </p:cNvSpPr>
          <p:nvPr/>
        </p:nvSpPr>
        <p:spPr bwMode="auto">
          <a:xfrm>
            <a:off x="6983412" y="3658393"/>
            <a:ext cx="207962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" name="Line 86"/>
          <p:cNvSpPr>
            <a:spLocks noChangeShapeType="1"/>
          </p:cNvSpPr>
          <p:nvPr/>
        </p:nvSpPr>
        <p:spPr bwMode="auto">
          <a:xfrm flipH="1">
            <a:off x="6999286" y="3581400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3" name="Text Box 87"/>
          <p:cNvSpPr txBox="1">
            <a:spLocks noChangeArrowheads="1"/>
          </p:cNvSpPr>
          <p:nvPr/>
        </p:nvSpPr>
        <p:spPr bwMode="auto">
          <a:xfrm>
            <a:off x="6956424" y="338709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84" name="Line 88"/>
          <p:cNvSpPr>
            <a:spLocks noChangeShapeType="1"/>
          </p:cNvSpPr>
          <p:nvPr/>
        </p:nvSpPr>
        <p:spPr bwMode="auto">
          <a:xfrm>
            <a:off x="6791324" y="28924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5" name="Text Box 89"/>
          <p:cNvSpPr txBox="1">
            <a:spLocks noChangeArrowheads="1"/>
          </p:cNvSpPr>
          <p:nvPr/>
        </p:nvSpPr>
        <p:spPr bwMode="auto">
          <a:xfrm>
            <a:off x="6565345" y="2747778"/>
            <a:ext cx="4397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/>
              <a:t>ALU2</a:t>
            </a:r>
          </a:p>
        </p:txBody>
      </p:sp>
      <p:sp>
        <p:nvSpPr>
          <p:cNvPr id="86" name="Line 90"/>
          <p:cNvSpPr>
            <a:spLocks noChangeShapeType="1"/>
          </p:cNvSpPr>
          <p:nvPr/>
        </p:nvSpPr>
        <p:spPr bwMode="auto">
          <a:xfrm flipV="1">
            <a:off x="6016624" y="3197225"/>
            <a:ext cx="6921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7" name="Line 91"/>
          <p:cNvSpPr>
            <a:spLocks noChangeShapeType="1"/>
          </p:cNvSpPr>
          <p:nvPr/>
        </p:nvSpPr>
        <p:spPr bwMode="auto">
          <a:xfrm flipH="1">
            <a:off x="6284911" y="31210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Text Box 92"/>
          <p:cNvSpPr txBox="1">
            <a:spLocks noChangeArrowheads="1"/>
          </p:cNvSpPr>
          <p:nvPr/>
        </p:nvSpPr>
        <p:spPr bwMode="auto">
          <a:xfrm>
            <a:off x="6170611" y="29686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9" name="Line 93"/>
          <p:cNvSpPr>
            <a:spLocks noChangeShapeType="1"/>
          </p:cNvSpPr>
          <p:nvPr/>
        </p:nvSpPr>
        <p:spPr bwMode="auto">
          <a:xfrm flipH="1">
            <a:off x="3749674" y="2697163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0" name="Text Box 94"/>
          <p:cNvSpPr txBox="1">
            <a:spLocks noChangeArrowheads="1"/>
          </p:cNvSpPr>
          <p:nvPr/>
        </p:nvSpPr>
        <p:spPr bwMode="auto">
          <a:xfrm>
            <a:off x="3673474" y="2544763"/>
            <a:ext cx="203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2</a:t>
            </a:r>
          </a:p>
        </p:txBody>
      </p:sp>
      <p:sp>
        <p:nvSpPr>
          <p:cNvPr id="93" name="Text Box 98"/>
          <p:cNvSpPr txBox="1">
            <a:spLocks noChangeArrowheads="1"/>
          </p:cNvSpPr>
          <p:nvPr/>
        </p:nvSpPr>
        <p:spPr bwMode="auto">
          <a:xfrm>
            <a:off x="6170611" y="33528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95" name="Rectangle 100"/>
          <p:cNvSpPr>
            <a:spLocks noChangeArrowheads="1"/>
          </p:cNvSpPr>
          <p:nvPr/>
        </p:nvSpPr>
        <p:spPr bwMode="auto">
          <a:xfrm>
            <a:off x="4787899" y="3735388"/>
            <a:ext cx="190500" cy="26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SE</a:t>
            </a:r>
          </a:p>
        </p:txBody>
      </p:sp>
      <p:sp>
        <p:nvSpPr>
          <p:cNvPr id="96" name="Line 101"/>
          <p:cNvSpPr>
            <a:spLocks noChangeShapeType="1"/>
          </p:cNvSpPr>
          <p:nvPr/>
        </p:nvSpPr>
        <p:spPr bwMode="auto">
          <a:xfrm flipV="1">
            <a:off x="4979986" y="3887788"/>
            <a:ext cx="16970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7" name="Line 102"/>
          <p:cNvSpPr>
            <a:spLocks noChangeShapeType="1"/>
          </p:cNvSpPr>
          <p:nvPr/>
        </p:nvSpPr>
        <p:spPr bwMode="auto">
          <a:xfrm flipH="1">
            <a:off x="5665787" y="3811588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8" name="Text Box 103"/>
          <p:cNvSpPr txBox="1">
            <a:spLocks noChangeArrowheads="1"/>
          </p:cNvSpPr>
          <p:nvPr/>
        </p:nvSpPr>
        <p:spPr bwMode="auto">
          <a:xfrm>
            <a:off x="5551487" y="36972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99" name="Line 104"/>
          <p:cNvSpPr>
            <a:spLocks noChangeShapeType="1"/>
          </p:cNvSpPr>
          <p:nvPr/>
        </p:nvSpPr>
        <p:spPr bwMode="auto">
          <a:xfrm>
            <a:off x="3789361" y="3889375"/>
            <a:ext cx="99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1" name="Text Box 106"/>
          <p:cNvSpPr txBox="1">
            <a:spLocks noChangeArrowheads="1"/>
          </p:cNvSpPr>
          <p:nvPr/>
        </p:nvSpPr>
        <p:spPr bwMode="auto">
          <a:xfrm>
            <a:off x="3724274" y="3706813"/>
            <a:ext cx="4381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Imm4</a:t>
            </a:r>
          </a:p>
        </p:txBody>
      </p:sp>
      <p:sp>
        <p:nvSpPr>
          <p:cNvPr id="102" name="Rectangle 107"/>
          <p:cNvSpPr>
            <a:spLocks noChangeArrowheads="1"/>
          </p:cNvSpPr>
          <p:nvPr/>
        </p:nvSpPr>
        <p:spPr bwMode="auto">
          <a:xfrm>
            <a:off x="4787899" y="4043363"/>
            <a:ext cx="190500" cy="26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ZE</a:t>
            </a:r>
          </a:p>
        </p:txBody>
      </p:sp>
      <p:sp>
        <p:nvSpPr>
          <p:cNvPr id="103" name="Line 108"/>
          <p:cNvSpPr>
            <a:spLocks noChangeShapeType="1"/>
          </p:cNvSpPr>
          <p:nvPr/>
        </p:nvSpPr>
        <p:spPr bwMode="auto">
          <a:xfrm flipV="1">
            <a:off x="4979986" y="4194970"/>
            <a:ext cx="1728788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4" name="Line 109"/>
          <p:cNvSpPr>
            <a:spLocks noChangeShapeType="1"/>
          </p:cNvSpPr>
          <p:nvPr/>
        </p:nvSpPr>
        <p:spPr bwMode="auto">
          <a:xfrm flipH="1">
            <a:off x="5665787" y="4156075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5" name="Text Box 110"/>
          <p:cNvSpPr txBox="1">
            <a:spLocks noChangeArrowheads="1"/>
          </p:cNvSpPr>
          <p:nvPr/>
        </p:nvSpPr>
        <p:spPr bwMode="auto">
          <a:xfrm>
            <a:off x="5551487" y="40036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106" name="Line 111"/>
          <p:cNvSpPr>
            <a:spLocks noChangeShapeType="1"/>
          </p:cNvSpPr>
          <p:nvPr/>
        </p:nvSpPr>
        <p:spPr bwMode="auto">
          <a:xfrm>
            <a:off x="3789361" y="4195763"/>
            <a:ext cx="99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" name="Text Box 112"/>
          <p:cNvSpPr txBox="1">
            <a:spLocks noChangeArrowheads="1"/>
          </p:cNvSpPr>
          <p:nvPr/>
        </p:nvSpPr>
        <p:spPr bwMode="auto">
          <a:xfrm>
            <a:off x="3724274" y="4013200"/>
            <a:ext cx="438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Imm5</a:t>
            </a:r>
          </a:p>
        </p:txBody>
      </p:sp>
      <p:sp>
        <p:nvSpPr>
          <p:cNvPr id="108" name="Line 113"/>
          <p:cNvSpPr>
            <a:spLocks noChangeShapeType="1"/>
          </p:cNvSpPr>
          <p:nvPr/>
        </p:nvSpPr>
        <p:spPr bwMode="auto">
          <a:xfrm>
            <a:off x="3789361" y="3889375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" name="Line 114"/>
          <p:cNvSpPr>
            <a:spLocks noChangeShapeType="1"/>
          </p:cNvSpPr>
          <p:nvPr/>
        </p:nvSpPr>
        <p:spPr bwMode="auto">
          <a:xfrm flipH="1">
            <a:off x="4440236" y="381158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0" name="Text Box 115"/>
          <p:cNvSpPr txBox="1">
            <a:spLocks noChangeArrowheads="1"/>
          </p:cNvSpPr>
          <p:nvPr/>
        </p:nvSpPr>
        <p:spPr bwMode="auto">
          <a:xfrm>
            <a:off x="4325936" y="36972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111" name="Line 116"/>
          <p:cNvSpPr>
            <a:spLocks noChangeShapeType="1"/>
          </p:cNvSpPr>
          <p:nvPr/>
        </p:nvSpPr>
        <p:spPr bwMode="auto">
          <a:xfrm flipH="1">
            <a:off x="4440236" y="41179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2" name="Text Box 117"/>
          <p:cNvSpPr txBox="1">
            <a:spLocks noChangeArrowheads="1"/>
          </p:cNvSpPr>
          <p:nvPr/>
        </p:nvSpPr>
        <p:spPr bwMode="auto">
          <a:xfrm>
            <a:off x="4325936" y="40036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113" name="Text Box 118"/>
          <p:cNvSpPr txBox="1">
            <a:spLocks noChangeArrowheads="1"/>
          </p:cNvSpPr>
          <p:nvPr/>
        </p:nvSpPr>
        <p:spPr bwMode="auto">
          <a:xfrm>
            <a:off x="4727911" y="2461418"/>
            <a:ext cx="441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data1</a:t>
            </a:r>
          </a:p>
        </p:txBody>
      </p:sp>
      <p:sp>
        <p:nvSpPr>
          <p:cNvPr id="114" name="Text Box 119"/>
          <p:cNvSpPr txBox="1">
            <a:spLocks noChangeArrowheads="1"/>
          </p:cNvSpPr>
          <p:nvPr/>
        </p:nvSpPr>
        <p:spPr bwMode="auto">
          <a:xfrm>
            <a:off x="4741862" y="3102585"/>
            <a:ext cx="441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data2</a:t>
            </a:r>
          </a:p>
        </p:txBody>
      </p:sp>
      <p:sp>
        <p:nvSpPr>
          <p:cNvPr id="115" name="Text Box 120"/>
          <p:cNvSpPr txBox="1">
            <a:spLocks noChangeArrowheads="1"/>
          </p:cNvSpPr>
          <p:nvPr/>
        </p:nvSpPr>
        <p:spPr bwMode="auto">
          <a:xfrm>
            <a:off x="4725987" y="336629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err="1"/>
              <a:t>dataw</a:t>
            </a:r>
            <a:endParaRPr lang="en-US" altLang="en-US" dirty="0"/>
          </a:p>
        </p:txBody>
      </p:sp>
      <p:sp>
        <p:nvSpPr>
          <p:cNvPr id="120" name="Freeform 125"/>
          <p:cNvSpPr>
            <a:spLocks/>
          </p:cNvSpPr>
          <p:nvPr/>
        </p:nvSpPr>
        <p:spPr bwMode="auto">
          <a:xfrm>
            <a:off x="7191374" y="2047875"/>
            <a:ext cx="766762" cy="1881188"/>
          </a:xfrm>
          <a:custGeom>
            <a:avLst/>
            <a:gdLst>
              <a:gd name="T0" fmla="*/ 0 w 483"/>
              <a:gd name="T1" fmla="*/ 0 h 1185"/>
              <a:gd name="T2" fmla="*/ 0 w 483"/>
              <a:gd name="T3" fmla="*/ 652463 h 1185"/>
              <a:gd name="T4" fmla="*/ 344487 w 483"/>
              <a:gd name="T5" fmla="*/ 922338 h 1185"/>
              <a:gd name="T6" fmla="*/ 0 w 483"/>
              <a:gd name="T7" fmla="*/ 1228725 h 1185"/>
              <a:gd name="T8" fmla="*/ 0 w 483"/>
              <a:gd name="T9" fmla="*/ 1881188 h 1185"/>
              <a:gd name="T10" fmla="*/ 766762 w 483"/>
              <a:gd name="T11" fmla="*/ 1344613 h 1185"/>
              <a:gd name="T12" fmla="*/ 766762 w 483"/>
              <a:gd name="T13" fmla="*/ 460375 h 1185"/>
              <a:gd name="T14" fmla="*/ 0 w 483"/>
              <a:gd name="T15" fmla="*/ 0 h 11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83"/>
              <a:gd name="T25" fmla="*/ 0 h 1185"/>
              <a:gd name="T26" fmla="*/ 483 w 483"/>
              <a:gd name="T27" fmla="*/ 1185 h 11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83" h="1185">
                <a:moveTo>
                  <a:pt x="0" y="0"/>
                </a:moveTo>
                <a:lnTo>
                  <a:pt x="0" y="411"/>
                </a:lnTo>
                <a:lnTo>
                  <a:pt x="217" y="581"/>
                </a:lnTo>
                <a:lnTo>
                  <a:pt x="0" y="774"/>
                </a:lnTo>
                <a:lnTo>
                  <a:pt x="0" y="1185"/>
                </a:lnTo>
                <a:lnTo>
                  <a:pt x="483" y="847"/>
                </a:lnTo>
                <a:lnTo>
                  <a:pt x="483" y="29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6" name="Line 131"/>
          <p:cNvSpPr>
            <a:spLocks noChangeShapeType="1"/>
          </p:cNvSpPr>
          <p:nvPr/>
        </p:nvSpPr>
        <p:spPr bwMode="auto">
          <a:xfrm>
            <a:off x="6094411" y="2546350"/>
            <a:ext cx="0" cy="3625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9" name="Line 135"/>
          <p:cNvSpPr>
            <a:spLocks noChangeShapeType="1"/>
          </p:cNvSpPr>
          <p:nvPr/>
        </p:nvSpPr>
        <p:spPr bwMode="auto">
          <a:xfrm>
            <a:off x="6170611" y="3198812"/>
            <a:ext cx="0" cy="2098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1" name="Rectangle 138"/>
          <p:cNvSpPr>
            <a:spLocks noChangeArrowheads="1"/>
          </p:cNvSpPr>
          <p:nvPr/>
        </p:nvSpPr>
        <p:spPr bwMode="auto">
          <a:xfrm>
            <a:off x="8721724" y="2660650"/>
            <a:ext cx="192087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2" name="Line 139"/>
          <p:cNvSpPr>
            <a:spLocks noChangeShapeType="1"/>
          </p:cNvSpPr>
          <p:nvPr/>
        </p:nvSpPr>
        <p:spPr bwMode="auto">
          <a:xfrm>
            <a:off x="8491536" y="2928938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4" name="Line 141"/>
          <p:cNvSpPr>
            <a:spLocks noChangeShapeType="1"/>
          </p:cNvSpPr>
          <p:nvPr/>
        </p:nvSpPr>
        <p:spPr bwMode="auto">
          <a:xfrm rot="16200000" flipH="1">
            <a:off x="8966874" y="379253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8" name="Line 149"/>
          <p:cNvSpPr>
            <a:spLocks noChangeShapeType="1"/>
          </p:cNvSpPr>
          <p:nvPr/>
        </p:nvSpPr>
        <p:spPr bwMode="auto">
          <a:xfrm flipV="1">
            <a:off x="5229224" y="4977679"/>
            <a:ext cx="3799680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9" name="Line 150"/>
          <p:cNvSpPr>
            <a:spLocks noChangeShapeType="1"/>
          </p:cNvSpPr>
          <p:nvPr/>
        </p:nvSpPr>
        <p:spPr bwMode="auto">
          <a:xfrm flipH="1" flipV="1">
            <a:off x="9028904" y="2915443"/>
            <a:ext cx="1" cy="206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0" name="Line 151"/>
          <p:cNvSpPr>
            <a:spLocks noChangeShapeType="1"/>
          </p:cNvSpPr>
          <p:nvPr/>
        </p:nvSpPr>
        <p:spPr bwMode="auto">
          <a:xfrm flipV="1">
            <a:off x="8913811" y="2913063"/>
            <a:ext cx="1150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1" name="Text Box 152"/>
          <p:cNvSpPr txBox="1">
            <a:spLocks noChangeArrowheads="1"/>
          </p:cNvSpPr>
          <p:nvPr/>
        </p:nvSpPr>
        <p:spPr bwMode="auto">
          <a:xfrm>
            <a:off x="8831956" y="3832224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146" name="Line 157"/>
          <p:cNvSpPr>
            <a:spLocks noChangeShapeType="1"/>
          </p:cNvSpPr>
          <p:nvPr/>
        </p:nvSpPr>
        <p:spPr bwMode="auto">
          <a:xfrm>
            <a:off x="7696199" y="21621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7" name="Text Box 158"/>
          <p:cNvSpPr txBox="1">
            <a:spLocks noChangeArrowheads="1"/>
          </p:cNvSpPr>
          <p:nvPr/>
        </p:nvSpPr>
        <p:spPr bwMode="auto">
          <a:xfrm>
            <a:off x="7431086" y="1970088"/>
            <a:ext cx="4968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ALUop</a:t>
            </a:r>
          </a:p>
        </p:txBody>
      </p:sp>
      <p:sp>
        <p:nvSpPr>
          <p:cNvPr id="148" name="Line 159"/>
          <p:cNvSpPr>
            <a:spLocks noChangeShapeType="1"/>
          </p:cNvSpPr>
          <p:nvPr/>
        </p:nvSpPr>
        <p:spPr bwMode="auto">
          <a:xfrm rot="16200000" flipH="1">
            <a:off x="7650161" y="21240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9" name="Text Box 160"/>
          <p:cNvSpPr txBox="1">
            <a:spLocks noChangeArrowheads="1"/>
          </p:cNvSpPr>
          <p:nvPr/>
        </p:nvSpPr>
        <p:spPr bwMode="auto">
          <a:xfrm>
            <a:off x="7689849" y="21224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152" name="Line 163"/>
          <p:cNvSpPr>
            <a:spLocks noChangeShapeType="1"/>
          </p:cNvSpPr>
          <p:nvPr/>
        </p:nvSpPr>
        <p:spPr bwMode="auto">
          <a:xfrm>
            <a:off x="3399112" y="1503930"/>
            <a:ext cx="6074" cy="926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" name="Text Box 166"/>
          <p:cNvSpPr txBox="1">
            <a:spLocks noChangeArrowheads="1"/>
          </p:cNvSpPr>
          <p:nvPr/>
        </p:nvSpPr>
        <p:spPr bwMode="auto">
          <a:xfrm rot="10800000">
            <a:off x="8644829" y="2746648"/>
            <a:ext cx="307777" cy="33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err="1" smtClean="0"/>
              <a:t>WBin</a:t>
            </a:r>
            <a:endParaRPr lang="en-US" altLang="en-US" dirty="0"/>
          </a:p>
        </p:txBody>
      </p:sp>
      <p:sp>
        <p:nvSpPr>
          <p:cNvPr id="155" name="Text Box 167"/>
          <p:cNvSpPr txBox="1">
            <a:spLocks noChangeArrowheads="1"/>
          </p:cNvSpPr>
          <p:nvPr/>
        </p:nvSpPr>
        <p:spPr bwMode="auto">
          <a:xfrm>
            <a:off x="4578349" y="2688679"/>
            <a:ext cx="354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 dirty="0"/>
              <a:t>RF</a:t>
            </a:r>
          </a:p>
        </p:txBody>
      </p:sp>
      <p:sp>
        <p:nvSpPr>
          <p:cNvPr id="156" name="Line 168"/>
          <p:cNvSpPr>
            <a:spLocks noChangeShapeType="1"/>
          </p:cNvSpPr>
          <p:nvPr/>
        </p:nvSpPr>
        <p:spPr bwMode="auto">
          <a:xfrm>
            <a:off x="4978399" y="22383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7" name="Text Box 169"/>
          <p:cNvSpPr txBox="1">
            <a:spLocks noChangeArrowheads="1"/>
          </p:cNvSpPr>
          <p:nvPr/>
        </p:nvSpPr>
        <p:spPr bwMode="auto">
          <a:xfrm>
            <a:off x="4718049" y="2046288"/>
            <a:ext cx="5556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RFWrite</a:t>
            </a:r>
          </a:p>
        </p:txBody>
      </p:sp>
      <p:sp>
        <p:nvSpPr>
          <p:cNvPr id="158" name="Rectangle 170"/>
          <p:cNvSpPr>
            <a:spLocks noChangeArrowheads="1"/>
          </p:cNvSpPr>
          <p:nvPr/>
        </p:nvSpPr>
        <p:spPr bwMode="auto">
          <a:xfrm>
            <a:off x="7497761" y="3927475"/>
            <a:ext cx="192088" cy="1920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9" name="Rectangle 171"/>
          <p:cNvSpPr>
            <a:spLocks noChangeArrowheads="1"/>
          </p:cNvSpPr>
          <p:nvPr/>
        </p:nvSpPr>
        <p:spPr bwMode="auto">
          <a:xfrm>
            <a:off x="7689849" y="3927475"/>
            <a:ext cx="192087" cy="1920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60" name="Text Box 172"/>
          <p:cNvSpPr txBox="1">
            <a:spLocks noChangeArrowheads="1"/>
          </p:cNvSpPr>
          <p:nvPr/>
        </p:nvSpPr>
        <p:spPr bwMode="auto">
          <a:xfrm>
            <a:off x="7497761" y="3927475"/>
            <a:ext cx="2571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N</a:t>
            </a:r>
          </a:p>
        </p:txBody>
      </p:sp>
      <p:sp>
        <p:nvSpPr>
          <p:cNvPr id="161" name="Text Box 173"/>
          <p:cNvSpPr txBox="1">
            <a:spLocks noChangeArrowheads="1"/>
          </p:cNvSpPr>
          <p:nvPr/>
        </p:nvSpPr>
        <p:spPr bwMode="auto">
          <a:xfrm>
            <a:off x="7689849" y="3927475"/>
            <a:ext cx="2460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</a:t>
            </a:r>
          </a:p>
        </p:txBody>
      </p:sp>
      <p:sp>
        <p:nvSpPr>
          <p:cNvPr id="162" name="Line 174"/>
          <p:cNvSpPr>
            <a:spLocks noChangeShapeType="1"/>
          </p:cNvSpPr>
          <p:nvPr/>
        </p:nvSpPr>
        <p:spPr bwMode="auto">
          <a:xfrm>
            <a:off x="7573961" y="3659188"/>
            <a:ext cx="0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3" name="Line 175"/>
          <p:cNvSpPr>
            <a:spLocks noChangeShapeType="1"/>
          </p:cNvSpPr>
          <p:nvPr/>
        </p:nvSpPr>
        <p:spPr bwMode="auto">
          <a:xfrm>
            <a:off x="7766049" y="3544888"/>
            <a:ext cx="0" cy="382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" name="Line 176"/>
          <p:cNvSpPr>
            <a:spLocks noChangeShapeType="1"/>
          </p:cNvSpPr>
          <p:nvPr/>
        </p:nvSpPr>
        <p:spPr bwMode="auto">
          <a:xfrm>
            <a:off x="7267574" y="4043363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5" name="Text Box 177"/>
          <p:cNvSpPr txBox="1">
            <a:spLocks noChangeArrowheads="1"/>
          </p:cNvSpPr>
          <p:nvPr/>
        </p:nvSpPr>
        <p:spPr bwMode="auto">
          <a:xfrm>
            <a:off x="7005082" y="4048918"/>
            <a:ext cx="6191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FlagWrite</a:t>
            </a:r>
            <a:endParaRPr lang="en-US" altLang="en-US" u="sng" dirty="0"/>
          </a:p>
        </p:txBody>
      </p:sp>
      <p:sp>
        <p:nvSpPr>
          <p:cNvPr id="166" name="Line 178"/>
          <p:cNvSpPr>
            <a:spLocks noChangeShapeType="1"/>
          </p:cNvSpPr>
          <p:nvPr/>
        </p:nvSpPr>
        <p:spPr bwMode="auto">
          <a:xfrm>
            <a:off x="7612061" y="4119563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7" name="Line 179"/>
          <p:cNvSpPr>
            <a:spLocks noChangeShapeType="1"/>
          </p:cNvSpPr>
          <p:nvPr/>
        </p:nvSpPr>
        <p:spPr bwMode="auto">
          <a:xfrm>
            <a:off x="7766049" y="4119563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8" name="Line 180"/>
          <p:cNvSpPr>
            <a:spLocks noChangeShapeType="1"/>
          </p:cNvSpPr>
          <p:nvPr/>
        </p:nvSpPr>
        <p:spPr bwMode="auto">
          <a:xfrm flipV="1">
            <a:off x="883860" y="391794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9" name="Text Box 181"/>
          <p:cNvSpPr txBox="1">
            <a:spLocks noChangeArrowheads="1"/>
          </p:cNvSpPr>
          <p:nvPr/>
        </p:nvSpPr>
        <p:spPr bwMode="auto">
          <a:xfrm>
            <a:off x="570725" y="4003675"/>
            <a:ext cx="5397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PCwrite</a:t>
            </a:r>
            <a:endParaRPr lang="en-US" altLang="en-US" u="sng" dirty="0"/>
          </a:p>
        </p:txBody>
      </p:sp>
      <p:sp>
        <p:nvSpPr>
          <p:cNvPr id="170" name="Line 182"/>
          <p:cNvSpPr>
            <a:spLocks noChangeShapeType="1"/>
          </p:cNvSpPr>
          <p:nvPr/>
        </p:nvSpPr>
        <p:spPr bwMode="auto">
          <a:xfrm flipV="1">
            <a:off x="8074350" y="1201737"/>
            <a:ext cx="0" cy="15861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1" name="Line 183"/>
          <p:cNvSpPr>
            <a:spLocks noChangeShapeType="1"/>
          </p:cNvSpPr>
          <p:nvPr/>
        </p:nvSpPr>
        <p:spPr bwMode="auto">
          <a:xfrm flipH="1" flipV="1">
            <a:off x="269874" y="1201737"/>
            <a:ext cx="7804476" cy="87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2" name="Line 184"/>
          <p:cNvSpPr>
            <a:spLocks noChangeShapeType="1"/>
          </p:cNvSpPr>
          <p:nvPr/>
        </p:nvSpPr>
        <p:spPr bwMode="auto">
          <a:xfrm>
            <a:off x="269875" y="1210469"/>
            <a:ext cx="0" cy="2171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3" name="Line 185"/>
          <p:cNvSpPr>
            <a:spLocks noChangeShapeType="1"/>
          </p:cNvSpPr>
          <p:nvPr/>
        </p:nvSpPr>
        <p:spPr bwMode="auto">
          <a:xfrm flipV="1">
            <a:off x="583408" y="3567112"/>
            <a:ext cx="21193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" name="Line 186"/>
          <p:cNvSpPr>
            <a:spLocks noChangeShapeType="1"/>
          </p:cNvSpPr>
          <p:nvPr/>
        </p:nvSpPr>
        <p:spPr bwMode="auto">
          <a:xfrm rot="16200000" flipH="1">
            <a:off x="8039100" y="1426937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5" name="Text Box 187"/>
          <p:cNvSpPr txBox="1">
            <a:spLocks noChangeArrowheads="1"/>
          </p:cNvSpPr>
          <p:nvPr/>
        </p:nvSpPr>
        <p:spPr bwMode="auto">
          <a:xfrm>
            <a:off x="7848600" y="1465037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176" name="Line 188"/>
          <p:cNvSpPr>
            <a:spLocks noChangeShapeType="1"/>
          </p:cNvSpPr>
          <p:nvPr/>
        </p:nvSpPr>
        <p:spPr bwMode="auto">
          <a:xfrm>
            <a:off x="3789361" y="4389438"/>
            <a:ext cx="2887663" cy="70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7" name="Line 189"/>
          <p:cNvSpPr>
            <a:spLocks noChangeShapeType="1"/>
          </p:cNvSpPr>
          <p:nvPr/>
        </p:nvSpPr>
        <p:spPr bwMode="auto">
          <a:xfrm>
            <a:off x="3789361" y="4197350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8" name="Text Box 190"/>
          <p:cNvSpPr txBox="1">
            <a:spLocks noChangeArrowheads="1"/>
          </p:cNvSpPr>
          <p:nvPr/>
        </p:nvSpPr>
        <p:spPr bwMode="auto">
          <a:xfrm>
            <a:off x="3713161" y="4197350"/>
            <a:ext cx="438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Imm3</a:t>
            </a:r>
          </a:p>
        </p:txBody>
      </p:sp>
      <p:sp>
        <p:nvSpPr>
          <p:cNvPr id="179" name="Rectangle 191"/>
          <p:cNvSpPr>
            <a:spLocks noChangeArrowheads="1"/>
          </p:cNvSpPr>
          <p:nvPr/>
        </p:nvSpPr>
        <p:spPr bwMode="auto">
          <a:xfrm>
            <a:off x="4519611" y="4235450"/>
            <a:ext cx="190500" cy="268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ZE</a:t>
            </a:r>
          </a:p>
        </p:txBody>
      </p:sp>
      <p:sp>
        <p:nvSpPr>
          <p:cNvPr id="182" name="Text Box 194"/>
          <p:cNvSpPr txBox="1">
            <a:spLocks noChangeArrowheads="1"/>
          </p:cNvSpPr>
          <p:nvPr/>
        </p:nvSpPr>
        <p:spPr bwMode="auto">
          <a:xfrm>
            <a:off x="3827461" y="26606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183" name="Text Box 195"/>
          <p:cNvSpPr txBox="1">
            <a:spLocks noChangeArrowheads="1"/>
          </p:cNvSpPr>
          <p:nvPr/>
        </p:nvSpPr>
        <p:spPr bwMode="auto">
          <a:xfrm>
            <a:off x="3827461" y="22764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86" name="Text Box 198"/>
          <p:cNvSpPr txBox="1">
            <a:spLocks noChangeArrowheads="1"/>
          </p:cNvSpPr>
          <p:nvPr/>
        </p:nvSpPr>
        <p:spPr bwMode="auto">
          <a:xfrm>
            <a:off x="6598142" y="3121025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000</a:t>
            </a:r>
            <a:endParaRPr lang="en-US" altLang="en-US" dirty="0"/>
          </a:p>
        </p:txBody>
      </p:sp>
      <p:sp>
        <p:nvSpPr>
          <p:cNvPr id="188" name="Text Box 200"/>
          <p:cNvSpPr txBox="1">
            <a:spLocks noChangeArrowheads="1"/>
          </p:cNvSpPr>
          <p:nvPr/>
        </p:nvSpPr>
        <p:spPr bwMode="auto">
          <a:xfrm>
            <a:off x="6598142" y="3735388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001</a:t>
            </a:r>
            <a:endParaRPr lang="en-US" altLang="en-US" dirty="0"/>
          </a:p>
        </p:txBody>
      </p:sp>
      <p:sp>
        <p:nvSpPr>
          <p:cNvPr id="189" name="Text Box 201"/>
          <p:cNvSpPr txBox="1">
            <a:spLocks noChangeArrowheads="1"/>
          </p:cNvSpPr>
          <p:nvPr/>
        </p:nvSpPr>
        <p:spPr bwMode="auto">
          <a:xfrm>
            <a:off x="6598142" y="4043363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010</a:t>
            </a:r>
            <a:endParaRPr lang="en-US" altLang="en-US" dirty="0"/>
          </a:p>
        </p:txBody>
      </p:sp>
      <p:sp>
        <p:nvSpPr>
          <p:cNvPr id="190" name="Text Box 202"/>
          <p:cNvSpPr txBox="1">
            <a:spLocks noChangeArrowheads="1"/>
          </p:cNvSpPr>
          <p:nvPr/>
        </p:nvSpPr>
        <p:spPr bwMode="auto">
          <a:xfrm>
            <a:off x="6598142" y="4273550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011</a:t>
            </a:r>
            <a:endParaRPr lang="en-US" altLang="en-US" dirty="0"/>
          </a:p>
        </p:txBody>
      </p:sp>
      <p:sp>
        <p:nvSpPr>
          <p:cNvPr id="191" name="Text Box 203"/>
          <p:cNvSpPr txBox="1">
            <a:spLocks noChangeArrowheads="1"/>
          </p:cNvSpPr>
          <p:nvPr/>
        </p:nvSpPr>
        <p:spPr bwMode="auto">
          <a:xfrm>
            <a:off x="7527924" y="2852738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ALU</a:t>
            </a:r>
          </a:p>
        </p:txBody>
      </p:sp>
      <p:sp>
        <p:nvSpPr>
          <p:cNvPr id="200" name="Freeform 125"/>
          <p:cNvSpPr>
            <a:spLocks/>
          </p:cNvSpPr>
          <p:nvPr/>
        </p:nvSpPr>
        <p:spPr bwMode="auto">
          <a:xfrm rot="5400000">
            <a:off x="761594" y="4390372"/>
            <a:ext cx="257987" cy="661193"/>
          </a:xfrm>
          <a:custGeom>
            <a:avLst/>
            <a:gdLst>
              <a:gd name="T0" fmla="*/ 0 w 483"/>
              <a:gd name="T1" fmla="*/ 0 h 1185"/>
              <a:gd name="T2" fmla="*/ 0 w 483"/>
              <a:gd name="T3" fmla="*/ 652463 h 1185"/>
              <a:gd name="T4" fmla="*/ 344487 w 483"/>
              <a:gd name="T5" fmla="*/ 922338 h 1185"/>
              <a:gd name="T6" fmla="*/ 0 w 483"/>
              <a:gd name="T7" fmla="*/ 1228725 h 1185"/>
              <a:gd name="T8" fmla="*/ 0 w 483"/>
              <a:gd name="T9" fmla="*/ 1881188 h 1185"/>
              <a:gd name="T10" fmla="*/ 766762 w 483"/>
              <a:gd name="T11" fmla="*/ 1344613 h 1185"/>
              <a:gd name="T12" fmla="*/ 766762 w 483"/>
              <a:gd name="T13" fmla="*/ 460375 h 1185"/>
              <a:gd name="T14" fmla="*/ 0 w 483"/>
              <a:gd name="T15" fmla="*/ 0 h 11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83"/>
              <a:gd name="T25" fmla="*/ 0 h 1185"/>
              <a:gd name="T26" fmla="*/ 483 w 483"/>
              <a:gd name="T27" fmla="*/ 1185 h 11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83" h="1185">
                <a:moveTo>
                  <a:pt x="0" y="0"/>
                </a:moveTo>
                <a:lnTo>
                  <a:pt x="0" y="411"/>
                </a:lnTo>
                <a:lnTo>
                  <a:pt x="217" y="581"/>
                </a:lnTo>
                <a:lnTo>
                  <a:pt x="0" y="774"/>
                </a:lnTo>
                <a:lnTo>
                  <a:pt x="0" y="1185"/>
                </a:lnTo>
                <a:lnTo>
                  <a:pt x="483" y="847"/>
                </a:lnTo>
                <a:lnTo>
                  <a:pt x="483" y="29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1" name="Line 175"/>
          <p:cNvSpPr>
            <a:spLocks noChangeShapeType="1"/>
          </p:cNvSpPr>
          <p:nvPr/>
        </p:nvSpPr>
        <p:spPr bwMode="auto">
          <a:xfrm flipH="1">
            <a:off x="1132644" y="3533770"/>
            <a:ext cx="3932" cy="10677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2" name="Line 175"/>
          <p:cNvSpPr>
            <a:spLocks noChangeShapeType="1"/>
          </p:cNvSpPr>
          <p:nvPr/>
        </p:nvSpPr>
        <p:spPr bwMode="auto">
          <a:xfrm>
            <a:off x="660364" y="4429125"/>
            <a:ext cx="0" cy="1723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3" name="AutoShape 11"/>
          <p:cNvSpPr>
            <a:spLocks noChangeArrowheads="1"/>
          </p:cNvSpPr>
          <p:nvPr/>
        </p:nvSpPr>
        <p:spPr bwMode="auto">
          <a:xfrm rot="16200000">
            <a:off x="180183" y="3467894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" name="Line 13"/>
          <p:cNvSpPr>
            <a:spLocks noChangeShapeType="1"/>
          </p:cNvSpPr>
          <p:nvPr/>
        </p:nvSpPr>
        <p:spPr bwMode="auto">
          <a:xfrm flipH="1">
            <a:off x="621507" y="3486944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6" name="Text Box 14"/>
          <p:cNvSpPr txBox="1">
            <a:spLocks noChangeArrowheads="1"/>
          </p:cNvSpPr>
          <p:nvPr/>
        </p:nvSpPr>
        <p:spPr bwMode="auto">
          <a:xfrm>
            <a:off x="507207" y="3334544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207" name="Line 25"/>
          <p:cNvSpPr>
            <a:spLocks noChangeShapeType="1"/>
          </p:cNvSpPr>
          <p:nvPr/>
        </p:nvSpPr>
        <p:spPr bwMode="auto">
          <a:xfrm>
            <a:off x="505620" y="3142457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8" name="Text Box 26"/>
          <p:cNvSpPr txBox="1">
            <a:spLocks noChangeArrowheads="1"/>
          </p:cNvSpPr>
          <p:nvPr/>
        </p:nvSpPr>
        <p:spPr bwMode="auto">
          <a:xfrm>
            <a:off x="250746" y="2950369"/>
            <a:ext cx="4764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smtClean="0"/>
              <a:t>PCSel</a:t>
            </a:r>
            <a:endParaRPr lang="en-US" altLang="en-US" u="sng" dirty="0"/>
          </a:p>
        </p:txBody>
      </p:sp>
      <p:sp>
        <p:nvSpPr>
          <p:cNvPr id="209" name="Text Box 192"/>
          <p:cNvSpPr txBox="1">
            <a:spLocks noChangeArrowheads="1"/>
          </p:cNvSpPr>
          <p:nvPr/>
        </p:nvSpPr>
        <p:spPr bwMode="auto">
          <a:xfrm>
            <a:off x="310357" y="3266282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210" name="Text Box 193"/>
          <p:cNvSpPr txBox="1">
            <a:spLocks noChangeArrowheads="1"/>
          </p:cNvSpPr>
          <p:nvPr/>
        </p:nvSpPr>
        <p:spPr bwMode="auto">
          <a:xfrm>
            <a:off x="315120" y="3602832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211" name="Text Box 14"/>
          <p:cNvSpPr txBox="1">
            <a:spLocks noChangeArrowheads="1"/>
          </p:cNvSpPr>
          <p:nvPr/>
        </p:nvSpPr>
        <p:spPr bwMode="auto">
          <a:xfrm>
            <a:off x="538957" y="4242446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212" name="Line 133"/>
          <p:cNvSpPr>
            <a:spLocks noChangeShapeType="1"/>
          </p:cNvSpPr>
          <p:nvPr/>
        </p:nvSpPr>
        <p:spPr bwMode="auto">
          <a:xfrm flipV="1">
            <a:off x="269875" y="3381708"/>
            <a:ext cx="121445" cy="5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3" name="Line 135"/>
          <p:cNvSpPr>
            <a:spLocks noChangeShapeType="1"/>
          </p:cNvSpPr>
          <p:nvPr/>
        </p:nvSpPr>
        <p:spPr bwMode="auto">
          <a:xfrm flipV="1">
            <a:off x="890588" y="4849962"/>
            <a:ext cx="0" cy="25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4" name="Line 130"/>
          <p:cNvSpPr>
            <a:spLocks noChangeShapeType="1"/>
          </p:cNvSpPr>
          <p:nvPr/>
        </p:nvSpPr>
        <p:spPr bwMode="auto">
          <a:xfrm flipV="1">
            <a:off x="279566" y="5105400"/>
            <a:ext cx="6042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" name="Line 124"/>
          <p:cNvSpPr>
            <a:spLocks noChangeShapeType="1"/>
          </p:cNvSpPr>
          <p:nvPr/>
        </p:nvSpPr>
        <p:spPr bwMode="auto">
          <a:xfrm>
            <a:off x="279566" y="3698875"/>
            <a:ext cx="0" cy="1409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6" name="Line 133"/>
          <p:cNvSpPr>
            <a:spLocks noChangeShapeType="1"/>
          </p:cNvSpPr>
          <p:nvPr/>
        </p:nvSpPr>
        <p:spPr bwMode="auto">
          <a:xfrm flipV="1">
            <a:off x="269875" y="3698875"/>
            <a:ext cx="121445" cy="5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2" name="Rectangle 27"/>
          <p:cNvSpPr>
            <a:spLocks noChangeArrowheads="1"/>
          </p:cNvSpPr>
          <p:nvPr/>
        </p:nvSpPr>
        <p:spPr bwMode="auto">
          <a:xfrm>
            <a:off x="2772569" y="2401887"/>
            <a:ext cx="192087" cy="126841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IR1</a:t>
            </a:r>
            <a:endParaRPr lang="en-US" altLang="en-US" dirty="0"/>
          </a:p>
        </p:txBody>
      </p:sp>
      <p:sp>
        <p:nvSpPr>
          <p:cNvPr id="193" name="Line 34"/>
          <p:cNvSpPr>
            <a:spLocks noChangeShapeType="1"/>
          </p:cNvSpPr>
          <p:nvPr/>
        </p:nvSpPr>
        <p:spPr bwMode="auto">
          <a:xfrm flipV="1">
            <a:off x="2973385" y="3045619"/>
            <a:ext cx="354014" cy="21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" name="Line 163"/>
          <p:cNvSpPr>
            <a:spLocks noChangeShapeType="1"/>
          </p:cNvSpPr>
          <p:nvPr/>
        </p:nvSpPr>
        <p:spPr bwMode="auto">
          <a:xfrm>
            <a:off x="2859574" y="1507596"/>
            <a:ext cx="9038" cy="8878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6" name="Rectangle 27"/>
          <p:cNvSpPr>
            <a:spLocks noChangeArrowheads="1"/>
          </p:cNvSpPr>
          <p:nvPr/>
        </p:nvSpPr>
        <p:spPr bwMode="auto">
          <a:xfrm>
            <a:off x="5835649" y="1684339"/>
            <a:ext cx="192087" cy="469106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IR3</a:t>
            </a:r>
            <a:endParaRPr lang="en-US" altLang="en-US" dirty="0"/>
          </a:p>
        </p:txBody>
      </p:sp>
      <p:sp>
        <p:nvSpPr>
          <p:cNvPr id="197" name="Line 105"/>
          <p:cNvSpPr>
            <a:spLocks noChangeShapeType="1"/>
          </p:cNvSpPr>
          <p:nvPr/>
        </p:nvSpPr>
        <p:spPr bwMode="auto">
          <a:xfrm>
            <a:off x="3596480" y="1848644"/>
            <a:ext cx="5037" cy="1209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8" name="Line 104"/>
          <p:cNvSpPr>
            <a:spLocks noChangeShapeType="1"/>
          </p:cNvSpPr>
          <p:nvPr/>
        </p:nvSpPr>
        <p:spPr bwMode="auto">
          <a:xfrm>
            <a:off x="3596479" y="1848644"/>
            <a:ext cx="22391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9" name="Line 109"/>
          <p:cNvSpPr>
            <a:spLocks noChangeShapeType="1"/>
          </p:cNvSpPr>
          <p:nvPr/>
        </p:nvSpPr>
        <p:spPr bwMode="auto">
          <a:xfrm flipH="1">
            <a:off x="5268393" y="1757449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4" name="Text Box 110"/>
          <p:cNvSpPr txBox="1">
            <a:spLocks noChangeArrowheads="1"/>
          </p:cNvSpPr>
          <p:nvPr/>
        </p:nvSpPr>
        <p:spPr bwMode="auto">
          <a:xfrm>
            <a:off x="5115067" y="1684339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18" name="Line 163"/>
          <p:cNvSpPr>
            <a:spLocks noChangeShapeType="1"/>
          </p:cNvSpPr>
          <p:nvPr/>
        </p:nvSpPr>
        <p:spPr bwMode="auto">
          <a:xfrm>
            <a:off x="5922000" y="1422641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9" name="Text Box 164"/>
          <p:cNvSpPr txBox="1">
            <a:spLocks noChangeArrowheads="1"/>
          </p:cNvSpPr>
          <p:nvPr/>
        </p:nvSpPr>
        <p:spPr bwMode="auto">
          <a:xfrm>
            <a:off x="5719782" y="731044"/>
            <a:ext cx="43633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1" u="sng" dirty="0" smtClean="0">
                <a:solidFill>
                  <a:srgbClr val="C00000"/>
                </a:solidFill>
              </a:rPr>
              <a:t>S3Ld</a:t>
            </a:r>
            <a:endParaRPr lang="en-US" altLang="en-US" b="1" u="sng" dirty="0">
              <a:solidFill>
                <a:srgbClr val="C00000"/>
              </a:solidFill>
            </a:endParaRPr>
          </a:p>
        </p:txBody>
      </p:sp>
      <p:sp>
        <p:nvSpPr>
          <p:cNvPr id="220" name="Line 163"/>
          <p:cNvSpPr>
            <a:spLocks noChangeShapeType="1"/>
          </p:cNvSpPr>
          <p:nvPr/>
        </p:nvSpPr>
        <p:spPr bwMode="auto">
          <a:xfrm>
            <a:off x="5931692" y="2162175"/>
            <a:ext cx="0" cy="125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1" name="Line 163"/>
          <p:cNvSpPr>
            <a:spLocks noChangeShapeType="1"/>
          </p:cNvSpPr>
          <p:nvPr/>
        </p:nvSpPr>
        <p:spPr bwMode="auto">
          <a:xfrm>
            <a:off x="5931692" y="2807494"/>
            <a:ext cx="0" cy="125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7" name="Rectangle 27"/>
          <p:cNvSpPr>
            <a:spLocks noChangeArrowheads="1"/>
          </p:cNvSpPr>
          <p:nvPr/>
        </p:nvSpPr>
        <p:spPr bwMode="auto">
          <a:xfrm>
            <a:off x="8712363" y="1683040"/>
            <a:ext cx="192087" cy="469106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IR4</a:t>
            </a:r>
            <a:endParaRPr lang="en-US" altLang="en-US" dirty="0"/>
          </a:p>
        </p:txBody>
      </p:sp>
      <p:sp>
        <p:nvSpPr>
          <p:cNvPr id="222" name="Line 163"/>
          <p:cNvSpPr>
            <a:spLocks noChangeShapeType="1"/>
          </p:cNvSpPr>
          <p:nvPr/>
        </p:nvSpPr>
        <p:spPr bwMode="auto">
          <a:xfrm>
            <a:off x="8798714" y="1421342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3" name="Text Box 164"/>
          <p:cNvSpPr txBox="1">
            <a:spLocks noChangeArrowheads="1"/>
          </p:cNvSpPr>
          <p:nvPr/>
        </p:nvSpPr>
        <p:spPr bwMode="auto">
          <a:xfrm>
            <a:off x="8586159" y="1205442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IR4ld</a:t>
            </a:r>
            <a:endParaRPr lang="en-US" altLang="en-US" u="sng" dirty="0"/>
          </a:p>
        </p:txBody>
      </p:sp>
      <p:sp>
        <p:nvSpPr>
          <p:cNvPr id="224" name="Line 163"/>
          <p:cNvSpPr>
            <a:spLocks noChangeShapeType="1"/>
          </p:cNvSpPr>
          <p:nvPr/>
        </p:nvSpPr>
        <p:spPr bwMode="auto">
          <a:xfrm>
            <a:off x="8808405" y="2160876"/>
            <a:ext cx="9361" cy="482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" name="Line 104"/>
          <p:cNvSpPr>
            <a:spLocks noChangeShapeType="1"/>
          </p:cNvSpPr>
          <p:nvPr/>
        </p:nvSpPr>
        <p:spPr bwMode="auto">
          <a:xfrm>
            <a:off x="6016625" y="1856083"/>
            <a:ext cx="2695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6" name="Line 109"/>
          <p:cNvSpPr>
            <a:spLocks noChangeShapeType="1"/>
          </p:cNvSpPr>
          <p:nvPr/>
        </p:nvSpPr>
        <p:spPr bwMode="auto">
          <a:xfrm flipH="1">
            <a:off x="7390340" y="1749510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7" name="Text Box 110"/>
          <p:cNvSpPr txBox="1">
            <a:spLocks noChangeArrowheads="1"/>
          </p:cNvSpPr>
          <p:nvPr/>
        </p:nvSpPr>
        <p:spPr bwMode="auto">
          <a:xfrm>
            <a:off x="7237014" y="16764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29" name="Line 151"/>
          <p:cNvSpPr>
            <a:spLocks noChangeShapeType="1"/>
          </p:cNvSpPr>
          <p:nvPr/>
        </p:nvSpPr>
        <p:spPr bwMode="auto">
          <a:xfrm flipV="1">
            <a:off x="8904450" y="1783556"/>
            <a:ext cx="1150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0" name="Line 150"/>
          <p:cNvSpPr>
            <a:spLocks noChangeShapeType="1"/>
          </p:cNvSpPr>
          <p:nvPr/>
        </p:nvSpPr>
        <p:spPr bwMode="auto">
          <a:xfrm flipH="1" flipV="1">
            <a:off x="9019543" y="971550"/>
            <a:ext cx="9361" cy="8120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1" name="Line 149"/>
          <p:cNvSpPr>
            <a:spLocks noChangeShapeType="1"/>
          </p:cNvSpPr>
          <p:nvPr/>
        </p:nvSpPr>
        <p:spPr bwMode="auto">
          <a:xfrm>
            <a:off x="4162423" y="971548"/>
            <a:ext cx="4866481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4" name="Text Box 94"/>
          <p:cNvSpPr txBox="1">
            <a:spLocks noChangeArrowheads="1"/>
          </p:cNvSpPr>
          <p:nvPr/>
        </p:nvSpPr>
        <p:spPr bwMode="auto">
          <a:xfrm>
            <a:off x="6708774" y="787398"/>
            <a:ext cx="203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2</a:t>
            </a:r>
          </a:p>
        </p:txBody>
      </p:sp>
      <p:sp>
        <p:nvSpPr>
          <p:cNvPr id="235" name="Line 116"/>
          <p:cNvSpPr>
            <a:spLocks noChangeShapeType="1"/>
          </p:cNvSpPr>
          <p:nvPr/>
        </p:nvSpPr>
        <p:spPr bwMode="auto">
          <a:xfrm flipH="1">
            <a:off x="6834186" y="894554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" name="AutoShape 11"/>
          <p:cNvSpPr>
            <a:spLocks noChangeArrowheads="1"/>
          </p:cNvSpPr>
          <p:nvPr/>
        </p:nvSpPr>
        <p:spPr bwMode="auto">
          <a:xfrm rot="16200000">
            <a:off x="5202920" y="2361472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7" name="Line 12"/>
          <p:cNvSpPr>
            <a:spLocks noChangeShapeType="1"/>
          </p:cNvSpPr>
          <p:nvPr/>
        </p:nvSpPr>
        <p:spPr bwMode="auto">
          <a:xfrm>
            <a:off x="5606144" y="2458310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8" name="Line 13"/>
          <p:cNvSpPr>
            <a:spLocks noChangeShapeType="1"/>
          </p:cNvSpPr>
          <p:nvPr/>
        </p:nvSpPr>
        <p:spPr bwMode="auto">
          <a:xfrm flipH="1">
            <a:off x="5644244" y="2380522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9" name="Text Box 14"/>
          <p:cNvSpPr txBox="1">
            <a:spLocks noChangeArrowheads="1"/>
          </p:cNvSpPr>
          <p:nvPr/>
        </p:nvSpPr>
        <p:spPr bwMode="auto">
          <a:xfrm>
            <a:off x="5529944" y="2228122"/>
            <a:ext cx="24130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40" name="Text Box 192"/>
          <p:cNvSpPr txBox="1">
            <a:spLocks noChangeArrowheads="1"/>
          </p:cNvSpPr>
          <p:nvPr/>
        </p:nvSpPr>
        <p:spPr bwMode="auto">
          <a:xfrm>
            <a:off x="5351572" y="2202840"/>
            <a:ext cx="24237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</a:t>
            </a:r>
            <a:endParaRPr lang="en-US" altLang="en-US" dirty="0"/>
          </a:p>
        </p:txBody>
      </p:sp>
      <p:sp>
        <p:nvSpPr>
          <p:cNvPr id="241" name="Text Box 193"/>
          <p:cNvSpPr txBox="1">
            <a:spLocks noChangeArrowheads="1"/>
          </p:cNvSpPr>
          <p:nvPr/>
        </p:nvSpPr>
        <p:spPr bwMode="auto">
          <a:xfrm>
            <a:off x="5358584" y="2496410"/>
            <a:ext cx="24237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243" name="AutoShape 11"/>
          <p:cNvSpPr>
            <a:spLocks noChangeArrowheads="1"/>
          </p:cNvSpPr>
          <p:nvPr/>
        </p:nvSpPr>
        <p:spPr bwMode="auto">
          <a:xfrm rot="16200000">
            <a:off x="5205413" y="3017043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4" name="Line 12"/>
          <p:cNvSpPr>
            <a:spLocks noChangeShapeType="1"/>
          </p:cNvSpPr>
          <p:nvPr/>
        </p:nvSpPr>
        <p:spPr bwMode="auto">
          <a:xfrm>
            <a:off x="5608637" y="3113881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" name="Line 13"/>
          <p:cNvSpPr>
            <a:spLocks noChangeShapeType="1"/>
          </p:cNvSpPr>
          <p:nvPr/>
        </p:nvSpPr>
        <p:spPr bwMode="auto">
          <a:xfrm flipH="1">
            <a:off x="5646737" y="3036093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" name="Text Box 14"/>
          <p:cNvSpPr txBox="1">
            <a:spLocks noChangeArrowheads="1"/>
          </p:cNvSpPr>
          <p:nvPr/>
        </p:nvSpPr>
        <p:spPr bwMode="auto">
          <a:xfrm>
            <a:off x="5532437" y="2883693"/>
            <a:ext cx="24130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47" name="Text Box 192"/>
          <p:cNvSpPr txBox="1">
            <a:spLocks noChangeArrowheads="1"/>
          </p:cNvSpPr>
          <p:nvPr/>
        </p:nvSpPr>
        <p:spPr bwMode="auto">
          <a:xfrm>
            <a:off x="5360371" y="2859820"/>
            <a:ext cx="24237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n-US" dirty="0" smtClean="0"/>
              <a:t>0</a:t>
            </a:r>
            <a:endParaRPr lang="en-US" altLang="en-US" dirty="0"/>
          </a:p>
        </p:txBody>
      </p:sp>
      <p:sp>
        <p:nvSpPr>
          <p:cNvPr id="248" name="Text Box 193"/>
          <p:cNvSpPr txBox="1">
            <a:spLocks noChangeArrowheads="1"/>
          </p:cNvSpPr>
          <p:nvPr/>
        </p:nvSpPr>
        <p:spPr bwMode="auto">
          <a:xfrm>
            <a:off x="5334000" y="3135584"/>
            <a:ext cx="24237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249" name="Line 135"/>
          <p:cNvSpPr>
            <a:spLocks noChangeShapeType="1"/>
          </p:cNvSpPr>
          <p:nvPr/>
        </p:nvSpPr>
        <p:spPr bwMode="auto">
          <a:xfrm flipV="1">
            <a:off x="5229224" y="2279253"/>
            <a:ext cx="13950" cy="26984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3" name="AutoShape 11"/>
          <p:cNvSpPr>
            <a:spLocks noChangeArrowheads="1"/>
          </p:cNvSpPr>
          <p:nvPr/>
        </p:nvSpPr>
        <p:spPr bwMode="auto">
          <a:xfrm rot="16200000">
            <a:off x="6563518" y="2364582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2" name="Line 12"/>
          <p:cNvSpPr>
            <a:spLocks noChangeShapeType="1"/>
          </p:cNvSpPr>
          <p:nvPr/>
        </p:nvSpPr>
        <p:spPr bwMode="auto">
          <a:xfrm>
            <a:off x="6958011" y="2551907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" name="Line 13"/>
          <p:cNvSpPr>
            <a:spLocks noChangeShapeType="1"/>
          </p:cNvSpPr>
          <p:nvPr/>
        </p:nvSpPr>
        <p:spPr bwMode="auto">
          <a:xfrm flipH="1">
            <a:off x="6996111" y="2474119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4" name="Text Box 14"/>
          <p:cNvSpPr txBox="1">
            <a:spLocks noChangeArrowheads="1"/>
          </p:cNvSpPr>
          <p:nvPr/>
        </p:nvSpPr>
        <p:spPr bwMode="auto">
          <a:xfrm>
            <a:off x="6881811" y="2321719"/>
            <a:ext cx="24130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55" name="Text Box 192"/>
          <p:cNvSpPr txBox="1">
            <a:spLocks noChangeArrowheads="1"/>
          </p:cNvSpPr>
          <p:nvPr/>
        </p:nvSpPr>
        <p:spPr bwMode="auto">
          <a:xfrm>
            <a:off x="6681597" y="2159860"/>
            <a:ext cx="300083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00</a:t>
            </a:r>
            <a:endParaRPr lang="en-US" altLang="en-US" dirty="0"/>
          </a:p>
        </p:txBody>
      </p:sp>
      <p:sp>
        <p:nvSpPr>
          <p:cNvPr id="256" name="Text Box 193"/>
          <p:cNvSpPr txBox="1">
            <a:spLocks noChangeArrowheads="1"/>
          </p:cNvSpPr>
          <p:nvPr/>
        </p:nvSpPr>
        <p:spPr bwMode="auto">
          <a:xfrm>
            <a:off x="6681044" y="2496410"/>
            <a:ext cx="300083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10</a:t>
            </a:r>
            <a:endParaRPr lang="en-US" altLang="en-US" dirty="0"/>
          </a:p>
        </p:txBody>
      </p:sp>
      <p:sp>
        <p:nvSpPr>
          <p:cNvPr id="257" name="Line 75"/>
          <p:cNvSpPr>
            <a:spLocks noChangeShapeType="1"/>
          </p:cNvSpPr>
          <p:nvPr/>
        </p:nvSpPr>
        <p:spPr bwMode="auto">
          <a:xfrm flipV="1">
            <a:off x="6378379" y="2279252"/>
            <a:ext cx="405414" cy="80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8" name="Line 75"/>
          <p:cNvSpPr>
            <a:spLocks noChangeShapeType="1"/>
          </p:cNvSpPr>
          <p:nvPr/>
        </p:nvSpPr>
        <p:spPr bwMode="auto">
          <a:xfrm flipV="1">
            <a:off x="6366317" y="3579940"/>
            <a:ext cx="305206" cy="80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9" name="Line 150"/>
          <p:cNvSpPr>
            <a:spLocks noChangeShapeType="1"/>
          </p:cNvSpPr>
          <p:nvPr/>
        </p:nvSpPr>
        <p:spPr bwMode="auto">
          <a:xfrm flipH="1" flipV="1">
            <a:off x="6373811" y="2279253"/>
            <a:ext cx="9136" cy="27026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0" name="Text Box 198"/>
          <p:cNvSpPr txBox="1">
            <a:spLocks noChangeArrowheads="1"/>
          </p:cNvSpPr>
          <p:nvPr/>
        </p:nvSpPr>
        <p:spPr bwMode="auto">
          <a:xfrm>
            <a:off x="6587411" y="3454856"/>
            <a:ext cx="35779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111</a:t>
            </a:r>
            <a:endParaRPr lang="en-US" altLang="en-US" dirty="0"/>
          </a:p>
        </p:txBody>
      </p:sp>
      <p:sp>
        <p:nvSpPr>
          <p:cNvPr id="261" name="Line 88"/>
          <p:cNvSpPr>
            <a:spLocks noChangeShapeType="1"/>
          </p:cNvSpPr>
          <p:nvPr/>
        </p:nvSpPr>
        <p:spPr bwMode="auto">
          <a:xfrm>
            <a:off x="6890009" y="201064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2" name="Text Box 89"/>
          <p:cNvSpPr txBox="1">
            <a:spLocks noChangeArrowheads="1"/>
          </p:cNvSpPr>
          <p:nvPr/>
        </p:nvSpPr>
        <p:spPr bwMode="auto">
          <a:xfrm>
            <a:off x="6662524" y="1865995"/>
            <a:ext cx="4427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ALU1</a:t>
            </a:r>
            <a:endParaRPr lang="en-US" altLang="en-US" u="sng" dirty="0"/>
          </a:p>
        </p:txBody>
      </p:sp>
      <p:sp>
        <p:nvSpPr>
          <p:cNvPr id="242" name="Rectangle 8"/>
          <p:cNvSpPr>
            <a:spLocks noChangeArrowheads="1"/>
          </p:cNvSpPr>
          <p:nvPr/>
        </p:nvSpPr>
        <p:spPr bwMode="auto">
          <a:xfrm>
            <a:off x="6712440" y="5105400"/>
            <a:ext cx="1268412" cy="1190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63" name="Text Box 9"/>
          <p:cNvSpPr txBox="1">
            <a:spLocks noChangeArrowheads="1"/>
          </p:cNvSpPr>
          <p:nvPr/>
        </p:nvSpPr>
        <p:spPr bwMode="auto">
          <a:xfrm>
            <a:off x="7048990" y="5540375"/>
            <a:ext cx="669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Memory</a:t>
            </a:r>
          </a:p>
        </p:txBody>
      </p:sp>
      <p:sp>
        <p:nvSpPr>
          <p:cNvPr id="264" name="Line 12"/>
          <p:cNvSpPr>
            <a:spLocks noChangeShapeType="1"/>
          </p:cNvSpPr>
          <p:nvPr/>
        </p:nvSpPr>
        <p:spPr bwMode="auto">
          <a:xfrm>
            <a:off x="6170611" y="5288756"/>
            <a:ext cx="541829" cy="87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5" name="Line 13"/>
          <p:cNvSpPr>
            <a:spLocks noChangeShapeType="1"/>
          </p:cNvSpPr>
          <p:nvPr/>
        </p:nvSpPr>
        <p:spPr bwMode="auto">
          <a:xfrm flipH="1">
            <a:off x="6214267" y="5229483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6" name="Text Box 18"/>
          <p:cNvSpPr txBox="1">
            <a:spLocks noChangeArrowheads="1"/>
          </p:cNvSpPr>
          <p:nvPr/>
        </p:nvSpPr>
        <p:spPr bwMode="auto">
          <a:xfrm>
            <a:off x="6712440" y="5181600"/>
            <a:ext cx="4714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ADDR</a:t>
            </a:r>
          </a:p>
        </p:txBody>
      </p:sp>
      <p:sp>
        <p:nvSpPr>
          <p:cNvPr id="267" name="Text Box 19"/>
          <p:cNvSpPr txBox="1">
            <a:spLocks noChangeArrowheads="1"/>
          </p:cNvSpPr>
          <p:nvPr/>
        </p:nvSpPr>
        <p:spPr bwMode="auto">
          <a:xfrm>
            <a:off x="7366490" y="5988050"/>
            <a:ext cx="6000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Data_out</a:t>
            </a:r>
          </a:p>
        </p:txBody>
      </p:sp>
      <p:sp>
        <p:nvSpPr>
          <p:cNvPr id="268" name="Text Box 20"/>
          <p:cNvSpPr txBox="1">
            <a:spLocks noChangeArrowheads="1"/>
          </p:cNvSpPr>
          <p:nvPr/>
        </p:nvSpPr>
        <p:spPr bwMode="auto">
          <a:xfrm>
            <a:off x="6674340" y="5988050"/>
            <a:ext cx="5365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Data_in</a:t>
            </a:r>
          </a:p>
        </p:txBody>
      </p:sp>
      <p:sp>
        <p:nvSpPr>
          <p:cNvPr id="269" name="Line 21"/>
          <p:cNvSpPr>
            <a:spLocks noChangeShapeType="1"/>
          </p:cNvSpPr>
          <p:nvPr/>
        </p:nvSpPr>
        <p:spPr bwMode="auto">
          <a:xfrm>
            <a:off x="6942627" y="4913313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0" name="Line 22"/>
          <p:cNvSpPr>
            <a:spLocks noChangeShapeType="1"/>
          </p:cNvSpPr>
          <p:nvPr/>
        </p:nvSpPr>
        <p:spPr bwMode="auto">
          <a:xfrm>
            <a:off x="7710977" y="4913313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1" name="Text Box 23"/>
          <p:cNvSpPr txBox="1">
            <a:spLocks noChangeArrowheads="1"/>
          </p:cNvSpPr>
          <p:nvPr/>
        </p:nvSpPr>
        <p:spPr bwMode="auto">
          <a:xfrm>
            <a:off x="6598140" y="4721225"/>
            <a:ext cx="6540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MemRead</a:t>
            </a:r>
          </a:p>
        </p:txBody>
      </p:sp>
      <p:sp>
        <p:nvSpPr>
          <p:cNvPr id="272" name="Text Box 24"/>
          <p:cNvSpPr txBox="1">
            <a:spLocks noChangeArrowheads="1"/>
          </p:cNvSpPr>
          <p:nvPr/>
        </p:nvSpPr>
        <p:spPr bwMode="auto">
          <a:xfrm>
            <a:off x="7404590" y="4721225"/>
            <a:ext cx="6461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MemWrite</a:t>
            </a:r>
          </a:p>
        </p:txBody>
      </p:sp>
      <p:sp>
        <p:nvSpPr>
          <p:cNvPr id="276" name="Line 12"/>
          <p:cNvSpPr>
            <a:spLocks noChangeShapeType="1"/>
          </p:cNvSpPr>
          <p:nvPr/>
        </p:nvSpPr>
        <p:spPr bwMode="auto">
          <a:xfrm flipV="1">
            <a:off x="6084703" y="6172198"/>
            <a:ext cx="624072" cy="26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9" name="Line 153"/>
          <p:cNvSpPr>
            <a:spLocks noChangeShapeType="1"/>
          </p:cNvSpPr>
          <p:nvPr/>
        </p:nvSpPr>
        <p:spPr bwMode="auto">
          <a:xfrm flipV="1">
            <a:off x="2418814" y="4081464"/>
            <a:ext cx="160873" cy="31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0" name="Line 50"/>
          <p:cNvSpPr>
            <a:spLocks noChangeShapeType="1"/>
          </p:cNvSpPr>
          <p:nvPr/>
        </p:nvSpPr>
        <p:spPr bwMode="auto">
          <a:xfrm>
            <a:off x="5233192" y="2954022"/>
            <a:ext cx="183358" cy="80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5" name="Line 12"/>
          <p:cNvSpPr>
            <a:spLocks noChangeShapeType="1"/>
          </p:cNvSpPr>
          <p:nvPr/>
        </p:nvSpPr>
        <p:spPr bwMode="auto">
          <a:xfrm flipV="1">
            <a:off x="7980852" y="6095205"/>
            <a:ext cx="186997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3" name="AutoShape 11"/>
          <p:cNvSpPr>
            <a:spLocks noChangeArrowheads="1"/>
          </p:cNvSpPr>
          <p:nvPr/>
        </p:nvSpPr>
        <p:spPr bwMode="auto">
          <a:xfrm rot="16200000">
            <a:off x="8068844" y="2860787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4" name="Text Box 192"/>
          <p:cNvSpPr txBox="1">
            <a:spLocks noChangeArrowheads="1"/>
          </p:cNvSpPr>
          <p:nvPr/>
        </p:nvSpPr>
        <p:spPr bwMode="auto">
          <a:xfrm>
            <a:off x="8215777" y="2680156"/>
            <a:ext cx="24237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</a:t>
            </a:r>
            <a:endParaRPr lang="en-US" altLang="en-US" dirty="0"/>
          </a:p>
        </p:txBody>
      </p:sp>
      <p:sp>
        <p:nvSpPr>
          <p:cNvPr id="291" name="Text Box 193"/>
          <p:cNvSpPr txBox="1">
            <a:spLocks noChangeArrowheads="1"/>
          </p:cNvSpPr>
          <p:nvPr/>
        </p:nvSpPr>
        <p:spPr bwMode="auto">
          <a:xfrm>
            <a:off x="8215224" y="2992615"/>
            <a:ext cx="24237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292" name="Line 88"/>
          <p:cNvSpPr>
            <a:spLocks noChangeShapeType="1"/>
          </p:cNvSpPr>
          <p:nvPr/>
        </p:nvSpPr>
        <p:spPr bwMode="auto">
          <a:xfrm>
            <a:off x="8395335" y="250684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3" name="Text Box 89"/>
          <p:cNvSpPr txBox="1">
            <a:spLocks noChangeArrowheads="1"/>
          </p:cNvSpPr>
          <p:nvPr/>
        </p:nvSpPr>
        <p:spPr bwMode="auto">
          <a:xfrm>
            <a:off x="8167850" y="2362200"/>
            <a:ext cx="4427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ALU1</a:t>
            </a:r>
            <a:endParaRPr lang="en-US" altLang="en-US" u="sng" dirty="0"/>
          </a:p>
        </p:txBody>
      </p:sp>
      <p:sp>
        <p:nvSpPr>
          <p:cNvPr id="295" name="Line 50"/>
          <p:cNvSpPr>
            <a:spLocks noChangeShapeType="1"/>
          </p:cNvSpPr>
          <p:nvPr/>
        </p:nvSpPr>
        <p:spPr bwMode="auto">
          <a:xfrm>
            <a:off x="5236937" y="2287299"/>
            <a:ext cx="183358" cy="80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6" name="Line 12"/>
          <p:cNvSpPr>
            <a:spLocks noChangeShapeType="1"/>
          </p:cNvSpPr>
          <p:nvPr/>
        </p:nvSpPr>
        <p:spPr bwMode="auto">
          <a:xfrm flipV="1">
            <a:off x="7954708" y="2778223"/>
            <a:ext cx="3496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" name="Line 150"/>
          <p:cNvSpPr>
            <a:spLocks noChangeShapeType="1"/>
          </p:cNvSpPr>
          <p:nvPr/>
        </p:nvSpPr>
        <p:spPr bwMode="auto">
          <a:xfrm flipV="1">
            <a:off x="8167849" y="3097212"/>
            <a:ext cx="14575" cy="299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8" name="Line 12"/>
          <p:cNvSpPr>
            <a:spLocks noChangeShapeType="1"/>
          </p:cNvSpPr>
          <p:nvPr/>
        </p:nvSpPr>
        <p:spPr bwMode="auto">
          <a:xfrm flipV="1">
            <a:off x="8175136" y="3100336"/>
            <a:ext cx="129206" cy="22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9" name="Line 12"/>
          <p:cNvSpPr>
            <a:spLocks noChangeShapeType="1"/>
          </p:cNvSpPr>
          <p:nvPr/>
        </p:nvSpPr>
        <p:spPr bwMode="auto">
          <a:xfrm flipH="1" flipV="1">
            <a:off x="5115066" y="3486944"/>
            <a:ext cx="128107" cy="73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8" name="Line 183"/>
          <p:cNvSpPr>
            <a:spLocks noChangeShapeType="1"/>
          </p:cNvSpPr>
          <p:nvPr/>
        </p:nvSpPr>
        <p:spPr bwMode="auto">
          <a:xfrm flipH="1">
            <a:off x="6027734" y="1389290"/>
            <a:ext cx="577063" cy="12399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0" name="Line 150"/>
          <p:cNvSpPr>
            <a:spLocks noChangeShapeType="1"/>
          </p:cNvSpPr>
          <p:nvPr/>
        </p:nvSpPr>
        <p:spPr bwMode="auto">
          <a:xfrm flipH="1" flipV="1">
            <a:off x="6598139" y="1401687"/>
            <a:ext cx="6659" cy="1027187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1" name="Line 12"/>
          <p:cNvSpPr>
            <a:spLocks noChangeShapeType="1"/>
          </p:cNvSpPr>
          <p:nvPr/>
        </p:nvSpPr>
        <p:spPr bwMode="auto">
          <a:xfrm>
            <a:off x="6602640" y="2427839"/>
            <a:ext cx="174816" cy="1036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4" name="Line 150"/>
          <p:cNvSpPr>
            <a:spLocks noChangeShapeType="1"/>
          </p:cNvSpPr>
          <p:nvPr/>
        </p:nvSpPr>
        <p:spPr bwMode="auto">
          <a:xfrm flipH="1" flipV="1">
            <a:off x="660401" y="1377552"/>
            <a:ext cx="10949" cy="22040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2" name="Text Box 193"/>
          <p:cNvSpPr txBox="1">
            <a:spLocks noChangeArrowheads="1"/>
          </p:cNvSpPr>
          <p:nvPr/>
        </p:nvSpPr>
        <p:spPr bwMode="auto">
          <a:xfrm>
            <a:off x="6699685" y="2307264"/>
            <a:ext cx="300083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01</a:t>
            </a:r>
            <a:endParaRPr lang="en-US" altLang="en-US" dirty="0"/>
          </a:p>
        </p:txBody>
      </p:sp>
      <p:sp>
        <p:nvSpPr>
          <p:cNvPr id="275" name="Rectangle 27"/>
          <p:cNvSpPr>
            <a:spLocks noChangeArrowheads="1"/>
          </p:cNvSpPr>
          <p:nvPr/>
        </p:nvSpPr>
        <p:spPr bwMode="auto">
          <a:xfrm>
            <a:off x="5823224" y="1313164"/>
            <a:ext cx="192087" cy="204484"/>
          </a:xfrm>
          <a:prstGeom prst="rect">
            <a:avLst/>
          </a:prstGeom>
          <a:solidFill>
            <a:srgbClr val="B2B2B2"/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PC3</a:t>
            </a:r>
            <a:endParaRPr lang="en-US" altLang="en-US" dirty="0"/>
          </a:p>
        </p:txBody>
      </p:sp>
      <p:sp>
        <p:nvSpPr>
          <p:cNvPr id="278" name="Line 163"/>
          <p:cNvSpPr>
            <a:spLocks noChangeShapeType="1"/>
          </p:cNvSpPr>
          <p:nvPr/>
        </p:nvSpPr>
        <p:spPr bwMode="auto">
          <a:xfrm>
            <a:off x="5927793" y="1048542"/>
            <a:ext cx="0" cy="26828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1" name="Text Box 164"/>
          <p:cNvSpPr txBox="1">
            <a:spLocks noChangeArrowheads="1"/>
          </p:cNvSpPr>
          <p:nvPr/>
        </p:nvSpPr>
        <p:spPr bwMode="auto">
          <a:xfrm>
            <a:off x="3180943" y="717326"/>
            <a:ext cx="43633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1" u="sng" dirty="0" smtClean="0">
                <a:solidFill>
                  <a:srgbClr val="C00000"/>
                </a:solidFill>
              </a:rPr>
              <a:t>S2Ld</a:t>
            </a:r>
            <a:endParaRPr lang="en-US" altLang="en-US" b="1" u="sng" dirty="0">
              <a:solidFill>
                <a:srgbClr val="C00000"/>
              </a:solidFill>
            </a:endParaRPr>
          </a:p>
        </p:txBody>
      </p:sp>
      <p:sp>
        <p:nvSpPr>
          <p:cNvPr id="282" name="Rectangle 27"/>
          <p:cNvSpPr>
            <a:spLocks noChangeArrowheads="1"/>
          </p:cNvSpPr>
          <p:nvPr/>
        </p:nvSpPr>
        <p:spPr bwMode="auto">
          <a:xfrm>
            <a:off x="3284385" y="1299446"/>
            <a:ext cx="192087" cy="204484"/>
          </a:xfrm>
          <a:prstGeom prst="rect">
            <a:avLst/>
          </a:prstGeom>
          <a:solidFill>
            <a:srgbClr val="B2B2B2"/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PC2</a:t>
            </a:r>
            <a:endParaRPr lang="en-US" altLang="en-US" dirty="0"/>
          </a:p>
        </p:txBody>
      </p:sp>
      <p:sp>
        <p:nvSpPr>
          <p:cNvPr id="283" name="Line 163"/>
          <p:cNvSpPr>
            <a:spLocks noChangeShapeType="1"/>
          </p:cNvSpPr>
          <p:nvPr/>
        </p:nvSpPr>
        <p:spPr bwMode="auto">
          <a:xfrm>
            <a:off x="3388954" y="1034824"/>
            <a:ext cx="0" cy="26828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6" name="Text Box 164"/>
          <p:cNvSpPr txBox="1">
            <a:spLocks noChangeArrowheads="1"/>
          </p:cNvSpPr>
          <p:nvPr/>
        </p:nvSpPr>
        <p:spPr bwMode="auto">
          <a:xfrm>
            <a:off x="2660089" y="720992"/>
            <a:ext cx="43633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1" u="sng" dirty="0" smtClean="0">
                <a:solidFill>
                  <a:srgbClr val="C00000"/>
                </a:solidFill>
              </a:rPr>
              <a:t>S1Ld</a:t>
            </a:r>
            <a:endParaRPr lang="en-US" altLang="en-US" b="1" u="sng" dirty="0">
              <a:solidFill>
                <a:srgbClr val="C00000"/>
              </a:solidFill>
            </a:endParaRPr>
          </a:p>
        </p:txBody>
      </p:sp>
      <p:sp>
        <p:nvSpPr>
          <p:cNvPr id="287" name="Rectangle 27"/>
          <p:cNvSpPr>
            <a:spLocks noChangeArrowheads="1"/>
          </p:cNvSpPr>
          <p:nvPr/>
        </p:nvSpPr>
        <p:spPr bwMode="auto">
          <a:xfrm>
            <a:off x="2763531" y="1303112"/>
            <a:ext cx="192087" cy="204484"/>
          </a:xfrm>
          <a:prstGeom prst="rect">
            <a:avLst/>
          </a:prstGeom>
          <a:solidFill>
            <a:srgbClr val="B2B2B2"/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PC1</a:t>
            </a:r>
            <a:endParaRPr lang="en-US" altLang="en-US" dirty="0"/>
          </a:p>
        </p:txBody>
      </p:sp>
      <p:sp>
        <p:nvSpPr>
          <p:cNvPr id="288" name="Line 163"/>
          <p:cNvSpPr>
            <a:spLocks noChangeShapeType="1"/>
          </p:cNvSpPr>
          <p:nvPr/>
        </p:nvSpPr>
        <p:spPr bwMode="auto">
          <a:xfrm>
            <a:off x="2868100" y="1038490"/>
            <a:ext cx="0" cy="26828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9" name="Line 44"/>
          <p:cNvSpPr>
            <a:spLocks noChangeShapeType="1"/>
          </p:cNvSpPr>
          <p:nvPr/>
        </p:nvSpPr>
        <p:spPr bwMode="auto">
          <a:xfrm flipV="1">
            <a:off x="2958393" y="1404560"/>
            <a:ext cx="325992" cy="158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" name="Line 44"/>
          <p:cNvSpPr>
            <a:spLocks noChangeShapeType="1"/>
          </p:cNvSpPr>
          <p:nvPr/>
        </p:nvSpPr>
        <p:spPr bwMode="auto">
          <a:xfrm flipV="1">
            <a:off x="3476472" y="1389290"/>
            <a:ext cx="2367908" cy="158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4" name="Line 44"/>
          <p:cNvSpPr>
            <a:spLocks noChangeShapeType="1"/>
          </p:cNvSpPr>
          <p:nvPr/>
        </p:nvSpPr>
        <p:spPr bwMode="auto">
          <a:xfrm flipV="1">
            <a:off x="671351" y="1402612"/>
            <a:ext cx="2091142" cy="353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87174" y="141027"/>
            <a:ext cx="592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BRANCHES: Calculate the target: we have to use the right PC</a:t>
            </a:r>
            <a:endParaRPr lang="en-US" b="1" dirty="0"/>
          </a:p>
        </p:txBody>
      </p:sp>
      <p:grpSp>
        <p:nvGrpSpPr>
          <p:cNvPr id="277" name="Group 276"/>
          <p:cNvGrpSpPr/>
          <p:nvPr/>
        </p:nvGrpSpPr>
        <p:grpSpPr>
          <a:xfrm>
            <a:off x="3733800" y="1828800"/>
            <a:ext cx="2006512" cy="2956220"/>
            <a:chOff x="4267200" y="1844380"/>
            <a:chExt cx="2006512" cy="2956220"/>
          </a:xfrm>
        </p:grpSpPr>
        <p:sp>
          <p:nvSpPr>
            <p:cNvPr id="300" name="Line 105"/>
            <p:cNvSpPr>
              <a:spLocks noChangeShapeType="1"/>
            </p:cNvSpPr>
            <p:nvPr/>
          </p:nvSpPr>
          <p:spPr bwMode="auto">
            <a:xfrm>
              <a:off x="4325002" y="3866536"/>
              <a:ext cx="0" cy="844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301" name="Line 88"/>
            <p:cNvSpPr>
              <a:spLocks noChangeShapeType="1"/>
            </p:cNvSpPr>
            <p:nvPr/>
          </p:nvSpPr>
          <p:spPr bwMode="auto">
            <a:xfrm>
              <a:off x="6035718" y="20081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2" name="Text Box 169"/>
            <p:cNvSpPr txBox="1">
              <a:spLocks noChangeArrowheads="1"/>
            </p:cNvSpPr>
            <p:nvPr/>
          </p:nvSpPr>
          <p:spPr bwMode="auto">
            <a:xfrm>
              <a:off x="5888670" y="1844380"/>
              <a:ext cx="38504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u="sng" dirty="0" smtClean="0"/>
                <a:t>R1B</a:t>
              </a:r>
              <a:endParaRPr lang="en-US" altLang="en-US" u="sng" dirty="0"/>
            </a:p>
          </p:txBody>
        </p:sp>
        <p:sp>
          <p:nvSpPr>
            <p:cNvPr id="303" name="Text Box 169"/>
            <p:cNvSpPr txBox="1">
              <a:spLocks noChangeArrowheads="1"/>
            </p:cNvSpPr>
            <p:nvPr/>
          </p:nvSpPr>
          <p:spPr bwMode="auto">
            <a:xfrm>
              <a:off x="5867400" y="3533210"/>
              <a:ext cx="38504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u="sng" dirty="0" smtClean="0"/>
                <a:t>R2B</a:t>
              </a:r>
              <a:endParaRPr lang="en-US" altLang="en-US" u="sng" dirty="0"/>
            </a:p>
          </p:txBody>
        </p:sp>
        <p:sp>
          <p:nvSpPr>
            <p:cNvPr id="304" name="Line 88"/>
            <p:cNvSpPr>
              <a:spLocks noChangeShapeType="1"/>
            </p:cNvSpPr>
            <p:nvPr/>
          </p:nvSpPr>
          <p:spPr bwMode="auto">
            <a:xfrm flipV="1">
              <a:off x="6065451" y="3314814"/>
              <a:ext cx="3921" cy="253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4267200" y="4538990"/>
              <a:ext cx="3690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IR3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570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95338" y="3186107"/>
            <a:ext cx="190500" cy="730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PC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447800" y="3082925"/>
            <a:ext cx="990600" cy="1190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887148" y="3517900"/>
            <a:ext cx="3273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 dirty="0" smtClean="0"/>
              <a:t>IM</a:t>
            </a:r>
            <a:endParaRPr lang="en-US" altLang="en-US" sz="1000" b="1" dirty="0"/>
          </a:p>
        </p:txBody>
      </p:sp>
      <p:cxnSp>
        <p:nvCxnSpPr>
          <p:cNvPr id="12" name="AutoShape 15"/>
          <p:cNvCxnSpPr>
            <a:cxnSpLocks noChangeShapeType="1"/>
            <a:stCxn id="5" idx="3"/>
          </p:cNvCxnSpPr>
          <p:nvPr/>
        </p:nvCxnSpPr>
        <p:spPr bwMode="auto">
          <a:xfrm flipV="1">
            <a:off x="985838" y="3269772"/>
            <a:ext cx="461962" cy="28146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Line 16"/>
          <p:cNvSpPr>
            <a:spLocks noChangeShapeType="1"/>
          </p:cNvSpPr>
          <p:nvPr/>
        </p:nvSpPr>
        <p:spPr bwMode="auto">
          <a:xfrm flipH="1">
            <a:off x="1014413" y="3480594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936625" y="3295650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1464229" y="3153907"/>
            <a:ext cx="4714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ADDR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1838325" y="3950832"/>
            <a:ext cx="6000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Data_out</a:t>
            </a: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1920875" y="289083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1630742" y="2698750"/>
            <a:ext cx="54534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 smtClean="0"/>
              <a:t>IMRead</a:t>
            </a:r>
            <a:endParaRPr lang="en-US" altLang="en-US" u="sng" dirty="0"/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3327399" y="2428875"/>
            <a:ext cx="192087" cy="126841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3232703" y="2938463"/>
            <a:ext cx="3449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IR2</a:t>
            </a:r>
            <a:endParaRPr lang="en-US" altLang="en-US" dirty="0"/>
          </a:p>
        </p:txBody>
      </p:sp>
      <p:sp>
        <p:nvSpPr>
          <p:cNvPr id="29" name="Line 33"/>
          <p:cNvSpPr>
            <a:spLocks noChangeShapeType="1"/>
          </p:cNvSpPr>
          <p:nvPr/>
        </p:nvSpPr>
        <p:spPr bwMode="auto">
          <a:xfrm flipV="1">
            <a:off x="2579687" y="3044825"/>
            <a:ext cx="0" cy="1036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2579687" y="3044825"/>
            <a:ext cx="192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Line 35"/>
          <p:cNvSpPr>
            <a:spLocks noChangeShapeType="1"/>
          </p:cNvSpPr>
          <p:nvPr/>
        </p:nvSpPr>
        <p:spPr bwMode="auto">
          <a:xfrm flipH="1">
            <a:off x="2541587" y="3733800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2427287" y="35814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4325937" y="2428875"/>
            <a:ext cx="789130" cy="1190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4" name="AutoShape 38"/>
          <p:cNvSpPr>
            <a:spLocks noChangeArrowheads="1"/>
          </p:cNvSpPr>
          <p:nvPr/>
        </p:nvSpPr>
        <p:spPr bwMode="auto">
          <a:xfrm rot="16200000">
            <a:off x="3692523" y="2487613"/>
            <a:ext cx="614363" cy="192088"/>
          </a:xfrm>
          <a:custGeom>
            <a:avLst/>
            <a:gdLst>
              <a:gd name="T0" fmla="*/ 15289902 w 21600"/>
              <a:gd name="T1" fmla="*/ 854116 h 21600"/>
              <a:gd name="T2" fmla="*/ 8737095 w 21600"/>
              <a:gd name="T3" fmla="*/ 1708231 h 21600"/>
              <a:gd name="T4" fmla="*/ 2184260 w 21600"/>
              <a:gd name="T5" fmla="*/ 854116 h 21600"/>
              <a:gd name="T6" fmla="*/ 873709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" name="Line 39"/>
          <p:cNvSpPr>
            <a:spLocks noChangeShapeType="1"/>
          </p:cNvSpPr>
          <p:nvPr/>
        </p:nvSpPr>
        <p:spPr bwMode="auto">
          <a:xfrm>
            <a:off x="4095749" y="2584450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8" name="Line 42"/>
          <p:cNvSpPr>
            <a:spLocks noChangeShapeType="1"/>
          </p:cNvSpPr>
          <p:nvPr/>
        </p:nvSpPr>
        <p:spPr bwMode="auto">
          <a:xfrm>
            <a:off x="4017961" y="21621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3770311" y="1970088"/>
            <a:ext cx="4619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R1Sel</a:t>
            </a:r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 flipV="1">
            <a:off x="3577670" y="2352675"/>
            <a:ext cx="32599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3" name="Line 47"/>
          <p:cNvSpPr>
            <a:spLocks noChangeShapeType="1"/>
          </p:cNvSpPr>
          <p:nvPr/>
        </p:nvSpPr>
        <p:spPr bwMode="auto">
          <a:xfrm>
            <a:off x="3749674" y="2774950"/>
            <a:ext cx="153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4" name="Text Box 48"/>
          <p:cNvSpPr txBox="1">
            <a:spLocks noChangeArrowheads="1"/>
          </p:cNvSpPr>
          <p:nvPr/>
        </p:nvSpPr>
        <p:spPr bwMode="auto">
          <a:xfrm>
            <a:off x="3597274" y="26606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5" name="Line 49"/>
          <p:cNvSpPr>
            <a:spLocks noChangeShapeType="1"/>
          </p:cNvSpPr>
          <p:nvPr/>
        </p:nvSpPr>
        <p:spPr bwMode="auto">
          <a:xfrm>
            <a:off x="3519486" y="3044825"/>
            <a:ext cx="806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6" name="Line 50"/>
          <p:cNvSpPr>
            <a:spLocks noChangeShapeType="1"/>
          </p:cNvSpPr>
          <p:nvPr/>
        </p:nvSpPr>
        <p:spPr bwMode="auto">
          <a:xfrm>
            <a:off x="4173536" y="3505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7" name="Line 51"/>
          <p:cNvSpPr>
            <a:spLocks noChangeShapeType="1"/>
          </p:cNvSpPr>
          <p:nvPr/>
        </p:nvSpPr>
        <p:spPr bwMode="auto">
          <a:xfrm>
            <a:off x="4162424" y="990601"/>
            <a:ext cx="11112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" name="Text Box 52"/>
          <p:cNvSpPr txBox="1">
            <a:spLocks noChangeArrowheads="1"/>
          </p:cNvSpPr>
          <p:nvPr/>
        </p:nvSpPr>
        <p:spPr bwMode="auto">
          <a:xfrm>
            <a:off x="4287836" y="2468563"/>
            <a:ext cx="3889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reg1</a:t>
            </a:r>
          </a:p>
        </p:txBody>
      </p: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4287836" y="2928938"/>
            <a:ext cx="3889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reg2</a:t>
            </a:r>
          </a:p>
        </p:txBody>
      </p:sp>
      <p:sp>
        <p:nvSpPr>
          <p:cNvPr id="50" name="Text Box 54"/>
          <p:cNvSpPr txBox="1">
            <a:spLocks noChangeArrowheads="1"/>
          </p:cNvSpPr>
          <p:nvPr/>
        </p:nvSpPr>
        <p:spPr bwMode="auto">
          <a:xfrm>
            <a:off x="4287836" y="3389313"/>
            <a:ext cx="404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regw</a:t>
            </a:r>
          </a:p>
        </p:txBody>
      </p:sp>
      <p:sp>
        <p:nvSpPr>
          <p:cNvPr id="51" name="Line 55"/>
          <p:cNvSpPr>
            <a:spLocks noChangeShapeType="1"/>
          </p:cNvSpPr>
          <p:nvPr/>
        </p:nvSpPr>
        <p:spPr bwMode="auto">
          <a:xfrm flipH="1">
            <a:off x="3941761" y="2965450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" name="Text Box 56"/>
          <p:cNvSpPr txBox="1">
            <a:spLocks noChangeArrowheads="1"/>
          </p:cNvSpPr>
          <p:nvPr/>
        </p:nvSpPr>
        <p:spPr bwMode="auto">
          <a:xfrm>
            <a:off x="3827461" y="28527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53" name="Text Box 57"/>
          <p:cNvSpPr txBox="1">
            <a:spLocks noChangeArrowheads="1"/>
          </p:cNvSpPr>
          <p:nvPr/>
        </p:nvSpPr>
        <p:spPr bwMode="auto">
          <a:xfrm>
            <a:off x="3527238" y="2883344"/>
            <a:ext cx="4333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IR5-4</a:t>
            </a:r>
          </a:p>
        </p:txBody>
      </p:sp>
      <p:sp>
        <p:nvSpPr>
          <p:cNvPr id="54" name="Text Box 58"/>
          <p:cNvSpPr txBox="1">
            <a:spLocks noChangeArrowheads="1"/>
          </p:cNvSpPr>
          <p:nvPr/>
        </p:nvSpPr>
        <p:spPr bwMode="auto">
          <a:xfrm>
            <a:off x="7287905" y="731044"/>
            <a:ext cx="5229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IR4.6-7</a:t>
            </a:r>
            <a:endParaRPr lang="en-US" altLang="en-US" dirty="0"/>
          </a:p>
        </p:txBody>
      </p:sp>
      <p:sp>
        <p:nvSpPr>
          <p:cNvPr id="55" name="Line 59"/>
          <p:cNvSpPr>
            <a:spLocks noChangeShapeType="1"/>
          </p:cNvSpPr>
          <p:nvPr/>
        </p:nvSpPr>
        <p:spPr bwMode="auto">
          <a:xfrm>
            <a:off x="5115067" y="2575719"/>
            <a:ext cx="299895" cy="103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>
            <a:off x="5115067" y="3244453"/>
            <a:ext cx="29989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1" name="Rectangle 65"/>
          <p:cNvSpPr>
            <a:spLocks noChangeArrowheads="1"/>
          </p:cNvSpPr>
          <p:nvPr/>
        </p:nvSpPr>
        <p:spPr bwMode="auto">
          <a:xfrm>
            <a:off x="5824536" y="2276475"/>
            <a:ext cx="192088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2" name="Text Box 66"/>
          <p:cNvSpPr txBox="1">
            <a:spLocks noChangeArrowheads="1"/>
          </p:cNvSpPr>
          <p:nvPr/>
        </p:nvSpPr>
        <p:spPr bwMode="auto">
          <a:xfrm>
            <a:off x="5754686" y="2428875"/>
            <a:ext cx="314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R1</a:t>
            </a:r>
          </a:p>
        </p:txBody>
      </p:sp>
      <p:sp>
        <p:nvSpPr>
          <p:cNvPr id="63" name="Rectangle 67"/>
          <p:cNvSpPr>
            <a:spLocks noChangeArrowheads="1"/>
          </p:cNvSpPr>
          <p:nvPr/>
        </p:nvSpPr>
        <p:spPr bwMode="auto">
          <a:xfrm>
            <a:off x="5824536" y="2928938"/>
            <a:ext cx="192088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4" name="Text Box 68"/>
          <p:cNvSpPr txBox="1">
            <a:spLocks noChangeArrowheads="1"/>
          </p:cNvSpPr>
          <p:nvPr/>
        </p:nvSpPr>
        <p:spPr bwMode="auto">
          <a:xfrm>
            <a:off x="5756274" y="3081338"/>
            <a:ext cx="3143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R2</a:t>
            </a:r>
          </a:p>
        </p:txBody>
      </p:sp>
      <p:sp>
        <p:nvSpPr>
          <p:cNvPr id="71" name="Line 75"/>
          <p:cNvSpPr>
            <a:spLocks noChangeShapeType="1"/>
          </p:cNvSpPr>
          <p:nvPr/>
        </p:nvSpPr>
        <p:spPr bwMode="auto">
          <a:xfrm>
            <a:off x="6016624" y="2546348"/>
            <a:ext cx="758031" cy="5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3" name="Text Box 77"/>
          <p:cNvSpPr txBox="1">
            <a:spLocks noChangeArrowheads="1"/>
          </p:cNvSpPr>
          <p:nvPr/>
        </p:nvSpPr>
        <p:spPr bwMode="auto">
          <a:xfrm>
            <a:off x="6132511" y="23542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0" name="AutoShape 84"/>
          <p:cNvSpPr>
            <a:spLocks noChangeArrowheads="1"/>
          </p:cNvSpPr>
          <p:nvPr/>
        </p:nvSpPr>
        <p:spPr bwMode="auto">
          <a:xfrm rot="16200000">
            <a:off x="5966618" y="3679031"/>
            <a:ext cx="1727200" cy="306388"/>
          </a:xfrm>
          <a:custGeom>
            <a:avLst/>
            <a:gdLst>
              <a:gd name="T0" fmla="*/ 120848026 w 21600"/>
              <a:gd name="T1" fmla="*/ 2173000 h 21600"/>
              <a:gd name="T2" fmla="*/ 69056015 w 21600"/>
              <a:gd name="T3" fmla="*/ 4346000 h 21600"/>
              <a:gd name="T4" fmla="*/ 17264004 w 21600"/>
              <a:gd name="T5" fmla="*/ 2173000 h 21600"/>
              <a:gd name="T6" fmla="*/ 6905601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1" name="Line 85"/>
          <p:cNvSpPr>
            <a:spLocks noChangeShapeType="1"/>
          </p:cNvSpPr>
          <p:nvPr/>
        </p:nvSpPr>
        <p:spPr bwMode="auto">
          <a:xfrm>
            <a:off x="6983412" y="3658393"/>
            <a:ext cx="207962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" name="Line 86"/>
          <p:cNvSpPr>
            <a:spLocks noChangeShapeType="1"/>
          </p:cNvSpPr>
          <p:nvPr/>
        </p:nvSpPr>
        <p:spPr bwMode="auto">
          <a:xfrm flipH="1">
            <a:off x="6999286" y="3581400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3" name="Text Box 87"/>
          <p:cNvSpPr txBox="1">
            <a:spLocks noChangeArrowheads="1"/>
          </p:cNvSpPr>
          <p:nvPr/>
        </p:nvSpPr>
        <p:spPr bwMode="auto">
          <a:xfrm>
            <a:off x="6956424" y="338709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84" name="Line 88"/>
          <p:cNvSpPr>
            <a:spLocks noChangeShapeType="1"/>
          </p:cNvSpPr>
          <p:nvPr/>
        </p:nvSpPr>
        <p:spPr bwMode="auto">
          <a:xfrm>
            <a:off x="6791324" y="28924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5" name="Text Box 89"/>
          <p:cNvSpPr txBox="1">
            <a:spLocks noChangeArrowheads="1"/>
          </p:cNvSpPr>
          <p:nvPr/>
        </p:nvSpPr>
        <p:spPr bwMode="auto">
          <a:xfrm>
            <a:off x="6565345" y="2747778"/>
            <a:ext cx="4397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/>
              <a:t>ALU2</a:t>
            </a:r>
          </a:p>
        </p:txBody>
      </p:sp>
      <p:sp>
        <p:nvSpPr>
          <p:cNvPr id="86" name="Line 90"/>
          <p:cNvSpPr>
            <a:spLocks noChangeShapeType="1"/>
          </p:cNvSpPr>
          <p:nvPr/>
        </p:nvSpPr>
        <p:spPr bwMode="auto">
          <a:xfrm flipV="1">
            <a:off x="6016624" y="3197225"/>
            <a:ext cx="6921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7" name="Line 91"/>
          <p:cNvSpPr>
            <a:spLocks noChangeShapeType="1"/>
          </p:cNvSpPr>
          <p:nvPr/>
        </p:nvSpPr>
        <p:spPr bwMode="auto">
          <a:xfrm flipH="1">
            <a:off x="6284911" y="31210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Text Box 92"/>
          <p:cNvSpPr txBox="1">
            <a:spLocks noChangeArrowheads="1"/>
          </p:cNvSpPr>
          <p:nvPr/>
        </p:nvSpPr>
        <p:spPr bwMode="auto">
          <a:xfrm>
            <a:off x="6170611" y="29686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9" name="Line 93"/>
          <p:cNvSpPr>
            <a:spLocks noChangeShapeType="1"/>
          </p:cNvSpPr>
          <p:nvPr/>
        </p:nvSpPr>
        <p:spPr bwMode="auto">
          <a:xfrm flipH="1">
            <a:off x="3749674" y="2697163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0" name="Text Box 94"/>
          <p:cNvSpPr txBox="1">
            <a:spLocks noChangeArrowheads="1"/>
          </p:cNvSpPr>
          <p:nvPr/>
        </p:nvSpPr>
        <p:spPr bwMode="auto">
          <a:xfrm>
            <a:off x="3673474" y="2544763"/>
            <a:ext cx="203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2</a:t>
            </a:r>
          </a:p>
        </p:txBody>
      </p:sp>
      <p:sp>
        <p:nvSpPr>
          <p:cNvPr id="93" name="Text Box 98"/>
          <p:cNvSpPr txBox="1">
            <a:spLocks noChangeArrowheads="1"/>
          </p:cNvSpPr>
          <p:nvPr/>
        </p:nvSpPr>
        <p:spPr bwMode="auto">
          <a:xfrm>
            <a:off x="6170611" y="33528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95" name="Rectangle 100"/>
          <p:cNvSpPr>
            <a:spLocks noChangeArrowheads="1"/>
          </p:cNvSpPr>
          <p:nvPr/>
        </p:nvSpPr>
        <p:spPr bwMode="auto">
          <a:xfrm>
            <a:off x="4787899" y="3735388"/>
            <a:ext cx="190500" cy="26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SE</a:t>
            </a:r>
          </a:p>
        </p:txBody>
      </p:sp>
      <p:sp>
        <p:nvSpPr>
          <p:cNvPr id="96" name="Line 101"/>
          <p:cNvSpPr>
            <a:spLocks noChangeShapeType="1"/>
          </p:cNvSpPr>
          <p:nvPr/>
        </p:nvSpPr>
        <p:spPr bwMode="auto">
          <a:xfrm flipV="1">
            <a:off x="4979986" y="3887788"/>
            <a:ext cx="16970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7" name="Line 102"/>
          <p:cNvSpPr>
            <a:spLocks noChangeShapeType="1"/>
          </p:cNvSpPr>
          <p:nvPr/>
        </p:nvSpPr>
        <p:spPr bwMode="auto">
          <a:xfrm flipH="1">
            <a:off x="5665787" y="3811588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8" name="Text Box 103"/>
          <p:cNvSpPr txBox="1">
            <a:spLocks noChangeArrowheads="1"/>
          </p:cNvSpPr>
          <p:nvPr/>
        </p:nvSpPr>
        <p:spPr bwMode="auto">
          <a:xfrm>
            <a:off x="5551487" y="36972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99" name="Line 104"/>
          <p:cNvSpPr>
            <a:spLocks noChangeShapeType="1"/>
          </p:cNvSpPr>
          <p:nvPr/>
        </p:nvSpPr>
        <p:spPr bwMode="auto">
          <a:xfrm>
            <a:off x="3789361" y="3889375"/>
            <a:ext cx="99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1" name="Text Box 106"/>
          <p:cNvSpPr txBox="1">
            <a:spLocks noChangeArrowheads="1"/>
          </p:cNvSpPr>
          <p:nvPr/>
        </p:nvSpPr>
        <p:spPr bwMode="auto">
          <a:xfrm>
            <a:off x="3724274" y="3706813"/>
            <a:ext cx="4381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Imm4</a:t>
            </a:r>
          </a:p>
        </p:txBody>
      </p:sp>
      <p:sp>
        <p:nvSpPr>
          <p:cNvPr id="102" name="Rectangle 107"/>
          <p:cNvSpPr>
            <a:spLocks noChangeArrowheads="1"/>
          </p:cNvSpPr>
          <p:nvPr/>
        </p:nvSpPr>
        <p:spPr bwMode="auto">
          <a:xfrm>
            <a:off x="4787899" y="4043363"/>
            <a:ext cx="190500" cy="26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ZE</a:t>
            </a:r>
          </a:p>
        </p:txBody>
      </p:sp>
      <p:sp>
        <p:nvSpPr>
          <p:cNvPr id="103" name="Line 108"/>
          <p:cNvSpPr>
            <a:spLocks noChangeShapeType="1"/>
          </p:cNvSpPr>
          <p:nvPr/>
        </p:nvSpPr>
        <p:spPr bwMode="auto">
          <a:xfrm flipV="1">
            <a:off x="4979986" y="4194970"/>
            <a:ext cx="1728788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4" name="Line 109"/>
          <p:cNvSpPr>
            <a:spLocks noChangeShapeType="1"/>
          </p:cNvSpPr>
          <p:nvPr/>
        </p:nvSpPr>
        <p:spPr bwMode="auto">
          <a:xfrm flipH="1">
            <a:off x="5665787" y="4156075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5" name="Text Box 110"/>
          <p:cNvSpPr txBox="1">
            <a:spLocks noChangeArrowheads="1"/>
          </p:cNvSpPr>
          <p:nvPr/>
        </p:nvSpPr>
        <p:spPr bwMode="auto">
          <a:xfrm>
            <a:off x="5551487" y="40036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106" name="Line 111"/>
          <p:cNvSpPr>
            <a:spLocks noChangeShapeType="1"/>
          </p:cNvSpPr>
          <p:nvPr/>
        </p:nvSpPr>
        <p:spPr bwMode="auto">
          <a:xfrm>
            <a:off x="3789361" y="4195763"/>
            <a:ext cx="99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" name="Text Box 112"/>
          <p:cNvSpPr txBox="1">
            <a:spLocks noChangeArrowheads="1"/>
          </p:cNvSpPr>
          <p:nvPr/>
        </p:nvSpPr>
        <p:spPr bwMode="auto">
          <a:xfrm>
            <a:off x="3724274" y="4013200"/>
            <a:ext cx="438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Imm5</a:t>
            </a:r>
          </a:p>
        </p:txBody>
      </p:sp>
      <p:sp>
        <p:nvSpPr>
          <p:cNvPr id="108" name="Line 113"/>
          <p:cNvSpPr>
            <a:spLocks noChangeShapeType="1"/>
          </p:cNvSpPr>
          <p:nvPr/>
        </p:nvSpPr>
        <p:spPr bwMode="auto">
          <a:xfrm>
            <a:off x="3789361" y="3889375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" name="Line 114"/>
          <p:cNvSpPr>
            <a:spLocks noChangeShapeType="1"/>
          </p:cNvSpPr>
          <p:nvPr/>
        </p:nvSpPr>
        <p:spPr bwMode="auto">
          <a:xfrm flipH="1">
            <a:off x="4440236" y="381158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0" name="Text Box 115"/>
          <p:cNvSpPr txBox="1">
            <a:spLocks noChangeArrowheads="1"/>
          </p:cNvSpPr>
          <p:nvPr/>
        </p:nvSpPr>
        <p:spPr bwMode="auto">
          <a:xfrm>
            <a:off x="4325936" y="36972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111" name="Line 116"/>
          <p:cNvSpPr>
            <a:spLocks noChangeShapeType="1"/>
          </p:cNvSpPr>
          <p:nvPr/>
        </p:nvSpPr>
        <p:spPr bwMode="auto">
          <a:xfrm flipH="1">
            <a:off x="4440236" y="41179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2" name="Text Box 117"/>
          <p:cNvSpPr txBox="1">
            <a:spLocks noChangeArrowheads="1"/>
          </p:cNvSpPr>
          <p:nvPr/>
        </p:nvSpPr>
        <p:spPr bwMode="auto">
          <a:xfrm>
            <a:off x="4325936" y="40036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113" name="Text Box 118"/>
          <p:cNvSpPr txBox="1">
            <a:spLocks noChangeArrowheads="1"/>
          </p:cNvSpPr>
          <p:nvPr/>
        </p:nvSpPr>
        <p:spPr bwMode="auto">
          <a:xfrm>
            <a:off x="4727911" y="2461418"/>
            <a:ext cx="441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data1</a:t>
            </a:r>
          </a:p>
        </p:txBody>
      </p:sp>
      <p:sp>
        <p:nvSpPr>
          <p:cNvPr id="114" name="Text Box 119"/>
          <p:cNvSpPr txBox="1">
            <a:spLocks noChangeArrowheads="1"/>
          </p:cNvSpPr>
          <p:nvPr/>
        </p:nvSpPr>
        <p:spPr bwMode="auto">
          <a:xfrm>
            <a:off x="4741862" y="3102585"/>
            <a:ext cx="441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data2</a:t>
            </a:r>
          </a:p>
        </p:txBody>
      </p:sp>
      <p:sp>
        <p:nvSpPr>
          <p:cNvPr id="115" name="Text Box 120"/>
          <p:cNvSpPr txBox="1">
            <a:spLocks noChangeArrowheads="1"/>
          </p:cNvSpPr>
          <p:nvPr/>
        </p:nvSpPr>
        <p:spPr bwMode="auto">
          <a:xfrm>
            <a:off x="4725987" y="336629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err="1"/>
              <a:t>dataw</a:t>
            </a:r>
            <a:endParaRPr lang="en-US" altLang="en-US" dirty="0"/>
          </a:p>
        </p:txBody>
      </p:sp>
      <p:sp>
        <p:nvSpPr>
          <p:cNvPr id="120" name="Freeform 125"/>
          <p:cNvSpPr>
            <a:spLocks/>
          </p:cNvSpPr>
          <p:nvPr/>
        </p:nvSpPr>
        <p:spPr bwMode="auto">
          <a:xfrm>
            <a:off x="7191374" y="2047875"/>
            <a:ext cx="766762" cy="1881188"/>
          </a:xfrm>
          <a:custGeom>
            <a:avLst/>
            <a:gdLst>
              <a:gd name="T0" fmla="*/ 0 w 483"/>
              <a:gd name="T1" fmla="*/ 0 h 1185"/>
              <a:gd name="T2" fmla="*/ 0 w 483"/>
              <a:gd name="T3" fmla="*/ 652463 h 1185"/>
              <a:gd name="T4" fmla="*/ 344487 w 483"/>
              <a:gd name="T5" fmla="*/ 922338 h 1185"/>
              <a:gd name="T6" fmla="*/ 0 w 483"/>
              <a:gd name="T7" fmla="*/ 1228725 h 1185"/>
              <a:gd name="T8" fmla="*/ 0 w 483"/>
              <a:gd name="T9" fmla="*/ 1881188 h 1185"/>
              <a:gd name="T10" fmla="*/ 766762 w 483"/>
              <a:gd name="T11" fmla="*/ 1344613 h 1185"/>
              <a:gd name="T12" fmla="*/ 766762 w 483"/>
              <a:gd name="T13" fmla="*/ 460375 h 1185"/>
              <a:gd name="T14" fmla="*/ 0 w 483"/>
              <a:gd name="T15" fmla="*/ 0 h 11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83"/>
              <a:gd name="T25" fmla="*/ 0 h 1185"/>
              <a:gd name="T26" fmla="*/ 483 w 483"/>
              <a:gd name="T27" fmla="*/ 1185 h 11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83" h="1185">
                <a:moveTo>
                  <a:pt x="0" y="0"/>
                </a:moveTo>
                <a:lnTo>
                  <a:pt x="0" y="411"/>
                </a:lnTo>
                <a:lnTo>
                  <a:pt x="217" y="581"/>
                </a:lnTo>
                <a:lnTo>
                  <a:pt x="0" y="774"/>
                </a:lnTo>
                <a:lnTo>
                  <a:pt x="0" y="1185"/>
                </a:lnTo>
                <a:lnTo>
                  <a:pt x="483" y="847"/>
                </a:lnTo>
                <a:lnTo>
                  <a:pt x="483" y="29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6" name="Line 131"/>
          <p:cNvSpPr>
            <a:spLocks noChangeShapeType="1"/>
          </p:cNvSpPr>
          <p:nvPr/>
        </p:nvSpPr>
        <p:spPr bwMode="auto">
          <a:xfrm>
            <a:off x="6094411" y="2546350"/>
            <a:ext cx="0" cy="3625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9" name="Line 135"/>
          <p:cNvSpPr>
            <a:spLocks noChangeShapeType="1"/>
          </p:cNvSpPr>
          <p:nvPr/>
        </p:nvSpPr>
        <p:spPr bwMode="auto">
          <a:xfrm>
            <a:off x="6170611" y="3198812"/>
            <a:ext cx="0" cy="2098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1" name="Rectangle 138"/>
          <p:cNvSpPr>
            <a:spLocks noChangeArrowheads="1"/>
          </p:cNvSpPr>
          <p:nvPr/>
        </p:nvSpPr>
        <p:spPr bwMode="auto">
          <a:xfrm>
            <a:off x="8721724" y="2660650"/>
            <a:ext cx="192087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2" name="Line 139"/>
          <p:cNvSpPr>
            <a:spLocks noChangeShapeType="1"/>
          </p:cNvSpPr>
          <p:nvPr/>
        </p:nvSpPr>
        <p:spPr bwMode="auto">
          <a:xfrm>
            <a:off x="8491536" y="2928938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4" name="Line 141"/>
          <p:cNvSpPr>
            <a:spLocks noChangeShapeType="1"/>
          </p:cNvSpPr>
          <p:nvPr/>
        </p:nvSpPr>
        <p:spPr bwMode="auto">
          <a:xfrm rot="16200000" flipH="1">
            <a:off x="8966874" y="379253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8" name="Line 149"/>
          <p:cNvSpPr>
            <a:spLocks noChangeShapeType="1"/>
          </p:cNvSpPr>
          <p:nvPr/>
        </p:nvSpPr>
        <p:spPr bwMode="auto">
          <a:xfrm flipV="1">
            <a:off x="5229224" y="4977679"/>
            <a:ext cx="3799680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9" name="Line 150"/>
          <p:cNvSpPr>
            <a:spLocks noChangeShapeType="1"/>
          </p:cNvSpPr>
          <p:nvPr/>
        </p:nvSpPr>
        <p:spPr bwMode="auto">
          <a:xfrm flipH="1" flipV="1">
            <a:off x="9028904" y="2915443"/>
            <a:ext cx="1" cy="206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0" name="Line 151"/>
          <p:cNvSpPr>
            <a:spLocks noChangeShapeType="1"/>
          </p:cNvSpPr>
          <p:nvPr/>
        </p:nvSpPr>
        <p:spPr bwMode="auto">
          <a:xfrm flipV="1">
            <a:off x="8913811" y="2913063"/>
            <a:ext cx="1150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1" name="Text Box 152"/>
          <p:cNvSpPr txBox="1">
            <a:spLocks noChangeArrowheads="1"/>
          </p:cNvSpPr>
          <p:nvPr/>
        </p:nvSpPr>
        <p:spPr bwMode="auto">
          <a:xfrm>
            <a:off x="8831956" y="3832224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146" name="Line 157"/>
          <p:cNvSpPr>
            <a:spLocks noChangeShapeType="1"/>
          </p:cNvSpPr>
          <p:nvPr/>
        </p:nvSpPr>
        <p:spPr bwMode="auto">
          <a:xfrm>
            <a:off x="7696199" y="21621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7" name="Text Box 158"/>
          <p:cNvSpPr txBox="1">
            <a:spLocks noChangeArrowheads="1"/>
          </p:cNvSpPr>
          <p:nvPr/>
        </p:nvSpPr>
        <p:spPr bwMode="auto">
          <a:xfrm>
            <a:off x="7431086" y="1970088"/>
            <a:ext cx="4968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ALUop</a:t>
            </a:r>
          </a:p>
        </p:txBody>
      </p:sp>
      <p:sp>
        <p:nvSpPr>
          <p:cNvPr id="148" name="Line 159"/>
          <p:cNvSpPr>
            <a:spLocks noChangeShapeType="1"/>
          </p:cNvSpPr>
          <p:nvPr/>
        </p:nvSpPr>
        <p:spPr bwMode="auto">
          <a:xfrm rot="16200000" flipH="1">
            <a:off x="7650161" y="21240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9" name="Text Box 160"/>
          <p:cNvSpPr txBox="1">
            <a:spLocks noChangeArrowheads="1"/>
          </p:cNvSpPr>
          <p:nvPr/>
        </p:nvSpPr>
        <p:spPr bwMode="auto">
          <a:xfrm>
            <a:off x="7689849" y="21224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152" name="Line 163"/>
          <p:cNvSpPr>
            <a:spLocks noChangeShapeType="1"/>
          </p:cNvSpPr>
          <p:nvPr/>
        </p:nvSpPr>
        <p:spPr bwMode="auto">
          <a:xfrm>
            <a:off x="3399112" y="1503930"/>
            <a:ext cx="6074" cy="926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" name="Text Box 166"/>
          <p:cNvSpPr txBox="1">
            <a:spLocks noChangeArrowheads="1"/>
          </p:cNvSpPr>
          <p:nvPr/>
        </p:nvSpPr>
        <p:spPr bwMode="auto">
          <a:xfrm rot="10800000">
            <a:off x="8644829" y="2746648"/>
            <a:ext cx="307777" cy="33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err="1" smtClean="0"/>
              <a:t>WBin</a:t>
            </a:r>
            <a:endParaRPr lang="en-US" altLang="en-US" dirty="0"/>
          </a:p>
        </p:txBody>
      </p:sp>
      <p:sp>
        <p:nvSpPr>
          <p:cNvPr id="155" name="Text Box 167"/>
          <p:cNvSpPr txBox="1">
            <a:spLocks noChangeArrowheads="1"/>
          </p:cNvSpPr>
          <p:nvPr/>
        </p:nvSpPr>
        <p:spPr bwMode="auto">
          <a:xfrm>
            <a:off x="4578349" y="2688679"/>
            <a:ext cx="354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 dirty="0"/>
              <a:t>RF</a:t>
            </a:r>
          </a:p>
        </p:txBody>
      </p:sp>
      <p:sp>
        <p:nvSpPr>
          <p:cNvPr id="156" name="Line 168"/>
          <p:cNvSpPr>
            <a:spLocks noChangeShapeType="1"/>
          </p:cNvSpPr>
          <p:nvPr/>
        </p:nvSpPr>
        <p:spPr bwMode="auto">
          <a:xfrm>
            <a:off x="4978399" y="22383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7" name="Text Box 169"/>
          <p:cNvSpPr txBox="1">
            <a:spLocks noChangeArrowheads="1"/>
          </p:cNvSpPr>
          <p:nvPr/>
        </p:nvSpPr>
        <p:spPr bwMode="auto">
          <a:xfrm>
            <a:off x="4718049" y="2046288"/>
            <a:ext cx="5556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RFWrite</a:t>
            </a:r>
          </a:p>
        </p:txBody>
      </p:sp>
      <p:sp>
        <p:nvSpPr>
          <p:cNvPr id="158" name="Rectangle 170"/>
          <p:cNvSpPr>
            <a:spLocks noChangeArrowheads="1"/>
          </p:cNvSpPr>
          <p:nvPr/>
        </p:nvSpPr>
        <p:spPr bwMode="auto">
          <a:xfrm>
            <a:off x="7497761" y="3927475"/>
            <a:ext cx="192088" cy="1920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9" name="Rectangle 171"/>
          <p:cNvSpPr>
            <a:spLocks noChangeArrowheads="1"/>
          </p:cNvSpPr>
          <p:nvPr/>
        </p:nvSpPr>
        <p:spPr bwMode="auto">
          <a:xfrm>
            <a:off x="7689849" y="3927475"/>
            <a:ext cx="192087" cy="1920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60" name="Text Box 172"/>
          <p:cNvSpPr txBox="1">
            <a:spLocks noChangeArrowheads="1"/>
          </p:cNvSpPr>
          <p:nvPr/>
        </p:nvSpPr>
        <p:spPr bwMode="auto">
          <a:xfrm>
            <a:off x="7497761" y="3927475"/>
            <a:ext cx="2571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N</a:t>
            </a:r>
          </a:p>
        </p:txBody>
      </p:sp>
      <p:sp>
        <p:nvSpPr>
          <p:cNvPr id="161" name="Text Box 173"/>
          <p:cNvSpPr txBox="1">
            <a:spLocks noChangeArrowheads="1"/>
          </p:cNvSpPr>
          <p:nvPr/>
        </p:nvSpPr>
        <p:spPr bwMode="auto">
          <a:xfrm>
            <a:off x="7689849" y="3927475"/>
            <a:ext cx="2460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</a:t>
            </a:r>
          </a:p>
        </p:txBody>
      </p:sp>
      <p:sp>
        <p:nvSpPr>
          <p:cNvPr id="162" name="Line 174"/>
          <p:cNvSpPr>
            <a:spLocks noChangeShapeType="1"/>
          </p:cNvSpPr>
          <p:nvPr/>
        </p:nvSpPr>
        <p:spPr bwMode="auto">
          <a:xfrm>
            <a:off x="7573961" y="3659188"/>
            <a:ext cx="0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3" name="Line 175"/>
          <p:cNvSpPr>
            <a:spLocks noChangeShapeType="1"/>
          </p:cNvSpPr>
          <p:nvPr/>
        </p:nvSpPr>
        <p:spPr bwMode="auto">
          <a:xfrm>
            <a:off x="7766049" y="3544888"/>
            <a:ext cx="0" cy="382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" name="Line 176"/>
          <p:cNvSpPr>
            <a:spLocks noChangeShapeType="1"/>
          </p:cNvSpPr>
          <p:nvPr/>
        </p:nvSpPr>
        <p:spPr bwMode="auto">
          <a:xfrm>
            <a:off x="7267574" y="4043363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5" name="Text Box 177"/>
          <p:cNvSpPr txBox="1">
            <a:spLocks noChangeArrowheads="1"/>
          </p:cNvSpPr>
          <p:nvPr/>
        </p:nvSpPr>
        <p:spPr bwMode="auto">
          <a:xfrm>
            <a:off x="7005082" y="4048918"/>
            <a:ext cx="6191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FlagWrite</a:t>
            </a:r>
            <a:endParaRPr lang="en-US" altLang="en-US" u="sng" dirty="0"/>
          </a:p>
        </p:txBody>
      </p:sp>
      <p:sp>
        <p:nvSpPr>
          <p:cNvPr id="166" name="Line 178"/>
          <p:cNvSpPr>
            <a:spLocks noChangeShapeType="1"/>
          </p:cNvSpPr>
          <p:nvPr/>
        </p:nvSpPr>
        <p:spPr bwMode="auto">
          <a:xfrm>
            <a:off x="7612061" y="4119563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7" name="Line 179"/>
          <p:cNvSpPr>
            <a:spLocks noChangeShapeType="1"/>
          </p:cNvSpPr>
          <p:nvPr/>
        </p:nvSpPr>
        <p:spPr bwMode="auto">
          <a:xfrm>
            <a:off x="7766049" y="4119563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8" name="Line 180"/>
          <p:cNvSpPr>
            <a:spLocks noChangeShapeType="1"/>
          </p:cNvSpPr>
          <p:nvPr/>
        </p:nvSpPr>
        <p:spPr bwMode="auto">
          <a:xfrm flipV="1">
            <a:off x="883860" y="391794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9" name="Text Box 181"/>
          <p:cNvSpPr txBox="1">
            <a:spLocks noChangeArrowheads="1"/>
          </p:cNvSpPr>
          <p:nvPr/>
        </p:nvSpPr>
        <p:spPr bwMode="auto">
          <a:xfrm>
            <a:off x="570725" y="4003675"/>
            <a:ext cx="5397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PCwrite</a:t>
            </a:r>
            <a:endParaRPr lang="en-US" altLang="en-US" u="sng" dirty="0"/>
          </a:p>
        </p:txBody>
      </p:sp>
      <p:sp>
        <p:nvSpPr>
          <p:cNvPr id="170" name="Line 182"/>
          <p:cNvSpPr>
            <a:spLocks noChangeShapeType="1"/>
          </p:cNvSpPr>
          <p:nvPr/>
        </p:nvSpPr>
        <p:spPr bwMode="auto">
          <a:xfrm flipV="1">
            <a:off x="8074350" y="1201737"/>
            <a:ext cx="0" cy="15861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1" name="Line 183"/>
          <p:cNvSpPr>
            <a:spLocks noChangeShapeType="1"/>
          </p:cNvSpPr>
          <p:nvPr/>
        </p:nvSpPr>
        <p:spPr bwMode="auto">
          <a:xfrm flipH="1" flipV="1">
            <a:off x="269874" y="1201737"/>
            <a:ext cx="7804476" cy="87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2" name="Line 184"/>
          <p:cNvSpPr>
            <a:spLocks noChangeShapeType="1"/>
          </p:cNvSpPr>
          <p:nvPr/>
        </p:nvSpPr>
        <p:spPr bwMode="auto">
          <a:xfrm>
            <a:off x="269875" y="1210469"/>
            <a:ext cx="0" cy="2171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3" name="Line 185"/>
          <p:cNvSpPr>
            <a:spLocks noChangeShapeType="1"/>
          </p:cNvSpPr>
          <p:nvPr/>
        </p:nvSpPr>
        <p:spPr bwMode="auto">
          <a:xfrm flipV="1">
            <a:off x="583408" y="3567112"/>
            <a:ext cx="21193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" name="Line 186"/>
          <p:cNvSpPr>
            <a:spLocks noChangeShapeType="1"/>
          </p:cNvSpPr>
          <p:nvPr/>
        </p:nvSpPr>
        <p:spPr bwMode="auto">
          <a:xfrm rot="16200000" flipH="1">
            <a:off x="8039100" y="1426937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5" name="Text Box 187"/>
          <p:cNvSpPr txBox="1">
            <a:spLocks noChangeArrowheads="1"/>
          </p:cNvSpPr>
          <p:nvPr/>
        </p:nvSpPr>
        <p:spPr bwMode="auto">
          <a:xfrm>
            <a:off x="7848600" y="1465037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176" name="Line 188"/>
          <p:cNvSpPr>
            <a:spLocks noChangeShapeType="1"/>
          </p:cNvSpPr>
          <p:nvPr/>
        </p:nvSpPr>
        <p:spPr bwMode="auto">
          <a:xfrm>
            <a:off x="3789361" y="4389438"/>
            <a:ext cx="2887663" cy="70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7" name="Line 189"/>
          <p:cNvSpPr>
            <a:spLocks noChangeShapeType="1"/>
          </p:cNvSpPr>
          <p:nvPr/>
        </p:nvSpPr>
        <p:spPr bwMode="auto">
          <a:xfrm>
            <a:off x="3789361" y="4197350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8" name="Text Box 190"/>
          <p:cNvSpPr txBox="1">
            <a:spLocks noChangeArrowheads="1"/>
          </p:cNvSpPr>
          <p:nvPr/>
        </p:nvSpPr>
        <p:spPr bwMode="auto">
          <a:xfrm>
            <a:off x="3713161" y="4197350"/>
            <a:ext cx="438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Imm3</a:t>
            </a:r>
          </a:p>
        </p:txBody>
      </p:sp>
      <p:sp>
        <p:nvSpPr>
          <p:cNvPr id="179" name="Rectangle 191"/>
          <p:cNvSpPr>
            <a:spLocks noChangeArrowheads="1"/>
          </p:cNvSpPr>
          <p:nvPr/>
        </p:nvSpPr>
        <p:spPr bwMode="auto">
          <a:xfrm>
            <a:off x="4519611" y="4235450"/>
            <a:ext cx="190500" cy="268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ZE</a:t>
            </a:r>
          </a:p>
        </p:txBody>
      </p:sp>
      <p:sp>
        <p:nvSpPr>
          <p:cNvPr id="182" name="Text Box 194"/>
          <p:cNvSpPr txBox="1">
            <a:spLocks noChangeArrowheads="1"/>
          </p:cNvSpPr>
          <p:nvPr/>
        </p:nvSpPr>
        <p:spPr bwMode="auto">
          <a:xfrm>
            <a:off x="3827461" y="26606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183" name="Text Box 195"/>
          <p:cNvSpPr txBox="1">
            <a:spLocks noChangeArrowheads="1"/>
          </p:cNvSpPr>
          <p:nvPr/>
        </p:nvSpPr>
        <p:spPr bwMode="auto">
          <a:xfrm>
            <a:off x="3827461" y="22764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86" name="Text Box 198"/>
          <p:cNvSpPr txBox="1">
            <a:spLocks noChangeArrowheads="1"/>
          </p:cNvSpPr>
          <p:nvPr/>
        </p:nvSpPr>
        <p:spPr bwMode="auto">
          <a:xfrm>
            <a:off x="6598142" y="3121025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000</a:t>
            </a:r>
            <a:endParaRPr lang="en-US" altLang="en-US" dirty="0"/>
          </a:p>
        </p:txBody>
      </p:sp>
      <p:sp>
        <p:nvSpPr>
          <p:cNvPr id="188" name="Text Box 200"/>
          <p:cNvSpPr txBox="1">
            <a:spLocks noChangeArrowheads="1"/>
          </p:cNvSpPr>
          <p:nvPr/>
        </p:nvSpPr>
        <p:spPr bwMode="auto">
          <a:xfrm>
            <a:off x="6598142" y="3735388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001</a:t>
            </a:r>
            <a:endParaRPr lang="en-US" altLang="en-US" dirty="0"/>
          </a:p>
        </p:txBody>
      </p:sp>
      <p:sp>
        <p:nvSpPr>
          <p:cNvPr id="189" name="Text Box 201"/>
          <p:cNvSpPr txBox="1">
            <a:spLocks noChangeArrowheads="1"/>
          </p:cNvSpPr>
          <p:nvPr/>
        </p:nvSpPr>
        <p:spPr bwMode="auto">
          <a:xfrm>
            <a:off x="6598142" y="4043363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010</a:t>
            </a:r>
            <a:endParaRPr lang="en-US" altLang="en-US" dirty="0"/>
          </a:p>
        </p:txBody>
      </p:sp>
      <p:sp>
        <p:nvSpPr>
          <p:cNvPr id="190" name="Text Box 202"/>
          <p:cNvSpPr txBox="1">
            <a:spLocks noChangeArrowheads="1"/>
          </p:cNvSpPr>
          <p:nvPr/>
        </p:nvSpPr>
        <p:spPr bwMode="auto">
          <a:xfrm>
            <a:off x="6598142" y="4273550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011</a:t>
            </a:r>
            <a:endParaRPr lang="en-US" altLang="en-US" dirty="0"/>
          </a:p>
        </p:txBody>
      </p:sp>
      <p:sp>
        <p:nvSpPr>
          <p:cNvPr id="191" name="Text Box 203"/>
          <p:cNvSpPr txBox="1">
            <a:spLocks noChangeArrowheads="1"/>
          </p:cNvSpPr>
          <p:nvPr/>
        </p:nvSpPr>
        <p:spPr bwMode="auto">
          <a:xfrm>
            <a:off x="7527924" y="2852738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ALU</a:t>
            </a:r>
          </a:p>
        </p:txBody>
      </p:sp>
      <p:sp>
        <p:nvSpPr>
          <p:cNvPr id="200" name="Freeform 125"/>
          <p:cNvSpPr>
            <a:spLocks/>
          </p:cNvSpPr>
          <p:nvPr/>
        </p:nvSpPr>
        <p:spPr bwMode="auto">
          <a:xfrm rot="5400000">
            <a:off x="761594" y="4390372"/>
            <a:ext cx="257987" cy="661193"/>
          </a:xfrm>
          <a:custGeom>
            <a:avLst/>
            <a:gdLst>
              <a:gd name="T0" fmla="*/ 0 w 483"/>
              <a:gd name="T1" fmla="*/ 0 h 1185"/>
              <a:gd name="T2" fmla="*/ 0 w 483"/>
              <a:gd name="T3" fmla="*/ 652463 h 1185"/>
              <a:gd name="T4" fmla="*/ 344487 w 483"/>
              <a:gd name="T5" fmla="*/ 922338 h 1185"/>
              <a:gd name="T6" fmla="*/ 0 w 483"/>
              <a:gd name="T7" fmla="*/ 1228725 h 1185"/>
              <a:gd name="T8" fmla="*/ 0 w 483"/>
              <a:gd name="T9" fmla="*/ 1881188 h 1185"/>
              <a:gd name="T10" fmla="*/ 766762 w 483"/>
              <a:gd name="T11" fmla="*/ 1344613 h 1185"/>
              <a:gd name="T12" fmla="*/ 766762 w 483"/>
              <a:gd name="T13" fmla="*/ 460375 h 1185"/>
              <a:gd name="T14" fmla="*/ 0 w 483"/>
              <a:gd name="T15" fmla="*/ 0 h 11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83"/>
              <a:gd name="T25" fmla="*/ 0 h 1185"/>
              <a:gd name="T26" fmla="*/ 483 w 483"/>
              <a:gd name="T27" fmla="*/ 1185 h 11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83" h="1185">
                <a:moveTo>
                  <a:pt x="0" y="0"/>
                </a:moveTo>
                <a:lnTo>
                  <a:pt x="0" y="411"/>
                </a:lnTo>
                <a:lnTo>
                  <a:pt x="217" y="581"/>
                </a:lnTo>
                <a:lnTo>
                  <a:pt x="0" y="774"/>
                </a:lnTo>
                <a:lnTo>
                  <a:pt x="0" y="1185"/>
                </a:lnTo>
                <a:lnTo>
                  <a:pt x="483" y="847"/>
                </a:lnTo>
                <a:lnTo>
                  <a:pt x="483" y="29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1" name="Line 175"/>
          <p:cNvSpPr>
            <a:spLocks noChangeShapeType="1"/>
          </p:cNvSpPr>
          <p:nvPr/>
        </p:nvSpPr>
        <p:spPr bwMode="auto">
          <a:xfrm flipH="1">
            <a:off x="1132644" y="3533770"/>
            <a:ext cx="3932" cy="10677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2" name="Line 175"/>
          <p:cNvSpPr>
            <a:spLocks noChangeShapeType="1"/>
          </p:cNvSpPr>
          <p:nvPr/>
        </p:nvSpPr>
        <p:spPr bwMode="auto">
          <a:xfrm>
            <a:off x="660364" y="4429125"/>
            <a:ext cx="0" cy="1723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3" name="AutoShape 11"/>
          <p:cNvSpPr>
            <a:spLocks noChangeArrowheads="1"/>
          </p:cNvSpPr>
          <p:nvPr/>
        </p:nvSpPr>
        <p:spPr bwMode="auto">
          <a:xfrm rot="16200000">
            <a:off x="180183" y="3467894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" name="Line 13"/>
          <p:cNvSpPr>
            <a:spLocks noChangeShapeType="1"/>
          </p:cNvSpPr>
          <p:nvPr/>
        </p:nvSpPr>
        <p:spPr bwMode="auto">
          <a:xfrm flipH="1">
            <a:off x="621507" y="3486944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6" name="Text Box 14"/>
          <p:cNvSpPr txBox="1">
            <a:spLocks noChangeArrowheads="1"/>
          </p:cNvSpPr>
          <p:nvPr/>
        </p:nvSpPr>
        <p:spPr bwMode="auto">
          <a:xfrm>
            <a:off x="507207" y="3334544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207" name="Line 25"/>
          <p:cNvSpPr>
            <a:spLocks noChangeShapeType="1"/>
          </p:cNvSpPr>
          <p:nvPr/>
        </p:nvSpPr>
        <p:spPr bwMode="auto">
          <a:xfrm>
            <a:off x="505620" y="3142457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8" name="Text Box 26"/>
          <p:cNvSpPr txBox="1">
            <a:spLocks noChangeArrowheads="1"/>
          </p:cNvSpPr>
          <p:nvPr/>
        </p:nvSpPr>
        <p:spPr bwMode="auto">
          <a:xfrm>
            <a:off x="250746" y="2950369"/>
            <a:ext cx="4764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smtClean="0"/>
              <a:t>PCSel</a:t>
            </a:r>
            <a:endParaRPr lang="en-US" altLang="en-US" u="sng" dirty="0"/>
          </a:p>
        </p:txBody>
      </p:sp>
      <p:sp>
        <p:nvSpPr>
          <p:cNvPr id="209" name="Text Box 192"/>
          <p:cNvSpPr txBox="1">
            <a:spLocks noChangeArrowheads="1"/>
          </p:cNvSpPr>
          <p:nvPr/>
        </p:nvSpPr>
        <p:spPr bwMode="auto">
          <a:xfrm>
            <a:off x="310357" y="3266282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210" name="Text Box 193"/>
          <p:cNvSpPr txBox="1">
            <a:spLocks noChangeArrowheads="1"/>
          </p:cNvSpPr>
          <p:nvPr/>
        </p:nvSpPr>
        <p:spPr bwMode="auto">
          <a:xfrm>
            <a:off x="315120" y="3602832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211" name="Text Box 14"/>
          <p:cNvSpPr txBox="1">
            <a:spLocks noChangeArrowheads="1"/>
          </p:cNvSpPr>
          <p:nvPr/>
        </p:nvSpPr>
        <p:spPr bwMode="auto">
          <a:xfrm>
            <a:off x="538957" y="4242446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212" name="Line 133"/>
          <p:cNvSpPr>
            <a:spLocks noChangeShapeType="1"/>
          </p:cNvSpPr>
          <p:nvPr/>
        </p:nvSpPr>
        <p:spPr bwMode="auto">
          <a:xfrm flipV="1">
            <a:off x="269875" y="3381708"/>
            <a:ext cx="121445" cy="5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3" name="Line 135"/>
          <p:cNvSpPr>
            <a:spLocks noChangeShapeType="1"/>
          </p:cNvSpPr>
          <p:nvPr/>
        </p:nvSpPr>
        <p:spPr bwMode="auto">
          <a:xfrm flipV="1">
            <a:off x="890588" y="4849962"/>
            <a:ext cx="0" cy="25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4" name="Line 130"/>
          <p:cNvSpPr>
            <a:spLocks noChangeShapeType="1"/>
          </p:cNvSpPr>
          <p:nvPr/>
        </p:nvSpPr>
        <p:spPr bwMode="auto">
          <a:xfrm flipV="1">
            <a:off x="279566" y="5105400"/>
            <a:ext cx="6042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" name="Line 124"/>
          <p:cNvSpPr>
            <a:spLocks noChangeShapeType="1"/>
          </p:cNvSpPr>
          <p:nvPr/>
        </p:nvSpPr>
        <p:spPr bwMode="auto">
          <a:xfrm>
            <a:off x="279566" y="3698875"/>
            <a:ext cx="0" cy="1409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6" name="Line 133"/>
          <p:cNvSpPr>
            <a:spLocks noChangeShapeType="1"/>
          </p:cNvSpPr>
          <p:nvPr/>
        </p:nvSpPr>
        <p:spPr bwMode="auto">
          <a:xfrm flipV="1">
            <a:off x="269875" y="3698875"/>
            <a:ext cx="121445" cy="5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2" name="Rectangle 27"/>
          <p:cNvSpPr>
            <a:spLocks noChangeArrowheads="1"/>
          </p:cNvSpPr>
          <p:nvPr/>
        </p:nvSpPr>
        <p:spPr bwMode="auto">
          <a:xfrm>
            <a:off x="2772569" y="2401887"/>
            <a:ext cx="192087" cy="126841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IR1</a:t>
            </a:r>
            <a:endParaRPr lang="en-US" altLang="en-US" dirty="0"/>
          </a:p>
        </p:txBody>
      </p:sp>
      <p:sp>
        <p:nvSpPr>
          <p:cNvPr id="193" name="Line 34"/>
          <p:cNvSpPr>
            <a:spLocks noChangeShapeType="1"/>
          </p:cNvSpPr>
          <p:nvPr/>
        </p:nvSpPr>
        <p:spPr bwMode="auto">
          <a:xfrm flipV="1">
            <a:off x="2973385" y="3045619"/>
            <a:ext cx="354014" cy="21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" name="Line 163"/>
          <p:cNvSpPr>
            <a:spLocks noChangeShapeType="1"/>
          </p:cNvSpPr>
          <p:nvPr/>
        </p:nvSpPr>
        <p:spPr bwMode="auto">
          <a:xfrm>
            <a:off x="2859574" y="1507596"/>
            <a:ext cx="9038" cy="8878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6" name="Rectangle 27"/>
          <p:cNvSpPr>
            <a:spLocks noChangeArrowheads="1"/>
          </p:cNvSpPr>
          <p:nvPr/>
        </p:nvSpPr>
        <p:spPr bwMode="auto">
          <a:xfrm>
            <a:off x="5835649" y="1684339"/>
            <a:ext cx="192087" cy="469106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IR3</a:t>
            </a:r>
            <a:endParaRPr lang="en-US" altLang="en-US" dirty="0"/>
          </a:p>
        </p:txBody>
      </p:sp>
      <p:sp>
        <p:nvSpPr>
          <p:cNvPr id="197" name="Line 105"/>
          <p:cNvSpPr>
            <a:spLocks noChangeShapeType="1"/>
          </p:cNvSpPr>
          <p:nvPr/>
        </p:nvSpPr>
        <p:spPr bwMode="auto">
          <a:xfrm>
            <a:off x="3596480" y="1848644"/>
            <a:ext cx="5037" cy="1209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8" name="Line 104"/>
          <p:cNvSpPr>
            <a:spLocks noChangeShapeType="1"/>
          </p:cNvSpPr>
          <p:nvPr/>
        </p:nvSpPr>
        <p:spPr bwMode="auto">
          <a:xfrm>
            <a:off x="3596479" y="1848644"/>
            <a:ext cx="22391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9" name="Line 109"/>
          <p:cNvSpPr>
            <a:spLocks noChangeShapeType="1"/>
          </p:cNvSpPr>
          <p:nvPr/>
        </p:nvSpPr>
        <p:spPr bwMode="auto">
          <a:xfrm flipH="1">
            <a:off x="5268393" y="1757449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4" name="Text Box 110"/>
          <p:cNvSpPr txBox="1">
            <a:spLocks noChangeArrowheads="1"/>
          </p:cNvSpPr>
          <p:nvPr/>
        </p:nvSpPr>
        <p:spPr bwMode="auto">
          <a:xfrm>
            <a:off x="5115067" y="1684339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18" name="Line 163"/>
          <p:cNvSpPr>
            <a:spLocks noChangeShapeType="1"/>
          </p:cNvSpPr>
          <p:nvPr/>
        </p:nvSpPr>
        <p:spPr bwMode="auto">
          <a:xfrm>
            <a:off x="5922000" y="1422641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9" name="Text Box 164"/>
          <p:cNvSpPr txBox="1">
            <a:spLocks noChangeArrowheads="1"/>
          </p:cNvSpPr>
          <p:nvPr/>
        </p:nvSpPr>
        <p:spPr bwMode="auto">
          <a:xfrm>
            <a:off x="5724591" y="731044"/>
            <a:ext cx="42672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S3Ld</a:t>
            </a:r>
            <a:endParaRPr lang="en-US" altLang="en-US" u="sng" dirty="0"/>
          </a:p>
        </p:txBody>
      </p:sp>
      <p:sp>
        <p:nvSpPr>
          <p:cNvPr id="220" name="Line 163"/>
          <p:cNvSpPr>
            <a:spLocks noChangeShapeType="1"/>
          </p:cNvSpPr>
          <p:nvPr/>
        </p:nvSpPr>
        <p:spPr bwMode="auto">
          <a:xfrm>
            <a:off x="5931692" y="2162175"/>
            <a:ext cx="0" cy="125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1" name="Line 163"/>
          <p:cNvSpPr>
            <a:spLocks noChangeShapeType="1"/>
          </p:cNvSpPr>
          <p:nvPr/>
        </p:nvSpPr>
        <p:spPr bwMode="auto">
          <a:xfrm>
            <a:off x="5931692" y="2807494"/>
            <a:ext cx="0" cy="125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7" name="Rectangle 27"/>
          <p:cNvSpPr>
            <a:spLocks noChangeArrowheads="1"/>
          </p:cNvSpPr>
          <p:nvPr/>
        </p:nvSpPr>
        <p:spPr bwMode="auto">
          <a:xfrm>
            <a:off x="8712363" y="1683040"/>
            <a:ext cx="192087" cy="469106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IR4</a:t>
            </a:r>
            <a:endParaRPr lang="en-US" altLang="en-US" dirty="0"/>
          </a:p>
        </p:txBody>
      </p:sp>
      <p:sp>
        <p:nvSpPr>
          <p:cNvPr id="222" name="Line 163"/>
          <p:cNvSpPr>
            <a:spLocks noChangeShapeType="1"/>
          </p:cNvSpPr>
          <p:nvPr/>
        </p:nvSpPr>
        <p:spPr bwMode="auto">
          <a:xfrm>
            <a:off x="8798714" y="1421342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3" name="Text Box 164"/>
          <p:cNvSpPr txBox="1">
            <a:spLocks noChangeArrowheads="1"/>
          </p:cNvSpPr>
          <p:nvPr/>
        </p:nvSpPr>
        <p:spPr bwMode="auto">
          <a:xfrm>
            <a:off x="8586159" y="1205442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IR4ld</a:t>
            </a:r>
            <a:endParaRPr lang="en-US" altLang="en-US" u="sng" dirty="0"/>
          </a:p>
        </p:txBody>
      </p:sp>
      <p:sp>
        <p:nvSpPr>
          <p:cNvPr id="224" name="Line 163"/>
          <p:cNvSpPr>
            <a:spLocks noChangeShapeType="1"/>
          </p:cNvSpPr>
          <p:nvPr/>
        </p:nvSpPr>
        <p:spPr bwMode="auto">
          <a:xfrm>
            <a:off x="8808405" y="2160876"/>
            <a:ext cx="9361" cy="482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" name="Line 104"/>
          <p:cNvSpPr>
            <a:spLocks noChangeShapeType="1"/>
          </p:cNvSpPr>
          <p:nvPr/>
        </p:nvSpPr>
        <p:spPr bwMode="auto">
          <a:xfrm>
            <a:off x="6016625" y="1856083"/>
            <a:ext cx="2695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6" name="Line 109"/>
          <p:cNvSpPr>
            <a:spLocks noChangeShapeType="1"/>
          </p:cNvSpPr>
          <p:nvPr/>
        </p:nvSpPr>
        <p:spPr bwMode="auto">
          <a:xfrm flipH="1">
            <a:off x="7390340" y="1749510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7" name="Text Box 110"/>
          <p:cNvSpPr txBox="1">
            <a:spLocks noChangeArrowheads="1"/>
          </p:cNvSpPr>
          <p:nvPr/>
        </p:nvSpPr>
        <p:spPr bwMode="auto">
          <a:xfrm>
            <a:off x="7237014" y="16764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29" name="Line 151"/>
          <p:cNvSpPr>
            <a:spLocks noChangeShapeType="1"/>
          </p:cNvSpPr>
          <p:nvPr/>
        </p:nvSpPr>
        <p:spPr bwMode="auto">
          <a:xfrm flipV="1">
            <a:off x="8904450" y="1783556"/>
            <a:ext cx="1150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0" name="Line 150"/>
          <p:cNvSpPr>
            <a:spLocks noChangeShapeType="1"/>
          </p:cNvSpPr>
          <p:nvPr/>
        </p:nvSpPr>
        <p:spPr bwMode="auto">
          <a:xfrm flipH="1" flipV="1">
            <a:off x="9019543" y="971550"/>
            <a:ext cx="9361" cy="8120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1" name="Line 149"/>
          <p:cNvSpPr>
            <a:spLocks noChangeShapeType="1"/>
          </p:cNvSpPr>
          <p:nvPr/>
        </p:nvSpPr>
        <p:spPr bwMode="auto">
          <a:xfrm>
            <a:off x="4162423" y="971548"/>
            <a:ext cx="4866481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4" name="Text Box 94"/>
          <p:cNvSpPr txBox="1">
            <a:spLocks noChangeArrowheads="1"/>
          </p:cNvSpPr>
          <p:nvPr/>
        </p:nvSpPr>
        <p:spPr bwMode="auto">
          <a:xfrm>
            <a:off x="6708774" y="787398"/>
            <a:ext cx="203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2</a:t>
            </a:r>
          </a:p>
        </p:txBody>
      </p:sp>
      <p:sp>
        <p:nvSpPr>
          <p:cNvPr id="235" name="Line 116"/>
          <p:cNvSpPr>
            <a:spLocks noChangeShapeType="1"/>
          </p:cNvSpPr>
          <p:nvPr/>
        </p:nvSpPr>
        <p:spPr bwMode="auto">
          <a:xfrm flipH="1">
            <a:off x="6834186" y="894554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" name="AutoShape 11"/>
          <p:cNvSpPr>
            <a:spLocks noChangeArrowheads="1"/>
          </p:cNvSpPr>
          <p:nvPr/>
        </p:nvSpPr>
        <p:spPr bwMode="auto">
          <a:xfrm rot="16200000">
            <a:off x="5202920" y="2361472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7" name="Line 12"/>
          <p:cNvSpPr>
            <a:spLocks noChangeShapeType="1"/>
          </p:cNvSpPr>
          <p:nvPr/>
        </p:nvSpPr>
        <p:spPr bwMode="auto">
          <a:xfrm>
            <a:off x="5606144" y="2458310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8" name="Line 13"/>
          <p:cNvSpPr>
            <a:spLocks noChangeShapeType="1"/>
          </p:cNvSpPr>
          <p:nvPr/>
        </p:nvSpPr>
        <p:spPr bwMode="auto">
          <a:xfrm flipH="1">
            <a:off x="5644244" y="2380522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9" name="Text Box 14"/>
          <p:cNvSpPr txBox="1">
            <a:spLocks noChangeArrowheads="1"/>
          </p:cNvSpPr>
          <p:nvPr/>
        </p:nvSpPr>
        <p:spPr bwMode="auto">
          <a:xfrm>
            <a:off x="5529944" y="2228122"/>
            <a:ext cx="24130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40" name="Text Box 192"/>
          <p:cNvSpPr txBox="1">
            <a:spLocks noChangeArrowheads="1"/>
          </p:cNvSpPr>
          <p:nvPr/>
        </p:nvSpPr>
        <p:spPr bwMode="auto">
          <a:xfrm>
            <a:off x="5351572" y="2202840"/>
            <a:ext cx="24237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</a:t>
            </a:r>
            <a:endParaRPr lang="en-US" altLang="en-US" dirty="0"/>
          </a:p>
        </p:txBody>
      </p:sp>
      <p:sp>
        <p:nvSpPr>
          <p:cNvPr id="241" name="Text Box 193"/>
          <p:cNvSpPr txBox="1">
            <a:spLocks noChangeArrowheads="1"/>
          </p:cNvSpPr>
          <p:nvPr/>
        </p:nvSpPr>
        <p:spPr bwMode="auto">
          <a:xfrm>
            <a:off x="5358584" y="2496410"/>
            <a:ext cx="24237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243" name="AutoShape 11"/>
          <p:cNvSpPr>
            <a:spLocks noChangeArrowheads="1"/>
          </p:cNvSpPr>
          <p:nvPr/>
        </p:nvSpPr>
        <p:spPr bwMode="auto">
          <a:xfrm rot="16200000">
            <a:off x="5205413" y="3017043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4" name="Line 12"/>
          <p:cNvSpPr>
            <a:spLocks noChangeShapeType="1"/>
          </p:cNvSpPr>
          <p:nvPr/>
        </p:nvSpPr>
        <p:spPr bwMode="auto">
          <a:xfrm>
            <a:off x="5608637" y="3113881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" name="Line 13"/>
          <p:cNvSpPr>
            <a:spLocks noChangeShapeType="1"/>
          </p:cNvSpPr>
          <p:nvPr/>
        </p:nvSpPr>
        <p:spPr bwMode="auto">
          <a:xfrm flipH="1">
            <a:off x="5646737" y="3036093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" name="Text Box 14"/>
          <p:cNvSpPr txBox="1">
            <a:spLocks noChangeArrowheads="1"/>
          </p:cNvSpPr>
          <p:nvPr/>
        </p:nvSpPr>
        <p:spPr bwMode="auto">
          <a:xfrm>
            <a:off x="5532437" y="2883693"/>
            <a:ext cx="24130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47" name="Text Box 192"/>
          <p:cNvSpPr txBox="1">
            <a:spLocks noChangeArrowheads="1"/>
          </p:cNvSpPr>
          <p:nvPr/>
        </p:nvSpPr>
        <p:spPr bwMode="auto">
          <a:xfrm>
            <a:off x="5360371" y="2859820"/>
            <a:ext cx="24237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n-US" dirty="0" smtClean="0"/>
              <a:t>0</a:t>
            </a:r>
            <a:endParaRPr lang="en-US" altLang="en-US" dirty="0"/>
          </a:p>
        </p:txBody>
      </p:sp>
      <p:sp>
        <p:nvSpPr>
          <p:cNvPr id="248" name="Text Box 193"/>
          <p:cNvSpPr txBox="1">
            <a:spLocks noChangeArrowheads="1"/>
          </p:cNvSpPr>
          <p:nvPr/>
        </p:nvSpPr>
        <p:spPr bwMode="auto">
          <a:xfrm>
            <a:off x="5334000" y="3135584"/>
            <a:ext cx="24237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249" name="Line 135"/>
          <p:cNvSpPr>
            <a:spLocks noChangeShapeType="1"/>
          </p:cNvSpPr>
          <p:nvPr/>
        </p:nvSpPr>
        <p:spPr bwMode="auto">
          <a:xfrm flipV="1">
            <a:off x="5229224" y="2279253"/>
            <a:ext cx="13950" cy="26984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3" name="AutoShape 11"/>
          <p:cNvSpPr>
            <a:spLocks noChangeArrowheads="1"/>
          </p:cNvSpPr>
          <p:nvPr/>
        </p:nvSpPr>
        <p:spPr bwMode="auto">
          <a:xfrm rot="16200000">
            <a:off x="6563518" y="2364582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2" name="Line 12"/>
          <p:cNvSpPr>
            <a:spLocks noChangeShapeType="1"/>
          </p:cNvSpPr>
          <p:nvPr/>
        </p:nvSpPr>
        <p:spPr bwMode="auto">
          <a:xfrm>
            <a:off x="6958011" y="2551907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" name="Line 13"/>
          <p:cNvSpPr>
            <a:spLocks noChangeShapeType="1"/>
          </p:cNvSpPr>
          <p:nvPr/>
        </p:nvSpPr>
        <p:spPr bwMode="auto">
          <a:xfrm flipH="1">
            <a:off x="6996111" y="2474119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4" name="Text Box 14"/>
          <p:cNvSpPr txBox="1">
            <a:spLocks noChangeArrowheads="1"/>
          </p:cNvSpPr>
          <p:nvPr/>
        </p:nvSpPr>
        <p:spPr bwMode="auto">
          <a:xfrm>
            <a:off x="6881811" y="2321719"/>
            <a:ext cx="24130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55" name="Text Box 192"/>
          <p:cNvSpPr txBox="1">
            <a:spLocks noChangeArrowheads="1"/>
          </p:cNvSpPr>
          <p:nvPr/>
        </p:nvSpPr>
        <p:spPr bwMode="auto">
          <a:xfrm>
            <a:off x="6681597" y="2159860"/>
            <a:ext cx="300083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00</a:t>
            </a:r>
            <a:endParaRPr lang="en-US" altLang="en-US" dirty="0"/>
          </a:p>
        </p:txBody>
      </p:sp>
      <p:sp>
        <p:nvSpPr>
          <p:cNvPr id="256" name="Text Box 193"/>
          <p:cNvSpPr txBox="1">
            <a:spLocks noChangeArrowheads="1"/>
          </p:cNvSpPr>
          <p:nvPr/>
        </p:nvSpPr>
        <p:spPr bwMode="auto">
          <a:xfrm>
            <a:off x="6681044" y="2496410"/>
            <a:ext cx="300083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10</a:t>
            </a:r>
            <a:endParaRPr lang="en-US" altLang="en-US" dirty="0"/>
          </a:p>
        </p:txBody>
      </p:sp>
      <p:sp>
        <p:nvSpPr>
          <p:cNvPr id="257" name="Line 75"/>
          <p:cNvSpPr>
            <a:spLocks noChangeShapeType="1"/>
          </p:cNvSpPr>
          <p:nvPr/>
        </p:nvSpPr>
        <p:spPr bwMode="auto">
          <a:xfrm flipV="1">
            <a:off x="6378379" y="2279252"/>
            <a:ext cx="405414" cy="80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8" name="Line 75"/>
          <p:cNvSpPr>
            <a:spLocks noChangeShapeType="1"/>
          </p:cNvSpPr>
          <p:nvPr/>
        </p:nvSpPr>
        <p:spPr bwMode="auto">
          <a:xfrm flipV="1">
            <a:off x="6366317" y="3579940"/>
            <a:ext cx="305206" cy="80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9" name="Line 150"/>
          <p:cNvSpPr>
            <a:spLocks noChangeShapeType="1"/>
          </p:cNvSpPr>
          <p:nvPr/>
        </p:nvSpPr>
        <p:spPr bwMode="auto">
          <a:xfrm flipH="1" flipV="1">
            <a:off x="6373811" y="2279253"/>
            <a:ext cx="9136" cy="27026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0" name="Text Box 198"/>
          <p:cNvSpPr txBox="1">
            <a:spLocks noChangeArrowheads="1"/>
          </p:cNvSpPr>
          <p:nvPr/>
        </p:nvSpPr>
        <p:spPr bwMode="auto">
          <a:xfrm>
            <a:off x="6587411" y="3454856"/>
            <a:ext cx="35779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111</a:t>
            </a:r>
            <a:endParaRPr lang="en-US" altLang="en-US" dirty="0"/>
          </a:p>
        </p:txBody>
      </p:sp>
      <p:sp>
        <p:nvSpPr>
          <p:cNvPr id="261" name="Line 88"/>
          <p:cNvSpPr>
            <a:spLocks noChangeShapeType="1"/>
          </p:cNvSpPr>
          <p:nvPr/>
        </p:nvSpPr>
        <p:spPr bwMode="auto">
          <a:xfrm>
            <a:off x="6890009" y="201064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2" name="Text Box 89"/>
          <p:cNvSpPr txBox="1">
            <a:spLocks noChangeArrowheads="1"/>
          </p:cNvSpPr>
          <p:nvPr/>
        </p:nvSpPr>
        <p:spPr bwMode="auto">
          <a:xfrm>
            <a:off x="6662524" y="1865995"/>
            <a:ext cx="4427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ALU1</a:t>
            </a:r>
            <a:endParaRPr lang="en-US" altLang="en-US" u="sng" dirty="0"/>
          </a:p>
        </p:txBody>
      </p:sp>
      <p:sp>
        <p:nvSpPr>
          <p:cNvPr id="242" name="Rectangle 8"/>
          <p:cNvSpPr>
            <a:spLocks noChangeArrowheads="1"/>
          </p:cNvSpPr>
          <p:nvPr/>
        </p:nvSpPr>
        <p:spPr bwMode="auto">
          <a:xfrm>
            <a:off x="6712440" y="5105400"/>
            <a:ext cx="1268412" cy="1190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63" name="Text Box 9"/>
          <p:cNvSpPr txBox="1">
            <a:spLocks noChangeArrowheads="1"/>
          </p:cNvSpPr>
          <p:nvPr/>
        </p:nvSpPr>
        <p:spPr bwMode="auto">
          <a:xfrm>
            <a:off x="7048990" y="5540375"/>
            <a:ext cx="669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Memory</a:t>
            </a:r>
          </a:p>
        </p:txBody>
      </p:sp>
      <p:sp>
        <p:nvSpPr>
          <p:cNvPr id="264" name="Line 12"/>
          <p:cNvSpPr>
            <a:spLocks noChangeShapeType="1"/>
          </p:cNvSpPr>
          <p:nvPr/>
        </p:nvSpPr>
        <p:spPr bwMode="auto">
          <a:xfrm>
            <a:off x="6170611" y="5288756"/>
            <a:ext cx="541829" cy="87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5" name="Line 13"/>
          <p:cNvSpPr>
            <a:spLocks noChangeShapeType="1"/>
          </p:cNvSpPr>
          <p:nvPr/>
        </p:nvSpPr>
        <p:spPr bwMode="auto">
          <a:xfrm flipH="1">
            <a:off x="6214267" y="5229483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6" name="Text Box 18"/>
          <p:cNvSpPr txBox="1">
            <a:spLocks noChangeArrowheads="1"/>
          </p:cNvSpPr>
          <p:nvPr/>
        </p:nvSpPr>
        <p:spPr bwMode="auto">
          <a:xfrm>
            <a:off x="6712440" y="5181600"/>
            <a:ext cx="4714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ADDR</a:t>
            </a:r>
          </a:p>
        </p:txBody>
      </p:sp>
      <p:sp>
        <p:nvSpPr>
          <p:cNvPr id="267" name="Text Box 19"/>
          <p:cNvSpPr txBox="1">
            <a:spLocks noChangeArrowheads="1"/>
          </p:cNvSpPr>
          <p:nvPr/>
        </p:nvSpPr>
        <p:spPr bwMode="auto">
          <a:xfrm>
            <a:off x="7366490" y="5988050"/>
            <a:ext cx="6000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Data_out</a:t>
            </a:r>
          </a:p>
        </p:txBody>
      </p:sp>
      <p:sp>
        <p:nvSpPr>
          <p:cNvPr id="268" name="Text Box 20"/>
          <p:cNvSpPr txBox="1">
            <a:spLocks noChangeArrowheads="1"/>
          </p:cNvSpPr>
          <p:nvPr/>
        </p:nvSpPr>
        <p:spPr bwMode="auto">
          <a:xfrm>
            <a:off x="6674340" y="5988050"/>
            <a:ext cx="5365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Data_in</a:t>
            </a:r>
          </a:p>
        </p:txBody>
      </p:sp>
      <p:sp>
        <p:nvSpPr>
          <p:cNvPr id="269" name="Line 21"/>
          <p:cNvSpPr>
            <a:spLocks noChangeShapeType="1"/>
          </p:cNvSpPr>
          <p:nvPr/>
        </p:nvSpPr>
        <p:spPr bwMode="auto">
          <a:xfrm>
            <a:off x="6942627" y="4913313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0" name="Line 22"/>
          <p:cNvSpPr>
            <a:spLocks noChangeShapeType="1"/>
          </p:cNvSpPr>
          <p:nvPr/>
        </p:nvSpPr>
        <p:spPr bwMode="auto">
          <a:xfrm>
            <a:off x="7710977" y="4913313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1" name="Text Box 23"/>
          <p:cNvSpPr txBox="1">
            <a:spLocks noChangeArrowheads="1"/>
          </p:cNvSpPr>
          <p:nvPr/>
        </p:nvSpPr>
        <p:spPr bwMode="auto">
          <a:xfrm>
            <a:off x="6598140" y="4721225"/>
            <a:ext cx="6540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MemRead</a:t>
            </a:r>
          </a:p>
        </p:txBody>
      </p:sp>
      <p:sp>
        <p:nvSpPr>
          <p:cNvPr id="272" name="Text Box 24"/>
          <p:cNvSpPr txBox="1">
            <a:spLocks noChangeArrowheads="1"/>
          </p:cNvSpPr>
          <p:nvPr/>
        </p:nvSpPr>
        <p:spPr bwMode="auto">
          <a:xfrm>
            <a:off x="7404590" y="4721225"/>
            <a:ext cx="6461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MemWrite</a:t>
            </a:r>
          </a:p>
        </p:txBody>
      </p:sp>
      <p:sp>
        <p:nvSpPr>
          <p:cNvPr id="276" name="Line 12"/>
          <p:cNvSpPr>
            <a:spLocks noChangeShapeType="1"/>
          </p:cNvSpPr>
          <p:nvPr/>
        </p:nvSpPr>
        <p:spPr bwMode="auto">
          <a:xfrm flipV="1">
            <a:off x="6084703" y="6172198"/>
            <a:ext cx="624072" cy="26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9" name="Line 153"/>
          <p:cNvSpPr>
            <a:spLocks noChangeShapeType="1"/>
          </p:cNvSpPr>
          <p:nvPr/>
        </p:nvSpPr>
        <p:spPr bwMode="auto">
          <a:xfrm flipV="1">
            <a:off x="2418814" y="4081464"/>
            <a:ext cx="160873" cy="31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0" name="Line 50"/>
          <p:cNvSpPr>
            <a:spLocks noChangeShapeType="1"/>
          </p:cNvSpPr>
          <p:nvPr/>
        </p:nvSpPr>
        <p:spPr bwMode="auto">
          <a:xfrm>
            <a:off x="5233192" y="2954022"/>
            <a:ext cx="183358" cy="80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5" name="Line 12"/>
          <p:cNvSpPr>
            <a:spLocks noChangeShapeType="1"/>
          </p:cNvSpPr>
          <p:nvPr/>
        </p:nvSpPr>
        <p:spPr bwMode="auto">
          <a:xfrm flipV="1">
            <a:off x="7980852" y="6095205"/>
            <a:ext cx="186997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3" name="AutoShape 11"/>
          <p:cNvSpPr>
            <a:spLocks noChangeArrowheads="1"/>
          </p:cNvSpPr>
          <p:nvPr/>
        </p:nvSpPr>
        <p:spPr bwMode="auto">
          <a:xfrm rot="16200000">
            <a:off x="8068844" y="2860787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4" name="Text Box 192"/>
          <p:cNvSpPr txBox="1">
            <a:spLocks noChangeArrowheads="1"/>
          </p:cNvSpPr>
          <p:nvPr/>
        </p:nvSpPr>
        <p:spPr bwMode="auto">
          <a:xfrm>
            <a:off x="8215777" y="2680156"/>
            <a:ext cx="24237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</a:t>
            </a:r>
            <a:endParaRPr lang="en-US" altLang="en-US" dirty="0"/>
          </a:p>
        </p:txBody>
      </p:sp>
      <p:sp>
        <p:nvSpPr>
          <p:cNvPr id="291" name="Text Box 193"/>
          <p:cNvSpPr txBox="1">
            <a:spLocks noChangeArrowheads="1"/>
          </p:cNvSpPr>
          <p:nvPr/>
        </p:nvSpPr>
        <p:spPr bwMode="auto">
          <a:xfrm>
            <a:off x="8215224" y="2992615"/>
            <a:ext cx="24237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292" name="Line 88"/>
          <p:cNvSpPr>
            <a:spLocks noChangeShapeType="1"/>
          </p:cNvSpPr>
          <p:nvPr/>
        </p:nvSpPr>
        <p:spPr bwMode="auto">
          <a:xfrm>
            <a:off x="8395335" y="250684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3" name="Text Box 89"/>
          <p:cNvSpPr txBox="1">
            <a:spLocks noChangeArrowheads="1"/>
          </p:cNvSpPr>
          <p:nvPr/>
        </p:nvSpPr>
        <p:spPr bwMode="auto">
          <a:xfrm>
            <a:off x="8167850" y="2362200"/>
            <a:ext cx="4427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ALU1</a:t>
            </a:r>
            <a:endParaRPr lang="en-US" altLang="en-US" u="sng" dirty="0"/>
          </a:p>
        </p:txBody>
      </p:sp>
      <p:sp>
        <p:nvSpPr>
          <p:cNvPr id="295" name="Line 50"/>
          <p:cNvSpPr>
            <a:spLocks noChangeShapeType="1"/>
          </p:cNvSpPr>
          <p:nvPr/>
        </p:nvSpPr>
        <p:spPr bwMode="auto">
          <a:xfrm>
            <a:off x="5236937" y="2287299"/>
            <a:ext cx="183358" cy="80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6" name="Line 12"/>
          <p:cNvSpPr>
            <a:spLocks noChangeShapeType="1"/>
          </p:cNvSpPr>
          <p:nvPr/>
        </p:nvSpPr>
        <p:spPr bwMode="auto">
          <a:xfrm flipV="1">
            <a:off x="7954708" y="2778223"/>
            <a:ext cx="3496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" name="Line 150"/>
          <p:cNvSpPr>
            <a:spLocks noChangeShapeType="1"/>
          </p:cNvSpPr>
          <p:nvPr/>
        </p:nvSpPr>
        <p:spPr bwMode="auto">
          <a:xfrm flipV="1">
            <a:off x="8167849" y="3097212"/>
            <a:ext cx="14575" cy="299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8" name="Line 12"/>
          <p:cNvSpPr>
            <a:spLocks noChangeShapeType="1"/>
          </p:cNvSpPr>
          <p:nvPr/>
        </p:nvSpPr>
        <p:spPr bwMode="auto">
          <a:xfrm flipV="1">
            <a:off x="8175136" y="3100336"/>
            <a:ext cx="129206" cy="22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9" name="Line 12"/>
          <p:cNvSpPr>
            <a:spLocks noChangeShapeType="1"/>
          </p:cNvSpPr>
          <p:nvPr/>
        </p:nvSpPr>
        <p:spPr bwMode="auto">
          <a:xfrm flipH="1" flipV="1">
            <a:off x="5115066" y="3486944"/>
            <a:ext cx="128107" cy="73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8" name="Line 183"/>
          <p:cNvSpPr>
            <a:spLocks noChangeShapeType="1"/>
          </p:cNvSpPr>
          <p:nvPr/>
        </p:nvSpPr>
        <p:spPr bwMode="auto">
          <a:xfrm flipH="1">
            <a:off x="6015310" y="1390877"/>
            <a:ext cx="582830" cy="10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0" name="Line 150"/>
          <p:cNvSpPr>
            <a:spLocks noChangeShapeType="1"/>
          </p:cNvSpPr>
          <p:nvPr/>
        </p:nvSpPr>
        <p:spPr bwMode="auto">
          <a:xfrm flipH="1" flipV="1">
            <a:off x="6587411" y="1401687"/>
            <a:ext cx="17388" cy="1027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1" name="Line 12"/>
          <p:cNvSpPr>
            <a:spLocks noChangeShapeType="1"/>
          </p:cNvSpPr>
          <p:nvPr/>
        </p:nvSpPr>
        <p:spPr bwMode="auto">
          <a:xfrm>
            <a:off x="6602640" y="2427839"/>
            <a:ext cx="174816" cy="10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2" name="Text Box 193"/>
          <p:cNvSpPr txBox="1">
            <a:spLocks noChangeArrowheads="1"/>
          </p:cNvSpPr>
          <p:nvPr/>
        </p:nvSpPr>
        <p:spPr bwMode="auto">
          <a:xfrm>
            <a:off x="6699685" y="2307264"/>
            <a:ext cx="300083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01</a:t>
            </a:r>
            <a:endParaRPr lang="en-US" altLang="en-US" dirty="0"/>
          </a:p>
        </p:txBody>
      </p:sp>
      <p:sp>
        <p:nvSpPr>
          <p:cNvPr id="275" name="Rectangle 27"/>
          <p:cNvSpPr>
            <a:spLocks noChangeArrowheads="1"/>
          </p:cNvSpPr>
          <p:nvPr/>
        </p:nvSpPr>
        <p:spPr bwMode="auto">
          <a:xfrm>
            <a:off x="5823224" y="1313164"/>
            <a:ext cx="192087" cy="204484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PC3</a:t>
            </a:r>
            <a:endParaRPr lang="en-US" altLang="en-US" dirty="0"/>
          </a:p>
        </p:txBody>
      </p:sp>
      <p:sp>
        <p:nvSpPr>
          <p:cNvPr id="278" name="Line 163"/>
          <p:cNvSpPr>
            <a:spLocks noChangeShapeType="1"/>
          </p:cNvSpPr>
          <p:nvPr/>
        </p:nvSpPr>
        <p:spPr bwMode="auto">
          <a:xfrm>
            <a:off x="5927793" y="1048542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1" name="Text Box 164"/>
          <p:cNvSpPr txBox="1">
            <a:spLocks noChangeArrowheads="1"/>
          </p:cNvSpPr>
          <p:nvPr/>
        </p:nvSpPr>
        <p:spPr bwMode="auto">
          <a:xfrm>
            <a:off x="3185752" y="717326"/>
            <a:ext cx="42672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S2Ld</a:t>
            </a:r>
            <a:endParaRPr lang="en-US" altLang="en-US" u="sng" dirty="0"/>
          </a:p>
        </p:txBody>
      </p:sp>
      <p:sp>
        <p:nvSpPr>
          <p:cNvPr id="282" name="Rectangle 27"/>
          <p:cNvSpPr>
            <a:spLocks noChangeArrowheads="1"/>
          </p:cNvSpPr>
          <p:nvPr/>
        </p:nvSpPr>
        <p:spPr bwMode="auto">
          <a:xfrm>
            <a:off x="3284385" y="1299446"/>
            <a:ext cx="192087" cy="204484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PC2</a:t>
            </a:r>
            <a:endParaRPr lang="en-US" altLang="en-US" dirty="0"/>
          </a:p>
        </p:txBody>
      </p:sp>
      <p:sp>
        <p:nvSpPr>
          <p:cNvPr id="283" name="Line 163"/>
          <p:cNvSpPr>
            <a:spLocks noChangeShapeType="1"/>
          </p:cNvSpPr>
          <p:nvPr/>
        </p:nvSpPr>
        <p:spPr bwMode="auto">
          <a:xfrm>
            <a:off x="3388954" y="1034824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6" name="Text Box 164"/>
          <p:cNvSpPr txBox="1">
            <a:spLocks noChangeArrowheads="1"/>
          </p:cNvSpPr>
          <p:nvPr/>
        </p:nvSpPr>
        <p:spPr bwMode="auto">
          <a:xfrm>
            <a:off x="2664898" y="720992"/>
            <a:ext cx="42672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S1Ld</a:t>
            </a:r>
            <a:endParaRPr lang="en-US" altLang="en-US" u="sng" dirty="0"/>
          </a:p>
        </p:txBody>
      </p:sp>
      <p:sp>
        <p:nvSpPr>
          <p:cNvPr id="287" name="Rectangle 27"/>
          <p:cNvSpPr>
            <a:spLocks noChangeArrowheads="1"/>
          </p:cNvSpPr>
          <p:nvPr/>
        </p:nvSpPr>
        <p:spPr bwMode="auto">
          <a:xfrm>
            <a:off x="2763531" y="1303112"/>
            <a:ext cx="192087" cy="204484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PC1</a:t>
            </a:r>
            <a:endParaRPr lang="en-US" altLang="en-US" dirty="0"/>
          </a:p>
        </p:txBody>
      </p:sp>
      <p:sp>
        <p:nvSpPr>
          <p:cNvPr id="288" name="Line 163"/>
          <p:cNvSpPr>
            <a:spLocks noChangeShapeType="1"/>
          </p:cNvSpPr>
          <p:nvPr/>
        </p:nvSpPr>
        <p:spPr bwMode="auto">
          <a:xfrm>
            <a:off x="2868100" y="1038490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9" name="Line 44"/>
          <p:cNvSpPr>
            <a:spLocks noChangeShapeType="1"/>
          </p:cNvSpPr>
          <p:nvPr/>
        </p:nvSpPr>
        <p:spPr bwMode="auto">
          <a:xfrm flipV="1">
            <a:off x="2958393" y="1404560"/>
            <a:ext cx="32599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" name="Line 44"/>
          <p:cNvSpPr>
            <a:spLocks noChangeShapeType="1"/>
          </p:cNvSpPr>
          <p:nvPr/>
        </p:nvSpPr>
        <p:spPr bwMode="auto">
          <a:xfrm flipV="1">
            <a:off x="3476472" y="1389290"/>
            <a:ext cx="236790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52625" y="1377553"/>
            <a:ext cx="2109867" cy="2213184"/>
            <a:chOff x="652625" y="1377553"/>
            <a:chExt cx="2109867" cy="2213184"/>
          </a:xfrm>
        </p:grpSpPr>
        <p:sp>
          <p:nvSpPr>
            <p:cNvPr id="274" name="Line 150"/>
            <p:cNvSpPr>
              <a:spLocks noChangeShapeType="1"/>
            </p:cNvSpPr>
            <p:nvPr/>
          </p:nvSpPr>
          <p:spPr bwMode="auto">
            <a:xfrm flipV="1">
              <a:off x="652625" y="1389290"/>
              <a:ext cx="7775" cy="2201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4" name="Line 44"/>
            <p:cNvSpPr>
              <a:spLocks noChangeShapeType="1"/>
            </p:cNvSpPr>
            <p:nvPr/>
          </p:nvSpPr>
          <p:spPr bwMode="auto">
            <a:xfrm>
              <a:off x="660401" y="1377553"/>
              <a:ext cx="2102091" cy="250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59607" y="272534"/>
            <a:ext cx="3528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How about ORI? </a:t>
            </a:r>
            <a:r>
              <a:rPr lang="en-US" dirty="0" smtClean="0"/>
              <a:t>Can it write to K1?</a:t>
            </a:r>
            <a:endParaRPr lang="en-US" b="1" dirty="0"/>
          </a:p>
        </p:txBody>
      </p:sp>
      <p:grpSp>
        <p:nvGrpSpPr>
          <p:cNvPr id="277" name="Group 276"/>
          <p:cNvGrpSpPr/>
          <p:nvPr/>
        </p:nvGrpSpPr>
        <p:grpSpPr>
          <a:xfrm>
            <a:off x="3733800" y="1828800"/>
            <a:ext cx="2006512" cy="2956220"/>
            <a:chOff x="4267200" y="1844380"/>
            <a:chExt cx="2006512" cy="2956220"/>
          </a:xfrm>
        </p:grpSpPr>
        <p:sp>
          <p:nvSpPr>
            <p:cNvPr id="300" name="Line 105"/>
            <p:cNvSpPr>
              <a:spLocks noChangeShapeType="1"/>
            </p:cNvSpPr>
            <p:nvPr/>
          </p:nvSpPr>
          <p:spPr bwMode="auto">
            <a:xfrm>
              <a:off x="4325002" y="3866536"/>
              <a:ext cx="0" cy="844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301" name="Line 88"/>
            <p:cNvSpPr>
              <a:spLocks noChangeShapeType="1"/>
            </p:cNvSpPr>
            <p:nvPr/>
          </p:nvSpPr>
          <p:spPr bwMode="auto">
            <a:xfrm>
              <a:off x="6035718" y="20081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2" name="Text Box 169"/>
            <p:cNvSpPr txBox="1">
              <a:spLocks noChangeArrowheads="1"/>
            </p:cNvSpPr>
            <p:nvPr/>
          </p:nvSpPr>
          <p:spPr bwMode="auto">
            <a:xfrm>
              <a:off x="5888670" y="1844380"/>
              <a:ext cx="38504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u="sng" dirty="0" smtClean="0"/>
                <a:t>R1B</a:t>
              </a:r>
              <a:endParaRPr lang="en-US" altLang="en-US" u="sng" dirty="0"/>
            </a:p>
          </p:txBody>
        </p:sp>
        <p:sp>
          <p:nvSpPr>
            <p:cNvPr id="303" name="Text Box 169"/>
            <p:cNvSpPr txBox="1">
              <a:spLocks noChangeArrowheads="1"/>
            </p:cNvSpPr>
            <p:nvPr/>
          </p:nvSpPr>
          <p:spPr bwMode="auto">
            <a:xfrm>
              <a:off x="5867400" y="3533210"/>
              <a:ext cx="38504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u="sng" dirty="0" smtClean="0"/>
                <a:t>R2B</a:t>
              </a:r>
              <a:endParaRPr lang="en-US" altLang="en-US" u="sng" dirty="0"/>
            </a:p>
          </p:txBody>
        </p:sp>
        <p:sp>
          <p:nvSpPr>
            <p:cNvPr id="304" name="Line 88"/>
            <p:cNvSpPr>
              <a:spLocks noChangeShapeType="1"/>
            </p:cNvSpPr>
            <p:nvPr/>
          </p:nvSpPr>
          <p:spPr bwMode="auto">
            <a:xfrm flipV="1">
              <a:off x="6065451" y="3314814"/>
              <a:ext cx="3921" cy="253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4267200" y="4538990"/>
              <a:ext cx="3690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IR3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542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76674" y="3097212"/>
            <a:ext cx="449263" cy="666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95338" y="3186107"/>
            <a:ext cx="190500" cy="730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PC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447800" y="3082925"/>
            <a:ext cx="990600" cy="1190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887148" y="3517900"/>
            <a:ext cx="3273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 dirty="0" smtClean="0"/>
              <a:t>IM</a:t>
            </a:r>
            <a:endParaRPr lang="en-US" altLang="en-US" sz="1000" b="1" dirty="0"/>
          </a:p>
        </p:txBody>
      </p:sp>
      <p:cxnSp>
        <p:nvCxnSpPr>
          <p:cNvPr id="12" name="AutoShape 15"/>
          <p:cNvCxnSpPr>
            <a:cxnSpLocks noChangeShapeType="1"/>
            <a:stCxn id="5" idx="3"/>
          </p:cNvCxnSpPr>
          <p:nvPr/>
        </p:nvCxnSpPr>
        <p:spPr bwMode="auto">
          <a:xfrm flipV="1">
            <a:off x="985838" y="3269772"/>
            <a:ext cx="461962" cy="28146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Line 16"/>
          <p:cNvSpPr>
            <a:spLocks noChangeShapeType="1"/>
          </p:cNvSpPr>
          <p:nvPr/>
        </p:nvSpPr>
        <p:spPr bwMode="auto">
          <a:xfrm flipH="1">
            <a:off x="1014413" y="3480594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936625" y="3295650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1464229" y="3153907"/>
            <a:ext cx="4714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ADDR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1838325" y="3950832"/>
            <a:ext cx="6000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Data_out</a:t>
            </a: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1920875" y="289083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1630742" y="2698750"/>
            <a:ext cx="54534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 smtClean="0"/>
              <a:t>IMRead</a:t>
            </a:r>
            <a:endParaRPr lang="en-US" altLang="en-US" u="sng" dirty="0"/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3327399" y="2428875"/>
            <a:ext cx="192087" cy="126841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3232703" y="2938463"/>
            <a:ext cx="3449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IR2</a:t>
            </a:r>
            <a:endParaRPr lang="en-US" altLang="en-US" dirty="0"/>
          </a:p>
        </p:txBody>
      </p:sp>
      <p:sp>
        <p:nvSpPr>
          <p:cNvPr id="29" name="Line 33"/>
          <p:cNvSpPr>
            <a:spLocks noChangeShapeType="1"/>
          </p:cNvSpPr>
          <p:nvPr/>
        </p:nvSpPr>
        <p:spPr bwMode="auto">
          <a:xfrm flipV="1">
            <a:off x="2579687" y="3044825"/>
            <a:ext cx="0" cy="1036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2579687" y="3044825"/>
            <a:ext cx="192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Line 35"/>
          <p:cNvSpPr>
            <a:spLocks noChangeShapeType="1"/>
          </p:cNvSpPr>
          <p:nvPr/>
        </p:nvSpPr>
        <p:spPr bwMode="auto">
          <a:xfrm flipH="1">
            <a:off x="2541587" y="3733800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2427287" y="35814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4325937" y="2428875"/>
            <a:ext cx="789130" cy="1190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4" name="AutoShape 38"/>
          <p:cNvSpPr>
            <a:spLocks noChangeArrowheads="1"/>
          </p:cNvSpPr>
          <p:nvPr/>
        </p:nvSpPr>
        <p:spPr bwMode="auto">
          <a:xfrm rot="16200000">
            <a:off x="3692523" y="2487613"/>
            <a:ext cx="614363" cy="192088"/>
          </a:xfrm>
          <a:custGeom>
            <a:avLst/>
            <a:gdLst>
              <a:gd name="T0" fmla="*/ 15289902 w 21600"/>
              <a:gd name="T1" fmla="*/ 854116 h 21600"/>
              <a:gd name="T2" fmla="*/ 8737095 w 21600"/>
              <a:gd name="T3" fmla="*/ 1708231 h 21600"/>
              <a:gd name="T4" fmla="*/ 2184260 w 21600"/>
              <a:gd name="T5" fmla="*/ 854116 h 21600"/>
              <a:gd name="T6" fmla="*/ 873709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" name="Line 39"/>
          <p:cNvSpPr>
            <a:spLocks noChangeShapeType="1"/>
          </p:cNvSpPr>
          <p:nvPr/>
        </p:nvSpPr>
        <p:spPr bwMode="auto">
          <a:xfrm>
            <a:off x="4095749" y="2584450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8" name="Line 42"/>
          <p:cNvSpPr>
            <a:spLocks noChangeShapeType="1"/>
          </p:cNvSpPr>
          <p:nvPr/>
        </p:nvSpPr>
        <p:spPr bwMode="auto">
          <a:xfrm>
            <a:off x="4017961" y="21621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3770311" y="1970088"/>
            <a:ext cx="4619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/>
              <a:t>R1Sel</a:t>
            </a:r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 flipV="1">
            <a:off x="3577670" y="2352675"/>
            <a:ext cx="32599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3" name="Line 47"/>
          <p:cNvSpPr>
            <a:spLocks noChangeShapeType="1"/>
          </p:cNvSpPr>
          <p:nvPr/>
        </p:nvSpPr>
        <p:spPr bwMode="auto">
          <a:xfrm>
            <a:off x="3749674" y="2774950"/>
            <a:ext cx="153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4" name="Text Box 48"/>
          <p:cNvSpPr txBox="1">
            <a:spLocks noChangeArrowheads="1"/>
          </p:cNvSpPr>
          <p:nvPr/>
        </p:nvSpPr>
        <p:spPr bwMode="auto">
          <a:xfrm>
            <a:off x="3597274" y="26606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5" name="Line 49"/>
          <p:cNvSpPr>
            <a:spLocks noChangeShapeType="1"/>
          </p:cNvSpPr>
          <p:nvPr/>
        </p:nvSpPr>
        <p:spPr bwMode="auto">
          <a:xfrm>
            <a:off x="3519486" y="3044825"/>
            <a:ext cx="806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6" name="Line 50"/>
          <p:cNvSpPr>
            <a:spLocks noChangeShapeType="1"/>
          </p:cNvSpPr>
          <p:nvPr/>
        </p:nvSpPr>
        <p:spPr bwMode="auto">
          <a:xfrm>
            <a:off x="4173536" y="3505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7" name="Line 51"/>
          <p:cNvSpPr>
            <a:spLocks noChangeShapeType="1"/>
          </p:cNvSpPr>
          <p:nvPr/>
        </p:nvSpPr>
        <p:spPr bwMode="auto">
          <a:xfrm>
            <a:off x="4162424" y="990601"/>
            <a:ext cx="11112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" name="Text Box 52"/>
          <p:cNvSpPr txBox="1">
            <a:spLocks noChangeArrowheads="1"/>
          </p:cNvSpPr>
          <p:nvPr/>
        </p:nvSpPr>
        <p:spPr bwMode="auto">
          <a:xfrm>
            <a:off x="4287836" y="2468563"/>
            <a:ext cx="3889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reg1</a:t>
            </a:r>
          </a:p>
        </p:txBody>
      </p: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4287836" y="2928938"/>
            <a:ext cx="3889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reg2</a:t>
            </a:r>
          </a:p>
        </p:txBody>
      </p:sp>
      <p:sp>
        <p:nvSpPr>
          <p:cNvPr id="50" name="Text Box 54"/>
          <p:cNvSpPr txBox="1">
            <a:spLocks noChangeArrowheads="1"/>
          </p:cNvSpPr>
          <p:nvPr/>
        </p:nvSpPr>
        <p:spPr bwMode="auto">
          <a:xfrm>
            <a:off x="4287836" y="3389313"/>
            <a:ext cx="4048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regw</a:t>
            </a:r>
          </a:p>
        </p:txBody>
      </p:sp>
      <p:sp>
        <p:nvSpPr>
          <p:cNvPr id="51" name="Line 55"/>
          <p:cNvSpPr>
            <a:spLocks noChangeShapeType="1"/>
          </p:cNvSpPr>
          <p:nvPr/>
        </p:nvSpPr>
        <p:spPr bwMode="auto">
          <a:xfrm flipH="1">
            <a:off x="3941761" y="2965450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" name="Text Box 56"/>
          <p:cNvSpPr txBox="1">
            <a:spLocks noChangeArrowheads="1"/>
          </p:cNvSpPr>
          <p:nvPr/>
        </p:nvSpPr>
        <p:spPr bwMode="auto">
          <a:xfrm>
            <a:off x="3827461" y="28527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53" name="Text Box 57"/>
          <p:cNvSpPr txBox="1">
            <a:spLocks noChangeArrowheads="1"/>
          </p:cNvSpPr>
          <p:nvPr/>
        </p:nvSpPr>
        <p:spPr bwMode="auto">
          <a:xfrm>
            <a:off x="3527238" y="2883344"/>
            <a:ext cx="4333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IR5-4</a:t>
            </a:r>
          </a:p>
        </p:txBody>
      </p:sp>
      <p:sp>
        <p:nvSpPr>
          <p:cNvPr id="54" name="Text Box 58"/>
          <p:cNvSpPr txBox="1">
            <a:spLocks noChangeArrowheads="1"/>
          </p:cNvSpPr>
          <p:nvPr/>
        </p:nvSpPr>
        <p:spPr bwMode="auto">
          <a:xfrm>
            <a:off x="7287905" y="731044"/>
            <a:ext cx="5229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IR4.6-7</a:t>
            </a:r>
            <a:endParaRPr lang="en-US" altLang="en-US" dirty="0"/>
          </a:p>
        </p:txBody>
      </p:sp>
      <p:sp>
        <p:nvSpPr>
          <p:cNvPr id="55" name="Line 59"/>
          <p:cNvSpPr>
            <a:spLocks noChangeShapeType="1"/>
          </p:cNvSpPr>
          <p:nvPr/>
        </p:nvSpPr>
        <p:spPr bwMode="auto">
          <a:xfrm>
            <a:off x="5115067" y="2575719"/>
            <a:ext cx="299895" cy="103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>
            <a:off x="5115067" y="3244453"/>
            <a:ext cx="29989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1" name="Rectangle 65"/>
          <p:cNvSpPr>
            <a:spLocks noChangeArrowheads="1"/>
          </p:cNvSpPr>
          <p:nvPr/>
        </p:nvSpPr>
        <p:spPr bwMode="auto">
          <a:xfrm>
            <a:off x="5824536" y="2276475"/>
            <a:ext cx="192088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2" name="Text Box 66"/>
          <p:cNvSpPr txBox="1">
            <a:spLocks noChangeArrowheads="1"/>
          </p:cNvSpPr>
          <p:nvPr/>
        </p:nvSpPr>
        <p:spPr bwMode="auto">
          <a:xfrm>
            <a:off x="5754686" y="2428875"/>
            <a:ext cx="314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R1</a:t>
            </a:r>
          </a:p>
        </p:txBody>
      </p:sp>
      <p:sp>
        <p:nvSpPr>
          <p:cNvPr id="63" name="Rectangle 67"/>
          <p:cNvSpPr>
            <a:spLocks noChangeArrowheads="1"/>
          </p:cNvSpPr>
          <p:nvPr/>
        </p:nvSpPr>
        <p:spPr bwMode="auto">
          <a:xfrm>
            <a:off x="5824536" y="2928938"/>
            <a:ext cx="192088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4" name="Text Box 68"/>
          <p:cNvSpPr txBox="1">
            <a:spLocks noChangeArrowheads="1"/>
          </p:cNvSpPr>
          <p:nvPr/>
        </p:nvSpPr>
        <p:spPr bwMode="auto">
          <a:xfrm>
            <a:off x="5756274" y="3081338"/>
            <a:ext cx="3143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R2</a:t>
            </a:r>
          </a:p>
        </p:txBody>
      </p:sp>
      <p:sp>
        <p:nvSpPr>
          <p:cNvPr id="71" name="Line 75"/>
          <p:cNvSpPr>
            <a:spLocks noChangeShapeType="1"/>
          </p:cNvSpPr>
          <p:nvPr/>
        </p:nvSpPr>
        <p:spPr bwMode="auto">
          <a:xfrm>
            <a:off x="6016624" y="2546348"/>
            <a:ext cx="758031" cy="5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3" name="Text Box 77"/>
          <p:cNvSpPr txBox="1">
            <a:spLocks noChangeArrowheads="1"/>
          </p:cNvSpPr>
          <p:nvPr/>
        </p:nvSpPr>
        <p:spPr bwMode="auto">
          <a:xfrm>
            <a:off x="6132511" y="23542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0" name="AutoShape 84"/>
          <p:cNvSpPr>
            <a:spLocks noChangeArrowheads="1"/>
          </p:cNvSpPr>
          <p:nvPr/>
        </p:nvSpPr>
        <p:spPr bwMode="auto">
          <a:xfrm rot="16200000">
            <a:off x="5966618" y="3679031"/>
            <a:ext cx="1727200" cy="306388"/>
          </a:xfrm>
          <a:custGeom>
            <a:avLst/>
            <a:gdLst>
              <a:gd name="T0" fmla="*/ 120848026 w 21600"/>
              <a:gd name="T1" fmla="*/ 2173000 h 21600"/>
              <a:gd name="T2" fmla="*/ 69056015 w 21600"/>
              <a:gd name="T3" fmla="*/ 4346000 h 21600"/>
              <a:gd name="T4" fmla="*/ 17264004 w 21600"/>
              <a:gd name="T5" fmla="*/ 2173000 h 21600"/>
              <a:gd name="T6" fmla="*/ 6905601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1" name="Line 85"/>
          <p:cNvSpPr>
            <a:spLocks noChangeShapeType="1"/>
          </p:cNvSpPr>
          <p:nvPr/>
        </p:nvSpPr>
        <p:spPr bwMode="auto">
          <a:xfrm>
            <a:off x="6983412" y="3658393"/>
            <a:ext cx="207962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" name="Line 86"/>
          <p:cNvSpPr>
            <a:spLocks noChangeShapeType="1"/>
          </p:cNvSpPr>
          <p:nvPr/>
        </p:nvSpPr>
        <p:spPr bwMode="auto">
          <a:xfrm flipH="1">
            <a:off x="6999286" y="3581400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3" name="Text Box 87"/>
          <p:cNvSpPr txBox="1">
            <a:spLocks noChangeArrowheads="1"/>
          </p:cNvSpPr>
          <p:nvPr/>
        </p:nvSpPr>
        <p:spPr bwMode="auto">
          <a:xfrm>
            <a:off x="6956424" y="338709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84" name="Line 88"/>
          <p:cNvSpPr>
            <a:spLocks noChangeShapeType="1"/>
          </p:cNvSpPr>
          <p:nvPr/>
        </p:nvSpPr>
        <p:spPr bwMode="auto">
          <a:xfrm>
            <a:off x="6791324" y="28924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5" name="Text Box 89"/>
          <p:cNvSpPr txBox="1">
            <a:spLocks noChangeArrowheads="1"/>
          </p:cNvSpPr>
          <p:nvPr/>
        </p:nvSpPr>
        <p:spPr bwMode="auto">
          <a:xfrm>
            <a:off x="6565345" y="2747778"/>
            <a:ext cx="4397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/>
              <a:t>ALU2</a:t>
            </a:r>
          </a:p>
        </p:txBody>
      </p:sp>
      <p:sp>
        <p:nvSpPr>
          <p:cNvPr id="86" name="Line 90"/>
          <p:cNvSpPr>
            <a:spLocks noChangeShapeType="1"/>
          </p:cNvSpPr>
          <p:nvPr/>
        </p:nvSpPr>
        <p:spPr bwMode="auto">
          <a:xfrm flipV="1">
            <a:off x="6016624" y="3197225"/>
            <a:ext cx="6921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7" name="Line 91"/>
          <p:cNvSpPr>
            <a:spLocks noChangeShapeType="1"/>
          </p:cNvSpPr>
          <p:nvPr/>
        </p:nvSpPr>
        <p:spPr bwMode="auto">
          <a:xfrm flipH="1">
            <a:off x="6284911" y="312102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Text Box 92"/>
          <p:cNvSpPr txBox="1">
            <a:spLocks noChangeArrowheads="1"/>
          </p:cNvSpPr>
          <p:nvPr/>
        </p:nvSpPr>
        <p:spPr bwMode="auto">
          <a:xfrm>
            <a:off x="6170611" y="29686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89" name="Line 93"/>
          <p:cNvSpPr>
            <a:spLocks noChangeShapeType="1"/>
          </p:cNvSpPr>
          <p:nvPr/>
        </p:nvSpPr>
        <p:spPr bwMode="auto">
          <a:xfrm flipH="1">
            <a:off x="3749674" y="2697163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0" name="Text Box 94"/>
          <p:cNvSpPr txBox="1">
            <a:spLocks noChangeArrowheads="1"/>
          </p:cNvSpPr>
          <p:nvPr/>
        </p:nvSpPr>
        <p:spPr bwMode="auto">
          <a:xfrm>
            <a:off x="3673474" y="2544763"/>
            <a:ext cx="203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2</a:t>
            </a:r>
          </a:p>
        </p:txBody>
      </p:sp>
      <p:sp>
        <p:nvSpPr>
          <p:cNvPr id="93" name="Text Box 98"/>
          <p:cNvSpPr txBox="1">
            <a:spLocks noChangeArrowheads="1"/>
          </p:cNvSpPr>
          <p:nvPr/>
        </p:nvSpPr>
        <p:spPr bwMode="auto">
          <a:xfrm>
            <a:off x="6170611" y="33528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95" name="Rectangle 100"/>
          <p:cNvSpPr>
            <a:spLocks noChangeArrowheads="1"/>
          </p:cNvSpPr>
          <p:nvPr/>
        </p:nvSpPr>
        <p:spPr bwMode="auto">
          <a:xfrm>
            <a:off x="4787899" y="3735388"/>
            <a:ext cx="190500" cy="26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SE</a:t>
            </a:r>
          </a:p>
        </p:txBody>
      </p:sp>
      <p:sp>
        <p:nvSpPr>
          <p:cNvPr id="96" name="Line 101"/>
          <p:cNvSpPr>
            <a:spLocks noChangeShapeType="1"/>
          </p:cNvSpPr>
          <p:nvPr/>
        </p:nvSpPr>
        <p:spPr bwMode="auto">
          <a:xfrm flipV="1">
            <a:off x="4979986" y="3887788"/>
            <a:ext cx="16970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7" name="Line 102"/>
          <p:cNvSpPr>
            <a:spLocks noChangeShapeType="1"/>
          </p:cNvSpPr>
          <p:nvPr/>
        </p:nvSpPr>
        <p:spPr bwMode="auto">
          <a:xfrm flipH="1">
            <a:off x="5665787" y="3811588"/>
            <a:ext cx="777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8" name="Text Box 103"/>
          <p:cNvSpPr txBox="1">
            <a:spLocks noChangeArrowheads="1"/>
          </p:cNvSpPr>
          <p:nvPr/>
        </p:nvSpPr>
        <p:spPr bwMode="auto">
          <a:xfrm>
            <a:off x="5551487" y="36972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99" name="Line 104"/>
          <p:cNvSpPr>
            <a:spLocks noChangeShapeType="1"/>
          </p:cNvSpPr>
          <p:nvPr/>
        </p:nvSpPr>
        <p:spPr bwMode="auto">
          <a:xfrm>
            <a:off x="3789361" y="3889375"/>
            <a:ext cx="99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1" name="Text Box 106"/>
          <p:cNvSpPr txBox="1">
            <a:spLocks noChangeArrowheads="1"/>
          </p:cNvSpPr>
          <p:nvPr/>
        </p:nvSpPr>
        <p:spPr bwMode="auto">
          <a:xfrm>
            <a:off x="3724274" y="3706813"/>
            <a:ext cx="4381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Imm4</a:t>
            </a:r>
          </a:p>
        </p:txBody>
      </p:sp>
      <p:sp>
        <p:nvSpPr>
          <p:cNvPr id="102" name="Rectangle 107"/>
          <p:cNvSpPr>
            <a:spLocks noChangeArrowheads="1"/>
          </p:cNvSpPr>
          <p:nvPr/>
        </p:nvSpPr>
        <p:spPr bwMode="auto">
          <a:xfrm>
            <a:off x="4787899" y="4043363"/>
            <a:ext cx="190500" cy="26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ZE</a:t>
            </a:r>
          </a:p>
        </p:txBody>
      </p:sp>
      <p:sp>
        <p:nvSpPr>
          <p:cNvPr id="103" name="Line 108"/>
          <p:cNvSpPr>
            <a:spLocks noChangeShapeType="1"/>
          </p:cNvSpPr>
          <p:nvPr/>
        </p:nvSpPr>
        <p:spPr bwMode="auto">
          <a:xfrm flipV="1">
            <a:off x="4979986" y="4194970"/>
            <a:ext cx="1728788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4" name="Line 109"/>
          <p:cNvSpPr>
            <a:spLocks noChangeShapeType="1"/>
          </p:cNvSpPr>
          <p:nvPr/>
        </p:nvSpPr>
        <p:spPr bwMode="auto">
          <a:xfrm flipH="1">
            <a:off x="5665787" y="4156075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5" name="Text Box 110"/>
          <p:cNvSpPr txBox="1">
            <a:spLocks noChangeArrowheads="1"/>
          </p:cNvSpPr>
          <p:nvPr/>
        </p:nvSpPr>
        <p:spPr bwMode="auto">
          <a:xfrm>
            <a:off x="5551487" y="40036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106" name="Line 111"/>
          <p:cNvSpPr>
            <a:spLocks noChangeShapeType="1"/>
          </p:cNvSpPr>
          <p:nvPr/>
        </p:nvSpPr>
        <p:spPr bwMode="auto">
          <a:xfrm>
            <a:off x="3789361" y="4195763"/>
            <a:ext cx="99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" name="Text Box 112"/>
          <p:cNvSpPr txBox="1">
            <a:spLocks noChangeArrowheads="1"/>
          </p:cNvSpPr>
          <p:nvPr/>
        </p:nvSpPr>
        <p:spPr bwMode="auto">
          <a:xfrm>
            <a:off x="3724274" y="4013200"/>
            <a:ext cx="438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Imm5</a:t>
            </a:r>
          </a:p>
        </p:txBody>
      </p:sp>
      <p:sp>
        <p:nvSpPr>
          <p:cNvPr id="108" name="Line 113"/>
          <p:cNvSpPr>
            <a:spLocks noChangeShapeType="1"/>
          </p:cNvSpPr>
          <p:nvPr/>
        </p:nvSpPr>
        <p:spPr bwMode="auto">
          <a:xfrm>
            <a:off x="3789361" y="3889375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" name="Line 114"/>
          <p:cNvSpPr>
            <a:spLocks noChangeShapeType="1"/>
          </p:cNvSpPr>
          <p:nvPr/>
        </p:nvSpPr>
        <p:spPr bwMode="auto">
          <a:xfrm flipH="1">
            <a:off x="4440236" y="381158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0" name="Text Box 115"/>
          <p:cNvSpPr txBox="1">
            <a:spLocks noChangeArrowheads="1"/>
          </p:cNvSpPr>
          <p:nvPr/>
        </p:nvSpPr>
        <p:spPr bwMode="auto">
          <a:xfrm>
            <a:off x="4325936" y="36972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111" name="Line 116"/>
          <p:cNvSpPr>
            <a:spLocks noChangeShapeType="1"/>
          </p:cNvSpPr>
          <p:nvPr/>
        </p:nvSpPr>
        <p:spPr bwMode="auto">
          <a:xfrm flipH="1">
            <a:off x="4440236" y="41179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2" name="Text Box 117"/>
          <p:cNvSpPr txBox="1">
            <a:spLocks noChangeArrowheads="1"/>
          </p:cNvSpPr>
          <p:nvPr/>
        </p:nvSpPr>
        <p:spPr bwMode="auto">
          <a:xfrm>
            <a:off x="4325936" y="40036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113" name="Text Box 118"/>
          <p:cNvSpPr txBox="1">
            <a:spLocks noChangeArrowheads="1"/>
          </p:cNvSpPr>
          <p:nvPr/>
        </p:nvSpPr>
        <p:spPr bwMode="auto">
          <a:xfrm>
            <a:off x="4727911" y="2461418"/>
            <a:ext cx="441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data1</a:t>
            </a:r>
          </a:p>
        </p:txBody>
      </p:sp>
      <p:sp>
        <p:nvSpPr>
          <p:cNvPr id="114" name="Text Box 119"/>
          <p:cNvSpPr txBox="1">
            <a:spLocks noChangeArrowheads="1"/>
          </p:cNvSpPr>
          <p:nvPr/>
        </p:nvSpPr>
        <p:spPr bwMode="auto">
          <a:xfrm>
            <a:off x="4741862" y="3102585"/>
            <a:ext cx="441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data2</a:t>
            </a:r>
          </a:p>
        </p:txBody>
      </p:sp>
      <p:sp>
        <p:nvSpPr>
          <p:cNvPr id="115" name="Text Box 120"/>
          <p:cNvSpPr txBox="1">
            <a:spLocks noChangeArrowheads="1"/>
          </p:cNvSpPr>
          <p:nvPr/>
        </p:nvSpPr>
        <p:spPr bwMode="auto">
          <a:xfrm>
            <a:off x="4725987" y="336629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err="1"/>
              <a:t>dataw</a:t>
            </a:r>
            <a:endParaRPr lang="en-US" altLang="en-US" dirty="0"/>
          </a:p>
        </p:txBody>
      </p:sp>
      <p:sp>
        <p:nvSpPr>
          <p:cNvPr id="120" name="Freeform 125"/>
          <p:cNvSpPr>
            <a:spLocks/>
          </p:cNvSpPr>
          <p:nvPr/>
        </p:nvSpPr>
        <p:spPr bwMode="auto">
          <a:xfrm>
            <a:off x="7191374" y="2047875"/>
            <a:ext cx="766762" cy="1881188"/>
          </a:xfrm>
          <a:custGeom>
            <a:avLst/>
            <a:gdLst>
              <a:gd name="T0" fmla="*/ 0 w 483"/>
              <a:gd name="T1" fmla="*/ 0 h 1185"/>
              <a:gd name="T2" fmla="*/ 0 w 483"/>
              <a:gd name="T3" fmla="*/ 652463 h 1185"/>
              <a:gd name="T4" fmla="*/ 344487 w 483"/>
              <a:gd name="T5" fmla="*/ 922338 h 1185"/>
              <a:gd name="T6" fmla="*/ 0 w 483"/>
              <a:gd name="T7" fmla="*/ 1228725 h 1185"/>
              <a:gd name="T8" fmla="*/ 0 w 483"/>
              <a:gd name="T9" fmla="*/ 1881188 h 1185"/>
              <a:gd name="T10" fmla="*/ 766762 w 483"/>
              <a:gd name="T11" fmla="*/ 1344613 h 1185"/>
              <a:gd name="T12" fmla="*/ 766762 w 483"/>
              <a:gd name="T13" fmla="*/ 460375 h 1185"/>
              <a:gd name="T14" fmla="*/ 0 w 483"/>
              <a:gd name="T15" fmla="*/ 0 h 11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83"/>
              <a:gd name="T25" fmla="*/ 0 h 1185"/>
              <a:gd name="T26" fmla="*/ 483 w 483"/>
              <a:gd name="T27" fmla="*/ 1185 h 11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83" h="1185">
                <a:moveTo>
                  <a:pt x="0" y="0"/>
                </a:moveTo>
                <a:lnTo>
                  <a:pt x="0" y="411"/>
                </a:lnTo>
                <a:lnTo>
                  <a:pt x="217" y="581"/>
                </a:lnTo>
                <a:lnTo>
                  <a:pt x="0" y="774"/>
                </a:lnTo>
                <a:lnTo>
                  <a:pt x="0" y="1185"/>
                </a:lnTo>
                <a:lnTo>
                  <a:pt x="483" y="847"/>
                </a:lnTo>
                <a:lnTo>
                  <a:pt x="483" y="29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6" name="Line 131"/>
          <p:cNvSpPr>
            <a:spLocks noChangeShapeType="1"/>
          </p:cNvSpPr>
          <p:nvPr/>
        </p:nvSpPr>
        <p:spPr bwMode="auto">
          <a:xfrm>
            <a:off x="6094411" y="2546350"/>
            <a:ext cx="0" cy="3625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9" name="Line 135"/>
          <p:cNvSpPr>
            <a:spLocks noChangeShapeType="1"/>
          </p:cNvSpPr>
          <p:nvPr/>
        </p:nvSpPr>
        <p:spPr bwMode="auto">
          <a:xfrm>
            <a:off x="6170611" y="3198812"/>
            <a:ext cx="0" cy="2098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1" name="Rectangle 138"/>
          <p:cNvSpPr>
            <a:spLocks noChangeArrowheads="1"/>
          </p:cNvSpPr>
          <p:nvPr/>
        </p:nvSpPr>
        <p:spPr bwMode="auto">
          <a:xfrm>
            <a:off x="8721724" y="2660650"/>
            <a:ext cx="192087" cy="536575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2" name="Line 139"/>
          <p:cNvSpPr>
            <a:spLocks noChangeShapeType="1"/>
          </p:cNvSpPr>
          <p:nvPr/>
        </p:nvSpPr>
        <p:spPr bwMode="auto">
          <a:xfrm>
            <a:off x="8491536" y="2928938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4" name="Line 141"/>
          <p:cNvSpPr>
            <a:spLocks noChangeShapeType="1"/>
          </p:cNvSpPr>
          <p:nvPr/>
        </p:nvSpPr>
        <p:spPr bwMode="auto">
          <a:xfrm rot="16200000" flipH="1">
            <a:off x="8966874" y="3792538"/>
            <a:ext cx="77788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8" name="Line 149"/>
          <p:cNvSpPr>
            <a:spLocks noChangeShapeType="1"/>
          </p:cNvSpPr>
          <p:nvPr/>
        </p:nvSpPr>
        <p:spPr bwMode="auto">
          <a:xfrm flipV="1">
            <a:off x="5229224" y="4977679"/>
            <a:ext cx="3799680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9" name="Line 150"/>
          <p:cNvSpPr>
            <a:spLocks noChangeShapeType="1"/>
          </p:cNvSpPr>
          <p:nvPr/>
        </p:nvSpPr>
        <p:spPr bwMode="auto">
          <a:xfrm flipH="1" flipV="1">
            <a:off x="9028904" y="2915443"/>
            <a:ext cx="1" cy="206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0" name="Line 151"/>
          <p:cNvSpPr>
            <a:spLocks noChangeShapeType="1"/>
          </p:cNvSpPr>
          <p:nvPr/>
        </p:nvSpPr>
        <p:spPr bwMode="auto">
          <a:xfrm flipV="1">
            <a:off x="8913811" y="2913063"/>
            <a:ext cx="1150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1" name="Text Box 152"/>
          <p:cNvSpPr txBox="1">
            <a:spLocks noChangeArrowheads="1"/>
          </p:cNvSpPr>
          <p:nvPr/>
        </p:nvSpPr>
        <p:spPr bwMode="auto">
          <a:xfrm>
            <a:off x="8831956" y="3832224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146" name="Line 157"/>
          <p:cNvSpPr>
            <a:spLocks noChangeShapeType="1"/>
          </p:cNvSpPr>
          <p:nvPr/>
        </p:nvSpPr>
        <p:spPr bwMode="auto">
          <a:xfrm>
            <a:off x="7696199" y="21621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7" name="Text Box 158"/>
          <p:cNvSpPr txBox="1">
            <a:spLocks noChangeArrowheads="1"/>
          </p:cNvSpPr>
          <p:nvPr/>
        </p:nvSpPr>
        <p:spPr bwMode="auto">
          <a:xfrm>
            <a:off x="7431086" y="1970088"/>
            <a:ext cx="4968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ALUop</a:t>
            </a:r>
          </a:p>
        </p:txBody>
      </p:sp>
      <p:sp>
        <p:nvSpPr>
          <p:cNvPr id="148" name="Line 159"/>
          <p:cNvSpPr>
            <a:spLocks noChangeShapeType="1"/>
          </p:cNvSpPr>
          <p:nvPr/>
        </p:nvSpPr>
        <p:spPr bwMode="auto">
          <a:xfrm rot="16200000" flipH="1">
            <a:off x="7650161" y="2124075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9" name="Text Box 160"/>
          <p:cNvSpPr txBox="1">
            <a:spLocks noChangeArrowheads="1"/>
          </p:cNvSpPr>
          <p:nvPr/>
        </p:nvSpPr>
        <p:spPr bwMode="auto">
          <a:xfrm>
            <a:off x="7689849" y="21224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152" name="Line 163"/>
          <p:cNvSpPr>
            <a:spLocks noChangeShapeType="1"/>
          </p:cNvSpPr>
          <p:nvPr/>
        </p:nvSpPr>
        <p:spPr bwMode="auto">
          <a:xfrm>
            <a:off x="3399112" y="1503930"/>
            <a:ext cx="6074" cy="926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" name="Text Box 166"/>
          <p:cNvSpPr txBox="1">
            <a:spLocks noChangeArrowheads="1"/>
          </p:cNvSpPr>
          <p:nvPr/>
        </p:nvSpPr>
        <p:spPr bwMode="auto">
          <a:xfrm rot="10800000">
            <a:off x="8644829" y="2746648"/>
            <a:ext cx="307777" cy="33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err="1" smtClean="0"/>
              <a:t>WBin</a:t>
            </a:r>
            <a:endParaRPr lang="en-US" altLang="en-US" dirty="0"/>
          </a:p>
        </p:txBody>
      </p:sp>
      <p:sp>
        <p:nvSpPr>
          <p:cNvPr id="155" name="Text Box 167"/>
          <p:cNvSpPr txBox="1">
            <a:spLocks noChangeArrowheads="1"/>
          </p:cNvSpPr>
          <p:nvPr/>
        </p:nvSpPr>
        <p:spPr bwMode="auto">
          <a:xfrm>
            <a:off x="4578349" y="2688679"/>
            <a:ext cx="354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 dirty="0"/>
              <a:t>RF</a:t>
            </a:r>
          </a:p>
        </p:txBody>
      </p:sp>
      <p:sp>
        <p:nvSpPr>
          <p:cNvPr id="156" name="Line 168"/>
          <p:cNvSpPr>
            <a:spLocks noChangeShapeType="1"/>
          </p:cNvSpPr>
          <p:nvPr/>
        </p:nvSpPr>
        <p:spPr bwMode="auto">
          <a:xfrm>
            <a:off x="4978399" y="2238375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7" name="Text Box 169"/>
          <p:cNvSpPr txBox="1">
            <a:spLocks noChangeArrowheads="1"/>
          </p:cNvSpPr>
          <p:nvPr/>
        </p:nvSpPr>
        <p:spPr bwMode="auto">
          <a:xfrm>
            <a:off x="4718049" y="2046288"/>
            <a:ext cx="5556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RFWrite</a:t>
            </a:r>
          </a:p>
        </p:txBody>
      </p:sp>
      <p:sp>
        <p:nvSpPr>
          <p:cNvPr id="158" name="Rectangle 170"/>
          <p:cNvSpPr>
            <a:spLocks noChangeArrowheads="1"/>
          </p:cNvSpPr>
          <p:nvPr/>
        </p:nvSpPr>
        <p:spPr bwMode="auto">
          <a:xfrm>
            <a:off x="7497761" y="3927475"/>
            <a:ext cx="192088" cy="1920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9" name="Rectangle 171"/>
          <p:cNvSpPr>
            <a:spLocks noChangeArrowheads="1"/>
          </p:cNvSpPr>
          <p:nvPr/>
        </p:nvSpPr>
        <p:spPr bwMode="auto">
          <a:xfrm>
            <a:off x="7689849" y="3927475"/>
            <a:ext cx="192087" cy="1920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60" name="Text Box 172"/>
          <p:cNvSpPr txBox="1">
            <a:spLocks noChangeArrowheads="1"/>
          </p:cNvSpPr>
          <p:nvPr/>
        </p:nvSpPr>
        <p:spPr bwMode="auto">
          <a:xfrm>
            <a:off x="7497761" y="3927475"/>
            <a:ext cx="2571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N</a:t>
            </a:r>
          </a:p>
        </p:txBody>
      </p:sp>
      <p:sp>
        <p:nvSpPr>
          <p:cNvPr id="161" name="Text Box 173"/>
          <p:cNvSpPr txBox="1">
            <a:spLocks noChangeArrowheads="1"/>
          </p:cNvSpPr>
          <p:nvPr/>
        </p:nvSpPr>
        <p:spPr bwMode="auto">
          <a:xfrm>
            <a:off x="7689849" y="3927475"/>
            <a:ext cx="2460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</a:t>
            </a:r>
          </a:p>
        </p:txBody>
      </p:sp>
      <p:sp>
        <p:nvSpPr>
          <p:cNvPr id="162" name="Line 174"/>
          <p:cNvSpPr>
            <a:spLocks noChangeShapeType="1"/>
          </p:cNvSpPr>
          <p:nvPr/>
        </p:nvSpPr>
        <p:spPr bwMode="auto">
          <a:xfrm>
            <a:off x="7573961" y="3659188"/>
            <a:ext cx="0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3" name="Line 175"/>
          <p:cNvSpPr>
            <a:spLocks noChangeShapeType="1"/>
          </p:cNvSpPr>
          <p:nvPr/>
        </p:nvSpPr>
        <p:spPr bwMode="auto">
          <a:xfrm>
            <a:off x="7766049" y="3544888"/>
            <a:ext cx="0" cy="382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" name="Line 176"/>
          <p:cNvSpPr>
            <a:spLocks noChangeShapeType="1"/>
          </p:cNvSpPr>
          <p:nvPr/>
        </p:nvSpPr>
        <p:spPr bwMode="auto">
          <a:xfrm>
            <a:off x="7267574" y="4043363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5" name="Text Box 177"/>
          <p:cNvSpPr txBox="1">
            <a:spLocks noChangeArrowheads="1"/>
          </p:cNvSpPr>
          <p:nvPr/>
        </p:nvSpPr>
        <p:spPr bwMode="auto">
          <a:xfrm>
            <a:off x="7005082" y="4048918"/>
            <a:ext cx="6191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FlagWrite</a:t>
            </a:r>
            <a:endParaRPr lang="en-US" altLang="en-US" u="sng" dirty="0"/>
          </a:p>
        </p:txBody>
      </p:sp>
      <p:sp>
        <p:nvSpPr>
          <p:cNvPr id="166" name="Line 178"/>
          <p:cNvSpPr>
            <a:spLocks noChangeShapeType="1"/>
          </p:cNvSpPr>
          <p:nvPr/>
        </p:nvSpPr>
        <p:spPr bwMode="auto">
          <a:xfrm>
            <a:off x="7612061" y="4119563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7" name="Line 179"/>
          <p:cNvSpPr>
            <a:spLocks noChangeShapeType="1"/>
          </p:cNvSpPr>
          <p:nvPr/>
        </p:nvSpPr>
        <p:spPr bwMode="auto">
          <a:xfrm>
            <a:off x="7766049" y="4119563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8" name="Line 180"/>
          <p:cNvSpPr>
            <a:spLocks noChangeShapeType="1"/>
          </p:cNvSpPr>
          <p:nvPr/>
        </p:nvSpPr>
        <p:spPr bwMode="auto">
          <a:xfrm flipV="1">
            <a:off x="883860" y="391794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9" name="Text Box 181"/>
          <p:cNvSpPr txBox="1">
            <a:spLocks noChangeArrowheads="1"/>
          </p:cNvSpPr>
          <p:nvPr/>
        </p:nvSpPr>
        <p:spPr bwMode="auto">
          <a:xfrm>
            <a:off x="570725" y="4003675"/>
            <a:ext cx="5397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err="1"/>
              <a:t>PCwrite</a:t>
            </a:r>
            <a:endParaRPr lang="en-US" altLang="en-US" u="sng" dirty="0"/>
          </a:p>
        </p:txBody>
      </p:sp>
      <p:sp>
        <p:nvSpPr>
          <p:cNvPr id="170" name="Line 182"/>
          <p:cNvSpPr>
            <a:spLocks noChangeShapeType="1"/>
          </p:cNvSpPr>
          <p:nvPr/>
        </p:nvSpPr>
        <p:spPr bwMode="auto">
          <a:xfrm flipV="1">
            <a:off x="8074350" y="1201737"/>
            <a:ext cx="0" cy="15861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1" name="Line 183"/>
          <p:cNvSpPr>
            <a:spLocks noChangeShapeType="1"/>
          </p:cNvSpPr>
          <p:nvPr/>
        </p:nvSpPr>
        <p:spPr bwMode="auto">
          <a:xfrm flipH="1" flipV="1">
            <a:off x="269874" y="1201737"/>
            <a:ext cx="7804476" cy="87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2" name="Line 184"/>
          <p:cNvSpPr>
            <a:spLocks noChangeShapeType="1"/>
          </p:cNvSpPr>
          <p:nvPr/>
        </p:nvSpPr>
        <p:spPr bwMode="auto">
          <a:xfrm>
            <a:off x="269875" y="1210469"/>
            <a:ext cx="0" cy="2171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3" name="Line 185"/>
          <p:cNvSpPr>
            <a:spLocks noChangeShapeType="1"/>
          </p:cNvSpPr>
          <p:nvPr/>
        </p:nvSpPr>
        <p:spPr bwMode="auto">
          <a:xfrm flipV="1">
            <a:off x="583408" y="3567112"/>
            <a:ext cx="21193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" name="Line 186"/>
          <p:cNvSpPr>
            <a:spLocks noChangeShapeType="1"/>
          </p:cNvSpPr>
          <p:nvPr/>
        </p:nvSpPr>
        <p:spPr bwMode="auto">
          <a:xfrm rot="16200000" flipH="1">
            <a:off x="8039100" y="1426937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5" name="Text Box 187"/>
          <p:cNvSpPr txBox="1">
            <a:spLocks noChangeArrowheads="1"/>
          </p:cNvSpPr>
          <p:nvPr/>
        </p:nvSpPr>
        <p:spPr bwMode="auto">
          <a:xfrm>
            <a:off x="7848600" y="1465037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176" name="Line 188"/>
          <p:cNvSpPr>
            <a:spLocks noChangeShapeType="1"/>
          </p:cNvSpPr>
          <p:nvPr/>
        </p:nvSpPr>
        <p:spPr bwMode="auto">
          <a:xfrm>
            <a:off x="3789361" y="4389438"/>
            <a:ext cx="2887663" cy="70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7" name="Line 189"/>
          <p:cNvSpPr>
            <a:spLocks noChangeShapeType="1"/>
          </p:cNvSpPr>
          <p:nvPr/>
        </p:nvSpPr>
        <p:spPr bwMode="auto">
          <a:xfrm>
            <a:off x="3789361" y="4197350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8" name="Text Box 190"/>
          <p:cNvSpPr txBox="1">
            <a:spLocks noChangeArrowheads="1"/>
          </p:cNvSpPr>
          <p:nvPr/>
        </p:nvSpPr>
        <p:spPr bwMode="auto">
          <a:xfrm>
            <a:off x="3713161" y="4197350"/>
            <a:ext cx="438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Imm3</a:t>
            </a:r>
          </a:p>
        </p:txBody>
      </p:sp>
      <p:sp>
        <p:nvSpPr>
          <p:cNvPr id="179" name="Rectangle 191"/>
          <p:cNvSpPr>
            <a:spLocks noChangeArrowheads="1"/>
          </p:cNvSpPr>
          <p:nvPr/>
        </p:nvSpPr>
        <p:spPr bwMode="auto">
          <a:xfrm>
            <a:off x="4519611" y="4235450"/>
            <a:ext cx="190500" cy="268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ZE</a:t>
            </a:r>
          </a:p>
        </p:txBody>
      </p:sp>
      <p:sp>
        <p:nvSpPr>
          <p:cNvPr id="182" name="Text Box 194"/>
          <p:cNvSpPr txBox="1">
            <a:spLocks noChangeArrowheads="1"/>
          </p:cNvSpPr>
          <p:nvPr/>
        </p:nvSpPr>
        <p:spPr bwMode="auto">
          <a:xfrm>
            <a:off x="3827461" y="26606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183" name="Text Box 195"/>
          <p:cNvSpPr txBox="1">
            <a:spLocks noChangeArrowheads="1"/>
          </p:cNvSpPr>
          <p:nvPr/>
        </p:nvSpPr>
        <p:spPr bwMode="auto">
          <a:xfrm>
            <a:off x="3827461" y="22764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86" name="Text Box 198"/>
          <p:cNvSpPr txBox="1">
            <a:spLocks noChangeArrowheads="1"/>
          </p:cNvSpPr>
          <p:nvPr/>
        </p:nvSpPr>
        <p:spPr bwMode="auto">
          <a:xfrm>
            <a:off x="6598142" y="3121025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000</a:t>
            </a:r>
            <a:endParaRPr lang="en-US" altLang="en-US" dirty="0"/>
          </a:p>
        </p:txBody>
      </p:sp>
      <p:sp>
        <p:nvSpPr>
          <p:cNvPr id="188" name="Text Box 200"/>
          <p:cNvSpPr txBox="1">
            <a:spLocks noChangeArrowheads="1"/>
          </p:cNvSpPr>
          <p:nvPr/>
        </p:nvSpPr>
        <p:spPr bwMode="auto">
          <a:xfrm>
            <a:off x="6598142" y="3735388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001</a:t>
            </a:r>
            <a:endParaRPr lang="en-US" altLang="en-US" dirty="0"/>
          </a:p>
        </p:txBody>
      </p:sp>
      <p:sp>
        <p:nvSpPr>
          <p:cNvPr id="189" name="Text Box 201"/>
          <p:cNvSpPr txBox="1">
            <a:spLocks noChangeArrowheads="1"/>
          </p:cNvSpPr>
          <p:nvPr/>
        </p:nvSpPr>
        <p:spPr bwMode="auto">
          <a:xfrm>
            <a:off x="6598142" y="4043363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010</a:t>
            </a:r>
            <a:endParaRPr lang="en-US" altLang="en-US" dirty="0"/>
          </a:p>
        </p:txBody>
      </p:sp>
      <p:sp>
        <p:nvSpPr>
          <p:cNvPr id="190" name="Text Box 202"/>
          <p:cNvSpPr txBox="1">
            <a:spLocks noChangeArrowheads="1"/>
          </p:cNvSpPr>
          <p:nvPr/>
        </p:nvSpPr>
        <p:spPr bwMode="auto">
          <a:xfrm>
            <a:off x="6598142" y="4273550"/>
            <a:ext cx="3577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011</a:t>
            </a:r>
            <a:endParaRPr lang="en-US" altLang="en-US" dirty="0"/>
          </a:p>
        </p:txBody>
      </p:sp>
      <p:sp>
        <p:nvSpPr>
          <p:cNvPr id="191" name="Text Box 203"/>
          <p:cNvSpPr txBox="1">
            <a:spLocks noChangeArrowheads="1"/>
          </p:cNvSpPr>
          <p:nvPr/>
        </p:nvSpPr>
        <p:spPr bwMode="auto">
          <a:xfrm>
            <a:off x="7527924" y="2852738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ALU</a:t>
            </a:r>
          </a:p>
        </p:txBody>
      </p:sp>
      <p:sp>
        <p:nvSpPr>
          <p:cNvPr id="200" name="Freeform 125"/>
          <p:cNvSpPr>
            <a:spLocks/>
          </p:cNvSpPr>
          <p:nvPr/>
        </p:nvSpPr>
        <p:spPr bwMode="auto">
          <a:xfrm rot="5400000">
            <a:off x="761594" y="4390372"/>
            <a:ext cx="257987" cy="661193"/>
          </a:xfrm>
          <a:custGeom>
            <a:avLst/>
            <a:gdLst>
              <a:gd name="T0" fmla="*/ 0 w 483"/>
              <a:gd name="T1" fmla="*/ 0 h 1185"/>
              <a:gd name="T2" fmla="*/ 0 w 483"/>
              <a:gd name="T3" fmla="*/ 652463 h 1185"/>
              <a:gd name="T4" fmla="*/ 344487 w 483"/>
              <a:gd name="T5" fmla="*/ 922338 h 1185"/>
              <a:gd name="T6" fmla="*/ 0 w 483"/>
              <a:gd name="T7" fmla="*/ 1228725 h 1185"/>
              <a:gd name="T8" fmla="*/ 0 w 483"/>
              <a:gd name="T9" fmla="*/ 1881188 h 1185"/>
              <a:gd name="T10" fmla="*/ 766762 w 483"/>
              <a:gd name="T11" fmla="*/ 1344613 h 1185"/>
              <a:gd name="T12" fmla="*/ 766762 w 483"/>
              <a:gd name="T13" fmla="*/ 460375 h 1185"/>
              <a:gd name="T14" fmla="*/ 0 w 483"/>
              <a:gd name="T15" fmla="*/ 0 h 11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83"/>
              <a:gd name="T25" fmla="*/ 0 h 1185"/>
              <a:gd name="T26" fmla="*/ 483 w 483"/>
              <a:gd name="T27" fmla="*/ 1185 h 11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83" h="1185">
                <a:moveTo>
                  <a:pt x="0" y="0"/>
                </a:moveTo>
                <a:lnTo>
                  <a:pt x="0" y="411"/>
                </a:lnTo>
                <a:lnTo>
                  <a:pt x="217" y="581"/>
                </a:lnTo>
                <a:lnTo>
                  <a:pt x="0" y="774"/>
                </a:lnTo>
                <a:lnTo>
                  <a:pt x="0" y="1185"/>
                </a:lnTo>
                <a:lnTo>
                  <a:pt x="483" y="847"/>
                </a:lnTo>
                <a:lnTo>
                  <a:pt x="483" y="29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1" name="Line 175"/>
          <p:cNvSpPr>
            <a:spLocks noChangeShapeType="1"/>
          </p:cNvSpPr>
          <p:nvPr/>
        </p:nvSpPr>
        <p:spPr bwMode="auto">
          <a:xfrm flipH="1">
            <a:off x="1132644" y="3533770"/>
            <a:ext cx="3932" cy="10677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2" name="Line 175"/>
          <p:cNvSpPr>
            <a:spLocks noChangeShapeType="1"/>
          </p:cNvSpPr>
          <p:nvPr/>
        </p:nvSpPr>
        <p:spPr bwMode="auto">
          <a:xfrm>
            <a:off x="660364" y="4429125"/>
            <a:ext cx="0" cy="1723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3" name="AutoShape 11"/>
          <p:cNvSpPr>
            <a:spLocks noChangeArrowheads="1"/>
          </p:cNvSpPr>
          <p:nvPr/>
        </p:nvSpPr>
        <p:spPr bwMode="auto">
          <a:xfrm rot="16200000">
            <a:off x="180183" y="3467894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" name="Line 13"/>
          <p:cNvSpPr>
            <a:spLocks noChangeShapeType="1"/>
          </p:cNvSpPr>
          <p:nvPr/>
        </p:nvSpPr>
        <p:spPr bwMode="auto">
          <a:xfrm flipH="1">
            <a:off x="621507" y="3486944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6" name="Text Box 14"/>
          <p:cNvSpPr txBox="1">
            <a:spLocks noChangeArrowheads="1"/>
          </p:cNvSpPr>
          <p:nvPr/>
        </p:nvSpPr>
        <p:spPr bwMode="auto">
          <a:xfrm>
            <a:off x="507207" y="3334544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8</a:t>
            </a:r>
          </a:p>
        </p:txBody>
      </p:sp>
      <p:sp>
        <p:nvSpPr>
          <p:cNvPr id="207" name="Line 25"/>
          <p:cNvSpPr>
            <a:spLocks noChangeShapeType="1"/>
          </p:cNvSpPr>
          <p:nvPr/>
        </p:nvSpPr>
        <p:spPr bwMode="auto">
          <a:xfrm>
            <a:off x="505620" y="3142457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8" name="Text Box 26"/>
          <p:cNvSpPr txBox="1">
            <a:spLocks noChangeArrowheads="1"/>
          </p:cNvSpPr>
          <p:nvPr/>
        </p:nvSpPr>
        <p:spPr bwMode="auto">
          <a:xfrm>
            <a:off x="250746" y="2950369"/>
            <a:ext cx="4764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smtClean="0"/>
              <a:t>PCSel</a:t>
            </a:r>
            <a:endParaRPr lang="en-US" altLang="en-US" u="sng" dirty="0"/>
          </a:p>
        </p:txBody>
      </p:sp>
      <p:sp>
        <p:nvSpPr>
          <p:cNvPr id="209" name="Text Box 192"/>
          <p:cNvSpPr txBox="1">
            <a:spLocks noChangeArrowheads="1"/>
          </p:cNvSpPr>
          <p:nvPr/>
        </p:nvSpPr>
        <p:spPr bwMode="auto">
          <a:xfrm>
            <a:off x="310357" y="3266282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210" name="Text Box 193"/>
          <p:cNvSpPr txBox="1">
            <a:spLocks noChangeArrowheads="1"/>
          </p:cNvSpPr>
          <p:nvPr/>
        </p:nvSpPr>
        <p:spPr bwMode="auto">
          <a:xfrm>
            <a:off x="315120" y="3602832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211" name="Text Box 14"/>
          <p:cNvSpPr txBox="1">
            <a:spLocks noChangeArrowheads="1"/>
          </p:cNvSpPr>
          <p:nvPr/>
        </p:nvSpPr>
        <p:spPr bwMode="auto">
          <a:xfrm>
            <a:off x="538957" y="4242446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212" name="Line 133"/>
          <p:cNvSpPr>
            <a:spLocks noChangeShapeType="1"/>
          </p:cNvSpPr>
          <p:nvPr/>
        </p:nvSpPr>
        <p:spPr bwMode="auto">
          <a:xfrm flipV="1">
            <a:off x="269875" y="3381708"/>
            <a:ext cx="121445" cy="5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3" name="Line 135"/>
          <p:cNvSpPr>
            <a:spLocks noChangeShapeType="1"/>
          </p:cNvSpPr>
          <p:nvPr/>
        </p:nvSpPr>
        <p:spPr bwMode="auto">
          <a:xfrm flipV="1">
            <a:off x="890588" y="4849962"/>
            <a:ext cx="0" cy="25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4" name="Line 130"/>
          <p:cNvSpPr>
            <a:spLocks noChangeShapeType="1"/>
          </p:cNvSpPr>
          <p:nvPr/>
        </p:nvSpPr>
        <p:spPr bwMode="auto">
          <a:xfrm flipV="1">
            <a:off x="279566" y="5105400"/>
            <a:ext cx="6042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" name="Line 124"/>
          <p:cNvSpPr>
            <a:spLocks noChangeShapeType="1"/>
          </p:cNvSpPr>
          <p:nvPr/>
        </p:nvSpPr>
        <p:spPr bwMode="auto">
          <a:xfrm>
            <a:off x="279566" y="3698875"/>
            <a:ext cx="0" cy="1409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6" name="Line 133"/>
          <p:cNvSpPr>
            <a:spLocks noChangeShapeType="1"/>
          </p:cNvSpPr>
          <p:nvPr/>
        </p:nvSpPr>
        <p:spPr bwMode="auto">
          <a:xfrm flipV="1">
            <a:off x="269875" y="3698875"/>
            <a:ext cx="121445" cy="5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2" name="Rectangle 27"/>
          <p:cNvSpPr>
            <a:spLocks noChangeArrowheads="1"/>
          </p:cNvSpPr>
          <p:nvPr/>
        </p:nvSpPr>
        <p:spPr bwMode="auto">
          <a:xfrm>
            <a:off x="2772569" y="2401887"/>
            <a:ext cx="192087" cy="126841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IR1</a:t>
            </a:r>
            <a:endParaRPr lang="en-US" altLang="en-US" dirty="0"/>
          </a:p>
        </p:txBody>
      </p:sp>
      <p:sp>
        <p:nvSpPr>
          <p:cNvPr id="193" name="Line 34"/>
          <p:cNvSpPr>
            <a:spLocks noChangeShapeType="1"/>
          </p:cNvSpPr>
          <p:nvPr/>
        </p:nvSpPr>
        <p:spPr bwMode="auto">
          <a:xfrm flipV="1">
            <a:off x="2973385" y="3045619"/>
            <a:ext cx="354014" cy="21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" name="Line 163"/>
          <p:cNvSpPr>
            <a:spLocks noChangeShapeType="1"/>
          </p:cNvSpPr>
          <p:nvPr/>
        </p:nvSpPr>
        <p:spPr bwMode="auto">
          <a:xfrm>
            <a:off x="2859574" y="1507596"/>
            <a:ext cx="9038" cy="8878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6" name="Rectangle 27"/>
          <p:cNvSpPr>
            <a:spLocks noChangeArrowheads="1"/>
          </p:cNvSpPr>
          <p:nvPr/>
        </p:nvSpPr>
        <p:spPr bwMode="auto">
          <a:xfrm>
            <a:off x="5835649" y="1684339"/>
            <a:ext cx="192087" cy="469106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IR3</a:t>
            </a:r>
            <a:endParaRPr lang="en-US" altLang="en-US" dirty="0"/>
          </a:p>
        </p:txBody>
      </p:sp>
      <p:sp>
        <p:nvSpPr>
          <p:cNvPr id="197" name="Line 105"/>
          <p:cNvSpPr>
            <a:spLocks noChangeShapeType="1"/>
          </p:cNvSpPr>
          <p:nvPr/>
        </p:nvSpPr>
        <p:spPr bwMode="auto">
          <a:xfrm>
            <a:off x="3596480" y="1848644"/>
            <a:ext cx="5037" cy="1209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8" name="Line 104"/>
          <p:cNvSpPr>
            <a:spLocks noChangeShapeType="1"/>
          </p:cNvSpPr>
          <p:nvPr/>
        </p:nvSpPr>
        <p:spPr bwMode="auto">
          <a:xfrm>
            <a:off x="3596479" y="1848644"/>
            <a:ext cx="22391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9" name="Line 109"/>
          <p:cNvSpPr>
            <a:spLocks noChangeShapeType="1"/>
          </p:cNvSpPr>
          <p:nvPr/>
        </p:nvSpPr>
        <p:spPr bwMode="auto">
          <a:xfrm flipH="1">
            <a:off x="5268393" y="1757449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4" name="Text Box 110"/>
          <p:cNvSpPr txBox="1">
            <a:spLocks noChangeArrowheads="1"/>
          </p:cNvSpPr>
          <p:nvPr/>
        </p:nvSpPr>
        <p:spPr bwMode="auto">
          <a:xfrm>
            <a:off x="5115067" y="1684339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18" name="Line 163"/>
          <p:cNvSpPr>
            <a:spLocks noChangeShapeType="1"/>
          </p:cNvSpPr>
          <p:nvPr/>
        </p:nvSpPr>
        <p:spPr bwMode="auto">
          <a:xfrm>
            <a:off x="5922000" y="1422641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9" name="Text Box 164"/>
          <p:cNvSpPr txBox="1">
            <a:spLocks noChangeArrowheads="1"/>
          </p:cNvSpPr>
          <p:nvPr/>
        </p:nvSpPr>
        <p:spPr bwMode="auto">
          <a:xfrm>
            <a:off x="5724591" y="731044"/>
            <a:ext cx="42672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S3Ld</a:t>
            </a:r>
            <a:endParaRPr lang="en-US" altLang="en-US" u="sng" dirty="0"/>
          </a:p>
        </p:txBody>
      </p:sp>
      <p:sp>
        <p:nvSpPr>
          <p:cNvPr id="220" name="Line 163"/>
          <p:cNvSpPr>
            <a:spLocks noChangeShapeType="1"/>
          </p:cNvSpPr>
          <p:nvPr/>
        </p:nvSpPr>
        <p:spPr bwMode="auto">
          <a:xfrm>
            <a:off x="5931692" y="2162175"/>
            <a:ext cx="0" cy="125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1" name="Line 163"/>
          <p:cNvSpPr>
            <a:spLocks noChangeShapeType="1"/>
          </p:cNvSpPr>
          <p:nvPr/>
        </p:nvSpPr>
        <p:spPr bwMode="auto">
          <a:xfrm>
            <a:off x="5931692" y="2807494"/>
            <a:ext cx="0" cy="125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7" name="Rectangle 27"/>
          <p:cNvSpPr>
            <a:spLocks noChangeArrowheads="1"/>
          </p:cNvSpPr>
          <p:nvPr/>
        </p:nvSpPr>
        <p:spPr bwMode="auto">
          <a:xfrm>
            <a:off x="8712363" y="1683040"/>
            <a:ext cx="192087" cy="469106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IR4</a:t>
            </a:r>
            <a:endParaRPr lang="en-US" altLang="en-US" dirty="0"/>
          </a:p>
        </p:txBody>
      </p:sp>
      <p:sp>
        <p:nvSpPr>
          <p:cNvPr id="222" name="Line 163"/>
          <p:cNvSpPr>
            <a:spLocks noChangeShapeType="1"/>
          </p:cNvSpPr>
          <p:nvPr/>
        </p:nvSpPr>
        <p:spPr bwMode="auto">
          <a:xfrm>
            <a:off x="8798714" y="1421342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3" name="Text Box 164"/>
          <p:cNvSpPr txBox="1">
            <a:spLocks noChangeArrowheads="1"/>
          </p:cNvSpPr>
          <p:nvPr/>
        </p:nvSpPr>
        <p:spPr bwMode="auto">
          <a:xfrm>
            <a:off x="8586159" y="1205442"/>
            <a:ext cx="4251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IR4ld</a:t>
            </a:r>
            <a:endParaRPr lang="en-US" altLang="en-US" u="sng" dirty="0"/>
          </a:p>
        </p:txBody>
      </p:sp>
      <p:sp>
        <p:nvSpPr>
          <p:cNvPr id="224" name="Line 163"/>
          <p:cNvSpPr>
            <a:spLocks noChangeShapeType="1"/>
          </p:cNvSpPr>
          <p:nvPr/>
        </p:nvSpPr>
        <p:spPr bwMode="auto">
          <a:xfrm>
            <a:off x="8808405" y="2160876"/>
            <a:ext cx="9361" cy="482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" name="Line 104"/>
          <p:cNvSpPr>
            <a:spLocks noChangeShapeType="1"/>
          </p:cNvSpPr>
          <p:nvPr/>
        </p:nvSpPr>
        <p:spPr bwMode="auto">
          <a:xfrm>
            <a:off x="6016625" y="1856083"/>
            <a:ext cx="2695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6" name="Line 109"/>
          <p:cNvSpPr>
            <a:spLocks noChangeShapeType="1"/>
          </p:cNvSpPr>
          <p:nvPr/>
        </p:nvSpPr>
        <p:spPr bwMode="auto">
          <a:xfrm flipH="1">
            <a:off x="7390340" y="1749510"/>
            <a:ext cx="77787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7" name="Text Box 110"/>
          <p:cNvSpPr txBox="1">
            <a:spLocks noChangeArrowheads="1"/>
          </p:cNvSpPr>
          <p:nvPr/>
        </p:nvSpPr>
        <p:spPr bwMode="auto">
          <a:xfrm>
            <a:off x="7237014" y="16764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29" name="Line 151"/>
          <p:cNvSpPr>
            <a:spLocks noChangeShapeType="1"/>
          </p:cNvSpPr>
          <p:nvPr/>
        </p:nvSpPr>
        <p:spPr bwMode="auto">
          <a:xfrm flipV="1">
            <a:off x="8904450" y="1783556"/>
            <a:ext cx="1150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0" name="Line 150"/>
          <p:cNvSpPr>
            <a:spLocks noChangeShapeType="1"/>
          </p:cNvSpPr>
          <p:nvPr/>
        </p:nvSpPr>
        <p:spPr bwMode="auto">
          <a:xfrm flipH="1" flipV="1">
            <a:off x="9019543" y="971550"/>
            <a:ext cx="9361" cy="8120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1" name="Line 149"/>
          <p:cNvSpPr>
            <a:spLocks noChangeShapeType="1"/>
          </p:cNvSpPr>
          <p:nvPr/>
        </p:nvSpPr>
        <p:spPr bwMode="auto">
          <a:xfrm>
            <a:off x="4162423" y="971548"/>
            <a:ext cx="4866481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4" name="Text Box 94"/>
          <p:cNvSpPr txBox="1">
            <a:spLocks noChangeArrowheads="1"/>
          </p:cNvSpPr>
          <p:nvPr/>
        </p:nvSpPr>
        <p:spPr bwMode="auto">
          <a:xfrm>
            <a:off x="6708774" y="787398"/>
            <a:ext cx="203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2</a:t>
            </a:r>
          </a:p>
        </p:txBody>
      </p:sp>
      <p:sp>
        <p:nvSpPr>
          <p:cNvPr id="235" name="Line 116"/>
          <p:cNvSpPr>
            <a:spLocks noChangeShapeType="1"/>
          </p:cNvSpPr>
          <p:nvPr/>
        </p:nvSpPr>
        <p:spPr bwMode="auto">
          <a:xfrm flipH="1">
            <a:off x="6834186" y="894554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" name="AutoShape 11"/>
          <p:cNvSpPr>
            <a:spLocks noChangeArrowheads="1"/>
          </p:cNvSpPr>
          <p:nvPr/>
        </p:nvSpPr>
        <p:spPr bwMode="auto">
          <a:xfrm rot="16200000">
            <a:off x="5202920" y="2361472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7" name="Line 12"/>
          <p:cNvSpPr>
            <a:spLocks noChangeShapeType="1"/>
          </p:cNvSpPr>
          <p:nvPr/>
        </p:nvSpPr>
        <p:spPr bwMode="auto">
          <a:xfrm>
            <a:off x="5606144" y="2458310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8" name="Line 13"/>
          <p:cNvSpPr>
            <a:spLocks noChangeShapeType="1"/>
          </p:cNvSpPr>
          <p:nvPr/>
        </p:nvSpPr>
        <p:spPr bwMode="auto">
          <a:xfrm flipH="1">
            <a:off x="5644244" y="2380522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9" name="Text Box 14"/>
          <p:cNvSpPr txBox="1">
            <a:spLocks noChangeArrowheads="1"/>
          </p:cNvSpPr>
          <p:nvPr/>
        </p:nvSpPr>
        <p:spPr bwMode="auto">
          <a:xfrm>
            <a:off x="5529944" y="2228122"/>
            <a:ext cx="24130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40" name="Text Box 192"/>
          <p:cNvSpPr txBox="1">
            <a:spLocks noChangeArrowheads="1"/>
          </p:cNvSpPr>
          <p:nvPr/>
        </p:nvSpPr>
        <p:spPr bwMode="auto">
          <a:xfrm>
            <a:off x="5351572" y="2202840"/>
            <a:ext cx="24237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</a:t>
            </a:r>
            <a:endParaRPr lang="en-US" altLang="en-US" dirty="0"/>
          </a:p>
        </p:txBody>
      </p:sp>
      <p:sp>
        <p:nvSpPr>
          <p:cNvPr id="241" name="Text Box 193"/>
          <p:cNvSpPr txBox="1">
            <a:spLocks noChangeArrowheads="1"/>
          </p:cNvSpPr>
          <p:nvPr/>
        </p:nvSpPr>
        <p:spPr bwMode="auto">
          <a:xfrm>
            <a:off x="5358584" y="2496410"/>
            <a:ext cx="24237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243" name="AutoShape 11"/>
          <p:cNvSpPr>
            <a:spLocks noChangeArrowheads="1"/>
          </p:cNvSpPr>
          <p:nvPr/>
        </p:nvSpPr>
        <p:spPr bwMode="auto">
          <a:xfrm rot="16200000">
            <a:off x="5205413" y="3017043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4" name="Line 12"/>
          <p:cNvSpPr>
            <a:spLocks noChangeShapeType="1"/>
          </p:cNvSpPr>
          <p:nvPr/>
        </p:nvSpPr>
        <p:spPr bwMode="auto">
          <a:xfrm>
            <a:off x="5608637" y="3113881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" name="Line 13"/>
          <p:cNvSpPr>
            <a:spLocks noChangeShapeType="1"/>
          </p:cNvSpPr>
          <p:nvPr/>
        </p:nvSpPr>
        <p:spPr bwMode="auto">
          <a:xfrm flipH="1">
            <a:off x="5646737" y="3036093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" name="Text Box 14"/>
          <p:cNvSpPr txBox="1">
            <a:spLocks noChangeArrowheads="1"/>
          </p:cNvSpPr>
          <p:nvPr/>
        </p:nvSpPr>
        <p:spPr bwMode="auto">
          <a:xfrm>
            <a:off x="5532437" y="2883693"/>
            <a:ext cx="24130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47" name="Text Box 192"/>
          <p:cNvSpPr txBox="1">
            <a:spLocks noChangeArrowheads="1"/>
          </p:cNvSpPr>
          <p:nvPr/>
        </p:nvSpPr>
        <p:spPr bwMode="auto">
          <a:xfrm>
            <a:off x="5360371" y="2859820"/>
            <a:ext cx="24237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n-US" dirty="0" smtClean="0"/>
              <a:t>0</a:t>
            </a:r>
            <a:endParaRPr lang="en-US" altLang="en-US" dirty="0"/>
          </a:p>
        </p:txBody>
      </p:sp>
      <p:sp>
        <p:nvSpPr>
          <p:cNvPr id="248" name="Text Box 193"/>
          <p:cNvSpPr txBox="1">
            <a:spLocks noChangeArrowheads="1"/>
          </p:cNvSpPr>
          <p:nvPr/>
        </p:nvSpPr>
        <p:spPr bwMode="auto">
          <a:xfrm>
            <a:off x="5334000" y="3135584"/>
            <a:ext cx="24237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249" name="Line 135"/>
          <p:cNvSpPr>
            <a:spLocks noChangeShapeType="1"/>
          </p:cNvSpPr>
          <p:nvPr/>
        </p:nvSpPr>
        <p:spPr bwMode="auto">
          <a:xfrm flipV="1">
            <a:off x="5229224" y="2279253"/>
            <a:ext cx="13950" cy="26984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3" name="AutoShape 11"/>
          <p:cNvSpPr>
            <a:spLocks noChangeArrowheads="1"/>
          </p:cNvSpPr>
          <p:nvPr/>
        </p:nvSpPr>
        <p:spPr bwMode="auto">
          <a:xfrm rot="16200000">
            <a:off x="6563518" y="2364582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2" name="Line 12"/>
          <p:cNvSpPr>
            <a:spLocks noChangeShapeType="1"/>
          </p:cNvSpPr>
          <p:nvPr/>
        </p:nvSpPr>
        <p:spPr bwMode="auto">
          <a:xfrm>
            <a:off x="6958011" y="2551907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" name="Line 13"/>
          <p:cNvSpPr>
            <a:spLocks noChangeShapeType="1"/>
          </p:cNvSpPr>
          <p:nvPr/>
        </p:nvSpPr>
        <p:spPr bwMode="auto">
          <a:xfrm flipH="1">
            <a:off x="6996111" y="2474119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4" name="Text Box 14"/>
          <p:cNvSpPr txBox="1">
            <a:spLocks noChangeArrowheads="1"/>
          </p:cNvSpPr>
          <p:nvPr/>
        </p:nvSpPr>
        <p:spPr bwMode="auto">
          <a:xfrm>
            <a:off x="6881811" y="2321719"/>
            <a:ext cx="24130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255" name="Text Box 192"/>
          <p:cNvSpPr txBox="1">
            <a:spLocks noChangeArrowheads="1"/>
          </p:cNvSpPr>
          <p:nvPr/>
        </p:nvSpPr>
        <p:spPr bwMode="auto">
          <a:xfrm>
            <a:off x="6681597" y="2159860"/>
            <a:ext cx="300083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00</a:t>
            </a:r>
            <a:endParaRPr lang="en-US" altLang="en-US" dirty="0"/>
          </a:p>
        </p:txBody>
      </p:sp>
      <p:sp>
        <p:nvSpPr>
          <p:cNvPr id="256" name="Text Box 193"/>
          <p:cNvSpPr txBox="1">
            <a:spLocks noChangeArrowheads="1"/>
          </p:cNvSpPr>
          <p:nvPr/>
        </p:nvSpPr>
        <p:spPr bwMode="auto">
          <a:xfrm>
            <a:off x="6681044" y="2496410"/>
            <a:ext cx="300083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10</a:t>
            </a:r>
            <a:endParaRPr lang="en-US" altLang="en-US" dirty="0"/>
          </a:p>
        </p:txBody>
      </p:sp>
      <p:sp>
        <p:nvSpPr>
          <p:cNvPr id="257" name="Line 75"/>
          <p:cNvSpPr>
            <a:spLocks noChangeShapeType="1"/>
          </p:cNvSpPr>
          <p:nvPr/>
        </p:nvSpPr>
        <p:spPr bwMode="auto">
          <a:xfrm flipV="1">
            <a:off x="6378379" y="2279252"/>
            <a:ext cx="405414" cy="80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8" name="Line 75"/>
          <p:cNvSpPr>
            <a:spLocks noChangeShapeType="1"/>
          </p:cNvSpPr>
          <p:nvPr/>
        </p:nvSpPr>
        <p:spPr bwMode="auto">
          <a:xfrm flipV="1">
            <a:off x="6366317" y="3579940"/>
            <a:ext cx="305206" cy="80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9" name="Line 150"/>
          <p:cNvSpPr>
            <a:spLocks noChangeShapeType="1"/>
          </p:cNvSpPr>
          <p:nvPr/>
        </p:nvSpPr>
        <p:spPr bwMode="auto">
          <a:xfrm flipH="1" flipV="1">
            <a:off x="6373811" y="2279253"/>
            <a:ext cx="9136" cy="27026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0" name="Text Box 198"/>
          <p:cNvSpPr txBox="1">
            <a:spLocks noChangeArrowheads="1"/>
          </p:cNvSpPr>
          <p:nvPr/>
        </p:nvSpPr>
        <p:spPr bwMode="auto">
          <a:xfrm>
            <a:off x="6587411" y="3454856"/>
            <a:ext cx="35779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111</a:t>
            </a:r>
            <a:endParaRPr lang="en-US" altLang="en-US" dirty="0"/>
          </a:p>
        </p:txBody>
      </p:sp>
      <p:sp>
        <p:nvSpPr>
          <p:cNvPr id="261" name="Line 88"/>
          <p:cNvSpPr>
            <a:spLocks noChangeShapeType="1"/>
          </p:cNvSpPr>
          <p:nvPr/>
        </p:nvSpPr>
        <p:spPr bwMode="auto">
          <a:xfrm>
            <a:off x="6890009" y="201064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2" name="Text Box 89"/>
          <p:cNvSpPr txBox="1">
            <a:spLocks noChangeArrowheads="1"/>
          </p:cNvSpPr>
          <p:nvPr/>
        </p:nvSpPr>
        <p:spPr bwMode="auto">
          <a:xfrm>
            <a:off x="6662524" y="1865995"/>
            <a:ext cx="4427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ALU1</a:t>
            </a:r>
            <a:endParaRPr lang="en-US" altLang="en-US" u="sng" dirty="0"/>
          </a:p>
        </p:txBody>
      </p:sp>
      <p:sp>
        <p:nvSpPr>
          <p:cNvPr id="242" name="Rectangle 8"/>
          <p:cNvSpPr>
            <a:spLocks noChangeArrowheads="1"/>
          </p:cNvSpPr>
          <p:nvPr/>
        </p:nvSpPr>
        <p:spPr bwMode="auto">
          <a:xfrm>
            <a:off x="6712440" y="5105400"/>
            <a:ext cx="1268412" cy="1190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63" name="Text Box 9"/>
          <p:cNvSpPr txBox="1">
            <a:spLocks noChangeArrowheads="1"/>
          </p:cNvSpPr>
          <p:nvPr/>
        </p:nvSpPr>
        <p:spPr bwMode="auto">
          <a:xfrm>
            <a:off x="7048990" y="5540375"/>
            <a:ext cx="669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000" b="1"/>
              <a:t>Memory</a:t>
            </a:r>
          </a:p>
        </p:txBody>
      </p:sp>
      <p:sp>
        <p:nvSpPr>
          <p:cNvPr id="264" name="Line 12"/>
          <p:cNvSpPr>
            <a:spLocks noChangeShapeType="1"/>
          </p:cNvSpPr>
          <p:nvPr/>
        </p:nvSpPr>
        <p:spPr bwMode="auto">
          <a:xfrm>
            <a:off x="6170611" y="5288756"/>
            <a:ext cx="541829" cy="87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5" name="Line 13"/>
          <p:cNvSpPr>
            <a:spLocks noChangeShapeType="1"/>
          </p:cNvSpPr>
          <p:nvPr/>
        </p:nvSpPr>
        <p:spPr bwMode="auto">
          <a:xfrm flipH="1">
            <a:off x="6214267" y="5229483"/>
            <a:ext cx="77788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6" name="Text Box 18"/>
          <p:cNvSpPr txBox="1">
            <a:spLocks noChangeArrowheads="1"/>
          </p:cNvSpPr>
          <p:nvPr/>
        </p:nvSpPr>
        <p:spPr bwMode="auto">
          <a:xfrm>
            <a:off x="6712440" y="5181600"/>
            <a:ext cx="4714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ADDR</a:t>
            </a:r>
          </a:p>
        </p:txBody>
      </p:sp>
      <p:sp>
        <p:nvSpPr>
          <p:cNvPr id="267" name="Text Box 19"/>
          <p:cNvSpPr txBox="1">
            <a:spLocks noChangeArrowheads="1"/>
          </p:cNvSpPr>
          <p:nvPr/>
        </p:nvSpPr>
        <p:spPr bwMode="auto">
          <a:xfrm>
            <a:off x="7366490" y="5988050"/>
            <a:ext cx="6000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Data_out</a:t>
            </a:r>
          </a:p>
        </p:txBody>
      </p:sp>
      <p:sp>
        <p:nvSpPr>
          <p:cNvPr id="268" name="Text Box 20"/>
          <p:cNvSpPr txBox="1">
            <a:spLocks noChangeArrowheads="1"/>
          </p:cNvSpPr>
          <p:nvPr/>
        </p:nvSpPr>
        <p:spPr bwMode="auto">
          <a:xfrm>
            <a:off x="6674340" y="5988050"/>
            <a:ext cx="5365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Data_in</a:t>
            </a:r>
          </a:p>
        </p:txBody>
      </p:sp>
      <p:sp>
        <p:nvSpPr>
          <p:cNvPr id="269" name="Line 21"/>
          <p:cNvSpPr>
            <a:spLocks noChangeShapeType="1"/>
          </p:cNvSpPr>
          <p:nvPr/>
        </p:nvSpPr>
        <p:spPr bwMode="auto">
          <a:xfrm>
            <a:off x="6942627" y="4913313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0" name="Line 22"/>
          <p:cNvSpPr>
            <a:spLocks noChangeShapeType="1"/>
          </p:cNvSpPr>
          <p:nvPr/>
        </p:nvSpPr>
        <p:spPr bwMode="auto">
          <a:xfrm>
            <a:off x="7710977" y="4913313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1" name="Text Box 23"/>
          <p:cNvSpPr txBox="1">
            <a:spLocks noChangeArrowheads="1"/>
          </p:cNvSpPr>
          <p:nvPr/>
        </p:nvSpPr>
        <p:spPr bwMode="auto">
          <a:xfrm>
            <a:off x="6598140" y="4721225"/>
            <a:ext cx="6540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MemRead</a:t>
            </a:r>
          </a:p>
        </p:txBody>
      </p:sp>
      <p:sp>
        <p:nvSpPr>
          <p:cNvPr id="272" name="Text Box 24"/>
          <p:cNvSpPr txBox="1">
            <a:spLocks noChangeArrowheads="1"/>
          </p:cNvSpPr>
          <p:nvPr/>
        </p:nvSpPr>
        <p:spPr bwMode="auto">
          <a:xfrm>
            <a:off x="7404590" y="4721225"/>
            <a:ext cx="6461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/>
              <a:t>MemWrite</a:t>
            </a:r>
          </a:p>
        </p:txBody>
      </p:sp>
      <p:sp>
        <p:nvSpPr>
          <p:cNvPr id="276" name="Line 12"/>
          <p:cNvSpPr>
            <a:spLocks noChangeShapeType="1"/>
          </p:cNvSpPr>
          <p:nvPr/>
        </p:nvSpPr>
        <p:spPr bwMode="auto">
          <a:xfrm flipV="1">
            <a:off x="6084703" y="6172198"/>
            <a:ext cx="624072" cy="26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9" name="Line 153"/>
          <p:cNvSpPr>
            <a:spLocks noChangeShapeType="1"/>
          </p:cNvSpPr>
          <p:nvPr/>
        </p:nvSpPr>
        <p:spPr bwMode="auto">
          <a:xfrm flipV="1">
            <a:off x="2418814" y="4081464"/>
            <a:ext cx="160873" cy="31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0" name="Line 50"/>
          <p:cNvSpPr>
            <a:spLocks noChangeShapeType="1"/>
          </p:cNvSpPr>
          <p:nvPr/>
        </p:nvSpPr>
        <p:spPr bwMode="auto">
          <a:xfrm>
            <a:off x="5233192" y="2954022"/>
            <a:ext cx="183358" cy="80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5" name="Line 12"/>
          <p:cNvSpPr>
            <a:spLocks noChangeShapeType="1"/>
          </p:cNvSpPr>
          <p:nvPr/>
        </p:nvSpPr>
        <p:spPr bwMode="auto">
          <a:xfrm flipV="1">
            <a:off x="7980852" y="6095205"/>
            <a:ext cx="186997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3" name="AutoShape 11"/>
          <p:cNvSpPr>
            <a:spLocks noChangeArrowheads="1"/>
          </p:cNvSpPr>
          <p:nvPr/>
        </p:nvSpPr>
        <p:spPr bwMode="auto">
          <a:xfrm rot="16200000">
            <a:off x="8068844" y="2860787"/>
            <a:ext cx="614362" cy="192087"/>
          </a:xfrm>
          <a:custGeom>
            <a:avLst/>
            <a:gdLst>
              <a:gd name="T0" fmla="*/ 15289849 w 21600"/>
              <a:gd name="T1" fmla="*/ 854111 h 21600"/>
              <a:gd name="T2" fmla="*/ 8737052 w 21600"/>
              <a:gd name="T3" fmla="*/ 1708214 h 21600"/>
              <a:gd name="T4" fmla="*/ 2184256 w 21600"/>
              <a:gd name="T5" fmla="*/ 854111 h 21600"/>
              <a:gd name="T6" fmla="*/ 873705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4" name="Text Box 192"/>
          <p:cNvSpPr txBox="1">
            <a:spLocks noChangeArrowheads="1"/>
          </p:cNvSpPr>
          <p:nvPr/>
        </p:nvSpPr>
        <p:spPr bwMode="auto">
          <a:xfrm>
            <a:off x="8215777" y="2680156"/>
            <a:ext cx="24237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</a:t>
            </a:r>
            <a:endParaRPr lang="en-US" altLang="en-US" dirty="0"/>
          </a:p>
        </p:txBody>
      </p:sp>
      <p:sp>
        <p:nvSpPr>
          <p:cNvPr id="291" name="Text Box 193"/>
          <p:cNvSpPr txBox="1">
            <a:spLocks noChangeArrowheads="1"/>
          </p:cNvSpPr>
          <p:nvPr/>
        </p:nvSpPr>
        <p:spPr bwMode="auto">
          <a:xfrm>
            <a:off x="8215224" y="2992615"/>
            <a:ext cx="24237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292" name="Line 88"/>
          <p:cNvSpPr>
            <a:spLocks noChangeShapeType="1"/>
          </p:cNvSpPr>
          <p:nvPr/>
        </p:nvSpPr>
        <p:spPr bwMode="auto">
          <a:xfrm>
            <a:off x="8395335" y="250684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3" name="Text Box 89"/>
          <p:cNvSpPr txBox="1">
            <a:spLocks noChangeArrowheads="1"/>
          </p:cNvSpPr>
          <p:nvPr/>
        </p:nvSpPr>
        <p:spPr bwMode="auto">
          <a:xfrm>
            <a:off x="8167850" y="2362200"/>
            <a:ext cx="4427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ALU1</a:t>
            </a:r>
            <a:endParaRPr lang="en-US" altLang="en-US" u="sng" dirty="0"/>
          </a:p>
        </p:txBody>
      </p:sp>
      <p:sp>
        <p:nvSpPr>
          <p:cNvPr id="295" name="Line 50"/>
          <p:cNvSpPr>
            <a:spLocks noChangeShapeType="1"/>
          </p:cNvSpPr>
          <p:nvPr/>
        </p:nvSpPr>
        <p:spPr bwMode="auto">
          <a:xfrm>
            <a:off x="5236937" y="2287299"/>
            <a:ext cx="183358" cy="80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6" name="Line 12"/>
          <p:cNvSpPr>
            <a:spLocks noChangeShapeType="1"/>
          </p:cNvSpPr>
          <p:nvPr/>
        </p:nvSpPr>
        <p:spPr bwMode="auto">
          <a:xfrm flipV="1">
            <a:off x="7954708" y="2778223"/>
            <a:ext cx="3496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" name="Line 150"/>
          <p:cNvSpPr>
            <a:spLocks noChangeShapeType="1"/>
          </p:cNvSpPr>
          <p:nvPr/>
        </p:nvSpPr>
        <p:spPr bwMode="auto">
          <a:xfrm flipV="1">
            <a:off x="8167849" y="3097212"/>
            <a:ext cx="14575" cy="299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8" name="Line 12"/>
          <p:cNvSpPr>
            <a:spLocks noChangeShapeType="1"/>
          </p:cNvSpPr>
          <p:nvPr/>
        </p:nvSpPr>
        <p:spPr bwMode="auto">
          <a:xfrm flipV="1">
            <a:off x="8175136" y="3100336"/>
            <a:ext cx="129206" cy="22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9" name="Line 12"/>
          <p:cNvSpPr>
            <a:spLocks noChangeShapeType="1"/>
          </p:cNvSpPr>
          <p:nvPr/>
        </p:nvSpPr>
        <p:spPr bwMode="auto">
          <a:xfrm flipH="1" flipV="1">
            <a:off x="5115066" y="3486944"/>
            <a:ext cx="128107" cy="73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8" name="Line 183"/>
          <p:cNvSpPr>
            <a:spLocks noChangeShapeType="1"/>
          </p:cNvSpPr>
          <p:nvPr/>
        </p:nvSpPr>
        <p:spPr bwMode="auto">
          <a:xfrm flipH="1">
            <a:off x="6015310" y="1390877"/>
            <a:ext cx="582830" cy="10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0" name="Line 150"/>
          <p:cNvSpPr>
            <a:spLocks noChangeShapeType="1"/>
          </p:cNvSpPr>
          <p:nvPr/>
        </p:nvSpPr>
        <p:spPr bwMode="auto">
          <a:xfrm flipH="1" flipV="1">
            <a:off x="6587411" y="1401687"/>
            <a:ext cx="17388" cy="1027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1" name="Line 12"/>
          <p:cNvSpPr>
            <a:spLocks noChangeShapeType="1"/>
          </p:cNvSpPr>
          <p:nvPr/>
        </p:nvSpPr>
        <p:spPr bwMode="auto">
          <a:xfrm>
            <a:off x="6602640" y="2427839"/>
            <a:ext cx="174816" cy="10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2" name="Text Box 193"/>
          <p:cNvSpPr txBox="1">
            <a:spLocks noChangeArrowheads="1"/>
          </p:cNvSpPr>
          <p:nvPr/>
        </p:nvSpPr>
        <p:spPr bwMode="auto">
          <a:xfrm>
            <a:off x="6699685" y="2307264"/>
            <a:ext cx="300083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01</a:t>
            </a:r>
            <a:endParaRPr lang="en-US" altLang="en-US" dirty="0"/>
          </a:p>
        </p:txBody>
      </p:sp>
      <p:sp>
        <p:nvSpPr>
          <p:cNvPr id="275" name="Rectangle 27"/>
          <p:cNvSpPr>
            <a:spLocks noChangeArrowheads="1"/>
          </p:cNvSpPr>
          <p:nvPr/>
        </p:nvSpPr>
        <p:spPr bwMode="auto">
          <a:xfrm>
            <a:off x="5823224" y="1313164"/>
            <a:ext cx="192087" cy="204484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PC3</a:t>
            </a:r>
            <a:endParaRPr lang="en-US" altLang="en-US" dirty="0"/>
          </a:p>
        </p:txBody>
      </p:sp>
      <p:sp>
        <p:nvSpPr>
          <p:cNvPr id="278" name="Line 163"/>
          <p:cNvSpPr>
            <a:spLocks noChangeShapeType="1"/>
          </p:cNvSpPr>
          <p:nvPr/>
        </p:nvSpPr>
        <p:spPr bwMode="auto">
          <a:xfrm>
            <a:off x="5927793" y="1048542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1" name="Text Box 164"/>
          <p:cNvSpPr txBox="1">
            <a:spLocks noChangeArrowheads="1"/>
          </p:cNvSpPr>
          <p:nvPr/>
        </p:nvSpPr>
        <p:spPr bwMode="auto">
          <a:xfrm>
            <a:off x="3185752" y="717326"/>
            <a:ext cx="42672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S2Ld</a:t>
            </a:r>
            <a:endParaRPr lang="en-US" altLang="en-US" u="sng" dirty="0"/>
          </a:p>
        </p:txBody>
      </p:sp>
      <p:sp>
        <p:nvSpPr>
          <p:cNvPr id="282" name="Rectangle 27"/>
          <p:cNvSpPr>
            <a:spLocks noChangeArrowheads="1"/>
          </p:cNvSpPr>
          <p:nvPr/>
        </p:nvSpPr>
        <p:spPr bwMode="auto">
          <a:xfrm>
            <a:off x="3284385" y="1299446"/>
            <a:ext cx="192087" cy="204484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PC2</a:t>
            </a:r>
            <a:endParaRPr lang="en-US" altLang="en-US" dirty="0"/>
          </a:p>
        </p:txBody>
      </p:sp>
      <p:sp>
        <p:nvSpPr>
          <p:cNvPr id="283" name="Line 163"/>
          <p:cNvSpPr>
            <a:spLocks noChangeShapeType="1"/>
          </p:cNvSpPr>
          <p:nvPr/>
        </p:nvSpPr>
        <p:spPr bwMode="auto">
          <a:xfrm>
            <a:off x="3388954" y="1034824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6" name="Text Box 164"/>
          <p:cNvSpPr txBox="1">
            <a:spLocks noChangeArrowheads="1"/>
          </p:cNvSpPr>
          <p:nvPr/>
        </p:nvSpPr>
        <p:spPr bwMode="auto">
          <a:xfrm>
            <a:off x="2664898" y="720992"/>
            <a:ext cx="42672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S1Ld</a:t>
            </a:r>
            <a:endParaRPr lang="en-US" altLang="en-US" u="sng" dirty="0"/>
          </a:p>
        </p:txBody>
      </p:sp>
      <p:sp>
        <p:nvSpPr>
          <p:cNvPr id="287" name="Rectangle 27"/>
          <p:cNvSpPr>
            <a:spLocks noChangeArrowheads="1"/>
          </p:cNvSpPr>
          <p:nvPr/>
        </p:nvSpPr>
        <p:spPr bwMode="auto">
          <a:xfrm>
            <a:off x="2763531" y="1303112"/>
            <a:ext cx="192087" cy="204484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PC1</a:t>
            </a:r>
            <a:endParaRPr lang="en-US" altLang="en-US" dirty="0"/>
          </a:p>
        </p:txBody>
      </p:sp>
      <p:sp>
        <p:nvSpPr>
          <p:cNvPr id="288" name="Line 163"/>
          <p:cNvSpPr>
            <a:spLocks noChangeShapeType="1"/>
          </p:cNvSpPr>
          <p:nvPr/>
        </p:nvSpPr>
        <p:spPr bwMode="auto">
          <a:xfrm>
            <a:off x="2868100" y="1038490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9" name="Line 44"/>
          <p:cNvSpPr>
            <a:spLocks noChangeShapeType="1"/>
          </p:cNvSpPr>
          <p:nvPr/>
        </p:nvSpPr>
        <p:spPr bwMode="auto">
          <a:xfrm flipV="1">
            <a:off x="2958393" y="1404560"/>
            <a:ext cx="32599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" name="Line 44"/>
          <p:cNvSpPr>
            <a:spLocks noChangeShapeType="1"/>
          </p:cNvSpPr>
          <p:nvPr/>
        </p:nvSpPr>
        <p:spPr bwMode="auto">
          <a:xfrm flipV="1">
            <a:off x="3476472" y="1389290"/>
            <a:ext cx="236790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59607" y="272534"/>
            <a:ext cx="3528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How about ORI? </a:t>
            </a:r>
            <a:r>
              <a:rPr lang="en-US" dirty="0" smtClean="0"/>
              <a:t>Can it write to K1?</a:t>
            </a:r>
            <a:endParaRPr lang="en-US" b="1" dirty="0"/>
          </a:p>
        </p:txBody>
      </p:sp>
      <p:sp>
        <p:nvSpPr>
          <p:cNvPr id="301" name="Text Box 14"/>
          <p:cNvSpPr txBox="1">
            <a:spLocks noChangeArrowheads="1"/>
          </p:cNvSpPr>
          <p:nvPr/>
        </p:nvSpPr>
        <p:spPr bwMode="auto">
          <a:xfrm>
            <a:off x="3873500" y="30480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686758" y="3102584"/>
            <a:ext cx="627578" cy="465660"/>
            <a:chOff x="3686758" y="3102584"/>
            <a:chExt cx="627578" cy="465660"/>
          </a:xfrm>
        </p:grpSpPr>
        <p:sp>
          <p:nvSpPr>
            <p:cNvPr id="277" name="AutoShape 38"/>
            <p:cNvSpPr>
              <a:spLocks noChangeArrowheads="1"/>
            </p:cNvSpPr>
            <p:nvPr/>
          </p:nvSpPr>
          <p:spPr bwMode="auto">
            <a:xfrm>
              <a:off x="3988286" y="3268656"/>
              <a:ext cx="326050" cy="156010"/>
            </a:xfrm>
            <a:custGeom>
              <a:avLst/>
              <a:gdLst>
                <a:gd name="T0" fmla="*/ 15289902 w 21600"/>
                <a:gd name="T1" fmla="*/ 854116 h 21600"/>
                <a:gd name="T2" fmla="*/ 8737095 w 21600"/>
                <a:gd name="T3" fmla="*/ 1708231 h 21600"/>
                <a:gd name="T4" fmla="*/ 2184260 w 21600"/>
                <a:gd name="T5" fmla="*/ 854116 h 21600"/>
                <a:gd name="T6" fmla="*/ 873709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686758" y="3102584"/>
              <a:ext cx="481222" cy="465660"/>
              <a:chOff x="3686758" y="3102584"/>
              <a:chExt cx="481222" cy="465660"/>
            </a:xfrm>
          </p:grpSpPr>
          <p:sp>
            <p:nvSpPr>
              <p:cNvPr id="300" name="Line 168"/>
              <p:cNvSpPr>
                <a:spLocks noChangeShapeType="1"/>
              </p:cNvSpPr>
              <p:nvPr/>
            </p:nvSpPr>
            <p:spPr bwMode="auto">
              <a:xfrm>
                <a:off x="4044855" y="3102584"/>
                <a:ext cx="0" cy="1920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Text Box 43"/>
              <p:cNvSpPr txBox="1">
                <a:spLocks noChangeArrowheads="1"/>
              </p:cNvSpPr>
              <p:nvPr/>
            </p:nvSpPr>
            <p:spPr bwMode="auto">
              <a:xfrm>
                <a:off x="3686758" y="3352800"/>
                <a:ext cx="481222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u="sng" dirty="0" err="1" smtClean="0"/>
                  <a:t>RwSel</a:t>
                </a:r>
                <a:endParaRPr lang="en-US" altLang="en-US" u="sng" dirty="0"/>
              </a:p>
            </p:txBody>
          </p:sp>
          <p:sp>
            <p:nvSpPr>
              <p:cNvPr id="303" name="Line 39"/>
              <p:cNvSpPr>
                <a:spLocks noChangeShapeType="1"/>
              </p:cNvSpPr>
              <p:nvPr/>
            </p:nvSpPr>
            <p:spPr bwMode="auto">
              <a:xfrm flipV="1">
                <a:off x="3903662" y="3352800"/>
                <a:ext cx="136525" cy="154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4" name="Group 303"/>
          <p:cNvGrpSpPr/>
          <p:nvPr/>
        </p:nvGrpSpPr>
        <p:grpSpPr>
          <a:xfrm>
            <a:off x="652625" y="1377553"/>
            <a:ext cx="2109867" cy="2213184"/>
            <a:chOff x="652625" y="1377553"/>
            <a:chExt cx="2109867" cy="2213184"/>
          </a:xfrm>
        </p:grpSpPr>
        <p:sp>
          <p:nvSpPr>
            <p:cNvPr id="305" name="Line 150"/>
            <p:cNvSpPr>
              <a:spLocks noChangeShapeType="1"/>
            </p:cNvSpPr>
            <p:nvPr/>
          </p:nvSpPr>
          <p:spPr bwMode="auto">
            <a:xfrm flipV="1">
              <a:off x="652625" y="1389290"/>
              <a:ext cx="7775" cy="2201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6" name="Line 44"/>
            <p:cNvSpPr>
              <a:spLocks noChangeShapeType="1"/>
            </p:cNvSpPr>
            <p:nvPr/>
          </p:nvSpPr>
          <p:spPr bwMode="auto">
            <a:xfrm>
              <a:off x="660401" y="1377553"/>
              <a:ext cx="2102091" cy="250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294" name="Line 105"/>
          <p:cNvSpPr>
            <a:spLocks noChangeShapeType="1"/>
          </p:cNvSpPr>
          <p:nvPr/>
        </p:nvSpPr>
        <p:spPr bwMode="auto">
          <a:xfrm>
            <a:off x="3791602" y="3850956"/>
            <a:ext cx="0" cy="84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07" name="Line 88"/>
          <p:cNvSpPr>
            <a:spLocks noChangeShapeType="1"/>
          </p:cNvSpPr>
          <p:nvPr/>
        </p:nvSpPr>
        <p:spPr bwMode="auto">
          <a:xfrm>
            <a:off x="5502318" y="199260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8" name="Text Box 169"/>
          <p:cNvSpPr txBox="1">
            <a:spLocks noChangeArrowheads="1"/>
          </p:cNvSpPr>
          <p:nvPr/>
        </p:nvSpPr>
        <p:spPr bwMode="auto">
          <a:xfrm>
            <a:off x="5355270" y="1828800"/>
            <a:ext cx="38504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R1B</a:t>
            </a:r>
            <a:endParaRPr lang="en-US" altLang="en-US" u="sng" dirty="0"/>
          </a:p>
        </p:txBody>
      </p:sp>
      <p:sp>
        <p:nvSpPr>
          <p:cNvPr id="309" name="Text Box 169"/>
          <p:cNvSpPr txBox="1">
            <a:spLocks noChangeArrowheads="1"/>
          </p:cNvSpPr>
          <p:nvPr/>
        </p:nvSpPr>
        <p:spPr bwMode="auto">
          <a:xfrm>
            <a:off x="5334000" y="3517630"/>
            <a:ext cx="38504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u="sng" dirty="0" smtClean="0"/>
              <a:t>R2B</a:t>
            </a:r>
            <a:endParaRPr lang="en-US" altLang="en-US" u="sng" dirty="0"/>
          </a:p>
        </p:txBody>
      </p:sp>
      <p:sp>
        <p:nvSpPr>
          <p:cNvPr id="310" name="Line 88"/>
          <p:cNvSpPr>
            <a:spLocks noChangeShapeType="1"/>
          </p:cNvSpPr>
          <p:nvPr/>
        </p:nvSpPr>
        <p:spPr bwMode="auto">
          <a:xfrm flipV="1">
            <a:off x="5532051" y="3299234"/>
            <a:ext cx="3921" cy="2537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1" name="TextBox 310"/>
          <p:cNvSpPr txBox="1"/>
          <p:nvPr/>
        </p:nvSpPr>
        <p:spPr>
          <a:xfrm>
            <a:off x="3733800" y="4523410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IR3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43226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85661" y="1634238"/>
            <a:ext cx="845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93249" y="80770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0" y="1371600"/>
            <a:ext cx="4572000" cy="3276600"/>
            <a:chOff x="0" y="1371600"/>
            <a:chExt cx="7429500" cy="32766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4859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9718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4577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436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295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/>
          <p:nvPr/>
        </p:nvCxnSpPr>
        <p:spPr>
          <a:xfrm>
            <a:off x="8953500" y="1371600"/>
            <a:ext cx="0" cy="32766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14400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30572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743200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57600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572000" y="1371600"/>
            <a:ext cx="4572000" cy="3276600"/>
            <a:chOff x="0" y="1371600"/>
            <a:chExt cx="7429500" cy="32766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4859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9718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577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9436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4295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914400" y="2286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828800" y="2286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744972" y="2286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657600" y="2286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72000" y="2286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28800" y="2743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43200" y="2743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59372" y="2743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572000" y="2743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486400" y="2743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743200" y="3200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57600" y="3200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573772" y="3200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486400" y="3200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400800" y="3200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657600" y="37338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572000" y="37338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488172" y="37338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400800" y="37338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315200" y="37338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572000" y="4191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486400" y="4191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402572" y="4191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315200" y="4191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229600" y="4191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4293" y="12631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159042" y="12564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73442" y="1265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987842" y="12631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C4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877147" y="1265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C5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816642" y="1265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732814" y="12564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C7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645442" y="12631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C8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559842" y="12564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C9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382000" y="125641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C10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65647" y="176549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757213" y="1950157"/>
            <a:ext cx="730959" cy="0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54225" y="2590800"/>
            <a:ext cx="204817" cy="76200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6851" y="3429000"/>
            <a:ext cx="764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Fetch </a:t>
            </a:r>
            <a:br>
              <a:rPr lang="en-US" dirty="0" smtClean="0"/>
            </a:br>
            <a:r>
              <a:rPr lang="en-US" dirty="0" smtClean="0"/>
              <a:t>what?</a:t>
            </a:r>
            <a:endParaRPr lang="en-US" dirty="0"/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1159042" y="2971800"/>
            <a:ext cx="669758" cy="45720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56" idx="1"/>
          </p:cNvCxnSpPr>
          <p:nvPr/>
        </p:nvCxnSpPr>
        <p:spPr>
          <a:xfrm flipV="1">
            <a:off x="1301291" y="3314700"/>
            <a:ext cx="1441909" cy="26670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0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85661" y="1634238"/>
            <a:ext cx="845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93249" y="80770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0" y="1371600"/>
            <a:ext cx="4572000" cy="3276600"/>
            <a:chOff x="0" y="1371600"/>
            <a:chExt cx="7429500" cy="32766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4859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9718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4577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436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295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/>
          <p:nvPr/>
        </p:nvCxnSpPr>
        <p:spPr>
          <a:xfrm>
            <a:off x="8953500" y="1371600"/>
            <a:ext cx="0" cy="32766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14400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30572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743200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57600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572000" y="1371600"/>
            <a:ext cx="4572000" cy="3276600"/>
            <a:chOff x="0" y="1371600"/>
            <a:chExt cx="7429500" cy="32766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4859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9718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577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9436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4295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3657600" y="2286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572000" y="2286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88172" y="2286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00800" y="2286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315200" y="2286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572000" y="2743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486400" y="2743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402572" y="2743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315200" y="2743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229600" y="2743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486400" y="3200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400800" y="3200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316972" y="3200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229600" y="3200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400800" y="37338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315200" y="37338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231372" y="37338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315200" y="4191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229600" y="4191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4293" y="12631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159042" y="12564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73442" y="1265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987842" y="12631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C4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877147" y="1265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C5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816642" y="1265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732814" y="12564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C7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645442" y="12631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C8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559842" y="12564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C9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382000" y="125641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C10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65647" y="176549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757213" y="1950157"/>
            <a:ext cx="730959" cy="0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6851" y="457200"/>
            <a:ext cx="226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Simplest solution first</a:t>
            </a:r>
            <a:endParaRPr lang="en-US" b="1" dirty="0"/>
          </a:p>
        </p:txBody>
      </p:sp>
      <p:sp>
        <p:nvSpPr>
          <p:cNvPr id="83" name="Rectangle 82"/>
          <p:cNvSpPr/>
          <p:nvPr/>
        </p:nvSpPr>
        <p:spPr>
          <a:xfrm>
            <a:off x="914400" y="22860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bubble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828800" y="22860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bubble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743200" y="2286000"/>
            <a:ext cx="9144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bubble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58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85661" y="1634238"/>
            <a:ext cx="845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93249" y="80770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0" y="1371600"/>
            <a:ext cx="4572000" cy="3276600"/>
            <a:chOff x="0" y="1371600"/>
            <a:chExt cx="7429500" cy="32766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4859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9718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4577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436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295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/>
          <p:nvPr/>
        </p:nvCxnSpPr>
        <p:spPr>
          <a:xfrm>
            <a:off x="8953500" y="1371600"/>
            <a:ext cx="0" cy="32766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14400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30572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743200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57600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572000" y="1371600"/>
            <a:ext cx="4572000" cy="3276600"/>
            <a:chOff x="0" y="1371600"/>
            <a:chExt cx="7429500" cy="32766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4859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9718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577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9436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4295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914400" y="2286000"/>
            <a:ext cx="8229600" cy="2133600"/>
            <a:chOff x="914400" y="2286000"/>
            <a:chExt cx="8229600" cy="2133600"/>
          </a:xfrm>
        </p:grpSpPr>
        <p:sp>
          <p:nvSpPr>
            <p:cNvPr id="46" name="Rectangle 45"/>
            <p:cNvSpPr/>
            <p:nvPr/>
          </p:nvSpPr>
          <p:spPr>
            <a:xfrm>
              <a:off x="914400" y="22860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fetch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28800" y="22860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decode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744972" y="22860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rf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657600" y="22860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exec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572000" y="22860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wb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28800" y="27432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fetch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743200" y="27432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decode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59372" y="27432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rf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572000" y="27432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exec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486400" y="27432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wb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743200" y="32004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fetch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657600" y="32004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decode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573772" y="32004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rf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486400" y="32004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exec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400800" y="32004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wb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657600" y="37338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fetch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572000" y="37338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decode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488172" y="37338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rf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400800" y="37338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exec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315200" y="37338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wb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572000" y="41910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fetch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486400" y="41910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decode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402572" y="41910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rf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315200" y="41910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exec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229600" y="41910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wb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324293" y="12631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159042" y="12564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73442" y="1265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987842" y="12631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C4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877147" y="1265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C5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816642" y="1265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732814" y="12564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C7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645442" y="12631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C8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559842" y="12564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C9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382000" y="125641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C10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65647" y="176549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757213" y="1950157"/>
            <a:ext cx="730959" cy="0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87772" y="438374"/>
            <a:ext cx="168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resolved</a:t>
            </a:r>
            <a:endParaRPr lang="en-US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3202172" y="807706"/>
            <a:ext cx="457200" cy="1028152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29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85661" y="1634238"/>
            <a:ext cx="845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93249" y="80770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branch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0" y="1371600"/>
            <a:ext cx="4572000" cy="3276600"/>
            <a:chOff x="0" y="1371600"/>
            <a:chExt cx="7429500" cy="32766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4859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9718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4577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436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295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/>
          <p:nvPr/>
        </p:nvCxnSpPr>
        <p:spPr>
          <a:xfrm>
            <a:off x="8953500" y="1371600"/>
            <a:ext cx="0" cy="32766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14400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30572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743200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57600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572000" y="1371600"/>
            <a:ext cx="4572000" cy="3276600"/>
            <a:chOff x="0" y="1371600"/>
            <a:chExt cx="7429500" cy="32766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4859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9718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577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9436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4295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24293" y="12631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159042" y="12564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73442" y="1265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987842" y="12631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C4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877147" y="1265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C5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816642" y="1265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732814" y="12564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C7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645442" y="12631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C8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559842" y="12564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C9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382000" y="125641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C10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657600" y="2064457"/>
            <a:ext cx="0" cy="113594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57600" y="1981200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squashed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14400" y="2286000"/>
            <a:ext cx="8229600" cy="2132231"/>
            <a:chOff x="914400" y="2286000"/>
            <a:chExt cx="8229600" cy="2132231"/>
          </a:xfrm>
        </p:grpSpPr>
        <p:sp>
          <p:nvSpPr>
            <p:cNvPr id="46" name="Rectangle 45"/>
            <p:cNvSpPr/>
            <p:nvPr/>
          </p:nvSpPr>
          <p:spPr>
            <a:xfrm>
              <a:off x="914400" y="22860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fetch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28800" y="22860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decode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744972" y="22860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rf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657600" y="2286000"/>
              <a:ext cx="914400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bubble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572000" y="2286000"/>
              <a:ext cx="914400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bubble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28800" y="27432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fetch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743200" y="27432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decode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59372" y="2743200"/>
              <a:ext cx="914400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bubble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572000" y="2743200"/>
              <a:ext cx="914400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bubble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486400" y="2743200"/>
              <a:ext cx="914400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bubbl</a:t>
              </a:r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743200" y="32004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fetch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657600" y="32004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</a:rPr>
                <a:t>fetch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572000" y="32004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decode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488172" y="32004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rf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400800" y="32004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exec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315200" y="32004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wb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572000" y="36576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fetch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486400" y="36576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decode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402572" y="36576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rf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315200" y="36576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exec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229600" y="36576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wb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3261" y="3771900"/>
              <a:ext cx="12659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Redirected </a:t>
              </a:r>
              <a:br>
                <a:rPr lang="en-US" b="1" dirty="0" smtClean="0"/>
              </a:br>
              <a:r>
                <a:rPr lang="en-US" b="1" dirty="0" smtClean="0"/>
                <a:t>fetch</a:t>
              </a:r>
              <a:endParaRPr lang="en-US" b="1" dirty="0"/>
            </a:p>
          </p:txBody>
        </p:sp>
        <p:cxnSp>
          <p:nvCxnSpPr>
            <p:cNvPr id="17" name="Straight Arrow Connector 16"/>
            <p:cNvCxnSpPr>
              <a:stCxn id="9" idx="0"/>
            </p:cNvCxnSpPr>
            <p:nvPr/>
          </p:nvCxnSpPr>
          <p:spPr>
            <a:xfrm flipV="1">
              <a:off x="3546223" y="3505200"/>
              <a:ext cx="330924" cy="266700"/>
            </a:xfrm>
            <a:prstGeom prst="straightConnector1">
              <a:avLst/>
            </a:prstGeom>
            <a:ln w="38100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521056" y="272534"/>
            <a:ext cx="448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Speculate what might be the next instruction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360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636061"/>
              </p:ext>
            </p:extLst>
          </p:nvPr>
        </p:nvGraphicFramePr>
        <p:xfrm>
          <a:off x="457200" y="2415381"/>
          <a:ext cx="8229601" cy="250733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91483"/>
                <a:gridCol w="789335"/>
                <a:gridCol w="766297"/>
                <a:gridCol w="736128"/>
                <a:gridCol w="911109"/>
                <a:gridCol w="1251746"/>
                <a:gridCol w="953346"/>
                <a:gridCol w="868872"/>
                <a:gridCol w="714735"/>
                <a:gridCol w="746550"/>
              </a:tblGrid>
              <a:tr h="1448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CYCLE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59241" marR="5924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900" b="1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59241" marR="5924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Instruction Class</a:t>
                      </a:r>
                      <a:endParaRPr lang="en-US" sz="900" b="1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59241" marR="5924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44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59241" marR="5924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900" b="1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59241" marR="5924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ADD, SUB, NAND</a:t>
                      </a:r>
                      <a:endParaRPr lang="en-US" sz="900" b="1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59241" marR="5924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SHIFT</a:t>
                      </a:r>
                      <a:endParaRPr lang="en-US" sz="900" b="1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59241" marR="5924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ORI</a:t>
                      </a:r>
                      <a:endParaRPr lang="en-US" sz="900" b="1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59241" marR="5924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LOAD</a:t>
                      </a:r>
                      <a:endParaRPr lang="en-US" sz="900" b="1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59241" marR="5924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STORE</a:t>
                      </a:r>
                      <a:endParaRPr lang="en-US" sz="900" b="1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59241" marR="5924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BPZ</a:t>
                      </a:r>
                      <a:endParaRPr lang="en-US" sz="900" b="1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59241" marR="5924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BZ</a:t>
                      </a:r>
                      <a:endParaRPr lang="en-US" sz="900" b="1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59241" marR="5924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BNZ</a:t>
                      </a:r>
                      <a:endParaRPr lang="en-US" sz="900" b="1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59241" marR="5924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59241" marR="5924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FETCH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59241" marR="5924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[IR] = Mem[ [PC] ]</a:t>
                      </a:r>
                      <a:endParaRPr lang="en-US" sz="9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[PC] = [PC] + 1</a:t>
                      </a:r>
                      <a:endParaRPr lang="en-US" sz="900" b="1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59241" marR="5924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8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900" b="1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59241" marR="5924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DECODE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59241" marR="5924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endParaRPr lang="en-US" sz="900" b="1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241" marR="5924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92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900" b="1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59241" marR="5924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endParaRPr lang="en-US" sz="900" b="1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59241" marR="5924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[R1] = RF[ [IR7..6] ]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[R2] = RF[ [IR5..4] ]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59241" marR="5924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[R1] = RF [1]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59241" marR="5924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[R1] = RF[ [IR7..6] ]</a:t>
                      </a:r>
                      <a:endParaRPr lang="en-US" sz="9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[R2] = RF[ [IR5..4] ]</a:t>
                      </a:r>
                      <a:endParaRPr lang="en-US" sz="900" b="1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59241" marR="5924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900" b="1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59241" marR="5924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900" b="1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59241" marR="5924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900" b="1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59241" marR="5924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792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900" b="1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59241" marR="5924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EXECUTE</a:t>
                      </a:r>
                      <a:endParaRPr lang="en-US" sz="900" b="1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59241" marR="5924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[WBin] = [R1] op [R2]</a:t>
                      </a:r>
                      <a:endParaRPr lang="en-US" sz="900" b="1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59241" marR="5924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[WBin] = [R1] shift Imm3</a:t>
                      </a:r>
                      <a:endParaRPr lang="en-US" sz="900" b="1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59241" marR="5924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WBin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] = [R1] OR Imm5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59241" marR="5924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WBin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] = </a:t>
                      </a:r>
                      <a:r>
                        <a:rPr 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[ [R2] ]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59241" marR="5924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MEM[[R2] = [R1]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59241" marR="5924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if (N’)</a:t>
                      </a:r>
                      <a:endParaRPr lang="en-US" sz="9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PC = PC + SE(Imm4)</a:t>
                      </a:r>
                      <a:endParaRPr lang="en-US" sz="900" b="1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59241" marR="5924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if (Z)</a:t>
                      </a:r>
                      <a:endParaRPr lang="en-US" sz="9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PC = PC + SE(Imm4)</a:t>
                      </a:r>
                      <a:endParaRPr lang="en-US" sz="900" b="1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59241" marR="5924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if (‘Z)</a:t>
                      </a:r>
                      <a:endParaRPr lang="en-US" sz="9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PC = PC + SE(Imm4)</a:t>
                      </a:r>
                      <a:endParaRPr lang="en-US" sz="900" b="1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59241" marR="5924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896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900" b="1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59241" marR="5924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WRITEBACK</a:t>
                      </a:r>
                      <a:endParaRPr lang="en-US" sz="900" b="1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59241" marR="5924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RF[[IR7..6]] = [WBin]</a:t>
                      </a:r>
                      <a:endParaRPr lang="en-US" sz="900" b="1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59241" marR="5924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RF[ 1 ] = [WBin]</a:t>
                      </a:r>
                      <a:endParaRPr lang="en-US" sz="900" b="1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59241" marR="5924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RF[[IR7..6]] = [WBin]</a:t>
                      </a:r>
                      <a:endParaRPr lang="en-US" sz="900" b="1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59241" marR="5924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900" b="1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59241" marR="5924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59241" marR="5924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59241" marR="5924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ourier New"/>
                        <a:ea typeface="Batang"/>
                      </a:endParaRPr>
                    </a:p>
                  </a:txBody>
                  <a:tcPr marL="59241" marR="59241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1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Documents\00.courses\ECE352-Fall2013\pipelining etc\pipelining_files\image0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8876"/>
            <a:ext cx="7848600" cy="569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38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7000" y="1676400"/>
            <a:ext cx="228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7000" y="2362200"/>
            <a:ext cx="228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67000" y="3200400"/>
            <a:ext cx="228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36874" y="4114800"/>
            <a:ext cx="228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524000" y="2971800"/>
            <a:ext cx="5334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38200" y="1066800"/>
            <a:ext cx="0" cy="419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3400" y="60960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00200" y="152400"/>
            <a:ext cx="569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SEQUENTIAL EXECUTION SEMANTICS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4009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85661" y="1634238"/>
            <a:ext cx="845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4293" y="91440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0" y="1371600"/>
            <a:ext cx="4572000" cy="3276600"/>
            <a:chOff x="0" y="1371600"/>
            <a:chExt cx="7429500" cy="32766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4859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9718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4577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436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295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/>
          <p:nvPr/>
        </p:nvCxnSpPr>
        <p:spPr>
          <a:xfrm>
            <a:off x="8953500" y="1371600"/>
            <a:ext cx="0" cy="32766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14400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30572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743200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57600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572000" y="1371600"/>
            <a:ext cx="4572000" cy="3276600"/>
            <a:chOff x="0" y="1371600"/>
            <a:chExt cx="7429500" cy="32766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4859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9718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577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9436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4295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914400" y="2286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828800" y="2286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744972" y="2286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657600" y="2286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72000" y="2286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28800" y="2743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43200" y="2743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59372" y="2743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572000" y="2743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486400" y="2743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743200" y="3200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57600" y="3200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573772" y="3200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486400" y="3200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400800" y="3200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657600" y="37338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572000" y="37338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488172" y="37338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400800" y="37338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315200" y="37338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572000" y="4191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486400" y="4191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402572" y="4191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315200" y="4191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229600" y="4191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4293" y="12631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159042" y="12564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73442" y="1265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987842" y="12631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C4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877147" y="1265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C5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816642" y="1265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732814" y="12564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C7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645442" y="12631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C8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559842" y="12564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C9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382000" y="125641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C10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654721" y="992371"/>
            <a:ext cx="76200" cy="84348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45271" y="609600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FLAGS</a:t>
            </a:r>
            <a:endParaRPr lang="en-US" b="1" dirty="0"/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4572000" y="978932"/>
            <a:ext cx="117493" cy="84348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303843" y="596161"/>
            <a:ext cx="120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REGISTERS</a:t>
            </a:r>
            <a:endParaRPr lang="en-US" b="1" dirty="0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1371600" y="2064457"/>
            <a:ext cx="2283121" cy="273614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6374" y="4736068"/>
            <a:ext cx="110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MEMORY</a:t>
            </a:r>
            <a:endParaRPr lang="en-US" b="1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915980" y="838200"/>
            <a:ext cx="441442" cy="99942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066800" y="42493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6708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85661" y="1634238"/>
            <a:ext cx="845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28800" y="87895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0" y="1371600"/>
            <a:ext cx="4572000" cy="3276600"/>
            <a:chOff x="0" y="1371600"/>
            <a:chExt cx="7429500" cy="32766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4859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9718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4577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436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295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914400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30572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743200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57600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572000" y="1371600"/>
            <a:ext cx="4572000" cy="3276600"/>
            <a:chOff x="0" y="1371600"/>
            <a:chExt cx="7429500" cy="32766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4859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9718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577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9436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4295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914400" y="2286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828800" y="2286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744972" y="2286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657600" y="2286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72000" y="2286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28800" y="2743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43200" y="2743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59372" y="2743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572000" y="2743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486400" y="2743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743200" y="3200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57600" y="3200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573772" y="3200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486400" y="3200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400800" y="3200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657600" y="37338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572000" y="37338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488172" y="37338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400800" y="37338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315200" y="37338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572000" y="4191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486400" y="4191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402572" y="4191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315200" y="4191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229600" y="4191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4293" y="12631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159042" y="12564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73442" y="1265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987842" y="12631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C4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877147" y="1265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C5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816642" y="1265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732814" y="12564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C7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645442" y="12631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C8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559842" y="12564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C9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382000" y="125641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C10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659372" y="1295400"/>
            <a:ext cx="0" cy="33528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572000" y="1295400"/>
            <a:ext cx="0" cy="33528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95536" y="9260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4409936" y="90413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920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6200" y="1745549"/>
            <a:ext cx="4648284" cy="769314"/>
            <a:chOff x="560569" y="1745549"/>
            <a:chExt cx="7879802" cy="1534634"/>
          </a:xfrm>
        </p:grpSpPr>
        <p:pic>
          <p:nvPicPr>
            <p:cNvPr id="1026" name="Picture 2" descr="http://i1.ytimg.com/vi/L-dzu7-YHLo/hqdefault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745549"/>
              <a:ext cx="1228601" cy="921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60569" y="2743200"/>
              <a:ext cx="1525016" cy="521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Make dough</a:t>
              </a:r>
              <a:endParaRPr lang="en-US" sz="105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00" y="1774236"/>
              <a:ext cx="1261532" cy="92594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3898" y="1774237"/>
              <a:ext cx="1232902" cy="90492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9717" y="1861066"/>
              <a:ext cx="1219200" cy="89487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801" y="1897056"/>
              <a:ext cx="1143000" cy="83894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362201" y="2743200"/>
              <a:ext cx="1451648" cy="521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Bake dough</a:t>
              </a:r>
              <a:endParaRPr lang="en-US" sz="105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7892" y="2743200"/>
              <a:ext cx="1541321" cy="521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Blue frosting</a:t>
              </a:r>
              <a:endParaRPr lang="en-US" sz="105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89148" y="2734216"/>
              <a:ext cx="1701650" cy="521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White frosting</a:t>
              </a:r>
              <a:endParaRPr lang="en-US" sz="105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20243" y="2758321"/>
              <a:ext cx="1620128" cy="521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Black frosting</a:t>
              </a:r>
              <a:endParaRPr lang="en-US" sz="1050" dirty="0"/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238061" y="1634238"/>
            <a:ext cx="845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73279" y="117703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633321" y="2539762"/>
            <a:ext cx="4648284" cy="769314"/>
            <a:chOff x="560569" y="1745549"/>
            <a:chExt cx="7879802" cy="1534634"/>
          </a:xfrm>
        </p:grpSpPr>
        <p:pic>
          <p:nvPicPr>
            <p:cNvPr id="17" name="Picture 2" descr="http://i1.ytimg.com/vi/L-dzu7-YHLo/hqdefault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745549"/>
              <a:ext cx="1228601" cy="921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60569" y="2743200"/>
              <a:ext cx="1525016" cy="521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Make dough</a:t>
              </a:r>
              <a:endParaRPr lang="en-US" sz="1050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00" y="1774236"/>
              <a:ext cx="1261532" cy="925942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3898" y="1774237"/>
              <a:ext cx="1232902" cy="904928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9717" y="1861066"/>
              <a:ext cx="1219200" cy="89487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801" y="1897056"/>
              <a:ext cx="1143000" cy="838942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2362201" y="2743200"/>
              <a:ext cx="1451648" cy="521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Bake dough</a:t>
              </a:r>
              <a:endParaRPr lang="en-US" sz="105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57892" y="2743200"/>
              <a:ext cx="1541321" cy="521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Blue frosting</a:t>
              </a:r>
              <a:endParaRPr lang="en-US" sz="105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89148" y="2734216"/>
              <a:ext cx="1701650" cy="521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White frosting</a:t>
              </a:r>
              <a:endParaRPr lang="en-US" sz="105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20243" y="2758321"/>
              <a:ext cx="1620128" cy="521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Black frosting</a:t>
              </a:r>
              <a:endParaRPr lang="en-US" sz="105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75805" y="1676400"/>
            <a:ext cx="7310264" cy="4267200"/>
            <a:chOff x="975805" y="1676400"/>
            <a:chExt cx="7310264" cy="1449145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975805" y="1676400"/>
              <a:ext cx="0" cy="1379996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895051" y="1686480"/>
              <a:ext cx="0" cy="1379996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743200" y="1694060"/>
              <a:ext cx="0" cy="1379996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697734" y="1694060"/>
              <a:ext cx="0" cy="1379996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593271" y="1712904"/>
              <a:ext cx="0" cy="1379996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12517" y="1722984"/>
              <a:ext cx="0" cy="1379996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360666" y="1730564"/>
              <a:ext cx="0" cy="1379996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7315200" y="1730564"/>
              <a:ext cx="0" cy="1379996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8286069" y="1745549"/>
              <a:ext cx="0" cy="1379996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888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6200" y="1745549"/>
            <a:ext cx="4648284" cy="769314"/>
            <a:chOff x="560569" y="1745549"/>
            <a:chExt cx="7879802" cy="1534634"/>
          </a:xfrm>
        </p:grpSpPr>
        <p:pic>
          <p:nvPicPr>
            <p:cNvPr id="1026" name="Picture 2" descr="http://i1.ytimg.com/vi/L-dzu7-YHLo/hqdefault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745549"/>
              <a:ext cx="1228601" cy="921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60569" y="2743200"/>
              <a:ext cx="1525016" cy="521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Make dough</a:t>
              </a:r>
              <a:endParaRPr lang="en-US" sz="105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00" y="1774236"/>
              <a:ext cx="1261532" cy="92594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3898" y="1774237"/>
              <a:ext cx="1232902" cy="90492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9717" y="1861066"/>
              <a:ext cx="1219200" cy="89487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801" y="1897056"/>
              <a:ext cx="1143000" cy="83894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362201" y="2743200"/>
              <a:ext cx="1451648" cy="521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Bake dough</a:t>
              </a:r>
              <a:endParaRPr lang="en-US" sz="105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7892" y="2743200"/>
              <a:ext cx="1541321" cy="521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Blue frosting</a:t>
              </a:r>
              <a:endParaRPr lang="en-US" sz="105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89148" y="2734216"/>
              <a:ext cx="1701650" cy="521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White frosting</a:t>
              </a:r>
              <a:endParaRPr lang="en-US" sz="105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20243" y="2758321"/>
              <a:ext cx="1620128" cy="521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Black frosting</a:t>
              </a:r>
              <a:endParaRPr lang="en-US" sz="1050" dirty="0"/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238061" y="1634238"/>
            <a:ext cx="845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73279" y="117703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990600" y="2556272"/>
            <a:ext cx="4648284" cy="769314"/>
            <a:chOff x="560569" y="1745549"/>
            <a:chExt cx="7879802" cy="1534634"/>
          </a:xfrm>
        </p:grpSpPr>
        <p:pic>
          <p:nvPicPr>
            <p:cNvPr id="17" name="Picture 2" descr="http://i1.ytimg.com/vi/L-dzu7-YHLo/hqdefault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745549"/>
              <a:ext cx="1228601" cy="921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60569" y="2743200"/>
              <a:ext cx="1525016" cy="521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Make dough</a:t>
              </a:r>
              <a:endParaRPr lang="en-US" sz="1050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00" y="1774236"/>
              <a:ext cx="1261532" cy="925942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3898" y="1774237"/>
              <a:ext cx="1232902" cy="904928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9717" y="1861066"/>
              <a:ext cx="1219200" cy="89487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801" y="1897056"/>
              <a:ext cx="1143000" cy="838942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2362201" y="2743200"/>
              <a:ext cx="1451648" cy="521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Bake dough</a:t>
              </a:r>
              <a:endParaRPr lang="en-US" sz="105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57892" y="2743200"/>
              <a:ext cx="1541321" cy="521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Blue frosting</a:t>
              </a:r>
              <a:endParaRPr lang="en-US" sz="105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89148" y="2734216"/>
              <a:ext cx="1701650" cy="521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White frosting</a:t>
              </a:r>
              <a:endParaRPr lang="en-US" sz="105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20243" y="2758321"/>
              <a:ext cx="1620128" cy="521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Black frosting</a:t>
              </a:r>
              <a:endParaRPr lang="en-US" sz="105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904916" y="3294009"/>
            <a:ext cx="4648284" cy="769314"/>
            <a:chOff x="560569" y="1745549"/>
            <a:chExt cx="7879802" cy="1534634"/>
          </a:xfrm>
        </p:grpSpPr>
        <p:pic>
          <p:nvPicPr>
            <p:cNvPr id="28" name="Picture 2" descr="http://i1.ytimg.com/vi/L-dzu7-YHLo/hqdefault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745549"/>
              <a:ext cx="1228601" cy="921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560569" y="2743200"/>
              <a:ext cx="1525016" cy="521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Make dough</a:t>
              </a:r>
              <a:endParaRPr lang="en-US" sz="1050" dirty="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00" y="1774236"/>
              <a:ext cx="1261532" cy="925942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3898" y="1774237"/>
              <a:ext cx="1232902" cy="904928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9717" y="1861066"/>
              <a:ext cx="1219200" cy="894871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801" y="1897056"/>
              <a:ext cx="1143000" cy="838942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2362201" y="2743200"/>
              <a:ext cx="1451648" cy="521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Bake dough</a:t>
              </a:r>
              <a:endParaRPr lang="en-US" sz="105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57892" y="2743200"/>
              <a:ext cx="1541321" cy="521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Blue frosting</a:t>
              </a:r>
              <a:endParaRPr lang="en-US" sz="105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89148" y="2734216"/>
              <a:ext cx="1701650" cy="521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White frosting</a:t>
              </a:r>
              <a:endParaRPr lang="en-US" sz="105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20243" y="2758321"/>
              <a:ext cx="1620128" cy="521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Black frosting</a:t>
              </a:r>
              <a:endParaRPr lang="en-US" sz="105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743200" y="4046166"/>
            <a:ext cx="4648284" cy="769314"/>
            <a:chOff x="560569" y="1745549"/>
            <a:chExt cx="7879802" cy="1534634"/>
          </a:xfrm>
        </p:grpSpPr>
        <p:pic>
          <p:nvPicPr>
            <p:cNvPr id="39" name="Picture 2" descr="http://i1.ytimg.com/vi/L-dzu7-YHLo/hqdefault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745549"/>
              <a:ext cx="1228601" cy="921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560569" y="2743200"/>
              <a:ext cx="1525016" cy="521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Make dough</a:t>
              </a:r>
              <a:endParaRPr lang="en-US" sz="1050" dirty="0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00" y="1774236"/>
              <a:ext cx="1261532" cy="925942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3898" y="1774237"/>
              <a:ext cx="1232902" cy="904928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9717" y="1861066"/>
              <a:ext cx="1219200" cy="894871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801" y="1897056"/>
              <a:ext cx="1143000" cy="838942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2362201" y="2743200"/>
              <a:ext cx="1451648" cy="521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Bake dough</a:t>
              </a:r>
              <a:endParaRPr lang="en-US" sz="105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57892" y="2743200"/>
              <a:ext cx="1541321" cy="521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Blue frosting</a:t>
              </a:r>
              <a:endParaRPr lang="en-US" sz="105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89148" y="2734216"/>
              <a:ext cx="1701650" cy="521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White frosting</a:t>
              </a:r>
              <a:endParaRPr lang="en-US" sz="105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820243" y="2758321"/>
              <a:ext cx="1620128" cy="521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Black frosting</a:t>
              </a:r>
              <a:endParaRPr lang="en-US" sz="105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733716" y="4815480"/>
            <a:ext cx="4648284" cy="769314"/>
            <a:chOff x="560569" y="1745549"/>
            <a:chExt cx="7879802" cy="1534634"/>
          </a:xfrm>
        </p:grpSpPr>
        <p:pic>
          <p:nvPicPr>
            <p:cNvPr id="50" name="Picture 2" descr="http://i1.ytimg.com/vi/L-dzu7-YHLo/hqdefault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745549"/>
              <a:ext cx="1228601" cy="921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560569" y="2743200"/>
              <a:ext cx="1525016" cy="521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Make dough</a:t>
              </a:r>
              <a:endParaRPr lang="en-US" sz="1050" dirty="0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00" y="1774236"/>
              <a:ext cx="1261532" cy="925942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3898" y="1774237"/>
              <a:ext cx="1232902" cy="904928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9717" y="1861066"/>
              <a:ext cx="1219200" cy="894871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801" y="1897056"/>
              <a:ext cx="1143000" cy="838942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2362201" y="2743200"/>
              <a:ext cx="1451648" cy="521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Bake dough</a:t>
              </a:r>
              <a:endParaRPr lang="en-US" sz="105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857892" y="2743200"/>
              <a:ext cx="1541321" cy="521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Blue frosting</a:t>
              </a:r>
              <a:endParaRPr lang="en-US" sz="105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289148" y="2734216"/>
              <a:ext cx="1701650" cy="521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White frosting</a:t>
              </a:r>
              <a:endParaRPr lang="en-US" sz="105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20243" y="2758321"/>
              <a:ext cx="1620128" cy="521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Black frosting</a:t>
              </a:r>
              <a:endParaRPr lang="en-US" sz="105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75805" y="1676400"/>
            <a:ext cx="7310264" cy="4267200"/>
            <a:chOff x="975805" y="1676400"/>
            <a:chExt cx="7310264" cy="1449145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975805" y="1676400"/>
              <a:ext cx="0" cy="1379996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895051" y="1686480"/>
              <a:ext cx="0" cy="1379996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743200" y="1694060"/>
              <a:ext cx="0" cy="1379996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697734" y="1694060"/>
              <a:ext cx="0" cy="1379996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593271" y="1712904"/>
              <a:ext cx="0" cy="1379996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12517" y="1722984"/>
              <a:ext cx="0" cy="1379996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360666" y="1730564"/>
              <a:ext cx="0" cy="1379996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7315200" y="1730564"/>
              <a:ext cx="0" cy="1379996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8286069" y="1745549"/>
              <a:ext cx="0" cy="1379996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13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238061" y="1634238"/>
            <a:ext cx="845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73279" y="117703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8288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dough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0200" y="1827028"/>
            <a:ext cx="15240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86100" y="1828800"/>
            <a:ext cx="9525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blue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38600" y="1831458"/>
            <a:ext cx="7620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00600" y="1831458"/>
            <a:ext cx="7239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black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4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238061" y="1634238"/>
            <a:ext cx="845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73279" y="117703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8288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dough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0200" y="1827028"/>
            <a:ext cx="15240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86100" y="1828800"/>
            <a:ext cx="9525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blue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38600" y="1831458"/>
            <a:ext cx="7620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00600" y="1831458"/>
            <a:ext cx="7239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black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00200" y="2059172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dough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4600" y="2057400"/>
            <a:ext cx="15240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00500" y="2059172"/>
            <a:ext cx="9525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blue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53000" y="2061830"/>
            <a:ext cx="7620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15000" y="2061830"/>
            <a:ext cx="7239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black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4600" y="1447800"/>
            <a:ext cx="571500" cy="1066800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00500" y="1465729"/>
            <a:ext cx="45719" cy="1066800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0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3258</Words>
  <Application>Microsoft Office PowerPoint</Application>
  <PresentationFormat>On-screen Show (4:3)</PresentationFormat>
  <Paragraphs>2614</Paragraphs>
  <Slides>52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bongo</dc:creator>
  <cp:lastModifiedBy>bongo</cp:lastModifiedBy>
  <cp:revision>83</cp:revision>
  <dcterms:created xsi:type="dcterms:W3CDTF">2013-10-24T13:29:37Z</dcterms:created>
  <dcterms:modified xsi:type="dcterms:W3CDTF">2015-11-06T15:25:57Z</dcterms:modified>
</cp:coreProperties>
</file>