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56" r:id="rId4"/>
    <p:sldId id="258" r:id="rId5"/>
    <p:sldId id="262" r:id="rId6"/>
    <p:sldId id="261" r:id="rId7"/>
    <p:sldId id="260" r:id="rId8"/>
    <p:sldId id="265" r:id="rId9"/>
    <p:sldId id="263" r:id="rId10"/>
    <p:sldId id="264" r:id="rId11"/>
    <p:sldId id="266" r:id="rId12"/>
    <p:sldId id="284" r:id="rId13"/>
    <p:sldId id="267" r:id="rId14"/>
    <p:sldId id="268" r:id="rId15"/>
    <p:sldId id="285" r:id="rId16"/>
    <p:sldId id="270" r:id="rId17"/>
    <p:sldId id="271" r:id="rId18"/>
    <p:sldId id="276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92" y="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457200"/>
          </a:xfrm>
          <a:solidFill>
            <a:srgbClr val="002060"/>
          </a:solidFill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B69041-F043-5512-C69A-35E71EB3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ADDI	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CC43FD-63C2-C26F-2F86-62953820E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246"/>
            <a:ext cx="4648200" cy="47010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EA93CA-65BF-316D-83A1-0781F13A049B}"/>
              </a:ext>
            </a:extLst>
          </p:cNvPr>
          <p:cNvSpPr/>
          <p:nvPr/>
        </p:nvSpPr>
        <p:spPr>
          <a:xfrm>
            <a:off x="0" y="533400"/>
            <a:ext cx="48006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7B9252-40B4-FE3E-B5E0-A96378A3DFDB}"/>
              </a:ext>
            </a:extLst>
          </p:cNvPr>
          <p:cNvSpPr txBox="1">
            <a:spLocks/>
          </p:cNvSpPr>
          <p:nvPr/>
        </p:nvSpPr>
        <p:spPr>
          <a:xfrm>
            <a:off x="152400" y="685800"/>
            <a:ext cx="4648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/>
              <a:t>unsigned int a = 0x00000000;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/>
              <a:t>unsigned int b = 0x00000001;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/>
              <a:t>unsigned int c = 0x00000002;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/>
              <a:t> </a:t>
            </a:r>
            <a:r>
              <a:rPr lang="en-US" sz="4000" b="1" dirty="0"/>
              <a:t>a = b + c;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19E15-6FBB-0750-459E-61FE99169ED2}"/>
              </a:ext>
            </a:extLst>
          </p:cNvPr>
          <p:cNvSpPr txBox="1"/>
          <p:nvPr/>
        </p:nvSpPr>
        <p:spPr>
          <a:xfrm>
            <a:off x="381000" y="3429000"/>
            <a:ext cx="32415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ADDI R9, R9, 0x1</a:t>
            </a:r>
          </a:p>
          <a:p>
            <a:r>
              <a:rPr lang="en-US" sz="3200" b="1" dirty="0"/>
              <a:t>ADDI R10, R0, 0x2</a:t>
            </a:r>
          </a:p>
          <a:p>
            <a:r>
              <a:rPr lang="en-US" sz="3200" b="1" dirty="0"/>
              <a:t>ADD R8, R9, R10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B=</a:t>
            </a:r>
            <a:r>
              <a:rPr lang="en-US" sz="3200" b="1" dirty="0" err="1"/>
              <a:t>Rdest</a:t>
            </a:r>
            <a:r>
              <a:rPr lang="en-US" sz="3200" b="1" dirty="0"/>
              <a:t>, A = </a:t>
            </a:r>
            <a:r>
              <a:rPr lang="en-US" sz="3200" b="1" dirty="0" err="1"/>
              <a:t>Rsrc</a:t>
            </a:r>
            <a:endParaRPr lang="en-US" sz="3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AAA4C7-B680-F636-243F-7FF054B4A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4" y="5181600"/>
            <a:ext cx="904113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6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word from memory address 0x0020 0004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movia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r9, 0x0020 0004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ldw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r9, 0(r9)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87371"/>
              </p:ext>
            </p:extLst>
          </p:nvPr>
        </p:nvGraphicFramePr>
        <p:xfrm>
          <a:off x="304800" y="2971800"/>
          <a:ext cx="8458203" cy="25833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9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049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Address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097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0x00200000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97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0x00200004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97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0x00200008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17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movia</a:t>
            </a:r>
            <a:r>
              <a:rPr lang="en-US" dirty="0"/>
              <a:t> r9, 0x0020 0004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r9 = 0x0020 0004</a:t>
            </a:r>
          </a:p>
          <a:p>
            <a:r>
              <a:rPr lang="en-US" dirty="0" err="1"/>
              <a:t>ldw</a:t>
            </a:r>
            <a:r>
              <a:rPr lang="en-US" dirty="0"/>
              <a:t> r9, 0(r9)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19975"/>
              </p:ext>
            </p:extLst>
          </p:nvPr>
        </p:nvGraphicFramePr>
        <p:xfrm>
          <a:off x="457200" y="3124200"/>
          <a:ext cx="8686800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3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889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Address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64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0x00200000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64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0x00200004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64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0x00200008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11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movia</a:t>
            </a:r>
            <a:r>
              <a:rPr lang="en-US" dirty="0"/>
              <a:t> r9, 0x0020 0004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r9 = 0x0020 0004</a:t>
            </a:r>
          </a:p>
          <a:p>
            <a:r>
              <a:rPr lang="en-US" dirty="0" err="1"/>
              <a:t>ldw</a:t>
            </a:r>
            <a:r>
              <a:rPr lang="en-US" dirty="0"/>
              <a:t> r9, 0(r9)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0x11223344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82446"/>
              </p:ext>
            </p:extLst>
          </p:nvPr>
        </p:nvGraphicFramePr>
        <p:xfrm>
          <a:off x="457200" y="3124200"/>
          <a:ext cx="8686800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3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889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Address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64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0x00200000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64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0x00200004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64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0x00200008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7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LDW </a:t>
            </a:r>
            <a:r>
              <a:rPr lang="en-US" b="1" dirty="0" err="1"/>
              <a:t>Rdest</a:t>
            </a:r>
            <a:r>
              <a:rPr lang="en-US" b="1" dirty="0"/>
              <a:t>, Imm16(</a:t>
            </a:r>
            <a:r>
              <a:rPr lang="en-US" b="1" dirty="0" err="1"/>
              <a:t>Rbase</a:t>
            </a:r>
            <a:r>
              <a:rPr lang="en-US" b="1" dirty="0"/>
              <a:t>)</a:t>
            </a:r>
          </a:p>
          <a:p>
            <a:endParaRPr lang="en-US" dirty="0"/>
          </a:p>
          <a:p>
            <a:pPr lvl="1"/>
            <a:r>
              <a:rPr lang="en-US" i="1" dirty="0" err="1"/>
              <a:t>tmp</a:t>
            </a:r>
            <a:r>
              <a:rPr lang="en-US" i="1" dirty="0"/>
              <a:t> = </a:t>
            </a:r>
            <a:r>
              <a:rPr lang="en-US" i="1" dirty="0" err="1"/>
              <a:t>Rbase</a:t>
            </a:r>
            <a:r>
              <a:rPr lang="en-US" i="1" dirty="0"/>
              <a:t> + SE(Imm16)</a:t>
            </a:r>
          </a:p>
          <a:p>
            <a:pPr lvl="1"/>
            <a:r>
              <a:rPr lang="en-US" i="1" dirty="0" err="1"/>
              <a:t>Rdest</a:t>
            </a:r>
            <a:r>
              <a:rPr lang="en-US" i="1" dirty="0"/>
              <a:t> = LOAD.W </a:t>
            </a:r>
            <a:r>
              <a:rPr lang="en-US" i="1" dirty="0" err="1"/>
              <a:t>tmp</a:t>
            </a:r>
            <a:r>
              <a:rPr lang="en-US" i="1" dirty="0"/>
              <a:t> = MEM[</a:t>
            </a:r>
            <a:r>
              <a:rPr lang="en-US" i="1" dirty="0" err="1"/>
              <a:t>tmp</a:t>
            </a:r>
            <a:r>
              <a:rPr lang="en-US" i="1" dirty="0"/>
              <a:t>]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LDW r8, -16(r10) or LDW r21, 0xABCD(r9)</a:t>
            </a:r>
          </a:p>
          <a:p>
            <a:pPr lvl="1"/>
            <a:endParaRPr lang="en-US" dirty="0"/>
          </a:p>
          <a:p>
            <a:r>
              <a:rPr lang="en-US" b="1" dirty="0"/>
              <a:t>STW </a:t>
            </a:r>
            <a:r>
              <a:rPr lang="en-US" b="1" dirty="0" err="1"/>
              <a:t>Rsrc</a:t>
            </a:r>
            <a:r>
              <a:rPr lang="en-US" b="1" dirty="0"/>
              <a:t>, Imm16(</a:t>
            </a:r>
            <a:r>
              <a:rPr lang="en-US" b="1" dirty="0" err="1"/>
              <a:t>Rbase</a:t>
            </a:r>
            <a:r>
              <a:rPr lang="en-US" b="1" dirty="0"/>
              <a:t>)</a:t>
            </a:r>
          </a:p>
          <a:p>
            <a:endParaRPr lang="en-US" dirty="0"/>
          </a:p>
          <a:p>
            <a:pPr lvl="1"/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Rbase</a:t>
            </a:r>
            <a:r>
              <a:rPr lang="en-US" dirty="0"/>
              <a:t> + SE(Imm16)</a:t>
            </a:r>
          </a:p>
          <a:p>
            <a:pPr lvl="1"/>
            <a:r>
              <a:rPr lang="en-US" dirty="0"/>
              <a:t>STORE.W </a:t>
            </a:r>
            <a:r>
              <a:rPr lang="en-US" dirty="0" err="1"/>
              <a:t>tmp</a:t>
            </a:r>
            <a:r>
              <a:rPr lang="en-US" dirty="0"/>
              <a:t>, </a:t>
            </a:r>
            <a:r>
              <a:rPr lang="en-US" dirty="0" err="1"/>
              <a:t>Rsrc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MEM[</a:t>
            </a:r>
            <a:r>
              <a:rPr lang="en-US" dirty="0" err="1"/>
              <a:t>tmp</a:t>
            </a:r>
            <a:r>
              <a:rPr lang="en-US" dirty="0"/>
              <a:t>] = </a:t>
            </a:r>
            <a:r>
              <a:rPr lang="en-US" dirty="0" err="1"/>
              <a:t>Rsrc</a:t>
            </a:r>
            <a:endParaRPr lang="en-US" dirty="0"/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STW r7, 32(r10) or STW r22, 0x12(r9)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1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5410200" cy="6324600"/>
          </a:xfrm>
        </p:spPr>
        <p:txBody>
          <a:bodyPr>
            <a:normAutofit/>
          </a:bodyPr>
          <a:lstStyle/>
          <a:p>
            <a:r>
              <a:rPr lang="pt-BR" b="1" dirty="0"/>
              <a:t>movia 	r11, 0x0020 0004</a:t>
            </a:r>
          </a:p>
          <a:p>
            <a:r>
              <a:rPr lang="pt-BR" b="1" dirty="0"/>
              <a:t>ldw	r9, 0x0(r11)</a:t>
            </a:r>
          </a:p>
          <a:p>
            <a:endParaRPr lang="pt-BR" b="1" dirty="0"/>
          </a:p>
          <a:p>
            <a:r>
              <a:rPr lang="pt-BR" b="1" dirty="0"/>
              <a:t>movia 	r11, 0x0020 0008</a:t>
            </a:r>
          </a:p>
          <a:p>
            <a:r>
              <a:rPr lang="pt-BR" b="1" dirty="0"/>
              <a:t>ldw 	r10, 0x0(r11)</a:t>
            </a:r>
          </a:p>
          <a:p>
            <a:endParaRPr lang="pt-BR" b="1" dirty="0"/>
          </a:p>
          <a:p>
            <a:r>
              <a:rPr lang="pt-BR" b="1" dirty="0"/>
              <a:t>add	r8, r9, r10		</a:t>
            </a:r>
          </a:p>
          <a:p>
            <a:r>
              <a:rPr lang="pt-BR" b="1" dirty="0"/>
              <a:t>movia 	r11, 0x0020 0000</a:t>
            </a:r>
          </a:p>
          <a:p>
            <a:r>
              <a:rPr lang="pt-BR" b="1" dirty="0"/>
              <a:t>stw 	r8, 0x0(r11)	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A77210-D725-E4F7-C63D-C60288FC956D}"/>
              </a:ext>
            </a:extLst>
          </p:cNvPr>
          <p:cNvGrpSpPr/>
          <p:nvPr/>
        </p:nvGrpSpPr>
        <p:grpSpPr>
          <a:xfrm>
            <a:off x="5257800" y="609600"/>
            <a:ext cx="4876800" cy="2590800"/>
            <a:chOff x="0" y="533400"/>
            <a:chExt cx="4876800" cy="2590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B94E7A-20A1-ADB7-7469-0C98CC20DFBB}"/>
                </a:ext>
              </a:extLst>
            </p:cNvPr>
            <p:cNvSpPr/>
            <p:nvPr/>
          </p:nvSpPr>
          <p:spPr>
            <a:xfrm>
              <a:off x="0" y="533400"/>
              <a:ext cx="4800600" cy="2514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9F7AFF48-87A4-F574-361C-79057942209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533400"/>
              <a:ext cx="4876800" cy="259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b="1" dirty="0"/>
                <a:t>unsigned int a = 0x00000000;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2800" b="1" dirty="0"/>
                <a:t>unsigned int b = 0x00000001;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2800" b="1" dirty="0"/>
                <a:t>unsigned int c = 0x00000002;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2800" b="1" dirty="0"/>
                <a:t> </a:t>
              </a:r>
              <a:r>
                <a:rPr lang="en-US" sz="4000" b="1" dirty="0"/>
                <a:t>a = b + c;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276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3810000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movia 	r11, 0x0020 0004</a:t>
            </a:r>
          </a:p>
          <a:p>
            <a:r>
              <a:rPr lang="pt-BR" b="1" dirty="0"/>
              <a:t>ldw	r9, 0x0(r11)</a:t>
            </a:r>
          </a:p>
          <a:p>
            <a:endParaRPr lang="pt-BR" b="1" dirty="0"/>
          </a:p>
          <a:p>
            <a:r>
              <a:rPr lang="pt-BR" b="1" dirty="0"/>
              <a:t>movia 	r11, 0x0020 0008</a:t>
            </a:r>
          </a:p>
          <a:p>
            <a:r>
              <a:rPr lang="pt-BR" b="1" dirty="0"/>
              <a:t>ldw 	r10, 0x0(r11)</a:t>
            </a:r>
          </a:p>
          <a:p>
            <a:endParaRPr lang="pt-BR" b="1" dirty="0"/>
          </a:p>
          <a:p>
            <a:r>
              <a:rPr lang="pt-BR" b="1" dirty="0"/>
              <a:t>add	r8, r9, r10		</a:t>
            </a:r>
          </a:p>
          <a:p>
            <a:r>
              <a:rPr lang="pt-BR" b="1" dirty="0"/>
              <a:t>movia 	r11, 0x0020 0000</a:t>
            </a:r>
          </a:p>
          <a:p>
            <a:r>
              <a:rPr lang="pt-BR" b="1" dirty="0"/>
              <a:t>stw 	r8, 0x0(r11)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24108"/>
              </p:ext>
            </p:extLst>
          </p:nvPr>
        </p:nvGraphicFramePr>
        <p:xfrm>
          <a:off x="1562100" y="4838700"/>
          <a:ext cx="7543799" cy="1676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0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Address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+0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+1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+2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+3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0x00200000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0x00200004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0x44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0x33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0x22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0x11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0x00200008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0x88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0x77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0x66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0x55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D71715-717C-2DA7-D690-544625C39E51}"/>
              </a:ext>
            </a:extLst>
          </p:cNvPr>
          <p:cNvCxnSpPr>
            <a:cxnSpLocks/>
          </p:cNvCxnSpPr>
          <p:nvPr/>
        </p:nvCxnSpPr>
        <p:spPr>
          <a:xfrm>
            <a:off x="2362200" y="838200"/>
            <a:ext cx="914400" cy="434340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071DC6-7741-780B-E082-237AEDD1C0B2}"/>
              </a:ext>
            </a:extLst>
          </p:cNvPr>
          <p:cNvCxnSpPr>
            <a:cxnSpLocks/>
          </p:cNvCxnSpPr>
          <p:nvPr/>
        </p:nvCxnSpPr>
        <p:spPr>
          <a:xfrm>
            <a:off x="2133600" y="2057400"/>
            <a:ext cx="1066800" cy="358140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115E3-A4A4-1734-3654-5DA694F5F60E}"/>
              </a:ext>
            </a:extLst>
          </p:cNvPr>
          <p:cNvCxnSpPr>
            <a:cxnSpLocks/>
          </p:cNvCxnSpPr>
          <p:nvPr/>
        </p:nvCxnSpPr>
        <p:spPr>
          <a:xfrm>
            <a:off x="1981200" y="3733800"/>
            <a:ext cx="1219200" cy="236220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0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533400"/>
            <a:ext cx="4495800" cy="63246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movia 	r11, </a:t>
            </a:r>
            <a:r>
              <a:rPr lang="pt-BR" sz="2400" b="1" dirty="0"/>
              <a:t>0x0020 0000</a:t>
            </a:r>
            <a:endParaRPr lang="pt-BR" b="1" dirty="0"/>
          </a:p>
          <a:p>
            <a:r>
              <a:rPr lang="pt-BR" b="1" dirty="0"/>
              <a:t>ldw	r9, </a:t>
            </a:r>
            <a:r>
              <a:rPr lang="pt-BR" b="1" dirty="0">
                <a:solidFill>
                  <a:srgbClr val="FF0000"/>
                </a:solidFill>
              </a:rPr>
              <a:t>4</a:t>
            </a:r>
            <a:r>
              <a:rPr lang="pt-BR" b="1" dirty="0"/>
              <a:t>(r11)</a:t>
            </a:r>
          </a:p>
          <a:p>
            <a:endParaRPr lang="pt-BR" b="1" dirty="0"/>
          </a:p>
          <a:p>
            <a:r>
              <a:rPr lang="pt-BR" b="1" strike="sngStrike" dirty="0"/>
              <a:t>movia 	r11, </a:t>
            </a:r>
            <a:r>
              <a:rPr lang="pt-BR" sz="2000" b="1" strike="sngStrike" dirty="0"/>
              <a:t>0x0020 0008</a:t>
            </a:r>
            <a:endParaRPr lang="pt-BR" b="1" strike="sngStrike" dirty="0"/>
          </a:p>
          <a:p>
            <a:r>
              <a:rPr lang="pt-BR" b="1" dirty="0"/>
              <a:t>ldw 	r10, </a:t>
            </a:r>
            <a:r>
              <a:rPr lang="pt-BR" b="1" dirty="0">
                <a:solidFill>
                  <a:srgbClr val="FF0000"/>
                </a:solidFill>
              </a:rPr>
              <a:t>8</a:t>
            </a:r>
            <a:r>
              <a:rPr lang="pt-BR" b="1" dirty="0"/>
              <a:t>(r11)		</a:t>
            </a:r>
          </a:p>
          <a:p>
            <a:r>
              <a:rPr lang="pt-BR" b="1" dirty="0"/>
              <a:t>add	r8, r9, r10		</a:t>
            </a:r>
          </a:p>
          <a:p>
            <a:r>
              <a:rPr lang="pt-BR" b="1" strike="sngStrike" dirty="0"/>
              <a:t>movia	r11,</a:t>
            </a:r>
            <a:r>
              <a:rPr lang="pt-BR" sz="2400" b="1" strike="sngStrike" dirty="0"/>
              <a:t>0x0020 0000</a:t>
            </a:r>
            <a:endParaRPr lang="pt-BR" b="1" strike="sngStrike" dirty="0"/>
          </a:p>
          <a:p>
            <a:r>
              <a:rPr lang="pt-BR" b="1" dirty="0"/>
              <a:t>stw 	r8, </a:t>
            </a:r>
            <a:r>
              <a:rPr lang="pt-BR" b="1" dirty="0">
                <a:solidFill>
                  <a:srgbClr val="C00000"/>
                </a:solidFill>
              </a:rPr>
              <a:t>0</a:t>
            </a:r>
            <a:r>
              <a:rPr lang="pt-BR" b="1" dirty="0"/>
              <a:t> (r11)	</a:t>
            </a:r>
          </a:p>
          <a:p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533400"/>
            <a:ext cx="54102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movia 	r11</a:t>
            </a:r>
            <a:r>
              <a:rPr lang="pt-BR" sz="2400" b="1" dirty="0"/>
              <a:t>, 0x0020 0004</a:t>
            </a:r>
            <a:endParaRPr lang="pt-BR" b="1" dirty="0"/>
          </a:p>
          <a:p>
            <a:r>
              <a:rPr lang="pt-BR" b="1" dirty="0"/>
              <a:t>ldw	r9, 0x0(r11)</a:t>
            </a:r>
          </a:p>
          <a:p>
            <a:endParaRPr lang="pt-BR" b="1" dirty="0"/>
          </a:p>
          <a:p>
            <a:r>
              <a:rPr lang="pt-BR" b="1" dirty="0"/>
              <a:t>movia 	r11, </a:t>
            </a:r>
            <a:r>
              <a:rPr lang="pt-BR" sz="2400" b="1" dirty="0"/>
              <a:t>0x0020 0008</a:t>
            </a:r>
          </a:p>
          <a:p>
            <a:r>
              <a:rPr lang="pt-BR" b="1" dirty="0"/>
              <a:t>ldw 	r10, 0x0(r11)</a:t>
            </a:r>
          </a:p>
          <a:p>
            <a:endParaRPr lang="pt-BR" b="1" dirty="0"/>
          </a:p>
          <a:p>
            <a:r>
              <a:rPr lang="pt-BR" b="1" dirty="0"/>
              <a:t>add	r8, r9, r10		</a:t>
            </a:r>
          </a:p>
          <a:p>
            <a:r>
              <a:rPr lang="pt-BR" b="1" dirty="0"/>
              <a:t>movia 	r11, </a:t>
            </a:r>
            <a:r>
              <a:rPr lang="pt-BR" sz="2400" b="1" dirty="0"/>
              <a:t>0x0020 0000</a:t>
            </a:r>
          </a:p>
          <a:p>
            <a:r>
              <a:rPr lang="pt-BR" b="1" dirty="0"/>
              <a:t>stw 	r8, 0x0(r11)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4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506506"/>
            <a:ext cx="4343400" cy="6324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C00000"/>
                </a:solidFill>
              </a:rPr>
              <a:t>movhi	r11, 0x0020</a:t>
            </a:r>
          </a:p>
          <a:p>
            <a:r>
              <a:rPr lang="pt-BR" b="1" dirty="0"/>
              <a:t>ldw	r9, </a:t>
            </a:r>
            <a:r>
              <a:rPr lang="pt-BR" b="1" dirty="0">
                <a:solidFill>
                  <a:srgbClr val="FF0000"/>
                </a:solidFill>
              </a:rPr>
              <a:t>4</a:t>
            </a:r>
            <a:r>
              <a:rPr lang="pt-BR" b="1" dirty="0"/>
              <a:t>(r11)</a:t>
            </a:r>
          </a:p>
          <a:p>
            <a:endParaRPr lang="pt-BR" b="1" dirty="0"/>
          </a:p>
          <a:p>
            <a:r>
              <a:rPr lang="pt-BR" b="1" strike="sngStrike" dirty="0"/>
              <a:t>movia 	r11, </a:t>
            </a:r>
            <a:r>
              <a:rPr lang="pt-BR" sz="2000" b="1" strike="sngStrike" dirty="0"/>
              <a:t>0x0020 0008</a:t>
            </a:r>
            <a:endParaRPr lang="pt-BR" b="1" strike="sngStrike" dirty="0"/>
          </a:p>
          <a:p>
            <a:r>
              <a:rPr lang="pt-BR" b="1" dirty="0"/>
              <a:t>ldw 	r10, </a:t>
            </a:r>
            <a:r>
              <a:rPr lang="pt-BR" b="1" dirty="0">
                <a:solidFill>
                  <a:srgbClr val="FF0000"/>
                </a:solidFill>
              </a:rPr>
              <a:t>8</a:t>
            </a:r>
            <a:r>
              <a:rPr lang="pt-BR" b="1" dirty="0"/>
              <a:t>(r11)		</a:t>
            </a:r>
          </a:p>
          <a:p>
            <a:r>
              <a:rPr lang="pt-BR" b="1" dirty="0"/>
              <a:t>add	r8, r9, r10		</a:t>
            </a:r>
          </a:p>
          <a:p>
            <a:r>
              <a:rPr lang="pt-BR" b="1" strike="sngStrike" dirty="0"/>
              <a:t>movia	r11,</a:t>
            </a:r>
            <a:r>
              <a:rPr lang="pt-BR" sz="2400" b="1" strike="sngStrike" dirty="0"/>
              <a:t>0x0020 0000</a:t>
            </a:r>
            <a:endParaRPr lang="pt-BR" b="1" strike="sngStrike" dirty="0"/>
          </a:p>
          <a:p>
            <a:r>
              <a:rPr lang="pt-BR" b="1" dirty="0"/>
              <a:t>stw 	r8, 0 (r11)	</a:t>
            </a:r>
          </a:p>
          <a:p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576D8-8DDF-E8D8-CD41-8663B213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4493511" cy="632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7395C9-2AAF-1088-C5D9-1ECE96D546AD}"/>
              </a:ext>
            </a:extLst>
          </p:cNvPr>
          <p:cNvSpPr txBox="1">
            <a:spLocks/>
          </p:cNvSpPr>
          <p:nvPr/>
        </p:nvSpPr>
        <p:spPr>
          <a:xfrm>
            <a:off x="-2289" y="506987"/>
            <a:ext cx="4495800" cy="6324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movia 	r11, </a:t>
            </a:r>
            <a:r>
              <a:rPr lang="pt-BR" sz="2400" b="1" dirty="0"/>
              <a:t>0x0020 0000</a:t>
            </a:r>
            <a:endParaRPr lang="pt-BR" b="1" dirty="0"/>
          </a:p>
          <a:p>
            <a:r>
              <a:rPr lang="pt-BR" b="1" dirty="0"/>
              <a:t>ldw	r9, </a:t>
            </a:r>
            <a:r>
              <a:rPr lang="pt-BR" b="1" dirty="0">
                <a:solidFill>
                  <a:srgbClr val="FF0000"/>
                </a:solidFill>
              </a:rPr>
              <a:t>4</a:t>
            </a:r>
            <a:r>
              <a:rPr lang="pt-BR" b="1" dirty="0"/>
              <a:t>(r11)</a:t>
            </a:r>
          </a:p>
          <a:p>
            <a:endParaRPr lang="pt-BR" b="1" dirty="0"/>
          </a:p>
          <a:p>
            <a:r>
              <a:rPr lang="pt-BR" b="1" strike="sngStrike" dirty="0"/>
              <a:t>movia 	r11, </a:t>
            </a:r>
            <a:r>
              <a:rPr lang="pt-BR" sz="2000" b="1" strike="sngStrike" dirty="0"/>
              <a:t>0x0020 0008</a:t>
            </a:r>
            <a:endParaRPr lang="pt-BR" b="1" strike="sngStrike" dirty="0"/>
          </a:p>
          <a:p>
            <a:r>
              <a:rPr lang="pt-BR" b="1" dirty="0"/>
              <a:t>ldw 	r10, </a:t>
            </a:r>
            <a:r>
              <a:rPr lang="pt-BR" b="1" dirty="0">
                <a:solidFill>
                  <a:srgbClr val="FF0000"/>
                </a:solidFill>
              </a:rPr>
              <a:t>8</a:t>
            </a:r>
            <a:r>
              <a:rPr lang="pt-BR" b="1" dirty="0"/>
              <a:t>(r11)		</a:t>
            </a:r>
          </a:p>
          <a:p>
            <a:r>
              <a:rPr lang="pt-BR" b="1" dirty="0"/>
              <a:t>add	r8, r9, r10		</a:t>
            </a:r>
          </a:p>
          <a:p>
            <a:r>
              <a:rPr lang="pt-BR" b="1" strike="sngStrike" dirty="0"/>
              <a:t>movia	r11,</a:t>
            </a:r>
            <a:r>
              <a:rPr lang="pt-BR" sz="2400" b="1" strike="sngStrike" dirty="0"/>
              <a:t>0x0020 0000</a:t>
            </a:r>
            <a:endParaRPr lang="pt-BR" b="1" strike="sngStrike" dirty="0"/>
          </a:p>
          <a:p>
            <a:r>
              <a:rPr lang="pt-BR" b="1" dirty="0"/>
              <a:t>stw 	r8, </a:t>
            </a:r>
            <a:r>
              <a:rPr lang="pt-BR" b="1" dirty="0">
                <a:solidFill>
                  <a:srgbClr val="C00000"/>
                </a:solidFill>
              </a:rPr>
              <a:t>0</a:t>
            </a:r>
            <a:r>
              <a:rPr lang="pt-BR" b="1" dirty="0"/>
              <a:t> (r11)	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172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.data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.align 2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a:	.word 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b:	.word 0x11223344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c:	.word 0x55667788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.text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r11, a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ldw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r9, 4(r11)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ldw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r10, 8(r11)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add		r8, r9, r10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r10, 0(r11)</a:t>
            </a:r>
          </a:p>
        </p:txBody>
      </p:sp>
    </p:spTree>
    <p:extLst>
      <p:ext uri="{BB962C8B-B14F-4D97-AF65-F5344CB8AC3E}">
        <p14:creationId xmlns:p14="http://schemas.microsoft.com/office/powerpoint/2010/main" val="357226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08344"/>
              </p:ext>
            </p:extLst>
          </p:nvPr>
        </p:nvGraphicFramePr>
        <p:xfrm>
          <a:off x="1712259" y="685800"/>
          <a:ext cx="7467600" cy="25833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27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049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</a:rPr>
                        <a:t>Address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09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effectLst/>
                        </a:rPr>
                        <a:t>0x00200000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9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effectLst/>
                        </a:rPr>
                        <a:t>0x00200004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9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effectLst/>
                        </a:rPr>
                        <a:t>0x00200008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LDW R10, 0(R9)</a:t>
            </a:r>
          </a:p>
          <a:p>
            <a:endParaRPr lang="en-US" b="1" dirty="0"/>
          </a:p>
          <a:p>
            <a:r>
              <a:rPr lang="en-US" b="1" dirty="0"/>
              <a:t>LDH R8, 0(r9)</a:t>
            </a:r>
          </a:p>
          <a:p>
            <a:endParaRPr lang="en-US" b="1" dirty="0"/>
          </a:p>
          <a:p>
            <a:r>
              <a:rPr lang="en-US" b="1" dirty="0"/>
              <a:t>LDHU R8, 0(r9)</a:t>
            </a:r>
          </a:p>
          <a:p>
            <a:endParaRPr lang="en-US" b="1" dirty="0"/>
          </a:p>
          <a:p>
            <a:r>
              <a:rPr lang="en-US" b="1" dirty="0"/>
              <a:t>LDB r9, 0(r9)</a:t>
            </a:r>
          </a:p>
          <a:p>
            <a:endParaRPr lang="en-US" b="1" dirty="0"/>
          </a:p>
          <a:p>
            <a:r>
              <a:rPr lang="en-US" b="1" dirty="0"/>
              <a:t>LDBU r9, 0(r9)</a:t>
            </a:r>
          </a:p>
        </p:txBody>
      </p:sp>
    </p:spTree>
    <p:extLst>
      <p:ext uri="{BB962C8B-B14F-4D97-AF65-F5344CB8AC3E}">
        <p14:creationId xmlns:p14="http://schemas.microsoft.com/office/powerpoint/2010/main" val="336114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76800" y="5257800"/>
            <a:ext cx="37338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5867400"/>
            <a:ext cx="37338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4648200"/>
            <a:ext cx="3733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867400"/>
            <a:ext cx="3733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2895600"/>
            <a:ext cx="3733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32-bit Immediate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R9 = 0x11223344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movhi</a:t>
            </a:r>
            <a:r>
              <a:rPr lang="en-US" dirty="0">
                <a:solidFill>
                  <a:srgbClr val="C00000"/>
                </a:solidFill>
              </a:rPr>
              <a:t> r9, 0x1122</a:t>
            </a:r>
            <a:endParaRPr lang="en-US" dirty="0"/>
          </a:p>
          <a:p>
            <a:r>
              <a:rPr lang="en-US" dirty="0"/>
              <a:t>R9 = 0000 0000 0000 0000 0000 0000 0000 0000</a:t>
            </a:r>
          </a:p>
          <a:p>
            <a:r>
              <a:rPr lang="en-US" dirty="0"/>
              <a:t>R9 = 0001 0001 0010 0010 </a:t>
            </a:r>
            <a:r>
              <a:rPr lang="en-US" dirty="0">
                <a:solidFill>
                  <a:srgbClr val="FF0000"/>
                </a:solidFill>
              </a:rPr>
              <a:t>0000 0000 0000 0000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ori</a:t>
            </a:r>
            <a:r>
              <a:rPr lang="en-US" dirty="0">
                <a:solidFill>
                  <a:srgbClr val="C00000"/>
                </a:solidFill>
              </a:rPr>
              <a:t> r9, r9, 0x3344 </a:t>
            </a:r>
          </a:p>
          <a:p>
            <a:r>
              <a:rPr lang="en-US" dirty="0"/>
              <a:t>R9 = 0001 0001 0010 0010 0000 0000 0000 0000</a:t>
            </a:r>
          </a:p>
          <a:p>
            <a:r>
              <a:rPr lang="en-US" dirty="0"/>
              <a:t>         0000 0000 0000 0000 0011 0011 0100 0100</a:t>
            </a:r>
          </a:p>
          <a:p>
            <a:r>
              <a:rPr lang="en-US" dirty="0"/>
              <a:t>R9 = 0001 0001 0010 0010 0011 0011 0100 0100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a = 0x00000000;</a:t>
            </a:r>
          </a:p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b = 0x11223344;</a:t>
            </a:r>
          </a:p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c = 0x22334455;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if (b == 0) </a:t>
            </a:r>
          </a:p>
          <a:p>
            <a:r>
              <a:rPr lang="en-US" dirty="0"/>
              <a:t>then a = b + c;</a:t>
            </a:r>
          </a:p>
          <a:p>
            <a:r>
              <a:rPr lang="en-US" dirty="0"/>
              <a:t>else a = b – c;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1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685800"/>
            <a:ext cx="2895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B ==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7647" y="2438400"/>
            <a:ext cx="2895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A = B - C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7647" y="4191000"/>
            <a:ext cx="2895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A = B + 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3200400" y="5943600"/>
            <a:ext cx="2819400" cy="609600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572000" y="1905000"/>
            <a:ext cx="13447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215778" y="2043393"/>
            <a:ext cx="3505200" cy="1856814"/>
          </a:xfrm>
          <a:prstGeom prst="bentConnector3">
            <a:avLst>
              <a:gd name="adj1" fmla="val 128"/>
            </a:avLst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6019800" y="1219200"/>
            <a:ext cx="1876985" cy="7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410200"/>
            <a:ext cx="13447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1"/>
          </p:cNvCxnSpPr>
          <p:nvPr/>
        </p:nvCxnSpPr>
        <p:spPr>
          <a:xfrm rot="16200000" flipH="1">
            <a:off x="1485900" y="4533900"/>
            <a:ext cx="2286000" cy="114300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57400" y="3962400"/>
            <a:ext cx="25527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4585447" y="3657600"/>
            <a:ext cx="0" cy="304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55776" y="1943100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2025" y="849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07692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685800"/>
            <a:ext cx="2895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COND:</a:t>
            </a:r>
          </a:p>
          <a:p>
            <a:r>
              <a:rPr lang="en-US" sz="2800" b="1" dirty="0" err="1">
                <a:solidFill>
                  <a:srgbClr val="C00000"/>
                </a:solidFill>
              </a:rPr>
              <a:t>beq</a:t>
            </a:r>
            <a:r>
              <a:rPr lang="en-US" sz="2800" b="1" dirty="0">
                <a:solidFill>
                  <a:srgbClr val="C00000"/>
                </a:solidFill>
              </a:rPr>
              <a:t> r9, r0, THEN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7647" y="2438400"/>
            <a:ext cx="2895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ELSE: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sub r8, r9, r10</a:t>
            </a:r>
          </a:p>
          <a:p>
            <a:r>
              <a:rPr lang="en-US" sz="2800" b="1" dirty="0" err="1">
                <a:solidFill>
                  <a:srgbClr val="C00000"/>
                </a:solidFill>
              </a:rPr>
              <a:t>beq</a:t>
            </a:r>
            <a:r>
              <a:rPr lang="en-US" sz="2800" b="1" dirty="0">
                <a:solidFill>
                  <a:srgbClr val="C00000"/>
                </a:solidFill>
              </a:rPr>
              <a:t> r0, r0, AFTER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7647" y="4191000"/>
            <a:ext cx="2895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THEN: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add r8, r9, r10</a:t>
            </a:r>
          </a:p>
          <a:p>
            <a:r>
              <a:rPr lang="en-US" sz="2800" b="1" dirty="0" err="1">
                <a:solidFill>
                  <a:srgbClr val="C00000"/>
                </a:solidFill>
              </a:rPr>
              <a:t>beq</a:t>
            </a:r>
            <a:r>
              <a:rPr lang="en-US" sz="2800" b="1" dirty="0">
                <a:solidFill>
                  <a:srgbClr val="C00000"/>
                </a:solidFill>
              </a:rPr>
              <a:t> r0, r0, AFTER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3200400" y="5943600"/>
            <a:ext cx="2819400" cy="609600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572000" y="1905000"/>
            <a:ext cx="13447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215778" y="2043393"/>
            <a:ext cx="3505200" cy="1856814"/>
          </a:xfrm>
          <a:prstGeom prst="bentConnector3">
            <a:avLst>
              <a:gd name="adj1" fmla="val 128"/>
            </a:avLst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6019800" y="1219200"/>
            <a:ext cx="1876985" cy="7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410200"/>
            <a:ext cx="13447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1"/>
          </p:cNvCxnSpPr>
          <p:nvPr/>
        </p:nvCxnSpPr>
        <p:spPr>
          <a:xfrm rot="16200000" flipH="1">
            <a:off x="1485900" y="4533900"/>
            <a:ext cx="2286000" cy="114300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57400" y="3962400"/>
            <a:ext cx="25527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4585447" y="3657600"/>
            <a:ext cx="0" cy="304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55776" y="1943100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2025" y="849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2039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BEQ	Ra, </a:t>
            </a:r>
            <a:r>
              <a:rPr lang="en-US" sz="4000" dirty="0" err="1"/>
              <a:t>Rb</a:t>
            </a:r>
            <a:r>
              <a:rPr lang="en-US" sz="4000" dirty="0"/>
              <a:t>, TARGET</a:t>
            </a:r>
          </a:p>
          <a:p>
            <a:endParaRPr lang="en-US" sz="4000" dirty="0"/>
          </a:p>
          <a:p>
            <a:pPr lvl="1"/>
            <a:r>
              <a:rPr lang="en-US" sz="3600" dirty="0"/>
              <a:t>If (Ra == </a:t>
            </a:r>
            <a:r>
              <a:rPr lang="en-US" sz="3600" dirty="0" err="1"/>
              <a:t>Rb</a:t>
            </a:r>
            <a:r>
              <a:rPr lang="en-US" sz="3600" dirty="0"/>
              <a:t>) then	PC = TARGET</a:t>
            </a:r>
          </a:p>
          <a:p>
            <a:pPr lvl="1"/>
            <a:r>
              <a:rPr lang="en-US" sz="3600" dirty="0"/>
              <a:t>else PC = PC  + 4</a:t>
            </a:r>
          </a:p>
          <a:p>
            <a:pPr lvl="1"/>
            <a:endParaRPr lang="en-US" sz="3600" dirty="0"/>
          </a:p>
          <a:p>
            <a:r>
              <a:rPr lang="en-US" sz="4000" dirty="0" err="1"/>
              <a:t>Bcond</a:t>
            </a:r>
            <a:r>
              <a:rPr lang="en-US" sz="4000" dirty="0"/>
              <a:t>	Ra, </a:t>
            </a:r>
            <a:r>
              <a:rPr lang="en-US" sz="4000" dirty="0" err="1"/>
              <a:t>Rb</a:t>
            </a:r>
            <a:r>
              <a:rPr lang="en-US" sz="4000" dirty="0"/>
              <a:t>, TARGET</a:t>
            </a:r>
          </a:p>
          <a:p>
            <a:r>
              <a:rPr lang="en-US" sz="4000" dirty="0"/>
              <a:t>BLT, BGE, BNE, BLTU, BGEU, BR</a:t>
            </a:r>
          </a:p>
        </p:txBody>
      </p:sp>
    </p:spTree>
    <p:extLst>
      <p:ext uri="{BB962C8B-B14F-4D97-AF65-F5344CB8AC3E}">
        <p14:creationId xmlns:p14="http://schemas.microsoft.com/office/powerpoint/2010/main" val="738673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a = 0x00000000;</a:t>
            </a:r>
          </a:p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b = 0x11223344;</a:t>
            </a:r>
          </a:p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c = 0x22334455;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if (b == 0) </a:t>
            </a:r>
          </a:p>
          <a:p>
            <a:r>
              <a:rPr lang="en-US" dirty="0"/>
              <a:t>then a = b + c;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80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685800"/>
            <a:ext cx="2895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COND:</a:t>
            </a:r>
          </a:p>
          <a:p>
            <a:r>
              <a:rPr lang="en-US" sz="2800" b="1" dirty="0" err="1">
                <a:solidFill>
                  <a:srgbClr val="C00000"/>
                </a:solidFill>
              </a:rPr>
              <a:t>beq</a:t>
            </a:r>
            <a:r>
              <a:rPr lang="en-US" sz="2800" b="1" dirty="0">
                <a:solidFill>
                  <a:srgbClr val="C00000"/>
                </a:solidFill>
              </a:rPr>
              <a:t> r9, r0, THEN</a:t>
            </a:r>
          </a:p>
          <a:p>
            <a:r>
              <a:rPr lang="en-US" sz="2800" b="1" dirty="0" err="1">
                <a:solidFill>
                  <a:srgbClr val="C00000"/>
                </a:solidFill>
              </a:rPr>
              <a:t>br</a:t>
            </a:r>
            <a:r>
              <a:rPr lang="en-US" sz="2800" b="1" dirty="0">
                <a:solidFill>
                  <a:srgbClr val="C00000"/>
                </a:solidFill>
              </a:rPr>
              <a:t>     AFTER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7647" y="2438400"/>
            <a:ext cx="2895600" cy="297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add r8, r9, r10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200400" y="5943600"/>
            <a:ext cx="2819400" cy="609600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572000" y="1905000"/>
            <a:ext cx="13447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4436409" y="2805393"/>
            <a:ext cx="5029200" cy="1856814"/>
          </a:xfrm>
          <a:prstGeom prst="bentConnector3">
            <a:avLst>
              <a:gd name="adj1" fmla="val 89"/>
            </a:avLst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6019800" y="1219200"/>
            <a:ext cx="1876985" cy="7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410200"/>
            <a:ext cx="13447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55776" y="19431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2025" y="849868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4001" y="3244334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add r8, r9, r10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0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685800"/>
            <a:ext cx="2895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COND:</a:t>
            </a:r>
          </a:p>
          <a:p>
            <a:r>
              <a:rPr lang="en-US" sz="2800" b="1" u="sng" dirty="0" err="1">
                <a:solidFill>
                  <a:srgbClr val="C00000"/>
                </a:solidFill>
              </a:rPr>
              <a:t>bne</a:t>
            </a:r>
            <a:r>
              <a:rPr lang="en-US" sz="2800" b="1" u="sng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r9, r0, AFTER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7647" y="2438400"/>
            <a:ext cx="2895600" cy="297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add r8, r9, r10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200400" y="5943600"/>
            <a:ext cx="2819400" cy="609600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572000" y="1905000"/>
            <a:ext cx="13447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4436409" y="2805393"/>
            <a:ext cx="5029200" cy="1856814"/>
          </a:xfrm>
          <a:prstGeom prst="bentConnector3">
            <a:avLst>
              <a:gd name="adj1" fmla="val 89"/>
            </a:avLst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6019800" y="1219200"/>
            <a:ext cx="1876985" cy="7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410200"/>
            <a:ext cx="13447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55776" y="19431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2025" y="849868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4001" y="3244334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add r8, r9, r10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2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BEQ	Ra, </a:t>
            </a:r>
            <a:r>
              <a:rPr lang="en-US" sz="4000" dirty="0" err="1"/>
              <a:t>Rb</a:t>
            </a:r>
            <a:r>
              <a:rPr lang="en-US" sz="4000" dirty="0"/>
              <a:t>, TARGET</a:t>
            </a:r>
          </a:p>
          <a:p>
            <a:pPr lvl="1"/>
            <a:r>
              <a:rPr lang="en-US" sz="3600" dirty="0"/>
              <a:t>If (Ra == </a:t>
            </a:r>
            <a:r>
              <a:rPr lang="en-US" sz="3600" dirty="0" err="1"/>
              <a:t>Rb</a:t>
            </a:r>
            <a:r>
              <a:rPr lang="en-US" sz="3600" dirty="0"/>
              <a:t>) then	PC = TARGET</a:t>
            </a:r>
          </a:p>
          <a:p>
            <a:pPr lvl="1"/>
            <a:r>
              <a:rPr lang="en-US" sz="3600" dirty="0"/>
              <a:t>else PC = PC  + 4</a:t>
            </a:r>
          </a:p>
          <a:p>
            <a:pPr lvl="1"/>
            <a:endParaRPr lang="en-US" sz="3600" dirty="0"/>
          </a:p>
          <a:p>
            <a:r>
              <a:rPr lang="en-US" sz="4000" dirty="0"/>
              <a:t>TARGET is a 16-bit offset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 err="1"/>
              <a:t>newPC</a:t>
            </a:r>
            <a:r>
              <a:rPr lang="en-US" sz="4000" dirty="0"/>
              <a:t> = PC + SE(IMM16) + 4</a:t>
            </a:r>
          </a:p>
          <a:p>
            <a:endParaRPr 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20208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20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38862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	beq	r9, r10, lala</a:t>
            </a:r>
          </a:p>
          <a:p>
            <a:pPr marL="0" indent="0">
              <a:buNone/>
            </a:pPr>
            <a:r>
              <a:rPr lang="pt-BR" sz="2800" dirty="0"/>
              <a:t>	addi	r9, r9, 1</a:t>
            </a:r>
          </a:p>
          <a:p>
            <a:pPr marL="0" indent="0">
              <a:buNone/>
            </a:pPr>
            <a:r>
              <a:rPr lang="pt-BR" sz="2800" dirty="0"/>
              <a:t>	addi	r10, r10, 2</a:t>
            </a:r>
          </a:p>
          <a:p>
            <a:pPr marL="0" indent="0">
              <a:buNone/>
            </a:pPr>
            <a:r>
              <a:rPr lang="pt-BR" sz="2800" dirty="0"/>
              <a:t>lala:</a:t>
            </a:r>
          </a:p>
          <a:p>
            <a:pPr marL="0" indent="0">
              <a:buNone/>
            </a:pPr>
            <a:r>
              <a:rPr lang="pt-BR" sz="2800" dirty="0"/>
              <a:t>	ldw r10, 0(r9)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Imm16 = 8</a:t>
            </a:r>
          </a:p>
          <a:p>
            <a:pPr marL="0" indent="0">
              <a:buNone/>
            </a:pPr>
            <a:endParaRPr lang="pt-BR" sz="2800" dirty="0"/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685800"/>
            <a:ext cx="3886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	beq	r9, r10, lala</a:t>
            </a:r>
          </a:p>
          <a:p>
            <a:pPr marL="0" indent="0">
              <a:buNone/>
            </a:pPr>
            <a:r>
              <a:rPr lang="pt-BR" sz="2800" dirty="0"/>
              <a:t>	addi	r10, r10, 2</a:t>
            </a:r>
          </a:p>
          <a:p>
            <a:pPr marL="0" indent="0">
              <a:buNone/>
            </a:pPr>
            <a:r>
              <a:rPr lang="pt-BR" sz="2800" dirty="0"/>
              <a:t>lala:</a:t>
            </a:r>
          </a:p>
          <a:p>
            <a:pPr marL="0" indent="0">
              <a:buNone/>
            </a:pPr>
            <a:r>
              <a:rPr lang="pt-BR" sz="2800" dirty="0"/>
              <a:t>	ldw r10, 0(r9)</a:t>
            </a:r>
          </a:p>
          <a:p>
            <a:pPr marL="0" indent="0">
              <a:buNone/>
            </a:pPr>
            <a:r>
              <a:rPr lang="pt-BR" sz="2800" dirty="0"/>
              <a:t> 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Imm16 = 4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657600"/>
            <a:ext cx="3886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lala:</a:t>
            </a:r>
          </a:p>
          <a:p>
            <a:pPr marL="0" indent="0">
              <a:buNone/>
            </a:pPr>
            <a:r>
              <a:rPr lang="pt-BR" sz="2800" dirty="0"/>
              <a:t>	beq	r0, r0, lala</a:t>
            </a:r>
          </a:p>
          <a:p>
            <a:pPr marL="0" indent="0">
              <a:buNone/>
            </a:pPr>
            <a:endParaRPr lang="pt-BR" sz="2800" dirty="0">
              <a:effectLst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Imm16 = -4 = 0xFFFC</a:t>
            </a:r>
          </a:p>
          <a:p>
            <a:pPr marL="0" indent="0">
              <a:buNone/>
            </a:pPr>
            <a:endParaRPr lang="pt-B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5750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 (</a:t>
            </a:r>
            <a:r>
              <a:rPr lang="en-US" b="1" dirty="0" err="1"/>
              <a:t>va</a:t>
            </a:r>
            <a:r>
              <a:rPr lang="en-US" b="1" dirty="0"/>
              <a:t> == 1 &amp;&amp; </a:t>
            </a:r>
            <a:r>
              <a:rPr lang="en-US" b="1" dirty="0" err="1"/>
              <a:t>vb</a:t>
            </a:r>
            <a:r>
              <a:rPr lang="en-US" b="1" dirty="0"/>
              <a:t> == 2) then … else 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.section .text</a:t>
            </a:r>
          </a:p>
          <a:p>
            <a:pPr marL="0" indent="0">
              <a:buNone/>
            </a:pPr>
            <a:r>
              <a:rPr lang="en-US" dirty="0"/>
              <a:t>main: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movia</a:t>
            </a:r>
            <a:r>
              <a:rPr lang="en-US" dirty="0"/>
              <a:t>	r11, </a:t>
            </a:r>
            <a:r>
              <a:rPr lang="en-US" dirty="0" err="1"/>
              <a:t>va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ldw</a:t>
            </a:r>
            <a:r>
              <a:rPr lang="en-US" dirty="0"/>
              <a:t> 	r8, 0(r11)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movi</a:t>
            </a:r>
            <a:r>
              <a:rPr lang="en-US" dirty="0"/>
              <a:t>	r10, 0x1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beq</a:t>
            </a:r>
            <a:r>
              <a:rPr lang="en-US" b="1" dirty="0"/>
              <a:t> 	r8, r10, 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ldw</a:t>
            </a:r>
            <a:r>
              <a:rPr lang="en-US" dirty="0"/>
              <a:t> 	r9, 4(r11)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movi</a:t>
            </a:r>
            <a:r>
              <a:rPr lang="en-US" dirty="0"/>
              <a:t>	r10, 0x2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beq</a:t>
            </a:r>
            <a:r>
              <a:rPr lang="en-US" b="1" dirty="0"/>
              <a:t>	r9, r10, 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then:</a:t>
            </a:r>
          </a:p>
          <a:p>
            <a:pPr marL="0" indent="0">
              <a:buNone/>
            </a:pPr>
            <a:r>
              <a:rPr lang="en-US" dirty="0"/>
              <a:t>	...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br</a:t>
            </a:r>
            <a:r>
              <a:rPr lang="en-US" b="1" dirty="0"/>
              <a:t> after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...</a:t>
            </a:r>
          </a:p>
          <a:p>
            <a:pPr marL="0" indent="0">
              <a:buNone/>
            </a:pPr>
            <a:r>
              <a:rPr lang="en-US" dirty="0"/>
              <a:t>after: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6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343400" y="3657600"/>
            <a:ext cx="762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00600" y="4724400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41176" y="3657600"/>
            <a:ext cx="762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3400" y="4114800"/>
            <a:ext cx="762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5400" y="4103594"/>
            <a:ext cx="7620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3000" y="5181600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5000" y="5181600"/>
            <a:ext cx="762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09800" y="4191000"/>
            <a:ext cx="7620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38400" y="4724400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0800" y="5181600"/>
            <a:ext cx="762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1143000"/>
            <a:ext cx="762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1143000"/>
            <a:ext cx="7620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1600200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1600200"/>
            <a:ext cx="762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unsigned </a:t>
            </a:r>
            <a:r>
              <a:rPr lang="en-US" sz="2800" dirty="0" err="1"/>
              <a:t>int</a:t>
            </a:r>
            <a:r>
              <a:rPr lang="en-US" sz="2800" dirty="0"/>
              <a:t> a;</a:t>
            </a:r>
          </a:p>
          <a:p>
            <a:r>
              <a:rPr lang="en-US" sz="2800" dirty="0"/>
              <a:t>unsigned </a:t>
            </a:r>
            <a:r>
              <a:rPr lang="en-US" sz="2800" dirty="0" err="1"/>
              <a:t>int</a:t>
            </a:r>
            <a:r>
              <a:rPr lang="en-US" sz="2800" dirty="0"/>
              <a:t> b = 0x11223344;</a:t>
            </a:r>
          </a:p>
          <a:p>
            <a:r>
              <a:rPr lang="en-US" sz="2800" dirty="0"/>
              <a:t>unsigned </a:t>
            </a:r>
            <a:r>
              <a:rPr lang="en-US" sz="2800" dirty="0" err="1"/>
              <a:t>int</a:t>
            </a:r>
            <a:r>
              <a:rPr lang="en-US" sz="2800" dirty="0"/>
              <a:t> c = 0x55667788;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a = b + c;</a:t>
            </a:r>
          </a:p>
          <a:p>
            <a:endParaRPr lang="en-US" sz="2800" dirty="0"/>
          </a:p>
          <a:p>
            <a:r>
              <a:rPr lang="en-US" sz="2800" b="1" dirty="0" err="1"/>
              <a:t>movhi</a:t>
            </a:r>
            <a:r>
              <a:rPr lang="en-US" sz="2800" dirty="0"/>
              <a:t> r9, 0x1122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r9 = 0x11220000</a:t>
            </a:r>
          </a:p>
          <a:p>
            <a:r>
              <a:rPr lang="en-US" sz="2800" b="1" dirty="0" err="1"/>
              <a:t>ori</a:t>
            </a:r>
            <a:r>
              <a:rPr lang="en-US" sz="2800" dirty="0"/>
              <a:t> r9, r9, 0x3344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r9 = 0x11223344</a:t>
            </a:r>
          </a:p>
          <a:p>
            <a:r>
              <a:rPr lang="en-US" sz="2800" b="1" dirty="0" err="1"/>
              <a:t>movhi</a:t>
            </a:r>
            <a:r>
              <a:rPr lang="en-US" sz="2800" dirty="0"/>
              <a:t> r10, 0x5566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r10 = 0x55660000</a:t>
            </a:r>
          </a:p>
          <a:p>
            <a:r>
              <a:rPr lang="en-US" sz="2800" b="1" dirty="0" err="1"/>
              <a:t>ori</a:t>
            </a:r>
            <a:r>
              <a:rPr lang="en-US" sz="2800" dirty="0"/>
              <a:t> r10, r10, 0x7788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r10 = 0x55667788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4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movi</a:t>
            </a:r>
            <a:r>
              <a:rPr lang="en-US" b="1" dirty="0"/>
              <a:t> </a:t>
            </a:r>
            <a:r>
              <a:rPr lang="en-US" b="1" dirty="0" err="1"/>
              <a:t>rX</a:t>
            </a:r>
            <a:r>
              <a:rPr lang="en-US" b="1" dirty="0"/>
              <a:t>, Imm16 </a:t>
            </a:r>
            <a:r>
              <a:rPr lang="en-US" dirty="0"/>
              <a:t>--&gt; </a:t>
            </a:r>
            <a:r>
              <a:rPr lang="en-US" dirty="0" err="1"/>
              <a:t>rx</a:t>
            </a:r>
            <a:r>
              <a:rPr lang="en-US" dirty="0"/>
              <a:t> = sign-extended(Imm16) </a:t>
            </a:r>
          </a:p>
          <a:p>
            <a:endParaRPr lang="en-US" dirty="0"/>
          </a:p>
          <a:p>
            <a:r>
              <a:rPr lang="en-US" b="1" dirty="0" err="1"/>
              <a:t>movui</a:t>
            </a:r>
            <a:r>
              <a:rPr lang="en-US" b="1" dirty="0"/>
              <a:t> </a:t>
            </a:r>
            <a:r>
              <a:rPr lang="en-US" b="1" dirty="0" err="1"/>
              <a:t>rX</a:t>
            </a:r>
            <a:r>
              <a:rPr lang="en-US" b="1" dirty="0"/>
              <a:t>, Imm16 </a:t>
            </a:r>
            <a:r>
              <a:rPr lang="en-US" dirty="0"/>
              <a:t>--&gt; </a:t>
            </a:r>
            <a:r>
              <a:rPr lang="en-US" dirty="0" err="1"/>
              <a:t>rx</a:t>
            </a:r>
            <a:r>
              <a:rPr lang="en-US" dirty="0"/>
              <a:t> = zero-extended(Imm16)</a:t>
            </a:r>
          </a:p>
          <a:p>
            <a:endParaRPr lang="en-US" dirty="0"/>
          </a:p>
          <a:p>
            <a:r>
              <a:rPr lang="en-US" b="1" dirty="0" err="1"/>
              <a:t>movia</a:t>
            </a:r>
            <a:r>
              <a:rPr lang="en-US" b="1" dirty="0"/>
              <a:t> </a:t>
            </a:r>
            <a:r>
              <a:rPr lang="en-US" b="1" dirty="0" err="1"/>
              <a:t>rX</a:t>
            </a:r>
            <a:r>
              <a:rPr lang="en-US" b="1" dirty="0"/>
              <a:t>, Imm32</a:t>
            </a:r>
            <a:r>
              <a:rPr lang="en-US" dirty="0"/>
              <a:t> --&gt; </a:t>
            </a:r>
            <a:r>
              <a:rPr lang="en-US" dirty="0" err="1"/>
              <a:t>rx</a:t>
            </a:r>
            <a:r>
              <a:rPr lang="en-US" dirty="0"/>
              <a:t> = Imm32</a:t>
            </a:r>
          </a:p>
          <a:p>
            <a:pPr lvl="1"/>
            <a:r>
              <a:rPr lang="en-US" dirty="0" err="1"/>
              <a:t>movia</a:t>
            </a:r>
            <a:r>
              <a:rPr lang="en-US" dirty="0"/>
              <a:t> r10, 0x12345678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movhi</a:t>
            </a:r>
            <a:r>
              <a:rPr lang="en-US" dirty="0"/>
              <a:t> r10, 0x1234 </a:t>
            </a:r>
            <a:r>
              <a:rPr lang="en-US" dirty="0">
                <a:sym typeface="Wingdings" pitchFamily="2" charset="2"/>
              </a:rPr>
              <a:t> r10 = 0x12340000</a:t>
            </a:r>
          </a:p>
          <a:p>
            <a:pPr lvl="1"/>
            <a:r>
              <a:rPr lang="en-US" dirty="0" err="1">
                <a:sym typeface="Wingdings" pitchFamily="2" charset="2"/>
              </a:rPr>
              <a:t>addi</a:t>
            </a:r>
            <a:r>
              <a:rPr lang="en-US" dirty="0">
                <a:sym typeface="Wingdings" pitchFamily="2" charset="2"/>
              </a:rPr>
              <a:t> r10, r10, 0x5678  r10 = 0x12345678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4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R9 = 0x1000 FFFF</a:t>
            </a:r>
          </a:p>
          <a:p>
            <a:r>
              <a:rPr lang="en-US" dirty="0"/>
              <a:t>Using </a:t>
            </a:r>
            <a:r>
              <a:rPr lang="en-US" dirty="0" err="1"/>
              <a:t>movhi</a:t>
            </a:r>
            <a:r>
              <a:rPr lang="en-US" dirty="0"/>
              <a:t> and </a:t>
            </a:r>
            <a:r>
              <a:rPr lang="en-US" dirty="0" err="1"/>
              <a:t>addi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23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CE261E-DD38-2E61-359D-2D4EB7B18AF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2088" y="4105870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3481" y="3352800"/>
            <a:ext cx="540083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movhi r9, 0x1000</a:t>
            </a:r>
          </a:p>
          <a:p>
            <a:pPr algn="ctr"/>
            <a:r>
              <a:rPr lang="pt-B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addi r9, r9, 0xFFFF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r9 != 0x1000FFFF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22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A0A07-0032-2F24-F761-1885741F09F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movhi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r9, 0x1000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R9 =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0001 0000 0000 0000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0000 0000 0000 0000</a:t>
            </a:r>
          </a:p>
          <a:p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r9, r9, 0xFFFF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0xFFFF is sign-extended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1111 1111 1111 1111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1111 1111 1111 1111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1111 1111 1111 1111</a:t>
            </a:r>
          </a:p>
          <a:p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R9 = 0001 0000 0000 0000 0000 0000 0000 0000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    1111 1111 1111 1111 1111 1111 1111 1111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R9 = 0000 1111 1111 1111 1111 1111 1111 1111</a:t>
            </a:r>
          </a:p>
        </p:txBody>
      </p:sp>
    </p:spTree>
    <p:extLst>
      <p:ext uri="{BB962C8B-B14F-4D97-AF65-F5344CB8AC3E}">
        <p14:creationId xmlns:p14="http://schemas.microsoft.com/office/powerpoint/2010/main" val="384932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movhi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r9, 0x1001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r9, r9, 0xffff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movhi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r9,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hiadj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(0x1000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r9, r9, %lo(0x1000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527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8CBBE2-F665-2A47-C9E3-B77BDD99267B}"/>
              </a:ext>
            </a:extLst>
          </p:cNvPr>
          <p:cNvSpPr/>
          <p:nvPr/>
        </p:nvSpPr>
        <p:spPr>
          <a:xfrm>
            <a:off x="0" y="533400"/>
            <a:ext cx="48006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unsigned </a:t>
            </a:r>
            <a:r>
              <a:rPr lang="en-US" sz="2800" b="1" dirty="0" err="1"/>
              <a:t>int</a:t>
            </a:r>
            <a:r>
              <a:rPr lang="en-US" sz="2800" b="1" dirty="0"/>
              <a:t> a = 0x00000000;</a:t>
            </a:r>
          </a:p>
          <a:p>
            <a:pPr marL="0" indent="0">
              <a:buNone/>
            </a:pPr>
            <a:r>
              <a:rPr lang="en-US" sz="2800" b="1" dirty="0"/>
              <a:t>unsigned int b = 0x11223344;</a:t>
            </a:r>
          </a:p>
          <a:p>
            <a:pPr marL="0" indent="0">
              <a:buNone/>
            </a:pPr>
            <a:r>
              <a:rPr lang="en-US" sz="2800" b="1" dirty="0"/>
              <a:t>unsigned int c = 0x55667788;</a:t>
            </a:r>
          </a:p>
          <a:p>
            <a:pPr marL="0" indent="0">
              <a:buNone/>
            </a:pPr>
            <a:r>
              <a:rPr lang="en-US" sz="2800" b="1" dirty="0"/>
              <a:t> </a:t>
            </a:r>
            <a:r>
              <a:rPr lang="en-US" sz="4000" b="1" dirty="0"/>
              <a:t>a = b + c;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23402"/>
              </p:ext>
            </p:extLst>
          </p:nvPr>
        </p:nvGraphicFramePr>
        <p:xfrm>
          <a:off x="152400" y="3581400"/>
          <a:ext cx="8839202" cy="25833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04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effectLst/>
                        </a:rPr>
                        <a:t>Address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+3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097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0x00200000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97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0x00200004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97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0x00200008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0x88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0x55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54150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4133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1536</Words>
  <Application>Microsoft Office PowerPoint</Application>
  <PresentationFormat>On-screen Show (4:3)</PresentationFormat>
  <Paragraphs>381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Limitations of ADDI </vt:lpstr>
      <vt:lpstr>Creating a 32-bit Immediate</vt:lpstr>
      <vt:lpstr>PowerPoint Presentation</vt:lpstr>
      <vt:lpstr>Immediate Macros</vt:lpstr>
      <vt:lpstr>PowerPoint Presentation</vt:lpstr>
      <vt:lpstr>PowerPoint Presentation</vt:lpstr>
      <vt:lpstr>PowerPoint Presentation</vt:lpstr>
      <vt:lpstr>PowerPoint Presentation</vt:lpstr>
      <vt:lpstr>Memory Version</vt:lpstr>
      <vt:lpstr>Loading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dodo</dc:creator>
  <cp:lastModifiedBy>Andreas Moshovos</cp:lastModifiedBy>
  <cp:revision>27</cp:revision>
  <dcterms:created xsi:type="dcterms:W3CDTF">2006-08-16T00:00:00Z</dcterms:created>
  <dcterms:modified xsi:type="dcterms:W3CDTF">2023-09-19T16:42:37Z</dcterms:modified>
</cp:coreProperties>
</file>