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23_265875E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7" r:id="rId2"/>
    <p:sldId id="285" r:id="rId3"/>
    <p:sldId id="286" r:id="rId4"/>
    <p:sldId id="287" r:id="rId5"/>
    <p:sldId id="279" r:id="rId6"/>
    <p:sldId id="280" r:id="rId7"/>
    <p:sldId id="282" r:id="rId8"/>
    <p:sldId id="261" r:id="rId9"/>
    <p:sldId id="289" r:id="rId10"/>
    <p:sldId id="290" r:id="rId11"/>
    <p:sldId id="291" r:id="rId12"/>
    <p:sldId id="292" r:id="rId13"/>
    <p:sldId id="293" r:id="rId14"/>
    <p:sldId id="294" r:id="rId15"/>
    <p:sldId id="26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2A76F"/>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p:scale>
          <a:sx n="75" d="100"/>
          <a:sy n="75" d="100"/>
        </p:scale>
        <p:origin x="540" y="-24"/>
      </p:cViewPr>
      <p:guideLst/>
    </p:cSldViewPr>
  </p:slideViewPr>
  <p:outlineViewPr>
    <p:cViewPr>
      <p:scale>
        <a:sx n="33" d="100"/>
        <a:sy n="33" d="100"/>
      </p:scale>
      <p:origin x="0" y="-23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23_265875EC.xml><?xml version="1.0" encoding="utf-8"?>
<p188:cmLst xmlns:a="http://schemas.openxmlformats.org/drawingml/2006/main" xmlns:r="http://schemas.openxmlformats.org/officeDocument/2006/relationships" xmlns:p188="http://schemas.microsoft.com/office/powerpoint/2018/8/main">
  <p188:cm id="{FE4A5B01-5D4B-48BC-9714-D538D7ACB24E}" authorId="{46FDA5F3-ED81-21CA-C249-E41A7A6DBE18}" created="2022-04-14T16:48:51.794">
    <ac:txMkLst xmlns:ac="http://schemas.microsoft.com/office/drawing/2013/main/command">
      <pc:docMk xmlns:pc="http://schemas.microsoft.com/office/powerpoint/2013/main/command"/>
      <pc:sldMk xmlns:pc="http://schemas.microsoft.com/office/powerpoint/2013/main/command" cId="643331564" sldId="291"/>
      <ac:spMk id="3" creationId="{E207A09D-D43C-42A2-B7C0-466A397AF7FF}"/>
      <ac:txMk cp="167" len="5">
        <ac:context len="376" hash="2764323689"/>
      </ac:txMk>
    </ac:txMkLst>
    <p188:pos x="4991100" y="2565399"/>
    <p188:txBody>
      <a:bodyPr/>
      <a:lstStyle/>
      <a:p>
        <a:r>
          <a:rPr lang="en-US"/>
          <a:t>Un codec è un software o un dispositivo che si occupa della codifica e/o decodifica digitale informatica di un segnale perché possa essere salvato su un supporto di memorizzazione o aperto per la sua riproduzione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11/9/2022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5</a:t>
            </a:fld>
            <a:endParaRPr lang="en-US"/>
          </a:p>
        </p:txBody>
      </p:sp>
    </p:spTree>
    <p:extLst>
      <p:ext uri="{BB962C8B-B14F-4D97-AF65-F5344CB8AC3E}">
        <p14:creationId xmlns:p14="http://schemas.microsoft.com/office/powerpoint/2010/main" val="33300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3901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23_265875EC.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it.wikipedia.org/wiki/Versioni_di_Android"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Introduction</a:t>
            </a:r>
            <a:r>
              <a:rPr lang="it-IT" dirty="0"/>
              <a:t> to Android Studio</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rmAutofit/>
          </a:bodyPr>
          <a:lstStyle/>
          <a:p>
            <a:pPr algn="l" fontAlgn="base"/>
            <a:r>
              <a:rPr lang="en-US" sz="2000" b="1" dirty="0">
                <a:solidFill>
                  <a:schemeClr val="accent6">
                    <a:lumMod val="75000"/>
                  </a:schemeClr>
                </a:solidFill>
                <a:latin typeface="+mj-lt"/>
              </a:rPr>
              <a:t>Android Framework</a:t>
            </a:r>
            <a:r>
              <a:rPr lang="en-US" sz="2000" b="1" dirty="0">
                <a:latin typeface="+mj-lt"/>
              </a:rPr>
              <a:t>: </a:t>
            </a:r>
            <a:r>
              <a:rPr lang="en-US" sz="2000" b="0" i="0" dirty="0">
                <a:effectLst/>
                <a:latin typeface="+mj-lt"/>
              </a:rPr>
              <a:t>Application Framework provides several important classes which are used to create an Android application. It provides a generic abstraction for hardware access and helps in managing the user interface with application resources.   Generally, it provides the services with the help of which we can create a particular class and make that class helpful for the Applications creation. It includes different types of services activity manager, notification manager, view system, package manager etc. which are helpful for the development of our application according to the prerequisite.</a:t>
            </a:r>
          </a:p>
          <a:p>
            <a:endParaRPr lang="en-US" sz="2000" dirty="0">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130380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rmAutofit fontScale="92500" lnSpcReduction="10000"/>
          </a:bodyPr>
          <a:lstStyle/>
          <a:p>
            <a:r>
              <a:rPr lang="en-US" sz="2000" b="1" dirty="0">
                <a:solidFill>
                  <a:schemeClr val="accent6">
                    <a:lumMod val="75000"/>
                  </a:schemeClr>
                </a:solidFill>
                <a:latin typeface="+mj-lt"/>
              </a:rPr>
              <a:t>Native libraries</a:t>
            </a:r>
            <a:r>
              <a:rPr lang="en-US" sz="2000" dirty="0">
                <a:latin typeface="+mj-lt"/>
              </a:rPr>
              <a:t>: it concerns libraries C/C++ used by system’s components like:</a:t>
            </a:r>
          </a:p>
          <a:p>
            <a:pPr marL="0" indent="0">
              <a:buNone/>
            </a:pPr>
            <a:endParaRPr lang="en-US" sz="2000" dirty="0">
              <a:latin typeface="+mj-lt"/>
            </a:endParaRPr>
          </a:p>
          <a:p>
            <a:pPr>
              <a:buFont typeface="Wingdings" panose="05000000000000000000" pitchFamily="2" charset="2"/>
              <a:buChar char="Ø"/>
            </a:pPr>
            <a:r>
              <a:rPr lang="en-US" sz="2000" b="1" dirty="0">
                <a:latin typeface="+mj-lt"/>
              </a:rPr>
              <a:t>Surface Manager</a:t>
            </a:r>
            <a:r>
              <a:rPr lang="en-US" sz="2000" dirty="0">
                <a:latin typeface="+mj-lt"/>
              </a:rPr>
              <a:t>: module that handle View (graphic component)</a:t>
            </a:r>
          </a:p>
          <a:p>
            <a:pPr>
              <a:buFont typeface="Wingdings" panose="05000000000000000000" pitchFamily="2" charset="2"/>
              <a:buChar char="Ø"/>
            </a:pPr>
            <a:endParaRPr lang="en-US" sz="2000" dirty="0">
              <a:latin typeface="+mj-lt"/>
            </a:endParaRPr>
          </a:p>
          <a:p>
            <a:pPr>
              <a:buFont typeface="Wingdings" panose="05000000000000000000" pitchFamily="2" charset="2"/>
              <a:buChar char="Ø"/>
            </a:pPr>
            <a:r>
              <a:rPr lang="en-US" sz="2000" b="1" dirty="0">
                <a:latin typeface="+mj-lt"/>
              </a:rPr>
              <a:t>Media Framework</a:t>
            </a:r>
            <a:r>
              <a:rPr lang="en-US" sz="2000" dirty="0">
                <a:latin typeface="+mj-lt"/>
              </a:rPr>
              <a:t>: handle Codec, useful for acquisition and playing multimedia contents.</a:t>
            </a:r>
          </a:p>
          <a:p>
            <a:pPr marL="0" indent="0">
              <a:buNone/>
            </a:pPr>
            <a:endParaRPr lang="en-US" sz="2000" dirty="0">
              <a:latin typeface="+mj-lt"/>
            </a:endParaRPr>
          </a:p>
          <a:p>
            <a:pPr>
              <a:buFont typeface="Wingdings" panose="05000000000000000000" pitchFamily="2" charset="2"/>
              <a:buChar char="Ø"/>
            </a:pPr>
            <a:r>
              <a:rPr lang="en-US" sz="2000" b="1" dirty="0">
                <a:latin typeface="+mj-lt"/>
              </a:rPr>
              <a:t>SQLite</a:t>
            </a:r>
            <a:r>
              <a:rPr lang="en-US" sz="2000" dirty="0">
                <a:latin typeface="+mj-lt"/>
              </a:rPr>
              <a:t>: Database Management System (DBMS) used by Android, is a small and efficient relational DBMS  given developer to memorize App’s data.</a:t>
            </a:r>
          </a:p>
          <a:p>
            <a:pPr marL="0" indent="0">
              <a:buNone/>
            </a:pPr>
            <a:endParaRPr lang="en-US" sz="2000" dirty="0">
              <a:latin typeface="+mj-lt"/>
            </a:endParaRPr>
          </a:p>
          <a:p>
            <a:pPr marL="0" indent="0">
              <a:buNone/>
            </a:pPr>
            <a:r>
              <a:rPr lang="en-US" sz="2000" dirty="0">
                <a:latin typeface="+mj-lt"/>
              </a:rPr>
              <a:t> </a:t>
            </a:r>
          </a:p>
          <a:p>
            <a:endParaRPr lang="en-US" dirty="0">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64333156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Autofit/>
          </a:bodyPr>
          <a:lstStyle/>
          <a:p>
            <a:pPr algn="l" fontAlgn="base"/>
            <a:r>
              <a:rPr lang="en-US" sz="1800" b="1" dirty="0">
                <a:solidFill>
                  <a:schemeClr val="accent6">
                    <a:lumMod val="75000"/>
                  </a:schemeClr>
                </a:solidFill>
                <a:latin typeface="+mj-lt"/>
              </a:rPr>
              <a:t>Android Runtime: </a:t>
            </a:r>
            <a:r>
              <a:rPr lang="en-US" sz="1800" b="0" i="0" dirty="0">
                <a:effectLst/>
                <a:latin typeface="+mj-lt"/>
              </a:rPr>
              <a:t>contains components like core libraries and the Dalvik virtual machine(DVM).</a:t>
            </a:r>
          </a:p>
          <a:p>
            <a:pPr marL="0" indent="0" algn="l" fontAlgn="base">
              <a:buNone/>
            </a:pPr>
            <a:r>
              <a:rPr lang="en-US" sz="1800" b="0" i="0" dirty="0">
                <a:effectLst/>
                <a:latin typeface="+mj-lt"/>
              </a:rPr>
              <a:t> </a:t>
            </a:r>
          </a:p>
          <a:p>
            <a:pPr algn="l" fontAlgn="base">
              <a:buFont typeface="Wingdings" panose="05000000000000000000" pitchFamily="2" charset="2"/>
              <a:buChar char="Ø"/>
            </a:pPr>
            <a:r>
              <a:rPr lang="en-US" sz="1800" b="1" dirty="0">
                <a:latin typeface="+mj-lt"/>
              </a:rPr>
              <a:t>Core libraries</a:t>
            </a:r>
            <a:r>
              <a:rPr lang="en-US" sz="1800" dirty="0">
                <a:latin typeface="+mj-lt"/>
              </a:rPr>
              <a:t>: includes most of the features provided by the standard java libraries with the addition of specific libraries for android</a:t>
            </a:r>
          </a:p>
          <a:p>
            <a:pPr marL="0" indent="0" algn="l" fontAlgn="base">
              <a:buNone/>
            </a:pPr>
            <a:endParaRPr lang="en-US" sz="1800" dirty="0">
              <a:latin typeface="+mj-lt"/>
            </a:endParaRPr>
          </a:p>
          <a:p>
            <a:pPr algn="l" fontAlgn="base">
              <a:buFont typeface="Wingdings" panose="05000000000000000000" pitchFamily="2" charset="2"/>
              <a:buChar char="Ø"/>
            </a:pPr>
            <a:r>
              <a:rPr lang="en-US" sz="1800" b="1" i="0" dirty="0">
                <a:effectLst/>
                <a:latin typeface="+mj-lt"/>
              </a:rPr>
              <a:t>Dalvik virtual </a:t>
            </a:r>
            <a:r>
              <a:rPr lang="en-US" sz="1800" b="1" dirty="0">
                <a:latin typeface="+mj-lt"/>
              </a:rPr>
              <a:t>machine</a:t>
            </a:r>
            <a:r>
              <a:rPr lang="en-US" sz="1800" dirty="0">
                <a:latin typeface="+mj-lt"/>
              </a:rPr>
              <a:t>: an evolution of Java virtual Machine developed by Google in order to work on device less efficient as phone and to ensure that a device can rum multiple instances efficiently.</a:t>
            </a:r>
          </a:p>
          <a:p>
            <a:pPr algn="l" fontAlgn="base">
              <a:buFont typeface="Wingdings" panose="05000000000000000000" pitchFamily="2" charset="2"/>
              <a:buChar char="Ø"/>
            </a:pPr>
            <a:endParaRPr lang="en-US" sz="1800" b="0" i="0" dirty="0">
              <a:effectLst/>
              <a:latin typeface="+mj-lt"/>
            </a:endParaRPr>
          </a:p>
          <a:p>
            <a:pPr marL="0" indent="0" algn="l" fontAlgn="base">
              <a:buNone/>
            </a:pPr>
            <a:r>
              <a:rPr lang="en-US" sz="1800" b="0" i="0" dirty="0">
                <a:effectLst/>
                <a:latin typeface="+mj-lt"/>
              </a:rPr>
              <a:t>Basically, Android runtime provides the base for the application framework and powers our application with the help of the core libraries.</a:t>
            </a: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418651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Autofit/>
          </a:bodyPr>
          <a:lstStyle/>
          <a:p>
            <a:pPr algn="l" fontAlgn="base"/>
            <a:r>
              <a:rPr lang="en-US" sz="1800" b="1" dirty="0">
                <a:solidFill>
                  <a:schemeClr val="accent6">
                    <a:lumMod val="75000"/>
                  </a:schemeClr>
                </a:solidFill>
                <a:latin typeface="+mj-lt"/>
              </a:rPr>
              <a:t>HAL/HIDL: </a:t>
            </a:r>
            <a:r>
              <a:rPr lang="en-US" sz="1800" dirty="0">
                <a:latin typeface="+mj-lt"/>
              </a:rPr>
              <a:t>defines a standard interface to be implemented for hardware vendors, allowing Android to be independent of lower-level driver implementations. </a:t>
            </a:r>
          </a:p>
          <a:p>
            <a:pPr marL="0" indent="0" fontAlgn="base">
              <a:buNone/>
            </a:pPr>
            <a:r>
              <a:rPr lang="en-US" sz="1800" dirty="0">
                <a:latin typeface="+mj-lt"/>
              </a:rPr>
              <a:t>Using a HAL allows you to implement functionality without affecting or modifying the upper-level system. </a:t>
            </a:r>
          </a:p>
          <a:p>
            <a:pPr marL="0" indent="0" fontAlgn="base">
              <a:buNone/>
            </a:pPr>
            <a:r>
              <a:rPr lang="en-US" sz="1800" dirty="0">
                <a:latin typeface="+mj-lt"/>
              </a:rPr>
              <a:t>HAL implementations are packaged in modules and loaded from the Android system at the right time</a:t>
            </a:r>
            <a:endParaRPr lang="en-US" sz="1800" i="0" dirty="0">
              <a:effectLst/>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423705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Autofit/>
          </a:bodyPr>
          <a:lstStyle/>
          <a:p>
            <a:pPr algn="l" fontAlgn="base"/>
            <a:r>
              <a:rPr lang="en-US" sz="1800" b="1" dirty="0">
                <a:solidFill>
                  <a:schemeClr val="accent6">
                    <a:lumMod val="75000"/>
                  </a:schemeClr>
                </a:solidFill>
                <a:latin typeface="+mj-lt"/>
              </a:rPr>
              <a:t>Linux Kernel: </a:t>
            </a:r>
            <a:r>
              <a:rPr lang="en-US" sz="1800" dirty="0">
                <a:latin typeface="+mj-lt"/>
              </a:rPr>
              <a:t>constitutes the level of abstraction of all underlying hardware. there are drivers for managing:  </a:t>
            </a:r>
            <a:r>
              <a:rPr lang="en-US" sz="1800" dirty="0" err="1">
                <a:latin typeface="+mj-lt"/>
              </a:rPr>
              <a:t>wifi</a:t>
            </a:r>
            <a:r>
              <a:rPr lang="en-US" sz="1800" dirty="0">
                <a:latin typeface="+mj-lt"/>
              </a:rPr>
              <a:t>, </a:t>
            </a:r>
            <a:r>
              <a:rPr lang="en-US" sz="1800" dirty="0" err="1">
                <a:latin typeface="+mj-lt"/>
              </a:rPr>
              <a:t>bluetooth</a:t>
            </a:r>
            <a:r>
              <a:rPr lang="en-US" sz="1800" dirty="0">
                <a:latin typeface="+mj-lt"/>
              </a:rPr>
              <a:t>, </a:t>
            </a:r>
            <a:r>
              <a:rPr lang="en-US" sz="1800" dirty="0" err="1">
                <a:latin typeface="+mj-lt"/>
              </a:rPr>
              <a:t>gps</a:t>
            </a:r>
            <a:r>
              <a:rPr lang="en-US" sz="1800" dirty="0">
                <a:latin typeface="+mj-lt"/>
              </a:rPr>
              <a:t>, camera </a:t>
            </a:r>
            <a:r>
              <a:rPr lang="en-US" sz="1800" dirty="0" err="1">
                <a:latin typeface="+mj-lt"/>
              </a:rPr>
              <a:t>etc</a:t>
            </a:r>
            <a:r>
              <a:rPr lang="en-US" sz="1800" dirty="0">
                <a:latin typeface="+mj-lt"/>
              </a:rPr>
              <a:t> .           Unlike a  standard </a:t>
            </a:r>
            <a:r>
              <a:rPr lang="en-US" sz="1800" dirty="0" err="1">
                <a:latin typeface="+mj-lt"/>
              </a:rPr>
              <a:t>linux</a:t>
            </a:r>
            <a:r>
              <a:rPr lang="en-US" sz="1800" dirty="0">
                <a:latin typeface="+mj-lt"/>
              </a:rPr>
              <a:t> kernel there are additional modules to have better adaptability to mobile devices such as:</a:t>
            </a:r>
          </a:p>
          <a:p>
            <a:pPr algn="l" fontAlgn="base">
              <a:buFont typeface="Wingdings" panose="05000000000000000000" pitchFamily="2" charset="2"/>
              <a:buChar char="Ø"/>
            </a:pPr>
            <a:r>
              <a:rPr lang="en-US" sz="1800" b="1" i="0" dirty="0">
                <a:effectLst/>
                <a:latin typeface="+mj-lt"/>
              </a:rPr>
              <a:t>Binde</a:t>
            </a:r>
            <a:r>
              <a:rPr lang="en-US" sz="1800" b="1" dirty="0">
                <a:latin typeface="+mj-lt"/>
              </a:rPr>
              <a:t>r driver</a:t>
            </a:r>
            <a:r>
              <a:rPr lang="en-US" sz="1800" dirty="0">
                <a:latin typeface="+mj-lt"/>
              </a:rPr>
              <a:t>: allows communication between processes with low computation price.</a:t>
            </a:r>
          </a:p>
          <a:p>
            <a:pPr algn="l" fontAlgn="base">
              <a:buFont typeface="Wingdings" panose="05000000000000000000" pitchFamily="2" charset="2"/>
              <a:buChar char="Ø"/>
            </a:pPr>
            <a:r>
              <a:rPr lang="en-US" sz="1800" b="1" i="0" dirty="0">
                <a:effectLst/>
                <a:latin typeface="+mj-lt"/>
              </a:rPr>
              <a:t>Low </a:t>
            </a:r>
            <a:r>
              <a:rPr lang="en-US" sz="1800" b="1" dirty="0">
                <a:latin typeface="+mj-lt"/>
              </a:rPr>
              <a:t>Memory Killer</a:t>
            </a:r>
            <a:r>
              <a:rPr lang="en-US" sz="1800" dirty="0">
                <a:latin typeface="+mj-lt"/>
              </a:rPr>
              <a:t>: manages to terminate processes in order  to free  space on central memory and accept request from other processes. The ending takes place by a ranking system: giving point according to </a:t>
            </a:r>
            <a:r>
              <a:rPr lang="en-US" sz="1800" dirty="0" err="1">
                <a:latin typeface="+mj-lt"/>
              </a:rPr>
              <a:t>processes’s</a:t>
            </a:r>
            <a:r>
              <a:rPr lang="en-US" sz="1800" dirty="0">
                <a:latin typeface="+mj-lt"/>
              </a:rPr>
              <a:t> importance.</a:t>
            </a:r>
            <a:endParaRPr lang="en-US" sz="1800" i="0" dirty="0">
              <a:effectLst/>
              <a:latin typeface="+mj-lt"/>
            </a:endParaRPr>
          </a:p>
          <a:p>
            <a:pPr algn="l" fontAlgn="base">
              <a:buFont typeface="Wingdings" panose="05000000000000000000" pitchFamily="2" charset="2"/>
              <a:buChar char="Ø"/>
            </a:pPr>
            <a:r>
              <a:rPr lang="en-US" sz="1800" b="1" dirty="0">
                <a:latin typeface="+mj-lt"/>
              </a:rPr>
              <a:t>Android Debug Bridge</a:t>
            </a:r>
            <a:r>
              <a:rPr lang="en-US" sz="1800" dirty="0">
                <a:latin typeface="+mj-lt"/>
              </a:rPr>
              <a:t>: tool that allows to manage in efficiently way  an emulator’s instance or a real one.</a:t>
            </a:r>
            <a:endParaRPr lang="en-US" sz="1800" i="0" dirty="0">
              <a:effectLst/>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48901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C1F82F-E969-462D-9F41-476DA0A0A473}"/>
              </a:ext>
            </a:extLst>
          </p:cNvPr>
          <p:cNvSpPr>
            <a:spLocks noGrp="1"/>
          </p:cNvSpPr>
          <p:nvPr>
            <p:ph type="title"/>
          </p:nvPr>
        </p:nvSpPr>
        <p:spPr/>
        <p:txBody>
          <a:bodyPr/>
          <a:lstStyle/>
          <a:p>
            <a:r>
              <a:rPr lang="en-US" dirty="0"/>
              <a:t>To end Up</a:t>
            </a:r>
          </a:p>
        </p:txBody>
      </p:sp>
      <p:sp>
        <p:nvSpPr>
          <p:cNvPr id="3" name="Segnaposto contenuto 2">
            <a:extLst>
              <a:ext uri="{FF2B5EF4-FFF2-40B4-BE49-F238E27FC236}">
                <a16:creationId xmlns:a16="http://schemas.microsoft.com/office/drawing/2014/main" id="{F89DFD72-89BF-46C2-ACC7-3CADFF578903}"/>
              </a:ext>
            </a:extLst>
          </p:cNvPr>
          <p:cNvSpPr>
            <a:spLocks noGrp="1"/>
          </p:cNvSpPr>
          <p:nvPr>
            <p:ph sz="half" idx="1"/>
          </p:nvPr>
        </p:nvSpPr>
        <p:spPr>
          <a:xfrm>
            <a:off x="609600" y="1600202"/>
            <a:ext cx="10972800" cy="4459636"/>
          </a:xfrm>
        </p:spPr>
        <p:txBody>
          <a:bodyPr>
            <a:noAutofit/>
          </a:bodyPr>
          <a:lstStyle/>
          <a:p>
            <a:pPr marL="0" indent="0">
              <a:buNone/>
            </a:pPr>
            <a:r>
              <a:rPr lang="it-IT" sz="1900" dirty="0"/>
              <a:t> Two main  </a:t>
            </a:r>
            <a:r>
              <a:rPr lang="it-IT" sz="1900" dirty="0" err="1"/>
              <a:t>android</a:t>
            </a:r>
            <a:r>
              <a:rPr lang="it-IT" sz="1900" dirty="0"/>
              <a:t> </a:t>
            </a:r>
            <a:r>
              <a:rPr lang="it-IT" sz="1900" dirty="0" err="1"/>
              <a:t>aspects</a:t>
            </a:r>
            <a:r>
              <a:rPr lang="it-IT" sz="1900" dirty="0"/>
              <a:t>  </a:t>
            </a:r>
            <a:r>
              <a:rPr lang="it-IT" sz="1900" dirty="0" err="1"/>
              <a:t>we</a:t>
            </a:r>
            <a:r>
              <a:rPr lang="it-IT" sz="1900" dirty="0"/>
              <a:t> </a:t>
            </a:r>
            <a:r>
              <a:rPr lang="it-IT" sz="1900" dirty="0" err="1"/>
              <a:t>will</a:t>
            </a:r>
            <a:r>
              <a:rPr lang="it-IT" sz="1900" dirty="0"/>
              <a:t> </a:t>
            </a:r>
            <a:r>
              <a:rPr lang="it-IT" sz="1900" dirty="0" err="1"/>
              <a:t>found</a:t>
            </a:r>
            <a:r>
              <a:rPr lang="it-IT" sz="1900" dirty="0"/>
              <a:t> </a:t>
            </a:r>
            <a:r>
              <a:rPr lang="it-IT" sz="1900" dirty="0" err="1"/>
              <a:t>later</a:t>
            </a:r>
            <a:r>
              <a:rPr lang="it-IT" sz="1900" dirty="0"/>
              <a:t> in the </a:t>
            </a:r>
            <a:r>
              <a:rPr lang="it-IT" sz="1900" dirty="0" err="1"/>
              <a:t>principal</a:t>
            </a:r>
            <a:r>
              <a:rPr lang="it-IT" sz="1900" dirty="0"/>
              <a:t> </a:t>
            </a:r>
            <a:r>
              <a:rPr lang="it-IT" sz="1900" dirty="0" err="1"/>
              <a:t>components</a:t>
            </a:r>
            <a:r>
              <a:rPr lang="it-IT" sz="1900" dirty="0"/>
              <a:t> of Android Studio are following:</a:t>
            </a:r>
          </a:p>
          <a:p>
            <a:pPr marL="0" indent="0">
              <a:buNone/>
            </a:pPr>
            <a:endParaRPr lang="en-US" sz="1900" dirty="0"/>
          </a:p>
          <a:p>
            <a:r>
              <a:rPr lang="it-IT" sz="1900" b="1" dirty="0" err="1"/>
              <a:t>Preserve</a:t>
            </a:r>
            <a:r>
              <a:rPr lang="it-IT" sz="1900" b="1" dirty="0"/>
              <a:t> </a:t>
            </a:r>
            <a:r>
              <a:rPr lang="it-IT" sz="1900" b="1" dirty="0" err="1"/>
              <a:t>resources</a:t>
            </a:r>
            <a:r>
              <a:rPr lang="it-IT" sz="1900" dirty="0"/>
              <a:t>: Android </a:t>
            </a:r>
            <a:r>
              <a:rPr lang="it-IT" sz="1900" dirty="0" err="1"/>
              <a:t>destroy</a:t>
            </a:r>
            <a:r>
              <a:rPr lang="it-IT" sz="1900" dirty="0"/>
              <a:t> and ricreate </a:t>
            </a:r>
            <a:r>
              <a:rPr lang="it-IT" sz="1900" dirty="0" err="1"/>
              <a:t>application’s</a:t>
            </a:r>
            <a:r>
              <a:rPr lang="it-IT" sz="1900" dirty="0"/>
              <a:t> </a:t>
            </a:r>
            <a:r>
              <a:rPr lang="it-IT" sz="1900" dirty="0" err="1"/>
              <a:t>pieces</a:t>
            </a:r>
            <a:r>
              <a:rPr lang="it-IT" sz="1900" dirty="0"/>
              <a:t> in </a:t>
            </a:r>
            <a:r>
              <a:rPr lang="it-IT" sz="1900" dirty="0" err="1"/>
              <a:t>imperceptible</a:t>
            </a:r>
            <a:r>
              <a:rPr lang="it-IT" sz="1900" dirty="0"/>
              <a:t> way to users.        </a:t>
            </a:r>
            <a:r>
              <a:rPr lang="it-IT" sz="1900" dirty="0" err="1"/>
              <a:t>When</a:t>
            </a:r>
            <a:r>
              <a:rPr lang="it-IT" sz="1900" dirty="0"/>
              <a:t> a </a:t>
            </a:r>
            <a:r>
              <a:rPr lang="it-IT" sz="1900" dirty="0" err="1"/>
              <a:t>piece</a:t>
            </a:r>
            <a:r>
              <a:rPr lang="it-IT" sz="1900" dirty="0"/>
              <a:t> </a:t>
            </a:r>
            <a:r>
              <a:rPr lang="it-IT" sz="1900" dirty="0" err="1"/>
              <a:t>is</a:t>
            </a:r>
            <a:r>
              <a:rPr lang="it-IT" sz="1900" dirty="0"/>
              <a:t> </a:t>
            </a:r>
            <a:r>
              <a:rPr lang="it-IT" sz="1900" dirty="0" err="1"/>
              <a:t>necessary</a:t>
            </a:r>
            <a:r>
              <a:rPr lang="it-IT" sz="1900" dirty="0"/>
              <a:t> Android </a:t>
            </a:r>
            <a:r>
              <a:rPr lang="it-IT" sz="1900" dirty="0" err="1"/>
              <a:t>will</a:t>
            </a:r>
            <a:r>
              <a:rPr lang="it-IT" sz="1900" dirty="0"/>
              <a:t> </a:t>
            </a:r>
            <a:r>
              <a:rPr lang="it-IT" sz="1900" dirty="0" err="1"/>
              <a:t>recreate</a:t>
            </a:r>
            <a:r>
              <a:rPr lang="it-IT" sz="1900" dirty="0"/>
              <a:t> </a:t>
            </a:r>
            <a:r>
              <a:rPr lang="it-IT" sz="1900" dirty="0" err="1"/>
              <a:t>it</a:t>
            </a:r>
            <a:r>
              <a:rPr lang="it-IT" sz="1900" dirty="0"/>
              <a:t>. </a:t>
            </a:r>
            <a:r>
              <a:rPr lang="it-IT" sz="1900" dirty="0" err="1"/>
              <a:t>This</a:t>
            </a:r>
            <a:r>
              <a:rPr lang="it-IT" sz="1900" dirty="0"/>
              <a:t> </a:t>
            </a:r>
            <a:r>
              <a:rPr lang="it-IT" sz="1900" dirty="0" err="1"/>
              <a:t>practice</a:t>
            </a:r>
            <a:r>
              <a:rPr lang="it-IT" sz="1900" dirty="0"/>
              <a:t> </a:t>
            </a:r>
            <a:r>
              <a:rPr lang="it-IT" sz="1900" dirty="0" err="1"/>
              <a:t>is</a:t>
            </a:r>
            <a:r>
              <a:rPr lang="it-IT" sz="1900" dirty="0"/>
              <a:t> </a:t>
            </a:r>
            <a:r>
              <a:rPr lang="it-IT" sz="1900" dirty="0" err="1"/>
              <a:t>usefull</a:t>
            </a:r>
            <a:r>
              <a:rPr lang="it-IT" sz="1900" dirty="0"/>
              <a:t> to </a:t>
            </a:r>
            <a:r>
              <a:rPr lang="it-IT" sz="1900" dirty="0" err="1"/>
              <a:t>improve</a:t>
            </a:r>
            <a:r>
              <a:rPr lang="it-IT" sz="1900" dirty="0"/>
              <a:t> </a:t>
            </a:r>
            <a:r>
              <a:rPr lang="it-IT" sz="1900" dirty="0" err="1"/>
              <a:t>android’s</a:t>
            </a:r>
            <a:r>
              <a:rPr lang="it-IT" sz="1900" dirty="0"/>
              <a:t> </a:t>
            </a:r>
            <a:r>
              <a:rPr lang="it-IT" sz="1900" dirty="0" err="1"/>
              <a:t>versatility</a:t>
            </a:r>
            <a:r>
              <a:rPr lang="it-IT" sz="1900" dirty="0"/>
              <a:t> to any device.                                                                                                                                                                                 </a:t>
            </a:r>
            <a:r>
              <a:rPr lang="it-IT" sz="1900" dirty="0" err="1"/>
              <a:t>It’s</a:t>
            </a:r>
            <a:r>
              <a:rPr lang="it-IT" sz="1900" dirty="0"/>
              <a:t> </a:t>
            </a:r>
            <a:r>
              <a:rPr lang="it-IT" sz="1900" dirty="0" err="1"/>
              <a:t>important</a:t>
            </a:r>
            <a:r>
              <a:rPr lang="it-IT" sz="1900" dirty="0"/>
              <a:t> to </a:t>
            </a:r>
            <a:r>
              <a:rPr lang="it-IT" sz="1900" dirty="0" err="1"/>
              <a:t>manage</a:t>
            </a:r>
            <a:r>
              <a:rPr lang="it-IT" sz="1900" dirty="0"/>
              <a:t> </a:t>
            </a:r>
            <a:r>
              <a:rPr lang="it-IT" sz="1900" dirty="0" err="1"/>
              <a:t>this</a:t>
            </a:r>
            <a:r>
              <a:rPr lang="it-IT" sz="1900" dirty="0"/>
              <a:t> </a:t>
            </a:r>
            <a:r>
              <a:rPr lang="it-IT" sz="1900" dirty="0" err="1"/>
              <a:t>behaviours</a:t>
            </a:r>
            <a:r>
              <a:rPr lang="it-IT" sz="1900" dirty="0"/>
              <a:t>, </a:t>
            </a:r>
            <a:r>
              <a:rPr lang="it-IT" sz="1900" dirty="0" err="1"/>
              <a:t>it’s</a:t>
            </a:r>
            <a:r>
              <a:rPr lang="it-IT" sz="1900" dirty="0"/>
              <a:t> not </a:t>
            </a:r>
            <a:r>
              <a:rPr lang="it-IT" sz="1900" dirty="0" err="1"/>
              <a:t>difficult</a:t>
            </a:r>
            <a:r>
              <a:rPr lang="it-IT" sz="1900" dirty="0"/>
              <a:t> </a:t>
            </a:r>
            <a:r>
              <a:rPr lang="it-IT" sz="1900" dirty="0" err="1"/>
              <a:t>but</a:t>
            </a:r>
            <a:r>
              <a:rPr lang="it-IT" sz="1900" dirty="0"/>
              <a:t> </a:t>
            </a:r>
            <a:r>
              <a:rPr lang="it-IT" sz="1900" dirty="0" err="1"/>
              <a:t>requires</a:t>
            </a:r>
            <a:r>
              <a:rPr lang="it-IT" sz="1900" dirty="0"/>
              <a:t> a full </a:t>
            </a:r>
            <a:r>
              <a:rPr lang="it-IT" sz="1900" dirty="0" err="1"/>
              <a:t>comprehension</a:t>
            </a:r>
            <a:r>
              <a:rPr lang="it-IT" sz="1900" dirty="0"/>
              <a:t>  </a:t>
            </a:r>
          </a:p>
          <a:p>
            <a:endParaRPr lang="it-IT" sz="1900" dirty="0"/>
          </a:p>
          <a:p>
            <a:r>
              <a:rPr lang="it-IT" sz="1900" b="1" dirty="0"/>
              <a:t>Security</a:t>
            </a:r>
            <a:r>
              <a:rPr lang="it-IT" sz="1900" dirty="0"/>
              <a:t>: </a:t>
            </a:r>
            <a:r>
              <a:rPr lang="it-IT" sz="1900" dirty="0" err="1"/>
              <a:t>Each</a:t>
            </a:r>
            <a:r>
              <a:rPr lang="it-IT" sz="1900" dirty="0"/>
              <a:t> </a:t>
            </a:r>
            <a:r>
              <a:rPr lang="it-IT" sz="1900" dirty="0" err="1"/>
              <a:t>application</a:t>
            </a:r>
            <a:r>
              <a:rPr lang="it-IT" sz="1900" dirty="0"/>
              <a:t> </a:t>
            </a:r>
            <a:r>
              <a:rPr lang="it-IT" sz="1900" dirty="0" err="1"/>
              <a:t>is</a:t>
            </a:r>
            <a:r>
              <a:rPr lang="it-IT" sz="1900" dirty="0"/>
              <a:t> a stand-alone user in </a:t>
            </a:r>
            <a:r>
              <a:rPr lang="it-IT" sz="1900" dirty="0" err="1"/>
              <a:t>its</a:t>
            </a:r>
            <a:r>
              <a:rPr lang="it-IT" sz="1900" dirty="0"/>
              <a:t> </a:t>
            </a:r>
            <a:r>
              <a:rPr lang="it-IT" sz="1900" dirty="0" err="1"/>
              <a:t>own</a:t>
            </a:r>
            <a:r>
              <a:rPr lang="it-IT" sz="1900" dirty="0"/>
              <a:t> process where a new </a:t>
            </a:r>
            <a:r>
              <a:rPr lang="it-IT" sz="1900" dirty="0" err="1"/>
              <a:t>instance</a:t>
            </a:r>
            <a:r>
              <a:rPr lang="it-IT" sz="1900" dirty="0"/>
              <a:t> of the </a:t>
            </a:r>
            <a:r>
              <a:rPr lang="it-IT" sz="1900" dirty="0" err="1"/>
              <a:t>virtual</a:t>
            </a:r>
            <a:r>
              <a:rPr lang="it-IT" sz="1900" dirty="0"/>
              <a:t> machine </a:t>
            </a:r>
            <a:r>
              <a:rPr lang="it-IT" sz="1900" dirty="0" err="1"/>
              <a:t>is</a:t>
            </a:r>
            <a:r>
              <a:rPr lang="it-IT" sz="1900" dirty="0"/>
              <a:t> </a:t>
            </a:r>
            <a:r>
              <a:rPr lang="it-IT" sz="1900" dirty="0" err="1"/>
              <a:t>allocated</a:t>
            </a:r>
            <a:r>
              <a:rPr lang="it-IT" sz="1900" dirty="0"/>
              <a:t>, to </a:t>
            </a:r>
            <a:r>
              <a:rPr lang="it-IT" sz="1900" dirty="0" err="1"/>
              <a:t>prevent</a:t>
            </a:r>
            <a:r>
              <a:rPr lang="it-IT" sz="1900" dirty="0"/>
              <a:t> the crash of an </a:t>
            </a:r>
            <a:r>
              <a:rPr lang="it-IT" sz="1900" dirty="0" err="1"/>
              <a:t>application</a:t>
            </a:r>
            <a:r>
              <a:rPr lang="it-IT" sz="1900" dirty="0"/>
              <a:t> from </a:t>
            </a:r>
            <a:r>
              <a:rPr lang="it-IT" sz="1900" dirty="0" err="1"/>
              <a:t>spreding</a:t>
            </a:r>
            <a:r>
              <a:rPr lang="it-IT" sz="1900" dirty="0"/>
              <a:t> </a:t>
            </a:r>
            <a:r>
              <a:rPr lang="it-IT" sz="1900" dirty="0" err="1"/>
              <a:t>instability</a:t>
            </a:r>
            <a:r>
              <a:rPr lang="it-IT" sz="1900" dirty="0"/>
              <a:t> to </a:t>
            </a:r>
            <a:r>
              <a:rPr lang="it-IT" sz="1900" dirty="0" err="1"/>
              <a:t>other</a:t>
            </a:r>
            <a:r>
              <a:rPr lang="it-IT" sz="1900" dirty="0"/>
              <a:t> running apps.                                                                                                                                                                                 </a:t>
            </a:r>
            <a:r>
              <a:rPr lang="it-IT" sz="1900" dirty="0" err="1"/>
              <a:t>Each</a:t>
            </a:r>
            <a:r>
              <a:rPr lang="it-IT" sz="1900" dirty="0"/>
              <a:t> app </a:t>
            </a:r>
            <a:r>
              <a:rPr lang="it-IT" sz="1900" dirty="0" err="1"/>
              <a:t>has</a:t>
            </a:r>
            <a:r>
              <a:rPr lang="it-IT" sz="1900" dirty="0"/>
              <a:t> a workspace, in general </a:t>
            </a:r>
            <a:r>
              <a:rPr lang="it-IT" sz="1900" dirty="0" err="1"/>
              <a:t>it</a:t>
            </a:r>
            <a:r>
              <a:rPr lang="it-IT" sz="1900" dirty="0"/>
              <a:t> must be </a:t>
            </a:r>
            <a:r>
              <a:rPr lang="it-IT" sz="1900" dirty="0" err="1"/>
              <a:t>avoid</a:t>
            </a:r>
            <a:r>
              <a:rPr lang="it-IT" sz="1900" dirty="0"/>
              <a:t> any </a:t>
            </a:r>
            <a:r>
              <a:rPr lang="it-IT" sz="1900" dirty="0" err="1"/>
              <a:t>practice</a:t>
            </a:r>
            <a:r>
              <a:rPr lang="it-IT" sz="1900" dirty="0"/>
              <a:t> </a:t>
            </a:r>
            <a:r>
              <a:rPr lang="it-IT" sz="1900" dirty="0" err="1"/>
              <a:t>that</a:t>
            </a:r>
            <a:r>
              <a:rPr lang="it-IT" sz="1900" dirty="0"/>
              <a:t> leads an app to use </a:t>
            </a:r>
            <a:r>
              <a:rPr lang="it-IT" sz="1900" dirty="0" err="1"/>
              <a:t>space</a:t>
            </a:r>
            <a:r>
              <a:rPr lang="it-IT" sz="1900" dirty="0"/>
              <a:t> </a:t>
            </a:r>
            <a:r>
              <a:rPr lang="it-IT" sz="1900" dirty="0" err="1"/>
              <a:t>reserved</a:t>
            </a:r>
            <a:r>
              <a:rPr lang="it-IT" sz="1900" dirty="0"/>
              <a:t> to </a:t>
            </a:r>
            <a:r>
              <a:rPr lang="it-IT" sz="1900" dirty="0" err="1"/>
              <a:t>another</a:t>
            </a:r>
            <a:r>
              <a:rPr lang="it-IT" sz="1900" dirty="0"/>
              <a:t> app.</a:t>
            </a:r>
          </a:p>
          <a:p>
            <a:pPr marL="0" indent="0">
              <a:buNone/>
            </a:pPr>
            <a:endParaRPr lang="en-US" sz="1900" dirty="0"/>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38503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747E6F-F23F-433A-A18A-D1556B03FB0F}"/>
              </a:ext>
            </a:extLst>
          </p:cNvPr>
          <p:cNvSpPr>
            <a:spLocks noGrp="1"/>
          </p:cNvSpPr>
          <p:nvPr>
            <p:ph type="title"/>
          </p:nvPr>
        </p:nvSpPr>
        <p:spPr/>
        <p:txBody>
          <a:bodyPr/>
          <a:lstStyle/>
          <a:p>
            <a:r>
              <a:rPr lang="en-US" dirty="0"/>
              <a:t>Why Android?</a:t>
            </a:r>
          </a:p>
        </p:txBody>
      </p:sp>
      <p:sp>
        <p:nvSpPr>
          <p:cNvPr id="3" name="Segnaposto contenuto 2">
            <a:extLst>
              <a:ext uri="{FF2B5EF4-FFF2-40B4-BE49-F238E27FC236}">
                <a16:creationId xmlns:a16="http://schemas.microsoft.com/office/drawing/2014/main" id="{F380D111-6B44-4DCF-B164-93D2707160D3}"/>
              </a:ext>
            </a:extLst>
          </p:cNvPr>
          <p:cNvSpPr>
            <a:spLocks noGrp="1"/>
          </p:cNvSpPr>
          <p:nvPr>
            <p:ph idx="1"/>
          </p:nvPr>
        </p:nvSpPr>
        <p:spPr/>
        <p:txBody>
          <a:bodyPr>
            <a:normAutofit/>
          </a:bodyPr>
          <a:lstStyle/>
          <a:p>
            <a:pPr marL="0" indent="0">
              <a:buNone/>
            </a:pPr>
            <a:r>
              <a:rPr lang="en-US" sz="2800" dirty="0"/>
              <a:t>The use of smartphones has had an exponential spread, if we think before the cost of these was very high and with few features, today you can buy smartphones at a low cost and with many features. There are many types of operating systems, but we will focus on one of them: Android</a:t>
            </a:r>
          </a:p>
        </p:txBody>
      </p:sp>
      <p:pic>
        <p:nvPicPr>
          <p:cNvPr id="5" name="Immagine 4" descr="Immagine che contiene testo, elettronico, monitor, cellulare&#10;&#10;Descrizione generata automaticamente">
            <a:extLst>
              <a:ext uri="{FF2B5EF4-FFF2-40B4-BE49-F238E27FC236}">
                <a16:creationId xmlns:a16="http://schemas.microsoft.com/office/drawing/2014/main" id="{C0BCA740-CB7F-4F46-9C2E-1770D9F77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533" y="3729171"/>
            <a:ext cx="2579556" cy="2579556"/>
          </a:xfrm>
          <a:prstGeom prst="rect">
            <a:avLst/>
          </a:prstGeom>
        </p:spPr>
      </p:pic>
      <p:sp>
        <p:nvSpPr>
          <p:cNvPr id="8" name="Freccia a destra 7">
            <a:extLst>
              <a:ext uri="{FF2B5EF4-FFF2-40B4-BE49-F238E27FC236}">
                <a16:creationId xmlns:a16="http://schemas.microsoft.com/office/drawing/2014/main" id="{F9896875-CEAF-412D-8880-4FAE14E95F8B}"/>
              </a:ext>
            </a:extLst>
          </p:cNvPr>
          <p:cNvSpPr/>
          <p:nvPr/>
        </p:nvSpPr>
        <p:spPr>
          <a:xfrm>
            <a:off x="5062929" y="4512039"/>
            <a:ext cx="1588957" cy="74576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Immagine 9">
            <a:extLst>
              <a:ext uri="{FF2B5EF4-FFF2-40B4-BE49-F238E27FC236}">
                <a16:creationId xmlns:a16="http://schemas.microsoft.com/office/drawing/2014/main" id="{B79A1972-2701-41A3-914E-88B17FB20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885" y="3729171"/>
            <a:ext cx="3657600" cy="2438400"/>
          </a:xfrm>
          <a:prstGeom prst="rect">
            <a:avLst/>
          </a:prstGeom>
        </p:spPr>
      </p:pic>
    </p:spTree>
    <p:extLst>
      <p:ext uri="{BB962C8B-B14F-4D97-AF65-F5344CB8AC3E}">
        <p14:creationId xmlns:p14="http://schemas.microsoft.com/office/powerpoint/2010/main" val="100158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DEA5D-9727-4BAB-A783-712048F71F1A}"/>
              </a:ext>
            </a:extLst>
          </p:cNvPr>
          <p:cNvSpPr>
            <a:spLocks noGrp="1"/>
          </p:cNvSpPr>
          <p:nvPr>
            <p:ph type="title"/>
          </p:nvPr>
        </p:nvSpPr>
        <p:spPr/>
        <p:txBody>
          <a:bodyPr/>
          <a:lstStyle/>
          <a:p>
            <a:r>
              <a:rPr lang="en-US" dirty="0"/>
              <a:t>Why Android?</a:t>
            </a:r>
          </a:p>
        </p:txBody>
      </p:sp>
      <p:sp>
        <p:nvSpPr>
          <p:cNvPr id="3" name="Segnaposto contenuto 2">
            <a:extLst>
              <a:ext uri="{FF2B5EF4-FFF2-40B4-BE49-F238E27FC236}">
                <a16:creationId xmlns:a16="http://schemas.microsoft.com/office/drawing/2014/main" id="{C0F73D5B-FAA8-4496-AC30-86E6755E33FD}"/>
              </a:ext>
            </a:extLst>
          </p:cNvPr>
          <p:cNvSpPr>
            <a:spLocks noGrp="1"/>
          </p:cNvSpPr>
          <p:nvPr>
            <p:ph idx="1"/>
          </p:nvPr>
        </p:nvSpPr>
        <p:spPr/>
        <p:txBody>
          <a:bodyPr>
            <a:normAutofit fontScale="92500" lnSpcReduction="10000"/>
          </a:bodyPr>
          <a:lstStyle/>
          <a:p>
            <a:pPr marL="0" indent="0">
              <a:buNone/>
            </a:pPr>
            <a:r>
              <a:rPr lang="en-US" sz="2600" dirty="0"/>
              <a:t>Android is an open-source system:</a:t>
            </a:r>
          </a:p>
          <a:p>
            <a:r>
              <a:rPr lang="en-US" sz="2400" dirty="0"/>
              <a:t>you have </a:t>
            </a:r>
            <a:r>
              <a:rPr lang="en-US" sz="2400" b="1" dirty="0"/>
              <a:t>free access to all the tools </a:t>
            </a:r>
            <a:r>
              <a:rPr lang="en-US" sz="2400" dirty="0"/>
              <a:t>used by the same Android vendors, the apps that you can develop from third parties has no limitations</a:t>
            </a:r>
          </a:p>
          <a:p>
            <a:r>
              <a:rPr lang="en-US" sz="2400" b="1" dirty="0"/>
              <a:t>anyone can develop for Android </a:t>
            </a:r>
            <a:r>
              <a:rPr lang="en-US" sz="2400" dirty="0"/>
              <a:t>without having to acquire special software or licenses</a:t>
            </a:r>
          </a:p>
          <a:p>
            <a:pPr marL="0" indent="0">
              <a:buNone/>
            </a:pPr>
            <a:r>
              <a:rPr lang="en-US" sz="2400" dirty="0"/>
              <a:t>Also: </a:t>
            </a:r>
          </a:p>
          <a:p>
            <a:r>
              <a:rPr lang="en-US" sz="2400" dirty="0"/>
              <a:t>makes it possible to find, modify and redistribute the source code by adapting it to each device </a:t>
            </a:r>
          </a:p>
          <a:p>
            <a:r>
              <a:rPr lang="en-US" sz="2400" b="1" dirty="0"/>
              <a:t>native or third-party applications are of equal importance,</a:t>
            </a:r>
            <a:r>
              <a:rPr lang="en-US" sz="2400" dirty="0"/>
              <a:t> can be removed without any limitation</a:t>
            </a:r>
          </a:p>
          <a:p>
            <a:r>
              <a:rPr lang="en-US" sz="2400" dirty="0"/>
              <a:t>Is </a:t>
            </a:r>
            <a:r>
              <a:rPr lang="en-US" sz="2400" b="1" dirty="0"/>
              <a:t>widespread</a:t>
            </a:r>
            <a:r>
              <a:rPr lang="en-US" sz="2400" dirty="0"/>
              <a:t>, we have the confidence that our application can be supported on many devices without having to worry about us </a:t>
            </a:r>
          </a:p>
          <a:p>
            <a:r>
              <a:rPr lang="en-US" sz="2400" dirty="0"/>
              <a:t>has </a:t>
            </a:r>
            <a:r>
              <a:rPr lang="en-US" sz="2400" b="1" dirty="0"/>
              <a:t>high quality graphics and audio management</a:t>
            </a:r>
          </a:p>
        </p:txBody>
      </p:sp>
    </p:spTree>
    <p:extLst>
      <p:ext uri="{BB962C8B-B14F-4D97-AF65-F5344CB8AC3E}">
        <p14:creationId xmlns:p14="http://schemas.microsoft.com/office/powerpoint/2010/main" val="36424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A4E6B-DFB3-402C-9524-C8129AF08F73}"/>
              </a:ext>
            </a:extLst>
          </p:cNvPr>
          <p:cNvSpPr>
            <a:spLocks noGrp="1"/>
          </p:cNvSpPr>
          <p:nvPr>
            <p:ph type="title"/>
          </p:nvPr>
        </p:nvSpPr>
        <p:spPr/>
        <p:txBody>
          <a:bodyPr/>
          <a:lstStyle/>
          <a:p>
            <a:r>
              <a:rPr lang="en-US" dirty="0"/>
              <a:t>Last but not Least</a:t>
            </a:r>
          </a:p>
        </p:txBody>
      </p:sp>
      <p:sp>
        <p:nvSpPr>
          <p:cNvPr id="3" name="Segnaposto contenuto 2">
            <a:extLst>
              <a:ext uri="{FF2B5EF4-FFF2-40B4-BE49-F238E27FC236}">
                <a16:creationId xmlns:a16="http://schemas.microsoft.com/office/drawing/2014/main" id="{D69A2ACF-C2F6-4FB5-86BC-95D8D21D020A}"/>
              </a:ext>
            </a:extLst>
          </p:cNvPr>
          <p:cNvSpPr>
            <a:spLocks noGrp="1"/>
          </p:cNvSpPr>
          <p:nvPr>
            <p:ph idx="1"/>
          </p:nvPr>
        </p:nvSpPr>
        <p:spPr>
          <a:xfrm>
            <a:off x="638629" y="1629230"/>
            <a:ext cx="10972800" cy="4525963"/>
          </a:xfrm>
        </p:spPr>
        <p:txBody>
          <a:bodyPr>
            <a:normAutofit/>
          </a:bodyPr>
          <a:lstStyle/>
          <a:p>
            <a:pPr marL="0" indent="0">
              <a:buNone/>
            </a:pPr>
            <a:r>
              <a:rPr lang="en-US" sz="2400" dirty="0"/>
              <a:t>If you choose Android and you want share your app on Play Store you must pay a cost of subscription, that’s it! you can code with any operating system like Windows, OS X and Linux. </a:t>
            </a:r>
          </a:p>
          <a:p>
            <a:pPr marL="0" indent="0">
              <a:buNone/>
            </a:pPr>
            <a:r>
              <a:rPr lang="en-US" sz="2400" dirty="0"/>
              <a:t>Instead programming for iOS involves spend a cost of subscription on Apple store 4 times higher, plus you need to pay  software for coding and do it only with Mac computers.</a:t>
            </a:r>
          </a:p>
        </p:txBody>
      </p:sp>
      <p:pic>
        <p:nvPicPr>
          <p:cNvPr id="5" name="Immagine 4">
            <a:extLst>
              <a:ext uri="{FF2B5EF4-FFF2-40B4-BE49-F238E27FC236}">
                <a16:creationId xmlns:a16="http://schemas.microsoft.com/office/drawing/2014/main" id="{8C1033A6-1494-40CC-82B6-5817000E0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3725862"/>
            <a:ext cx="5238750" cy="2857500"/>
          </a:xfrm>
          <a:prstGeom prst="rect">
            <a:avLst/>
          </a:prstGeom>
        </p:spPr>
      </p:pic>
    </p:spTree>
    <p:extLst>
      <p:ext uri="{BB962C8B-B14F-4D97-AF65-F5344CB8AC3E}">
        <p14:creationId xmlns:p14="http://schemas.microsoft.com/office/powerpoint/2010/main" val="385137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B82B71-8381-4FFF-986E-09461ECA6FCF}"/>
              </a:ext>
            </a:extLst>
          </p:cNvPr>
          <p:cNvSpPr>
            <a:spLocks noGrp="1"/>
          </p:cNvSpPr>
          <p:nvPr>
            <p:ph type="title"/>
          </p:nvPr>
        </p:nvSpPr>
        <p:spPr>
          <a:xfrm>
            <a:off x="609600" y="274638"/>
            <a:ext cx="10972800" cy="1143000"/>
          </a:xfrm>
        </p:spPr>
        <p:txBody>
          <a:bodyPr anchor="ctr">
            <a:normAutofit/>
          </a:bodyPr>
          <a:lstStyle/>
          <a:p>
            <a:r>
              <a:rPr lang="en-US" dirty="0"/>
              <a:t>History</a:t>
            </a:r>
          </a:p>
        </p:txBody>
      </p:sp>
      <p:sp>
        <p:nvSpPr>
          <p:cNvPr id="3" name="Segnaposto contenuto 2">
            <a:extLst>
              <a:ext uri="{FF2B5EF4-FFF2-40B4-BE49-F238E27FC236}">
                <a16:creationId xmlns:a16="http://schemas.microsoft.com/office/drawing/2014/main" id="{E8D92A42-CD34-423C-AB74-EFAD192834DD}"/>
              </a:ext>
            </a:extLst>
          </p:cNvPr>
          <p:cNvSpPr>
            <a:spLocks noGrp="1"/>
          </p:cNvSpPr>
          <p:nvPr>
            <p:ph sz="half" idx="1"/>
          </p:nvPr>
        </p:nvSpPr>
        <p:spPr>
          <a:xfrm>
            <a:off x="609600" y="1600201"/>
            <a:ext cx="11088914" cy="4525963"/>
          </a:xfrm>
        </p:spPr>
        <p:txBody>
          <a:bodyPr>
            <a:normAutofit/>
          </a:bodyPr>
          <a:lstStyle/>
          <a:p>
            <a:r>
              <a:rPr lang="en-US" sz="1800" dirty="0"/>
              <a:t>Android began in 2003 as a project of the American technology company Android Inc., to develop an operating system for digital cameras. </a:t>
            </a:r>
          </a:p>
          <a:p>
            <a:r>
              <a:rPr lang="en-US" sz="1800" dirty="0"/>
              <a:t>In 2004 the project changed to become a smartphone operating system. Andy Rubin, Rich Miner, and Chris White </a:t>
            </a:r>
          </a:p>
          <a:p>
            <a:pPr marL="0" indent="0">
              <a:buNone/>
            </a:pPr>
            <a:r>
              <a:rPr lang="en-US" sz="1800" dirty="0"/>
              <a:t>      founded Android Inc. for the development of what Rubin called «... mobile devices more aware of the location                                  </a:t>
            </a:r>
            <a:r>
              <a:rPr lang="en-US" sz="1800" dirty="0">
                <a:solidFill>
                  <a:schemeClr val="bg1"/>
                </a:solidFill>
              </a:rPr>
              <a:t> ……</a:t>
            </a:r>
            <a:r>
              <a:rPr lang="en-US" sz="1800" dirty="0"/>
              <a:t>and preferences of their owner» . It was purchased by the American search engine company Google Inc., </a:t>
            </a:r>
          </a:p>
          <a:p>
            <a:r>
              <a:rPr lang="en-US" sz="1800" dirty="0"/>
              <a:t>in 2005. At Google, the Android team decided to base their project on Linux, an open-source operating system for personal computers</a:t>
            </a:r>
            <a:endParaRPr lang="en-US" dirty="0"/>
          </a:p>
          <a:p>
            <a:endParaRPr lang="en-US" dirty="0"/>
          </a:p>
        </p:txBody>
      </p:sp>
      <p:pic>
        <p:nvPicPr>
          <p:cNvPr id="8" name="Immagine 7">
            <a:extLst>
              <a:ext uri="{FF2B5EF4-FFF2-40B4-BE49-F238E27FC236}">
                <a16:creationId xmlns:a16="http://schemas.microsoft.com/office/drawing/2014/main" id="{BB70946C-7852-4AFA-8674-AB8EB5615F58}"/>
              </a:ext>
            </a:extLst>
          </p:cNvPr>
          <p:cNvPicPr>
            <a:picLocks noChangeAspect="1"/>
          </p:cNvPicPr>
          <p:nvPr/>
        </p:nvPicPr>
        <p:blipFill rotWithShape="1">
          <a:blip r:embed="rId3">
            <a:extLst>
              <a:ext uri="{28A0092B-C50C-407E-A947-70E740481C1C}">
                <a14:useLocalDpi xmlns:a14="http://schemas.microsoft.com/office/drawing/2010/main" val="0"/>
              </a:ext>
            </a:extLst>
          </a:blip>
          <a:srcRect b="5753"/>
          <a:stretch/>
        </p:blipFill>
        <p:spPr>
          <a:xfrm>
            <a:off x="2452586" y="3846057"/>
            <a:ext cx="7286827" cy="2823484"/>
          </a:xfrm>
          <a:prstGeom prst="rect">
            <a:avLst/>
          </a:prstGeom>
        </p:spPr>
      </p:pic>
    </p:spTree>
    <p:extLst>
      <p:ext uri="{BB962C8B-B14F-4D97-AF65-F5344CB8AC3E}">
        <p14:creationId xmlns:p14="http://schemas.microsoft.com/office/powerpoint/2010/main" val="339523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C6F7B-DBBE-49A3-BC23-638648213F60}"/>
              </a:ext>
            </a:extLst>
          </p:cNvPr>
          <p:cNvSpPr>
            <a:spLocks noGrp="1"/>
          </p:cNvSpPr>
          <p:nvPr>
            <p:ph type="title"/>
          </p:nvPr>
        </p:nvSpPr>
        <p:spPr/>
        <p:txBody>
          <a:bodyPr/>
          <a:lstStyle/>
          <a:p>
            <a:r>
              <a:rPr lang="en-US" dirty="0"/>
              <a:t>History</a:t>
            </a:r>
          </a:p>
        </p:txBody>
      </p:sp>
      <p:sp>
        <p:nvSpPr>
          <p:cNvPr id="3" name="Segnaposto contenuto 2">
            <a:extLst>
              <a:ext uri="{FF2B5EF4-FFF2-40B4-BE49-F238E27FC236}">
                <a16:creationId xmlns:a16="http://schemas.microsoft.com/office/drawing/2014/main" id="{BC77C2AD-EAF7-4BF6-873D-5F62DE3597ED}"/>
              </a:ext>
            </a:extLst>
          </p:cNvPr>
          <p:cNvSpPr>
            <a:spLocks noGrp="1"/>
          </p:cNvSpPr>
          <p:nvPr>
            <p:ph sz="half" idx="1"/>
          </p:nvPr>
        </p:nvSpPr>
        <p:spPr>
          <a:xfrm>
            <a:off x="609600" y="1600201"/>
            <a:ext cx="10972800" cy="4525963"/>
          </a:xfrm>
        </p:spPr>
        <p:txBody>
          <a:bodyPr>
            <a:normAutofit fontScale="70000" lnSpcReduction="20000"/>
          </a:bodyPr>
          <a:lstStyle/>
          <a:p>
            <a:pPr marL="0" indent="0">
              <a:buNone/>
            </a:pPr>
            <a:r>
              <a:rPr lang="en-US" dirty="0">
                <a:latin typeface="Arial" panose="020B0604020202020204" pitchFamily="34" charset="0"/>
              </a:rPr>
              <a:t>In</a:t>
            </a:r>
            <a:r>
              <a:rPr lang="en-US" b="0" i="0" dirty="0">
                <a:effectLst/>
                <a:latin typeface="Arial" panose="020B0604020202020204" pitchFamily="34" charset="0"/>
              </a:rPr>
              <a:t> September 23,2008  Android 1.0 </a:t>
            </a:r>
            <a:r>
              <a:rPr lang="en-US" dirty="0">
                <a:latin typeface="Arial" panose="020B0604020202020204" pitchFamily="34" charset="0"/>
              </a:rPr>
              <a:t>was released</a:t>
            </a:r>
            <a:r>
              <a:rPr lang="en-US" b="0" i="0" dirty="0">
                <a:effectLst/>
                <a:latin typeface="Arial" panose="020B0604020202020204" pitchFamily="34" charset="0"/>
              </a:rPr>
              <a:t>, the first commercial version of the software. The first commercially available Android device was the </a:t>
            </a:r>
            <a:r>
              <a:rPr lang="en-US" b="0" i="0" u="none" strike="noStrike" dirty="0">
                <a:effectLst/>
                <a:latin typeface="Arial" panose="020B0604020202020204" pitchFamily="34" charset="0"/>
              </a:rPr>
              <a:t>HTC Dream</a:t>
            </a:r>
            <a:r>
              <a:rPr lang="en-US" b="0" i="0" dirty="0">
                <a:effectLst/>
                <a:latin typeface="Arial" panose="020B0604020202020204" pitchFamily="34" charset="0"/>
              </a:rPr>
              <a:t>. Android 1.0 incorporated the following features:</a:t>
            </a:r>
          </a:p>
          <a:p>
            <a:pPr marL="0" indent="0">
              <a:buNone/>
            </a:pPr>
            <a:endParaRPr lang="en-US" b="0" i="0" dirty="0">
              <a:effectLst/>
              <a:latin typeface="Arial" panose="020B0604020202020204" pitchFamily="34" charset="0"/>
            </a:endParaRPr>
          </a:p>
          <a:p>
            <a:r>
              <a:rPr lang="en-US" b="1" dirty="0"/>
              <a:t>Android Market</a:t>
            </a:r>
            <a:r>
              <a:rPr lang="en-US" dirty="0"/>
              <a:t>, enabling app downloads and updates via the Market app.</a:t>
            </a:r>
          </a:p>
          <a:p>
            <a:r>
              <a:rPr lang="en-US" b="1" dirty="0"/>
              <a:t>Web browser </a:t>
            </a:r>
            <a:r>
              <a:rPr lang="en-US" dirty="0"/>
              <a:t>to show, enlarge and browse complete HTML and XHTML web pages - multiple pages displayed as windows ("tabs"). Camera support - however, this version did not have the ability to change the camera resolution, white balance, quality, etc. </a:t>
            </a:r>
          </a:p>
          <a:p>
            <a:r>
              <a:rPr lang="en-US" b="1" dirty="0"/>
              <a:t>Folders</a:t>
            </a:r>
            <a:r>
              <a:rPr lang="en-US" dirty="0"/>
              <a:t> that allow grouping a number of application icons into a single folder icon on the home screen. </a:t>
            </a:r>
          </a:p>
          <a:p>
            <a:r>
              <a:rPr lang="en-US" b="1" dirty="0"/>
              <a:t>Access web email servers</a:t>
            </a:r>
            <a:r>
              <a:rPr lang="en-US" dirty="0"/>
              <a:t>, which support POP3, IMAP4, and SMTP. Sync Gmail with Gmail app.</a:t>
            </a:r>
          </a:p>
          <a:p>
            <a:r>
              <a:rPr lang="en-US" b="1" dirty="0"/>
              <a:t>Sync Google contacts </a:t>
            </a:r>
            <a:r>
              <a:rPr lang="en-US" dirty="0"/>
              <a:t>with the People app.</a:t>
            </a:r>
          </a:p>
          <a:p>
            <a:r>
              <a:rPr lang="en-US" b="1" dirty="0"/>
              <a:t>Synchronization of Google Calendar </a:t>
            </a:r>
            <a:r>
              <a:rPr lang="en-US" dirty="0"/>
              <a:t>with the Calendar application.</a:t>
            </a:r>
          </a:p>
          <a:p>
            <a:r>
              <a:rPr lang="en-US" b="1" dirty="0"/>
              <a:t>Google Maps</a:t>
            </a:r>
            <a:r>
              <a:rPr lang="en-US" dirty="0"/>
              <a:t> with Street View to view maps and satellite images, as well as find local businesses and get directions using GPS.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62622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671A49-3385-46AA-8FD6-D3D92BB6F006}"/>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dirty="0"/>
              <a:t>Today </a:t>
            </a:r>
          </a:p>
        </p:txBody>
      </p:sp>
      <p:sp>
        <p:nvSpPr>
          <p:cNvPr id="8" name="CasellaDiTesto 7">
            <a:extLst>
              <a:ext uri="{FF2B5EF4-FFF2-40B4-BE49-F238E27FC236}">
                <a16:creationId xmlns:a16="http://schemas.microsoft.com/office/drawing/2014/main" id="{1F220001-32EC-4350-8B56-8F635306EFC1}"/>
              </a:ext>
            </a:extLst>
          </p:cNvPr>
          <p:cNvSpPr txBox="1"/>
          <p:nvPr/>
        </p:nvSpPr>
        <p:spPr>
          <a:xfrm>
            <a:off x="609600" y="1600201"/>
            <a:ext cx="5384800" cy="4525963"/>
          </a:xfrm>
          <a:prstGeom prst="rect">
            <a:avLst/>
          </a:prstGeom>
        </p:spPr>
        <p:txBody>
          <a:bodyPr vert="horz" lIns="91440" tIns="45720" rIns="91440" bIns="45720" rtlCol="0">
            <a:normAutofit/>
          </a:bodyPr>
          <a:lstStyle/>
          <a:p>
            <a:pPr marL="0" indent="0" defTabSz="457200">
              <a:spcBef>
                <a:spcPct val="20000"/>
              </a:spcBef>
              <a:buFont typeface="Arial"/>
              <a:buNone/>
            </a:pPr>
            <a:endParaRPr lang="en-US" sz="2400" dirty="0"/>
          </a:p>
          <a:p>
            <a:pPr marL="0" indent="0" defTabSz="457200">
              <a:spcBef>
                <a:spcPct val="20000"/>
              </a:spcBef>
              <a:buFont typeface="Arial"/>
              <a:buNone/>
            </a:pPr>
            <a:r>
              <a:rPr lang="en-US" sz="2400" dirty="0"/>
              <a:t>After Android 1.0 multiple versions were released see: </a:t>
            </a:r>
            <a:r>
              <a:rPr lang="en-US" sz="2000" dirty="0">
                <a:hlinkClick r:id="rId2"/>
              </a:rPr>
              <a:t>Android’s versions</a:t>
            </a:r>
            <a:endParaRPr lang="en-US" sz="2400" dirty="0"/>
          </a:p>
          <a:p>
            <a:pPr marL="0" indent="0" defTabSz="457200">
              <a:spcBef>
                <a:spcPct val="20000"/>
              </a:spcBef>
              <a:buFont typeface="Arial"/>
              <a:buNone/>
            </a:pPr>
            <a:r>
              <a:rPr lang="en-US" sz="2400" dirty="0"/>
              <a:t>Currently the preview of Android 13  is out.</a:t>
            </a:r>
          </a:p>
          <a:p>
            <a:pPr marL="0" indent="0" defTabSz="457200">
              <a:spcBef>
                <a:spcPct val="20000"/>
              </a:spcBef>
              <a:buFont typeface="Arial"/>
              <a:buNone/>
            </a:pPr>
            <a:r>
              <a:rPr lang="en-US" sz="2400" dirty="0"/>
              <a:t>Nowadays android is the main operating system for embedded system (telephone and tablet) . </a:t>
            </a:r>
          </a:p>
          <a:p>
            <a:pPr marL="0" indent="0" defTabSz="457200">
              <a:spcBef>
                <a:spcPct val="20000"/>
              </a:spcBef>
              <a:buFont typeface="Arial"/>
              <a:buNone/>
            </a:pPr>
            <a:r>
              <a:rPr lang="en-US" sz="2400" dirty="0"/>
              <a:t>I</a:t>
            </a:r>
            <a:r>
              <a:rPr lang="en-US" sz="2400" dirty="0">
                <a:effectLst/>
              </a:rPr>
              <a:t>s the operating system on which 2.5 billion active devices are based</a:t>
            </a:r>
          </a:p>
          <a:p>
            <a:pPr defTabSz="457200">
              <a:spcBef>
                <a:spcPct val="20000"/>
              </a:spcBef>
              <a:buFont typeface="Arial"/>
            </a:pPr>
            <a:endParaRPr lang="en-US" sz="2800" dirty="0"/>
          </a:p>
        </p:txBody>
      </p:sp>
      <p:pic>
        <p:nvPicPr>
          <p:cNvPr id="10" name="Immagine 9">
            <a:extLst>
              <a:ext uri="{FF2B5EF4-FFF2-40B4-BE49-F238E27FC236}">
                <a16:creationId xmlns:a16="http://schemas.microsoft.com/office/drawing/2014/main" id="{AC51ACC5-9A5B-433C-9C3B-61F8C02E0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1864075"/>
            <a:ext cx="5384800" cy="3998214"/>
          </a:xfrm>
          <a:prstGeom prst="rect">
            <a:avLst/>
          </a:prstGeom>
          <a:noFill/>
        </p:spPr>
      </p:pic>
    </p:spTree>
    <p:extLst>
      <p:ext uri="{BB962C8B-B14F-4D97-AF65-F5344CB8AC3E}">
        <p14:creationId xmlns:p14="http://schemas.microsoft.com/office/powerpoint/2010/main" val="359378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309978-E419-4409-A5B7-B56446D4D652}"/>
              </a:ext>
            </a:extLst>
          </p:cNvPr>
          <p:cNvSpPr>
            <a:spLocks noGrp="1"/>
          </p:cNvSpPr>
          <p:nvPr>
            <p:ph type="ctrTitle"/>
          </p:nvPr>
        </p:nvSpPr>
        <p:spPr/>
        <p:txBody>
          <a:bodyPr/>
          <a:lstStyle/>
          <a:p>
            <a:r>
              <a:rPr lang="it-IT" dirty="0" err="1"/>
              <a:t>Focusing</a:t>
            </a:r>
            <a:r>
              <a:rPr lang="it-IT" dirty="0"/>
              <a:t> on Android </a:t>
            </a:r>
            <a:endParaRPr lang="en-US" dirty="0"/>
          </a:p>
        </p:txBody>
      </p:sp>
    </p:spTree>
    <p:extLst>
      <p:ext uri="{BB962C8B-B14F-4D97-AF65-F5344CB8AC3E}">
        <p14:creationId xmlns:p14="http://schemas.microsoft.com/office/powerpoint/2010/main" val="424755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rmAutofit fontScale="77500" lnSpcReduction="20000"/>
          </a:bodyPr>
          <a:lstStyle/>
          <a:p>
            <a:pPr marL="0" indent="0">
              <a:buNone/>
            </a:pPr>
            <a:r>
              <a:rPr lang="en-US" dirty="0">
                <a:latin typeface="+mj-lt"/>
              </a:rPr>
              <a:t>Android OS is based on kernel Linux, is structured by layer/levels each of them give at higher level an abstraction of underground system.</a:t>
            </a:r>
          </a:p>
          <a:p>
            <a:pPr marL="0" indent="0">
              <a:buNone/>
            </a:pPr>
            <a:r>
              <a:rPr lang="en-US" dirty="0">
                <a:latin typeface="+mj-lt"/>
              </a:rPr>
              <a:t>There are 6 principal layer:</a:t>
            </a:r>
          </a:p>
          <a:p>
            <a:r>
              <a:rPr lang="en-US" b="1" dirty="0">
                <a:solidFill>
                  <a:schemeClr val="accent6">
                    <a:lumMod val="75000"/>
                  </a:schemeClr>
                </a:solidFill>
                <a:latin typeface="+mj-lt"/>
              </a:rPr>
              <a:t>Apps</a:t>
            </a:r>
            <a:r>
              <a:rPr lang="en-US" dirty="0">
                <a:latin typeface="+mj-lt"/>
              </a:rPr>
              <a:t>: is the top layer, the pre-installed applications</a:t>
            </a:r>
            <a:r>
              <a:rPr lang="en-US" b="0" i="0" dirty="0">
                <a:effectLst/>
                <a:latin typeface="+mj-lt"/>
              </a:rPr>
              <a:t> like home, contacts, camera, gallery etc. and third parts applications downloaded from the play store like chat applications, games etc. will be installed on this layer only.</a:t>
            </a:r>
            <a:br>
              <a:rPr lang="en-US" dirty="0">
                <a:latin typeface="+mj-lt"/>
              </a:rPr>
            </a:br>
            <a:r>
              <a:rPr lang="en-US" b="0" i="0" dirty="0">
                <a:effectLst/>
                <a:latin typeface="+mj-lt"/>
              </a:rPr>
              <a:t>It runs within the Android run time with the help of the classes and services provided by the application framework.</a:t>
            </a:r>
            <a:endParaRPr lang="en-US" dirty="0">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273011834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1187</TotalTime>
  <Words>1298</Words>
  <Application>Microsoft Office PowerPoint</Application>
  <PresentationFormat>Widescreen</PresentationFormat>
  <Paragraphs>81</Paragraphs>
  <Slides>15</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Wingdings</vt:lpstr>
      <vt:lpstr>Tema2</vt:lpstr>
      <vt:lpstr>Introduction to Android Studio</vt:lpstr>
      <vt:lpstr>Why Android?</vt:lpstr>
      <vt:lpstr>Why Android?</vt:lpstr>
      <vt:lpstr>Last but not Least</vt:lpstr>
      <vt:lpstr>History</vt:lpstr>
      <vt:lpstr>History</vt:lpstr>
      <vt:lpstr>Today </vt:lpstr>
      <vt:lpstr>Focusing on Android </vt:lpstr>
      <vt:lpstr>Android Architecture</vt:lpstr>
      <vt:lpstr>Android Architecture</vt:lpstr>
      <vt:lpstr>Android Architecture</vt:lpstr>
      <vt:lpstr>Android Architecture</vt:lpstr>
      <vt:lpstr>Android Architecture</vt:lpstr>
      <vt:lpstr>Android Architecture</vt:lpstr>
      <vt:lpstr>To end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20</cp:revision>
  <dcterms:created xsi:type="dcterms:W3CDTF">2022-03-03T15:59:55Z</dcterms:created>
  <dcterms:modified xsi:type="dcterms:W3CDTF">2022-11-09T09:03:26Z</dcterms:modified>
</cp:coreProperties>
</file>