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780" r:id="rId1"/>
  </p:sldMasterIdLst>
  <p:notesMasterIdLst>
    <p:notesMasterId r:id="rId281"/>
  </p:notesMasterIdLst>
  <p:handoutMasterIdLst>
    <p:handoutMasterId r:id="rId282"/>
  </p:handoutMasterIdLst>
  <p:sldIdLst>
    <p:sldId id="256" r:id="rId2"/>
    <p:sldId id="286" r:id="rId3"/>
    <p:sldId id="287" r:id="rId4"/>
    <p:sldId id="288" r:id="rId5"/>
    <p:sldId id="289" r:id="rId6"/>
    <p:sldId id="291" r:id="rId7"/>
    <p:sldId id="292" r:id="rId8"/>
    <p:sldId id="290" r:id="rId9"/>
    <p:sldId id="293" r:id="rId10"/>
    <p:sldId id="294" r:id="rId11"/>
    <p:sldId id="536" r:id="rId12"/>
    <p:sldId id="295" r:id="rId13"/>
    <p:sldId id="296" r:id="rId14"/>
    <p:sldId id="297" r:id="rId15"/>
    <p:sldId id="299" r:id="rId16"/>
    <p:sldId id="298" r:id="rId17"/>
    <p:sldId id="563" r:id="rId18"/>
    <p:sldId id="300" r:id="rId19"/>
    <p:sldId id="301" r:id="rId20"/>
    <p:sldId id="302" r:id="rId21"/>
    <p:sldId id="303" r:id="rId22"/>
    <p:sldId id="305" r:id="rId23"/>
    <p:sldId id="304" r:id="rId24"/>
    <p:sldId id="306" r:id="rId25"/>
    <p:sldId id="345" r:id="rId26"/>
    <p:sldId id="307" r:id="rId27"/>
    <p:sldId id="311" r:id="rId28"/>
    <p:sldId id="310" r:id="rId29"/>
    <p:sldId id="312" r:id="rId30"/>
    <p:sldId id="313" r:id="rId31"/>
    <p:sldId id="564" r:id="rId32"/>
    <p:sldId id="315" r:id="rId33"/>
    <p:sldId id="565" r:id="rId34"/>
    <p:sldId id="566" r:id="rId35"/>
    <p:sldId id="314" r:id="rId36"/>
    <p:sldId id="316" r:id="rId37"/>
    <p:sldId id="317" r:id="rId38"/>
    <p:sldId id="318" r:id="rId39"/>
    <p:sldId id="319" r:id="rId40"/>
    <p:sldId id="320" r:id="rId41"/>
    <p:sldId id="321" r:id="rId42"/>
    <p:sldId id="322" r:id="rId43"/>
    <p:sldId id="323" r:id="rId44"/>
    <p:sldId id="324" r:id="rId45"/>
    <p:sldId id="325" r:id="rId46"/>
    <p:sldId id="344" r:id="rId47"/>
    <p:sldId id="327" r:id="rId48"/>
    <p:sldId id="328" r:id="rId49"/>
    <p:sldId id="329" r:id="rId50"/>
    <p:sldId id="330" r:id="rId51"/>
    <p:sldId id="331" r:id="rId52"/>
    <p:sldId id="333" r:id="rId53"/>
    <p:sldId id="332" r:id="rId54"/>
    <p:sldId id="334" r:id="rId55"/>
    <p:sldId id="335" r:id="rId56"/>
    <p:sldId id="336" r:id="rId57"/>
    <p:sldId id="337" r:id="rId58"/>
    <p:sldId id="338" r:id="rId59"/>
    <p:sldId id="339" r:id="rId60"/>
    <p:sldId id="340" r:id="rId61"/>
    <p:sldId id="341" r:id="rId62"/>
    <p:sldId id="342" r:id="rId63"/>
    <p:sldId id="343" r:id="rId64"/>
    <p:sldId id="347" r:id="rId65"/>
    <p:sldId id="348" r:id="rId66"/>
    <p:sldId id="349" r:id="rId67"/>
    <p:sldId id="346"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4" r:id="rId83"/>
    <p:sldId id="365" r:id="rId84"/>
    <p:sldId id="367" r:id="rId85"/>
    <p:sldId id="366" r:id="rId86"/>
    <p:sldId id="368" r:id="rId87"/>
    <p:sldId id="369" r:id="rId88"/>
    <p:sldId id="370" r:id="rId89"/>
    <p:sldId id="371" r:id="rId90"/>
    <p:sldId id="372" r:id="rId91"/>
    <p:sldId id="373" r:id="rId92"/>
    <p:sldId id="374" r:id="rId93"/>
    <p:sldId id="375" r:id="rId94"/>
    <p:sldId id="376" r:id="rId95"/>
    <p:sldId id="377" r:id="rId96"/>
    <p:sldId id="378" r:id="rId97"/>
    <p:sldId id="379" r:id="rId98"/>
    <p:sldId id="380" r:id="rId99"/>
    <p:sldId id="381" r:id="rId100"/>
    <p:sldId id="382" r:id="rId101"/>
    <p:sldId id="383"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1" r:id="rId120"/>
    <p:sldId id="402" r:id="rId121"/>
    <p:sldId id="403" r:id="rId122"/>
    <p:sldId id="404" r:id="rId123"/>
    <p:sldId id="405" r:id="rId124"/>
    <p:sldId id="406" r:id="rId125"/>
    <p:sldId id="407" r:id="rId126"/>
    <p:sldId id="408" r:id="rId127"/>
    <p:sldId id="409" r:id="rId128"/>
    <p:sldId id="410" r:id="rId129"/>
    <p:sldId id="411" r:id="rId130"/>
    <p:sldId id="412" r:id="rId131"/>
    <p:sldId id="413" r:id="rId132"/>
    <p:sldId id="414" r:id="rId133"/>
    <p:sldId id="415" r:id="rId134"/>
    <p:sldId id="416" r:id="rId135"/>
    <p:sldId id="417" r:id="rId136"/>
    <p:sldId id="418" r:id="rId137"/>
    <p:sldId id="419" r:id="rId138"/>
    <p:sldId id="420" r:id="rId139"/>
    <p:sldId id="421" r:id="rId140"/>
    <p:sldId id="422" r:id="rId141"/>
    <p:sldId id="424" r:id="rId142"/>
    <p:sldId id="423" r:id="rId143"/>
    <p:sldId id="425" r:id="rId144"/>
    <p:sldId id="426" r:id="rId145"/>
    <p:sldId id="427" r:id="rId146"/>
    <p:sldId id="428" r:id="rId147"/>
    <p:sldId id="429" r:id="rId148"/>
    <p:sldId id="430" r:id="rId149"/>
    <p:sldId id="431" r:id="rId150"/>
    <p:sldId id="432" r:id="rId151"/>
    <p:sldId id="433" r:id="rId152"/>
    <p:sldId id="434" r:id="rId153"/>
    <p:sldId id="435" r:id="rId154"/>
    <p:sldId id="436" r:id="rId155"/>
    <p:sldId id="437" r:id="rId156"/>
    <p:sldId id="438" r:id="rId157"/>
    <p:sldId id="439" r:id="rId158"/>
    <p:sldId id="440" r:id="rId159"/>
    <p:sldId id="441" r:id="rId160"/>
    <p:sldId id="442" r:id="rId161"/>
    <p:sldId id="443" r:id="rId162"/>
    <p:sldId id="444" r:id="rId163"/>
    <p:sldId id="445" r:id="rId164"/>
    <p:sldId id="446" r:id="rId165"/>
    <p:sldId id="447" r:id="rId166"/>
    <p:sldId id="448" r:id="rId167"/>
    <p:sldId id="449" r:id="rId168"/>
    <p:sldId id="450" r:id="rId169"/>
    <p:sldId id="451" r:id="rId170"/>
    <p:sldId id="452" r:id="rId171"/>
    <p:sldId id="453" r:id="rId172"/>
    <p:sldId id="454" r:id="rId173"/>
    <p:sldId id="455" r:id="rId174"/>
    <p:sldId id="456" r:id="rId175"/>
    <p:sldId id="457" r:id="rId176"/>
    <p:sldId id="458" r:id="rId177"/>
    <p:sldId id="459" r:id="rId178"/>
    <p:sldId id="460" r:id="rId179"/>
    <p:sldId id="461" r:id="rId180"/>
    <p:sldId id="465" r:id="rId181"/>
    <p:sldId id="462" r:id="rId182"/>
    <p:sldId id="463" r:id="rId183"/>
    <p:sldId id="464" r:id="rId184"/>
    <p:sldId id="466" r:id="rId185"/>
    <p:sldId id="467" r:id="rId186"/>
    <p:sldId id="468" r:id="rId187"/>
    <p:sldId id="469" r:id="rId188"/>
    <p:sldId id="470" r:id="rId189"/>
    <p:sldId id="471" r:id="rId190"/>
    <p:sldId id="472" r:id="rId191"/>
    <p:sldId id="473" r:id="rId192"/>
    <p:sldId id="474" r:id="rId193"/>
    <p:sldId id="475" r:id="rId194"/>
    <p:sldId id="476" r:id="rId195"/>
    <p:sldId id="477" r:id="rId196"/>
    <p:sldId id="478" r:id="rId197"/>
    <p:sldId id="479" r:id="rId198"/>
    <p:sldId id="480" r:id="rId199"/>
    <p:sldId id="481" r:id="rId200"/>
    <p:sldId id="482" r:id="rId201"/>
    <p:sldId id="483" r:id="rId202"/>
    <p:sldId id="484" r:id="rId203"/>
    <p:sldId id="485" r:id="rId204"/>
    <p:sldId id="486" r:id="rId205"/>
    <p:sldId id="487" r:id="rId206"/>
    <p:sldId id="488" r:id="rId207"/>
    <p:sldId id="489" r:id="rId208"/>
    <p:sldId id="490" r:id="rId209"/>
    <p:sldId id="491" r:id="rId210"/>
    <p:sldId id="492" r:id="rId211"/>
    <p:sldId id="493" r:id="rId212"/>
    <p:sldId id="494" r:id="rId213"/>
    <p:sldId id="495" r:id="rId214"/>
    <p:sldId id="496" r:id="rId215"/>
    <p:sldId id="497" r:id="rId216"/>
    <p:sldId id="498" r:id="rId217"/>
    <p:sldId id="499" r:id="rId218"/>
    <p:sldId id="500" r:id="rId219"/>
    <p:sldId id="501" r:id="rId220"/>
    <p:sldId id="502" r:id="rId221"/>
    <p:sldId id="503" r:id="rId222"/>
    <p:sldId id="504" r:id="rId223"/>
    <p:sldId id="505" r:id="rId224"/>
    <p:sldId id="506" r:id="rId225"/>
    <p:sldId id="508" r:id="rId226"/>
    <p:sldId id="509" r:id="rId227"/>
    <p:sldId id="510" r:id="rId228"/>
    <p:sldId id="511" r:id="rId229"/>
    <p:sldId id="512" r:id="rId230"/>
    <p:sldId id="513" r:id="rId231"/>
    <p:sldId id="514" r:id="rId232"/>
    <p:sldId id="515" r:id="rId233"/>
    <p:sldId id="516" r:id="rId234"/>
    <p:sldId id="517" r:id="rId235"/>
    <p:sldId id="518" r:id="rId236"/>
    <p:sldId id="519" r:id="rId237"/>
    <p:sldId id="520" r:id="rId238"/>
    <p:sldId id="521" r:id="rId239"/>
    <p:sldId id="522" r:id="rId240"/>
    <p:sldId id="523" r:id="rId241"/>
    <p:sldId id="524" r:id="rId242"/>
    <p:sldId id="525" r:id="rId243"/>
    <p:sldId id="526" r:id="rId244"/>
    <p:sldId id="527" r:id="rId245"/>
    <p:sldId id="528" r:id="rId246"/>
    <p:sldId id="529" r:id="rId247"/>
    <p:sldId id="530" r:id="rId248"/>
    <p:sldId id="531" r:id="rId249"/>
    <p:sldId id="532" r:id="rId250"/>
    <p:sldId id="537" r:id="rId251"/>
    <p:sldId id="538" r:id="rId252"/>
    <p:sldId id="539" r:id="rId253"/>
    <p:sldId id="540" r:id="rId254"/>
    <p:sldId id="541" r:id="rId255"/>
    <p:sldId id="542" r:id="rId256"/>
    <p:sldId id="543" r:id="rId257"/>
    <p:sldId id="544" r:id="rId258"/>
    <p:sldId id="545" r:id="rId259"/>
    <p:sldId id="546" r:id="rId260"/>
    <p:sldId id="547" r:id="rId261"/>
    <p:sldId id="548" r:id="rId262"/>
    <p:sldId id="549" r:id="rId263"/>
    <p:sldId id="550" r:id="rId264"/>
    <p:sldId id="551" r:id="rId265"/>
    <p:sldId id="552" r:id="rId266"/>
    <p:sldId id="553" r:id="rId267"/>
    <p:sldId id="554" r:id="rId268"/>
    <p:sldId id="555" r:id="rId269"/>
    <p:sldId id="556" r:id="rId270"/>
    <p:sldId id="557" r:id="rId271"/>
    <p:sldId id="558" r:id="rId272"/>
    <p:sldId id="533" r:id="rId273"/>
    <p:sldId id="559" r:id="rId274"/>
    <p:sldId id="560" r:id="rId275"/>
    <p:sldId id="561" r:id="rId276"/>
    <p:sldId id="562" r:id="rId277"/>
    <p:sldId id="534" r:id="rId278"/>
    <p:sldId id="535" r:id="rId279"/>
    <p:sldId id="285" r:id="rId280"/>
  </p:sldIdLst>
  <p:sldSz cx="9144000" cy="6858000" type="screen4x3"/>
  <p:notesSz cx="7099300"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ore"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74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7" autoAdjust="0"/>
    <p:restoredTop sz="79291" autoAdjust="0"/>
  </p:normalViewPr>
  <p:slideViewPr>
    <p:cSldViewPr>
      <p:cViewPr>
        <p:scale>
          <a:sx n="70" d="100"/>
          <a:sy n="70" d="100"/>
        </p:scale>
        <p:origin x="-1746" y="-84"/>
      </p:cViewPr>
      <p:guideLst>
        <p:guide orient="horz" pos="2160"/>
        <p:guide pos="2880"/>
      </p:guideLst>
    </p:cSldViewPr>
  </p:slideViewPr>
  <p:outlineViewPr>
    <p:cViewPr>
      <p:scale>
        <a:sx n="33" d="100"/>
        <a:sy n="33" d="100"/>
      </p:scale>
      <p:origin x="36" y="11580"/>
    </p:cViewPr>
  </p:outlineViewPr>
  <p:notesTextViewPr>
    <p:cViewPr>
      <p:scale>
        <a:sx n="100" d="100"/>
        <a:sy n="100" d="100"/>
      </p:scale>
      <p:origin x="0" y="0"/>
    </p:cViewPr>
  </p:notesTextViewPr>
  <p:sorterViewPr>
    <p:cViewPr>
      <p:scale>
        <a:sx n="100" d="100"/>
        <a:sy n="100" d="100"/>
      </p:scale>
      <p:origin x="0" y="2502"/>
    </p:cViewPr>
  </p:sorterViewPr>
  <p:notesViewPr>
    <p:cSldViewPr>
      <p:cViewPr varScale="1">
        <p:scale>
          <a:sx n="63" d="100"/>
          <a:sy n="63" d="100"/>
        </p:scale>
        <p:origin x="-3390" y="-10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notesMaster" Target="notesMasters/notesMaster1.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handoutMaster" Target="handoutMasters/handoutMaster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commentAuthors" Target="commentAuthor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theme" Target="theme/theme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1" y="0"/>
            <a:ext cx="3076364" cy="511732"/>
          </a:xfrm>
          <a:prstGeom prst="rect">
            <a:avLst/>
          </a:prstGeom>
        </p:spPr>
        <p:txBody>
          <a:bodyPr vert="horz" lIns="95135" tIns="47568" rIns="95135" bIns="47568" rtlCol="0"/>
          <a:lstStyle>
            <a:lvl1pPr algn="l">
              <a:defRPr sz="1400"/>
            </a:lvl1pPr>
          </a:lstStyle>
          <a:p>
            <a:endParaRPr lang="it-IT"/>
          </a:p>
        </p:txBody>
      </p:sp>
      <p:sp>
        <p:nvSpPr>
          <p:cNvPr id="3" name="Segnaposto data 2"/>
          <p:cNvSpPr>
            <a:spLocks noGrp="1"/>
          </p:cNvSpPr>
          <p:nvPr>
            <p:ph type="dt" sz="quarter" idx="1"/>
          </p:nvPr>
        </p:nvSpPr>
        <p:spPr>
          <a:xfrm>
            <a:off x="4021296" y="0"/>
            <a:ext cx="3076364" cy="511732"/>
          </a:xfrm>
          <a:prstGeom prst="rect">
            <a:avLst/>
          </a:prstGeom>
        </p:spPr>
        <p:txBody>
          <a:bodyPr vert="horz" lIns="95135" tIns="47568" rIns="95135" bIns="47568" rtlCol="0"/>
          <a:lstStyle>
            <a:lvl1pPr algn="r">
              <a:defRPr sz="1400"/>
            </a:lvl1pPr>
          </a:lstStyle>
          <a:p>
            <a:fld id="{013C82D1-D374-4622-8932-EF87371EF85C}" type="datetimeFigureOut">
              <a:rPr lang="it-IT" smtClean="0"/>
              <a:t>20/03/2017</a:t>
            </a:fld>
            <a:endParaRPr lang="it-IT"/>
          </a:p>
        </p:txBody>
      </p:sp>
      <p:sp>
        <p:nvSpPr>
          <p:cNvPr id="4" name="Segnaposto piè di pagina 3"/>
          <p:cNvSpPr>
            <a:spLocks noGrp="1"/>
          </p:cNvSpPr>
          <p:nvPr>
            <p:ph type="ftr" sz="quarter" idx="2"/>
          </p:nvPr>
        </p:nvSpPr>
        <p:spPr>
          <a:xfrm>
            <a:off x="1" y="9721106"/>
            <a:ext cx="3076364" cy="511732"/>
          </a:xfrm>
          <a:prstGeom prst="rect">
            <a:avLst/>
          </a:prstGeom>
        </p:spPr>
        <p:txBody>
          <a:bodyPr vert="horz" lIns="95135" tIns="47568" rIns="95135" bIns="47568" rtlCol="0" anchor="b"/>
          <a:lstStyle>
            <a:lvl1pPr algn="l">
              <a:defRPr sz="1400"/>
            </a:lvl1pPr>
          </a:lstStyle>
          <a:p>
            <a:endParaRPr lang="it-IT"/>
          </a:p>
        </p:txBody>
      </p:sp>
      <p:sp>
        <p:nvSpPr>
          <p:cNvPr id="5" name="Segnaposto numero diapositiva 4"/>
          <p:cNvSpPr>
            <a:spLocks noGrp="1"/>
          </p:cNvSpPr>
          <p:nvPr>
            <p:ph type="sldNum" sz="quarter" idx="3"/>
          </p:nvPr>
        </p:nvSpPr>
        <p:spPr>
          <a:xfrm>
            <a:off x="4021296" y="9721106"/>
            <a:ext cx="3076364" cy="511732"/>
          </a:xfrm>
          <a:prstGeom prst="rect">
            <a:avLst/>
          </a:prstGeom>
        </p:spPr>
        <p:txBody>
          <a:bodyPr vert="horz" lIns="95135" tIns="47568" rIns="95135" bIns="47568" rtlCol="0" anchor="b"/>
          <a:lstStyle>
            <a:lvl1pPr algn="r">
              <a:defRPr sz="1400"/>
            </a:lvl1pPr>
          </a:lstStyle>
          <a:p>
            <a:fld id="{59DAC500-B105-4B75-838D-FC70B579A172}" type="slidenum">
              <a:rPr lang="it-IT" smtClean="0"/>
              <a:t>‹N›</a:t>
            </a:fld>
            <a:endParaRPr lang="it-IT"/>
          </a:p>
        </p:txBody>
      </p:sp>
    </p:spTree>
    <p:extLst>
      <p:ext uri="{BB962C8B-B14F-4D97-AF65-F5344CB8AC3E}">
        <p14:creationId xmlns:p14="http://schemas.microsoft.com/office/powerpoint/2010/main" val="346388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1" y="0"/>
            <a:ext cx="3076364" cy="511732"/>
          </a:xfrm>
          <a:prstGeom prst="rect">
            <a:avLst/>
          </a:prstGeom>
        </p:spPr>
        <p:txBody>
          <a:bodyPr vert="horz" lIns="95135" tIns="47568" rIns="95135" bIns="47568" rtlCol="0"/>
          <a:lstStyle>
            <a:lvl1pPr algn="l">
              <a:defRPr sz="1400"/>
            </a:lvl1pPr>
          </a:lstStyle>
          <a:p>
            <a:endParaRPr lang="it-IT"/>
          </a:p>
        </p:txBody>
      </p:sp>
      <p:sp>
        <p:nvSpPr>
          <p:cNvPr id="3" name="Segnaposto data 2"/>
          <p:cNvSpPr>
            <a:spLocks noGrp="1"/>
          </p:cNvSpPr>
          <p:nvPr>
            <p:ph type="dt" idx="1"/>
          </p:nvPr>
        </p:nvSpPr>
        <p:spPr>
          <a:xfrm>
            <a:off x="4021296" y="0"/>
            <a:ext cx="3076364" cy="511732"/>
          </a:xfrm>
          <a:prstGeom prst="rect">
            <a:avLst/>
          </a:prstGeom>
        </p:spPr>
        <p:txBody>
          <a:bodyPr vert="horz" lIns="95135" tIns="47568" rIns="95135" bIns="47568" rtlCol="0"/>
          <a:lstStyle>
            <a:lvl1pPr algn="r">
              <a:defRPr sz="1400"/>
            </a:lvl1pPr>
          </a:lstStyle>
          <a:p>
            <a:fld id="{025D4834-976F-4EA4-868C-94B79CFA6C62}" type="datetimeFigureOut">
              <a:rPr lang="it-IT" smtClean="0"/>
              <a:t>20/03/2017</a:t>
            </a:fld>
            <a:endParaRPr lang="it-IT"/>
          </a:p>
        </p:txBody>
      </p:sp>
      <p:sp>
        <p:nvSpPr>
          <p:cNvPr id="4" name="Segnaposto immagine diapositiva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5135" tIns="47568" rIns="95135" bIns="47568" rtlCol="0" anchor="ctr"/>
          <a:lstStyle/>
          <a:p>
            <a:endParaRPr lang="it-IT"/>
          </a:p>
        </p:txBody>
      </p:sp>
      <p:sp>
        <p:nvSpPr>
          <p:cNvPr id="5" name="Segnaposto note 4"/>
          <p:cNvSpPr>
            <a:spLocks noGrp="1"/>
          </p:cNvSpPr>
          <p:nvPr>
            <p:ph type="body" sz="quarter" idx="3"/>
          </p:nvPr>
        </p:nvSpPr>
        <p:spPr>
          <a:xfrm>
            <a:off x="709931" y="4861441"/>
            <a:ext cx="5679440" cy="4605577"/>
          </a:xfrm>
          <a:prstGeom prst="rect">
            <a:avLst/>
          </a:prstGeom>
        </p:spPr>
        <p:txBody>
          <a:bodyPr vert="horz" lIns="95135" tIns="47568" rIns="95135" bIns="47568"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1" y="9721106"/>
            <a:ext cx="3076364" cy="511732"/>
          </a:xfrm>
          <a:prstGeom prst="rect">
            <a:avLst/>
          </a:prstGeom>
        </p:spPr>
        <p:txBody>
          <a:bodyPr vert="horz" lIns="95135" tIns="47568" rIns="95135" bIns="47568" rtlCol="0" anchor="b"/>
          <a:lstStyle>
            <a:lvl1pPr algn="l">
              <a:defRPr sz="1400"/>
            </a:lvl1pPr>
          </a:lstStyle>
          <a:p>
            <a:endParaRPr lang="it-IT"/>
          </a:p>
        </p:txBody>
      </p:sp>
      <p:sp>
        <p:nvSpPr>
          <p:cNvPr id="7" name="Segnaposto numero diapositiva 6"/>
          <p:cNvSpPr>
            <a:spLocks noGrp="1"/>
          </p:cNvSpPr>
          <p:nvPr>
            <p:ph type="sldNum" sz="quarter" idx="5"/>
          </p:nvPr>
        </p:nvSpPr>
        <p:spPr>
          <a:xfrm>
            <a:off x="4021296" y="9721106"/>
            <a:ext cx="3076364" cy="511732"/>
          </a:xfrm>
          <a:prstGeom prst="rect">
            <a:avLst/>
          </a:prstGeom>
        </p:spPr>
        <p:txBody>
          <a:bodyPr vert="horz" lIns="95135" tIns="47568" rIns="95135" bIns="47568" rtlCol="0" anchor="b"/>
          <a:lstStyle>
            <a:lvl1pPr algn="r">
              <a:defRPr sz="1400"/>
            </a:lvl1pPr>
          </a:lstStyle>
          <a:p>
            <a:fld id="{28FBF274-6D28-49CE-84A6-57C25469BA1D}" type="slidenum">
              <a:rPr lang="it-IT" smtClean="0"/>
              <a:t>‹N›</a:t>
            </a:fld>
            <a:endParaRPr lang="it-IT"/>
          </a:p>
        </p:txBody>
      </p:sp>
    </p:spTree>
    <p:extLst>
      <p:ext uri="{BB962C8B-B14F-4D97-AF65-F5344CB8AC3E}">
        <p14:creationId xmlns:p14="http://schemas.microsoft.com/office/powerpoint/2010/main" val="307082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8FBF274-6D28-49CE-84A6-57C25469BA1D}" type="slidenum">
              <a:rPr lang="it-IT" smtClean="0"/>
              <a:t>1</a:t>
            </a:fld>
            <a:endParaRPr lang="it-IT"/>
          </a:p>
        </p:txBody>
      </p:sp>
    </p:spTree>
    <p:extLst>
      <p:ext uri="{BB962C8B-B14F-4D97-AF65-F5344CB8AC3E}">
        <p14:creationId xmlns:p14="http://schemas.microsoft.com/office/powerpoint/2010/main" val="717480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28FBF274-6D28-49CE-84A6-57C25469BA1D}" type="slidenum">
              <a:rPr lang="it-IT" smtClean="0"/>
              <a:t>30</a:t>
            </a:fld>
            <a:endParaRPr lang="it-IT"/>
          </a:p>
        </p:txBody>
      </p:sp>
    </p:spTree>
    <p:extLst>
      <p:ext uri="{BB962C8B-B14F-4D97-AF65-F5344CB8AC3E}">
        <p14:creationId xmlns:p14="http://schemas.microsoft.com/office/powerpoint/2010/main" val="3552318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28FBF274-6D28-49CE-84A6-57C25469BA1D}" type="slidenum">
              <a:rPr lang="it-IT" smtClean="0"/>
              <a:t>2</a:t>
            </a:fld>
            <a:endParaRPr lang="it-IT"/>
          </a:p>
        </p:txBody>
      </p:sp>
    </p:spTree>
    <p:extLst>
      <p:ext uri="{BB962C8B-B14F-4D97-AF65-F5344CB8AC3E}">
        <p14:creationId xmlns:p14="http://schemas.microsoft.com/office/powerpoint/2010/main" val="1049756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28FBF274-6D28-49CE-84A6-57C25469BA1D}" type="slidenum">
              <a:rPr lang="it-IT" smtClean="0"/>
              <a:t>3</a:t>
            </a:fld>
            <a:endParaRPr lang="it-IT"/>
          </a:p>
        </p:txBody>
      </p:sp>
    </p:spTree>
    <p:extLst>
      <p:ext uri="{BB962C8B-B14F-4D97-AF65-F5344CB8AC3E}">
        <p14:creationId xmlns:p14="http://schemas.microsoft.com/office/powerpoint/2010/main" val="1853227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28FBF274-6D28-49CE-84A6-57C25469BA1D}" type="slidenum">
              <a:rPr lang="it-IT" smtClean="0"/>
              <a:t>12</a:t>
            </a:fld>
            <a:endParaRPr lang="it-IT"/>
          </a:p>
        </p:txBody>
      </p:sp>
    </p:spTree>
    <p:extLst>
      <p:ext uri="{BB962C8B-B14F-4D97-AF65-F5344CB8AC3E}">
        <p14:creationId xmlns:p14="http://schemas.microsoft.com/office/powerpoint/2010/main" val="236331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28FBF274-6D28-49CE-84A6-57C25469BA1D}" type="slidenum">
              <a:rPr lang="it-IT" smtClean="0"/>
              <a:t>14</a:t>
            </a:fld>
            <a:endParaRPr lang="it-IT"/>
          </a:p>
        </p:txBody>
      </p:sp>
    </p:spTree>
    <p:extLst>
      <p:ext uri="{BB962C8B-B14F-4D97-AF65-F5344CB8AC3E}">
        <p14:creationId xmlns:p14="http://schemas.microsoft.com/office/powerpoint/2010/main" val="2384796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28FBF274-6D28-49CE-84A6-57C25469BA1D}" type="slidenum">
              <a:rPr lang="it-IT" smtClean="0"/>
              <a:t>15</a:t>
            </a:fld>
            <a:endParaRPr lang="it-IT"/>
          </a:p>
        </p:txBody>
      </p:sp>
    </p:spTree>
    <p:extLst>
      <p:ext uri="{BB962C8B-B14F-4D97-AF65-F5344CB8AC3E}">
        <p14:creationId xmlns:p14="http://schemas.microsoft.com/office/powerpoint/2010/main" val="3515295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28FBF274-6D28-49CE-84A6-57C25469BA1D}" type="slidenum">
              <a:rPr lang="it-IT" smtClean="0"/>
              <a:t>19</a:t>
            </a:fld>
            <a:endParaRPr lang="it-IT"/>
          </a:p>
        </p:txBody>
      </p:sp>
    </p:spTree>
    <p:extLst>
      <p:ext uri="{BB962C8B-B14F-4D97-AF65-F5344CB8AC3E}">
        <p14:creationId xmlns:p14="http://schemas.microsoft.com/office/powerpoint/2010/main" val="48580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28FBF274-6D28-49CE-84A6-57C25469BA1D}" type="slidenum">
              <a:rPr lang="it-IT" smtClean="0"/>
              <a:t>21</a:t>
            </a:fld>
            <a:endParaRPr lang="it-IT"/>
          </a:p>
        </p:txBody>
      </p:sp>
    </p:spTree>
    <p:extLst>
      <p:ext uri="{BB962C8B-B14F-4D97-AF65-F5344CB8AC3E}">
        <p14:creationId xmlns:p14="http://schemas.microsoft.com/office/powerpoint/2010/main" val="283989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28FBF274-6D28-49CE-84A6-57C25469BA1D}" type="slidenum">
              <a:rPr lang="it-IT" smtClean="0"/>
              <a:t>25</a:t>
            </a:fld>
            <a:endParaRPr lang="it-IT"/>
          </a:p>
        </p:txBody>
      </p:sp>
    </p:spTree>
    <p:extLst>
      <p:ext uri="{BB962C8B-B14F-4D97-AF65-F5344CB8AC3E}">
        <p14:creationId xmlns:p14="http://schemas.microsoft.com/office/powerpoint/2010/main" val="295176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8" name="Titolo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it-IT" smtClean="0"/>
              <a:t>Fare clic per modificare lo stile del titolo</a:t>
            </a:r>
            <a:endParaRPr kumimoji="0" lang="en-US"/>
          </a:p>
        </p:txBody>
      </p:sp>
      <p:sp>
        <p:nvSpPr>
          <p:cNvPr id="9" name="Sottotitolo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28" name="Segnaposto data 27"/>
          <p:cNvSpPr>
            <a:spLocks noGrp="1"/>
          </p:cNvSpPr>
          <p:nvPr>
            <p:ph type="dt" sz="half" idx="10"/>
          </p:nvPr>
        </p:nvSpPr>
        <p:spPr>
          <a:xfrm>
            <a:off x="6400800" y="6355080"/>
            <a:ext cx="2286000" cy="365760"/>
          </a:xfrm>
        </p:spPr>
        <p:txBody>
          <a:bodyPr/>
          <a:lstStyle>
            <a:lvl1pPr>
              <a:defRPr sz="1400"/>
            </a:lvl1pPr>
          </a:lstStyle>
          <a:p>
            <a:endParaRPr lang="it-IT"/>
          </a:p>
        </p:txBody>
      </p:sp>
      <p:sp>
        <p:nvSpPr>
          <p:cNvPr id="17" name="Segnaposto piè di pagina 16"/>
          <p:cNvSpPr>
            <a:spLocks noGrp="1"/>
          </p:cNvSpPr>
          <p:nvPr>
            <p:ph type="ftr" sz="quarter" idx="11"/>
          </p:nvPr>
        </p:nvSpPr>
        <p:spPr>
          <a:xfrm>
            <a:off x="2898648" y="6355080"/>
            <a:ext cx="3474720" cy="365760"/>
          </a:xfrm>
        </p:spPr>
        <p:txBody>
          <a:bodyPr/>
          <a:lstStyle/>
          <a:p>
            <a:endParaRPr lang="it-IT"/>
          </a:p>
        </p:txBody>
      </p:sp>
      <p:sp>
        <p:nvSpPr>
          <p:cNvPr id="29" name="Segnaposto numero diapositiva 28"/>
          <p:cNvSpPr>
            <a:spLocks noGrp="1"/>
          </p:cNvSpPr>
          <p:nvPr>
            <p:ph type="sldNum" sz="quarter" idx="12"/>
          </p:nvPr>
        </p:nvSpPr>
        <p:spPr>
          <a:xfrm>
            <a:off x="1216152" y="6355080"/>
            <a:ext cx="1219200" cy="365760"/>
          </a:xfrm>
        </p:spPr>
        <p:txBody>
          <a:bodyPr/>
          <a:lstStyle/>
          <a:p>
            <a:fld id="{E7A41E1B-4F70-4964-A407-84C68BE8251C}" type="slidenum">
              <a:rPr lang="it-IT" smtClean="0"/>
              <a:t>‹N›</a:t>
            </a:fld>
            <a:endParaRPr lang="it-IT"/>
          </a:p>
        </p:txBody>
      </p:sp>
      <p:sp>
        <p:nvSpPr>
          <p:cNvPr id="21" name="Rettangolo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ttangolo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ttangolo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tangolo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274638"/>
            <a:ext cx="6019800" cy="5851525"/>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
        <p:nvSpPr>
          <p:cNvPr id="7" name="Connettore 1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olo isosce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ttore 1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67544" y="152400"/>
            <a:ext cx="8208912" cy="990600"/>
          </a:xfrm>
        </p:spPr>
        <p:txBody>
          <a:bodyPr>
            <a:noAutofit/>
          </a:bodyPr>
          <a:lstStyle>
            <a:lvl1pPr algn="r">
              <a:defRPr sz="2800">
                <a:latin typeface="Trebuchet MS" pitchFamily="34" charset="0"/>
              </a:defRPr>
            </a:lvl1pPr>
          </a:lstStyle>
          <a:p>
            <a:r>
              <a:rPr kumimoji="0" lang="it-IT" dirty="0" smtClean="0"/>
              <a:t>Fare clic per modificare lo stile del titolo</a:t>
            </a:r>
            <a:endParaRPr kumimoji="0" lang="en-US" dirty="0"/>
          </a:p>
        </p:txBody>
      </p:sp>
      <p:sp>
        <p:nvSpPr>
          <p:cNvPr id="5" name="Segnaposto piè di pagina 4"/>
          <p:cNvSpPr>
            <a:spLocks noGrp="1"/>
          </p:cNvSpPr>
          <p:nvPr>
            <p:ph type="ftr" sz="quarter" idx="11"/>
          </p:nvPr>
        </p:nvSpPr>
        <p:spPr>
          <a:xfrm>
            <a:off x="683568" y="6366088"/>
            <a:ext cx="5720280" cy="340782"/>
          </a:xfrm>
        </p:spPr>
        <p:txBody>
          <a:bodyPr/>
          <a:lstStyle>
            <a:lvl1pPr>
              <a:defRPr>
                <a:latin typeface="Trebuchet MS" pitchFamily="34" charset="0"/>
              </a:defRPr>
            </a:lvl1pPr>
          </a:lstStyle>
          <a:p>
            <a:pPr algn="l"/>
            <a:endParaRPr lang="it-IT" dirty="0"/>
          </a:p>
        </p:txBody>
      </p:sp>
      <p:sp>
        <p:nvSpPr>
          <p:cNvPr id="6" name="Segnaposto numero diapositiva 5"/>
          <p:cNvSpPr>
            <a:spLocks noGrp="1"/>
          </p:cNvSpPr>
          <p:nvPr>
            <p:ph type="sldNum" sz="quarter" idx="12"/>
          </p:nvPr>
        </p:nvSpPr>
        <p:spPr>
          <a:xfrm>
            <a:off x="6695256" y="6370280"/>
            <a:ext cx="1981200" cy="365760"/>
          </a:xfrm>
        </p:spPr>
        <p:txBody>
          <a:bodyPr/>
          <a:lstStyle>
            <a:lvl1pPr algn="r">
              <a:defRPr/>
            </a:lvl1pPr>
          </a:lstStyle>
          <a:p>
            <a:fld id="{E7A41E1B-4F70-4964-A407-84C68BE8251C}" type="slidenum">
              <a:rPr lang="it-IT" smtClean="0"/>
              <a:pPr/>
              <a:t>‹N›</a:t>
            </a:fld>
            <a:endParaRPr lang="it-IT"/>
          </a:p>
        </p:txBody>
      </p:sp>
      <p:sp>
        <p:nvSpPr>
          <p:cNvPr id="8" name="Segnaposto contenuto 7"/>
          <p:cNvSpPr>
            <a:spLocks noGrp="1"/>
          </p:cNvSpPr>
          <p:nvPr>
            <p:ph sz="quarter" idx="1"/>
          </p:nvPr>
        </p:nvSpPr>
        <p:spPr>
          <a:xfrm>
            <a:off x="467544" y="1219200"/>
            <a:ext cx="8229600" cy="4937760"/>
          </a:xfrm>
        </p:spPr>
        <p:txBody>
          <a:bodyPr/>
          <a:lstStyle>
            <a:lvl1pPr>
              <a:lnSpc>
                <a:spcPct val="100000"/>
              </a:lnSpc>
              <a:spcBef>
                <a:spcPts val="1200"/>
              </a:spcBef>
              <a:spcAft>
                <a:spcPts val="600"/>
              </a:spcAft>
              <a:defRPr sz="2000">
                <a:latin typeface="Trebuchet MS" pitchFamily="34" charset="0"/>
              </a:defRPr>
            </a:lvl1pPr>
            <a:lvl2pPr>
              <a:lnSpc>
                <a:spcPct val="100000"/>
              </a:lnSpc>
              <a:spcBef>
                <a:spcPts val="600"/>
              </a:spcBef>
              <a:spcAft>
                <a:spcPts val="600"/>
              </a:spcAft>
              <a:defRPr sz="1800">
                <a:latin typeface="Trebuchet MS" pitchFamily="34" charset="0"/>
              </a:defRPr>
            </a:lvl2pPr>
            <a:lvl3pPr>
              <a:lnSpc>
                <a:spcPct val="100000"/>
              </a:lnSpc>
              <a:spcBef>
                <a:spcPts val="600"/>
              </a:spcBef>
              <a:spcAft>
                <a:spcPts val="600"/>
              </a:spcAft>
              <a:defRPr sz="1600">
                <a:latin typeface="Trebuchet MS" pitchFamily="34" charset="0"/>
              </a:defRPr>
            </a:lvl3pPr>
            <a:lvl4pPr>
              <a:lnSpc>
                <a:spcPct val="100000"/>
              </a:lnSpc>
              <a:spcBef>
                <a:spcPts val="600"/>
              </a:spcBef>
              <a:spcAft>
                <a:spcPts val="600"/>
              </a:spcAft>
              <a:defRPr sz="1600">
                <a:latin typeface="Trebuchet MS" pitchFamily="34" charset="0"/>
              </a:defRPr>
            </a:lvl4pPr>
            <a:lvl5pPr>
              <a:lnSpc>
                <a:spcPct val="100000"/>
              </a:lnSpc>
              <a:spcBef>
                <a:spcPts val="600"/>
              </a:spcBef>
              <a:spcAft>
                <a:spcPts val="600"/>
              </a:spcAft>
              <a:defRPr sz="1600">
                <a:latin typeface="Trebuchet MS" pitchFamily="34" charset="0"/>
              </a:defRPr>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7" name="Rectangle 14"/>
          <p:cNvSpPr>
            <a:spLocks noChangeArrowheads="1"/>
          </p:cNvSpPr>
          <p:nvPr userDrawn="1"/>
        </p:nvSpPr>
        <p:spPr bwMode="auto">
          <a:xfrm>
            <a:off x="0" y="0"/>
            <a:ext cx="381000" cy="6858000"/>
          </a:xfrm>
          <a:prstGeom prst="rect">
            <a:avLst/>
          </a:prstGeom>
          <a:solidFill>
            <a:srgbClr val="FF3300"/>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sz="180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a:xfrm>
            <a:off x="6400800" y="6355080"/>
            <a:ext cx="2286000" cy="365760"/>
          </a:xfrm>
        </p:spPr>
        <p:txBody>
          <a:bodyPr/>
          <a:lstStyle/>
          <a:p>
            <a:endParaRPr lang="it-IT"/>
          </a:p>
        </p:txBody>
      </p:sp>
      <p:sp>
        <p:nvSpPr>
          <p:cNvPr id="5" name="Segnaposto piè di pagina 4"/>
          <p:cNvSpPr>
            <a:spLocks noGrp="1"/>
          </p:cNvSpPr>
          <p:nvPr>
            <p:ph type="ftr" sz="quarter" idx="11"/>
          </p:nvPr>
        </p:nvSpPr>
        <p:spPr>
          <a:xfrm>
            <a:off x="2898648" y="6355080"/>
            <a:ext cx="3474720" cy="365760"/>
          </a:xfrm>
        </p:spPr>
        <p:txBody>
          <a:bodyPr/>
          <a:lstStyle/>
          <a:p>
            <a:endParaRPr lang="it-IT"/>
          </a:p>
        </p:txBody>
      </p:sp>
      <p:sp>
        <p:nvSpPr>
          <p:cNvPr id="6" name="Segnaposto numero diapositiva 5"/>
          <p:cNvSpPr>
            <a:spLocks noGrp="1"/>
          </p:cNvSpPr>
          <p:nvPr>
            <p:ph type="sldNum" sz="quarter" idx="12"/>
          </p:nvPr>
        </p:nvSpPr>
        <p:spPr>
          <a:xfrm>
            <a:off x="1069848" y="6355080"/>
            <a:ext cx="1520952" cy="365760"/>
          </a:xfrm>
        </p:spPr>
        <p:txBody>
          <a:bodyPr/>
          <a:lstStyle/>
          <a:p>
            <a:fld id="{E7A41E1B-4F70-4964-A407-84C68BE8251C}" type="slidenum">
              <a:rPr lang="it-IT" smtClean="0"/>
              <a:t>‹N›</a:t>
            </a:fld>
            <a:endParaRPr lang="it-IT"/>
          </a:p>
        </p:txBody>
      </p:sp>
      <p:sp>
        <p:nvSpPr>
          <p:cNvPr id="7" name="Rettangolo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228600"/>
            <a:ext cx="8229600" cy="914400"/>
          </a:xfrm>
        </p:spPr>
        <p:txBody>
          <a:bodyPr/>
          <a:lstStyle/>
          <a:p>
            <a:r>
              <a:rPr kumimoji="0" lang="it-IT" smtClean="0"/>
              <a:t>Fare clic per modificare lo stile del titolo</a:t>
            </a:r>
            <a:endParaRPr kumimoji="0" lang="en-US"/>
          </a:p>
        </p:txBody>
      </p:sp>
      <p:sp>
        <p:nvSpPr>
          <p:cNvPr id="5" name="Segnaposto data 4"/>
          <p:cNvSpPr>
            <a:spLocks noGrp="1"/>
          </p:cNvSpPr>
          <p:nvPr>
            <p:ph type="dt" sz="half" idx="10"/>
          </p:nvPr>
        </p:nvSpPr>
        <p:spPr/>
        <p:txBody>
          <a:bodyPr/>
          <a:lstStyle/>
          <a:p>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
        <p:nvSpPr>
          <p:cNvPr id="9" name="Segnaposto contenuto 8"/>
          <p:cNvSpPr>
            <a:spLocks noGrp="1"/>
          </p:cNvSpPr>
          <p:nvPr>
            <p:ph sz="quarter" idx="1"/>
          </p:nvPr>
        </p:nvSpPr>
        <p:spPr>
          <a:xfrm>
            <a:off x="457200" y="1219200"/>
            <a:ext cx="4041648" cy="493776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1" name="Segnaposto contenuto 10"/>
          <p:cNvSpPr>
            <a:spLocks noGrp="1"/>
          </p:cNvSpPr>
          <p:nvPr>
            <p:ph sz="quarter" idx="2"/>
          </p:nvPr>
        </p:nvSpPr>
        <p:spPr>
          <a:xfrm>
            <a:off x="4632198" y="1216152"/>
            <a:ext cx="4041648" cy="493776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228600"/>
            <a:ext cx="8229600" cy="914400"/>
          </a:xfrm>
        </p:spPr>
        <p:txBody>
          <a:body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7A41E1B-4F70-4964-A407-84C68BE8251C}" type="slidenum">
              <a:rPr lang="it-IT" smtClean="0"/>
              <a:t>‹N›</a:t>
            </a:fld>
            <a:endParaRPr lang="it-IT"/>
          </a:p>
        </p:txBody>
      </p:sp>
      <p:sp>
        <p:nvSpPr>
          <p:cNvPr id="6" name="Triangolo isosce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28600"/>
            <a:ext cx="8229600" cy="914400"/>
          </a:xfrm>
        </p:spPr>
        <p:txBody>
          <a:bodyPr anchor="ctr"/>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7" name="Segnaposto data 6"/>
          <p:cNvSpPr>
            <a:spLocks noGrp="1"/>
          </p:cNvSpPr>
          <p:nvPr>
            <p:ph type="dt" sz="half" idx="10"/>
          </p:nvPr>
        </p:nvSpPr>
        <p:spPr/>
        <p:txBody>
          <a:bodyPr/>
          <a:lstStyle/>
          <a:p>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7A41E1B-4F70-4964-A407-84C68BE8251C}" type="slidenum">
              <a:rPr lang="it-IT" smtClean="0"/>
              <a:t>‹N›</a:t>
            </a:fld>
            <a:endParaRPr lang="it-IT"/>
          </a:p>
        </p:txBody>
      </p:sp>
      <p:sp>
        <p:nvSpPr>
          <p:cNvPr id="11" name="Segnaposto contenuto 10"/>
          <p:cNvSpPr>
            <a:spLocks noGrp="1"/>
          </p:cNvSpPr>
          <p:nvPr>
            <p:ph sz="quarter" idx="2"/>
          </p:nvPr>
        </p:nvSpPr>
        <p:spPr>
          <a:xfrm>
            <a:off x="457200" y="2133600"/>
            <a:ext cx="4038600" cy="40386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3" name="Segnaposto contenuto 12"/>
          <p:cNvSpPr>
            <a:spLocks noGrp="1"/>
          </p:cNvSpPr>
          <p:nvPr>
            <p:ph sz="quarter" idx="4"/>
          </p:nvPr>
        </p:nvSpPr>
        <p:spPr>
          <a:xfrm>
            <a:off x="4648200" y="2133600"/>
            <a:ext cx="4038600" cy="40386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7A41E1B-4F70-4964-A407-84C68BE8251C}" type="slidenum">
              <a:rPr lang="it-IT" smtClean="0"/>
              <a:t>‹N›</a:t>
            </a:fld>
            <a:endParaRPr lang="it-IT"/>
          </a:p>
        </p:txBody>
      </p:sp>
      <p:sp>
        <p:nvSpPr>
          <p:cNvPr id="5" name="Connettore 1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olo isosce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
        <p:nvSpPr>
          <p:cNvPr id="8" name="Connettore 1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ttore 1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olo isosce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egnaposto contenuto 11"/>
          <p:cNvSpPr>
            <a:spLocks noGrp="1"/>
          </p:cNvSpPr>
          <p:nvPr>
            <p:ph sz="quarter" idx="1"/>
          </p:nvPr>
        </p:nvSpPr>
        <p:spPr>
          <a:xfrm>
            <a:off x="304800" y="304800"/>
            <a:ext cx="5715000" cy="5715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it-IT" smtClean="0"/>
              <a:t>Fare clic per modificare lo stile del titolo</a:t>
            </a:r>
            <a:endParaRPr kumimoji="0" lang="en-US"/>
          </a:p>
        </p:txBody>
      </p:sp>
      <p:sp>
        <p:nvSpPr>
          <p:cNvPr id="3" name="Segnaposto immagin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it-IT" smtClean="0"/>
              <a:t>Fare clic sull'icona per inserire un'immagine</a:t>
            </a:r>
            <a:endParaRPr kumimoji="0" lang="en-US" dirty="0"/>
          </a:p>
        </p:txBody>
      </p:sp>
      <p:sp>
        <p:nvSpPr>
          <p:cNvPr id="4" name="Segnaposto testo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
        <p:nvSpPr>
          <p:cNvPr id="8" name="Connettore 1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olo isosce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Segnaposto titolo 21"/>
          <p:cNvSpPr>
            <a:spLocks noGrp="1"/>
          </p:cNvSpPr>
          <p:nvPr>
            <p:ph type="title"/>
          </p:nvPr>
        </p:nvSpPr>
        <p:spPr>
          <a:xfrm>
            <a:off x="457200" y="152400"/>
            <a:ext cx="8229600" cy="990600"/>
          </a:xfrm>
          <a:prstGeom prst="rect">
            <a:avLst/>
          </a:prstGeom>
        </p:spPr>
        <p:txBody>
          <a:bodyPr vert="horz" anchor="b" anchorCtr="0">
            <a:normAutofit/>
          </a:bodyPr>
          <a:lstStyle/>
          <a:p>
            <a:r>
              <a:rPr kumimoji="0" lang="it-IT" smtClean="0"/>
              <a:t>Fare clic per modificare lo stile del titolo</a:t>
            </a:r>
            <a:endParaRPr kumimoji="0" lang="en-US"/>
          </a:p>
        </p:txBody>
      </p:sp>
      <p:sp>
        <p:nvSpPr>
          <p:cNvPr id="13" name="Segnaposto testo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4" name="Segnaposto data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it-IT"/>
          </a:p>
        </p:txBody>
      </p:sp>
      <p:sp>
        <p:nvSpPr>
          <p:cNvPr id="3" name="Segnaposto piè di pagina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it-IT"/>
          </a:p>
        </p:txBody>
      </p:sp>
      <p:sp>
        <p:nvSpPr>
          <p:cNvPr id="23" name="Segnaposto numero diapositiva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7A41E1B-4F70-4964-A407-84C68BE8251C}" type="slidenum">
              <a:rPr lang="it-IT" smtClean="0"/>
              <a:t>‹N›</a:t>
            </a:fld>
            <a:endParaRPr lang="it-IT"/>
          </a:p>
        </p:txBody>
      </p:sp>
      <p:sp>
        <p:nvSpPr>
          <p:cNvPr id="28" name="Connettore 1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ttore 1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olo isosce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6" r:id="rId5"/>
    <p:sldLayoutId id="2147483785"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hf sldNum="0"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spcAft>
          <a:spcPts val="900"/>
        </a:spcAft>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600"/>
        </a:spcBef>
        <a:spcAft>
          <a:spcPts val="900"/>
        </a:spcAft>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600"/>
        </a:spcBef>
        <a:spcAft>
          <a:spcPts val="900"/>
        </a:spcAft>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600"/>
        </a:spcBef>
        <a:spcAft>
          <a:spcPts val="900"/>
        </a:spcAft>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600"/>
        </a:spcBef>
        <a:spcAft>
          <a:spcPts val="900"/>
        </a:spcAft>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blog.lukaszewski.it/wp-content/uploads/2013/10/iterator_diagram.png" TargetMode="Externa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hyperlink" Target="http://www.google.it/url?sa=i&amp;rct=j&amp;q=&amp;esrc=s&amp;source=images&amp;cd=&amp;cad=rja&amp;uact=8&amp;ved=0ahUKEwif4d-8zNnMAhXLuRQKHY_SDz8QjRwIBw&amp;url=http://wilt.iamjrp.com/blog/2014/notes-on-java-collection.html&amp;bvm=bv.122129774,d.d24&amp;psig=AFQjCNErefYXXezR3bj_EcNZ1bEg_t5qKg&amp;ust=1463316337932994" TargetMode="Externa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hyperlink" Target="http://www.google.it/url?sa=i&amp;rct=j&amp;q=&amp;esrc=s&amp;source=images&amp;cd=&amp;cad=rja&amp;uact=8&amp;ved=0ahUKEwjEo9Xavd7MAhWDrRoKHccRC0QQjRwIBw&amp;url=http://www.amazon.com/CHH-King-15-15-Gumball-Machine/dp/B000GQ0KXA&amp;bvm=bv.122129774,d.bGs&amp;psig=AFQjCNFUIvbYe8_NlNvoZahDF1a9ifD6UQ&amp;ust=1463484212617913" TargetMode="Externa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hyperlink" Target="http://www.google.it/url?sa=i&amp;rct=j&amp;q=&amp;esrc=s&amp;source=images&amp;cd=&amp;cad=rja&amp;uact=8&amp;ved=0ahUKEwjEo9Xavd7MAhWDrRoKHccRC0QQjRwIBw&amp;url=http://www.amazon.com/CHH-King-15-15-Gumball-Machine/dp/B000GQ0KXA&amp;bvm=bv.122129774,d.bGs&amp;psig=AFQjCNFUIvbYe8_NlNvoZahDF1a9ifD6UQ&amp;ust=1463484212617913" TargetMode="External"/><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hyperlink" Target="http://www.google.it/url?sa=i&amp;rct=j&amp;q=&amp;esrc=s&amp;source=images&amp;cd=&amp;cad=rja&amp;uact=8&amp;ved=0ahUKEwjEo9Xavd7MAhWDrRoKHccRC0QQjRwIBw&amp;url=http://www.amazon.com/CHH-King-15-15-Gumball-Machine/dp/B000GQ0KXA&amp;bvm=bv.122129774,d.bGs&amp;psig=AFQjCNFUIvbYe8_NlNvoZahDF1a9ifD6UQ&amp;ust=1463484212617913" TargetMode="External"/><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www.google.it/url?sa=i&amp;rct=j&amp;q=&amp;esrc=s&amp;source=images&amp;cd=&amp;cad=rja&amp;uact=8&amp;ved=0ahUKEwjV0Pi99ODMAhXFvBoKHZv9BdUQjRwIBw&amp;url=http://blog.csdn.net/zglaojiang/article/details/16962201&amp;bvm=bv.122129774,d.d2s&amp;psig=AFQjCNGICgdYVdD8UeQn1AurWJwAsO_tsQ&amp;ust=1463567613296725" TargetMode="Externa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google.it/url?sa=i&amp;rct=j&amp;q=&amp;esrc=s&amp;source=images&amp;cd=&amp;cad=rja&amp;uact=8&amp;ved=0ahUKEwia88GpleHMAhWDXhQKHd3IAY4QjRwIBw&amp;url=https://www.joezimjs.com/javascript/javascript-design-patterns-bridge/&amp;psig=AFQjCNHu6ST6om1nvvhj7-SECmjHxcaCuA&amp;ust=1463576452392516" TargetMode="Externa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s://en.wikipedia.org/wiki/Bridge_pattern" TargetMode="Externa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image" Target="../media/image60.gif"/><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javaobsession.wordpress.com/2010/07/27/mediator-pattern/" TargetMode="External"/><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3" Type="http://schemas.openxmlformats.org/officeDocument/2006/relationships/image" Target="../media/image66.gif"/><Relationship Id="rId2" Type="http://schemas.openxmlformats.org/officeDocument/2006/relationships/hyperlink" Target="http://www.google.it/url?sa=i&amp;rct=j&amp;q=&amp;esrc=s&amp;source=images&amp;cd=&amp;cad=rja&amp;uact=8&amp;ved=0ahUKEwi1nJWSuuHMAhUJPRoKHWSJDdoQjRwIBw&amp;url=http://www.cs.unc.edu/~stotts/GOF/hires/pat5ffs.htm&amp;bvm=bv.122129774,d.d24&amp;psig=AFQjCNF3_vUN83KPki_sRX0bjzdf6ndUOw&amp;ust=1463586338279519" TargetMode="External"/><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www.google.it/url?sa=i&amp;rct=j&amp;q=&amp;esrc=s&amp;source=images&amp;cd=&amp;cad=rja&amp;uact=8&amp;ved=0ahUKEwibrtTeh6LMAhWLXRoKHWmqB7YQjRwIBw&amp;url=http://java9s.com/observer-design-pattern-in-java&amp;psig=AFQjCNGyscKT1XWtx-vdFwz3L3ib1oIPFA&amp;ust=1461408111254272"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it/url?sa=i&amp;rct=j&amp;q=&amp;esrc=s&amp;source=images&amp;cd=&amp;cad=rja&amp;uact=8&amp;ved=0ahUKEwiemvu9o6jPAhVIbRQKHQcbAfIQjRwIBw&amp;url=http://www.amazon.in/Design-Patterns-Object-Oriented-Addison-Wesley-Professional/dp/0201633612&amp;bvm=bv.133700528,d.d24&amp;psig=AFQjCNE7a0Tmfvr8g5twFtZ5LgdS5Ji4Xg&amp;ust=1474815888633058"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google.it/url?sa=i&amp;rct=j&amp;q=&amp;esrc=s&amp;source=images&amp;cd=&amp;cad=rja&amp;uact=8&amp;ved=0ahUKEwjO8Lq1-6TMAhXHXBoKHUr0CtQQjRwIBw&amp;url=http://artepizzaexpress.blogspot.com/p/listino-prezzi.html&amp;psig=AFQjCNG82YWsQEeQbyReXV9wMbuVjnkQjQ&amp;ust=1461507914593339" TargetMode="External"/><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hyperlink" Target="http://www.google.it/url?sa=i&amp;rct=j&amp;q=&amp;esrc=s&amp;source=images&amp;cd=&amp;cad=rja&amp;uact=8&amp;ved=0ahUKEwij4JX1iKXMAhVHChoKHQOwDLIQjRwIBw&amp;url=http://www.dofactory.com/net/decorator-design-pattern&amp;psig=AFQjCNGqkHt0I6GBNr01xdh23eUoiLrl6w&amp;ust=1461511485080059"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hyperlink" Target="http://www.google.it/url?sa=i&amp;rct=j&amp;q=&amp;esrc=s&amp;source=images&amp;cd=&amp;cad=rja&amp;uact=8&amp;ved=0ahUKEwiAxoaS0KrMAhWGHxoKHTMSDD0QjRwIBw&amp;url=http://www.dofactory.com/net/factory-method-design-pattern&amp;psig=AFQjCNHyJRIDWQ6ErPChy3GARebSbX0fRA&amp;ust=1461702444410503"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386408" y="4005064"/>
            <a:ext cx="6858000" cy="792088"/>
          </a:xfrm>
        </p:spPr>
        <p:txBody>
          <a:bodyPr>
            <a:normAutofit/>
          </a:bodyPr>
          <a:lstStyle/>
          <a:p>
            <a:r>
              <a:rPr lang="it-IT" sz="2800" dirty="0" smtClean="0"/>
              <a:t>Design Pattern</a:t>
            </a:r>
            <a:endParaRPr lang="it-IT" sz="3100" dirty="0"/>
          </a:p>
        </p:txBody>
      </p:sp>
      <p:sp>
        <p:nvSpPr>
          <p:cNvPr id="3" name="Sottotitolo 2"/>
          <p:cNvSpPr>
            <a:spLocks noGrp="1"/>
          </p:cNvSpPr>
          <p:nvPr>
            <p:ph type="subTitle" idx="1"/>
          </p:nvPr>
        </p:nvSpPr>
        <p:spPr/>
        <p:txBody>
          <a:bodyPr>
            <a:normAutofit/>
          </a:bodyPr>
          <a:lstStyle/>
          <a:p>
            <a:endParaRPr lang="it-IT" dirty="0" smtClean="0"/>
          </a:p>
        </p:txBody>
      </p:sp>
      <p:sp>
        <p:nvSpPr>
          <p:cNvPr id="4" name="Rettangolo 3"/>
          <p:cNvSpPr/>
          <p:nvPr/>
        </p:nvSpPr>
        <p:spPr>
          <a:xfrm>
            <a:off x="2627784" y="980728"/>
            <a:ext cx="4572000" cy="1477328"/>
          </a:xfrm>
          <a:prstGeom prst="rect">
            <a:avLst/>
          </a:prstGeom>
        </p:spPr>
        <p:txBody>
          <a:bodyPr>
            <a:spAutoFit/>
          </a:bodyPr>
          <a:lstStyle/>
          <a:p>
            <a:r>
              <a:rPr lang="it-IT" dirty="0" err="1" smtClean="0"/>
              <a:t>Most</a:t>
            </a:r>
            <a:r>
              <a:rPr lang="it-IT" dirty="0" smtClean="0"/>
              <a:t> of the </a:t>
            </a:r>
            <a:r>
              <a:rPr lang="it-IT" dirty="0" err="1" smtClean="0"/>
              <a:t>slides</a:t>
            </a:r>
            <a:r>
              <a:rPr lang="it-IT" dirty="0" smtClean="0"/>
              <a:t> are </a:t>
            </a:r>
            <a:r>
              <a:rPr lang="it-IT" dirty="0" err="1" smtClean="0"/>
              <a:t>taken</a:t>
            </a:r>
            <a:r>
              <a:rPr lang="it-IT" smtClean="0"/>
              <a:t> from</a:t>
            </a:r>
            <a:br>
              <a:rPr lang="it-IT" smtClean="0"/>
            </a:br>
            <a:r>
              <a:rPr lang="it-IT" smtClean="0"/>
              <a:t/>
            </a:r>
            <a:br>
              <a:rPr lang="it-IT" smtClean="0"/>
            </a:br>
            <a:r>
              <a:rPr lang="it-IT" smtClean="0"/>
              <a:t>Eric </a:t>
            </a:r>
            <a:r>
              <a:rPr lang="it-IT" dirty="0"/>
              <a:t>Freeman, </a:t>
            </a:r>
            <a:r>
              <a:rPr lang="it-IT" dirty="0" err="1"/>
              <a:t>Elisabeth</a:t>
            </a:r>
            <a:r>
              <a:rPr lang="it-IT" dirty="0"/>
              <a:t> </a:t>
            </a:r>
            <a:r>
              <a:rPr lang="it-IT" dirty="0" err="1"/>
              <a:t>Robson</a:t>
            </a:r>
            <a:r>
              <a:rPr lang="it-IT" dirty="0"/>
              <a:t>, Bert </a:t>
            </a:r>
            <a:r>
              <a:rPr lang="it-IT" dirty="0" err="1"/>
              <a:t>Bates</a:t>
            </a:r>
            <a:r>
              <a:rPr lang="it-IT" dirty="0"/>
              <a:t>, Kathy Sierra: Head First Design </a:t>
            </a:r>
            <a:r>
              <a:rPr lang="it-IT" dirty="0" err="1"/>
              <a:t>Patterns</a:t>
            </a:r>
            <a:r>
              <a:rPr lang="it-IT" dirty="0"/>
              <a:t>, </a:t>
            </a:r>
            <a:r>
              <a:rPr lang="it-IT" dirty="0" err="1"/>
              <a:t>O'Reilly</a:t>
            </a:r>
            <a:r>
              <a:rPr lang="it-IT" dirty="0"/>
              <a:t> Media 2004</a:t>
            </a:r>
          </a:p>
        </p:txBody>
      </p:sp>
    </p:spTree>
    <p:extLst>
      <p:ext uri="{BB962C8B-B14F-4D97-AF65-F5344CB8AC3E}">
        <p14:creationId xmlns:p14="http://schemas.microsoft.com/office/powerpoint/2010/main" val="25276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Organizing the </a:t>
            </a:r>
            <a:r>
              <a:rPr lang="en-US" dirty="0" smtClean="0"/>
              <a:t>Catalog- </a:t>
            </a:r>
            <a:r>
              <a:rPr lang="en-US" dirty="0" err="1" smtClean="0"/>
              <a:t>GoF</a:t>
            </a:r>
            <a:endParaRPr lang="en-US" dirty="0"/>
          </a:p>
        </p:txBody>
      </p:sp>
      <p:sp>
        <p:nvSpPr>
          <p:cNvPr id="3" name="Segnaposto piè di pagina 2"/>
          <p:cNvSpPr>
            <a:spLocks noGrp="1"/>
          </p:cNvSpPr>
          <p:nvPr>
            <p:ph type="ftr" sz="quarter" idx="11"/>
          </p:nvPr>
        </p:nvSpPr>
        <p:spPr>
          <a:xfrm>
            <a:off x="683568" y="6309320"/>
            <a:ext cx="5720280" cy="340782"/>
          </a:xfrm>
        </p:spPr>
        <p:txBody>
          <a:bodyPr/>
          <a:lstStyle/>
          <a:p>
            <a:pPr algn="l"/>
            <a:endParaRPr lang="it-IT" dirty="0"/>
          </a:p>
        </p:txBody>
      </p:sp>
      <p:graphicFrame>
        <p:nvGraphicFramePr>
          <p:cNvPr id="6" name="Segnaposto contenuto 5"/>
          <p:cNvGraphicFramePr>
            <a:graphicFrameLocks noGrp="1"/>
          </p:cNvGraphicFramePr>
          <p:nvPr>
            <p:ph sz="quarter" idx="1"/>
            <p:extLst>
              <p:ext uri="{D42A27DB-BD31-4B8C-83A1-F6EECF244321}">
                <p14:modId xmlns:p14="http://schemas.microsoft.com/office/powerpoint/2010/main" val="1087685946"/>
              </p:ext>
            </p:extLst>
          </p:nvPr>
        </p:nvGraphicFramePr>
        <p:xfrm>
          <a:off x="468313" y="1219200"/>
          <a:ext cx="8424167" cy="4241800"/>
        </p:xfrm>
        <a:graphic>
          <a:graphicData uri="http://schemas.openxmlformats.org/drawingml/2006/table">
            <a:tbl>
              <a:tblPr firstRow="1" bandRow="1">
                <a:tableStyleId>{5C22544A-7EE6-4342-B048-85BDC9FD1C3A}</a:tableStyleId>
              </a:tblPr>
              <a:tblGrid>
                <a:gridCol w="883738"/>
                <a:gridCol w="843685"/>
                <a:gridCol w="2232248"/>
                <a:gridCol w="2232248"/>
                <a:gridCol w="2232248"/>
              </a:tblGrid>
              <a:tr h="370840">
                <a:tc rowSpan="4">
                  <a:txBody>
                    <a:bodyPr/>
                    <a:lstStyle/>
                    <a:p>
                      <a:r>
                        <a:rPr lang="en-US" sz="2000" dirty="0" smtClean="0"/>
                        <a:t>Scope</a:t>
                      </a:r>
                      <a:endParaRPr lang="en-US" sz="2000" dirty="0"/>
                    </a:p>
                  </a:txBody>
                  <a:tcPr anchor="ctr"/>
                </a:tc>
                <a:tc rowSpan="2">
                  <a:txBody>
                    <a:bodyPr/>
                    <a:lstStyle/>
                    <a:p>
                      <a:endParaRPr lang="en-US" dirty="0"/>
                    </a:p>
                  </a:txBody>
                  <a:tcPr/>
                </a:tc>
                <a:tc gridSpan="3">
                  <a:txBody>
                    <a:bodyPr/>
                    <a:lstStyle/>
                    <a:p>
                      <a:pPr algn="ctr"/>
                      <a:r>
                        <a:rPr lang="en-US" sz="2000" dirty="0" smtClean="0"/>
                        <a:t>Purpose</a:t>
                      </a:r>
                      <a:endParaRPr lang="en-US" sz="2000" dirty="0"/>
                    </a:p>
                  </a:txBody>
                  <a:tcPr/>
                </a:tc>
                <a:tc hMerge="1">
                  <a:txBody>
                    <a:bodyPr/>
                    <a:lstStyle/>
                    <a:p>
                      <a:endParaRPr lang="en-US"/>
                    </a:p>
                  </a:txBody>
                  <a:tcPr/>
                </a:tc>
                <a:tc hMerge="1">
                  <a:txBody>
                    <a:bodyPr/>
                    <a:lstStyle/>
                    <a:p>
                      <a:endParaRPr lang="en-US" dirty="0"/>
                    </a:p>
                  </a:txBody>
                  <a:tcPr/>
                </a:tc>
              </a:tr>
              <a:tr h="370840">
                <a:tc vMerge="1">
                  <a:txBody>
                    <a:bodyPr/>
                    <a:lstStyle/>
                    <a:p>
                      <a:endParaRPr lang="en-US" dirty="0"/>
                    </a:p>
                  </a:txBody>
                  <a:tcPr/>
                </a:tc>
                <a:tc vMerge="1">
                  <a:txBody>
                    <a:bodyPr/>
                    <a:lstStyle/>
                    <a:p>
                      <a:endParaRPr lang="en-US" dirty="0"/>
                    </a:p>
                  </a:txBody>
                  <a:tcPr/>
                </a:tc>
                <a:tc>
                  <a:txBody>
                    <a:bodyPr/>
                    <a:lstStyle/>
                    <a:p>
                      <a:pPr algn="ctr"/>
                      <a:r>
                        <a:rPr kumimoji="0" lang="en-US" sz="1800" b="1" i="0" u="none" strike="noStrike" kern="1200" baseline="0" dirty="0" smtClean="0">
                          <a:solidFill>
                            <a:schemeClr val="dk1"/>
                          </a:solidFill>
                          <a:latin typeface="+mn-lt"/>
                          <a:ea typeface="+mn-ea"/>
                          <a:cs typeface="+mn-cs"/>
                        </a:rPr>
                        <a:t>Creational</a:t>
                      </a:r>
                      <a:endParaRPr lang="en-US" dirty="0"/>
                    </a:p>
                  </a:txBody>
                  <a:tcPr/>
                </a:tc>
                <a:tc>
                  <a:txBody>
                    <a:bodyPr/>
                    <a:lstStyle/>
                    <a:p>
                      <a:pPr algn="ctr"/>
                      <a:r>
                        <a:rPr kumimoji="0" lang="en-US" sz="1800" b="1" i="0" u="none" strike="noStrike" kern="1200" baseline="0" dirty="0" smtClean="0">
                          <a:solidFill>
                            <a:schemeClr val="dk1"/>
                          </a:solidFill>
                          <a:latin typeface="+mn-lt"/>
                          <a:ea typeface="+mn-ea"/>
                          <a:cs typeface="+mn-cs"/>
                        </a:rPr>
                        <a:t>Structural</a:t>
                      </a:r>
                      <a:endParaRPr lang="en-US" dirty="0"/>
                    </a:p>
                  </a:txBody>
                  <a:tcPr/>
                </a:tc>
                <a:tc>
                  <a:txBody>
                    <a:bodyPr/>
                    <a:lstStyle/>
                    <a:p>
                      <a:r>
                        <a:rPr kumimoji="0" lang="en-US" sz="1800" b="1" i="0" u="none" strike="noStrike" kern="1200" baseline="0" dirty="0" smtClean="0">
                          <a:solidFill>
                            <a:schemeClr val="dk1"/>
                          </a:solidFill>
                          <a:latin typeface="+mn-lt"/>
                          <a:ea typeface="+mn-ea"/>
                          <a:cs typeface="+mn-cs"/>
                        </a:rPr>
                        <a:t>Behavioral</a:t>
                      </a:r>
                      <a:endParaRPr lang="en-US" dirty="0"/>
                    </a:p>
                  </a:txBody>
                  <a:tcPr/>
                </a:tc>
              </a:tr>
              <a:tr h="370840">
                <a:tc vMerge="1">
                  <a:txBody>
                    <a:bodyPr/>
                    <a:lstStyle/>
                    <a:p>
                      <a:endParaRPr lang="en-US" dirty="0"/>
                    </a:p>
                  </a:txBody>
                  <a:tcPr/>
                </a:tc>
                <a:tc>
                  <a:txBody>
                    <a:bodyPr/>
                    <a:lstStyle/>
                    <a:p>
                      <a:r>
                        <a:rPr kumimoji="0" lang="en-US" sz="1800" b="1" i="0" u="none" strike="noStrike" kern="1200" baseline="0" dirty="0" smtClean="0">
                          <a:solidFill>
                            <a:schemeClr val="dk1"/>
                          </a:solidFill>
                          <a:latin typeface="+mn-lt"/>
                          <a:ea typeface="+mn-ea"/>
                          <a:cs typeface="+mn-cs"/>
                        </a:rPr>
                        <a:t>Class</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Factory Method</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Adapter</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Interpreter </a:t>
                      </a:r>
                    </a:p>
                    <a:p>
                      <a:r>
                        <a:rPr kumimoji="0" lang="en-US" sz="1800" b="0" i="0" u="none" strike="noStrike" kern="1200" baseline="0" dirty="0" smtClean="0">
                          <a:solidFill>
                            <a:schemeClr val="dk1"/>
                          </a:solidFill>
                          <a:latin typeface="+mn-lt"/>
                          <a:ea typeface="+mn-ea"/>
                          <a:cs typeface="+mn-cs"/>
                        </a:rPr>
                        <a:t>Template Method</a:t>
                      </a:r>
                      <a:endParaRPr lang="en-US" dirty="0"/>
                    </a:p>
                  </a:txBody>
                  <a:tcPr/>
                </a:tc>
              </a:tr>
              <a:tr h="370840">
                <a:tc vMerge="1">
                  <a:txBody>
                    <a:bodyPr/>
                    <a:lstStyle/>
                    <a:p>
                      <a:endParaRPr lang="en-US" dirty="0"/>
                    </a:p>
                  </a:txBody>
                  <a:tcPr/>
                </a:tc>
                <a:tc>
                  <a:txBody>
                    <a:bodyPr/>
                    <a:lstStyle/>
                    <a:p>
                      <a:r>
                        <a:rPr kumimoji="0" lang="en-US" sz="1800" b="1" i="0" u="none" strike="noStrike" kern="1200" baseline="0" dirty="0" smtClean="0">
                          <a:solidFill>
                            <a:schemeClr val="dk1"/>
                          </a:solidFill>
                          <a:latin typeface="+mn-lt"/>
                          <a:ea typeface="+mn-ea"/>
                          <a:cs typeface="+mn-cs"/>
                        </a:rPr>
                        <a:t>Object</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Abstract Factory </a:t>
                      </a:r>
                    </a:p>
                    <a:p>
                      <a:r>
                        <a:rPr kumimoji="0" lang="en-US" sz="1800" b="0" i="0" u="none" strike="noStrike" kern="1200" baseline="0" dirty="0" smtClean="0">
                          <a:solidFill>
                            <a:schemeClr val="dk1"/>
                          </a:solidFill>
                          <a:latin typeface="+mn-lt"/>
                          <a:ea typeface="+mn-ea"/>
                          <a:cs typeface="+mn-cs"/>
                        </a:rPr>
                        <a:t>Builder </a:t>
                      </a:r>
                    </a:p>
                    <a:p>
                      <a:r>
                        <a:rPr kumimoji="0" lang="en-US" sz="1800" b="0" i="0" u="none" strike="noStrike" kern="1200" baseline="0" dirty="0" smtClean="0">
                          <a:solidFill>
                            <a:schemeClr val="dk1"/>
                          </a:solidFill>
                          <a:latin typeface="+mn-lt"/>
                          <a:ea typeface="+mn-ea"/>
                          <a:cs typeface="+mn-cs"/>
                        </a:rPr>
                        <a:t>Prototype </a:t>
                      </a:r>
                    </a:p>
                    <a:p>
                      <a:r>
                        <a:rPr kumimoji="0" lang="en-US" sz="1800" b="0" i="0" u="none" strike="noStrike" kern="1200" baseline="0" dirty="0" smtClean="0">
                          <a:solidFill>
                            <a:schemeClr val="dk1"/>
                          </a:solidFill>
                          <a:latin typeface="+mn-lt"/>
                          <a:ea typeface="+mn-ea"/>
                          <a:cs typeface="+mn-cs"/>
                        </a:rPr>
                        <a:t>Singleton </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Adapter </a:t>
                      </a:r>
                    </a:p>
                    <a:p>
                      <a:r>
                        <a:rPr kumimoji="0" lang="en-US" sz="1800" b="0" i="0" u="none" strike="noStrike" kern="1200" baseline="0" dirty="0" smtClean="0">
                          <a:solidFill>
                            <a:schemeClr val="dk1"/>
                          </a:solidFill>
                          <a:latin typeface="+mn-lt"/>
                          <a:ea typeface="+mn-ea"/>
                          <a:cs typeface="+mn-cs"/>
                        </a:rPr>
                        <a:t>Bridge</a:t>
                      </a:r>
                    </a:p>
                    <a:p>
                      <a:r>
                        <a:rPr kumimoji="0" lang="en-US" sz="1800" b="0" i="0" u="none" strike="noStrike" kern="1200" baseline="0" dirty="0" smtClean="0">
                          <a:solidFill>
                            <a:schemeClr val="dk1"/>
                          </a:solidFill>
                          <a:latin typeface="+mn-lt"/>
                          <a:ea typeface="+mn-ea"/>
                          <a:cs typeface="+mn-cs"/>
                        </a:rPr>
                        <a:t>Composite</a:t>
                      </a:r>
                    </a:p>
                    <a:p>
                      <a:r>
                        <a:rPr kumimoji="0" lang="en-US" sz="1800" b="0" i="0" u="none" strike="noStrike" kern="1200" baseline="0" dirty="0" smtClean="0">
                          <a:solidFill>
                            <a:schemeClr val="dk1"/>
                          </a:solidFill>
                          <a:latin typeface="+mn-lt"/>
                          <a:ea typeface="+mn-ea"/>
                          <a:cs typeface="+mn-cs"/>
                        </a:rPr>
                        <a:t>Decorator</a:t>
                      </a:r>
                    </a:p>
                    <a:p>
                      <a:r>
                        <a:rPr kumimoji="0" lang="en-US" sz="1800" b="0" i="0" u="none" strike="noStrike" kern="1200" baseline="0" dirty="0" smtClean="0">
                          <a:solidFill>
                            <a:schemeClr val="dk1"/>
                          </a:solidFill>
                          <a:latin typeface="+mn-lt"/>
                          <a:ea typeface="+mn-ea"/>
                          <a:cs typeface="+mn-cs"/>
                        </a:rPr>
                        <a:t>Facade </a:t>
                      </a:r>
                    </a:p>
                    <a:p>
                      <a:r>
                        <a:rPr kumimoji="0" lang="en-US" sz="1800" b="0" i="0" u="none" strike="noStrike" kern="1200" baseline="0" dirty="0" smtClean="0">
                          <a:solidFill>
                            <a:schemeClr val="dk1"/>
                          </a:solidFill>
                          <a:latin typeface="+mn-lt"/>
                          <a:ea typeface="+mn-ea"/>
                          <a:cs typeface="+mn-cs"/>
                        </a:rPr>
                        <a:t>Flyweight</a:t>
                      </a:r>
                    </a:p>
                    <a:p>
                      <a:r>
                        <a:rPr kumimoji="0" lang="en-US" sz="1800" b="0" i="0" u="none" strike="noStrike" kern="1200" baseline="0" dirty="0" smtClean="0">
                          <a:solidFill>
                            <a:schemeClr val="dk1"/>
                          </a:solidFill>
                          <a:latin typeface="+mn-lt"/>
                          <a:ea typeface="+mn-ea"/>
                          <a:cs typeface="+mn-cs"/>
                        </a:rPr>
                        <a:t>Proxy </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Chain of Responsibility</a:t>
                      </a:r>
                    </a:p>
                    <a:p>
                      <a:r>
                        <a:rPr kumimoji="0" lang="en-US" sz="1800" b="0" i="0" u="none" strike="noStrike" kern="1200" baseline="0" dirty="0" smtClean="0">
                          <a:solidFill>
                            <a:schemeClr val="dk1"/>
                          </a:solidFill>
                          <a:latin typeface="+mn-lt"/>
                          <a:ea typeface="+mn-ea"/>
                          <a:cs typeface="+mn-cs"/>
                        </a:rPr>
                        <a:t>Command </a:t>
                      </a:r>
                    </a:p>
                    <a:p>
                      <a:r>
                        <a:rPr kumimoji="0" lang="en-US" sz="1800" b="0" i="0" u="none" strike="noStrike" kern="1200" baseline="0" dirty="0" smtClean="0">
                          <a:solidFill>
                            <a:schemeClr val="dk1"/>
                          </a:solidFill>
                          <a:latin typeface="+mn-lt"/>
                          <a:ea typeface="+mn-ea"/>
                          <a:cs typeface="+mn-cs"/>
                        </a:rPr>
                        <a:t>Iterator </a:t>
                      </a:r>
                    </a:p>
                    <a:p>
                      <a:r>
                        <a:rPr kumimoji="0" lang="en-US" sz="1800" b="0" i="0" u="none" strike="noStrike" kern="1200" baseline="0" dirty="0" smtClean="0">
                          <a:solidFill>
                            <a:schemeClr val="dk1"/>
                          </a:solidFill>
                          <a:latin typeface="+mn-lt"/>
                          <a:ea typeface="+mn-ea"/>
                          <a:cs typeface="+mn-cs"/>
                        </a:rPr>
                        <a:t>Mediator </a:t>
                      </a:r>
                    </a:p>
                    <a:p>
                      <a:r>
                        <a:rPr kumimoji="0" lang="en-US" sz="1800" b="0" i="0" u="none" strike="noStrike" kern="1200" baseline="0" dirty="0" smtClean="0">
                          <a:solidFill>
                            <a:schemeClr val="dk1"/>
                          </a:solidFill>
                          <a:latin typeface="+mn-lt"/>
                          <a:ea typeface="+mn-ea"/>
                          <a:cs typeface="+mn-cs"/>
                        </a:rPr>
                        <a:t>Memento </a:t>
                      </a:r>
                    </a:p>
                    <a:p>
                      <a:r>
                        <a:rPr kumimoji="0" lang="en-US" sz="1800" b="0" i="0" u="none" strike="noStrike" kern="1200" baseline="0" dirty="0" smtClean="0">
                          <a:solidFill>
                            <a:schemeClr val="dk1"/>
                          </a:solidFill>
                          <a:latin typeface="+mn-lt"/>
                          <a:ea typeface="+mn-ea"/>
                          <a:cs typeface="+mn-cs"/>
                        </a:rPr>
                        <a:t>Observer </a:t>
                      </a:r>
                    </a:p>
                    <a:p>
                      <a:r>
                        <a:rPr kumimoji="0" lang="en-US" sz="1800" b="0" i="0" u="none" strike="noStrike" kern="1200" baseline="0" dirty="0" smtClean="0">
                          <a:solidFill>
                            <a:schemeClr val="dk1"/>
                          </a:solidFill>
                          <a:latin typeface="+mn-lt"/>
                          <a:ea typeface="+mn-ea"/>
                          <a:cs typeface="+mn-cs"/>
                        </a:rPr>
                        <a:t>State </a:t>
                      </a:r>
                    </a:p>
                    <a:p>
                      <a:r>
                        <a:rPr kumimoji="0" lang="en-US" sz="1800" b="0" i="0" u="none" strike="noStrike" kern="1200" baseline="0" dirty="0" smtClean="0">
                          <a:solidFill>
                            <a:schemeClr val="dk1"/>
                          </a:solidFill>
                          <a:latin typeface="+mn-lt"/>
                          <a:ea typeface="+mn-ea"/>
                          <a:cs typeface="+mn-cs"/>
                        </a:rPr>
                        <a:t>Strategy </a:t>
                      </a:r>
                    </a:p>
                    <a:p>
                      <a:r>
                        <a:rPr kumimoji="0" lang="en-US" sz="1800" b="0" i="0" u="none" strike="noStrike" kern="1200" baseline="0" dirty="0" smtClean="0">
                          <a:solidFill>
                            <a:schemeClr val="dk1"/>
                          </a:solidFill>
                          <a:latin typeface="+mn-lt"/>
                          <a:ea typeface="+mn-ea"/>
                          <a:cs typeface="+mn-cs"/>
                        </a:rPr>
                        <a:t>Visitor </a:t>
                      </a:r>
                      <a:endParaRPr lang="en-US" dirty="0"/>
                    </a:p>
                  </a:txBody>
                  <a:tcPr/>
                </a:tc>
              </a:tr>
            </a:tbl>
          </a:graphicData>
        </a:graphic>
      </p:graphicFrame>
    </p:spTree>
    <p:extLst>
      <p:ext uri="{BB962C8B-B14F-4D97-AF65-F5344CB8AC3E}">
        <p14:creationId xmlns:p14="http://schemas.microsoft.com/office/powerpoint/2010/main" val="137222629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Key Points</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85000" lnSpcReduction="10000"/>
          </a:bodyPr>
          <a:lstStyle/>
          <a:p>
            <a:r>
              <a:rPr lang="en-US" dirty="0"/>
              <a:t>All factories encapsulate object </a:t>
            </a:r>
            <a:r>
              <a:rPr lang="en-US" dirty="0" smtClean="0"/>
              <a:t> creation</a:t>
            </a:r>
            <a:r>
              <a:rPr lang="en-US" dirty="0"/>
              <a:t>.</a:t>
            </a:r>
          </a:p>
          <a:p>
            <a:pPr lvl="1"/>
            <a:r>
              <a:rPr lang="en-US" dirty="0" smtClean="0"/>
              <a:t>Simple Factory </a:t>
            </a:r>
            <a:r>
              <a:rPr lang="en-US" dirty="0"/>
              <a:t>is a </a:t>
            </a:r>
            <a:r>
              <a:rPr lang="en-US" dirty="0" smtClean="0"/>
              <a:t> simple </a:t>
            </a:r>
            <a:r>
              <a:rPr lang="en-US" dirty="0"/>
              <a:t>way to decouple your </a:t>
            </a:r>
            <a:r>
              <a:rPr lang="en-US" dirty="0" smtClean="0"/>
              <a:t> clients </a:t>
            </a:r>
            <a:r>
              <a:rPr lang="en-US" dirty="0"/>
              <a:t>from concrete classes.</a:t>
            </a:r>
          </a:p>
          <a:p>
            <a:pPr lvl="1"/>
            <a:r>
              <a:rPr lang="en-US" dirty="0" smtClean="0"/>
              <a:t>Factory </a:t>
            </a:r>
            <a:r>
              <a:rPr lang="en-US" dirty="0"/>
              <a:t>Method relies on </a:t>
            </a:r>
            <a:r>
              <a:rPr lang="en-US" dirty="0" smtClean="0"/>
              <a:t> inheritance</a:t>
            </a:r>
            <a:r>
              <a:rPr lang="en-US" dirty="0"/>
              <a:t>: object creation is </a:t>
            </a:r>
            <a:r>
              <a:rPr lang="en-US" dirty="0" smtClean="0"/>
              <a:t> delegated </a:t>
            </a:r>
            <a:r>
              <a:rPr lang="en-US" dirty="0"/>
              <a:t>to subclasses, which </a:t>
            </a:r>
            <a:r>
              <a:rPr lang="en-US" dirty="0" smtClean="0"/>
              <a:t> implement </a:t>
            </a:r>
            <a:r>
              <a:rPr lang="en-US" dirty="0"/>
              <a:t>the factory method </a:t>
            </a:r>
            <a:r>
              <a:rPr lang="en-US" dirty="0" smtClean="0"/>
              <a:t> to </a:t>
            </a:r>
            <a:r>
              <a:rPr lang="en-US" dirty="0"/>
              <a:t>create objects.</a:t>
            </a:r>
          </a:p>
          <a:p>
            <a:pPr lvl="1"/>
            <a:r>
              <a:rPr lang="en-US" dirty="0" smtClean="0"/>
              <a:t>Abstract </a:t>
            </a:r>
            <a:r>
              <a:rPr lang="en-US" dirty="0"/>
              <a:t>Factory relies on </a:t>
            </a:r>
            <a:r>
              <a:rPr lang="en-US" dirty="0" smtClean="0"/>
              <a:t> object </a:t>
            </a:r>
            <a:r>
              <a:rPr lang="en-US" dirty="0"/>
              <a:t>composition: object </a:t>
            </a:r>
            <a:r>
              <a:rPr lang="en-US" dirty="0" smtClean="0"/>
              <a:t> creation </a:t>
            </a:r>
            <a:r>
              <a:rPr lang="en-US" dirty="0"/>
              <a:t>is implemented in </a:t>
            </a:r>
            <a:r>
              <a:rPr lang="en-US" dirty="0" smtClean="0"/>
              <a:t> methods </a:t>
            </a:r>
            <a:r>
              <a:rPr lang="en-US" dirty="0"/>
              <a:t>exposed in the factory </a:t>
            </a:r>
            <a:r>
              <a:rPr lang="en-US" dirty="0" smtClean="0"/>
              <a:t> interface</a:t>
            </a:r>
            <a:r>
              <a:rPr lang="en-US" dirty="0"/>
              <a:t>.</a:t>
            </a:r>
          </a:p>
          <a:p>
            <a:r>
              <a:rPr lang="en-US" dirty="0" smtClean="0"/>
              <a:t>All </a:t>
            </a:r>
            <a:r>
              <a:rPr lang="en-US" dirty="0"/>
              <a:t>factory patterns promote </a:t>
            </a:r>
            <a:r>
              <a:rPr lang="en-US" dirty="0" smtClean="0"/>
              <a:t> loose </a:t>
            </a:r>
            <a:r>
              <a:rPr lang="en-US" dirty="0"/>
              <a:t>coupling by reducing the </a:t>
            </a:r>
            <a:r>
              <a:rPr lang="en-US" dirty="0" smtClean="0"/>
              <a:t> dependency </a:t>
            </a:r>
            <a:r>
              <a:rPr lang="en-US" dirty="0"/>
              <a:t>of your application </a:t>
            </a:r>
            <a:r>
              <a:rPr lang="en-US" dirty="0" smtClean="0"/>
              <a:t> on </a:t>
            </a:r>
            <a:r>
              <a:rPr lang="en-US" dirty="0"/>
              <a:t>concrete classes.</a:t>
            </a:r>
          </a:p>
          <a:p>
            <a:pPr lvl="1"/>
            <a:r>
              <a:rPr lang="en-US" dirty="0" smtClean="0"/>
              <a:t>The </a:t>
            </a:r>
            <a:r>
              <a:rPr lang="en-US" dirty="0"/>
              <a:t>intent of Factory Method </a:t>
            </a:r>
            <a:r>
              <a:rPr lang="en-US" dirty="0" smtClean="0"/>
              <a:t> is </a:t>
            </a:r>
            <a:r>
              <a:rPr lang="en-US" dirty="0"/>
              <a:t>to allow a class to defer </a:t>
            </a:r>
            <a:r>
              <a:rPr lang="en-US" dirty="0" smtClean="0"/>
              <a:t> instantiation </a:t>
            </a:r>
            <a:r>
              <a:rPr lang="en-US" dirty="0"/>
              <a:t>to its subclasses.</a:t>
            </a:r>
          </a:p>
          <a:p>
            <a:pPr lvl="1"/>
            <a:r>
              <a:rPr lang="en-US" dirty="0" smtClean="0"/>
              <a:t>The </a:t>
            </a:r>
            <a:r>
              <a:rPr lang="en-US" dirty="0"/>
              <a:t>intent of Abstract Factory </a:t>
            </a:r>
            <a:r>
              <a:rPr lang="en-US" dirty="0" smtClean="0"/>
              <a:t> is </a:t>
            </a:r>
            <a:r>
              <a:rPr lang="en-US" dirty="0"/>
              <a:t>to create families of related </a:t>
            </a:r>
            <a:r>
              <a:rPr lang="en-US" dirty="0" smtClean="0"/>
              <a:t> objects </a:t>
            </a:r>
            <a:r>
              <a:rPr lang="en-US" dirty="0"/>
              <a:t>without having to </a:t>
            </a:r>
            <a:r>
              <a:rPr lang="en-US" dirty="0" smtClean="0"/>
              <a:t> depend </a:t>
            </a:r>
            <a:r>
              <a:rPr lang="en-US" dirty="0"/>
              <a:t>on their concrete </a:t>
            </a:r>
            <a:r>
              <a:rPr lang="en-US" dirty="0" smtClean="0"/>
              <a:t> classes</a:t>
            </a:r>
            <a:r>
              <a:rPr lang="en-US" dirty="0"/>
              <a:t>.</a:t>
            </a:r>
          </a:p>
          <a:p>
            <a:r>
              <a:rPr lang="en-US" dirty="0" smtClean="0"/>
              <a:t>The </a:t>
            </a:r>
            <a:r>
              <a:rPr lang="en-US" dirty="0"/>
              <a:t>Dependency Inversion </a:t>
            </a:r>
            <a:r>
              <a:rPr lang="en-US" dirty="0" smtClean="0"/>
              <a:t> Principle </a:t>
            </a:r>
            <a:r>
              <a:rPr lang="en-US" dirty="0"/>
              <a:t>guides us to avoid </a:t>
            </a:r>
            <a:r>
              <a:rPr lang="en-US" dirty="0" smtClean="0"/>
              <a:t> dependencies </a:t>
            </a:r>
            <a:r>
              <a:rPr lang="en-US" dirty="0"/>
              <a:t>on concrete </a:t>
            </a:r>
            <a:r>
              <a:rPr lang="en-US" dirty="0" smtClean="0"/>
              <a:t> types </a:t>
            </a:r>
            <a:r>
              <a:rPr lang="en-US" dirty="0"/>
              <a:t>and to strive for </a:t>
            </a:r>
            <a:r>
              <a:rPr lang="en-US" dirty="0" smtClean="0"/>
              <a:t> abstractions</a:t>
            </a:r>
            <a:r>
              <a:rPr lang="en-US" dirty="0"/>
              <a:t>.</a:t>
            </a:r>
          </a:p>
          <a:p>
            <a:pPr lvl="1"/>
            <a:r>
              <a:rPr lang="en-US" dirty="0" smtClean="0"/>
              <a:t>Factories </a:t>
            </a:r>
            <a:r>
              <a:rPr lang="en-US" dirty="0"/>
              <a:t>are a powerful </a:t>
            </a:r>
            <a:r>
              <a:rPr lang="en-US" dirty="0" smtClean="0"/>
              <a:t> technique </a:t>
            </a:r>
            <a:r>
              <a:rPr lang="en-US" dirty="0"/>
              <a:t>for coding to </a:t>
            </a:r>
            <a:r>
              <a:rPr lang="en-US" dirty="0" smtClean="0"/>
              <a:t> abstractions</a:t>
            </a:r>
            <a:r>
              <a:rPr lang="en-US" dirty="0"/>
              <a:t>, not concrete </a:t>
            </a:r>
            <a:r>
              <a:rPr lang="en-US" dirty="0" smtClean="0"/>
              <a:t> classes</a:t>
            </a:r>
            <a:r>
              <a:rPr lang="en-US" dirty="0"/>
              <a:t>.</a:t>
            </a:r>
          </a:p>
        </p:txBody>
      </p:sp>
    </p:spTree>
    <p:extLst>
      <p:ext uri="{BB962C8B-B14F-4D97-AF65-F5344CB8AC3E}">
        <p14:creationId xmlns:p14="http://schemas.microsoft.com/office/powerpoint/2010/main" val="36992491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Singleton Pattern</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smtClean="0"/>
              <a:t>It creates one-of-a-kind </a:t>
            </a:r>
            <a:r>
              <a:rPr lang="en-US" dirty="0"/>
              <a:t>objects for which there is only one instance. </a:t>
            </a:r>
            <a:endParaRPr lang="en-US" dirty="0" smtClean="0"/>
          </a:p>
          <a:p>
            <a:pPr lvl="1"/>
            <a:r>
              <a:rPr lang="en-US" dirty="0" smtClean="0"/>
              <a:t>The </a:t>
            </a:r>
            <a:r>
              <a:rPr lang="en-US" dirty="0"/>
              <a:t>Singleton is the simplest </a:t>
            </a:r>
            <a:r>
              <a:rPr lang="en-US" dirty="0" smtClean="0"/>
              <a:t>path in </a:t>
            </a:r>
            <a:r>
              <a:rPr lang="en-US" dirty="0"/>
              <a:t>terms of its class </a:t>
            </a:r>
            <a:r>
              <a:rPr lang="en-US" dirty="0" smtClean="0"/>
              <a:t>diagram; </a:t>
            </a:r>
          </a:p>
          <a:p>
            <a:r>
              <a:rPr lang="en-US" dirty="0" smtClean="0"/>
              <a:t>Despite its </a:t>
            </a:r>
            <a:r>
              <a:rPr lang="en-US" dirty="0"/>
              <a:t>simplicity from a class design perspective, </a:t>
            </a:r>
            <a:r>
              <a:rPr lang="en-US" dirty="0" smtClean="0"/>
              <a:t>its implementation can present critical issues.</a:t>
            </a:r>
          </a:p>
          <a:p>
            <a:r>
              <a:rPr lang="en-US" dirty="0" smtClean="0"/>
              <a:t>Motivation</a:t>
            </a:r>
          </a:p>
          <a:p>
            <a:pPr lvl="1"/>
            <a:r>
              <a:rPr lang="en-US" dirty="0"/>
              <a:t>There are many objects we only need one of: </a:t>
            </a:r>
            <a:endParaRPr lang="en-US" dirty="0" smtClean="0"/>
          </a:p>
          <a:p>
            <a:pPr lvl="2"/>
            <a:r>
              <a:rPr lang="en-US" dirty="0" smtClean="0"/>
              <a:t>thread </a:t>
            </a:r>
            <a:r>
              <a:rPr lang="en-US" dirty="0"/>
              <a:t>pools, caches, dialog boxes, </a:t>
            </a:r>
            <a:endParaRPr lang="en-US" dirty="0" smtClean="0"/>
          </a:p>
          <a:p>
            <a:pPr lvl="2"/>
            <a:r>
              <a:rPr lang="en-US" dirty="0" smtClean="0"/>
              <a:t>objects </a:t>
            </a:r>
            <a:r>
              <a:rPr lang="en-US" dirty="0"/>
              <a:t>that handle preferences and registry settings, objects used for </a:t>
            </a:r>
            <a:r>
              <a:rPr lang="en-US" dirty="0" smtClean="0"/>
              <a:t>logging</a:t>
            </a:r>
          </a:p>
          <a:p>
            <a:pPr lvl="2"/>
            <a:r>
              <a:rPr lang="en-US" dirty="0" smtClean="0"/>
              <a:t>objects </a:t>
            </a:r>
            <a:r>
              <a:rPr lang="en-US" dirty="0"/>
              <a:t>that act as device drivers to devices like printers and graphics cards</a:t>
            </a:r>
            <a:r>
              <a:rPr lang="en-US" dirty="0" smtClean="0"/>
              <a:t>. </a:t>
            </a:r>
            <a:endParaRPr lang="en-US" dirty="0"/>
          </a:p>
        </p:txBody>
      </p:sp>
    </p:spTree>
    <p:extLst>
      <p:ext uri="{BB962C8B-B14F-4D97-AF65-F5344CB8AC3E}">
        <p14:creationId xmlns:p14="http://schemas.microsoft.com/office/powerpoint/2010/main" val="30595445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Instantiate an object</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769640"/>
          </a:xfrm>
        </p:spPr>
        <p:txBody>
          <a:bodyPr/>
          <a:lstStyle/>
          <a:p>
            <a:r>
              <a:rPr lang="en-US" dirty="0"/>
              <a:t>So as long as we have </a:t>
            </a:r>
            <a:r>
              <a:rPr lang="en-US" dirty="0" smtClean="0"/>
              <a:t>a public </a:t>
            </a:r>
            <a:r>
              <a:rPr lang="en-US" dirty="0"/>
              <a:t>class, </a:t>
            </a:r>
            <a:r>
              <a:rPr lang="en-US" dirty="0" smtClean="0"/>
              <a:t>I can always instantiate an object one </a:t>
            </a:r>
            <a:r>
              <a:rPr lang="en-US" dirty="0"/>
              <a:t>or more times?</a:t>
            </a:r>
          </a:p>
        </p:txBody>
      </p:sp>
      <p:sp>
        <p:nvSpPr>
          <p:cNvPr id="6" name="Segnaposto contenuto 4"/>
          <p:cNvSpPr txBox="1">
            <a:spLocks/>
          </p:cNvSpPr>
          <p:nvPr/>
        </p:nvSpPr>
        <p:spPr>
          <a:xfrm>
            <a:off x="467544" y="2636912"/>
            <a:ext cx="8229600" cy="769640"/>
          </a:xfrm>
          <a:prstGeom prst="rect">
            <a:avLst/>
          </a:prstGeom>
        </p:spPr>
        <p:txBody>
          <a:bodyPr vert="horz">
            <a:normAutofit/>
          </a:bodyPr>
          <a:lstStyle>
            <a:lvl1pPr marL="274320" indent="-274320" algn="l" rtl="0" eaLnBrk="1" latinLnBrk="0" hangingPunct="1">
              <a:lnSpc>
                <a:spcPct val="100000"/>
              </a:lnSpc>
              <a:spcBef>
                <a:spcPts val="1200"/>
              </a:spcBef>
              <a:spcAft>
                <a:spcPts val="600"/>
              </a:spcAft>
              <a:buClr>
                <a:schemeClr val="accent1"/>
              </a:buClr>
              <a:buSzPct val="76000"/>
              <a:buFont typeface="Wingdings 3"/>
              <a:buChar char=""/>
              <a:defRPr kumimoji="0" sz="2000" kern="1200">
                <a:solidFill>
                  <a:schemeClr val="tx1"/>
                </a:solidFill>
                <a:latin typeface="Trebuchet MS" pitchFamily="34" charset="0"/>
                <a:ea typeface="+mn-ea"/>
                <a:cs typeface="+mn-cs"/>
              </a:defRPr>
            </a:lvl1pPr>
            <a:lvl2pPr marL="548640" indent="-274320" algn="l" rtl="0" eaLnBrk="1" latinLnBrk="0" hangingPunct="1">
              <a:lnSpc>
                <a:spcPct val="100000"/>
              </a:lnSpc>
              <a:spcBef>
                <a:spcPts val="600"/>
              </a:spcBef>
              <a:spcAft>
                <a:spcPts val="600"/>
              </a:spcAft>
              <a:buClr>
                <a:schemeClr val="accent2"/>
              </a:buClr>
              <a:buSzPct val="76000"/>
              <a:buFont typeface="Wingdings 3"/>
              <a:buChar char=""/>
              <a:defRPr kumimoji="0" sz="1800" kern="1200">
                <a:solidFill>
                  <a:schemeClr val="tx2"/>
                </a:solidFill>
                <a:latin typeface="Trebuchet MS" pitchFamily="34" charset="0"/>
                <a:ea typeface="+mn-ea"/>
                <a:cs typeface="+mn-cs"/>
              </a:defRPr>
            </a:lvl2pPr>
            <a:lvl3pPr marL="822960" indent="-228600" algn="l" rtl="0" eaLnBrk="1" latinLnBrk="0" hangingPunct="1">
              <a:lnSpc>
                <a:spcPct val="100000"/>
              </a:lnSpc>
              <a:spcBef>
                <a:spcPts val="600"/>
              </a:spcBef>
              <a:spcAft>
                <a:spcPts val="600"/>
              </a:spcAft>
              <a:buClr>
                <a:schemeClr val="bg1">
                  <a:shade val="50000"/>
                </a:schemeClr>
              </a:buClr>
              <a:buSzPct val="76000"/>
              <a:buFont typeface="Wingdings 3"/>
              <a:buChar char=""/>
              <a:defRPr kumimoji="0" sz="1600" kern="1200">
                <a:solidFill>
                  <a:schemeClr val="tx1"/>
                </a:solidFill>
                <a:latin typeface="Trebuchet MS" pitchFamily="34" charset="0"/>
                <a:ea typeface="+mn-ea"/>
                <a:cs typeface="+mn-cs"/>
              </a:defRPr>
            </a:lvl3pPr>
            <a:lvl4pPr marL="1097280" indent="-228600" algn="l" rtl="0" eaLnBrk="1" latinLnBrk="0" hangingPunct="1">
              <a:lnSpc>
                <a:spcPct val="100000"/>
              </a:lnSpc>
              <a:spcBef>
                <a:spcPts val="600"/>
              </a:spcBef>
              <a:spcAft>
                <a:spcPts val="600"/>
              </a:spcAft>
              <a:buClr>
                <a:schemeClr val="accent2">
                  <a:shade val="75000"/>
                </a:schemeClr>
              </a:buClr>
              <a:buSzPct val="70000"/>
              <a:buFont typeface="Wingdings"/>
              <a:buChar char=""/>
              <a:defRPr kumimoji="0" sz="1600" kern="1200">
                <a:solidFill>
                  <a:schemeClr val="tx1"/>
                </a:solidFill>
                <a:latin typeface="Trebuchet MS" pitchFamily="34" charset="0"/>
                <a:ea typeface="+mn-ea"/>
                <a:cs typeface="+mn-cs"/>
              </a:defRPr>
            </a:lvl4pPr>
            <a:lvl5pPr marL="1371600" indent="-228600" algn="l" rtl="0" eaLnBrk="1" latinLnBrk="0" hangingPunct="1">
              <a:lnSpc>
                <a:spcPct val="100000"/>
              </a:lnSpc>
              <a:spcBef>
                <a:spcPts val="600"/>
              </a:spcBef>
              <a:spcAft>
                <a:spcPts val="600"/>
              </a:spcAft>
              <a:buClr>
                <a:schemeClr val="accent2"/>
              </a:buClr>
              <a:buSzPct val="70000"/>
              <a:buFont typeface="Wingdings"/>
              <a:buChar char=""/>
              <a:defRPr kumimoji="0" sz="1600" kern="1200">
                <a:solidFill>
                  <a:schemeClr val="tx1"/>
                </a:solidFill>
                <a:latin typeface="Trebuchet MS"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If it’s not a public class, only classes in the same package can instantiate it. But they can still instantiate it more than once.</a:t>
            </a:r>
            <a:endParaRPr lang="en-US" dirty="0"/>
          </a:p>
        </p:txBody>
      </p:sp>
      <p:sp>
        <p:nvSpPr>
          <p:cNvPr id="7" name="Rettangolo 6"/>
          <p:cNvSpPr/>
          <p:nvPr/>
        </p:nvSpPr>
        <p:spPr>
          <a:xfrm>
            <a:off x="827584" y="2010326"/>
            <a:ext cx="2036135" cy="338554"/>
          </a:xfrm>
          <a:prstGeom prst="rect">
            <a:avLst/>
          </a:prstGeom>
        </p:spPr>
        <p:txBody>
          <a:bodyPr wrap="none">
            <a:spAutoFit/>
          </a:bodyPr>
          <a:lstStyle/>
          <a:p>
            <a:r>
              <a:rPr lang="en-US" sz="1600" dirty="0">
                <a:latin typeface="Courier New" panose="02070309020205020404" pitchFamily="49" charset="0"/>
                <a:cs typeface="Courier New" panose="02070309020205020404" pitchFamily="49" charset="0"/>
              </a:rPr>
              <a:t>new </a:t>
            </a:r>
            <a:r>
              <a:rPr lang="en-US" sz="1600" dirty="0" err="1">
                <a:latin typeface="Courier New" panose="02070309020205020404" pitchFamily="49" charset="0"/>
                <a:cs typeface="Courier New" panose="02070309020205020404" pitchFamily="49" charset="0"/>
              </a:rPr>
              <a:t>MyObject</a:t>
            </a:r>
            <a:r>
              <a:rPr lang="en-US" sz="1600" dirty="0">
                <a:latin typeface="Courier New" panose="02070309020205020404" pitchFamily="49" charset="0"/>
                <a:cs typeface="Courier New" panose="02070309020205020404" pitchFamily="49" charset="0"/>
              </a:rPr>
              <a:t>();</a:t>
            </a:r>
          </a:p>
        </p:txBody>
      </p:sp>
      <p:sp>
        <p:nvSpPr>
          <p:cNvPr id="8" name="Rettangolo 7"/>
          <p:cNvSpPr/>
          <p:nvPr/>
        </p:nvSpPr>
        <p:spPr>
          <a:xfrm>
            <a:off x="827584" y="3501008"/>
            <a:ext cx="4572000" cy="830997"/>
          </a:xfrm>
          <a:prstGeom prst="rect">
            <a:avLst/>
          </a:prstGeom>
        </p:spPr>
        <p:txBody>
          <a:bodyPr>
            <a:spAutoFit/>
          </a:bodyPr>
          <a:lstStyle/>
          <a:p>
            <a:r>
              <a:rPr lang="en-US" sz="1600" dirty="0">
                <a:latin typeface="Courier New" panose="02070309020205020404" pitchFamily="49" charset="0"/>
                <a:cs typeface="Courier New" panose="02070309020205020404" pitchFamily="49" charset="0"/>
              </a:rPr>
              <a:t>public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private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
        <p:nvSpPr>
          <p:cNvPr id="10" name="Segnaposto contenuto 4"/>
          <p:cNvSpPr txBox="1">
            <a:spLocks/>
          </p:cNvSpPr>
          <p:nvPr/>
        </p:nvSpPr>
        <p:spPr>
          <a:xfrm>
            <a:off x="467544" y="4581128"/>
            <a:ext cx="8229600" cy="1152128"/>
          </a:xfrm>
          <a:prstGeom prst="rect">
            <a:avLst/>
          </a:prstGeom>
        </p:spPr>
        <p:txBody>
          <a:bodyPr vert="horz">
            <a:normAutofit/>
          </a:bodyPr>
          <a:lstStyle>
            <a:lvl1pPr marL="274320" indent="-274320" algn="l" rtl="0" eaLnBrk="1" latinLnBrk="0" hangingPunct="1">
              <a:lnSpc>
                <a:spcPct val="100000"/>
              </a:lnSpc>
              <a:spcBef>
                <a:spcPts val="1200"/>
              </a:spcBef>
              <a:spcAft>
                <a:spcPts val="600"/>
              </a:spcAft>
              <a:buClr>
                <a:schemeClr val="accent1"/>
              </a:buClr>
              <a:buSzPct val="76000"/>
              <a:buFont typeface="Wingdings 3"/>
              <a:buChar char=""/>
              <a:defRPr kumimoji="0" sz="2000" kern="1200">
                <a:solidFill>
                  <a:schemeClr val="tx1"/>
                </a:solidFill>
                <a:latin typeface="Trebuchet MS" pitchFamily="34" charset="0"/>
                <a:ea typeface="+mn-ea"/>
                <a:cs typeface="+mn-cs"/>
              </a:defRPr>
            </a:lvl1pPr>
            <a:lvl2pPr marL="548640" indent="-274320" algn="l" rtl="0" eaLnBrk="1" latinLnBrk="0" hangingPunct="1">
              <a:lnSpc>
                <a:spcPct val="100000"/>
              </a:lnSpc>
              <a:spcBef>
                <a:spcPts val="600"/>
              </a:spcBef>
              <a:spcAft>
                <a:spcPts val="600"/>
              </a:spcAft>
              <a:buClr>
                <a:schemeClr val="accent2"/>
              </a:buClr>
              <a:buSzPct val="76000"/>
              <a:buFont typeface="Wingdings 3"/>
              <a:buChar char=""/>
              <a:defRPr kumimoji="0" sz="1800" kern="1200">
                <a:solidFill>
                  <a:schemeClr val="tx2"/>
                </a:solidFill>
                <a:latin typeface="Trebuchet MS" pitchFamily="34" charset="0"/>
                <a:ea typeface="+mn-ea"/>
                <a:cs typeface="+mn-cs"/>
              </a:defRPr>
            </a:lvl2pPr>
            <a:lvl3pPr marL="822960" indent="-228600" algn="l" rtl="0" eaLnBrk="1" latinLnBrk="0" hangingPunct="1">
              <a:lnSpc>
                <a:spcPct val="100000"/>
              </a:lnSpc>
              <a:spcBef>
                <a:spcPts val="600"/>
              </a:spcBef>
              <a:spcAft>
                <a:spcPts val="600"/>
              </a:spcAft>
              <a:buClr>
                <a:schemeClr val="bg1">
                  <a:shade val="50000"/>
                </a:schemeClr>
              </a:buClr>
              <a:buSzPct val="76000"/>
              <a:buFont typeface="Wingdings 3"/>
              <a:buChar char=""/>
              <a:defRPr kumimoji="0" sz="1600" kern="1200">
                <a:solidFill>
                  <a:schemeClr val="tx1"/>
                </a:solidFill>
                <a:latin typeface="Trebuchet MS" pitchFamily="34" charset="0"/>
                <a:ea typeface="+mn-ea"/>
                <a:cs typeface="+mn-cs"/>
              </a:defRPr>
            </a:lvl3pPr>
            <a:lvl4pPr marL="1097280" indent="-228600" algn="l" rtl="0" eaLnBrk="1" latinLnBrk="0" hangingPunct="1">
              <a:lnSpc>
                <a:spcPct val="100000"/>
              </a:lnSpc>
              <a:spcBef>
                <a:spcPts val="600"/>
              </a:spcBef>
              <a:spcAft>
                <a:spcPts val="600"/>
              </a:spcAft>
              <a:buClr>
                <a:schemeClr val="accent2">
                  <a:shade val="75000"/>
                </a:schemeClr>
              </a:buClr>
              <a:buSzPct val="70000"/>
              <a:buFont typeface="Wingdings"/>
              <a:buChar char=""/>
              <a:defRPr kumimoji="0" sz="1600" kern="1200">
                <a:solidFill>
                  <a:schemeClr val="tx1"/>
                </a:solidFill>
                <a:latin typeface="Trebuchet MS" pitchFamily="34" charset="0"/>
                <a:ea typeface="+mn-ea"/>
                <a:cs typeface="+mn-cs"/>
              </a:defRPr>
            </a:lvl4pPr>
            <a:lvl5pPr marL="1371600" indent="-228600" algn="l" rtl="0" eaLnBrk="1" latinLnBrk="0" hangingPunct="1">
              <a:lnSpc>
                <a:spcPct val="100000"/>
              </a:lnSpc>
              <a:spcBef>
                <a:spcPts val="600"/>
              </a:spcBef>
              <a:spcAft>
                <a:spcPts val="600"/>
              </a:spcAft>
              <a:buClr>
                <a:schemeClr val="accent2"/>
              </a:buClr>
              <a:buSzPct val="70000"/>
              <a:buFont typeface="Wingdings"/>
              <a:buChar char=""/>
              <a:defRPr kumimoji="0" sz="1600" kern="1200">
                <a:solidFill>
                  <a:schemeClr val="tx1"/>
                </a:solidFill>
                <a:latin typeface="Trebuchet MS"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This class </a:t>
            </a:r>
            <a:r>
              <a:rPr lang="en-US" dirty="0"/>
              <a:t>that can’t be </a:t>
            </a:r>
            <a:r>
              <a:rPr lang="en-US" dirty="0" smtClean="0"/>
              <a:t>instantiated.</a:t>
            </a:r>
          </a:p>
          <a:p>
            <a:pPr lvl="1"/>
            <a:r>
              <a:rPr lang="en-US" dirty="0" smtClean="0"/>
              <a:t>Is </a:t>
            </a:r>
            <a:r>
              <a:rPr lang="en-US" dirty="0"/>
              <a:t>there ANY object </a:t>
            </a:r>
            <a:r>
              <a:rPr lang="en-US" dirty="0" smtClean="0"/>
              <a:t>that </a:t>
            </a:r>
            <a:r>
              <a:rPr lang="en-US" dirty="0"/>
              <a:t>could use </a:t>
            </a:r>
            <a:r>
              <a:rPr lang="en-US" dirty="0" smtClean="0"/>
              <a:t>the </a:t>
            </a:r>
            <a:r>
              <a:rPr lang="en-US" dirty="0"/>
              <a:t>private constructor?</a:t>
            </a:r>
          </a:p>
        </p:txBody>
      </p:sp>
    </p:spTree>
    <p:extLst>
      <p:ext uri="{BB962C8B-B14F-4D97-AF65-F5344CB8AC3E}">
        <p14:creationId xmlns:p14="http://schemas.microsoft.com/office/powerpoint/2010/main" val="13000143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Instantiate an object</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481608"/>
          </a:xfrm>
        </p:spPr>
        <p:txBody>
          <a:bodyPr/>
          <a:lstStyle/>
          <a:p>
            <a:r>
              <a:rPr lang="en-US" dirty="0" smtClean="0"/>
              <a:t>Can I use a static variable to instantiate a class?</a:t>
            </a:r>
            <a:endParaRPr lang="en-US" dirty="0"/>
          </a:p>
        </p:txBody>
      </p:sp>
      <p:sp>
        <p:nvSpPr>
          <p:cNvPr id="6" name="Rettangolo 5"/>
          <p:cNvSpPr/>
          <p:nvPr/>
        </p:nvSpPr>
        <p:spPr>
          <a:xfrm>
            <a:off x="467544" y="1772816"/>
            <a:ext cx="5472608" cy="1569660"/>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private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static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getInstance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return new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
        <p:nvSpPr>
          <p:cNvPr id="7" name="Segnaposto contenuto 4"/>
          <p:cNvSpPr txBox="1">
            <a:spLocks/>
          </p:cNvSpPr>
          <p:nvPr/>
        </p:nvSpPr>
        <p:spPr>
          <a:xfrm>
            <a:off x="543301" y="4725144"/>
            <a:ext cx="8229600" cy="864096"/>
          </a:xfrm>
          <a:prstGeom prst="rect">
            <a:avLst/>
          </a:prstGeom>
        </p:spPr>
        <p:txBody>
          <a:bodyPr vert="horz">
            <a:normAutofit/>
          </a:bodyPr>
          <a:lstStyle>
            <a:lvl1pPr marL="274320" indent="-274320" algn="l" rtl="0" eaLnBrk="1" latinLnBrk="0" hangingPunct="1">
              <a:lnSpc>
                <a:spcPct val="100000"/>
              </a:lnSpc>
              <a:spcBef>
                <a:spcPts val="1200"/>
              </a:spcBef>
              <a:spcAft>
                <a:spcPts val="600"/>
              </a:spcAft>
              <a:buClr>
                <a:schemeClr val="accent1"/>
              </a:buClr>
              <a:buSzPct val="76000"/>
              <a:buFont typeface="Wingdings 3"/>
              <a:buChar char=""/>
              <a:defRPr kumimoji="0" sz="2000" kern="1200">
                <a:solidFill>
                  <a:schemeClr val="tx1"/>
                </a:solidFill>
                <a:latin typeface="Trebuchet MS" pitchFamily="34" charset="0"/>
                <a:ea typeface="+mn-ea"/>
                <a:cs typeface="+mn-cs"/>
              </a:defRPr>
            </a:lvl1pPr>
            <a:lvl2pPr marL="548640" indent="-274320" algn="l" rtl="0" eaLnBrk="1" latinLnBrk="0" hangingPunct="1">
              <a:lnSpc>
                <a:spcPct val="100000"/>
              </a:lnSpc>
              <a:spcBef>
                <a:spcPts val="600"/>
              </a:spcBef>
              <a:spcAft>
                <a:spcPts val="600"/>
              </a:spcAft>
              <a:buClr>
                <a:schemeClr val="accent2"/>
              </a:buClr>
              <a:buSzPct val="76000"/>
              <a:buFont typeface="Wingdings 3"/>
              <a:buChar char=""/>
              <a:defRPr kumimoji="0" sz="1800" kern="1200">
                <a:solidFill>
                  <a:schemeClr val="tx2"/>
                </a:solidFill>
                <a:latin typeface="Trebuchet MS" pitchFamily="34" charset="0"/>
                <a:ea typeface="+mn-ea"/>
                <a:cs typeface="+mn-cs"/>
              </a:defRPr>
            </a:lvl2pPr>
            <a:lvl3pPr marL="822960" indent="-228600" algn="l" rtl="0" eaLnBrk="1" latinLnBrk="0" hangingPunct="1">
              <a:lnSpc>
                <a:spcPct val="100000"/>
              </a:lnSpc>
              <a:spcBef>
                <a:spcPts val="600"/>
              </a:spcBef>
              <a:spcAft>
                <a:spcPts val="600"/>
              </a:spcAft>
              <a:buClr>
                <a:schemeClr val="bg1">
                  <a:shade val="50000"/>
                </a:schemeClr>
              </a:buClr>
              <a:buSzPct val="76000"/>
              <a:buFont typeface="Wingdings 3"/>
              <a:buChar char=""/>
              <a:defRPr kumimoji="0" sz="1600" kern="1200">
                <a:solidFill>
                  <a:schemeClr val="tx1"/>
                </a:solidFill>
                <a:latin typeface="Trebuchet MS" pitchFamily="34" charset="0"/>
                <a:ea typeface="+mn-ea"/>
                <a:cs typeface="+mn-cs"/>
              </a:defRPr>
            </a:lvl3pPr>
            <a:lvl4pPr marL="1097280" indent="-228600" algn="l" rtl="0" eaLnBrk="1" latinLnBrk="0" hangingPunct="1">
              <a:lnSpc>
                <a:spcPct val="100000"/>
              </a:lnSpc>
              <a:spcBef>
                <a:spcPts val="600"/>
              </a:spcBef>
              <a:spcAft>
                <a:spcPts val="600"/>
              </a:spcAft>
              <a:buClr>
                <a:schemeClr val="accent2">
                  <a:shade val="75000"/>
                </a:schemeClr>
              </a:buClr>
              <a:buSzPct val="70000"/>
              <a:buFont typeface="Wingdings"/>
              <a:buChar char=""/>
              <a:defRPr kumimoji="0" sz="1600" kern="1200">
                <a:solidFill>
                  <a:schemeClr val="tx1"/>
                </a:solidFill>
                <a:latin typeface="Trebuchet MS" pitchFamily="34" charset="0"/>
                <a:ea typeface="+mn-ea"/>
                <a:cs typeface="+mn-cs"/>
              </a:defRPr>
            </a:lvl4pPr>
            <a:lvl5pPr marL="1371600" indent="-228600" algn="l" rtl="0" eaLnBrk="1" latinLnBrk="0" hangingPunct="1">
              <a:lnSpc>
                <a:spcPct val="100000"/>
              </a:lnSpc>
              <a:spcBef>
                <a:spcPts val="600"/>
              </a:spcBef>
              <a:spcAft>
                <a:spcPts val="600"/>
              </a:spcAft>
              <a:buClr>
                <a:schemeClr val="accent2"/>
              </a:buClr>
              <a:buSzPct val="70000"/>
              <a:buFont typeface="Wingdings"/>
              <a:buChar char=""/>
              <a:defRPr kumimoji="0" sz="1600" kern="1200">
                <a:solidFill>
                  <a:schemeClr val="tx1"/>
                </a:solidFill>
                <a:latin typeface="Trebuchet MS"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How can I modify the code so that only a single  object will be instantiated?</a:t>
            </a:r>
            <a:endParaRPr lang="en-US" dirty="0"/>
          </a:p>
        </p:txBody>
      </p:sp>
      <p:sp>
        <p:nvSpPr>
          <p:cNvPr id="9" name="Rettangolo 8"/>
          <p:cNvSpPr/>
          <p:nvPr/>
        </p:nvSpPr>
        <p:spPr>
          <a:xfrm>
            <a:off x="539552" y="3882534"/>
            <a:ext cx="2900153" cy="338554"/>
          </a:xfrm>
          <a:prstGeom prst="rect">
            <a:avLst/>
          </a:prstGeom>
        </p:spPr>
        <p:txBody>
          <a:bodyPr wrap="none">
            <a:spAutoFit/>
          </a:bodyPr>
          <a:lstStyle/>
          <a:p>
            <a:r>
              <a:rPr lang="en-US" sz="1600" dirty="0" err="1">
                <a:latin typeface="Courier New" panose="02070309020205020404" pitchFamily="49" charset="0"/>
                <a:cs typeface="Courier New" panose="02070309020205020404" pitchFamily="49" charset="0"/>
              </a:rPr>
              <a:t>MyClass.getInstance</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53589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a:t>
            </a:r>
            <a:r>
              <a:rPr lang="en-US" dirty="0"/>
              <a:t>classic Singleton </a:t>
            </a:r>
            <a:r>
              <a:rPr lang="en-US" dirty="0" smtClean="0"/>
              <a:t>Pattern </a:t>
            </a:r>
            <a:r>
              <a:rPr lang="en-US" dirty="0"/>
              <a:t>implementation</a:t>
            </a:r>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539552" y="1305342"/>
            <a:ext cx="6318448" cy="3785652"/>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class Singleton {</a:t>
            </a:r>
          </a:p>
          <a:p>
            <a:r>
              <a:rPr lang="en-US" sz="1600" dirty="0">
                <a:latin typeface="Courier New" panose="02070309020205020404" pitchFamily="49" charset="0"/>
                <a:cs typeface="Courier New" panose="02070309020205020404" pitchFamily="49" charset="0"/>
              </a:rPr>
              <a:t>    private static Singleton </a:t>
            </a:r>
            <a:r>
              <a:rPr lang="en-US" sz="1600" dirty="0" err="1">
                <a:latin typeface="Courier New" panose="02070309020205020404" pitchFamily="49" charset="0"/>
                <a:cs typeface="Courier New" panose="02070309020205020404" pitchFamily="49" charset="0"/>
              </a:rPr>
              <a:t>uniqueInstance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 other useful instance variables here</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private Singleton()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static Singleton </a:t>
            </a:r>
            <a:r>
              <a:rPr lang="en-US" sz="1600" dirty="0" err="1">
                <a:latin typeface="Courier New" panose="02070309020205020404" pitchFamily="49" charset="0"/>
                <a:cs typeface="Courier New" panose="02070309020205020404" pitchFamily="49" charset="0"/>
              </a:rPr>
              <a:t>getInstance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uniqueInstance</a:t>
            </a:r>
            <a:r>
              <a:rPr lang="en-US" sz="1600" dirty="0">
                <a:latin typeface="Courier New" panose="02070309020205020404" pitchFamily="49" charset="0"/>
                <a:cs typeface="Courier New" panose="02070309020205020404" pitchFamily="49" charset="0"/>
              </a:rPr>
              <a:t> == null)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uniqueInstance</a:t>
            </a:r>
            <a:r>
              <a:rPr lang="en-US" sz="1600" dirty="0">
                <a:latin typeface="Courier New" panose="02070309020205020404" pitchFamily="49" charset="0"/>
                <a:cs typeface="Courier New" panose="02070309020205020404" pitchFamily="49" charset="0"/>
              </a:rPr>
              <a:t> = new Singleton();</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uniqueInstance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other useful methods </a:t>
            </a:r>
            <a:r>
              <a:rPr lang="en-US" sz="1600" dirty="0" smtClean="0">
                <a:latin typeface="Courier New" panose="02070309020205020404" pitchFamily="49" charset="0"/>
                <a:cs typeface="Courier New" panose="02070309020205020404" pitchFamily="49" charset="0"/>
              </a:rPr>
              <a:t>here</a:t>
            </a:r>
          </a:p>
          <a:p>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56889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Motivating example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841648"/>
          </a:xfrm>
        </p:spPr>
        <p:txBody>
          <a:bodyPr/>
          <a:lstStyle/>
          <a:p>
            <a:r>
              <a:rPr lang="en-US" dirty="0" smtClean="0"/>
              <a:t>We have to manage a controller for cauldron used in the production of Parmigiano </a:t>
            </a:r>
            <a:r>
              <a:rPr lang="en-US" dirty="0" err="1" smtClean="0"/>
              <a:t>Reggiano</a:t>
            </a:r>
            <a:r>
              <a:rPr lang="en-US" dirty="0" smtClean="0"/>
              <a:t> cheese</a:t>
            </a:r>
            <a:endParaRPr lang="en-US" dirty="0"/>
          </a:p>
        </p:txBody>
      </p:sp>
      <p:sp>
        <p:nvSpPr>
          <p:cNvPr id="6" name="Rettangolo 5"/>
          <p:cNvSpPr/>
          <p:nvPr/>
        </p:nvSpPr>
        <p:spPr>
          <a:xfrm>
            <a:off x="341784" y="1838429"/>
            <a:ext cx="6318448" cy="5262979"/>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Cauldron{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private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empty;</a:t>
            </a:r>
          </a:p>
          <a:p>
            <a:r>
              <a:rPr lang="en-US" sz="1400" dirty="0">
                <a:latin typeface="Courier New" panose="02070309020205020404" pitchFamily="49" charset="0"/>
                <a:cs typeface="Courier New" panose="02070309020205020404" pitchFamily="49" charset="0"/>
              </a:rPr>
              <a:t>    private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boiled;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private Cauldron</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empty = true;</a:t>
            </a:r>
          </a:p>
          <a:p>
            <a:r>
              <a:rPr lang="en-US" sz="1400" dirty="0">
                <a:latin typeface="Courier New" panose="02070309020205020404" pitchFamily="49" charset="0"/>
                <a:cs typeface="Courier New" panose="02070309020205020404" pitchFamily="49" charset="0"/>
              </a:rPr>
              <a:t>        boiled = false;</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fill() {</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isEmpty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empty = false;</a:t>
            </a:r>
          </a:p>
          <a:p>
            <a:r>
              <a:rPr lang="en-US" sz="1400" dirty="0">
                <a:latin typeface="Courier New" panose="02070309020205020404" pitchFamily="49" charset="0"/>
                <a:cs typeface="Courier New" panose="02070309020205020404" pitchFamily="49" charset="0"/>
              </a:rPr>
              <a:t>            boiled = false;</a:t>
            </a:r>
          </a:p>
          <a:p>
            <a:r>
              <a:rPr lang="en-US" sz="1400" dirty="0">
                <a:latin typeface="Courier New" panose="02070309020205020404" pitchFamily="49" charset="0"/>
                <a:cs typeface="Courier New" panose="02070309020205020404" pitchFamily="49" charset="0"/>
              </a:rPr>
              <a:t>            // fill the </a:t>
            </a:r>
            <a:r>
              <a:rPr lang="en-US" sz="1400" dirty="0" smtClean="0">
                <a:latin typeface="Courier New" panose="02070309020205020404" pitchFamily="49" charset="0"/>
                <a:cs typeface="Courier New" panose="02070309020205020404" pitchFamily="49" charset="0"/>
              </a:rPr>
              <a:t>cauldron </a:t>
            </a:r>
            <a:br>
              <a:rPr lang="en-US" sz="1400" dirty="0" smtClean="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            with </a:t>
            </a:r>
            <a:r>
              <a:rPr lang="en-US" sz="1400" dirty="0">
                <a:latin typeface="Courier New" panose="02070309020205020404" pitchFamily="49" charset="0"/>
                <a:cs typeface="Courier New" panose="02070309020205020404" pitchFamily="49" charset="0"/>
              </a:rPr>
              <a:t>a </a:t>
            </a:r>
            <a:r>
              <a:rPr lang="en-US" sz="1400" dirty="0" smtClean="0">
                <a:latin typeface="Courier New" panose="02070309020205020404" pitchFamily="49" charset="0"/>
                <a:cs typeface="Courier New" panose="02070309020205020404" pitchFamily="49" charset="0"/>
              </a:rPr>
              <a:t>milk </a:t>
            </a:r>
            <a:r>
              <a:rPr lang="en-US" sz="1400" dirty="0">
                <a:latin typeface="Courier New" panose="02070309020205020404" pitchFamily="49" charset="0"/>
                <a:cs typeface="Courier New" panose="02070309020205020404" pitchFamily="49" charset="0"/>
              </a:rPr>
              <a:t>mixture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a:t>
            </a:r>
            <a:r>
              <a:rPr lang="en-US" sz="1400" dirty="0" smtClean="0">
                <a:latin typeface="Courier New" panose="02070309020205020404" pitchFamily="49" charset="0"/>
                <a:cs typeface="Courier New" panose="02070309020205020404" pitchFamily="49" charset="0"/>
              </a:rPr>
              <a:t>removed()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isEmpty</a:t>
            </a:r>
            <a:r>
              <a:rPr lang="en-US" sz="1400" dirty="0">
                <a:latin typeface="Courier New" panose="02070309020205020404" pitchFamily="49" charset="0"/>
                <a:cs typeface="Courier New" panose="02070309020205020404" pitchFamily="49" charset="0"/>
              </a:rPr>
              <a:t>() &amp;&amp; </a:t>
            </a:r>
            <a:r>
              <a:rPr lang="en-US" sz="1400" dirty="0" err="1">
                <a:latin typeface="Courier New" panose="02070309020205020404" pitchFamily="49" charset="0"/>
                <a:cs typeface="Courier New" panose="02070309020205020404" pitchFamily="49" charset="0"/>
              </a:rPr>
              <a:t>isBoiled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remove the </a:t>
            </a:r>
            <a:r>
              <a:rPr lang="en-US" sz="1400" dirty="0">
                <a:latin typeface="Courier New" panose="02070309020205020404" pitchFamily="49" charset="0"/>
                <a:cs typeface="Courier New" panose="02070309020205020404" pitchFamily="49" charset="0"/>
              </a:rPr>
              <a:t>boiled milk and chocolate</a:t>
            </a:r>
          </a:p>
          <a:p>
            <a:r>
              <a:rPr lang="en-US" sz="1400" dirty="0">
                <a:latin typeface="Courier New" panose="02070309020205020404" pitchFamily="49" charset="0"/>
                <a:cs typeface="Courier New" panose="02070309020205020404" pitchFamily="49" charset="0"/>
              </a:rPr>
              <a:t>            empty = true;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p:txBody>
      </p:sp>
      <p:sp>
        <p:nvSpPr>
          <p:cNvPr id="7" name="Rettangolo 6"/>
          <p:cNvSpPr/>
          <p:nvPr/>
        </p:nvSpPr>
        <p:spPr>
          <a:xfrm>
            <a:off x="4572000" y="1638667"/>
            <a:ext cx="4572000" cy="3662541"/>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public void boil() {</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isEmpty</a:t>
            </a:r>
            <a:r>
              <a:rPr lang="en-US" sz="1400" dirty="0">
                <a:latin typeface="Courier New" panose="02070309020205020404" pitchFamily="49" charset="0"/>
                <a:cs typeface="Courier New" panose="02070309020205020404" pitchFamily="49" charset="0"/>
              </a:rPr>
              <a:t>() &amp;&amp; !</a:t>
            </a:r>
            <a:r>
              <a:rPr lang="en-US" sz="1400" dirty="0" err="1">
                <a:latin typeface="Courier New" panose="02070309020205020404" pitchFamily="49" charset="0"/>
                <a:cs typeface="Courier New" panose="02070309020205020404" pitchFamily="49" charset="0"/>
              </a:rPr>
              <a:t>isBoiled</a:t>
            </a:r>
            <a:r>
              <a:rPr lang="en-US" sz="1400"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bring the contents to </a:t>
            </a:r>
            <a:r>
              <a:rPr lang="en-US" sz="1400" dirty="0" smtClean="0">
                <a:latin typeface="Courier New" panose="02070309020205020404" pitchFamily="49" charset="0"/>
                <a:cs typeface="Courier New" panose="02070309020205020404" pitchFamily="49" charset="0"/>
              </a:rPr>
              <a:t>		  a </a:t>
            </a:r>
            <a:r>
              <a:rPr lang="en-US" sz="1400" dirty="0">
                <a:latin typeface="Courier New" panose="02070309020205020404" pitchFamily="49" charset="0"/>
                <a:cs typeface="Courier New" panose="02070309020205020404" pitchFamily="49" charset="0"/>
              </a:rPr>
              <a:t>boil</a:t>
            </a:r>
          </a:p>
          <a:p>
            <a:r>
              <a:rPr lang="en-US" sz="1400" dirty="0">
                <a:latin typeface="Courier New" panose="02070309020205020404" pitchFamily="49" charset="0"/>
                <a:cs typeface="Courier New" panose="02070309020205020404" pitchFamily="49" charset="0"/>
              </a:rPr>
              <a:t>            boiled = true;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isEmpty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empty;</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isBoiled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boiled;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632952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Using a </a:t>
            </a:r>
            <a:r>
              <a:rPr lang="en-US" dirty="0"/>
              <a:t>S</a:t>
            </a:r>
            <a:r>
              <a:rPr lang="en-US" dirty="0" smtClean="0"/>
              <a:t>ingleton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38695" y="1282690"/>
            <a:ext cx="8136904" cy="5170646"/>
          </a:xfrm>
          <a:prstGeom prst="rect">
            <a:avLst/>
          </a:prstGeom>
        </p:spPr>
        <p:txBody>
          <a:bodyPr wrap="square">
            <a:spAutoFit/>
          </a:bodyPr>
          <a:lstStyle/>
          <a:p>
            <a:r>
              <a:rPr lang="en-US" sz="1500" dirty="0">
                <a:latin typeface="Courier New" panose="02070309020205020404" pitchFamily="49" charset="0"/>
                <a:cs typeface="Courier New" panose="02070309020205020404" pitchFamily="49" charset="0"/>
              </a:rPr>
              <a:t>public class Cauldron</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private </a:t>
            </a:r>
            <a:r>
              <a:rPr lang="en-US" sz="1500" dirty="0" err="1">
                <a:latin typeface="Courier New" panose="02070309020205020404" pitchFamily="49" charset="0"/>
                <a:cs typeface="Courier New" panose="02070309020205020404" pitchFamily="49" charset="0"/>
              </a:rPr>
              <a:t>boolean</a:t>
            </a:r>
            <a:r>
              <a:rPr lang="en-US" sz="1500" dirty="0">
                <a:latin typeface="Courier New" panose="02070309020205020404" pitchFamily="49" charset="0"/>
                <a:cs typeface="Courier New" panose="02070309020205020404" pitchFamily="49" charset="0"/>
              </a:rPr>
              <a:t> empty;</a:t>
            </a:r>
          </a:p>
          <a:p>
            <a:r>
              <a:rPr lang="en-US" sz="1500" dirty="0">
                <a:latin typeface="Courier New" panose="02070309020205020404" pitchFamily="49" charset="0"/>
                <a:cs typeface="Courier New" panose="02070309020205020404" pitchFamily="49" charset="0"/>
              </a:rPr>
              <a:t>    private </a:t>
            </a:r>
            <a:r>
              <a:rPr lang="en-US" sz="1500" dirty="0" err="1">
                <a:latin typeface="Courier New" panose="02070309020205020404" pitchFamily="49" charset="0"/>
                <a:cs typeface="Courier New" panose="02070309020205020404" pitchFamily="49" charset="0"/>
              </a:rPr>
              <a:t>boolean</a:t>
            </a:r>
            <a:r>
              <a:rPr lang="en-US" sz="1500" dirty="0">
                <a:latin typeface="Courier New" panose="02070309020205020404" pitchFamily="49" charset="0"/>
                <a:cs typeface="Courier New" panose="02070309020205020404" pitchFamily="49" charset="0"/>
              </a:rPr>
              <a:t> boiled;</a:t>
            </a:r>
          </a:p>
          <a:p>
            <a:r>
              <a:rPr lang="en-US" sz="1500" dirty="0">
                <a:latin typeface="Courier New" panose="02070309020205020404" pitchFamily="49" charset="0"/>
                <a:cs typeface="Courier New" panose="02070309020205020404" pitchFamily="49" charset="0"/>
              </a:rPr>
              <a:t>    private static Cauldron </a:t>
            </a:r>
            <a:r>
              <a:rPr lang="en-US" sz="1500" dirty="0" err="1" smtClean="0">
                <a:latin typeface="Courier New" panose="02070309020205020404" pitchFamily="49" charset="0"/>
                <a:cs typeface="Courier New" panose="02070309020205020404" pitchFamily="49" charset="0"/>
              </a:rPr>
              <a:t>uniqueInstance</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private Cauldron</a:t>
            </a:r>
            <a:r>
              <a:rPr lang="en-US" sz="1500" dirty="0" smtClean="0">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empty = true;</a:t>
            </a:r>
          </a:p>
          <a:p>
            <a:r>
              <a:rPr lang="en-US" sz="1500" dirty="0">
                <a:latin typeface="Courier New" panose="02070309020205020404" pitchFamily="49" charset="0"/>
                <a:cs typeface="Courier New" panose="02070309020205020404" pitchFamily="49" charset="0"/>
              </a:rPr>
              <a:t>        boiled = false;</a:t>
            </a:r>
          </a:p>
          <a:p>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public static Cauldron </a:t>
            </a:r>
            <a:r>
              <a:rPr lang="en-US" sz="1500" dirty="0" err="1" smtClean="0">
                <a:latin typeface="Courier New" panose="02070309020205020404" pitchFamily="49" charset="0"/>
                <a:cs typeface="Courier New" panose="02070309020205020404" pitchFamily="49" charset="0"/>
              </a:rPr>
              <a:t>getInstance</a:t>
            </a:r>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if (</a:t>
            </a:r>
            <a:r>
              <a:rPr lang="en-US" sz="1500" dirty="0" err="1">
                <a:latin typeface="Courier New" panose="02070309020205020404" pitchFamily="49" charset="0"/>
                <a:cs typeface="Courier New" panose="02070309020205020404" pitchFamily="49" charset="0"/>
              </a:rPr>
              <a:t>uniqueInstance</a:t>
            </a:r>
            <a:r>
              <a:rPr lang="en-US" sz="1500" dirty="0">
                <a:latin typeface="Courier New" panose="02070309020205020404" pitchFamily="49" charset="0"/>
                <a:cs typeface="Courier New" panose="02070309020205020404" pitchFamily="49" charset="0"/>
              </a:rPr>
              <a:t> == null) {</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uniqueInstance</a:t>
            </a:r>
            <a:r>
              <a:rPr lang="en-US" sz="1500" dirty="0">
                <a:latin typeface="Courier New" panose="02070309020205020404" pitchFamily="49" charset="0"/>
                <a:cs typeface="Courier New" panose="02070309020205020404" pitchFamily="49" charset="0"/>
              </a:rPr>
              <a:t> = new Cauldron</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return </a:t>
            </a:r>
            <a:r>
              <a:rPr lang="en-US" sz="1500" dirty="0" err="1">
                <a:latin typeface="Courier New" panose="02070309020205020404" pitchFamily="49" charset="0"/>
                <a:cs typeface="Courier New" panose="02070309020205020404" pitchFamily="49" charset="0"/>
              </a:rPr>
              <a:t>uniqueInstance</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public void fill() {</a:t>
            </a:r>
          </a:p>
          <a:p>
            <a:r>
              <a:rPr lang="en-US" sz="1500" dirty="0">
                <a:latin typeface="Courier New" panose="02070309020205020404" pitchFamily="49" charset="0"/>
                <a:cs typeface="Courier New" panose="02070309020205020404" pitchFamily="49" charset="0"/>
              </a:rPr>
              <a:t>        if (</a:t>
            </a:r>
            <a:r>
              <a:rPr lang="en-US" sz="1500" dirty="0" err="1">
                <a:latin typeface="Courier New" panose="02070309020205020404" pitchFamily="49" charset="0"/>
                <a:cs typeface="Courier New" panose="02070309020205020404" pitchFamily="49" charset="0"/>
              </a:rPr>
              <a:t>isEmpty</a:t>
            </a:r>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empty = false;</a:t>
            </a:r>
          </a:p>
          <a:p>
            <a:r>
              <a:rPr lang="en-US" sz="1500" dirty="0">
                <a:latin typeface="Courier New" panose="02070309020205020404" pitchFamily="49" charset="0"/>
                <a:cs typeface="Courier New" panose="02070309020205020404" pitchFamily="49" charset="0"/>
              </a:rPr>
              <a:t>            boiled = false;</a:t>
            </a:r>
          </a:p>
          <a:p>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 rest of Cauldron </a:t>
            </a:r>
            <a:r>
              <a:rPr lang="en-US" sz="1500" dirty="0" smtClean="0">
                <a:latin typeface="Courier New" panose="02070309020205020404" pitchFamily="49" charset="0"/>
                <a:cs typeface="Courier New" panose="02070309020205020404" pitchFamily="49" charset="0"/>
              </a:rPr>
              <a:t>code</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570971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
            </a:r>
            <a:br>
              <a:rPr lang="en-US" dirty="0"/>
            </a:br>
            <a:r>
              <a:rPr lang="en-US" dirty="0" smtClean="0"/>
              <a:t>Managing multiple </a:t>
            </a:r>
            <a:r>
              <a:rPr lang="en-US" dirty="0"/>
              <a:t>threads</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539552" y="1196752"/>
            <a:ext cx="8229600" cy="985664"/>
          </a:xfrm>
        </p:spPr>
        <p:txBody>
          <a:bodyPr/>
          <a:lstStyle/>
          <a:p>
            <a:r>
              <a:rPr lang="en-US" dirty="0" smtClean="0"/>
              <a:t>In case of multiple threads we can have two instantiations of the same class</a:t>
            </a:r>
            <a:endParaRPr lang="en-US" dirty="0"/>
          </a:p>
        </p:txBody>
      </p:sp>
      <p:sp>
        <p:nvSpPr>
          <p:cNvPr id="6" name="CasellaDiTesto 5"/>
          <p:cNvSpPr txBox="1"/>
          <p:nvPr/>
        </p:nvSpPr>
        <p:spPr>
          <a:xfrm>
            <a:off x="683568" y="2060848"/>
            <a:ext cx="3312368" cy="3693319"/>
          </a:xfrm>
          <a:prstGeom prst="rect">
            <a:avLst/>
          </a:prstGeom>
          <a:noFill/>
        </p:spPr>
        <p:txBody>
          <a:bodyPr wrap="square" rtlCol="0">
            <a:spAutoFit/>
          </a:bodyPr>
          <a:lstStyle/>
          <a:p>
            <a:r>
              <a:rPr lang="en-US" dirty="0" smtClean="0"/>
              <a:t>Thread 1</a:t>
            </a:r>
          </a:p>
          <a:p>
            <a:endParaRPr lang="en-US" dirty="0"/>
          </a:p>
          <a:p>
            <a:r>
              <a:rPr lang="en-US" sz="1400" dirty="0">
                <a:latin typeface="Courier New" panose="02070309020205020404" pitchFamily="49" charset="0"/>
                <a:cs typeface="Courier New" panose="02070309020205020404" pitchFamily="49" charset="0"/>
              </a:rPr>
              <a:t>public static </a:t>
            </a:r>
            <a:r>
              <a:rPr lang="en-US" sz="1400" dirty="0" smtClean="0">
                <a:latin typeface="Courier New" panose="02070309020205020404" pitchFamily="49" charset="0"/>
                <a:cs typeface="Courier New" panose="02070309020205020404" pitchFamily="49" charset="0"/>
              </a:rPr>
              <a:t>Cauldron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getInstance</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endParaRPr lang="en-US" dirty="0"/>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if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uniqueInstance</a:t>
            </a:r>
            <a:r>
              <a:rPr lang="en-US" sz="1400" dirty="0">
                <a:latin typeface="Courier New" panose="02070309020205020404" pitchFamily="49" charset="0"/>
                <a:cs typeface="Courier New" panose="02070309020205020404" pitchFamily="49" charset="0"/>
              </a:rPr>
              <a:t> == null) </a:t>
            </a:r>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smtClean="0">
                <a:latin typeface="Courier New" panose="02070309020205020404" pitchFamily="49" charset="0"/>
                <a:cs typeface="Courier New" panose="02070309020205020404" pitchFamily="49" charset="0"/>
              </a:rPr>
              <a:t>uniqueInstance</a:t>
            </a:r>
            <a:r>
              <a:rPr lang="en-US" sz="1400" dirty="0" smtClean="0">
                <a:latin typeface="Courier New" panose="02070309020205020404" pitchFamily="49" charset="0"/>
                <a:cs typeface="Courier New" panose="02070309020205020404" pitchFamily="49" charset="0"/>
              </a:rPr>
              <a:t> =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new </a:t>
            </a:r>
            <a:r>
              <a:rPr lang="en-US" sz="1400" dirty="0" smtClean="0">
                <a:latin typeface="Courier New" panose="02070309020205020404" pitchFamily="49" charset="0"/>
                <a:cs typeface="Courier New" panose="02070309020205020404" pitchFamily="49" charset="0"/>
              </a:rPr>
              <a:t>Cauldron();</a:t>
            </a:r>
          </a:p>
          <a:p>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return </a:t>
            </a:r>
            <a:r>
              <a:rPr lang="en-US" sz="1400" dirty="0" err="1">
                <a:latin typeface="Courier New" panose="02070309020205020404" pitchFamily="49" charset="0"/>
                <a:cs typeface="Courier New" panose="02070309020205020404" pitchFamily="49" charset="0"/>
              </a:rPr>
              <a:t>uniqueInstance</a:t>
            </a:r>
            <a:r>
              <a:rPr lang="en-US" sz="1400" dirty="0">
                <a:latin typeface="Courier New" panose="02070309020205020404" pitchFamily="49" charset="0"/>
                <a:cs typeface="Courier New" panose="02070309020205020404" pitchFamily="49" charset="0"/>
              </a:rPr>
              <a:t> </a:t>
            </a:r>
          </a:p>
          <a:p>
            <a:endParaRPr lang="en-US" dirty="0" smtClean="0"/>
          </a:p>
          <a:p>
            <a:endParaRPr lang="en-US" dirty="0"/>
          </a:p>
          <a:p>
            <a:endParaRPr lang="en-US" dirty="0"/>
          </a:p>
        </p:txBody>
      </p:sp>
      <p:sp>
        <p:nvSpPr>
          <p:cNvPr id="7" name="CasellaDiTesto 6"/>
          <p:cNvSpPr txBox="1"/>
          <p:nvPr/>
        </p:nvSpPr>
        <p:spPr>
          <a:xfrm>
            <a:off x="3851920" y="2060848"/>
            <a:ext cx="3384376" cy="4308872"/>
          </a:xfrm>
          <a:prstGeom prst="rect">
            <a:avLst/>
          </a:prstGeom>
          <a:noFill/>
        </p:spPr>
        <p:txBody>
          <a:bodyPr wrap="square" rtlCol="0">
            <a:spAutoFit/>
          </a:bodyPr>
          <a:lstStyle/>
          <a:p>
            <a:r>
              <a:rPr lang="en-US" dirty="0" smtClean="0"/>
              <a:t>Thread 2</a:t>
            </a:r>
          </a:p>
          <a:p>
            <a:endParaRPr lang="en-US" sz="1400" dirty="0" smtClean="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static Cauldron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getInstance</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if (</a:t>
            </a:r>
            <a:r>
              <a:rPr lang="en-US" sz="1400" dirty="0" err="1">
                <a:latin typeface="Courier New" panose="02070309020205020404" pitchFamily="49" charset="0"/>
                <a:cs typeface="Courier New" panose="02070309020205020404" pitchFamily="49" charset="0"/>
              </a:rPr>
              <a:t>uniqueInstance</a:t>
            </a:r>
            <a:r>
              <a:rPr lang="en-US" sz="1400" dirty="0">
                <a:latin typeface="Courier New" panose="02070309020205020404" pitchFamily="49" charset="0"/>
                <a:cs typeface="Courier New" panose="02070309020205020404" pitchFamily="49" charset="0"/>
              </a:rPr>
              <a:t> == null) {</a:t>
            </a: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uniqueInstance</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new Cauldron();</a:t>
            </a:r>
          </a:p>
          <a:p>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return </a:t>
            </a:r>
            <a:r>
              <a:rPr lang="en-US" sz="1400" dirty="0" err="1">
                <a:latin typeface="Courier New" panose="02070309020205020404" pitchFamily="49" charset="0"/>
                <a:cs typeface="Courier New" panose="02070309020205020404" pitchFamily="49" charset="0"/>
              </a:rPr>
              <a:t>uniqueInstance</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5142009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Dealing with multithreading</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5228624"/>
            <a:ext cx="8229600" cy="1224712"/>
          </a:xfrm>
        </p:spPr>
        <p:txBody>
          <a:bodyPr>
            <a:normAutofit/>
          </a:bodyPr>
          <a:lstStyle/>
          <a:p>
            <a:r>
              <a:rPr lang="en-US" dirty="0"/>
              <a:t>By adding the synchronized keyword to </a:t>
            </a:r>
            <a:r>
              <a:rPr lang="en-US" dirty="0" smtClean="0"/>
              <a:t> </a:t>
            </a:r>
            <a:r>
              <a:rPr lang="en-US" dirty="0" err="1" smtClean="0"/>
              <a:t>getInstance</a:t>
            </a:r>
            <a:r>
              <a:rPr lang="en-US" dirty="0"/>
              <a:t>(), we force every thread to </a:t>
            </a:r>
            <a:r>
              <a:rPr lang="en-US" dirty="0" smtClean="0"/>
              <a:t>wait </a:t>
            </a:r>
            <a:r>
              <a:rPr lang="en-US" dirty="0"/>
              <a:t>its turn before it can enter the </a:t>
            </a:r>
            <a:r>
              <a:rPr lang="en-US" dirty="0" smtClean="0"/>
              <a:t>method</a:t>
            </a:r>
            <a:r>
              <a:rPr lang="en-US" dirty="0"/>
              <a:t>. </a:t>
            </a:r>
            <a:endParaRPr lang="en-US" dirty="0" smtClean="0"/>
          </a:p>
          <a:p>
            <a:pPr lvl="1"/>
            <a:r>
              <a:rPr lang="en-US" dirty="0" smtClean="0"/>
              <a:t>Synchronizing </a:t>
            </a:r>
            <a:r>
              <a:rPr lang="en-US" dirty="0"/>
              <a:t>a method can decrease </a:t>
            </a:r>
            <a:r>
              <a:rPr lang="en-US" dirty="0" smtClean="0"/>
              <a:t>performance </a:t>
            </a:r>
            <a:r>
              <a:rPr lang="en-US" dirty="0"/>
              <a:t>by a </a:t>
            </a:r>
            <a:r>
              <a:rPr lang="en-US" dirty="0" smtClean="0"/>
              <a:t>factor of 100</a:t>
            </a:r>
            <a:endParaRPr lang="en-US" dirty="0"/>
          </a:p>
        </p:txBody>
      </p:sp>
      <p:sp>
        <p:nvSpPr>
          <p:cNvPr id="6" name="Rettangolo 5"/>
          <p:cNvSpPr/>
          <p:nvPr/>
        </p:nvSpPr>
        <p:spPr>
          <a:xfrm>
            <a:off x="467544" y="1196752"/>
            <a:ext cx="8136904" cy="4031873"/>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class Singleton {</a:t>
            </a:r>
          </a:p>
          <a:p>
            <a:r>
              <a:rPr lang="en-US" sz="1600" dirty="0">
                <a:latin typeface="Courier New" panose="02070309020205020404" pitchFamily="49" charset="0"/>
                <a:cs typeface="Courier New" panose="02070309020205020404" pitchFamily="49" charset="0"/>
              </a:rPr>
              <a:t>    private static Singleton </a:t>
            </a:r>
            <a:r>
              <a:rPr lang="en-US" sz="1600" dirty="0" err="1">
                <a:latin typeface="Courier New" panose="02070309020205020404" pitchFamily="49" charset="0"/>
                <a:cs typeface="Courier New" panose="02070309020205020404" pitchFamily="49" charset="0"/>
              </a:rPr>
              <a:t>uniqueInstance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 other useful instance variables here</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private Singleton()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static synchronized Singleton </a:t>
            </a:r>
            <a:r>
              <a:rPr lang="en-US" sz="1600" dirty="0" err="1">
                <a:latin typeface="Courier New" panose="02070309020205020404" pitchFamily="49" charset="0"/>
                <a:cs typeface="Courier New" panose="02070309020205020404" pitchFamily="49" charset="0"/>
              </a:rPr>
              <a:t>getInstance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uniqueInstance</a:t>
            </a:r>
            <a:r>
              <a:rPr lang="en-US" sz="1600" dirty="0">
                <a:latin typeface="Courier New" panose="02070309020205020404" pitchFamily="49" charset="0"/>
                <a:cs typeface="Courier New" panose="02070309020205020404" pitchFamily="49" charset="0"/>
              </a:rPr>
              <a:t> == null)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uniqueInstance</a:t>
            </a:r>
            <a:r>
              <a:rPr lang="en-US" sz="1600" dirty="0">
                <a:latin typeface="Courier New" panose="02070309020205020404" pitchFamily="49" charset="0"/>
                <a:cs typeface="Courier New" panose="02070309020205020404" pitchFamily="49" charset="0"/>
              </a:rPr>
              <a:t> = new Singleton();</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uniqueInstance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 other useful methods here</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1411075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How to improve multithreading</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777752"/>
          </a:xfrm>
        </p:spPr>
        <p:txBody>
          <a:bodyPr/>
          <a:lstStyle/>
          <a:p>
            <a:r>
              <a:rPr lang="en-US" dirty="0" smtClean="0"/>
              <a:t>Do nothing if the performance of </a:t>
            </a:r>
            <a:r>
              <a:rPr lang="en-US" dirty="0" err="1" smtClean="0"/>
              <a:t>getInstance</a:t>
            </a:r>
            <a:r>
              <a:rPr lang="en-US" dirty="0" smtClean="0"/>
              <a:t>() isn’t critical to the application.</a:t>
            </a:r>
          </a:p>
          <a:p>
            <a:r>
              <a:rPr lang="en-US" dirty="0" smtClean="0"/>
              <a:t>Move to an eagerly created instance rather than a lazily  created one.</a:t>
            </a:r>
            <a:endParaRPr lang="en-US" dirty="0"/>
          </a:p>
        </p:txBody>
      </p:sp>
      <p:sp>
        <p:nvSpPr>
          <p:cNvPr id="6" name="Rettangolo 5"/>
          <p:cNvSpPr/>
          <p:nvPr/>
        </p:nvSpPr>
        <p:spPr>
          <a:xfrm>
            <a:off x="683568" y="2780928"/>
            <a:ext cx="8064896" cy="2308324"/>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class Singleton {</a:t>
            </a:r>
          </a:p>
          <a:p>
            <a:r>
              <a:rPr lang="en-US" sz="1600" dirty="0">
                <a:latin typeface="Courier New" panose="02070309020205020404" pitchFamily="49" charset="0"/>
                <a:cs typeface="Courier New" panose="02070309020205020404" pitchFamily="49" charset="0"/>
              </a:rPr>
              <a:t>    private static Singleton </a:t>
            </a:r>
            <a:r>
              <a:rPr lang="en-US" sz="1600" dirty="0" err="1">
                <a:latin typeface="Courier New" panose="02070309020205020404" pitchFamily="49" charset="0"/>
                <a:cs typeface="Courier New" panose="02070309020205020404" pitchFamily="49" charset="0"/>
              </a:rPr>
              <a:t>uniqueInstance</a:t>
            </a:r>
            <a:r>
              <a:rPr lang="en-US" sz="1600" dirty="0">
                <a:latin typeface="Courier New" panose="02070309020205020404" pitchFamily="49" charset="0"/>
                <a:cs typeface="Courier New" panose="02070309020205020404" pitchFamily="49" charset="0"/>
              </a:rPr>
              <a:t> = new Singleton();</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private Singleton()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static Singleton </a:t>
            </a:r>
            <a:r>
              <a:rPr lang="en-US" sz="1600" dirty="0" err="1">
                <a:latin typeface="Courier New" panose="02070309020205020404" pitchFamily="49" charset="0"/>
                <a:cs typeface="Courier New" panose="02070309020205020404" pitchFamily="49" charset="0"/>
              </a:rPr>
              <a:t>getInstance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uniqueInstance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
        <p:nvSpPr>
          <p:cNvPr id="7" name="Rettangolo 6"/>
          <p:cNvSpPr/>
          <p:nvPr/>
        </p:nvSpPr>
        <p:spPr>
          <a:xfrm>
            <a:off x="4176464" y="4581128"/>
            <a:ext cx="4572000" cy="1754326"/>
          </a:xfrm>
          <a:prstGeom prst="rect">
            <a:avLst/>
          </a:prstGeom>
        </p:spPr>
        <p:txBody>
          <a:bodyPr>
            <a:spAutoFit/>
          </a:bodyPr>
          <a:lstStyle/>
          <a:p>
            <a:r>
              <a:rPr lang="en-US" dirty="0"/>
              <a:t>W</a:t>
            </a:r>
            <a:r>
              <a:rPr lang="en-US" dirty="0" smtClean="0"/>
              <a:t>e </a:t>
            </a:r>
            <a:r>
              <a:rPr lang="en-US" dirty="0"/>
              <a:t>rely on the JVM to create the unique instance </a:t>
            </a:r>
            <a:r>
              <a:rPr lang="en-US" dirty="0" smtClean="0"/>
              <a:t>of the </a:t>
            </a:r>
            <a:r>
              <a:rPr lang="en-US" dirty="0"/>
              <a:t>Singleton </a:t>
            </a:r>
            <a:r>
              <a:rPr lang="en-US" dirty="0" smtClean="0"/>
              <a:t>when </a:t>
            </a:r>
            <a:r>
              <a:rPr lang="en-US" dirty="0"/>
              <a:t>the class is loaded. </a:t>
            </a:r>
            <a:endParaRPr lang="en-US" dirty="0" smtClean="0"/>
          </a:p>
          <a:p>
            <a:r>
              <a:rPr lang="en-US" dirty="0" smtClean="0"/>
              <a:t>The </a:t>
            </a:r>
            <a:r>
              <a:rPr lang="en-US" dirty="0"/>
              <a:t>JVM guarantees that the instance will be created </a:t>
            </a:r>
            <a:r>
              <a:rPr lang="en-US" dirty="0" smtClean="0"/>
              <a:t>before any </a:t>
            </a:r>
            <a:r>
              <a:rPr lang="en-US" dirty="0"/>
              <a:t>thread accesses the static </a:t>
            </a:r>
            <a:r>
              <a:rPr lang="en-US" dirty="0" err="1"/>
              <a:t>uniqueInstance</a:t>
            </a:r>
            <a:r>
              <a:rPr lang="en-US" dirty="0"/>
              <a:t> variable. </a:t>
            </a:r>
          </a:p>
        </p:txBody>
      </p:sp>
    </p:spTree>
    <p:extLst>
      <p:ext uri="{BB962C8B-B14F-4D97-AF65-F5344CB8AC3E}">
        <p14:creationId xmlns:p14="http://schemas.microsoft.com/office/powerpoint/2010/main" val="371194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Organizing the Catalog- </a:t>
            </a:r>
            <a:r>
              <a:rPr lang="en-US" dirty="0" err="1" smtClean="0"/>
              <a:t>GoF</a:t>
            </a:r>
            <a:r>
              <a:rPr lang="en-US" dirty="0" smtClean="0"/>
              <a:t>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a:t>Class Patterns describe how relationships between </a:t>
            </a:r>
            <a:r>
              <a:rPr lang="en-US" dirty="0" smtClean="0"/>
              <a:t>classes </a:t>
            </a:r>
            <a:r>
              <a:rPr lang="en-US" dirty="0"/>
              <a:t>are defined via inheritance. Relationships in </a:t>
            </a:r>
            <a:r>
              <a:rPr lang="en-US" dirty="0" smtClean="0"/>
              <a:t>class </a:t>
            </a:r>
            <a:r>
              <a:rPr lang="en-US" dirty="0"/>
              <a:t>patterns are established at compile time</a:t>
            </a:r>
            <a:r>
              <a:rPr lang="en-US" dirty="0" smtClean="0"/>
              <a:t>.</a:t>
            </a:r>
          </a:p>
          <a:p>
            <a:r>
              <a:rPr lang="en-US" dirty="0"/>
              <a:t>Object Patterns describe </a:t>
            </a:r>
            <a:r>
              <a:rPr lang="en-US" dirty="0" smtClean="0"/>
              <a:t>relationships </a:t>
            </a:r>
            <a:r>
              <a:rPr lang="en-US" dirty="0"/>
              <a:t>between objects </a:t>
            </a:r>
            <a:r>
              <a:rPr lang="en-US" dirty="0" smtClean="0"/>
              <a:t>and </a:t>
            </a:r>
            <a:r>
              <a:rPr lang="en-US" dirty="0"/>
              <a:t>are primarily defined by </a:t>
            </a:r>
            <a:r>
              <a:rPr lang="en-US" dirty="0" smtClean="0"/>
              <a:t>composition</a:t>
            </a:r>
            <a:r>
              <a:rPr lang="en-US" dirty="0"/>
              <a:t>. Relationships in </a:t>
            </a:r>
            <a:r>
              <a:rPr lang="en-US" dirty="0" smtClean="0"/>
              <a:t>object </a:t>
            </a:r>
            <a:r>
              <a:rPr lang="en-US" dirty="0"/>
              <a:t>patterns are typically </a:t>
            </a:r>
            <a:r>
              <a:rPr lang="en-US" dirty="0" smtClean="0"/>
              <a:t>created </a:t>
            </a:r>
            <a:r>
              <a:rPr lang="en-US" dirty="0"/>
              <a:t>at runtime and are </a:t>
            </a:r>
            <a:r>
              <a:rPr lang="en-US" dirty="0" smtClean="0"/>
              <a:t>more </a:t>
            </a:r>
            <a:r>
              <a:rPr lang="en-US" dirty="0"/>
              <a:t>dynamic and flexible.</a:t>
            </a:r>
          </a:p>
        </p:txBody>
      </p:sp>
    </p:spTree>
    <p:extLst>
      <p:ext uri="{BB962C8B-B14F-4D97-AF65-F5344CB8AC3E}">
        <p14:creationId xmlns:p14="http://schemas.microsoft.com/office/powerpoint/2010/main" val="29231676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How to improve </a:t>
            </a:r>
            <a:r>
              <a:rPr lang="en-US" dirty="0" smtClean="0"/>
              <a:t>multithreading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697632"/>
          </a:xfrm>
        </p:spPr>
        <p:txBody>
          <a:bodyPr>
            <a:normAutofit lnSpcReduction="10000"/>
          </a:bodyPr>
          <a:lstStyle/>
          <a:p>
            <a:r>
              <a:rPr lang="en-US" dirty="0"/>
              <a:t>Use  “double-checked locking” to reduce the use of </a:t>
            </a:r>
            <a:r>
              <a:rPr lang="en-US" dirty="0" smtClean="0"/>
              <a:t>synchronization </a:t>
            </a:r>
            <a:r>
              <a:rPr lang="en-US" dirty="0"/>
              <a:t>in </a:t>
            </a:r>
            <a:r>
              <a:rPr lang="en-US" dirty="0" err="1"/>
              <a:t>getInstance</a:t>
            </a:r>
            <a:r>
              <a:rPr lang="en-US" dirty="0"/>
              <a:t>().</a:t>
            </a:r>
          </a:p>
        </p:txBody>
      </p:sp>
      <p:sp>
        <p:nvSpPr>
          <p:cNvPr id="6" name="Rettangolo 5"/>
          <p:cNvSpPr/>
          <p:nvPr/>
        </p:nvSpPr>
        <p:spPr>
          <a:xfrm>
            <a:off x="755576" y="1916832"/>
            <a:ext cx="7920880" cy="4031873"/>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class Singleton {</a:t>
            </a:r>
          </a:p>
          <a:p>
            <a:r>
              <a:rPr lang="en-US" sz="1600" dirty="0">
                <a:latin typeface="Courier New" panose="02070309020205020404" pitchFamily="49" charset="0"/>
                <a:cs typeface="Courier New" panose="02070309020205020404" pitchFamily="49" charset="0"/>
              </a:rPr>
              <a:t>    private volatile static Singleton </a:t>
            </a:r>
            <a:r>
              <a:rPr lang="en-US" sz="1600" dirty="0" err="1">
                <a:latin typeface="Courier New" panose="02070309020205020404" pitchFamily="49" charset="0"/>
                <a:cs typeface="Courier New" panose="02070309020205020404" pitchFamily="49" charset="0"/>
              </a:rPr>
              <a:t>uniqueInstance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private Singleton()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static Singleton </a:t>
            </a:r>
            <a:r>
              <a:rPr lang="en-US" sz="1600" dirty="0" err="1">
                <a:latin typeface="Courier New" panose="02070309020205020404" pitchFamily="49" charset="0"/>
                <a:cs typeface="Courier New" panose="02070309020205020404" pitchFamily="49" charset="0"/>
              </a:rPr>
              <a:t>getInstance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uniqueInstance</a:t>
            </a:r>
            <a:r>
              <a:rPr lang="en-US" sz="1600" dirty="0">
                <a:latin typeface="Courier New" panose="02070309020205020404" pitchFamily="49" charset="0"/>
                <a:cs typeface="Courier New" panose="02070309020205020404" pitchFamily="49" charset="0"/>
              </a:rPr>
              <a:t> == null) {</a:t>
            </a:r>
          </a:p>
          <a:p>
            <a:r>
              <a:rPr lang="en-US" sz="1600" dirty="0">
                <a:latin typeface="Courier New" panose="02070309020205020404" pitchFamily="49" charset="0"/>
                <a:cs typeface="Courier New" panose="02070309020205020404" pitchFamily="49" charset="0"/>
              </a:rPr>
              <a:t>            synchronized (</a:t>
            </a:r>
            <a:r>
              <a:rPr lang="en-US" sz="1600" dirty="0" err="1">
                <a:latin typeface="Courier New" panose="02070309020205020404" pitchFamily="49" charset="0"/>
                <a:cs typeface="Courier New" panose="02070309020205020404" pitchFamily="49" charset="0"/>
              </a:rPr>
              <a:t>Singleton.class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uniqueInstance</a:t>
            </a:r>
            <a:r>
              <a:rPr lang="en-US" sz="1600" dirty="0">
                <a:latin typeface="Courier New" panose="02070309020205020404" pitchFamily="49" charset="0"/>
                <a:cs typeface="Courier New" panose="02070309020205020404" pitchFamily="49" charset="0"/>
              </a:rPr>
              <a:t> == null)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uniqueInstance</a:t>
            </a:r>
            <a:r>
              <a:rPr lang="en-US" sz="1600" dirty="0">
                <a:latin typeface="Courier New" panose="02070309020205020404" pitchFamily="49" charset="0"/>
                <a:cs typeface="Courier New" panose="02070309020205020404" pitchFamily="49" charset="0"/>
              </a:rPr>
              <a:t> = new Singleton();</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uniqueInstance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
        <p:nvSpPr>
          <p:cNvPr id="7" name="Rettangolo 6"/>
          <p:cNvSpPr/>
          <p:nvPr/>
        </p:nvSpPr>
        <p:spPr>
          <a:xfrm>
            <a:off x="5652119" y="4509120"/>
            <a:ext cx="3464067" cy="1477328"/>
          </a:xfrm>
          <a:prstGeom prst="rect">
            <a:avLst/>
          </a:prstGeom>
        </p:spPr>
        <p:txBody>
          <a:bodyPr wrap="square">
            <a:spAutoFit/>
          </a:bodyPr>
          <a:lstStyle/>
          <a:p>
            <a:r>
              <a:rPr lang="en-US" dirty="0"/>
              <a:t>The volatile keyword ensures that multiple threads handle the </a:t>
            </a:r>
            <a:r>
              <a:rPr lang="en-US" dirty="0" err="1"/>
              <a:t>uniqueInstance</a:t>
            </a:r>
            <a:r>
              <a:rPr lang="en-US" dirty="0"/>
              <a:t> variable correctly when it is being initialized to the Singleton instance.</a:t>
            </a:r>
          </a:p>
        </p:txBody>
      </p:sp>
    </p:spTree>
    <p:extLst>
      <p:ext uri="{BB962C8B-B14F-4D97-AF65-F5344CB8AC3E}">
        <p14:creationId xmlns:p14="http://schemas.microsoft.com/office/powerpoint/2010/main" val="12352419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Singleton Pattern defined</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92500"/>
          </a:bodyPr>
          <a:lstStyle/>
          <a:p>
            <a:r>
              <a:rPr lang="en-US" dirty="0"/>
              <a:t>The Singleton Pattern ensures a class has only one </a:t>
            </a:r>
            <a:r>
              <a:rPr lang="en-US" dirty="0" smtClean="0"/>
              <a:t>instance</a:t>
            </a:r>
            <a:r>
              <a:rPr lang="en-US" dirty="0"/>
              <a:t>, and provides a global point </a:t>
            </a:r>
            <a:r>
              <a:rPr lang="en-US" dirty="0" smtClean="0"/>
              <a:t>of </a:t>
            </a:r>
            <a:r>
              <a:rPr lang="en-US" dirty="0"/>
              <a:t>access to it</a:t>
            </a:r>
            <a:r>
              <a:rPr lang="en-US" dirty="0" smtClean="0"/>
              <a:t>.</a:t>
            </a:r>
          </a:p>
          <a:p>
            <a:r>
              <a:rPr lang="en-US" dirty="0"/>
              <a:t>The Singleton Pattern </a:t>
            </a:r>
            <a:r>
              <a:rPr lang="en-US" dirty="0" smtClean="0"/>
              <a:t> ensures </a:t>
            </a:r>
            <a:r>
              <a:rPr lang="en-US" dirty="0"/>
              <a:t>you have at most </a:t>
            </a:r>
            <a:r>
              <a:rPr lang="en-US" dirty="0" smtClean="0"/>
              <a:t>one </a:t>
            </a:r>
            <a:r>
              <a:rPr lang="en-US" dirty="0"/>
              <a:t>instance of a class in </a:t>
            </a:r>
            <a:r>
              <a:rPr lang="en-US" dirty="0" smtClean="0"/>
              <a:t>your </a:t>
            </a:r>
            <a:r>
              <a:rPr lang="en-US" dirty="0"/>
              <a:t>application.</a:t>
            </a:r>
          </a:p>
          <a:p>
            <a:r>
              <a:rPr lang="en-US" dirty="0" smtClean="0"/>
              <a:t>The </a:t>
            </a:r>
            <a:r>
              <a:rPr lang="en-US" dirty="0"/>
              <a:t>Singleton Pattern also </a:t>
            </a:r>
            <a:r>
              <a:rPr lang="en-US" dirty="0" smtClean="0"/>
              <a:t>provides </a:t>
            </a:r>
            <a:r>
              <a:rPr lang="en-US" dirty="0"/>
              <a:t>a global access </a:t>
            </a:r>
            <a:r>
              <a:rPr lang="en-US" dirty="0" smtClean="0"/>
              <a:t>point </a:t>
            </a:r>
            <a:r>
              <a:rPr lang="en-US" dirty="0"/>
              <a:t>to that instance</a:t>
            </a:r>
            <a:r>
              <a:rPr lang="en-US" dirty="0" smtClean="0"/>
              <a:t>. </a:t>
            </a:r>
            <a:r>
              <a:rPr lang="en-US" dirty="0"/>
              <a:t> </a:t>
            </a:r>
          </a:p>
          <a:p>
            <a:r>
              <a:rPr lang="en-US" dirty="0" smtClean="0"/>
              <a:t>Java’s </a:t>
            </a:r>
            <a:r>
              <a:rPr lang="en-US" dirty="0"/>
              <a:t>implementation </a:t>
            </a:r>
            <a:r>
              <a:rPr lang="en-US" dirty="0" smtClean="0"/>
              <a:t>of </a:t>
            </a:r>
            <a:r>
              <a:rPr lang="en-US" dirty="0"/>
              <a:t>the Singleton Pattern </a:t>
            </a:r>
            <a:r>
              <a:rPr lang="en-US" dirty="0" smtClean="0"/>
              <a:t>makes </a:t>
            </a:r>
            <a:r>
              <a:rPr lang="en-US" dirty="0"/>
              <a:t>use of a private </a:t>
            </a:r>
            <a:r>
              <a:rPr lang="en-US" dirty="0" smtClean="0"/>
              <a:t>constructor</a:t>
            </a:r>
            <a:r>
              <a:rPr lang="en-US" dirty="0"/>
              <a:t>, a static </a:t>
            </a:r>
            <a:r>
              <a:rPr lang="en-US" dirty="0" smtClean="0"/>
              <a:t>method </a:t>
            </a:r>
            <a:r>
              <a:rPr lang="en-US" dirty="0"/>
              <a:t>combined with  a </a:t>
            </a:r>
            <a:r>
              <a:rPr lang="en-US" dirty="0" smtClean="0"/>
              <a:t>static </a:t>
            </a:r>
            <a:r>
              <a:rPr lang="en-US" dirty="0"/>
              <a:t>variable.</a:t>
            </a:r>
          </a:p>
          <a:p>
            <a:r>
              <a:rPr lang="en-US" dirty="0"/>
              <a:t> </a:t>
            </a:r>
            <a:r>
              <a:rPr lang="en-US" dirty="0" smtClean="0"/>
              <a:t>Examine </a:t>
            </a:r>
            <a:r>
              <a:rPr lang="en-US" dirty="0"/>
              <a:t>your performance </a:t>
            </a:r>
            <a:r>
              <a:rPr lang="en-US" dirty="0" smtClean="0"/>
              <a:t>and </a:t>
            </a:r>
            <a:r>
              <a:rPr lang="en-US" dirty="0"/>
              <a:t>resource constraints </a:t>
            </a:r>
            <a:r>
              <a:rPr lang="en-US" dirty="0" smtClean="0"/>
              <a:t>and </a:t>
            </a:r>
            <a:r>
              <a:rPr lang="en-US" dirty="0"/>
              <a:t>carefully choose an </a:t>
            </a:r>
            <a:r>
              <a:rPr lang="en-US" dirty="0" smtClean="0"/>
              <a:t>appropriate </a:t>
            </a:r>
            <a:r>
              <a:rPr lang="en-US" dirty="0"/>
              <a:t>Singleton </a:t>
            </a:r>
            <a:r>
              <a:rPr lang="en-US" dirty="0" smtClean="0"/>
              <a:t>implementation </a:t>
            </a:r>
            <a:r>
              <a:rPr lang="en-US" dirty="0"/>
              <a:t>for  </a:t>
            </a:r>
            <a:r>
              <a:rPr lang="en-US" dirty="0" smtClean="0"/>
              <a:t>multithreaded applications.</a:t>
            </a:r>
            <a:endParaRPr lang="en-US" dirty="0"/>
          </a:p>
          <a:p>
            <a:pPr lvl="1"/>
            <a:r>
              <a:rPr lang="en-US" dirty="0" smtClean="0"/>
              <a:t>Be </a:t>
            </a:r>
            <a:r>
              <a:rPr lang="en-US" dirty="0"/>
              <a:t>careful if you are using </a:t>
            </a:r>
            <a:r>
              <a:rPr lang="en-US" dirty="0" smtClean="0"/>
              <a:t>multiple </a:t>
            </a:r>
            <a:r>
              <a:rPr lang="en-US" dirty="0"/>
              <a:t>class loaders; this </a:t>
            </a:r>
            <a:r>
              <a:rPr lang="en-US" dirty="0" smtClean="0"/>
              <a:t>could </a:t>
            </a:r>
            <a:r>
              <a:rPr lang="en-US" dirty="0"/>
              <a:t>defeat the Singleton </a:t>
            </a:r>
            <a:r>
              <a:rPr lang="en-US" dirty="0" smtClean="0"/>
              <a:t>implementation </a:t>
            </a:r>
            <a:r>
              <a:rPr lang="en-US" dirty="0"/>
              <a:t>and result </a:t>
            </a:r>
            <a:r>
              <a:rPr lang="en-US" dirty="0" smtClean="0"/>
              <a:t>in </a:t>
            </a:r>
            <a:r>
              <a:rPr lang="en-US" dirty="0"/>
              <a:t>multiple instances.</a:t>
            </a:r>
          </a:p>
          <a:p>
            <a:endParaRPr lang="en-US" dirty="0"/>
          </a:p>
        </p:txBody>
      </p:sp>
    </p:spTree>
    <p:extLst>
      <p:ext uri="{BB962C8B-B14F-4D97-AF65-F5344CB8AC3E}">
        <p14:creationId xmlns:p14="http://schemas.microsoft.com/office/powerpoint/2010/main" val="7655758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a:t>
            </a:r>
            <a:r>
              <a:rPr lang="en-US" dirty="0"/>
              <a:t>Command Pattern</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smtClean="0"/>
              <a:t>The Command Pattern allows us to </a:t>
            </a:r>
            <a:r>
              <a:rPr lang="en-US" dirty="0"/>
              <a:t>encapsulate method invocation. </a:t>
            </a:r>
          </a:p>
          <a:p>
            <a:pPr lvl="1"/>
            <a:r>
              <a:rPr lang="en-US" dirty="0" smtClean="0"/>
              <a:t>By  encapsulating </a:t>
            </a:r>
            <a:r>
              <a:rPr lang="en-US" dirty="0"/>
              <a:t>method invocation, we can crystallize pieces of computation so that </a:t>
            </a:r>
            <a:r>
              <a:rPr lang="en-US" dirty="0" smtClean="0"/>
              <a:t>the </a:t>
            </a:r>
            <a:r>
              <a:rPr lang="en-US" dirty="0"/>
              <a:t>object invoking the computation doesn’t need to worry about how to do </a:t>
            </a:r>
            <a:r>
              <a:rPr lang="en-US" dirty="0" smtClean="0"/>
              <a:t>things. </a:t>
            </a:r>
          </a:p>
          <a:p>
            <a:pPr lvl="1"/>
            <a:r>
              <a:rPr lang="en-US" dirty="0" smtClean="0"/>
              <a:t>We </a:t>
            </a:r>
            <a:r>
              <a:rPr lang="en-US" dirty="0"/>
              <a:t>can also do some wickedly smart </a:t>
            </a:r>
            <a:r>
              <a:rPr lang="en-US" dirty="0" smtClean="0"/>
              <a:t>things </a:t>
            </a:r>
            <a:r>
              <a:rPr lang="en-US" dirty="0"/>
              <a:t>with these encapsulated method invocations, like save them away for logging </a:t>
            </a:r>
            <a:r>
              <a:rPr lang="en-US" dirty="0" smtClean="0"/>
              <a:t> or </a:t>
            </a:r>
            <a:r>
              <a:rPr lang="en-US" dirty="0"/>
              <a:t>reuse them to implement undo in our code. </a:t>
            </a:r>
          </a:p>
        </p:txBody>
      </p:sp>
    </p:spTree>
    <p:extLst>
      <p:ext uri="{BB962C8B-B14F-4D97-AF65-F5344CB8AC3E}">
        <p14:creationId xmlns:p14="http://schemas.microsoft.com/office/powerpoint/2010/main" val="19576429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Command </a:t>
            </a:r>
            <a:r>
              <a:rPr lang="en-US" dirty="0" smtClean="0"/>
              <a:t>Pattern - motivation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625624"/>
          </a:xfrm>
        </p:spPr>
        <p:txBody>
          <a:bodyPr/>
          <a:lstStyle/>
          <a:p>
            <a:r>
              <a:rPr lang="en-US" dirty="0" smtClean="0"/>
              <a:t>Let us think to be in a restaurant</a:t>
            </a:r>
            <a:endParaRPr lang="en-US" dirty="0"/>
          </a:p>
        </p:txBody>
      </p:sp>
      <p:sp>
        <p:nvSpPr>
          <p:cNvPr id="6" name="Ovale 5"/>
          <p:cNvSpPr/>
          <p:nvPr/>
        </p:nvSpPr>
        <p:spPr>
          <a:xfrm>
            <a:off x="1115616" y="2348880"/>
            <a:ext cx="1224136"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7" name="Ovale 6"/>
          <p:cNvSpPr/>
          <p:nvPr/>
        </p:nvSpPr>
        <p:spPr>
          <a:xfrm>
            <a:off x="5156448" y="2204864"/>
            <a:ext cx="1296144" cy="12241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Waiter</a:t>
            </a:r>
            <a:endParaRPr lang="en-US" dirty="0"/>
          </a:p>
        </p:txBody>
      </p:sp>
      <p:sp>
        <p:nvSpPr>
          <p:cNvPr id="8" name="Ovale 7"/>
          <p:cNvSpPr/>
          <p:nvPr/>
        </p:nvSpPr>
        <p:spPr>
          <a:xfrm>
            <a:off x="3860304" y="4293096"/>
            <a:ext cx="1296144" cy="12241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Cook</a:t>
            </a:r>
            <a:endParaRPr lang="en-US" dirty="0"/>
          </a:p>
        </p:txBody>
      </p:sp>
      <p:cxnSp>
        <p:nvCxnSpPr>
          <p:cNvPr id="10" name="Connettore 7 9"/>
          <p:cNvCxnSpPr>
            <a:stCxn id="6" idx="7"/>
            <a:endCxn id="7" idx="1"/>
          </p:cNvCxnSpPr>
          <p:nvPr/>
        </p:nvCxnSpPr>
        <p:spPr>
          <a:xfrm rot="5400000" flipH="1" flipV="1">
            <a:off x="3686637" y="857979"/>
            <a:ext cx="133470" cy="3185783"/>
          </a:xfrm>
          <a:prstGeom prst="curvedConnector3">
            <a:avLst>
              <a:gd name="adj1" fmla="val 40559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7 10"/>
          <p:cNvCxnSpPr>
            <a:endCxn id="8" idx="6"/>
          </p:cNvCxnSpPr>
          <p:nvPr/>
        </p:nvCxnSpPr>
        <p:spPr>
          <a:xfrm rot="5400000">
            <a:off x="4729270" y="3864871"/>
            <a:ext cx="1467471" cy="613114"/>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1475656" y="4437112"/>
            <a:ext cx="936104"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a:t>
            </a:r>
            <a:endParaRPr lang="en-US" dirty="0"/>
          </a:p>
        </p:txBody>
      </p:sp>
      <p:cxnSp>
        <p:nvCxnSpPr>
          <p:cNvPr id="16" name="Connettore 7 15"/>
          <p:cNvCxnSpPr>
            <a:stCxn id="8" idx="3"/>
            <a:endCxn id="15" idx="2"/>
          </p:cNvCxnSpPr>
          <p:nvPr/>
        </p:nvCxnSpPr>
        <p:spPr>
          <a:xfrm rot="5400000" flipH="1">
            <a:off x="2780515" y="4068357"/>
            <a:ext cx="432797" cy="2106412"/>
          </a:xfrm>
          <a:prstGeom prst="curvedConnector3">
            <a:avLst>
              <a:gd name="adj1" fmla="val -9424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CasellaDiTesto 18"/>
          <p:cNvSpPr txBox="1"/>
          <p:nvPr/>
        </p:nvSpPr>
        <p:spPr>
          <a:xfrm>
            <a:off x="3052474" y="2164214"/>
            <a:ext cx="700898" cy="369332"/>
          </a:xfrm>
          <a:prstGeom prst="rect">
            <a:avLst/>
          </a:prstGeom>
          <a:noFill/>
        </p:spPr>
        <p:txBody>
          <a:bodyPr wrap="none" rtlCol="0">
            <a:spAutoFit/>
          </a:bodyPr>
          <a:lstStyle/>
          <a:p>
            <a:r>
              <a:rPr lang="en-US" dirty="0" smtClean="0"/>
              <a:t>order</a:t>
            </a:r>
            <a:endParaRPr lang="en-US" dirty="0"/>
          </a:p>
        </p:txBody>
      </p:sp>
      <p:sp>
        <p:nvSpPr>
          <p:cNvPr id="20" name="CasellaDiTesto 19"/>
          <p:cNvSpPr txBox="1"/>
          <p:nvPr/>
        </p:nvSpPr>
        <p:spPr>
          <a:xfrm>
            <a:off x="5769563" y="4252446"/>
            <a:ext cx="700898" cy="369332"/>
          </a:xfrm>
          <a:prstGeom prst="rect">
            <a:avLst/>
          </a:prstGeom>
          <a:noFill/>
        </p:spPr>
        <p:txBody>
          <a:bodyPr wrap="none" rtlCol="0">
            <a:spAutoFit/>
          </a:bodyPr>
          <a:lstStyle/>
          <a:p>
            <a:r>
              <a:rPr lang="en-US" dirty="0" smtClean="0"/>
              <a:t>order</a:t>
            </a:r>
            <a:endParaRPr lang="en-US" dirty="0"/>
          </a:p>
        </p:txBody>
      </p:sp>
    </p:spTree>
    <p:extLst>
      <p:ext uri="{BB962C8B-B14F-4D97-AF65-F5344CB8AC3E}">
        <p14:creationId xmlns:p14="http://schemas.microsoft.com/office/powerpoint/2010/main" val="41996224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Command </a:t>
            </a:r>
            <a:r>
              <a:rPr lang="en-US" dirty="0" smtClean="0"/>
              <a:t>Pattern – overview</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625624"/>
          </a:xfrm>
        </p:spPr>
        <p:txBody>
          <a:bodyPr/>
          <a:lstStyle/>
          <a:p>
            <a:r>
              <a:rPr lang="en-US" dirty="0" smtClean="0"/>
              <a:t>Let us think to be in a restaurant</a:t>
            </a:r>
            <a:endParaRPr lang="en-US" dirty="0"/>
          </a:p>
        </p:txBody>
      </p:sp>
      <p:sp>
        <p:nvSpPr>
          <p:cNvPr id="6" name="Ovale 5"/>
          <p:cNvSpPr/>
          <p:nvPr/>
        </p:nvSpPr>
        <p:spPr>
          <a:xfrm>
            <a:off x="736183" y="1912948"/>
            <a:ext cx="1224136"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7" name="Ovale 6"/>
          <p:cNvSpPr/>
          <p:nvPr/>
        </p:nvSpPr>
        <p:spPr>
          <a:xfrm>
            <a:off x="6633484" y="2533546"/>
            <a:ext cx="1296144" cy="12241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Waiter</a:t>
            </a:r>
            <a:endParaRPr lang="en-US" dirty="0"/>
          </a:p>
        </p:txBody>
      </p:sp>
      <p:sp>
        <p:nvSpPr>
          <p:cNvPr id="8" name="Ovale 7"/>
          <p:cNvSpPr/>
          <p:nvPr/>
        </p:nvSpPr>
        <p:spPr>
          <a:xfrm>
            <a:off x="3878632" y="5301208"/>
            <a:ext cx="1296144" cy="12241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Cook</a:t>
            </a:r>
            <a:endParaRPr lang="en-US" dirty="0"/>
          </a:p>
        </p:txBody>
      </p:sp>
      <p:cxnSp>
        <p:nvCxnSpPr>
          <p:cNvPr id="10" name="Connettore 7 9"/>
          <p:cNvCxnSpPr>
            <a:stCxn id="6" idx="7"/>
            <a:endCxn id="15" idx="0"/>
          </p:cNvCxnSpPr>
          <p:nvPr/>
        </p:nvCxnSpPr>
        <p:spPr>
          <a:xfrm rot="5400000" flipH="1" flipV="1">
            <a:off x="3531014" y="288151"/>
            <a:ext cx="43557" cy="3543488"/>
          </a:xfrm>
          <a:prstGeom prst="curvedConnector3">
            <a:avLst>
              <a:gd name="adj1" fmla="val 912196"/>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7 10"/>
          <p:cNvCxnSpPr>
            <a:stCxn id="15" idx="3"/>
            <a:endCxn id="7" idx="1"/>
          </p:cNvCxnSpPr>
          <p:nvPr/>
        </p:nvCxnSpPr>
        <p:spPr>
          <a:xfrm>
            <a:off x="5792588" y="2272142"/>
            <a:ext cx="1030712" cy="440675"/>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4856484" y="2038116"/>
            <a:ext cx="936104"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a:t>
            </a:r>
            <a:endParaRPr lang="en-US" dirty="0"/>
          </a:p>
        </p:txBody>
      </p:sp>
      <p:sp>
        <p:nvSpPr>
          <p:cNvPr id="19" name="CasellaDiTesto 18"/>
          <p:cNvSpPr txBox="1"/>
          <p:nvPr/>
        </p:nvSpPr>
        <p:spPr>
          <a:xfrm>
            <a:off x="2555776" y="1775454"/>
            <a:ext cx="1461106" cy="369332"/>
          </a:xfrm>
          <a:prstGeom prst="rect">
            <a:avLst/>
          </a:prstGeom>
          <a:noFill/>
        </p:spPr>
        <p:txBody>
          <a:bodyPr wrap="none" rtlCol="0">
            <a:spAutoFit/>
          </a:bodyPr>
          <a:lstStyle/>
          <a:p>
            <a:r>
              <a:rPr lang="en-US" dirty="0" err="1" smtClean="0"/>
              <a:t>createOrder</a:t>
            </a:r>
            <a:r>
              <a:rPr lang="en-US" dirty="0" smtClean="0"/>
              <a:t>()</a:t>
            </a:r>
            <a:endParaRPr lang="en-US" dirty="0"/>
          </a:p>
        </p:txBody>
      </p:sp>
      <p:sp>
        <p:nvSpPr>
          <p:cNvPr id="20" name="CasellaDiTesto 19"/>
          <p:cNvSpPr txBox="1"/>
          <p:nvPr/>
        </p:nvSpPr>
        <p:spPr>
          <a:xfrm>
            <a:off x="6896417" y="4140942"/>
            <a:ext cx="1111266" cy="369332"/>
          </a:xfrm>
          <a:prstGeom prst="rect">
            <a:avLst/>
          </a:prstGeom>
          <a:noFill/>
        </p:spPr>
        <p:txBody>
          <a:bodyPr wrap="none" rtlCol="0">
            <a:spAutoFit/>
          </a:bodyPr>
          <a:lstStyle/>
          <a:p>
            <a:r>
              <a:rPr lang="en-US" dirty="0" err="1" smtClean="0"/>
              <a:t>orderUp</a:t>
            </a:r>
            <a:r>
              <a:rPr lang="en-US" dirty="0" smtClean="0"/>
              <a:t>()</a:t>
            </a:r>
            <a:endParaRPr lang="en-US" dirty="0"/>
          </a:p>
        </p:txBody>
      </p:sp>
      <p:sp>
        <p:nvSpPr>
          <p:cNvPr id="21" name="CasellaDiTesto 20"/>
          <p:cNvSpPr txBox="1"/>
          <p:nvPr/>
        </p:nvSpPr>
        <p:spPr>
          <a:xfrm>
            <a:off x="5553978" y="2411596"/>
            <a:ext cx="1269322" cy="369332"/>
          </a:xfrm>
          <a:prstGeom prst="rect">
            <a:avLst/>
          </a:prstGeom>
          <a:noFill/>
        </p:spPr>
        <p:txBody>
          <a:bodyPr wrap="none" rtlCol="0">
            <a:spAutoFit/>
          </a:bodyPr>
          <a:lstStyle/>
          <a:p>
            <a:r>
              <a:rPr lang="en-US" dirty="0" err="1" smtClean="0"/>
              <a:t>takeOrder</a:t>
            </a:r>
            <a:r>
              <a:rPr lang="en-US" dirty="0" smtClean="0"/>
              <a:t>()</a:t>
            </a:r>
            <a:endParaRPr lang="en-US" dirty="0"/>
          </a:p>
        </p:txBody>
      </p:sp>
      <p:sp>
        <p:nvSpPr>
          <p:cNvPr id="22" name="Rettangolo 21"/>
          <p:cNvSpPr/>
          <p:nvPr/>
        </p:nvSpPr>
        <p:spPr>
          <a:xfrm>
            <a:off x="7164288" y="4838780"/>
            <a:ext cx="936104"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a:t>
            </a:r>
            <a:endParaRPr lang="en-US" dirty="0"/>
          </a:p>
        </p:txBody>
      </p:sp>
      <p:cxnSp>
        <p:nvCxnSpPr>
          <p:cNvPr id="23" name="Connettore 7 22"/>
          <p:cNvCxnSpPr>
            <a:stCxn id="7" idx="5"/>
            <a:endCxn id="22" idx="3"/>
          </p:cNvCxnSpPr>
          <p:nvPr/>
        </p:nvCxnSpPr>
        <p:spPr>
          <a:xfrm rot="16200000" flipH="1">
            <a:off x="7172905" y="4145318"/>
            <a:ext cx="1494395" cy="360580"/>
          </a:xfrm>
          <a:prstGeom prst="curvedConnector4">
            <a:avLst>
              <a:gd name="adj1" fmla="val 36172"/>
              <a:gd name="adj2" fmla="val 163398"/>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7 25"/>
          <p:cNvCxnSpPr>
            <a:stCxn id="22" idx="2"/>
            <a:endCxn id="8" idx="6"/>
          </p:cNvCxnSpPr>
          <p:nvPr/>
        </p:nvCxnSpPr>
        <p:spPr>
          <a:xfrm rot="5400000">
            <a:off x="6100336" y="4381272"/>
            <a:ext cx="606444" cy="2457564"/>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CasellaDiTesto 28"/>
          <p:cNvSpPr txBox="1"/>
          <p:nvPr/>
        </p:nvSpPr>
        <p:spPr>
          <a:xfrm>
            <a:off x="5324536" y="5425388"/>
            <a:ext cx="1308948" cy="369332"/>
          </a:xfrm>
          <a:prstGeom prst="rect">
            <a:avLst/>
          </a:prstGeom>
          <a:noFill/>
        </p:spPr>
        <p:txBody>
          <a:bodyPr wrap="none" rtlCol="0">
            <a:spAutoFit/>
          </a:bodyPr>
          <a:lstStyle/>
          <a:p>
            <a:r>
              <a:rPr lang="en-US" dirty="0" err="1" smtClean="0"/>
              <a:t>makeMeal</a:t>
            </a:r>
            <a:r>
              <a:rPr lang="en-US" dirty="0" smtClean="0"/>
              <a:t>()</a:t>
            </a:r>
            <a:endParaRPr lang="en-US" dirty="0"/>
          </a:p>
        </p:txBody>
      </p:sp>
      <p:cxnSp>
        <p:nvCxnSpPr>
          <p:cNvPr id="33" name="Connettore 7 32"/>
          <p:cNvCxnSpPr>
            <a:stCxn id="8" idx="2"/>
            <a:endCxn id="1026" idx="3"/>
          </p:cNvCxnSpPr>
          <p:nvPr/>
        </p:nvCxnSpPr>
        <p:spPr>
          <a:xfrm rot="10800000">
            <a:off x="2912820" y="5306832"/>
            <a:ext cx="965813" cy="60644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1960319" y="2810648"/>
            <a:ext cx="4222409"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Arial" panose="020B0604020202020204" pitchFamily="34" charset="0"/>
              <a:buChar char="•"/>
            </a:pPr>
            <a:r>
              <a:rPr lang="en-US" sz="1600" dirty="0" smtClean="0"/>
              <a:t>It </a:t>
            </a:r>
            <a:r>
              <a:rPr lang="en-US" sz="1600" dirty="0"/>
              <a:t>can be </a:t>
            </a:r>
            <a:r>
              <a:rPr lang="en-US" sz="1600" dirty="0" smtClean="0"/>
              <a:t>passed around. </a:t>
            </a:r>
          </a:p>
          <a:p>
            <a:pPr marL="285750" indent="-285750">
              <a:buFont typeface="Arial" panose="020B0604020202020204" pitchFamily="34" charset="0"/>
              <a:buChar char="•"/>
            </a:pPr>
            <a:r>
              <a:rPr lang="en-US" sz="1600" dirty="0" smtClean="0"/>
              <a:t>It </a:t>
            </a:r>
            <a:r>
              <a:rPr lang="en-US" sz="1600" dirty="0"/>
              <a:t>has an </a:t>
            </a:r>
            <a:r>
              <a:rPr lang="en-US" sz="1600" dirty="0" smtClean="0"/>
              <a:t>interface </a:t>
            </a:r>
            <a:r>
              <a:rPr lang="en-US" sz="1600" dirty="0"/>
              <a:t>that </a:t>
            </a:r>
            <a:r>
              <a:rPr lang="en-US" sz="1600" dirty="0" smtClean="0"/>
              <a:t>consists  of </a:t>
            </a:r>
            <a:r>
              <a:rPr lang="en-US" sz="1600" dirty="0"/>
              <a:t>only one method, </a:t>
            </a:r>
            <a:r>
              <a:rPr lang="en-US" sz="1600" dirty="0" err="1"/>
              <a:t>orderUp</a:t>
            </a:r>
            <a:r>
              <a:rPr lang="en-US" sz="1600" dirty="0"/>
              <a:t>(), that encapsulates the actions </a:t>
            </a:r>
            <a:r>
              <a:rPr lang="en-US" sz="1600" dirty="0" smtClean="0"/>
              <a:t>needed </a:t>
            </a:r>
            <a:r>
              <a:rPr lang="en-US" sz="1600" dirty="0"/>
              <a:t>to prepare the meal. </a:t>
            </a:r>
            <a:endParaRPr lang="en-US" sz="1600" dirty="0" smtClean="0"/>
          </a:p>
          <a:p>
            <a:pPr marL="285750" indent="-285750">
              <a:buFont typeface="Arial" panose="020B0604020202020204" pitchFamily="34" charset="0"/>
              <a:buChar char="•"/>
            </a:pPr>
            <a:r>
              <a:rPr lang="en-US" sz="1600" dirty="0" smtClean="0"/>
              <a:t>It </a:t>
            </a:r>
            <a:r>
              <a:rPr lang="en-US" sz="1600" dirty="0"/>
              <a:t>also has a </a:t>
            </a:r>
            <a:r>
              <a:rPr lang="en-US" sz="1600" dirty="0" smtClean="0"/>
              <a:t>reference </a:t>
            </a:r>
            <a:r>
              <a:rPr lang="en-US" sz="1600" dirty="0"/>
              <a:t>to the object </a:t>
            </a:r>
            <a:r>
              <a:rPr lang="en-US" sz="1600" dirty="0" smtClean="0"/>
              <a:t> that </a:t>
            </a:r>
            <a:r>
              <a:rPr lang="en-US" sz="1600" dirty="0"/>
              <a:t>needs to prepare it (in our case, the Cook). </a:t>
            </a:r>
            <a:endParaRPr lang="en-US" sz="1600" dirty="0" smtClean="0"/>
          </a:p>
        </p:txBody>
      </p:sp>
      <p:cxnSp>
        <p:nvCxnSpPr>
          <p:cNvPr id="49" name="Connettore 2 48"/>
          <p:cNvCxnSpPr>
            <a:stCxn id="15" idx="1"/>
            <a:endCxn id="47" idx="0"/>
          </p:cNvCxnSpPr>
          <p:nvPr/>
        </p:nvCxnSpPr>
        <p:spPr>
          <a:xfrm flipH="1">
            <a:off x="4071524" y="2272142"/>
            <a:ext cx="784960" cy="538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Connettore 2 50"/>
          <p:cNvCxnSpPr>
            <a:endCxn id="47" idx="2"/>
          </p:cNvCxnSpPr>
          <p:nvPr/>
        </p:nvCxnSpPr>
        <p:spPr>
          <a:xfrm flipH="1" flipV="1">
            <a:off x="4071524" y="4380308"/>
            <a:ext cx="3210032" cy="692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descr="Food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819" y="4425769"/>
            <a:ext cx="1905000" cy="1762125"/>
          </a:xfrm>
          <a:prstGeom prst="rect">
            <a:avLst/>
          </a:prstGeom>
          <a:noFill/>
          <a:extLst>
            <a:ext uri="{909E8E84-426E-40DD-AFC4-6F175D3DCCD1}">
              <a14:hiddenFill xmlns:a14="http://schemas.microsoft.com/office/drawing/2010/main">
                <a:solidFill>
                  <a:srgbClr val="FFFFFF"/>
                </a:solidFill>
              </a14:hiddenFill>
            </a:ext>
          </a:extLst>
        </p:spPr>
      </p:pic>
      <p:sp>
        <p:nvSpPr>
          <p:cNvPr id="53" name="Rettangolo 52"/>
          <p:cNvSpPr/>
          <p:nvPr/>
        </p:nvSpPr>
        <p:spPr>
          <a:xfrm>
            <a:off x="5792588" y="1202403"/>
            <a:ext cx="3164990"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dirty="0">
                <a:solidFill>
                  <a:schemeClr val="dk1"/>
                </a:solidFill>
              </a:rPr>
              <a:t>He take an order from the customer,, </a:t>
            </a:r>
            <a:endParaRPr lang="en-US" sz="1600" dirty="0" smtClean="0">
              <a:solidFill>
                <a:schemeClr val="dk1"/>
              </a:solidFill>
            </a:endParaRPr>
          </a:p>
          <a:p>
            <a:r>
              <a:rPr lang="en-US" sz="1600" dirty="0" smtClean="0">
                <a:solidFill>
                  <a:schemeClr val="dk1"/>
                </a:solidFill>
              </a:rPr>
              <a:t>He invoke </a:t>
            </a:r>
            <a:r>
              <a:rPr lang="en-US" sz="1600" dirty="0">
                <a:solidFill>
                  <a:schemeClr val="dk1"/>
                </a:solidFill>
              </a:rPr>
              <a:t>the </a:t>
            </a:r>
            <a:r>
              <a:rPr lang="en-US" sz="1600" dirty="0" err="1">
                <a:solidFill>
                  <a:schemeClr val="dk1"/>
                </a:solidFill>
              </a:rPr>
              <a:t>orderUp</a:t>
            </a:r>
            <a:r>
              <a:rPr lang="en-US" sz="1600" dirty="0">
                <a:solidFill>
                  <a:schemeClr val="dk1"/>
                </a:solidFill>
              </a:rPr>
              <a:t>() </a:t>
            </a:r>
            <a:r>
              <a:rPr lang="en-US" sz="1600" dirty="0" smtClean="0">
                <a:solidFill>
                  <a:schemeClr val="dk1"/>
                </a:solidFill>
              </a:rPr>
              <a:t>method</a:t>
            </a:r>
            <a:endParaRPr lang="en-US" sz="1600" dirty="0">
              <a:solidFill>
                <a:schemeClr val="dk1"/>
              </a:solidFill>
            </a:endParaRPr>
          </a:p>
        </p:txBody>
      </p:sp>
      <p:cxnSp>
        <p:nvCxnSpPr>
          <p:cNvPr id="58" name="Connettore 2 57"/>
          <p:cNvCxnSpPr>
            <a:stCxn id="7" idx="0"/>
            <a:endCxn id="53" idx="2"/>
          </p:cNvCxnSpPr>
          <p:nvPr/>
        </p:nvCxnSpPr>
        <p:spPr>
          <a:xfrm flipV="1">
            <a:off x="7281556" y="2033400"/>
            <a:ext cx="93527" cy="5001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21168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In other words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Ovale 5"/>
          <p:cNvSpPr/>
          <p:nvPr/>
        </p:nvSpPr>
        <p:spPr>
          <a:xfrm>
            <a:off x="2546291" y="1581200"/>
            <a:ext cx="1449645" cy="1436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execute()</a:t>
            </a:r>
            <a:endParaRPr lang="en-US" sz="1600" dirty="0"/>
          </a:p>
        </p:txBody>
      </p:sp>
      <p:sp>
        <p:nvSpPr>
          <p:cNvPr id="7" name="Ovale 6"/>
          <p:cNvSpPr/>
          <p:nvPr/>
        </p:nvSpPr>
        <p:spPr>
          <a:xfrm>
            <a:off x="5287337" y="1340768"/>
            <a:ext cx="1449645" cy="1436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Create</a:t>
            </a:r>
            <a:br>
              <a:rPr lang="en-US" sz="1600" dirty="0" smtClean="0"/>
            </a:br>
            <a:r>
              <a:rPr lang="en-US" sz="1500" dirty="0" smtClean="0"/>
              <a:t>Command</a:t>
            </a:r>
            <a:r>
              <a:rPr lang="en-US" sz="1600" dirty="0" smtClean="0"/>
              <a:t> Object()</a:t>
            </a:r>
            <a:endParaRPr lang="en-US" sz="1600" dirty="0"/>
          </a:p>
        </p:txBody>
      </p:sp>
      <p:sp>
        <p:nvSpPr>
          <p:cNvPr id="8" name="Ovale 7"/>
          <p:cNvSpPr/>
          <p:nvPr/>
        </p:nvSpPr>
        <p:spPr>
          <a:xfrm>
            <a:off x="3923928" y="3017476"/>
            <a:ext cx="1584176" cy="15423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Set</a:t>
            </a:r>
            <a:br>
              <a:rPr lang="en-US" sz="1400" dirty="0" smtClean="0"/>
            </a:br>
            <a:r>
              <a:rPr lang="en-US" sz="1400" dirty="0" smtClean="0"/>
              <a:t>Command()</a:t>
            </a:r>
            <a:endParaRPr lang="en-US" sz="1400" dirty="0"/>
          </a:p>
        </p:txBody>
      </p:sp>
      <p:sp>
        <p:nvSpPr>
          <p:cNvPr id="9" name="Ovale 8"/>
          <p:cNvSpPr/>
          <p:nvPr/>
        </p:nvSpPr>
        <p:spPr>
          <a:xfrm>
            <a:off x="1763688" y="4077072"/>
            <a:ext cx="1449645" cy="1436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execute()</a:t>
            </a:r>
            <a:endParaRPr lang="en-US" sz="1600" dirty="0"/>
          </a:p>
        </p:txBody>
      </p:sp>
      <p:sp>
        <p:nvSpPr>
          <p:cNvPr id="10" name="Ovale 9"/>
          <p:cNvSpPr/>
          <p:nvPr/>
        </p:nvSpPr>
        <p:spPr>
          <a:xfrm>
            <a:off x="4710424" y="5157192"/>
            <a:ext cx="1449645" cy="1436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action1()</a:t>
            </a:r>
            <a:br>
              <a:rPr lang="en-US" sz="1600" dirty="0" smtClean="0"/>
            </a:br>
            <a:r>
              <a:rPr lang="en-US" sz="1600" dirty="0" smtClean="0"/>
              <a:t>action2()</a:t>
            </a:r>
            <a:endParaRPr lang="en-US" sz="1600" dirty="0"/>
          </a:p>
        </p:txBody>
      </p:sp>
      <p:sp>
        <p:nvSpPr>
          <p:cNvPr id="11" name="CasellaDiTesto 10"/>
          <p:cNvSpPr txBox="1"/>
          <p:nvPr/>
        </p:nvSpPr>
        <p:spPr>
          <a:xfrm>
            <a:off x="6071926" y="3058677"/>
            <a:ext cx="725968" cy="369332"/>
          </a:xfrm>
          <a:prstGeom prst="rect">
            <a:avLst/>
          </a:prstGeom>
          <a:noFill/>
        </p:spPr>
        <p:txBody>
          <a:bodyPr wrap="none" rtlCol="0">
            <a:spAutoFit/>
          </a:bodyPr>
          <a:lstStyle/>
          <a:p>
            <a:r>
              <a:rPr lang="en-US" dirty="0"/>
              <a:t>C</a:t>
            </a:r>
            <a:r>
              <a:rPr lang="en-US" dirty="0" smtClean="0"/>
              <a:t>lient</a:t>
            </a:r>
            <a:endParaRPr lang="en-US" dirty="0"/>
          </a:p>
        </p:txBody>
      </p:sp>
      <p:sp>
        <p:nvSpPr>
          <p:cNvPr id="12" name="CasellaDiTesto 11"/>
          <p:cNvSpPr txBox="1"/>
          <p:nvPr/>
        </p:nvSpPr>
        <p:spPr>
          <a:xfrm>
            <a:off x="1393411" y="2832810"/>
            <a:ext cx="1152880" cy="369332"/>
          </a:xfrm>
          <a:prstGeom prst="rect">
            <a:avLst/>
          </a:prstGeom>
          <a:noFill/>
        </p:spPr>
        <p:txBody>
          <a:bodyPr wrap="none" rtlCol="0">
            <a:spAutoFit/>
          </a:bodyPr>
          <a:lstStyle/>
          <a:p>
            <a:r>
              <a:rPr lang="en-US" dirty="0" smtClean="0"/>
              <a:t>Command</a:t>
            </a:r>
            <a:endParaRPr lang="en-US" dirty="0"/>
          </a:p>
        </p:txBody>
      </p:sp>
      <p:sp>
        <p:nvSpPr>
          <p:cNvPr id="13" name="CasellaDiTesto 12"/>
          <p:cNvSpPr txBox="1"/>
          <p:nvPr/>
        </p:nvSpPr>
        <p:spPr>
          <a:xfrm>
            <a:off x="1849609" y="5542864"/>
            <a:ext cx="1152880" cy="369332"/>
          </a:xfrm>
          <a:prstGeom prst="rect">
            <a:avLst/>
          </a:prstGeom>
          <a:noFill/>
        </p:spPr>
        <p:txBody>
          <a:bodyPr wrap="none" rtlCol="0">
            <a:spAutoFit/>
          </a:bodyPr>
          <a:lstStyle/>
          <a:p>
            <a:r>
              <a:rPr lang="en-US" dirty="0" smtClean="0"/>
              <a:t>Command</a:t>
            </a:r>
            <a:endParaRPr lang="en-US" dirty="0"/>
          </a:p>
        </p:txBody>
      </p:sp>
      <p:sp>
        <p:nvSpPr>
          <p:cNvPr id="14" name="CasellaDiTesto 13"/>
          <p:cNvSpPr txBox="1"/>
          <p:nvPr/>
        </p:nvSpPr>
        <p:spPr>
          <a:xfrm>
            <a:off x="4746361" y="4610544"/>
            <a:ext cx="876587" cy="369332"/>
          </a:xfrm>
          <a:prstGeom prst="rect">
            <a:avLst/>
          </a:prstGeom>
          <a:noFill/>
        </p:spPr>
        <p:txBody>
          <a:bodyPr wrap="none" rtlCol="0">
            <a:spAutoFit/>
          </a:bodyPr>
          <a:lstStyle/>
          <a:p>
            <a:r>
              <a:rPr lang="en-US" dirty="0" smtClean="0"/>
              <a:t>Invoker</a:t>
            </a:r>
            <a:endParaRPr lang="en-US" dirty="0"/>
          </a:p>
        </p:txBody>
      </p:sp>
      <p:sp>
        <p:nvSpPr>
          <p:cNvPr id="15" name="CasellaDiTesto 14"/>
          <p:cNvSpPr txBox="1"/>
          <p:nvPr/>
        </p:nvSpPr>
        <p:spPr>
          <a:xfrm>
            <a:off x="4133984" y="6408802"/>
            <a:ext cx="984693" cy="369332"/>
          </a:xfrm>
          <a:prstGeom prst="rect">
            <a:avLst/>
          </a:prstGeom>
          <a:noFill/>
        </p:spPr>
        <p:txBody>
          <a:bodyPr wrap="none" rtlCol="0">
            <a:spAutoFit/>
          </a:bodyPr>
          <a:lstStyle/>
          <a:p>
            <a:r>
              <a:rPr lang="en-US" dirty="0" smtClean="0"/>
              <a:t>Receiver</a:t>
            </a:r>
            <a:endParaRPr lang="en-US" dirty="0"/>
          </a:p>
        </p:txBody>
      </p:sp>
      <p:sp>
        <p:nvSpPr>
          <p:cNvPr id="16" name="Rettangolo 15"/>
          <p:cNvSpPr/>
          <p:nvPr/>
        </p:nvSpPr>
        <p:spPr>
          <a:xfrm>
            <a:off x="6884008" y="1358165"/>
            <a:ext cx="2259992" cy="1384995"/>
          </a:xfrm>
          <a:prstGeom prst="rect">
            <a:avLst/>
          </a:prstGeom>
        </p:spPr>
        <p:txBody>
          <a:bodyPr wrap="square">
            <a:spAutoFit/>
          </a:bodyPr>
          <a:lstStyle/>
          <a:p>
            <a:r>
              <a:rPr lang="en-US" sz="1400" dirty="0"/>
              <a:t>The client is responsible for </a:t>
            </a:r>
          </a:p>
          <a:p>
            <a:r>
              <a:rPr lang="en-US" sz="1400" dirty="0"/>
              <a:t>creating the command object.  </a:t>
            </a:r>
          </a:p>
          <a:p>
            <a:r>
              <a:rPr lang="en-US" sz="1400" dirty="0"/>
              <a:t>The </a:t>
            </a:r>
            <a:r>
              <a:rPr lang="en-US" sz="1400" dirty="0" smtClean="0"/>
              <a:t>command </a:t>
            </a:r>
            <a:r>
              <a:rPr lang="en-US" sz="1400" dirty="0"/>
              <a:t>object </a:t>
            </a:r>
            <a:r>
              <a:rPr lang="en-US" sz="1400" dirty="0" smtClean="0"/>
              <a:t>consists </a:t>
            </a:r>
            <a:r>
              <a:rPr lang="en-US" sz="1400" dirty="0"/>
              <a:t>of </a:t>
            </a:r>
            <a:r>
              <a:rPr lang="en-US" sz="1400" dirty="0" smtClean="0"/>
              <a:t> a </a:t>
            </a:r>
            <a:r>
              <a:rPr lang="en-US" sz="1400" dirty="0"/>
              <a:t>set of actions on a receiver.</a:t>
            </a:r>
          </a:p>
        </p:txBody>
      </p:sp>
      <p:sp>
        <p:nvSpPr>
          <p:cNvPr id="17" name="Rettangolo 16"/>
          <p:cNvSpPr/>
          <p:nvPr/>
        </p:nvSpPr>
        <p:spPr>
          <a:xfrm>
            <a:off x="438571" y="1253911"/>
            <a:ext cx="4572000" cy="1169551"/>
          </a:xfrm>
          <a:prstGeom prst="rect">
            <a:avLst/>
          </a:prstGeom>
        </p:spPr>
        <p:txBody>
          <a:bodyPr>
            <a:spAutoFit/>
          </a:bodyPr>
          <a:lstStyle/>
          <a:p>
            <a:r>
              <a:rPr lang="en-US" sz="1400" dirty="0"/>
              <a:t>The command object provides </a:t>
            </a:r>
            <a:r>
              <a:rPr lang="en-US" sz="1400" dirty="0" smtClean="0"/>
              <a:t/>
            </a:r>
            <a:br>
              <a:rPr lang="en-US" sz="1400" dirty="0" smtClean="0"/>
            </a:br>
            <a:r>
              <a:rPr lang="en-US" sz="1400" dirty="0" smtClean="0"/>
              <a:t>the method execute</a:t>
            </a:r>
            <a:r>
              <a:rPr lang="en-US" sz="1400" dirty="0"/>
              <a:t>(), that </a:t>
            </a:r>
          </a:p>
          <a:p>
            <a:r>
              <a:rPr lang="en-US" sz="1400" dirty="0"/>
              <a:t>encapsulates the actions and </a:t>
            </a:r>
          </a:p>
          <a:p>
            <a:r>
              <a:rPr lang="en-US" sz="1400" dirty="0"/>
              <a:t>can be called to invoke the </a:t>
            </a:r>
          </a:p>
          <a:p>
            <a:r>
              <a:rPr lang="en-US" sz="1400" dirty="0"/>
              <a:t>actions on the Receiver</a:t>
            </a:r>
          </a:p>
        </p:txBody>
      </p:sp>
      <p:sp>
        <p:nvSpPr>
          <p:cNvPr id="18" name="Rettangolo 17"/>
          <p:cNvSpPr/>
          <p:nvPr/>
        </p:nvSpPr>
        <p:spPr>
          <a:xfrm>
            <a:off x="5728004" y="3788631"/>
            <a:ext cx="3252223" cy="954107"/>
          </a:xfrm>
          <a:prstGeom prst="rect">
            <a:avLst/>
          </a:prstGeom>
        </p:spPr>
        <p:txBody>
          <a:bodyPr wrap="square">
            <a:spAutoFit/>
          </a:bodyPr>
          <a:lstStyle/>
          <a:p>
            <a:r>
              <a:rPr lang="en-US" sz="1400" dirty="0"/>
              <a:t>The client calls </a:t>
            </a:r>
            <a:r>
              <a:rPr lang="en-US" sz="1400" dirty="0" err="1"/>
              <a:t>setCommand</a:t>
            </a:r>
            <a:r>
              <a:rPr lang="en-US" sz="1400" dirty="0"/>
              <a:t>() on an Invoker object and passes it the command object, where it gets stored until it is needed.</a:t>
            </a:r>
          </a:p>
        </p:txBody>
      </p:sp>
      <p:sp>
        <p:nvSpPr>
          <p:cNvPr id="20" name="Rettangolo 19"/>
          <p:cNvSpPr/>
          <p:nvPr/>
        </p:nvSpPr>
        <p:spPr>
          <a:xfrm>
            <a:off x="438571" y="3429000"/>
            <a:ext cx="4572000" cy="738664"/>
          </a:xfrm>
          <a:prstGeom prst="rect">
            <a:avLst/>
          </a:prstGeom>
        </p:spPr>
        <p:txBody>
          <a:bodyPr>
            <a:spAutoFit/>
          </a:bodyPr>
          <a:lstStyle/>
          <a:p>
            <a:r>
              <a:rPr lang="en-US" sz="1400" dirty="0"/>
              <a:t>At some point in the future </a:t>
            </a:r>
          </a:p>
          <a:p>
            <a:r>
              <a:rPr lang="en-US" sz="1400" dirty="0"/>
              <a:t>the Invoker calls the command </a:t>
            </a:r>
          </a:p>
          <a:p>
            <a:r>
              <a:rPr lang="en-US" sz="1400" dirty="0"/>
              <a:t>object’s execute() method...</a:t>
            </a:r>
          </a:p>
        </p:txBody>
      </p:sp>
      <p:cxnSp>
        <p:nvCxnSpPr>
          <p:cNvPr id="22" name="Connettore 7 21"/>
          <p:cNvCxnSpPr>
            <a:stCxn id="7" idx="1"/>
            <a:endCxn id="6" idx="7"/>
          </p:cNvCxnSpPr>
          <p:nvPr/>
        </p:nvCxnSpPr>
        <p:spPr>
          <a:xfrm rot="16200000" flipH="1" flipV="1">
            <a:off x="4521421" y="813325"/>
            <a:ext cx="240432" cy="1715993"/>
          </a:xfrm>
          <a:prstGeom prst="curvedConnector3">
            <a:avLst>
              <a:gd name="adj1" fmla="val -86064"/>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24" name="Connettore 7 23"/>
          <p:cNvCxnSpPr>
            <a:stCxn id="6" idx="4"/>
            <a:endCxn id="8" idx="2"/>
          </p:cNvCxnSpPr>
          <p:nvPr/>
        </p:nvCxnSpPr>
        <p:spPr>
          <a:xfrm rot="16200000" flipH="1">
            <a:off x="3211943" y="3076647"/>
            <a:ext cx="771156" cy="652814"/>
          </a:xfrm>
          <a:prstGeom prst="curvedConnector2">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29" name="Connettore 7 28"/>
          <p:cNvCxnSpPr>
            <a:stCxn id="7" idx="4"/>
            <a:endCxn id="8" idx="7"/>
          </p:cNvCxnSpPr>
          <p:nvPr/>
        </p:nvCxnSpPr>
        <p:spPr>
          <a:xfrm rot="5400000">
            <a:off x="5410985" y="2642167"/>
            <a:ext cx="466298" cy="736053"/>
          </a:xfrm>
          <a:prstGeom prst="curvedConnector3">
            <a:avLst>
              <a:gd name="adj1" fmla="val 50000"/>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35" name="Connettore 7 34"/>
          <p:cNvCxnSpPr>
            <a:stCxn id="8" idx="3"/>
            <a:endCxn id="9" idx="7"/>
          </p:cNvCxnSpPr>
          <p:nvPr/>
        </p:nvCxnSpPr>
        <p:spPr>
          <a:xfrm rot="5400000" flipH="1">
            <a:off x="3555225" y="3733222"/>
            <a:ext cx="46511" cy="1154888"/>
          </a:xfrm>
          <a:prstGeom prst="curvedConnector5">
            <a:avLst>
              <a:gd name="adj1" fmla="val -491497"/>
              <a:gd name="adj2" fmla="val 50853"/>
              <a:gd name="adj3" fmla="val 591497"/>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38" name="Connettore 7 37"/>
          <p:cNvCxnSpPr>
            <a:stCxn id="9" idx="5"/>
            <a:endCxn id="10" idx="2"/>
          </p:cNvCxnSpPr>
          <p:nvPr/>
        </p:nvCxnSpPr>
        <p:spPr>
          <a:xfrm rot="16200000" flipH="1">
            <a:off x="3569570" y="4734476"/>
            <a:ext cx="572320" cy="1709387"/>
          </a:xfrm>
          <a:prstGeom prst="curvedConnector2">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42" name="Rettangolo 41"/>
          <p:cNvSpPr/>
          <p:nvPr/>
        </p:nvSpPr>
        <p:spPr>
          <a:xfrm>
            <a:off x="3570536" y="1052736"/>
            <a:ext cx="2501390" cy="369332"/>
          </a:xfrm>
          <a:prstGeom prst="rect">
            <a:avLst/>
          </a:prstGeom>
        </p:spPr>
        <p:txBody>
          <a:bodyPr wrap="none">
            <a:spAutoFit/>
          </a:bodyPr>
          <a:lstStyle/>
          <a:p>
            <a:r>
              <a:rPr lang="en-US" dirty="0" err="1"/>
              <a:t>createCommandObject</a:t>
            </a:r>
            <a:r>
              <a:rPr lang="en-US" dirty="0"/>
              <a:t>()</a:t>
            </a:r>
          </a:p>
        </p:txBody>
      </p:sp>
      <p:sp>
        <p:nvSpPr>
          <p:cNvPr id="43" name="Rettangolo 42"/>
          <p:cNvSpPr/>
          <p:nvPr/>
        </p:nvSpPr>
        <p:spPr>
          <a:xfrm>
            <a:off x="2346825" y="3171013"/>
            <a:ext cx="1574855" cy="369332"/>
          </a:xfrm>
          <a:prstGeom prst="rect">
            <a:avLst/>
          </a:prstGeom>
        </p:spPr>
        <p:txBody>
          <a:bodyPr wrap="none">
            <a:spAutoFit/>
          </a:bodyPr>
          <a:lstStyle/>
          <a:p>
            <a:r>
              <a:rPr lang="en-US" dirty="0" err="1" smtClean="0"/>
              <a:t>setCommand</a:t>
            </a:r>
            <a:r>
              <a:rPr lang="en-US" dirty="0" smtClean="0"/>
              <a:t>()</a:t>
            </a:r>
            <a:endParaRPr lang="en-US" dirty="0"/>
          </a:p>
        </p:txBody>
      </p:sp>
      <p:sp>
        <p:nvSpPr>
          <p:cNvPr id="44" name="Rettangolo 43"/>
          <p:cNvSpPr/>
          <p:nvPr/>
        </p:nvSpPr>
        <p:spPr>
          <a:xfrm>
            <a:off x="3205794" y="4589416"/>
            <a:ext cx="1055866" cy="369332"/>
          </a:xfrm>
          <a:prstGeom prst="rect">
            <a:avLst/>
          </a:prstGeom>
        </p:spPr>
        <p:txBody>
          <a:bodyPr wrap="none">
            <a:spAutoFit/>
          </a:bodyPr>
          <a:lstStyle/>
          <a:p>
            <a:r>
              <a:rPr lang="en-US" dirty="0" smtClean="0"/>
              <a:t>execute()</a:t>
            </a:r>
            <a:endParaRPr lang="en-US" dirty="0"/>
          </a:p>
        </p:txBody>
      </p:sp>
    </p:spTree>
    <p:extLst>
      <p:ext uri="{BB962C8B-B14F-4D97-AF65-F5344CB8AC3E}">
        <p14:creationId xmlns:p14="http://schemas.microsoft.com/office/powerpoint/2010/main" val="71814703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tangolo arrotondato 7"/>
          <p:cNvSpPr/>
          <p:nvPr/>
        </p:nvSpPr>
        <p:spPr>
          <a:xfrm>
            <a:off x="2771800" y="2276872"/>
            <a:ext cx="2880320" cy="3888432"/>
          </a:xfrm>
          <a:prstGeom prst="roundRect">
            <a:avLst/>
          </a:prstGeo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 name="Titolo 1"/>
          <p:cNvSpPr>
            <a:spLocks noGrp="1"/>
          </p:cNvSpPr>
          <p:nvPr>
            <p:ph type="title"/>
          </p:nvPr>
        </p:nvSpPr>
        <p:spPr/>
        <p:txBody>
          <a:bodyPr/>
          <a:lstStyle/>
          <a:p>
            <a:r>
              <a:rPr lang="en-US" dirty="0" smtClean="0"/>
              <a:t>Example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057672"/>
          </a:xfrm>
        </p:spPr>
        <p:txBody>
          <a:bodyPr>
            <a:normAutofit/>
          </a:bodyPr>
          <a:lstStyle/>
          <a:p>
            <a:r>
              <a:rPr lang="en-US" dirty="0" smtClean="0"/>
              <a:t>You have to implement the code for handling a universal remote control for managing several devises in your home (e.g. light control, …)</a:t>
            </a:r>
            <a:endParaRPr lang="en-US" dirty="0"/>
          </a:p>
        </p:txBody>
      </p:sp>
      <p:sp>
        <p:nvSpPr>
          <p:cNvPr id="7" name="Ovale 6"/>
          <p:cNvSpPr/>
          <p:nvPr/>
        </p:nvSpPr>
        <p:spPr>
          <a:xfrm>
            <a:off x="2892388" y="2636912"/>
            <a:ext cx="504056" cy="28803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1</a:t>
            </a:r>
            <a:endParaRPr lang="en-US" dirty="0"/>
          </a:p>
        </p:txBody>
      </p:sp>
      <p:sp>
        <p:nvSpPr>
          <p:cNvPr id="9" name="Ovale 8"/>
          <p:cNvSpPr/>
          <p:nvPr/>
        </p:nvSpPr>
        <p:spPr>
          <a:xfrm>
            <a:off x="2892388" y="3080961"/>
            <a:ext cx="504056" cy="28803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2</a:t>
            </a:r>
            <a:endParaRPr lang="en-US" dirty="0"/>
          </a:p>
        </p:txBody>
      </p:sp>
      <p:sp>
        <p:nvSpPr>
          <p:cNvPr id="10" name="Ovale 9"/>
          <p:cNvSpPr/>
          <p:nvPr/>
        </p:nvSpPr>
        <p:spPr>
          <a:xfrm>
            <a:off x="2892388" y="3525010"/>
            <a:ext cx="504056" cy="28803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3</a:t>
            </a:r>
            <a:endParaRPr lang="en-US" dirty="0"/>
          </a:p>
        </p:txBody>
      </p:sp>
      <p:sp>
        <p:nvSpPr>
          <p:cNvPr id="11" name="Ovale 10"/>
          <p:cNvSpPr/>
          <p:nvPr/>
        </p:nvSpPr>
        <p:spPr>
          <a:xfrm>
            <a:off x="2892388" y="3969059"/>
            <a:ext cx="504056" cy="28803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4</a:t>
            </a:r>
            <a:endParaRPr lang="en-US" dirty="0"/>
          </a:p>
        </p:txBody>
      </p:sp>
      <p:sp>
        <p:nvSpPr>
          <p:cNvPr id="12" name="Ovale 11"/>
          <p:cNvSpPr/>
          <p:nvPr/>
        </p:nvSpPr>
        <p:spPr>
          <a:xfrm>
            <a:off x="2892388" y="4413108"/>
            <a:ext cx="504056" cy="28803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5</a:t>
            </a:r>
            <a:endParaRPr lang="en-US" dirty="0"/>
          </a:p>
        </p:txBody>
      </p:sp>
      <p:sp>
        <p:nvSpPr>
          <p:cNvPr id="13" name="Ovale 12"/>
          <p:cNvSpPr/>
          <p:nvPr/>
        </p:nvSpPr>
        <p:spPr>
          <a:xfrm>
            <a:off x="2892388" y="4857157"/>
            <a:ext cx="504056" cy="28803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6</a:t>
            </a:r>
            <a:endParaRPr lang="en-US" dirty="0"/>
          </a:p>
        </p:txBody>
      </p:sp>
      <p:sp>
        <p:nvSpPr>
          <p:cNvPr id="14" name="Ovale 13"/>
          <p:cNvSpPr/>
          <p:nvPr/>
        </p:nvSpPr>
        <p:spPr>
          <a:xfrm>
            <a:off x="2892388" y="5301208"/>
            <a:ext cx="504056" cy="28803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7</a:t>
            </a:r>
            <a:endParaRPr lang="en-US" dirty="0"/>
          </a:p>
        </p:txBody>
      </p:sp>
      <p:cxnSp>
        <p:nvCxnSpPr>
          <p:cNvPr id="16" name="Connettore 1 15"/>
          <p:cNvCxnSpPr/>
          <p:nvPr/>
        </p:nvCxnSpPr>
        <p:spPr>
          <a:xfrm>
            <a:off x="3779912" y="2610232"/>
            <a:ext cx="0" cy="3096344"/>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17" name="Rettangolo 16"/>
          <p:cNvSpPr/>
          <p:nvPr/>
        </p:nvSpPr>
        <p:spPr>
          <a:xfrm>
            <a:off x="3976375" y="2636912"/>
            <a:ext cx="432048" cy="288032"/>
          </a:xfrm>
          <a:prstGeom prst="rect">
            <a:avLst/>
          </a:prstGeom>
          <a:scene3d>
            <a:camera prst="orthographicFront" fov="0">
              <a:rot lat="0" lon="0" rev="0"/>
            </a:camera>
            <a:lightRig rig="soft" dir="t">
              <a:rot lat="0" lon="0" rev="2700000"/>
            </a:lightRig>
          </a:scene3d>
          <a:sp3d prstMaterial="matte">
            <a:bevelT w="50800" h="50800" prst="slope"/>
            <a:contourClr>
              <a:schemeClr val="accent5"/>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Rettangolo 17"/>
          <p:cNvSpPr/>
          <p:nvPr/>
        </p:nvSpPr>
        <p:spPr>
          <a:xfrm>
            <a:off x="3976375" y="5391864"/>
            <a:ext cx="432048" cy="288032"/>
          </a:xfrm>
          <a:prstGeom prst="rect">
            <a:avLst/>
          </a:prstGeom>
          <a:scene3d>
            <a:camera prst="orthographicFront" fov="0">
              <a:rot lat="0" lon="0" rev="0"/>
            </a:camera>
            <a:lightRig rig="soft" dir="t">
              <a:rot lat="0" lon="0" rev="2700000"/>
            </a:lightRig>
          </a:scene3d>
          <a:sp3d prstMaterial="matte">
            <a:bevelT w="50800" h="50800" prst="slope"/>
            <a:contourClr>
              <a:schemeClr val="accent5"/>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Rettangolo 18"/>
          <p:cNvSpPr/>
          <p:nvPr/>
        </p:nvSpPr>
        <p:spPr>
          <a:xfrm>
            <a:off x="3976375" y="4932707"/>
            <a:ext cx="432048" cy="288032"/>
          </a:xfrm>
          <a:prstGeom prst="rect">
            <a:avLst/>
          </a:prstGeom>
          <a:scene3d>
            <a:camera prst="orthographicFront" fov="0">
              <a:rot lat="0" lon="0" rev="0"/>
            </a:camera>
            <a:lightRig rig="soft" dir="t">
              <a:rot lat="0" lon="0" rev="2700000"/>
            </a:lightRig>
          </a:scene3d>
          <a:sp3d prstMaterial="matte">
            <a:bevelT w="50800" h="50800" prst="slope"/>
            <a:contourClr>
              <a:schemeClr val="accent5"/>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0" name="Rettangolo 19"/>
          <p:cNvSpPr/>
          <p:nvPr/>
        </p:nvSpPr>
        <p:spPr>
          <a:xfrm>
            <a:off x="3976375" y="4473548"/>
            <a:ext cx="432048" cy="288032"/>
          </a:xfrm>
          <a:prstGeom prst="rect">
            <a:avLst/>
          </a:prstGeom>
          <a:scene3d>
            <a:camera prst="orthographicFront" fov="0">
              <a:rot lat="0" lon="0" rev="0"/>
            </a:camera>
            <a:lightRig rig="soft" dir="t">
              <a:rot lat="0" lon="0" rev="2700000"/>
            </a:lightRig>
          </a:scene3d>
          <a:sp3d prstMaterial="matte">
            <a:bevelT w="50800" h="50800" prst="slope"/>
            <a:contourClr>
              <a:schemeClr val="accent5"/>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Rettangolo 20"/>
          <p:cNvSpPr/>
          <p:nvPr/>
        </p:nvSpPr>
        <p:spPr>
          <a:xfrm>
            <a:off x="3976375" y="4014389"/>
            <a:ext cx="432048" cy="288032"/>
          </a:xfrm>
          <a:prstGeom prst="rect">
            <a:avLst/>
          </a:prstGeom>
          <a:scene3d>
            <a:camera prst="orthographicFront" fov="0">
              <a:rot lat="0" lon="0" rev="0"/>
            </a:camera>
            <a:lightRig rig="soft" dir="t">
              <a:rot lat="0" lon="0" rev="2700000"/>
            </a:lightRig>
          </a:scene3d>
          <a:sp3d prstMaterial="matte">
            <a:bevelT w="50800" h="50800" prst="slope"/>
            <a:contourClr>
              <a:schemeClr val="accent5"/>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Rettangolo 21"/>
          <p:cNvSpPr/>
          <p:nvPr/>
        </p:nvSpPr>
        <p:spPr>
          <a:xfrm>
            <a:off x="3976375" y="3555230"/>
            <a:ext cx="432048" cy="288032"/>
          </a:xfrm>
          <a:prstGeom prst="rect">
            <a:avLst/>
          </a:prstGeom>
          <a:scene3d>
            <a:camera prst="orthographicFront" fov="0">
              <a:rot lat="0" lon="0" rev="0"/>
            </a:camera>
            <a:lightRig rig="soft" dir="t">
              <a:rot lat="0" lon="0" rev="2700000"/>
            </a:lightRig>
          </a:scene3d>
          <a:sp3d prstMaterial="matte">
            <a:bevelT w="50800" h="50800" prst="slope"/>
            <a:contourClr>
              <a:schemeClr val="accent5"/>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Rettangolo 22"/>
          <p:cNvSpPr/>
          <p:nvPr/>
        </p:nvSpPr>
        <p:spPr>
          <a:xfrm>
            <a:off x="3976375" y="3096071"/>
            <a:ext cx="432048" cy="288032"/>
          </a:xfrm>
          <a:prstGeom prst="rect">
            <a:avLst/>
          </a:prstGeom>
          <a:scene3d>
            <a:camera prst="orthographicFront" fov="0">
              <a:rot lat="0" lon="0" rev="0"/>
            </a:camera>
            <a:lightRig rig="soft" dir="t">
              <a:rot lat="0" lon="0" rev="2700000"/>
            </a:lightRig>
          </a:scene3d>
          <a:sp3d prstMaterial="matte">
            <a:bevelT w="50800" h="50800" prst="slope"/>
            <a:contourClr>
              <a:schemeClr val="accent5"/>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3" name="Rettangolo 32"/>
          <p:cNvSpPr/>
          <p:nvPr/>
        </p:nvSpPr>
        <p:spPr>
          <a:xfrm>
            <a:off x="4788024" y="2663592"/>
            <a:ext cx="432048" cy="288032"/>
          </a:xfrm>
          <a:prstGeom prst="rect">
            <a:avLst/>
          </a:prstGeom>
          <a:scene3d>
            <a:camera prst="orthographicFront" fov="0">
              <a:rot lat="0" lon="0" rev="0"/>
            </a:camera>
            <a:lightRig rig="soft" dir="t">
              <a:rot lat="0" lon="0" rev="2700000"/>
            </a:lightRig>
          </a:scene3d>
          <a:sp3d prstMaterial="matte">
            <a:bevelT w="50800" h="50800" prst="slope"/>
            <a:contourClr>
              <a:schemeClr val="accent5"/>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4" name="Rettangolo 33"/>
          <p:cNvSpPr/>
          <p:nvPr/>
        </p:nvSpPr>
        <p:spPr>
          <a:xfrm>
            <a:off x="4788024" y="5418544"/>
            <a:ext cx="432048" cy="288032"/>
          </a:xfrm>
          <a:prstGeom prst="rect">
            <a:avLst/>
          </a:prstGeom>
          <a:scene3d>
            <a:camera prst="orthographicFront" fov="0">
              <a:rot lat="0" lon="0" rev="0"/>
            </a:camera>
            <a:lightRig rig="soft" dir="t">
              <a:rot lat="0" lon="0" rev="2700000"/>
            </a:lightRig>
          </a:scene3d>
          <a:sp3d prstMaterial="matte">
            <a:bevelT w="50800" h="50800" prst="slope"/>
            <a:contourClr>
              <a:schemeClr val="accent5"/>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5" name="Rettangolo 34"/>
          <p:cNvSpPr/>
          <p:nvPr/>
        </p:nvSpPr>
        <p:spPr>
          <a:xfrm>
            <a:off x="4788024" y="4959387"/>
            <a:ext cx="432048" cy="288032"/>
          </a:xfrm>
          <a:prstGeom prst="rect">
            <a:avLst/>
          </a:prstGeom>
          <a:scene3d>
            <a:camera prst="orthographicFront" fov="0">
              <a:rot lat="0" lon="0" rev="0"/>
            </a:camera>
            <a:lightRig rig="soft" dir="t">
              <a:rot lat="0" lon="0" rev="2700000"/>
            </a:lightRig>
          </a:scene3d>
          <a:sp3d prstMaterial="matte">
            <a:bevelT w="50800" h="50800" prst="slope"/>
            <a:contourClr>
              <a:schemeClr val="accent5"/>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6" name="Rettangolo 35"/>
          <p:cNvSpPr/>
          <p:nvPr/>
        </p:nvSpPr>
        <p:spPr>
          <a:xfrm>
            <a:off x="4788024" y="4500228"/>
            <a:ext cx="432048" cy="288032"/>
          </a:xfrm>
          <a:prstGeom prst="rect">
            <a:avLst/>
          </a:prstGeom>
          <a:scene3d>
            <a:camera prst="orthographicFront" fov="0">
              <a:rot lat="0" lon="0" rev="0"/>
            </a:camera>
            <a:lightRig rig="soft" dir="t">
              <a:rot lat="0" lon="0" rev="2700000"/>
            </a:lightRig>
          </a:scene3d>
          <a:sp3d prstMaterial="matte">
            <a:bevelT w="50800" h="50800" prst="slope"/>
            <a:contourClr>
              <a:schemeClr val="accent5"/>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7" name="Rettangolo 36"/>
          <p:cNvSpPr/>
          <p:nvPr/>
        </p:nvSpPr>
        <p:spPr>
          <a:xfrm>
            <a:off x="4788024" y="4041069"/>
            <a:ext cx="432048" cy="288032"/>
          </a:xfrm>
          <a:prstGeom prst="rect">
            <a:avLst/>
          </a:prstGeom>
          <a:scene3d>
            <a:camera prst="orthographicFront" fov="0">
              <a:rot lat="0" lon="0" rev="0"/>
            </a:camera>
            <a:lightRig rig="soft" dir="t">
              <a:rot lat="0" lon="0" rev="2700000"/>
            </a:lightRig>
          </a:scene3d>
          <a:sp3d prstMaterial="matte">
            <a:bevelT w="50800" h="50800" prst="slope"/>
            <a:contourClr>
              <a:schemeClr val="accent5"/>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8" name="Rettangolo 37"/>
          <p:cNvSpPr/>
          <p:nvPr/>
        </p:nvSpPr>
        <p:spPr>
          <a:xfrm>
            <a:off x="4788024" y="3581910"/>
            <a:ext cx="432048" cy="288032"/>
          </a:xfrm>
          <a:prstGeom prst="rect">
            <a:avLst/>
          </a:prstGeom>
          <a:scene3d>
            <a:camera prst="orthographicFront" fov="0">
              <a:rot lat="0" lon="0" rev="0"/>
            </a:camera>
            <a:lightRig rig="soft" dir="t">
              <a:rot lat="0" lon="0" rev="2700000"/>
            </a:lightRig>
          </a:scene3d>
          <a:sp3d prstMaterial="matte">
            <a:bevelT w="50800" h="50800" prst="slope"/>
            <a:contourClr>
              <a:schemeClr val="accent5"/>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9" name="Rettangolo 38"/>
          <p:cNvSpPr/>
          <p:nvPr/>
        </p:nvSpPr>
        <p:spPr>
          <a:xfrm>
            <a:off x="4788024" y="3122751"/>
            <a:ext cx="432048" cy="288032"/>
          </a:xfrm>
          <a:prstGeom prst="rect">
            <a:avLst/>
          </a:prstGeom>
          <a:scene3d>
            <a:camera prst="orthographicFront" fov="0">
              <a:rot lat="0" lon="0" rev="0"/>
            </a:camera>
            <a:lightRig rig="soft" dir="t">
              <a:rot lat="0" lon="0" rev="2700000"/>
            </a:lightRig>
          </a:scene3d>
          <a:sp3d prstMaterial="matte">
            <a:bevelT w="50800" h="50800" prst="slope"/>
            <a:contourClr>
              <a:schemeClr val="accent5"/>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0" name="CasellaDiTesto 39"/>
          <p:cNvSpPr txBox="1"/>
          <p:nvPr/>
        </p:nvSpPr>
        <p:spPr>
          <a:xfrm>
            <a:off x="3976375" y="2276872"/>
            <a:ext cx="428322" cy="369332"/>
          </a:xfrm>
          <a:prstGeom prst="rect">
            <a:avLst/>
          </a:prstGeom>
          <a:noFill/>
        </p:spPr>
        <p:txBody>
          <a:bodyPr wrap="none" rtlCol="0">
            <a:spAutoFit/>
          </a:bodyPr>
          <a:lstStyle/>
          <a:p>
            <a:pPr algn="just"/>
            <a:r>
              <a:rPr lang="en-US" dirty="0" smtClean="0"/>
              <a:t>on</a:t>
            </a:r>
            <a:endParaRPr lang="en-US" dirty="0"/>
          </a:p>
        </p:txBody>
      </p:sp>
      <p:sp>
        <p:nvSpPr>
          <p:cNvPr id="41" name="CasellaDiTesto 40"/>
          <p:cNvSpPr txBox="1"/>
          <p:nvPr/>
        </p:nvSpPr>
        <p:spPr>
          <a:xfrm>
            <a:off x="4779528" y="2276872"/>
            <a:ext cx="445315" cy="369332"/>
          </a:xfrm>
          <a:prstGeom prst="rect">
            <a:avLst/>
          </a:prstGeom>
          <a:noFill/>
        </p:spPr>
        <p:txBody>
          <a:bodyPr wrap="none" rtlCol="0">
            <a:spAutoFit/>
          </a:bodyPr>
          <a:lstStyle/>
          <a:p>
            <a:pPr algn="just"/>
            <a:r>
              <a:rPr lang="en-US" dirty="0" smtClean="0"/>
              <a:t>off</a:t>
            </a:r>
            <a:endParaRPr lang="en-US" dirty="0"/>
          </a:p>
        </p:txBody>
      </p:sp>
      <p:sp>
        <p:nvSpPr>
          <p:cNvPr id="42" name="Ovale 41"/>
          <p:cNvSpPr/>
          <p:nvPr/>
        </p:nvSpPr>
        <p:spPr>
          <a:xfrm>
            <a:off x="4050246" y="5805264"/>
            <a:ext cx="1025810" cy="28803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smtClean="0"/>
              <a:t>undo</a:t>
            </a:r>
            <a:endParaRPr lang="en-US" sz="1400" dirty="0"/>
          </a:p>
        </p:txBody>
      </p:sp>
      <p:pic>
        <p:nvPicPr>
          <p:cNvPr id="44" name="Immagine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2593759"/>
            <a:ext cx="1440160" cy="2623149"/>
          </a:xfrm>
          <a:prstGeom prst="rect">
            <a:avLst/>
          </a:prstGeom>
        </p:spPr>
      </p:pic>
    </p:spTree>
    <p:extLst>
      <p:ext uri="{BB962C8B-B14F-4D97-AF65-F5344CB8AC3E}">
        <p14:creationId xmlns:p14="http://schemas.microsoft.com/office/powerpoint/2010/main" val="179097106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Implementing the device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445875"/>
            <a:ext cx="4572000" cy="830997"/>
          </a:xfrm>
          <a:prstGeom prst="rect">
            <a:avLst/>
          </a:prstGeom>
        </p:spPr>
        <p:txBody>
          <a:bodyPr>
            <a:spAutoFit/>
          </a:bodyPr>
          <a:lstStyle/>
          <a:p>
            <a:r>
              <a:rPr lang="en-US" sz="1600" dirty="0">
                <a:latin typeface="Courier New" panose="02070309020205020404" pitchFamily="49" charset="0"/>
                <a:cs typeface="Courier New" panose="02070309020205020404" pitchFamily="49" charset="0"/>
              </a:rPr>
              <a:t>public interface Command {</a:t>
            </a:r>
          </a:p>
          <a:p>
            <a:r>
              <a:rPr lang="en-US" sz="1600" dirty="0">
                <a:latin typeface="Courier New" panose="02070309020205020404" pitchFamily="49" charset="0"/>
                <a:cs typeface="Courier New" panose="02070309020205020404" pitchFamily="49" charset="0"/>
              </a:rPr>
              <a:t>    public void execute();</a:t>
            </a:r>
          </a:p>
          <a:p>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7" name="Rettangolo 6"/>
          <p:cNvSpPr/>
          <p:nvPr/>
        </p:nvSpPr>
        <p:spPr>
          <a:xfrm>
            <a:off x="467544" y="3220521"/>
            <a:ext cx="6192688" cy="2800767"/>
          </a:xfrm>
          <a:prstGeom prst="rect">
            <a:avLst/>
          </a:prstGeom>
        </p:spPr>
        <p:txBody>
          <a:bodyPr wrap="square">
            <a:spAutoFit/>
          </a:bodyPr>
          <a:lstStyle/>
          <a:p>
            <a:r>
              <a:rPr lang="en-US" sz="1600" dirty="0" smtClean="0">
                <a:latin typeface="Courier New" panose="02070309020205020404" pitchFamily="49" charset="0"/>
                <a:cs typeface="Courier New" panose="02070309020205020404" pitchFamily="49" charset="0"/>
              </a:rPr>
              <a:t>public class </a:t>
            </a:r>
            <a:r>
              <a:rPr lang="en-US" sz="1600" dirty="0" err="1" smtClean="0">
                <a:latin typeface="Courier New" panose="02070309020205020404" pitchFamily="49" charset="0"/>
                <a:cs typeface="Courier New" panose="02070309020205020404" pitchFamily="49" charset="0"/>
              </a:rPr>
              <a:t>LightOnCommand</a:t>
            </a:r>
            <a:r>
              <a:rPr lang="en-US" sz="1600" dirty="0" smtClean="0">
                <a:latin typeface="Courier New" panose="02070309020205020404" pitchFamily="49" charset="0"/>
                <a:cs typeface="Courier New" panose="02070309020205020404" pitchFamily="49" charset="0"/>
              </a:rPr>
              <a:t> implements Command {</a:t>
            </a:r>
          </a:p>
          <a:p>
            <a:r>
              <a:rPr lang="en-US" sz="1600" dirty="0" smtClean="0">
                <a:latin typeface="Courier New" panose="02070309020205020404" pitchFamily="49" charset="0"/>
                <a:cs typeface="Courier New" panose="02070309020205020404" pitchFamily="49" charset="0"/>
              </a:rPr>
              <a:t>    Light </a:t>
            </a:r>
            <a:r>
              <a:rPr lang="en-US" sz="1600" dirty="0" err="1" smtClean="0">
                <a:latin typeface="Courier New" panose="02070309020205020404" pitchFamily="49" charset="0"/>
                <a:cs typeface="Courier New" panose="02070309020205020404" pitchFamily="49" charset="0"/>
              </a:rPr>
              <a:t>light</a:t>
            </a:r>
            <a:r>
              <a:rPr lang="en-US" sz="1600" dirty="0" smtClean="0">
                <a:latin typeface="Courier New" panose="02070309020205020404" pitchFamily="49" charset="0"/>
                <a:cs typeface="Courier New" panose="02070309020205020404" pitchFamily="49" charset="0"/>
              </a:rPr>
              <a:t>;</a:t>
            </a:r>
          </a:p>
          <a:p>
            <a:r>
              <a:rPr lang="en-US" sz="1600" dirty="0" smtClean="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    public </a:t>
            </a:r>
            <a:r>
              <a:rPr lang="en-US" sz="1600" dirty="0" err="1" smtClean="0">
                <a:latin typeface="Courier New" panose="02070309020205020404" pitchFamily="49" charset="0"/>
                <a:cs typeface="Courier New" panose="02070309020205020404" pitchFamily="49" charset="0"/>
              </a:rPr>
              <a:t>LightOnCommand</a:t>
            </a:r>
            <a:r>
              <a:rPr lang="en-US" sz="1600" dirty="0" smtClean="0">
                <a:latin typeface="Courier New" panose="02070309020205020404" pitchFamily="49" charset="0"/>
                <a:cs typeface="Courier New" panose="02070309020205020404" pitchFamily="49" charset="0"/>
              </a:rPr>
              <a:t>(Light light) {</a:t>
            </a:r>
          </a:p>
          <a:p>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this.light</a:t>
            </a:r>
            <a:r>
              <a:rPr lang="en-US" sz="1600" dirty="0" smtClean="0">
                <a:latin typeface="Courier New" panose="02070309020205020404" pitchFamily="49" charset="0"/>
                <a:cs typeface="Courier New" panose="02070309020205020404" pitchFamily="49" charset="0"/>
              </a:rPr>
              <a:t> = light;</a:t>
            </a:r>
          </a:p>
          <a:p>
            <a:r>
              <a:rPr lang="en-US" sz="1600" dirty="0" smtClean="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    public void execute() {</a:t>
            </a:r>
          </a:p>
          <a:p>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light.on</a:t>
            </a:r>
            <a:r>
              <a:rPr lang="en-US" sz="1600" dirty="0" smtClean="0">
                <a:latin typeface="Courier New" panose="02070309020205020404" pitchFamily="49" charset="0"/>
                <a:cs typeface="Courier New" panose="02070309020205020404" pitchFamily="49" charset="0"/>
              </a:rPr>
              <a:t>();</a:t>
            </a:r>
          </a:p>
          <a:p>
            <a:r>
              <a:rPr lang="en-US" sz="1600" dirty="0" smtClean="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10" name="Rettangolo 9"/>
          <p:cNvSpPr/>
          <p:nvPr/>
        </p:nvSpPr>
        <p:spPr>
          <a:xfrm>
            <a:off x="4774940" y="1413879"/>
            <a:ext cx="3770584" cy="369332"/>
          </a:xfrm>
          <a:prstGeom prst="rect">
            <a:avLst/>
          </a:prstGeom>
        </p:spPr>
        <p:txBody>
          <a:bodyPr wrap="none">
            <a:spAutoFit/>
          </a:bodyPr>
          <a:lstStyle/>
          <a:p>
            <a:r>
              <a:rPr lang="en-US" dirty="0"/>
              <a:t>Implementing the Command interface</a:t>
            </a:r>
          </a:p>
        </p:txBody>
      </p:sp>
      <p:sp>
        <p:nvSpPr>
          <p:cNvPr id="13" name="Rettangolo 12"/>
          <p:cNvSpPr/>
          <p:nvPr/>
        </p:nvSpPr>
        <p:spPr>
          <a:xfrm>
            <a:off x="612765" y="2749570"/>
            <a:ext cx="4281557" cy="369332"/>
          </a:xfrm>
          <a:prstGeom prst="rect">
            <a:avLst/>
          </a:prstGeom>
        </p:spPr>
        <p:txBody>
          <a:bodyPr wrap="none">
            <a:spAutoFit/>
          </a:bodyPr>
          <a:lstStyle/>
          <a:p>
            <a:r>
              <a:rPr lang="en-US" dirty="0"/>
              <a:t>Implementing a command to turn a light on</a:t>
            </a:r>
          </a:p>
        </p:txBody>
      </p:sp>
      <p:sp>
        <p:nvSpPr>
          <p:cNvPr id="14" name="Rettangolo 13"/>
          <p:cNvSpPr/>
          <p:nvPr/>
        </p:nvSpPr>
        <p:spPr>
          <a:xfrm>
            <a:off x="4064679" y="5517232"/>
            <a:ext cx="4467698" cy="646331"/>
          </a:xfrm>
          <a:prstGeom prst="rect">
            <a:avLst/>
          </a:prstGeom>
        </p:spPr>
        <p:txBody>
          <a:bodyPr wrap="none">
            <a:spAutoFit/>
          </a:bodyPr>
          <a:lstStyle/>
          <a:p>
            <a:r>
              <a:rPr lang="en-US" dirty="0" smtClean="0"/>
              <a:t>A command has to be created for each device</a:t>
            </a:r>
            <a:br>
              <a:rPr lang="en-US" dirty="0" smtClean="0"/>
            </a:br>
            <a:r>
              <a:rPr lang="en-US" dirty="0" smtClean="0"/>
              <a:t>and for each function we can enable</a:t>
            </a:r>
            <a:endParaRPr lang="en-US" dirty="0"/>
          </a:p>
        </p:txBody>
      </p:sp>
    </p:spTree>
    <p:extLst>
      <p:ext uri="{BB962C8B-B14F-4D97-AF65-F5344CB8AC3E}">
        <p14:creationId xmlns:p14="http://schemas.microsoft.com/office/powerpoint/2010/main" val="25172286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Implementing a simple Remote Control</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196752"/>
            <a:ext cx="6336704" cy="2800767"/>
          </a:xfrm>
          <a:prstGeom prst="rect">
            <a:avLst/>
          </a:prstGeom>
        </p:spPr>
        <p:txBody>
          <a:bodyPr wrap="square">
            <a:spAutoFit/>
          </a:bodyPr>
          <a:lstStyle/>
          <a:p>
            <a:r>
              <a:rPr lang="en-US" sz="1600" dirty="0" smtClean="0">
                <a:latin typeface="Courier New" panose="02070309020205020404" pitchFamily="49" charset="0"/>
                <a:cs typeface="Courier New" panose="02070309020205020404" pitchFamily="49" charset="0"/>
              </a:rPr>
              <a:t>public class </a:t>
            </a:r>
            <a:r>
              <a:rPr lang="en-US" sz="1600" dirty="0" err="1" smtClean="0">
                <a:latin typeface="Courier New" panose="02070309020205020404" pitchFamily="49" charset="0"/>
                <a:cs typeface="Courier New" panose="02070309020205020404" pitchFamily="49" charset="0"/>
              </a:rPr>
              <a:t>SimpleRemoteControl</a:t>
            </a:r>
            <a:r>
              <a:rPr lang="en-US" sz="1600" dirty="0" smtClean="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    Command slot;</a:t>
            </a:r>
          </a:p>
          <a:p>
            <a:r>
              <a:rPr lang="en-US" sz="1600" dirty="0" smtClean="0">
                <a:latin typeface="Courier New" panose="02070309020205020404" pitchFamily="49" charset="0"/>
                <a:cs typeface="Courier New" panose="02070309020205020404" pitchFamily="49" charset="0"/>
              </a:rPr>
              <a:t>    public </a:t>
            </a:r>
            <a:r>
              <a:rPr lang="en-US" sz="1600" dirty="0" err="1" smtClean="0">
                <a:latin typeface="Courier New" panose="02070309020205020404" pitchFamily="49" charset="0"/>
                <a:cs typeface="Courier New" panose="02070309020205020404" pitchFamily="49" charset="0"/>
              </a:rPr>
              <a:t>SimpleRemoteControl</a:t>
            </a:r>
            <a:r>
              <a:rPr lang="en-US" sz="1600" dirty="0" smtClean="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    public void </a:t>
            </a:r>
            <a:r>
              <a:rPr lang="en-US" sz="1600" dirty="0" err="1" smtClean="0">
                <a:latin typeface="Courier New" panose="02070309020205020404" pitchFamily="49" charset="0"/>
                <a:cs typeface="Courier New" panose="02070309020205020404" pitchFamily="49" charset="0"/>
              </a:rPr>
              <a:t>setCommand</a:t>
            </a:r>
            <a:r>
              <a:rPr lang="en-US" sz="1600" dirty="0" smtClean="0">
                <a:latin typeface="Courier New" panose="02070309020205020404" pitchFamily="49" charset="0"/>
                <a:cs typeface="Courier New" panose="02070309020205020404" pitchFamily="49" charset="0"/>
              </a:rPr>
              <a:t>(Command command) {</a:t>
            </a:r>
          </a:p>
          <a:p>
            <a:r>
              <a:rPr lang="en-US" sz="1600" dirty="0" smtClean="0">
                <a:latin typeface="Courier New" panose="02070309020205020404" pitchFamily="49" charset="0"/>
                <a:cs typeface="Courier New" panose="02070309020205020404" pitchFamily="49" charset="0"/>
              </a:rPr>
              <a:t>        slot = command;</a:t>
            </a:r>
          </a:p>
          <a:p>
            <a:r>
              <a:rPr lang="en-US" sz="1600" dirty="0" smtClean="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    public void </a:t>
            </a:r>
            <a:r>
              <a:rPr lang="en-US" sz="1600" dirty="0" err="1" smtClean="0">
                <a:latin typeface="Courier New" panose="02070309020205020404" pitchFamily="49" charset="0"/>
                <a:cs typeface="Courier New" panose="02070309020205020404" pitchFamily="49" charset="0"/>
              </a:rPr>
              <a:t>buttonWasPressed</a:t>
            </a:r>
            <a:r>
              <a:rPr lang="en-US" sz="1600" dirty="0" smtClean="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slot.execute</a:t>
            </a:r>
            <a:r>
              <a:rPr lang="en-US" sz="1600" dirty="0" smtClean="0">
                <a:latin typeface="Courier New" panose="02070309020205020404" pitchFamily="49" charset="0"/>
                <a:cs typeface="Courier New" panose="02070309020205020404" pitchFamily="49" charset="0"/>
              </a:rPr>
              <a:t>();</a:t>
            </a:r>
          </a:p>
          <a:p>
            <a:r>
              <a:rPr lang="en-US" sz="1600" dirty="0" smtClean="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8" name="Rettangolo 7"/>
          <p:cNvSpPr/>
          <p:nvPr/>
        </p:nvSpPr>
        <p:spPr>
          <a:xfrm>
            <a:off x="467544" y="4303455"/>
            <a:ext cx="8064896" cy="255454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RemoteControlTest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SimpleRemoteControl</a:t>
            </a:r>
            <a:r>
              <a:rPr lang="en-US" sz="1600" dirty="0">
                <a:latin typeface="Courier New" panose="02070309020205020404" pitchFamily="49" charset="0"/>
                <a:cs typeface="Courier New" panose="02070309020205020404" pitchFamily="49" charset="0"/>
              </a:rPr>
              <a:t> remote = new </a:t>
            </a:r>
            <a:r>
              <a:rPr lang="en-US" sz="1600" dirty="0" err="1">
                <a:latin typeface="Courier New" panose="02070309020205020404" pitchFamily="49" charset="0"/>
                <a:cs typeface="Courier New" panose="02070309020205020404" pitchFamily="49" charset="0"/>
              </a:rPr>
              <a:t>SimpleRemoteControl</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Light </a:t>
            </a:r>
            <a:r>
              <a:rPr lang="en-US" sz="1600" dirty="0" err="1">
                <a:latin typeface="Courier New" panose="02070309020205020404" pitchFamily="49" charset="0"/>
                <a:cs typeface="Courier New" panose="02070309020205020404" pitchFamily="49" charset="0"/>
              </a:rPr>
              <a:t>light</a:t>
            </a:r>
            <a:r>
              <a:rPr lang="en-US" sz="1600" dirty="0">
                <a:latin typeface="Courier New" panose="02070309020205020404" pitchFamily="49" charset="0"/>
                <a:cs typeface="Courier New" panose="02070309020205020404" pitchFamily="49" charset="0"/>
              </a:rPr>
              <a:t> = new Light();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LightOnCommand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lightOn</a:t>
            </a:r>
            <a:r>
              <a:rPr lang="en-US" sz="1600" dirty="0">
                <a:latin typeface="Courier New" panose="02070309020205020404" pitchFamily="49" charset="0"/>
                <a:cs typeface="Courier New" panose="02070309020205020404" pitchFamily="49" charset="0"/>
              </a:rPr>
              <a:t> = new </a:t>
            </a:r>
            <a:r>
              <a:rPr lang="en-US" sz="1600" dirty="0" err="1">
                <a:latin typeface="Courier New" panose="02070309020205020404" pitchFamily="49" charset="0"/>
                <a:cs typeface="Courier New" panose="02070309020205020404" pitchFamily="49" charset="0"/>
              </a:rPr>
              <a:t>LightOnCommand</a:t>
            </a:r>
            <a:r>
              <a:rPr lang="en-US" sz="1600" dirty="0">
                <a:latin typeface="Courier New" panose="02070309020205020404" pitchFamily="49" charset="0"/>
                <a:cs typeface="Courier New" panose="02070309020205020404" pitchFamily="49" charset="0"/>
              </a:rPr>
              <a:t>(light);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remote.setCommand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lightOn</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remote.buttonWasPressed</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
        <p:nvSpPr>
          <p:cNvPr id="10" name="CasellaDiTesto 9"/>
          <p:cNvSpPr txBox="1"/>
          <p:nvPr/>
        </p:nvSpPr>
        <p:spPr>
          <a:xfrm>
            <a:off x="6228184" y="4149080"/>
            <a:ext cx="871777" cy="369332"/>
          </a:xfrm>
          <a:prstGeom prst="rect">
            <a:avLst/>
          </a:prstGeom>
          <a:noFill/>
        </p:spPr>
        <p:txBody>
          <a:bodyPr wrap="none" rtlCol="0">
            <a:spAutoFit/>
          </a:bodyPr>
          <a:lstStyle/>
          <a:p>
            <a:r>
              <a:rPr lang="en-US" dirty="0" smtClean="0"/>
              <a:t>invoker</a:t>
            </a:r>
            <a:endParaRPr lang="en-US" dirty="0"/>
          </a:p>
        </p:txBody>
      </p:sp>
      <p:cxnSp>
        <p:nvCxnSpPr>
          <p:cNvPr id="12" name="Connettore 2 11"/>
          <p:cNvCxnSpPr/>
          <p:nvPr/>
        </p:nvCxnSpPr>
        <p:spPr>
          <a:xfrm flipV="1">
            <a:off x="4788024" y="4333746"/>
            <a:ext cx="1440160" cy="607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70680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Implementing the “big” Remote Control</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55594" y="1124744"/>
            <a:ext cx="8208912" cy="3539430"/>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RemoteControl</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Command[] </a:t>
            </a:r>
            <a:r>
              <a:rPr lang="en-US" sz="1400" dirty="0" err="1">
                <a:latin typeface="Courier New" panose="02070309020205020404" pitchFamily="49" charset="0"/>
                <a:cs typeface="Courier New" panose="02070309020205020404" pitchFamily="49" charset="0"/>
              </a:rPr>
              <a:t>onCommands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Command[] </a:t>
            </a:r>
            <a:r>
              <a:rPr lang="en-US" sz="1400" dirty="0" err="1">
                <a:latin typeface="Courier New" panose="02070309020205020404" pitchFamily="49" charset="0"/>
                <a:cs typeface="Courier New" panose="02070309020205020404" pitchFamily="49" charset="0"/>
              </a:rPr>
              <a:t>offCommands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RemoteControl</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onCommands</a:t>
            </a:r>
            <a:r>
              <a:rPr lang="en-US" sz="1400" dirty="0">
                <a:latin typeface="Courier New" panose="02070309020205020404" pitchFamily="49" charset="0"/>
                <a:cs typeface="Courier New" panose="02070309020205020404" pitchFamily="49" charset="0"/>
              </a:rPr>
              <a:t> = new Command[7];</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offCommands</a:t>
            </a:r>
            <a:r>
              <a:rPr lang="en-US" sz="1400" dirty="0">
                <a:latin typeface="Courier New" panose="02070309020205020404" pitchFamily="49" charset="0"/>
                <a:cs typeface="Courier New" panose="02070309020205020404" pitchFamily="49" charset="0"/>
              </a:rPr>
              <a:t> = new Command[7];</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Command </a:t>
            </a:r>
            <a:r>
              <a:rPr lang="en-US" sz="1400" dirty="0" err="1">
                <a:latin typeface="Courier New" panose="02070309020205020404" pitchFamily="49" charset="0"/>
                <a:cs typeface="Courier New" panose="02070309020205020404" pitchFamily="49" charset="0"/>
              </a:rPr>
              <a:t>noCommand</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NoCommand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for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7;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onCommands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noCommand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offCommands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noCommand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8719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Design Pattern 1:</a:t>
            </a:r>
            <a:br>
              <a:rPr lang="en-US" dirty="0" smtClean="0"/>
            </a:br>
            <a:r>
              <a:rPr lang="en-US" dirty="0" smtClean="0"/>
              <a:t>Strategy</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777752"/>
          </a:xfrm>
        </p:spPr>
        <p:txBody>
          <a:bodyPr/>
          <a:lstStyle/>
          <a:p>
            <a:r>
              <a:rPr lang="en-US" dirty="0" smtClean="0"/>
              <a:t>Motivating example</a:t>
            </a:r>
          </a:p>
          <a:p>
            <a:pPr lvl="1"/>
            <a:r>
              <a:rPr lang="en-US" dirty="0" smtClean="0"/>
              <a:t>Our company makes </a:t>
            </a:r>
            <a:r>
              <a:rPr lang="en-US" dirty="0"/>
              <a:t>	role-playing </a:t>
            </a:r>
            <a:r>
              <a:rPr lang="en-US" dirty="0" smtClean="0"/>
              <a:t>games. </a:t>
            </a:r>
          </a:p>
          <a:p>
            <a:pPr lvl="1"/>
            <a:r>
              <a:rPr lang="en-US" dirty="0" smtClean="0"/>
              <a:t>The initial system designer adopted standard OO modeling techniques for representing the various kinds of characters </a:t>
            </a:r>
            <a:endParaRPr lang="en-US" dirty="0"/>
          </a:p>
        </p:txBody>
      </p:sp>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50" y="2996951"/>
            <a:ext cx="5287094" cy="3218231"/>
          </a:xfrm>
          <a:prstGeom prst="rect">
            <a:avLst/>
          </a:prstGeom>
        </p:spPr>
      </p:pic>
      <p:sp>
        <p:nvSpPr>
          <p:cNvPr id="8" name="CasellaDiTesto 7"/>
          <p:cNvSpPr txBox="1"/>
          <p:nvPr/>
        </p:nvSpPr>
        <p:spPr>
          <a:xfrm>
            <a:off x="653058" y="3140968"/>
            <a:ext cx="1728192" cy="1323439"/>
          </a:xfrm>
          <a:prstGeom prst="rect">
            <a:avLst/>
          </a:prstGeom>
          <a:noFill/>
        </p:spPr>
        <p:txBody>
          <a:bodyPr wrap="square" rtlCol="0">
            <a:spAutoFit/>
          </a:bodyPr>
          <a:lstStyle/>
          <a:p>
            <a:r>
              <a:rPr lang="en-US" sz="1600" dirty="0" smtClean="0"/>
              <a:t>Overriding allows the developer to provide a specific implementation for the methods</a:t>
            </a:r>
            <a:endParaRPr lang="en-US" sz="1600" dirty="0"/>
          </a:p>
        </p:txBody>
      </p:sp>
      <p:cxnSp>
        <p:nvCxnSpPr>
          <p:cNvPr id="10" name="Connettore 2 9"/>
          <p:cNvCxnSpPr>
            <a:stCxn id="8" idx="2"/>
          </p:cNvCxnSpPr>
          <p:nvPr/>
        </p:nvCxnSpPr>
        <p:spPr>
          <a:xfrm>
            <a:off x="1517154" y="4464407"/>
            <a:ext cx="864096" cy="836801"/>
          </a:xfrm>
          <a:prstGeom prst="straightConnector1">
            <a:avLst/>
          </a:prstGeom>
          <a:ln w="38100">
            <a:tailEnd type="arrow"/>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27866263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Implementing the </a:t>
            </a:r>
            <a:r>
              <a:rPr lang="en-US" dirty="0" smtClean="0"/>
              <a:t>“big” </a:t>
            </a:r>
            <a:r>
              <a:rPr lang="en-US" dirty="0"/>
              <a:t>Remote Control</a:t>
            </a:r>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340768"/>
            <a:ext cx="8568952" cy="5047536"/>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void </a:t>
            </a:r>
            <a:r>
              <a:rPr lang="en-US" sz="1400" dirty="0" err="1">
                <a:latin typeface="Courier New" panose="02070309020205020404" pitchFamily="49" charset="0"/>
                <a:cs typeface="Courier New" panose="02070309020205020404" pitchFamily="49" charset="0"/>
              </a:rPr>
              <a:t>setCommand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slot, Command </a:t>
            </a:r>
            <a:r>
              <a:rPr lang="en-US" sz="1400" dirty="0" err="1">
                <a:latin typeface="Courier New" panose="02070309020205020404" pitchFamily="49" charset="0"/>
                <a:cs typeface="Courier New" panose="02070309020205020404" pitchFamily="49" charset="0"/>
              </a:rPr>
              <a:t>onCommand</a:t>
            </a:r>
            <a:r>
              <a:rPr lang="en-US" sz="1400" dirty="0">
                <a:latin typeface="Courier New" panose="02070309020205020404" pitchFamily="49" charset="0"/>
                <a:cs typeface="Courier New" panose="02070309020205020404" pitchFamily="49" charset="0"/>
              </a:rPr>
              <a:t>, Command </a:t>
            </a:r>
            <a:r>
              <a:rPr lang="en-US" sz="1400" dirty="0" err="1">
                <a:latin typeface="Courier New" panose="02070309020205020404" pitchFamily="49" charset="0"/>
                <a:cs typeface="Courier New" panose="02070309020205020404" pitchFamily="49" charset="0"/>
              </a:rPr>
              <a:t>offCommand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onCommands</a:t>
            </a:r>
            <a:r>
              <a:rPr lang="en-US" sz="1400" dirty="0">
                <a:latin typeface="Courier New" panose="02070309020205020404" pitchFamily="49" charset="0"/>
                <a:cs typeface="Courier New" panose="02070309020205020404" pitchFamily="49" charset="0"/>
              </a:rPr>
              <a:t>[slot] = </a:t>
            </a:r>
            <a:r>
              <a:rPr lang="en-US" sz="1400" dirty="0" err="1">
                <a:latin typeface="Courier New" panose="02070309020205020404" pitchFamily="49" charset="0"/>
                <a:cs typeface="Courier New" panose="02070309020205020404" pitchFamily="49" charset="0"/>
              </a:rPr>
              <a:t>onCommand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offCommands</a:t>
            </a:r>
            <a:r>
              <a:rPr lang="en-US" sz="1400" dirty="0">
                <a:latin typeface="Courier New" panose="02070309020205020404" pitchFamily="49" charset="0"/>
                <a:cs typeface="Courier New" panose="02070309020205020404" pitchFamily="49" charset="0"/>
              </a:rPr>
              <a:t>[slot] = </a:t>
            </a:r>
            <a:r>
              <a:rPr lang="en-US" sz="1400" dirty="0" err="1">
                <a:latin typeface="Courier New" panose="02070309020205020404" pitchFamily="49" charset="0"/>
                <a:cs typeface="Courier New" panose="02070309020205020404" pitchFamily="49" charset="0"/>
              </a:rPr>
              <a:t>offCommand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public void </a:t>
            </a:r>
            <a:r>
              <a:rPr lang="en-US" sz="1400" dirty="0" err="1">
                <a:latin typeface="Courier New" panose="02070309020205020404" pitchFamily="49" charset="0"/>
                <a:cs typeface="Courier New" panose="02070309020205020404" pitchFamily="49" charset="0"/>
              </a:rPr>
              <a:t>onButtonWasPushed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slot)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onCommands</a:t>
            </a:r>
            <a:r>
              <a:rPr lang="en-US" sz="1400" dirty="0">
                <a:latin typeface="Courier New" panose="02070309020205020404" pitchFamily="49" charset="0"/>
                <a:cs typeface="Courier New" panose="02070309020205020404" pitchFamily="49" charset="0"/>
              </a:rPr>
              <a:t>[slot].execute();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offButtonWasPushed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slot)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offCommands</a:t>
            </a:r>
            <a:r>
              <a:rPr lang="en-US" sz="1400" dirty="0">
                <a:latin typeface="Courier New" panose="02070309020205020404" pitchFamily="49" charset="0"/>
                <a:cs typeface="Courier New" panose="02070309020205020404" pitchFamily="49" charset="0"/>
              </a:rPr>
              <a:t>[slot].execute();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toString</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StringBuffer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stringBuff</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StringBuffer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stringBuff.append</a:t>
            </a:r>
            <a:r>
              <a:rPr lang="en-US" sz="1400" dirty="0">
                <a:latin typeface="Courier New" panose="02070309020205020404" pitchFamily="49" charset="0"/>
                <a:cs typeface="Courier New" panose="02070309020205020404" pitchFamily="49" charset="0"/>
              </a:rPr>
              <a:t>("\n------ Remote Control -------\n");</a:t>
            </a:r>
          </a:p>
          <a:p>
            <a:r>
              <a:rPr lang="en-US" sz="1400" dirty="0">
                <a:latin typeface="Courier New" panose="02070309020205020404" pitchFamily="49" charset="0"/>
                <a:cs typeface="Courier New" panose="02070309020205020404" pitchFamily="49" charset="0"/>
              </a:rPr>
              <a:t>        for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onCommands.length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stringBuff.append</a:t>
            </a:r>
            <a:r>
              <a:rPr lang="en-US" sz="1400" dirty="0">
                <a:latin typeface="Courier New" panose="02070309020205020404" pitchFamily="49" charset="0"/>
                <a:cs typeface="Courier New" panose="02070309020205020404" pitchFamily="49" charset="0"/>
              </a:rPr>
              <a:t>("[slot "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 " + </a:t>
            </a:r>
            <a:r>
              <a:rPr lang="en-US" sz="1400" dirty="0" err="1">
                <a:latin typeface="Courier New" panose="02070309020205020404" pitchFamily="49" charset="0"/>
                <a:cs typeface="Courier New" panose="02070309020205020404" pitchFamily="49" charset="0"/>
              </a:rPr>
              <a:t>onCommands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getClass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    " + </a:t>
            </a:r>
            <a:r>
              <a:rPr lang="en-US" sz="1400" dirty="0" err="1">
                <a:latin typeface="Courier New" panose="02070309020205020404" pitchFamily="49" charset="0"/>
                <a:cs typeface="Courier New" panose="02070309020205020404" pitchFamily="49" charset="0"/>
              </a:rPr>
              <a:t>offCommands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getClass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getName</a:t>
            </a:r>
            <a:r>
              <a:rPr lang="en-US" sz="1400" dirty="0">
                <a:latin typeface="Courier New" panose="02070309020205020404" pitchFamily="49" charset="0"/>
                <a:cs typeface="Courier New" panose="02070309020205020404" pitchFamily="49" charset="0"/>
              </a:rPr>
              <a:t>() + "\n");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stringBuff.toString</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662801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Implementing the Commands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7" name="Rettangolo 6"/>
          <p:cNvSpPr/>
          <p:nvPr/>
        </p:nvSpPr>
        <p:spPr>
          <a:xfrm>
            <a:off x="424529" y="3068960"/>
            <a:ext cx="4572000" cy="3293209"/>
          </a:xfrm>
          <a:prstGeom prst="rect">
            <a:avLst/>
          </a:prstGeom>
        </p:spPr>
        <p:txBody>
          <a:bodyPr>
            <a:spAutoFit/>
          </a:bodyPr>
          <a:lstStyle/>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LightOffCommand</a:t>
            </a:r>
            <a:r>
              <a:rPr lang="en-US" sz="1600" dirty="0">
                <a:latin typeface="Courier New" panose="02070309020205020404" pitchFamily="49" charset="0"/>
                <a:cs typeface="Courier New" panose="02070309020205020404" pitchFamily="49" charset="0"/>
              </a:rPr>
              <a:t> implements Command {</a:t>
            </a:r>
          </a:p>
          <a:p>
            <a:r>
              <a:rPr lang="en-US" sz="1600" dirty="0">
                <a:latin typeface="Courier New" panose="02070309020205020404" pitchFamily="49" charset="0"/>
                <a:cs typeface="Courier New" panose="02070309020205020404" pitchFamily="49" charset="0"/>
              </a:rPr>
              <a:t>    Light </a:t>
            </a:r>
            <a:r>
              <a:rPr lang="en-US" sz="1600" dirty="0" err="1">
                <a:latin typeface="Courier New" panose="02070309020205020404" pitchFamily="49" charset="0"/>
                <a:cs typeface="Courier New" panose="02070309020205020404" pitchFamily="49" charset="0"/>
              </a:rPr>
              <a:t>light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a:t>
            </a:r>
            <a:r>
              <a:rPr lang="en-US" sz="1600" dirty="0" err="1">
                <a:latin typeface="Courier New" panose="02070309020205020404" pitchFamily="49" charset="0"/>
                <a:cs typeface="Courier New" panose="02070309020205020404" pitchFamily="49" charset="0"/>
              </a:rPr>
              <a:t>LightOffCommand</a:t>
            </a:r>
            <a:r>
              <a:rPr lang="en-US" sz="1600" dirty="0">
                <a:latin typeface="Courier New" panose="02070309020205020404" pitchFamily="49" charset="0"/>
                <a:cs typeface="Courier New" panose="02070309020205020404" pitchFamily="49" charset="0"/>
              </a:rPr>
              <a:t>(Light light)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this.light</a:t>
            </a:r>
            <a:r>
              <a:rPr lang="en-US" sz="1600" dirty="0">
                <a:latin typeface="Courier New" panose="02070309020205020404" pitchFamily="49" charset="0"/>
                <a:cs typeface="Courier New" panose="02070309020205020404" pitchFamily="49" charset="0"/>
              </a:rPr>
              <a:t> = light;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void execute()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light.off</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
        <p:nvSpPr>
          <p:cNvPr id="8" name="Rettangolo 7"/>
          <p:cNvSpPr/>
          <p:nvPr/>
        </p:nvSpPr>
        <p:spPr>
          <a:xfrm>
            <a:off x="4716016" y="2852936"/>
            <a:ext cx="4320480" cy="3539430"/>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class </a:t>
            </a:r>
            <a:r>
              <a:rPr lang="en-US" sz="1600" dirty="0" err="1" smtClean="0">
                <a:latin typeface="Courier New" panose="02070309020205020404" pitchFamily="49" charset="0"/>
                <a:cs typeface="Courier New" panose="02070309020205020404" pitchFamily="49" charset="0"/>
              </a:rPr>
              <a:t>TVOn</a:t>
            </a:r>
            <a:r>
              <a:rPr lang="en-US" sz="1600" dirty="0" smtClean="0">
                <a:latin typeface="Courier New" panose="02070309020205020404" pitchFamily="49" charset="0"/>
                <a:cs typeface="Courier New" panose="02070309020205020404" pitchFamily="49" charset="0"/>
              </a:rPr>
              <a:t> implements </a:t>
            </a:r>
            <a:r>
              <a:rPr lang="en-US" sz="1600" dirty="0">
                <a:latin typeface="Courier New" panose="02070309020205020404" pitchFamily="49" charset="0"/>
                <a:cs typeface="Courier New" panose="02070309020205020404" pitchFamily="49" charset="0"/>
              </a:rPr>
              <a:t>Command {</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TV </a:t>
            </a:r>
            <a:r>
              <a:rPr lang="en-US" sz="1600" dirty="0" err="1" smtClean="0">
                <a:latin typeface="Courier New" panose="02070309020205020404" pitchFamily="49" charset="0"/>
                <a:cs typeface="Courier New" panose="02070309020205020404" pitchFamily="49" charset="0"/>
              </a:rPr>
              <a:t>tv</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a:t>
            </a:r>
            <a:r>
              <a:rPr lang="en-US" sz="1600" dirty="0" err="1">
                <a:latin typeface="Courier New" panose="02070309020205020404" pitchFamily="49" charset="0"/>
                <a:cs typeface="Courier New" panose="02070309020205020404" pitchFamily="49" charset="0"/>
              </a:rPr>
              <a:t>TVOn</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TV </a:t>
            </a:r>
            <a:r>
              <a:rPr lang="en-US" sz="1600" dirty="0" err="1">
                <a:latin typeface="Courier New" panose="02070309020205020404" pitchFamily="49" charset="0"/>
                <a:cs typeface="Courier New" panose="02070309020205020404" pitchFamily="49" charset="0"/>
              </a:rPr>
              <a:t>tv</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this.tv </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tv</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void execute() {</a:t>
            </a:r>
          </a:p>
          <a:p>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tv.on</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tv.setChannel</a:t>
            </a:r>
            <a:r>
              <a:rPr lang="en-US" sz="1600" dirty="0" smtClean="0">
                <a:latin typeface="Courier New" panose="02070309020205020404" pitchFamily="49" charset="0"/>
                <a:cs typeface="Courier New" panose="02070309020205020404" pitchFamily="49" charset="0"/>
              </a:rPr>
              <a:t>(1);</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tv.setVolume</a:t>
            </a:r>
            <a:r>
              <a:rPr lang="en-US" sz="1600" dirty="0" smtClean="0">
                <a:latin typeface="Courier New" panose="02070309020205020404" pitchFamily="49" charset="0"/>
                <a:cs typeface="Courier New" panose="02070309020205020404" pitchFamily="49" charset="0"/>
              </a:rPr>
              <a:t>(11</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pic>
        <p:nvPicPr>
          <p:cNvPr id="9" name="Immagin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60648"/>
            <a:ext cx="1440160" cy="2623149"/>
          </a:xfrm>
          <a:prstGeom prst="rect">
            <a:avLst/>
          </a:prstGeom>
        </p:spPr>
      </p:pic>
    </p:spTree>
    <p:extLst>
      <p:ext uri="{BB962C8B-B14F-4D97-AF65-F5344CB8AC3E}">
        <p14:creationId xmlns:p14="http://schemas.microsoft.com/office/powerpoint/2010/main" val="39746225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Setting the Remote Control</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261784"/>
            <a:ext cx="8136904" cy="4185761"/>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RemoteLoader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RemoteControl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remoteControl</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RemoteControl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Light </a:t>
            </a:r>
            <a:r>
              <a:rPr lang="en-US" sz="1400" dirty="0" err="1">
                <a:latin typeface="Courier New" panose="02070309020205020404" pitchFamily="49" charset="0"/>
                <a:cs typeface="Courier New" panose="02070309020205020404" pitchFamily="49" charset="0"/>
              </a:rPr>
              <a:t>livingRoomLight</a:t>
            </a:r>
            <a:r>
              <a:rPr lang="en-US" sz="1400" dirty="0">
                <a:latin typeface="Courier New" panose="02070309020205020404" pitchFamily="49" charset="0"/>
                <a:cs typeface="Courier New" panose="02070309020205020404" pitchFamily="49" charset="0"/>
              </a:rPr>
              <a:t> = new Light("Living Room");</a:t>
            </a:r>
          </a:p>
          <a:p>
            <a:r>
              <a:rPr lang="en-US" sz="1400" dirty="0">
                <a:latin typeface="Courier New" panose="02070309020205020404" pitchFamily="49" charset="0"/>
                <a:cs typeface="Courier New" panose="02070309020205020404" pitchFamily="49" charset="0"/>
              </a:rPr>
              <a:t>        Light </a:t>
            </a:r>
            <a:r>
              <a:rPr lang="en-US" sz="1400" dirty="0" err="1">
                <a:latin typeface="Courier New" panose="02070309020205020404" pitchFamily="49" charset="0"/>
                <a:cs typeface="Courier New" panose="02070309020205020404" pitchFamily="49" charset="0"/>
              </a:rPr>
              <a:t>kitchenLight</a:t>
            </a:r>
            <a:r>
              <a:rPr lang="en-US" sz="1400" dirty="0">
                <a:latin typeface="Courier New" panose="02070309020205020404" pitchFamily="49" charset="0"/>
                <a:cs typeface="Courier New" panose="02070309020205020404" pitchFamily="49" charset="0"/>
              </a:rPr>
              <a:t> = new Light("Kitchen");</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TV </a:t>
            </a:r>
            <a:r>
              <a:rPr lang="en-US" sz="1400" dirty="0" err="1" smtClean="0">
                <a:latin typeface="Courier New" panose="02070309020205020404" pitchFamily="49" charset="0"/>
                <a:cs typeface="Courier New" panose="02070309020205020404" pitchFamily="49" charset="0"/>
              </a:rPr>
              <a:t>tv</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new </a:t>
            </a:r>
            <a:r>
              <a:rPr lang="en-US" sz="1400" dirty="0" smtClean="0">
                <a:latin typeface="Courier New" panose="02070309020205020404" pitchFamily="49" charset="0"/>
                <a:cs typeface="Courier New" panose="02070309020205020404" pitchFamily="49" charset="0"/>
              </a:rPr>
              <a:t>TV("</a:t>
            </a:r>
            <a:r>
              <a:rPr lang="en-US" sz="1400" dirty="0">
                <a:latin typeface="Courier New" panose="02070309020205020404" pitchFamily="49" charset="0"/>
                <a:cs typeface="Courier New" panose="02070309020205020404" pitchFamily="49" charset="0"/>
              </a:rPr>
              <a:t>Living Room");</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LightOnCommand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livingRoomLightOn</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LightOnCommand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livingRoomLight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LightOffCommand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livingRoomLightOff</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LightOffCommand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livingRoomLight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LightOnCommand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kitchenLightOn</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LightOnCommand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kitchenLight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LightOffCommand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kitchenLightOff</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LightOffCommand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kitchenLight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TVOn</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tvOn</a:t>
            </a:r>
            <a:r>
              <a:rPr lang="en-US" sz="1400" dirty="0" smtClean="0">
                <a:latin typeface="Courier New" panose="02070309020205020404" pitchFamily="49" charset="0"/>
                <a:cs typeface="Courier New" panose="02070309020205020404" pitchFamily="49" charset="0"/>
              </a:rPr>
              <a:t>= new </a:t>
            </a:r>
            <a:r>
              <a:rPr lang="en-US" sz="1400" dirty="0" err="1" smtClean="0">
                <a:latin typeface="Courier New" panose="02070309020205020404" pitchFamily="49" charset="0"/>
                <a:cs typeface="Courier New" panose="02070309020205020404" pitchFamily="49" charset="0"/>
              </a:rPr>
              <a:t>TVOn</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tv</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TVOff</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tvOff</a:t>
            </a: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new </a:t>
            </a:r>
            <a:r>
              <a:rPr lang="en-US" sz="1400" dirty="0" err="1" smtClean="0">
                <a:latin typeface="Courier New" panose="02070309020205020404" pitchFamily="49" charset="0"/>
                <a:cs typeface="Courier New" panose="02070309020205020404" pitchFamily="49" charset="0"/>
              </a:rPr>
              <a:t>TVOff</a:t>
            </a:r>
            <a:r>
              <a:rPr lang="en-US" sz="1400" dirty="0" smtClean="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tv</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7" name="Rettangolo 6"/>
          <p:cNvSpPr/>
          <p:nvPr/>
        </p:nvSpPr>
        <p:spPr>
          <a:xfrm>
            <a:off x="432048" y="5373216"/>
            <a:ext cx="8676456" cy="1384995"/>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remoteControl.setCommand</a:t>
            </a:r>
            <a:r>
              <a:rPr lang="en-US" sz="1400" dirty="0" smtClean="0">
                <a:latin typeface="Courier New" panose="02070309020205020404" pitchFamily="49" charset="0"/>
                <a:cs typeface="Courier New" panose="02070309020205020404" pitchFamily="49" charset="0"/>
              </a:rPr>
              <a:t>(0</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livingRoomLightOn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livingRoomLightOff</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remoteControl.setCommand</a:t>
            </a:r>
            <a:r>
              <a:rPr lang="en-US" sz="1400" dirty="0">
                <a:latin typeface="Courier New" panose="02070309020205020404" pitchFamily="49" charset="0"/>
                <a:cs typeface="Courier New" panose="02070309020205020404" pitchFamily="49" charset="0"/>
              </a:rPr>
              <a:t>(1, </a:t>
            </a:r>
            <a:r>
              <a:rPr lang="en-US" sz="1400" dirty="0" err="1">
                <a:latin typeface="Courier New" panose="02070309020205020404" pitchFamily="49" charset="0"/>
                <a:cs typeface="Courier New" panose="02070309020205020404" pitchFamily="49" charset="0"/>
              </a:rPr>
              <a:t>kitchenLightOn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kitchenLightOff</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remoteControl.setCommand</a:t>
            </a:r>
            <a:r>
              <a:rPr lang="en-US" sz="1400" dirty="0">
                <a:latin typeface="Courier New" panose="02070309020205020404" pitchFamily="49" charset="0"/>
                <a:cs typeface="Courier New" panose="02070309020205020404" pitchFamily="49" charset="0"/>
              </a:rPr>
              <a:t>(2, </a:t>
            </a:r>
            <a:r>
              <a:rPr lang="en-US" sz="1400" dirty="0" err="1" smtClean="0">
                <a:latin typeface="Courier New" panose="02070309020205020404" pitchFamily="49" charset="0"/>
                <a:cs typeface="Courier New" panose="02070309020205020404" pitchFamily="49" charset="0"/>
              </a:rPr>
              <a:t>tvOn</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tvOff</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283548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smtClean="0"/>
              <a:t>NoCommand</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2348880"/>
            <a:ext cx="8229600" cy="3808080"/>
          </a:xfrm>
        </p:spPr>
        <p:txBody>
          <a:bodyPr>
            <a:normAutofit/>
          </a:bodyPr>
          <a:lstStyle/>
          <a:p>
            <a:r>
              <a:rPr lang="en-US" dirty="0"/>
              <a:t>The </a:t>
            </a:r>
            <a:r>
              <a:rPr lang="en-US" dirty="0" err="1"/>
              <a:t>NoCommand</a:t>
            </a:r>
            <a:r>
              <a:rPr lang="en-US" dirty="0"/>
              <a:t> object is an example of a null object. </a:t>
            </a:r>
            <a:endParaRPr lang="en-US" dirty="0" smtClean="0"/>
          </a:p>
          <a:p>
            <a:pPr lvl="1"/>
            <a:r>
              <a:rPr lang="en-US" dirty="0" smtClean="0"/>
              <a:t>A </a:t>
            </a:r>
            <a:r>
              <a:rPr lang="en-US" dirty="0"/>
              <a:t>null object is useful when </a:t>
            </a:r>
            <a:r>
              <a:rPr lang="en-US" dirty="0" smtClean="0"/>
              <a:t>you </a:t>
            </a:r>
            <a:r>
              <a:rPr lang="en-US" dirty="0"/>
              <a:t>don’t have a meaningful object to return, and yet you want to remove the </a:t>
            </a:r>
            <a:r>
              <a:rPr lang="en-US" dirty="0" smtClean="0"/>
              <a:t>responsibility </a:t>
            </a:r>
            <a:r>
              <a:rPr lang="en-US" dirty="0"/>
              <a:t>for handling null from the client. </a:t>
            </a:r>
            <a:endParaRPr lang="en-US" dirty="0" smtClean="0"/>
          </a:p>
          <a:p>
            <a:r>
              <a:rPr lang="en-US" dirty="0" smtClean="0"/>
              <a:t>You’ll </a:t>
            </a:r>
            <a:r>
              <a:rPr lang="en-US" dirty="0"/>
              <a:t>find uses for Null Objects in conjunction with many Design Patterns and </a:t>
            </a:r>
          </a:p>
          <a:p>
            <a:pPr lvl="1"/>
            <a:r>
              <a:rPr lang="en-US" dirty="0"/>
              <a:t>sometimes you’ll even see Null Object listed as a Design Pattern.</a:t>
            </a:r>
          </a:p>
        </p:txBody>
      </p:sp>
      <p:sp>
        <p:nvSpPr>
          <p:cNvPr id="6" name="Rettangolo 5"/>
          <p:cNvSpPr/>
          <p:nvPr/>
        </p:nvSpPr>
        <p:spPr>
          <a:xfrm>
            <a:off x="467544" y="1340768"/>
            <a:ext cx="6984776" cy="830997"/>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NoCommand</a:t>
            </a:r>
            <a:r>
              <a:rPr lang="en-US" sz="1600" dirty="0">
                <a:latin typeface="Courier New" panose="02070309020205020404" pitchFamily="49" charset="0"/>
                <a:cs typeface="Courier New" panose="02070309020205020404" pitchFamily="49" charset="0"/>
              </a:rPr>
              <a:t> implements Command {</a:t>
            </a:r>
          </a:p>
          <a:p>
            <a:r>
              <a:rPr lang="en-US" sz="1600" dirty="0">
                <a:latin typeface="Courier New" panose="02070309020205020404" pitchFamily="49" charset="0"/>
                <a:cs typeface="Courier New" panose="02070309020205020404" pitchFamily="49" charset="0"/>
              </a:rPr>
              <a:t>    public void execute() { }</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5020726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UML Diagram</a:t>
            </a:r>
            <a:endParaRPr lang="en-US" dirty="0"/>
          </a:p>
        </p:txBody>
      </p:sp>
      <p:sp>
        <p:nvSpPr>
          <p:cNvPr id="3" name="Segnaposto piè di pagina 2"/>
          <p:cNvSpPr>
            <a:spLocks noGrp="1"/>
          </p:cNvSpPr>
          <p:nvPr>
            <p:ph type="ftr" sz="quarter" idx="11"/>
          </p:nvPr>
        </p:nvSpPr>
        <p:spPr/>
        <p:txBody>
          <a:bodyPr/>
          <a:lstStyle/>
          <a:p>
            <a:pPr algn="l"/>
            <a:endParaRPr lang="it-IT" dirty="0"/>
          </a:p>
        </p:txBody>
      </p:sp>
      <p:pic>
        <p:nvPicPr>
          <p:cNvPr id="1026" name="Picture 2" descr="http://www.dofactory.com/images/diagrams/net/comma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265174"/>
            <a:ext cx="5160741" cy="3378423"/>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p:cNvSpPr/>
          <p:nvPr/>
        </p:nvSpPr>
        <p:spPr>
          <a:xfrm>
            <a:off x="611560" y="119534"/>
            <a:ext cx="3240360" cy="1077218"/>
          </a:xfrm>
          <a:prstGeom prst="rect">
            <a:avLst/>
          </a:prstGeom>
        </p:spPr>
        <p:txBody>
          <a:bodyPr wrap="square">
            <a:spAutoFit/>
          </a:bodyPr>
          <a:lstStyle/>
          <a:p>
            <a:r>
              <a:rPr lang="en-US" sz="1600" dirty="0"/>
              <a:t>The </a:t>
            </a:r>
            <a:r>
              <a:rPr lang="en-US" sz="1600" dirty="0" smtClean="0"/>
              <a:t>Client (Remote Loader) creates </a:t>
            </a:r>
            <a:r>
              <a:rPr lang="en-US" sz="1600" dirty="0"/>
              <a:t>a </a:t>
            </a:r>
            <a:r>
              <a:rPr lang="en-US" sz="1600" dirty="0" smtClean="0"/>
              <a:t>number of Command objects. These </a:t>
            </a:r>
            <a:r>
              <a:rPr lang="en-US" sz="1600" dirty="0"/>
              <a:t>are loaded into the slots </a:t>
            </a:r>
            <a:r>
              <a:rPr lang="en-US" sz="1600" dirty="0" smtClean="0"/>
              <a:t>o</a:t>
            </a:r>
            <a:r>
              <a:rPr lang="en-US" sz="1600" dirty="0"/>
              <a:t>f</a:t>
            </a:r>
            <a:r>
              <a:rPr lang="en-US" sz="1600" dirty="0" smtClean="0"/>
              <a:t> </a:t>
            </a:r>
            <a:r>
              <a:rPr lang="en-US" sz="1600" dirty="0"/>
              <a:t>the Remote Control.  </a:t>
            </a:r>
          </a:p>
        </p:txBody>
      </p:sp>
      <p:sp>
        <p:nvSpPr>
          <p:cNvPr id="7" name="Rettangolo 6"/>
          <p:cNvSpPr/>
          <p:nvPr/>
        </p:nvSpPr>
        <p:spPr>
          <a:xfrm>
            <a:off x="3203848" y="1199654"/>
            <a:ext cx="5400600" cy="1077218"/>
          </a:xfrm>
          <a:prstGeom prst="rect">
            <a:avLst/>
          </a:prstGeom>
        </p:spPr>
        <p:txBody>
          <a:bodyPr wrap="square">
            <a:spAutoFit/>
          </a:bodyPr>
          <a:lstStyle/>
          <a:p>
            <a:r>
              <a:rPr lang="en-US" sz="1600" dirty="0" smtClean="0"/>
              <a:t>The </a:t>
            </a:r>
            <a:r>
              <a:rPr lang="en-US" sz="1600" dirty="0" err="1"/>
              <a:t>RemoteControl</a:t>
            </a:r>
            <a:r>
              <a:rPr lang="en-US" sz="1600" dirty="0"/>
              <a:t> manages a set </a:t>
            </a:r>
            <a:r>
              <a:rPr lang="en-US" sz="1600" dirty="0" smtClean="0"/>
              <a:t>of </a:t>
            </a:r>
            <a:r>
              <a:rPr lang="en-US" sz="1600" dirty="0"/>
              <a:t>Command </a:t>
            </a:r>
            <a:r>
              <a:rPr lang="en-US" sz="1600" dirty="0" smtClean="0"/>
              <a:t> objects</a:t>
            </a:r>
            <a:r>
              <a:rPr lang="en-US" sz="1600" dirty="0"/>
              <a:t>, one per button. When a button is pressed, </a:t>
            </a:r>
            <a:r>
              <a:rPr lang="en-US" sz="1600" dirty="0" smtClean="0"/>
              <a:t> the </a:t>
            </a:r>
            <a:r>
              <a:rPr lang="en-US" sz="1600" dirty="0"/>
              <a:t>corresponding </a:t>
            </a:r>
            <a:r>
              <a:rPr lang="en-US" sz="1600" dirty="0" err="1"/>
              <a:t>ButtonWasPushed</a:t>
            </a:r>
            <a:r>
              <a:rPr lang="en-US" sz="1600" dirty="0"/>
              <a:t>() method is </a:t>
            </a:r>
            <a:r>
              <a:rPr lang="en-US" sz="1600" dirty="0" smtClean="0"/>
              <a:t> called</a:t>
            </a:r>
            <a:r>
              <a:rPr lang="en-US" sz="1600" dirty="0"/>
              <a:t>, which invokes the execute() method on the </a:t>
            </a:r>
            <a:r>
              <a:rPr lang="en-US" sz="1600" dirty="0" smtClean="0"/>
              <a:t> command</a:t>
            </a:r>
            <a:r>
              <a:rPr lang="en-US" sz="1600" dirty="0"/>
              <a:t>. </a:t>
            </a:r>
          </a:p>
        </p:txBody>
      </p:sp>
      <p:cxnSp>
        <p:nvCxnSpPr>
          <p:cNvPr id="9" name="Connettore 2 8"/>
          <p:cNvCxnSpPr/>
          <p:nvPr/>
        </p:nvCxnSpPr>
        <p:spPr>
          <a:xfrm>
            <a:off x="1475656" y="1199654"/>
            <a:ext cx="432048" cy="1065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ttore 7 10"/>
          <p:cNvCxnSpPr>
            <a:stCxn id="7" idx="1"/>
          </p:cNvCxnSpPr>
          <p:nvPr/>
        </p:nvCxnSpPr>
        <p:spPr>
          <a:xfrm rot="10800000" flipV="1">
            <a:off x="3203848" y="1738262"/>
            <a:ext cx="12700" cy="1042665"/>
          </a:xfrm>
          <a:prstGeom prst="curvedConnector4">
            <a:avLst>
              <a:gd name="adj1" fmla="val 2820898"/>
              <a:gd name="adj2" fmla="val 99389"/>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6804248" y="2257291"/>
            <a:ext cx="2376264" cy="2800767"/>
          </a:xfrm>
          <a:prstGeom prst="rect">
            <a:avLst/>
          </a:prstGeom>
        </p:spPr>
        <p:txBody>
          <a:bodyPr wrap="square">
            <a:spAutoFit/>
          </a:bodyPr>
          <a:lstStyle/>
          <a:p>
            <a:r>
              <a:rPr lang="en-US" sz="1600" dirty="0"/>
              <a:t>All </a:t>
            </a:r>
            <a:r>
              <a:rPr lang="en-US" sz="1600" dirty="0" err="1"/>
              <a:t>RemoteControl</a:t>
            </a:r>
            <a:r>
              <a:rPr lang="en-US" sz="1600" dirty="0"/>
              <a:t> commands </a:t>
            </a:r>
            <a:r>
              <a:rPr lang="en-US" sz="1600" dirty="0" smtClean="0"/>
              <a:t>implement </a:t>
            </a:r>
            <a:r>
              <a:rPr lang="en-US" sz="1600" dirty="0"/>
              <a:t>the Command </a:t>
            </a:r>
            <a:r>
              <a:rPr lang="en-US" sz="1600" dirty="0" smtClean="0"/>
              <a:t>interface</a:t>
            </a:r>
            <a:r>
              <a:rPr lang="en-US" sz="1600" dirty="0"/>
              <a:t>, which consists </a:t>
            </a:r>
            <a:r>
              <a:rPr lang="en-US" sz="1600" dirty="0" smtClean="0"/>
              <a:t>of </a:t>
            </a:r>
            <a:r>
              <a:rPr lang="en-US" sz="1600" dirty="0"/>
              <a:t>one </a:t>
            </a:r>
          </a:p>
          <a:p>
            <a:r>
              <a:rPr lang="en-US" sz="1600" dirty="0"/>
              <a:t>method: execute(). Commands </a:t>
            </a:r>
            <a:r>
              <a:rPr lang="en-US" sz="1600" dirty="0" smtClean="0"/>
              <a:t>encapsulate </a:t>
            </a:r>
            <a:r>
              <a:rPr lang="en-US" sz="1600" dirty="0"/>
              <a:t>a set </a:t>
            </a:r>
            <a:r>
              <a:rPr lang="en-US" sz="1600" dirty="0" smtClean="0"/>
              <a:t>of actions </a:t>
            </a:r>
            <a:r>
              <a:rPr lang="en-US" sz="1600" dirty="0"/>
              <a:t>on a </a:t>
            </a:r>
          </a:p>
          <a:p>
            <a:r>
              <a:rPr lang="en-US" sz="1600" dirty="0" smtClean="0"/>
              <a:t>specific </a:t>
            </a:r>
            <a:r>
              <a:rPr lang="en-US" sz="1600" dirty="0"/>
              <a:t>vendor class. The remote </a:t>
            </a:r>
            <a:r>
              <a:rPr lang="en-US" sz="1600" dirty="0" smtClean="0"/>
              <a:t>invokes </a:t>
            </a:r>
            <a:r>
              <a:rPr lang="en-US" sz="1600" dirty="0"/>
              <a:t>these actions by calling </a:t>
            </a:r>
            <a:r>
              <a:rPr lang="en-US" sz="1600" dirty="0" smtClean="0"/>
              <a:t> the </a:t>
            </a:r>
            <a:r>
              <a:rPr lang="en-US" sz="1600" dirty="0"/>
              <a:t>execute() method</a:t>
            </a:r>
          </a:p>
        </p:txBody>
      </p:sp>
      <p:cxnSp>
        <p:nvCxnSpPr>
          <p:cNvPr id="17" name="Connettore 2 16"/>
          <p:cNvCxnSpPr>
            <a:stCxn id="15" idx="1"/>
          </p:cNvCxnSpPr>
          <p:nvPr/>
        </p:nvCxnSpPr>
        <p:spPr>
          <a:xfrm flipH="1" flipV="1">
            <a:off x="6444208" y="2852936"/>
            <a:ext cx="360040" cy="8047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ttangolo 18"/>
          <p:cNvSpPr/>
          <p:nvPr/>
        </p:nvSpPr>
        <p:spPr>
          <a:xfrm>
            <a:off x="3059832" y="5643597"/>
            <a:ext cx="5904656" cy="1323439"/>
          </a:xfrm>
          <a:prstGeom prst="rect">
            <a:avLst/>
          </a:prstGeom>
        </p:spPr>
        <p:txBody>
          <a:bodyPr wrap="square">
            <a:spAutoFit/>
          </a:bodyPr>
          <a:lstStyle/>
          <a:p>
            <a:r>
              <a:rPr lang="en-US" sz="1600" dirty="0"/>
              <a:t>Using the Command </a:t>
            </a:r>
            <a:r>
              <a:rPr lang="en-US" sz="1600" dirty="0" smtClean="0"/>
              <a:t>Interface</a:t>
            </a:r>
            <a:r>
              <a:rPr lang="en-US" sz="1600" dirty="0"/>
              <a:t>, we implement each action </a:t>
            </a:r>
            <a:r>
              <a:rPr lang="en-US" sz="1600" dirty="0" smtClean="0"/>
              <a:t>that </a:t>
            </a:r>
            <a:r>
              <a:rPr lang="en-US" sz="1600" dirty="0"/>
              <a:t>can be invoked by pressing a button on the remote </a:t>
            </a:r>
            <a:r>
              <a:rPr lang="en-US" sz="1600" dirty="0" smtClean="0"/>
              <a:t>with </a:t>
            </a:r>
            <a:r>
              <a:rPr lang="en-US" sz="1600" dirty="0"/>
              <a:t>a simple Command object.  The Command object holds </a:t>
            </a:r>
            <a:r>
              <a:rPr lang="en-US" sz="1600" dirty="0" smtClean="0"/>
              <a:t> a reference </a:t>
            </a:r>
            <a:r>
              <a:rPr lang="en-US" sz="1600" dirty="0"/>
              <a:t>to an object that is an instance o a Vendor Class </a:t>
            </a:r>
            <a:r>
              <a:rPr lang="en-US" sz="1600" dirty="0" smtClean="0"/>
              <a:t> and </a:t>
            </a:r>
            <a:r>
              <a:rPr lang="en-US" sz="1600" dirty="0"/>
              <a:t>implements an execute method that calls one or more </a:t>
            </a:r>
            <a:r>
              <a:rPr lang="en-US" sz="1600" dirty="0" smtClean="0"/>
              <a:t>methods </a:t>
            </a:r>
            <a:r>
              <a:rPr lang="en-US" sz="1600" dirty="0"/>
              <a:t>on that object.  </a:t>
            </a:r>
          </a:p>
        </p:txBody>
      </p:sp>
      <p:sp>
        <p:nvSpPr>
          <p:cNvPr id="20" name="Rettangolo 19"/>
          <p:cNvSpPr/>
          <p:nvPr/>
        </p:nvSpPr>
        <p:spPr>
          <a:xfrm>
            <a:off x="467544" y="4753333"/>
            <a:ext cx="4572000" cy="584775"/>
          </a:xfrm>
          <a:prstGeom prst="rect">
            <a:avLst/>
          </a:prstGeom>
        </p:spPr>
        <p:txBody>
          <a:bodyPr>
            <a:spAutoFit/>
          </a:bodyPr>
          <a:lstStyle/>
          <a:p>
            <a:r>
              <a:rPr lang="en-US" sz="1600" dirty="0"/>
              <a:t>The Vendor Classes are used to </a:t>
            </a:r>
            <a:r>
              <a:rPr lang="en-US" sz="1600" dirty="0" smtClean="0"/>
              <a:t>perform the </a:t>
            </a:r>
            <a:r>
              <a:rPr lang="en-US" sz="1600" dirty="0"/>
              <a:t>actual home-automation work </a:t>
            </a:r>
            <a:r>
              <a:rPr lang="en-US" sz="1600" dirty="0" smtClean="0"/>
              <a:t>of controlling </a:t>
            </a:r>
            <a:r>
              <a:rPr lang="en-US" sz="1600" dirty="0"/>
              <a:t>devices</a:t>
            </a:r>
          </a:p>
        </p:txBody>
      </p:sp>
    </p:spTree>
    <p:extLst>
      <p:ext uri="{BB962C8B-B14F-4D97-AF65-F5344CB8AC3E}">
        <p14:creationId xmlns:p14="http://schemas.microsoft.com/office/powerpoint/2010/main" val="99192571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 and the UNDO Button?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913656"/>
          </a:xfrm>
        </p:spPr>
        <p:txBody>
          <a:bodyPr/>
          <a:lstStyle/>
          <a:p>
            <a:r>
              <a:rPr lang="en-US" dirty="0"/>
              <a:t>When commands support undo, they have an undo() method that mirrors the execute() </a:t>
            </a:r>
            <a:r>
              <a:rPr lang="en-US" dirty="0" smtClean="0"/>
              <a:t>method</a:t>
            </a:r>
            <a:r>
              <a:rPr lang="en-US" dirty="0"/>
              <a:t>.  </a:t>
            </a:r>
          </a:p>
        </p:txBody>
      </p:sp>
      <p:sp>
        <p:nvSpPr>
          <p:cNvPr id="6" name="Rettangolo 5"/>
          <p:cNvSpPr/>
          <p:nvPr/>
        </p:nvSpPr>
        <p:spPr>
          <a:xfrm>
            <a:off x="611560" y="1844824"/>
            <a:ext cx="4572000" cy="1077218"/>
          </a:xfrm>
          <a:prstGeom prst="rect">
            <a:avLst/>
          </a:prstGeom>
        </p:spPr>
        <p:txBody>
          <a:bodyPr>
            <a:spAutoFit/>
          </a:bodyPr>
          <a:lstStyle/>
          <a:p>
            <a:r>
              <a:rPr lang="en-US" sz="1600" dirty="0">
                <a:latin typeface="Courier New" panose="02070309020205020404" pitchFamily="49" charset="0"/>
                <a:cs typeface="Courier New" panose="02070309020205020404" pitchFamily="49" charset="0"/>
              </a:rPr>
              <a:t>public interface Command {</a:t>
            </a:r>
          </a:p>
          <a:p>
            <a:r>
              <a:rPr lang="en-US" sz="1600" dirty="0">
                <a:latin typeface="Courier New" panose="02070309020205020404" pitchFamily="49" charset="0"/>
                <a:cs typeface="Courier New" panose="02070309020205020404" pitchFamily="49" charset="0"/>
              </a:rPr>
              <a:t>    public void execute();</a:t>
            </a:r>
          </a:p>
          <a:p>
            <a:r>
              <a:rPr lang="en-US" sz="1600" dirty="0">
                <a:latin typeface="Courier New" panose="02070309020205020404" pitchFamily="49" charset="0"/>
                <a:cs typeface="Courier New" panose="02070309020205020404" pitchFamily="49" charset="0"/>
              </a:rPr>
              <a:t>    public void undo();</a:t>
            </a:r>
          </a:p>
          <a:p>
            <a:r>
              <a:rPr lang="en-US" sz="1600" dirty="0">
                <a:latin typeface="Courier New" panose="02070309020205020404" pitchFamily="49" charset="0"/>
                <a:cs typeface="Courier New" panose="02070309020205020404" pitchFamily="49" charset="0"/>
              </a:rPr>
              <a:t>}</a:t>
            </a:r>
          </a:p>
        </p:txBody>
      </p:sp>
      <p:sp>
        <p:nvSpPr>
          <p:cNvPr id="7" name="Segnaposto contenuto 4"/>
          <p:cNvSpPr txBox="1">
            <a:spLocks/>
          </p:cNvSpPr>
          <p:nvPr/>
        </p:nvSpPr>
        <p:spPr>
          <a:xfrm>
            <a:off x="467544" y="2852936"/>
            <a:ext cx="8229600" cy="913656"/>
          </a:xfrm>
          <a:prstGeom prst="rect">
            <a:avLst/>
          </a:prstGeom>
        </p:spPr>
        <p:txBody>
          <a:bodyPr vert="horz">
            <a:normAutofit/>
          </a:bodyPr>
          <a:lstStyle>
            <a:lvl1pPr marL="274320" indent="-274320" algn="l" rtl="0" eaLnBrk="1" latinLnBrk="0" hangingPunct="1">
              <a:lnSpc>
                <a:spcPct val="100000"/>
              </a:lnSpc>
              <a:spcBef>
                <a:spcPts val="1200"/>
              </a:spcBef>
              <a:spcAft>
                <a:spcPts val="600"/>
              </a:spcAft>
              <a:buClr>
                <a:schemeClr val="accent1"/>
              </a:buClr>
              <a:buSzPct val="76000"/>
              <a:buFont typeface="Wingdings 3"/>
              <a:buChar char=""/>
              <a:defRPr kumimoji="0" sz="2000" kern="1200">
                <a:solidFill>
                  <a:schemeClr val="tx1"/>
                </a:solidFill>
                <a:latin typeface="Trebuchet MS" pitchFamily="34" charset="0"/>
                <a:ea typeface="+mn-ea"/>
                <a:cs typeface="+mn-cs"/>
              </a:defRPr>
            </a:lvl1pPr>
            <a:lvl2pPr marL="548640" indent="-274320" algn="l" rtl="0" eaLnBrk="1" latinLnBrk="0" hangingPunct="1">
              <a:lnSpc>
                <a:spcPct val="100000"/>
              </a:lnSpc>
              <a:spcBef>
                <a:spcPts val="600"/>
              </a:spcBef>
              <a:spcAft>
                <a:spcPts val="600"/>
              </a:spcAft>
              <a:buClr>
                <a:schemeClr val="accent2"/>
              </a:buClr>
              <a:buSzPct val="76000"/>
              <a:buFont typeface="Wingdings 3"/>
              <a:buChar char=""/>
              <a:defRPr kumimoji="0" sz="1800" kern="1200">
                <a:solidFill>
                  <a:schemeClr val="tx2"/>
                </a:solidFill>
                <a:latin typeface="Trebuchet MS" pitchFamily="34" charset="0"/>
                <a:ea typeface="+mn-ea"/>
                <a:cs typeface="+mn-cs"/>
              </a:defRPr>
            </a:lvl2pPr>
            <a:lvl3pPr marL="822960" indent="-228600" algn="l" rtl="0" eaLnBrk="1" latinLnBrk="0" hangingPunct="1">
              <a:lnSpc>
                <a:spcPct val="100000"/>
              </a:lnSpc>
              <a:spcBef>
                <a:spcPts val="600"/>
              </a:spcBef>
              <a:spcAft>
                <a:spcPts val="600"/>
              </a:spcAft>
              <a:buClr>
                <a:schemeClr val="bg1">
                  <a:shade val="50000"/>
                </a:schemeClr>
              </a:buClr>
              <a:buSzPct val="76000"/>
              <a:buFont typeface="Wingdings 3"/>
              <a:buChar char=""/>
              <a:defRPr kumimoji="0" sz="1600" kern="1200">
                <a:solidFill>
                  <a:schemeClr val="tx1"/>
                </a:solidFill>
                <a:latin typeface="Trebuchet MS" pitchFamily="34" charset="0"/>
                <a:ea typeface="+mn-ea"/>
                <a:cs typeface="+mn-cs"/>
              </a:defRPr>
            </a:lvl3pPr>
            <a:lvl4pPr marL="1097280" indent="-228600" algn="l" rtl="0" eaLnBrk="1" latinLnBrk="0" hangingPunct="1">
              <a:lnSpc>
                <a:spcPct val="100000"/>
              </a:lnSpc>
              <a:spcBef>
                <a:spcPts val="600"/>
              </a:spcBef>
              <a:spcAft>
                <a:spcPts val="600"/>
              </a:spcAft>
              <a:buClr>
                <a:schemeClr val="accent2">
                  <a:shade val="75000"/>
                </a:schemeClr>
              </a:buClr>
              <a:buSzPct val="70000"/>
              <a:buFont typeface="Wingdings"/>
              <a:buChar char=""/>
              <a:defRPr kumimoji="0" sz="1600" kern="1200">
                <a:solidFill>
                  <a:schemeClr val="tx1"/>
                </a:solidFill>
                <a:latin typeface="Trebuchet MS" pitchFamily="34" charset="0"/>
                <a:ea typeface="+mn-ea"/>
                <a:cs typeface="+mn-cs"/>
              </a:defRPr>
            </a:lvl4pPr>
            <a:lvl5pPr marL="1371600" indent="-228600" algn="l" rtl="0" eaLnBrk="1" latinLnBrk="0" hangingPunct="1">
              <a:lnSpc>
                <a:spcPct val="100000"/>
              </a:lnSpc>
              <a:spcBef>
                <a:spcPts val="600"/>
              </a:spcBef>
              <a:spcAft>
                <a:spcPts val="600"/>
              </a:spcAft>
              <a:buClr>
                <a:schemeClr val="accent2"/>
              </a:buClr>
              <a:buSzPct val="70000"/>
              <a:buFont typeface="Wingdings"/>
              <a:buChar char=""/>
              <a:defRPr kumimoji="0" sz="1600" kern="1200">
                <a:solidFill>
                  <a:schemeClr val="tx1"/>
                </a:solidFill>
                <a:latin typeface="Trebuchet MS"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We have to modify the concrete command</a:t>
            </a:r>
            <a:endParaRPr lang="en-US" dirty="0"/>
          </a:p>
        </p:txBody>
      </p:sp>
      <p:sp>
        <p:nvSpPr>
          <p:cNvPr id="8" name="Rettangolo 7"/>
          <p:cNvSpPr/>
          <p:nvPr/>
        </p:nvSpPr>
        <p:spPr>
          <a:xfrm>
            <a:off x="629442" y="3356992"/>
            <a:ext cx="6246814" cy="3046988"/>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LightOnCommand</a:t>
            </a:r>
            <a:r>
              <a:rPr lang="en-US" sz="1600" dirty="0">
                <a:latin typeface="Courier New" panose="02070309020205020404" pitchFamily="49" charset="0"/>
                <a:cs typeface="Courier New" panose="02070309020205020404" pitchFamily="49" charset="0"/>
              </a:rPr>
              <a:t> implements Command {</a:t>
            </a:r>
          </a:p>
          <a:p>
            <a:r>
              <a:rPr lang="en-US" sz="1600" dirty="0">
                <a:latin typeface="Courier New" panose="02070309020205020404" pitchFamily="49" charset="0"/>
                <a:cs typeface="Courier New" panose="02070309020205020404" pitchFamily="49" charset="0"/>
              </a:rPr>
              <a:t>    Light </a:t>
            </a:r>
            <a:r>
              <a:rPr lang="en-US" sz="1600" dirty="0" err="1">
                <a:latin typeface="Courier New" panose="02070309020205020404" pitchFamily="49" charset="0"/>
                <a:cs typeface="Courier New" panose="02070309020205020404" pitchFamily="49" charset="0"/>
              </a:rPr>
              <a:t>light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public </a:t>
            </a:r>
            <a:r>
              <a:rPr lang="en-US" sz="1600" dirty="0" err="1">
                <a:latin typeface="Courier New" panose="02070309020205020404" pitchFamily="49" charset="0"/>
                <a:cs typeface="Courier New" panose="02070309020205020404" pitchFamily="49" charset="0"/>
              </a:rPr>
              <a:t>LightOnCommand</a:t>
            </a:r>
            <a:r>
              <a:rPr lang="en-US" sz="1600" dirty="0">
                <a:latin typeface="Courier New" panose="02070309020205020404" pitchFamily="49" charset="0"/>
                <a:cs typeface="Courier New" panose="02070309020205020404" pitchFamily="49" charset="0"/>
              </a:rPr>
              <a:t>(Light light)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this.light</a:t>
            </a:r>
            <a:r>
              <a:rPr lang="en-US" sz="1600" dirty="0">
                <a:latin typeface="Courier New" panose="02070309020205020404" pitchFamily="49" charset="0"/>
                <a:cs typeface="Courier New" panose="02070309020205020404" pitchFamily="49" charset="0"/>
              </a:rPr>
              <a:t> = light;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public void execute()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light.on</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public void undo()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light.off</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5341163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 and the UNDO </a:t>
            </a:r>
            <a:r>
              <a:rPr lang="en-US" dirty="0" smtClean="0"/>
              <a:t>Button?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481608"/>
          </a:xfrm>
        </p:spPr>
        <p:txBody>
          <a:bodyPr/>
          <a:lstStyle/>
          <a:p>
            <a:r>
              <a:rPr lang="en-US" dirty="0" smtClean="0"/>
              <a:t>We have also to modify the remote control</a:t>
            </a:r>
            <a:endParaRPr lang="en-US" dirty="0"/>
          </a:p>
        </p:txBody>
      </p:sp>
      <p:sp>
        <p:nvSpPr>
          <p:cNvPr id="6" name="Rettangolo 5"/>
          <p:cNvSpPr/>
          <p:nvPr/>
        </p:nvSpPr>
        <p:spPr>
          <a:xfrm>
            <a:off x="395536" y="1772816"/>
            <a:ext cx="8352928" cy="4524315"/>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RemoteControlWithUndo</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Command[] </a:t>
            </a:r>
            <a:r>
              <a:rPr lang="en-US" sz="1600" dirty="0" err="1">
                <a:latin typeface="Courier New" panose="02070309020205020404" pitchFamily="49" charset="0"/>
                <a:cs typeface="Courier New" panose="02070309020205020404" pitchFamily="49" charset="0"/>
              </a:rPr>
              <a:t>onCommands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Command[] </a:t>
            </a:r>
            <a:r>
              <a:rPr lang="en-US" sz="1600" dirty="0" err="1">
                <a:latin typeface="Courier New" panose="02070309020205020404" pitchFamily="49" charset="0"/>
                <a:cs typeface="Courier New" panose="02070309020205020404" pitchFamily="49" charset="0"/>
              </a:rPr>
              <a:t>offCommands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Command </a:t>
            </a:r>
            <a:r>
              <a:rPr lang="en-US" sz="1600" dirty="0" err="1">
                <a:latin typeface="Courier New" panose="02070309020205020404" pitchFamily="49" charset="0"/>
                <a:cs typeface="Courier New" panose="02070309020205020404" pitchFamily="49" charset="0"/>
              </a:rPr>
              <a:t>undoCommand</a:t>
            </a:r>
            <a:r>
              <a:rPr lang="en-US" sz="1600" dirty="0" smtClean="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public </a:t>
            </a: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onButtonWasPushed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slot)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onCommands</a:t>
            </a:r>
            <a:r>
              <a:rPr lang="en-US" sz="1600" dirty="0">
                <a:latin typeface="Courier New" panose="02070309020205020404" pitchFamily="49" charset="0"/>
                <a:cs typeface="Courier New" panose="02070309020205020404" pitchFamily="49" charset="0"/>
              </a:rPr>
              <a:t>[slot].execute();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undoCommand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onCommands</a:t>
            </a:r>
            <a:r>
              <a:rPr lang="en-US" sz="1600" dirty="0">
                <a:latin typeface="Courier New" panose="02070309020205020404" pitchFamily="49" charset="0"/>
                <a:cs typeface="Courier New" panose="02070309020205020404" pitchFamily="49" charset="0"/>
              </a:rPr>
              <a:t>[slot];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offButtonWasPushed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slot)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offCommands</a:t>
            </a:r>
            <a:r>
              <a:rPr lang="en-US" sz="1600" dirty="0">
                <a:latin typeface="Courier New" panose="02070309020205020404" pitchFamily="49" charset="0"/>
                <a:cs typeface="Courier New" panose="02070309020205020404" pitchFamily="49" charset="0"/>
              </a:rPr>
              <a:t>[slot].execute</a:t>
            </a:r>
            <a:r>
              <a:rPr lang="en-US" sz="1600" dirty="0" smtClean="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undoCommand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offCommands</a:t>
            </a:r>
            <a:r>
              <a:rPr lang="en-US" sz="1600" dirty="0">
                <a:latin typeface="Courier New" panose="02070309020205020404" pitchFamily="49" charset="0"/>
                <a:cs typeface="Courier New" panose="02070309020205020404" pitchFamily="49" charset="0"/>
              </a:rPr>
              <a:t>[slot];</a:t>
            </a:r>
          </a:p>
          <a:p>
            <a:r>
              <a:rPr lang="en-US" sz="1600" dirty="0" smtClean="0">
                <a:latin typeface="Courier New" panose="02070309020205020404" pitchFamily="49" charset="0"/>
                <a:cs typeface="Courier New" panose="02070309020205020404" pitchFamily="49" charset="0"/>
              </a:rPr>
              <a:t>    public </a:t>
            </a: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undoButtonWasPushed</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undoCommand.undo</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71502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Implementing Macro-Commands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913656"/>
          </a:xfrm>
        </p:spPr>
        <p:txBody>
          <a:bodyPr/>
          <a:lstStyle/>
          <a:p>
            <a:r>
              <a:rPr lang="en-US" dirty="0" smtClean="0"/>
              <a:t>A macro command is a command which executes one or more other commands</a:t>
            </a:r>
            <a:endParaRPr lang="en-US" dirty="0"/>
          </a:p>
        </p:txBody>
      </p:sp>
      <p:sp>
        <p:nvSpPr>
          <p:cNvPr id="6" name="Rettangolo 5"/>
          <p:cNvSpPr/>
          <p:nvPr/>
        </p:nvSpPr>
        <p:spPr>
          <a:xfrm>
            <a:off x="539552" y="1988840"/>
            <a:ext cx="6912768" cy="3293209"/>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MacroCommand</a:t>
            </a:r>
            <a:r>
              <a:rPr lang="en-US" sz="1600" dirty="0">
                <a:latin typeface="Courier New" panose="02070309020205020404" pitchFamily="49" charset="0"/>
                <a:cs typeface="Courier New" panose="02070309020205020404" pitchFamily="49" charset="0"/>
              </a:rPr>
              <a:t> implements Command {</a:t>
            </a:r>
          </a:p>
          <a:p>
            <a:r>
              <a:rPr lang="en-US" sz="1600" dirty="0">
                <a:latin typeface="Courier New" panose="02070309020205020404" pitchFamily="49" charset="0"/>
                <a:cs typeface="Courier New" panose="02070309020205020404" pitchFamily="49" charset="0"/>
              </a:rPr>
              <a:t>    Command[] commands;</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a:t>
            </a:r>
            <a:r>
              <a:rPr lang="en-US" sz="1600" dirty="0" err="1">
                <a:latin typeface="Courier New" panose="02070309020205020404" pitchFamily="49" charset="0"/>
                <a:cs typeface="Courier New" panose="02070309020205020404" pitchFamily="49" charset="0"/>
              </a:rPr>
              <a:t>MacroCommand</a:t>
            </a:r>
            <a:r>
              <a:rPr lang="en-US" sz="1600" dirty="0">
                <a:latin typeface="Courier New" panose="02070309020205020404" pitchFamily="49" charset="0"/>
                <a:cs typeface="Courier New" panose="02070309020205020404" pitchFamily="49" charset="0"/>
              </a:rPr>
              <a:t>(Command[] commands)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this.commands</a:t>
            </a:r>
            <a:r>
              <a:rPr lang="en-US" sz="1600" dirty="0">
                <a:latin typeface="Courier New" panose="02070309020205020404" pitchFamily="49" charset="0"/>
                <a:cs typeface="Courier New" panose="02070309020205020404" pitchFamily="49" charset="0"/>
              </a:rPr>
              <a:t> = commands;</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void execute() {</a:t>
            </a:r>
          </a:p>
          <a:p>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commands.length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commands[</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].execute();</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
        <p:nvSpPr>
          <p:cNvPr id="7" name="Rettangolo 6"/>
          <p:cNvSpPr/>
          <p:nvPr/>
        </p:nvSpPr>
        <p:spPr>
          <a:xfrm>
            <a:off x="539552" y="5733256"/>
            <a:ext cx="8064896" cy="584775"/>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Command[] </a:t>
            </a:r>
            <a:r>
              <a:rPr lang="en-US" sz="1600" dirty="0" err="1" smtClean="0">
                <a:latin typeface="Courier New" panose="02070309020205020404" pitchFamily="49" charset="0"/>
                <a:cs typeface="Courier New" panose="02070309020205020404" pitchFamily="49" charset="0"/>
              </a:rPr>
              <a:t>allOn</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lightOn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stereoOn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tvOn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hottubOn</a:t>
            </a:r>
            <a:r>
              <a:rPr lang="en-US" sz="1600" dirty="0" smtClean="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MacroCommand</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allOnMacro</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new </a:t>
            </a:r>
            <a:r>
              <a:rPr lang="en-US" sz="1600" dirty="0" err="1" smtClean="0">
                <a:latin typeface="Courier New" panose="02070309020205020404" pitchFamily="49" charset="0"/>
                <a:cs typeface="Courier New" panose="02070309020205020404" pitchFamily="49" charset="0"/>
              </a:rPr>
              <a:t>MacroCommand</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allOn</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7758190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More uses of the Command Pattern: </a:t>
            </a:r>
            <a:r>
              <a:rPr lang="en-US" dirty="0" smtClean="0"/>
              <a:t/>
            </a:r>
            <a:br>
              <a:rPr lang="en-US" dirty="0" smtClean="0"/>
            </a:br>
            <a:r>
              <a:rPr lang="en-US" dirty="0" smtClean="0"/>
              <a:t>queuing </a:t>
            </a:r>
            <a:r>
              <a:rPr lang="en-US" dirty="0"/>
              <a:t>requests</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77500" lnSpcReduction="20000"/>
          </a:bodyPr>
          <a:lstStyle/>
          <a:p>
            <a:r>
              <a:rPr lang="en-US" dirty="0"/>
              <a:t>Commands give us a way to package a piece </a:t>
            </a:r>
            <a:r>
              <a:rPr lang="en-US" dirty="0" smtClean="0"/>
              <a:t>of computation </a:t>
            </a:r>
            <a:r>
              <a:rPr lang="en-US" dirty="0"/>
              <a:t>(a receiver and a set </a:t>
            </a:r>
            <a:r>
              <a:rPr lang="en-US" dirty="0" smtClean="0"/>
              <a:t>of </a:t>
            </a:r>
            <a:r>
              <a:rPr lang="en-US" dirty="0"/>
              <a:t>actions) and pass </a:t>
            </a:r>
            <a:r>
              <a:rPr lang="en-US" dirty="0" smtClean="0"/>
              <a:t> it </a:t>
            </a:r>
            <a:r>
              <a:rPr lang="en-US" dirty="0"/>
              <a:t>around as a </a:t>
            </a:r>
            <a:r>
              <a:rPr lang="en-US" dirty="0" smtClean="0"/>
              <a:t>first-class </a:t>
            </a:r>
            <a:r>
              <a:rPr lang="en-US" dirty="0"/>
              <a:t>object. </a:t>
            </a:r>
            <a:endParaRPr lang="en-US" dirty="0" smtClean="0"/>
          </a:p>
          <a:p>
            <a:pPr lvl="1"/>
            <a:r>
              <a:rPr lang="en-US" dirty="0" smtClean="0"/>
              <a:t>The </a:t>
            </a:r>
            <a:r>
              <a:rPr lang="en-US" dirty="0"/>
              <a:t>computation </a:t>
            </a:r>
            <a:r>
              <a:rPr lang="en-US" dirty="0" smtClean="0"/>
              <a:t>may </a:t>
            </a:r>
            <a:r>
              <a:rPr lang="en-US" dirty="0"/>
              <a:t>be invoked </a:t>
            </a:r>
            <a:r>
              <a:rPr lang="en-US" dirty="0" smtClean="0"/>
              <a:t>after </a:t>
            </a:r>
            <a:r>
              <a:rPr lang="en-US" dirty="0"/>
              <a:t>some client application </a:t>
            </a:r>
            <a:r>
              <a:rPr lang="en-US" dirty="0" smtClean="0"/>
              <a:t>creates </a:t>
            </a:r>
            <a:r>
              <a:rPr lang="en-US" dirty="0"/>
              <a:t>the command object. </a:t>
            </a:r>
            <a:endParaRPr lang="en-US" dirty="0" smtClean="0"/>
          </a:p>
          <a:p>
            <a:pPr lvl="1"/>
            <a:r>
              <a:rPr lang="en-US" dirty="0" smtClean="0"/>
              <a:t>Useful </a:t>
            </a:r>
            <a:r>
              <a:rPr lang="en-US" dirty="0"/>
              <a:t>applications such as </a:t>
            </a:r>
            <a:r>
              <a:rPr lang="en-US" dirty="0" smtClean="0"/>
              <a:t>schedulers</a:t>
            </a:r>
            <a:r>
              <a:rPr lang="en-US" dirty="0"/>
              <a:t>, thread pools, and job queues</a:t>
            </a:r>
            <a:r>
              <a:rPr lang="en-US" dirty="0" smtClean="0"/>
              <a:t>,… </a:t>
            </a:r>
          </a:p>
          <a:p>
            <a:r>
              <a:rPr lang="en-US" dirty="0" smtClean="0"/>
              <a:t>Imagine </a:t>
            </a:r>
            <a:r>
              <a:rPr lang="en-US" dirty="0"/>
              <a:t>a job queue: </a:t>
            </a:r>
            <a:endParaRPr lang="en-US" dirty="0" smtClean="0"/>
          </a:p>
          <a:p>
            <a:pPr lvl="1"/>
            <a:r>
              <a:rPr lang="en-US" dirty="0" smtClean="0"/>
              <a:t>you </a:t>
            </a:r>
            <a:r>
              <a:rPr lang="en-US" dirty="0"/>
              <a:t>add commands to the queue </a:t>
            </a:r>
            <a:r>
              <a:rPr lang="en-US" dirty="0" smtClean="0"/>
              <a:t>on </a:t>
            </a:r>
            <a:r>
              <a:rPr lang="en-US" dirty="0"/>
              <a:t>one end, and on the other end sits a group </a:t>
            </a:r>
            <a:r>
              <a:rPr lang="en-US" dirty="0" smtClean="0"/>
              <a:t>of threads</a:t>
            </a:r>
            <a:r>
              <a:rPr lang="en-US" dirty="0"/>
              <a:t>. </a:t>
            </a:r>
            <a:endParaRPr lang="en-US" dirty="0" smtClean="0"/>
          </a:p>
          <a:p>
            <a:pPr lvl="1"/>
            <a:r>
              <a:rPr lang="en-US" dirty="0" smtClean="0"/>
              <a:t>Threads </a:t>
            </a:r>
            <a:r>
              <a:rPr lang="en-US" dirty="0"/>
              <a:t>run the </a:t>
            </a:r>
            <a:r>
              <a:rPr lang="en-US" dirty="0" smtClean="0"/>
              <a:t>following </a:t>
            </a:r>
            <a:r>
              <a:rPr lang="en-US" dirty="0"/>
              <a:t>script: </a:t>
            </a:r>
            <a:endParaRPr lang="en-US" dirty="0" smtClean="0"/>
          </a:p>
          <a:p>
            <a:pPr lvl="2"/>
            <a:r>
              <a:rPr lang="en-US" dirty="0" smtClean="0"/>
              <a:t>they </a:t>
            </a:r>
            <a:r>
              <a:rPr lang="en-US" dirty="0"/>
              <a:t>remove </a:t>
            </a:r>
            <a:r>
              <a:rPr lang="en-US" dirty="0" smtClean="0"/>
              <a:t>a </a:t>
            </a:r>
            <a:r>
              <a:rPr lang="en-US" dirty="0"/>
              <a:t>command </a:t>
            </a:r>
            <a:r>
              <a:rPr lang="en-US" dirty="0" smtClean="0"/>
              <a:t>from </a:t>
            </a:r>
            <a:r>
              <a:rPr lang="en-US" dirty="0"/>
              <a:t>the </a:t>
            </a:r>
            <a:r>
              <a:rPr lang="en-US" dirty="0" smtClean="0"/>
              <a:t>queue,</a:t>
            </a:r>
          </a:p>
          <a:p>
            <a:pPr lvl="2"/>
            <a:r>
              <a:rPr lang="en-US" dirty="0" smtClean="0"/>
              <a:t>call </a:t>
            </a:r>
            <a:r>
              <a:rPr lang="en-US" dirty="0"/>
              <a:t>its execute() method, </a:t>
            </a:r>
            <a:endParaRPr lang="en-US" dirty="0" smtClean="0"/>
          </a:p>
          <a:p>
            <a:pPr lvl="2"/>
            <a:r>
              <a:rPr lang="en-US" dirty="0" smtClean="0"/>
              <a:t>wait </a:t>
            </a:r>
            <a:r>
              <a:rPr lang="en-US" dirty="0"/>
              <a:t>or the call to </a:t>
            </a:r>
            <a:r>
              <a:rPr lang="en-US" dirty="0" smtClean="0"/>
              <a:t>finish</a:t>
            </a:r>
            <a:r>
              <a:rPr lang="en-US" dirty="0"/>
              <a:t>, </a:t>
            </a:r>
            <a:endParaRPr lang="en-US" dirty="0" smtClean="0"/>
          </a:p>
          <a:p>
            <a:pPr lvl="2"/>
            <a:r>
              <a:rPr lang="en-US" dirty="0" smtClean="0"/>
              <a:t>then </a:t>
            </a:r>
            <a:r>
              <a:rPr lang="en-US" dirty="0"/>
              <a:t>discard the command </a:t>
            </a:r>
            <a:r>
              <a:rPr lang="en-US" dirty="0" smtClean="0"/>
              <a:t>object, </a:t>
            </a:r>
          </a:p>
          <a:p>
            <a:pPr lvl="2"/>
            <a:r>
              <a:rPr lang="en-US" dirty="0" smtClean="0"/>
              <a:t>retrieve </a:t>
            </a:r>
            <a:r>
              <a:rPr lang="en-US" dirty="0"/>
              <a:t>a new one</a:t>
            </a:r>
            <a:r>
              <a:rPr lang="en-US" dirty="0" smtClean="0"/>
              <a:t>.</a:t>
            </a:r>
          </a:p>
          <a:p>
            <a:r>
              <a:rPr lang="en-US" dirty="0" smtClean="0"/>
              <a:t>The </a:t>
            </a:r>
            <a:r>
              <a:rPr lang="en-US" dirty="0"/>
              <a:t>job queue classes are </a:t>
            </a:r>
            <a:r>
              <a:rPr lang="en-US" dirty="0" smtClean="0"/>
              <a:t>decoupled from the </a:t>
            </a:r>
            <a:r>
              <a:rPr lang="en-US" dirty="0"/>
              <a:t>objects </a:t>
            </a:r>
            <a:r>
              <a:rPr lang="en-US" dirty="0" smtClean="0"/>
              <a:t>doing </a:t>
            </a:r>
            <a:r>
              <a:rPr lang="en-US" dirty="0"/>
              <a:t>the computation. </a:t>
            </a:r>
            <a:endParaRPr lang="en-US" dirty="0" smtClean="0"/>
          </a:p>
          <a:p>
            <a:r>
              <a:rPr lang="en-US" dirty="0" smtClean="0"/>
              <a:t>The job </a:t>
            </a:r>
            <a:r>
              <a:rPr lang="en-US" dirty="0"/>
              <a:t>queue objects </a:t>
            </a:r>
            <a:r>
              <a:rPr lang="en-US" dirty="0" smtClean="0"/>
              <a:t>just </a:t>
            </a:r>
            <a:r>
              <a:rPr lang="en-US" dirty="0"/>
              <a:t>retrieve commands </a:t>
            </a:r>
            <a:r>
              <a:rPr lang="en-US" dirty="0" smtClean="0"/>
              <a:t>and </a:t>
            </a:r>
            <a:r>
              <a:rPr lang="en-US" dirty="0"/>
              <a:t>call execute</a:t>
            </a:r>
            <a:r>
              <a:rPr lang="en-US" dirty="0" smtClean="0"/>
              <a:t>().</a:t>
            </a:r>
            <a:endParaRPr lang="en-US" dirty="0"/>
          </a:p>
        </p:txBody>
      </p:sp>
    </p:spTree>
    <p:extLst>
      <p:ext uri="{BB962C8B-B14F-4D97-AF65-F5344CB8AC3E}">
        <p14:creationId xmlns:p14="http://schemas.microsoft.com/office/powerpoint/2010/main" val="410384952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More uses of the Command Pattern: </a:t>
            </a:r>
            <a:r>
              <a:rPr lang="en-US" dirty="0" smtClean="0"/>
              <a:t/>
            </a:r>
            <a:br>
              <a:rPr lang="en-US" dirty="0" smtClean="0"/>
            </a:br>
            <a:r>
              <a:rPr lang="en-US" dirty="0" smtClean="0"/>
              <a:t>logging </a:t>
            </a:r>
            <a:r>
              <a:rPr lang="en-US" dirty="0"/>
              <a:t>requests</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The semantics </a:t>
            </a:r>
            <a:r>
              <a:rPr lang="en-US" dirty="0" smtClean="0"/>
              <a:t>of </a:t>
            </a:r>
            <a:r>
              <a:rPr lang="en-US" dirty="0"/>
              <a:t>some applications require that we log all actions and be able to </a:t>
            </a:r>
            <a:r>
              <a:rPr lang="en-US" dirty="0" smtClean="0"/>
              <a:t>recover after </a:t>
            </a:r>
            <a:r>
              <a:rPr lang="en-US" dirty="0"/>
              <a:t>a crash by </a:t>
            </a:r>
            <a:r>
              <a:rPr lang="en-US" dirty="0" err="1"/>
              <a:t>reinvoking</a:t>
            </a:r>
            <a:r>
              <a:rPr lang="en-US" dirty="0"/>
              <a:t> those actions. </a:t>
            </a:r>
            <a:endParaRPr lang="en-US" dirty="0" smtClean="0"/>
          </a:p>
          <a:p>
            <a:r>
              <a:rPr lang="en-US" dirty="0" smtClean="0"/>
              <a:t>The </a:t>
            </a:r>
            <a:r>
              <a:rPr lang="en-US" dirty="0"/>
              <a:t>Command Pattern can support </a:t>
            </a:r>
            <a:r>
              <a:rPr lang="en-US" dirty="0" smtClean="0"/>
              <a:t>these </a:t>
            </a:r>
            <a:r>
              <a:rPr lang="en-US" dirty="0"/>
              <a:t>semantics with the addition </a:t>
            </a:r>
            <a:r>
              <a:rPr lang="en-US" dirty="0" smtClean="0"/>
              <a:t>of </a:t>
            </a:r>
            <a:r>
              <a:rPr lang="en-US" dirty="0"/>
              <a:t>two methods: store() and load</a:t>
            </a:r>
            <a:r>
              <a:rPr lang="en-US" dirty="0" smtClean="0"/>
              <a:t>().</a:t>
            </a:r>
          </a:p>
          <a:p>
            <a:pPr lvl="1"/>
            <a:r>
              <a:rPr lang="en-US" dirty="0" smtClean="0"/>
              <a:t>As </a:t>
            </a:r>
            <a:r>
              <a:rPr lang="en-US" dirty="0"/>
              <a:t>we execute commands, we store a history </a:t>
            </a:r>
            <a:r>
              <a:rPr lang="en-US" dirty="0" smtClean="0"/>
              <a:t>of </a:t>
            </a:r>
            <a:r>
              <a:rPr lang="en-US" dirty="0"/>
              <a:t>them on disk. </a:t>
            </a:r>
          </a:p>
          <a:p>
            <a:pPr lvl="1"/>
            <a:r>
              <a:rPr lang="en-US" dirty="0"/>
              <a:t>When a crash occurs, we reload the command objects and invoke their execute() </a:t>
            </a:r>
            <a:r>
              <a:rPr lang="en-US" dirty="0" smtClean="0"/>
              <a:t>methods </a:t>
            </a:r>
            <a:r>
              <a:rPr lang="en-US" dirty="0"/>
              <a:t>in batch and in order.</a:t>
            </a:r>
          </a:p>
          <a:p>
            <a:r>
              <a:rPr lang="en-US" dirty="0" smtClean="0"/>
              <a:t>By </a:t>
            </a:r>
            <a:r>
              <a:rPr lang="en-US" dirty="0"/>
              <a:t>using logging, we can save all the operations </a:t>
            </a:r>
            <a:r>
              <a:rPr lang="en-US" dirty="0" smtClean="0"/>
              <a:t>since </a:t>
            </a:r>
            <a:r>
              <a:rPr lang="en-US" dirty="0"/>
              <a:t>the last check point, and </a:t>
            </a:r>
            <a:r>
              <a:rPr lang="en-US" dirty="0" smtClean="0"/>
              <a:t>if </a:t>
            </a:r>
            <a:r>
              <a:rPr lang="en-US" dirty="0"/>
              <a:t>there is a system </a:t>
            </a:r>
            <a:r>
              <a:rPr lang="en-US" dirty="0" smtClean="0"/>
              <a:t>failure</a:t>
            </a:r>
            <a:r>
              <a:rPr lang="en-US" dirty="0"/>
              <a:t>, apply those operations to our </a:t>
            </a:r>
            <a:r>
              <a:rPr lang="en-US" dirty="0" smtClean="0"/>
              <a:t>checkpoint</a:t>
            </a:r>
            <a:r>
              <a:rPr lang="en-US" dirty="0"/>
              <a:t>. </a:t>
            </a:r>
          </a:p>
        </p:txBody>
      </p:sp>
    </p:spTree>
    <p:extLst>
      <p:ext uri="{BB962C8B-B14F-4D97-AF65-F5344CB8AC3E}">
        <p14:creationId xmlns:p14="http://schemas.microsoft.com/office/powerpoint/2010/main" val="3825983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Motivating </a:t>
            </a:r>
            <a:r>
              <a:rPr lang="en-US" dirty="0" smtClean="0"/>
              <a:t>example</a:t>
            </a:r>
            <a:br>
              <a:rPr lang="en-US" dirty="0" smtClean="0"/>
            </a:br>
            <a:r>
              <a:rPr lang="en-US" dirty="0" smtClean="0"/>
              <a:t>issues with inheritance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057672"/>
          </a:xfrm>
        </p:spPr>
        <p:txBody>
          <a:bodyPr/>
          <a:lstStyle/>
          <a:p>
            <a:r>
              <a:rPr lang="en-US" dirty="0" smtClean="0"/>
              <a:t>We have to introduce a new method in the characters. Now they can “fight”</a:t>
            </a:r>
            <a:endParaRPr lang="en-US" dirty="0"/>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060848"/>
            <a:ext cx="7511875" cy="3456384"/>
          </a:xfrm>
          <a:prstGeom prst="rect">
            <a:avLst/>
          </a:prstGeom>
        </p:spPr>
      </p:pic>
      <p:grpSp>
        <p:nvGrpSpPr>
          <p:cNvPr id="9" name="Gruppo 8"/>
          <p:cNvGrpSpPr/>
          <p:nvPr/>
        </p:nvGrpSpPr>
        <p:grpSpPr>
          <a:xfrm>
            <a:off x="4614585" y="2060848"/>
            <a:ext cx="3738522" cy="3456384"/>
            <a:chOff x="4614585" y="2060848"/>
            <a:chExt cx="3738522" cy="3456384"/>
          </a:xfrm>
        </p:grpSpPr>
        <p:sp>
          <p:nvSpPr>
            <p:cNvPr id="7" name="Rettangolo 6"/>
            <p:cNvSpPr/>
            <p:nvPr/>
          </p:nvSpPr>
          <p:spPr>
            <a:xfrm>
              <a:off x="5305728" y="2060848"/>
              <a:ext cx="3047379" cy="3456384"/>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Rettangolo 7"/>
            <p:cNvSpPr/>
            <p:nvPr/>
          </p:nvSpPr>
          <p:spPr>
            <a:xfrm>
              <a:off x="4614585" y="3307366"/>
              <a:ext cx="1656184" cy="43204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0" name="CasellaDiTesto 9"/>
          <p:cNvSpPr txBox="1"/>
          <p:nvPr/>
        </p:nvSpPr>
        <p:spPr>
          <a:xfrm>
            <a:off x="4655529" y="5651956"/>
            <a:ext cx="4236952" cy="646331"/>
          </a:xfrm>
          <a:prstGeom prst="rect">
            <a:avLst/>
          </a:prstGeom>
          <a:noFill/>
        </p:spPr>
        <p:txBody>
          <a:bodyPr wrap="square" rtlCol="0">
            <a:spAutoFit/>
          </a:bodyPr>
          <a:lstStyle/>
          <a:p>
            <a:r>
              <a:rPr lang="en-US" dirty="0" smtClean="0"/>
              <a:t>Not all classes have to fight!!!</a:t>
            </a:r>
          </a:p>
          <a:p>
            <a:r>
              <a:rPr lang="en-US" dirty="0" smtClean="0"/>
              <a:t>Wizards cast spells, Unicorns do nothing!</a:t>
            </a:r>
            <a:endParaRPr lang="en-US" dirty="0"/>
          </a:p>
        </p:txBody>
      </p:sp>
    </p:spTree>
    <p:extLst>
      <p:ext uri="{BB962C8B-B14F-4D97-AF65-F5344CB8AC3E}">
        <p14:creationId xmlns:p14="http://schemas.microsoft.com/office/powerpoint/2010/main" val="296499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Command Pattern defined</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a:t>The Command Pattern encapsulates a request as an </a:t>
            </a:r>
            <a:r>
              <a:rPr lang="en-US" dirty="0" smtClean="0"/>
              <a:t> object</a:t>
            </a:r>
            <a:r>
              <a:rPr lang="en-US" dirty="0"/>
              <a:t>, thereby letting you parameterize other objects </a:t>
            </a:r>
            <a:r>
              <a:rPr lang="en-US" dirty="0" smtClean="0"/>
              <a:t>with different </a:t>
            </a:r>
            <a:r>
              <a:rPr lang="en-US" dirty="0"/>
              <a:t>requests, queue or log requests, and </a:t>
            </a:r>
            <a:r>
              <a:rPr lang="en-US" dirty="0" smtClean="0"/>
              <a:t>support </a:t>
            </a:r>
            <a:r>
              <a:rPr lang="en-US" dirty="0"/>
              <a:t>undoable operations.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996952"/>
            <a:ext cx="6638925"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242486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Key Points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85000" lnSpcReduction="10000"/>
          </a:bodyPr>
          <a:lstStyle/>
          <a:p>
            <a:r>
              <a:rPr lang="en-US" dirty="0" smtClean="0"/>
              <a:t>The </a:t>
            </a:r>
            <a:r>
              <a:rPr lang="en-US" dirty="0"/>
              <a:t>Command Pattern </a:t>
            </a:r>
            <a:r>
              <a:rPr lang="en-US" dirty="0" smtClean="0"/>
              <a:t>decouples </a:t>
            </a:r>
            <a:r>
              <a:rPr lang="en-US" dirty="0"/>
              <a:t>an object making </a:t>
            </a:r>
            <a:r>
              <a:rPr lang="en-US" dirty="0" smtClean="0"/>
              <a:t>a </a:t>
            </a:r>
            <a:r>
              <a:rPr lang="en-US" dirty="0"/>
              <a:t>request from the one that </a:t>
            </a:r>
            <a:r>
              <a:rPr lang="en-US" dirty="0" smtClean="0"/>
              <a:t>knows </a:t>
            </a:r>
            <a:r>
              <a:rPr lang="en-US" dirty="0"/>
              <a:t>how to perform it.</a:t>
            </a:r>
          </a:p>
          <a:p>
            <a:r>
              <a:rPr lang="en-US" dirty="0" smtClean="0"/>
              <a:t>A </a:t>
            </a:r>
            <a:r>
              <a:rPr lang="en-US" dirty="0"/>
              <a:t>Command object is at the </a:t>
            </a:r>
            <a:r>
              <a:rPr lang="en-US" dirty="0" smtClean="0"/>
              <a:t>center </a:t>
            </a:r>
            <a:r>
              <a:rPr lang="en-US" dirty="0"/>
              <a:t>of this decoupling and </a:t>
            </a:r>
            <a:r>
              <a:rPr lang="en-US" dirty="0" smtClean="0"/>
              <a:t>encapsulates </a:t>
            </a:r>
            <a:r>
              <a:rPr lang="en-US" dirty="0"/>
              <a:t>a receiver with </a:t>
            </a:r>
            <a:r>
              <a:rPr lang="en-US" dirty="0" smtClean="0"/>
              <a:t>an </a:t>
            </a:r>
            <a:r>
              <a:rPr lang="en-US" dirty="0"/>
              <a:t>action (or set of actions) </a:t>
            </a:r>
            <a:r>
              <a:rPr lang="en-US" dirty="0" smtClean="0"/>
              <a:t>. </a:t>
            </a:r>
            <a:r>
              <a:rPr lang="en-US" dirty="0"/>
              <a:t> An invoker makes a request </a:t>
            </a:r>
            <a:r>
              <a:rPr lang="en-US" dirty="0" smtClean="0"/>
              <a:t>of </a:t>
            </a:r>
            <a:r>
              <a:rPr lang="en-US" dirty="0"/>
              <a:t>a Command object by </a:t>
            </a:r>
            <a:r>
              <a:rPr lang="en-US" dirty="0" smtClean="0"/>
              <a:t>calling </a:t>
            </a:r>
            <a:r>
              <a:rPr lang="en-US" dirty="0"/>
              <a:t>its execute() method, </a:t>
            </a:r>
            <a:r>
              <a:rPr lang="en-US" dirty="0" smtClean="0"/>
              <a:t>which </a:t>
            </a:r>
            <a:r>
              <a:rPr lang="en-US" dirty="0"/>
              <a:t>invokes those actions </a:t>
            </a:r>
            <a:r>
              <a:rPr lang="en-US" dirty="0" smtClean="0"/>
              <a:t>on </a:t>
            </a:r>
            <a:r>
              <a:rPr lang="en-US" dirty="0"/>
              <a:t>the receiver.</a:t>
            </a:r>
          </a:p>
          <a:p>
            <a:r>
              <a:rPr lang="en-US" dirty="0" smtClean="0"/>
              <a:t>Invokers </a:t>
            </a:r>
            <a:r>
              <a:rPr lang="en-US" dirty="0"/>
              <a:t>can be </a:t>
            </a:r>
            <a:r>
              <a:rPr lang="en-US" dirty="0" smtClean="0"/>
              <a:t>parameterized </a:t>
            </a:r>
            <a:r>
              <a:rPr lang="en-US" dirty="0"/>
              <a:t>with </a:t>
            </a:r>
            <a:r>
              <a:rPr lang="en-US" dirty="0" smtClean="0"/>
              <a:t>Commands</a:t>
            </a:r>
            <a:r>
              <a:rPr lang="en-US" dirty="0"/>
              <a:t>, even </a:t>
            </a:r>
            <a:r>
              <a:rPr lang="en-US" dirty="0" smtClean="0"/>
              <a:t>dynamically </a:t>
            </a:r>
            <a:r>
              <a:rPr lang="en-US" dirty="0"/>
              <a:t>at runtime</a:t>
            </a:r>
            <a:r>
              <a:rPr lang="en-US" dirty="0" smtClean="0"/>
              <a:t>.</a:t>
            </a:r>
          </a:p>
          <a:p>
            <a:r>
              <a:rPr lang="en-US" dirty="0" smtClean="0"/>
              <a:t>Commands </a:t>
            </a:r>
            <a:r>
              <a:rPr lang="en-US" dirty="0"/>
              <a:t>may support </a:t>
            </a:r>
            <a:r>
              <a:rPr lang="en-US" dirty="0" smtClean="0"/>
              <a:t>undo </a:t>
            </a:r>
            <a:r>
              <a:rPr lang="en-US" dirty="0"/>
              <a:t>by implementing an </a:t>
            </a:r>
            <a:r>
              <a:rPr lang="en-US" dirty="0" smtClean="0"/>
              <a:t>undo </a:t>
            </a:r>
            <a:r>
              <a:rPr lang="en-US" dirty="0"/>
              <a:t>method that restores </a:t>
            </a:r>
            <a:r>
              <a:rPr lang="en-US" dirty="0" smtClean="0"/>
              <a:t>the </a:t>
            </a:r>
            <a:r>
              <a:rPr lang="en-US" dirty="0"/>
              <a:t>object to its previous </a:t>
            </a:r>
            <a:r>
              <a:rPr lang="en-US" dirty="0" smtClean="0"/>
              <a:t>state </a:t>
            </a:r>
            <a:r>
              <a:rPr lang="en-US" dirty="0"/>
              <a:t>before the execute() </a:t>
            </a:r>
            <a:r>
              <a:rPr lang="en-US" dirty="0" smtClean="0"/>
              <a:t>method </a:t>
            </a:r>
            <a:r>
              <a:rPr lang="en-US" dirty="0"/>
              <a:t>was last called</a:t>
            </a:r>
            <a:r>
              <a:rPr lang="en-US" dirty="0" smtClean="0"/>
              <a:t>. </a:t>
            </a:r>
            <a:r>
              <a:rPr lang="en-US" dirty="0"/>
              <a:t> </a:t>
            </a:r>
            <a:endParaRPr lang="en-US" dirty="0" smtClean="0"/>
          </a:p>
          <a:p>
            <a:r>
              <a:rPr lang="en-US" dirty="0" smtClean="0"/>
              <a:t>Macro </a:t>
            </a:r>
            <a:r>
              <a:rPr lang="en-US" dirty="0"/>
              <a:t>Commands are </a:t>
            </a:r>
            <a:r>
              <a:rPr lang="en-US" dirty="0" smtClean="0"/>
              <a:t>a </a:t>
            </a:r>
            <a:r>
              <a:rPr lang="en-US" dirty="0"/>
              <a:t>simple extension of </a:t>
            </a:r>
            <a:r>
              <a:rPr lang="en-US" dirty="0" smtClean="0"/>
              <a:t>Command </a:t>
            </a:r>
            <a:r>
              <a:rPr lang="en-US" dirty="0"/>
              <a:t>that allow </a:t>
            </a:r>
            <a:r>
              <a:rPr lang="en-US" dirty="0" smtClean="0"/>
              <a:t>multiple </a:t>
            </a:r>
            <a:r>
              <a:rPr lang="en-US" dirty="0"/>
              <a:t>commands to be </a:t>
            </a:r>
            <a:r>
              <a:rPr lang="en-US" dirty="0" smtClean="0"/>
              <a:t>invoked</a:t>
            </a:r>
            <a:r>
              <a:rPr lang="en-US" dirty="0"/>
              <a:t>. </a:t>
            </a:r>
            <a:endParaRPr lang="en-US" dirty="0" smtClean="0"/>
          </a:p>
          <a:p>
            <a:pPr lvl="1"/>
            <a:r>
              <a:rPr lang="en-US" dirty="0" smtClean="0"/>
              <a:t>In </a:t>
            </a:r>
            <a:r>
              <a:rPr lang="en-US" dirty="0"/>
              <a:t>practice, it is not </a:t>
            </a:r>
            <a:r>
              <a:rPr lang="en-US" dirty="0" smtClean="0"/>
              <a:t>uncommon </a:t>
            </a:r>
            <a:r>
              <a:rPr lang="en-US" dirty="0"/>
              <a:t>for “smart” </a:t>
            </a:r>
            <a:r>
              <a:rPr lang="en-US" dirty="0" smtClean="0"/>
              <a:t>Command </a:t>
            </a:r>
            <a:r>
              <a:rPr lang="en-US" dirty="0"/>
              <a:t>objects to </a:t>
            </a:r>
            <a:r>
              <a:rPr lang="en-US" dirty="0" smtClean="0"/>
              <a:t>implement </a:t>
            </a:r>
            <a:r>
              <a:rPr lang="en-US" dirty="0"/>
              <a:t>the request </a:t>
            </a:r>
            <a:r>
              <a:rPr lang="en-US" dirty="0" smtClean="0"/>
              <a:t>themselves </a:t>
            </a:r>
            <a:r>
              <a:rPr lang="en-US" dirty="0"/>
              <a:t>rather than </a:t>
            </a:r>
            <a:r>
              <a:rPr lang="en-US" dirty="0" smtClean="0"/>
              <a:t>delegating </a:t>
            </a:r>
            <a:r>
              <a:rPr lang="en-US" dirty="0"/>
              <a:t>to a receiver.</a:t>
            </a:r>
          </a:p>
          <a:p>
            <a:pPr lvl="1"/>
            <a:r>
              <a:rPr lang="en-US" dirty="0" smtClean="0"/>
              <a:t>Commands </a:t>
            </a:r>
            <a:r>
              <a:rPr lang="en-US" dirty="0"/>
              <a:t>may also be </a:t>
            </a:r>
            <a:r>
              <a:rPr lang="en-US" dirty="0" smtClean="0"/>
              <a:t>used </a:t>
            </a:r>
            <a:r>
              <a:rPr lang="en-US" dirty="0"/>
              <a:t>to implement logging </a:t>
            </a:r>
            <a:r>
              <a:rPr lang="en-US" dirty="0" smtClean="0"/>
              <a:t>and </a:t>
            </a:r>
            <a:r>
              <a:rPr lang="en-US" dirty="0"/>
              <a:t>transactional systems.</a:t>
            </a:r>
          </a:p>
        </p:txBody>
      </p:sp>
    </p:spTree>
    <p:extLst>
      <p:ext uri="{BB962C8B-B14F-4D97-AF65-F5344CB8AC3E}">
        <p14:creationId xmlns:p14="http://schemas.microsoft.com/office/powerpoint/2010/main" val="193249910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a:t>
            </a:r>
            <a:r>
              <a:rPr lang="en-US" dirty="0"/>
              <a:t>Adapter </a:t>
            </a:r>
            <a:r>
              <a:rPr lang="en-US" dirty="0" smtClean="0"/>
              <a:t>Pattern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3594574"/>
          </a:xfrm>
        </p:spPr>
        <p:txBody>
          <a:bodyPr/>
          <a:lstStyle/>
          <a:p>
            <a:r>
              <a:rPr lang="en-US" dirty="0"/>
              <a:t>With this pattern we can adapt a design expecting one interface to a class that implements a different </a:t>
            </a:r>
            <a:r>
              <a:rPr lang="en-US" dirty="0" smtClean="0"/>
              <a:t>interface</a:t>
            </a:r>
          </a:p>
          <a:p>
            <a:r>
              <a:rPr lang="en-US" dirty="0"/>
              <a:t>Say you’ve got an existing </a:t>
            </a:r>
            <a:r>
              <a:rPr lang="en-US" dirty="0" smtClean="0"/>
              <a:t>software </a:t>
            </a:r>
            <a:r>
              <a:rPr lang="en-US" dirty="0"/>
              <a:t>system </a:t>
            </a:r>
            <a:r>
              <a:rPr lang="en-US" dirty="0" smtClean="0"/>
              <a:t/>
            </a:r>
            <a:br>
              <a:rPr lang="en-US" dirty="0" smtClean="0"/>
            </a:br>
            <a:r>
              <a:rPr lang="en-US" dirty="0" smtClean="0"/>
              <a:t>that </a:t>
            </a:r>
            <a:r>
              <a:rPr lang="en-US" dirty="0"/>
              <a:t>you need to work a new vendor class </a:t>
            </a:r>
            <a:r>
              <a:rPr lang="en-US" dirty="0" smtClean="0"/>
              <a:t/>
            </a:r>
            <a:br>
              <a:rPr lang="en-US" dirty="0" smtClean="0"/>
            </a:br>
            <a:r>
              <a:rPr lang="en-US" dirty="0" smtClean="0"/>
              <a:t>library into</a:t>
            </a:r>
            <a:r>
              <a:rPr lang="en-US" dirty="0"/>
              <a:t>, but the new vendor designed their </a:t>
            </a:r>
            <a:r>
              <a:rPr lang="en-US" dirty="0" smtClean="0"/>
              <a:t/>
            </a:r>
            <a:br>
              <a:rPr lang="en-US" dirty="0" smtClean="0"/>
            </a:br>
            <a:r>
              <a:rPr lang="en-US" dirty="0" smtClean="0"/>
              <a:t>interfaces differently </a:t>
            </a:r>
            <a:r>
              <a:rPr lang="en-US" dirty="0"/>
              <a:t>than the last </a:t>
            </a:r>
            <a:r>
              <a:rPr lang="en-US" dirty="0" smtClean="0"/>
              <a:t>vendor</a:t>
            </a:r>
          </a:p>
          <a:p>
            <a:r>
              <a:rPr lang="en-US" dirty="0"/>
              <a:t>The adapter acts as the middleman by receiving requests </a:t>
            </a:r>
            <a:r>
              <a:rPr lang="en-US" dirty="0" smtClean="0"/>
              <a:t>from </a:t>
            </a:r>
            <a:r>
              <a:rPr lang="en-US" dirty="0"/>
              <a:t>the client and converting </a:t>
            </a:r>
            <a:r>
              <a:rPr lang="en-US" dirty="0" smtClean="0"/>
              <a:t>them </a:t>
            </a:r>
            <a:r>
              <a:rPr lang="en-US" dirty="0"/>
              <a:t>into requests that make sense on the vendor classes.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1628800"/>
            <a:ext cx="1991572" cy="1991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88" y="4813774"/>
            <a:ext cx="32480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26594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Example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340768"/>
            <a:ext cx="3924436" cy="954107"/>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interface </a:t>
            </a:r>
            <a:r>
              <a:rPr lang="en-US" sz="1400" dirty="0" err="1" smtClean="0">
                <a:latin typeface="Courier New" panose="02070309020205020404" pitchFamily="49" charset="0"/>
                <a:cs typeface="Courier New" panose="02070309020205020404" pitchFamily="49" charset="0"/>
              </a:rPr>
              <a:t>EUWeatherStation</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a:t>
            </a:r>
            <a:r>
              <a:rPr lang="en-US" sz="1400" dirty="0" err="1" smtClean="0">
                <a:latin typeface="Courier New" panose="02070309020205020404" pitchFamily="49" charset="0"/>
                <a:cs typeface="Courier New" panose="02070309020205020404" pitchFamily="49" charset="0"/>
              </a:rPr>
              <a:t>getTemperature</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a:t>
            </a:r>
            <a:r>
              <a:rPr lang="en-US" sz="1400" dirty="0" err="1" smtClean="0">
                <a:latin typeface="Courier New" panose="02070309020205020404" pitchFamily="49" charset="0"/>
                <a:cs typeface="Courier New" panose="02070309020205020404" pitchFamily="49" charset="0"/>
              </a:rPr>
              <a:t>showTemperature</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
        <p:nvSpPr>
          <p:cNvPr id="8" name="Rettangolo 7"/>
          <p:cNvSpPr/>
          <p:nvPr/>
        </p:nvSpPr>
        <p:spPr>
          <a:xfrm>
            <a:off x="467544" y="2776860"/>
            <a:ext cx="3924436" cy="2893100"/>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smtClean="0">
                <a:latin typeface="Courier New" panose="02070309020205020404" pitchFamily="49" charset="0"/>
                <a:cs typeface="Courier New" panose="02070309020205020404" pitchFamily="49" charset="0"/>
              </a:rPr>
              <a:t>EUDisplay</a:t>
            </a:r>
            <a:r>
              <a:rPr lang="en-US" sz="1400" dirty="0" smtClean="0">
                <a:latin typeface="Courier New" panose="02070309020205020404" pitchFamily="49" charset="0"/>
                <a:cs typeface="Courier New" panose="02070309020205020404" pitchFamily="49" charset="0"/>
              </a:rPr>
              <a:t> implements </a:t>
            </a:r>
            <a:r>
              <a:rPr lang="en-US" sz="1400" dirty="0" err="1" smtClean="0">
                <a:latin typeface="Courier New" panose="02070309020205020404" pitchFamily="49" charset="0"/>
                <a:cs typeface="Courier New" panose="02070309020205020404" pitchFamily="49" charset="0"/>
              </a:rPr>
              <a:t>EUWeatherStation</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a:t>
            </a:r>
            <a:r>
              <a:rPr lang="en-US" sz="1400" dirty="0" smtClean="0">
                <a:latin typeface="Courier New" panose="02070309020205020404" pitchFamily="49" charset="0"/>
                <a:cs typeface="Courier New" panose="02070309020205020404" pitchFamily="49" charset="0"/>
              </a:rPr>
              <a:t>float </a:t>
            </a:r>
            <a:r>
              <a:rPr lang="en-US" sz="1400" dirty="0" err="1" smtClean="0">
                <a:latin typeface="Courier New" panose="02070309020205020404" pitchFamily="49" charset="0"/>
                <a:cs typeface="Courier New" panose="02070309020205020404" pitchFamily="49" charset="0"/>
              </a:rPr>
              <a:t>getTemperature</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(“Temperature in Celsius");</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showTemperature</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(“This is the temperature in Celsius");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11" name="Rettangolo 10"/>
          <p:cNvSpPr/>
          <p:nvPr/>
        </p:nvSpPr>
        <p:spPr>
          <a:xfrm>
            <a:off x="4644008" y="1340768"/>
            <a:ext cx="4104456" cy="954107"/>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interface </a:t>
            </a:r>
            <a:r>
              <a:rPr lang="en-US" sz="1400" dirty="0" err="1" smtClean="0">
                <a:latin typeface="Courier New" panose="02070309020205020404" pitchFamily="49" charset="0"/>
                <a:cs typeface="Courier New" panose="02070309020205020404" pitchFamily="49" charset="0"/>
              </a:rPr>
              <a:t>USAWeatherStation</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a:t>
            </a:r>
            <a:r>
              <a:rPr lang="en-US" sz="1400" dirty="0" err="1" smtClean="0">
                <a:latin typeface="Courier New" panose="02070309020205020404" pitchFamily="49" charset="0"/>
                <a:cs typeface="Courier New" panose="02070309020205020404" pitchFamily="49" charset="0"/>
              </a:rPr>
              <a:t>getTemperatureFar</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a:t>
            </a:r>
            <a:r>
              <a:rPr lang="en-US" sz="1400" dirty="0" err="1" smtClean="0">
                <a:latin typeface="Courier New" panose="02070309020205020404" pitchFamily="49" charset="0"/>
                <a:cs typeface="Courier New" panose="02070309020205020404" pitchFamily="49" charset="0"/>
              </a:rPr>
              <a:t>showTemperature</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
        <p:nvSpPr>
          <p:cNvPr id="12" name="Rettangolo 11"/>
          <p:cNvSpPr/>
          <p:nvPr/>
        </p:nvSpPr>
        <p:spPr>
          <a:xfrm>
            <a:off x="4644008" y="2776860"/>
            <a:ext cx="4104456" cy="3108543"/>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smtClean="0">
                <a:latin typeface="Courier New" panose="02070309020205020404" pitchFamily="49" charset="0"/>
                <a:cs typeface="Courier New" panose="02070309020205020404" pitchFamily="49" charset="0"/>
              </a:rPr>
              <a:t>USADisplay</a:t>
            </a:r>
            <a:r>
              <a:rPr lang="en-US" sz="1400" dirty="0" smtClean="0">
                <a:latin typeface="Courier New" panose="02070309020205020404" pitchFamily="49" charset="0"/>
                <a:cs typeface="Courier New" panose="02070309020205020404" pitchFamily="49" charset="0"/>
              </a:rPr>
              <a:t> implements </a:t>
            </a:r>
            <a:r>
              <a:rPr lang="en-US" sz="1400" dirty="0" err="1" smtClean="0">
                <a:latin typeface="Courier New" panose="02070309020205020404" pitchFamily="49" charset="0"/>
                <a:cs typeface="Courier New" panose="02070309020205020404" pitchFamily="49" charset="0"/>
              </a:rPr>
              <a:t>UsaWeatherStation</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a:t>
            </a:r>
            <a:r>
              <a:rPr lang="en-US" sz="1400" dirty="0" smtClean="0">
                <a:latin typeface="Courier New" panose="02070309020205020404" pitchFamily="49" charset="0"/>
                <a:cs typeface="Courier New" panose="02070309020205020404" pitchFamily="49" charset="0"/>
              </a:rPr>
              <a:t>float </a:t>
            </a:r>
            <a:r>
              <a:rPr lang="en-US" sz="1400" dirty="0" err="1" smtClean="0">
                <a:latin typeface="Courier New" panose="02070309020205020404" pitchFamily="49" charset="0"/>
                <a:cs typeface="Courier New" panose="02070309020205020404" pitchFamily="49" charset="0"/>
              </a:rPr>
              <a:t>getTemperatureFar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(“Temperature </a:t>
            </a:r>
            <a:r>
              <a:rPr lang="en-US" sz="1400" dirty="0">
                <a:latin typeface="Courier New" panose="02070309020205020404" pitchFamily="49" charset="0"/>
                <a:cs typeface="Courier New" panose="02070309020205020404" pitchFamily="49" charset="0"/>
              </a:rPr>
              <a:t>in </a:t>
            </a:r>
            <a:r>
              <a:rPr lang="en-US" sz="1400" dirty="0" smtClean="0">
                <a:latin typeface="Courier New" panose="02070309020205020404" pitchFamily="49" charset="0"/>
                <a:cs typeface="Courier New" panose="02070309020205020404" pitchFamily="49" charset="0"/>
              </a:rPr>
              <a:t>Fahrenheit");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showTemperature</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(“This is the temperature in Fahrenheit");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351931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Example: the Adapter</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73011" y="1268760"/>
            <a:ext cx="8319648" cy="5478423"/>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USADisplayAdapter</a:t>
            </a:r>
            <a:r>
              <a:rPr lang="en-US" sz="1400" dirty="0">
                <a:latin typeface="Courier New" panose="02070309020205020404" pitchFamily="49" charset="0"/>
                <a:cs typeface="Courier New" panose="02070309020205020404" pitchFamily="49" charset="0"/>
              </a:rPr>
              <a:t> implements </a:t>
            </a:r>
            <a:r>
              <a:rPr lang="en-US" sz="1400" dirty="0" err="1">
                <a:latin typeface="Courier New" panose="02070309020205020404" pitchFamily="49" charset="0"/>
                <a:cs typeface="Courier New" panose="02070309020205020404" pitchFamily="49" charset="0"/>
              </a:rPr>
              <a:t>EUWeatherStation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USADisplay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newStation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USADisplayAdapter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USADisplay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newStation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this.newStation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newStation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float </a:t>
            </a:r>
            <a:r>
              <a:rPr lang="en-US" sz="1400" dirty="0" err="1">
                <a:latin typeface="Courier New" panose="02070309020205020404" pitchFamily="49" charset="0"/>
                <a:cs typeface="Courier New" panose="02070309020205020404" pitchFamily="49" charset="0"/>
              </a:rPr>
              <a:t>getTemperature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newStation.getTemperatureFar</a:t>
            </a:r>
            <a:r>
              <a:rPr lang="en-US" sz="1400" dirty="0">
                <a:latin typeface="Courier New" panose="02070309020205020404" pitchFamily="49" charset="0"/>
                <a:cs typeface="Courier New" panose="02070309020205020404" pitchFamily="49" charset="0"/>
              </a:rPr>
              <a:t>()-32)*5/9);</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showTemperature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newStation.showTemperature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TestDrive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EUDisplay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euDisplay</a:t>
            </a:r>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EUDisplay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USADisplay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usaDisplay</a:t>
            </a:r>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USADisplay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EUWeatherStation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wStation</a:t>
            </a:r>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USADisplayAdapter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usaDisplay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test(</a:t>
            </a:r>
            <a:r>
              <a:rPr lang="en-US" sz="1400" dirty="0" err="1">
                <a:latin typeface="Courier New" panose="02070309020205020404" pitchFamily="49" charset="0"/>
                <a:cs typeface="Courier New" panose="02070309020205020404" pitchFamily="49" charset="0"/>
              </a:rPr>
              <a:t>wStation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static void test(</a:t>
            </a:r>
            <a:r>
              <a:rPr lang="en-US" sz="1400" dirty="0" err="1">
                <a:latin typeface="Courier New" panose="02070309020205020404" pitchFamily="49" charset="0"/>
                <a:cs typeface="Courier New" panose="02070309020205020404" pitchFamily="49" charset="0"/>
              </a:rPr>
              <a:t>EUWeatherStation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euW</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euW.getTemperature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euW.showTemperature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4072548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Roles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4437112"/>
            <a:ext cx="8229600" cy="1944216"/>
          </a:xfrm>
        </p:spPr>
        <p:txBody>
          <a:bodyPr>
            <a:normAutofit fontScale="92500" lnSpcReduction="20000"/>
          </a:bodyPr>
          <a:lstStyle/>
          <a:p>
            <a:r>
              <a:rPr lang="en-US" dirty="0"/>
              <a:t>The client makes a request to the adapter by </a:t>
            </a:r>
            <a:r>
              <a:rPr lang="en-US" dirty="0" smtClean="0"/>
              <a:t> using </a:t>
            </a:r>
            <a:r>
              <a:rPr lang="en-US" dirty="0"/>
              <a:t>the target interface.</a:t>
            </a:r>
          </a:p>
          <a:p>
            <a:r>
              <a:rPr lang="en-US" dirty="0"/>
              <a:t>The adapter translates the request into one or </a:t>
            </a:r>
            <a:r>
              <a:rPr lang="en-US" dirty="0" smtClean="0"/>
              <a:t>more </a:t>
            </a:r>
            <a:r>
              <a:rPr lang="en-US" dirty="0"/>
              <a:t>calls on the </a:t>
            </a:r>
            <a:r>
              <a:rPr lang="en-US" dirty="0" err="1"/>
              <a:t>adaptee</a:t>
            </a:r>
            <a:r>
              <a:rPr lang="en-US" dirty="0"/>
              <a:t> using the </a:t>
            </a:r>
            <a:r>
              <a:rPr lang="en-US" dirty="0" err="1"/>
              <a:t>adaptee</a:t>
            </a:r>
            <a:r>
              <a:rPr lang="en-US" dirty="0"/>
              <a:t> </a:t>
            </a:r>
            <a:r>
              <a:rPr lang="en-US" dirty="0" smtClean="0"/>
              <a:t>interface</a:t>
            </a:r>
            <a:r>
              <a:rPr lang="en-US" dirty="0"/>
              <a:t>.</a:t>
            </a:r>
          </a:p>
          <a:p>
            <a:r>
              <a:rPr lang="en-US" dirty="0"/>
              <a:t>The client receives the results of the call and never </a:t>
            </a:r>
            <a:r>
              <a:rPr lang="en-US" dirty="0" smtClean="0"/>
              <a:t>knows </a:t>
            </a:r>
            <a:r>
              <a:rPr lang="en-US" dirty="0"/>
              <a:t>there is an adapter doing the translation.</a:t>
            </a:r>
          </a:p>
        </p:txBody>
      </p:sp>
      <p:sp>
        <p:nvSpPr>
          <p:cNvPr id="6" name="CasellaDiTesto 5"/>
          <p:cNvSpPr txBox="1"/>
          <p:nvPr/>
        </p:nvSpPr>
        <p:spPr>
          <a:xfrm>
            <a:off x="1331640" y="1268760"/>
            <a:ext cx="1296144" cy="369332"/>
          </a:xfrm>
          <a:prstGeom prst="rect">
            <a:avLst/>
          </a:prstGeom>
          <a:noFill/>
        </p:spPr>
        <p:txBody>
          <a:bodyPr wrap="square" rtlCol="0">
            <a:spAutoFit/>
          </a:bodyPr>
          <a:lstStyle/>
          <a:p>
            <a:pPr algn="ctr"/>
            <a:r>
              <a:rPr lang="en-US" dirty="0" smtClean="0"/>
              <a:t>Client</a:t>
            </a:r>
            <a:endParaRPr lang="en-US" dirty="0"/>
          </a:p>
        </p:txBody>
      </p:sp>
      <p:sp>
        <p:nvSpPr>
          <p:cNvPr id="7" name="CasellaDiTesto 6"/>
          <p:cNvSpPr txBox="1"/>
          <p:nvPr/>
        </p:nvSpPr>
        <p:spPr>
          <a:xfrm>
            <a:off x="4139952" y="1268760"/>
            <a:ext cx="936104" cy="369332"/>
          </a:xfrm>
          <a:prstGeom prst="rect">
            <a:avLst/>
          </a:prstGeom>
          <a:noFill/>
        </p:spPr>
        <p:txBody>
          <a:bodyPr wrap="square" rtlCol="0">
            <a:spAutoFit/>
          </a:bodyPr>
          <a:lstStyle/>
          <a:p>
            <a:pPr algn="ctr"/>
            <a:r>
              <a:rPr lang="en-US" dirty="0" smtClean="0"/>
              <a:t>Adapter</a:t>
            </a:r>
            <a:endParaRPr lang="en-US" dirty="0"/>
          </a:p>
        </p:txBody>
      </p:sp>
      <p:sp>
        <p:nvSpPr>
          <p:cNvPr id="8" name="CasellaDiTesto 7"/>
          <p:cNvSpPr txBox="1"/>
          <p:nvPr/>
        </p:nvSpPr>
        <p:spPr>
          <a:xfrm>
            <a:off x="6660232" y="1268760"/>
            <a:ext cx="1296144" cy="369332"/>
          </a:xfrm>
          <a:prstGeom prst="rect">
            <a:avLst/>
          </a:prstGeom>
          <a:noFill/>
        </p:spPr>
        <p:txBody>
          <a:bodyPr wrap="square" rtlCol="0">
            <a:spAutoFit/>
          </a:bodyPr>
          <a:lstStyle/>
          <a:p>
            <a:pPr algn="ctr"/>
            <a:r>
              <a:rPr lang="en-US" dirty="0" err="1" smtClean="0"/>
              <a:t>Adaptee</a:t>
            </a:r>
            <a:endParaRPr lang="en-US" dirty="0"/>
          </a:p>
        </p:txBody>
      </p:sp>
      <p:cxnSp>
        <p:nvCxnSpPr>
          <p:cNvPr id="10" name="Connettore 1 9"/>
          <p:cNvCxnSpPr/>
          <p:nvPr/>
        </p:nvCxnSpPr>
        <p:spPr>
          <a:xfrm>
            <a:off x="3419872" y="1638092"/>
            <a:ext cx="0" cy="2727012"/>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12" name="Connettore 1 11"/>
          <p:cNvCxnSpPr/>
          <p:nvPr/>
        </p:nvCxnSpPr>
        <p:spPr>
          <a:xfrm>
            <a:off x="5940152" y="1628800"/>
            <a:ext cx="0" cy="2727012"/>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sp>
        <p:nvSpPr>
          <p:cNvPr id="13" name="Rettangolo 12"/>
          <p:cNvSpPr/>
          <p:nvPr/>
        </p:nvSpPr>
        <p:spPr>
          <a:xfrm>
            <a:off x="611560" y="2317471"/>
            <a:ext cx="2862064" cy="646331"/>
          </a:xfrm>
          <a:prstGeom prst="rect">
            <a:avLst/>
          </a:prstGeom>
        </p:spPr>
        <p:txBody>
          <a:bodyPr wrap="square">
            <a:spAutoFit/>
          </a:bodyPr>
          <a:lstStyle/>
          <a:p>
            <a:r>
              <a:rPr lang="en-US" dirty="0"/>
              <a:t>The Client is implemented </a:t>
            </a:r>
          </a:p>
          <a:p>
            <a:r>
              <a:rPr lang="en-US" dirty="0"/>
              <a:t>against the target </a:t>
            </a:r>
            <a:r>
              <a:rPr lang="en-US" dirty="0" smtClean="0"/>
              <a:t>interface</a:t>
            </a:r>
            <a:endParaRPr lang="en-US" dirty="0"/>
          </a:p>
        </p:txBody>
      </p:sp>
      <p:sp>
        <p:nvSpPr>
          <p:cNvPr id="14" name="Rettangolo 13"/>
          <p:cNvSpPr/>
          <p:nvPr/>
        </p:nvSpPr>
        <p:spPr>
          <a:xfrm>
            <a:off x="3563888" y="2178971"/>
            <a:ext cx="2232248" cy="1477328"/>
          </a:xfrm>
          <a:prstGeom prst="rect">
            <a:avLst/>
          </a:prstGeom>
        </p:spPr>
        <p:txBody>
          <a:bodyPr wrap="square">
            <a:spAutoFit/>
          </a:bodyPr>
          <a:lstStyle/>
          <a:p>
            <a:r>
              <a:rPr lang="en-US" dirty="0"/>
              <a:t>The </a:t>
            </a:r>
            <a:r>
              <a:rPr lang="en-US" dirty="0" smtClean="0"/>
              <a:t>Adapter implements </a:t>
            </a:r>
            <a:r>
              <a:rPr lang="en-US" dirty="0"/>
              <a:t>the </a:t>
            </a:r>
          </a:p>
          <a:p>
            <a:r>
              <a:rPr lang="en-US" dirty="0"/>
              <a:t>target interface and holds an </a:t>
            </a:r>
            <a:r>
              <a:rPr lang="en-US" dirty="0" smtClean="0"/>
              <a:t>instance </a:t>
            </a:r>
            <a:r>
              <a:rPr lang="en-US" dirty="0"/>
              <a:t>of the </a:t>
            </a:r>
            <a:r>
              <a:rPr lang="en-US" dirty="0" err="1"/>
              <a:t>Adaptee</a:t>
            </a:r>
            <a:endParaRPr lang="en-US" dirty="0"/>
          </a:p>
        </p:txBody>
      </p:sp>
    </p:spTree>
    <p:extLst>
      <p:ext uri="{BB962C8B-B14F-4D97-AF65-F5344CB8AC3E}">
        <p14:creationId xmlns:p14="http://schemas.microsoft.com/office/powerpoint/2010/main" val="29802144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Adapter </a:t>
            </a:r>
            <a:r>
              <a:rPr lang="en-US" dirty="0"/>
              <a:t>Pattern defined</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273696"/>
          </a:xfrm>
        </p:spPr>
        <p:txBody>
          <a:bodyPr/>
          <a:lstStyle/>
          <a:p>
            <a:r>
              <a:rPr lang="en-US" dirty="0"/>
              <a:t>The Adapter Pattern converts the </a:t>
            </a:r>
            <a:r>
              <a:rPr lang="en-US" dirty="0" smtClean="0"/>
              <a:t>interface of </a:t>
            </a:r>
            <a:r>
              <a:rPr lang="en-US" dirty="0"/>
              <a:t>a class </a:t>
            </a:r>
            <a:r>
              <a:rPr lang="en-US" dirty="0" smtClean="0"/>
              <a:t>into an other interface </a:t>
            </a:r>
            <a:r>
              <a:rPr lang="en-US" dirty="0"/>
              <a:t>the clients expect. Adapter lets </a:t>
            </a:r>
            <a:r>
              <a:rPr lang="en-US" dirty="0" smtClean="0"/>
              <a:t>classes </a:t>
            </a:r>
            <a:r>
              <a:rPr lang="en-US" dirty="0"/>
              <a:t>work together that couldn’t otherwise because </a:t>
            </a:r>
            <a:r>
              <a:rPr lang="en-US" dirty="0" smtClean="0"/>
              <a:t>of incompatible interfaces</a:t>
            </a:r>
            <a:r>
              <a:rPr lang="en-US" dirty="0"/>
              <a:t>.</a:t>
            </a:r>
          </a:p>
        </p:txBody>
      </p:sp>
      <p:pic>
        <p:nvPicPr>
          <p:cNvPr id="2050" name="Picture 2" descr="http://www.dofactory.com/images/diagrams/net/adapt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483362"/>
            <a:ext cx="4827139" cy="2808312"/>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p:cNvSpPr/>
          <p:nvPr/>
        </p:nvSpPr>
        <p:spPr>
          <a:xfrm>
            <a:off x="755576" y="3564352"/>
            <a:ext cx="2286000" cy="646331"/>
          </a:xfrm>
          <a:prstGeom prst="rect">
            <a:avLst/>
          </a:prstGeom>
        </p:spPr>
        <p:txBody>
          <a:bodyPr wrap="square">
            <a:spAutoFit/>
          </a:bodyPr>
          <a:lstStyle/>
          <a:p>
            <a:r>
              <a:rPr lang="en-US" dirty="0"/>
              <a:t>The client sees only the </a:t>
            </a:r>
            <a:r>
              <a:rPr lang="en-US" dirty="0" smtClean="0"/>
              <a:t>Target interface </a:t>
            </a:r>
            <a:endParaRPr lang="en-US" dirty="0"/>
          </a:p>
        </p:txBody>
      </p:sp>
      <p:sp>
        <p:nvSpPr>
          <p:cNvPr id="7" name="Rettangolo 6"/>
          <p:cNvSpPr/>
          <p:nvPr/>
        </p:nvSpPr>
        <p:spPr>
          <a:xfrm>
            <a:off x="5076056" y="2276872"/>
            <a:ext cx="2448272" cy="923330"/>
          </a:xfrm>
          <a:prstGeom prst="rect">
            <a:avLst/>
          </a:prstGeom>
        </p:spPr>
        <p:txBody>
          <a:bodyPr wrap="square">
            <a:spAutoFit/>
          </a:bodyPr>
          <a:lstStyle/>
          <a:p>
            <a:r>
              <a:rPr lang="en-US" dirty="0" smtClean="0"/>
              <a:t>The </a:t>
            </a:r>
            <a:r>
              <a:rPr lang="en-US" dirty="0"/>
              <a:t>Adapter implements </a:t>
            </a:r>
          </a:p>
          <a:p>
            <a:r>
              <a:rPr lang="en-US" dirty="0"/>
              <a:t>the Target interface.</a:t>
            </a:r>
          </a:p>
        </p:txBody>
      </p:sp>
      <p:sp>
        <p:nvSpPr>
          <p:cNvPr id="8" name="Rettangolo 7"/>
          <p:cNvSpPr/>
          <p:nvPr/>
        </p:nvSpPr>
        <p:spPr>
          <a:xfrm>
            <a:off x="7020272" y="4401410"/>
            <a:ext cx="1925960" cy="923330"/>
          </a:xfrm>
          <a:prstGeom prst="rect">
            <a:avLst/>
          </a:prstGeom>
        </p:spPr>
        <p:txBody>
          <a:bodyPr wrap="square">
            <a:spAutoFit/>
          </a:bodyPr>
          <a:lstStyle/>
          <a:p>
            <a:r>
              <a:rPr lang="en-US" dirty="0"/>
              <a:t>All requests get </a:t>
            </a:r>
          </a:p>
          <a:p>
            <a:r>
              <a:rPr lang="en-US" dirty="0"/>
              <a:t>delegated to the </a:t>
            </a:r>
          </a:p>
          <a:p>
            <a:r>
              <a:rPr lang="en-US" dirty="0" err="1"/>
              <a:t>Adaptee</a:t>
            </a:r>
            <a:r>
              <a:rPr lang="en-US" dirty="0"/>
              <a:t>.</a:t>
            </a:r>
          </a:p>
        </p:txBody>
      </p:sp>
    </p:spTree>
    <p:extLst>
      <p:ext uri="{BB962C8B-B14F-4D97-AF65-F5344CB8AC3E}">
        <p14:creationId xmlns:p14="http://schemas.microsoft.com/office/powerpoint/2010/main" val="76678936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Object and class adapters</a:t>
            </a:r>
            <a:br>
              <a:rPr lang="en-US" dirty="0"/>
            </a:b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705744"/>
          </a:xfrm>
        </p:spPr>
        <p:txBody>
          <a:bodyPr>
            <a:normAutofit/>
          </a:bodyPr>
          <a:lstStyle/>
          <a:p>
            <a:r>
              <a:rPr lang="en-US" dirty="0" smtClean="0"/>
              <a:t>There </a:t>
            </a:r>
            <a:r>
              <a:rPr lang="en-US" dirty="0"/>
              <a:t>are actually two kinds </a:t>
            </a:r>
            <a:r>
              <a:rPr lang="en-US" dirty="0" smtClean="0"/>
              <a:t>of adapters</a:t>
            </a:r>
            <a:r>
              <a:rPr lang="en-US" dirty="0"/>
              <a:t>: object adapters and class adapters. </a:t>
            </a:r>
            <a:endParaRPr lang="en-US" dirty="0" smtClean="0"/>
          </a:p>
          <a:p>
            <a:r>
              <a:rPr lang="en-US" dirty="0" smtClean="0"/>
              <a:t>The class adapter</a:t>
            </a:r>
            <a:endParaRPr lang="en-US" dirty="0"/>
          </a:p>
        </p:txBody>
      </p:sp>
      <p:pic>
        <p:nvPicPr>
          <p:cNvPr id="3074" name="Picture 2" descr="class_adap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708920"/>
            <a:ext cx="5172075" cy="1876426"/>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p:cNvSpPr/>
          <p:nvPr/>
        </p:nvSpPr>
        <p:spPr>
          <a:xfrm>
            <a:off x="611560" y="5013176"/>
            <a:ext cx="7128792" cy="646331"/>
          </a:xfrm>
          <a:prstGeom prst="rect">
            <a:avLst/>
          </a:prstGeom>
        </p:spPr>
        <p:txBody>
          <a:bodyPr wrap="square">
            <a:spAutoFit/>
          </a:bodyPr>
          <a:lstStyle/>
          <a:p>
            <a:r>
              <a:rPr lang="en-US" dirty="0"/>
              <a:t>A class adapter uses multiple inheritance to adapt one interface to </a:t>
            </a:r>
            <a:r>
              <a:rPr lang="en-US" dirty="0" smtClean="0"/>
              <a:t>another … this is not possible in java!</a:t>
            </a:r>
            <a:endParaRPr lang="en-US" dirty="0"/>
          </a:p>
        </p:txBody>
      </p:sp>
    </p:spTree>
    <p:extLst>
      <p:ext uri="{BB962C8B-B14F-4D97-AF65-F5344CB8AC3E}">
        <p14:creationId xmlns:p14="http://schemas.microsoft.com/office/powerpoint/2010/main" val="24411819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Facade Pattern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85000" lnSpcReduction="20000"/>
          </a:bodyPr>
          <a:lstStyle/>
          <a:p>
            <a:r>
              <a:rPr lang="en-US" dirty="0"/>
              <a:t>A facade is an object that provides a simplified interface to a larger body of code, such as a class library</a:t>
            </a:r>
            <a:r>
              <a:rPr lang="en-US" dirty="0" smtClean="0"/>
              <a:t>.</a:t>
            </a:r>
          </a:p>
          <a:p>
            <a:r>
              <a:rPr lang="en-US" dirty="0" smtClean="0"/>
              <a:t>Let us suppose to have to manage a home theater. </a:t>
            </a:r>
          </a:p>
          <a:p>
            <a:pPr lvl="1"/>
            <a:r>
              <a:rPr lang="en-US" dirty="0" smtClean="0"/>
              <a:t>If we want to watch a movie we have to (e.g.)</a:t>
            </a:r>
          </a:p>
          <a:p>
            <a:pPr lvl="2"/>
            <a:r>
              <a:rPr lang="en-US" dirty="0" smtClean="0"/>
              <a:t>Dim </a:t>
            </a:r>
            <a:r>
              <a:rPr lang="en-US" dirty="0"/>
              <a:t>the lights</a:t>
            </a:r>
          </a:p>
          <a:p>
            <a:pPr lvl="2"/>
            <a:r>
              <a:rPr lang="en-US" dirty="0"/>
              <a:t>Put the screen down</a:t>
            </a:r>
          </a:p>
          <a:p>
            <a:pPr lvl="2"/>
            <a:r>
              <a:rPr lang="en-US" dirty="0"/>
              <a:t>Turn the projector on</a:t>
            </a:r>
          </a:p>
          <a:p>
            <a:pPr lvl="2"/>
            <a:r>
              <a:rPr lang="en-US" dirty="0"/>
              <a:t>Put the projector on wide-screen mode</a:t>
            </a:r>
          </a:p>
          <a:p>
            <a:pPr lvl="2"/>
            <a:r>
              <a:rPr lang="en-US" dirty="0"/>
              <a:t>Turn the sound amplifier on</a:t>
            </a:r>
          </a:p>
          <a:p>
            <a:pPr lvl="2"/>
            <a:r>
              <a:rPr lang="en-US" dirty="0"/>
              <a:t>Set the </a:t>
            </a:r>
            <a:r>
              <a:rPr lang="en-US" dirty="0" smtClean="0"/>
              <a:t>amplifier to </a:t>
            </a:r>
            <a:r>
              <a:rPr lang="en-US" dirty="0"/>
              <a:t>DVD input</a:t>
            </a:r>
          </a:p>
          <a:p>
            <a:pPr lvl="2"/>
            <a:r>
              <a:rPr lang="en-US" dirty="0"/>
              <a:t>Set the amplifier to surround sound</a:t>
            </a:r>
          </a:p>
          <a:p>
            <a:pPr lvl="2"/>
            <a:r>
              <a:rPr lang="en-US" dirty="0"/>
              <a:t>Set the amplifier volume to medium (5)</a:t>
            </a:r>
          </a:p>
          <a:p>
            <a:pPr lvl="2"/>
            <a:r>
              <a:rPr lang="en-US" dirty="0"/>
              <a:t>Turn the DVD player on</a:t>
            </a:r>
          </a:p>
          <a:p>
            <a:pPr lvl="2"/>
            <a:r>
              <a:rPr lang="en-US" dirty="0"/>
              <a:t>Start the DVD player </a:t>
            </a:r>
            <a:r>
              <a:rPr lang="en-US" dirty="0" smtClean="0"/>
              <a:t>playing12111098</a:t>
            </a:r>
            <a:endParaRPr lang="en-US" dirty="0"/>
          </a:p>
          <a:p>
            <a:pPr lvl="2"/>
            <a:r>
              <a:rPr lang="en-US" dirty="0" smtClean="0"/>
              <a:t>Set </a:t>
            </a:r>
            <a:r>
              <a:rPr lang="en-US" dirty="0"/>
              <a:t>the projector input to DVD</a:t>
            </a:r>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5471" y="2816852"/>
            <a:ext cx="4575642" cy="402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22332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In terms of classes and methods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5013176"/>
            <a:ext cx="8229600" cy="1143784"/>
          </a:xfrm>
        </p:spPr>
        <p:txBody>
          <a:bodyPr>
            <a:normAutofit lnSpcReduction="10000"/>
          </a:bodyPr>
          <a:lstStyle/>
          <a:p>
            <a:r>
              <a:rPr lang="en-US" dirty="0" smtClean="0"/>
              <a:t>This involves 5 classes!</a:t>
            </a:r>
          </a:p>
          <a:p>
            <a:r>
              <a:rPr lang="en-US" dirty="0" smtClean="0"/>
              <a:t>A similar situation happens if </a:t>
            </a:r>
            <a:r>
              <a:rPr lang="en-US" dirty="0"/>
              <a:t>we want to turn everything </a:t>
            </a:r>
            <a:r>
              <a:rPr lang="en-US" dirty="0" smtClean="0"/>
              <a:t>off r perform other operations!</a:t>
            </a:r>
            <a:endParaRPr lang="en-US" dirty="0"/>
          </a:p>
        </p:txBody>
      </p:sp>
      <p:sp>
        <p:nvSpPr>
          <p:cNvPr id="6" name="Rettangolo 5"/>
          <p:cNvSpPr/>
          <p:nvPr/>
        </p:nvSpPr>
        <p:spPr>
          <a:xfrm>
            <a:off x="611560" y="1340768"/>
            <a:ext cx="4572000" cy="2800767"/>
          </a:xfrm>
          <a:prstGeom prst="rect">
            <a:avLst/>
          </a:prstGeom>
        </p:spPr>
        <p:txBody>
          <a:bodyPr>
            <a:spAutoFit/>
          </a:bodyPr>
          <a:lstStyle/>
          <a:p>
            <a:r>
              <a:rPr lang="en-US" sz="1600" dirty="0" err="1">
                <a:latin typeface="Courier New" panose="02070309020205020404" pitchFamily="49" charset="0"/>
                <a:cs typeface="Courier New" panose="02070309020205020404" pitchFamily="49" charset="0"/>
              </a:rPr>
              <a:t>lights.dim</a:t>
            </a:r>
            <a:r>
              <a:rPr lang="en-US" sz="1600" dirty="0">
                <a:latin typeface="Courier New" panose="02070309020205020404" pitchFamily="49" charset="0"/>
                <a:cs typeface="Courier New" panose="02070309020205020404" pitchFamily="49" charset="0"/>
              </a:rPr>
              <a:t>(10);</a:t>
            </a:r>
          </a:p>
          <a:p>
            <a:r>
              <a:rPr lang="en-US" sz="1600" dirty="0" err="1">
                <a:latin typeface="Courier New" panose="02070309020205020404" pitchFamily="49" charset="0"/>
                <a:cs typeface="Courier New" panose="02070309020205020404" pitchFamily="49" charset="0"/>
              </a:rPr>
              <a:t>screen.down</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projector.on</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projector.setInput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dvd</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projector.wideScreenMode</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amp.on</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amp.setDvd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dvd</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amp.setSurroundSound</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amp.setVolume</a:t>
            </a:r>
            <a:r>
              <a:rPr lang="en-US" sz="1600" dirty="0">
                <a:latin typeface="Courier New" panose="02070309020205020404" pitchFamily="49" charset="0"/>
                <a:cs typeface="Courier New" panose="02070309020205020404" pitchFamily="49" charset="0"/>
              </a:rPr>
              <a:t>(5);</a:t>
            </a:r>
          </a:p>
          <a:p>
            <a:r>
              <a:rPr lang="en-US" sz="1600" dirty="0" err="1">
                <a:latin typeface="Courier New" panose="02070309020205020404" pitchFamily="49" charset="0"/>
                <a:cs typeface="Courier New" panose="02070309020205020404" pitchFamily="49" charset="0"/>
              </a:rPr>
              <a:t>dvd.on</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dvd.play</a:t>
            </a:r>
            <a:r>
              <a:rPr lang="en-US" sz="1600" dirty="0">
                <a:latin typeface="Courier New" panose="02070309020205020404" pitchFamily="49" charset="0"/>
                <a:cs typeface="Courier New" panose="02070309020205020404" pitchFamily="49" charset="0"/>
              </a:rPr>
              <a:t>(movie);</a:t>
            </a:r>
          </a:p>
        </p:txBody>
      </p:sp>
    </p:spTree>
    <p:extLst>
      <p:ext uri="{BB962C8B-B14F-4D97-AF65-F5344CB8AC3E}">
        <p14:creationId xmlns:p14="http://schemas.microsoft.com/office/powerpoint/2010/main" val="270093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Motivating example</a:t>
            </a:r>
            <a:br>
              <a:rPr lang="en-US" dirty="0" smtClean="0"/>
            </a:br>
            <a:r>
              <a:rPr lang="en-US" dirty="0" smtClean="0"/>
              <a:t>Solution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lnSpcReduction="10000"/>
          </a:bodyPr>
          <a:lstStyle/>
          <a:p>
            <a:r>
              <a:rPr lang="en-US" dirty="0" smtClean="0"/>
              <a:t>I could override the methods in the specific classes that don’t need it</a:t>
            </a:r>
          </a:p>
          <a:p>
            <a:r>
              <a:rPr lang="en-US" dirty="0" smtClean="0"/>
              <a:t>But …</a:t>
            </a:r>
          </a:p>
          <a:p>
            <a:pPr lvl="1"/>
            <a:r>
              <a:rPr lang="en-US" dirty="0" smtClean="0"/>
              <a:t>What happens when I introduce a new class representing Clerics?</a:t>
            </a:r>
            <a:r>
              <a:rPr lang="en-US" dirty="0"/>
              <a:t> </a:t>
            </a:r>
            <a:r>
              <a:rPr lang="en-US" dirty="0" smtClean="0"/>
              <a:t>… and if I have to add a class for Trolls?</a:t>
            </a:r>
          </a:p>
          <a:p>
            <a:pPr lvl="1"/>
            <a:r>
              <a:rPr lang="en-US" dirty="0" smtClean="0"/>
              <a:t>How is it possible to implement different “kinds of fight” and different kinds of “casting spell”?</a:t>
            </a:r>
          </a:p>
          <a:p>
            <a:pPr lvl="1"/>
            <a:r>
              <a:rPr lang="en-US" dirty="0"/>
              <a:t>What about if we have to </a:t>
            </a:r>
            <a:r>
              <a:rPr lang="en-US" dirty="0" smtClean="0"/>
              <a:t>change </a:t>
            </a:r>
            <a:r>
              <a:rPr lang="en-US" dirty="0"/>
              <a:t>the “fight method” in all the 50 classes implementing it</a:t>
            </a:r>
            <a:r>
              <a:rPr lang="en-US" dirty="0" smtClean="0"/>
              <a:t>?</a:t>
            </a:r>
          </a:p>
          <a:p>
            <a:pPr lvl="1"/>
            <a:r>
              <a:rPr lang="en-US" dirty="0" smtClean="0"/>
              <a:t>What happens if you realize that every 4-6 months you have to add new classes and modify the ones in the system?</a:t>
            </a:r>
          </a:p>
          <a:p>
            <a:r>
              <a:rPr lang="en-US" dirty="0" smtClean="0"/>
              <a:t>Is it possible to model the application so that when we need to change it we could do so with the least possible impact on the existing code?</a:t>
            </a:r>
          </a:p>
          <a:p>
            <a:pPr lvl="1"/>
            <a:endParaRPr lang="en-US" dirty="0" smtClean="0"/>
          </a:p>
        </p:txBody>
      </p:sp>
    </p:spTree>
    <p:extLst>
      <p:ext uri="{BB962C8B-B14F-4D97-AF65-F5344CB8AC3E}">
        <p14:creationId xmlns:p14="http://schemas.microsoft.com/office/powerpoint/2010/main" val="194814025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Managing complexity</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92500" lnSpcReduction="20000"/>
          </a:bodyPr>
          <a:lstStyle/>
          <a:p>
            <a:r>
              <a:rPr lang="en-US" dirty="0" smtClean="0"/>
              <a:t>With </a:t>
            </a:r>
            <a:r>
              <a:rPr lang="en-US" dirty="0"/>
              <a:t>the Facade Pattern you can take a complex </a:t>
            </a:r>
            <a:r>
              <a:rPr lang="en-US" dirty="0" smtClean="0"/>
              <a:t> subsystem </a:t>
            </a:r>
            <a:r>
              <a:rPr lang="en-US" dirty="0"/>
              <a:t>and make it easier to use by implementing a Facade class that </a:t>
            </a:r>
            <a:r>
              <a:rPr lang="en-US" dirty="0" smtClean="0"/>
              <a:t>provides a </a:t>
            </a:r>
            <a:r>
              <a:rPr lang="en-US" dirty="0"/>
              <a:t>more reasonable </a:t>
            </a:r>
            <a:r>
              <a:rPr lang="en-US" dirty="0" smtClean="0"/>
              <a:t>interface</a:t>
            </a:r>
            <a:r>
              <a:rPr lang="en-US" dirty="0"/>
              <a:t>. </a:t>
            </a:r>
            <a:endParaRPr lang="en-US" dirty="0" smtClean="0"/>
          </a:p>
          <a:p>
            <a:r>
              <a:rPr lang="en-US" dirty="0" smtClean="0"/>
              <a:t>We can create </a:t>
            </a:r>
            <a:r>
              <a:rPr lang="en-US" dirty="0"/>
              <a:t>a new class </a:t>
            </a:r>
            <a:r>
              <a:rPr lang="en-US" dirty="0" smtClean="0"/>
              <a:t> </a:t>
            </a:r>
            <a:r>
              <a:rPr lang="en-US" dirty="0" err="1" smtClean="0"/>
              <a:t>HomeTheaterFacade</a:t>
            </a:r>
            <a:r>
              <a:rPr lang="en-US" dirty="0"/>
              <a:t>, </a:t>
            </a:r>
            <a:r>
              <a:rPr lang="en-US" dirty="0" smtClean="0"/>
              <a:t>which </a:t>
            </a:r>
            <a:r>
              <a:rPr lang="en-US" dirty="0"/>
              <a:t>exposes a </a:t>
            </a:r>
            <a:r>
              <a:rPr lang="en-US" dirty="0" smtClean="0"/>
              <a:t>few simple </a:t>
            </a:r>
            <a:r>
              <a:rPr lang="en-US" dirty="0"/>
              <a:t>methods </a:t>
            </a:r>
            <a:endParaRPr lang="en-US" dirty="0" smtClean="0"/>
          </a:p>
          <a:p>
            <a:pPr lvl="1"/>
            <a:r>
              <a:rPr lang="en-US" dirty="0" smtClean="0"/>
              <a:t>For example </a:t>
            </a:r>
            <a:r>
              <a:rPr lang="en-US" dirty="0" err="1" smtClean="0"/>
              <a:t>watchMovie</a:t>
            </a:r>
            <a:r>
              <a:rPr lang="en-US" dirty="0" smtClean="0"/>
              <a:t>().</a:t>
            </a:r>
          </a:p>
          <a:p>
            <a:r>
              <a:rPr lang="en-US" dirty="0" smtClean="0"/>
              <a:t>The </a:t>
            </a:r>
            <a:r>
              <a:rPr lang="en-US" dirty="0"/>
              <a:t>Facade class treats the home theater components as a </a:t>
            </a:r>
            <a:r>
              <a:rPr lang="en-US" dirty="0" smtClean="0"/>
              <a:t>subsystem,</a:t>
            </a:r>
          </a:p>
          <a:p>
            <a:pPr lvl="1"/>
            <a:r>
              <a:rPr lang="en-US" dirty="0" smtClean="0"/>
              <a:t>E.g., it calls </a:t>
            </a:r>
            <a:r>
              <a:rPr lang="en-US" dirty="0"/>
              <a:t>on the subsystem to implement its </a:t>
            </a:r>
            <a:r>
              <a:rPr lang="en-US" dirty="0" err="1"/>
              <a:t>watchMovie</a:t>
            </a:r>
            <a:r>
              <a:rPr lang="en-US" dirty="0"/>
              <a:t>() method</a:t>
            </a:r>
            <a:r>
              <a:rPr lang="en-US" dirty="0" smtClean="0"/>
              <a:t>.</a:t>
            </a:r>
          </a:p>
          <a:p>
            <a:r>
              <a:rPr lang="en-US" dirty="0" smtClean="0"/>
              <a:t>The client </a:t>
            </a:r>
            <a:r>
              <a:rPr lang="en-US" dirty="0"/>
              <a:t>code now calls </a:t>
            </a:r>
            <a:r>
              <a:rPr lang="en-US" dirty="0" smtClean="0"/>
              <a:t>methods </a:t>
            </a:r>
            <a:r>
              <a:rPr lang="en-US" dirty="0"/>
              <a:t>on the home theater </a:t>
            </a:r>
            <a:r>
              <a:rPr lang="en-US" dirty="0" smtClean="0"/>
              <a:t>Facade</a:t>
            </a:r>
            <a:r>
              <a:rPr lang="en-US" dirty="0"/>
              <a:t>, not on the subsystem.  </a:t>
            </a:r>
          </a:p>
          <a:p>
            <a:pPr lvl="1"/>
            <a:r>
              <a:rPr lang="en-US" dirty="0" smtClean="0"/>
              <a:t>To </a:t>
            </a:r>
            <a:r>
              <a:rPr lang="en-US" dirty="0"/>
              <a:t>watch a movie we just </a:t>
            </a:r>
            <a:r>
              <a:rPr lang="en-US" dirty="0" smtClean="0"/>
              <a:t> call </a:t>
            </a:r>
            <a:r>
              <a:rPr lang="en-US" dirty="0"/>
              <a:t>one method, </a:t>
            </a:r>
            <a:r>
              <a:rPr lang="en-US" dirty="0" err="1"/>
              <a:t>watchMovie</a:t>
            </a:r>
            <a:r>
              <a:rPr lang="en-US" dirty="0"/>
              <a:t>(), </a:t>
            </a:r>
            <a:r>
              <a:rPr lang="en-US" dirty="0" smtClean="0"/>
              <a:t>and </a:t>
            </a:r>
            <a:r>
              <a:rPr lang="en-US" dirty="0"/>
              <a:t>it communicates with the </a:t>
            </a:r>
            <a:r>
              <a:rPr lang="en-US" dirty="0" smtClean="0"/>
              <a:t>rest of the classes</a:t>
            </a:r>
          </a:p>
          <a:p>
            <a:r>
              <a:rPr lang="en-US" dirty="0"/>
              <a:t>The Facade still leaves the subsystem accessible to be used directly. </a:t>
            </a:r>
            <a:endParaRPr lang="en-US" dirty="0" smtClean="0"/>
          </a:p>
          <a:p>
            <a:pPr lvl="1"/>
            <a:r>
              <a:rPr lang="en-US" dirty="0" smtClean="0"/>
              <a:t>The </a:t>
            </a:r>
            <a:r>
              <a:rPr lang="en-US" dirty="0"/>
              <a:t>f</a:t>
            </a:r>
            <a:r>
              <a:rPr lang="en-US" dirty="0" smtClean="0"/>
              <a:t>unctionality of </a:t>
            </a:r>
            <a:r>
              <a:rPr lang="en-US" dirty="0"/>
              <a:t>the subsystem </a:t>
            </a:r>
            <a:r>
              <a:rPr lang="en-US" dirty="0" smtClean="0"/>
              <a:t>classes</a:t>
            </a:r>
            <a:r>
              <a:rPr lang="en-US" dirty="0"/>
              <a:t> </a:t>
            </a:r>
            <a:r>
              <a:rPr lang="en-US" dirty="0" smtClean="0"/>
              <a:t>are still available</a:t>
            </a:r>
            <a:endParaRPr lang="en-US" dirty="0"/>
          </a:p>
        </p:txBody>
      </p:sp>
    </p:spTree>
    <p:extLst>
      <p:ext uri="{BB962C8B-B14F-4D97-AF65-F5344CB8AC3E}">
        <p14:creationId xmlns:p14="http://schemas.microsoft.com/office/powerpoint/2010/main" val="423066066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Implementing the simplified interface</a:t>
            </a:r>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196752"/>
            <a:ext cx="8280920" cy="5262979"/>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HomeTheaterFacade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Amplifier amp;</a:t>
            </a:r>
          </a:p>
          <a:p>
            <a:r>
              <a:rPr lang="en-US" sz="1400" dirty="0">
                <a:latin typeface="Courier New" panose="02070309020205020404" pitchFamily="49" charset="0"/>
                <a:cs typeface="Courier New" panose="02070309020205020404" pitchFamily="49" charset="0"/>
              </a:rPr>
              <a:t>    Tuner </a:t>
            </a:r>
            <a:r>
              <a:rPr lang="en-US" sz="1400" dirty="0" err="1">
                <a:latin typeface="Courier New" panose="02070309020205020404" pitchFamily="49" charset="0"/>
                <a:cs typeface="Courier New" panose="02070309020205020404" pitchFamily="49" charset="0"/>
              </a:rPr>
              <a:t>tuner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DvdPlayer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dvd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CdPlayer</a:t>
            </a:r>
            <a:r>
              <a:rPr lang="en-US" sz="1400" dirty="0">
                <a:latin typeface="Courier New" panose="02070309020205020404" pitchFamily="49" charset="0"/>
                <a:cs typeface="Courier New" panose="02070309020205020404" pitchFamily="49" charset="0"/>
              </a:rPr>
              <a:t> cd;</a:t>
            </a:r>
          </a:p>
          <a:p>
            <a:r>
              <a:rPr lang="en-US" sz="1400" dirty="0">
                <a:latin typeface="Courier New" panose="02070309020205020404" pitchFamily="49" charset="0"/>
                <a:cs typeface="Courier New" panose="02070309020205020404" pitchFamily="49" charset="0"/>
              </a:rPr>
              <a:t>    Projector </a:t>
            </a:r>
            <a:r>
              <a:rPr lang="en-US" sz="1400" dirty="0" err="1">
                <a:latin typeface="Courier New" panose="02070309020205020404" pitchFamily="49" charset="0"/>
                <a:cs typeface="Courier New" panose="02070309020205020404" pitchFamily="49" charset="0"/>
              </a:rPr>
              <a:t>projector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TheaterLights</a:t>
            </a:r>
            <a:r>
              <a:rPr lang="en-US" sz="1400" dirty="0">
                <a:latin typeface="Courier New" panose="02070309020205020404" pitchFamily="49" charset="0"/>
                <a:cs typeface="Courier New" panose="02070309020205020404" pitchFamily="49" charset="0"/>
              </a:rPr>
              <a:t> lights;</a:t>
            </a:r>
          </a:p>
          <a:p>
            <a:r>
              <a:rPr lang="en-US" sz="1400" dirty="0">
                <a:latin typeface="Courier New" panose="02070309020205020404" pitchFamily="49" charset="0"/>
                <a:cs typeface="Courier New" panose="02070309020205020404" pitchFamily="49" charset="0"/>
              </a:rPr>
              <a:t>    Screen </a:t>
            </a:r>
            <a:r>
              <a:rPr lang="en-US" sz="1400" dirty="0" err="1">
                <a:latin typeface="Courier New" panose="02070309020205020404" pitchFamily="49" charset="0"/>
                <a:cs typeface="Courier New" panose="02070309020205020404" pitchFamily="49" charset="0"/>
              </a:rPr>
              <a:t>screen</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public </a:t>
            </a:r>
            <a:r>
              <a:rPr lang="en-US" sz="1400" dirty="0" err="1">
                <a:latin typeface="Courier New" panose="02070309020205020404" pitchFamily="49" charset="0"/>
                <a:cs typeface="Courier New" panose="02070309020205020404" pitchFamily="49" charset="0"/>
              </a:rPr>
              <a:t>HomeTheaterFacade</a:t>
            </a:r>
            <a:r>
              <a:rPr lang="en-US" sz="1400" dirty="0">
                <a:latin typeface="Courier New" panose="02070309020205020404" pitchFamily="49" charset="0"/>
                <a:cs typeface="Courier New" panose="02070309020205020404" pitchFamily="49" charset="0"/>
              </a:rPr>
              <a:t>(Amplifier amp, </a:t>
            </a:r>
          </a:p>
          <a:p>
            <a:r>
              <a:rPr lang="en-US" sz="1400" dirty="0">
                <a:latin typeface="Courier New" panose="02070309020205020404" pitchFamily="49" charset="0"/>
                <a:cs typeface="Courier New" panose="02070309020205020404" pitchFamily="49" charset="0"/>
              </a:rPr>
              <a:t>                 Tuner </a:t>
            </a:r>
            <a:r>
              <a:rPr lang="en-US" sz="1400" dirty="0" err="1">
                <a:latin typeface="Courier New" panose="02070309020205020404" pitchFamily="49" charset="0"/>
                <a:cs typeface="Courier New" panose="02070309020205020404" pitchFamily="49" charset="0"/>
              </a:rPr>
              <a:t>tuner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DvdPlayer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dvd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CdPlayer</a:t>
            </a:r>
            <a:r>
              <a:rPr lang="en-US" sz="1400" dirty="0">
                <a:latin typeface="Courier New" panose="02070309020205020404" pitchFamily="49" charset="0"/>
                <a:cs typeface="Courier New" panose="02070309020205020404" pitchFamily="49" charset="0"/>
              </a:rPr>
              <a:t> cd, </a:t>
            </a:r>
          </a:p>
          <a:p>
            <a:r>
              <a:rPr lang="en-US" sz="1400" dirty="0">
                <a:latin typeface="Courier New" panose="02070309020205020404" pitchFamily="49" charset="0"/>
                <a:cs typeface="Courier New" panose="02070309020205020404" pitchFamily="49" charset="0"/>
              </a:rPr>
              <a:t>                 Projector </a:t>
            </a:r>
            <a:r>
              <a:rPr lang="en-US" sz="1400" dirty="0" err="1">
                <a:latin typeface="Courier New" panose="02070309020205020404" pitchFamily="49" charset="0"/>
                <a:cs typeface="Courier New" panose="02070309020205020404" pitchFamily="49" charset="0"/>
              </a:rPr>
              <a:t>projector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Screen </a:t>
            </a:r>
            <a:r>
              <a:rPr lang="en-US" sz="1400" dirty="0" err="1">
                <a:latin typeface="Courier New" panose="02070309020205020404" pitchFamily="49" charset="0"/>
                <a:cs typeface="Courier New" panose="02070309020205020404" pitchFamily="49" charset="0"/>
              </a:rPr>
              <a:t>screen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TheaterLights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lights)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this.amp</a:t>
            </a:r>
            <a:r>
              <a:rPr lang="en-US" sz="1400" dirty="0">
                <a:latin typeface="Courier New" panose="02070309020205020404" pitchFamily="49" charset="0"/>
                <a:cs typeface="Courier New" panose="02070309020205020404" pitchFamily="49" charset="0"/>
              </a:rPr>
              <a:t> = amp;</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this.tuner</a:t>
            </a:r>
            <a:r>
              <a:rPr lang="en-US" sz="1400" dirty="0">
                <a:latin typeface="Courier New" panose="02070309020205020404" pitchFamily="49" charset="0"/>
                <a:cs typeface="Courier New" panose="02070309020205020404" pitchFamily="49" charset="0"/>
              </a:rPr>
              <a:t> = tuner;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this.dvd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dvd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this.cd = cd;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this.projector</a:t>
            </a:r>
            <a:r>
              <a:rPr lang="en-US" sz="1400" dirty="0">
                <a:latin typeface="Courier New" panose="02070309020205020404" pitchFamily="49" charset="0"/>
                <a:cs typeface="Courier New" panose="02070309020205020404" pitchFamily="49" charset="0"/>
              </a:rPr>
              <a:t> = projector;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this.screen</a:t>
            </a:r>
            <a:r>
              <a:rPr lang="en-US" sz="1400" dirty="0">
                <a:latin typeface="Courier New" panose="02070309020205020404" pitchFamily="49" charset="0"/>
                <a:cs typeface="Courier New" panose="02070309020205020404" pitchFamily="49" charset="0"/>
              </a:rPr>
              <a:t> = screen;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this.lights</a:t>
            </a:r>
            <a:r>
              <a:rPr lang="en-US" sz="1400" dirty="0">
                <a:latin typeface="Courier New" panose="02070309020205020404" pitchFamily="49" charset="0"/>
                <a:cs typeface="Courier New" panose="02070309020205020404" pitchFamily="49" charset="0"/>
              </a:rPr>
              <a:t> = lights;</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other methods </a:t>
            </a:r>
            <a:r>
              <a:rPr lang="en-US" sz="1400" dirty="0" smtClean="0">
                <a:latin typeface="Courier New" panose="02070309020205020404" pitchFamily="49" charset="0"/>
                <a:cs typeface="Courier New" panose="02070309020205020404" pitchFamily="49" charset="0"/>
              </a:rPr>
              <a:t>here}</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384464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Facade Pattern defined</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345704"/>
          </a:xfrm>
        </p:spPr>
        <p:txBody>
          <a:bodyPr/>
          <a:lstStyle/>
          <a:p>
            <a:r>
              <a:rPr lang="en-US" dirty="0"/>
              <a:t>The Facade Pattern provides a </a:t>
            </a:r>
            <a:r>
              <a:rPr lang="en-US" dirty="0" smtClean="0"/>
              <a:t>unified interface </a:t>
            </a:r>
            <a:r>
              <a:rPr lang="en-US" dirty="0"/>
              <a:t>to a </a:t>
            </a:r>
            <a:r>
              <a:rPr lang="en-US" dirty="0" smtClean="0"/>
              <a:t>set of interfaces </a:t>
            </a:r>
            <a:r>
              <a:rPr lang="en-US" dirty="0"/>
              <a:t>in a subsystem. Facade </a:t>
            </a:r>
            <a:r>
              <a:rPr lang="en-US" dirty="0" smtClean="0"/>
              <a:t>defines </a:t>
            </a:r>
            <a:r>
              <a:rPr lang="en-US" dirty="0"/>
              <a:t>a </a:t>
            </a:r>
            <a:r>
              <a:rPr lang="en-US" dirty="0" smtClean="0"/>
              <a:t>higher-level interface </a:t>
            </a:r>
            <a:r>
              <a:rPr lang="en-US" dirty="0"/>
              <a:t>that makes the subsystem easier to use.</a:t>
            </a:r>
          </a:p>
        </p:txBody>
      </p:sp>
      <p:pic>
        <p:nvPicPr>
          <p:cNvPr id="5122" name="Picture 2" descr="http://java.boot.by/scea5-guide/images/0702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348880"/>
            <a:ext cx="67818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78551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Principle of Least </a:t>
            </a:r>
            <a:r>
              <a:rPr lang="en-US" dirty="0" smtClean="0"/>
              <a:t>Knowledge </a:t>
            </a:r>
            <a:br>
              <a:rPr lang="en-US" dirty="0" smtClean="0"/>
            </a:br>
            <a:r>
              <a:rPr lang="en-US" dirty="0" smtClean="0"/>
              <a:t>(aka Principle of Demeter)</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Principle of </a:t>
            </a:r>
            <a:r>
              <a:rPr lang="en-US" dirty="0" smtClean="0"/>
              <a:t>Least </a:t>
            </a:r>
            <a:r>
              <a:rPr lang="en-US" dirty="0"/>
              <a:t>Knowledge: talk </a:t>
            </a:r>
            <a:r>
              <a:rPr lang="en-US" dirty="0" smtClean="0"/>
              <a:t> only </a:t>
            </a:r>
            <a:r>
              <a:rPr lang="en-US" dirty="0"/>
              <a:t>to your immediate friends</a:t>
            </a:r>
            <a:r>
              <a:rPr lang="en-US" dirty="0" smtClean="0"/>
              <a:t>.</a:t>
            </a:r>
          </a:p>
          <a:p>
            <a:pPr lvl="1"/>
            <a:r>
              <a:rPr lang="en-US" dirty="0" smtClean="0"/>
              <a:t>For </a:t>
            </a:r>
            <a:r>
              <a:rPr lang="en-US" dirty="0"/>
              <a:t>any object, be </a:t>
            </a:r>
            <a:r>
              <a:rPr lang="en-US" dirty="0" smtClean="0"/>
              <a:t>careful of </a:t>
            </a:r>
            <a:r>
              <a:rPr lang="en-US" dirty="0"/>
              <a:t>the </a:t>
            </a:r>
            <a:r>
              <a:rPr lang="en-US" dirty="0" smtClean="0"/>
              <a:t>number of </a:t>
            </a:r>
            <a:r>
              <a:rPr lang="en-US" dirty="0"/>
              <a:t>classes it interacts with and also how it comes to </a:t>
            </a:r>
            <a:r>
              <a:rPr lang="en-US" dirty="0" smtClean="0"/>
              <a:t>interact </a:t>
            </a:r>
            <a:r>
              <a:rPr lang="en-US" dirty="0"/>
              <a:t>with those classes. </a:t>
            </a:r>
          </a:p>
          <a:p>
            <a:pPr lvl="1"/>
            <a:r>
              <a:rPr lang="en-US" dirty="0"/>
              <a:t>This principle prevents us </a:t>
            </a:r>
            <a:r>
              <a:rPr lang="en-US" dirty="0" smtClean="0"/>
              <a:t>from </a:t>
            </a:r>
            <a:r>
              <a:rPr lang="en-US" dirty="0"/>
              <a:t>creating designs that have </a:t>
            </a:r>
            <a:r>
              <a:rPr lang="en-US" dirty="0" smtClean="0"/>
              <a:t>a </a:t>
            </a:r>
            <a:r>
              <a:rPr lang="en-US" dirty="0"/>
              <a:t>large number </a:t>
            </a:r>
            <a:r>
              <a:rPr lang="en-US" dirty="0" smtClean="0"/>
              <a:t>of </a:t>
            </a:r>
            <a:r>
              <a:rPr lang="en-US" dirty="0"/>
              <a:t>classes coupled together so that changes </a:t>
            </a:r>
            <a:r>
              <a:rPr lang="en-US" dirty="0" smtClean="0"/>
              <a:t>in </a:t>
            </a:r>
            <a:r>
              <a:rPr lang="en-US" dirty="0"/>
              <a:t>one part </a:t>
            </a:r>
            <a:r>
              <a:rPr lang="en-US" dirty="0" smtClean="0"/>
              <a:t>of </a:t>
            </a:r>
            <a:r>
              <a:rPr lang="en-US" dirty="0"/>
              <a:t>the system cascade to other parts. </a:t>
            </a:r>
            <a:endParaRPr lang="en-US" dirty="0" smtClean="0"/>
          </a:p>
          <a:p>
            <a:r>
              <a:rPr lang="en-US" dirty="0" smtClean="0"/>
              <a:t>From </a:t>
            </a:r>
            <a:r>
              <a:rPr lang="en-US" dirty="0"/>
              <a:t>any </a:t>
            </a:r>
            <a:r>
              <a:rPr lang="en-US" dirty="0" smtClean="0"/>
              <a:t>method </a:t>
            </a:r>
            <a:r>
              <a:rPr lang="en-US" dirty="0"/>
              <a:t>in that object, the principle tells us that we should </a:t>
            </a:r>
            <a:r>
              <a:rPr lang="en-US" dirty="0" smtClean="0"/>
              <a:t>only </a:t>
            </a:r>
            <a:r>
              <a:rPr lang="en-US" dirty="0"/>
              <a:t>invoke methods that belong to:</a:t>
            </a:r>
          </a:p>
          <a:p>
            <a:pPr lvl="1"/>
            <a:r>
              <a:rPr lang="en-US" dirty="0" smtClean="0"/>
              <a:t>The </a:t>
            </a:r>
            <a:r>
              <a:rPr lang="en-US" dirty="0"/>
              <a:t>object itself</a:t>
            </a:r>
          </a:p>
          <a:p>
            <a:pPr lvl="1"/>
            <a:r>
              <a:rPr lang="en-US" dirty="0" smtClean="0"/>
              <a:t></a:t>
            </a:r>
            <a:r>
              <a:rPr lang="en-US" dirty="0"/>
              <a:t>Objects passed in as a parameter to the method</a:t>
            </a:r>
          </a:p>
          <a:p>
            <a:pPr lvl="1"/>
            <a:r>
              <a:rPr lang="en-US" dirty="0" smtClean="0"/>
              <a:t></a:t>
            </a:r>
            <a:r>
              <a:rPr lang="en-US" dirty="0"/>
              <a:t>Any object the method creates or instantiates</a:t>
            </a:r>
          </a:p>
          <a:p>
            <a:pPr lvl="1"/>
            <a:r>
              <a:rPr lang="en-US" dirty="0" smtClean="0"/>
              <a:t></a:t>
            </a:r>
            <a:r>
              <a:rPr lang="en-US" dirty="0"/>
              <a:t>Any components of the object</a:t>
            </a:r>
          </a:p>
        </p:txBody>
      </p:sp>
    </p:spTree>
    <p:extLst>
      <p:ext uri="{BB962C8B-B14F-4D97-AF65-F5344CB8AC3E}">
        <p14:creationId xmlns:p14="http://schemas.microsoft.com/office/powerpoint/2010/main" val="182529413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Principle of Least </a:t>
            </a:r>
            <a:r>
              <a:rPr lang="en-US" dirty="0" smtClean="0"/>
              <a:t>Knowledge</a:t>
            </a:r>
            <a:br>
              <a:rPr lang="en-US" dirty="0" smtClean="0"/>
            </a:br>
            <a:r>
              <a:rPr lang="en-US" dirty="0" smtClean="0"/>
              <a:t>example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2348879"/>
            <a:ext cx="5544616" cy="1545267"/>
          </a:xfrm>
        </p:spPr>
        <p:txBody>
          <a:bodyPr>
            <a:normAutofit/>
          </a:bodyPr>
          <a:lstStyle/>
          <a:p>
            <a:r>
              <a:rPr lang="en-US" dirty="0"/>
              <a:t>Without the </a:t>
            </a:r>
            <a:r>
              <a:rPr lang="en-US" dirty="0" smtClean="0"/>
              <a:t>Principle</a:t>
            </a:r>
          </a:p>
          <a:p>
            <a:pPr lvl="1"/>
            <a:r>
              <a:rPr lang="en-US" dirty="0"/>
              <a:t>we get the thermometer object </a:t>
            </a:r>
            <a:r>
              <a:rPr lang="en-US" dirty="0" smtClean="0"/>
              <a:t>from </a:t>
            </a:r>
            <a:r>
              <a:rPr lang="en-US" dirty="0"/>
              <a:t>the station and then call the </a:t>
            </a:r>
            <a:r>
              <a:rPr lang="en-US" dirty="0" err="1" smtClean="0"/>
              <a:t>getTemperature</a:t>
            </a:r>
            <a:r>
              <a:rPr lang="en-US" dirty="0"/>
              <a:t>() method ourselves.</a:t>
            </a:r>
          </a:p>
        </p:txBody>
      </p:sp>
      <p:sp>
        <p:nvSpPr>
          <p:cNvPr id="6" name="Rettangolo 5"/>
          <p:cNvSpPr/>
          <p:nvPr/>
        </p:nvSpPr>
        <p:spPr>
          <a:xfrm>
            <a:off x="467544" y="1201087"/>
            <a:ext cx="8208912" cy="1077218"/>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float </a:t>
            </a:r>
            <a:r>
              <a:rPr lang="en-US" sz="1600" dirty="0" err="1">
                <a:latin typeface="Courier New" panose="02070309020205020404" pitchFamily="49" charset="0"/>
                <a:cs typeface="Courier New" panose="02070309020205020404" pitchFamily="49" charset="0"/>
              </a:rPr>
              <a:t>getTemp</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Thermometer </a:t>
            </a:r>
            <a:r>
              <a:rPr lang="en-US" sz="1600" dirty="0" err="1">
                <a:latin typeface="Courier New" panose="02070309020205020404" pitchFamily="49" charset="0"/>
                <a:cs typeface="Courier New" panose="02070309020205020404" pitchFamily="49" charset="0"/>
              </a:rPr>
              <a:t>thermometer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station.getThermometer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thermometer.getTemperature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p:txBody>
      </p:sp>
      <p:sp>
        <p:nvSpPr>
          <p:cNvPr id="7" name="Rettangolo 6"/>
          <p:cNvSpPr/>
          <p:nvPr/>
        </p:nvSpPr>
        <p:spPr>
          <a:xfrm>
            <a:off x="486264" y="3894147"/>
            <a:ext cx="7254087" cy="830997"/>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float </a:t>
            </a:r>
            <a:r>
              <a:rPr lang="en-US" sz="1600" dirty="0" err="1">
                <a:latin typeface="Courier New" panose="02070309020205020404" pitchFamily="49" charset="0"/>
                <a:cs typeface="Courier New" panose="02070309020205020404" pitchFamily="49" charset="0"/>
              </a:rPr>
              <a:t>getTemp</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station.getTemperature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p:txBody>
      </p:sp>
      <p:sp>
        <p:nvSpPr>
          <p:cNvPr id="8" name="Segnaposto contenuto 4"/>
          <p:cNvSpPr txBox="1">
            <a:spLocks/>
          </p:cNvSpPr>
          <p:nvPr/>
        </p:nvSpPr>
        <p:spPr>
          <a:xfrm>
            <a:off x="467544" y="4797152"/>
            <a:ext cx="6192688" cy="1584176"/>
          </a:xfrm>
          <a:prstGeom prst="rect">
            <a:avLst/>
          </a:prstGeom>
        </p:spPr>
        <p:txBody>
          <a:bodyPr vert="horz">
            <a:normAutofit/>
          </a:bodyPr>
          <a:lstStyle>
            <a:lvl1pPr marL="274320" indent="-274320" algn="l" rtl="0" eaLnBrk="1" latinLnBrk="0" hangingPunct="1">
              <a:lnSpc>
                <a:spcPct val="100000"/>
              </a:lnSpc>
              <a:spcBef>
                <a:spcPts val="1200"/>
              </a:spcBef>
              <a:spcAft>
                <a:spcPts val="600"/>
              </a:spcAft>
              <a:buClr>
                <a:schemeClr val="accent1"/>
              </a:buClr>
              <a:buSzPct val="76000"/>
              <a:buFont typeface="Wingdings 3"/>
              <a:buChar char=""/>
              <a:defRPr kumimoji="0" sz="2000" kern="1200">
                <a:solidFill>
                  <a:schemeClr val="tx1"/>
                </a:solidFill>
                <a:latin typeface="Trebuchet MS" pitchFamily="34" charset="0"/>
                <a:ea typeface="+mn-ea"/>
                <a:cs typeface="+mn-cs"/>
              </a:defRPr>
            </a:lvl1pPr>
            <a:lvl2pPr marL="548640" indent="-274320" algn="l" rtl="0" eaLnBrk="1" latinLnBrk="0" hangingPunct="1">
              <a:lnSpc>
                <a:spcPct val="100000"/>
              </a:lnSpc>
              <a:spcBef>
                <a:spcPts val="600"/>
              </a:spcBef>
              <a:spcAft>
                <a:spcPts val="600"/>
              </a:spcAft>
              <a:buClr>
                <a:schemeClr val="accent2"/>
              </a:buClr>
              <a:buSzPct val="76000"/>
              <a:buFont typeface="Wingdings 3"/>
              <a:buChar char=""/>
              <a:defRPr kumimoji="0" sz="1800" kern="1200">
                <a:solidFill>
                  <a:schemeClr val="tx2"/>
                </a:solidFill>
                <a:latin typeface="Trebuchet MS" pitchFamily="34" charset="0"/>
                <a:ea typeface="+mn-ea"/>
                <a:cs typeface="+mn-cs"/>
              </a:defRPr>
            </a:lvl2pPr>
            <a:lvl3pPr marL="822960" indent="-228600" algn="l" rtl="0" eaLnBrk="1" latinLnBrk="0" hangingPunct="1">
              <a:lnSpc>
                <a:spcPct val="100000"/>
              </a:lnSpc>
              <a:spcBef>
                <a:spcPts val="600"/>
              </a:spcBef>
              <a:spcAft>
                <a:spcPts val="600"/>
              </a:spcAft>
              <a:buClr>
                <a:schemeClr val="bg1">
                  <a:shade val="50000"/>
                </a:schemeClr>
              </a:buClr>
              <a:buSzPct val="76000"/>
              <a:buFont typeface="Wingdings 3"/>
              <a:buChar char=""/>
              <a:defRPr kumimoji="0" sz="1600" kern="1200">
                <a:solidFill>
                  <a:schemeClr val="tx1"/>
                </a:solidFill>
                <a:latin typeface="Trebuchet MS" pitchFamily="34" charset="0"/>
                <a:ea typeface="+mn-ea"/>
                <a:cs typeface="+mn-cs"/>
              </a:defRPr>
            </a:lvl3pPr>
            <a:lvl4pPr marL="1097280" indent="-228600" algn="l" rtl="0" eaLnBrk="1" latinLnBrk="0" hangingPunct="1">
              <a:lnSpc>
                <a:spcPct val="100000"/>
              </a:lnSpc>
              <a:spcBef>
                <a:spcPts val="600"/>
              </a:spcBef>
              <a:spcAft>
                <a:spcPts val="600"/>
              </a:spcAft>
              <a:buClr>
                <a:schemeClr val="accent2">
                  <a:shade val="75000"/>
                </a:schemeClr>
              </a:buClr>
              <a:buSzPct val="70000"/>
              <a:buFont typeface="Wingdings"/>
              <a:buChar char=""/>
              <a:defRPr kumimoji="0" sz="1600" kern="1200">
                <a:solidFill>
                  <a:schemeClr val="tx1"/>
                </a:solidFill>
                <a:latin typeface="Trebuchet MS" pitchFamily="34" charset="0"/>
                <a:ea typeface="+mn-ea"/>
                <a:cs typeface="+mn-cs"/>
              </a:defRPr>
            </a:lvl4pPr>
            <a:lvl5pPr marL="1371600" indent="-228600" algn="l" rtl="0" eaLnBrk="1" latinLnBrk="0" hangingPunct="1">
              <a:lnSpc>
                <a:spcPct val="100000"/>
              </a:lnSpc>
              <a:spcBef>
                <a:spcPts val="600"/>
              </a:spcBef>
              <a:spcAft>
                <a:spcPts val="600"/>
              </a:spcAft>
              <a:buClr>
                <a:schemeClr val="accent2"/>
              </a:buClr>
              <a:buSzPct val="70000"/>
              <a:buFont typeface="Wingdings"/>
              <a:buChar char=""/>
              <a:defRPr kumimoji="0" sz="1600" kern="1200">
                <a:solidFill>
                  <a:schemeClr val="tx1"/>
                </a:solidFill>
                <a:latin typeface="Trebuchet MS"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With the Principle</a:t>
            </a:r>
          </a:p>
          <a:p>
            <a:pPr lvl="1"/>
            <a:r>
              <a:rPr lang="en-US" dirty="0" smtClean="0"/>
              <a:t>We </a:t>
            </a:r>
            <a:r>
              <a:rPr lang="en-US" dirty="0"/>
              <a:t>add a method </a:t>
            </a:r>
            <a:r>
              <a:rPr lang="en-US" dirty="0" smtClean="0"/>
              <a:t>to </a:t>
            </a:r>
            <a:r>
              <a:rPr lang="en-US" dirty="0"/>
              <a:t>the Station class that makes the request </a:t>
            </a:r>
            <a:r>
              <a:rPr lang="en-US" dirty="0" smtClean="0"/>
              <a:t>to </a:t>
            </a:r>
            <a:r>
              <a:rPr lang="en-US" dirty="0"/>
              <a:t>the thermometer for us. </a:t>
            </a:r>
            <a:endParaRPr lang="en-US" dirty="0" smtClean="0"/>
          </a:p>
          <a:p>
            <a:pPr lvl="2"/>
            <a:r>
              <a:rPr lang="en-US" dirty="0" smtClean="0"/>
              <a:t>This </a:t>
            </a:r>
            <a:r>
              <a:rPr lang="en-US" dirty="0"/>
              <a:t>reduces the </a:t>
            </a:r>
            <a:r>
              <a:rPr lang="en-US" dirty="0" smtClean="0"/>
              <a:t>number </a:t>
            </a:r>
            <a:r>
              <a:rPr lang="en-US" dirty="0"/>
              <a:t>of classes we’re dependent on.</a:t>
            </a:r>
          </a:p>
        </p:txBody>
      </p:sp>
      <p:sp>
        <p:nvSpPr>
          <p:cNvPr id="9" name="Rettangolo 8"/>
          <p:cNvSpPr/>
          <p:nvPr/>
        </p:nvSpPr>
        <p:spPr>
          <a:xfrm>
            <a:off x="6012160" y="1700808"/>
            <a:ext cx="2915816" cy="3693319"/>
          </a:xfrm>
          <a:prstGeom prst="rect">
            <a:avLst/>
          </a:prstGeom>
        </p:spPr>
        <p:txBody>
          <a:bodyPr wrap="square">
            <a:spAutoFit/>
          </a:bodyPr>
          <a:lstStyle/>
          <a:p>
            <a:r>
              <a:rPr lang="en-US" dirty="0" smtClean="0"/>
              <a:t>While </a:t>
            </a:r>
            <a:r>
              <a:rPr lang="en-US" dirty="0"/>
              <a:t>the principle reduces </a:t>
            </a:r>
          </a:p>
          <a:p>
            <a:r>
              <a:rPr lang="en-US" dirty="0"/>
              <a:t>the dependencies between objects and </a:t>
            </a:r>
            <a:r>
              <a:rPr lang="en-US" dirty="0" smtClean="0"/>
              <a:t>studies </a:t>
            </a:r>
            <a:r>
              <a:rPr lang="en-US" dirty="0"/>
              <a:t>have shown this reduces software </a:t>
            </a:r>
          </a:p>
          <a:p>
            <a:r>
              <a:rPr lang="en-US" dirty="0"/>
              <a:t>maintenance</a:t>
            </a:r>
            <a:r>
              <a:rPr lang="en-US" dirty="0" smtClean="0"/>
              <a:t>, applying </a:t>
            </a:r>
            <a:endParaRPr lang="en-US" dirty="0"/>
          </a:p>
          <a:p>
            <a:r>
              <a:rPr lang="en-US" dirty="0"/>
              <a:t>this principle results in more “wrapper” </a:t>
            </a:r>
            <a:r>
              <a:rPr lang="en-US" dirty="0" smtClean="0"/>
              <a:t>classes </a:t>
            </a:r>
            <a:r>
              <a:rPr lang="en-US" dirty="0"/>
              <a:t>being written to handle method </a:t>
            </a:r>
          </a:p>
          <a:p>
            <a:r>
              <a:rPr lang="en-US" dirty="0"/>
              <a:t>calls to other components. </a:t>
            </a:r>
            <a:endParaRPr lang="en-US" dirty="0" smtClean="0"/>
          </a:p>
          <a:p>
            <a:r>
              <a:rPr lang="en-US" dirty="0" smtClean="0"/>
              <a:t>This </a:t>
            </a:r>
            <a:r>
              <a:rPr lang="en-US" dirty="0"/>
              <a:t>can result in </a:t>
            </a:r>
            <a:r>
              <a:rPr lang="en-US" dirty="0" smtClean="0"/>
              <a:t>increased </a:t>
            </a:r>
            <a:r>
              <a:rPr lang="en-US" dirty="0"/>
              <a:t>complexity and development time </a:t>
            </a:r>
            <a:r>
              <a:rPr lang="en-US" dirty="0" smtClean="0"/>
              <a:t> as </a:t>
            </a:r>
            <a:r>
              <a:rPr lang="en-US" dirty="0"/>
              <a:t>well as decreased runtime performance.</a:t>
            </a:r>
          </a:p>
        </p:txBody>
      </p:sp>
    </p:spTree>
    <p:extLst>
      <p:ext uri="{BB962C8B-B14F-4D97-AF65-F5344CB8AC3E}">
        <p14:creationId xmlns:p14="http://schemas.microsoft.com/office/powerpoint/2010/main" val="417415067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Key Points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92500" lnSpcReduction="20000"/>
          </a:bodyPr>
          <a:lstStyle/>
          <a:p>
            <a:r>
              <a:rPr lang="en-US" dirty="0" smtClean="0"/>
              <a:t></a:t>
            </a:r>
            <a:r>
              <a:rPr lang="en-US" dirty="0"/>
              <a:t>When you need to use </a:t>
            </a:r>
            <a:r>
              <a:rPr lang="en-US" dirty="0" smtClean="0"/>
              <a:t>an </a:t>
            </a:r>
            <a:r>
              <a:rPr lang="en-US" dirty="0"/>
              <a:t>existing class and its </a:t>
            </a:r>
            <a:r>
              <a:rPr lang="en-US" dirty="0" smtClean="0"/>
              <a:t>interface </a:t>
            </a:r>
            <a:r>
              <a:rPr lang="en-US" dirty="0"/>
              <a:t>is not the one you </a:t>
            </a:r>
            <a:r>
              <a:rPr lang="en-US" dirty="0" smtClean="0"/>
              <a:t>need</a:t>
            </a:r>
            <a:r>
              <a:rPr lang="en-US" dirty="0"/>
              <a:t>, use an adapter</a:t>
            </a:r>
            <a:r>
              <a:rPr lang="en-US" dirty="0" smtClean="0"/>
              <a:t>.</a:t>
            </a:r>
          </a:p>
          <a:p>
            <a:pPr lvl="1"/>
            <a:r>
              <a:rPr lang="en-US" dirty="0"/>
              <a:t>An adapter changes an interface into one a client expects</a:t>
            </a:r>
            <a:r>
              <a:rPr lang="en-US" dirty="0" smtClean="0"/>
              <a:t>.</a:t>
            </a:r>
          </a:p>
          <a:p>
            <a:pPr lvl="1"/>
            <a:r>
              <a:rPr lang="en-US" dirty="0"/>
              <a:t>The effort for implementing an adapter </a:t>
            </a:r>
            <a:r>
              <a:rPr lang="en-US" dirty="0" smtClean="0"/>
              <a:t>depends </a:t>
            </a:r>
            <a:r>
              <a:rPr lang="en-US" dirty="0"/>
              <a:t>on </a:t>
            </a:r>
            <a:r>
              <a:rPr lang="en-US" dirty="0" smtClean="0"/>
              <a:t> </a:t>
            </a:r>
            <a:r>
              <a:rPr lang="en-US" dirty="0"/>
              <a:t>the target interface</a:t>
            </a:r>
            <a:r>
              <a:rPr lang="en-US" dirty="0" smtClean="0"/>
              <a:t>.</a:t>
            </a:r>
          </a:p>
          <a:p>
            <a:pPr lvl="1"/>
            <a:r>
              <a:rPr lang="en-US" dirty="0"/>
              <a:t>There are two forms of the Adapter Pattern: object and class adapters.  Class adapters require multiple inheritance</a:t>
            </a:r>
            <a:r>
              <a:rPr lang="en-US" dirty="0" smtClean="0"/>
              <a:t>.</a:t>
            </a:r>
            <a:endParaRPr lang="en-US" dirty="0"/>
          </a:p>
          <a:p>
            <a:r>
              <a:rPr lang="en-US" dirty="0" smtClean="0"/>
              <a:t></a:t>
            </a:r>
            <a:r>
              <a:rPr lang="en-US" dirty="0"/>
              <a:t>When you need to simplify </a:t>
            </a:r>
            <a:r>
              <a:rPr lang="en-US" dirty="0" smtClean="0"/>
              <a:t>and </a:t>
            </a:r>
            <a:r>
              <a:rPr lang="en-US" dirty="0"/>
              <a:t>unify a large interface or </a:t>
            </a:r>
            <a:r>
              <a:rPr lang="en-US" dirty="0" smtClean="0"/>
              <a:t>complex </a:t>
            </a:r>
            <a:r>
              <a:rPr lang="en-US" dirty="0"/>
              <a:t>set of interfaces, use </a:t>
            </a:r>
            <a:r>
              <a:rPr lang="en-US" dirty="0" smtClean="0"/>
              <a:t>a </a:t>
            </a:r>
            <a:r>
              <a:rPr lang="en-US" dirty="0"/>
              <a:t>facade.</a:t>
            </a:r>
          </a:p>
          <a:p>
            <a:pPr lvl="1"/>
            <a:r>
              <a:rPr lang="en-US" dirty="0" smtClean="0"/>
              <a:t>A </a:t>
            </a:r>
            <a:r>
              <a:rPr lang="en-US" dirty="0"/>
              <a:t>facade decouples a client </a:t>
            </a:r>
            <a:r>
              <a:rPr lang="en-US" dirty="0" smtClean="0"/>
              <a:t>from </a:t>
            </a:r>
            <a:r>
              <a:rPr lang="en-US" dirty="0"/>
              <a:t>a complex subsystem.</a:t>
            </a:r>
          </a:p>
          <a:p>
            <a:pPr lvl="1"/>
            <a:r>
              <a:rPr lang="en-US" dirty="0" smtClean="0"/>
              <a:t>Implementing </a:t>
            </a:r>
            <a:r>
              <a:rPr lang="en-US" dirty="0"/>
              <a:t>a </a:t>
            </a:r>
            <a:r>
              <a:rPr lang="en-US" dirty="0" smtClean="0"/>
              <a:t>façade requires that we compose the </a:t>
            </a:r>
            <a:r>
              <a:rPr lang="en-US" dirty="0"/>
              <a:t>facade with its subsystem </a:t>
            </a:r>
            <a:r>
              <a:rPr lang="en-US" dirty="0" smtClean="0"/>
              <a:t>and </a:t>
            </a:r>
            <a:r>
              <a:rPr lang="en-US" dirty="0"/>
              <a:t>use delegation to </a:t>
            </a:r>
            <a:r>
              <a:rPr lang="en-US" dirty="0" smtClean="0"/>
              <a:t>perform </a:t>
            </a:r>
            <a:r>
              <a:rPr lang="en-US" dirty="0"/>
              <a:t>the work of the </a:t>
            </a:r>
            <a:r>
              <a:rPr lang="en-US" dirty="0" smtClean="0"/>
              <a:t>facade</a:t>
            </a:r>
            <a:r>
              <a:rPr lang="en-US" dirty="0"/>
              <a:t>.</a:t>
            </a:r>
          </a:p>
          <a:p>
            <a:pPr lvl="1"/>
            <a:r>
              <a:rPr lang="en-US" dirty="0" smtClean="0"/>
              <a:t>You </a:t>
            </a:r>
            <a:r>
              <a:rPr lang="en-US" dirty="0"/>
              <a:t>can implement more than </a:t>
            </a:r>
            <a:r>
              <a:rPr lang="en-US" dirty="0" smtClean="0"/>
              <a:t>one </a:t>
            </a:r>
            <a:r>
              <a:rPr lang="en-US" dirty="0"/>
              <a:t>facade for a subsystem</a:t>
            </a:r>
            <a:r>
              <a:rPr lang="en-US" dirty="0" smtClean="0"/>
              <a:t>. </a:t>
            </a:r>
            <a:r>
              <a:rPr lang="en-US" dirty="0"/>
              <a:t> </a:t>
            </a:r>
            <a:endParaRPr lang="en-US" dirty="0" smtClean="0"/>
          </a:p>
          <a:p>
            <a:r>
              <a:rPr lang="en-US" dirty="0" smtClean="0"/>
              <a:t>An </a:t>
            </a:r>
            <a:r>
              <a:rPr lang="en-US" dirty="0"/>
              <a:t>adapter wraps an object </a:t>
            </a:r>
            <a:r>
              <a:rPr lang="en-US" dirty="0" smtClean="0"/>
              <a:t>to </a:t>
            </a:r>
            <a:r>
              <a:rPr lang="en-US" dirty="0"/>
              <a:t>change its interface, a </a:t>
            </a:r>
            <a:r>
              <a:rPr lang="en-US" dirty="0" smtClean="0"/>
              <a:t>decorator </a:t>
            </a:r>
            <a:r>
              <a:rPr lang="en-US" dirty="0"/>
              <a:t>wraps an object </a:t>
            </a:r>
            <a:r>
              <a:rPr lang="en-US" dirty="0" smtClean="0"/>
              <a:t>to </a:t>
            </a:r>
            <a:r>
              <a:rPr lang="en-US" dirty="0"/>
              <a:t>add new behaviors and </a:t>
            </a:r>
            <a:r>
              <a:rPr lang="en-US" dirty="0" smtClean="0"/>
              <a:t>responsibilities</a:t>
            </a:r>
            <a:r>
              <a:rPr lang="en-US" dirty="0"/>
              <a:t>, and a facade </a:t>
            </a:r>
            <a:r>
              <a:rPr lang="en-US" dirty="0" smtClean="0"/>
              <a:t>“</a:t>
            </a:r>
            <a:r>
              <a:rPr lang="en-US" dirty="0"/>
              <a:t>wraps” a set of objects to </a:t>
            </a:r>
            <a:r>
              <a:rPr lang="en-US" dirty="0" smtClean="0"/>
              <a:t>simplify</a:t>
            </a:r>
            <a:r>
              <a:rPr lang="en-US" dirty="0"/>
              <a:t>.</a:t>
            </a:r>
          </a:p>
        </p:txBody>
      </p:sp>
    </p:spTree>
    <p:extLst>
      <p:ext uri="{BB962C8B-B14F-4D97-AF65-F5344CB8AC3E}">
        <p14:creationId xmlns:p14="http://schemas.microsoft.com/office/powerpoint/2010/main" val="63565864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mtClean="0"/>
              <a:t>The </a:t>
            </a:r>
            <a:r>
              <a:rPr lang="en-US" dirty="0"/>
              <a:t>Template Method Pattern</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196752"/>
            <a:ext cx="8229600" cy="841648"/>
          </a:xfrm>
        </p:spPr>
        <p:txBody>
          <a:bodyPr>
            <a:normAutofit/>
          </a:bodyPr>
          <a:lstStyle/>
          <a:p>
            <a:r>
              <a:rPr lang="en-US" sz="1800" dirty="0" smtClean="0"/>
              <a:t>Let us consider two classes for supporting the preparation of tea and (USA) coffee</a:t>
            </a:r>
            <a:endParaRPr lang="en-US" sz="1800" dirty="0"/>
          </a:p>
        </p:txBody>
      </p:sp>
      <p:sp>
        <p:nvSpPr>
          <p:cNvPr id="7" name="Rettangolo 6"/>
          <p:cNvSpPr/>
          <p:nvPr/>
        </p:nvSpPr>
        <p:spPr>
          <a:xfrm>
            <a:off x="323528" y="1867377"/>
            <a:ext cx="4572000" cy="5047536"/>
          </a:xfrm>
          <a:prstGeom prst="rect">
            <a:avLst/>
          </a:prstGeom>
          <a:ln>
            <a:noFill/>
          </a:ln>
        </p:spPr>
        <p:style>
          <a:lnRef idx="2">
            <a:schemeClr val="accent5"/>
          </a:lnRef>
          <a:fillRef idx="1">
            <a:schemeClr val="lt1"/>
          </a:fillRef>
          <a:effectRef idx="0">
            <a:schemeClr val="accent5"/>
          </a:effectRef>
          <a:fontRef idx="minor">
            <a:schemeClr val="dk1"/>
          </a:fontRef>
        </p:style>
        <p:txBody>
          <a:bodyPr>
            <a:spAutoFit/>
          </a:bodyPr>
          <a:lstStyle/>
          <a:p>
            <a:r>
              <a:rPr lang="en-US" sz="1400" dirty="0">
                <a:latin typeface="Courier New" panose="02070309020205020404" pitchFamily="49" charset="0"/>
                <a:cs typeface="Courier New" panose="02070309020205020404" pitchFamily="49" charset="0"/>
              </a:rPr>
              <a:t>public class Tea {</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prepareRecipe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boilWater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steepTeaBag</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pourInCup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addLemon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public void </a:t>
            </a:r>
            <a:r>
              <a:rPr lang="en-US" sz="1400" dirty="0" err="1">
                <a:latin typeface="Courier New" panose="02070309020205020404" pitchFamily="49" charset="0"/>
                <a:cs typeface="Courier New" panose="02070309020205020404" pitchFamily="49" charset="0"/>
              </a:rPr>
              <a:t>boilWater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("Boiling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public void </a:t>
            </a:r>
            <a:r>
              <a:rPr lang="en-US" sz="1400" dirty="0" err="1">
                <a:latin typeface="Courier New" panose="02070309020205020404" pitchFamily="49" charset="0"/>
                <a:cs typeface="Courier New" panose="02070309020205020404" pitchFamily="49" charset="0"/>
              </a:rPr>
              <a:t>steepTeaBag</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("Steeping the tea");</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addLemon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("Adding Lemon");</a:t>
            </a:r>
          </a:p>
          <a:p>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pourInCup</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("Pouring into cup</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6" name="Rettangolo 5"/>
          <p:cNvSpPr/>
          <p:nvPr/>
        </p:nvSpPr>
        <p:spPr>
          <a:xfrm>
            <a:off x="4572000" y="1837848"/>
            <a:ext cx="4572000" cy="5047536"/>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Coffee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prepareRecipe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boilWater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brewCoffeeGrinds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pourInCup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addSugarAndMilk</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boilWater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Boiling");</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brewCoffeeGrinds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("Dripping Coffee through filter");</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pourInCup</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("Pouring into cup");</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addSugarAndMilk</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("Adding Sugar and Milk");</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9041833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Abstracting the process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4365104"/>
            <a:ext cx="8229600" cy="2016224"/>
          </a:xfrm>
        </p:spPr>
        <p:txBody>
          <a:bodyPr>
            <a:normAutofit fontScale="92500" lnSpcReduction="20000"/>
          </a:bodyPr>
          <a:lstStyle/>
          <a:p>
            <a:r>
              <a:rPr lang="en-US" dirty="0"/>
              <a:t>The </a:t>
            </a:r>
            <a:r>
              <a:rPr lang="en-US" dirty="0" err="1"/>
              <a:t>prepareRecipe</a:t>
            </a:r>
            <a:r>
              <a:rPr lang="en-US" dirty="0"/>
              <a:t>() method differs in each subclass, so it is defined as abstract</a:t>
            </a:r>
            <a:r>
              <a:rPr lang="en-US" dirty="0" smtClean="0"/>
              <a:t>.</a:t>
            </a:r>
          </a:p>
          <a:p>
            <a:r>
              <a:rPr lang="en-US" dirty="0"/>
              <a:t>Each subclass overrides the </a:t>
            </a:r>
            <a:r>
              <a:rPr lang="en-US" dirty="0" err="1"/>
              <a:t>prepareRecipe</a:t>
            </a:r>
            <a:r>
              <a:rPr lang="en-US" dirty="0"/>
              <a:t>() method and implements its own recipe</a:t>
            </a:r>
            <a:r>
              <a:rPr lang="en-US" dirty="0" smtClean="0"/>
              <a:t>.</a:t>
            </a:r>
          </a:p>
          <a:p>
            <a:r>
              <a:rPr lang="en-US" dirty="0"/>
              <a:t>The </a:t>
            </a:r>
            <a:r>
              <a:rPr lang="en-US" dirty="0" err="1"/>
              <a:t>boilWater</a:t>
            </a:r>
            <a:r>
              <a:rPr lang="en-US" dirty="0"/>
              <a:t>() and </a:t>
            </a:r>
            <a:r>
              <a:rPr lang="en-US" dirty="0" err="1"/>
              <a:t>pourInCup</a:t>
            </a:r>
            <a:r>
              <a:rPr lang="en-US" dirty="0"/>
              <a:t>() </a:t>
            </a:r>
            <a:r>
              <a:rPr lang="en-US" dirty="0" smtClean="0"/>
              <a:t>methods </a:t>
            </a:r>
            <a:r>
              <a:rPr lang="en-US" dirty="0"/>
              <a:t>are shared by both subclasses, </a:t>
            </a:r>
            <a:r>
              <a:rPr lang="en-US" dirty="0" smtClean="0"/>
              <a:t>so </a:t>
            </a:r>
            <a:r>
              <a:rPr lang="en-US" dirty="0"/>
              <a:t>they are defined in the superclass.</a:t>
            </a: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286" y="1556792"/>
            <a:ext cx="3781425" cy="2571750"/>
          </a:xfrm>
          <a:prstGeom prst="rect">
            <a:avLst/>
          </a:prstGeom>
        </p:spPr>
      </p:pic>
    </p:spTree>
    <p:extLst>
      <p:ext uri="{BB962C8B-B14F-4D97-AF65-F5344CB8AC3E}">
        <p14:creationId xmlns:p14="http://schemas.microsoft.com/office/powerpoint/2010/main" val="392823948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Restructuring the model</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smtClean="0"/>
              <a:t>The methods which differ in the subclasses have to be unified</a:t>
            </a:r>
          </a:p>
          <a:p>
            <a:pPr lvl="1"/>
            <a:r>
              <a:rPr lang="en-US" dirty="0" err="1" smtClean="0"/>
              <a:t>addLemon</a:t>
            </a:r>
            <a:r>
              <a:rPr lang="en-US" dirty="0" smtClean="0"/>
              <a:t>(), </a:t>
            </a:r>
            <a:r>
              <a:rPr lang="en-US" dirty="0" err="1" smtClean="0"/>
              <a:t>addMilkAndSugar</a:t>
            </a:r>
            <a:r>
              <a:rPr lang="en-US" dirty="0" smtClean="0"/>
              <a:t>(), -- &gt; </a:t>
            </a:r>
            <a:r>
              <a:rPr lang="en-US" dirty="0" err="1" smtClean="0"/>
              <a:t>addCondiments</a:t>
            </a:r>
            <a:r>
              <a:rPr lang="en-US" dirty="0" smtClean="0"/>
              <a:t>() </a:t>
            </a:r>
          </a:p>
          <a:p>
            <a:r>
              <a:rPr lang="en-US" dirty="0" smtClean="0"/>
              <a:t>and defined as abstract in the superclass</a:t>
            </a:r>
          </a:p>
          <a:p>
            <a:pPr lvl="1"/>
            <a:r>
              <a:rPr lang="en-US" dirty="0" smtClean="0"/>
              <a:t>They will be implemented in the specific subclasses Tea and Coffee classes</a:t>
            </a:r>
          </a:p>
          <a:p>
            <a:r>
              <a:rPr lang="en-US" dirty="0" smtClean="0"/>
              <a:t>The </a:t>
            </a:r>
            <a:r>
              <a:rPr lang="en-US" dirty="0" err="1" smtClean="0"/>
              <a:t>prepareRecipe</a:t>
            </a:r>
            <a:r>
              <a:rPr lang="en-US" dirty="0" smtClean="0"/>
              <a:t>() method has to be the same and then made final in the superclass</a:t>
            </a:r>
          </a:p>
          <a:p>
            <a:pPr marL="0" indent="0">
              <a:buNone/>
            </a:pPr>
            <a:endParaRPr lang="en-US" dirty="0" smtClean="0"/>
          </a:p>
          <a:p>
            <a:endParaRPr lang="en-US" dirty="0"/>
          </a:p>
        </p:txBody>
      </p:sp>
    </p:spTree>
    <p:extLst>
      <p:ext uri="{BB962C8B-B14F-4D97-AF65-F5344CB8AC3E}">
        <p14:creationId xmlns:p14="http://schemas.microsoft.com/office/powerpoint/2010/main" val="166082804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Meet the Template Method</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5229200"/>
            <a:ext cx="8229600" cy="927760"/>
          </a:xfrm>
        </p:spPr>
        <p:txBody>
          <a:bodyPr/>
          <a:lstStyle/>
          <a:p>
            <a:r>
              <a:rPr lang="en-US" dirty="0"/>
              <a:t>The Template Method defines the steps of an algorithm and </a:t>
            </a:r>
            <a:r>
              <a:rPr lang="en-US" dirty="0" smtClean="0"/>
              <a:t>allows subclasses </a:t>
            </a:r>
            <a:r>
              <a:rPr lang="en-US" dirty="0"/>
              <a:t>to provide the implementation for one or more steps.</a:t>
            </a:r>
          </a:p>
        </p:txBody>
      </p:sp>
      <p:sp>
        <p:nvSpPr>
          <p:cNvPr id="6" name="Rettangolo 5"/>
          <p:cNvSpPr/>
          <p:nvPr/>
        </p:nvSpPr>
        <p:spPr>
          <a:xfrm>
            <a:off x="611560" y="1196752"/>
            <a:ext cx="4572000" cy="3754874"/>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public abstract class </a:t>
            </a:r>
            <a:r>
              <a:rPr lang="en-US" sz="1400" dirty="0" err="1">
                <a:latin typeface="Courier New" panose="02070309020205020404" pitchFamily="49" charset="0"/>
                <a:cs typeface="Courier New" panose="02070309020205020404" pitchFamily="49" charset="0"/>
              </a:rPr>
              <a:t>CaffeineBeverage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void </a:t>
            </a:r>
            <a:r>
              <a:rPr lang="en-US" sz="1400" dirty="0">
                <a:latin typeface="Courier New" panose="02070309020205020404" pitchFamily="49" charset="0"/>
                <a:cs typeface="Courier New" panose="02070309020205020404" pitchFamily="49" charset="0"/>
              </a:rPr>
              <a:t>final </a:t>
            </a:r>
            <a:r>
              <a:rPr lang="en-US" sz="1400" dirty="0" err="1">
                <a:latin typeface="Courier New" panose="02070309020205020404" pitchFamily="49" charset="0"/>
                <a:cs typeface="Courier New" panose="02070309020205020404" pitchFamily="49" charset="0"/>
              </a:rPr>
              <a:t>prepareRecipe</a:t>
            </a:r>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brew</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pourInCup</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addCondiments</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boilWater</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abstract void brew();</a:t>
            </a:r>
          </a:p>
          <a:p>
            <a:r>
              <a:rPr lang="en-US" sz="1400" dirty="0">
                <a:latin typeface="Courier New" panose="02070309020205020404" pitchFamily="49" charset="0"/>
                <a:cs typeface="Courier New" panose="02070309020205020404" pitchFamily="49" charset="0"/>
              </a:rPr>
              <a:t>   abstract void </a:t>
            </a:r>
            <a:r>
              <a:rPr lang="en-US" sz="1400" dirty="0" err="1">
                <a:latin typeface="Courier New" panose="02070309020205020404" pitchFamily="49" charset="0"/>
                <a:cs typeface="Courier New" panose="02070309020205020404" pitchFamily="49" charset="0"/>
              </a:rPr>
              <a:t>addCondiments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boilWater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implementation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pourInCup</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implementation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60910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Design Principle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smtClean="0"/>
              <a:t>The one constant in software development:</a:t>
            </a:r>
          </a:p>
          <a:p>
            <a:pPr lvl="1"/>
            <a:r>
              <a:rPr lang="en-US" dirty="0"/>
              <a:t>No matter how well you design an application, over time an </a:t>
            </a:r>
            <a:r>
              <a:rPr lang="en-US" dirty="0" smtClean="0"/>
              <a:t>application </a:t>
            </a:r>
            <a:r>
              <a:rPr lang="en-US" dirty="0"/>
              <a:t>must grow </a:t>
            </a:r>
            <a:r>
              <a:rPr lang="en-US" dirty="0" smtClean="0"/>
              <a:t>and </a:t>
            </a:r>
            <a:r>
              <a:rPr lang="en-US" dirty="0"/>
              <a:t>change or it will </a:t>
            </a:r>
            <a:r>
              <a:rPr lang="en-US" dirty="0" smtClean="0"/>
              <a:t>die</a:t>
            </a:r>
          </a:p>
          <a:p>
            <a:r>
              <a:rPr lang="en-US" dirty="0" smtClean="0">
                <a:solidFill>
                  <a:srgbClr val="FF0000"/>
                </a:solidFill>
              </a:rPr>
              <a:t>Design Principle</a:t>
            </a:r>
            <a:r>
              <a:rPr lang="en-US" dirty="0">
                <a:solidFill>
                  <a:srgbClr val="FF0000"/>
                </a:solidFill>
              </a:rPr>
              <a:t/>
            </a:r>
            <a:br>
              <a:rPr lang="en-US" dirty="0">
                <a:solidFill>
                  <a:srgbClr val="FF0000"/>
                </a:solidFill>
              </a:rPr>
            </a:br>
            <a:r>
              <a:rPr lang="en-US" dirty="0" smtClean="0">
                <a:solidFill>
                  <a:srgbClr val="FF0000"/>
                </a:solidFill>
              </a:rPr>
              <a:t>Identify </a:t>
            </a:r>
            <a:r>
              <a:rPr lang="en-US" dirty="0">
                <a:solidFill>
                  <a:srgbClr val="FF0000"/>
                </a:solidFill>
              </a:rPr>
              <a:t>the aspects of your </a:t>
            </a:r>
            <a:r>
              <a:rPr lang="en-US" dirty="0" smtClean="0">
                <a:solidFill>
                  <a:srgbClr val="FF0000"/>
                </a:solidFill>
              </a:rPr>
              <a:t>application </a:t>
            </a:r>
            <a:r>
              <a:rPr lang="en-US" dirty="0">
                <a:solidFill>
                  <a:srgbClr val="FF0000"/>
                </a:solidFill>
              </a:rPr>
              <a:t>that vary and separate </a:t>
            </a:r>
            <a:r>
              <a:rPr lang="en-US" dirty="0" smtClean="0">
                <a:solidFill>
                  <a:srgbClr val="FF0000"/>
                </a:solidFill>
              </a:rPr>
              <a:t> them </a:t>
            </a:r>
            <a:r>
              <a:rPr lang="en-US" dirty="0">
                <a:solidFill>
                  <a:srgbClr val="FF0000"/>
                </a:solidFill>
              </a:rPr>
              <a:t>from what stays the same. </a:t>
            </a:r>
            <a:endParaRPr lang="en-US" dirty="0" smtClean="0">
              <a:solidFill>
                <a:srgbClr val="FF0000"/>
              </a:solidFill>
            </a:endParaRPr>
          </a:p>
          <a:p>
            <a:pPr lvl="1"/>
            <a:r>
              <a:rPr lang="en-US" dirty="0" smtClean="0"/>
              <a:t>Take </a:t>
            </a:r>
            <a:r>
              <a:rPr lang="en-US" dirty="0"/>
              <a:t>the parts </a:t>
            </a:r>
            <a:r>
              <a:rPr lang="en-US" dirty="0" smtClean="0"/>
              <a:t>that </a:t>
            </a:r>
            <a:r>
              <a:rPr lang="en-US" dirty="0"/>
              <a:t>vary and </a:t>
            </a:r>
            <a:r>
              <a:rPr lang="en-US" dirty="0" smtClean="0"/>
              <a:t>"encapsulate" them</a:t>
            </a:r>
          </a:p>
          <a:p>
            <a:pPr lvl="2"/>
            <a:r>
              <a:rPr lang="en-US" dirty="0" smtClean="0"/>
              <a:t>This way you </a:t>
            </a:r>
            <a:r>
              <a:rPr lang="en-US" dirty="0"/>
              <a:t>can </a:t>
            </a:r>
            <a:r>
              <a:rPr lang="en-US" dirty="0" smtClean="0"/>
              <a:t>alter the </a:t>
            </a:r>
            <a:r>
              <a:rPr lang="en-US" dirty="0"/>
              <a:t>parts that vary without affecting </a:t>
            </a:r>
            <a:r>
              <a:rPr lang="en-US" dirty="0" smtClean="0"/>
              <a:t>those </a:t>
            </a:r>
            <a:r>
              <a:rPr lang="en-US" dirty="0"/>
              <a:t>that don’t.  </a:t>
            </a:r>
          </a:p>
          <a:p>
            <a:pPr lvl="2"/>
            <a:r>
              <a:rPr lang="en-US" dirty="0" smtClean="0"/>
              <a:t>It forms </a:t>
            </a:r>
            <a:r>
              <a:rPr lang="en-US" dirty="0"/>
              <a:t>the basis </a:t>
            </a:r>
            <a:r>
              <a:rPr lang="en-US" dirty="0" smtClean="0"/>
              <a:t>for </a:t>
            </a:r>
            <a:r>
              <a:rPr lang="en-US" dirty="0"/>
              <a:t>almost every </a:t>
            </a:r>
            <a:r>
              <a:rPr lang="en-US" dirty="0" smtClean="0"/>
              <a:t>design </a:t>
            </a:r>
            <a:r>
              <a:rPr lang="en-US" dirty="0"/>
              <a:t>pattern. </a:t>
            </a:r>
            <a:endParaRPr lang="en-US" dirty="0" smtClean="0"/>
          </a:p>
          <a:p>
            <a:pPr lvl="2"/>
            <a:r>
              <a:rPr lang="en-US" dirty="0" smtClean="0"/>
              <a:t>All </a:t>
            </a:r>
            <a:r>
              <a:rPr lang="en-US" dirty="0"/>
              <a:t>patterns provide a way to let some part of a </a:t>
            </a:r>
            <a:r>
              <a:rPr lang="en-US" dirty="0" smtClean="0"/>
              <a:t>system </a:t>
            </a:r>
            <a:r>
              <a:rPr lang="en-US" dirty="0"/>
              <a:t>vary independently of all other parts.</a:t>
            </a:r>
            <a:endParaRPr lang="en-US" dirty="0" smtClean="0"/>
          </a:p>
        </p:txBody>
      </p:sp>
    </p:spTree>
    <p:extLst>
      <p:ext uri="{BB962C8B-B14F-4D97-AF65-F5344CB8AC3E}">
        <p14:creationId xmlns:p14="http://schemas.microsoft.com/office/powerpoint/2010/main" val="30659715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Template Method Pattern defined</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417712"/>
          </a:xfrm>
        </p:spPr>
        <p:txBody>
          <a:bodyPr/>
          <a:lstStyle/>
          <a:p>
            <a:r>
              <a:rPr lang="en-US" dirty="0"/>
              <a:t>The Template Method Pattern </a:t>
            </a:r>
            <a:r>
              <a:rPr lang="en-US" dirty="0" smtClean="0"/>
              <a:t>defines </a:t>
            </a:r>
            <a:r>
              <a:rPr lang="en-US" dirty="0"/>
              <a:t>the skeleton </a:t>
            </a:r>
            <a:r>
              <a:rPr lang="en-US" dirty="0" smtClean="0"/>
              <a:t> of </a:t>
            </a:r>
            <a:r>
              <a:rPr lang="en-US" dirty="0"/>
              <a:t>an algorithm in a method, </a:t>
            </a:r>
            <a:r>
              <a:rPr lang="en-US" dirty="0" smtClean="0"/>
              <a:t>deferring </a:t>
            </a:r>
            <a:r>
              <a:rPr lang="en-US" dirty="0"/>
              <a:t>some steps to </a:t>
            </a:r>
            <a:r>
              <a:rPr lang="en-US" dirty="0" smtClean="0"/>
              <a:t>subclasses</a:t>
            </a:r>
            <a:r>
              <a:rPr lang="en-US" dirty="0"/>
              <a:t>. Template Method lets subclasses </a:t>
            </a:r>
            <a:r>
              <a:rPr lang="en-US" dirty="0" smtClean="0"/>
              <a:t>redefine certain </a:t>
            </a:r>
            <a:r>
              <a:rPr lang="en-US" dirty="0"/>
              <a:t>steps </a:t>
            </a:r>
            <a:r>
              <a:rPr lang="en-US" dirty="0" smtClean="0"/>
              <a:t>of </a:t>
            </a:r>
            <a:r>
              <a:rPr lang="en-US" dirty="0"/>
              <a:t>an algorithm without changing the </a:t>
            </a:r>
            <a:r>
              <a:rPr lang="en-US" dirty="0" smtClean="0"/>
              <a:t>algorithm’s </a:t>
            </a:r>
            <a:r>
              <a:rPr lang="en-US" dirty="0"/>
              <a:t>structure.</a:t>
            </a:r>
          </a:p>
        </p:txBody>
      </p:sp>
      <p:pic>
        <p:nvPicPr>
          <p:cNvPr id="1026" name="Picture 2" descr="https://upload.wikimedia.org/wikipedia/commons/thumb/5/52/Template_Method_UML.svg/468px-Template_Method_UM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492896"/>
            <a:ext cx="3725712" cy="3861048"/>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p:cNvSpPr/>
          <p:nvPr/>
        </p:nvSpPr>
        <p:spPr>
          <a:xfrm>
            <a:off x="827584" y="4423420"/>
            <a:ext cx="4572000" cy="923330"/>
          </a:xfrm>
          <a:prstGeom prst="rect">
            <a:avLst/>
          </a:prstGeom>
        </p:spPr>
        <p:txBody>
          <a:bodyPr>
            <a:spAutoFit/>
          </a:bodyPr>
          <a:lstStyle/>
          <a:p>
            <a:r>
              <a:rPr lang="en-US" dirty="0"/>
              <a:t>The </a:t>
            </a:r>
            <a:r>
              <a:rPr lang="en-US" dirty="0" err="1"/>
              <a:t>AbstractClass</a:t>
            </a:r>
            <a:r>
              <a:rPr lang="en-US" dirty="0"/>
              <a:t> contains the template </a:t>
            </a:r>
            <a:r>
              <a:rPr lang="en-US" dirty="0" smtClean="0"/>
              <a:t>method ...</a:t>
            </a:r>
            <a:r>
              <a:rPr lang="en-US" dirty="0"/>
              <a:t>and abstract versions of the operations used in the template method.</a:t>
            </a:r>
          </a:p>
        </p:txBody>
      </p:sp>
    </p:spTree>
    <p:extLst>
      <p:ext uri="{BB962C8B-B14F-4D97-AF65-F5344CB8AC3E}">
        <p14:creationId xmlns:p14="http://schemas.microsoft.com/office/powerpoint/2010/main" val="182705066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Another possible implementation</a:t>
            </a:r>
            <a:br>
              <a:rPr lang="en-US" dirty="0" smtClean="0"/>
            </a:br>
            <a:r>
              <a:rPr lang="en-US" dirty="0" smtClean="0"/>
              <a:t>including a hook()</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5364088" y="3146197"/>
            <a:ext cx="3333056" cy="3010763"/>
          </a:xfrm>
        </p:spPr>
        <p:txBody>
          <a:bodyPr>
            <a:normAutofit/>
          </a:bodyPr>
          <a:lstStyle/>
          <a:p>
            <a:pPr marL="0" indent="0">
              <a:buNone/>
            </a:pPr>
            <a:r>
              <a:rPr lang="en-US" dirty="0"/>
              <a:t>We can also have concrete methods that do nothing by default; we call these “hooks.” </a:t>
            </a:r>
            <a:endParaRPr lang="en-US" dirty="0" smtClean="0"/>
          </a:p>
          <a:p>
            <a:pPr marL="0" indent="0">
              <a:buNone/>
            </a:pPr>
            <a:r>
              <a:rPr lang="en-US" dirty="0" smtClean="0"/>
              <a:t>Subclasses </a:t>
            </a:r>
            <a:r>
              <a:rPr lang="en-US" dirty="0"/>
              <a:t>are free to override these but don’t have to</a:t>
            </a:r>
            <a:r>
              <a:rPr lang="en-US" dirty="0" smtClean="0"/>
              <a:t>.</a:t>
            </a:r>
            <a:endParaRPr lang="en-US" dirty="0"/>
          </a:p>
        </p:txBody>
      </p:sp>
      <p:sp>
        <p:nvSpPr>
          <p:cNvPr id="7" name="Rettangolo 6"/>
          <p:cNvSpPr/>
          <p:nvPr/>
        </p:nvSpPr>
        <p:spPr>
          <a:xfrm>
            <a:off x="467544" y="1268760"/>
            <a:ext cx="5436096" cy="3754874"/>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abstract class </a:t>
            </a:r>
            <a:r>
              <a:rPr lang="en-US" sz="1400" dirty="0" err="1">
                <a:latin typeface="Courier New" panose="02070309020205020404" pitchFamily="49" charset="0"/>
                <a:cs typeface="Courier New" panose="02070309020205020404" pitchFamily="49" charset="0"/>
              </a:rPr>
              <a:t>AbstractClass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final void </a:t>
            </a:r>
            <a:r>
              <a:rPr lang="en-US" sz="1400" dirty="0" err="1">
                <a:latin typeface="Courier New" panose="02070309020205020404" pitchFamily="49" charset="0"/>
                <a:cs typeface="Courier New" panose="02070309020205020404" pitchFamily="49" charset="0"/>
              </a:rPr>
              <a:t>templateMethod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primitiveOperation1();</a:t>
            </a:r>
          </a:p>
          <a:p>
            <a:r>
              <a:rPr lang="en-US" sz="1400" dirty="0">
                <a:latin typeface="Courier New" panose="02070309020205020404" pitchFamily="49" charset="0"/>
                <a:cs typeface="Courier New" panose="02070309020205020404" pitchFamily="49" charset="0"/>
              </a:rPr>
              <a:t>        primitiveOperation2();</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concreteOperation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hook();</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abstract void primitiveOperation1();</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abstract void primitiveOperation2();</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final void </a:t>
            </a:r>
            <a:r>
              <a:rPr lang="en-US" sz="1400" dirty="0" err="1">
                <a:latin typeface="Courier New" panose="02070309020205020404" pitchFamily="49" charset="0"/>
                <a:cs typeface="Courier New" panose="02070309020205020404" pitchFamily="49" charset="0"/>
              </a:rPr>
              <a:t>concreteOperation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implementation here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void hook()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2341446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hook()</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2137792"/>
          </a:xfrm>
        </p:spPr>
        <p:txBody>
          <a:bodyPr/>
          <a:lstStyle/>
          <a:p>
            <a:r>
              <a:rPr lang="en-US" dirty="0" smtClean="0"/>
              <a:t>A hook is a method that is declared in the abstract class, but only given an empty or default implementation. </a:t>
            </a:r>
          </a:p>
          <a:p>
            <a:pPr lvl="1"/>
            <a:r>
              <a:rPr lang="en-US" dirty="0" smtClean="0"/>
              <a:t>This gives subclasses the ability to “hook into” the algorithm at various points, if they wish; </a:t>
            </a:r>
          </a:p>
          <a:p>
            <a:pPr lvl="1"/>
            <a:r>
              <a:rPr lang="en-US" dirty="0" smtClean="0"/>
              <a:t>a subclass is also free to ignore the hook. </a:t>
            </a:r>
            <a:endParaRPr lang="en-US" dirty="0"/>
          </a:p>
        </p:txBody>
      </p:sp>
      <p:sp>
        <p:nvSpPr>
          <p:cNvPr id="7" name="Rettangolo 6"/>
          <p:cNvSpPr/>
          <p:nvPr/>
        </p:nvSpPr>
        <p:spPr>
          <a:xfrm>
            <a:off x="395536" y="3053526"/>
            <a:ext cx="6462464" cy="3323987"/>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abstract class </a:t>
            </a:r>
            <a:r>
              <a:rPr lang="en-US" sz="1400" dirty="0" err="1" smtClean="0">
                <a:latin typeface="Courier New" panose="02070309020205020404" pitchFamily="49" charset="0"/>
                <a:cs typeface="Courier New" panose="02070309020205020404" pitchFamily="49" charset="0"/>
              </a:rPr>
              <a:t>BeverageWithHook</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final void </a:t>
            </a:r>
            <a:r>
              <a:rPr lang="en-US" sz="1400" dirty="0" err="1">
                <a:latin typeface="Courier New" panose="02070309020205020404" pitchFamily="49" charset="0"/>
                <a:cs typeface="Courier New" panose="02070309020205020404" pitchFamily="49" charset="0"/>
              </a:rPr>
              <a:t>prepareRecipe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boilWater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brew();</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pourInCup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if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wantsCondiments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addCondiments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abstract void brew</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abstract void </a:t>
            </a:r>
            <a:r>
              <a:rPr lang="en-US" sz="1400" dirty="0" err="1">
                <a:latin typeface="Courier New" panose="02070309020205020404" pitchFamily="49" charset="0"/>
                <a:cs typeface="Courier New" panose="02070309020205020404" pitchFamily="49" charset="0"/>
              </a:rPr>
              <a:t>addCondiments</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boilWater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("Boiling water");</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8" name="Rettangolo 7"/>
          <p:cNvSpPr/>
          <p:nvPr/>
        </p:nvSpPr>
        <p:spPr>
          <a:xfrm>
            <a:off x="5076056" y="3557334"/>
            <a:ext cx="4104456" cy="2031325"/>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pourInCup</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("Pouring into cup");</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boolean</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wantsCondiments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true;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9" name="CasellaDiTesto 8"/>
          <p:cNvSpPr txBox="1"/>
          <p:nvPr/>
        </p:nvSpPr>
        <p:spPr>
          <a:xfrm>
            <a:off x="6369102" y="5942320"/>
            <a:ext cx="1518364" cy="369332"/>
          </a:xfrm>
          <a:prstGeom prst="rect">
            <a:avLst/>
          </a:prstGeom>
          <a:noFill/>
        </p:spPr>
        <p:txBody>
          <a:bodyPr wrap="none" rtlCol="0">
            <a:spAutoFit/>
          </a:bodyPr>
          <a:lstStyle/>
          <a:p>
            <a:r>
              <a:rPr lang="en-US" dirty="0" smtClean="0"/>
              <a:t>This is a hook!</a:t>
            </a:r>
            <a:endParaRPr lang="en-US" dirty="0"/>
          </a:p>
        </p:txBody>
      </p:sp>
      <p:cxnSp>
        <p:nvCxnSpPr>
          <p:cNvPr id="11" name="Connettore 2 10"/>
          <p:cNvCxnSpPr>
            <a:stCxn id="9" idx="0"/>
          </p:cNvCxnSpPr>
          <p:nvPr/>
        </p:nvCxnSpPr>
        <p:spPr>
          <a:xfrm flipH="1" flipV="1">
            <a:off x="6858000" y="5157192"/>
            <a:ext cx="270284" cy="785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12292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Using the hook</a:t>
            </a:r>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32048" y="1196752"/>
            <a:ext cx="8676456" cy="5693866"/>
          </a:xfrm>
          <a:prstGeom prst="rect">
            <a:avLst/>
          </a:prstGeom>
          <a:solidFill>
            <a:schemeClr val="bg1"/>
          </a:solidFill>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CoffeeWithHook</a:t>
            </a:r>
            <a:r>
              <a:rPr lang="en-US" sz="1400" dirty="0">
                <a:latin typeface="Courier New" panose="02070309020205020404" pitchFamily="49" charset="0"/>
                <a:cs typeface="Courier New" panose="02070309020205020404" pitchFamily="49" charset="0"/>
              </a:rPr>
              <a:t> extends </a:t>
            </a:r>
            <a:r>
              <a:rPr lang="en-US" sz="1400" dirty="0" err="1" smtClean="0">
                <a:latin typeface="Courier New" panose="02070309020205020404" pitchFamily="49" charset="0"/>
                <a:cs typeface="Courier New" panose="02070309020205020404" pitchFamily="49" charset="0"/>
              </a:rPr>
              <a:t>BeverageWithHook</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customerWantsCondiments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String answer = </a:t>
            </a:r>
            <a:r>
              <a:rPr lang="en-US" sz="1400" dirty="0" err="1">
                <a:latin typeface="Courier New" panose="02070309020205020404" pitchFamily="49" charset="0"/>
                <a:cs typeface="Courier New" panose="02070309020205020404" pitchFamily="49" charset="0"/>
              </a:rPr>
              <a:t>getUserInput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answer.toLowerCase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startsWith</a:t>
            </a:r>
            <a:r>
              <a:rPr lang="en-US" sz="1400" dirty="0">
                <a:latin typeface="Courier New" panose="02070309020205020404" pitchFamily="49" charset="0"/>
                <a:cs typeface="Courier New" panose="02070309020205020404" pitchFamily="49" charset="0"/>
              </a:rPr>
              <a:t>("y")) {</a:t>
            </a:r>
          </a:p>
          <a:p>
            <a:r>
              <a:rPr lang="en-US" sz="1400" dirty="0">
                <a:latin typeface="Courier New" panose="02070309020205020404" pitchFamily="49" charset="0"/>
                <a:cs typeface="Courier New" panose="02070309020205020404" pitchFamily="49" charset="0"/>
              </a:rPr>
              <a:t>            return true;</a:t>
            </a:r>
          </a:p>
          <a:p>
            <a:r>
              <a:rPr lang="en-US" sz="1400" dirty="0">
                <a:latin typeface="Courier New" panose="02070309020205020404" pitchFamily="49" charset="0"/>
                <a:cs typeface="Courier New" panose="02070309020205020404" pitchFamily="49" charset="0"/>
              </a:rPr>
              <a:t>        } else {</a:t>
            </a:r>
          </a:p>
          <a:p>
            <a:r>
              <a:rPr lang="en-US" sz="1400" dirty="0">
                <a:latin typeface="Courier New" panose="02070309020205020404" pitchFamily="49" charset="0"/>
                <a:cs typeface="Courier New" panose="02070309020205020404" pitchFamily="49" charset="0"/>
              </a:rPr>
              <a:t>            return false;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private String </a:t>
            </a:r>
            <a:r>
              <a:rPr lang="en-US" sz="1400" dirty="0" err="1">
                <a:latin typeface="Courier New" panose="02070309020205020404" pitchFamily="49" charset="0"/>
                <a:cs typeface="Courier New" panose="02070309020205020404" pitchFamily="49" charset="0"/>
              </a:rPr>
              <a:t>getUserInput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String </a:t>
            </a:r>
            <a:r>
              <a:rPr lang="en-US" sz="1400" dirty="0">
                <a:latin typeface="Courier New" panose="02070309020205020404" pitchFamily="49" charset="0"/>
                <a:cs typeface="Courier New" panose="02070309020205020404" pitchFamily="49" charset="0"/>
              </a:rPr>
              <a:t>answer = null;</a:t>
            </a: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a:t>
            </a:r>
            <a:r>
              <a:rPr lang="en-US" sz="1400" dirty="0">
                <a:latin typeface="Courier New" panose="02070309020205020404" pitchFamily="49" charset="0"/>
                <a:cs typeface="Courier New" panose="02070309020205020404" pitchFamily="49" charset="0"/>
              </a:rPr>
              <a:t>("Would you like milk </a:t>
            </a:r>
            <a:r>
              <a:rPr lang="en-US" sz="1400" dirty="0" smtClean="0">
                <a:latin typeface="Courier New" panose="02070309020205020404" pitchFamily="49" charset="0"/>
                <a:cs typeface="Courier New" panose="02070309020205020404" pitchFamily="49" charset="0"/>
              </a:rPr>
              <a:t>with </a:t>
            </a:r>
            <a:r>
              <a:rPr lang="en-US" sz="1400" dirty="0">
                <a:latin typeface="Courier New" panose="02070309020205020404" pitchFamily="49" charset="0"/>
                <a:cs typeface="Courier New" panose="02070309020205020404" pitchFamily="49" charset="0"/>
              </a:rPr>
              <a:t>your coffee (y/n)? ");</a:t>
            </a: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BufferedReader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in = new </a:t>
            </a:r>
            <a:r>
              <a:rPr lang="en-US" sz="1400" dirty="0" err="1" smtClean="0">
                <a:latin typeface="Courier New" panose="02070309020205020404" pitchFamily="49" charset="0"/>
                <a:cs typeface="Courier New" panose="02070309020205020404" pitchFamily="49" charset="0"/>
              </a:rPr>
              <a:t>BufferedReader</a:t>
            </a:r>
            <a:r>
              <a:rPr lang="en-US" sz="1400" dirty="0" smtClean="0">
                <a:latin typeface="Courier New" panose="02070309020205020404" pitchFamily="49" charset="0"/>
                <a:cs typeface="Courier New" panose="02070309020205020404" pitchFamily="49" charset="0"/>
              </a:rPr>
              <a:t>(new </a:t>
            </a:r>
            <a:r>
              <a:rPr lang="en-US" sz="1400" dirty="0" err="1" smtClean="0">
                <a:latin typeface="Courier New" panose="02070309020205020404" pitchFamily="49" charset="0"/>
                <a:cs typeface="Courier New" panose="02070309020205020404" pitchFamily="49" charset="0"/>
              </a:rPr>
              <a:t>InputStreamReader</a:t>
            </a:r>
            <a:r>
              <a:rPr lang="en-US" sz="1400" dirty="0" smtClean="0">
                <a:latin typeface="Courier New" panose="02070309020205020404" pitchFamily="49" charset="0"/>
                <a:cs typeface="Courier New" panose="02070309020205020404" pitchFamily="49" charset="0"/>
              </a:rPr>
              <a:t>(System.in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try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answer = </a:t>
            </a:r>
            <a:r>
              <a:rPr lang="en-US" sz="1400" dirty="0" err="1">
                <a:latin typeface="Courier New" panose="02070309020205020404" pitchFamily="49" charset="0"/>
                <a:cs typeface="Courier New" panose="02070309020205020404" pitchFamily="49" charset="0"/>
              </a:rPr>
              <a:t>in.readLine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catch (</a:t>
            </a:r>
            <a:r>
              <a:rPr lang="en-US" sz="1400" dirty="0" err="1">
                <a:latin typeface="Courier New" panose="02070309020205020404" pitchFamily="49" charset="0"/>
                <a:cs typeface="Courier New" panose="02070309020205020404" pitchFamily="49" charset="0"/>
              </a:rPr>
              <a:t>IOException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ioe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System.err.println</a:t>
            </a:r>
            <a:r>
              <a:rPr lang="en-US" sz="1400" dirty="0">
                <a:latin typeface="Courier New" panose="02070309020205020404" pitchFamily="49" charset="0"/>
                <a:cs typeface="Courier New" panose="02070309020205020404" pitchFamily="49" charset="0"/>
              </a:rPr>
              <a:t>("IO error trying to read your answer");</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if </a:t>
            </a:r>
            <a:r>
              <a:rPr lang="en-US" sz="1400" dirty="0">
                <a:latin typeface="Courier New" panose="02070309020205020404" pitchFamily="49" charset="0"/>
                <a:cs typeface="Courier New" panose="02070309020205020404" pitchFamily="49" charset="0"/>
              </a:rPr>
              <a:t>(answer == null) {</a:t>
            </a:r>
          </a:p>
          <a:p>
            <a:r>
              <a:rPr lang="en-US" sz="1400" dirty="0">
                <a:latin typeface="Courier New" panose="02070309020205020404" pitchFamily="49" charset="0"/>
                <a:cs typeface="Courier New" panose="02070309020205020404" pitchFamily="49" charset="0"/>
              </a:rPr>
              <a:t>            return "no";</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return </a:t>
            </a:r>
            <a:r>
              <a:rPr lang="en-US" sz="1400" dirty="0">
                <a:latin typeface="Courier New" panose="02070309020205020404" pitchFamily="49" charset="0"/>
                <a:cs typeface="Courier New" panose="02070309020205020404" pitchFamily="49" charset="0"/>
              </a:rPr>
              <a:t>answer;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7756656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Hollywood Principle</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The Hollywood </a:t>
            </a:r>
            <a:r>
              <a:rPr lang="en-US" dirty="0" smtClean="0"/>
              <a:t>Principle: Don’t </a:t>
            </a:r>
            <a:r>
              <a:rPr lang="en-US" dirty="0"/>
              <a:t>call us, we’ll call you. </a:t>
            </a:r>
            <a:endParaRPr lang="en-US" dirty="0" smtClean="0"/>
          </a:p>
          <a:p>
            <a:r>
              <a:rPr lang="en-US" dirty="0"/>
              <a:t>The Hollywood Principle gives us a way to prevent </a:t>
            </a:r>
            <a:r>
              <a:rPr lang="en-US" dirty="0" smtClean="0"/>
              <a:t> “</a:t>
            </a:r>
            <a:r>
              <a:rPr lang="en-US" dirty="0"/>
              <a:t>dependency rot.” </a:t>
            </a:r>
            <a:endParaRPr lang="en-US" dirty="0" smtClean="0"/>
          </a:p>
          <a:p>
            <a:pPr lvl="1"/>
            <a:r>
              <a:rPr lang="en-US" dirty="0" smtClean="0"/>
              <a:t>You </a:t>
            </a:r>
            <a:r>
              <a:rPr lang="en-US" dirty="0"/>
              <a:t>have </a:t>
            </a:r>
            <a:r>
              <a:rPr lang="en-US" dirty="0" smtClean="0"/>
              <a:t>high-level </a:t>
            </a:r>
            <a:r>
              <a:rPr lang="en-US" dirty="0"/>
              <a:t>components depending on low-level components </a:t>
            </a:r>
            <a:r>
              <a:rPr lang="en-US" dirty="0" smtClean="0"/>
              <a:t>depending </a:t>
            </a:r>
            <a:r>
              <a:rPr lang="en-US" dirty="0"/>
              <a:t>on high-level components depending on sideways </a:t>
            </a:r>
            <a:r>
              <a:rPr lang="en-US" dirty="0" smtClean="0"/>
              <a:t>…</a:t>
            </a:r>
            <a:endParaRPr lang="en-US" dirty="0"/>
          </a:p>
          <a:p>
            <a:pPr lvl="1"/>
            <a:r>
              <a:rPr lang="en-US" dirty="0" smtClean="0"/>
              <a:t>When </a:t>
            </a:r>
            <a:r>
              <a:rPr lang="en-US" dirty="0"/>
              <a:t>rot sets in,  no one can easily understand the way a </a:t>
            </a:r>
            <a:r>
              <a:rPr lang="en-US" dirty="0" smtClean="0"/>
              <a:t>system </a:t>
            </a:r>
            <a:r>
              <a:rPr lang="en-US" dirty="0"/>
              <a:t>is designed.</a:t>
            </a:r>
          </a:p>
          <a:p>
            <a:r>
              <a:rPr lang="en-US" dirty="0"/>
              <a:t>With the Hollywood Principle, we allow low-level components </a:t>
            </a:r>
            <a:r>
              <a:rPr lang="en-US" dirty="0" smtClean="0"/>
              <a:t>to </a:t>
            </a:r>
            <a:r>
              <a:rPr lang="en-US" dirty="0"/>
              <a:t>hook themselves into a system, but the high-level </a:t>
            </a:r>
            <a:r>
              <a:rPr lang="en-US" dirty="0" smtClean="0"/>
              <a:t>components </a:t>
            </a:r>
            <a:r>
              <a:rPr lang="en-US" dirty="0"/>
              <a:t>determine when they are needed, and how. </a:t>
            </a:r>
            <a:endParaRPr lang="en-US" dirty="0" smtClean="0"/>
          </a:p>
          <a:p>
            <a:pPr lvl="1"/>
            <a:r>
              <a:rPr lang="en-US" dirty="0" smtClean="0"/>
              <a:t>The </a:t>
            </a:r>
            <a:r>
              <a:rPr lang="en-US" dirty="0"/>
              <a:t>high-level components give the low-level </a:t>
            </a:r>
            <a:r>
              <a:rPr lang="en-US" dirty="0" smtClean="0"/>
              <a:t>components </a:t>
            </a:r>
            <a:r>
              <a:rPr lang="en-US" dirty="0"/>
              <a:t>a “don’t call us, we’ll call you” treatment.</a:t>
            </a:r>
          </a:p>
        </p:txBody>
      </p:sp>
    </p:spTree>
    <p:extLst>
      <p:ext uri="{BB962C8B-B14F-4D97-AF65-F5344CB8AC3E}">
        <p14:creationId xmlns:p14="http://schemas.microsoft.com/office/powerpoint/2010/main" val="346269014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Sorting with Template Method</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913656"/>
          </a:xfrm>
        </p:spPr>
        <p:txBody>
          <a:bodyPr/>
          <a:lstStyle/>
          <a:p>
            <a:r>
              <a:rPr lang="en-US" dirty="0" smtClean="0"/>
              <a:t>The designers of </a:t>
            </a:r>
            <a:r>
              <a:rPr lang="en-US" dirty="0"/>
              <a:t>the Java Arrays class </a:t>
            </a:r>
            <a:r>
              <a:rPr lang="en-US" dirty="0" smtClean="0"/>
              <a:t>have </a:t>
            </a:r>
            <a:r>
              <a:rPr lang="en-US" dirty="0"/>
              <a:t>provided us with a handy template method </a:t>
            </a:r>
            <a:r>
              <a:rPr lang="en-US" dirty="0" smtClean="0"/>
              <a:t>for sorting.</a:t>
            </a:r>
            <a:endParaRPr lang="en-US" dirty="0"/>
          </a:p>
        </p:txBody>
      </p:sp>
      <p:sp>
        <p:nvSpPr>
          <p:cNvPr id="6" name="Rettangolo 5"/>
          <p:cNvSpPr/>
          <p:nvPr/>
        </p:nvSpPr>
        <p:spPr>
          <a:xfrm>
            <a:off x="827584" y="1988840"/>
            <a:ext cx="6552728" cy="954107"/>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static void sort(Object[] a) {</a:t>
            </a:r>
          </a:p>
          <a:p>
            <a:r>
              <a:rPr lang="en-US" sz="1400" dirty="0">
                <a:latin typeface="Courier New" panose="02070309020205020404" pitchFamily="49" charset="0"/>
                <a:cs typeface="Courier New" panose="02070309020205020404" pitchFamily="49" charset="0"/>
              </a:rPr>
              <a:t>    Object aux[] = (Object[])</a:t>
            </a:r>
            <a:r>
              <a:rPr lang="en-US" sz="1400" dirty="0" err="1">
                <a:latin typeface="Courier New" panose="02070309020205020404" pitchFamily="49" charset="0"/>
                <a:cs typeface="Courier New" panose="02070309020205020404" pitchFamily="49" charset="0"/>
              </a:rPr>
              <a:t>a.clone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mergeSort</a:t>
            </a:r>
            <a:r>
              <a:rPr lang="en-US" sz="1400" dirty="0">
                <a:latin typeface="Courier New" panose="02070309020205020404" pitchFamily="49" charset="0"/>
                <a:cs typeface="Courier New" panose="02070309020205020404" pitchFamily="49" charset="0"/>
              </a:rPr>
              <a:t>(aux, a, 0, </a:t>
            </a:r>
            <a:r>
              <a:rPr lang="en-US" sz="1400" dirty="0" err="1">
                <a:latin typeface="Courier New" panose="02070309020205020404" pitchFamily="49" charset="0"/>
                <a:cs typeface="Courier New" panose="02070309020205020404" pitchFamily="49" charset="0"/>
              </a:rPr>
              <a:t>a.length</a:t>
            </a:r>
            <a:r>
              <a:rPr lang="en-US" sz="1400" dirty="0">
                <a:latin typeface="Courier New" panose="02070309020205020404" pitchFamily="49" charset="0"/>
                <a:cs typeface="Courier New" panose="02070309020205020404" pitchFamily="49" charset="0"/>
              </a:rPr>
              <a:t>, 0);</a:t>
            </a:r>
          </a:p>
          <a:p>
            <a:r>
              <a:rPr lang="en-US" sz="1400" dirty="0">
                <a:latin typeface="Courier New" panose="02070309020205020404" pitchFamily="49" charset="0"/>
                <a:cs typeface="Courier New" panose="02070309020205020404" pitchFamily="49" charset="0"/>
              </a:rPr>
              <a:t>}</a:t>
            </a:r>
          </a:p>
        </p:txBody>
      </p:sp>
      <p:sp>
        <p:nvSpPr>
          <p:cNvPr id="7" name="Rettangolo 6"/>
          <p:cNvSpPr/>
          <p:nvPr/>
        </p:nvSpPr>
        <p:spPr>
          <a:xfrm>
            <a:off x="820439" y="3068960"/>
            <a:ext cx="7856017" cy="3108543"/>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private static void </a:t>
            </a:r>
            <a:r>
              <a:rPr lang="en-US" sz="1400" dirty="0" err="1">
                <a:latin typeface="Courier New" panose="02070309020205020404" pitchFamily="49" charset="0"/>
                <a:cs typeface="Courier New" panose="02070309020205020404" pitchFamily="49" charset="0"/>
              </a:rPr>
              <a:t>mergeSort</a:t>
            </a:r>
            <a:r>
              <a:rPr lang="en-US" sz="1400" dirty="0">
                <a:latin typeface="Courier New" panose="02070309020205020404" pitchFamily="49" charset="0"/>
                <a:cs typeface="Courier New" panose="02070309020205020404" pitchFamily="49" charset="0"/>
              </a:rPr>
              <a:t>(Object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Object </a:t>
            </a:r>
            <a:r>
              <a:rPr lang="en-US" sz="1400" dirty="0" err="1">
                <a:latin typeface="Courier New" panose="02070309020205020404" pitchFamily="49" charset="0"/>
                <a:cs typeface="Courier New" panose="02070309020205020404" pitchFamily="49" charset="0"/>
              </a:rPr>
              <a:t>dest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low,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high,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off)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 lot of other code here</a:t>
            </a:r>
          </a:p>
          <a:p>
            <a:r>
              <a:rPr lang="en-US" sz="1400" dirty="0">
                <a:latin typeface="Courier New" panose="02070309020205020404" pitchFamily="49" charset="0"/>
                <a:cs typeface="Courier New" panose="02070309020205020404" pitchFamily="49" charset="0"/>
              </a:rPr>
              <a:t>    for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=low;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&lt;high;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for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j&gt;low &amp;&amp;</a:t>
            </a:r>
          </a:p>
          <a:p>
            <a:r>
              <a:rPr lang="en-US" sz="1400" dirty="0">
                <a:latin typeface="Courier New" panose="02070309020205020404" pitchFamily="49" charset="0"/>
                <a:cs typeface="Courier New" panose="02070309020205020404" pitchFamily="49" charset="0"/>
              </a:rPr>
              <a:t>             ((Comparable)</a:t>
            </a:r>
            <a:r>
              <a:rPr lang="en-US" sz="1400" dirty="0" err="1">
                <a:latin typeface="Courier New" panose="02070309020205020404" pitchFamily="49" charset="0"/>
                <a:cs typeface="Courier New" panose="02070309020205020404" pitchFamily="49" charset="0"/>
              </a:rPr>
              <a:t>dest</a:t>
            </a:r>
            <a:r>
              <a:rPr lang="en-US" sz="1400" dirty="0">
                <a:latin typeface="Courier New" panose="02070309020205020404" pitchFamily="49" charset="0"/>
                <a:cs typeface="Courier New" panose="02070309020205020404" pitchFamily="49" charset="0"/>
              </a:rPr>
              <a:t>[j-1]).</a:t>
            </a:r>
            <a:r>
              <a:rPr lang="en-US" sz="1400" dirty="0" err="1">
                <a:latin typeface="Courier New" panose="02070309020205020404" pitchFamily="49" charset="0"/>
                <a:cs typeface="Courier New" panose="02070309020205020404" pitchFamily="49" charset="0"/>
              </a:rPr>
              <a:t>compareTo</a:t>
            </a:r>
            <a:r>
              <a:rPr lang="en-US" sz="1400" dirty="0">
                <a:latin typeface="Courier New" panose="02070309020205020404" pitchFamily="49" charset="0"/>
                <a:cs typeface="Courier New" panose="02070309020205020404" pitchFamily="49" charset="0"/>
              </a:rPr>
              <a:t>((Comparable)</a:t>
            </a:r>
            <a:r>
              <a:rPr lang="en-US" sz="1400" dirty="0" err="1">
                <a:latin typeface="Courier New" panose="02070309020205020404" pitchFamily="49" charset="0"/>
                <a:cs typeface="Courier New" panose="02070309020205020404" pitchFamily="49" charset="0"/>
              </a:rPr>
              <a:t>dest</a:t>
            </a:r>
            <a:r>
              <a:rPr lang="en-US" sz="1400" dirty="0">
                <a:latin typeface="Courier New" panose="02070309020205020404" pitchFamily="49" charset="0"/>
                <a:cs typeface="Courier New" panose="02070309020205020404" pitchFamily="49" charset="0"/>
              </a:rPr>
              <a:t>[j])&gt;0; j--)</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swap(</a:t>
            </a:r>
            <a:r>
              <a:rPr lang="en-US" sz="1400" dirty="0" err="1">
                <a:latin typeface="Courier New" panose="02070309020205020404" pitchFamily="49" charset="0"/>
                <a:cs typeface="Courier New" panose="02070309020205020404" pitchFamily="49" charset="0"/>
              </a:rPr>
              <a:t>dest</a:t>
            </a:r>
            <a:r>
              <a:rPr lang="en-US" sz="1400" dirty="0">
                <a:latin typeface="Courier New" panose="02070309020205020404" pitchFamily="49" charset="0"/>
                <a:cs typeface="Courier New" panose="02070309020205020404" pitchFamily="49" charset="0"/>
              </a:rPr>
              <a:t>, j, j-1);</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and a lot of other code here</a:t>
            </a:r>
          </a:p>
          <a:p>
            <a:r>
              <a:rPr lang="en-US" sz="1400" dirty="0">
                <a:latin typeface="Courier New" panose="02070309020205020404" pitchFamily="49" charset="0"/>
                <a:cs typeface="Courier New" panose="02070309020205020404" pitchFamily="49" charset="0"/>
              </a:rPr>
              <a:t>}</a:t>
            </a:r>
          </a:p>
        </p:txBody>
      </p:sp>
      <p:sp>
        <p:nvSpPr>
          <p:cNvPr id="8" name="Rettangolo 7"/>
          <p:cNvSpPr/>
          <p:nvPr/>
        </p:nvSpPr>
        <p:spPr>
          <a:xfrm>
            <a:off x="5542296" y="4981597"/>
            <a:ext cx="3600400" cy="1200329"/>
          </a:xfrm>
          <a:prstGeom prst="rect">
            <a:avLst/>
          </a:prstGeom>
        </p:spPr>
        <p:txBody>
          <a:bodyPr wrap="square">
            <a:spAutoFit/>
          </a:bodyPr>
          <a:lstStyle/>
          <a:p>
            <a:r>
              <a:rPr lang="en-US" dirty="0"/>
              <a:t>The </a:t>
            </a:r>
            <a:r>
              <a:rPr lang="en-US" dirty="0" err="1"/>
              <a:t>mergeSort</a:t>
            </a:r>
            <a:r>
              <a:rPr lang="en-US" dirty="0"/>
              <a:t>() method contains the sort algorithm, and relies on an implementation of the </a:t>
            </a:r>
            <a:r>
              <a:rPr lang="en-US" dirty="0" err="1"/>
              <a:t>compareTo</a:t>
            </a:r>
            <a:r>
              <a:rPr lang="en-US" dirty="0"/>
              <a:t>() method to complete the </a:t>
            </a:r>
            <a:r>
              <a:rPr lang="en-US" dirty="0" smtClean="0"/>
              <a:t>algorithm.</a:t>
            </a:r>
            <a:endParaRPr lang="en-US" dirty="0"/>
          </a:p>
        </p:txBody>
      </p:sp>
    </p:spTree>
    <p:extLst>
      <p:ext uri="{BB962C8B-B14F-4D97-AF65-F5344CB8AC3E}">
        <p14:creationId xmlns:p14="http://schemas.microsoft.com/office/powerpoint/2010/main" val="33440568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What is </a:t>
            </a:r>
            <a:r>
              <a:rPr lang="en-US" dirty="0" err="1"/>
              <a:t>compareTo</a:t>
            </a:r>
            <a:r>
              <a:rPr lang="en-US" dirty="0"/>
              <a:t>()?</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a:t>The </a:t>
            </a:r>
            <a:r>
              <a:rPr lang="en-US" dirty="0" err="1"/>
              <a:t>compareTo</a:t>
            </a:r>
            <a:r>
              <a:rPr lang="en-US" dirty="0"/>
              <a:t>() method compares two objects and returns whether one is less than, greater than, </a:t>
            </a:r>
            <a:r>
              <a:rPr lang="en-US" dirty="0" smtClean="0"/>
              <a:t>or </a:t>
            </a:r>
            <a:r>
              <a:rPr lang="en-US" dirty="0"/>
              <a:t>equal to the other.  </a:t>
            </a:r>
            <a:endParaRPr lang="en-US" dirty="0" smtClean="0"/>
          </a:p>
          <a:p>
            <a:pPr lvl="1"/>
            <a:r>
              <a:rPr lang="en-US" dirty="0" smtClean="0"/>
              <a:t>sort</a:t>
            </a:r>
            <a:r>
              <a:rPr lang="en-US" dirty="0"/>
              <a:t>() </a:t>
            </a:r>
            <a:r>
              <a:rPr lang="en-US" dirty="0" smtClean="0"/>
              <a:t>uses </a:t>
            </a:r>
            <a:r>
              <a:rPr lang="en-US" dirty="0"/>
              <a:t>this as the basis </a:t>
            </a:r>
            <a:r>
              <a:rPr lang="en-US" dirty="0" smtClean="0"/>
              <a:t>of </a:t>
            </a:r>
            <a:r>
              <a:rPr lang="en-US" dirty="0"/>
              <a:t>its comparison </a:t>
            </a:r>
            <a:r>
              <a:rPr lang="en-US" dirty="0" smtClean="0"/>
              <a:t>of </a:t>
            </a:r>
            <a:r>
              <a:rPr lang="en-US" dirty="0"/>
              <a:t>objects in the array</a:t>
            </a:r>
            <a:r>
              <a:rPr lang="en-US" dirty="0" smtClean="0"/>
              <a:t>.</a:t>
            </a:r>
          </a:p>
          <a:p>
            <a:r>
              <a:rPr lang="en-US" dirty="0" smtClean="0"/>
              <a:t>The problem here is that </a:t>
            </a:r>
            <a:r>
              <a:rPr lang="en-US" dirty="0" err="1" smtClean="0"/>
              <a:t>java.Arrays</a:t>
            </a:r>
            <a:r>
              <a:rPr lang="en-US" dirty="0" smtClean="0"/>
              <a:t> is not subclass of anything</a:t>
            </a:r>
          </a:p>
          <a:p>
            <a:pPr lvl="1"/>
            <a:r>
              <a:rPr lang="en-US" dirty="0" smtClean="0"/>
              <a:t>It is not possible to apply the template method as introduced</a:t>
            </a:r>
          </a:p>
          <a:p>
            <a:r>
              <a:rPr lang="en-US" dirty="0" smtClean="0"/>
              <a:t>Java designers </a:t>
            </a:r>
            <a:r>
              <a:rPr lang="en-US" dirty="0"/>
              <a:t>made use </a:t>
            </a:r>
            <a:r>
              <a:rPr lang="en-US" dirty="0" smtClean="0"/>
              <a:t>of </a:t>
            </a:r>
            <a:r>
              <a:rPr lang="en-US" dirty="0"/>
              <a:t>the Comparable </a:t>
            </a:r>
            <a:r>
              <a:rPr lang="en-US" dirty="0" smtClean="0"/>
              <a:t>interface</a:t>
            </a:r>
            <a:r>
              <a:rPr lang="en-US" dirty="0"/>
              <a:t>. </a:t>
            </a:r>
            <a:endParaRPr lang="en-US" dirty="0" smtClean="0"/>
          </a:p>
          <a:p>
            <a:pPr lvl="1"/>
            <a:r>
              <a:rPr lang="en-US" dirty="0" smtClean="0"/>
              <a:t>All </a:t>
            </a:r>
            <a:r>
              <a:rPr lang="en-US" dirty="0"/>
              <a:t>you have to do is implement this </a:t>
            </a:r>
            <a:r>
              <a:rPr lang="en-US" dirty="0" smtClean="0"/>
              <a:t>interface</a:t>
            </a:r>
            <a:r>
              <a:rPr lang="en-US" dirty="0"/>
              <a:t>, which </a:t>
            </a:r>
            <a:r>
              <a:rPr lang="en-US" dirty="0" smtClean="0"/>
              <a:t>has </a:t>
            </a:r>
            <a:r>
              <a:rPr lang="en-US" dirty="0"/>
              <a:t>one </a:t>
            </a:r>
            <a:r>
              <a:rPr lang="en-US" dirty="0" smtClean="0"/>
              <a:t>method: </a:t>
            </a:r>
            <a:r>
              <a:rPr lang="en-US" dirty="0" err="1"/>
              <a:t>compareTo</a:t>
            </a:r>
            <a:r>
              <a:rPr lang="en-US" dirty="0"/>
              <a:t>().</a:t>
            </a:r>
          </a:p>
        </p:txBody>
      </p:sp>
    </p:spTree>
    <p:extLst>
      <p:ext uri="{BB962C8B-B14F-4D97-AF65-F5344CB8AC3E}">
        <p14:creationId xmlns:p14="http://schemas.microsoft.com/office/powerpoint/2010/main" val="351987999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Comparing people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45715" y="1196752"/>
            <a:ext cx="8208912" cy="4832092"/>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People implements </a:t>
            </a:r>
            <a:r>
              <a:rPr lang="en-US" sz="1400" dirty="0">
                <a:latin typeface="Courier New" panose="02070309020205020404" pitchFamily="49" charset="0"/>
                <a:cs typeface="Courier New" panose="02070309020205020404" pitchFamily="49" charset="0"/>
              </a:rPr>
              <a:t>Comparable {</a:t>
            </a:r>
          </a:p>
          <a:p>
            <a:r>
              <a:rPr lang="en-US" sz="1400" dirty="0">
                <a:latin typeface="Courier New" panose="02070309020205020404" pitchFamily="49" charset="0"/>
                <a:cs typeface="Courier New" panose="02070309020205020404" pitchFamily="49" charset="0"/>
              </a:rPr>
              <a:t>    String name;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weight;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Duck(String name,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weight) {</a:t>
            </a:r>
          </a:p>
          <a:p>
            <a:r>
              <a:rPr lang="en-US" sz="1400" dirty="0">
                <a:latin typeface="Courier New" panose="02070309020205020404" pitchFamily="49" charset="0"/>
                <a:cs typeface="Courier New" panose="02070309020205020404" pitchFamily="49" charset="0"/>
              </a:rPr>
              <a:t>        this.name = name;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this.weight</a:t>
            </a:r>
            <a:r>
              <a:rPr lang="en-US" sz="1400" dirty="0">
                <a:latin typeface="Courier New" panose="02070309020205020404" pitchFamily="49" charset="0"/>
                <a:cs typeface="Courier New" panose="02070309020205020404" pitchFamily="49" charset="0"/>
              </a:rPr>
              <a:t> = weight;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public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compareTo</a:t>
            </a:r>
            <a:r>
              <a:rPr lang="en-US" sz="1400" dirty="0">
                <a:latin typeface="Courier New" panose="02070309020205020404" pitchFamily="49" charset="0"/>
                <a:cs typeface="Courier New" panose="02070309020205020404" pitchFamily="49" charset="0"/>
              </a:rPr>
              <a:t>(Object object)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People person = (People)object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this.weight</a:t>
            </a:r>
            <a:r>
              <a:rPr lang="en-US" sz="1400" dirty="0">
                <a:latin typeface="Courier New" panose="02070309020205020404" pitchFamily="49" charset="0"/>
                <a:cs typeface="Courier New" panose="02070309020205020404" pitchFamily="49" charset="0"/>
              </a:rPr>
              <a:t> &lt; </a:t>
            </a:r>
            <a:r>
              <a:rPr lang="en-US" sz="1400" dirty="0" err="1" smtClean="0">
                <a:latin typeface="Courier New" panose="02070309020205020404" pitchFamily="49" charset="0"/>
                <a:cs typeface="Courier New" panose="02070309020205020404" pitchFamily="49" charset="0"/>
              </a:rPr>
              <a:t>person.weight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-1;</a:t>
            </a:r>
          </a:p>
          <a:p>
            <a:r>
              <a:rPr lang="en-US" sz="1400" dirty="0">
                <a:latin typeface="Courier New" panose="02070309020205020404" pitchFamily="49" charset="0"/>
                <a:cs typeface="Courier New" panose="02070309020205020404" pitchFamily="49" charset="0"/>
              </a:rPr>
              <a:t>        } else if (</a:t>
            </a:r>
            <a:r>
              <a:rPr lang="en-US" sz="1400" dirty="0" err="1">
                <a:latin typeface="Courier New" panose="02070309020205020404" pitchFamily="49" charset="0"/>
                <a:cs typeface="Courier New" panose="02070309020205020404" pitchFamily="49" charset="0"/>
              </a:rPr>
              <a:t>this.weight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person</a:t>
            </a:r>
            <a:r>
              <a:rPr lang="en-US" sz="1400" dirty="0" err="1" smtClean="0">
                <a:latin typeface="Courier New" panose="02070309020205020404" pitchFamily="49" charset="0"/>
                <a:cs typeface="Courier New" panose="02070309020205020404" pitchFamily="49" charset="0"/>
              </a:rPr>
              <a:t>.weight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0;</a:t>
            </a:r>
          </a:p>
          <a:p>
            <a:r>
              <a:rPr lang="en-US" sz="1400" dirty="0">
                <a:latin typeface="Courier New" panose="02070309020205020404" pitchFamily="49" charset="0"/>
                <a:cs typeface="Courier New" panose="02070309020205020404" pitchFamily="49" charset="0"/>
              </a:rPr>
              <a:t>        } else { // </a:t>
            </a:r>
            <a:r>
              <a:rPr lang="en-US" sz="1400" dirty="0" err="1">
                <a:latin typeface="Courier New" panose="02070309020205020404" pitchFamily="49" charset="0"/>
                <a:cs typeface="Courier New" panose="02070309020205020404" pitchFamily="49" charset="0"/>
              </a:rPr>
              <a:t>this.weight</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person</a:t>
            </a:r>
            <a:r>
              <a:rPr lang="en-US" sz="1400" dirty="0" err="1" smtClean="0">
                <a:latin typeface="Courier New" panose="02070309020205020404" pitchFamily="49" charset="0"/>
                <a:cs typeface="Courier New" panose="02070309020205020404" pitchFamily="49" charset="0"/>
              </a:rPr>
              <a:t>.weight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return 1;</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2229549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Applets</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697632"/>
          </a:xfrm>
        </p:spPr>
        <p:txBody>
          <a:bodyPr>
            <a:normAutofit lnSpcReduction="10000"/>
          </a:bodyPr>
          <a:lstStyle/>
          <a:p>
            <a:r>
              <a:rPr lang="en-US" dirty="0"/>
              <a:t>Concrete applets make extensive use of hooks to supply their </a:t>
            </a:r>
            <a:r>
              <a:rPr lang="en-US" dirty="0" smtClean="0"/>
              <a:t>own </a:t>
            </a:r>
            <a:r>
              <a:rPr lang="en-US" dirty="0"/>
              <a:t>behaviors. </a:t>
            </a:r>
          </a:p>
        </p:txBody>
      </p:sp>
      <p:sp>
        <p:nvSpPr>
          <p:cNvPr id="6" name="Rettangolo 5"/>
          <p:cNvSpPr/>
          <p:nvPr/>
        </p:nvSpPr>
        <p:spPr>
          <a:xfrm>
            <a:off x="467544" y="1700808"/>
            <a:ext cx="5688632" cy="4832092"/>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MyApplet</a:t>
            </a:r>
            <a:r>
              <a:rPr lang="en-US" sz="1400" dirty="0">
                <a:latin typeface="Courier New" panose="02070309020205020404" pitchFamily="49" charset="0"/>
                <a:cs typeface="Courier New" panose="02070309020205020404" pitchFamily="49" charset="0"/>
              </a:rPr>
              <a:t> extends Applet {</a:t>
            </a:r>
          </a:p>
          <a:p>
            <a:r>
              <a:rPr lang="en-US" sz="1400" dirty="0">
                <a:latin typeface="Courier New" panose="02070309020205020404" pitchFamily="49" charset="0"/>
                <a:cs typeface="Courier New" panose="02070309020205020404" pitchFamily="49" charset="0"/>
              </a:rPr>
              <a:t>    String message;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init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message = "Hello World, I'm alive!";</a:t>
            </a:r>
          </a:p>
          <a:p>
            <a:r>
              <a:rPr lang="en-US" sz="1400" dirty="0">
                <a:latin typeface="Courier New" panose="02070309020205020404" pitchFamily="49" charset="0"/>
                <a:cs typeface="Courier New" panose="02070309020205020404" pitchFamily="49" charset="0"/>
              </a:rPr>
              <a:t>        repaint();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start() {</a:t>
            </a:r>
          </a:p>
          <a:p>
            <a:r>
              <a:rPr lang="en-US" sz="1400" dirty="0">
                <a:latin typeface="Courier New" panose="02070309020205020404" pitchFamily="49" charset="0"/>
                <a:cs typeface="Courier New" panose="02070309020205020404" pitchFamily="49" charset="0"/>
              </a:rPr>
              <a:t>        message = "Now I'm starting up...";</a:t>
            </a:r>
          </a:p>
          <a:p>
            <a:r>
              <a:rPr lang="en-US" sz="1400" dirty="0">
                <a:latin typeface="Courier New" panose="02070309020205020404" pitchFamily="49" charset="0"/>
                <a:cs typeface="Courier New" panose="02070309020205020404" pitchFamily="49" charset="0"/>
              </a:rPr>
              <a:t>        repaint();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stop() {</a:t>
            </a:r>
          </a:p>
          <a:p>
            <a:r>
              <a:rPr lang="en-US" sz="1400" dirty="0">
                <a:latin typeface="Courier New" panose="02070309020205020404" pitchFamily="49" charset="0"/>
                <a:cs typeface="Courier New" panose="02070309020205020404" pitchFamily="49" charset="0"/>
              </a:rPr>
              <a:t>        message = "Oh, now I'm being stopped...";</a:t>
            </a:r>
          </a:p>
          <a:p>
            <a:r>
              <a:rPr lang="en-US" sz="1400" dirty="0">
                <a:latin typeface="Courier New" panose="02070309020205020404" pitchFamily="49" charset="0"/>
                <a:cs typeface="Courier New" panose="02070309020205020404" pitchFamily="49" charset="0"/>
              </a:rPr>
              <a:t>        repaint();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paint(Graphics g)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g.drawString</a:t>
            </a:r>
            <a:r>
              <a:rPr lang="en-US" sz="1400" dirty="0">
                <a:latin typeface="Courier New" panose="02070309020205020404" pitchFamily="49" charset="0"/>
                <a:cs typeface="Courier New" panose="02070309020205020404" pitchFamily="49" charset="0"/>
              </a:rPr>
              <a:t>(message, 5, 15);</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Rettangolo 6"/>
          <p:cNvSpPr/>
          <p:nvPr/>
        </p:nvSpPr>
        <p:spPr>
          <a:xfrm>
            <a:off x="5724128" y="2776814"/>
            <a:ext cx="3312368" cy="646331"/>
          </a:xfrm>
          <a:prstGeom prst="rect">
            <a:avLst/>
          </a:prstGeom>
        </p:spPr>
        <p:txBody>
          <a:bodyPr wrap="square">
            <a:spAutoFit/>
          </a:bodyPr>
          <a:lstStyle/>
          <a:p>
            <a:r>
              <a:rPr lang="en-US" dirty="0" smtClean="0"/>
              <a:t>All methods are hooks that allow</a:t>
            </a:r>
            <a:br>
              <a:rPr lang="en-US" dirty="0" smtClean="0"/>
            </a:br>
            <a:r>
              <a:rPr lang="en-US" dirty="0" smtClean="0"/>
              <a:t>the customization of the Applet</a:t>
            </a:r>
            <a:endParaRPr lang="en-US" dirty="0"/>
          </a:p>
        </p:txBody>
      </p:sp>
    </p:spTree>
    <p:extLst>
      <p:ext uri="{BB962C8B-B14F-4D97-AF65-F5344CB8AC3E}">
        <p14:creationId xmlns:p14="http://schemas.microsoft.com/office/powerpoint/2010/main" val="271718401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template method</a:t>
            </a:r>
            <a:br>
              <a:rPr lang="en-US" dirty="0" smtClean="0"/>
            </a:br>
            <a:r>
              <a:rPr lang="en-US" dirty="0" smtClean="0"/>
              <a:t>key points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lnSpcReduction="10000"/>
          </a:bodyPr>
          <a:lstStyle/>
          <a:p>
            <a:r>
              <a:rPr lang="en-US" dirty="0"/>
              <a:t>A “template method” </a:t>
            </a:r>
            <a:r>
              <a:rPr lang="en-US" dirty="0" smtClean="0"/>
              <a:t>defines </a:t>
            </a:r>
            <a:r>
              <a:rPr lang="en-US" dirty="0"/>
              <a:t>the </a:t>
            </a:r>
            <a:r>
              <a:rPr lang="en-US" dirty="0" smtClean="0"/>
              <a:t>steps </a:t>
            </a:r>
            <a:r>
              <a:rPr lang="en-US" dirty="0"/>
              <a:t>of an algorithm, deferring to </a:t>
            </a:r>
            <a:r>
              <a:rPr lang="en-US" dirty="0" smtClean="0"/>
              <a:t>subclasses </a:t>
            </a:r>
            <a:r>
              <a:rPr lang="en-US" dirty="0"/>
              <a:t>for the implementation </a:t>
            </a:r>
            <a:r>
              <a:rPr lang="en-US" dirty="0" smtClean="0"/>
              <a:t>of </a:t>
            </a:r>
            <a:r>
              <a:rPr lang="en-US" dirty="0"/>
              <a:t>those steps.</a:t>
            </a:r>
          </a:p>
          <a:p>
            <a:r>
              <a:rPr lang="en-US" dirty="0" smtClean="0"/>
              <a:t>The </a:t>
            </a:r>
            <a:r>
              <a:rPr lang="en-US" dirty="0"/>
              <a:t>Template Method Pattern </a:t>
            </a:r>
            <a:r>
              <a:rPr lang="en-US" dirty="0" smtClean="0"/>
              <a:t>gives </a:t>
            </a:r>
            <a:r>
              <a:rPr lang="en-US" dirty="0"/>
              <a:t>us an important technique </a:t>
            </a:r>
            <a:r>
              <a:rPr lang="en-US" dirty="0" smtClean="0"/>
              <a:t>for </a:t>
            </a:r>
            <a:r>
              <a:rPr lang="en-US" dirty="0"/>
              <a:t>code reuse.</a:t>
            </a:r>
          </a:p>
          <a:p>
            <a:pPr lvl="1"/>
            <a:r>
              <a:rPr lang="en-US" dirty="0" smtClean="0"/>
              <a:t>The </a:t>
            </a:r>
            <a:r>
              <a:rPr lang="en-US" dirty="0"/>
              <a:t>template method’s abstract </a:t>
            </a:r>
            <a:r>
              <a:rPr lang="en-US" dirty="0" smtClean="0"/>
              <a:t>class </a:t>
            </a:r>
            <a:r>
              <a:rPr lang="en-US" dirty="0"/>
              <a:t>may </a:t>
            </a:r>
            <a:r>
              <a:rPr lang="en-US" dirty="0" smtClean="0"/>
              <a:t>define </a:t>
            </a:r>
            <a:r>
              <a:rPr lang="en-US" dirty="0"/>
              <a:t>concrete </a:t>
            </a:r>
            <a:r>
              <a:rPr lang="en-US" dirty="0" smtClean="0"/>
              <a:t>methods</a:t>
            </a:r>
            <a:r>
              <a:rPr lang="en-US" dirty="0"/>
              <a:t>, abstract methods, and </a:t>
            </a:r>
            <a:r>
              <a:rPr lang="en-US" dirty="0" smtClean="0"/>
              <a:t>hooks</a:t>
            </a:r>
            <a:r>
              <a:rPr lang="en-US" dirty="0"/>
              <a:t>.</a:t>
            </a:r>
          </a:p>
          <a:p>
            <a:pPr lvl="1"/>
            <a:r>
              <a:rPr lang="en-US" dirty="0" smtClean="0"/>
              <a:t>To </a:t>
            </a:r>
            <a:r>
              <a:rPr lang="en-US" dirty="0"/>
              <a:t>prevent subclasses from </a:t>
            </a:r>
            <a:r>
              <a:rPr lang="en-US" dirty="0" smtClean="0"/>
              <a:t>changing </a:t>
            </a:r>
            <a:r>
              <a:rPr lang="en-US" dirty="0"/>
              <a:t>the algorithm in the </a:t>
            </a:r>
            <a:r>
              <a:rPr lang="en-US" dirty="0" smtClean="0"/>
              <a:t>template </a:t>
            </a:r>
            <a:r>
              <a:rPr lang="en-US" dirty="0"/>
              <a:t>method, declare the </a:t>
            </a:r>
            <a:r>
              <a:rPr lang="en-US" dirty="0" smtClean="0"/>
              <a:t>template </a:t>
            </a:r>
            <a:r>
              <a:rPr lang="en-US" dirty="0"/>
              <a:t>method as </a:t>
            </a:r>
            <a:r>
              <a:rPr lang="en-US" dirty="0" smtClean="0"/>
              <a:t>final</a:t>
            </a:r>
            <a:r>
              <a:rPr lang="en-US" dirty="0"/>
              <a:t>.</a:t>
            </a:r>
          </a:p>
          <a:p>
            <a:r>
              <a:rPr lang="en-US" dirty="0" smtClean="0"/>
              <a:t>The </a:t>
            </a:r>
            <a:r>
              <a:rPr lang="en-US" dirty="0"/>
              <a:t>Hollywood Principle guides us </a:t>
            </a:r>
            <a:r>
              <a:rPr lang="en-US" dirty="0" smtClean="0"/>
              <a:t>to </a:t>
            </a:r>
            <a:r>
              <a:rPr lang="en-US" dirty="0"/>
              <a:t>put decision making in </a:t>
            </a:r>
            <a:r>
              <a:rPr lang="en-US" dirty="0" smtClean="0"/>
              <a:t>high-level </a:t>
            </a:r>
            <a:r>
              <a:rPr lang="en-US" dirty="0"/>
              <a:t>modules that can decide </a:t>
            </a:r>
            <a:r>
              <a:rPr lang="en-US" dirty="0" smtClean="0"/>
              <a:t>how </a:t>
            </a:r>
            <a:r>
              <a:rPr lang="en-US" dirty="0"/>
              <a:t>and when to call low-level </a:t>
            </a:r>
            <a:r>
              <a:rPr lang="en-US" dirty="0" smtClean="0"/>
              <a:t>modules</a:t>
            </a:r>
            <a:r>
              <a:rPr lang="en-US" dirty="0"/>
              <a:t>.</a:t>
            </a:r>
          </a:p>
          <a:p>
            <a:r>
              <a:rPr lang="en-US" dirty="0" smtClean="0"/>
              <a:t>The </a:t>
            </a:r>
            <a:r>
              <a:rPr lang="en-US" dirty="0"/>
              <a:t>Strategy and Template </a:t>
            </a:r>
            <a:r>
              <a:rPr lang="en-US" dirty="0" smtClean="0"/>
              <a:t>Method </a:t>
            </a:r>
            <a:r>
              <a:rPr lang="en-US" dirty="0"/>
              <a:t>Patterns both encapsulate </a:t>
            </a:r>
            <a:r>
              <a:rPr lang="en-US" dirty="0" smtClean="0"/>
              <a:t>algorithms</a:t>
            </a:r>
            <a:r>
              <a:rPr lang="en-US" dirty="0"/>
              <a:t>, one by inheritance and </a:t>
            </a:r>
            <a:r>
              <a:rPr lang="en-US" dirty="0" smtClean="0"/>
              <a:t>one </a:t>
            </a:r>
            <a:r>
              <a:rPr lang="en-US" dirty="0"/>
              <a:t>by composition.</a:t>
            </a:r>
          </a:p>
          <a:p>
            <a:pPr marL="0" indent="0">
              <a:buNone/>
            </a:pPr>
            <a:endParaRPr lang="en-US" dirty="0"/>
          </a:p>
        </p:txBody>
      </p:sp>
    </p:spTree>
    <p:extLst>
      <p:ext uri="{BB962C8B-B14F-4D97-AF65-F5344CB8AC3E}">
        <p14:creationId xmlns:p14="http://schemas.microsoft.com/office/powerpoint/2010/main" val="239592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Design Principle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a:solidFill>
                  <a:srgbClr val="FF0000"/>
                </a:solidFill>
              </a:rPr>
              <a:t>Design Principle</a:t>
            </a:r>
            <a:br>
              <a:rPr lang="en-US" dirty="0">
                <a:solidFill>
                  <a:srgbClr val="FF0000"/>
                </a:solidFill>
              </a:rPr>
            </a:br>
            <a:r>
              <a:rPr lang="en-US" dirty="0">
                <a:solidFill>
                  <a:srgbClr val="FF0000"/>
                </a:solidFill>
              </a:rPr>
              <a:t>Program to an interface, not an </a:t>
            </a:r>
            <a:r>
              <a:rPr lang="en-US" dirty="0" smtClean="0">
                <a:solidFill>
                  <a:srgbClr val="FF0000"/>
                </a:solidFill>
              </a:rPr>
              <a:t>implementation.</a:t>
            </a:r>
            <a:endParaRPr lang="en-US" dirty="0">
              <a:solidFill>
                <a:srgbClr val="FF0000"/>
              </a:solidFill>
            </a:endParaRPr>
          </a:p>
          <a:p>
            <a:r>
              <a:rPr lang="en-US" dirty="0" smtClean="0"/>
              <a:t>We’ll </a:t>
            </a:r>
            <a:r>
              <a:rPr lang="en-US" dirty="0"/>
              <a:t>use an </a:t>
            </a:r>
            <a:r>
              <a:rPr lang="en-US" dirty="0" smtClean="0"/>
              <a:t>interface </a:t>
            </a:r>
            <a:r>
              <a:rPr lang="en-US" dirty="0"/>
              <a:t>to represent </a:t>
            </a:r>
            <a:r>
              <a:rPr lang="en-US" dirty="0" smtClean="0"/>
              <a:t>the behavior</a:t>
            </a:r>
          </a:p>
          <a:p>
            <a:pPr lvl="1"/>
            <a:r>
              <a:rPr lang="en-US" dirty="0" smtClean="0"/>
              <a:t>Each </a:t>
            </a:r>
            <a:r>
              <a:rPr lang="en-US" dirty="0"/>
              <a:t>implementation </a:t>
            </a:r>
            <a:r>
              <a:rPr lang="en-US" dirty="0" smtClean="0"/>
              <a:t>of a behavior </a:t>
            </a:r>
            <a:r>
              <a:rPr lang="en-US" dirty="0"/>
              <a:t>will implement one </a:t>
            </a:r>
            <a:r>
              <a:rPr lang="en-US" dirty="0" smtClean="0"/>
              <a:t>of </a:t>
            </a:r>
            <a:r>
              <a:rPr lang="en-US" dirty="0"/>
              <a:t>those </a:t>
            </a:r>
            <a:r>
              <a:rPr lang="en-US" dirty="0" smtClean="0"/>
              <a:t>interfaces -- </a:t>
            </a:r>
            <a:r>
              <a:rPr lang="en-US" dirty="0" err="1"/>
              <a:t>FightBehaviour</a:t>
            </a:r>
            <a:r>
              <a:rPr lang="en-US" dirty="0"/>
              <a:t> </a:t>
            </a:r>
            <a:endParaRPr lang="en-US" dirty="0" smtClean="0"/>
          </a:p>
          <a:p>
            <a:pPr lvl="1"/>
            <a:r>
              <a:rPr lang="en-US" dirty="0" smtClean="0"/>
              <a:t>To </a:t>
            </a:r>
            <a:r>
              <a:rPr lang="en-US" dirty="0"/>
              <a:t>exploit polymorphism by programming </a:t>
            </a:r>
            <a:r>
              <a:rPr lang="en-US" dirty="0" smtClean="0"/>
              <a:t>to </a:t>
            </a:r>
            <a:r>
              <a:rPr lang="en-US" dirty="0"/>
              <a:t>a </a:t>
            </a:r>
            <a:r>
              <a:rPr lang="en-US" dirty="0" err="1"/>
              <a:t>supertype</a:t>
            </a:r>
            <a:r>
              <a:rPr lang="en-US" dirty="0"/>
              <a:t> so that the actual runtime object isn’t locked into </a:t>
            </a:r>
            <a:r>
              <a:rPr lang="en-US" dirty="0" smtClean="0"/>
              <a:t> the </a:t>
            </a:r>
            <a:r>
              <a:rPr lang="en-US" dirty="0"/>
              <a:t>code. </a:t>
            </a:r>
          </a:p>
        </p:txBody>
      </p:sp>
    </p:spTree>
    <p:extLst>
      <p:ext uri="{BB962C8B-B14F-4D97-AF65-F5344CB8AC3E}">
        <p14:creationId xmlns:p14="http://schemas.microsoft.com/office/powerpoint/2010/main" val="91211785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Iterator</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smtClean="0"/>
              <a:t>Let us consider Array</a:t>
            </a:r>
            <a:r>
              <a:rPr lang="en-US" dirty="0"/>
              <a:t>, a Stack, a List, a </a:t>
            </a:r>
            <a:r>
              <a:rPr lang="en-US" dirty="0" err="1" smtClean="0"/>
              <a:t>Hashmap</a:t>
            </a:r>
            <a:r>
              <a:rPr lang="en-US" dirty="0" smtClean="0"/>
              <a:t> ... </a:t>
            </a:r>
          </a:p>
          <a:p>
            <a:pPr lvl="1"/>
            <a:r>
              <a:rPr lang="en-US" dirty="0" smtClean="0"/>
              <a:t>Each </a:t>
            </a:r>
            <a:r>
              <a:rPr lang="en-US" dirty="0"/>
              <a:t>has its own </a:t>
            </a:r>
            <a:r>
              <a:rPr lang="en-US" dirty="0" smtClean="0"/>
              <a:t>advantages </a:t>
            </a:r>
            <a:r>
              <a:rPr lang="en-US" dirty="0"/>
              <a:t>and tradeoffs. </a:t>
            </a:r>
            <a:endParaRPr lang="en-US" dirty="0" smtClean="0"/>
          </a:p>
          <a:p>
            <a:pPr lvl="1"/>
            <a:r>
              <a:rPr lang="en-US" dirty="0" smtClean="0"/>
              <a:t>If your </a:t>
            </a:r>
            <a:r>
              <a:rPr lang="en-US" dirty="0"/>
              <a:t>client is going to want to iterate over </a:t>
            </a:r>
            <a:r>
              <a:rPr lang="en-US" dirty="0" smtClean="0"/>
              <a:t>those </a:t>
            </a:r>
            <a:r>
              <a:rPr lang="en-US" dirty="0"/>
              <a:t>objects, </a:t>
            </a:r>
            <a:r>
              <a:rPr lang="en-US" dirty="0" smtClean="0"/>
              <a:t>it is better not to </a:t>
            </a:r>
            <a:r>
              <a:rPr lang="en-US" dirty="0"/>
              <a:t>show him your </a:t>
            </a:r>
            <a:r>
              <a:rPr lang="en-US" dirty="0" smtClean="0"/>
              <a:t>implementation</a:t>
            </a:r>
            <a:r>
              <a:rPr lang="en-US" dirty="0"/>
              <a:t>.</a:t>
            </a:r>
          </a:p>
          <a:p>
            <a:r>
              <a:rPr lang="en-US" dirty="0" smtClean="0"/>
              <a:t>The iterator allows you to hide the internal implementation of the data structure.</a:t>
            </a:r>
            <a:endParaRPr lang="en-US" dirty="0"/>
          </a:p>
        </p:txBody>
      </p:sp>
    </p:spTree>
    <p:extLst>
      <p:ext uri="{BB962C8B-B14F-4D97-AF65-F5344CB8AC3E}">
        <p14:creationId xmlns:p14="http://schemas.microsoft.com/office/powerpoint/2010/main" val="157580062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Motivating example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22045" y="1117188"/>
            <a:ext cx="8239728" cy="5693866"/>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String name;</a:t>
            </a:r>
          </a:p>
          <a:p>
            <a:r>
              <a:rPr lang="en-US" sz="1400" dirty="0">
                <a:latin typeface="Courier New" panose="02070309020205020404" pitchFamily="49" charset="0"/>
                <a:cs typeface="Courier New" panose="02070309020205020404" pitchFamily="49" charset="0"/>
              </a:rPr>
              <a:t>    String description;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vegetarian;</a:t>
            </a:r>
          </a:p>
          <a:p>
            <a:r>
              <a:rPr lang="en-US" sz="1400" dirty="0">
                <a:latin typeface="Courier New" panose="02070309020205020404" pitchFamily="49" charset="0"/>
                <a:cs typeface="Courier New" panose="02070309020205020404" pitchFamily="49" charset="0"/>
              </a:rPr>
              <a:t>    double price;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(String name, </a:t>
            </a:r>
          </a:p>
          <a:p>
            <a:r>
              <a:rPr lang="en-US" sz="1400" dirty="0">
                <a:latin typeface="Courier New" panose="02070309020205020404" pitchFamily="49" charset="0"/>
                <a:cs typeface="Courier New" panose="02070309020205020404" pitchFamily="49" charset="0"/>
              </a:rPr>
              <a:t>                    String description,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vegetarian, </a:t>
            </a:r>
          </a:p>
          <a:p>
            <a:r>
              <a:rPr lang="en-US" sz="1400" dirty="0">
                <a:latin typeface="Courier New" panose="02070309020205020404" pitchFamily="49" charset="0"/>
                <a:cs typeface="Courier New" panose="02070309020205020404" pitchFamily="49" charset="0"/>
              </a:rPr>
              <a:t>                    double price)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this.name = name;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this.description</a:t>
            </a:r>
            <a:r>
              <a:rPr lang="en-US" sz="1400" dirty="0">
                <a:latin typeface="Courier New" panose="02070309020205020404" pitchFamily="49" charset="0"/>
                <a:cs typeface="Courier New" panose="02070309020205020404" pitchFamily="49" charset="0"/>
              </a:rPr>
              <a:t> = description;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this.vegetarian</a:t>
            </a:r>
            <a:r>
              <a:rPr lang="en-US" sz="1400" dirty="0">
                <a:latin typeface="Courier New" panose="02070309020205020404" pitchFamily="49" charset="0"/>
                <a:cs typeface="Courier New" panose="02070309020205020404" pitchFamily="49" charset="0"/>
              </a:rPr>
              <a:t> = vegetarian;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this.price</a:t>
            </a:r>
            <a:r>
              <a:rPr lang="en-US" sz="1400" dirty="0">
                <a:latin typeface="Courier New" panose="02070309020205020404" pitchFamily="49" charset="0"/>
                <a:cs typeface="Courier New" panose="02070309020205020404" pitchFamily="49" charset="0"/>
              </a:rPr>
              <a:t> = price;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getName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name;</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public </a:t>
            </a:r>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getDescription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description;</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p:txBody>
      </p:sp>
      <p:sp>
        <p:nvSpPr>
          <p:cNvPr id="7" name="Rettangolo 6"/>
          <p:cNvSpPr/>
          <p:nvPr/>
        </p:nvSpPr>
        <p:spPr>
          <a:xfrm>
            <a:off x="4716016" y="4422011"/>
            <a:ext cx="4572000" cy="2031325"/>
          </a:xfrm>
          <a:prstGeom prst="rect">
            <a:avLst/>
          </a:prstGeom>
        </p:spPr>
        <p:txBody>
          <a:bodyPr>
            <a:spAutoFit/>
          </a:bodyPr>
          <a:lstStyle/>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getPrice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price;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isVegetarian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vegetarian;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10" name="Rettangolo 9"/>
          <p:cNvSpPr/>
          <p:nvPr/>
        </p:nvSpPr>
        <p:spPr>
          <a:xfrm>
            <a:off x="4932040" y="1412776"/>
            <a:ext cx="4572000" cy="923330"/>
          </a:xfrm>
          <a:prstGeom prst="rect">
            <a:avLst/>
          </a:prstGeom>
        </p:spPr>
        <p:txBody>
          <a:bodyPr>
            <a:spAutoFit/>
          </a:bodyPr>
          <a:lstStyle/>
          <a:p>
            <a:r>
              <a:rPr lang="en-US" dirty="0" smtClean="0"/>
              <a:t>Let us consider a Restaurant menu.</a:t>
            </a:r>
          </a:p>
          <a:p>
            <a:r>
              <a:rPr lang="en-US" dirty="0" smtClean="0"/>
              <a:t>It  </a:t>
            </a:r>
            <a:r>
              <a:rPr lang="en-US" dirty="0"/>
              <a:t>has lots of </a:t>
            </a:r>
            <a:r>
              <a:rPr lang="en-US" dirty="0" smtClean="0"/>
              <a:t>items</a:t>
            </a:r>
            <a:r>
              <a:rPr lang="en-US" dirty="0"/>
              <a:t>, </a:t>
            </a:r>
            <a:r>
              <a:rPr lang="en-US" dirty="0" smtClean="0"/>
              <a:t>each one has </a:t>
            </a:r>
            <a:r>
              <a:rPr lang="en-US" dirty="0"/>
              <a:t>a name</a:t>
            </a:r>
            <a:r>
              <a:rPr lang="en-US" dirty="0" smtClean="0"/>
              <a:t>,</a:t>
            </a:r>
          </a:p>
          <a:p>
            <a:r>
              <a:rPr lang="en-US" dirty="0" smtClean="0"/>
              <a:t>a description</a:t>
            </a:r>
            <a:r>
              <a:rPr lang="en-US" dirty="0"/>
              <a:t>, and a price.</a:t>
            </a:r>
          </a:p>
        </p:txBody>
      </p:sp>
    </p:spTree>
    <p:extLst>
      <p:ext uri="{BB962C8B-B14F-4D97-AF65-F5344CB8AC3E}">
        <p14:creationId xmlns:p14="http://schemas.microsoft.com/office/powerpoint/2010/main" val="140931395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Restaurant1</a:t>
            </a:r>
            <a:br>
              <a:rPr lang="en-US" dirty="0" smtClean="0"/>
            </a:br>
            <a:r>
              <a:rPr lang="en-US" dirty="0" err="1" smtClean="0"/>
              <a:t>ArrayList</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190937"/>
            <a:ext cx="6390456" cy="5478423"/>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Menu1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ArrayList</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menuItems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smtClean="0">
                <a:latin typeface="Courier New" panose="02070309020205020404" pitchFamily="49" charset="0"/>
                <a:cs typeface="Courier New" panose="02070309020205020404" pitchFamily="49" charset="0"/>
              </a:rPr>
              <a:t>Menu1()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menuItems</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ArrayList</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addItem</a:t>
            </a:r>
            <a:r>
              <a:rPr lang="en-US" sz="1400" dirty="0">
                <a:latin typeface="Courier New" panose="02070309020205020404" pitchFamily="49" charset="0"/>
                <a:cs typeface="Courier New" panose="02070309020205020404" pitchFamily="49" charset="0"/>
              </a:rPr>
              <a:t>("K&amp;B's Pancake Breakfast", </a:t>
            </a:r>
          </a:p>
          <a:p>
            <a:r>
              <a:rPr lang="en-US" sz="1400" dirty="0">
                <a:latin typeface="Courier New" panose="02070309020205020404" pitchFamily="49" charset="0"/>
                <a:cs typeface="Courier New" panose="02070309020205020404" pitchFamily="49" charset="0"/>
              </a:rPr>
              <a:t>            "Pancakes with scrambled eggs, and toast", </a:t>
            </a:r>
          </a:p>
          <a:p>
            <a:r>
              <a:rPr lang="en-US" sz="1400" dirty="0">
                <a:latin typeface="Courier New" panose="02070309020205020404" pitchFamily="49" charset="0"/>
                <a:cs typeface="Courier New" panose="02070309020205020404" pitchFamily="49" charset="0"/>
              </a:rPr>
              <a:t>            true,</a:t>
            </a:r>
          </a:p>
          <a:p>
            <a:r>
              <a:rPr lang="en-US" sz="1400" dirty="0">
                <a:latin typeface="Courier New" panose="02070309020205020404" pitchFamily="49" charset="0"/>
                <a:cs typeface="Courier New" panose="02070309020205020404" pitchFamily="49" charset="0"/>
              </a:rPr>
              <a:t>            2.99</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other items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addItem</a:t>
            </a:r>
            <a:r>
              <a:rPr lang="en-US" sz="1400" dirty="0">
                <a:latin typeface="Courier New" panose="02070309020205020404" pitchFamily="49" charset="0"/>
                <a:cs typeface="Courier New" panose="02070309020205020404" pitchFamily="49" charset="0"/>
              </a:rPr>
              <a:t>(String name, String description,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vegetarian, double price)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(name, description, vegetarian, price);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menuItems.add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ArrayList</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getMenuItems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menuItems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other menu methods here</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7738330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Restaurant 2</a:t>
            </a:r>
            <a:br>
              <a:rPr lang="en-US" dirty="0" smtClean="0"/>
            </a:br>
            <a:r>
              <a:rPr lang="en-US" dirty="0" smtClean="0"/>
              <a:t>Array</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88640"/>
            <a:ext cx="8676456" cy="6617196"/>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Menu2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static final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MAX_ITEMS = 6;</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numberOfItems</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smtClean="0">
                <a:latin typeface="Courier New" panose="02070309020205020404" pitchFamily="49" charset="0"/>
                <a:cs typeface="Courier New" panose="02070309020205020404" pitchFamily="49" charset="0"/>
              </a:rPr>
              <a:t>Menu2()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menuItems</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[MAX_ITEMS];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addItem</a:t>
            </a:r>
            <a:r>
              <a:rPr lang="en-US" sz="1400" dirty="0">
                <a:latin typeface="Courier New" panose="02070309020205020404" pitchFamily="49" charset="0"/>
                <a:cs typeface="Courier New" panose="02070309020205020404" pitchFamily="49" charset="0"/>
              </a:rPr>
              <a:t>("Vegetarian BLT",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Fakin</a:t>
            </a:r>
            <a:r>
              <a:rPr lang="en-US" sz="1400" dirty="0">
                <a:latin typeface="Courier New" panose="02070309020205020404" pitchFamily="49" charset="0"/>
                <a:cs typeface="Courier New" panose="02070309020205020404" pitchFamily="49" charset="0"/>
              </a:rPr>
              <a:t>') Bacon with lettuce &amp; tomato on whole wheat", true, 2.99);</a:t>
            </a:r>
          </a:p>
          <a:p>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a couple of other Diner Menu items added here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addItem</a:t>
            </a:r>
            <a:r>
              <a:rPr lang="en-US" sz="1400" dirty="0">
                <a:latin typeface="Courier New" panose="02070309020205020404" pitchFamily="49" charset="0"/>
                <a:cs typeface="Courier New" panose="02070309020205020404" pitchFamily="49" charset="0"/>
              </a:rPr>
              <a:t>(String name, String description,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vegetarian, double price)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(name, description, vegetarian, price);</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numberOfItems</a:t>
            </a:r>
            <a:r>
              <a:rPr lang="en-US" sz="1400" dirty="0">
                <a:latin typeface="Courier New" panose="02070309020205020404" pitchFamily="49" charset="0"/>
                <a:cs typeface="Courier New" panose="02070309020205020404" pitchFamily="49" charset="0"/>
              </a:rPr>
              <a:t> &gt;= MAX_ITEMS)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System.err.println</a:t>
            </a:r>
            <a:r>
              <a:rPr lang="en-US" sz="1400" dirty="0">
                <a:latin typeface="Courier New" panose="02070309020205020404" pitchFamily="49" charset="0"/>
                <a:cs typeface="Courier New" panose="02070309020205020404" pitchFamily="49" charset="0"/>
              </a:rPr>
              <a:t>("Sorry, menu is full!  Can’t add item to menu");</a:t>
            </a:r>
          </a:p>
          <a:p>
            <a:r>
              <a:rPr lang="en-US" sz="1400" dirty="0">
                <a:latin typeface="Courier New" panose="02070309020205020404" pitchFamily="49" charset="0"/>
                <a:cs typeface="Courier New" panose="02070309020205020404" pitchFamily="49" charset="0"/>
              </a:rPr>
              <a:t>        } else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numberOfItems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numberOfItems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numberOfItems</a:t>
            </a:r>
            <a:r>
              <a:rPr lang="en-US" sz="1400" dirty="0">
                <a:latin typeface="Courier New" panose="02070309020205020404" pitchFamily="49" charset="0"/>
                <a:cs typeface="Courier New" panose="02070309020205020404" pitchFamily="49" charset="0"/>
              </a:rPr>
              <a:t> + 1;</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getMenuItems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menuItems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other menu methods he</a:t>
            </a:r>
            <a:r>
              <a:rPr lang="en-US" dirty="0"/>
              <a:t>re</a:t>
            </a:r>
          </a:p>
        </p:txBody>
      </p:sp>
    </p:spTree>
    <p:extLst>
      <p:ext uri="{BB962C8B-B14F-4D97-AF65-F5344CB8AC3E}">
        <p14:creationId xmlns:p14="http://schemas.microsoft.com/office/powerpoint/2010/main" val="88705896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Merging the menus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What’s the problem with having two </a:t>
            </a:r>
            <a:r>
              <a:rPr lang="en-US" dirty="0" smtClean="0"/>
              <a:t>different menu </a:t>
            </a:r>
            <a:r>
              <a:rPr lang="en-US" dirty="0"/>
              <a:t>representations</a:t>
            </a:r>
            <a:r>
              <a:rPr lang="en-US" dirty="0" smtClean="0"/>
              <a:t>?</a:t>
            </a:r>
          </a:p>
          <a:p>
            <a:r>
              <a:rPr lang="en-US" dirty="0" smtClean="0"/>
              <a:t>Let’s </a:t>
            </a:r>
            <a:r>
              <a:rPr lang="en-US" dirty="0"/>
              <a:t>try implementing a client that uses the two menus.  </a:t>
            </a:r>
          </a:p>
          <a:p>
            <a:pPr lvl="1"/>
            <a:r>
              <a:rPr lang="en-US" dirty="0" smtClean="0"/>
              <a:t>You </a:t>
            </a:r>
            <a:r>
              <a:rPr lang="en-US" dirty="0"/>
              <a:t>have </a:t>
            </a:r>
            <a:r>
              <a:rPr lang="en-US" dirty="0" smtClean="0"/>
              <a:t>to </a:t>
            </a:r>
            <a:r>
              <a:rPr lang="en-US" dirty="0"/>
              <a:t>create a </a:t>
            </a:r>
            <a:r>
              <a:rPr lang="en-US" dirty="0" smtClean="0"/>
              <a:t>software waiter working according to these specifications</a:t>
            </a:r>
          </a:p>
          <a:p>
            <a:pPr lvl="2"/>
            <a:r>
              <a:rPr lang="en-US" dirty="0" err="1" smtClean="0"/>
              <a:t>printMenu</a:t>
            </a:r>
            <a:r>
              <a:rPr lang="en-US" dirty="0" smtClean="0"/>
              <a:t>() -prints </a:t>
            </a:r>
            <a:r>
              <a:rPr lang="en-US" dirty="0"/>
              <a:t>every item on the menu</a:t>
            </a:r>
          </a:p>
          <a:p>
            <a:pPr lvl="2"/>
            <a:r>
              <a:rPr lang="en-US" dirty="0" smtClean="0"/>
              <a:t>printMenu1()- prints </a:t>
            </a:r>
            <a:r>
              <a:rPr lang="en-US" dirty="0"/>
              <a:t>just </a:t>
            </a:r>
            <a:r>
              <a:rPr lang="en-US" dirty="0" smtClean="0"/>
              <a:t>menu1 items</a:t>
            </a:r>
            <a:endParaRPr lang="en-US" dirty="0"/>
          </a:p>
          <a:p>
            <a:pPr lvl="2"/>
            <a:r>
              <a:rPr lang="en-US" dirty="0" smtClean="0"/>
              <a:t>printMenu2() -prints </a:t>
            </a:r>
            <a:r>
              <a:rPr lang="en-US" dirty="0"/>
              <a:t>just </a:t>
            </a:r>
            <a:r>
              <a:rPr lang="en-US" dirty="0" smtClean="0"/>
              <a:t>menu2 items</a:t>
            </a:r>
            <a:endParaRPr lang="en-US" dirty="0"/>
          </a:p>
          <a:p>
            <a:pPr lvl="2"/>
            <a:r>
              <a:rPr lang="en-US" dirty="0" err="1"/>
              <a:t>printVegetarianMenu</a:t>
            </a:r>
            <a:r>
              <a:rPr lang="en-US" dirty="0" smtClean="0"/>
              <a:t>() - prints </a:t>
            </a:r>
            <a:r>
              <a:rPr lang="en-US" dirty="0"/>
              <a:t>all vegetarian menu items</a:t>
            </a:r>
          </a:p>
          <a:p>
            <a:pPr lvl="2"/>
            <a:r>
              <a:rPr lang="en-US" dirty="0" err="1"/>
              <a:t>isItemVegetarian</a:t>
            </a:r>
            <a:r>
              <a:rPr lang="en-US" dirty="0"/>
              <a:t>(name</a:t>
            </a:r>
            <a:r>
              <a:rPr lang="en-US" dirty="0" smtClean="0"/>
              <a:t>) - given </a:t>
            </a:r>
            <a:r>
              <a:rPr lang="en-US" dirty="0"/>
              <a:t>the name of an item, returns </a:t>
            </a:r>
            <a:r>
              <a:rPr lang="en-US" dirty="0" smtClean="0"/>
              <a:t>true </a:t>
            </a:r>
            <a:r>
              <a:rPr lang="en-US" dirty="0"/>
              <a:t>if the items is </a:t>
            </a:r>
            <a:r>
              <a:rPr lang="en-US" dirty="0" smtClean="0"/>
              <a:t>vegetarian</a:t>
            </a:r>
          </a:p>
        </p:txBody>
      </p:sp>
    </p:spTree>
    <p:extLst>
      <p:ext uri="{BB962C8B-B14F-4D97-AF65-F5344CB8AC3E}">
        <p14:creationId xmlns:p14="http://schemas.microsoft.com/office/powerpoint/2010/main" val="315722331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smtClean="0"/>
              <a:t>printMenu</a:t>
            </a:r>
            <a:r>
              <a:rPr lang="en-US" dirty="0" smtClean="0"/>
              <a:t>()</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2780928"/>
            <a:ext cx="8229600" cy="504056"/>
          </a:xfrm>
        </p:spPr>
        <p:txBody>
          <a:bodyPr>
            <a:normAutofit fontScale="77500" lnSpcReduction="20000"/>
          </a:bodyPr>
          <a:lstStyle/>
          <a:p>
            <a:r>
              <a:rPr lang="en-US" dirty="0"/>
              <a:t>The </a:t>
            </a:r>
            <a:r>
              <a:rPr lang="en-US" dirty="0" err="1" smtClean="0">
                <a:latin typeface="Courier New" panose="02070309020205020404" pitchFamily="49" charset="0"/>
                <a:cs typeface="Courier New" panose="02070309020205020404" pitchFamily="49" charset="0"/>
              </a:rPr>
              <a:t>getMenuItems</a:t>
            </a:r>
            <a:r>
              <a:rPr lang="en-US" dirty="0" smtClean="0">
                <a:latin typeface="Courier New" panose="02070309020205020404" pitchFamily="49" charset="0"/>
                <a:cs typeface="Courier New" panose="02070309020205020404" pitchFamily="49" charset="0"/>
              </a:rPr>
              <a:t>() </a:t>
            </a:r>
            <a:r>
              <a:rPr lang="en-US" dirty="0" smtClean="0"/>
              <a:t>method </a:t>
            </a:r>
            <a:r>
              <a:rPr lang="en-US" dirty="0"/>
              <a:t>looks </a:t>
            </a:r>
            <a:r>
              <a:rPr lang="en-US" dirty="0" smtClean="0"/>
              <a:t>the </a:t>
            </a:r>
            <a:r>
              <a:rPr lang="en-US" dirty="0"/>
              <a:t>same, but the </a:t>
            </a:r>
            <a:r>
              <a:rPr lang="en-US" dirty="0" smtClean="0"/>
              <a:t>calls </a:t>
            </a:r>
            <a:r>
              <a:rPr lang="en-US" dirty="0"/>
              <a:t>are returning </a:t>
            </a:r>
            <a:r>
              <a:rPr lang="en-US" dirty="0" smtClean="0"/>
              <a:t>different </a:t>
            </a:r>
            <a:r>
              <a:rPr lang="en-US" dirty="0"/>
              <a:t>types.</a:t>
            </a:r>
          </a:p>
        </p:txBody>
      </p:sp>
      <p:sp>
        <p:nvSpPr>
          <p:cNvPr id="6" name="Rettangolo 5"/>
          <p:cNvSpPr/>
          <p:nvPr/>
        </p:nvSpPr>
        <p:spPr>
          <a:xfrm>
            <a:off x="611560" y="1268760"/>
            <a:ext cx="7992888" cy="1323439"/>
          </a:xfrm>
          <a:prstGeom prst="rect">
            <a:avLst/>
          </a:prstGeom>
        </p:spPr>
        <p:txBody>
          <a:bodyPr wrap="square">
            <a:spAutoFit/>
          </a:bodyPr>
          <a:lstStyle/>
          <a:p>
            <a:r>
              <a:rPr lang="en-US" sz="1600" dirty="0" smtClean="0">
                <a:latin typeface="Courier New" panose="02070309020205020404" pitchFamily="49" charset="0"/>
                <a:cs typeface="Courier New" panose="02070309020205020404" pitchFamily="49" charset="0"/>
              </a:rPr>
              <a:t>Menu1 menu1= </a:t>
            </a:r>
            <a:r>
              <a:rPr lang="en-US" sz="1600" dirty="0">
                <a:latin typeface="Courier New" panose="02070309020205020404" pitchFamily="49" charset="0"/>
                <a:cs typeface="Courier New" panose="02070309020205020404" pitchFamily="49" charset="0"/>
              </a:rPr>
              <a:t>new </a:t>
            </a:r>
            <a:r>
              <a:rPr lang="en-US" sz="1600" dirty="0" smtClean="0">
                <a:latin typeface="Courier New" panose="02070309020205020404" pitchFamily="49" charset="0"/>
                <a:cs typeface="Courier New" panose="02070309020205020404" pitchFamily="49" charset="0"/>
              </a:rPr>
              <a:t>menu1();</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ArrayList</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MenuItem</a:t>
            </a:r>
            <a:r>
              <a:rPr lang="en-US" sz="1600" dirty="0">
                <a:latin typeface="Courier New" panose="02070309020205020404" pitchFamily="49" charset="0"/>
                <a:cs typeface="Courier New" panose="02070309020205020404" pitchFamily="49" charset="0"/>
              </a:rPr>
              <a:t>&gt; menu1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menu1</a:t>
            </a:r>
            <a:r>
              <a:rPr lang="en-US" sz="1600" dirty="0" smtClean="0">
                <a:latin typeface="Courier New" panose="02070309020205020404" pitchFamily="49" charset="0"/>
                <a:cs typeface="Courier New" panose="02070309020205020404" pitchFamily="49" charset="0"/>
              </a:rPr>
              <a:t>.getMenuItems();</a:t>
            </a:r>
            <a:endParaRPr lang="en-US" sz="1600" dirty="0">
              <a:latin typeface="Courier New" panose="02070309020205020404" pitchFamily="49" charset="0"/>
              <a:cs typeface="Courier New" panose="02070309020205020404" pitchFamily="49" charset="0"/>
            </a:endParaRPr>
          </a:p>
          <a:p>
            <a:endParaRPr lang="en-US" sz="1600" dirty="0" smtClean="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Menu2 </a:t>
            </a:r>
            <a:r>
              <a:rPr lang="en-US" sz="1600" dirty="0" err="1" smtClean="0">
                <a:latin typeface="Courier New" panose="02070309020205020404" pitchFamily="49" charset="0"/>
                <a:cs typeface="Courier New" panose="02070309020205020404" pitchFamily="49" charset="0"/>
              </a:rPr>
              <a:t>menu2</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new </a:t>
            </a:r>
            <a:r>
              <a:rPr lang="en-US" sz="1600" dirty="0" smtClean="0">
                <a:latin typeface="Courier New" panose="02070309020205020404" pitchFamily="49" charset="0"/>
                <a:cs typeface="Courier New" panose="02070309020205020404" pitchFamily="49" charset="0"/>
              </a:rPr>
              <a:t>Menu2();</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MenuItem</a:t>
            </a:r>
            <a:r>
              <a:rPr lang="en-US" sz="1600" dirty="0">
                <a:latin typeface="Courier New" panose="02070309020205020404" pitchFamily="49" charset="0"/>
                <a:cs typeface="Courier New" panose="02070309020205020404" pitchFamily="49" charset="0"/>
              </a:rPr>
              <a:t>[] menu2 </a:t>
            </a:r>
            <a:r>
              <a:rPr lang="en-US" sz="1600" dirty="0" smtClean="0">
                <a:latin typeface="Courier New" panose="02070309020205020404" pitchFamily="49" charset="0"/>
                <a:cs typeface="Courier New" panose="02070309020205020404" pitchFamily="49" charset="0"/>
              </a:rPr>
              <a:t>= menu2.getMenuItems</a:t>
            </a:r>
            <a:r>
              <a:rPr lang="en-US" sz="1600" dirty="0">
                <a:latin typeface="Courier New" panose="02070309020205020404" pitchFamily="49" charset="0"/>
                <a:cs typeface="Courier New" panose="02070309020205020404" pitchFamily="49" charset="0"/>
              </a:rPr>
              <a:t>();</a:t>
            </a:r>
          </a:p>
        </p:txBody>
      </p:sp>
      <p:sp>
        <p:nvSpPr>
          <p:cNvPr id="7" name="Rettangolo 6"/>
          <p:cNvSpPr/>
          <p:nvPr/>
        </p:nvSpPr>
        <p:spPr>
          <a:xfrm>
            <a:off x="619885" y="3246024"/>
            <a:ext cx="6390456" cy="2677656"/>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smtClean="0">
                <a:latin typeface="Courier New" panose="02070309020205020404" pitchFamily="49" charset="0"/>
                <a:cs typeface="Courier New" panose="02070309020205020404" pitchFamily="49" charset="0"/>
              </a:rPr>
              <a:t>menu1.size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menu1.get(</a:t>
            </a:r>
            <a:r>
              <a:rPr lang="en-US" sz="1400" dirty="0" err="1" smtClean="0">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menuItem.getName</a:t>
            </a:r>
            <a:r>
              <a:rPr lang="en-US" sz="1400" dirty="0">
                <a:latin typeface="Courier New" panose="02070309020205020404" pitchFamily="49" charset="0"/>
                <a:cs typeface="Courier New" panose="02070309020205020404" pitchFamily="49" charset="0"/>
              </a:rPr>
              <a:t>() +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menuItem.getPrice</a:t>
            </a:r>
            <a:r>
              <a:rPr lang="en-US" sz="1400" dirty="0">
                <a:latin typeface="Courier New" panose="02070309020205020404" pitchFamily="49" charset="0"/>
                <a:cs typeface="Courier New" panose="02070309020205020404" pitchFamily="49" charset="0"/>
              </a:rPr>
              <a:t>() +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menuItem.getDescription</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smtClean="0">
                <a:latin typeface="Courier New" panose="02070309020205020404" pitchFamily="49" charset="0"/>
                <a:cs typeface="Courier New" panose="02070309020205020404" pitchFamily="49" charset="0"/>
              </a:rPr>
              <a:t>menu2.length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menu2[</a:t>
            </a:r>
            <a:r>
              <a:rPr lang="en-US" sz="1400" dirty="0" err="1" smtClean="0">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menuItem.getName</a:t>
            </a:r>
            <a:r>
              <a:rPr lang="en-US" sz="1400" dirty="0">
                <a:latin typeface="Courier New" panose="02070309020205020404" pitchFamily="49" charset="0"/>
                <a:cs typeface="Courier New" panose="02070309020205020404" pitchFamily="49" charset="0"/>
              </a:rPr>
              <a:t>() +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menuItem.getPrice</a:t>
            </a:r>
            <a:r>
              <a:rPr lang="en-US" sz="1400" dirty="0">
                <a:latin typeface="Courier New" panose="02070309020205020404" pitchFamily="49" charset="0"/>
                <a:cs typeface="Courier New" panose="02070309020205020404" pitchFamily="49" charset="0"/>
              </a:rPr>
              <a:t>() +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menuItem.getDescription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
        <p:nvSpPr>
          <p:cNvPr id="8" name="Rettangolo 7"/>
          <p:cNvSpPr/>
          <p:nvPr/>
        </p:nvSpPr>
        <p:spPr>
          <a:xfrm>
            <a:off x="827584" y="5923680"/>
            <a:ext cx="7776864" cy="369332"/>
          </a:xfrm>
          <a:prstGeom prst="rect">
            <a:avLst/>
          </a:prstGeom>
        </p:spPr>
        <p:txBody>
          <a:bodyPr wrap="square">
            <a:spAutoFit/>
          </a:bodyPr>
          <a:lstStyle/>
          <a:p>
            <a:r>
              <a:rPr lang="en-US" dirty="0"/>
              <a:t>Implementing every other method </a:t>
            </a:r>
            <a:r>
              <a:rPr lang="en-US" dirty="0" smtClean="0"/>
              <a:t>is </a:t>
            </a:r>
            <a:r>
              <a:rPr lang="en-US" dirty="0"/>
              <a:t>going to be a variation </a:t>
            </a:r>
            <a:r>
              <a:rPr lang="en-US" dirty="0" smtClean="0"/>
              <a:t>of this </a:t>
            </a:r>
            <a:r>
              <a:rPr lang="en-US" dirty="0"/>
              <a:t>theme</a:t>
            </a:r>
          </a:p>
        </p:txBody>
      </p:sp>
    </p:spTree>
    <p:extLst>
      <p:ext uri="{BB962C8B-B14F-4D97-AF65-F5344CB8AC3E}">
        <p14:creationId xmlns:p14="http://schemas.microsoft.com/office/powerpoint/2010/main" val="413968706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Using for </a:t>
            </a:r>
            <a:r>
              <a:rPr lang="en-US" dirty="0" smtClean="0"/>
              <a:t>… each </a:t>
            </a:r>
            <a:r>
              <a:rPr lang="en-US" dirty="0"/>
              <a:t>to loop</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It would really be nice </a:t>
            </a:r>
            <a:r>
              <a:rPr lang="en-US" dirty="0" smtClean="0"/>
              <a:t>if </a:t>
            </a:r>
            <a:r>
              <a:rPr lang="en-US" dirty="0"/>
              <a:t>we could </a:t>
            </a:r>
            <a:r>
              <a:rPr lang="en-US" dirty="0" smtClean="0"/>
              <a:t>implement </a:t>
            </a:r>
            <a:r>
              <a:rPr lang="en-US" dirty="0"/>
              <a:t>the same </a:t>
            </a:r>
            <a:r>
              <a:rPr lang="en-US" dirty="0" smtClean="0"/>
              <a:t>interface for the </a:t>
            </a:r>
            <a:r>
              <a:rPr lang="en-US" dirty="0"/>
              <a:t>menus </a:t>
            </a:r>
            <a:endParaRPr lang="en-US" dirty="0" smtClean="0"/>
          </a:p>
          <a:p>
            <a:pPr lvl="1"/>
            <a:r>
              <a:rPr lang="en-US" dirty="0" smtClean="0"/>
              <a:t>We minimize </a:t>
            </a:r>
            <a:r>
              <a:rPr lang="en-US" dirty="0"/>
              <a:t>the concrete </a:t>
            </a:r>
            <a:r>
              <a:rPr lang="en-US" dirty="0" smtClean="0"/>
              <a:t>references </a:t>
            </a:r>
            <a:r>
              <a:rPr lang="en-US" dirty="0"/>
              <a:t>in the </a:t>
            </a:r>
            <a:r>
              <a:rPr lang="en-US" dirty="0" smtClean="0"/>
              <a:t>code </a:t>
            </a:r>
            <a:r>
              <a:rPr lang="en-US" dirty="0"/>
              <a:t>and also </a:t>
            </a:r>
            <a:r>
              <a:rPr lang="en-US" dirty="0" smtClean="0"/>
              <a:t>get rid of </a:t>
            </a:r>
            <a:r>
              <a:rPr lang="en-US" dirty="0"/>
              <a:t>the multiple loops required to iterate over both menus</a:t>
            </a:r>
            <a:r>
              <a:rPr lang="en-US" dirty="0" smtClean="0"/>
              <a:t>.</a:t>
            </a:r>
          </a:p>
          <a:p>
            <a:r>
              <a:rPr lang="en-US" dirty="0" smtClean="0"/>
              <a:t>Using </a:t>
            </a:r>
            <a:r>
              <a:rPr lang="en-US" dirty="0"/>
              <a:t>for each would allow us to hide the </a:t>
            </a:r>
            <a:r>
              <a:rPr lang="en-US" dirty="0" smtClean="0"/>
              <a:t>complexity </a:t>
            </a:r>
            <a:r>
              <a:rPr lang="en-US" dirty="0"/>
              <a:t>of the different kinds of iteration. </a:t>
            </a:r>
            <a:endParaRPr lang="en-US" dirty="0" smtClean="0"/>
          </a:p>
          <a:p>
            <a:pPr lvl="1"/>
            <a:r>
              <a:rPr lang="en-US" dirty="0" smtClean="0"/>
              <a:t>But that </a:t>
            </a:r>
            <a:r>
              <a:rPr lang="en-US" dirty="0"/>
              <a:t>doesn’t solve the real problem here: </a:t>
            </a:r>
            <a:r>
              <a:rPr lang="en-US" dirty="0" err="1" smtClean="0"/>
              <a:t>ttwo</a:t>
            </a:r>
            <a:r>
              <a:rPr lang="en-US" dirty="0" smtClean="0"/>
              <a:t> different implementations of </a:t>
            </a:r>
            <a:r>
              <a:rPr lang="en-US" dirty="0"/>
              <a:t>the </a:t>
            </a:r>
            <a:r>
              <a:rPr lang="en-US" dirty="0" smtClean="0"/>
              <a:t>menus</a:t>
            </a:r>
            <a:endParaRPr lang="en-US" dirty="0"/>
          </a:p>
        </p:txBody>
      </p:sp>
    </p:spTree>
    <p:extLst>
      <p:ext uri="{BB962C8B-B14F-4D97-AF65-F5344CB8AC3E}">
        <p14:creationId xmlns:p14="http://schemas.microsoft.com/office/powerpoint/2010/main" val="422153179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Using for … each to </a:t>
            </a:r>
            <a:r>
              <a:rPr lang="en-US" dirty="0" smtClean="0"/>
              <a:t>loop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5301208"/>
            <a:ext cx="8229600" cy="855752"/>
          </a:xfrm>
        </p:spPr>
        <p:txBody>
          <a:bodyPr>
            <a:normAutofit/>
          </a:bodyPr>
          <a:lstStyle/>
          <a:p>
            <a:r>
              <a:rPr lang="en-US" dirty="0"/>
              <a:t>Our goal is to decouple the </a:t>
            </a:r>
            <a:r>
              <a:rPr lang="en-US" dirty="0" smtClean="0"/>
              <a:t>software from </a:t>
            </a:r>
            <a:r>
              <a:rPr lang="en-US" dirty="0"/>
              <a:t>the concrete </a:t>
            </a:r>
            <a:r>
              <a:rPr lang="en-US" dirty="0" smtClean="0"/>
              <a:t>implementations of </a:t>
            </a:r>
            <a:r>
              <a:rPr lang="en-US" dirty="0"/>
              <a:t>the menus completely.</a:t>
            </a:r>
          </a:p>
        </p:txBody>
      </p:sp>
      <p:sp>
        <p:nvSpPr>
          <p:cNvPr id="6" name="Rettangolo 5"/>
          <p:cNvSpPr/>
          <p:nvPr/>
        </p:nvSpPr>
        <p:spPr>
          <a:xfrm>
            <a:off x="467544" y="1330890"/>
            <a:ext cx="8208912" cy="3785652"/>
          </a:xfrm>
          <a:prstGeom prst="rect">
            <a:avLst/>
          </a:prstGeom>
        </p:spPr>
        <p:txBody>
          <a:bodyPr wrap="square">
            <a:spAutoFit/>
          </a:bodyPr>
          <a:lstStyle/>
          <a:p>
            <a:r>
              <a:rPr lang="en-US" sz="1600" dirty="0" smtClean="0">
                <a:latin typeface="Courier New" panose="02070309020205020404" pitchFamily="49" charset="0"/>
                <a:cs typeface="Courier New" panose="02070309020205020404" pitchFamily="49" charset="0"/>
              </a:rPr>
              <a:t>Menu1 </a:t>
            </a:r>
            <a:r>
              <a:rPr lang="en-US" sz="1600" dirty="0" err="1" smtClean="0">
                <a:latin typeface="Courier New" panose="02070309020205020404" pitchFamily="49" charset="0"/>
                <a:cs typeface="Courier New" panose="02070309020205020404" pitchFamily="49" charset="0"/>
              </a:rPr>
              <a:t>menu1</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new </a:t>
            </a:r>
            <a:r>
              <a:rPr lang="en-US" sz="1600" dirty="0" smtClean="0">
                <a:latin typeface="Courier New" panose="02070309020205020404" pitchFamily="49" charset="0"/>
                <a:cs typeface="Courier New" panose="02070309020205020404" pitchFamily="49" charset="0"/>
              </a:rPr>
              <a:t>Menu1();</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ArrayList</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MenuItem</a:t>
            </a:r>
            <a:r>
              <a:rPr lang="en-US" sz="1600" dirty="0">
                <a:latin typeface="Courier New" panose="02070309020205020404" pitchFamily="49" charset="0"/>
                <a:cs typeface="Courier New" panose="02070309020205020404" pitchFamily="49" charset="0"/>
              </a:rPr>
              <a:t>&gt; </a:t>
            </a:r>
            <a:r>
              <a:rPr lang="en-US" sz="1600" dirty="0" smtClean="0">
                <a:latin typeface="Courier New" panose="02070309020205020404" pitchFamily="49" charset="0"/>
                <a:cs typeface="Courier New" panose="02070309020205020404" pitchFamily="49" charset="0"/>
              </a:rPr>
              <a:t>menu1= menu1.getMenuItems</a:t>
            </a:r>
            <a:r>
              <a:rPr lang="en-US" sz="1600" dirty="0">
                <a:latin typeface="Courier New" panose="02070309020205020404" pitchFamily="49" charset="0"/>
                <a:cs typeface="Courier New" panose="02070309020205020404" pitchFamily="49" charset="0"/>
              </a:rPr>
              <a:t>();</a:t>
            </a:r>
          </a:p>
          <a:p>
            <a:r>
              <a:rPr lang="en-US" sz="1600" dirty="0" smtClean="0">
                <a:latin typeface="Courier New" panose="02070309020205020404" pitchFamily="49" charset="0"/>
                <a:cs typeface="Courier New" panose="02070309020205020404" pitchFamily="49" charset="0"/>
              </a:rPr>
              <a:t>Menu2 </a:t>
            </a:r>
            <a:r>
              <a:rPr lang="en-US" sz="1600" dirty="0" err="1" smtClean="0">
                <a:latin typeface="Courier New" panose="02070309020205020404" pitchFamily="49" charset="0"/>
                <a:cs typeface="Courier New" panose="02070309020205020404" pitchFamily="49" charset="0"/>
              </a:rPr>
              <a:t>menu2</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new </a:t>
            </a:r>
            <a:r>
              <a:rPr lang="en-US" sz="1600" dirty="0" smtClean="0">
                <a:latin typeface="Courier New" panose="02070309020205020404" pitchFamily="49" charset="0"/>
                <a:cs typeface="Courier New" panose="02070309020205020404" pitchFamily="49" charset="0"/>
              </a:rPr>
              <a:t>menu2();</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MenuItem</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menu2= menu2.getMenuItems</a:t>
            </a:r>
            <a:r>
              <a:rPr lang="en-US" sz="1600" dirty="0">
                <a:latin typeface="Courier New" panose="02070309020205020404" pitchFamily="49" charset="0"/>
                <a:cs typeface="Courier New" panose="02070309020205020404" pitchFamily="49" charset="0"/>
              </a:rPr>
              <a:t>();</a:t>
            </a:r>
          </a:p>
          <a:p>
            <a:endParaRPr lang="en-US" sz="1600" dirty="0" smtClean="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for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MenuItem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menuItem</a:t>
            </a:r>
            <a:r>
              <a:rPr lang="en-US" sz="1600" dirty="0">
                <a:latin typeface="Courier New" panose="02070309020205020404" pitchFamily="49" charset="0"/>
                <a:cs typeface="Courier New" panose="02070309020205020404" pitchFamily="49" charset="0"/>
              </a:rPr>
              <a:t> : menu1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menuItem.getName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("\t\t" + </a:t>
            </a:r>
            <a:r>
              <a:rPr lang="en-US" sz="1600" dirty="0" err="1">
                <a:latin typeface="Courier New" panose="02070309020205020404" pitchFamily="49" charset="0"/>
                <a:cs typeface="Courier New" panose="02070309020205020404" pitchFamily="49" charset="0"/>
              </a:rPr>
              <a:t>menuItem.getPrice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("\t" + </a:t>
            </a:r>
            <a:r>
              <a:rPr lang="en-US" sz="1600" dirty="0" err="1">
                <a:latin typeface="Courier New" panose="02070309020205020404" pitchFamily="49" charset="0"/>
                <a:cs typeface="Courier New" panose="02070309020205020404" pitchFamily="49" charset="0"/>
              </a:rPr>
              <a:t>menuItem.getDescription</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MenuItem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menuItem</a:t>
            </a:r>
            <a:r>
              <a:rPr lang="en-US" sz="1600" dirty="0">
                <a:latin typeface="Courier New" panose="02070309020205020404" pitchFamily="49" charset="0"/>
                <a:cs typeface="Courier New" panose="02070309020205020404" pitchFamily="49" charset="0"/>
              </a:rPr>
              <a:t> : menu2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menuItem.getName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("\t\t" + </a:t>
            </a:r>
            <a:r>
              <a:rPr lang="en-US" sz="1600" dirty="0" err="1">
                <a:latin typeface="Courier New" panose="02070309020205020404" pitchFamily="49" charset="0"/>
                <a:cs typeface="Courier New" panose="02070309020205020404" pitchFamily="49" charset="0"/>
              </a:rPr>
              <a:t>menuItem.getPrice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("\t" + </a:t>
            </a:r>
            <a:r>
              <a:rPr lang="en-US" sz="1600" dirty="0" err="1">
                <a:latin typeface="Courier New" panose="02070309020205020404" pitchFamily="49" charset="0"/>
                <a:cs typeface="Courier New" panose="02070309020205020404" pitchFamily="49" charset="0"/>
              </a:rPr>
              <a:t>menuItem.getDescription</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954329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Encapsulating the iteration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841648"/>
          </a:xfrm>
        </p:spPr>
        <p:txBody>
          <a:bodyPr/>
          <a:lstStyle/>
          <a:p>
            <a:r>
              <a:rPr lang="en-US" dirty="0"/>
              <a:t>To iterate through the </a:t>
            </a:r>
            <a:r>
              <a:rPr lang="en-US" dirty="0" smtClean="0"/>
              <a:t>menu1 items </a:t>
            </a:r>
            <a:r>
              <a:rPr lang="en-US" dirty="0"/>
              <a:t>we use the size() and get() </a:t>
            </a:r>
            <a:r>
              <a:rPr lang="en-US" dirty="0" smtClean="0"/>
              <a:t>methods </a:t>
            </a:r>
            <a:r>
              <a:rPr lang="en-US" dirty="0"/>
              <a:t>on the </a:t>
            </a:r>
            <a:r>
              <a:rPr lang="en-US" dirty="0" err="1"/>
              <a:t>ArrayList</a:t>
            </a:r>
            <a:r>
              <a:rPr lang="en-US" dirty="0"/>
              <a:t>:</a:t>
            </a:r>
          </a:p>
        </p:txBody>
      </p:sp>
      <p:sp>
        <p:nvSpPr>
          <p:cNvPr id="6" name="Rettangolo 5"/>
          <p:cNvSpPr/>
          <p:nvPr/>
        </p:nvSpPr>
        <p:spPr>
          <a:xfrm>
            <a:off x="683568" y="2060848"/>
            <a:ext cx="6480720" cy="738664"/>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breakfastItems.size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breakfastItems.get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
        <p:nvSpPr>
          <p:cNvPr id="7" name="Segnaposto contenuto 4"/>
          <p:cNvSpPr txBox="1">
            <a:spLocks/>
          </p:cNvSpPr>
          <p:nvPr/>
        </p:nvSpPr>
        <p:spPr>
          <a:xfrm>
            <a:off x="467544" y="2856800"/>
            <a:ext cx="8229600" cy="841648"/>
          </a:xfrm>
          <a:prstGeom prst="rect">
            <a:avLst/>
          </a:prstGeom>
        </p:spPr>
        <p:txBody>
          <a:bodyPr vert="horz">
            <a:normAutofit/>
          </a:bodyPr>
          <a:lstStyle>
            <a:lvl1pPr marL="274320" indent="-274320" algn="l" rtl="0" eaLnBrk="1" latinLnBrk="0" hangingPunct="1">
              <a:lnSpc>
                <a:spcPct val="100000"/>
              </a:lnSpc>
              <a:spcBef>
                <a:spcPts val="1200"/>
              </a:spcBef>
              <a:spcAft>
                <a:spcPts val="600"/>
              </a:spcAft>
              <a:buClr>
                <a:schemeClr val="accent1"/>
              </a:buClr>
              <a:buSzPct val="76000"/>
              <a:buFont typeface="Wingdings 3"/>
              <a:buChar char=""/>
              <a:defRPr kumimoji="0" sz="2000" kern="1200">
                <a:solidFill>
                  <a:schemeClr val="tx1"/>
                </a:solidFill>
                <a:latin typeface="Trebuchet MS" pitchFamily="34" charset="0"/>
                <a:ea typeface="+mn-ea"/>
                <a:cs typeface="+mn-cs"/>
              </a:defRPr>
            </a:lvl1pPr>
            <a:lvl2pPr marL="548640" indent="-274320" algn="l" rtl="0" eaLnBrk="1" latinLnBrk="0" hangingPunct="1">
              <a:lnSpc>
                <a:spcPct val="100000"/>
              </a:lnSpc>
              <a:spcBef>
                <a:spcPts val="600"/>
              </a:spcBef>
              <a:spcAft>
                <a:spcPts val="600"/>
              </a:spcAft>
              <a:buClr>
                <a:schemeClr val="accent2"/>
              </a:buClr>
              <a:buSzPct val="76000"/>
              <a:buFont typeface="Wingdings 3"/>
              <a:buChar char=""/>
              <a:defRPr kumimoji="0" sz="1800" kern="1200">
                <a:solidFill>
                  <a:schemeClr val="tx2"/>
                </a:solidFill>
                <a:latin typeface="Trebuchet MS" pitchFamily="34" charset="0"/>
                <a:ea typeface="+mn-ea"/>
                <a:cs typeface="+mn-cs"/>
              </a:defRPr>
            </a:lvl2pPr>
            <a:lvl3pPr marL="822960" indent="-228600" algn="l" rtl="0" eaLnBrk="1" latinLnBrk="0" hangingPunct="1">
              <a:lnSpc>
                <a:spcPct val="100000"/>
              </a:lnSpc>
              <a:spcBef>
                <a:spcPts val="600"/>
              </a:spcBef>
              <a:spcAft>
                <a:spcPts val="600"/>
              </a:spcAft>
              <a:buClr>
                <a:schemeClr val="bg1">
                  <a:shade val="50000"/>
                </a:schemeClr>
              </a:buClr>
              <a:buSzPct val="76000"/>
              <a:buFont typeface="Wingdings 3"/>
              <a:buChar char=""/>
              <a:defRPr kumimoji="0" sz="1600" kern="1200">
                <a:solidFill>
                  <a:schemeClr val="tx1"/>
                </a:solidFill>
                <a:latin typeface="Trebuchet MS" pitchFamily="34" charset="0"/>
                <a:ea typeface="+mn-ea"/>
                <a:cs typeface="+mn-cs"/>
              </a:defRPr>
            </a:lvl3pPr>
            <a:lvl4pPr marL="1097280" indent="-228600" algn="l" rtl="0" eaLnBrk="1" latinLnBrk="0" hangingPunct="1">
              <a:lnSpc>
                <a:spcPct val="100000"/>
              </a:lnSpc>
              <a:spcBef>
                <a:spcPts val="600"/>
              </a:spcBef>
              <a:spcAft>
                <a:spcPts val="600"/>
              </a:spcAft>
              <a:buClr>
                <a:schemeClr val="accent2">
                  <a:shade val="75000"/>
                </a:schemeClr>
              </a:buClr>
              <a:buSzPct val="70000"/>
              <a:buFont typeface="Wingdings"/>
              <a:buChar char=""/>
              <a:defRPr kumimoji="0" sz="1600" kern="1200">
                <a:solidFill>
                  <a:schemeClr val="tx1"/>
                </a:solidFill>
                <a:latin typeface="Trebuchet MS" pitchFamily="34" charset="0"/>
                <a:ea typeface="+mn-ea"/>
                <a:cs typeface="+mn-cs"/>
              </a:defRPr>
            </a:lvl4pPr>
            <a:lvl5pPr marL="1371600" indent="-228600" algn="l" rtl="0" eaLnBrk="1" latinLnBrk="0" hangingPunct="1">
              <a:lnSpc>
                <a:spcPct val="100000"/>
              </a:lnSpc>
              <a:spcBef>
                <a:spcPts val="600"/>
              </a:spcBef>
              <a:spcAft>
                <a:spcPts val="600"/>
              </a:spcAft>
              <a:buClr>
                <a:schemeClr val="accent2"/>
              </a:buClr>
              <a:buSzPct val="70000"/>
              <a:buFont typeface="Wingdings"/>
              <a:buChar char=""/>
              <a:defRPr kumimoji="0" sz="1600" kern="1200">
                <a:solidFill>
                  <a:schemeClr val="tx1"/>
                </a:solidFill>
                <a:latin typeface="Trebuchet MS"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To iterate through the menu2 items we </a:t>
            </a:r>
            <a:r>
              <a:rPr lang="en-US" dirty="0"/>
              <a:t>use we use the Array length field </a:t>
            </a:r>
            <a:r>
              <a:rPr lang="en-US" dirty="0" smtClean="0"/>
              <a:t>and the </a:t>
            </a:r>
            <a:r>
              <a:rPr lang="en-US" dirty="0"/>
              <a:t>array subscript notation on the </a:t>
            </a:r>
            <a:r>
              <a:rPr lang="en-US" dirty="0" err="1"/>
              <a:t>MenuItem</a:t>
            </a:r>
            <a:r>
              <a:rPr lang="en-US" dirty="0"/>
              <a:t> Array:</a:t>
            </a:r>
          </a:p>
        </p:txBody>
      </p:sp>
      <p:sp>
        <p:nvSpPr>
          <p:cNvPr id="8" name="Rettangolo 7"/>
          <p:cNvSpPr/>
          <p:nvPr/>
        </p:nvSpPr>
        <p:spPr>
          <a:xfrm>
            <a:off x="683568" y="3698448"/>
            <a:ext cx="6480720" cy="738664"/>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lunchItems.length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lunchItems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
        <p:nvSpPr>
          <p:cNvPr id="9" name="Segnaposto contenuto 4"/>
          <p:cNvSpPr txBox="1">
            <a:spLocks/>
          </p:cNvSpPr>
          <p:nvPr/>
        </p:nvSpPr>
        <p:spPr>
          <a:xfrm>
            <a:off x="467544" y="4387552"/>
            <a:ext cx="8229600" cy="841648"/>
          </a:xfrm>
          <a:prstGeom prst="rect">
            <a:avLst/>
          </a:prstGeom>
        </p:spPr>
        <p:txBody>
          <a:bodyPr vert="horz">
            <a:normAutofit/>
          </a:bodyPr>
          <a:lstStyle>
            <a:lvl1pPr marL="274320" indent="-274320" algn="l" rtl="0" eaLnBrk="1" latinLnBrk="0" hangingPunct="1">
              <a:lnSpc>
                <a:spcPct val="100000"/>
              </a:lnSpc>
              <a:spcBef>
                <a:spcPts val="1200"/>
              </a:spcBef>
              <a:spcAft>
                <a:spcPts val="600"/>
              </a:spcAft>
              <a:buClr>
                <a:schemeClr val="accent1"/>
              </a:buClr>
              <a:buSzPct val="76000"/>
              <a:buFont typeface="Wingdings 3"/>
              <a:buChar char=""/>
              <a:defRPr kumimoji="0" sz="2000" kern="1200">
                <a:solidFill>
                  <a:schemeClr val="tx1"/>
                </a:solidFill>
                <a:latin typeface="Trebuchet MS" pitchFamily="34" charset="0"/>
                <a:ea typeface="+mn-ea"/>
                <a:cs typeface="+mn-cs"/>
              </a:defRPr>
            </a:lvl1pPr>
            <a:lvl2pPr marL="548640" indent="-274320" algn="l" rtl="0" eaLnBrk="1" latinLnBrk="0" hangingPunct="1">
              <a:lnSpc>
                <a:spcPct val="100000"/>
              </a:lnSpc>
              <a:spcBef>
                <a:spcPts val="600"/>
              </a:spcBef>
              <a:spcAft>
                <a:spcPts val="600"/>
              </a:spcAft>
              <a:buClr>
                <a:schemeClr val="accent2"/>
              </a:buClr>
              <a:buSzPct val="76000"/>
              <a:buFont typeface="Wingdings 3"/>
              <a:buChar char=""/>
              <a:defRPr kumimoji="0" sz="1800" kern="1200">
                <a:solidFill>
                  <a:schemeClr val="tx2"/>
                </a:solidFill>
                <a:latin typeface="Trebuchet MS" pitchFamily="34" charset="0"/>
                <a:ea typeface="+mn-ea"/>
                <a:cs typeface="+mn-cs"/>
              </a:defRPr>
            </a:lvl2pPr>
            <a:lvl3pPr marL="822960" indent="-228600" algn="l" rtl="0" eaLnBrk="1" latinLnBrk="0" hangingPunct="1">
              <a:lnSpc>
                <a:spcPct val="100000"/>
              </a:lnSpc>
              <a:spcBef>
                <a:spcPts val="600"/>
              </a:spcBef>
              <a:spcAft>
                <a:spcPts val="600"/>
              </a:spcAft>
              <a:buClr>
                <a:schemeClr val="bg1">
                  <a:shade val="50000"/>
                </a:schemeClr>
              </a:buClr>
              <a:buSzPct val="76000"/>
              <a:buFont typeface="Wingdings 3"/>
              <a:buChar char=""/>
              <a:defRPr kumimoji="0" sz="1600" kern="1200">
                <a:solidFill>
                  <a:schemeClr val="tx1"/>
                </a:solidFill>
                <a:latin typeface="Trebuchet MS" pitchFamily="34" charset="0"/>
                <a:ea typeface="+mn-ea"/>
                <a:cs typeface="+mn-cs"/>
              </a:defRPr>
            </a:lvl3pPr>
            <a:lvl4pPr marL="1097280" indent="-228600" algn="l" rtl="0" eaLnBrk="1" latinLnBrk="0" hangingPunct="1">
              <a:lnSpc>
                <a:spcPct val="100000"/>
              </a:lnSpc>
              <a:spcBef>
                <a:spcPts val="600"/>
              </a:spcBef>
              <a:spcAft>
                <a:spcPts val="600"/>
              </a:spcAft>
              <a:buClr>
                <a:schemeClr val="accent2">
                  <a:shade val="75000"/>
                </a:schemeClr>
              </a:buClr>
              <a:buSzPct val="70000"/>
              <a:buFont typeface="Wingdings"/>
              <a:buChar char=""/>
              <a:defRPr kumimoji="0" sz="1600" kern="1200">
                <a:solidFill>
                  <a:schemeClr val="tx1"/>
                </a:solidFill>
                <a:latin typeface="Trebuchet MS" pitchFamily="34" charset="0"/>
                <a:ea typeface="+mn-ea"/>
                <a:cs typeface="+mn-cs"/>
              </a:defRPr>
            </a:lvl4pPr>
            <a:lvl5pPr marL="1371600" indent="-228600" algn="l" rtl="0" eaLnBrk="1" latinLnBrk="0" hangingPunct="1">
              <a:lnSpc>
                <a:spcPct val="100000"/>
              </a:lnSpc>
              <a:spcBef>
                <a:spcPts val="600"/>
              </a:spcBef>
              <a:spcAft>
                <a:spcPts val="600"/>
              </a:spcAft>
              <a:buClr>
                <a:schemeClr val="accent2"/>
              </a:buClr>
              <a:buSzPct val="70000"/>
              <a:buFont typeface="Wingdings"/>
              <a:buChar char=""/>
              <a:defRPr kumimoji="0" sz="1600" kern="1200">
                <a:solidFill>
                  <a:schemeClr val="tx1"/>
                </a:solidFill>
                <a:latin typeface="Trebuchet MS"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What </a:t>
            </a:r>
            <a:r>
              <a:rPr lang="en-US" dirty="0"/>
              <a:t>if we create an object, let’s call it an Iterator, </a:t>
            </a:r>
            <a:r>
              <a:rPr lang="en-US" dirty="0" smtClean="0"/>
              <a:t> that </a:t>
            </a:r>
            <a:r>
              <a:rPr lang="en-US" dirty="0"/>
              <a:t>encapsulates the way we iterate through a </a:t>
            </a:r>
            <a:r>
              <a:rPr lang="en-US" dirty="0" smtClean="0"/>
              <a:t>collection </a:t>
            </a:r>
            <a:r>
              <a:rPr lang="en-US" dirty="0"/>
              <a:t>of </a:t>
            </a:r>
            <a:r>
              <a:rPr lang="en-US" dirty="0" smtClean="0"/>
              <a:t>objects?</a:t>
            </a:r>
            <a:endParaRPr lang="en-US" dirty="0"/>
          </a:p>
        </p:txBody>
      </p:sp>
      <p:sp>
        <p:nvSpPr>
          <p:cNvPr id="10" name="Rettangolo 9"/>
          <p:cNvSpPr/>
          <p:nvPr/>
        </p:nvSpPr>
        <p:spPr>
          <a:xfrm>
            <a:off x="755576" y="5138608"/>
            <a:ext cx="6480720" cy="954107"/>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Iterator </a:t>
            </a:r>
            <a:r>
              <a:rPr lang="en-US" sz="1400" dirty="0" err="1">
                <a:latin typeface="Courier New" panose="02070309020205020404" pitchFamily="49" charset="0"/>
                <a:cs typeface="Courier New" panose="02070309020205020404" pitchFamily="49" charset="0"/>
              </a:rPr>
              <a:t>iterator</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menu1.createIterator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while (</a:t>
            </a:r>
            <a:r>
              <a:rPr lang="en-US" sz="1400" dirty="0" err="1">
                <a:latin typeface="Courier New" panose="02070309020205020404" pitchFamily="49" charset="0"/>
                <a:cs typeface="Courier New" panose="02070309020205020404" pitchFamily="49" charset="0"/>
              </a:rPr>
              <a:t>iterator.hasNext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iterator.next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11" name="Rettangolo 10"/>
          <p:cNvSpPr/>
          <p:nvPr/>
        </p:nvSpPr>
        <p:spPr>
          <a:xfrm>
            <a:off x="4582344" y="5908049"/>
            <a:ext cx="4114800" cy="369332"/>
          </a:xfrm>
          <a:prstGeom prst="rect">
            <a:avLst/>
          </a:prstGeom>
        </p:spPr>
        <p:txBody>
          <a:bodyPr wrap="square">
            <a:spAutoFit/>
          </a:bodyPr>
          <a:lstStyle/>
          <a:p>
            <a:r>
              <a:rPr lang="en-US" dirty="0" smtClean="0"/>
              <a:t>Both menus implement the same code!</a:t>
            </a:r>
            <a:endParaRPr lang="en-US" dirty="0"/>
          </a:p>
        </p:txBody>
      </p:sp>
    </p:spTree>
    <p:extLst>
      <p:ext uri="{BB962C8B-B14F-4D97-AF65-F5344CB8AC3E}">
        <p14:creationId xmlns:p14="http://schemas.microsoft.com/office/powerpoint/2010/main" val="22855776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Iterator </a:t>
            </a:r>
            <a:r>
              <a:rPr lang="en-US" dirty="0"/>
              <a:t>Pattern</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2780928"/>
            <a:ext cx="8229600" cy="3376032"/>
          </a:xfrm>
        </p:spPr>
        <p:txBody>
          <a:bodyPr/>
          <a:lstStyle/>
          <a:p>
            <a:r>
              <a:rPr lang="en-US" dirty="0" smtClean="0"/>
              <a:t>The </a:t>
            </a:r>
            <a:r>
              <a:rPr lang="en-US" dirty="0"/>
              <a:t>Iterator Pattern </a:t>
            </a:r>
            <a:r>
              <a:rPr lang="en-US" dirty="0" smtClean="0"/>
              <a:t>relies </a:t>
            </a:r>
            <a:r>
              <a:rPr lang="en-US" dirty="0"/>
              <a:t>on an </a:t>
            </a:r>
            <a:r>
              <a:rPr lang="en-US" dirty="0" smtClean="0"/>
              <a:t>interface </a:t>
            </a:r>
            <a:r>
              <a:rPr lang="en-US" dirty="0"/>
              <a:t>called Iterator. </a:t>
            </a:r>
            <a:endParaRPr lang="en-US" dirty="0" smtClean="0"/>
          </a:p>
          <a:p>
            <a:pPr lvl="1"/>
            <a:r>
              <a:rPr lang="en-US" dirty="0"/>
              <a:t>The </a:t>
            </a:r>
            <a:r>
              <a:rPr lang="en-US" dirty="0" err="1"/>
              <a:t>hasNext</a:t>
            </a:r>
            <a:r>
              <a:rPr lang="en-US" dirty="0"/>
              <a:t>()  method </a:t>
            </a:r>
            <a:r>
              <a:rPr lang="en-US" dirty="0" smtClean="0"/>
              <a:t>tells </a:t>
            </a:r>
            <a:r>
              <a:rPr lang="en-US" dirty="0"/>
              <a:t>us if there are </a:t>
            </a:r>
            <a:r>
              <a:rPr lang="en-US" dirty="0" smtClean="0"/>
              <a:t>more </a:t>
            </a:r>
            <a:r>
              <a:rPr lang="en-US" dirty="0"/>
              <a:t>elements </a:t>
            </a:r>
            <a:r>
              <a:rPr lang="en-US" dirty="0" smtClean="0"/>
              <a:t>to iterate.</a:t>
            </a:r>
          </a:p>
          <a:p>
            <a:pPr lvl="1"/>
            <a:r>
              <a:rPr lang="en-US" dirty="0"/>
              <a:t>The next() method </a:t>
            </a:r>
            <a:r>
              <a:rPr lang="en-US" dirty="0" smtClean="0"/>
              <a:t>returns </a:t>
            </a:r>
            <a:r>
              <a:rPr lang="en-US" dirty="0"/>
              <a:t>the next object in the aggregate</a:t>
            </a:r>
            <a:r>
              <a:rPr lang="en-US" dirty="0" smtClean="0"/>
              <a:t>.</a:t>
            </a:r>
          </a:p>
          <a:p>
            <a:r>
              <a:rPr lang="en-US" dirty="0"/>
              <a:t>we can implement Iterators </a:t>
            </a:r>
            <a:r>
              <a:rPr lang="en-US" dirty="0" smtClean="0"/>
              <a:t>for </a:t>
            </a:r>
            <a:r>
              <a:rPr lang="en-US" dirty="0"/>
              <a:t>any kind </a:t>
            </a:r>
            <a:r>
              <a:rPr lang="en-US" dirty="0" smtClean="0"/>
              <a:t>of </a:t>
            </a:r>
            <a:r>
              <a:rPr lang="en-US" dirty="0"/>
              <a:t>collection </a:t>
            </a:r>
            <a:r>
              <a:rPr lang="en-US" dirty="0" smtClean="0"/>
              <a:t>of </a:t>
            </a:r>
            <a:r>
              <a:rPr lang="en-US" dirty="0"/>
              <a:t>objects: arrays, lists, </a:t>
            </a:r>
            <a:r>
              <a:rPr lang="en-US" dirty="0" err="1"/>
              <a:t>hashmaps</a:t>
            </a:r>
            <a:r>
              <a:rPr lang="en-US" dirty="0"/>
              <a:t>, </a:t>
            </a:r>
            <a:r>
              <a:rPr lang="en-US" dirty="0" smtClean="0"/>
              <a:t>...</a:t>
            </a:r>
            <a:endParaRPr lang="en-US" dirty="0"/>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7" y="1412776"/>
            <a:ext cx="1596177" cy="1368152"/>
          </a:xfrm>
          <a:prstGeom prst="rect">
            <a:avLst/>
          </a:prstGeom>
        </p:spPr>
      </p:pic>
    </p:spTree>
    <p:extLst>
      <p:ext uri="{BB962C8B-B14F-4D97-AF65-F5344CB8AC3E}">
        <p14:creationId xmlns:p14="http://schemas.microsoft.com/office/powerpoint/2010/main" val="2594169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Programming to an interface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smtClean="0"/>
              <a:t>Programming to an implementation</a:t>
            </a:r>
          </a:p>
          <a:p>
            <a:pPr marL="274320" lvl="1" indent="0">
              <a:buNone/>
            </a:pPr>
            <a:r>
              <a:rPr lang="en-US" dirty="0" smtClean="0"/>
              <a:t>Dog d = new Dog();</a:t>
            </a:r>
          </a:p>
          <a:p>
            <a:pPr marL="274320" lvl="1" indent="0">
              <a:buNone/>
            </a:pPr>
            <a:r>
              <a:rPr lang="en-US" dirty="0" err="1" smtClean="0"/>
              <a:t>d.bark</a:t>
            </a:r>
            <a:r>
              <a:rPr lang="en-US" dirty="0" smtClean="0"/>
              <a:t>();</a:t>
            </a:r>
          </a:p>
          <a:p>
            <a:r>
              <a:rPr lang="en-US" dirty="0" smtClean="0"/>
              <a:t>Programming to an interface</a:t>
            </a:r>
          </a:p>
          <a:p>
            <a:pPr marL="274320" lvl="1" indent="0">
              <a:buNone/>
            </a:pPr>
            <a:r>
              <a:rPr lang="en-US" dirty="0" smtClean="0"/>
              <a:t>Animal </a:t>
            </a:r>
            <a:r>
              <a:rPr lang="en-US" dirty="0" err="1" smtClean="0"/>
              <a:t>animal</a:t>
            </a:r>
            <a:r>
              <a:rPr lang="en-US" dirty="0" smtClean="0"/>
              <a:t> </a:t>
            </a:r>
            <a:r>
              <a:rPr lang="en-US" dirty="0"/>
              <a:t>= new Dog();</a:t>
            </a:r>
          </a:p>
          <a:p>
            <a:pPr marL="274320" lvl="1" indent="0">
              <a:buNone/>
            </a:pPr>
            <a:r>
              <a:rPr lang="en-US" dirty="0" err="1" smtClean="0"/>
              <a:t>animal.makeSound</a:t>
            </a:r>
            <a:r>
              <a:rPr lang="en-US" dirty="0" smtClean="0"/>
              <a:t>();</a:t>
            </a:r>
            <a:endParaRPr lang="en-US" dirty="0"/>
          </a:p>
          <a:p>
            <a:endParaRPr lang="en-US" dirty="0"/>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268760"/>
            <a:ext cx="3221732" cy="320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78729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Adding an Iterator to </a:t>
            </a:r>
            <a:r>
              <a:rPr lang="en-US" dirty="0" smtClean="0"/>
              <a:t>Menu</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268760"/>
            <a:ext cx="7992888" cy="5909310"/>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interface Iterator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hasNext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Object next();</a:t>
            </a:r>
          </a:p>
          <a:p>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Menu2Iterator </a:t>
            </a:r>
            <a:r>
              <a:rPr lang="en-US" sz="1400" dirty="0">
                <a:latin typeface="Courier New" panose="02070309020205020404" pitchFamily="49" charset="0"/>
                <a:cs typeface="Courier New" panose="02070309020205020404" pitchFamily="49" charset="0"/>
              </a:rPr>
              <a:t>implements Iterator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items;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position = 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smtClean="0">
                <a:latin typeface="Courier New" panose="02070309020205020404" pitchFamily="49" charset="0"/>
                <a:cs typeface="Courier New" panose="02070309020205020404" pitchFamily="49" charset="0"/>
              </a:rPr>
              <a:t>Menu2Iterator(</a:t>
            </a:r>
            <a:r>
              <a:rPr lang="en-US" sz="1400" dirty="0" err="1" smtClean="0">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items)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this.items</a:t>
            </a:r>
            <a:r>
              <a:rPr lang="en-US" sz="1400" dirty="0">
                <a:latin typeface="Courier New" panose="02070309020205020404" pitchFamily="49" charset="0"/>
                <a:cs typeface="Courier New" panose="02070309020205020404" pitchFamily="49" charset="0"/>
              </a:rPr>
              <a:t> = items;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next()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 items[position];</a:t>
            </a:r>
          </a:p>
          <a:p>
            <a:r>
              <a:rPr lang="en-US" sz="1400" dirty="0">
                <a:latin typeface="Courier New" panose="02070309020205020404" pitchFamily="49" charset="0"/>
                <a:cs typeface="Courier New" panose="02070309020205020404" pitchFamily="49" charset="0"/>
              </a:rPr>
              <a:t>        position = position + 1;</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hasNext</a:t>
            </a:r>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if </a:t>
            </a:r>
            <a:r>
              <a:rPr lang="en-US" sz="1400" dirty="0">
                <a:latin typeface="Courier New" panose="02070309020205020404" pitchFamily="49" charset="0"/>
                <a:cs typeface="Courier New" panose="02070309020205020404" pitchFamily="49" charset="0"/>
              </a:rPr>
              <a:t>(position &gt;= </a:t>
            </a:r>
            <a:r>
              <a:rPr lang="en-US" sz="1400" dirty="0" err="1">
                <a:latin typeface="Courier New" panose="02070309020205020404" pitchFamily="49" charset="0"/>
                <a:cs typeface="Courier New" panose="02070309020205020404" pitchFamily="49" charset="0"/>
              </a:rPr>
              <a:t>items.length</a:t>
            </a:r>
            <a:r>
              <a:rPr lang="en-US" sz="1400" dirty="0">
                <a:latin typeface="Courier New" panose="02070309020205020404" pitchFamily="49" charset="0"/>
                <a:cs typeface="Courier New" panose="02070309020205020404" pitchFamily="49" charset="0"/>
              </a:rPr>
              <a:t> || items[position] == null) {</a:t>
            </a:r>
          </a:p>
          <a:p>
            <a:r>
              <a:rPr lang="en-US" sz="1400" dirty="0">
                <a:latin typeface="Courier New" panose="02070309020205020404" pitchFamily="49" charset="0"/>
                <a:cs typeface="Courier New" panose="02070309020205020404" pitchFamily="49" charset="0"/>
              </a:rPr>
              <a:t>            return false;</a:t>
            </a:r>
          </a:p>
          <a:p>
            <a:r>
              <a:rPr lang="en-US" sz="1400" dirty="0">
                <a:latin typeface="Courier New" panose="02070309020205020404" pitchFamily="49" charset="0"/>
                <a:cs typeface="Courier New" panose="02070309020205020404" pitchFamily="49" charset="0"/>
              </a:rPr>
              <a:t>        } else {</a:t>
            </a:r>
          </a:p>
          <a:p>
            <a:r>
              <a:rPr lang="en-US" sz="1400" dirty="0">
                <a:latin typeface="Courier New" panose="02070309020205020404" pitchFamily="49" charset="0"/>
                <a:cs typeface="Courier New" panose="02070309020205020404" pitchFamily="49" charset="0"/>
              </a:rPr>
              <a:t>            return true;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7478791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Refactoring Menu2 </a:t>
            </a:r>
            <a:r>
              <a:rPr lang="en-US" dirty="0"/>
              <a:t>with Iterator</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3959932" y="4581128"/>
            <a:ext cx="4737212" cy="1872208"/>
          </a:xfrm>
        </p:spPr>
        <p:txBody>
          <a:bodyPr>
            <a:normAutofit fontScale="92500" lnSpcReduction="20000"/>
          </a:bodyPr>
          <a:lstStyle/>
          <a:p>
            <a:r>
              <a:rPr lang="en-US" dirty="0"/>
              <a:t>We’re returning the Iterator interface. </a:t>
            </a:r>
            <a:endParaRPr lang="en-US" dirty="0" smtClean="0"/>
          </a:p>
          <a:p>
            <a:pPr lvl="1"/>
            <a:r>
              <a:rPr lang="en-US" dirty="0" smtClean="0"/>
              <a:t>The </a:t>
            </a:r>
            <a:r>
              <a:rPr lang="en-US" dirty="0"/>
              <a:t>client </a:t>
            </a:r>
            <a:r>
              <a:rPr lang="en-US" dirty="0" smtClean="0"/>
              <a:t>doesn’t </a:t>
            </a:r>
            <a:r>
              <a:rPr lang="en-US" dirty="0"/>
              <a:t>need to know how the </a:t>
            </a:r>
            <a:r>
              <a:rPr lang="en-US" dirty="0" err="1"/>
              <a:t>menuItems</a:t>
            </a:r>
            <a:r>
              <a:rPr lang="en-US" dirty="0"/>
              <a:t> are maintained </a:t>
            </a:r>
            <a:r>
              <a:rPr lang="en-US" dirty="0" smtClean="0"/>
              <a:t>in </a:t>
            </a:r>
            <a:r>
              <a:rPr lang="en-US" dirty="0"/>
              <a:t>the </a:t>
            </a:r>
            <a:r>
              <a:rPr lang="en-US" dirty="0" smtClean="0"/>
              <a:t>Menu</a:t>
            </a:r>
            <a:r>
              <a:rPr lang="en-US" dirty="0"/>
              <a:t>, nor does it need to know how the </a:t>
            </a:r>
            <a:r>
              <a:rPr lang="en-US" dirty="0" err="1" smtClean="0"/>
              <a:t>DinerMenuIterator</a:t>
            </a:r>
            <a:r>
              <a:rPr lang="en-US" dirty="0" smtClean="0"/>
              <a:t> </a:t>
            </a:r>
            <a:r>
              <a:rPr lang="en-US" dirty="0"/>
              <a:t>is implemented. </a:t>
            </a:r>
            <a:endParaRPr lang="en-US" dirty="0" smtClean="0"/>
          </a:p>
          <a:p>
            <a:pPr lvl="1"/>
            <a:r>
              <a:rPr lang="en-US" dirty="0" smtClean="0"/>
              <a:t>It </a:t>
            </a:r>
            <a:r>
              <a:rPr lang="en-US" dirty="0"/>
              <a:t>just needs to use </a:t>
            </a:r>
            <a:r>
              <a:rPr lang="en-US" dirty="0" smtClean="0"/>
              <a:t>the </a:t>
            </a:r>
            <a:r>
              <a:rPr lang="en-US" dirty="0"/>
              <a:t>iterators to step through the items in the menu.</a:t>
            </a:r>
          </a:p>
        </p:txBody>
      </p:sp>
      <p:sp>
        <p:nvSpPr>
          <p:cNvPr id="6" name="Rettangolo 5"/>
          <p:cNvSpPr/>
          <p:nvPr/>
        </p:nvSpPr>
        <p:spPr>
          <a:xfrm>
            <a:off x="467544" y="1196752"/>
            <a:ext cx="6984776" cy="4185761"/>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Menu2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static final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MAX_ITEMS = 6;</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numberOfItems</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constructor here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addItem</a:t>
            </a:r>
            <a:r>
              <a:rPr lang="en-US" sz="1400" dirty="0">
                <a:latin typeface="Courier New" panose="02070309020205020404" pitchFamily="49" charset="0"/>
                <a:cs typeface="Courier New" panose="02070309020205020404" pitchFamily="49" charset="0"/>
              </a:rPr>
              <a:t> here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getMenuItems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menuItems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Iterator </a:t>
            </a:r>
            <a:r>
              <a:rPr lang="en-US" sz="1400" dirty="0" err="1">
                <a:latin typeface="Courier New" panose="02070309020205020404" pitchFamily="49" charset="0"/>
                <a:cs typeface="Courier New" panose="02070309020205020404" pitchFamily="49" charset="0"/>
              </a:rPr>
              <a:t>createIterator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new </a:t>
            </a:r>
            <a:r>
              <a:rPr lang="en-US" sz="1400" dirty="0" smtClean="0">
                <a:latin typeface="Courier New" panose="02070309020205020404" pitchFamily="49" charset="0"/>
                <a:cs typeface="Courier New" panose="02070309020205020404" pitchFamily="49" charset="0"/>
              </a:rPr>
              <a:t>Menu2Iterator(</a:t>
            </a:r>
            <a:r>
              <a:rPr lang="en-US" sz="1400" dirty="0" err="1" smtClean="0">
                <a:latin typeface="Courier New" panose="02070309020205020404" pitchFamily="49" charset="0"/>
                <a:cs typeface="Courier New" panose="02070309020205020404" pitchFamily="49" charset="0"/>
              </a:rPr>
              <a:t>menuItems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other menu methods here</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0279120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Printing the Menus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340768"/>
            <a:ext cx="8208912" cy="3323987"/>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printMenu</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Iterator menu1Iterator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menu1.createIterator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Iterator menu2Iterator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menu2.createIterator</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printMenu</a:t>
            </a:r>
            <a:r>
              <a:rPr lang="en-US" sz="1400" dirty="0" smtClean="0">
                <a:latin typeface="Courier New" panose="02070309020205020404" pitchFamily="49" charset="0"/>
                <a:cs typeface="Courier New" panose="02070309020205020404" pitchFamily="49" charset="0"/>
              </a:rPr>
              <a:t>(menu1Iterator</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printMenu</a:t>
            </a:r>
            <a:r>
              <a:rPr lang="en-US" sz="1400" dirty="0" smtClean="0">
                <a:latin typeface="Courier New" panose="02070309020205020404" pitchFamily="49" charset="0"/>
                <a:cs typeface="Courier New" panose="02070309020205020404" pitchFamily="49" charset="0"/>
              </a:rPr>
              <a:t>(menu2Iterator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private void </a:t>
            </a:r>
            <a:r>
              <a:rPr lang="en-US" sz="1400" dirty="0" err="1">
                <a:latin typeface="Courier New" panose="02070309020205020404" pitchFamily="49" charset="0"/>
                <a:cs typeface="Courier New" panose="02070309020205020404" pitchFamily="49" charset="0"/>
              </a:rPr>
              <a:t>printMenu</a:t>
            </a:r>
            <a:r>
              <a:rPr lang="en-US" sz="1400" dirty="0">
                <a:latin typeface="Courier New" panose="02070309020205020404" pitchFamily="49" charset="0"/>
                <a:cs typeface="Courier New" panose="02070309020205020404" pitchFamily="49" charset="0"/>
              </a:rPr>
              <a:t>(Iterator iterator) {</a:t>
            </a:r>
          </a:p>
          <a:p>
            <a:r>
              <a:rPr lang="en-US" sz="1400" dirty="0">
                <a:latin typeface="Courier New" panose="02070309020205020404" pitchFamily="49" charset="0"/>
                <a:cs typeface="Courier New" panose="02070309020205020404" pitchFamily="49" charset="0"/>
              </a:rPr>
              <a:t>        while (</a:t>
            </a:r>
            <a:r>
              <a:rPr lang="en-US" sz="1400" dirty="0" err="1">
                <a:latin typeface="Courier New" panose="02070309020205020404" pitchFamily="49" charset="0"/>
                <a:cs typeface="Courier New" panose="02070309020205020404" pitchFamily="49" charset="0"/>
              </a:rPr>
              <a:t>iterator.hasNext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iterator.next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menuItem.getName</a:t>
            </a:r>
            <a:r>
              <a:rPr lang="en-US" sz="1400" dirty="0">
                <a:latin typeface="Courier New" panose="02070309020205020404" pitchFamily="49" charset="0"/>
                <a:cs typeface="Courier New" panose="02070309020205020404" pitchFamily="49" charset="0"/>
              </a:rPr>
              <a:t>() +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menuItem.getPrice</a:t>
            </a:r>
            <a:r>
              <a:rPr lang="en-US" sz="1400" dirty="0">
                <a:latin typeface="Courier New" panose="02070309020205020404" pitchFamily="49" charset="0"/>
                <a:cs typeface="Courier New" panose="02070309020205020404" pitchFamily="49" charset="0"/>
              </a:rPr>
              <a:t>() + " --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menuItem.getDescription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05103244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class representation</a:t>
            </a:r>
            <a:endParaRPr lang="en-US" dirty="0"/>
          </a:p>
        </p:txBody>
      </p:sp>
      <p:sp>
        <p:nvSpPr>
          <p:cNvPr id="3" name="Segnaposto piè di pagina 2"/>
          <p:cNvSpPr>
            <a:spLocks noGrp="1"/>
          </p:cNvSpPr>
          <p:nvPr>
            <p:ph type="ftr" sz="quarter" idx="11"/>
          </p:nvPr>
        </p:nvSpPr>
        <p:spPr/>
        <p:txBody>
          <a:bodyPr/>
          <a:lstStyle/>
          <a:p>
            <a:pPr algn="l"/>
            <a:endParaRPr lang="it-IT" dirty="0"/>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112" y="1443037"/>
            <a:ext cx="6581775" cy="3971925"/>
          </a:xfrm>
          <a:prstGeom prst="rect">
            <a:avLst/>
          </a:prstGeom>
        </p:spPr>
      </p:pic>
      <p:sp>
        <p:nvSpPr>
          <p:cNvPr id="7" name="Rettangolo 6"/>
          <p:cNvSpPr/>
          <p:nvPr/>
        </p:nvSpPr>
        <p:spPr>
          <a:xfrm>
            <a:off x="395536" y="5301208"/>
            <a:ext cx="5616624" cy="923330"/>
          </a:xfrm>
          <a:prstGeom prst="rect">
            <a:avLst/>
          </a:prstGeom>
        </p:spPr>
        <p:txBody>
          <a:bodyPr wrap="square">
            <a:spAutoFit/>
          </a:bodyPr>
          <a:lstStyle/>
          <a:p>
            <a:r>
              <a:rPr lang="en-US" dirty="0"/>
              <a:t>These two menus implement </a:t>
            </a:r>
            <a:r>
              <a:rPr lang="en-US" dirty="0" smtClean="0"/>
              <a:t>the same </a:t>
            </a:r>
            <a:r>
              <a:rPr lang="en-US" dirty="0"/>
              <a:t>exact set of methods, but </a:t>
            </a:r>
            <a:r>
              <a:rPr lang="en-US" dirty="0" smtClean="0"/>
              <a:t>they </a:t>
            </a:r>
            <a:r>
              <a:rPr lang="en-US" dirty="0"/>
              <a:t>aren’t implementing the same </a:t>
            </a:r>
            <a:r>
              <a:rPr lang="en-US" dirty="0" smtClean="0"/>
              <a:t>interface</a:t>
            </a:r>
            <a:r>
              <a:rPr lang="en-US" dirty="0"/>
              <a:t>. </a:t>
            </a:r>
          </a:p>
        </p:txBody>
      </p:sp>
      <p:sp>
        <p:nvSpPr>
          <p:cNvPr id="8" name="Rettangolo 7"/>
          <p:cNvSpPr/>
          <p:nvPr/>
        </p:nvSpPr>
        <p:spPr>
          <a:xfrm>
            <a:off x="5576887" y="5192032"/>
            <a:ext cx="3567113" cy="1477328"/>
          </a:xfrm>
          <a:prstGeom prst="rect">
            <a:avLst/>
          </a:prstGeom>
        </p:spPr>
        <p:txBody>
          <a:bodyPr wrap="square">
            <a:spAutoFit/>
          </a:bodyPr>
          <a:lstStyle/>
          <a:p>
            <a:r>
              <a:rPr lang="en-US" dirty="0" smtClean="0"/>
              <a:t>The iterators implement </a:t>
            </a:r>
            <a:r>
              <a:rPr lang="en-US" dirty="0"/>
              <a:t>the new </a:t>
            </a:r>
            <a:r>
              <a:rPr lang="en-US" dirty="0" err="1"/>
              <a:t>createIterator</a:t>
            </a:r>
            <a:r>
              <a:rPr lang="en-US" dirty="0"/>
              <a:t>() </a:t>
            </a:r>
            <a:r>
              <a:rPr lang="en-US" dirty="0" smtClean="0"/>
              <a:t> method</a:t>
            </a:r>
            <a:r>
              <a:rPr lang="en-US" dirty="0"/>
              <a:t>; they are responsible for creating </a:t>
            </a:r>
            <a:r>
              <a:rPr lang="en-US" dirty="0" smtClean="0"/>
              <a:t> the </a:t>
            </a:r>
            <a:r>
              <a:rPr lang="en-US" dirty="0"/>
              <a:t>iterator for their respective menu </a:t>
            </a:r>
            <a:r>
              <a:rPr lang="en-US" dirty="0" smtClean="0"/>
              <a:t> items</a:t>
            </a:r>
            <a:r>
              <a:rPr lang="en-US" dirty="0"/>
              <a:t>’ implementations.</a:t>
            </a:r>
          </a:p>
        </p:txBody>
      </p:sp>
      <p:sp>
        <p:nvSpPr>
          <p:cNvPr id="9" name="Rettangolo 8"/>
          <p:cNvSpPr/>
          <p:nvPr/>
        </p:nvSpPr>
        <p:spPr>
          <a:xfrm>
            <a:off x="1115616" y="1196752"/>
            <a:ext cx="6694083" cy="646331"/>
          </a:xfrm>
          <a:prstGeom prst="rect">
            <a:avLst/>
          </a:prstGeom>
        </p:spPr>
        <p:txBody>
          <a:bodyPr wrap="square">
            <a:spAutoFit/>
          </a:bodyPr>
          <a:lstStyle/>
          <a:p>
            <a:r>
              <a:rPr lang="en-US" dirty="0" smtClean="0"/>
              <a:t>The Manager doesn’t </a:t>
            </a:r>
            <a:r>
              <a:rPr lang="en-US" dirty="0"/>
              <a:t>need to know if a Menu is </a:t>
            </a:r>
            <a:r>
              <a:rPr lang="en-US" dirty="0" smtClean="0"/>
              <a:t>implemented </a:t>
            </a:r>
            <a:r>
              <a:rPr lang="en-US" dirty="0"/>
              <a:t>with an Array, an </a:t>
            </a:r>
            <a:r>
              <a:rPr lang="en-US" dirty="0" err="1"/>
              <a:t>ArrayList</a:t>
            </a:r>
            <a:r>
              <a:rPr lang="en-US" dirty="0" smtClean="0"/>
              <a:t>,</a:t>
            </a:r>
            <a:endParaRPr lang="en-US" dirty="0"/>
          </a:p>
        </p:txBody>
      </p:sp>
    </p:spTree>
    <p:extLst>
      <p:ext uri="{BB962C8B-B14F-4D97-AF65-F5344CB8AC3E}">
        <p14:creationId xmlns:p14="http://schemas.microsoft.com/office/powerpoint/2010/main" val="342501774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Making improvements</a:t>
            </a:r>
            <a:br>
              <a:rPr lang="en-US" dirty="0" smtClean="0"/>
            </a:br>
            <a:r>
              <a:rPr lang="en-US" dirty="0" smtClean="0"/>
              <a:t>using the Java Iterator Interface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2636912"/>
            <a:ext cx="8229600" cy="3520048"/>
          </a:xfrm>
        </p:spPr>
        <p:txBody>
          <a:bodyPr>
            <a:normAutofit fontScale="92500"/>
          </a:bodyPr>
          <a:lstStyle/>
          <a:p>
            <a:r>
              <a:rPr lang="en-US" dirty="0" smtClean="0"/>
              <a:t>The Java </a:t>
            </a:r>
            <a:r>
              <a:rPr lang="en-US" dirty="0"/>
              <a:t>Iterator interface looks just </a:t>
            </a:r>
            <a:r>
              <a:rPr lang="en-US" dirty="0" smtClean="0"/>
              <a:t>similar to the previous </a:t>
            </a:r>
            <a:r>
              <a:rPr lang="en-US" dirty="0"/>
              <a:t>definition</a:t>
            </a:r>
            <a:r>
              <a:rPr lang="en-US" dirty="0" smtClean="0"/>
              <a:t>.</a:t>
            </a:r>
          </a:p>
          <a:p>
            <a:pPr lvl="1"/>
            <a:r>
              <a:rPr lang="en-US" dirty="0" smtClean="0"/>
              <a:t>There is an </a:t>
            </a:r>
            <a:r>
              <a:rPr lang="en-US" dirty="0"/>
              <a:t>additional method that allows us to remove the last item returned </a:t>
            </a:r>
            <a:r>
              <a:rPr lang="en-US" dirty="0" smtClean="0"/>
              <a:t>by </a:t>
            </a:r>
            <a:r>
              <a:rPr lang="en-US" dirty="0"/>
              <a:t>the next() method from the aggregate</a:t>
            </a:r>
            <a:r>
              <a:rPr lang="en-US" dirty="0" smtClean="0"/>
              <a:t>.</a:t>
            </a:r>
          </a:p>
          <a:p>
            <a:pPr lvl="1"/>
            <a:r>
              <a:rPr lang="en-US" dirty="0" smtClean="0"/>
              <a:t>The </a:t>
            </a:r>
            <a:r>
              <a:rPr lang="en-US" dirty="0"/>
              <a:t>remove() method is considered optional. </a:t>
            </a:r>
            <a:endParaRPr lang="en-US" dirty="0" smtClean="0"/>
          </a:p>
          <a:p>
            <a:pPr lvl="2"/>
            <a:r>
              <a:rPr lang="en-US" dirty="0" smtClean="0"/>
              <a:t>You </a:t>
            </a:r>
            <a:r>
              <a:rPr lang="en-US" dirty="0"/>
              <a:t>don’t </a:t>
            </a:r>
            <a:r>
              <a:rPr lang="en-US" dirty="0" smtClean="0"/>
              <a:t> have </a:t>
            </a:r>
            <a:r>
              <a:rPr lang="en-US" dirty="0"/>
              <a:t>to provide remove functionality. </a:t>
            </a:r>
            <a:endParaRPr lang="en-US" dirty="0" smtClean="0"/>
          </a:p>
          <a:p>
            <a:pPr lvl="2"/>
            <a:r>
              <a:rPr lang="en-US" dirty="0" smtClean="0"/>
              <a:t>But</a:t>
            </a:r>
            <a:r>
              <a:rPr lang="en-US" dirty="0"/>
              <a:t>, you should provide the </a:t>
            </a:r>
            <a:r>
              <a:rPr lang="en-US" dirty="0" smtClean="0"/>
              <a:t> method </a:t>
            </a:r>
            <a:r>
              <a:rPr lang="en-US" dirty="0"/>
              <a:t>because it’s part of the Iterator interface. </a:t>
            </a:r>
            <a:endParaRPr lang="en-US" dirty="0" smtClean="0"/>
          </a:p>
          <a:p>
            <a:pPr lvl="2"/>
            <a:r>
              <a:rPr lang="en-US" dirty="0" smtClean="0"/>
              <a:t>If </a:t>
            </a:r>
            <a:r>
              <a:rPr lang="en-US" dirty="0"/>
              <a:t>you’re not going </a:t>
            </a:r>
            <a:r>
              <a:rPr lang="en-US" dirty="0" smtClean="0"/>
              <a:t>to </a:t>
            </a:r>
            <a:r>
              <a:rPr lang="en-US" dirty="0"/>
              <a:t>allow remove() in your iterator you’ll want to throw the runtime </a:t>
            </a:r>
            <a:r>
              <a:rPr lang="en-US" dirty="0" smtClean="0"/>
              <a:t>exception </a:t>
            </a:r>
            <a:r>
              <a:rPr lang="en-US" dirty="0" err="1"/>
              <a:t>java.lang.UnsupportedOperationException</a:t>
            </a:r>
            <a:r>
              <a:rPr lang="en-US" dirty="0"/>
              <a:t>. </a:t>
            </a:r>
            <a:endParaRPr lang="en-US" dirty="0" smtClean="0"/>
          </a:p>
          <a:p>
            <a:pPr lvl="2"/>
            <a:r>
              <a:rPr lang="en-US" dirty="0" smtClean="0"/>
              <a:t>This </a:t>
            </a:r>
            <a:r>
              <a:rPr lang="en-US" dirty="0"/>
              <a:t>exception may be thrown </a:t>
            </a:r>
            <a:r>
              <a:rPr lang="en-US" dirty="0" smtClean="0"/>
              <a:t>from </a:t>
            </a:r>
            <a:r>
              <a:rPr lang="en-US" dirty="0"/>
              <a:t>remove() and any client that is a good citizen will check for this </a:t>
            </a:r>
            <a:r>
              <a:rPr lang="en-US" dirty="0" smtClean="0"/>
              <a:t>exception </a:t>
            </a:r>
            <a:r>
              <a:rPr lang="en-US" dirty="0"/>
              <a:t>when calling the remove() method.</a:t>
            </a: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1340768"/>
            <a:ext cx="1656184" cy="1419586"/>
          </a:xfrm>
          <a:prstGeom prst="rect">
            <a:avLst/>
          </a:prstGeom>
        </p:spPr>
      </p:pic>
    </p:spTree>
    <p:extLst>
      <p:ext uri="{BB962C8B-B14F-4D97-AF65-F5344CB8AC3E}">
        <p14:creationId xmlns:p14="http://schemas.microsoft.com/office/powerpoint/2010/main" val="149843955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Using </a:t>
            </a:r>
            <a:r>
              <a:rPr lang="en-US" dirty="0" err="1" smtClean="0"/>
              <a:t>java.util.Iterator</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196752"/>
            <a:ext cx="8208912" cy="5693866"/>
          </a:xfrm>
          <a:prstGeom prst="rect">
            <a:avLst/>
          </a:prstGeom>
        </p:spPr>
        <p:txBody>
          <a:bodyPr wrap="square">
            <a:spAutoFit/>
          </a:bodyPr>
          <a:lstStyle/>
          <a:p>
            <a:r>
              <a:rPr lang="en-US" sz="1400" dirty="0" smtClean="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java.util.Iterator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Manager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Menu </a:t>
            </a:r>
            <a:r>
              <a:rPr lang="en-US" sz="1400" dirty="0" smtClean="0">
                <a:latin typeface="Courier New" panose="02070309020205020404" pitchFamily="49" charset="0"/>
                <a:cs typeface="Courier New" panose="02070309020205020404" pitchFamily="49" charset="0"/>
              </a:rPr>
              <a:t>Menu1;</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Menu </a:t>
            </a:r>
            <a:r>
              <a:rPr lang="en-US" sz="1400" dirty="0" smtClean="0">
                <a:latin typeface="Courier New" panose="02070309020205020404" pitchFamily="49" charset="0"/>
                <a:cs typeface="Courier New" panose="02070309020205020404" pitchFamily="49" charset="0"/>
              </a:rPr>
              <a:t>Menu2;</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smtClean="0">
                <a:latin typeface="Courier New" panose="02070309020205020404" pitchFamily="49" charset="0"/>
                <a:cs typeface="Courier New" panose="02070309020205020404" pitchFamily="49" charset="0"/>
              </a:rPr>
              <a:t>Manager(Menu menu1, </a:t>
            </a:r>
            <a:r>
              <a:rPr lang="en-US" sz="1400" dirty="0">
                <a:latin typeface="Courier New" panose="02070309020205020404" pitchFamily="49" charset="0"/>
                <a:cs typeface="Courier New" panose="02070309020205020404" pitchFamily="49" charset="0"/>
              </a:rPr>
              <a:t>Menu </a:t>
            </a:r>
            <a:r>
              <a:rPr lang="en-US" sz="1400" dirty="0" smtClean="0">
                <a:latin typeface="Courier New" panose="02070309020205020404" pitchFamily="49" charset="0"/>
                <a:cs typeface="Courier New" panose="02070309020205020404" pitchFamily="49" charset="0"/>
              </a:rPr>
              <a:t>menu2)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this</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menu1</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menu1</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this</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menu2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menu2;</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printMenu</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Iterator&lt;</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menu1Iterator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menu1.createIterator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Iterator&lt;</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menu2Iterator = menu2.createIterator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printMenu</a:t>
            </a:r>
            <a:r>
              <a:rPr lang="en-US" sz="1400" dirty="0" smtClean="0">
                <a:latin typeface="Courier New" panose="02070309020205020404" pitchFamily="49" charset="0"/>
                <a:cs typeface="Courier New" panose="02070309020205020404" pitchFamily="49" charset="0"/>
              </a:rPr>
              <a:t>(menu1Iterator);</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printMenu</a:t>
            </a:r>
            <a:r>
              <a:rPr lang="en-US" sz="1400" dirty="0" smtClean="0">
                <a:latin typeface="Courier New" panose="02070309020205020404" pitchFamily="49" charset="0"/>
                <a:cs typeface="Courier New" panose="02070309020205020404" pitchFamily="49" charset="0"/>
              </a:rPr>
              <a:t>(menu2Iterator);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private void </a:t>
            </a:r>
            <a:r>
              <a:rPr lang="en-US" sz="1400" dirty="0" err="1">
                <a:latin typeface="Courier New" panose="02070309020205020404" pitchFamily="49" charset="0"/>
                <a:cs typeface="Courier New" panose="02070309020205020404" pitchFamily="49" charset="0"/>
              </a:rPr>
              <a:t>printMenu</a:t>
            </a:r>
            <a:r>
              <a:rPr lang="en-US" sz="1400" dirty="0">
                <a:latin typeface="Courier New" panose="02070309020205020404" pitchFamily="49" charset="0"/>
                <a:cs typeface="Courier New" panose="02070309020205020404" pitchFamily="49" charset="0"/>
              </a:rPr>
              <a:t>(Iterator iterator) {</a:t>
            </a:r>
          </a:p>
          <a:p>
            <a:r>
              <a:rPr lang="en-US" sz="1400" dirty="0">
                <a:latin typeface="Courier New" panose="02070309020205020404" pitchFamily="49" charset="0"/>
                <a:cs typeface="Courier New" panose="02070309020205020404" pitchFamily="49" charset="0"/>
              </a:rPr>
              <a:t>        while (</a:t>
            </a:r>
            <a:r>
              <a:rPr lang="en-US" sz="1400" dirty="0" err="1">
                <a:latin typeface="Courier New" panose="02070309020205020404" pitchFamily="49" charset="0"/>
                <a:cs typeface="Courier New" panose="02070309020205020404" pitchFamily="49" charset="0"/>
              </a:rPr>
              <a:t>iterator.hasNext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iterator.next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menuItem.getName</a:t>
            </a:r>
            <a:r>
              <a:rPr lang="en-US" sz="1400" dirty="0">
                <a:latin typeface="Courier New" panose="02070309020205020404" pitchFamily="49" charset="0"/>
                <a:cs typeface="Courier New" panose="02070309020205020404" pitchFamily="49" charset="0"/>
              </a:rPr>
              <a:t>() +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menuItem.getPrice</a:t>
            </a:r>
            <a:r>
              <a:rPr lang="en-US" sz="1400" dirty="0">
                <a:latin typeface="Courier New" panose="02070309020205020404" pitchFamily="49" charset="0"/>
                <a:cs typeface="Courier New" panose="02070309020205020404" pitchFamily="49" charset="0"/>
              </a:rPr>
              <a:t>() + "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menuItem.getDescription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8" name="Rettangolo 7"/>
          <p:cNvSpPr/>
          <p:nvPr/>
        </p:nvSpPr>
        <p:spPr>
          <a:xfrm>
            <a:off x="504056" y="242645"/>
            <a:ext cx="4572000" cy="954107"/>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public interface Menu {</a:t>
            </a:r>
          </a:p>
          <a:p>
            <a:r>
              <a:rPr lang="en-US" sz="1400" dirty="0">
                <a:latin typeface="Courier New" panose="02070309020205020404" pitchFamily="49" charset="0"/>
                <a:cs typeface="Courier New" panose="02070309020205020404" pitchFamily="49" charset="0"/>
              </a:rPr>
              <a:t>    public Iterator&lt;</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createIterator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8539505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What is changed?</a:t>
            </a:r>
            <a:endParaRPr lang="en-US" dirty="0"/>
          </a:p>
        </p:txBody>
      </p:sp>
      <p:sp>
        <p:nvSpPr>
          <p:cNvPr id="3" name="Segnaposto piè di pagina 2"/>
          <p:cNvSpPr>
            <a:spLocks noGrp="1"/>
          </p:cNvSpPr>
          <p:nvPr>
            <p:ph type="ftr" sz="quarter" idx="11"/>
          </p:nvPr>
        </p:nvSpPr>
        <p:spPr/>
        <p:txBody>
          <a:bodyPr/>
          <a:lstStyle/>
          <a:p>
            <a:pPr algn="l"/>
            <a:endParaRPr lang="it-IT" dirty="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393" y="1690687"/>
            <a:ext cx="6657975" cy="3476625"/>
          </a:xfrm>
          <a:prstGeom prst="rect">
            <a:avLst/>
          </a:prstGeom>
        </p:spPr>
      </p:pic>
      <p:sp>
        <p:nvSpPr>
          <p:cNvPr id="8" name="Rettangolo 7"/>
          <p:cNvSpPr/>
          <p:nvPr/>
        </p:nvSpPr>
        <p:spPr>
          <a:xfrm>
            <a:off x="683568" y="5301208"/>
            <a:ext cx="4248472" cy="1200329"/>
          </a:xfrm>
          <a:prstGeom prst="rect">
            <a:avLst/>
          </a:prstGeom>
        </p:spPr>
        <p:txBody>
          <a:bodyPr wrap="square">
            <a:spAutoFit/>
          </a:bodyPr>
          <a:lstStyle/>
          <a:p>
            <a:r>
              <a:rPr lang="en-US" dirty="0" smtClean="0"/>
              <a:t>Both the menus now </a:t>
            </a:r>
            <a:r>
              <a:rPr lang="en-US" dirty="0"/>
              <a:t>implement the Menu interface, which means they need to implement the new </a:t>
            </a:r>
            <a:r>
              <a:rPr lang="en-US" dirty="0" err="1"/>
              <a:t>createIterator</a:t>
            </a:r>
            <a:r>
              <a:rPr lang="en-US" dirty="0"/>
              <a:t>() method.</a:t>
            </a:r>
          </a:p>
        </p:txBody>
      </p:sp>
      <p:sp>
        <p:nvSpPr>
          <p:cNvPr id="9" name="Rettangolo 8"/>
          <p:cNvSpPr/>
          <p:nvPr/>
        </p:nvSpPr>
        <p:spPr>
          <a:xfrm>
            <a:off x="5255568" y="5024209"/>
            <a:ext cx="3888432" cy="1477328"/>
          </a:xfrm>
          <a:prstGeom prst="rect">
            <a:avLst/>
          </a:prstGeom>
        </p:spPr>
        <p:txBody>
          <a:bodyPr wrap="square">
            <a:spAutoFit/>
          </a:bodyPr>
          <a:lstStyle/>
          <a:p>
            <a:r>
              <a:rPr lang="en-US" dirty="0" smtClean="0"/>
              <a:t>Menu1 (and 2) return a </a:t>
            </a:r>
            <a:r>
              <a:rPr lang="en-US" dirty="0" err="1" smtClean="0"/>
              <a:t>MenuIterator</a:t>
            </a:r>
            <a:r>
              <a:rPr lang="en-US" dirty="0" smtClean="0"/>
              <a:t> from </a:t>
            </a:r>
            <a:r>
              <a:rPr lang="en-US" dirty="0"/>
              <a:t>its </a:t>
            </a:r>
            <a:r>
              <a:rPr lang="en-US" dirty="0" err="1"/>
              <a:t>createIterator</a:t>
            </a:r>
            <a:r>
              <a:rPr lang="en-US" dirty="0"/>
              <a:t>() method because that’s the kind of iterator required to iterate over its Array of menu items. </a:t>
            </a:r>
          </a:p>
        </p:txBody>
      </p:sp>
      <p:sp>
        <p:nvSpPr>
          <p:cNvPr id="10" name="Rettangolo 9"/>
          <p:cNvSpPr/>
          <p:nvPr/>
        </p:nvSpPr>
        <p:spPr>
          <a:xfrm>
            <a:off x="539552" y="1124744"/>
            <a:ext cx="8496944" cy="646331"/>
          </a:xfrm>
          <a:prstGeom prst="rect">
            <a:avLst/>
          </a:prstGeom>
        </p:spPr>
        <p:txBody>
          <a:bodyPr wrap="square">
            <a:spAutoFit/>
          </a:bodyPr>
          <a:lstStyle/>
          <a:p>
            <a:r>
              <a:rPr lang="en-US" dirty="0" smtClean="0"/>
              <a:t>Manager is decoupled from </a:t>
            </a:r>
            <a:r>
              <a:rPr lang="en-US" dirty="0"/>
              <a:t>the </a:t>
            </a:r>
            <a:r>
              <a:rPr lang="en-US" dirty="0" smtClean="0"/>
              <a:t>implementation </a:t>
            </a:r>
            <a:r>
              <a:rPr lang="en-US" dirty="0"/>
              <a:t>of the </a:t>
            </a:r>
            <a:r>
              <a:rPr lang="en-US" dirty="0" smtClean="0"/>
              <a:t>menus: we </a:t>
            </a:r>
            <a:r>
              <a:rPr lang="en-US" dirty="0"/>
              <a:t>can use an Iterator </a:t>
            </a:r>
            <a:r>
              <a:rPr lang="en-US" dirty="0" smtClean="0"/>
              <a:t>without  having </a:t>
            </a:r>
            <a:r>
              <a:rPr lang="en-US" dirty="0"/>
              <a:t>to know about how the list of </a:t>
            </a:r>
            <a:r>
              <a:rPr lang="en-US" dirty="0" smtClean="0"/>
              <a:t>items </a:t>
            </a:r>
            <a:r>
              <a:rPr lang="en-US" dirty="0"/>
              <a:t>is implemented</a:t>
            </a:r>
          </a:p>
        </p:txBody>
      </p:sp>
    </p:spTree>
    <p:extLst>
      <p:ext uri="{BB962C8B-B14F-4D97-AF65-F5344CB8AC3E}">
        <p14:creationId xmlns:p14="http://schemas.microsoft.com/office/powerpoint/2010/main" val="248460671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Iterator Pattern defined</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The Iterator Pattern provides a way to </a:t>
            </a:r>
            <a:r>
              <a:rPr lang="en-US" dirty="0" smtClean="0"/>
              <a:t>access </a:t>
            </a:r>
            <a:r>
              <a:rPr lang="en-US" dirty="0"/>
              <a:t>the elements </a:t>
            </a:r>
            <a:r>
              <a:rPr lang="en-US" dirty="0" smtClean="0"/>
              <a:t>of </a:t>
            </a:r>
            <a:r>
              <a:rPr lang="en-US" dirty="0"/>
              <a:t>an aggregate object </a:t>
            </a:r>
            <a:r>
              <a:rPr lang="en-US" dirty="0" smtClean="0"/>
              <a:t>sequentially </a:t>
            </a:r>
            <a:r>
              <a:rPr lang="en-US" dirty="0"/>
              <a:t>without exposing its underlying </a:t>
            </a:r>
            <a:r>
              <a:rPr lang="en-US" dirty="0" smtClean="0"/>
              <a:t>representation.</a:t>
            </a:r>
          </a:p>
          <a:p>
            <a:r>
              <a:rPr lang="en-US" dirty="0"/>
              <a:t>The Iterator Pattern </a:t>
            </a:r>
            <a:r>
              <a:rPr lang="en-US" dirty="0" smtClean="0"/>
              <a:t>allows </a:t>
            </a:r>
            <a:r>
              <a:rPr lang="en-US" dirty="0"/>
              <a:t>traversal of </a:t>
            </a:r>
            <a:r>
              <a:rPr lang="en-US" dirty="0" smtClean="0"/>
              <a:t>the </a:t>
            </a:r>
            <a:r>
              <a:rPr lang="en-US" dirty="0"/>
              <a:t>elements of an </a:t>
            </a:r>
            <a:r>
              <a:rPr lang="en-US" dirty="0" smtClean="0"/>
              <a:t>aggregate </a:t>
            </a:r>
            <a:r>
              <a:rPr lang="en-US" dirty="0"/>
              <a:t>without </a:t>
            </a:r>
            <a:r>
              <a:rPr lang="en-US" dirty="0" smtClean="0"/>
              <a:t>exposing </a:t>
            </a:r>
            <a:r>
              <a:rPr lang="en-US" dirty="0"/>
              <a:t>the underlying </a:t>
            </a:r>
            <a:r>
              <a:rPr lang="en-US" dirty="0" smtClean="0"/>
              <a:t>implementation</a:t>
            </a:r>
            <a:r>
              <a:rPr lang="en-US" dirty="0"/>
              <a:t>.</a:t>
            </a:r>
          </a:p>
          <a:p>
            <a:r>
              <a:rPr lang="en-US" dirty="0"/>
              <a:t>It also places the task </a:t>
            </a:r>
            <a:r>
              <a:rPr lang="en-US" dirty="0" smtClean="0"/>
              <a:t>of </a:t>
            </a:r>
            <a:r>
              <a:rPr lang="en-US" dirty="0"/>
              <a:t>traversal on the </a:t>
            </a:r>
            <a:r>
              <a:rPr lang="en-US" dirty="0" smtClean="0"/>
              <a:t>iterator </a:t>
            </a:r>
            <a:r>
              <a:rPr lang="en-US" dirty="0"/>
              <a:t>object, not </a:t>
            </a:r>
            <a:r>
              <a:rPr lang="en-US" dirty="0" smtClean="0"/>
              <a:t>on </a:t>
            </a:r>
            <a:r>
              <a:rPr lang="en-US" dirty="0"/>
              <a:t>the aggregate, </a:t>
            </a:r>
            <a:r>
              <a:rPr lang="en-US" dirty="0" smtClean="0"/>
              <a:t>which </a:t>
            </a:r>
            <a:r>
              <a:rPr lang="en-US" dirty="0"/>
              <a:t>simplifies the </a:t>
            </a:r>
            <a:r>
              <a:rPr lang="en-US" dirty="0" smtClean="0"/>
              <a:t>aggregate </a:t>
            </a:r>
            <a:r>
              <a:rPr lang="en-US" dirty="0"/>
              <a:t>interface and </a:t>
            </a:r>
            <a:r>
              <a:rPr lang="en-US" dirty="0" smtClean="0"/>
              <a:t>implementation</a:t>
            </a:r>
            <a:r>
              <a:rPr lang="en-US" dirty="0"/>
              <a:t>, and </a:t>
            </a:r>
            <a:r>
              <a:rPr lang="en-US" dirty="0" smtClean="0"/>
              <a:t>places </a:t>
            </a:r>
            <a:r>
              <a:rPr lang="en-US" dirty="0"/>
              <a:t>the responsibility </a:t>
            </a:r>
            <a:r>
              <a:rPr lang="en-US" dirty="0" smtClean="0"/>
              <a:t>where </a:t>
            </a:r>
            <a:r>
              <a:rPr lang="en-US" dirty="0"/>
              <a:t>it should be.</a:t>
            </a:r>
          </a:p>
        </p:txBody>
      </p:sp>
    </p:spTree>
    <p:extLst>
      <p:ext uri="{BB962C8B-B14F-4D97-AF65-F5344CB8AC3E}">
        <p14:creationId xmlns:p14="http://schemas.microsoft.com/office/powerpoint/2010/main" val="369946955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Iterator Pattern </a:t>
            </a:r>
            <a:r>
              <a:rPr lang="en-US" dirty="0" smtClean="0"/>
              <a:t>defined (2)</a:t>
            </a:r>
            <a:endParaRPr lang="en-US" dirty="0"/>
          </a:p>
        </p:txBody>
      </p:sp>
      <p:sp>
        <p:nvSpPr>
          <p:cNvPr id="3" name="Segnaposto piè di pagina 2"/>
          <p:cNvSpPr>
            <a:spLocks noGrp="1"/>
          </p:cNvSpPr>
          <p:nvPr>
            <p:ph type="ftr" sz="quarter" idx="11"/>
          </p:nvPr>
        </p:nvSpPr>
        <p:spPr/>
        <p:txBody>
          <a:bodyPr/>
          <a:lstStyle/>
          <a:p>
            <a:pPr algn="l"/>
            <a:endParaRPr lang="it-IT" dirty="0"/>
          </a:p>
        </p:txBody>
      </p:sp>
      <p:pic>
        <p:nvPicPr>
          <p:cNvPr id="1026" name="Picture 2" descr="iterator design pattern's diagram">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916832"/>
            <a:ext cx="6286500" cy="3238501"/>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p:cNvSpPr/>
          <p:nvPr/>
        </p:nvSpPr>
        <p:spPr>
          <a:xfrm>
            <a:off x="539552" y="1124744"/>
            <a:ext cx="3456384" cy="923330"/>
          </a:xfrm>
          <a:prstGeom prst="rect">
            <a:avLst/>
          </a:prstGeom>
        </p:spPr>
        <p:txBody>
          <a:bodyPr wrap="square">
            <a:spAutoFit/>
          </a:bodyPr>
          <a:lstStyle/>
          <a:p>
            <a:r>
              <a:rPr lang="en-US" dirty="0" smtClean="0"/>
              <a:t>It </a:t>
            </a:r>
            <a:r>
              <a:rPr lang="en-US" dirty="0"/>
              <a:t>decouples </a:t>
            </a:r>
            <a:r>
              <a:rPr lang="en-US" dirty="0" smtClean="0"/>
              <a:t>the client </a:t>
            </a:r>
            <a:r>
              <a:rPr lang="en-US" dirty="0"/>
              <a:t>from the </a:t>
            </a:r>
            <a:r>
              <a:rPr lang="en-US" dirty="0" smtClean="0"/>
              <a:t>implementation </a:t>
            </a:r>
            <a:r>
              <a:rPr lang="en-US" dirty="0"/>
              <a:t>of </a:t>
            </a:r>
            <a:r>
              <a:rPr lang="en-US" dirty="0" smtClean="0"/>
              <a:t>the collection </a:t>
            </a:r>
            <a:r>
              <a:rPr lang="en-US" dirty="0"/>
              <a:t>of objects.</a:t>
            </a:r>
          </a:p>
        </p:txBody>
      </p:sp>
      <p:sp>
        <p:nvSpPr>
          <p:cNvPr id="7" name="Rettangolo 6"/>
          <p:cNvSpPr/>
          <p:nvPr/>
        </p:nvSpPr>
        <p:spPr>
          <a:xfrm>
            <a:off x="4860032" y="1124744"/>
            <a:ext cx="4176464" cy="923330"/>
          </a:xfrm>
          <a:prstGeom prst="rect">
            <a:avLst/>
          </a:prstGeom>
        </p:spPr>
        <p:txBody>
          <a:bodyPr wrap="square">
            <a:spAutoFit/>
          </a:bodyPr>
          <a:lstStyle/>
          <a:p>
            <a:r>
              <a:rPr lang="en-US" dirty="0"/>
              <a:t>The Iterator interface provides </a:t>
            </a:r>
            <a:r>
              <a:rPr lang="en-US" dirty="0" smtClean="0"/>
              <a:t>a </a:t>
            </a:r>
            <a:r>
              <a:rPr lang="en-US" dirty="0"/>
              <a:t>set of methods for traversing over elements of a collection. </a:t>
            </a:r>
          </a:p>
        </p:txBody>
      </p:sp>
      <p:sp>
        <p:nvSpPr>
          <p:cNvPr id="8" name="Rettangolo 7"/>
          <p:cNvSpPr/>
          <p:nvPr/>
        </p:nvSpPr>
        <p:spPr>
          <a:xfrm>
            <a:off x="538516" y="4509120"/>
            <a:ext cx="2521316" cy="1754326"/>
          </a:xfrm>
          <a:prstGeom prst="rect">
            <a:avLst/>
          </a:prstGeom>
        </p:spPr>
        <p:txBody>
          <a:bodyPr wrap="square">
            <a:spAutoFit/>
          </a:bodyPr>
          <a:lstStyle/>
          <a:p>
            <a:r>
              <a:rPr lang="en-US" dirty="0"/>
              <a:t>The </a:t>
            </a:r>
            <a:r>
              <a:rPr lang="en-US" dirty="0" err="1" smtClean="0"/>
              <a:t>ConcreteAggregate</a:t>
            </a:r>
            <a:r>
              <a:rPr lang="en-US" dirty="0" smtClean="0"/>
              <a:t> </a:t>
            </a:r>
            <a:r>
              <a:rPr lang="en-US" dirty="0"/>
              <a:t>has a collection of objects and implements the method that returns an Iterator for its collection.</a:t>
            </a:r>
          </a:p>
        </p:txBody>
      </p:sp>
      <p:sp>
        <p:nvSpPr>
          <p:cNvPr id="9" name="Rettangolo 8"/>
          <p:cNvSpPr/>
          <p:nvPr/>
        </p:nvSpPr>
        <p:spPr>
          <a:xfrm>
            <a:off x="3563888" y="5155333"/>
            <a:ext cx="4572000" cy="923330"/>
          </a:xfrm>
          <a:prstGeom prst="rect">
            <a:avLst/>
          </a:prstGeom>
        </p:spPr>
        <p:txBody>
          <a:bodyPr>
            <a:spAutoFit/>
          </a:bodyPr>
          <a:lstStyle/>
          <a:p>
            <a:r>
              <a:rPr lang="en-US" dirty="0"/>
              <a:t>Each </a:t>
            </a:r>
            <a:r>
              <a:rPr lang="en-US" dirty="0" err="1"/>
              <a:t>ConcreteAggregate</a:t>
            </a:r>
            <a:r>
              <a:rPr lang="en-US" dirty="0"/>
              <a:t> is responsible for instantiating a </a:t>
            </a:r>
            <a:r>
              <a:rPr lang="en-US" dirty="0" err="1"/>
              <a:t>ConcreteIterator</a:t>
            </a:r>
            <a:r>
              <a:rPr lang="en-US" dirty="0"/>
              <a:t> that can iterate over its collection of objects.</a:t>
            </a:r>
          </a:p>
        </p:txBody>
      </p:sp>
    </p:spTree>
    <p:extLst>
      <p:ext uri="{BB962C8B-B14F-4D97-AF65-F5344CB8AC3E}">
        <p14:creationId xmlns:p14="http://schemas.microsoft.com/office/powerpoint/2010/main" val="47925198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Single Responsibility</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lnSpcReduction="10000"/>
          </a:bodyPr>
          <a:lstStyle/>
          <a:p>
            <a:r>
              <a:rPr lang="en-US" dirty="0"/>
              <a:t>Design </a:t>
            </a:r>
            <a:r>
              <a:rPr lang="en-US" dirty="0" smtClean="0"/>
              <a:t>Principle: A </a:t>
            </a:r>
            <a:r>
              <a:rPr lang="en-US" dirty="0"/>
              <a:t>class should have </a:t>
            </a:r>
            <a:r>
              <a:rPr lang="en-US" dirty="0" smtClean="0"/>
              <a:t>only </a:t>
            </a:r>
            <a:r>
              <a:rPr lang="en-US" dirty="0"/>
              <a:t>one </a:t>
            </a:r>
            <a:r>
              <a:rPr lang="en-US" dirty="0" smtClean="0"/>
              <a:t>reason </a:t>
            </a:r>
            <a:r>
              <a:rPr lang="en-US" dirty="0"/>
              <a:t>to change</a:t>
            </a:r>
            <a:r>
              <a:rPr lang="en-US" dirty="0" smtClean="0"/>
              <a:t>.</a:t>
            </a:r>
          </a:p>
          <a:p>
            <a:pPr lvl="1"/>
            <a:r>
              <a:rPr lang="en-US" dirty="0"/>
              <a:t>Every responsibility of </a:t>
            </a:r>
            <a:r>
              <a:rPr lang="en-US" dirty="0" smtClean="0"/>
              <a:t>a </a:t>
            </a:r>
            <a:r>
              <a:rPr lang="en-US" dirty="0"/>
              <a:t>class is an area of </a:t>
            </a:r>
            <a:r>
              <a:rPr lang="en-US" dirty="0" smtClean="0"/>
              <a:t>potential </a:t>
            </a:r>
            <a:r>
              <a:rPr lang="en-US" dirty="0"/>
              <a:t>change.  </a:t>
            </a:r>
            <a:endParaRPr lang="en-US" dirty="0" smtClean="0"/>
          </a:p>
          <a:p>
            <a:pPr lvl="1"/>
            <a:r>
              <a:rPr lang="en-US" dirty="0" smtClean="0"/>
              <a:t>More than </a:t>
            </a:r>
            <a:r>
              <a:rPr lang="en-US" dirty="0"/>
              <a:t>one responsibility </a:t>
            </a:r>
            <a:r>
              <a:rPr lang="en-US" dirty="0" smtClean="0"/>
              <a:t>means </a:t>
            </a:r>
            <a:r>
              <a:rPr lang="en-US" dirty="0"/>
              <a:t>more than one area </a:t>
            </a:r>
            <a:r>
              <a:rPr lang="en-US" dirty="0" smtClean="0"/>
              <a:t>of </a:t>
            </a:r>
            <a:r>
              <a:rPr lang="en-US" dirty="0"/>
              <a:t>change. </a:t>
            </a:r>
            <a:endParaRPr lang="en-US" dirty="0" smtClean="0"/>
          </a:p>
          <a:p>
            <a:r>
              <a:rPr lang="en-US" dirty="0"/>
              <a:t>What </a:t>
            </a:r>
            <a:r>
              <a:rPr lang="en-US" dirty="0" smtClean="0"/>
              <a:t>if </a:t>
            </a:r>
            <a:r>
              <a:rPr lang="en-US" dirty="0"/>
              <a:t>we allowed our aggregates to implement their internal </a:t>
            </a:r>
            <a:r>
              <a:rPr lang="en-US" dirty="0" smtClean="0"/>
              <a:t>collections </a:t>
            </a:r>
            <a:r>
              <a:rPr lang="en-US" dirty="0"/>
              <a:t>and related operations AND the iteration methods? </a:t>
            </a:r>
            <a:endParaRPr lang="en-US" dirty="0" smtClean="0"/>
          </a:p>
          <a:p>
            <a:pPr lvl="1"/>
            <a:r>
              <a:rPr lang="en-US" dirty="0" smtClean="0"/>
              <a:t>The </a:t>
            </a:r>
            <a:r>
              <a:rPr lang="en-US" dirty="0"/>
              <a:t>can change </a:t>
            </a:r>
            <a:r>
              <a:rPr lang="en-US" dirty="0" smtClean="0"/>
              <a:t>if </a:t>
            </a:r>
            <a:r>
              <a:rPr lang="en-US" dirty="0"/>
              <a:t>the collection changes in some </a:t>
            </a:r>
            <a:r>
              <a:rPr lang="en-US" dirty="0" smtClean="0"/>
              <a:t>way</a:t>
            </a:r>
            <a:r>
              <a:rPr lang="en-US" dirty="0"/>
              <a:t>, and </a:t>
            </a:r>
            <a:r>
              <a:rPr lang="en-US" dirty="0" smtClean="0"/>
              <a:t>if </a:t>
            </a:r>
            <a:r>
              <a:rPr lang="en-US" dirty="0"/>
              <a:t>the way we iterate changes</a:t>
            </a:r>
            <a:r>
              <a:rPr lang="en-US" dirty="0" smtClean="0"/>
              <a:t>.</a:t>
            </a:r>
          </a:p>
          <a:p>
            <a:r>
              <a:rPr lang="en-US" dirty="0"/>
              <a:t>Cohesion is </a:t>
            </a:r>
            <a:r>
              <a:rPr lang="en-US" dirty="0" smtClean="0"/>
              <a:t>the </a:t>
            </a:r>
            <a:r>
              <a:rPr lang="en-US" dirty="0"/>
              <a:t>term </a:t>
            </a:r>
            <a:r>
              <a:rPr lang="en-US" dirty="0" smtClean="0"/>
              <a:t>used </a:t>
            </a:r>
            <a:r>
              <a:rPr lang="en-US" dirty="0"/>
              <a:t>as a measure of </a:t>
            </a:r>
            <a:r>
              <a:rPr lang="en-US" dirty="0" smtClean="0"/>
              <a:t>how </a:t>
            </a:r>
            <a:r>
              <a:rPr lang="en-US" dirty="0"/>
              <a:t>closely a class or a </a:t>
            </a:r>
            <a:r>
              <a:rPr lang="en-US" dirty="0" smtClean="0"/>
              <a:t>module </a:t>
            </a:r>
            <a:r>
              <a:rPr lang="en-US" dirty="0"/>
              <a:t>supports a single </a:t>
            </a:r>
            <a:r>
              <a:rPr lang="en-US" dirty="0" smtClean="0"/>
              <a:t>purpose </a:t>
            </a:r>
            <a:r>
              <a:rPr lang="en-US" dirty="0"/>
              <a:t>or responsibility. </a:t>
            </a:r>
            <a:endParaRPr lang="en-US" dirty="0" smtClean="0"/>
          </a:p>
          <a:p>
            <a:pPr lvl="1"/>
            <a:r>
              <a:rPr lang="en-US" dirty="0"/>
              <a:t>Cohesion is a more general concept </a:t>
            </a:r>
            <a:r>
              <a:rPr lang="en-US" dirty="0" smtClean="0"/>
              <a:t>than </a:t>
            </a:r>
            <a:r>
              <a:rPr lang="en-US" dirty="0"/>
              <a:t>the Single Responsibility </a:t>
            </a:r>
            <a:r>
              <a:rPr lang="en-US" dirty="0" smtClean="0"/>
              <a:t>Principle</a:t>
            </a:r>
          </a:p>
          <a:p>
            <a:pPr lvl="1"/>
            <a:r>
              <a:rPr lang="en-US" dirty="0" smtClean="0"/>
              <a:t>Classes </a:t>
            </a:r>
            <a:r>
              <a:rPr lang="en-US" dirty="0"/>
              <a:t>that adhere to the principle </a:t>
            </a:r>
            <a:r>
              <a:rPr lang="en-US" dirty="0" smtClean="0"/>
              <a:t>tend </a:t>
            </a:r>
            <a:r>
              <a:rPr lang="en-US" dirty="0"/>
              <a:t>to have high cohesion and are </a:t>
            </a:r>
            <a:r>
              <a:rPr lang="en-US" dirty="0" smtClean="0"/>
              <a:t>more </a:t>
            </a:r>
            <a:r>
              <a:rPr lang="en-US" dirty="0"/>
              <a:t>maintainable than classes that </a:t>
            </a:r>
            <a:r>
              <a:rPr lang="en-US" dirty="0" smtClean="0"/>
              <a:t>take </a:t>
            </a:r>
            <a:r>
              <a:rPr lang="en-US" dirty="0"/>
              <a:t>on multiple responsibilities and </a:t>
            </a:r>
            <a:r>
              <a:rPr lang="en-US" dirty="0" smtClean="0"/>
              <a:t>have </a:t>
            </a:r>
            <a:r>
              <a:rPr lang="en-US" dirty="0"/>
              <a:t>low cohesion.</a:t>
            </a:r>
          </a:p>
        </p:txBody>
      </p:sp>
    </p:spTree>
    <p:extLst>
      <p:ext uri="{BB962C8B-B14F-4D97-AF65-F5344CB8AC3E}">
        <p14:creationId xmlns:p14="http://schemas.microsoft.com/office/powerpoint/2010/main" val="2842371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Implementing </a:t>
            </a:r>
            <a:r>
              <a:rPr lang="en-US" dirty="0" err="1" smtClean="0"/>
              <a:t>FightBehavior</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4655324"/>
            <a:ext cx="8229600" cy="1726004"/>
          </a:xfrm>
        </p:spPr>
        <p:txBody>
          <a:bodyPr>
            <a:normAutofit fontScale="85000" lnSpcReduction="10000"/>
          </a:bodyPr>
          <a:lstStyle/>
          <a:p>
            <a:r>
              <a:rPr lang="en-US" dirty="0" smtClean="0"/>
              <a:t>The method fight() implements the specific task for the specific behavior.</a:t>
            </a:r>
          </a:p>
          <a:p>
            <a:r>
              <a:rPr lang="en-US" dirty="0"/>
              <a:t>With this design, other types of objects </a:t>
            </a:r>
            <a:r>
              <a:rPr lang="en-US" dirty="0" smtClean="0"/>
              <a:t>can reuse the behaviors </a:t>
            </a:r>
            <a:r>
              <a:rPr lang="en-US" dirty="0"/>
              <a:t>because </a:t>
            </a:r>
            <a:r>
              <a:rPr lang="en-US" dirty="0" smtClean="0"/>
              <a:t> they </a:t>
            </a:r>
            <a:r>
              <a:rPr lang="en-US" dirty="0"/>
              <a:t>are no longer hidden away </a:t>
            </a:r>
            <a:r>
              <a:rPr lang="en-US" dirty="0" smtClean="0"/>
              <a:t>in the </a:t>
            </a:r>
            <a:r>
              <a:rPr lang="en-US" dirty="0"/>
              <a:t>C</a:t>
            </a:r>
            <a:r>
              <a:rPr lang="en-US" dirty="0" smtClean="0"/>
              <a:t>haracter classes</a:t>
            </a:r>
          </a:p>
          <a:p>
            <a:r>
              <a:rPr lang="en-US" dirty="0"/>
              <a:t>W</a:t>
            </a:r>
            <a:r>
              <a:rPr lang="en-US" dirty="0" smtClean="0"/>
              <a:t>e </a:t>
            </a:r>
            <a:r>
              <a:rPr lang="en-US" dirty="0"/>
              <a:t>can add new behaviors without </a:t>
            </a:r>
            <a:r>
              <a:rPr lang="en-US" dirty="0" smtClean="0"/>
              <a:t>modifying </a:t>
            </a:r>
            <a:r>
              <a:rPr lang="en-US" dirty="0"/>
              <a:t>any of our existing behavior </a:t>
            </a:r>
            <a:r>
              <a:rPr lang="en-US" dirty="0" smtClean="0"/>
              <a:t>classes </a:t>
            </a:r>
            <a:r>
              <a:rPr lang="en-US" dirty="0"/>
              <a:t>or touching any of the </a:t>
            </a:r>
            <a:r>
              <a:rPr lang="en-US" dirty="0" smtClean="0"/>
              <a:t>Character classes  that </a:t>
            </a:r>
            <a:r>
              <a:rPr lang="en-US" dirty="0"/>
              <a:t>use </a:t>
            </a:r>
            <a:r>
              <a:rPr lang="en-US" dirty="0" smtClean="0"/>
              <a:t>fight behaviors</a:t>
            </a:r>
            <a:r>
              <a:rPr lang="en-US" dirty="0"/>
              <a:t>.</a:t>
            </a: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203755"/>
            <a:ext cx="6479042" cy="3377373"/>
          </a:xfrm>
          <a:prstGeom prst="rect">
            <a:avLst/>
          </a:prstGeom>
        </p:spPr>
      </p:pic>
      <p:sp>
        <p:nvSpPr>
          <p:cNvPr id="7" name="Rettangolo 6"/>
          <p:cNvSpPr/>
          <p:nvPr/>
        </p:nvSpPr>
        <p:spPr>
          <a:xfrm>
            <a:off x="4860032" y="1124744"/>
            <a:ext cx="4248472" cy="2462213"/>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interface </a:t>
            </a:r>
            <a:r>
              <a:rPr lang="en-US" sz="1400" dirty="0" err="1" smtClean="0">
                <a:latin typeface="Courier New" panose="02070309020205020404" pitchFamily="49" charset="0"/>
                <a:cs typeface="Courier New" panose="02070309020205020404" pitchFamily="49" charset="0"/>
              </a:rPr>
              <a:t>FightBehavior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void fight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public class </a:t>
            </a:r>
            <a:r>
              <a:rPr lang="en-US" sz="1400" dirty="0" err="1" smtClean="0">
                <a:latin typeface="Courier New" panose="02070309020205020404" pitchFamily="49" charset="0"/>
                <a:cs typeface="Courier New" panose="02070309020205020404" pitchFamily="49" charset="0"/>
              </a:rPr>
              <a:t>KnifeBehavior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implements </a:t>
            </a:r>
            <a:r>
              <a:rPr lang="en-US" sz="1400" dirty="0" err="1">
                <a:latin typeface="Courier New" panose="02070309020205020404" pitchFamily="49" charset="0"/>
                <a:cs typeface="Courier New" panose="02070309020205020404" pitchFamily="49" charset="0"/>
              </a:rPr>
              <a:t>FightBehavior</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a:t>
            </a:r>
            <a:r>
              <a:rPr lang="en-US" sz="1400" dirty="0" smtClean="0">
                <a:latin typeface="Courier New" panose="02070309020205020404" pitchFamily="49" charset="0"/>
                <a:cs typeface="Courier New" panose="02070309020205020404" pitchFamily="49" charset="0"/>
              </a:rPr>
              <a:t>fight()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("I'm </a:t>
            </a:r>
            <a:r>
              <a:rPr lang="en-US" sz="1400" dirty="0" smtClean="0">
                <a:latin typeface="Courier New" panose="02070309020205020404" pitchFamily="49" charset="0"/>
                <a:cs typeface="Courier New" panose="02070309020205020404" pitchFamily="49" charset="0"/>
              </a:rPr>
              <a:t>fighting with 			a knife!!");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149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Java Iterators and Collections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417712"/>
          </a:xfrm>
        </p:spPr>
        <p:txBody>
          <a:bodyPr/>
          <a:lstStyle/>
          <a:p>
            <a:r>
              <a:rPr lang="en-US" dirty="0"/>
              <a:t>Java gives you a lot of “collection” classes that allow you to store and retrieve groups of objects.  </a:t>
            </a:r>
            <a:endParaRPr lang="en-US" dirty="0" smtClean="0"/>
          </a:p>
          <a:p>
            <a:pPr lvl="1"/>
            <a:r>
              <a:rPr lang="en-US" dirty="0" smtClean="0"/>
              <a:t>For </a:t>
            </a:r>
            <a:r>
              <a:rPr lang="en-US" dirty="0"/>
              <a:t>example, Vector and </a:t>
            </a:r>
            <a:r>
              <a:rPr lang="en-US" dirty="0" err="1"/>
              <a:t>LinkedList</a:t>
            </a:r>
            <a:r>
              <a:rPr lang="en-US" dirty="0" smtClean="0"/>
              <a:t>.</a:t>
            </a:r>
          </a:p>
          <a:p>
            <a:endParaRPr lang="en-US" dirty="0"/>
          </a:p>
        </p:txBody>
      </p:sp>
      <p:pic>
        <p:nvPicPr>
          <p:cNvPr id="2050" name="Picture 2" descr="https://encrypted-tbn0.gstatic.com/images?q=tbn:ANd9GcTa_Ws586a5IaUF2rFDmSfvfzAV9gnGk9H7tFjoftk1WmoDzE55">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564904"/>
            <a:ext cx="2944763" cy="3370512"/>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p:cNvSpPr/>
          <p:nvPr/>
        </p:nvSpPr>
        <p:spPr>
          <a:xfrm>
            <a:off x="4211960" y="2568653"/>
            <a:ext cx="4572000" cy="923330"/>
          </a:xfrm>
          <a:prstGeom prst="rect">
            <a:avLst/>
          </a:prstGeom>
        </p:spPr>
        <p:txBody>
          <a:bodyPr>
            <a:spAutoFit/>
          </a:bodyPr>
          <a:lstStyle/>
          <a:p>
            <a:r>
              <a:rPr lang="en-US" dirty="0"/>
              <a:t>The nice thing about Collections </a:t>
            </a:r>
            <a:r>
              <a:rPr lang="en-US" dirty="0" smtClean="0"/>
              <a:t>and </a:t>
            </a:r>
            <a:r>
              <a:rPr lang="en-US" dirty="0"/>
              <a:t>Iterator is that each Collection </a:t>
            </a:r>
            <a:r>
              <a:rPr lang="en-US" dirty="0" smtClean="0"/>
              <a:t>object </a:t>
            </a:r>
            <a:r>
              <a:rPr lang="en-US" dirty="0"/>
              <a:t>knows how to create its own </a:t>
            </a:r>
            <a:r>
              <a:rPr lang="en-US" dirty="0" smtClean="0"/>
              <a:t>Iterator</a:t>
            </a:r>
            <a:r>
              <a:rPr lang="en-US" dirty="0"/>
              <a:t>. </a:t>
            </a:r>
          </a:p>
        </p:txBody>
      </p:sp>
    </p:spTree>
    <p:extLst>
      <p:ext uri="{BB962C8B-B14F-4D97-AF65-F5344CB8AC3E}">
        <p14:creationId xmlns:p14="http://schemas.microsoft.com/office/powerpoint/2010/main" val="225008792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Adding another menu</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196752"/>
            <a:ext cx="8280920" cy="5047536"/>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Menu3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HashMap</a:t>
            </a:r>
            <a:r>
              <a:rPr lang="en-US" sz="1400" dirty="0">
                <a:latin typeface="Courier New" panose="02070309020205020404" pitchFamily="49" charset="0"/>
                <a:cs typeface="Courier New" panose="02070309020205020404" pitchFamily="49" charset="0"/>
              </a:rPr>
              <a:t>&lt;String,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menuItems</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HashMap</a:t>
            </a:r>
            <a:r>
              <a:rPr lang="en-US" sz="1400" dirty="0">
                <a:latin typeface="Courier New" panose="02070309020205020404" pitchFamily="49" charset="0"/>
                <a:cs typeface="Courier New" panose="02070309020205020404" pitchFamily="49" charset="0"/>
              </a:rPr>
              <a:t>&lt;String,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smtClean="0">
                <a:latin typeface="Courier New" panose="02070309020205020404" pitchFamily="49" charset="0"/>
                <a:cs typeface="Courier New" panose="02070309020205020404" pitchFamily="49" charset="0"/>
              </a:rPr>
              <a:t>CafeMenu3()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addItem</a:t>
            </a:r>
            <a:r>
              <a:rPr lang="en-US" sz="1400" dirty="0">
                <a:latin typeface="Courier New" panose="02070309020205020404" pitchFamily="49" charset="0"/>
                <a:cs typeface="Courier New" panose="02070309020205020404" pitchFamily="49" charset="0"/>
              </a:rPr>
              <a:t>("Veggie Burger and Air </a:t>
            </a:r>
            <a:r>
              <a:rPr lang="en-US" sz="1400" dirty="0" err="1">
                <a:latin typeface="Courier New" panose="02070309020205020404" pitchFamily="49" charset="0"/>
                <a:cs typeface="Courier New" panose="02070309020205020404" pitchFamily="49" charset="0"/>
              </a:rPr>
              <a:t>Fries</a:t>
            </a:r>
            <a:r>
              <a:rPr lang="en-US" sz="1400" dirty="0" err="1" smtClean="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Veggie</a:t>
            </a:r>
            <a:r>
              <a:rPr lang="en-US" sz="1400" dirty="0">
                <a:latin typeface="Courier New" panose="02070309020205020404" pitchFamily="49" charset="0"/>
                <a:cs typeface="Courier New" panose="02070309020205020404" pitchFamily="49" charset="0"/>
              </a:rPr>
              <a:t> burger on a whole wheat bun, lettuce, tomato, and </a:t>
            </a:r>
            <a:r>
              <a:rPr lang="en-US" sz="1400" dirty="0" err="1">
                <a:latin typeface="Courier New" panose="02070309020205020404" pitchFamily="49" charset="0"/>
                <a:cs typeface="Courier New" panose="02070309020205020404" pitchFamily="49" charset="0"/>
              </a:rPr>
              <a:t>fries</a:t>
            </a:r>
            <a:r>
              <a:rPr lang="en-US" sz="1400" dirty="0" err="1" smtClean="0">
                <a:latin typeface="Courier New" panose="02070309020205020404" pitchFamily="49" charset="0"/>
                <a:cs typeface="Courier New" panose="02070309020205020404" pitchFamily="49" charset="0"/>
              </a:rPr>
              <a:t>",true</a:t>
            </a:r>
            <a:r>
              <a:rPr lang="en-US" sz="1400" dirty="0">
                <a:latin typeface="Courier New" panose="02070309020205020404" pitchFamily="49" charset="0"/>
                <a:cs typeface="Courier New" panose="02070309020205020404" pitchFamily="49" charset="0"/>
              </a:rPr>
              <a:t>, 3.99);</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addItem</a:t>
            </a:r>
            <a:r>
              <a:rPr lang="en-US" sz="1400" dirty="0">
                <a:latin typeface="Courier New" panose="02070309020205020404" pitchFamily="49" charset="0"/>
                <a:cs typeface="Courier New" panose="02070309020205020404" pitchFamily="49" charset="0"/>
              </a:rPr>
              <a:t>("Soup of the </a:t>
            </a:r>
            <a:r>
              <a:rPr lang="en-US" sz="1400" dirty="0" err="1">
                <a:latin typeface="Courier New" panose="02070309020205020404" pitchFamily="49" charset="0"/>
                <a:cs typeface="Courier New" panose="02070309020205020404" pitchFamily="49" charset="0"/>
              </a:rPr>
              <a:t>day</a:t>
            </a:r>
            <a:r>
              <a:rPr lang="en-US" sz="1400" dirty="0" err="1" smtClean="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a:t>
            </a:r>
            <a:r>
              <a:rPr lang="en-US" sz="1400" dirty="0">
                <a:latin typeface="Courier New" panose="02070309020205020404" pitchFamily="49" charset="0"/>
                <a:cs typeface="Courier New" panose="02070309020205020404" pitchFamily="49" charset="0"/>
              </a:rPr>
              <a:t> cup of the soup of the day, with a side </a:t>
            </a:r>
            <a:r>
              <a:rPr lang="en-US" sz="1400" dirty="0" err="1">
                <a:latin typeface="Courier New" panose="02070309020205020404" pitchFamily="49" charset="0"/>
                <a:cs typeface="Courier New" panose="02070309020205020404" pitchFamily="49" charset="0"/>
              </a:rPr>
              <a:t>salad</a:t>
            </a:r>
            <a:r>
              <a:rPr lang="en-US" sz="1400" dirty="0" err="1" smtClean="0">
                <a:latin typeface="Courier New" panose="02070309020205020404" pitchFamily="49" charset="0"/>
                <a:cs typeface="Courier New" panose="02070309020205020404" pitchFamily="49" charset="0"/>
              </a:rPr>
              <a:t>",false</a:t>
            </a:r>
            <a:r>
              <a:rPr lang="en-US" sz="1400" dirty="0">
                <a:latin typeface="Courier New" panose="02070309020205020404" pitchFamily="49" charset="0"/>
                <a:cs typeface="Courier New" panose="02070309020205020404" pitchFamily="49" charset="0"/>
              </a:rPr>
              <a:t>, 3.69);</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addItem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Burrito</a:t>
            </a:r>
            <a:r>
              <a:rPr lang="en-US" sz="1400" dirty="0" err="1" smtClean="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a:t>
            </a:r>
            <a:r>
              <a:rPr lang="en-US" sz="1400" dirty="0">
                <a:latin typeface="Courier New" panose="02070309020205020404" pitchFamily="49" charset="0"/>
                <a:cs typeface="Courier New" panose="02070309020205020404" pitchFamily="49" charset="0"/>
              </a:rPr>
              <a:t> large burrito, with whole pinto beans, salsa, </a:t>
            </a:r>
            <a:r>
              <a:rPr lang="en-US" sz="1400" dirty="0" err="1">
                <a:latin typeface="Courier New" panose="02070309020205020404" pitchFamily="49" charset="0"/>
                <a:cs typeface="Courier New" panose="02070309020205020404" pitchFamily="49" charset="0"/>
              </a:rPr>
              <a:t>guacamole</a:t>
            </a:r>
            <a:r>
              <a:rPr lang="en-US" sz="1400" dirty="0" err="1" smtClean="0">
                <a:latin typeface="Courier New" panose="02070309020205020404" pitchFamily="49" charset="0"/>
                <a:cs typeface="Courier New" panose="02070309020205020404" pitchFamily="49" charset="0"/>
              </a:rPr>
              <a:t>",true</a:t>
            </a:r>
            <a:r>
              <a:rPr lang="en-US" sz="1400" dirty="0">
                <a:latin typeface="Courier New" panose="02070309020205020404" pitchFamily="49" charset="0"/>
                <a:cs typeface="Courier New" panose="02070309020205020404" pitchFamily="49" charset="0"/>
              </a:rPr>
              <a:t>, 4.29);</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addItem</a:t>
            </a:r>
            <a:r>
              <a:rPr lang="en-US" sz="1400" dirty="0">
                <a:latin typeface="Courier New" panose="02070309020205020404" pitchFamily="49" charset="0"/>
                <a:cs typeface="Courier New" panose="02070309020205020404" pitchFamily="49" charset="0"/>
              </a:rPr>
              <a:t>(String name, String description,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vegetarian, double price) </a:t>
            </a: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MenuItem</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(name, description, vegetarian, </a:t>
            </a:r>
            <a:r>
              <a:rPr lang="en-US" sz="1400" dirty="0" smtClean="0">
                <a:latin typeface="Courier New" panose="02070309020205020404" pitchFamily="49" charset="0"/>
                <a:cs typeface="Courier New" panose="02070309020205020404" pitchFamily="49" charset="0"/>
              </a:rPr>
              <a:t>price</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menuItems.put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menuItem.getName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Map&lt;String,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getItems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menuItems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621962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Adapting the menu</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5661248"/>
            <a:ext cx="8229600" cy="495712"/>
          </a:xfrm>
        </p:spPr>
        <p:txBody>
          <a:bodyPr/>
          <a:lstStyle/>
          <a:p>
            <a:r>
              <a:rPr lang="en-US" dirty="0" smtClean="0"/>
              <a:t>x</a:t>
            </a:r>
            <a:endParaRPr lang="en-US" dirty="0"/>
          </a:p>
        </p:txBody>
      </p:sp>
      <p:sp>
        <p:nvSpPr>
          <p:cNvPr id="7" name="Rettangolo 6"/>
          <p:cNvSpPr/>
          <p:nvPr/>
        </p:nvSpPr>
        <p:spPr>
          <a:xfrm>
            <a:off x="467544" y="1189776"/>
            <a:ext cx="8208912" cy="4616648"/>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CafeMenu</a:t>
            </a:r>
            <a:r>
              <a:rPr lang="en-US" sz="1400" dirty="0">
                <a:latin typeface="Courier New" panose="02070309020205020404" pitchFamily="49" charset="0"/>
                <a:cs typeface="Courier New" panose="02070309020205020404" pitchFamily="49" charset="0"/>
              </a:rPr>
              <a:t> implements Menu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HashMap</a:t>
            </a:r>
            <a:r>
              <a:rPr lang="en-US" sz="1400" dirty="0">
                <a:latin typeface="Courier New" panose="02070309020205020404" pitchFamily="49" charset="0"/>
                <a:cs typeface="Courier New" panose="02070309020205020404" pitchFamily="49" charset="0"/>
              </a:rPr>
              <a:t>&lt;String,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menuItems</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HashMap</a:t>
            </a:r>
            <a:r>
              <a:rPr lang="en-US" sz="1400" dirty="0">
                <a:latin typeface="Courier New" panose="02070309020205020404" pitchFamily="49" charset="0"/>
                <a:cs typeface="Courier New" panose="02070309020205020404" pitchFamily="49" charset="0"/>
              </a:rPr>
              <a:t>&lt;String,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CafeMenu</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constructor code here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addItem</a:t>
            </a:r>
            <a:r>
              <a:rPr lang="en-US" sz="1400" dirty="0">
                <a:latin typeface="Courier New" panose="02070309020205020404" pitchFamily="49" charset="0"/>
                <a:cs typeface="Courier New" panose="02070309020205020404" pitchFamily="49" charset="0"/>
              </a:rPr>
              <a:t>(String name, String description,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vegetarian, double price)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MenuItem</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(name, description, </a:t>
            </a:r>
            <a:r>
              <a:rPr lang="en-US" sz="1400" dirty="0" err="1" smtClean="0">
                <a:latin typeface="Courier New" panose="02070309020205020404" pitchFamily="49" charset="0"/>
                <a:cs typeface="Courier New" panose="02070309020205020404" pitchFamily="49" charset="0"/>
              </a:rPr>
              <a:t>vegetarian,price</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menuItems.put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menuItem.getName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strike="sngStrike" dirty="0">
                <a:latin typeface="Courier New" panose="02070309020205020404" pitchFamily="49" charset="0"/>
                <a:cs typeface="Courier New" panose="02070309020205020404" pitchFamily="49" charset="0"/>
              </a:rPr>
              <a:t>public Map&lt;String, </a:t>
            </a:r>
            <a:r>
              <a:rPr lang="en-US" sz="1400" strike="sngStrike" dirty="0" err="1">
                <a:latin typeface="Courier New" panose="02070309020205020404" pitchFamily="49" charset="0"/>
                <a:cs typeface="Courier New" panose="02070309020205020404" pitchFamily="49" charset="0"/>
              </a:rPr>
              <a:t>MenuItem</a:t>
            </a:r>
            <a:r>
              <a:rPr lang="en-US" sz="1400" strike="sngStrike" dirty="0">
                <a:latin typeface="Courier New" panose="02070309020205020404" pitchFamily="49" charset="0"/>
                <a:cs typeface="Courier New" panose="02070309020205020404" pitchFamily="49" charset="0"/>
              </a:rPr>
              <a:t>&gt; </a:t>
            </a:r>
            <a:r>
              <a:rPr lang="en-US" sz="1400" strike="sngStrike" dirty="0" err="1">
                <a:latin typeface="Courier New" panose="02070309020205020404" pitchFamily="49" charset="0"/>
                <a:cs typeface="Courier New" panose="02070309020205020404" pitchFamily="49" charset="0"/>
              </a:rPr>
              <a:t>getItems</a:t>
            </a:r>
            <a:r>
              <a:rPr lang="en-US" sz="1400" strike="sngStrike"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strike="sngStrike" dirty="0">
                <a:latin typeface="Courier New" panose="02070309020205020404" pitchFamily="49" charset="0"/>
                <a:cs typeface="Courier New" panose="02070309020205020404" pitchFamily="49" charset="0"/>
              </a:rPr>
              <a:t>return </a:t>
            </a:r>
            <a:r>
              <a:rPr lang="en-US" sz="1400" strike="sngStrike" dirty="0" err="1">
                <a:latin typeface="Courier New" panose="02070309020205020404" pitchFamily="49" charset="0"/>
                <a:cs typeface="Courier New" panose="02070309020205020404" pitchFamily="49" charset="0"/>
              </a:rPr>
              <a:t>menuItems</a:t>
            </a:r>
            <a:r>
              <a:rPr lang="en-US" sz="1400" strike="sngStrike"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strike="sngStrike"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Iterator&lt;</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createIterator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menuItems.values</a:t>
            </a:r>
            <a:r>
              <a:rPr lang="en-US" sz="1400" dirty="0">
                <a:latin typeface="Courier New" panose="02070309020205020404" pitchFamily="49" charset="0"/>
                <a:cs typeface="Courier New" panose="02070309020205020404" pitchFamily="49" charset="0"/>
              </a:rPr>
              <a:t>().iterator();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0256910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Adding </a:t>
            </a:r>
            <a:r>
              <a:rPr lang="en-US" dirty="0" smtClean="0"/>
              <a:t>Menu3 </a:t>
            </a:r>
            <a:r>
              <a:rPr lang="en-US" dirty="0"/>
              <a:t>to </a:t>
            </a:r>
            <a:r>
              <a:rPr lang="en-US" dirty="0" smtClean="0"/>
              <a:t>the Manager</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196752"/>
            <a:ext cx="8208912" cy="4401205"/>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Waitress {</a:t>
            </a:r>
          </a:p>
          <a:p>
            <a:r>
              <a:rPr lang="en-US" sz="1400" dirty="0">
                <a:latin typeface="Courier New" panose="02070309020205020404" pitchFamily="49" charset="0"/>
                <a:cs typeface="Courier New" panose="02070309020205020404" pitchFamily="49" charset="0"/>
              </a:rPr>
              <a:t>    Menu </a:t>
            </a:r>
            <a:r>
              <a:rPr lang="en-US" sz="1400" dirty="0" smtClean="0">
                <a:latin typeface="Courier New" panose="02070309020205020404" pitchFamily="49" charset="0"/>
                <a:cs typeface="Courier New" panose="02070309020205020404" pitchFamily="49" charset="0"/>
              </a:rPr>
              <a:t>menu1;</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Menu </a:t>
            </a:r>
            <a:r>
              <a:rPr lang="en-US" sz="1400" dirty="0" smtClean="0">
                <a:latin typeface="Courier New" panose="02070309020205020404" pitchFamily="49" charset="0"/>
                <a:cs typeface="Courier New" panose="02070309020205020404" pitchFamily="49" charset="0"/>
              </a:rPr>
              <a:t>menu2;</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Menu </a:t>
            </a:r>
            <a:r>
              <a:rPr lang="en-US" sz="1400" dirty="0" smtClean="0">
                <a:latin typeface="Courier New" panose="02070309020205020404" pitchFamily="49" charset="0"/>
                <a:cs typeface="Courier New" panose="02070309020205020404" pitchFamily="49" charset="0"/>
              </a:rPr>
              <a:t>menu3;</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Waitress(Menu </a:t>
            </a:r>
            <a:r>
              <a:rPr lang="en-US" sz="1400" dirty="0" smtClean="0">
                <a:latin typeface="Courier New" panose="02070309020205020404" pitchFamily="49" charset="0"/>
                <a:cs typeface="Courier New" panose="02070309020205020404" pitchFamily="49" charset="0"/>
              </a:rPr>
              <a:t>menu1, </a:t>
            </a:r>
            <a:r>
              <a:rPr lang="en-US" sz="1400" dirty="0">
                <a:latin typeface="Courier New" panose="02070309020205020404" pitchFamily="49" charset="0"/>
                <a:cs typeface="Courier New" panose="02070309020205020404" pitchFamily="49" charset="0"/>
              </a:rPr>
              <a:t>Menu </a:t>
            </a:r>
            <a:r>
              <a:rPr lang="en-US" sz="1400" dirty="0" smtClean="0">
                <a:latin typeface="Courier New" panose="02070309020205020404" pitchFamily="49" charset="0"/>
                <a:cs typeface="Courier New" panose="02070309020205020404" pitchFamily="49" charset="0"/>
              </a:rPr>
              <a:t>menu2, </a:t>
            </a:r>
            <a:r>
              <a:rPr lang="en-US" sz="1400" dirty="0">
                <a:latin typeface="Courier New" panose="02070309020205020404" pitchFamily="49" charset="0"/>
                <a:cs typeface="Courier New" panose="02070309020205020404" pitchFamily="49" charset="0"/>
              </a:rPr>
              <a:t>Menu </a:t>
            </a:r>
            <a:r>
              <a:rPr lang="en-US" sz="1400" dirty="0" smtClean="0">
                <a:latin typeface="Courier New" panose="02070309020205020404" pitchFamily="49" charset="0"/>
                <a:cs typeface="Courier New" panose="02070309020205020404" pitchFamily="49" charset="0"/>
              </a:rPr>
              <a:t>menu3)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this</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menu1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menu1;</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this</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menu2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menu2;</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this</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menu3</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menu3</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printMenu</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Iterator&lt;</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menu1 = menu1.createIterator();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Iterator&lt;</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menu2= menu2.createIterator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Iterator&lt;</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menu3 = menu3 </a:t>
            </a:r>
            <a:r>
              <a:rPr lang="en-US" sz="1400" dirty="0" err="1" smtClean="0">
                <a:latin typeface="Courier New" panose="02070309020205020404" pitchFamily="49" charset="0"/>
                <a:cs typeface="Courier New" panose="02070309020205020404" pitchFamily="49" charset="0"/>
              </a:rPr>
              <a:t>createIterator</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printMenu</a:t>
            </a:r>
            <a:r>
              <a:rPr lang="en-US" sz="1400" dirty="0" smtClean="0">
                <a:latin typeface="Courier New" panose="02070309020205020404" pitchFamily="49" charset="0"/>
                <a:cs typeface="Courier New" panose="02070309020205020404" pitchFamily="49" charset="0"/>
              </a:rPr>
              <a:t>(menu1);</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printMenu</a:t>
            </a:r>
            <a:r>
              <a:rPr lang="en-US" sz="1400" dirty="0" smtClean="0">
                <a:latin typeface="Courier New" panose="02070309020205020404" pitchFamily="49" charset="0"/>
                <a:cs typeface="Courier New" panose="02070309020205020404" pitchFamily="49" charset="0"/>
              </a:rPr>
              <a:t>(menu2);</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printMenu</a:t>
            </a:r>
            <a:r>
              <a:rPr lang="en-US" sz="1400" dirty="0" smtClean="0">
                <a:latin typeface="Courier New" panose="02070309020205020404" pitchFamily="49" charset="0"/>
                <a:cs typeface="Courier New" panose="02070309020205020404" pitchFamily="49" charset="0"/>
              </a:rPr>
              <a:t>(menu3);</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6830964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Violating the “Open Closed Principle”?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smtClean="0"/>
              <a:t>Every </a:t>
            </a:r>
            <a:r>
              <a:rPr lang="en-US" dirty="0"/>
              <a:t>time we add a new menu we are going </a:t>
            </a:r>
            <a:r>
              <a:rPr lang="en-US" dirty="0" smtClean="0"/>
              <a:t>to have </a:t>
            </a:r>
            <a:r>
              <a:rPr lang="en-US" dirty="0"/>
              <a:t>to open up the </a:t>
            </a:r>
            <a:r>
              <a:rPr lang="en-US" dirty="0" smtClean="0"/>
              <a:t>Manager implementation </a:t>
            </a:r>
            <a:r>
              <a:rPr lang="en-US" dirty="0"/>
              <a:t>and add more </a:t>
            </a:r>
            <a:r>
              <a:rPr lang="en-US" dirty="0" smtClean="0"/>
              <a:t>code.</a:t>
            </a:r>
          </a:p>
          <a:p>
            <a:r>
              <a:rPr lang="en-US" dirty="0" smtClean="0"/>
              <a:t>The previous implementation </a:t>
            </a:r>
          </a:p>
          <a:p>
            <a:pPr lvl="1"/>
            <a:r>
              <a:rPr lang="en-US" dirty="0" smtClean="0"/>
              <a:t>decoupled </a:t>
            </a:r>
            <a:r>
              <a:rPr lang="en-US" dirty="0"/>
              <a:t>the menu </a:t>
            </a:r>
            <a:r>
              <a:rPr lang="en-US" dirty="0" smtClean="0"/>
              <a:t>implementation </a:t>
            </a:r>
          </a:p>
          <a:p>
            <a:pPr lvl="1"/>
            <a:r>
              <a:rPr lang="en-US" dirty="0" smtClean="0"/>
              <a:t>extracted </a:t>
            </a:r>
            <a:r>
              <a:rPr lang="en-US" dirty="0"/>
              <a:t>the iteration into an iterator. </a:t>
            </a:r>
            <a:endParaRPr lang="en-US" dirty="0" smtClean="0"/>
          </a:p>
          <a:p>
            <a:r>
              <a:rPr lang="en-US" dirty="0" smtClean="0"/>
              <a:t>The menus are handled with </a:t>
            </a:r>
            <a:r>
              <a:rPr lang="en-US" dirty="0"/>
              <a:t>separate, independent </a:t>
            </a:r>
            <a:r>
              <a:rPr lang="en-US" dirty="0" smtClean="0"/>
              <a:t>objects</a:t>
            </a:r>
          </a:p>
          <a:p>
            <a:r>
              <a:rPr lang="en-US" dirty="0" smtClean="0"/>
              <a:t>Solution</a:t>
            </a:r>
          </a:p>
          <a:p>
            <a:pPr lvl="1"/>
            <a:r>
              <a:rPr lang="en-US" dirty="0" smtClean="0"/>
              <a:t>package </a:t>
            </a:r>
            <a:r>
              <a:rPr lang="en-US" dirty="0"/>
              <a:t>the </a:t>
            </a:r>
            <a:r>
              <a:rPr lang="en-US" dirty="0" smtClean="0"/>
              <a:t>menus </a:t>
            </a:r>
            <a:r>
              <a:rPr lang="en-US" dirty="0"/>
              <a:t>up into an </a:t>
            </a:r>
            <a:r>
              <a:rPr lang="en-US" dirty="0" err="1"/>
              <a:t>ArrayList</a:t>
            </a:r>
            <a:r>
              <a:rPr lang="en-US" dirty="0"/>
              <a:t> and then </a:t>
            </a:r>
          </a:p>
          <a:p>
            <a:pPr lvl="1"/>
            <a:r>
              <a:rPr lang="en-US" dirty="0"/>
              <a:t>get its iterator to iterate through </a:t>
            </a:r>
            <a:r>
              <a:rPr lang="en-US" dirty="0" smtClean="0"/>
              <a:t>each </a:t>
            </a:r>
            <a:r>
              <a:rPr lang="en-US" dirty="0"/>
              <a:t>Menu.</a:t>
            </a:r>
          </a:p>
        </p:txBody>
      </p:sp>
    </p:spTree>
    <p:extLst>
      <p:ext uri="{BB962C8B-B14F-4D97-AF65-F5344CB8AC3E}">
        <p14:creationId xmlns:p14="http://schemas.microsoft.com/office/powerpoint/2010/main" val="246232112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Solution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340768"/>
            <a:ext cx="8208912" cy="5262979"/>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Manager{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ArrayList</a:t>
            </a:r>
            <a:r>
              <a:rPr lang="en-US" sz="1400" dirty="0">
                <a:latin typeface="Courier New" panose="02070309020205020404" pitchFamily="49" charset="0"/>
                <a:cs typeface="Courier New" panose="02070309020205020404" pitchFamily="49" charset="0"/>
              </a:rPr>
              <a:t>&lt;Menu&gt; menus;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smtClean="0">
                <a:latin typeface="Courier New" panose="02070309020205020404" pitchFamily="49" charset="0"/>
                <a:cs typeface="Courier New" panose="02070309020205020404" pitchFamily="49" charset="0"/>
              </a:rPr>
              <a:t>Manager(</a:t>
            </a:r>
            <a:r>
              <a:rPr lang="en-US" sz="1400" dirty="0" err="1" smtClean="0">
                <a:latin typeface="Courier New" panose="02070309020205020404" pitchFamily="49" charset="0"/>
                <a:cs typeface="Courier New" panose="02070309020205020404" pitchFamily="49" charset="0"/>
              </a:rPr>
              <a:t>ArrayList</a:t>
            </a:r>
            <a:r>
              <a:rPr lang="en-US" sz="1400" dirty="0" smtClean="0">
                <a:latin typeface="Courier New" panose="02070309020205020404" pitchFamily="49" charset="0"/>
                <a:cs typeface="Courier New" panose="02070309020205020404" pitchFamily="49" charset="0"/>
              </a:rPr>
              <a:t>&lt;Menu</a:t>
            </a:r>
            <a:r>
              <a:rPr lang="en-US" sz="1400" dirty="0">
                <a:latin typeface="Courier New" panose="02070309020205020404" pitchFamily="49" charset="0"/>
                <a:cs typeface="Courier New" panose="02070309020205020404" pitchFamily="49" charset="0"/>
              </a:rPr>
              <a:t>&gt; menus)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this.menus</a:t>
            </a:r>
            <a:r>
              <a:rPr lang="en-US" sz="1400" dirty="0">
                <a:latin typeface="Courier New" panose="02070309020205020404" pitchFamily="49" charset="0"/>
                <a:cs typeface="Courier New" panose="02070309020205020404" pitchFamily="49" charset="0"/>
              </a:rPr>
              <a:t> = menus;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printMenu</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Iterator&lt;Menu&gt; </a:t>
            </a:r>
            <a:r>
              <a:rPr lang="en-US" sz="1400" dirty="0" err="1">
                <a:latin typeface="Courier New" panose="02070309020205020404" pitchFamily="49" charset="0"/>
                <a:cs typeface="Courier New" panose="02070309020205020404" pitchFamily="49" charset="0"/>
              </a:rPr>
              <a:t>menuIterator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menus.iterator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while(</a:t>
            </a:r>
            <a:r>
              <a:rPr lang="en-US" sz="1400" dirty="0" err="1">
                <a:latin typeface="Courier New" panose="02070309020205020404" pitchFamily="49" charset="0"/>
                <a:cs typeface="Courier New" panose="02070309020205020404" pitchFamily="49" charset="0"/>
              </a:rPr>
              <a:t>menuIterator.hasNext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Menu </a:t>
            </a:r>
            <a:r>
              <a:rPr lang="en-US" sz="1400" dirty="0" err="1">
                <a:latin typeface="Courier New" panose="02070309020205020404" pitchFamily="49" charset="0"/>
                <a:cs typeface="Courier New" panose="02070309020205020404" pitchFamily="49" charset="0"/>
              </a:rPr>
              <a:t>menu</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menuIterator.next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printMenu</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menu.createIterator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printMenu</a:t>
            </a:r>
            <a:r>
              <a:rPr lang="en-US" sz="1400" dirty="0">
                <a:latin typeface="Courier New" panose="02070309020205020404" pitchFamily="49" charset="0"/>
                <a:cs typeface="Courier New" panose="02070309020205020404" pitchFamily="49" charset="0"/>
              </a:rPr>
              <a:t>(Iterator&lt;Menu&gt; iterator) {</a:t>
            </a:r>
          </a:p>
          <a:p>
            <a:r>
              <a:rPr lang="en-US" sz="1400" dirty="0">
                <a:latin typeface="Courier New" panose="02070309020205020404" pitchFamily="49" charset="0"/>
                <a:cs typeface="Courier New" panose="02070309020205020404" pitchFamily="49" charset="0"/>
              </a:rPr>
              <a:t>        while (</a:t>
            </a:r>
            <a:r>
              <a:rPr lang="en-US" sz="1400" dirty="0" err="1">
                <a:latin typeface="Courier New" panose="02070309020205020404" pitchFamily="49" charset="0"/>
                <a:cs typeface="Courier New" panose="02070309020205020404" pitchFamily="49" charset="0"/>
              </a:rPr>
              <a:t>iterator.hasNext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iterator.next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menuItem.getName</a:t>
            </a:r>
            <a:r>
              <a:rPr lang="en-US" sz="1400" dirty="0">
                <a:latin typeface="Courier New" panose="02070309020205020404" pitchFamily="49" charset="0"/>
                <a:cs typeface="Courier New" panose="02070309020205020404" pitchFamily="49" charset="0"/>
              </a:rPr>
              <a:t>() +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menuItem.getPrice</a:t>
            </a:r>
            <a:r>
              <a:rPr lang="en-US" sz="1400" dirty="0">
                <a:latin typeface="Courier New" panose="02070309020205020404" pitchFamily="49" charset="0"/>
                <a:cs typeface="Courier New" panose="02070309020205020404" pitchFamily="49" charset="0"/>
              </a:rPr>
              <a:t>() + "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menuItem.getDescription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3139748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And … if we want to manage sub-menus?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92500" lnSpcReduction="10000"/>
          </a:bodyPr>
          <a:lstStyle/>
          <a:p>
            <a:r>
              <a:rPr lang="en-US" dirty="0" smtClean="0"/>
              <a:t>We have rework the </a:t>
            </a:r>
            <a:r>
              <a:rPr lang="en-US" dirty="0"/>
              <a:t>implementation into something that </a:t>
            </a:r>
            <a:r>
              <a:rPr lang="en-US" dirty="0" smtClean="0"/>
              <a:t>is </a:t>
            </a:r>
            <a:r>
              <a:rPr lang="en-US" dirty="0"/>
              <a:t>general enough to work over all the menus (and now </a:t>
            </a:r>
            <a:r>
              <a:rPr lang="en-US" dirty="0" smtClean="0"/>
              <a:t>submenus). </a:t>
            </a:r>
            <a:endParaRPr lang="en-US" dirty="0"/>
          </a:p>
          <a:p>
            <a:r>
              <a:rPr lang="en-US" dirty="0" smtClean="0"/>
              <a:t>We have </a:t>
            </a:r>
            <a:r>
              <a:rPr lang="en-US" dirty="0"/>
              <a:t>reached a level </a:t>
            </a:r>
            <a:r>
              <a:rPr lang="en-US" dirty="0" smtClean="0"/>
              <a:t>of </a:t>
            </a:r>
            <a:r>
              <a:rPr lang="en-US" dirty="0"/>
              <a:t>complexity </a:t>
            </a:r>
            <a:r>
              <a:rPr lang="en-US" dirty="0" smtClean="0"/>
              <a:t>such </a:t>
            </a:r>
            <a:r>
              <a:rPr lang="en-US" dirty="0"/>
              <a:t>that </a:t>
            </a:r>
            <a:r>
              <a:rPr lang="en-US" dirty="0" smtClean="0"/>
              <a:t>if </a:t>
            </a:r>
            <a:r>
              <a:rPr lang="en-US" dirty="0"/>
              <a:t>we don’t rework the design now, we’re never </a:t>
            </a:r>
            <a:r>
              <a:rPr lang="en-US" dirty="0" smtClean="0"/>
              <a:t>going </a:t>
            </a:r>
            <a:r>
              <a:rPr lang="en-US" dirty="0"/>
              <a:t>to have a design that can accommodate </a:t>
            </a:r>
            <a:r>
              <a:rPr lang="en-US" dirty="0" smtClean="0"/>
              <a:t>further acquisitions </a:t>
            </a:r>
            <a:r>
              <a:rPr lang="en-US" dirty="0"/>
              <a:t>or </a:t>
            </a:r>
            <a:r>
              <a:rPr lang="en-US" dirty="0" smtClean="0"/>
              <a:t>submenus.</a:t>
            </a:r>
          </a:p>
          <a:p>
            <a:pPr lvl="1"/>
            <a:r>
              <a:rPr lang="en-US" dirty="0" smtClean="0"/>
              <a:t>We </a:t>
            </a:r>
            <a:r>
              <a:rPr lang="en-US" dirty="0"/>
              <a:t>need some kind </a:t>
            </a:r>
            <a:r>
              <a:rPr lang="en-US" dirty="0" smtClean="0"/>
              <a:t>of </a:t>
            </a:r>
            <a:r>
              <a:rPr lang="en-US" dirty="0"/>
              <a:t>a tree-shaped structure that </a:t>
            </a:r>
            <a:r>
              <a:rPr lang="en-US" dirty="0" smtClean="0"/>
              <a:t>will </a:t>
            </a:r>
            <a:r>
              <a:rPr lang="en-US" dirty="0"/>
              <a:t>accommodate menus, submenus, and menu </a:t>
            </a:r>
            <a:r>
              <a:rPr lang="en-US" dirty="0" smtClean="0"/>
              <a:t>items</a:t>
            </a:r>
            <a:r>
              <a:rPr lang="en-US" dirty="0"/>
              <a:t>.</a:t>
            </a:r>
          </a:p>
          <a:p>
            <a:pPr lvl="1"/>
            <a:r>
              <a:rPr lang="en-US" dirty="0" smtClean="0"/>
              <a:t>We </a:t>
            </a:r>
            <a:r>
              <a:rPr lang="en-US" dirty="0"/>
              <a:t>need to make sure we maintain a way to traverse </a:t>
            </a:r>
            <a:r>
              <a:rPr lang="en-US" dirty="0" smtClean="0"/>
              <a:t>the </a:t>
            </a:r>
            <a:r>
              <a:rPr lang="en-US" dirty="0"/>
              <a:t>items in each menu that is at least as </a:t>
            </a:r>
            <a:r>
              <a:rPr lang="en-US" dirty="0" smtClean="0"/>
              <a:t>convenient as </a:t>
            </a:r>
            <a:r>
              <a:rPr lang="en-US" dirty="0"/>
              <a:t>what we are doing now with iterators.</a:t>
            </a:r>
          </a:p>
          <a:p>
            <a:pPr lvl="1"/>
            <a:r>
              <a:rPr lang="en-US" dirty="0" smtClean="0"/>
              <a:t></a:t>
            </a:r>
            <a:r>
              <a:rPr lang="en-US" dirty="0"/>
              <a:t>We may need to traverse the items in a more f</a:t>
            </a:r>
            <a:r>
              <a:rPr lang="en-US" dirty="0" smtClean="0"/>
              <a:t>lexible manner</a:t>
            </a:r>
            <a:r>
              <a:rPr lang="en-US" dirty="0"/>
              <a:t>. </a:t>
            </a:r>
            <a:endParaRPr lang="en-US" dirty="0" smtClean="0"/>
          </a:p>
          <a:p>
            <a:pPr lvl="2"/>
            <a:r>
              <a:rPr lang="en-US" dirty="0" smtClean="0"/>
              <a:t>For </a:t>
            </a:r>
            <a:r>
              <a:rPr lang="en-US" dirty="0"/>
              <a:t>instance, we might need to iterate over </a:t>
            </a:r>
            <a:r>
              <a:rPr lang="en-US" dirty="0" smtClean="0"/>
              <a:t>only one menu</a:t>
            </a:r>
            <a:r>
              <a:rPr lang="en-US" dirty="0"/>
              <a:t>, </a:t>
            </a:r>
            <a:endParaRPr lang="en-US" dirty="0" smtClean="0"/>
          </a:p>
          <a:p>
            <a:pPr lvl="2"/>
            <a:r>
              <a:rPr lang="en-US" dirty="0" smtClean="0"/>
              <a:t>or </a:t>
            </a:r>
            <a:r>
              <a:rPr lang="en-US" dirty="0"/>
              <a:t>we might need to </a:t>
            </a:r>
            <a:r>
              <a:rPr lang="en-US" dirty="0" smtClean="0"/>
              <a:t>iterate </a:t>
            </a:r>
            <a:r>
              <a:rPr lang="en-US" dirty="0"/>
              <a:t>over </a:t>
            </a:r>
            <a:r>
              <a:rPr lang="en-US" dirty="0" smtClean="0"/>
              <a:t>an entire </a:t>
            </a:r>
            <a:r>
              <a:rPr lang="en-US" dirty="0"/>
              <a:t>menu, including the </a:t>
            </a:r>
            <a:r>
              <a:rPr lang="en-US" dirty="0" smtClean="0"/>
              <a:t>submenus.</a:t>
            </a:r>
          </a:p>
          <a:p>
            <a:r>
              <a:rPr lang="en-US" dirty="0" smtClean="0"/>
              <a:t>Because we </a:t>
            </a:r>
            <a:r>
              <a:rPr lang="en-US" dirty="0"/>
              <a:t>need to represent </a:t>
            </a:r>
            <a:r>
              <a:rPr lang="en-US" dirty="0" smtClean="0"/>
              <a:t>menus</a:t>
            </a:r>
            <a:r>
              <a:rPr lang="en-US" dirty="0"/>
              <a:t>, nested submenus and menu </a:t>
            </a:r>
            <a:r>
              <a:rPr lang="en-US" dirty="0" smtClean="0"/>
              <a:t>items</a:t>
            </a:r>
            <a:r>
              <a:rPr lang="en-US" dirty="0"/>
              <a:t>, we can naturally fit them </a:t>
            </a:r>
            <a:r>
              <a:rPr lang="en-US" dirty="0" smtClean="0"/>
              <a:t>in </a:t>
            </a:r>
            <a:r>
              <a:rPr lang="en-US" dirty="0"/>
              <a:t>a tree-like structure.</a:t>
            </a:r>
          </a:p>
        </p:txBody>
      </p:sp>
    </p:spTree>
    <p:extLst>
      <p:ext uri="{BB962C8B-B14F-4D97-AF65-F5344CB8AC3E}">
        <p14:creationId xmlns:p14="http://schemas.microsoft.com/office/powerpoint/2010/main" val="77534109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Composite Pattern defined</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The Composite Pattern allows you </a:t>
            </a:r>
            <a:r>
              <a:rPr lang="en-US" dirty="0" smtClean="0"/>
              <a:t>to </a:t>
            </a:r>
            <a:r>
              <a:rPr lang="en-US" dirty="0"/>
              <a:t>compose objects into tree structures to </a:t>
            </a:r>
            <a:r>
              <a:rPr lang="en-US" dirty="0" smtClean="0"/>
              <a:t>represent </a:t>
            </a:r>
            <a:r>
              <a:rPr lang="en-US" dirty="0"/>
              <a:t>part-whole hierarchies. Composite </a:t>
            </a:r>
            <a:r>
              <a:rPr lang="en-US" dirty="0" smtClean="0"/>
              <a:t>lets </a:t>
            </a:r>
            <a:r>
              <a:rPr lang="en-US" dirty="0"/>
              <a:t>clients treat individual objects and </a:t>
            </a:r>
            <a:r>
              <a:rPr lang="en-US" dirty="0" smtClean="0"/>
              <a:t>compositions </a:t>
            </a:r>
            <a:r>
              <a:rPr lang="en-US" dirty="0"/>
              <a:t>o objects </a:t>
            </a:r>
            <a:r>
              <a:rPr lang="en-US" dirty="0" smtClean="0"/>
              <a:t>uniformly</a:t>
            </a:r>
          </a:p>
          <a:p>
            <a:r>
              <a:rPr lang="en-US" dirty="0"/>
              <a:t>The Composite Pattern </a:t>
            </a:r>
            <a:r>
              <a:rPr lang="en-US" dirty="0" smtClean="0"/>
              <a:t>allows </a:t>
            </a:r>
            <a:r>
              <a:rPr lang="en-US" dirty="0"/>
              <a:t>us to build </a:t>
            </a:r>
            <a:r>
              <a:rPr lang="en-US" dirty="0" smtClean="0"/>
              <a:t>structures </a:t>
            </a:r>
            <a:r>
              <a:rPr lang="en-US" dirty="0"/>
              <a:t>of objects in </a:t>
            </a:r>
            <a:r>
              <a:rPr lang="en-US" dirty="0" smtClean="0"/>
              <a:t>the </a:t>
            </a:r>
            <a:r>
              <a:rPr lang="en-US" dirty="0"/>
              <a:t>form of trees that </a:t>
            </a:r>
            <a:r>
              <a:rPr lang="en-US" dirty="0" smtClean="0"/>
              <a:t>contain </a:t>
            </a:r>
            <a:r>
              <a:rPr lang="en-US" dirty="0"/>
              <a:t>both compositions </a:t>
            </a:r>
            <a:r>
              <a:rPr lang="en-US" dirty="0" smtClean="0"/>
              <a:t>of </a:t>
            </a:r>
            <a:r>
              <a:rPr lang="en-US" dirty="0"/>
              <a:t>objects and individual </a:t>
            </a:r>
            <a:r>
              <a:rPr lang="en-US" dirty="0" smtClean="0"/>
              <a:t>objects </a:t>
            </a:r>
            <a:r>
              <a:rPr lang="en-US" dirty="0"/>
              <a:t>as nodes.</a:t>
            </a:r>
          </a:p>
          <a:p>
            <a:r>
              <a:rPr lang="en-US" dirty="0"/>
              <a:t>Using a composite </a:t>
            </a:r>
            <a:r>
              <a:rPr lang="en-US" dirty="0" smtClean="0"/>
              <a:t>structure</a:t>
            </a:r>
            <a:r>
              <a:rPr lang="en-US" dirty="0"/>
              <a:t>, we can apply </a:t>
            </a:r>
            <a:r>
              <a:rPr lang="en-US" dirty="0" smtClean="0"/>
              <a:t>the </a:t>
            </a:r>
            <a:r>
              <a:rPr lang="en-US" dirty="0"/>
              <a:t>same operations over </a:t>
            </a:r>
            <a:r>
              <a:rPr lang="en-US" dirty="0" smtClean="0"/>
              <a:t>both </a:t>
            </a:r>
            <a:r>
              <a:rPr lang="en-US" dirty="0"/>
              <a:t>composites and </a:t>
            </a:r>
            <a:r>
              <a:rPr lang="en-US" dirty="0" smtClean="0"/>
              <a:t>individual </a:t>
            </a:r>
            <a:r>
              <a:rPr lang="en-US" dirty="0"/>
              <a:t>objects.  </a:t>
            </a:r>
            <a:endParaRPr lang="en-US" dirty="0" smtClean="0"/>
          </a:p>
          <a:p>
            <a:pPr lvl="1"/>
            <a:r>
              <a:rPr lang="en-US" dirty="0" smtClean="0"/>
              <a:t>In other </a:t>
            </a:r>
            <a:r>
              <a:rPr lang="en-US" dirty="0"/>
              <a:t>words, in most </a:t>
            </a:r>
            <a:r>
              <a:rPr lang="en-US" dirty="0" smtClean="0"/>
              <a:t>cases </a:t>
            </a:r>
            <a:r>
              <a:rPr lang="en-US" dirty="0"/>
              <a:t>we can ignore the </a:t>
            </a:r>
            <a:r>
              <a:rPr lang="en-US" dirty="0" smtClean="0"/>
              <a:t>differences </a:t>
            </a:r>
            <a:r>
              <a:rPr lang="en-US" dirty="0"/>
              <a:t>between </a:t>
            </a:r>
            <a:r>
              <a:rPr lang="en-US" dirty="0" smtClean="0"/>
              <a:t>compositions </a:t>
            </a:r>
            <a:r>
              <a:rPr lang="en-US" dirty="0"/>
              <a:t>of objects </a:t>
            </a:r>
            <a:r>
              <a:rPr lang="en-US" dirty="0" smtClean="0"/>
              <a:t>	and </a:t>
            </a:r>
            <a:r>
              <a:rPr lang="en-US" dirty="0"/>
              <a:t>individual objects.</a:t>
            </a:r>
          </a:p>
        </p:txBody>
      </p:sp>
    </p:spTree>
    <p:extLst>
      <p:ext uri="{BB962C8B-B14F-4D97-AF65-F5344CB8AC3E}">
        <p14:creationId xmlns:p14="http://schemas.microsoft.com/office/powerpoint/2010/main" val="221597958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UML Diagra</a:t>
            </a:r>
            <a:r>
              <a:rPr lang="en-US" dirty="0"/>
              <a:t>m</a:t>
            </a:r>
          </a:p>
        </p:txBody>
      </p:sp>
      <p:sp>
        <p:nvSpPr>
          <p:cNvPr id="3" name="Segnaposto piè di pagina 2"/>
          <p:cNvSpPr>
            <a:spLocks noGrp="1"/>
          </p:cNvSpPr>
          <p:nvPr>
            <p:ph type="ftr" sz="quarter" idx="11"/>
          </p:nvPr>
        </p:nvSpPr>
        <p:spPr/>
        <p:txBody>
          <a:bodyPr/>
          <a:lstStyle/>
          <a:p>
            <a:pPr algn="l"/>
            <a:endParaRPr lang="it-IT" dirty="0"/>
          </a:p>
        </p:txBody>
      </p:sp>
      <p:pic>
        <p:nvPicPr>
          <p:cNvPr id="3074" name="Picture 2" descr="composite_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492896"/>
            <a:ext cx="5438775" cy="2447925"/>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p:cNvSpPr/>
          <p:nvPr/>
        </p:nvSpPr>
        <p:spPr>
          <a:xfrm>
            <a:off x="3059832" y="1292567"/>
            <a:ext cx="3888432" cy="923330"/>
          </a:xfrm>
          <a:prstGeom prst="rect">
            <a:avLst/>
          </a:prstGeom>
        </p:spPr>
        <p:txBody>
          <a:bodyPr wrap="square">
            <a:spAutoFit/>
          </a:bodyPr>
          <a:lstStyle/>
          <a:p>
            <a:r>
              <a:rPr lang="en-US" dirty="0"/>
              <a:t>The Component defines an </a:t>
            </a:r>
            <a:r>
              <a:rPr lang="en-US" dirty="0" smtClean="0"/>
              <a:t>interface </a:t>
            </a:r>
            <a:r>
              <a:rPr lang="en-US" dirty="0"/>
              <a:t>for all objects in the </a:t>
            </a:r>
            <a:r>
              <a:rPr lang="en-US" dirty="0" smtClean="0"/>
              <a:t>composition</a:t>
            </a:r>
            <a:r>
              <a:rPr lang="en-US" dirty="0"/>
              <a:t>: both the composite </a:t>
            </a:r>
            <a:r>
              <a:rPr lang="en-US" dirty="0" smtClean="0"/>
              <a:t>and </a:t>
            </a:r>
            <a:r>
              <a:rPr lang="en-US" dirty="0"/>
              <a:t>the leaf nodes.</a:t>
            </a:r>
          </a:p>
        </p:txBody>
      </p:sp>
      <p:sp>
        <p:nvSpPr>
          <p:cNvPr id="7" name="Rettangolo 6"/>
          <p:cNvSpPr/>
          <p:nvPr/>
        </p:nvSpPr>
        <p:spPr>
          <a:xfrm>
            <a:off x="6877757" y="1916832"/>
            <a:ext cx="2266243" cy="1477328"/>
          </a:xfrm>
          <a:prstGeom prst="rect">
            <a:avLst/>
          </a:prstGeom>
        </p:spPr>
        <p:txBody>
          <a:bodyPr wrap="square">
            <a:spAutoFit/>
          </a:bodyPr>
          <a:lstStyle/>
          <a:p>
            <a:r>
              <a:rPr lang="en-US" dirty="0"/>
              <a:t>The Component may implement a default behavior for add(), remove(), </a:t>
            </a:r>
            <a:r>
              <a:rPr lang="en-US" dirty="0" err="1"/>
              <a:t>getChild</a:t>
            </a:r>
            <a:r>
              <a:rPr lang="en-US" dirty="0"/>
              <a:t>() and its operations.</a:t>
            </a:r>
          </a:p>
        </p:txBody>
      </p:sp>
      <p:sp>
        <p:nvSpPr>
          <p:cNvPr id="9" name="Rettangolo 8"/>
          <p:cNvSpPr/>
          <p:nvPr/>
        </p:nvSpPr>
        <p:spPr>
          <a:xfrm>
            <a:off x="461023" y="3749512"/>
            <a:ext cx="2932733" cy="1477328"/>
          </a:xfrm>
          <a:prstGeom prst="rect">
            <a:avLst/>
          </a:prstGeom>
        </p:spPr>
        <p:txBody>
          <a:bodyPr wrap="square">
            <a:spAutoFit/>
          </a:bodyPr>
          <a:lstStyle/>
          <a:p>
            <a:r>
              <a:rPr lang="en-US" dirty="0"/>
              <a:t>Note that the leaf also inherits methods like add(), remove() and </a:t>
            </a:r>
            <a:r>
              <a:rPr lang="en-US" dirty="0" err="1"/>
              <a:t>getChild</a:t>
            </a:r>
            <a:r>
              <a:rPr lang="en-US" dirty="0"/>
              <a:t>(), which don’t necessarily make a lot of sense for a leaf node. </a:t>
            </a:r>
          </a:p>
        </p:txBody>
      </p:sp>
      <p:sp>
        <p:nvSpPr>
          <p:cNvPr id="10" name="Rettangolo 9"/>
          <p:cNvSpPr/>
          <p:nvPr/>
        </p:nvSpPr>
        <p:spPr>
          <a:xfrm>
            <a:off x="3275856" y="4987867"/>
            <a:ext cx="2952328" cy="1477328"/>
          </a:xfrm>
          <a:prstGeom prst="rect">
            <a:avLst/>
          </a:prstGeom>
        </p:spPr>
        <p:txBody>
          <a:bodyPr wrap="square">
            <a:spAutoFit/>
          </a:bodyPr>
          <a:lstStyle/>
          <a:p>
            <a:r>
              <a:rPr lang="en-US" dirty="0"/>
              <a:t>A leaf defines the behavior for the elements in the composition.  It does this by implementing the operations the Composite supports.</a:t>
            </a:r>
          </a:p>
        </p:txBody>
      </p:sp>
      <p:sp>
        <p:nvSpPr>
          <p:cNvPr id="11" name="Rettangolo 10"/>
          <p:cNvSpPr/>
          <p:nvPr/>
        </p:nvSpPr>
        <p:spPr>
          <a:xfrm>
            <a:off x="6300192" y="4433869"/>
            <a:ext cx="2843808" cy="2031325"/>
          </a:xfrm>
          <a:prstGeom prst="rect">
            <a:avLst/>
          </a:prstGeom>
        </p:spPr>
        <p:txBody>
          <a:bodyPr wrap="square">
            <a:spAutoFit/>
          </a:bodyPr>
          <a:lstStyle/>
          <a:p>
            <a:r>
              <a:rPr lang="en-US" dirty="0"/>
              <a:t>The Composite </a:t>
            </a:r>
            <a:r>
              <a:rPr lang="en-US" dirty="0" smtClean="0"/>
              <a:t>also </a:t>
            </a:r>
            <a:endParaRPr lang="en-US" dirty="0"/>
          </a:p>
          <a:p>
            <a:r>
              <a:rPr lang="en-US" dirty="0"/>
              <a:t>implements the </a:t>
            </a:r>
            <a:r>
              <a:rPr lang="en-US" dirty="0" smtClean="0"/>
              <a:t>Leaf-related </a:t>
            </a:r>
            <a:r>
              <a:rPr lang="en-US" dirty="0"/>
              <a:t>operations.  </a:t>
            </a:r>
            <a:r>
              <a:rPr lang="en-US" dirty="0" smtClean="0"/>
              <a:t>Note </a:t>
            </a:r>
            <a:r>
              <a:rPr lang="en-US" dirty="0"/>
              <a:t>that some of </a:t>
            </a:r>
            <a:r>
              <a:rPr lang="en-US" dirty="0" smtClean="0"/>
              <a:t>these </a:t>
            </a:r>
            <a:r>
              <a:rPr lang="en-US" dirty="0"/>
              <a:t>may not make </a:t>
            </a:r>
            <a:r>
              <a:rPr lang="en-US" dirty="0" smtClean="0"/>
              <a:t>sense </a:t>
            </a:r>
            <a:r>
              <a:rPr lang="en-US" dirty="0"/>
              <a:t>on a Composite, </a:t>
            </a:r>
            <a:r>
              <a:rPr lang="en-US" dirty="0" smtClean="0"/>
              <a:t>so </a:t>
            </a:r>
            <a:r>
              <a:rPr lang="en-US" dirty="0"/>
              <a:t>in that case an </a:t>
            </a:r>
            <a:r>
              <a:rPr lang="en-US" dirty="0" smtClean="0"/>
              <a:t>exception </a:t>
            </a:r>
            <a:r>
              <a:rPr lang="en-US" dirty="0"/>
              <a:t>might be </a:t>
            </a:r>
            <a:r>
              <a:rPr lang="en-US" dirty="0" smtClean="0"/>
              <a:t>generated</a:t>
            </a:r>
            <a:endParaRPr lang="en-US" dirty="0"/>
          </a:p>
        </p:txBody>
      </p:sp>
      <p:sp>
        <p:nvSpPr>
          <p:cNvPr id="12" name="Rettangolo 11"/>
          <p:cNvSpPr/>
          <p:nvPr/>
        </p:nvSpPr>
        <p:spPr>
          <a:xfrm>
            <a:off x="461023" y="1292567"/>
            <a:ext cx="2295058" cy="1477328"/>
          </a:xfrm>
          <a:prstGeom prst="rect">
            <a:avLst/>
          </a:prstGeom>
        </p:spPr>
        <p:txBody>
          <a:bodyPr wrap="square">
            <a:spAutoFit/>
          </a:bodyPr>
          <a:lstStyle/>
          <a:p>
            <a:r>
              <a:rPr lang="en-US" dirty="0"/>
              <a:t>The Client uses the </a:t>
            </a:r>
          </a:p>
          <a:p>
            <a:r>
              <a:rPr lang="en-US" dirty="0"/>
              <a:t>Component interface to </a:t>
            </a:r>
            <a:r>
              <a:rPr lang="en-US" dirty="0" smtClean="0"/>
              <a:t>manipulate </a:t>
            </a:r>
            <a:r>
              <a:rPr lang="en-US" dirty="0"/>
              <a:t>the objects in </a:t>
            </a:r>
            <a:r>
              <a:rPr lang="en-US" dirty="0" smtClean="0"/>
              <a:t>the </a:t>
            </a:r>
            <a:r>
              <a:rPr lang="en-US" dirty="0"/>
              <a:t>composition.</a:t>
            </a:r>
          </a:p>
        </p:txBody>
      </p:sp>
    </p:spTree>
    <p:extLst>
      <p:ext uri="{BB962C8B-B14F-4D97-AF65-F5344CB8AC3E}">
        <p14:creationId xmlns:p14="http://schemas.microsoft.com/office/powerpoint/2010/main" val="3373451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Designing Menus with Composite</a:t>
            </a:r>
          </a:p>
        </p:txBody>
      </p:sp>
      <p:sp>
        <p:nvSpPr>
          <p:cNvPr id="3" name="Segnaposto piè di pagina 2"/>
          <p:cNvSpPr>
            <a:spLocks noGrp="1"/>
          </p:cNvSpPr>
          <p:nvPr>
            <p:ph type="ftr" sz="quarter" idx="11"/>
          </p:nvPr>
        </p:nvSpPr>
        <p:spPr/>
        <p:txBody>
          <a:bodyPr/>
          <a:lstStyle/>
          <a:p>
            <a:pPr algn="l"/>
            <a:endParaRPr lang="it-IT" dirty="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988840"/>
            <a:ext cx="6438900" cy="3714750"/>
          </a:xfrm>
          <a:prstGeom prst="rect">
            <a:avLst/>
          </a:prstGeom>
        </p:spPr>
      </p:pic>
      <p:sp>
        <p:nvSpPr>
          <p:cNvPr id="8" name="Rettangolo 7"/>
          <p:cNvSpPr/>
          <p:nvPr/>
        </p:nvSpPr>
        <p:spPr>
          <a:xfrm>
            <a:off x="395536" y="1268760"/>
            <a:ext cx="4572000" cy="923330"/>
          </a:xfrm>
          <a:prstGeom prst="rect">
            <a:avLst/>
          </a:prstGeom>
        </p:spPr>
        <p:txBody>
          <a:bodyPr>
            <a:spAutoFit/>
          </a:bodyPr>
          <a:lstStyle/>
          <a:p>
            <a:r>
              <a:rPr lang="en-US" dirty="0" smtClean="0"/>
              <a:t>The Manager  uses </a:t>
            </a:r>
            <a:r>
              <a:rPr lang="en-US" dirty="0"/>
              <a:t>the </a:t>
            </a:r>
            <a:r>
              <a:rPr lang="en-US" dirty="0" err="1" smtClean="0"/>
              <a:t>MenuComponent</a:t>
            </a:r>
            <a:r>
              <a:rPr lang="en-US" dirty="0" smtClean="0"/>
              <a:t> </a:t>
            </a:r>
            <a:r>
              <a:rPr lang="en-US" dirty="0"/>
              <a:t>interface to access </a:t>
            </a:r>
            <a:r>
              <a:rPr lang="en-US" dirty="0" smtClean="0"/>
              <a:t>both </a:t>
            </a:r>
            <a:r>
              <a:rPr lang="en-US" dirty="0"/>
              <a:t>Menus and </a:t>
            </a:r>
            <a:r>
              <a:rPr lang="en-US" dirty="0" err="1"/>
              <a:t>MenuItems</a:t>
            </a:r>
            <a:r>
              <a:rPr lang="en-US" dirty="0"/>
              <a:t>. </a:t>
            </a:r>
          </a:p>
        </p:txBody>
      </p:sp>
      <p:sp>
        <p:nvSpPr>
          <p:cNvPr id="9" name="Rettangolo 8"/>
          <p:cNvSpPr/>
          <p:nvPr/>
        </p:nvSpPr>
        <p:spPr>
          <a:xfrm>
            <a:off x="5652120" y="1130260"/>
            <a:ext cx="3514888" cy="1754326"/>
          </a:xfrm>
          <a:prstGeom prst="rect">
            <a:avLst/>
          </a:prstGeom>
        </p:spPr>
        <p:txBody>
          <a:bodyPr wrap="square">
            <a:spAutoFit/>
          </a:bodyPr>
          <a:lstStyle/>
          <a:p>
            <a:r>
              <a:rPr lang="en-US" dirty="0" err="1"/>
              <a:t>MenuComponent</a:t>
            </a:r>
            <a:r>
              <a:rPr lang="en-US" dirty="0"/>
              <a:t> represents the interface for both </a:t>
            </a:r>
            <a:r>
              <a:rPr lang="en-US" dirty="0" err="1"/>
              <a:t>MenuItem</a:t>
            </a:r>
            <a:r>
              <a:rPr lang="en-US" dirty="0"/>
              <a:t> and Menu. </a:t>
            </a:r>
            <a:r>
              <a:rPr lang="en-US" dirty="0" smtClean="0"/>
              <a:t>It is an abstract </a:t>
            </a:r>
            <a:r>
              <a:rPr lang="en-US" dirty="0"/>
              <a:t>class </a:t>
            </a:r>
            <a:r>
              <a:rPr lang="en-US" dirty="0" smtClean="0"/>
              <a:t>because </a:t>
            </a:r>
            <a:r>
              <a:rPr lang="en-US" dirty="0"/>
              <a:t>we want to provide default implementations for these methods. </a:t>
            </a:r>
          </a:p>
        </p:txBody>
      </p:sp>
      <p:sp>
        <p:nvSpPr>
          <p:cNvPr id="10" name="Rettangolo 9"/>
          <p:cNvSpPr/>
          <p:nvPr/>
        </p:nvSpPr>
        <p:spPr>
          <a:xfrm>
            <a:off x="425440" y="5457998"/>
            <a:ext cx="4542096" cy="923330"/>
          </a:xfrm>
          <a:prstGeom prst="rect">
            <a:avLst/>
          </a:prstGeom>
        </p:spPr>
        <p:txBody>
          <a:bodyPr wrap="square">
            <a:spAutoFit/>
          </a:bodyPr>
          <a:lstStyle/>
          <a:p>
            <a:r>
              <a:rPr lang="en-US" dirty="0" err="1"/>
              <a:t>MenuItem</a:t>
            </a:r>
            <a:r>
              <a:rPr lang="en-US" dirty="0"/>
              <a:t> </a:t>
            </a:r>
            <a:r>
              <a:rPr lang="en-US" dirty="0" smtClean="0"/>
              <a:t>and </a:t>
            </a:r>
            <a:r>
              <a:rPr lang="en-US" dirty="0" err="1" smtClean="0"/>
              <a:t>Menuoverrides</a:t>
            </a:r>
            <a:r>
              <a:rPr lang="en-US" dirty="0" smtClean="0"/>
              <a:t> some methods, </a:t>
            </a:r>
            <a:r>
              <a:rPr lang="en-US" dirty="0"/>
              <a:t>and uses the default implementations in </a:t>
            </a:r>
            <a:r>
              <a:rPr lang="en-US" dirty="0" smtClean="0"/>
              <a:t>other ones</a:t>
            </a:r>
            <a:endParaRPr lang="en-US" dirty="0"/>
          </a:p>
        </p:txBody>
      </p:sp>
      <p:sp>
        <p:nvSpPr>
          <p:cNvPr id="11" name="Rettangolo 10"/>
          <p:cNvSpPr/>
          <p:nvPr/>
        </p:nvSpPr>
        <p:spPr>
          <a:xfrm>
            <a:off x="4791964" y="6052646"/>
            <a:ext cx="4375044" cy="369332"/>
          </a:xfrm>
          <a:prstGeom prst="rect">
            <a:avLst/>
          </a:prstGeom>
        </p:spPr>
        <p:txBody>
          <a:bodyPr wrap="none">
            <a:spAutoFit/>
          </a:bodyPr>
          <a:lstStyle/>
          <a:p>
            <a:r>
              <a:rPr lang="en-US" dirty="0"/>
              <a:t>Both </a:t>
            </a:r>
            <a:r>
              <a:rPr lang="en-US" dirty="0" err="1"/>
              <a:t>MenuItem</a:t>
            </a:r>
            <a:r>
              <a:rPr lang="en-US" dirty="0"/>
              <a:t> and Menus override print(). </a:t>
            </a:r>
          </a:p>
        </p:txBody>
      </p:sp>
    </p:spTree>
    <p:extLst>
      <p:ext uri="{BB962C8B-B14F-4D97-AF65-F5344CB8AC3E}">
        <p14:creationId xmlns:p14="http://schemas.microsoft.com/office/powerpoint/2010/main" val="521677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Integrating the </a:t>
            </a:r>
            <a:r>
              <a:rPr lang="en-US" dirty="0" err="1" smtClean="0"/>
              <a:t>FlightBehavior</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3995936" y="4509120"/>
            <a:ext cx="4701208" cy="1647840"/>
          </a:xfrm>
        </p:spPr>
        <p:txBody>
          <a:bodyPr>
            <a:normAutofit/>
          </a:bodyPr>
          <a:lstStyle/>
          <a:p>
            <a:r>
              <a:rPr lang="en-US" dirty="0" smtClean="0"/>
              <a:t>Defining Character we don’t care about the specific behavior, we delegate </a:t>
            </a:r>
            <a:r>
              <a:rPr lang="en-US" dirty="0"/>
              <a:t>the </a:t>
            </a:r>
            <a:r>
              <a:rPr lang="en-US" dirty="0" smtClean="0"/>
              <a:t>interface</a:t>
            </a:r>
            <a:endParaRPr lang="en-US" dirty="0"/>
          </a:p>
        </p:txBody>
      </p:sp>
      <p:sp>
        <p:nvSpPr>
          <p:cNvPr id="7" name="Rettangolo 6"/>
          <p:cNvSpPr/>
          <p:nvPr/>
        </p:nvSpPr>
        <p:spPr>
          <a:xfrm>
            <a:off x="539552" y="4581128"/>
            <a:ext cx="4572000" cy="1661993"/>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Character{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FightBehavior</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fightBehavior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more</a:t>
            </a:r>
          </a:p>
          <a:p>
            <a:r>
              <a:rPr lang="en-US" sz="1400" dirty="0">
                <a:latin typeface="Courier New" panose="02070309020205020404" pitchFamily="49" charset="0"/>
                <a:cs typeface="Courier New" panose="02070309020205020404" pitchFamily="49" charset="0"/>
              </a:rPr>
              <a:t>   public void </a:t>
            </a:r>
            <a:r>
              <a:rPr lang="en-US" sz="1400" dirty="0" err="1" smtClean="0">
                <a:latin typeface="Courier New" panose="02070309020205020404" pitchFamily="49" charset="0"/>
                <a:cs typeface="Courier New" panose="02070309020205020404" pitchFamily="49" charset="0"/>
              </a:rPr>
              <a:t>performFight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fightBehavior.fight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dirty="0"/>
              <a:t>}</a:t>
            </a:r>
          </a:p>
        </p:txBody>
      </p:sp>
      <p:pic>
        <p:nvPicPr>
          <p:cNvPr id="9" name="Immagin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75" y="1340768"/>
            <a:ext cx="7334250" cy="2924175"/>
          </a:xfrm>
          <a:prstGeom prst="rect">
            <a:avLst/>
          </a:prstGeom>
        </p:spPr>
      </p:pic>
    </p:spTree>
    <p:extLst>
      <p:ext uri="{BB962C8B-B14F-4D97-AF65-F5344CB8AC3E}">
        <p14:creationId xmlns:p14="http://schemas.microsoft.com/office/powerpoint/2010/main" val="1230005200"/>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Implementing the Menu Component</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a:t>All components must implement </a:t>
            </a:r>
            <a:r>
              <a:rPr lang="en-US" dirty="0" smtClean="0"/>
              <a:t>the </a:t>
            </a:r>
            <a:r>
              <a:rPr lang="en-US" dirty="0" err="1"/>
              <a:t>MenuComponent</a:t>
            </a:r>
            <a:r>
              <a:rPr lang="en-US" dirty="0"/>
              <a:t> </a:t>
            </a:r>
            <a:r>
              <a:rPr lang="en-US" dirty="0" smtClean="0"/>
              <a:t>interface</a:t>
            </a:r>
            <a:endParaRPr lang="en-US" dirty="0"/>
          </a:p>
          <a:p>
            <a:pPr lvl="1"/>
            <a:r>
              <a:rPr lang="en-US" dirty="0" smtClean="0"/>
              <a:t>Leaves </a:t>
            </a:r>
            <a:r>
              <a:rPr lang="en-US" dirty="0"/>
              <a:t>and </a:t>
            </a:r>
            <a:r>
              <a:rPr lang="en-US" dirty="0" smtClean="0"/>
              <a:t>nodes </a:t>
            </a:r>
            <a:r>
              <a:rPr lang="en-US" dirty="0"/>
              <a:t>have different roles </a:t>
            </a:r>
            <a:r>
              <a:rPr lang="en-US" dirty="0" smtClean="0"/>
              <a:t>and it is not possible to define </a:t>
            </a:r>
            <a:r>
              <a:rPr lang="en-US" dirty="0"/>
              <a:t>a default </a:t>
            </a:r>
            <a:r>
              <a:rPr lang="en-US" dirty="0" smtClean="0"/>
              <a:t>implementation </a:t>
            </a:r>
            <a:r>
              <a:rPr lang="en-US" dirty="0"/>
              <a:t>for each </a:t>
            </a:r>
            <a:r>
              <a:rPr lang="en-US" dirty="0" smtClean="0"/>
              <a:t>method </a:t>
            </a:r>
            <a:r>
              <a:rPr lang="en-US" dirty="0"/>
              <a:t>that makes sense. </a:t>
            </a:r>
          </a:p>
          <a:p>
            <a:r>
              <a:rPr lang="en-US" dirty="0"/>
              <a:t>Typically the default implementation is </a:t>
            </a:r>
            <a:r>
              <a:rPr lang="en-US" dirty="0" err="1"/>
              <a:t>UnsupportedOperationException</a:t>
            </a:r>
            <a:r>
              <a:rPr lang="en-US" dirty="0"/>
              <a:t>. </a:t>
            </a:r>
            <a:endParaRPr lang="en-US" dirty="0" smtClean="0"/>
          </a:p>
          <a:p>
            <a:pPr lvl="1"/>
            <a:r>
              <a:rPr lang="en-US" dirty="0" smtClean="0"/>
              <a:t>if </a:t>
            </a:r>
            <a:r>
              <a:rPr lang="en-US" dirty="0" err="1"/>
              <a:t>MenuItem</a:t>
            </a:r>
            <a:r>
              <a:rPr lang="en-US" dirty="0"/>
              <a:t> or Menu doesn’t support an operation, they don’t have to do anything; they can just inherit the default implementation.</a:t>
            </a:r>
          </a:p>
        </p:txBody>
      </p:sp>
    </p:spTree>
    <p:extLst>
      <p:ext uri="{BB962C8B-B14F-4D97-AF65-F5344CB8AC3E}">
        <p14:creationId xmlns:p14="http://schemas.microsoft.com/office/powerpoint/2010/main" val="201546179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Implementing the </a:t>
            </a:r>
            <a:r>
              <a:rPr lang="en-US" dirty="0" smtClean="0"/>
              <a:t/>
            </a:r>
            <a:br>
              <a:rPr lang="en-US" dirty="0" smtClean="0"/>
            </a:br>
            <a:r>
              <a:rPr lang="en-US" dirty="0" smtClean="0"/>
              <a:t>Menu Component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761211"/>
            <a:ext cx="8208912" cy="5909310"/>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abstract class </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add(</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throw new </a:t>
            </a:r>
            <a:r>
              <a:rPr lang="en-US" sz="1400" dirty="0" err="1">
                <a:latin typeface="Courier New" panose="02070309020205020404" pitchFamily="49" charset="0"/>
                <a:cs typeface="Courier New" panose="02070309020205020404" pitchFamily="49" charset="0"/>
              </a:rPr>
              <a:t>UnsupportedOperationException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remove(</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throw new </a:t>
            </a:r>
            <a:r>
              <a:rPr lang="en-US" sz="1400" dirty="0" err="1">
                <a:latin typeface="Courier New" panose="02070309020205020404" pitchFamily="49" charset="0"/>
                <a:cs typeface="Courier New" panose="02070309020205020404" pitchFamily="49" charset="0"/>
              </a:rPr>
              <a:t>UnsupportedOperationException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getChild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throw new </a:t>
            </a:r>
            <a:r>
              <a:rPr lang="en-US" sz="1400" dirty="0" err="1">
                <a:latin typeface="Courier New" panose="02070309020205020404" pitchFamily="49" charset="0"/>
                <a:cs typeface="Courier New" panose="02070309020205020404" pitchFamily="49" charset="0"/>
              </a:rPr>
              <a:t>UnsupportedOperationException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getName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throw new </a:t>
            </a:r>
            <a:r>
              <a:rPr lang="en-US" sz="1400" dirty="0" err="1">
                <a:latin typeface="Courier New" panose="02070309020205020404" pitchFamily="49" charset="0"/>
                <a:cs typeface="Courier New" panose="02070309020205020404" pitchFamily="49" charset="0"/>
              </a:rPr>
              <a:t>UnsupportedOperationException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getDescription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throw new </a:t>
            </a:r>
            <a:r>
              <a:rPr lang="en-US" sz="1400" dirty="0" err="1">
                <a:latin typeface="Courier New" panose="02070309020205020404" pitchFamily="49" charset="0"/>
                <a:cs typeface="Courier New" panose="02070309020205020404" pitchFamily="49" charset="0"/>
              </a:rPr>
              <a:t>UnsupportedOperationException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getPrice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throw new </a:t>
            </a:r>
            <a:r>
              <a:rPr lang="en-US" sz="1400" dirty="0" err="1">
                <a:latin typeface="Courier New" panose="02070309020205020404" pitchFamily="49" charset="0"/>
                <a:cs typeface="Courier New" panose="02070309020205020404" pitchFamily="49" charset="0"/>
              </a:rPr>
              <a:t>UnsupportedOperationException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isVegetarian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throw new </a:t>
            </a:r>
            <a:r>
              <a:rPr lang="en-US" sz="1400" dirty="0" err="1">
                <a:latin typeface="Courier New" panose="02070309020205020404" pitchFamily="49" charset="0"/>
                <a:cs typeface="Courier New" panose="02070309020205020404" pitchFamily="49" charset="0"/>
              </a:rPr>
              <a:t>UnsupportedOperationException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print() {</a:t>
            </a:r>
          </a:p>
          <a:p>
            <a:r>
              <a:rPr lang="en-US" sz="1400" dirty="0">
                <a:latin typeface="Courier New" panose="02070309020205020404" pitchFamily="49" charset="0"/>
                <a:cs typeface="Courier New" panose="02070309020205020404" pitchFamily="49" charset="0"/>
              </a:rPr>
              <a:t>        throw new </a:t>
            </a:r>
            <a:r>
              <a:rPr lang="en-US" sz="1400" dirty="0" err="1">
                <a:latin typeface="Courier New" panose="02070309020205020404" pitchFamily="49" charset="0"/>
                <a:cs typeface="Courier New" panose="02070309020205020404" pitchFamily="49" charset="0"/>
              </a:rPr>
              <a:t>UnsupportedOperationException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1810113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Implementing the Menu Item</a:t>
            </a:r>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196752"/>
            <a:ext cx="8208912" cy="5262979"/>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extends </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String name;</a:t>
            </a:r>
          </a:p>
          <a:p>
            <a:r>
              <a:rPr lang="en-US" sz="1400" dirty="0">
                <a:latin typeface="Courier New" panose="02070309020205020404" pitchFamily="49" charset="0"/>
                <a:cs typeface="Courier New" panose="02070309020205020404" pitchFamily="49" charset="0"/>
              </a:rPr>
              <a:t>    String description;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vegetarian;</a:t>
            </a:r>
          </a:p>
          <a:p>
            <a:r>
              <a:rPr lang="en-US" sz="1400" dirty="0">
                <a:latin typeface="Courier New" panose="02070309020205020404" pitchFamily="49" charset="0"/>
                <a:cs typeface="Courier New" panose="02070309020205020404" pitchFamily="49" charset="0"/>
              </a:rPr>
              <a:t>    double price;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(String name, </a:t>
            </a:r>
          </a:p>
          <a:p>
            <a:r>
              <a:rPr lang="en-US" sz="1400" dirty="0">
                <a:latin typeface="Courier New" panose="02070309020205020404" pitchFamily="49" charset="0"/>
                <a:cs typeface="Courier New" panose="02070309020205020404" pitchFamily="49" charset="0"/>
              </a:rPr>
              <a:t>                    String description,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vegetarian, </a:t>
            </a:r>
          </a:p>
          <a:p>
            <a:r>
              <a:rPr lang="en-US" sz="1400" dirty="0">
                <a:latin typeface="Courier New" panose="02070309020205020404" pitchFamily="49" charset="0"/>
                <a:cs typeface="Courier New" panose="02070309020205020404" pitchFamily="49" charset="0"/>
              </a:rPr>
              <a:t>                    double price) </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this.name = name;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this.description</a:t>
            </a:r>
            <a:r>
              <a:rPr lang="en-US" sz="1400" dirty="0">
                <a:latin typeface="Courier New" panose="02070309020205020404" pitchFamily="49" charset="0"/>
                <a:cs typeface="Courier New" panose="02070309020205020404" pitchFamily="49" charset="0"/>
              </a:rPr>
              <a:t> = description;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this.vegetarian</a:t>
            </a:r>
            <a:r>
              <a:rPr lang="en-US" sz="1400" dirty="0">
                <a:latin typeface="Courier New" panose="02070309020205020404" pitchFamily="49" charset="0"/>
                <a:cs typeface="Courier New" panose="02070309020205020404" pitchFamily="49" charset="0"/>
              </a:rPr>
              <a:t> = vegetarian;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this.price</a:t>
            </a:r>
            <a:r>
              <a:rPr lang="en-US" sz="1400" dirty="0">
                <a:latin typeface="Courier New" panose="02070309020205020404" pitchFamily="49" charset="0"/>
                <a:cs typeface="Courier New" panose="02070309020205020404" pitchFamily="49" charset="0"/>
              </a:rPr>
              <a:t> = price;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getName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name;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getDescription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description;</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7" name="Rettangolo 6"/>
          <p:cNvSpPr/>
          <p:nvPr/>
        </p:nvSpPr>
        <p:spPr>
          <a:xfrm>
            <a:off x="4572000" y="2241352"/>
            <a:ext cx="4572000" cy="4616648"/>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getPrice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price;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isVegetarian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vegetarian;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print()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a:t>
            </a:r>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getName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isVegetarian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a:t>
            </a:r>
            <a:r>
              <a:rPr lang="en-US" sz="1400" dirty="0">
                <a:latin typeface="Courier New" panose="02070309020205020404" pitchFamily="49" charset="0"/>
                <a:cs typeface="Courier New" panose="02070309020205020404" pitchFamily="49" charset="0"/>
              </a:rPr>
              <a:t>("(v)");</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getPrice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     -- " + </a:t>
            </a:r>
            <a:r>
              <a:rPr lang="en-US" sz="1400" dirty="0" err="1">
                <a:latin typeface="Courier New" panose="02070309020205020404" pitchFamily="49" charset="0"/>
                <a:cs typeface="Courier New" panose="02070309020205020404" pitchFamily="49" charset="0"/>
              </a:rPr>
              <a:t>getDescription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endParaRPr lang="en-US" sz="1400" dirty="0"/>
          </a:p>
        </p:txBody>
      </p:sp>
    </p:spTree>
    <p:extLst>
      <p:ext uri="{BB962C8B-B14F-4D97-AF65-F5344CB8AC3E}">
        <p14:creationId xmlns:p14="http://schemas.microsoft.com/office/powerpoint/2010/main" val="46805666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Implementing the Composite Menu</a:t>
            </a:r>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196752"/>
            <a:ext cx="8352928" cy="5047536"/>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Menu extends </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ArrayList</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menuComponents</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ArrayList</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    String name;</a:t>
            </a:r>
          </a:p>
          <a:p>
            <a:r>
              <a:rPr lang="en-US" sz="1400" dirty="0">
                <a:latin typeface="Courier New" panose="02070309020205020404" pitchFamily="49" charset="0"/>
                <a:cs typeface="Courier New" panose="02070309020205020404" pitchFamily="49" charset="0"/>
              </a:rPr>
              <a:t>    String description</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Menu(String name, String description) {</a:t>
            </a:r>
          </a:p>
          <a:p>
            <a:r>
              <a:rPr lang="en-US" sz="1400" dirty="0">
                <a:latin typeface="Courier New" panose="02070309020205020404" pitchFamily="49" charset="0"/>
                <a:cs typeface="Courier New" panose="02070309020205020404" pitchFamily="49" charset="0"/>
              </a:rPr>
              <a:t>        this.name = name;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this.description</a:t>
            </a:r>
            <a:r>
              <a:rPr lang="en-US" sz="1400" dirty="0">
                <a:latin typeface="Courier New" panose="02070309020205020404" pitchFamily="49" charset="0"/>
                <a:cs typeface="Courier New" panose="02070309020205020404" pitchFamily="49" charset="0"/>
              </a:rPr>
              <a:t> = description</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add(</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menuComponents.add</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menuComponent</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remove(</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menuComponents.remove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getChild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returnmenuComponents.get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public </a:t>
            </a:r>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getName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name</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getDescription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description;</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endParaRPr lang="en-US" sz="1400" dirty="0"/>
          </a:p>
          <a:p>
            <a:endParaRPr lang="en-US" sz="1400" dirty="0">
              <a:latin typeface="Courier New" panose="02070309020205020404" pitchFamily="49" charset="0"/>
              <a:cs typeface="Courier New" panose="02070309020205020404" pitchFamily="49" charset="0"/>
            </a:endParaRPr>
          </a:p>
        </p:txBody>
      </p:sp>
      <p:sp>
        <p:nvSpPr>
          <p:cNvPr id="7" name="Rettangolo 6"/>
          <p:cNvSpPr/>
          <p:nvPr/>
        </p:nvSpPr>
        <p:spPr>
          <a:xfrm>
            <a:off x="441553" y="5044756"/>
            <a:ext cx="9324528" cy="369332"/>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t>
            </a:r>
            <a:endParaRPr lang="en-US" sz="1400" dirty="0"/>
          </a:p>
        </p:txBody>
      </p:sp>
    </p:spTree>
    <p:extLst>
      <p:ext uri="{BB962C8B-B14F-4D97-AF65-F5344CB8AC3E}">
        <p14:creationId xmlns:p14="http://schemas.microsoft.com/office/powerpoint/2010/main" val="196913905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print Method</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4089852"/>
            <a:ext cx="8229600" cy="2067108"/>
          </a:xfrm>
        </p:spPr>
        <p:txBody>
          <a:bodyPr>
            <a:normAutofit fontScale="92500" lnSpcReduction="20000"/>
          </a:bodyPr>
          <a:lstStyle/>
          <a:p>
            <a:r>
              <a:rPr lang="en-US" dirty="0" smtClean="0"/>
              <a:t>It should </a:t>
            </a:r>
            <a:r>
              <a:rPr lang="en-US" dirty="0"/>
              <a:t>print not only the information about </a:t>
            </a:r>
            <a:r>
              <a:rPr lang="en-US" dirty="0" smtClean="0"/>
              <a:t>this </a:t>
            </a:r>
            <a:r>
              <a:rPr lang="en-US" dirty="0"/>
              <a:t>Menu, but all of this Menu’s components: </a:t>
            </a:r>
            <a:r>
              <a:rPr lang="en-US" dirty="0" smtClean="0"/>
              <a:t>other </a:t>
            </a:r>
            <a:r>
              <a:rPr lang="en-US" dirty="0"/>
              <a:t>Menus and </a:t>
            </a:r>
            <a:r>
              <a:rPr lang="en-US" dirty="0" err="1" smtClean="0"/>
              <a:t>MenuItems</a:t>
            </a:r>
            <a:r>
              <a:rPr lang="en-US" dirty="0"/>
              <a:t>. </a:t>
            </a:r>
            <a:endParaRPr lang="en-US" dirty="0" smtClean="0"/>
          </a:p>
          <a:p>
            <a:r>
              <a:rPr lang="en-US" dirty="0" smtClean="0"/>
              <a:t>We </a:t>
            </a:r>
            <a:r>
              <a:rPr lang="en-US" dirty="0"/>
              <a:t>use </a:t>
            </a:r>
            <a:r>
              <a:rPr lang="en-US" dirty="0" smtClean="0"/>
              <a:t>an Iterator </a:t>
            </a:r>
            <a:r>
              <a:rPr lang="en-US" dirty="0"/>
              <a:t>to iterate through all the Menu’s components... those could be other Menus, or they could be </a:t>
            </a:r>
            <a:r>
              <a:rPr lang="en-US" dirty="0" err="1"/>
              <a:t>MenuItems</a:t>
            </a:r>
            <a:r>
              <a:rPr lang="en-US" dirty="0" smtClean="0"/>
              <a:t>.</a:t>
            </a:r>
          </a:p>
          <a:p>
            <a:r>
              <a:rPr lang="en-US" dirty="0"/>
              <a:t>Since both Menus and </a:t>
            </a:r>
            <a:r>
              <a:rPr lang="en-US" dirty="0" err="1"/>
              <a:t>MenuItems</a:t>
            </a:r>
            <a:r>
              <a:rPr lang="en-US" dirty="0"/>
              <a:t> implement print(), we just call print() and the rest is up to them.</a:t>
            </a:r>
          </a:p>
        </p:txBody>
      </p:sp>
      <p:sp>
        <p:nvSpPr>
          <p:cNvPr id="6" name="Rettangolo 5"/>
          <p:cNvSpPr/>
          <p:nvPr/>
        </p:nvSpPr>
        <p:spPr>
          <a:xfrm>
            <a:off x="467544" y="1196752"/>
            <a:ext cx="6624736" cy="2893100"/>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 public void print()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a:t>
            </a:r>
            <a:r>
              <a:rPr lang="en-US" sz="1400" dirty="0">
                <a:latin typeface="Courier New" panose="02070309020205020404" pitchFamily="49" charset="0"/>
                <a:cs typeface="Courier New" panose="02070309020205020404" pitchFamily="49" charset="0"/>
              </a:rPr>
              <a:t>("\n" + </a:t>
            </a:r>
            <a:r>
              <a:rPr lang="en-US" sz="1400" dirty="0" err="1">
                <a:latin typeface="Courier New" panose="02070309020205020404" pitchFamily="49" charset="0"/>
                <a:cs typeface="Courier New" panose="02070309020205020404" pitchFamily="49" charset="0"/>
              </a:rPr>
              <a:t>getName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 " + </a:t>
            </a:r>
            <a:r>
              <a:rPr lang="en-US" sz="1400" dirty="0" err="1">
                <a:latin typeface="Courier New" panose="02070309020205020404" pitchFamily="49" charset="0"/>
                <a:cs typeface="Courier New" panose="02070309020205020404" pitchFamily="49" charset="0"/>
              </a:rPr>
              <a:t>getDescription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Iterator&lt;</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&gt; iterator = </a:t>
            </a:r>
            <a:r>
              <a:rPr lang="en-US" sz="1400" dirty="0" err="1">
                <a:latin typeface="Courier New" panose="02070309020205020404" pitchFamily="49" charset="0"/>
                <a:cs typeface="Courier New" panose="02070309020205020404" pitchFamily="49" charset="0"/>
              </a:rPr>
              <a:t>menuComponents.iterator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while (</a:t>
            </a:r>
            <a:r>
              <a:rPr lang="en-US" sz="1400" dirty="0" err="1">
                <a:latin typeface="Courier New" panose="02070309020205020404" pitchFamily="49" charset="0"/>
                <a:cs typeface="Courier New" panose="02070309020205020404" pitchFamily="49" charset="0"/>
              </a:rPr>
              <a:t>iterator.hasNext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iterator.next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menuComponent.print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26869604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One Class, one Responsibility?</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85000" lnSpcReduction="10000"/>
          </a:bodyPr>
          <a:lstStyle/>
          <a:p>
            <a:r>
              <a:rPr lang="en-US" dirty="0"/>
              <a:t>The Composite Pattern does </a:t>
            </a:r>
            <a:r>
              <a:rPr lang="en-US" dirty="0" smtClean="0"/>
              <a:t>not follow </a:t>
            </a:r>
            <a:r>
              <a:rPr lang="en-US" dirty="0"/>
              <a:t>the rule: </a:t>
            </a:r>
            <a:endParaRPr lang="en-US" dirty="0" smtClean="0"/>
          </a:p>
          <a:p>
            <a:pPr lvl="1"/>
            <a:r>
              <a:rPr lang="en-US" dirty="0" smtClean="0"/>
              <a:t>It manages </a:t>
            </a:r>
            <a:r>
              <a:rPr lang="en-US" dirty="0"/>
              <a:t>a hierarchy </a:t>
            </a:r>
            <a:endParaRPr lang="en-US" dirty="0" smtClean="0"/>
          </a:p>
          <a:p>
            <a:pPr lvl="1"/>
            <a:r>
              <a:rPr lang="en-US" dirty="0" smtClean="0"/>
              <a:t>it </a:t>
            </a:r>
            <a:r>
              <a:rPr lang="en-US" dirty="0"/>
              <a:t>performs operations related to </a:t>
            </a:r>
            <a:r>
              <a:rPr lang="en-US" dirty="0" smtClean="0"/>
              <a:t>Menus.</a:t>
            </a:r>
          </a:p>
          <a:p>
            <a:r>
              <a:rPr lang="en-US" dirty="0" smtClean="0"/>
              <a:t>The Composite </a:t>
            </a:r>
            <a:r>
              <a:rPr lang="en-US" dirty="0"/>
              <a:t>Pattern takes the Single Responsibility design principle </a:t>
            </a:r>
            <a:r>
              <a:rPr lang="en-US" dirty="0" smtClean="0"/>
              <a:t>and </a:t>
            </a:r>
            <a:r>
              <a:rPr lang="en-US" dirty="0"/>
              <a:t>trades it </a:t>
            </a:r>
            <a:r>
              <a:rPr lang="en-US" dirty="0" smtClean="0"/>
              <a:t>for </a:t>
            </a:r>
            <a:r>
              <a:rPr lang="en-US" dirty="0"/>
              <a:t>transparency. </a:t>
            </a:r>
            <a:endParaRPr lang="en-US" dirty="0" smtClean="0"/>
          </a:p>
          <a:p>
            <a:pPr lvl="1"/>
            <a:r>
              <a:rPr lang="en-US" dirty="0" smtClean="0"/>
              <a:t>by </a:t>
            </a:r>
            <a:r>
              <a:rPr lang="en-US" dirty="0"/>
              <a:t>allowing </a:t>
            </a:r>
            <a:r>
              <a:rPr lang="en-US" dirty="0" smtClean="0"/>
              <a:t>the </a:t>
            </a:r>
            <a:r>
              <a:rPr lang="en-US" dirty="0"/>
              <a:t>Component </a:t>
            </a:r>
            <a:r>
              <a:rPr lang="en-US" dirty="0" smtClean="0"/>
              <a:t>interface </a:t>
            </a:r>
            <a:r>
              <a:rPr lang="en-US" dirty="0"/>
              <a:t>to contain the child management </a:t>
            </a:r>
            <a:r>
              <a:rPr lang="en-US" dirty="0" smtClean="0"/>
              <a:t>operations </a:t>
            </a:r>
            <a:r>
              <a:rPr lang="en-US" dirty="0"/>
              <a:t>and the </a:t>
            </a:r>
            <a:r>
              <a:rPr lang="en-US" dirty="0" smtClean="0"/>
              <a:t>leaf </a:t>
            </a:r>
            <a:r>
              <a:rPr lang="en-US" dirty="0"/>
              <a:t>operations, a client can treat both composites </a:t>
            </a:r>
            <a:r>
              <a:rPr lang="en-US" dirty="0" smtClean="0"/>
              <a:t>and leaf </a:t>
            </a:r>
            <a:r>
              <a:rPr lang="en-US" dirty="0"/>
              <a:t>nodes </a:t>
            </a:r>
            <a:r>
              <a:rPr lang="en-US" dirty="0" smtClean="0"/>
              <a:t>uniformly</a:t>
            </a:r>
            <a:r>
              <a:rPr lang="en-US" dirty="0"/>
              <a:t>; so whether an element is a composite or </a:t>
            </a:r>
            <a:r>
              <a:rPr lang="en-US" dirty="0" smtClean="0"/>
              <a:t>leaf </a:t>
            </a:r>
            <a:r>
              <a:rPr lang="en-US" dirty="0"/>
              <a:t>node becomes transparent to the client.</a:t>
            </a:r>
          </a:p>
          <a:p>
            <a:r>
              <a:rPr lang="en-US" dirty="0" smtClean="0"/>
              <a:t>We </a:t>
            </a:r>
            <a:r>
              <a:rPr lang="en-US" dirty="0"/>
              <a:t>lose a bit </a:t>
            </a:r>
            <a:r>
              <a:rPr lang="en-US" dirty="0" smtClean="0"/>
              <a:t>of </a:t>
            </a:r>
            <a:r>
              <a:rPr lang="en-US" dirty="0"/>
              <a:t>safety because a client might try to do something </a:t>
            </a:r>
            <a:r>
              <a:rPr lang="en-US" dirty="0" smtClean="0"/>
              <a:t>inappropriate </a:t>
            </a:r>
            <a:r>
              <a:rPr lang="en-US" dirty="0"/>
              <a:t>or meaningless on an element (like try to add a menu </a:t>
            </a:r>
            <a:r>
              <a:rPr lang="en-US" dirty="0" smtClean="0"/>
              <a:t>to </a:t>
            </a:r>
            <a:r>
              <a:rPr lang="en-US" dirty="0"/>
              <a:t>a menu item). </a:t>
            </a:r>
            <a:endParaRPr lang="en-US" dirty="0" smtClean="0"/>
          </a:p>
          <a:p>
            <a:r>
              <a:rPr lang="en-US" dirty="0" smtClean="0"/>
              <a:t>We </a:t>
            </a:r>
            <a:r>
              <a:rPr lang="en-US" dirty="0"/>
              <a:t>could take the design </a:t>
            </a:r>
            <a:r>
              <a:rPr lang="en-US" dirty="0" smtClean="0"/>
              <a:t>in </a:t>
            </a:r>
            <a:r>
              <a:rPr lang="en-US" dirty="0"/>
              <a:t>the other direction and separate out the responsibilities into </a:t>
            </a:r>
            <a:r>
              <a:rPr lang="en-US" dirty="0" smtClean="0"/>
              <a:t>interfaces</a:t>
            </a:r>
            <a:r>
              <a:rPr lang="en-US" dirty="0"/>
              <a:t>. </a:t>
            </a:r>
            <a:endParaRPr lang="en-US" dirty="0" smtClean="0"/>
          </a:p>
          <a:p>
            <a:pPr lvl="1"/>
            <a:r>
              <a:rPr lang="en-US" dirty="0" smtClean="0"/>
              <a:t>This </a:t>
            </a:r>
            <a:r>
              <a:rPr lang="en-US" dirty="0"/>
              <a:t>would make our design </a:t>
            </a:r>
            <a:r>
              <a:rPr lang="en-US" dirty="0" smtClean="0"/>
              <a:t>safe</a:t>
            </a:r>
            <a:r>
              <a:rPr lang="en-US" dirty="0"/>
              <a:t>, </a:t>
            </a:r>
            <a:r>
              <a:rPr lang="en-US" dirty="0" smtClean="0"/>
              <a:t>but </a:t>
            </a:r>
            <a:r>
              <a:rPr lang="en-US" dirty="0"/>
              <a:t>we’d lose transparency and our code would have to use </a:t>
            </a:r>
            <a:r>
              <a:rPr lang="en-US" dirty="0" smtClean="0"/>
              <a:t>conditionals </a:t>
            </a:r>
            <a:r>
              <a:rPr lang="en-US" dirty="0"/>
              <a:t>and the </a:t>
            </a:r>
            <a:r>
              <a:rPr lang="en-US" dirty="0" err="1"/>
              <a:t>instanceof</a:t>
            </a:r>
            <a:r>
              <a:rPr lang="en-US" dirty="0"/>
              <a:t> operator.</a:t>
            </a:r>
          </a:p>
          <a:p>
            <a:r>
              <a:rPr lang="en-US" dirty="0"/>
              <a:t>So, to return to your question, this is a classic case </a:t>
            </a:r>
            <a:r>
              <a:rPr lang="en-US" dirty="0" smtClean="0"/>
              <a:t>of tradeoff. </a:t>
            </a:r>
            <a:endParaRPr lang="en-US" dirty="0"/>
          </a:p>
        </p:txBody>
      </p:sp>
    </p:spTree>
    <p:extLst>
      <p:ext uri="{BB962C8B-B14F-4D97-AF65-F5344CB8AC3E}">
        <p14:creationId xmlns:p14="http://schemas.microsoft.com/office/powerpoint/2010/main" val="159566599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Using </a:t>
            </a:r>
            <a:r>
              <a:rPr lang="en-US" dirty="0"/>
              <a:t>Iterator </a:t>
            </a:r>
            <a:r>
              <a:rPr lang="en-US" dirty="0" smtClean="0"/>
              <a:t>with </a:t>
            </a:r>
            <a:r>
              <a:rPr lang="en-US" dirty="0"/>
              <a:t>a </a:t>
            </a:r>
            <a:r>
              <a:rPr lang="en-US" dirty="0" smtClean="0"/>
              <a:t>Composite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5085184"/>
            <a:ext cx="8229600" cy="1224136"/>
          </a:xfrm>
        </p:spPr>
        <p:txBody>
          <a:bodyPr>
            <a:normAutofit/>
          </a:bodyPr>
          <a:lstStyle/>
          <a:p>
            <a:r>
              <a:rPr lang="en-US" dirty="0"/>
              <a:t>let’s add a </a:t>
            </a:r>
            <a:r>
              <a:rPr lang="en-US" dirty="0" err="1"/>
              <a:t>createIterator</a:t>
            </a:r>
            <a:r>
              <a:rPr lang="en-US" dirty="0"/>
              <a:t>() method in </a:t>
            </a:r>
            <a:r>
              <a:rPr lang="en-US" dirty="0" smtClean="0"/>
              <a:t>the </a:t>
            </a:r>
            <a:r>
              <a:rPr lang="en-US" dirty="0"/>
              <a:t>abstract </a:t>
            </a:r>
            <a:r>
              <a:rPr lang="en-US" dirty="0" err="1" smtClean="0"/>
              <a:t>MenuComponent</a:t>
            </a:r>
            <a:endParaRPr lang="en-US" dirty="0" smtClean="0"/>
          </a:p>
          <a:p>
            <a:pPr lvl="1"/>
            <a:r>
              <a:rPr lang="en-US" dirty="0"/>
              <a:t>calling </a:t>
            </a:r>
            <a:r>
              <a:rPr lang="en-US" dirty="0" err="1"/>
              <a:t>createIterator</a:t>
            </a:r>
            <a:r>
              <a:rPr lang="en-US" dirty="0"/>
              <a:t>() on a composite should apply to all children of the </a:t>
            </a:r>
            <a:r>
              <a:rPr lang="en-US" dirty="0" smtClean="0"/>
              <a:t>composite</a:t>
            </a:r>
            <a:endParaRPr lang="en-US" dirty="0"/>
          </a:p>
        </p:txBody>
      </p:sp>
      <p:sp>
        <p:nvSpPr>
          <p:cNvPr id="6" name="Rettangolo 5"/>
          <p:cNvSpPr/>
          <p:nvPr/>
        </p:nvSpPr>
        <p:spPr>
          <a:xfrm>
            <a:off x="442071" y="1196752"/>
            <a:ext cx="8208912" cy="3970318"/>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Menu extends </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Iterator&lt;</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&gt; iterator = null;</a:t>
            </a:r>
          </a:p>
          <a:p>
            <a:r>
              <a:rPr lang="en-US" sz="1400" dirty="0">
                <a:latin typeface="Courier New" panose="02070309020205020404" pitchFamily="49" charset="0"/>
                <a:cs typeface="Courier New" panose="02070309020205020404" pitchFamily="49" charset="0"/>
              </a:rPr>
              <a:t>    // other code here doesn't change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Iterator&lt;</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createIterator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 (iterator == null) {</a:t>
            </a:r>
          </a:p>
          <a:p>
            <a:r>
              <a:rPr lang="en-US" sz="1400" dirty="0">
                <a:latin typeface="Courier New" panose="02070309020205020404" pitchFamily="49" charset="0"/>
                <a:cs typeface="Courier New" panose="02070309020205020404" pitchFamily="49" charset="0"/>
              </a:rPr>
              <a:t>            iterator = new </a:t>
            </a:r>
            <a:r>
              <a:rPr lang="en-US" sz="1400" dirty="0" err="1">
                <a:latin typeface="Courier New" panose="02070309020205020404" pitchFamily="49" charset="0"/>
                <a:cs typeface="Courier New" panose="02070309020205020404" pitchFamily="49" charset="0"/>
              </a:rPr>
              <a:t>CompositeIterator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menuComponents.iterator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iterator;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MenuItem</a:t>
            </a:r>
            <a:r>
              <a:rPr lang="en-US" sz="1400" dirty="0">
                <a:latin typeface="Courier New" panose="02070309020205020404" pitchFamily="49" charset="0"/>
                <a:cs typeface="Courier New" panose="02070309020205020404" pitchFamily="49" charset="0"/>
              </a:rPr>
              <a:t> extends </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other code here doesn’t change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Iterator&lt;</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createIterator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new </a:t>
            </a:r>
            <a:r>
              <a:rPr lang="en-US" sz="1400" dirty="0" err="1">
                <a:latin typeface="Courier New" panose="02070309020205020404" pitchFamily="49" charset="0"/>
                <a:cs typeface="Courier New" panose="02070309020205020404" pitchFamily="49" charset="0"/>
              </a:rPr>
              <a:t>NullIterator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Rettangolo 6"/>
          <p:cNvSpPr/>
          <p:nvPr/>
        </p:nvSpPr>
        <p:spPr>
          <a:xfrm>
            <a:off x="6012160" y="2852936"/>
            <a:ext cx="2736304" cy="923330"/>
          </a:xfrm>
          <a:prstGeom prst="rect">
            <a:avLst/>
          </a:prstGeom>
        </p:spPr>
        <p:txBody>
          <a:bodyPr wrap="square">
            <a:spAutoFit/>
          </a:bodyPr>
          <a:lstStyle/>
          <a:p>
            <a:r>
              <a:rPr lang="en-US" dirty="0" err="1" smtClean="0"/>
              <a:t>CompositeIterator</a:t>
            </a:r>
            <a:r>
              <a:rPr lang="en-US" dirty="0"/>
              <a:t> </a:t>
            </a:r>
            <a:r>
              <a:rPr lang="en-US" dirty="0" smtClean="0"/>
              <a:t> </a:t>
            </a:r>
            <a:r>
              <a:rPr lang="en-US" dirty="0"/>
              <a:t>knows how to iterate over any composite. </a:t>
            </a:r>
          </a:p>
        </p:txBody>
      </p:sp>
      <p:cxnSp>
        <p:nvCxnSpPr>
          <p:cNvPr id="9" name="Connettore 2 8"/>
          <p:cNvCxnSpPr/>
          <p:nvPr/>
        </p:nvCxnSpPr>
        <p:spPr>
          <a:xfrm flipH="1" flipV="1">
            <a:off x="4932040" y="2852936"/>
            <a:ext cx="1080120" cy="328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98429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Composite Iterator</a:t>
            </a:r>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323528" y="765274"/>
            <a:ext cx="8820472" cy="4832092"/>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java.util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CompositeIterator</a:t>
            </a:r>
            <a:r>
              <a:rPr lang="en-US" sz="1400" dirty="0">
                <a:latin typeface="Courier New" panose="02070309020205020404" pitchFamily="49" charset="0"/>
                <a:cs typeface="Courier New" panose="02070309020205020404" pitchFamily="49" charset="0"/>
              </a:rPr>
              <a:t> implements Iterator {</a:t>
            </a:r>
          </a:p>
          <a:p>
            <a:r>
              <a:rPr lang="en-US" sz="1400" dirty="0">
                <a:latin typeface="Courier New" panose="02070309020205020404" pitchFamily="49" charset="0"/>
                <a:cs typeface="Courier New" panose="02070309020205020404" pitchFamily="49" charset="0"/>
              </a:rPr>
              <a:t>    Stack&lt;Iterator&lt;</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&gt;&gt; stack = new Stack&lt;Iterator&lt;</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&gt;&gt;();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CompositeIterator</a:t>
            </a:r>
            <a:r>
              <a:rPr lang="en-US" sz="1400" dirty="0">
                <a:latin typeface="Courier New" panose="02070309020205020404" pitchFamily="49" charset="0"/>
                <a:cs typeface="Courier New" panose="02070309020205020404" pitchFamily="49" charset="0"/>
              </a:rPr>
              <a:t>(Iterator iterator)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stack.push</a:t>
            </a:r>
            <a:r>
              <a:rPr lang="en-US" sz="1400" dirty="0">
                <a:latin typeface="Courier New" panose="02070309020205020404" pitchFamily="49" charset="0"/>
                <a:cs typeface="Courier New" panose="02070309020205020404" pitchFamily="49" charset="0"/>
              </a:rPr>
              <a:t>(iterator);</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Object next() {</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hasNext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Iterator&lt;</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&gt; iterator = </a:t>
            </a:r>
            <a:r>
              <a:rPr lang="en-US" sz="1400" dirty="0" err="1">
                <a:latin typeface="Courier New" panose="02070309020205020404" pitchFamily="49" charset="0"/>
                <a:cs typeface="Courier New" panose="02070309020205020404" pitchFamily="49" charset="0"/>
              </a:rPr>
              <a:t>stack.peek</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component = </a:t>
            </a:r>
            <a:r>
              <a:rPr lang="en-US" sz="1400" dirty="0" err="1">
                <a:latin typeface="Courier New" panose="02070309020205020404" pitchFamily="49" charset="0"/>
                <a:cs typeface="Courier New" panose="02070309020205020404" pitchFamily="49" charset="0"/>
              </a:rPr>
              <a:t>iterator.next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stack.push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component.createIterator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component;</a:t>
            </a:r>
          </a:p>
          <a:p>
            <a:r>
              <a:rPr lang="en-US" sz="1400" dirty="0">
                <a:latin typeface="Courier New" panose="02070309020205020404" pitchFamily="49" charset="0"/>
                <a:cs typeface="Courier New" panose="02070309020205020404" pitchFamily="49" charset="0"/>
              </a:rPr>
              <a:t>        } else {</a:t>
            </a:r>
          </a:p>
          <a:p>
            <a:r>
              <a:rPr lang="en-US" sz="1400" dirty="0">
                <a:latin typeface="Courier New" panose="02070309020205020404" pitchFamily="49" charset="0"/>
                <a:cs typeface="Courier New" panose="02070309020205020404" pitchFamily="49" charset="0"/>
              </a:rPr>
              <a:t>            return null;</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p:txBody>
      </p:sp>
      <p:sp>
        <p:nvSpPr>
          <p:cNvPr id="8" name="Rettangolo 7"/>
          <p:cNvSpPr/>
          <p:nvPr/>
        </p:nvSpPr>
        <p:spPr>
          <a:xfrm>
            <a:off x="4569142" y="3920857"/>
            <a:ext cx="4572000" cy="3108543"/>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public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hasNext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stack.empty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false;</a:t>
            </a:r>
          </a:p>
          <a:p>
            <a:r>
              <a:rPr lang="en-US" sz="1400" dirty="0">
                <a:latin typeface="Courier New" panose="02070309020205020404" pitchFamily="49" charset="0"/>
                <a:cs typeface="Courier New" panose="02070309020205020404" pitchFamily="49" charset="0"/>
              </a:rPr>
              <a:t>        } else {</a:t>
            </a:r>
          </a:p>
          <a:p>
            <a:r>
              <a:rPr lang="en-US" sz="1400" dirty="0">
                <a:latin typeface="Courier New" panose="02070309020205020404" pitchFamily="49" charset="0"/>
                <a:cs typeface="Courier New" panose="02070309020205020404" pitchFamily="49" charset="0"/>
              </a:rPr>
              <a:t>            Iterator&lt;</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&gt; iterator = </a:t>
            </a:r>
            <a:r>
              <a:rPr lang="en-US" sz="1400" dirty="0" err="1">
                <a:latin typeface="Courier New" panose="02070309020205020404" pitchFamily="49" charset="0"/>
                <a:cs typeface="Courier New" panose="02070309020205020404" pitchFamily="49" charset="0"/>
              </a:rPr>
              <a:t>stack.peek</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iterator.hasNext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stack.pop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hasNext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else {</a:t>
            </a:r>
          </a:p>
          <a:p>
            <a:r>
              <a:rPr lang="en-US" sz="1400" dirty="0">
                <a:latin typeface="Courier New" panose="02070309020205020404" pitchFamily="49" charset="0"/>
                <a:cs typeface="Courier New" panose="02070309020205020404" pitchFamily="49" charset="0"/>
              </a:rPr>
              <a:t>                return true;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p:txBody>
      </p:sp>
      <p:sp>
        <p:nvSpPr>
          <p:cNvPr id="9" name="Rettangolo 8"/>
          <p:cNvSpPr/>
          <p:nvPr/>
        </p:nvSpPr>
        <p:spPr>
          <a:xfrm>
            <a:off x="4537166" y="2204864"/>
            <a:ext cx="4572000" cy="646331"/>
          </a:xfrm>
          <a:prstGeom prst="rect">
            <a:avLst/>
          </a:prstGeom>
        </p:spPr>
        <p:txBody>
          <a:bodyPr>
            <a:spAutoFit/>
          </a:bodyPr>
          <a:lstStyle/>
          <a:p>
            <a:r>
              <a:rPr lang="en-US" dirty="0"/>
              <a:t>If there is a next element, we get the current iterator off the stack and get its next element.</a:t>
            </a:r>
          </a:p>
        </p:txBody>
      </p:sp>
      <p:cxnSp>
        <p:nvCxnSpPr>
          <p:cNvPr id="11" name="Connettore 2 10"/>
          <p:cNvCxnSpPr/>
          <p:nvPr/>
        </p:nvCxnSpPr>
        <p:spPr>
          <a:xfrm>
            <a:off x="5652120" y="2851195"/>
            <a:ext cx="72008" cy="330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ttangolo 11"/>
          <p:cNvSpPr/>
          <p:nvPr/>
        </p:nvSpPr>
        <p:spPr>
          <a:xfrm>
            <a:off x="323528" y="5157192"/>
            <a:ext cx="4572000" cy="1323439"/>
          </a:xfrm>
          <a:prstGeom prst="rect">
            <a:avLst/>
          </a:prstGeom>
        </p:spPr>
        <p:txBody>
          <a:bodyPr>
            <a:spAutoFit/>
          </a:bodyPr>
          <a:lstStyle/>
          <a:p>
            <a:r>
              <a:rPr lang="en-US" sz="1600" dirty="0"/>
              <a:t>We then throw that component's iterator on the stack. If </a:t>
            </a:r>
            <a:r>
              <a:rPr lang="en-US" sz="1600" dirty="0" smtClean="0"/>
              <a:t>the </a:t>
            </a:r>
            <a:r>
              <a:rPr lang="en-US" sz="1600" dirty="0"/>
              <a:t>component is a Menu, it will iterate over all its items. </a:t>
            </a:r>
            <a:r>
              <a:rPr lang="en-US" sz="1600" dirty="0" smtClean="0"/>
              <a:t>If </a:t>
            </a:r>
            <a:r>
              <a:rPr lang="en-US" sz="1600" dirty="0"/>
              <a:t>the component is a </a:t>
            </a:r>
            <a:r>
              <a:rPr lang="en-US" sz="1600" dirty="0" err="1"/>
              <a:t>MenuItem</a:t>
            </a:r>
            <a:r>
              <a:rPr lang="en-US" sz="1600" dirty="0"/>
              <a:t>, we get the </a:t>
            </a:r>
            <a:r>
              <a:rPr lang="en-US" sz="1600" dirty="0" err="1"/>
              <a:t>NullIterator</a:t>
            </a:r>
            <a:r>
              <a:rPr lang="en-US" sz="1600" dirty="0"/>
              <a:t>, </a:t>
            </a:r>
            <a:r>
              <a:rPr lang="en-US" sz="1600" dirty="0" smtClean="0"/>
              <a:t>and </a:t>
            </a:r>
            <a:r>
              <a:rPr lang="en-US" sz="1600" dirty="0"/>
              <a:t>no iteration happens. Then we return the component.</a:t>
            </a:r>
          </a:p>
        </p:txBody>
      </p:sp>
      <p:cxnSp>
        <p:nvCxnSpPr>
          <p:cNvPr id="17" name="Connettore 2 16"/>
          <p:cNvCxnSpPr/>
          <p:nvPr/>
        </p:nvCxnSpPr>
        <p:spPr>
          <a:xfrm flipV="1">
            <a:off x="3491880" y="3920857"/>
            <a:ext cx="648072" cy="1020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9024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Null Iterator</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3145904"/>
          </a:xfrm>
        </p:spPr>
        <p:txBody>
          <a:bodyPr>
            <a:normAutofit/>
          </a:bodyPr>
          <a:lstStyle/>
          <a:p>
            <a:r>
              <a:rPr lang="en-US" dirty="0" smtClean="0"/>
              <a:t>Choice 1: Return null</a:t>
            </a:r>
          </a:p>
          <a:p>
            <a:pPr lvl="2"/>
            <a:r>
              <a:rPr lang="en-US" dirty="0" smtClean="0"/>
              <a:t>We could return null from </a:t>
            </a:r>
            <a:r>
              <a:rPr lang="en-US" dirty="0" err="1" smtClean="0"/>
              <a:t>createIterator</a:t>
            </a:r>
            <a:r>
              <a:rPr lang="en-US" dirty="0" smtClean="0"/>
              <a:t>(), but then we’d need conditional code in the client to see if null was returned or not.</a:t>
            </a:r>
          </a:p>
          <a:p>
            <a:r>
              <a:rPr lang="en-US" dirty="0" smtClean="0"/>
              <a:t>Choice 2:Return an iterator that always returns false when </a:t>
            </a:r>
            <a:r>
              <a:rPr lang="en-US" dirty="0" err="1" smtClean="0"/>
              <a:t>hasNext</a:t>
            </a:r>
            <a:r>
              <a:rPr lang="en-US" dirty="0" smtClean="0"/>
              <a:t>() is called</a:t>
            </a:r>
          </a:p>
          <a:p>
            <a:pPr lvl="2"/>
            <a:r>
              <a:rPr lang="en-US" dirty="0" smtClean="0"/>
              <a:t>We can still return an iterator, but the client doesn’t have to worry about whether or not null is ever returned. This is an iterator that is a “no op.”</a:t>
            </a:r>
            <a:endParaRPr lang="en-US" dirty="0"/>
          </a:p>
        </p:txBody>
      </p:sp>
      <p:sp>
        <p:nvSpPr>
          <p:cNvPr id="6" name="Rettangolo 5"/>
          <p:cNvSpPr/>
          <p:nvPr/>
        </p:nvSpPr>
        <p:spPr>
          <a:xfrm>
            <a:off x="467544" y="3717032"/>
            <a:ext cx="6390456" cy="2893100"/>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java.util.Iterator</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NullIterator</a:t>
            </a:r>
            <a:r>
              <a:rPr lang="en-US" sz="1400" dirty="0">
                <a:latin typeface="Courier New" panose="02070309020205020404" pitchFamily="49" charset="0"/>
                <a:cs typeface="Courier New" panose="02070309020205020404" pitchFamily="49" charset="0"/>
              </a:rPr>
              <a:t> implements &lt;</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&gt;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Object next() {</a:t>
            </a:r>
          </a:p>
          <a:p>
            <a:r>
              <a:rPr lang="en-US" sz="1400" dirty="0">
                <a:latin typeface="Courier New" panose="02070309020205020404" pitchFamily="49" charset="0"/>
                <a:cs typeface="Courier New" panose="02070309020205020404" pitchFamily="49" charset="0"/>
              </a:rPr>
              <a:t>        return null;</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hasNext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false;</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public void remove() {</a:t>
            </a:r>
          </a:p>
          <a:p>
            <a:r>
              <a:rPr lang="en-US" sz="1400" dirty="0">
                <a:latin typeface="Courier New" panose="02070309020205020404" pitchFamily="49" charset="0"/>
                <a:cs typeface="Courier New" panose="02070309020205020404" pitchFamily="49" charset="0"/>
              </a:rPr>
              <a:t>        throw new </a:t>
            </a:r>
            <a:r>
              <a:rPr lang="en-US" sz="1400" dirty="0" err="1">
                <a:latin typeface="Courier New" panose="02070309020205020404" pitchFamily="49" charset="0"/>
                <a:cs typeface="Courier New" panose="02070309020205020404" pitchFamily="49" charset="0"/>
              </a:rPr>
              <a:t>UnsupportedOperationException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0367357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Print Vegetarian Menu</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268760"/>
            <a:ext cx="8280920" cy="5262979"/>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Waitress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allMenus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Waitress(</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allMenus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this.allMenus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allMenus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printMenu</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allMenus.print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printVegetarianMenu</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Iterator&lt;</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&gt; iterator = </a:t>
            </a:r>
            <a:r>
              <a:rPr lang="en-US" sz="1400" dirty="0" err="1">
                <a:latin typeface="Courier New" panose="02070309020205020404" pitchFamily="49" charset="0"/>
                <a:cs typeface="Courier New" panose="02070309020205020404" pitchFamily="49" charset="0"/>
              </a:rPr>
              <a:t>allMenus.createIterator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nVEGETARIAN</a:t>
            </a:r>
            <a:r>
              <a:rPr lang="en-US" sz="1400" dirty="0">
                <a:latin typeface="Courier New" panose="02070309020205020404" pitchFamily="49" charset="0"/>
                <a:cs typeface="Courier New" panose="02070309020205020404" pitchFamily="49" charset="0"/>
              </a:rPr>
              <a:t> MENU\n----");</a:t>
            </a:r>
          </a:p>
          <a:p>
            <a:r>
              <a:rPr lang="en-US" sz="1400" dirty="0">
                <a:latin typeface="Courier New" panose="02070309020205020404" pitchFamily="49" charset="0"/>
                <a:cs typeface="Courier New" panose="02070309020205020404" pitchFamily="49" charset="0"/>
              </a:rPr>
              <a:t>        while (</a:t>
            </a:r>
            <a:r>
              <a:rPr lang="en-US" sz="1400" dirty="0" err="1">
                <a:latin typeface="Courier New" panose="02070309020205020404" pitchFamily="49" charset="0"/>
                <a:cs typeface="Courier New" panose="02070309020205020404" pitchFamily="49" charset="0"/>
              </a:rPr>
              <a:t>iterator.hasNext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menuComponent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iterator.next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try {</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menuComponent.isVegetarian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menuComponent.print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catch (</a:t>
            </a:r>
            <a:r>
              <a:rPr lang="en-US" sz="1400" dirty="0" err="1">
                <a:latin typeface="Courier New" panose="02070309020205020404" pitchFamily="49" charset="0"/>
                <a:cs typeface="Courier New" panose="02070309020205020404" pitchFamily="49" charset="0"/>
              </a:rPr>
              <a:t>UnsupportedOperationException</a:t>
            </a:r>
            <a:r>
              <a:rPr lang="en-US" sz="1400" dirty="0">
                <a:latin typeface="Courier New" panose="02070309020205020404" pitchFamily="49" charset="0"/>
                <a:cs typeface="Courier New" panose="02070309020205020404" pitchFamily="49" charset="0"/>
              </a:rPr>
              <a:t> e)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Rettangolo 6"/>
          <p:cNvSpPr/>
          <p:nvPr/>
        </p:nvSpPr>
        <p:spPr>
          <a:xfrm>
            <a:off x="2987824" y="6093296"/>
            <a:ext cx="4572000" cy="646331"/>
          </a:xfrm>
          <a:prstGeom prst="rect">
            <a:avLst/>
          </a:prstGeom>
        </p:spPr>
        <p:txBody>
          <a:bodyPr>
            <a:spAutoFit/>
          </a:bodyPr>
          <a:lstStyle/>
          <a:p>
            <a:r>
              <a:rPr lang="en-US" dirty="0" smtClean="0"/>
              <a:t>If </a:t>
            </a:r>
            <a:r>
              <a:rPr lang="en-US" dirty="0"/>
              <a:t>an </a:t>
            </a:r>
            <a:r>
              <a:rPr lang="en-US" dirty="0" err="1" smtClean="0"/>
              <a:t>exception.happens</a:t>
            </a:r>
            <a:r>
              <a:rPr lang="en-US" dirty="0" smtClean="0"/>
              <a:t> </a:t>
            </a:r>
            <a:r>
              <a:rPr lang="en-US" dirty="0"/>
              <a:t>we catch the exception, but continue with our iteration.</a:t>
            </a:r>
          </a:p>
        </p:txBody>
      </p:sp>
      <p:sp>
        <p:nvSpPr>
          <p:cNvPr id="8" name="Rettangolo 7"/>
          <p:cNvSpPr/>
          <p:nvPr/>
        </p:nvSpPr>
        <p:spPr>
          <a:xfrm>
            <a:off x="4283968" y="3059668"/>
            <a:ext cx="4932040" cy="369332"/>
          </a:xfrm>
          <a:prstGeom prst="rect">
            <a:avLst/>
          </a:prstGeom>
        </p:spPr>
        <p:txBody>
          <a:bodyPr wrap="square">
            <a:spAutoFit/>
          </a:bodyPr>
          <a:lstStyle/>
          <a:p>
            <a:r>
              <a:rPr lang="en-US" dirty="0"/>
              <a:t>Iterate through every element of the composite.</a:t>
            </a:r>
          </a:p>
        </p:txBody>
      </p:sp>
    </p:spTree>
    <p:extLst>
      <p:ext uri="{BB962C8B-B14F-4D97-AF65-F5344CB8AC3E}">
        <p14:creationId xmlns:p14="http://schemas.microsoft.com/office/powerpoint/2010/main" val="131934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Motivation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smtClean="0"/>
              <a:t>OO Principle</a:t>
            </a:r>
          </a:p>
          <a:p>
            <a:pPr lvl="1"/>
            <a:r>
              <a:rPr lang="en-US" dirty="0" smtClean="0"/>
              <a:t>Encapsulation</a:t>
            </a:r>
          </a:p>
          <a:p>
            <a:pPr lvl="2"/>
            <a:r>
              <a:rPr lang="en-US" dirty="0"/>
              <a:t>Binding the data with the code that manipulates it.</a:t>
            </a:r>
          </a:p>
          <a:p>
            <a:pPr lvl="2"/>
            <a:r>
              <a:rPr lang="en-US" dirty="0"/>
              <a:t>It keeps the data and the code safe from external </a:t>
            </a:r>
            <a:r>
              <a:rPr lang="en-US" dirty="0" smtClean="0"/>
              <a:t>interference</a:t>
            </a:r>
          </a:p>
          <a:p>
            <a:pPr lvl="1"/>
            <a:r>
              <a:rPr lang="en-US" dirty="0" smtClean="0"/>
              <a:t>Polymorphism</a:t>
            </a:r>
          </a:p>
          <a:p>
            <a:pPr lvl="2"/>
            <a:r>
              <a:rPr lang="en-US" dirty="0"/>
              <a:t>Polymorphism means to process objects differently based on their data </a:t>
            </a:r>
            <a:r>
              <a:rPr lang="en-US" dirty="0" smtClean="0"/>
              <a:t>type</a:t>
            </a:r>
            <a:endParaRPr lang="en-US" dirty="0"/>
          </a:p>
          <a:p>
            <a:pPr lvl="2"/>
            <a:r>
              <a:rPr lang="en-US" dirty="0"/>
              <a:t>In other words it means, one method with multiple implementation, for a certain class of action. And which implementation to be used is decided at runtime depending upon the situation </a:t>
            </a:r>
            <a:r>
              <a:rPr lang="en-US" dirty="0" smtClean="0"/>
              <a:t>i.e</a:t>
            </a:r>
            <a:r>
              <a:rPr lang="en-US" dirty="0"/>
              <a:t>., data type of the </a:t>
            </a:r>
            <a:r>
              <a:rPr lang="en-US" dirty="0" smtClean="0"/>
              <a:t>object</a:t>
            </a:r>
            <a:endParaRPr lang="en-US" dirty="0"/>
          </a:p>
          <a:p>
            <a:pPr lvl="1"/>
            <a:r>
              <a:rPr lang="en-US" dirty="0" smtClean="0"/>
              <a:t>Inheritance</a:t>
            </a:r>
          </a:p>
          <a:p>
            <a:pPr lvl="2"/>
            <a:r>
              <a:rPr lang="en-US" dirty="0"/>
              <a:t>Inheritance is the mechanism by which an object acquires </a:t>
            </a:r>
            <a:r>
              <a:rPr lang="en-US" dirty="0" smtClean="0"/>
              <a:t>the some/all </a:t>
            </a:r>
            <a:r>
              <a:rPr lang="en-US" dirty="0"/>
              <a:t>properties of another </a:t>
            </a:r>
            <a:r>
              <a:rPr lang="en-US" dirty="0" smtClean="0"/>
              <a:t>object</a:t>
            </a:r>
            <a:endParaRPr lang="en-US" dirty="0"/>
          </a:p>
          <a:p>
            <a:pPr lvl="2"/>
            <a:r>
              <a:rPr lang="en-US" dirty="0"/>
              <a:t>It supports the concept of hierarchical </a:t>
            </a:r>
            <a:r>
              <a:rPr lang="en-US" dirty="0" smtClean="0"/>
              <a:t>classification</a:t>
            </a:r>
            <a:endParaRPr lang="en-US" dirty="0"/>
          </a:p>
          <a:p>
            <a:pPr lvl="2"/>
            <a:endParaRPr lang="en-US" dirty="0"/>
          </a:p>
        </p:txBody>
      </p:sp>
    </p:spTree>
    <p:extLst>
      <p:ext uri="{BB962C8B-B14F-4D97-AF65-F5344CB8AC3E}">
        <p14:creationId xmlns:p14="http://schemas.microsoft.com/office/powerpoint/2010/main" val="15076843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Implementing a specific Character </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7" name="Rettangolo 6"/>
          <p:cNvSpPr/>
          <p:nvPr/>
        </p:nvSpPr>
        <p:spPr>
          <a:xfrm>
            <a:off x="548788" y="4277414"/>
            <a:ext cx="5103332" cy="1815882"/>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King extends Character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a:t>
            </a:r>
            <a:r>
              <a:rPr lang="en-US" sz="1400" dirty="0" smtClean="0">
                <a:latin typeface="Courier New" panose="02070309020205020404" pitchFamily="49" charset="0"/>
                <a:cs typeface="Courier New" panose="02070309020205020404" pitchFamily="49" charset="0"/>
              </a:rPr>
              <a:t>King()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fightBehavior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new </a:t>
            </a:r>
            <a:r>
              <a:rPr lang="en-US" sz="1400" dirty="0" err="1" smtClean="0">
                <a:latin typeface="Courier New" panose="02070309020205020404" pitchFamily="49" charset="0"/>
                <a:cs typeface="Courier New" panose="02070309020205020404" pitchFamily="49" charset="0"/>
              </a:rPr>
              <a:t>KnifeBehavior</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display()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("I'm a </a:t>
            </a:r>
            <a:r>
              <a:rPr lang="en-US" sz="1400" dirty="0" smtClean="0">
                <a:latin typeface="Courier New" panose="02070309020205020404" pitchFamily="49" charset="0"/>
                <a:cs typeface="Courier New" panose="02070309020205020404" pitchFamily="49" charset="0"/>
              </a:rPr>
              <a:t>king");</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pic>
        <p:nvPicPr>
          <p:cNvPr id="10" name="Immagin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84" y="1170806"/>
            <a:ext cx="4381500" cy="2762250"/>
          </a:xfrm>
          <a:prstGeom prst="rect">
            <a:avLst/>
          </a:prstGeom>
        </p:spPr>
      </p:pic>
      <p:sp>
        <p:nvSpPr>
          <p:cNvPr id="12" name="Rettangolo 11"/>
          <p:cNvSpPr/>
          <p:nvPr/>
        </p:nvSpPr>
        <p:spPr>
          <a:xfrm>
            <a:off x="539552" y="1340768"/>
            <a:ext cx="4572000" cy="1661993"/>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Character{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FightBehavior</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fightBehavior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more</a:t>
            </a:r>
          </a:p>
          <a:p>
            <a:r>
              <a:rPr lang="en-US" sz="1400" dirty="0">
                <a:latin typeface="Courier New" panose="02070309020205020404" pitchFamily="49" charset="0"/>
                <a:cs typeface="Courier New" panose="02070309020205020404" pitchFamily="49" charset="0"/>
              </a:rPr>
              <a:t>   public void </a:t>
            </a:r>
            <a:r>
              <a:rPr lang="en-US" sz="1400" dirty="0" err="1" smtClean="0">
                <a:latin typeface="Courier New" panose="02070309020205020404" pitchFamily="49" charset="0"/>
                <a:cs typeface="Courier New" panose="02070309020205020404" pitchFamily="49" charset="0"/>
              </a:rPr>
              <a:t>performFight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fightBehavior.fight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dirty="0"/>
              <a:t>}</a:t>
            </a:r>
          </a:p>
        </p:txBody>
      </p:sp>
    </p:spTree>
    <p:extLst>
      <p:ext uri="{BB962C8B-B14F-4D97-AF65-F5344CB8AC3E}">
        <p14:creationId xmlns:p14="http://schemas.microsoft.com/office/powerpoint/2010/main" val="3037306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Be </a:t>
            </a:r>
            <a:r>
              <a:rPr lang="en-US" dirty="0" err="1" smtClean="0"/>
              <a:t>carefull</a:t>
            </a:r>
            <a:r>
              <a:rPr lang="en-US" dirty="0" smtClean="0"/>
              <a:t>!</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2598003"/>
            <a:ext cx="8229600" cy="3558957"/>
          </a:xfrm>
        </p:spPr>
        <p:txBody>
          <a:bodyPr>
            <a:normAutofit lnSpcReduction="10000"/>
          </a:bodyPr>
          <a:lstStyle/>
          <a:p>
            <a:r>
              <a:rPr lang="en-US" dirty="0"/>
              <a:t>In general </a:t>
            </a:r>
            <a:r>
              <a:rPr lang="en-US" dirty="0" smtClean="0"/>
              <a:t>try/catch </a:t>
            </a:r>
            <a:r>
              <a:rPr lang="en-US" dirty="0"/>
              <a:t>is meant </a:t>
            </a:r>
            <a:r>
              <a:rPr lang="en-US" dirty="0" smtClean="0"/>
              <a:t>for </a:t>
            </a:r>
            <a:r>
              <a:rPr lang="en-US" dirty="0"/>
              <a:t>error handling, </a:t>
            </a:r>
            <a:r>
              <a:rPr lang="en-US" dirty="0" smtClean="0"/>
              <a:t>not </a:t>
            </a:r>
            <a:r>
              <a:rPr lang="en-US" dirty="0"/>
              <a:t>program logic. </a:t>
            </a:r>
            <a:endParaRPr lang="en-US" dirty="0" smtClean="0"/>
          </a:p>
          <a:p>
            <a:pPr lvl="1"/>
            <a:r>
              <a:rPr lang="en-US" dirty="0" smtClean="0"/>
              <a:t>What </a:t>
            </a:r>
            <a:r>
              <a:rPr lang="en-US" dirty="0"/>
              <a:t>are our other options? </a:t>
            </a:r>
            <a:endParaRPr lang="en-US" dirty="0" smtClean="0"/>
          </a:p>
          <a:p>
            <a:pPr lvl="2"/>
            <a:r>
              <a:rPr lang="en-US" dirty="0" smtClean="0"/>
              <a:t>We </a:t>
            </a:r>
            <a:r>
              <a:rPr lang="en-US" dirty="0"/>
              <a:t>could </a:t>
            </a:r>
            <a:r>
              <a:rPr lang="en-US" dirty="0" smtClean="0"/>
              <a:t>have </a:t>
            </a:r>
            <a:r>
              <a:rPr lang="en-US" dirty="0"/>
              <a:t>checked the runtime type </a:t>
            </a:r>
            <a:r>
              <a:rPr lang="en-US" dirty="0" smtClean="0"/>
              <a:t>of </a:t>
            </a:r>
            <a:r>
              <a:rPr lang="en-US" dirty="0"/>
              <a:t>the menu component with </a:t>
            </a:r>
            <a:r>
              <a:rPr lang="en-US" dirty="0" err="1" smtClean="0"/>
              <a:t>instanceof</a:t>
            </a:r>
            <a:r>
              <a:rPr lang="en-US" dirty="0" smtClean="0"/>
              <a:t> </a:t>
            </a:r>
            <a:r>
              <a:rPr lang="en-US" dirty="0"/>
              <a:t>to make sure it’s a </a:t>
            </a:r>
            <a:r>
              <a:rPr lang="en-US" dirty="0" err="1"/>
              <a:t>MenuItem</a:t>
            </a:r>
            <a:r>
              <a:rPr lang="en-US" dirty="0"/>
              <a:t> </a:t>
            </a:r>
            <a:r>
              <a:rPr lang="en-US" dirty="0" smtClean="0"/>
              <a:t>before </a:t>
            </a:r>
            <a:r>
              <a:rPr lang="en-US" dirty="0"/>
              <a:t>making the call </a:t>
            </a:r>
            <a:r>
              <a:rPr lang="en-US" dirty="0" smtClean="0"/>
              <a:t>to </a:t>
            </a:r>
            <a:r>
              <a:rPr lang="en-US" dirty="0" err="1"/>
              <a:t>isVegetarian</a:t>
            </a:r>
            <a:r>
              <a:rPr lang="en-US" dirty="0"/>
              <a:t>(). </a:t>
            </a:r>
            <a:endParaRPr lang="en-US" dirty="0" smtClean="0"/>
          </a:p>
          <a:p>
            <a:pPr lvl="3"/>
            <a:r>
              <a:rPr lang="en-US" dirty="0" smtClean="0"/>
              <a:t>But </a:t>
            </a:r>
            <a:r>
              <a:rPr lang="en-US" dirty="0"/>
              <a:t>in the process we’d lose transparency because </a:t>
            </a:r>
            <a:r>
              <a:rPr lang="en-US" dirty="0" smtClean="0"/>
              <a:t>we </a:t>
            </a:r>
            <a:r>
              <a:rPr lang="en-US" dirty="0"/>
              <a:t>wouldn’t be treating Menus and </a:t>
            </a:r>
            <a:r>
              <a:rPr lang="en-US" dirty="0" err="1"/>
              <a:t>MenuItems</a:t>
            </a:r>
            <a:r>
              <a:rPr lang="en-US" dirty="0"/>
              <a:t> </a:t>
            </a:r>
            <a:r>
              <a:rPr lang="en-US" dirty="0" smtClean="0"/>
              <a:t>uniformly.</a:t>
            </a:r>
          </a:p>
          <a:p>
            <a:pPr lvl="3"/>
            <a:r>
              <a:rPr lang="en-US" dirty="0" smtClean="0"/>
              <a:t>We </a:t>
            </a:r>
            <a:r>
              <a:rPr lang="en-US" dirty="0"/>
              <a:t>could also change </a:t>
            </a:r>
            <a:r>
              <a:rPr lang="en-US" dirty="0" err="1"/>
              <a:t>isVegetarian</a:t>
            </a:r>
            <a:r>
              <a:rPr lang="en-US" dirty="0"/>
              <a:t>() in the Menus so that it </a:t>
            </a:r>
            <a:r>
              <a:rPr lang="en-US" dirty="0" smtClean="0"/>
              <a:t>returns false</a:t>
            </a:r>
            <a:r>
              <a:rPr lang="en-US" dirty="0"/>
              <a:t>. This provides a simple solution and we keep our </a:t>
            </a:r>
            <a:r>
              <a:rPr lang="en-US" dirty="0" smtClean="0"/>
              <a:t>transparency</a:t>
            </a:r>
            <a:r>
              <a:rPr lang="en-US" dirty="0"/>
              <a:t>. </a:t>
            </a:r>
          </a:p>
          <a:p>
            <a:r>
              <a:rPr lang="en-US" dirty="0"/>
              <a:t>In our solution we are going </a:t>
            </a:r>
            <a:r>
              <a:rPr lang="en-US" dirty="0" smtClean="0"/>
              <a:t>for </a:t>
            </a:r>
            <a:r>
              <a:rPr lang="en-US" dirty="0"/>
              <a:t>clarity: we really want to </a:t>
            </a:r>
            <a:r>
              <a:rPr lang="en-US" dirty="0" smtClean="0"/>
              <a:t>communicate </a:t>
            </a:r>
            <a:r>
              <a:rPr lang="en-US" dirty="0"/>
              <a:t>that this is an unsupported operation on the </a:t>
            </a:r>
            <a:r>
              <a:rPr lang="en-US" dirty="0" smtClean="0"/>
              <a:t>Menu. </a:t>
            </a:r>
            <a:endParaRPr lang="en-US" dirty="0"/>
          </a:p>
        </p:txBody>
      </p:sp>
      <p:sp>
        <p:nvSpPr>
          <p:cNvPr id="6" name="Rettangolo 5"/>
          <p:cNvSpPr/>
          <p:nvPr/>
        </p:nvSpPr>
        <p:spPr>
          <a:xfrm>
            <a:off x="467544" y="1213008"/>
            <a:ext cx="4572000" cy="1384995"/>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try {</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menuComponent.isVegetarian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menuComponent.print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catch (</a:t>
            </a:r>
            <a:r>
              <a:rPr lang="en-US" sz="1400" dirty="0" err="1">
                <a:latin typeface="Courier New" panose="02070309020205020404" pitchFamily="49" charset="0"/>
                <a:cs typeface="Courier New" panose="02070309020205020404" pitchFamily="49" charset="0"/>
              </a:rPr>
              <a:t>UnsupportedOperationException</a:t>
            </a:r>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2887560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Key Points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5234136"/>
          </a:xfrm>
        </p:spPr>
        <p:txBody>
          <a:bodyPr>
            <a:normAutofit fontScale="92500" lnSpcReduction="20000"/>
          </a:bodyPr>
          <a:lstStyle/>
          <a:p>
            <a:r>
              <a:rPr lang="en-US" dirty="0"/>
              <a:t>An Iterator allows access to an </a:t>
            </a:r>
            <a:r>
              <a:rPr lang="en-US" dirty="0" smtClean="0"/>
              <a:t>aggregate’s </a:t>
            </a:r>
            <a:r>
              <a:rPr lang="en-US" dirty="0"/>
              <a:t>elements without </a:t>
            </a:r>
            <a:r>
              <a:rPr lang="en-US" dirty="0" smtClean="0"/>
              <a:t>exposing </a:t>
            </a:r>
            <a:r>
              <a:rPr lang="en-US" dirty="0"/>
              <a:t>its internal structure</a:t>
            </a:r>
            <a:r>
              <a:rPr lang="en-US" dirty="0" smtClean="0"/>
              <a:t>.</a:t>
            </a:r>
          </a:p>
          <a:p>
            <a:pPr lvl="1"/>
            <a:r>
              <a:rPr lang="en-US" dirty="0" smtClean="0"/>
              <a:t>It takes the job of iterating </a:t>
            </a:r>
            <a:r>
              <a:rPr lang="en-US" dirty="0"/>
              <a:t>over an aggregate </a:t>
            </a:r>
            <a:r>
              <a:rPr lang="en-US" dirty="0" smtClean="0"/>
              <a:t>and </a:t>
            </a:r>
            <a:r>
              <a:rPr lang="en-US" dirty="0"/>
              <a:t>encapsulates it in another </a:t>
            </a:r>
            <a:r>
              <a:rPr lang="en-US" dirty="0" smtClean="0"/>
              <a:t>object</a:t>
            </a:r>
            <a:r>
              <a:rPr lang="en-US" dirty="0"/>
              <a:t>.</a:t>
            </a:r>
          </a:p>
          <a:p>
            <a:pPr lvl="1"/>
            <a:r>
              <a:rPr lang="en-US" dirty="0" smtClean="0"/>
              <a:t></a:t>
            </a:r>
            <a:r>
              <a:rPr lang="en-US" dirty="0"/>
              <a:t>When using an Iterator, we </a:t>
            </a:r>
            <a:r>
              <a:rPr lang="en-US" dirty="0" smtClean="0"/>
              <a:t>relieve </a:t>
            </a:r>
            <a:r>
              <a:rPr lang="en-US" dirty="0"/>
              <a:t>the aggregate of the </a:t>
            </a:r>
            <a:r>
              <a:rPr lang="en-US" dirty="0" smtClean="0"/>
              <a:t>responsibility </a:t>
            </a:r>
            <a:r>
              <a:rPr lang="en-US" dirty="0"/>
              <a:t>of supporting </a:t>
            </a:r>
            <a:r>
              <a:rPr lang="en-US" dirty="0" smtClean="0"/>
              <a:t>operations </a:t>
            </a:r>
            <a:r>
              <a:rPr lang="en-US" dirty="0"/>
              <a:t>for traversing its </a:t>
            </a:r>
            <a:r>
              <a:rPr lang="en-US" dirty="0" smtClean="0"/>
              <a:t>data</a:t>
            </a:r>
            <a:r>
              <a:rPr lang="en-US" dirty="0"/>
              <a:t>.</a:t>
            </a:r>
          </a:p>
          <a:p>
            <a:pPr lvl="1"/>
            <a:r>
              <a:rPr lang="en-US" dirty="0" smtClean="0"/>
              <a:t>An </a:t>
            </a:r>
            <a:r>
              <a:rPr lang="en-US" dirty="0"/>
              <a:t>Iterator provides a </a:t>
            </a:r>
            <a:r>
              <a:rPr lang="en-US" dirty="0" smtClean="0"/>
              <a:t>common </a:t>
            </a:r>
            <a:r>
              <a:rPr lang="en-US" dirty="0"/>
              <a:t>interface for </a:t>
            </a:r>
            <a:r>
              <a:rPr lang="en-US" dirty="0" smtClean="0"/>
              <a:t>traversing </a:t>
            </a:r>
            <a:r>
              <a:rPr lang="en-US" dirty="0"/>
              <a:t>the items of an </a:t>
            </a:r>
            <a:r>
              <a:rPr lang="en-US" dirty="0" smtClean="0"/>
              <a:t>aggregate</a:t>
            </a:r>
            <a:r>
              <a:rPr lang="en-US" dirty="0"/>
              <a:t>, allowing you to use </a:t>
            </a:r>
            <a:r>
              <a:rPr lang="en-US" dirty="0" smtClean="0"/>
              <a:t>polymorphism </a:t>
            </a:r>
            <a:r>
              <a:rPr lang="en-US" dirty="0"/>
              <a:t>when writing </a:t>
            </a:r>
            <a:r>
              <a:rPr lang="en-US" dirty="0" smtClean="0"/>
              <a:t>code </a:t>
            </a:r>
            <a:r>
              <a:rPr lang="en-US" dirty="0"/>
              <a:t>that makes use of the </a:t>
            </a:r>
            <a:r>
              <a:rPr lang="en-US" dirty="0" smtClean="0"/>
              <a:t>items </a:t>
            </a:r>
            <a:r>
              <a:rPr lang="en-US" dirty="0"/>
              <a:t>of the aggregate</a:t>
            </a:r>
            <a:r>
              <a:rPr lang="en-US" dirty="0" smtClean="0"/>
              <a:t>.</a:t>
            </a:r>
          </a:p>
          <a:p>
            <a:r>
              <a:rPr lang="en-US" dirty="0" smtClean="0"/>
              <a:t>We should strive to assign only </a:t>
            </a:r>
            <a:r>
              <a:rPr lang="en-US" dirty="0"/>
              <a:t>one responsibility to each </a:t>
            </a:r>
            <a:r>
              <a:rPr lang="en-US" dirty="0" smtClean="0"/>
              <a:t>class</a:t>
            </a:r>
            <a:r>
              <a:rPr lang="en-US" dirty="0"/>
              <a:t>.</a:t>
            </a:r>
          </a:p>
          <a:p>
            <a:r>
              <a:rPr lang="en-US" dirty="0" smtClean="0"/>
              <a:t>The </a:t>
            </a:r>
            <a:r>
              <a:rPr lang="en-US" dirty="0"/>
              <a:t>Composite Pattern </a:t>
            </a:r>
            <a:r>
              <a:rPr lang="en-US" dirty="0" smtClean="0"/>
              <a:t>provides </a:t>
            </a:r>
            <a:r>
              <a:rPr lang="en-US" dirty="0"/>
              <a:t>a structure to hold </a:t>
            </a:r>
            <a:r>
              <a:rPr lang="en-US" dirty="0" smtClean="0"/>
              <a:t>both </a:t>
            </a:r>
            <a:r>
              <a:rPr lang="en-US" dirty="0"/>
              <a:t>individual objects and </a:t>
            </a:r>
            <a:r>
              <a:rPr lang="en-US" dirty="0" smtClean="0"/>
              <a:t>composites</a:t>
            </a:r>
            <a:r>
              <a:rPr lang="en-US" dirty="0"/>
              <a:t>.</a:t>
            </a:r>
          </a:p>
          <a:p>
            <a:pPr lvl="1"/>
            <a:r>
              <a:rPr lang="en-US" dirty="0" smtClean="0"/>
              <a:t>It allows clients </a:t>
            </a:r>
            <a:r>
              <a:rPr lang="en-US" dirty="0"/>
              <a:t>to treat composites and </a:t>
            </a:r>
            <a:r>
              <a:rPr lang="en-US" dirty="0" smtClean="0"/>
              <a:t>individual </a:t>
            </a:r>
            <a:r>
              <a:rPr lang="en-US" dirty="0"/>
              <a:t>objects uniformly</a:t>
            </a:r>
            <a:r>
              <a:rPr lang="en-US" dirty="0" smtClean="0"/>
              <a:t>.</a:t>
            </a:r>
          </a:p>
          <a:p>
            <a:pPr lvl="1"/>
            <a:r>
              <a:rPr lang="en-US" dirty="0" smtClean="0"/>
              <a:t>A Component is any object in </a:t>
            </a:r>
            <a:r>
              <a:rPr lang="en-US" dirty="0"/>
              <a:t>a Composite structure. </a:t>
            </a:r>
            <a:r>
              <a:rPr lang="en-US" dirty="0" smtClean="0"/>
              <a:t>Components </a:t>
            </a:r>
            <a:r>
              <a:rPr lang="en-US" dirty="0"/>
              <a:t>may be other </a:t>
            </a:r>
            <a:r>
              <a:rPr lang="en-US" dirty="0" smtClean="0"/>
              <a:t>composites </a:t>
            </a:r>
            <a:r>
              <a:rPr lang="en-US" dirty="0"/>
              <a:t>or leaf nodes.</a:t>
            </a:r>
          </a:p>
          <a:p>
            <a:pPr lvl="1"/>
            <a:r>
              <a:rPr lang="en-US" dirty="0" smtClean="0"/>
              <a:t>There </a:t>
            </a:r>
            <a:r>
              <a:rPr lang="en-US" dirty="0"/>
              <a:t>are many design </a:t>
            </a:r>
            <a:r>
              <a:rPr lang="en-US" dirty="0" smtClean="0"/>
              <a:t>tradeoffs </a:t>
            </a:r>
            <a:r>
              <a:rPr lang="en-US" dirty="0"/>
              <a:t>in implementing </a:t>
            </a:r>
            <a:r>
              <a:rPr lang="en-US" dirty="0" smtClean="0"/>
              <a:t>Composite</a:t>
            </a:r>
            <a:r>
              <a:rPr lang="en-US" dirty="0"/>
              <a:t>.  You need to </a:t>
            </a:r>
            <a:r>
              <a:rPr lang="en-US" dirty="0" smtClean="0"/>
              <a:t>balance </a:t>
            </a:r>
            <a:r>
              <a:rPr lang="en-US" dirty="0"/>
              <a:t>transparency and </a:t>
            </a:r>
            <a:r>
              <a:rPr lang="en-US" dirty="0" smtClean="0"/>
              <a:t>safety </a:t>
            </a:r>
            <a:r>
              <a:rPr lang="en-US" dirty="0"/>
              <a:t>with your needs.</a:t>
            </a:r>
          </a:p>
        </p:txBody>
      </p:sp>
    </p:spTree>
    <p:extLst>
      <p:ext uri="{BB962C8B-B14F-4D97-AF65-F5344CB8AC3E}">
        <p14:creationId xmlns:p14="http://schemas.microsoft.com/office/powerpoint/2010/main" val="329685072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http://ecx.images-amazon.com/images/I/41g%2B1ozVVdL._SY300_.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95784"/>
            <a:ext cx="1749666" cy="1749666"/>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p:cNvSpPr>
            <a:spLocks noGrp="1"/>
          </p:cNvSpPr>
          <p:nvPr>
            <p:ph type="title"/>
          </p:nvPr>
        </p:nvSpPr>
        <p:spPr/>
        <p:txBody>
          <a:bodyPr/>
          <a:lstStyle/>
          <a:p>
            <a:r>
              <a:rPr lang="en-US" dirty="0" smtClean="0"/>
              <a:t>The </a:t>
            </a:r>
            <a:r>
              <a:rPr lang="en-US" dirty="0"/>
              <a:t>State Pattern</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smtClean="0"/>
              <a:t>State helps </a:t>
            </a:r>
            <a:r>
              <a:rPr lang="en-US" dirty="0"/>
              <a:t>objects to control their behavior </a:t>
            </a:r>
            <a:r>
              <a:rPr lang="en-US" dirty="0" smtClean="0"/>
              <a:t>by </a:t>
            </a:r>
            <a:r>
              <a:rPr lang="en-US" dirty="0"/>
              <a:t>changing their internal state</a:t>
            </a:r>
            <a:r>
              <a:rPr lang="en-US" dirty="0" smtClean="0"/>
              <a:t>.</a:t>
            </a:r>
          </a:p>
          <a:p>
            <a:endParaRPr lang="en-US" dirty="0"/>
          </a:p>
        </p:txBody>
      </p:sp>
      <p:sp>
        <p:nvSpPr>
          <p:cNvPr id="6" name="Ovale 5"/>
          <p:cNvSpPr/>
          <p:nvPr/>
        </p:nvSpPr>
        <p:spPr>
          <a:xfrm>
            <a:off x="4967133" y="1772816"/>
            <a:ext cx="1512168" cy="129614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Has token</a:t>
            </a:r>
            <a:endParaRPr lang="en-US" dirty="0"/>
          </a:p>
        </p:txBody>
      </p:sp>
      <p:sp>
        <p:nvSpPr>
          <p:cNvPr id="7" name="Ovale 6"/>
          <p:cNvSpPr/>
          <p:nvPr/>
        </p:nvSpPr>
        <p:spPr>
          <a:xfrm>
            <a:off x="6588224" y="4841552"/>
            <a:ext cx="1512168" cy="129614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Gumball </a:t>
            </a:r>
            <a:br>
              <a:rPr lang="en-US" dirty="0" smtClean="0"/>
            </a:br>
            <a:r>
              <a:rPr lang="en-US" dirty="0" smtClean="0"/>
              <a:t>Sold</a:t>
            </a:r>
            <a:endParaRPr lang="en-US" dirty="0"/>
          </a:p>
        </p:txBody>
      </p:sp>
      <p:sp>
        <p:nvSpPr>
          <p:cNvPr id="8" name="Ovale 7"/>
          <p:cNvSpPr/>
          <p:nvPr/>
        </p:nvSpPr>
        <p:spPr>
          <a:xfrm>
            <a:off x="4463988" y="3545408"/>
            <a:ext cx="1512168" cy="129614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No token</a:t>
            </a:r>
            <a:endParaRPr lang="en-US" dirty="0"/>
          </a:p>
        </p:txBody>
      </p:sp>
      <p:sp>
        <p:nvSpPr>
          <p:cNvPr id="9" name="Ovale 8"/>
          <p:cNvSpPr/>
          <p:nvPr/>
        </p:nvSpPr>
        <p:spPr>
          <a:xfrm>
            <a:off x="1898720" y="3080457"/>
            <a:ext cx="1512168" cy="129614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Out of gumballs</a:t>
            </a:r>
            <a:endParaRPr lang="en-US" dirty="0"/>
          </a:p>
        </p:txBody>
      </p:sp>
      <p:cxnSp>
        <p:nvCxnSpPr>
          <p:cNvPr id="10" name="Connettore 7 9"/>
          <p:cNvCxnSpPr>
            <a:stCxn id="6" idx="6"/>
            <a:endCxn id="7" idx="6"/>
          </p:cNvCxnSpPr>
          <p:nvPr/>
        </p:nvCxnSpPr>
        <p:spPr>
          <a:xfrm>
            <a:off x="6479301" y="2420888"/>
            <a:ext cx="1621091" cy="3068736"/>
          </a:xfrm>
          <a:prstGeom prst="curvedConnector3">
            <a:avLst>
              <a:gd name="adj1" fmla="val 128414"/>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1" name="Connettore 7 10"/>
          <p:cNvCxnSpPr>
            <a:stCxn id="7" idx="3"/>
            <a:endCxn id="9" idx="4"/>
          </p:cNvCxnSpPr>
          <p:nvPr/>
        </p:nvCxnSpPr>
        <p:spPr>
          <a:xfrm rot="5400000" flipH="1">
            <a:off x="3946600" y="3084805"/>
            <a:ext cx="1571279" cy="4154872"/>
          </a:xfrm>
          <a:prstGeom prst="curvedConnector3">
            <a:avLst>
              <a:gd name="adj1" fmla="val -7520"/>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2" name="Connettore 7 11"/>
          <p:cNvCxnSpPr>
            <a:stCxn id="7" idx="3"/>
            <a:endCxn id="8" idx="3"/>
          </p:cNvCxnSpPr>
          <p:nvPr/>
        </p:nvCxnSpPr>
        <p:spPr>
          <a:xfrm rot="5400000" flipH="1">
            <a:off x="5099486" y="4237690"/>
            <a:ext cx="1296144" cy="2124236"/>
          </a:xfrm>
          <a:prstGeom prst="curvedConnector3">
            <a:avLst>
              <a:gd name="adj1" fmla="val -5958"/>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3" name="Connettore 7 12"/>
          <p:cNvCxnSpPr>
            <a:stCxn id="8" idx="1"/>
            <a:endCxn id="6" idx="2"/>
          </p:cNvCxnSpPr>
          <p:nvPr/>
        </p:nvCxnSpPr>
        <p:spPr>
          <a:xfrm rot="5400000" flipH="1" flipV="1">
            <a:off x="4169118" y="2937210"/>
            <a:ext cx="1314336" cy="281693"/>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4" name="Connettore 7 13"/>
          <p:cNvCxnSpPr>
            <a:endCxn id="8" idx="6"/>
          </p:cNvCxnSpPr>
          <p:nvPr/>
        </p:nvCxnSpPr>
        <p:spPr>
          <a:xfrm rot="5400000">
            <a:off x="5403812" y="3419766"/>
            <a:ext cx="1346058" cy="201370"/>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p:cNvSpPr txBox="1"/>
          <p:nvPr/>
        </p:nvSpPr>
        <p:spPr>
          <a:xfrm>
            <a:off x="7344308" y="2276872"/>
            <a:ext cx="1258871" cy="369332"/>
          </a:xfrm>
          <a:prstGeom prst="rect">
            <a:avLst/>
          </a:prstGeom>
          <a:noFill/>
        </p:spPr>
        <p:txBody>
          <a:bodyPr wrap="none" rtlCol="0">
            <a:spAutoFit/>
          </a:bodyPr>
          <a:lstStyle/>
          <a:p>
            <a:r>
              <a:rPr lang="en-US" dirty="0" smtClean="0"/>
              <a:t>Turns crank</a:t>
            </a:r>
            <a:endParaRPr lang="en-US" dirty="0"/>
          </a:p>
        </p:txBody>
      </p:sp>
      <p:sp>
        <p:nvSpPr>
          <p:cNvPr id="16" name="CasellaDiTesto 15"/>
          <p:cNvSpPr txBox="1"/>
          <p:nvPr/>
        </p:nvSpPr>
        <p:spPr>
          <a:xfrm>
            <a:off x="3410888" y="2685951"/>
            <a:ext cx="1309910" cy="369332"/>
          </a:xfrm>
          <a:prstGeom prst="rect">
            <a:avLst/>
          </a:prstGeom>
          <a:noFill/>
        </p:spPr>
        <p:txBody>
          <a:bodyPr wrap="none" rtlCol="0">
            <a:spAutoFit/>
          </a:bodyPr>
          <a:lstStyle/>
          <a:p>
            <a:r>
              <a:rPr lang="en-US" dirty="0" smtClean="0"/>
              <a:t>Insert token</a:t>
            </a:r>
            <a:endParaRPr lang="en-US" dirty="0"/>
          </a:p>
        </p:txBody>
      </p:sp>
      <p:sp>
        <p:nvSpPr>
          <p:cNvPr id="17" name="CasellaDiTesto 16"/>
          <p:cNvSpPr txBox="1"/>
          <p:nvPr/>
        </p:nvSpPr>
        <p:spPr>
          <a:xfrm>
            <a:off x="6258223" y="3248243"/>
            <a:ext cx="1228157" cy="369332"/>
          </a:xfrm>
          <a:prstGeom prst="rect">
            <a:avLst/>
          </a:prstGeom>
          <a:noFill/>
        </p:spPr>
        <p:txBody>
          <a:bodyPr wrap="none" rtlCol="0">
            <a:spAutoFit/>
          </a:bodyPr>
          <a:lstStyle/>
          <a:p>
            <a:r>
              <a:rPr lang="en-US" dirty="0" smtClean="0"/>
              <a:t>Eject token</a:t>
            </a:r>
            <a:endParaRPr lang="en-US" dirty="0"/>
          </a:p>
        </p:txBody>
      </p:sp>
      <p:sp>
        <p:nvSpPr>
          <p:cNvPr id="18" name="CasellaDiTesto 17"/>
          <p:cNvSpPr txBox="1"/>
          <p:nvPr/>
        </p:nvSpPr>
        <p:spPr>
          <a:xfrm>
            <a:off x="5603268" y="5115142"/>
            <a:ext cx="1034257" cy="646331"/>
          </a:xfrm>
          <a:prstGeom prst="rect">
            <a:avLst/>
          </a:prstGeom>
          <a:noFill/>
        </p:spPr>
        <p:txBody>
          <a:bodyPr wrap="none" rtlCol="0">
            <a:spAutoFit/>
          </a:bodyPr>
          <a:lstStyle/>
          <a:p>
            <a:r>
              <a:rPr lang="en-US" dirty="0" smtClean="0"/>
              <a:t>Dispense</a:t>
            </a:r>
            <a:br>
              <a:rPr lang="en-US" dirty="0" smtClean="0"/>
            </a:br>
            <a:r>
              <a:rPr lang="en-US" dirty="0" smtClean="0"/>
              <a:t>gumball</a:t>
            </a:r>
            <a:endParaRPr lang="en-US" dirty="0"/>
          </a:p>
        </p:txBody>
      </p:sp>
      <p:sp>
        <p:nvSpPr>
          <p:cNvPr id="19" name="CasellaDiTesto 18"/>
          <p:cNvSpPr txBox="1"/>
          <p:nvPr/>
        </p:nvSpPr>
        <p:spPr>
          <a:xfrm>
            <a:off x="1878753" y="5313072"/>
            <a:ext cx="1366080" cy="369332"/>
          </a:xfrm>
          <a:prstGeom prst="rect">
            <a:avLst/>
          </a:prstGeom>
          <a:noFill/>
        </p:spPr>
        <p:txBody>
          <a:bodyPr wrap="none" rtlCol="0">
            <a:spAutoFit/>
          </a:bodyPr>
          <a:lstStyle/>
          <a:p>
            <a:r>
              <a:rPr lang="en-US" dirty="0" smtClean="0"/>
              <a:t>Gumball = 0 </a:t>
            </a:r>
            <a:endParaRPr lang="en-US" dirty="0"/>
          </a:p>
        </p:txBody>
      </p:sp>
      <p:sp>
        <p:nvSpPr>
          <p:cNvPr id="20" name="CasellaDiTesto 19"/>
          <p:cNvSpPr txBox="1"/>
          <p:nvPr/>
        </p:nvSpPr>
        <p:spPr>
          <a:xfrm>
            <a:off x="3420642" y="4977575"/>
            <a:ext cx="1366080" cy="369332"/>
          </a:xfrm>
          <a:prstGeom prst="rect">
            <a:avLst/>
          </a:prstGeom>
          <a:noFill/>
        </p:spPr>
        <p:txBody>
          <a:bodyPr wrap="none" rtlCol="0">
            <a:spAutoFit/>
          </a:bodyPr>
          <a:lstStyle/>
          <a:p>
            <a:r>
              <a:rPr lang="en-US" dirty="0" smtClean="0"/>
              <a:t>Gumball &gt; 0 </a:t>
            </a:r>
            <a:endParaRPr lang="en-US" dirty="0"/>
          </a:p>
        </p:txBody>
      </p:sp>
    </p:spTree>
    <p:extLst>
      <p:ext uri="{BB962C8B-B14F-4D97-AF65-F5344CB8AC3E}">
        <p14:creationId xmlns:p14="http://schemas.microsoft.com/office/powerpoint/2010/main" val="1748438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Creating the state machine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568952" cy="769640"/>
          </a:xfrm>
        </p:spPr>
        <p:txBody>
          <a:bodyPr/>
          <a:lstStyle/>
          <a:p>
            <a:r>
              <a:rPr lang="en-US" dirty="0" smtClean="0"/>
              <a:t>Considering 4 </a:t>
            </a:r>
            <a:r>
              <a:rPr lang="en-US" dirty="0"/>
              <a:t>states and an instance variable to hold the current state</a:t>
            </a:r>
          </a:p>
        </p:txBody>
      </p:sp>
      <p:sp>
        <p:nvSpPr>
          <p:cNvPr id="6" name="Segnaposto contenuto 4"/>
          <p:cNvSpPr txBox="1">
            <a:spLocks/>
          </p:cNvSpPr>
          <p:nvPr/>
        </p:nvSpPr>
        <p:spPr>
          <a:xfrm>
            <a:off x="467544" y="2852936"/>
            <a:ext cx="8229600" cy="1224136"/>
          </a:xfrm>
          <a:prstGeom prst="rect">
            <a:avLst/>
          </a:prstGeom>
        </p:spPr>
        <p:txBody>
          <a:bodyPr vert="horz">
            <a:normAutofit/>
          </a:bodyPr>
          <a:lstStyle>
            <a:lvl1pPr marL="274320" indent="-274320" algn="l" rtl="0" eaLnBrk="1" latinLnBrk="0" hangingPunct="1">
              <a:lnSpc>
                <a:spcPct val="100000"/>
              </a:lnSpc>
              <a:spcBef>
                <a:spcPts val="1200"/>
              </a:spcBef>
              <a:spcAft>
                <a:spcPts val="600"/>
              </a:spcAft>
              <a:buClr>
                <a:schemeClr val="accent1"/>
              </a:buClr>
              <a:buSzPct val="76000"/>
              <a:buFont typeface="Wingdings 3"/>
              <a:buChar char=""/>
              <a:defRPr kumimoji="0" sz="2000" kern="1200">
                <a:solidFill>
                  <a:schemeClr val="tx1"/>
                </a:solidFill>
                <a:latin typeface="Trebuchet MS" pitchFamily="34" charset="0"/>
                <a:ea typeface="+mn-ea"/>
                <a:cs typeface="+mn-cs"/>
              </a:defRPr>
            </a:lvl1pPr>
            <a:lvl2pPr marL="548640" indent="-274320" algn="l" rtl="0" eaLnBrk="1" latinLnBrk="0" hangingPunct="1">
              <a:lnSpc>
                <a:spcPct val="100000"/>
              </a:lnSpc>
              <a:spcBef>
                <a:spcPts val="600"/>
              </a:spcBef>
              <a:spcAft>
                <a:spcPts val="600"/>
              </a:spcAft>
              <a:buClr>
                <a:schemeClr val="accent2"/>
              </a:buClr>
              <a:buSzPct val="76000"/>
              <a:buFont typeface="Wingdings 3"/>
              <a:buChar char=""/>
              <a:defRPr kumimoji="0" sz="1800" kern="1200">
                <a:solidFill>
                  <a:schemeClr val="tx2"/>
                </a:solidFill>
                <a:latin typeface="Trebuchet MS" pitchFamily="34" charset="0"/>
                <a:ea typeface="+mn-ea"/>
                <a:cs typeface="+mn-cs"/>
              </a:defRPr>
            </a:lvl2pPr>
            <a:lvl3pPr marL="822960" indent="-228600" algn="l" rtl="0" eaLnBrk="1" latinLnBrk="0" hangingPunct="1">
              <a:lnSpc>
                <a:spcPct val="100000"/>
              </a:lnSpc>
              <a:spcBef>
                <a:spcPts val="600"/>
              </a:spcBef>
              <a:spcAft>
                <a:spcPts val="600"/>
              </a:spcAft>
              <a:buClr>
                <a:schemeClr val="bg1">
                  <a:shade val="50000"/>
                </a:schemeClr>
              </a:buClr>
              <a:buSzPct val="76000"/>
              <a:buFont typeface="Wingdings 3"/>
              <a:buChar char=""/>
              <a:defRPr kumimoji="0" sz="1600" kern="1200">
                <a:solidFill>
                  <a:schemeClr val="tx1"/>
                </a:solidFill>
                <a:latin typeface="Trebuchet MS" pitchFamily="34" charset="0"/>
                <a:ea typeface="+mn-ea"/>
                <a:cs typeface="+mn-cs"/>
              </a:defRPr>
            </a:lvl3pPr>
            <a:lvl4pPr marL="1097280" indent="-228600" algn="l" rtl="0" eaLnBrk="1" latinLnBrk="0" hangingPunct="1">
              <a:lnSpc>
                <a:spcPct val="100000"/>
              </a:lnSpc>
              <a:spcBef>
                <a:spcPts val="600"/>
              </a:spcBef>
              <a:spcAft>
                <a:spcPts val="600"/>
              </a:spcAft>
              <a:buClr>
                <a:schemeClr val="accent2">
                  <a:shade val="75000"/>
                </a:schemeClr>
              </a:buClr>
              <a:buSzPct val="70000"/>
              <a:buFont typeface="Wingdings"/>
              <a:buChar char=""/>
              <a:defRPr kumimoji="0" sz="1600" kern="1200">
                <a:solidFill>
                  <a:schemeClr val="tx1"/>
                </a:solidFill>
                <a:latin typeface="Trebuchet MS" pitchFamily="34" charset="0"/>
                <a:ea typeface="+mn-ea"/>
                <a:cs typeface="+mn-cs"/>
              </a:defRPr>
            </a:lvl4pPr>
            <a:lvl5pPr marL="1371600" indent="-228600" algn="l" rtl="0" eaLnBrk="1" latinLnBrk="0" hangingPunct="1">
              <a:lnSpc>
                <a:spcPct val="100000"/>
              </a:lnSpc>
              <a:spcBef>
                <a:spcPts val="600"/>
              </a:spcBef>
              <a:spcAft>
                <a:spcPts val="600"/>
              </a:spcAft>
              <a:buClr>
                <a:schemeClr val="accent2"/>
              </a:buClr>
              <a:buSzPct val="70000"/>
              <a:buFont typeface="Wingdings"/>
              <a:buChar char=""/>
              <a:defRPr kumimoji="0" sz="1600" kern="1200">
                <a:solidFill>
                  <a:schemeClr val="tx1"/>
                </a:solidFill>
                <a:latin typeface="Trebuchet MS"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We </a:t>
            </a:r>
            <a:r>
              <a:rPr lang="en-US" dirty="0"/>
              <a:t>create a class that acts as the state machine. </a:t>
            </a:r>
            <a:endParaRPr lang="en-US" dirty="0" smtClean="0"/>
          </a:p>
          <a:p>
            <a:pPr lvl="1"/>
            <a:r>
              <a:rPr lang="en-US" dirty="0" smtClean="0"/>
              <a:t>For </a:t>
            </a:r>
            <a:r>
              <a:rPr lang="en-US" dirty="0"/>
              <a:t>each </a:t>
            </a:r>
            <a:r>
              <a:rPr lang="en-US" dirty="0" smtClean="0"/>
              <a:t>action (insert token, eject token …), there is method </a:t>
            </a:r>
            <a:r>
              <a:rPr lang="en-US" dirty="0"/>
              <a:t>that uses conditional statements to determine </a:t>
            </a:r>
            <a:r>
              <a:rPr lang="en-US" dirty="0" smtClean="0"/>
              <a:t>what </a:t>
            </a:r>
            <a:r>
              <a:rPr lang="en-US" dirty="0"/>
              <a:t>behavior is </a:t>
            </a:r>
            <a:r>
              <a:rPr lang="en-US" dirty="0" smtClean="0"/>
              <a:t>appropriate.</a:t>
            </a:r>
            <a:endParaRPr lang="en-US" dirty="0"/>
          </a:p>
        </p:txBody>
      </p:sp>
      <p:sp>
        <p:nvSpPr>
          <p:cNvPr id="7" name="Rettangolo 6"/>
          <p:cNvSpPr/>
          <p:nvPr/>
        </p:nvSpPr>
        <p:spPr>
          <a:xfrm>
            <a:off x="720080" y="1628800"/>
            <a:ext cx="4572000" cy="1169551"/>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final static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SOLD_OUT = 0;</a:t>
            </a:r>
          </a:p>
          <a:p>
            <a:r>
              <a:rPr lang="en-US" sz="1400" dirty="0">
                <a:latin typeface="Courier New" panose="02070309020205020404" pitchFamily="49" charset="0"/>
                <a:cs typeface="Courier New" panose="02070309020205020404" pitchFamily="49" charset="0"/>
              </a:rPr>
              <a:t>final static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NO_QUARTER = 1;</a:t>
            </a:r>
          </a:p>
          <a:p>
            <a:r>
              <a:rPr lang="en-US" sz="1400" dirty="0">
                <a:latin typeface="Courier New" panose="02070309020205020404" pitchFamily="49" charset="0"/>
                <a:cs typeface="Courier New" panose="02070309020205020404" pitchFamily="49" charset="0"/>
              </a:rPr>
              <a:t>final static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HAS_QUARTER = 2;</a:t>
            </a:r>
          </a:p>
          <a:p>
            <a:r>
              <a:rPr lang="en-US" sz="1400" dirty="0">
                <a:latin typeface="Courier New" panose="02070309020205020404" pitchFamily="49" charset="0"/>
                <a:cs typeface="Courier New" panose="02070309020205020404" pitchFamily="49" charset="0"/>
              </a:rPr>
              <a:t>final static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SOLD = 3</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state = SOLD_OUT;</a:t>
            </a:r>
          </a:p>
        </p:txBody>
      </p:sp>
      <p:sp>
        <p:nvSpPr>
          <p:cNvPr id="8" name="Rettangolo 7"/>
          <p:cNvSpPr/>
          <p:nvPr/>
        </p:nvSpPr>
        <p:spPr>
          <a:xfrm>
            <a:off x="519598" y="3919696"/>
            <a:ext cx="8177546" cy="2677656"/>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void </a:t>
            </a:r>
            <a:r>
              <a:rPr lang="en-US" sz="1400" dirty="0" err="1">
                <a:latin typeface="Courier New" panose="02070309020205020404" pitchFamily="49" charset="0"/>
                <a:cs typeface="Courier New" panose="02070309020205020404" pitchFamily="49" charset="0"/>
              </a:rPr>
              <a:t>insertQuarter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 (state == HAS_QUARTER)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("You can't insert another quarter");</a:t>
            </a:r>
          </a:p>
          <a:p>
            <a:r>
              <a:rPr lang="en-US" sz="1400" dirty="0">
                <a:latin typeface="Courier New" panose="02070309020205020404" pitchFamily="49" charset="0"/>
                <a:cs typeface="Courier New" panose="02070309020205020404" pitchFamily="49" charset="0"/>
              </a:rPr>
              <a:t>    } else if (state == NO_QUARTER) {</a:t>
            </a:r>
          </a:p>
          <a:p>
            <a:r>
              <a:rPr lang="en-US" sz="1400" dirty="0">
                <a:latin typeface="Courier New" panose="02070309020205020404" pitchFamily="49" charset="0"/>
                <a:cs typeface="Courier New" panose="02070309020205020404" pitchFamily="49" charset="0"/>
              </a:rPr>
              <a:t>        state = HAS_QUARTER;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("You inserted a quarter");</a:t>
            </a:r>
          </a:p>
          <a:p>
            <a:r>
              <a:rPr lang="en-US" sz="1400" dirty="0">
                <a:latin typeface="Courier New" panose="02070309020205020404" pitchFamily="49" charset="0"/>
                <a:cs typeface="Courier New" panose="02070309020205020404" pitchFamily="49" charset="0"/>
              </a:rPr>
              <a:t>    } else if (state == SOLD_OUT)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("You can't insert a quarter, </a:t>
            </a:r>
            <a:r>
              <a:rPr lang="en-US" sz="1400" dirty="0" smtClean="0">
                <a:latin typeface="Courier New" panose="02070309020205020404" pitchFamily="49" charset="0"/>
                <a:cs typeface="Courier New" panose="02070309020205020404" pitchFamily="49" charset="0"/>
              </a:rPr>
              <a:t>machine </a:t>
            </a:r>
            <a:r>
              <a:rPr lang="en-US" sz="1400" dirty="0">
                <a:latin typeface="Courier New" panose="02070309020205020404" pitchFamily="49" charset="0"/>
                <a:cs typeface="Courier New" panose="02070309020205020404" pitchFamily="49" charset="0"/>
              </a:rPr>
              <a:t>sold out");</a:t>
            </a:r>
          </a:p>
          <a:p>
            <a:r>
              <a:rPr lang="en-US" sz="1400" dirty="0">
                <a:latin typeface="Courier New" panose="02070309020205020404" pitchFamily="49" charset="0"/>
                <a:cs typeface="Courier New" panose="02070309020205020404" pitchFamily="49" charset="0"/>
              </a:rPr>
              <a:t>    } else if (state == SOLD)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("Please wait, we're </a:t>
            </a:r>
            <a:r>
              <a:rPr lang="en-US" sz="1400" dirty="0" smtClean="0">
                <a:latin typeface="Courier New" panose="02070309020205020404" pitchFamily="49" charset="0"/>
                <a:cs typeface="Courier New" panose="02070309020205020404" pitchFamily="49" charset="0"/>
              </a:rPr>
              <a:t>giving </a:t>
            </a:r>
            <a:r>
              <a:rPr lang="en-US" sz="1400" dirty="0">
                <a:latin typeface="Courier New" panose="02070309020205020404" pitchFamily="49" charset="0"/>
                <a:cs typeface="Courier New" panose="02070309020205020404" pitchFamily="49" charset="0"/>
              </a:rPr>
              <a:t>you a gumball");</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3017911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Creating the state </a:t>
            </a:r>
            <a:r>
              <a:rPr lang="en-US" dirty="0" smtClean="0"/>
              <a:t>machine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921768"/>
          </a:xfrm>
        </p:spPr>
        <p:txBody>
          <a:bodyPr/>
          <a:lstStyle/>
          <a:p>
            <a:r>
              <a:rPr lang="en-US" dirty="0" smtClean="0"/>
              <a:t>We are </a:t>
            </a:r>
          </a:p>
          <a:p>
            <a:pPr lvl="1"/>
            <a:r>
              <a:rPr lang="en-US" dirty="0" smtClean="0"/>
              <a:t>modeling </a:t>
            </a:r>
            <a:r>
              <a:rPr lang="en-US" dirty="0"/>
              <a:t>state within an object </a:t>
            </a:r>
            <a:r>
              <a:rPr lang="en-US" dirty="0" smtClean="0"/>
              <a:t>by </a:t>
            </a:r>
            <a:r>
              <a:rPr lang="en-US" dirty="0"/>
              <a:t>creating an instance variable to hold </a:t>
            </a:r>
            <a:r>
              <a:rPr lang="en-US" dirty="0" smtClean="0"/>
              <a:t>the </a:t>
            </a:r>
            <a:r>
              <a:rPr lang="en-US" dirty="0"/>
              <a:t>state values </a:t>
            </a:r>
          </a:p>
          <a:p>
            <a:pPr lvl="1"/>
            <a:r>
              <a:rPr lang="en-US" dirty="0" smtClean="0"/>
              <a:t>writing </a:t>
            </a:r>
            <a:r>
              <a:rPr lang="en-US" dirty="0"/>
              <a:t>conditional </a:t>
            </a:r>
            <a:r>
              <a:rPr lang="en-US" dirty="0" smtClean="0"/>
              <a:t>code </a:t>
            </a:r>
            <a:r>
              <a:rPr lang="en-US" dirty="0"/>
              <a:t>within our methods to handle </a:t>
            </a:r>
            <a:r>
              <a:rPr lang="en-US" dirty="0" smtClean="0"/>
              <a:t>the various states.</a:t>
            </a:r>
            <a:endParaRPr lang="en-US" dirty="0"/>
          </a:p>
        </p:txBody>
      </p:sp>
    </p:spTree>
    <p:extLst>
      <p:ext uri="{BB962C8B-B14F-4D97-AF65-F5344CB8AC3E}">
        <p14:creationId xmlns:p14="http://schemas.microsoft.com/office/powerpoint/2010/main" val="27706030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(partial) code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124744"/>
            <a:ext cx="8280920" cy="5478423"/>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final static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SOLD_OUT = 0;</a:t>
            </a:r>
          </a:p>
          <a:p>
            <a:r>
              <a:rPr lang="en-US" sz="1400" dirty="0">
                <a:latin typeface="Courier New" panose="02070309020205020404" pitchFamily="49" charset="0"/>
                <a:cs typeface="Courier New" panose="02070309020205020404" pitchFamily="49" charset="0"/>
              </a:rPr>
              <a:t>    final static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NO_QUARTER = 1;</a:t>
            </a:r>
          </a:p>
          <a:p>
            <a:r>
              <a:rPr lang="en-US" sz="1400" dirty="0">
                <a:latin typeface="Courier New" panose="02070309020205020404" pitchFamily="49" charset="0"/>
                <a:cs typeface="Courier New" panose="02070309020205020404" pitchFamily="49" charset="0"/>
              </a:rPr>
              <a:t>    final static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HAS_QUARTER = 2;</a:t>
            </a:r>
          </a:p>
          <a:p>
            <a:r>
              <a:rPr lang="en-US" sz="1400" dirty="0">
                <a:latin typeface="Courier New" panose="02070309020205020404" pitchFamily="49" charset="0"/>
                <a:cs typeface="Courier New" panose="02070309020205020404" pitchFamily="49" charset="0"/>
              </a:rPr>
              <a:t>    final static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SOLD = 3</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state = SOLD_OUT;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count = 0</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count)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this.count</a:t>
            </a:r>
            <a:r>
              <a:rPr lang="en-US" sz="1400" dirty="0">
                <a:latin typeface="Courier New" panose="02070309020205020404" pitchFamily="49" charset="0"/>
                <a:cs typeface="Courier New" panose="02070309020205020404" pitchFamily="49" charset="0"/>
              </a:rPr>
              <a:t> = count;</a:t>
            </a:r>
          </a:p>
          <a:p>
            <a:r>
              <a:rPr lang="en-US" sz="1400" dirty="0">
                <a:latin typeface="Courier New" panose="02070309020205020404" pitchFamily="49" charset="0"/>
                <a:cs typeface="Courier New" panose="02070309020205020404" pitchFamily="49" charset="0"/>
              </a:rPr>
              <a:t>        if (count &gt; 0) {</a:t>
            </a:r>
          </a:p>
          <a:p>
            <a:r>
              <a:rPr lang="en-US" sz="1400" dirty="0">
                <a:latin typeface="Courier New" panose="02070309020205020404" pitchFamily="49" charset="0"/>
                <a:cs typeface="Courier New" panose="02070309020205020404" pitchFamily="49" charset="0"/>
              </a:rPr>
              <a:t>            state = NO_QUARTER;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insertQuarter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 (state == HAS_QUARTER)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("You can't insert another quarter");</a:t>
            </a:r>
          </a:p>
          <a:p>
            <a:r>
              <a:rPr lang="en-US" sz="1400" dirty="0">
                <a:latin typeface="Courier New" panose="02070309020205020404" pitchFamily="49" charset="0"/>
                <a:cs typeface="Courier New" panose="02070309020205020404" pitchFamily="49" charset="0"/>
              </a:rPr>
              <a:t>        } else if (state == NO_QUARTER) {</a:t>
            </a:r>
          </a:p>
          <a:p>
            <a:r>
              <a:rPr lang="en-US" sz="1400" dirty="0">
                <a:latin typeface="Courier New" panose="02070309020205020404" pitchFamily="49" charset="0"/>
                <a:cs typeface="Courier New" panose="02070309020205020404" pitchFamily="49" charset="0"/>
              </a:rPr>
              <a:t>            state = HAS_QUARTER;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("You inserted a quarter");</a:t>
            </a:r>
          </a:p>
          <a:p>
            <a:r>
              <a:rPr lang="en-US" sz="1400" dirty="0">
                <a:latin typeface="Courier New" panose="02070309020205020404" pitchFamily="49" charset="0"/>
                <a:cs typeface="Courier New" panose="02070309020205020404" pitchFamily="49" charset="0"/>
              </a:rPr>
              <a:t>        } else if (state == SOLD_OUT)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(“The </a:t>
            </a:r>
            <a:r>
              <a:rPr lang="en-US" sz="1400" dirty="0">
                <a:latin typeface="Courier New" panose="02070309020205020404" pitchFamily="49" charset="0"/>
                <a:cs typeface="Courier New" panose="02070309020205020404" pitchFamily="49" charset="0"/>
              </a:rPr>
              <a:t>machine is sold out");</a:t>
            </a:r>
          </a:p>
          <a:p>
            <a:r>
              <a:rPr lang="en-US" sz="1400" dirty="0">
                <a:latin typeface="Courier New" panose="02070309020205020404" pitchFamily="49" charset="0"/>
                <a:cs typeface="Courier New" panose="02070309020205020404" pitchFamily="49" charset="0"/>
              </a:rPr>
              <a:t>        } else if (state == SOLD)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smtClean="0">
                <a:latin typeface="Courier New" panose="02070309020205020404" pitchFamily="49" charset="0"/>
                <a:cs typeface="Courier New" panose="02070309020205020404" pitchFamily="49" charset="0"/>
              </a:rPr>
              <a:t>(“We're </a:t>
            </a:r>
            <a:r>
              <a:rPr lang="en-US" sz="1400" dirty="0">
                <a:latin typeface="Courier New" panose="02070309020205020404" pitchFamily="49" charset="0"/>
                <a:cs typeface="Courier New" panose="02070309020205020404" pitchFamily="49" charset="0"/>
              </a:rPr>
              <a:t>already giving you a gumball");</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p:txBody>
      </p:sp>
      <p:sp>
        <p:nvSpPr>
          <p:cNvPr id="5" name="CasellaDiTesto 4"/>
          <p:cNvSpPr txBox="1"/>
          <p:nvPr/>
        </p:nvSpPr>
        <p:spPr>
          <a:xfrm>
            <a:off x="3070103" y="6457095"/>
            <a:ext cx="3812197" cy="369332"/>
          </a:xfrm>
          <a:prstGeom prst="rect">
            <a:avLst/>
          </a:prstGeom>
          <a:noFill/>
        </p:spPr>
        <p:txBody>
          <a:bodyPr wrap="none" rtlCol="0">
            <a:spAutoFit/>
          </a:bodyPr>
          <a:lstStyle/>
          <a:p>
            <a:r>
              <a:rPr lang="en-US" dirty="0" smtClean="0"/>
              <a:t>… and so on for all the possible actions</a:t>
            </a:r>
            <a:endParaRPr lang="en-US" dirty="0"/>
          </a:p>
        </p:txBody>
      </p:sp>
    </p:spTree>
    <p:extLst>
      <p:ext uri="{BB962C8B-B14F-4D97-AF65-F5344CB8AC3E}">
        <p14:creationId xmlns:p14="http://schemas.microsoft.com/office/powerpoint/2010/main" val="282978480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Improvement</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a:t>10% of the time, </a:t>
            </a:r>
            <a:r>
              <a:rPr lang="en-US" dirty="0" smtClean="0"/>
              <a:t>when </a:t>
            </a:r>
            <a:r>
              <a:rPr lang="en-US" dirty="0"/>
              <a:t>the crank </a:t>
            </a:r>
            <a:r>
              <a:rPr lang="en-US" dirty="0" smtClean="0"/>
              <a:t>is </a:t>
            </a:r>
            <a:r>
              <a:rPr lang="en-US" dirty="0"/>
              <a:t>turned, the </a:t>
            </a:r>
            <a:r>
              <a:rPr lang="en-US" dirty="0" smtClean="0"/>
              <a:t>customer </a:t>
            </a:r>
            <a:r>
              <a:rPr lang="en-US" dirty="0"/>
              <a:t>gets </a:t>
            </a:r>
            <a:r>
              <a:rPr lang="en-US" dirty="0" smtClean="0"/>
              <a:t>two </a:t>
            </a:r>
            <a:r>
              <a:rPr lang="en-US" dirty="0"/>
              <a:t>gumballs </a:t>
            </a:r>
            <a:r>
              <a:rPr lang="en-US" dirty="0" smtClean="0"/>
              <a:t>instead </a:t>
            </a:r>
            <a:r>
              <a:rPr lang="en-US" dirty="0"/>
              <a:t>of one.</a:t>
            </a:r>
          </a:p>
        </p:txBody>
      </p:sp>
      <p:sp>
        <p:nvSpPr>
          <p:cNvPr id="7" name="Ovale 6"/>
          <p:cNvSpPr/>
          <p:nvPr/>
        </p:nvSpPr>
        <p:spPr>
          <a:xfrm>
            <a:off x="4967133" y="1772816"/>
            <a:ext cx="1512168" cy="129614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Has token</a:t>
            </a:r>
            <a:endParaRPr lang="en-US" dirty="0"/>
          </a:p>
        </p:txBody>
      </p:sp>
      <p:sp>
        <p:nvSpPr>
          <p:cNvPr id="8" name="Ovale 7"/>
          <p:cNvSpPr/>
          <p:nvPr/>
        </p:nvSpPr>
        <p:spPr>
          <a:xfrm>
            <a:off x="6588224" y="4841552"/>
            <a:ext cx="1512168" cy="129614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Gumball </a:t>
            </a:r>
            <a:br>
              <a:rPr lang="en-US" dirty="0" smtClean="0"/>
            </a:br>
            <a:r>
              <a:rPr lang="en-US" dirty="0" smtClean="0"/>
              <a:t>Sold</a:t>
            </a:r>
            <a:endParaRPr lang="en-US" dirty="0"/>
          </a:p>
        </p:txBody>
      </p:sp>
      <p:sp>
        <p:nvSpPr>
          <p:cNvPr id="9" name="Ovale 8"/>
          <p:cNvSpPr/>
          <p:nvPr/>
        </p:nvSpPr>
        <p:spPr>
          <a:xfrm>
            <a:off x="4503505" y="4131813"/>
            <a:ext cx="1512168" cy="129614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No token</a:t>
            </a:r>
            <a:endParaRPr lang="en-US" dirty="0"/>
          </a:p>
        </p:txBody>
      </p:sp>
      <p:sp>
        <p:nvSpPr>
          <p:cNvPr id="10" name="Ovale 9"/>
          <p:cNvSpPr/>
          <p:nvPr/>
        </p:nvSpPr>
        <p:spPr>
          <a:xfrm>
            <a:off x="1049625" y="4201594"/>
            <a:ext cx="1512168" cy="129614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Out of gumballs</a:t>
            </a:r>
            <a:endParaRPr lang="en-US" dirty="0"/>
          </a:p>
        </p:txBody>
      </p:sp>
      <p:cxnSp>
        <p:nvCxnSpPr>
          <p:cNvPr id="11" name="Connettore 7 10"/>
          <p:cNvCxnSpPr>
            <a:stCxn id="7" idx="6"/>
            <a:endCxn id="8" idx="6"/>
          </p:cNvCxnSpPr>
          <p:nvPr/>
        </p:nvCxnSpPr>
        <p:spPr>
          <a:xfrm>
            <a:off x="6479301" y="2420888"/>
            <a:ext cx="1621091" cy="3068736"/>
          </a:xfrm>
          <a:prstGeom prst="curvedConnector3">
            <a:avLst>
              <a:gd name="adj1" fmla="val 128414"/>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2" name="Connettore 7 11"/>
          <p:cNvCxnSpPr>
            <a:stCxn id="8" idx="3"/>
            <a:endCxn id="10" idx="4"/>
          </p:cNvCxnSpPr>
          <p:nvPr/>
        </p:nvCxnSpPr>
        <p:spPr>
          <a:xfrm rot="5400000" flipH="1">
            <a:off x="4082622" y="3220826"/>
            <a:ext cx="450142" cy="5003967"/>
          </a:xfrm>
          <a:prstGeom prst="curvedConnector3">
            <a:avLst>
              <a:gd name="adj1" fmla="val -9295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3" name="Connettore 7 12"/>
          <p:cNvCxnSpPr>
            <a:stCxn id="8" idx="3"/>
            <a:endCxn id="9" idx="3"/>
          </p:cNvCxnSpPr>
          <p:nvPr/>
        </p:nvCxnSpPr>
        <p:spPr>
          <a:xfrm rot="5400000" flipH="1">
            <a:off x="5412447" y="4550652"/>
            <a:ext cx="709739" cy="2084719"/>
          </a:xfrm>
          <a:prstGeom prst="curvedConnector3">
            <a:avLst>
              <a:gd name="adj1" fmla="val -3780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4" name="Connettore 7 13"/>
          <p:cNvCxnSpPr>
            <a:stCxn id="9" idx="1"/>
            <a:endCxn id="7" idx="2"/>
          </p:cNvCxnSpPr>
          <p:nvPr/>
        </p:nvCxnSpPr>
        <p:spPr>
          <a:xfrm rot="5400000" flipH="1" flipV="1">
            <a:off x="3895675" y="3250171"/>
            <a:ext cx="1900741" cy="242176"/>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5" name="Connettore 7 14"/>
          <p:cNvCxnSpPr>
            <a:stCxn id="7" idx="5"/>
            <a:endCxn id="9" idx="6"/>
          </p:cNvCxnSpPr>
          <p:nvPr/>
        </p:nvCxnSpPr>
        <p:spPr>
          <a:xfrm rot="5400000">
            <a:off x="5186391" y="3708426"/>
            <a:ext cx="1900741" cy="242176"/>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p:cNvSpPr txBox="1"/>
          <p:nvPr/>
        </p:nvSpPr>
        <p:spPr>
          <a:xfrm>
            <a:off x="7344308" y="2276872"/>
            <a:ext cx="1258871" cy="369332"/>
          </a:xfrm>
          <a:prstGeom prst="rect">
            <a:avLst/>
          </a:prstGeom>
          <a:noFill/>
        </p:spPr>
        <p:txBody>
          <a:bodyPr wrap="none" rtlCol="0">
            <a:spAutoFit/>
          </a:bodyPr>
          <a:lstStyle/>
          <a:p>
            <a:r>
              <a:rPr lang="en-US" dirty="0" smtClean="0"/>
              <a:t>Turns crank</a:t>
            </a:r>
            <a:endParaRPr lang="en-US" dirty="0"/>
          </a:p>
        </p:txBody>
      </p:sp>
      <p:sp>
        <p:nvSpPr>
          <p:cNvPr id="17" name="CasellaDiTesto 16"/>
          <p:cNvSpPr txBox="1"/>
          <p:nvPr/>
        </p:nvSpPr>
        <p:spPr>
          <a:xfrm>
            <a:off x="4768892" y="3248243"/>
            <a:ext cx="1309910" cy="369332"/>
          </a:xfrm>
          <a:prstGeom prst="rect">
            <a:avLst/>
          </a:prstGeom>
          <a:noFill/>
        </p:spPr>
        <p:txBody>
          <a:bodyPr wrap="none" rtlCol="0">
            <a:spAutoFit/>
          </a:bodyPr>
          <a:lstStyle/>
          <a:p>
            <a:r>
              <a:rPr lang="en-US" dirty="0" smtClean="0"/>
              <a:t>Insert token</a:t>
            </a:r>
            <a:endParaRPr lang="en-US" dirty="0"/>
          </a:p>
        </p:txBody>
      </p:sp>
      <p:sp>
        <p:nvSpPr>
          <p:cNvPr id="18" name="CasellaDiTesto 17"/>
          <p:cNvSpPr txBox="1"/>
          <p:nvPr/>
        </p:nvSpPr>
        <p:spPr>
          <a:xfrm>
            <a:off x="6258223" y="3248243"/>
            <a:ext cx="1228157" cy="369332"/>
          </a:xfrm>
          <a:prstGeom prst="rect">
            <a:avLst/>
          </a:prstGeom>
          <a:noFill/>
        </p:spPr>
        <p:txBody>
          <a:bodyPr wrap="none" rtlCol="0">
            <a:spAutoFit/>
          </a:bodyPr>
          <a:lstStyle/>
          <a:p>
            <a:r>
              <a:rPr lang="en-US" dirty="0" smtClean="0"/>
              <a:t>Eject token</a:t>
            </a:r>
            <a:endParaRPr lang="en-US" dirty="0"/>
          </a:p>
        </p:txBody>
      </p:sp>
      <p:sp>
        <p:nvSpPr>
          <p:cNvPr id="19" name="CasellaDiTesto 18"/>
          <p:cNvSpPr txBox="1"/>
          <p:nvPr/>
        </p:nvSpPr>
        <p:spPr>
          <a:xfrm>
            <a:off x="5498544" y="5543904"/>
            <a:ext cx="1034257" cy="646331"/>
          </a:xfrm>
          <a:prstGeom prst="rect">
            <a:avLst/>
          </a:prstGeom>
          <a:noFill/>
        </p:spPr>
        <p:txBody>
          <a:bodyPr wrap="none" rtlCol="0">
            <a:spAutoFit/>
          </a:bodyPr>
          <a:lstStyle/>
          <a:p>
            <a:r>
              <a:rPr lang="en-US" dirty="0" smtClean="0"/>
              <a:t>Dispense</a:t>
            </a:r>
            <a:br>
              <a:rPr lang="en-US" dirty="0" smtClean="0"/>
            </a:br>
            <a:r>
              <a:rPr lang="en-US" dirty="0" smtClean="0"/>
              <a:t>gumball</a:t>
            </a:r>
            <a:endParaRPr lang="en-US" dirty="0"/>
          </a:p>
        </p:txBody>
      </p:sp>
      <p:sp>
        <p:nvSpPr>
          <p:cNvPr id="20" name="CasellaDiTesto 19"/>
          <p:cNvSpPr txBox="1"/>
          <p:nvPr/>
        </p:nvSpPr>
        <p:spPr>
          <a:xfrm>
            <a:off x="2905918" y="5947881"/>
            <a:ext cx="1366080" cy="369332"/>
          </a:xfrm>
          <a:prstGeom prst="rect">
            <a:avLst/>
          </a:prstGeom>
          <a:noFill/>
        </p:spPr>
        <p:txBody>
          <a:bodyPr wrap="none" rtlCol="0">
            <a:spAutoFit/>
          </a:bodyPr>
          <a:lstStyle/>
          <a:p>
            <a:r>
              <a:rPr lang="en-US" dirty="0" smtClean="0"/>
              <a:t>Gumball = 0 </a:t>
            </a:r>
            <a:endParaRPr lang="en-US" dirty="0"/>
          </a:p>
        </p:txBody>
      </p:sp>
      <p:sp>
        <p:nvSpPr>
          <p:cNvPr id="21" name="CasellaDiTesto 20"/>
          <p:cNvSpPr txBox="1"/>
          <p:nvPr/>
        </p:nvSpPr>
        <p:spPr>
          <a:xfrm>
            <a:off x="4029954" y="5497738"/>
            <a:ext cx="1366080" cy="369332"/>
          </a:xfrm>
          <a:prstGeom prst="rect">
            <a:avLst/>
          </a:prstGeom>
          <a:noFill/>
        </p:spPr>
        <p:txBody>
          <a:bodyPr wrap="none" rtlCol="0">
            <a:spAutoFit/>
          </a:bodyPr>
          <a:lstStyle/>
          <a:p>
            <a:r>
              <a:rPr lang="en-US" dirty="0" smtClean="0"/>
              <a:t>Gumball &gt; 0 </a:t>
            </a:r>
            <a:endParaRPr lang="en-US" dirty="0"/>
          </a:p>
        </p:txBody>
      </p:sp>
      <p:sp>
        <p:nvSpPr>
          <p:cNvPr id="22" name="Ovale 21"/>
          <p:cNvSpPr/>
          <p:nvPr/>
        </p:nvSpPr>
        <p:spPr>
          <a:xfrm>
            <a:off x="1689633" y="2253295"/>
            <a:ext cx="1512168" cy="129614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Winner</a:t>
            </a:r>
            <a:endParaRPr lang="en-US" dirty="0"/>
          </a:p>
        </p:txBody>
      </p:sp>
      <p:cxnSp>
        <p:nvCxnSpPr>
          <p:cNvPr id="25" name="Connettore 7 24"/>
          <p:cNvCxnSpPr>
            <a:stCxn id="7" idx="1"/>
            <a:endCxn id="22" idx="7"/>
          </p:cNvCxnSpPr>
          <p:nvPr/>
        </p:nvCxnSpPr>
        <p:spPr>
          <a:xfrm rot="16200000" flipH="1" flipV="1">
            <a:off x="3844227" y="1098753"/>
            <a:ext cx="480479" cy="2208236"/>
          </a:xfrm>
          <a:prstGeom prst="curvedConnector3">
            <a:avLst>
              <a:gd name="adj1" fmla="val -44476"/>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2905918" y="3549439"/>
            <a:ext cx="1197764" cy="646331"/>
          </a:xfrm>
          <a:prstGeom prst="rect">
            <a:avLst/>
          </a:prstGeom>
          <a:noFill/>
        </p:spPr>
        <p:txBody>
          <a:bodyPr wrap="none" rtlCol="0">
            <a:spAutoFit/>
          </a:bodyPr>
          <a:lstStyle/>
          <a:p>
            <a:r>
              <a:rPr lang="en-US" dirty="0" smtClean="0"/>
              <a:t>Dispense</a:t>
            </a:r>
            <a:br>
              <a:rPr lang="en-US" dirty="0" smtClean="0"/>
            </a:br>
            <a:r>
              <a:rPr lang="en-US" dirty="0" smtClean="0"/>
              <a:t>2 gumballs</a:t>
            </a:r>
            <a:endParaRPr lang="en-US" dirty="0"/>
          </a:p>
        </p:txBody>
      </p:sp>
      <p:cxnSp>
        <p:nvCxnSpPr>
          <p:cNvPr id="32" name="Connettore 7 31"/>
          <p:cNvCxnSpPr>
            <a:stCxn id="22" idx="4"/>
            <a:endCxn id="9" idx="2"/>
          </p:cNvCxnSpPr>
          <p:nvPr/>
        </p:nvCxnSpPr>
        <p:spPr>
          <a:xfrm rot="16200000" flipH="1">
            <a:off x="2859388" y="3135768"/>
            <a:ext cx="1230446" cy="2057788"/>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40" name="CasellaDiTesto 39"/>
          <p:cNvSpPr txBox="1"/>
          <p:nvPr/>
        </p:nvSpPr>
        <p:spPr>
          <a:xfrm>
            <a:off x="3201801" y="1962631"/>
            <a:ext cx="1521763" cy="646331"/>
          </a:xfrm>
          <a:prstGeom prst="rect">
            <a:avLst/>
          </a:prstGeom>
          <a:noFill/>
        </p:spPr>
        <p:txBody>
          <a:bodyPr wrap="none" rtlCol="0">
            <a:spAutoFit/>
          </a:bodyPr>
          <a:lstStyle/>
          <a:p>
            <a:r>
              <a:rPr lang="en-US" dirty="0" smtClean="0"/>
              <a:t>Turns crank &amp; </a:t>
            </a:r>
            <a:br>
              <a:rPr lang="en-US" dirty="0" smtClean="0"/>
            </a:br>
            <a:r>
              <a:rPr lang="en-US" dirty="0" smtClean="0"/>
              <a:t>winner</a:t>
            </a:r>
            <a:endParaRPr lang="en-US" dirty="0"/>
          </a:p>
        </p:txBody>
      </p:sp>
      <p:cxnSp>
        <p:nvCxnSpPr>
          <p:cNvPr id="50" name="Connettore 7 49"/>
          <p:cNvCxnSpPr>
            <a:stCxn id="22" idx="4"/>
            <a:endCxn id="10" idx="7"/>
          </p:cNvCxnSpPr>
          <p:nvPr/>
        </p:nvCxnSpPr>
        <p:spPr>
          <a:xfrm rot="5400000">
            <a:off x="1972044" y="3917736"/>
            <a:ext cx="841971" cy="105376"/>
          </a:xfrm>
          <a:prstGeom prst="curvedConnector3">
            <a:avLst>
              <a:gd name="adj1" fmla="val 61347"/>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1006593" y="3687938"/>
            <a:ext cx="1366080" cy="369332"/>
          </a:xfrm>
          <a:prstGeom prst="rect">
            <a:avLst/>
          </a:prstGeom>
          <a:noFill/>
        </p:spPr>
        <p:txBody>
          <a:bodyPr wrap="none" rtlCol="0">
            <a:spAutoFit/>
          </a:bodyPr>
          <a:lstStyle/>
          <a:p>
            <a:r>
              <a:rPr lang="en-US" dirty="0" smtClean="0"/>
              <a:t>Gumball = 0 </a:t>
            </a:r>
            <a:endParaRPr lang="en-US" dirty="0"/>
          </a:p>
        </p:txBody>
      </p:sp>
      <p:sp>
        <p:nvSpPr>
          <p:cNvPr id="56" name="CasellaDiTesto 55"/>
          <p:cNvSpPr txBox="1"/>
          <p:nvPr/>
        </p:nvSpPr>
        <p:spPr>
          <a:xfrm>
            <a:off x="2856961" y="4665000"/>
            <a:ext cx="1366080" cy="369332"/>
          </a:xfrm>
          <a:prstGeom prst="rect">
            <a:avLst/>
          </a:prstGeom>
          <a:noFill/>
        </p:spPr>
        <p:txBody>
          <a:bodyPr wrap="none" rtlCol="0">
            <a:spAutoFit/>
          </a:bodyPr>
          <a:lstStyle/>
          <a:p>
            <a:r>
              <a:rPr lang="en-US" dirty="0" smtClean="0"/>
              <a:t>Gumball &gt; 0 </a:t>
            </a:r>
            <a:endParaRPr lang="en-US" dirty="0"/>
          </a:p>
        </p:txBody>
      </p:sp>
    </p:spTree>
    <p:extLst>
      <p:ext uri="{BB962C8B-B14F-4D97-AF65-F5344CB8AC3E}">
        <p14:creationId xmlns:p14="http://schemas.microsoft.com/office/powerpoint/2010/main" val="315510465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Implementation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smtClean="0"/>
              <a:t>The code previously implemented is not simple to extend</a:t>
            </a:r>
          </a:p>
          <a:p>
            <a:pPr lvl="1"/>
            <a:r>
              <a:rPr lang="en-US" dirty="0" smtClean="0"/>
              <a:t>You’d </a:t>
            </a:r>
            <a:r>
              <a:rPr lang="en-US" dirty="0"/>
              <a:t>have to add a new WINNER state </a:t>
            </a:r>
            <a:endParaRPr lang="en-US" dirty="0" smtClean="0"/>
          </a:p>
          <a:p>
            <a:pPr lvl="1"/>
            <a:r>
              <a:rPr lang="en-US" dirty="0" smtClean="0"/>
              <a:t>You’d </a:t>
            </a:r>
            <a:r>
              <a:rPr lang="en-US" dirty="0"/>
              <a:t>have to add a new conditional </a:t>
            </a:r>
            <a:r>
              <a:rPr lang="en-US" dirty="0" smtClean="0"/>
              <a:t>in </a:t>
            </a:r>
            <a:r>
              <a:rPr lang="en-US" dirty="0"/>
              <a:t>every single method to handle the WINNER </a:t>
            </a:r>
            <a:r>
              <a:rPr lang="en-US" dirty="0" smtClean="0"/>
              <a:t> state</a:t>
            </a:r>
          </a:p>
          <a:p>
            <a:pPr lvl="2"/>
            <a:r>
              <a:rPr lang="en-US" dirty="0" smtClean="0"/>
              <a:t>that’s </a:t>
            </a:r>
            <a:r>
              <a:rPr lang="en-US" dirty="0"/>
              <a:t>a lot of code to </a:t>
            </a:r>
            <a:r>
              <a:rPr lang="en-US" dirty="0" smtClean="0"/>
              <a:t>modify</a:t>
            </a:r>
          </a:p>
          <a:p>
            <a:pPr lvl="1"/>
            <a:r>
              <a:rPr lang="en-US" dirty="0" err="1" smtClean="0"/>
              <a:t>turnCrank</a:t>
            </a:r>
            <a:r>
              <a:rPr lang="en-US" dirty="0"/>
              <a:t>() will get especially messy, because you’d </a:t>
            </a:r>
            <a:r>
              <a:rPr lang="en-US" dirty="0" smtClean="0"/>
              <a:t>have </a:t>
            </a:r>
            <a:r>
              <a:rPr lang="en-US" dirty="0"/>
              <a:t>to add code to check to see whether you’ve </a:t>
            </a:r>
            <a:r>
              <a:rPr lang="en-US" dirty="0" smtClean="0"/>
              <a:t>got </a:t>
            </a:r>
            <a:r>
              <a:rPr lang="en-US" dirty="0"/>
              <a:t>a WINNER and then switch to either the </a:t>
            </a:r>
            <a:r>
              <a:rPr lang="en-US" dirty="0" smtClean="0"/>
              <a:t>WINNER </a:t>
            </a:r>
            <a:r>
              <a:rPr lang="en-US" dirty="0"/>
              <a:t>state or the SOLD state.</a:t>
            </a:r>
          </a:p>
        </p:txBody>
      </p:sp>
    </p:spTree>
    <p:extLst>
      <p:ext uri="{BB962C8B-B14F-4D97-AF65-F5344CB8AC3E}">
        <p14:creationId xmlns:p14="http://schemas.microsoft.com/office/powerpoint/2010/main" val="163790177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new design</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smtClean="0"/>
              <a:t>A </a:t>
            </a:r>
            <a:r>
              <a:rPr lang="en-US" dirty="0"/>
              <a:t>solution could be </a:t>
            </a:r>
            <a:r>
              <a:rPr lang="en-US" dirty="0" smtClean="0"/>
              <a:t>to rework the existing code and </a:t>
            </a:r>
          </a:p>
          <a:p>
            <a:pPr lvl="1"/>
            <a:r>
              <a:rPr lang="en-US" dirty="0" smtClean="0"/>
              <a:t>encapsulate </a:t>
            </a:r>
            <a:r>
              <a:rPr lang="en-US" dirty="0"/>
              <a:t>state objects in their own classes </a:t>
            </a:r>
          </a:p>
          <a:p>
            <a:pPr lvl="1"/>
            <a:r>
              <a:rPr lang="en-US" dirty="0" smtClean="0"/>
              <a:t>Delegate </a:t>
            </a:r>
            <a:r>
              <a:rPr lang="en-US" dirty="0"/>
              <a:t>to the current </a:t>
            </a:r>
            <a:r>
              <a:rPr lang="en-US" dirty="0" smtClean="0"/>
              <a:t>state </a:t>
            </a:r>
            <a:r>
              <a:rPr lang="en-US" dirty="0"/>
              <a:t>when an action occurs. </a:t>
            </a:r>
            <a:endParaRPr lang="en-US" dirty="0" smtClean="0"/>
          </a:p>
          <a:p>
            <a:r>
              <a:rPr lang="en-US" dirty="0" smtClean="0"/>
              <a:t>Steps</a:t>
            </a:r>
          </a:p>
          <a:p>
            <a:pPr lvl="1"/>
            <a:r>
              <a:rPr lang="en-US" dirty="0" smtClean="0"/>
              <a:t>define </a:t>
            </a:r>
            <a:r>
              <a:rPr lang="en-US" dirty="0"/>
              <a:t>a State interface that </a:t>
            </a:r>
            <a:r>
              <a:rPr lang="en-US" dirty="0" smtClean="0"/>
              <a:t>contains </a:t>
            </a:r>
            <a:r>
              <a:rPr lang="en-US" dirty="0"/>
              <a:t>a method for every action in the Gumball </a:t>
            </a:r>
            <a:r>
              <a:rPr lang="en-US" dirty="0" smtClean="0"/>
              <a:t>Machine</a:t>
            </a:r>
            <a:r>
              <a:rPr lang="en-US" dirty="0"/>
              <a:t>.</a:t>
            </a:r>
          </a:p>
          <a:p>
            <a:pPr lvl="1"/>
            <a:r>
              <a:rPr lang="en-US" dirty="0" smtClean="0"/>
              <a:t>implement </a:t>
            </a:r>
            <a:r>
              <a:rPr lang="en-US" dirty="0"/>
              <a:t>a State class for </a:t>
            </a:r>
            <a:r>
              <a:rPr lang="en-US" dirty="0" smtClean="0"/>
              <a:t>every </a:t>
            </a:r>
            <a:r>
              <a:rPr lang="en-US" dirty="0"/>
              <a:t>state of the machine. </a:t>
            </a:r>
            <a:endParaRPr lang="en-US" dirty="0" smtClean="0"/>
          </a:p>
          <a:p>
            <a:pPr lvl="2"/>
            <a:r>
              <a:rPr lang="en-US" dirty="0" smtClean="0"/>
              <a:t>These </a:t>
            </a:r>
            <a:r>
              <a:rPr lang="en-US" dirty="0"/>
              <a:t>classes will be </a:t>
            </a:r>
            <a:r>
              <a:rPr lang="en-US" dirty="0" smtClean="0"/>
              <a:t>responsible </a:t>
            </a:r>
            <a:r>
              <a:rPr lang="en-US" dirty="0"/>
              <a:t>for the behavior of the machine when it </a:t>
            </a:r>
            <a:r>
              <a:rPr lang="en-US" dirty="0" smtClean="0"/>
              <a:t>is </a:t>
            </a:r>
            <a:r>
              <a:rPr lang="en-US" dirty="0"/>
              <a:t>in the corresponding state.</a:t>
            </a:r>
          </a:p>
          <a:p>
            <a:pPr lvl="1"/>
            <a:r>
              <a:rPr lang="en-US" dirty="0" smtClean="0"/>
              <a:t>delegate </a:t>
            </a:r>
            <a:r>
              <a:rPr lang="en-US" dirty="0"/>
              <a:t>to the State class to do </a:t>
            </a:r>
            <a:r>
              <a:rPr lang="en-US" dirty="0" smtClean="0"/>
              <a:t>the </a:t>
            </a:r>
            <a:r>
              <a:rPr lang="en-US" dirty="0"/>
              <a:t>work for us.</a:t>
            </a:r>
          </a:p>
        </p:txBody>
      </p:sp>
    </p:spTree>
    <p:extLst>
      <p:ext uri="{BB962C8B-B14F-4D97-AF65-F5344CB8AC3E}">
        <p14:creationId xmlns:p14="http://schemas.microsoft.com/office/powerpoint/2010/main" val="86835210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UML representation</a:t>
            </a:r>
            <a:endParaRPr lang="en-US" dirty="0"/>
          </a:p>
        </p:txBody>
      </p:sp>
      <p:sp>
        <p:nvSpPr>
          <p:cNvPr id="3" name="Segnaposto piè di pagina 2"/>
          <p:cNvSpPr>
            <a:spLocks noGrp="1"/>
          </p:cNvSpPr>
          <p:nvPr>
            <p:ph type="ftr" sz="quarter" idx="11"/>
          </p:nvPr>
        </p:nvSpPr>
        <p:spPr/>
        <p:txBody>
          <a:bodyPr/>
          <a:lstStyle/>
          <a:p>
            <a:pPr algn="l"/>
            <a:endParaRPr lang="it-IT" dirty="0"/>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7" y="2152650"/>
            <a:ext cx="7058025" cy="2552700"/>
          </a:xfrm>
          <a:prstGeom prst="rect">
            <a:avLst/>
          </a:prstGeom>
        </p:spPr>
      </p:pic>
    </p:spTree>
    <p:extLst>
      <p:ext uri="{BB962C8B-B14F-4D97-AF65-F5344CB8AC3E}">
        <p14:creationId xmlns:p14="http://schemas.microsoft.com/office/powerpoint/2010/main" val="3438494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Issue in this design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smtClean="0"/>
              <a:t>We are modeling the behavior of the character via its constructor</a:t>
            </a:r>
          </a:p>
          <a:p>
            <a:pPr lvl="1"/>
            <a:r>
              <a:rPr lang="en-US" b="1" dirty="0"/>
              <a:t>Program to an interface, </a:t>
            </a:r>
            <a:r>
              <a:rPr lang="en-US" b="1" dirty="0" smtClean="0"/>
              <a:t>not </a:t>
            </a:r>
            <a:r>
              <a:rPr lang="en-US" b="1" dirty="0"/>
              <a:t>an </a:t>
            </a:r>
            <a:r>
              <a:rPr lang="en-US" b="1" dirty="0" smtClean="0"/>
              <a:t>implementation </a:t>
            </a:r>
            <a:r>
              <a:rPr lang="en-US" dirty="0" smtClean="0"/>
              <a:t>is a design principle!</a:t>
            </a:r>
          </a:p>
          <a:p>
            <a:pPr lvl="1"/>
            <a:endParaRPr lang="en-US" dirty="0"/>
          </a:p>
          <a:p>
            <a:r>
              <a:rPr lang="en-US" dirty="0"/>
              <a:t>Still, notice that while we are setting the </a:t>
            </a:r>
            <a:r>
              <a:rPr lang="en-US" dirty="0" smtClean="0"/>
              <a:t>behaviors </a:t>
            </a:r>
            <a:r>
              <a:rPr lang="en-US" dirty="0"/>
              <a:t>to concrete </a:t>
            </a:r>
            <a:r>
              <a:rPr lang="en-US" dirty="0" smtClean="0"/>
              <a:t>classes, </a:t>
            </a:r>
            <a:r>
              <a:rPr lang="en-US" dirty="0"/>
              <a:t>we could easily change that at </a:t>
            </a:r>
            <a:r>
              <a:rPr lang="en-US" dirty="0" smtClean="0"/>
              <a:t>runtime</a:t>
            </a:r>
            <a:r>
              <a:rPr lang="en-US" dirty="0"/>
              <a:t>.  </a:t>
            </a:r>
          </a:p>
          <a:p>
            <a:r>
              <a:rPr lang="en-US" dirty="0"/>
              <a:t>So, we still have a lot </a:t>
            </a:r>
            <a:r>
              <a:rPr lang="en-US" dirty="0" smtClean="0"/>
              <a:t>of flexibility </a:t>
            </a:r>
            <a:r>
              <a:rPr lang="en-US" dirty="0"/>
              <a:t>here, </a:t>
            </a:r>
            <a:r>
              <a:rPr lang="en-US" dirty="0" smtClean="0"/>
              <a:t>but </a:t>
            </a:r>
            <a:r>
              <a:rPr lang="en-US" dirty="0"/>
              <a:t>we’re doing a poor job </a:t>
            </a:r>
            <a:r>
              <a:rPr lang="en-US" dirty="0" smtClean="0"/>
              <a:t>of </a:t>
            </a:r>
            <a:r>
              <a:rPr lang="en-US" dirty="0"/>
              <a:t>initializing </a:t>
            </a:r>
            <a:r>
              <a:rPr lang="en-US" dirty="0" smtClean="0"/>
              <a:t>the </a:t>
            </a:r>
            <a:r>
              <a:rPr lang="en-US" dirty="0"/>
              <a:t>instance variables in a </a:t>
            </a:r>
            <a:r>
              <a:rPr lang="en-US" dirty="0" smtClean="0"/>
              <a:t>flexible </a:t>
            </a:r>
            <a:r>
              <a:rPr lang="en-US" dirty="0"/>
              <a:t>way. </a:t>
            </a:r>
            <a:endParaRPr lang="en-US" dirty="0" smtClean="0"/>
          </a:p>
          <a:p>
            <a:pPr lvl="1"/>
            <a:r>
              <a:rPr lang="en-US" dirty="0" smtClean="0"/>
              <a:t>Since </a:t>
            </a:r>
            <a:r>
              <a:rPr lang="en-US" dirty="0"/>
              <a:t>the </a:t>
            </a:r>
            <a:r>
              <a:rPr lang="en-US" dirty="0" err="1" smtClean="0"/>
              <a:t>fightBehavior</a:t>
            </a:r>
            <a:r>
              <a:rPr lang="en-US" dirty="0" smtClean="0"/>
              <a:t> instance </a:t>
            </a:r>
            <a:r>
              <a:rPr lang="en-US" dirty="0"/>
              <a:t>variable is an </a:t>
            </a:r>
            <a:r>
              <a:rPr lang="en-US" dirty="0" smtClean="0"/>
              <a:t>interface </a:t>
            </a:r>
            <a:r>
              <a:rPr lang="en-US" dirty="0"/>
              <a:t>type, we </a:t>
            </a:r>
            <a:r>
              <a:rPr lang="en-US" dirty="0" smtClean="0"/>
              <a:t>could dynamically </a:t>
            </a:r>
            <a:r>
              <a:rPr lang="en-US" dirty="0"/>
              <a:t>assign a </a:t>
            </a:r>
            <a:r>
              <a:rPr lang="en-US" dirty="0" smtClean="0"/>
              <a:t>different </a:t>
            </a:r>
            <a:r>
              <a:rPr lang="en-US" dirty="0" err="1" smtClean="0"/>
              <a:t>FightBehavior</a:t>
            </a:r>
            <a:r>
              <a:rPr lang="en-US" dirty="0" smtClean="0"/>
              <a:t> implementation </a:t>
            </a:r>
            <a:r>
              <a:rPr lang="en-US" dirty="0"/>
              <a:t>class at runtime</a:t>
            </a:r>
            <a:r>
              <a:rPr lang="en-US" dirty="0" smtClean="0"/>
              <a:t>.</a:t>
            </a:r>
          </a:p>
          <a:p>
            <a:pPr lvl="2"/>
            <a:r>
              <a:rPr lang="en-US" dirty="0"/>
              <a:t>(</a:t>
            </a:r>
            <a:r>
              <a:rPr lang="en-US" dirty="0" smtClean="0"/>
              <a:t>this is the advantages of </a:t>
            </a:r>
            <a:r>
              <a:rPr lang="en-US" dirty="0"/>
              <a:t>polymorphism</a:t>
            </a:r>
            <a:r>
              <a:rPr lang="en-US" dirty="0" smtClean="0"/>
              <a:t>)</a:t>
            </a:r>
          </a:p>
        </p:txBody>
      </p:sp>
    </p:spTree>
    <p:extLst>
      <p:ext uri="{BB962C8B-B14F-4D97-AF65-F5344CB8AC3E}">
        <p14:creationId xmlns:p14="http://schemas.microsoft.com/office/powerpoint/2010/main" val="112253624"/>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Implementing the State Classes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268760"/>
            <a:ext cx="8208912" cy="5262979"/>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NoQuarterState</a:t>
            </a:r>
            <a:r>
              <a:rPr lang="en-US" sz="1400" dirty="0">
                <a:latin typeface="Courier New" panose="02070309020205020404" pitchFamily="49" charset="0"/>
                <a:cs typeface="Courier New" panose="02070309020205020404" pitchFamily="49" charset="0"/>
              </a:rPr>
              <a:t> implements State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NoQuarterState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this.gumballMachine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insertQuarter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("You inserted a quarter");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gumballMachine.setState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gumballMachine.getHasQuarterState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ejectQuarter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("You haven't inserted a quarter");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turnCrank</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("You turned, but there's no quarter");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dispense()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("You need to pay first");</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1498678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machine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6902" y="110237"/>
            <a:ext cx="8208912" cy="7048083"/>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State </a:t>
            </a:r>
            <a:r>
              <a:rPr lang="en-US" sz="1400" dirty="0" err="1">
                <a:latin typeface="Courier New" panose="02070309020205020404" pitchFamily="49" charset="0"/>
                <a:cs typeface="Courier New" panose="02070309020205020404" pitchFamily="49" charset="0"/>
              </a:rPr>
              <a:t>soldOutState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State </a:t>
            </a:r>
            <a:r>
              <a:rPr lang="en-US" sz="1400" dirty="0" err="1">
                <a:latin typeface="Courier New" panose="02070309020205020404" pitchFamily="49" charset="0"/>
                <a:cs typeface="Courier New" panose="02070309020205020404" pitchFamily="49" charset="0"/>
              </a:rPr>
              <a:t>noQuarterState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State </a:t>
            </a:r>
            <a:r>
              <a:rPr lang="en-US" sz="1400" dirty="0" err="1">
                <a:latin typeface="Courier New" panose="02070309020205020404" pitchFamily="49" charset="0"/>
                <a:cs typeface="Courier New" panose="02070309020205020404" pitchFamily="49" charset="0"/>
              </a:rPr>
              <a:t>hasQuarterState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State </a:t>
            </a:r>
            <a:r>
              <a:rPr lang="en-US" sz="1400" dirty="0" err="1">
                <a:latin typeface="Courier New" panose="02070309020205020404" pitchFamily="49" charset="0"/>
                <a:cs typeface="Courier New" panose="02070309020205020404" pitchFamily="49" charset="0"/>
              </a:rPr>
              <a:t>soldState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State </a:t>
            </a:r>
            <a:r>
              <a:rPr lang="en-US" sz="1400" dirty="0" err="1">
                <a:latin typeface="Courier New" panose="02070309020205020404" pitchFamily="49" charset="0"/>
                <a:cs typeface="Courier New" panose="02070309020205020404" pitchFamily="49" charset="0"/>
              </a:rPr>
              <a:t>state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count = 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numberGumballs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soldOutState</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SoldOutState</a:t>
            </a:r>
            <a:r>
              <a:rPr lang="en-US" sz="1400" dirty="0">
                <a:latin typeface="Courier New" panose="02070309020205020404" pitchFamily="49" charset="0"/>
                <a:cs typeface="Courier New" panose="02070309020205020404" pitchFamily="49" charset="0"/>
              </a:rPr>
              <a:t>(this);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noQuarterState</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NoQuarterState</a:t>
            </a:r>
            <a:r>
              <a:rPr lang="en-US" sz="1400" dirty="0">
                <a:latin typeface="Courier New" panose="02070309020205020404" pitchFamily="49" charset="0"/>
                <a:cs typeface="Courier New" panose="02070309020205020404" pitchFamily="49" charset="0"/>
              </a:rPr>
              <a:t>(this);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hasQuarterState</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HasQuarterState</a:t>
            </a:r>
            <a:r>
              <a:rPr lang="en-US" sz="1400" dirty="0">
                <a:latin typeface="Courier New" panose="02070309020205020404" pitchFamily="49" charset="0"/>
                <a:cs typeface="Courier New" panose="02070309020205020404" pitchFamily="49" charset="0"/>
              </a:rPr>
              <a:t>(this);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soldState</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SoldState</a:t>
            </a:r>
            <a:r>
              <a:rPr lang="en-US" sz="1400" dirty="0">
                <a:latin typeface="Courier New" panose="02070309020205020404" pitchFamily="49" charset="0"/>
                <a:cs typeface="Courier New" panose="02070309020205020404" pitchFamily="49" charset="0"/>
              </a:rPr>
              <a:t>(this);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this.count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numberGumballs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numberGumballs</a:t>
            </a:r>
            <a:r>
              <a:rPr lang="en-US" sz="1400" dirty="0">
                <a:latin typeface="Courier New" panose="02070309020205020404" pitchFamily="49" charset="0"/>
                <a:cs typeface="Courier New" panose="02070309020205020404" pitchFamily="49" charset="0"/>
              </a:rPr>
              <a:t> &gt; 0) {</a:t>
            </a:r>
          </a:p>
          <a:p>
            <a:r>
              <a:rPr lang="en-US" sz="1400" dirty="0">
                <a:latin typeface="Courier New" panose="02070309020205020404" pitchFamily="49" charset="0"/>
                <a:cs typeface="Courier New" panose="02070309020205020404" pitchFamily="49" charset="0"/>
              </a:rPr>
              <a:t>            state = </a:t>
            </a:r>
            <a:r>
              <a:rPr lang="en-US" sz="1400" dirty="0" err="1">
                <a:latin typeface="Courier New" panose="02070309020205020404" pitchFamily="49" charset="0"/>
                <a:cs typeface="Courier New" panose="02070309020205020404" pitchFamily="49" charset="0"/>
              </a:rPr>
              <a:t>noQuarterState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else {</a:t>
            </a:r>
          </a:p>
          <a:p>
            <a:r>
              <a:rPr lang="en-US" sz="1400" dirty="0">
                <a:latin typeface="Courier New" panose="02070309020205020404" pitchFamily="49" charset="0"/>
                <a:cs typeface="Courier New" panose="02070309020205020404" pitchFamily="49" charset="0"/>
              </a:rPr>
              <a:t>            state = </a:t>
            </a:r>
            <a:r>
              <a:rPr lang="en-US" sz="1400" dirty="0" err="1">
                <a:latin typeface="Courier New" panose="02070309020205020404" pitchFamily="49" charset="0"/>
                <a:cs typeface="Courier New" panose="02070309020205020404" pitchFamily="49" charset="0"/>
              </a:rPr>
              <a:t>soldOutState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public void </a:t>
            </a:r>
            <a:r>
              <a:rPr lang="en-US" sz="1400" dirty="0" err="1">
                <a:latin typeface="Courier New" panose="02070309020205020404" pitchFamily="49" charset="0"/>
                <a:cs typeface="Courier New" panose="02070309020205020404" pitchFamily="49" charset="0"/>
              </a:rPr>
              <a:t>insertQuarter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state.insertQuarter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public </a:t>
            </a: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ejectQuarter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state.ejectQuarter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turnCrank</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state.turnCrank</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state.dispense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p:txBody>
      </p:sp>
      <p:sp>
        <p:nvSpPr>
          <p:cNvPr id="7" name="Rettangolo 6"/>
          <p:cNvSpPr/>
          <p:nvPr/>
        </p:nvSpPr>
        <p:spPr>
          <a:xfrm>
            <a:off x="4571358" y="3632825"/>
            <a:ext cx="4572000" cy="3108543"/>
          </a:xfrm>
          <a:prstGeom prst="rect">
            <a:avLst/>
          </a:prstGeom>
        </p:spPr>
        <p:txBody>
          <a:bodyPr>
            <a:spAutoFit/>
          </a:bodyPr>
          <a:lstStyle/>
          <a:p>
            <a:r>
              <a:rPr lang="en-US" sz="1400" dirty="0" smtClean="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setState</a:t>
            </a:r>
            <a:r>
              <a:rPr lang="en-US" sz="1400" dirty="0">
                <a:latin typeface="Courier New" panose="02070309020205020404" pitchFamily="49" charset="0"/>
                <a:cs typeface="Courier New" panose="02070309020205020404" pitchFamily="49" charset="0"/>
              </a:rPr>
              <a:t>(State state)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this.state</a:t>
            </a:r>
            <a:r>
              <a:rPr lang="en-US" sz="1400" dirty="0">
                <a:latin typeface="Courier New" panose="02070309020205020404" pitchFamily="49" charset="0"/>
                <a:cs typeface="Courier New" panose="02070309020205020404" pitchFamily="49" charset="0"/>
              </a:rPr>
              <a:t> = state;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releaseBall</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 gumball comes rolling out the slot...");</a:t>
            </a:r>
          </a:p>
          <a:p>
            <a:r>
              <a:rPr lang="en-US" sz="1400" dirty="0">
                <a:latin typeface="Courier New" panose="02070309020205020404" pitchFamily="49" charset="0"/>
                <a:cs typeface="Courier New" panose="02070309020205020404" pitchFamily="49" charset="0"/>
              </a:rPr>
              <a:t>        if (count != 0) {</a:t>
            </a:r>
          </a:p>
          <a:p>
            <a:r>
              <a:rPr lang="en-US" sz="1400" dirty="0">
                <a:latin typeface="Courier New" panose="02070309020205020404" pitchFamily="49" charset="0"/>
                <a:cs typeface="Courier New" panose="02070309020205020404" pitchFamily="49" charset="0"/>
              </a:rPr>
              <a:t>            count = count - 1;</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More methods here including getters for each State...</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6522519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new design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smtClean="0"/>
              <a:t>The Gumball </a:t>
            </a:r>
            <a:r>
              <a:rPr lang="en-US" dirty="0"/>
              <a:t>Machine implementation </a:t>
            </a:r>
            <a:r>
              <a:rPr lang="en-US" dirty="0" smtClean="0"/>
              <a:t>is </a:t>
            </a:r>
            <a:r>
              <a:rPr lang="en-US" dirty="0"/>
              <a:t>structurally </a:t>
            </a:r>
            <a:r>
              <a:rPr lang="en-US" dirty="0" smtClean="0"/>
              <a:t>different from the first </a:t>
            </a:r>
            <a:r>
              <a:rPr lang="en-US" dirty="0"/>
              <a:t>version, and yet functionally it is exactly the same. </a:t>
            </a:r>
            <a:endParaRPr lang="en-US" dirty="0" smtClean="0"/>
          </a:p>
          <a:p>
            <a:r>
              <a:rPr lang="en-US" dirty="0" smtClean="0"/>
              <a:t>There is </a:t>
            </a:r>
          </a:p>
          <a:p>
            <a:pPr lvl="1"/>
            <a:r>
              <a:rPr lang="en-US" dirty="0" smtClean="0"/>
              <a:t>the </a:t>
            </a:r>
            <a:r>
              <a:rPr lang="en-US" dirty="0"/>
              <a:t>behavior </a:t>
            </a:r>
            <a:r>
              <a:rPr lang="en-US" dirty="0" smtClean="0"/>
              <a:t>of </a:t>
            </a:r>
            <a:r>
              <a:rPr lang="en-US" dirty="0"/>
              <a:t>each state localized </a:t>
            </a:r>
            <a:r>
              <a:rPr lang="en-US" dirty="0" smtClean="0"/>
              <a:t> into </a:t>
            </a:r>
            <a:r>
              <a:rPr lang="en-US" dirty="0"/>
              <a:t>its own class.</a:t>
            </a:r>
          </a:p>
          <a:p>
            <a:pPr lvl="1"/>
            <a:r>
              <a:rPr lang="en-US" dirty="0" smtClean="0"/>
              <a:t>All </a:t>
            </a:r>
            <a:r>
              <a:rPr lang="en-US" dirty="0"/>
              <a:t>the troublesome if statements that would have been </a:t>
            </a:r>
            <a:r>
              <a:rPr lang="en-US" dirty="0" smtClean="0"/>
              <a:t>difficult </a:t>
            </a:r>
            <a:r>
              <a:rPr lang="en-US" dirty="0"/>
              <a:t>to </a:t>
            </a:r>
            <a:r>
              <a:rPr lang="en-US" dirty="0" smtClean="0"/>
              <a:t>maintain have been removed.</a:t>
            </a:r>
            <a:endParaRPr lang="en-US" dirty="0"/>
          </a:p>
          <a:p>
            <a:pPr lvl="1"/>
            <a:r>
              <a:rPr lang="en-US" dirty="0" smtClean="0"/>
              <a:t>Closed </a:t>
            </a:r>
            <a:r>
              <a:rPr lang="en-US" dirty="0"/>
              <a:t>each state </a:t>
            </a:r>
            <a:r>
              <a:rPr lang="en-US" dirty="0" smtClean="0"/>
              <a:t>for modification</a:t>
            </a:r>
            <a:r>
              <a:rPr lang="en-US" dirty="0"/>
              <a:t>, and yet </a:t>
            </a:r>
            <a:r>
              <a:rPr lang="en-US" dirty="0" smtClean="0"/>
              <a:t>left </a:t>
            </a:r>
            <a:r>
              <a:rPr lang="en-US" dirty="0"/>
              <a:t>the Gumball Machine open to extension </a:t>
            </a:r>
            <a:r>
              <a:rPr lang="en-US" dirty="0" smtClean="0"/>
              <a:t>.</a:t>
            </a:r>
          </a:p>
          <a:p>
            <a:pPr lvl="1"/>
            <a:r>
              <a:rPr lang="en-US" dirty="0"/>
              <a:t>C</a:t>
            </a:r>
            <a:r>
              <a:rPr lang="en-US" dirty="0" smtClean="0"/>
              <a:t>reated </a:t>
            </a:r>
            <a:r>
              <a:rPr lang="en-US" dirty="0"/>
              <a:t>a code base and class structure that maps much more closely to the </a:t>
            </a:r>
            <a:r>
              <a:rPr lang="en-US" dirty="0" smtClean="0"/>
              <a:t>diagram </a:t>
            </a:r>
            <a:r>
              <a:rPr lang="en-US" dirty="0"/>
              <a:t>and is easier to read and understand.</a:t>
            </a:r>
          </a:p>
        </p:txBody>
      </p:sp>
    </p:spTree>
    <p:extLst>
      <p:ext uri="{BB962C8B-B14F-4D97-AF65-F5344CB8AC3E}">
        <p14:creationId xmlns:p14="http://schemas.microsoft.com/office/powerpoint/2010/main" val="338879042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State Pattern defined</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The State Pattern allows an object to alter its behavior </a:t>
            </a:r>
            <a:r>
              <a:rPr lang="en-US" dirty="0" smtClean="0"/>
              <a:t>when </a:t>
            </a:r>
            <a:r>
              <a:rPr lang="en-US" dirty="0"/>
              <a:t>its internal state </a:t>
            </a:r>
            <a:r>
              <a:rPr lang="en-US" dirty="0" smtClean="0"/>
              <a:t>changes</a:t>
            </a:r>
            <a:r>
              <a:rPr lang="en-US" dirty="0"/>
              <a:t>.  The object will appear to </a:t>
            </a:r>
            <a:r>
              <a:rPr lang="en-US" dirty="0" smtClean="0"/>
              <a:t>change </a:t>
            </a:r>
            <a:r>
              <a:rPr lang="en-US" dirty="0"/>
              <a:t>its class</a:t>
            </a:r>
            <a:r>
              <a:rPr lang="en-US" dirty="0" smtClean="0"/>
              <a:t>.</a:t>
            </a:r>
          </a:p>
          <a:p>
            <a:r>
              <a:rPr lang="en-US" dirty="0" smtClean="0"/>
              <a:t>Because </a:t>
            </a:r>
            <a:r>
              <a:rPr lang="en-US" dirty="0"/>
              <a:t>the pattern encapsulates </a:t>
            </a:r>
            <a:r>
              <a:rPr lang="en-US" dirty="0" smtClean="0"/>
              <a:t>state </a:t>
            </a:r>
            <a:r>
              <a:rPr lang="en-US" dirty="0"/>
              <a:t>into separate classes and delegates to the object representing the current state, we know </a:t>
            </a:r>
            <a:r>
              <a:rPr lang="en-US" dirty="0" smtClean="0"/>
              <a:t>that </a:t>
            </a:r>
            <a:r>
              <a:rPr lang="en-US" dirty="0"/>
              <a:t>behavior changes along with the internal </a:t>
            </a:r>
            <a:r>
              <a:rPr lang="en-US" dirty="0" smtClean="0"/>
              <a:t>state.</a:t>
            </a:r>
          </a:p>
          <a:p>
            <a:r>
              <a:rPr lang="en-US" dirty="0" smtClean="0"/>
              <a:t>What </a:t>
            </a:r>
            <a:r>
              <a:rPr lang="en-US" dirty="0"/>
              <a:t>does it mean </a:t>
            </a:r>
            <a:r>
              <a:rPr lang="en-US" dirty="0" smtClean="0"/>
              <a:t>for </a:t>
            </a:r>
            <a:r>
              <a:rPr lang="en-US" dirty="0"/>
              <a:t>an object to “appear </a:t>
            </a:r>
            <a:r>
              <a:rPr lang="en-US" dirty="0" smtClean="0"/>
              <a:t>to change </a:t>
            </a:r>
            <a:r>
              <a:rPr lang="en-US" dirty="0"/>
              <a:t>its class”? </a:t>
            </a:r>
            <a:endParaRPr lang="en-US" dirty="0" smtClean="0"/>
          </a:p>
          <a:p>
            <a:pPr lvl="1"/>
            <a:r>
              <a:rPr lang="en-US" dirty="0" smtClean="0"/>
              <a:t>Think </a:t>
            </a:r>
            <a:r>
              <a:rPr lang="en-US" dirty="0"/>
              <a:t>about it </a:t>
            </a:r>
            <a:r>
              <a:rPr lang="en-US" dirty="0" smtClean="0"/>
              <a:t>from </a:t>
            </a:r>
            <a:r>
              <a:rPr lang="en-US" dirty="0"/>
              <a:t>the perspective </a:t>
            </a:r>
            <a:r>
              <a:rPr lang="en-US" dirty="0" smtClean="0"/>
              <a:t>of </a:t>
            </a:r>
            <a:r>
              <a:rPr lang="en-US" dirty="0"/>
              <a:t>a client: </a:t>
            </a:r>
            <a:endParaRPr lang="en-US" dirty="0" smtClean="0"/>
          </a:p>
          <a:p>
            <a:pPr lvl="2"/>
            <a:r>
              <a:rPr lang="en-US" dirty="0" smtClean="0"/>
              <a:t>if </a:t>
            </a:r>
            <a:r>
              <a:rPr lang="en-US" dirty="0"/>
              <a:t>an object you’re using can </a:t>
            </a:r>
            <a:r>
              <a:rPr lang="en-US" dirty="0" smtClean="0"/>
              <a:t>completely </a:t>
            </a:r>
            <a:r>
              <a:rPr lang="en-US" dirty="0"/>
              <a:t>change its behavior, then it appears to you that the object is actually instantiated </a:t>
            </a:r>
            <a:r>
              <a:rPr lang="en-US" dirty="0" smtClean="0"/>
              <a:t>from another </a:t>
            </a:r>
            <a:r>
              <a:rPr lang="en-US" dirty="0"/>
              <a:t>class. </a:t>
            </a:r>
            <a:endParaRPr lang="en-US" dirty="0" smtClean="0"/>
          </a:p>
          <a:p>
            <a:pPr lvl="2"/>
            <a:r>
              <a:rPr lang="en-US" dirty="0" smtClean="0"/>
              <a:t>In </a:t>
            </a:r>
            <a:r>
              <a:rPr lang="en-US" dirty="0"/>
              <a:t>reality, however, you know that we are using composition to give the appearance </a:t>
            </a:r>
            <a:r>
              <a:rPr lang="en-US" dirty="0" smtClean="0"/>
              <a:t>of </a:t>
            </a:r>
            <a:r>
              <a:rPr lang="en-US" dirty="0"/>
              <a:t>a class change by simply </a:t>
            </a:r>
            <a:r>
              <a:rPr lang="en-US" dirty="0" smtClean="0"/>
              <a:t>referencing  different </a:t>
            </a:r>
            <a:r>
              <a:rPr lang="en-US" dirty="0"/>
              <a:t>state objects</a:t>
            </a:r>
            <a:r>
              <a:rPr lang="en-US" dirty="0" smtClean="0"/>
              <a:t>.</a:t>
            </a:r>
            <a:endParaRPr lang="en-US" dirty="0"/>
          </a:p>
        </p:txBody>
      </p:sp>
    </p:spTree>
    <p:extLst>
      <p:ext uri="{BB962C8B-B14F-4D97-AF65-F5344CB8AC3E}">
        <p14:creationId xmlns:p14="http://schemas.microsoft.com/office/powerpoint/2010/main" val="27802462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State Pattern class diagram</a:t>
            </a:r>
          </a:p>
        </p:txBody>
      </p:sp>
      <p:sp>
        <p:nvSpPr>
          <p:cNvPr id="3" name="Segnaposto piè di pagina 2"/>
          <p:cNvSpPr>
            <a:spLocks noGrp="1"/>
          </p:cNvSpPr>
          <p:nvPr>
            <p:ph type="ftr" sz="quarter" idx="11"/>
          </p:nvPr>
        </p:nvSpPr>
        <p:spPr/>
        <p:txBody>
          <a:bodyPr/>
          <a:lstStyle/>
          <a:p>
            <a:pPr algn="l"/>
            <a:endParaRPr lang="it-IT" dirty="0"/>
          </a:p>
        </p:txBody>
      </p:sp>
      <p:pic>
        <p:nvPicPr>
          <p:cNvPr id="1026" name="Picture 2" descr="http://www.dofactory.com/images/diagrams/net/stat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348880"/>
            <a:ext cx="5023517" cy="2160240"/>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p:cNvSpPr/>
          <p:nvPr/>
        </p:nvSpPr>
        <p:spPr>
          <a:xfrm>
            <a:off x="395536" y="1148551"/>
            <a:ext cx="4572000" cy="923330"/>
          </a:xfrm>
          <a:prstGeom prst="rect">
            <a:avLst/>
          </a:prstGeom>
        </p:spPr>
        <p:txBody>
          <a:bodyPr>
            <a:spAutoFit/>
          </a:bodyPr>
          <a:lstStyle/>
          <a:p>
            <a:r>
              <a:rPr lang="en-US" dirty="0"/>
              <a:t>The Context is the class that  </a:t>
            </a:r>
            <a:r>
              <a:rPr lang="en-US" dirty="0" smtClean="0"/>
              <a:t>can </a:t>
            </a:r>
            <a:r>
              <a:rPr lang="en-US" dirty="0"/>
              <a:t>have a number of internal </a:t>
            </a:r>
            <a:r>
              <a:rPr lang="en-US" dirty="0" smtClean="0"/>
              <a:t>states</a:t>
            </a:r>
            <a:r>
              <a:rPr lang="en-US" dirty="0"/>
              <a:t>.  In our example, the </a:t>
            </a:r>
          </a:p>
          <a:p>
            <a:r>
              <a:rPr lang="en-US" dirty="0" err="1"/>
              <a:t>GumballMachine</a:t>
            </a:r>
            <a:r>
              <a:rPr lang="en-US" dirty="0"/>
              <a:t> is the Context.</a:t>
            </a:r>
          </a:p>
        </p:txBody>
      </p:sp>
      <p:sp>
        <p:nvSpPr>
          <p:cNvPr id="7" name="Rettangolo 6"/>
          <p:cNvSpPr/>
          <p:nvPr/>
        </p:nvSpPr>
        <p:spPr>
          <a:xfrm>
            <a:off x="5076056" y="1148551"/>
            <a:ext cx="3816424" cy="1200329"/>
          </a:xfrm>
          <a:prstGeom prst="rect">
            <a:avLst/>
          </a:prstGeom>
        </p:spPr>
        <p:txBody>
          <a:bodyPr wrap="square">
            <a:spAutoFit/>
          </a:bodyPr>
          <a:lstStyle/>
          <a:p>
            <a:r>
              <a:rPr lang="en-US" dirty="0"/>
              <a:t>The State interface defines a common interface for all concrete states;  the states all implement the same interface, so they are interchangeable.</a:t>
            </a:r>
          </a:p>
        </p:txBody>
      </p:sp>
      <p:sp>
        <p:nvSpPr>
          <p:cNvPr id="8" name="Rettangolo 7"/>
          <p:cNvSpPr/>
          <p:nvPr/>
        </p:nvSpPr>
        <p:spPr>
          <a:xfrm>
            <a:off x="420885" y="4725144"/>
            <a:ext cx="3647059" cy="923330"/>
          </a:xfrm>
          <a:prstGeom prst="rect">
            <a:avLst/>
          </a:prstGeom>
        </p:spPr>
        <p:txBody>
          <a:bodyPr wrap="square">
            <a:spAutoFit/>
          </a:bodyPr>
          <a:lstStyle/>
          <a:p>
            <a:r>
              <a:rPr lang="en-US" dirty="0"/>
              <a:t>Whenever the request() is made on the Context it is delegated to the state to handle.</a:t>
            </a:r>
          </a:p>
        </p:txBody>
      </p:sp>
      <p:sp>
        <p:nvSpPr>
          <p:cNvPr id="9" name="Rettangolo 8"/>
          <p:cNvSpPr/>
          <p:nvPr/>
        </p:nvSpPr>
        <p:spPr>
          <a:xfrm>
            <a:off x="4067944" y="4509120"/>
            <a:ext cx="4572000" cy="1754326"/>
          </a:xfrm>
          <a:prstGeom prst="rect">
            <a:avLst/>
          </a:prstGeom>
        </p:spPr>
        <p:txBody>
          <a:bodyPr>
            <a:spAutoFit/>
          </a:bodyPr>
          <a:lstStyle/>
          <a:p>
            <a:r>
              <a:rPr lang="en-US" dirty="0" err="1"/>
              <a:t>ConcreteStates</a:t>
            </a:r>
            <a:r>
              <a:rPr lang="en-US" dirty="0"/>
              <a:t> handle requests from the </a:t>
            </a:r>
          </a:p>
          <a:p>
            <a:r>
              <a:rPr lang="en-US" dirty="0"/>
              <a:t>Context. Each </a:t>
            </a:r>
            <a:r>
              <a:rPr lang="en-US" dirty="0" err="1"/>
              <a:t>ConcreteState</a:t>
            </a:r>
            <a:r>
              <a:rPr lang="en-US" dirty="0"/>
              <a:t> provides its </a:t>
            </a:r>
          </a:p>
          <a:p>
            <a:r>
              <a:rPr lang="en-US" dirty="0"/>
              <a:t>own implementation for a request.  In this </a:t>
            </a:r>
          </a:p>
          <a:p>
            <a:r>
              <a:rPr lang="en-US" dirty="0"/>
              <a:t>way, when the Context changes state, its </a:t>
            </a:r>
          </a:p>
          <a:p>
            <a:r>
              <a:rPr lang="en-US" dirty="0"/>
              <a:t>behavior will change as well</a:t>
            </a:r>
            <a:r>
              <a:rPr lang="en-US" dirty="0" smtClean="0"/>
              <a:t>.</a:t>
            </a:r>
          </a:p>
          <a:p>
            <a:r>
              <a:rPr lang="en-US" dirty="0" smtClean="0"/>
              <a:t>Many concrete states are possible</a:t>
            </a:r>
            <a:endParaRPr lang="en-US" dirty="0"/>
          </a:p>
        </p:txBody>
      </p:sp>
    </p:spTree>
    <p:extLst>
      <p:ext uri="{BB962C8B-B14F-4D97-AF65-F5344CB8AC3E}">
        <p14:creationId xmlns:p14="http://schemas.microsoft.com/office/powerpoint/2010/main" val="350652572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State vs Strategy </a:t>
            </a:r>
            <a:r>
              <a:rPr lang="en-US" dirty="0"/>
              <a:t>Pattern</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85000" lnSpcReduction="20000"/>
          </a:bodyPr>
          <a:lstStyle/>
          <a:p>
            <a:r>
              <a:rPr lang="en-US" dirty="0" smtClean="0"/>
              <a:t>The </a:t>
            </a:r>
            <a:r>
              <a:rPr lang="en-US" dirty="0"/>
              <a:t>class diagrams are essentially the </a:t>
            </a:r>
            <a:r>
              <a:rPr lang="en-US" dirty="0" smtClean="0"/>
              <a:t>same</a:t>
            </a:r>
            <a:r>
              <a:rPr lang="en-US" dirty="0"/>
              <a:t>, but the two patterns </a:t>
            </a:r>
            <a:r>
              <a:rPr lang="en-US" dirty="0" smtClean="0"/>
              <a:t>differ </a:t>
            </a:r>
            <a:r>
              <a:rPr lang="en-US" dirty="0"/>
              <a:t>in their intent. </a:t>
            </a:r>
          </a:p>
          <a:p>
            <a:r>
              <a:rPr lang="en-US" dirty="0"/>
              <a:t>With the State Pattern, </a:t>
            </a:r>
            <a:endParaRPr lang="en-US" dirty="0" smtClean="0"/>
          </a:p>
          <a:p>
            <a:pPr lvl="1"/>
            <a:r>
              <a:rPr lang="en-US" dirty="0" smtClean="0"/>
              <a:t>we </a:t>
            </a:r>
            <a:r>
              <a:rPr lang="en-US" dirty="0"/>
              <a:t>have a set </a:t>
            </a:r>
            <a:r>
              <a:rPr lang="en-US" dirty="0" smtClean="0"/>
              <a:t>of </a:t>
            </a:r>
            <a:r>
              <a:rPr lang="en-US" dirty="0"/>
              <a:t>behaviors encapsulated in </a:t>
            </a:r>
            <a:r>
              <a:rPr lang="en-US" dirty="0" smtClean="0"/>
              <a:t>state </a:t>
            </a:r>
            <a:r>
              <a:rPr lang="en-US" dirty="0"/>
              <a:t>objects; </a:t>
            </a:r>
            <a:endParaRPr lang="en-US" dirty="0" smtClean="0"/>
          </a:p>
          <a:p>
            <a:pPr lvl="1"/>
            <a:r>
              <a:rPr lang="en-US" dirty="0" smtClean="0"/>
              <a:t>at </a:t>
            </a:r>
            <a:r>
              <a:rPr lang="en-US" dirty="0"/>
              <a:t>any time the context is delegating to one o those </a:t>
            </a:r>
            <a:r>
              <a:rPr lang="en-US" dirty="0" smtClean="0"/>
              <a:t>states</a:t>
            </a:r>
            <a:r>
              <a:rPr lang="en-US" dirty="0"/>
              <a:t>. </a:t>
            </a:r>
            <a:endParaRPr lang="en-US" dirty="0" smtClean="0"/>
          </a:p>
          <a:p>
            <a:pPr lvl="1"/>
            <a:r>
              <a:rPr lang="en-US" dirty="0" smtClean="0"/>
              <a:t>Over </a:t>
            </a:r>
            <a:r>
              <a:rPr lang="en-US" dirty="0"/>
              <a:t>time, the current state changes across the set </a:t>
            </a:r>
            <a:r>
              <a:rPr lang="en-US" dirty="0" smtClean="0"/>
              <a:t>of </a:t>
            </a:r>
            <a:r>
              <a:rPr lang="en-US" dirty="0"/>
              <a:t>state </a:t>
            </a:r>
            <a:r>
              <a:rPr lang="en-US" dirty="0" smtClean="0"/>
              <a:t>objects </a:t>
            </a:r>
            <a:r>
              <a:rPr lang="en-US" dirty="0"/>
              <a:t>to </a:t>
            </a:r>
            <a:r>
              <a:rPr lang="en-US" dirty="0" smtClean="0"/>
              <a:t>reflect </a:t>
            </a:r>
            <a:r>
              <a:rPr lang="en-US" dirty="0"/>
              <a:t>the internal state </a:t>
            </a:r>
            <a:r>
              <a:rPr lang="en-US" dirty="0" smtClean="0"/>
              <a:t>of the </a:t>
            </a:r>
            <a:r>
              <a:rPr lang="en-US" dirty="0"/>
              <a:t>context, so the context’s </a:t>
            </a:r>
            <a:r>
              <a:rPr lang="en-US" dirty="0" smtClean="0"/>
              <a:t>behavior </a:t>
            </a:r>
            <a:r>
              <a:rPr lang="en-US" dirty="0"/>
              <a:t>changes over time as well. </a:t>
            </a:r>
            <a:endParaRPr lang="en-US" dirty="0" smtClean="0"/>
          </a:p>
          <a:p>
            <a:pPr lvl="1"/>
            <a:r>
              <a:rPr lang="en-US" dirty="0" smtClean="0"/>
              <a:t>The </a:t>
            </a:r>
            <a:r>
              <a:rPr lang="en-US" dirty="0"/>
              <a:t>client usually knows very </a:t>
            </a:r>
            <a:r>
              <a:rPr lang="en-US" dirty="0" smtClean="0"/>
              <a:t>little</a:t>
            </a:r>
            <a:r>
              <a:rPr lang="en-US" dirty="0"/>
              <a:t>, </a:t>
            </a:r>
            <a:r>
              <a:rPr lang="en-US" dirty="0" smtClean="0"/>
              <a:t>id </a:t>
            </a:r>
            <a:r>
              <a:rPr lang="en-US" dirty="0"/>
              <a:t>anything, about the state objects.  </a:t>
            </a:r>
          </a:p>
          <a:p>
            <a:r>
              <a:rPr lang="en-US" dirty="0"/>
              <a:t>With Strategy, </a:t>
            </a:r>
            <a:endParaRPr lang="en-US" dirty="0" smtClean="0"/>
          </a:p>
          <a:p>
            <a:pPr lvl="1"/>
            <a:r>
              <a:rPr lang="en-US" dirty="0" smtClean="0"/>
              <a:t>the </a:t>
            </a:r>
            <a:r>
              <a:rPr lang="en-US" dirty="0"/>
              <a:t>client usually </a:t>
            </a:r>
            <a:r>
              <a:rPr lang="en-US" dirty="0" err="1" smtClean="0"/>
              <a:t>specidies</a:t>
            </a:r>
            <a:r>
              <a:rPr lang="en-US" dirty="0" smtClean="0"/>
              <a:t> </a:t>
            </a:r>
            <a:r>
              <a:rPr lang="en-US" dirty="0"/>
              <a:t>the strategy object that </a:t>
            </a:r>
            <a:r>
              <a:rPr lang="en-US" dirty="0" smtClean="0"/>
              <a:t>the </a:t>
            </a:r>
            <a:r>
              <a:rPr lang="en-US" dirty="0"/>
              <a:t>context is composed with. </a:t>
            </a:r>
            <a:endParaRPr lang="en-US" dirty="0" smtClean="0"/>
          </a:p>
          <a:p>
            <a:pPr lvl="1"/>
            <a:r>
              <a:rPr lang="en-US" dirty="0" smtClean="0"/>
              <a:t>Often </a:t>
            </a:r>
            <a:r>
              <a:rPr lang="en-US" dirty="0"/>
              <a:t>there is a </a:t>
            </a:r>
            <a:r>
              <a:rPr lang="en-US" dirty="0" smtClean="0"/>
              <a:t>strategy </a:t>
            </a:r>
            <a:r>
              <a:rPr lang="en-US" dirty="0"/>
              <a:t>object that is most appropriate </a:t>
            </a:r>
            <a:r>
              <a:rPr lang="en-US" dirty="0" smtClean="0"/>
              <a:t>for </a:t>
            </a:r>
            <a:r>
              <a:rPr lang="en-US" dirty="0"/>
              <a:t>a context </a:t>
            </a:r>
            <a:r>
              <a:rPr lang="en-US" dirty="0" smtClean="0"/>
              <a:t>object.</a:t>
            </a:r>
            <a:endParaRPr lang="en-US" dirty="0"/>
          </a:p>
          <a:p>
            <a:r>
              <a:rPr lang="en-US" dirty="0"/>
              <a:t>T</a:t>
            </a:r>
            <a:r>
              <a:rPr lang="en-US" dirty="0" smtClean="0"/>
              <a:t>hink of the Strategy </a:t>
            </a:r>
            <a:r>
              <a:rPr lang="en-US" dirty="0"/>
              <a:t>Pattern </a:t>
            </a:r>
            <a:r>
              <a:rPr lang="en-US" dirty="0" smtClean="0"/>
              <a:t>as </a:t>
            </a:r>
            <a:r>
              <a:rPr lang="en-US" dirty="0"/>
              <a:t>a </a:t>
            </a:r>
            <a:r>
              <a:rPr lang="en-US" dirty="0" smtClean="0"/>
              <a:t>flexible </a:t>
            </a:r>
            <a:r>
              <a:rPr lang="en-US" dirty="0"/>
              <a:t>alternative to </a:t>
            </a:r>
            <a:r>
              <a:rPr lang="en-US" dirty="0" err="1" smtClean="0"/>
              <a:t>subclassing</a:t>
            </a:r>
            <a:r>
              <a:rPr lang="en-US" dirty="0" smtClean="0"/>
              <a:t>.</a:t>
            </a:r>
            <a:endParaRPr lang="en-US" dirty="0"/>
          </a:p>
          <a:p>
            <a:r>
              <a:rPr lang="en-US" dirty="0"/>
              <a:t>Think </a:t>
            </a:r>
            <a:r>
              <a:rPr lang="en-US" dirty="0" smtClean="0"/>
              <a:t>of </a:t>
            </a:r>
            <a:r>
              <a:rPr lang="en-US" dirty="0"/>
              <a:t>the State Pattern as an alternative to putting lots </a:t>
            </a:r>
            <a:r>
              <a:rPr lang="en-US" dirty="0" smtClean="0"/>
              <a:t>of conditionals </a:t>
            </a:r>
            <a:r>
              <a:rPr lang="en-US" dirty="0"/>
              <a:t>in your </a:t>
            </a:r>
            <a:r>
              <a:rPr lang="en-US" dirty="0" smtClean="0"/>
              <a:t>context.</a:t>
            </a:r>
            <a:endParaRPr lang="en-US" dirty="0"/>
          </a:p>
        </p:txBody>
      </p:sp>
    </p:spTree>
    <p:extLst>
      <p:ext uri="{BB962C8B-B14F-4D97-AF65-F5344CB8AC3E}">
        <p14:creationId xmlns:p14="http://schemas.microsoft.com/office/powerpoint/2010/main" val="119545249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Key points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85000" lnSpcReduction="20000"/>
          </a:bodyPr>
          <a:lstStyle/>
          <a:p>
            <a:r>
              <a:rPr lang="en-US" dirty="0"/>
              <a:t>The State Pattern allows an </a:t>
            </a:r>
            <a:r>
              <a:rPr lang="en-US" dirty="0" smtClean="0"/>
              <a:t>object </a:t>
            </a:r>
            <a:r>
              <a:rPr lang="en-US" dirty="0"/>
              <a:t>to have many different </a:t>
            </a:r>
            <a:r>
              <a:rPr lang="en-US" dirty="0" smtClean="0"/>
              <a:t>behaviors based </a:t>
            </a:r>
            <a:r>
              <a:rPr lang="en-US" dirty="0"/>
              <a:t>on </a:t>
            </a:r>
            <a:r>
              <a:rPr lang="en-US" dirty="0" smtClean="0"/>
              <a:t>its </a:t>
            </a:r>
            <a:r>
              <a:rPr lang="en-US" dirty="0"/>
              <a:t>internal state.</a:t>
            </a:r>
          </a:p>
          <a:p>
            <a:pPr lvl="1"/>
            <a:r>
              <a:rPr lang="en-US" dirty="0" smtClean="0"/>
              <a:t>The </a:t>
            </a:r>
            <a:r>
              <a:rPr lang="en-US" dirty="0"/>
              <a:t>Context gets its behavior </a:t>
            </a:r>
            <a:r>
              <a:rPr lang="en-US" dirty="0" smtClean="0"/>
              <a:t>by </a:t>
            </a:r>
            <a:r>
              <a:rPr lang="en-US" dirty="0"/>
              <a:t>delegating to the current </a:t>
            </a:r>
            <a:r>
              <a:rPr lang="en-US" dirty="0" smtClean="0"/>
              <a:t>state </a:t>
            </a:r>
            <a:r>
              <a:rPr lang="en-US" dirty="0"/>
              <a:t>object it is composed </a:t>
            </a:r>
            <a:r>
              <a:rPr lang="en-US" dirty="0" smtClean="0"/>
              <a:t>with</a:t>
            </a:r>
            <a:r>
              <a:rPr lang="en-US" dirty="0"/>
              <a:t>.</a:t>
            </a:r>
          </a:p>
          <a:p>
            <a:pPr lvl="1"/>
            <a:r>
              <a:rPr lang="en-US" dirty="0" smtClean="0"/>
              <a:t>By </a:t>
            </a:r>
            <a:r>
              <a:rPr lang="en-US" dirty="0"/>
              <a:t>encapsulating each state </a:t>
            </a:r>
            <a:r>
              <a:rPr lang="en-US" dirty="0" smtClean="0"/>
              <a:t>into </a:t>
            </a:r>
            <a:r>
              <a:rPr lang="en-US" dirty="0"/>
              <a:t>a class, we localize any </a:t>
            </a:r>
            <a:r>
              <a:rPr lang="en-US" dirty="0" smtClean="0"/>
              <a:t>changes </a:t>
            </a:r>
            <a:r>
              <a:rPr lang="en-US" dirty="0"/>
              <a:t>that will need to be </a:t>
            </a:r>
            <a:r>
              <a:rPr lang="en-US" dirty="0" smtClean="0"/>
              <a:t>made</a:t>
            </a:r>
            <a:r>
              <a:rPr lang="en-US" dirty="0"/>
              <a:t>.</a:t>
            </a:r>
          </a:p>
          <a:p>
            <a:r>
              <a:rPr lang="en-US" dirty="0" smtClean="0"/>
              <a:t>The </a:t>
            </a:r>
            <a:r>
              <a:rPr lang="en-US" dirty="0"/>
              <a:t>State and Strategy </a:t>
            </a:r>
            <a:r>
              <a:rPr lang="en-US" dirty="0" smtClean="0"/>
              <a:t>Patterns </a:t>
            </a:r>
            <a:r>
              <a:rPr lang="en-US" dirty="0"/>
              <a:t>have the same class </a:t>
            </a:r>
            <a:r>
              <a:rPr lang="en-US" dirty="0" smtClean="0"/>
              <a:t>diagram</a:t>
            </a:r>
            <a:r>
              <a:rPr lang="en-US" dirty="0"/>
              <a:t>, but they differ in </a:t>
            </a:r>
            <a:r>
              <a:rPr lang="en-US" dirty="0" smtClean="0"/>
              <a:t>intent</a:t>
            </a:r>
            <a:r>
              <a:rPr lang="en-US" dirty="0"/>
              <a:t>.</a:t>
            </a:r>
          </a:p>
          <a:p>
            <a:pPr lvl="1"/>
            <a:r>
              <a:rPr lang="en-US" dirty="0" smtClean="0"/>
              <a:t>Strategy </a:t>
            </a:r>
            <a:r>
              <a:rPr lang="en-US" dirty="0"/>
              <a:t>Pattern typically </a:t>
            </a:r>
            <a:r>
              <a:rPr lang="en-US" dirty="0" smtClean="0"/>
              <a:t>configures </a:t>
            </a:r>
            <a:r>
              <a:rPr lang="en-US" dirty="0"/>
              <a:t>Context classes </a:t>
            </a:r>
            <a:r>
              <a:rPr lang="en-US" dirty="0" smtClean="0"/>
              <a:t>with </a:t>
            </a:r>
            <a:r>
              <a:rPr lang="en-US" dirty="0"/>
              <a:t>a behavior or algorithm</a:t>
            </a:r>
            <a:r>
              <a:rPr lang="en-US" dirty="0" smtClean="0"/>
              <a:t>. </a:t>
            </a:r>
            <a:r>
              <a:rPr lang="en-US" dirty="0"/>
              <a:t> </a:t>
            </a:r>
            <a:endParaRPr lang="en-US" dirty="0" smtClean="0"/>
          </a:p>
          <a:p>
            <a:pPr lvl="1"/>
            <a:r>
              <a:rPr lang="en-US" dirty="0" smtClean="0"/>
              <a:t>State </a:t>
            </a:r>
            <a:r>
              <a:rPr lang="en-US" dirty="0"/>
              <a:t>Pattern allows a </a:t>
            </a:r>
            <a:r>
              <a:rPr lang="en-US" dirty="0" smtClean="0"/>
              <a:t>Context </a:t>
            </a:r>
            <a:r>
              <a:rPr lang="en-US" dirty="0"/>
              <a:t>to change its </a:t>
            </a:r>
            <a:r>
              <a:rPr lang="en-US" dirty="0" smtClean="0"/>
              <a:t>behavior </a:t>
            </a:r>
            <a:r>
              <a:rPr lang="en-US" dirty="0"/>
              <a:t>as the state of the </a:t>
            </a:r>
            <a:r>
              <a:rPr lang="en-US" dirty="0" smtClean="0"/>
              <a:t>Context </a:t>
            </a:r>
            <a:r>
              <a:rPr lang="en-US" dirty="0"/>
              <a:t>changes.</a:t>
            </a:r>
          </a:p>
          <a:p>
            <a:r>
              <a:rPr lang="en-US" dirty="0" smtClean="0"/>
              <a:t>State </a:t>
            </a:r>
            <a:r>
              <a:rPr lang="en-US" dirty="0"/>
              <a:t>transitions can be </a:t>
            </a:r>
            <a:r>
              <a:rPr lang="en-US" dirty="0" smtClean="0"/>
              <a:t>controlled </a:t>
            </a:r>
            <a:r>
              <a:rPr lang="en-US" dirty="0"/>
              <a:t>by the State </a:t>
            </a:r>
            <a:r>
              <a:rPr lang="en-US" dirty="0" smtClean="0"/>
              <a:t>classes </a:t>
            </a:r>
            <a:r>
              <a:rPr lang="en-US" dirty="0"/>
              <a:t>or by the Context </a:t>
            </a:r>
            <a:r>
              <a:rPr lang="en-US" dirty="0" smtClean="0"/>
              <a:t>classes</a:t>
            </a:r>
            <a:r>
              <a:rPr lang="en-US" dirty="0"/>
              <a:t>.</a:t>
            </a:r>
          </a:p>
          <a:p>
            <a:r>
              <a:rPr lang="en-US" dirty="0" smtClean="0"/>
              <a:t>Using </a:t>
            </a:r>
            <a:r>
              <a:rPr lang="en-US" dirty="0"/>
              <a:t>the State Pattern will </a:t>
            </a:r>
            <a:r>
              <a:rPr lang="en-US" dirty="0" smtClean="0"/>
              <a:t>typically </a:t>
            </a:r>
            <a:r>
              <a:rPr lang="en-US" dirty="0"/>
              <a:t>result in a greater </a:t>
            </a:r>
            <a:r>
              <a:rPr lang="en-US" dirty="0" smtClean="0"/>
              <a:t>number </a:t>
            </a:r>
            <a:r>
              <a:rPr lang="en-US" dirty="0"/>
              <a:t>of classes in your </a:t>
            </a:r>
            <a:r>
              <a:rPr lang="en-US" dirty="0" smtClean="0"/>
              <a:t>design</a:t>
            </a:r>
            <a:r>
              <a:rPr lang="en-US" dirty="0"/>
              <a:t>.</a:t>
            </a:r>
          </a:p>
          <a:p>
            <a:r>
              <a:rPr lang="en-US" dirty="0" smtClean="0"/>
              <a:t>State </a:t>
            </a:r>
            <a:r>
              <a:rPr lang="en-US" dirty="0"/>
              <a:t>classes may be shared </a:t>
            </a:r>
            <a:r>
              <a:rPr lang="en-US" dirty="0" smtClean="0"/>
              <a:t>among </a:t>
            </a:r>
            <a:r>
              <a:rPr lang="en-US" dirty="0"/>
              <a:t>Context instances.</a:t>
            </a:r>
          </a:p>
        </p:txBody>
      </p:sp>
    </p:spTree>
    <p:extLst>
      <p:ext uri="{BB962C8B-B14F-4D97-AF65-F5344CB8AC3E}">
        <p14:creationId xmlns:p14="http://schemas.microsoft.com/office/powerpoint/2010/main" val="106864021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a:t>
            </a:r>
            <a:r>
              <a:rPr lang="en-US" dirty="0"/>
              <a:t>Proxy Pattern</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985664"/>
          </a:xfrm>
        </p:spPr>
        <p:txBody>
          <a:bodyPr/>
          <a:lstStyle/>
          <a:p>
            <a:r>
              <a:rPr lang="en-US" dirty="0" smtClean="0"/>
              <a:t>The Proxy pattern  controls </a:t>
            </a:r>
            <a:r>
              <a:rPr lang="en-US" dirty="0"/>
              <a:t>and </a:t>
            </a:r>
            <a:r>
              <a:rPr lang="en-US" dirty="0" smtClean="0"/>
              <a:t>manages </a:t>
            </a:r>
            <a:r>
              <a:rPr lang="en-US" dirty="0"/>
              <a:t>access. </a:t>
            </a:r>
            <a:endParaRPr lang="en-US" dirty="0" smtClean="0"/>
          </a:p>
          <a:p>
            <a:pPr lvl="1"/>
            <a:r>
              <a:rPr lang="en-US" dirty="0" smtClean="0"/>
              <a:t>Let us to implement a code for monitoring the gumball machine  before.</a:t>
            </a:r>
            <a:endParaRPr lang="en-US" dirty="0"/>
          </a:p>
        </p:txBody>
      </p:sp>
      <p:sp>
        <p:nvSpPr>
          <p:cNvPr id="6" name="Rettangolo 5"/>
          <p:cNvSpPr/>
          <p:nvPr/>
        </p:nvSpPr>
        <p:spPr>
          <a:xfrm>
            <a:off x="683568" y="4077072"/>
            <a:ext cx="9361040" cy="2677656"/>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other instance variables</a:t>
            </a:r>
          </a:p>
          <a:p>
            <a:r>
              <a:rPr lang="en-US" sz="1400" dirty="0">
                <a:latin typeface="Courier New" panose="02070309020205020404" pitchFamily="49" charset="0"/>
                <a:cs typeface="Courier New" panose="02070309020205020404" pitchFamily="49" charset="0"/>
              </a:rPr>
              <a:t>    String location</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(String location,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count)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other constructor code here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this.location</a:t>
            </a:r>
            <a:r>
              <a:rPr lang="en-US" sz="1400" dirty="0">
                <a:latin typeface="Courier New" panose="02070309020205020404" pitchFamily="49" charset="0"/>
                <a:cs typeface="Courier New" panose="02070309020205020404" pitchFamily="49" charset="0"/>
              </a:rPr>
              <a:t> = location;</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getLocation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location;</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other methods here</a:t>
            </a:r>
          </a:p>
          <a:p>
            <a:r>
              <a:rPr lang="en-US" sz="1400" dirty="0">
                <a:latin typeface="Courier New" panose="02070309020205020404" pitchFamily="49" charset="0"/>
                <a:cs typeface="Courier New" panose="02070309020205020404" pitchFamily="49" charset="0"/>
              </a:rPr>
              <a:t>}</a:t>
            </a:r>
          </a:p>
        </p:txBody>
      </p:sp>
      <p:sp>
        <p:nvSpPr>
          <p:cNvPr id="7" name="Rettangolo 6"/>
          <p:cNvSpPr/>
          <p:nvPr/>
        </p:nvSpPr>
        <p:spPr>
          <a:xfrm>
            <a:off x="467544" y="1974899"/>
            <a:ext cx="8676456" cy="2246769"/>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GumballMonitor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 machine</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GumballMonitor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 machine) </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this.machine</a:t>
            </a:r>
            <a:r>
              <a:rPr lang="en-US" sz="1400" dirty="0">
                <a:latin typeface="Courier New" panose="02070309020205020404" pitchFamily="49" charset="0"/>
                <a:cs typeface="Courier New" panose="02070309020205020404" pitchFamily="49" charset="0"/>
              </a:rPr>
              <a:t> = machine</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report() {</a:t>
            </a: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("Gumball Machine: " + </a:t>
            </a:r>
            <a:r>
              <a:rPr lang="en-US" sz="1400" dirty="0" err="1">
                <a:latin typeface="Courier New" panose="02070309020205020404" pitchFamily="49" charset="0"/>
                <a:cs typeface="Courier New" panose="02070309020205020404" pitchFamily="49" charset="0"/>
              </a:rPr>
              <a:t>machine.getLocation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("Current inventory: " + </a:t>
            </a:r>
            <a:r>
              <a:rPr lang="en-US" sz="1400" dirty="0" err="1">
                <a:latin typeface="Courier New" panose="02070309020205020404" pitchFamily="49" charset="0"/>
                <a:cs typeface="Courier New" panose="02070309020205020404" pitchFamily="49" charset="0"/>
              </a:rPr>
              <a:t>machine.getCount</a:t>
            </a:r>
            <a:r>
              <a:rPr lang="en-US" sz="1400" dirty="0">
                <a:latin typeface="Courier New" panose="02070309020205020404" pitchFamily="49" charset="0"/>
                <a:cs typeface="Courier New" panose="02070309020205020404" pitchFamily="49" charset="0"/>
              </a:rPr>
              <a:t>() + " gumballs");</a:t>
            </a: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("Current state: " + </a:t>
            </a:r>
            <a:r>
              <a:rPr lang="en-US" sz="1400" dirty="0" err="1">
                <a:latin typeface="Courier New" panose="02070309020205020404" pitchFamily="49" charset="0"/>
                <a:cs typeface="Courier New" panose="02070309020205020404" pitchFamily="49" charset="0"/>
              </a:rPr>
              <a:t>machine.getState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95089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Testing the Monitor</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5589240"/>
            <a:ext cx="8229600" cy="567720"/>
          </a:xfrm>
        </p:spPr>
        <p:txBody>
          <a:bodyPr>
            <a:normAutofit fontScale="92500" lnSpcReduction="20000"/>
          </a:bodyPr>
          <a:lstStyle/>
          <a:p>
            <a:r>
              <a:rPr lang="en-US" dirty="0" smtClean="0"/>
              <a:t>The monitor looks good, but typically we have to monitor devices remotely.</a:t>
            </a:r>
            <a:endParaRPr lang="en-US" dirty="0"/>
          </a:p>
        </p:txBody>
      </p:sp>
      <p:sp>
        <p:nvSpPr>
          <p:cNvPr id="6" name="Rettangolo 5"/>
          <p:cNvSpPr/>
          <p:nvPr/>
        </p:nvSpPr>
        <p:spPr>
          <a:xfrm>
            <a:off x="467544" y="1340768"/>
            <a:ext cx="6390456" cy="3970318"/>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GumballMachineTestDrive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count = 0;</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args.length</a:t>
            </a:r>
            <a:r>
              <a:rPr lang="en-US" sz="1400" dirty="0">
                <a:latin typeface="Courier New" panose="02070309020205020404" pitchFamily="49" charset="0"/>
                <a:cs typeface="Courier New" panose="02070309020205020404" pitchFamily="49" charset="0"/>
              </a:rPr>
              <a:t> &lt; 2)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 &lt;name&gt; &lt;inventory&gt;");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System.exit</a:t>
            </a:r>
            <a:r>
              <a:rPr lang="en-US" sz="1400" dirty="0">
                <a:latin typeface="Courier New" panose="02070309020205020404" pitchFamily="49" charset="0"/>
                <a:cs typeface="Courier New" panose="02070309020205020404" pitchFamily="49" charset="0"/>
              </a:rPr>
              <a:t>(1);</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count = </a:t>
            </a:r>
            <a:r>
              <a:rPr lang="en-US" sz="1400" dirty="0" err="1">
                <a:latin typeface="Courier New" panose="02070309020205020404" pitchFamily="49" charset="0"/>
                <a:cs typeface="Courier New" panose="02070309020205020404" pitchFamily="49" charset="0"/>
              </a:rPr>
              <a:t>Integer.parseInt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[1]);</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[0], count);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GumballMonitor</a:t>
            </a:r>
            <a:r>
              <a:rPr lang="en-US" sz="1400" dirty="0">
                <a:latin typeface="Courier New" panose="02070309020205020404" pitchFamily="49" charset="0"/>
                <a:cs typeface="Courier New" panose="02070309020205020404" pitchFamily="49" charset="0"/>
              </a:rPr>
              <a:t> monitor = new </a:t>
            </a:r>
            <a:r>
              <a:rPr lang="en-US" sz="1400" dirty="0" err="1">
                <a:latin typeface="Courier New" panose="02070309020205020404" pitchFamily="49" charset="0"/>
                <a:cs typeface="Courier New" panose="02070309020205020404" pitchFamily="49" charset="0"/>
              </a:rPr>
              <a:t>GumballMonitor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rest of test code here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monitor.report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3798756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 remote proxy</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smtClean="0"/>
              <a:t>In the current implementation we </a:t>
            </a:r>
            <a:r>
              <a:rPr lang="en-US" dirty="0"/>
              <a:t>give the </a:t>
            </a:r>
            <a:r>
              <a:rPr lang="en-US" dirty="0" err="1" smtClean="0"/>
              <a:t>GumballMonitor</a:t>
            </a:r>
            <a:r>
              <a:rPr lang="en-US" dirty="0" smtClean="0"/>
              <a:t> </a:t>
            </a:r>
            <a:r>
              <a:rPr lang="en-US" dirty="0"/>
              <a:t>a </a:t>
            </a:r>
            <a:r>
              <a:rPr lang="en-US" dirty="0" smtClean="0"/>
              <a:t>reference </a:t>
            </a:r>
            <a:r>
              <a:rPr lang="en-US" dirty="0"/>
              <a:t>to a machine and it gives us a report. </a:t>
            </a:r>
            <a:endParaRPr lang="en-US" dirty="0" smtClean="0"/>
          </a:p>
          <a:p>
            <a:pPr lvl="1"/>
            <a:r>
              <a:rPr lang="en-US" dirty="0" smtClean="0"/>
              <a:t>The </a:t>
            </a:r>
            <a:r>
              <a:rPr lang="en-US" dirty="0"/>
              <a:t>problem is that the monitor runs </a:t>
            </a:r>
            <a:r>
              <a:rPr lang="en-US" dirty="0" smtClean="0"/>
              <a:t>in </a:t>
            </a:r>
            <a:r>
              <a:rPr lang="en-US" dirty="0"/>
              <a:t>the same JVM as the gumball machine </a:t>
            </a:r>
            <a:endParaRPr lang="en-US" dirty="0" smtClean="0"/>
          </a:p>
          <a:p>
            <a:r>
              <a:rPr lang="en-US" dirty="0" smtClean="0"/>
              <a:t>So </a:t>
            </a:r>
            <a:r>
              <a:rPr lang="en-US" dirty="0"/>
              <a:t>what </a:t>
            </a:r>
            <a:r>
              <a:rPr lang="en-US" dirty="0" smtClean="0"/>
              <a:t>if </a:t>
            </a:r>
            <a:r>
              <a:rPr lang="en-US" dirty="0"/>
              <a:t>we </a:t>
            </a:r>
            <a:r>
              <a:rPr lang="en-US" dirty="0" smtClean="0"/>
              <a:t>left </a:t>
            </a:r>
            <a:r>
              <a:rPr lang="en-US" dirty="0"/>
              <a:t>our </a:t>
            </a:r>
            <a:r>
              <a:rPr lang="en-US" dirty="0" err="1"/>
              <a:t>GumballMonitor</a:t>
            </a:r>
            <a:r>
              <a:rPr lang="en-US" dirty="0"/>
              <a:t> class as is, but handed it a proxy to a remote object</a:t>
            </a:r>
            <a:r>
              <a:rPr lang="en-US" dirty="0" smtClean="0"/>
              <a:t>?</a:t>
            </a:r>
          </a:p>
          <a:p>
            <a:pPr lvl="1"/>
            <a:r>
              <a:rPr lang="en-US" dirty="0" smtClean="0"/>
              <a:t>A </a:t>
            </a:r>
            <a:r>
              <a:rPr lang="en-US" dirty="0"/>
              <a:t>proxy is a stand </a:t>
            </a:r>
            <a:r>
              <a:rPr lang="en-US" dirty="0" smtClean="0"/>
              <a:t>in for </a:t>
            </a:r>
            <a:r>
              <a:rPr lang="en-US" dirty="0"/>
              <a:t>a real object. </a:t>
            </a:r>
            <a:endParaRPr lang="en-US" dirty="0" smtClean="0"/>
          </a:p>
          <a:p>
            <a:pPr lvl="2"/>
            <a:r>
              <a:rPr lang="en-US" dirty="0" smtClean="0"/>
              <a:t>In </a:t>
            </a:r>
            <a:r>
              <a:rPr lang="en-US" dirty="0"/>
              <a:t>this case, the proxy acts just </a:t>
            </a:r>
            <a:r>
              <a:rPr lang="en-US" dirty="0" smtClean="0"/>
              <a:t>like </a:t>
            </a:r>
            <a:r>
              <a:rPr lang="en-US" dirty="0"/>
              <a:t>it is a Gumball Machine object, but behind the scenes it is communicating over the network to talk </a:t>
            </a:r>
            <a:r>
              <a:rPr lang="en-US" dirty="0" smtClean="0"/>
              <a:t>to the </a:t>
            </a:r>
            <a:r>
              <a:rPr lang="en-US" dirty="0"/>
              <a:t>real, remote </a:t>
            </a:r>
            <a:r>
              <a:rPr lang="en-US" dirty="0" err="1"/>
              <a:t>GumballMachine</a:t>
            </a:r>
            <a:r>
              <a:rPr lang="en-US" dirty="0"/>
              <a:t>.</a:t>
            </a:r>
          </a:p>
        </p:txBody>
      </p:sp>
    </p:spTree>
    <p:extLst>
      <p:ext uri="{BB962C8B-B14F-4D97-AF65-F5344CB8AC3E}">
        <p14:creationId xmlns:p14="http://schemas.microsoft.com/office/powerpoint/2010/main" val="3812932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Implementation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7" name="Rettangolo 6"/>
          <p:cNvSpPr/>
          <p:nvPr/>
        </p:nvSpPr>
        <p:spPr>
          <a:xfrm>
            <a:off x="539552" y="1340768"/>
            <a:ext cx="4572000" cy="5478423"/>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public </a:t>
            </a:r>
            <a:r>
              <a:rPr lang="en-US" sz="1400" dirty="0" smtClean="0">
                <a:latin typeface="Courier New" panose="02070309020205020404" pitchFamily="49" charset="0"/>
                <a:cs typeface="Courier New" panose="02070309020205020404" pitchFamily="49" charset="0"/>
              </a:rPr>
              <a:t>abstract class Character{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FightBehavior</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fightBehavior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more</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public </a:t>
            </a:r>
            <a:r>
              <a:rPr lang="en-US" sz="1400" dirty="0">
                <a:latin typeface="Courier New" panose="02070309020205020404" pitchFamily="49" charset="0"/>
                <a:cs typeface="Courier New" panose="02070309020205020404" pitchFamily="49" charset="0"/>
              </a:rPr>
              <a:t>void Character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public </a:t>
            </a:r>
            <a:r>
              <a:rPr lang="en-US" sz="1400" dirty="0">
                <a:latin typeface="Courier New" panose="02070309020205020404" pitchFamily="49" charset="0"/>
                <a:cs typeface="Courier New" panose="02070309020205020404" pitchFamily="49" charset="0"/>
              </a:rPr>
              <a:t>void </a:t>
            </a:r>
            <a:r>
              <a:rPr lang="en-US" sz="1400" dirty="0" err="1" smtClean="0">
                <a:latin typeface="Courier New" panose="02070309020205020404" pitchFamily="49" charset="0"/>
                <a:cs typeface="Courier New" panose="02070309020205020404" pitchFamily="49" charset="0"/>
              </a:rPr>
              <a:t>performFight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fightBehavior.fight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public </a:t>
            </a:r>
            <a:r>
              <a:rPr lang="en-US" sz="1400" dirty="0">
                <a:latin typeface="Courier New" panose="02070309020205020404" pitchFamily="49" charset="0"/>
                <a:cs typeface="Courier New" panose="02070309020205020404" pitchFamily="49" charset="0"/>
              </a:rPr>
              <a:t>abstract void display</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public void move()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smtClean="0">
                <a:latin typeface="Courier New" panose="02070309020205020404" pitchFamily="49" charset="0"/>
                <a:cs typeface="Courier New" panose="02070309020205020404" pitchFamily="49" charset="0"/>
              </a:rPr>
              <a:t>(“I’m moving!”);</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public class King </a:t>
            </a:r>
            <a:r>
              <a:rPr lang="en-US" sz="1400" dirty="0" smtClean="0">
                <a:latin typeface="Courier New" panose="02070309020205020404" pitchFamily="49" charset="0"/>
                <a:cs typeface="Courier New" panose="02070309020205020404" pitchFamily="49" charset="0"/>
              </a:rPr>
              <a:t>extends </a:t>
            </a:r>
            <a:r>
              <a:rPr lang="en-US" sz="1400" dirty="0">
                <a:latin typeface="Courier New" panose="02070309020205020404" pitchFamily="49" charset="0"/>
                <a:cs typeface="Courier New" panose="02070309020205020404" pitchFamily="49" charset="0"/>
              </a:rPr>
              <a:t>Character {</a:t>
            </a:r>
          </a:p>
          <a:p>
            <a:r>
              <a:rPr lang="en-US" sz="1400" dirty="0">
                <a:latin typeface="Courier New" panose="02070309020205020404" pitchFamily="49" charset="0"/>
                <a:cs typeface="Courier New" panose="02070309020205020404" pitchFamily="49" charset="0"/>
              </a:rPr>
              <a:t>   public King()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fightBehavior</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KnifeBehavior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display()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("I'm a king");</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p:txBody>
      </p:sp>
      <p:sp>
        <p:nvSpPr>
          <p:cNvPr id="8" name="Rettangolo 7"/>
          <p:cNvSpPr/>
          <p:nvPr/>
        </p:nvSpPr>
        <p:spPr>
          <a:xfrm>
            <a:off x="4860032" y="1340768"/>
            <a:ext cx="4248472" cy="4616648"/>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interface </a:t>
            </a:r>
            <a:r>
              <a:rPr lang="en-US" sz="1400" dirty="0" err="1" smtClean="0">
                <a:latin typeface="Courier New" panose="02070309020205020404" pitchFamily="49" charset="0"/>
                <a:cs typeface="Courier New" panose="02070309020205020404" pitchFamily="49" charset="0"/>
              </a:rPr>
              <a:t>FightBehavior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void fight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public class </a:t>
            </a:r>
            <a:r>
              <a:rPr lang="en-US" sz="1400" dirty="0" err="1" smtClean="0">
                <a:latin typeface="Courier New" panose="02070309020205020404" pitchFamily="49" charset="0"/>
                <a:cs typeface="Courier New" panose="02070309020205020404" pitchFamily="49" charset="0"/>
              </a:rPr>
              <a:t>KnifeBehavior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implements </a:t>
            </a:r>
            <a:r>
              <a:rPr lang="en-US" sz="1400" dirty="0" err="1">
                <a:latin typeface="Courier New" panose="02070309020205020404" pitchFamily="49" charset="0"/>
                <a:cs typeface="Courier New" panose="02070309020205020404" pitchFamily="49" charset="0"/>
              </a:rPr>
              <a:t>FightBehavior</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a:t>
            </a:r>
            <a:r>
              <a:rPr lang="en-US" sz="1400" dirty="0" smtClean="0">
                <a:latin typeface="Courier New" panose="02070309020205020404" pitchFamily="49" charset="0"/>
                <a:cs typeface="Courier New" panose="02070309020205020404" pitchFamily="49" charset="0"/>
              </a:rPr>
              <a:t>fight()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("I'm </a:t>
            </a:r>
            <a:r>
              <a:rPr lang="en-US" sz="1400" dirty="0" smtClean="0">
                <a:latin typeface="Courier New" panose="02070309020205020404" pitchFamily="49" charset="0"/>
                <a:cs typeface="Courier New" panose="02070309020205020404" pitchFamily="49" charset="0"/>
              </a:rPr>
              <a:t>fighting with 			a knife!!");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public class Simulator{</a:t>
            </a:r>
          </a:p>
          <a:p>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Character Lion= </a:t>
            </a:r>
            <a:r>
              <a:rPr lang="en-US" sz="1400" dirty="0">
                <a:latin typeface="Courier New" panose="02070309020205020404" pitchFamily="49" charset="0"/>
                <a:cs typeface="Courier New" panose="02070309020205020404" pitchFamily="49" charset="0"/>
              </a:rPr>
              <a:t>new </a:t>
            </a:r>
            <a:r>
              <a:rPr lang="en-US" sz="1400" dirty="0" smtClean="0">
                <a:latin typeface="Courier New" panose="02070309020205020404" pitchFamily="49" charset="0"/>
                <a:cs typeface="Courier New" panose="02070309020205020404" pitchFamily="49" charset="0"/>
              </a:rPr>
              <a:t>king();</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king.performFight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564320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role of the ‘remote proxy’</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2353816"/>
          </a:xfrm>
        </p:spPr>
        <p:txBody>
          <a:bodyPr/>
          <a:lstStyle/>
          <a:p>
            <a:r>
              <a:rPr lang="en-US" dirty="0"/>
              <a:t>A remote proxy acts as a local representative to a remote object. </a:t>
            </a:r>
            <a:endParaRPr lang="en-US" dirty="0" smtClean="0"/>
          </a:p>
          <a:p>
            <a:pPr lvl="1"/>
            <a:r>
              <a:rPr lang="en-US" dirty="0" smtClean="0"/>
              <a:t>What’s </a:t>
            </a:r>
            <a:r>
              <a:rPr lang="en-US" dirty="0"/>
              <a:t>a “remote </a:t>
            </a:r>
            <a:r>
              <a:rPr lang="en-US" dirty="0" smtClean="0"/>
              <a:t>object</a:t>
            </a:r>
            <a:r>
              <a:rPr lang="en-US" dirty="0"/>
              <a:t>”? </a:t>
            </a:r>
            <a:endParaRPr lang="en-US" dirty="0" smtClean="0"/>
          </a:p>
          <a:p>
            <a:pPr lvl="2"/>
            <a:r>
              <a:rPr lang="en-US" dirty="0" smtClean="0"/>
              <a:t>It’s </a:t>
            </a:r>
            <a:r>
              <a:rPr lang="en-US" dirty="0"/>
              <a:t>an object that lives in the heap </a:t>
            </a:r>
            <a:r>
              <a:rPr lang="en-US" dirty="0" smtClean="0"/>
              <a:t>of </a:t>
            </a:r>
            <a:r>
              <a:rPr lang="en-US" dirty="0"/>
              <a:t>a </a:t>
            </a:r>
            <a:r>
              <a:rPr lang="en-US" dirty="0" smtClean="0"/>
              <a:t>different </a:t>
            </a:r>
            <a:r>
              <a:rPr lang="en-US" dirty="0"/>
              <a:t>Java Virtual Machine </a:t>
            </a:r>
          </a:p>
          <a:p>
            <a:pPr lvl="1"/>
            <a:r>
              <a:rPr lang="en-US" dirty="0" smtClean="0"/>
              <a:t>What’s </a:t>
            </a:r>
            <a:r>
              <a:rPr lang="en-US" dirty="0"/>
              <a:t>a “local representative</a:t>
            </a:r>
            <a:r>
              <a:rPr lang="en-US" dirty="0" smtClean="0"/>
              <a:t>”?</a:t>
            </a:r>
          </a:p>
          <a:p>
            <a:pPr lvl="2"/>
            <a:r>
              <a:rPr lang="en-US" dirty="0" smtClean="0"/>
              <a:t> </a:t>
            </a:r>
            <a:r>
              <a:rPr lang="en-US" dirty="0"/>
              <a:t>It’s an object that you can call local methods on </a:t>
            </a:r>
            <a:r>
              <a:rPr lang="en-US" dirty="0" smtClean="0"/>
              <a:t>and </a:t>
            </a:r>
            <a:r>
              <a:rPr lang="en-US" dirty="0"/>
              <a:t>have </a:t>
            </a:r>
            <a:r>
              <a:rPr lang="en-US" dirty="0" smtClean="0"/>
              <a:t>them forwarded </a:t>
            </a:r>
            <a:r>
              <a:rPr lang="en-US" dirty="0"/>
              <a:t>on to the remote object.</a:t>
            </a:r>
          </a:p>
        </p:txBody>
      </p:sp>
      <p:pic>
        <p:nvPicPr>
          <p:cNvPr id="6" name="Picture 2" descr="http://ecx.images-amazon.com/images/I/41g%2B1ozVVdL._SY300_.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3501008"/>
            <a:ext cx="1389626" cy="13896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tut5.com/tutorials/desktop_pc/mp3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557430"/>
            <a:ext cx="1225699" cy="105534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ttore 1 7"/>
          <p:cNvCxnSpPr/>
          <p:nvPr/>
        </p:nvCxnSpPr>
        <p:spPr>
          <a:xfrm>
            <a:off x="4860032" y="4005064"/>
            <a:ext cx="0" cy="2008192"/>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10" name="CasellaDiTesto 9"/>
          <p:cNvSpPr txBox="1"/>
          <p:nvPr/>
        </p:nvSpPr>
        <p:spPr>
          <a:xfrm>
            <a:off x="2483768" y="3635732"/>
            <a:ext cx="1208664" cy="369332"/>
          </a:xfrm>
          <a:prstGeom prst="rect">
            <a:avLst/>
          </a:prstGeom>
          <a:noFill/>
        </p:spPr>
        <p:txBody>
          <a:bodyPr wrap="none" rtlCol="0">
            <a:spAutoFit/>
          </a:bodyPr>
          <a:lstStyle/>
          <a:p>
            <a:r>
              <a:rPr lang="en-US" dirty="0" smtClean="0"/>
              <a:t>Local Heap</a:t>
            </a:r>
            <a:endParaRPr lang="en-US" dirty="0"/>
          </a:p>
        </p:txBody>
      </p:sp>
      <p:sp>
        <p:nvSpPr>
          <p:cNvPr id="12" name="CasellaDiTesto 11"/>
          <p:cNvSpPr txBox="1"/>
          <p:nvPr/>
        </p:nvSpPr>
        <p:spPr>
          <a:xfrm>
            <a:off x="5940152" y="3645024"/>
            <a:ext cx="1462132" cy="369332"/>
          </a:xfrm>
          <a:prstGeom prst="rect">
            <a:avLst/>
          </a:prstGeom>
          <a:noFill/>
        </p:spPr>
        <p:txBody>
          <a:bodyPr wrap="none" rtlCol="0">
            <a:spAutoFit/>
          </a:bodyPr>
          <a:lstStyle/>
          <a:p>
            <a:r>
              <a:rPr lang="en-US" dirty="0" smtClean="0"/>
              <a:t>Remote Heap</a:t>
            </a:r>
            <a:endParaRPr lang="en-US" dirty="0"/>
          </a:p>
        </p:txBody>
      </p:sp>
      <p:sp>
        <p:nvSpPr>
          <p:cNvPr id="11" name="Ovale 10"/>
          <p:cNvSpPr/>
          <p:nvPr/>
        </p:nvSpPr>
        <p:spPr>
          <a:xfrm>
            <a:off x="3347864" y="4365103"/>
            <a:ext cx="1095593" cy="1067257"/>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Proxy</a:t>
            </a:r>
            <a:endParaRPr lang="en-US" dirty="0"/>
          </a:p>
        </p:txBody>
      </p:sp>
      <p:sp>
        <p:nvSpPr>
          <p:cNvPr id="14" name="Ovale 13"/>
          <p:cNvSpPr/>
          <p:nvPr/>
        </p:nvSpPr>
        <p:spPr>
          <a:xfrm>
            <a:off x="1772073" y="5009160"/>
            <a:ext cx="1431775" cy="115649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Monitor</a:t>
            </a:r>
            <a:endParaRPr lang="en-US" dirty="0"/>
          </a:p>
        </p:txBody>
      </p:sp>
      <p:sp>
        <p:nvSpPr>
          <p:cNvPr id="15" name="Ovale 14"/>
          <p:cNvSpPr/>
          <p:nvPr/>
        </p:nvSpPr>
        <p:spPr>
          <a:xfrm>
            <a:off x="5508104" y="4357005"/>
            <a:ext cx="1494235" cy="137625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Machine</a:t>
            </a:r>
            <a:endParaRPr lang="en-US" dirty="0"/>
          </a:p>
        </p:txBody>
      </p:sp>
      <p:cxnSp>
        <p:nvCxnSpPr>
          <p:cNvPr id="16" name="Connettore 7 15"/>
          <p:cNvCxnSpPr>
            <a:stCxn id="14" idx="0"/>
            <a:endCxn id="11" idx="1"/>
          </p:cNvCxnSpPr>
          <p:nvPr/>
        </p:nvCxnSpPr>
        <p:spPr>
          <a:xfrm rot="5400000" flipH="1" flipV="1">
            <a:off x="2754255" y="4255106"/>
            <a:ext cx="487761" cy="1020349"/>
          </a:xfrm>
          <a:prstGeom prst="curvedConnector3">
            <a:avLst>
              <a:gd name="adj1" fmla="val 17891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8" name="Connettore 7 17"/>
          <p:cNvCxnSpPr>
            <a:stCxn id="11" idx="7"/>
            <a:endCxn id="15" idx="1"/>
          </p:cNvCxnSpPr>
          <p:nvPr/>
        </p:nvCxnSpPr>
        <p:spPr>
          <a:xfrm rot="16200000" flipH="1">
            <a:off x="4986393" y="3818016"/>
            <a:ext cx="37153" cy="1443919"/>
          </a:xfrm>
          <a:prstGeom prst="curvedConnector3">
            <a:avLst>
              <a:gd name="adj1" fmla="val -1057772"/>
            </a:avLst>
          </a:prstGeom>
          <a:ln w="158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7151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What we need?</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smtClean="0"/>
              <a:t>We need to </a:t>
            </a:r>
            <a:r>
              <a:rPr lang="en-US" dirty="0"/>
              <a:t>write some code that </a:t>
            </a:r>
            <a:endParaRPr lang="en-US" dirty="0" smtClean="0"/>
          </a:p>
          <a:p>
            <a:pPr lvl="1"/>
            <a:r>
              <a:rPr lang="en-US" dirty="0" smtClean="0"/>
              <a:t>takes </a:t>
            </a:r>
            <a:r>
              <a:rPr lang="en-US" dirty="0"/>
              <a:t>a method invocation, </a:t>
            </a:r>
            <a:endParaRPr lang="en-US" dirty="0" smtClean="0"/>
          </a:p>
          <a:p>
            <a:pPr lvl="1"/>
            <a:r>
              <a:rPr lang="en-US" dirty="0" smtClean="0"/>
              <a:t>somehow </a:t>
            </a:r>
            <a:r>
              <a:rPr lang="en-US" dirty="0"/>
              <a:t>transfers it </a:t>
            </a:r>
            <a:r>
              <a:rPr lang="en-US" dirty="0" smtClean="0"/>
              <a:t>over </a:t>
            </a:r>
            <a:r>
              <a:rPr lang="en-US" dirty="0"/>
              <a:t>the network, </a:t>
            </a:r>
            <a:endParaRPr lang="en-US" dirty="0" smtClean="0"/>
          </a:p>
          <a:p>
            <a:pPr lvl="1"/>
            <a:r>
              <a:rPr lang="en-US" dirty="0" smtClean="0"/>
              <a:t>invokes </a:t>
            </a:r>
            <a:r>
              <a:rPr lang="en-US" dirty="0"/>
              <a:t>the same method </a:t>
            </a:r>
            <a:r>
              <a:rPr lang="en-US" dirty="0" smtClean="0"/>
              <a:t>on </a:t>
            </a:r>
            <a:r>
              <a:rPr lang="en-US" dirty="0"/>
              <a:t>a remote object. </a:t>
            </a:r>
            <a:endParaRPr lang="en-US" dirty="0" smtClean="0"/>
          </a:p>
          <a:p>
            <a:r>
              <a:rPr lang="en-US" dirty="0" smtClean="0"/>
              <a:t>Then </a:t>
            </a:r>
            <a:r>
              <a:rPr lang="en-US" dirty="0"/>
              <a:t>I presume when the call is </a:t>
            </a:r>
            <a:r>
              <a:rPr lang="en-US" dirty="0" smtClean="0"/>
              <a:t>complete</a:t>
            </a:r>
            <a:r>
              <a:rPr lang="en-US" dirty="0"/>
              <a:t>, the result gets sent back over the network </a:t>
            </a:r>
            <a:r>
              <a:rPr lang="en-US" dirty="0" smtClean="0"/>
              <a:t>to </a:t>
            </a:r>
            <a:r>
              <a:rPr lang="en-US" dirty="0"/>
              <a:t>our client. </a:t>
            </a:r>
            <a:endParaRPr lang="en-US" dirty="0" smtClean="0"/>
          </a:p>
          <a:p>
            <a:r>
              <a:rPr lang="en-US" dirty="0" smtClean="0"/>
              <a:t>it’s pretty </a:t>
            </a:r>
            <a:r>
              <a:rPr lang="en-US" dirty="0"/>
              <a:t>much built into Java’s remote </a:t>
            </a:r>
            <a:r>
              <a:rPr lang="en-US" dirty="0" smtClean="0"/>
              <a:t>invocation </a:t>
            </a:r>
            <a:r>
              <a:rPr lang="en-US" dirty="0"/>
              <a:t>functionality. </a:t>
            </a:r>
            <a:endParaRPr lang="en-US" dirty="0" smtClean="0"/>
          </a:p>
          <a:p>
            <a:r>
              <a:rPr lang="en-US" dirty="0" smtClean="0"/>
              <a:t>All </a:t>
            </a:r>
            <a:r>
              <a:rPr lang="en-US" dirty="0"/>
              <a:t>we have to </a:t>
            </a:r>
            <a:r>
              <a:rPr lang="en-US" dirty="0" smtClean="0"/>
              <a:t>do </a:t>
            </a:r>
            <a:r>
              <a:rPr lang="en-US" dirty="0"/>
              <a:t>is retrofit our code so that it takes </a:t>
            </a:r>
            <a:r>
              <a:rPr lang="en-US" dirty="0" smtClean="0"/>
              <a:t>advantage </a:t>
            </a:r>
            <a:r>
              <a:rPr lang="en-US" dirty="0"/>
              <a:t>of RMI</a:t>
            </a:r>
          </a:p>
        </p:txBody>
      </p:sp>
    </p:spTree>
    <p:extLst>
      <p:ext uri="{BB962C8B-B14F-4D97-AF65-F5344CB8AC3E}">
        <p14:creationId xmlns:p14="http://schemas.microsoft.com/office/powerpoint/2010/main" val="72972192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Remote methods </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85000" lnSpcReduction="20000"/>
          </a:bodyPr>
          <a:lstStyle/>
          <a:p>
            <a:r>
              <a:rPr lang="en-US" dirty="0"/>
              <a:t>Let’s </a:t>
            </a:r>
            <a:r>
              <a:rPr lang="en-US" dirty="0" smtClean="0"/>
              <a:t>design </a:t>
            </a:r>
            <a:r>
              <a:rPr lang="en-US" dirty="0"/>
              <a:t>a system that allows us to call a local object that </a:t>
            </a:r>
            <a:r>
              <a:rPr lang="en-US" dirty="0" smtClean="0"/>
              <a:t>forwards each </a:t>
            </a:r>
            <a:r>
              <a:rPr lang="en-US" dirty="0"/>
              <a:t>request to a remote object. </a:t>
            </a:r>
            <a:endParaRPr lang="en-US" dirty="0" smtClean="0"/>
          </a:p>
          <a:p>
            <a:r>
              <a:rPr lang="en-US" dirty="0" smtClean="0"/>
              <a:t>We’d </a:t>
            </a:r>
            <a:r>
              <a:rPr lang="en-US" dirty="0"/>
              <a:t>need </a:t>
            </a:r>
            <a:r>
              <a:rPr lang="en-US" dirty="0" smtClean="0"/>
              <a:t>helper </a:t>
            </a:r>
            <a:r>
              <a:rPr lang="en-US" dirty="0"/>
              <a:t>objects that actually do the communicating </a:t>
            </a:r>
            <a:r>
              <a:rPr lang="en-US" dirty="0" smtClean="0"/>
              <a:t>for </a:t>
            </a:r>
            <a:r>
              <a:rPr lang="en-US" dirty="0"/>
              <a:t>us. </a:t>
            </a:r>
            <a:r>
              <a:rPr lang="en-US" dirty="0" smtClean="0"/>
              <a:t>They </a:t>
            </a:r>
            <a:r>
              <a:rPr lang="en-US" dirty="0"/>
              <a:t>make it </a:t>
            </a:r>
            <a:r>
              <a:rPr lang="en-US" dirty="0" smtClean="0"/>
              <a:t>possible for </a:t>
            </a:r>
            <a:r>
              <a:rPr lang="en-US" dirty="0"/>
              <a:t>the client to act as though it’s calling a method on a local </a:t>
            </a:r>
            <a:r>
              <a:rPr lang="en-US" dirty="0" smtClean="0"/>
              <a:t>object. </a:t>
            </a:r>
          </a:p>
          <a:p>
            <a:pPr lvl="1"/>
            <a:r>
              <a:rPr lang="en-US" dirty="0" smtClean="0"/>
              <a:t>The </a:t>
            </a:r>
            <a:r>
              <a:rPr lang="en-US" dirty="0"/>
              <a:t>client calls a method on the client helper, as </a:t>
            </a:r>
            <a:r>
              <a:rPr lang="en-US" dirty="0" smtClean="0"/>
              <a:t>if </a:t>
            </a:r>
            <a:r>
              <a:rPr lang="en-US" dirty="0"/>
              <a:t>the client helper were </a:t>
            </a:r>
            <a:r>
              <a:rPr lang="en-US" dirty="0" smtClean="0"/>
              <a:t>the </a:t>
            </a:r>
            <a:r>
              <a:rPr lang="en-US" dirty="0"/>
              <a:t>actual service. </a:t>
            </a:r>
            <a:endParaRPr lang="en-US" dirty="0" smtClean="0"/>
          </a:p>
          <a:p>
            <a:pPr lvl="2"/>
            <a:r>
              <a:rPr lang="en-US" dirty="0" smtClean="0"/>
              <a:t>The </a:t>
            </a:r>
            <a:r>
              <a:rPr lang="en-US" dirty="0"/>
              <a:t>client helper then takes care </a:t>
            </a:r>
            <a:r>
              <a:rPr lang="en-US" dirty="0" smtClean="0"/>
              <a:t>of forwarding </a:t>
            </a:r>
            <a:r>
              <a:rPr lang="en-US" dirty="0"/>
              <a:t>that </a:t>
            </a:r>
            <a:r>
              <a:rPr lang="en-US" dirty="0" smtClean="0"/>
              <a:t>request.</a:t>
            </a:r>
            <a:endParaRPr lang="en-US" dirty="0"/>
          </a:p>
          <a:p>
            <a:pPr lvl="1"/>
            <a:r>
              <a:rPr lang="en-US" dirty="0" smtClean="0"/>
              <a:t>The </a:t>
            </a:r>
            <a:r>
              <a:rPr lang="en-US" dirty="0"/>
              <a:t>client helper isn’t really the remote </a:t>
            </a:r>
            <a:r>
              <a:rPr lang="en-US" dirty="0" smtClean="0"/>
              <a:t>service</a:t>
            </a:r>
            <a:r>
              <a:rPr lang="en-US" dirty="0"/>
              <a:t>:</a:t>
            </a:r>
            <a:r>
              <a:rPr lang="en-US" dirty="0" smtClean="0"/>
              <a:t> it </a:t>
            </a:r>
            <a:r>
              <a:rPr lang="en-US" dirty="0"/>
              <a:t>contacts the server, </a:t>
            </a:r>
            <a:r>
              <a:rPr lang="en-US" dirty="0" smtClean="0"/>
              <a:t>transfers information </a:t>
            </a:r>
            <a:r>
              <a:rPr lang="en-US" dirty="0"/>
              <a:t>about the method </a:t>
            </a:r>
            <a:r>
              <a:rPr lang="en-US" dirty="0" smtClean="0"/>
              <a:t>waits for </a:t>
            </a:r>
            <a:r>
              <a:rPr lang="en-US" dirty="0"/>
              <a:t>a return </a:t>
            </a:r>
            <a:r>
              <a:rPr lang="en-US" dirty="0" smtClean="0"/>
              <a:t>from </a:t>
            </a:r>
            <a:r>
              <a:rPr lang="en-US" dirty="0"/>
              <a:t>the server.</a:t>
            </a:r>
          </a:p>
          <a:p>
            <a:pPr lvl="1"/>
            <a:r>
              <a:rPr lang="en-US" dirty="0"/>
              <a:t>On the server side, the service helper receives the request </a:t>
            </a:r>
            <a:r>
              <a:rPr lang="en-US" dirty="0" smtClean="0"/>
              <a:t>(</a:t>
            </a:r>
            <a:r>
              <a:rPr lang="en-US" dirty="0"/>
              <a:t>through a Socket connection), unpacks the </a:t>
            </a:r>
            <a:r>
              <a:rPr lang="en-US" dirty="0" smtClean="0"/>
              <a:t>information </a:t>
            </a:r>
            <a:r>
              <a:rPr lang="en-US" dirty="0"/>
              <a:t>about the call, and then </a:t>
            </a:r>
            <a:r>
              <a:rPr lang="en-US" dirty="0" smtClean="0"/>
              <a:t>invokes </a:t>
            </a:r>
            <a:r>
              <a:rPr lang="en-US" dirty="0"/>
              <a:t>the real method on the real service object. </a:t>
            </a:r>
            <a:endParaRPr lang="en-US" dirty="0" smtClean="0"/>
          </a:p>
          <a:p>
            <a:pPr lvl="2"/>
            <a:r>
              <a:rPr lang="en-US" dirty="0" smtClean="0"/>
              <a:t>So</a:t>
            </a:r>
            <a:r>
              <a:rPr lang="en-US" dirty="0"/>
              <a:t>, to the service object, the call is </a:t>
            </a:r>
            <a:r>
              <a:rPr lang="en-US" dirty="0" smtClean="0"/>
              <a:t>local</a:t>
            </a:r>
            <a:r>
              <a:rPr lang="en-US" dirty="0"/>
              <a:t>. It’s coming </a:t>
            </a:r>
            <a:r>
              <a:rPr lang="en-US" dirty="0" smtClean="0"/>
              <a:t>from </a:t>
            </a:r>
            <a:r>
              <a:rPr lang="en-US" dirty="0"/>
              <a:t>the service helper, not a remote client.</a:t>
            </a:r>
          </a:p>
          <a:p>
            <a:pPr lvl="1"/>
            <a:r>
              <a:rPr lang="en-US" dirty="0"/>
              <a:t>The service helper gets the return value </a:t>
            </a:r>
            <a:r>
              <a:rPr lang="en-US" dirty="0" smtClean="0"/>
              <a:t>from </a:t>
            </a:r>
            <a:r>
              <a:rPr lang="en-US" dirty="0"/>
              <a:t>the service, packs it up, and ships it </a:t>
            </a:r>
            <a:r>
              <a:rPr lang="en-US" dirty="0" smtClean="0"/>
              <a:t>back </a:t>
            </a:r>
            <a:r>
              <a:rPr lang="en-US" dirty="0"/>
              <a:t>(over a Socket’s output stream) to the client helper. The client helper unpacks </a:t>
            </a:r>
            <a:r>
              <a:rPr lang="en-US" dirty="0" smtClean="0"/>
              <a:t>the information </a:t>
            </a:r>
            <a:r>
              <a:rPr lang="en-US" dirty="0"/>
              <a:t>and returns the value to the client object.</a:t>
            </a:r>
          </a:p>
        </p:txBody>
      </p:sp>
    </p:spTree>
    <p:extLst>
      <p:ext uri="{BB962C8B-B14F-4D97-AF65-F5344CB8AC3E}">
        <p14:creationId xmlns:p14="http://schemas.microsoft.com/office/powerpoint/2010/main" val="220452593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Java RMI</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4487546"/>
            <a:ext cx="8568952" cy="1893782"/>
          </a:xfrm>
        </p:spPr>
        <p:txBody>
          <a:bodyPr>
            <a:normAutofit fontScale="85000" lnSpcReduction="20000"/>
          </a:bodyPr>
          <a:lstStyle/>
          <a:p>
            <a:r>
              <a:rPr lang="en-US" dirty="0"/>
              <a:t>What RMI does </a:t>
            </a:r>
            <a:r>
              <a:rPr lang="en-US" dirty="0" smtClean="0"/>
              <a:t>for </a:t>
            </a:r>
            <a:r>
              <a:rPr lang="en-US" dirty="0"/>
              <a:t>you is build the client and service </a:t>
            </a:r>
            <a:r>
              <a:rPr lang="en-US" dirty="0" smtClean="0"/>
              <a:t>helper objects</a:t>
            </a:r>
            <a:r>
              <a:rPr lang="en-US" dirty="0"/>
              <a:t>, right down to creating a client helper </a:t>
            </a:r>
            <a:r>
              <a:rPr lang="en-US" dirty="0" smtClean="0"/>
              <a:t>object </a:t>
            </a:r>
            <a:r>
              <a:rPr lang="en-US" dirty="0"/>
              <a:t>with the same methods as the remote service. </a:t>
            </a:r>
            <a:endParaRPr lang="en-US" dirty="0" smtClean="0"/>
          </a:p>
          <a:p>
            <a:pPr lvl="1"/>
            <a:r>
              <a:rPr lang="en-US" dirty="0" smtClean="0"/>
              <a:t>You </a:t>
            </a:r>
            <a:r>
              <a:rPr lang="en-US" dirty="0"/>
              <a:t>don’t have to write </a:t>
            </a:r>
            <a:r>
              <a:rPr lang="en-US" dirty="0" smtClean="0"/>
              <a:t>any of </a:t>
            </a:r>
            <a:r>
              <a:rPr lang="en-US" dirty="0"/>
              <a:t>the networking or I/O code </a:t>
            </a:r>
            <a:r>
              <a:rPr lang="en-US" dirty="0" smtClean="0"/>
              <a:t>yourself. </a:t>
            </a:r>
          </a:p>
          <a:p>
            <a:pPr lvl="1"/>
            <a:r>
              <a:rPr lang="en-US" dirty="0"/>
              <a:t>There is one difference between RMI calls and local (normal) method calls.</a:t>
            </a:r>
          </a:p>
          <a:p>
            <a:r>
              <a:rPr lang="en-US" dirty="0" smtClean="0"/>
              <a:t>RMI provides </a:t>
            </a:r>
            <a:r>
              <a:rPr lang="en-US" dirty="0"/>
              <a:t>all the runtime </a:t>
            </a:r>
            <a:r>
              <a:rPr lang="en-US" dirty="0" smtClean="0"/>
              <a:t>infrastructure </a:t>
            </a:r>
            <a:r>
              <a:rPr lang="en-US" dirty="0"/>
              <a:t>to make </a:t>
            </a:r>
            <a:r>
              <a:rPr lang="en-US" dirty="0" smtClean="0"/>
              <a:t>it </a:t>
            </a:r>
            <a:r>
              <a:rPr lang="en-US" dirty="0"/>
              <a:t>all work, including a lookup service that the client can </a:t>
            </a:r>
            <a:r>
              <a:rPr lang="en-US" dirty="0" smtClean="0"/>
              <a:t>use </a:t>
            </a:r>
            <a:r>
              <a:rPr lang="en-US" dirty="0"/>
              <a:t>to </a:t>
            </a:r>
            <a:r>
              <a:rPr lang="en-US" dirty="0" smtClean="0"/>
              <a:t>find </a:t>
            </a:r>
            <a:r>
              <a:rPr lang="en-US" dirty="0"/>
              <a:t>and access the remote objects.	</a:t>
            </a:r>
          </a:p>
        </p:txBody>
      </p:sp>
      <p:pic>
        <p:nvPicPr>
          <p:cNvPr id="17" name="Picture 2" descr="http://tut5.com/tutorials/desktop_pc/mp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19" y="1402266"/>
            <a:ext cx="1225699" cy="105534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ttore 1 17"/>
          <p:cNvCxnSpPr/>
          <p:nvPr/>
        </p:nvCxnSpPr>
        <p:spPr>
          <a:xfrm>
            <a:off x="4770067" y="1849900"/>
            <a:ext cx="0" cy="2008192"/>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19" name="CasellaDiTesto 18"/>
          <p:cNvSpPr txBox="1"/>
          <p:nvPr/>
        </p:nvSpPr>
        <p:spPr>
          <a:xfrm>
            <a:off x="2393803" y="1480568"/>
            <a:ext cx="1270989" cy="369332"/>
          </a:xfrm>
          <a:prstGeom prst="rect">
            <a:avLst/>
          </a:prstGeom>
          <a:noFill/>
        </p:spPr>
        <p:txBody>
          <a:bodyPr wrap="none" rtlCol="0">
            <a:spAutoFit/>
          </a:bodyPr>
          <a:lstStyle/>
          <a:p>
            <a:r>
              <a:rPr lang="en-US" dirty="0" smtClean="0"/>
              <a:t>Client Heap</a:t>
            </a:r>
            <a:endParaRPr lang="en-US" dirty="0"/>
          </a:p>
        </p:txBody>
      </p:sp>
      <p:sp>
        <p:nvSpPr>
          <p:cNvPr id="20" name="CasellaDiTesto 19"/>
          <p:cNvSpPr txBox="1"/>
          <p:nvPr/>
        </p:nvSpPr>
        <p:spPr>
          <a:xfrm>
            <a:off x="5850187" y="1489860"/>
            <a:ext cx="1330685" cy="369332"/>
          </a:xfrm>
          <a:prstGeom prst="rect">
            <a:avLst/>
          </a:prstGeom>
          <a:noFill/>
        </p:spPr>
        <p:txBody>
          <a:bodyPr wrap="none" rtlCol="0">
            <a:spAutoFit/>
          </a:bodyPr>
          <a:lstStyle/>
          <a:p>
            <a:r>
              <a:rPr lang="en-US" dirty="0" smtClean="0"/>
              <a:t>Server Heap</a:t>
            </a:r>
            <a:endParaRPr lang="en-US" dirty="0"/>
          </a:p>
        </p:txBody>
      </p:sp>
      <p:sp>
        <p:nvSpPr>
          <p:cNvPr id="21" name="Ovale 20"/>
          <p:cNvSpPr/>
          <p:nvPr/>
        </p:nvSpPr>
        <p:spPr>
          <a:xfrm>
            <a:off x="3257899" y="2060849"/>
            <a:ext cx="1242093" cy="121634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Client</a:t>
            </a:r>
            <a:br>
              <a:rPr lang="en-US" dirty="0" smtClean="0"/>
            </a:br>
            <a:r>
              <a:rPr lang="en-US" dirty="0" smtClean="0"/>
              <a:t>Helper</a:t>
            </a:r>
            <a:endParaRPr lang="en-US" dirty="0"/>
          </a:p>
        </p:txBody>
      </p:sp>
      <p:sp>
        <p:nvSpPr>
          <p:cNvPr id="22" name="Ovale 21"/>
          <p:cNvSpPr/>
          <p:nvPr/>
        </p:nvSpPr>
        <p:spPr>
          <a:xfrm>
            <a:off x="1682108" y="2853996"/>
            <a:ext cx="1431775" cy="115649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Client</a:t>
            </a:r>
            <a:br>
              <a:rPr lang="en-US" dirty="0" smtClean="0"/>
            </a:br>
            <a:r>
              <a:rPr lang="en-US" dirty="0" smtClean="0"/>
              <a:t>Object</a:t>
            </a:r>
            <a:endParaRPr lang="en-US" dirty="0"/>
          </a:p>
        </p:txBody>
      </p:sp>
      <p:sp>
        <p:nvSpPr>
          <p:cNvPr id="30" name="Ovale 29"/>
          <p:cNvSpPr/>
          <p:nvPr/>
        </p:nvSpPr>
        <p:spPr>
          <a:xfrm>
            <a:off x="5004048" y="1932252"/>
            <a:ext cx="1242093" cy="121634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Service</a:t>
            </a:r>
            <a:br>
              <a:rPr lang="en-US" dirty="0" smtClean="0"/>
            </a:br>
            <a:r>
              <a:rPr lang="en-US" dirty="0" smtClean="0"/>
              <a:t>Helper</a:t>
            </a:r>
            <a:endParaRPr lang="en-US" dirty="0"/>
          </a:p>
        </p:txBody>
      </p:sp>
      <p:sp>
        <p:nvSpPr>
          <p:cNvPr id="31" name="Ovale 30"/>
          <p:cNvSpPr/>
          <p:nvPr/>
        </p:nvSpPr>
        <p:spPr>
          <a:xfrm>
            <a:off x="7020272" y="2245822"/>
            <a:ext cx="1242093" cy="121634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Service</a:t>
            </a:r>
            <a:br>
              <a:rPr lang="en-US" dirty="0" smtClean="0"/>
            </a:br>
            <a:r>
              <a:rPr lang="en-US" dirty="0" smtClean="0"/>
              <a:t>Object</a:t>
            </a:r>
            <a:endParaRPr lang="en-US" dirty="0"/>
          </a:p>
        </p:txBody>
      </p:sp>
      <p:sp>
        <p:nvSpPr>
          <p:cNvPr id="32" name="CasellaDiTesto 31"/>
          <p:cNvSpPr txBox="1"/>
          <p:nvPr/>
        </p:nvSpPr>
        <p:spPr>
          <a:xfrm>
            <a:off x="3635896" y="3641160"/>
            <a:ext cx="1106393" cy="369332"/>
          </a:xfrm>
          <a:prstGeom prst="rect">
            <a:avLst/>
          </a:prstGeom>
          <a:noFill/>
        </p:spPr>
        <p:txBody>
          <a:bodyPr wrap="none" rtlCol="0">
            <a:spAutoFit/>
          </a:bodyPr>
          <a:lstStyle/>
          <a:p>
            <a:r>
              <a:rPr lang="en-US" dirty="0" smtClean="0"/>
              <a:t>RMI STUB</a:t>
            </a:r>
            <a:endParaRPr lang="en-US" dirty="0"/>
          </a:p>
        </p:txBody>
      </p:sp>
      <p:sp>
        <p:nvSpPr>
          <p:cNvPr id="33" name="CasellaDiTesto 32"/>
          <p:cNvSpPr txBox="1"/>
          <p:nvPr/>
        </p:nvSpPr>
        <p:spPr>
          <a:xfrm>
            <a:off x="5015486" y="3635732"/>
            <a:ext cx="1572738" cy="369332"/>
          </a:xfrm>
          <a:prstGeom prst="rect">
            <a:avLst/>
          </a:prstGeom>
          <a:noFill/>
        </p:spPr>
        <p:txBody>
          <a:bodyPr wrap="none" rtlCol="0">
            <a:spAutoFit/>
          </a:bodyPr>
          <a:lstStyle/>
          <a:p>
            <a:r>
              <a:rPr lang="en-US" dirty="0" smtClean="0"/>
              <a:t>RMI SKELETON</a:t>
            </a:r>
            <a:endParaRPr lang="en-US" dirty="0"/>
          </a:p>
        </p:txBody>
      </p:sp>
      <p:sp>
        <p:nvSpPr>
          <p:cNvPr id="34" name="Rettangolo 33"/>
          <p:cNvSpPr/>
          <p:nvPr/>
        </p:nvSpPr>
        <p:spPr>
          <a:xfrm>
            <a:off x="6858000" y="3748882"/>
            <a:ext cx="2178496" cy="738664"/>
          </a:xfrm>
          <a:prstGeom prst="rect">
            <a:avLst/>
          </a:prstGeom>
        </p:spPr>
        <p:txBody>
          <a:bodyPr wrap="square">
            <a:spAutoFit/>
          </a:bodyPr>
          <a:lstStyle/>
          <a:p>
            <a:r>
              <a:rPr lang="en-US" sz="1400" dirty="0"/>
              <a:t>Newer versions of Java don’t require an explicit skeleton object</a:t>
            </a:r>
          </a:p>
        </p:txBody>
      </p:sp>
    </p:spTree>
    <p:extLst>
      <p:ext uri="{BB962C8B-B14F-4D97-AF65-F5344CB8AC3E}">
        <p14:creationId xmlns:p14="http://schemas.microsoft.com/office/powerpoint/2010/main" val="158686156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Making the Remote service</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92500" lnSpcReduction="10000"/>
          </a:bodyPr>
          <a:lstStyle/>
          <a:p>
            <a:r>
              <a:rPr lang="en-US" dirty="0" smtClean="0"/>
              <a:t>Step one: Make the remote interface</a:t>
            </a:r>
          </a:p>
          <a:p>
            <a:pPr lvl="1"/>
            <a:r>
              <a:rPr lang="en-US" dirty="0"/>
              <a:t>The remote </a:t>
            </a:r>
            <a:r>
              <a:rPr lang="en-US" dirty="0" smtClean="0"/>
              <a:t>interface defines </a:t>
            </a:r>
            <a:r>
              <a:rPr lang="en-US" dirty="0"/>
              <a:t>the methods that </a:t>
            </a:r>
            <a:r>
              <a:rPr lang="en-US" dirty="0" smtClean="0"/>
              <a:t>a </a:t>
            </a:r>
            <a:r>
              <a:rPr lang="en-US" dirty="0"/>
              <a:t>client can call remotely. It’s what the </a:t>
            </a:r>
            <a:r>
              <a:rPr lang="en-US" dirty="0" smtClean="0"/>
              <a:t>client will </a:t>
            </a:r>
            <a:r>
              <a:rPr lang="en-US" dirty="0"/>
              <a:t>use as the class type </a:t>
            </a:r>
            <a:r>
              <a:rPr lang="en-US" dirty="0" smtClean="0"/>
              <a:t>for </a:t>
            </a:r>
            <a:r>
              <a:rPr lang="en-US" dirty="0"/>
              <a:t>your service. </a:t>
            </a:r>
            <a:endParaRPr lang="en-US" dirty="0" smtClean="0"/>
          </a:p>
          <a:p>
            <a:r>
              <a:rPr lang="en-US" dirty="0" smtClean="0"/>
              <a:t>Step two: Make e remote implementation</a:t>
            </a:r>
          </a:p>
          <a:p>
            <a:pPr lvl="1"/>
            <a:r>
              <a:rPr lang="en-US" dirty="0"/>
              <a:t>This is the class that does the Real Work. It </a:t>
            </a:r>
            <a:r>
              <a:rPr lang="en-US" dirty="0" smtClean="0"/>
              <a:t>has </a:t>
            </a:r>
            <a:r>
              <a:rPr lang="en-US" dirty="0"/>
              <a:t>the real implementation </a:t>
            </a:r>
            <a:r>
              <a:rPr lang="en-US" dirty="0" smtClean="0"/>
              <a:t>of </a:t>
            </a:r>
            <a:r>
              <a:rPr lang="en-US" dirty="0"/>
              <a:t>the remote </a:t>
            </a:r>
            <a:r>
              <a:rPr lang="en-US" dirty="0" smtClean="0"/>
              <a:t>methods defined </a:t>
            </a:r>
            <a:r>
              <a:rPr lang="en-US" dirty="0"/>
              <a:t>in the remote </a:t>
            </a:r>
            <a:r>
              <a:rPr lang="en-US" dirty="0" smtClean="0"/>
              <a:t>interface</a:t>
            </a:r>
            <a:r>
              <a:rPr lang="en-US" dirty="0"/>
              <a:t>. </a:t>
            </a:r>
            <a:r>
              <a:rPr lang="en-US" dirty="0" smtClean="0"/>
              <a:t>It’s </a:t>
            </a:r>
            <a:r>
              <a:rPr lang="en-US" dirty="0"/>
              <a:t>the object that the client wants to call </a:t>
            </a:r>
            <a:r>
              <a:rPr lang="en-US" dirty="0" smtClean="0"/>
              <a:t>methods on.</a:t>
            </a:r>
          </a:p>
          <a:p>
            <a:r>
              <a:rPr lang="en-US" dirty="0" smtClean="0"/>
              <a:t>Step three: Start the RMI registry</a:t>
            </a:r>
          </a:p>
          <a:p>
            <a:pPr lvl="1"/>
            <a:r>
              <a:rPr lang="en-US" dirty="0"/>
              <a:t>The </a:t>
            </a:r>
            <a:r>
              <a:rPr lang="en-US" dirty="0" err="1"/>
              <a:t>rmiregistry</a:t>
            </a:r>
            <a:r>
              <a:rPr lang="en-US" dirty="0"/>
              <a:t> is like the white pages </a:t>
            </a:r>
            <a:r>
              <a:rPr lang="en-US" dirty="0" smtClean="0"/>
              <a:t>of </a:t>
            </a:r>
            <a:r>
              <a:rPr lang="en-US" dirty="0"/>
              <a:t>a phone </a:t>
            </a:r>
            <a:r>
              <a:rPr lang="en-US" dirty="0" smtClean="0"/>
              <a:t>book</a:t>
            </a:r>
            <a:r>
              <a:rPr lang="en-US" dirty="0"/>
              <a:t>. It’s where the client goes to get the proxy </a:t>
            </a:r>
            <a:r>
              <a:rPr lang="en-US" dirty="0" smtClean="0"/>
              <a:t>(</a:t>
            </a:r>
            <a:r>
              <a:rPr lang="en-US" dirty="0"/>
              <a:t>the client stub/helper object</a:t>
            </a:r>
            <a:r>
              <a:rPr lang="en-US" dirty="0" smtClean="0"/>
              <a:t>)</a:t>
            </a:r>
          </a:p>
          <a:p>
            <a:r>
              <a:rPr lang="en-US" dirty="0" smtClean="0"/>
              <a:t>Step Four: Start the remote service</a:t>
            </a:r>
          </a:p>
          <a:p>
            <a:pPr lvl="1"/>
            <a:r>
              <a:rPr lang="en-US" dirty="0"/>
              <a:t>You have to get the service object up and running. Your </a:t>
            </a:r>
            <a:r>
              <a:rPr lang="en-US" dirty="0" smtClean="0"/>
              <a:t>service </a:t>
            </a:r>
            <a:r>
              <a:rPr lang="en-US" dirty="0"/>
              <a:t>implementation class instantiates an instance </a:t>
            </a:r>
            <a:r>
              <a:rPr lang="en-US" dirty="0" smtClean="0"/>
              <a:t>of </a:t>
            </a:r>
            <a:r>
              <a:rPr lang="en-US" dirty="0"/>
              <a:t>the service and registers it with the RMI registry. </a:t>
            </a:r>
            <a:r>
              <a:rPr lang="en-US" dirty="0" smtClean="0"/>
              <a:t>Registering </a:t>
            </a:r>
            <a:r>
              <a:rPr lang="en-US" dirty="0"/>
              <a:t>it makes the service available </a:t>
            </a:r>
            <a:r>
              <a:rPr lang="en-US" dirty="0" smtClean="0"/>
              <a:t>for </a:t>
            </a:r>
            <a:r>
              <a:rPr lang="en-US" dirty="0"/>
              <a:t>clients.</a:t>
            </a:r>
          </a:p>
        </p:txBody>
      </p:sp>
    </p:spTree>
    <p:extLst>
      <p:ext uri="{BB962C8B-B14F-4D97-AF65-F5344CB8AC3E}">
        <p14:creationId xmlns:p14="http://schemas.microsoft.com/office/powerpoint/2010/main" val="177763052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Step one: make a Remote interface</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2366883"/>
            <a:ext cx="8229600" cy="3790077"/>
          </a:xfrm>
        </p:spPr>
        <p:txBody>
          <a:bodyPr>
            <a:normAutofit lnSpcReduction="10000"/>
          </a:bodyPr>
          <a:lstStyle/>
          <a:p>
            <a:r>
              <a:rPr lang="en-US" dirty="0"/>
              <a:t>Remote is a ‘marker’ </a:t>
            </a:r>
            <a:r>
              <a:rPr lang="en-US" dirty="0" smtClean="0"/>
              <a:t>interface: it </a:t>
            </a:r>
            <a:r>
              <a:rPr lang="en-US" dirty="0"/>
              <a:t>has no methods. </a:t>
            </a:r>
            <a:endParaRPr lang="en-US" dirty="0" smtClean="0"/>
          </a:p>
          <a:p>
            <a:pPr lvl="1"/>
            <a:r>
              <a:rPr lang="en-US" dirty="0" smtClean="0"/>
              <a:t>Notice </a:t>
            </a:r>
            <a:r>
              <a:rPr lang="en-US" dirty="0"/>
              <a:t>that we say </a:t>
            </a:r>
            <a:r>
              <a:rPr lang="en-US" dirty="0" smtClean="0"/>
              <a:t>‘</a:t>
            </a:r>
            <a:r>
              <a:rPr lang="en-US" dirty="0"/>
              <a:t>extends’ here. One </a:t>
            </a:r>
            <a:r>
              <a:rPr lang="en-US" dirty="0" smtClean="0"/>
              <a:t>interface </a:t>
            </a:r>
            <a:r>
              <a:rPr lang="en-US" dirty="0"/>
              <a:t>is allowed to extend another </a:t>
            </a:r>
            <a:r>
              <a:rPr lang="en-US" dirty="0" smtClean="0"/>
              <a:t>interface.</a:t>
            </a:r>
          </a:p>
          <a:p>
            <a:r>
              <a:rPr lang="en-US" dirty="0"/>
              <a:t>Declare that all methods throw a </a:t>
            </a:r>
            <a:r>
              <a:rPr lang="en-US" dirty="0" err="1" smtClean="0"/>
              <a:t>RemoteException</a:t>
            </a:r>
            <a:endParaRPr lang="en-US" dirty="0" smtClean="0"/>
          </a:p>
          <a:p>
            <a:pPr lvl="1"/>
            <a:r>
              <a:rPr lang="en-US" dirty="0"/>
              <a:t>The remote </a:t>
            </a:r>
            <a:r>
              <a:rPr lang="en-US" dirty="0" smtClean="0"/>
              <a:t>interface </a:t>
            </a:r>
            <a:r>
              <a:rPr lang="en-US" dirty="0"/>
              <a:t>is the one the client uses as the type </a:t>
            </a:r>
            <a:r>
              <a:rPr lang="en-US" dirty="0" smtClean="0"/>
              <a:t>for </a:t>
            </a:r>
            <a:r>
              <a:rPr lang="en-US" dirty="0"/>
              <a:t>the service. In </a:t>
            </a:r>
            <a:r>
              <a:rPr lang="en-US" dirty="0" smtClean="0"/>
              <a:t>other </a:t>
            </a:r>
            <a:r>
              <a:rPr lang="en-US" dirty="0"/>
              <a:t>words, the client invokes methods on something that implements </a:t>
            </a:r>
            <a:r>
              <a:rPr lang="en-US" dirty="0" smtClean="0"/>
              <a:t>the remote interface</a:t>
            </a:r>
            <a:r>
              <a:rPr lang="en-US" dirty="0"/>
              <a:t>. </a:t>
            </a:r>
            <a:endParaRPr lang="en-US" dirty="0" smtClean="0"/>
          </a:p>
          <a:p>
            <a:r>
              <a:rPr lang="en-US" dirty="0"/>
              <a:t>Be sure arguments and return values are primitives or Serializable</a:t>
            </a:r>
          </a:p>
          <a:p>
            <a:pPr lvl="1"/>
            <a:r>
              <a:rPr lang="en-US" dirty="0"/>
              <a:t>Arguments and return values </a:t>
            </a:r>
            <a:r>
              <a:rPr lang="en-US" dirty="0" smtClean="0"/>
              <a:t>of </a:t>
            </a:r>
            <a:r>
              <a:rPr lang="en-US" dirty="0"/>
              <a:t>a remote method must be either primitive </a:t>
            </a:r>
            <a:r>
              <a:rPr lang="en-US" dirty="0" smtClean="0"/>
              <a:t>or </a:t>
            </a:r>
            <a:r>
              <a:rPr lang="en-US" dirty="0"/>
              <a:t>Serializable. </a:t>
            </a:r>
          </a:p>
        </p:txBody>
      </p:sp>
      <p:sp>
        <p:nvSpPr>
          <p:cNvPr id="6" name="Rettangolo 5"/>
          <p:cNvSpPr/>
          <p:nvPr/>
        </p:nvSpPr>
        <p:spPr>
          <a:xfrm>
            <a:off x="467544" y="1412776"/>
            <a:ext cx="5958408" cy="954107"/>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java.rmi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public interface </a:t>
            </a:r>
            <a:r>
              <a:rPr lang="en-US" sz="1400" dirty="0" err="1">
                <a:latin typeface="Courier New" panose="02070309020205020404" pitchFamily="49" charset="0"/>
                <a:cs typeface="Courier New" panose="02070309020205020404" pitchFamily="49" charset="0"/>
              </a:rPr>
              <a:t>MyRemote</a:t>
            </a:r>
            <a:r>
              <a:rPr lang="en-US" sz="1400" dirty="0">
                <a:latin typeface="Courier New" panose="02070309020205020404" pitchFamily="49" charset="0"/>
                <a:cs typeface="Courier New" panose="02070309020205020404" pitchFamily="49" charset="0"/>
              </a:rPr>
              <a:t> extends Remote {</a:t>
            </a: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sayHello</a:t>
            </a:r>
            <a:r>
              <a:rPr lang="en-US" sz="1400" dirty="0">
                <a:latin typeface="Courier New" panose="02070309020205020404" pitchFamily="49" charset="0"/>
                <a:cs typeface="Courier New" panose="02070309020205020404" pitchFamily="49" charset="0"/>
              </a:rPr>
              <a:t>() throws </a:t>
            </a:r>
            <a:r>
              <a:rPr lang="en-US" sz="1400" dirty="0" err="1">
                <a:latin typeface="Courier New" panose="02070309020205020404" pitchFamily="49" charset="0"/>
                <a:cs typeface="Courier New" panose="02070309020205020404" pitchFamily="49" charset="0"/>
              </a:rPr>
              <a:t>RemoteException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740629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Step two: </a:t>
            </a:r>
            <a:r>
              <a:rPr lang="en-US" dirty="0" smtClean="0"/>
              <a:t>make a Remote </a:t>
            </a:r>
            <a:br>
              <a:rPr lang="en-US" dirty="0" smtClean="0"/>
            </a:br>
            <a:r>
              <a:rPr lang="en-US" dirty="0" smtClean="0"/>
              <a:t>implementation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3942934"/>
            <a:ext cx="8676456" cy="2915066"/>
          </a:xfrm>
          <a:solidFill>
            <a:schemeClr val="bg1"/>
          </a:solidFill>
        </p:spPr>
        <p:txBody>
          <a:bodyPr>
            <a:normAutofit fontScale="77500" lnSpcReduction="20000"/>
          </a:bodyPr>
          <a:lstStyle/>
          <a:p>
            <a:r>
              <a:rPr lang="en-US" dirty="0" smtClean="0"/>
              <a:t>Extend </a:t>
            </a:r>
            <a:r>
              <a:rPr lang="en-US" dirty="0" err="1"/>
              <a:t>UnicastRemoteObject</a:t>
            </a:r>
            <a:endParaRPr lang="en-US" dirty="0"/>
          </a:p>
          <a:p>
            <a:pPr lvl="1"/>
            <a:r>
              <a:rPr lang="en-US" dirty="0"/>
              <a:t>T</a:t>
            </a:r>
            <a:r>
              <a:rPr lang="en-US" dirty="0" smtClean="0"/>
              <a:t>o </a:t>
            </a:r>
            <a:r>
              <a:rPr lang="en-US" dirty="0"/>
              <a:t>work as a remote service object, your object needs some </a:t>
            </a:r>
            <a:r>
              <a:rPr lang="en-US" dirty="0" smtClean="0"/>
              <a:t>functionality. </a:t>
            </a:r>
            <a:r>
              <a:rPr lang="en-US" dirty="0"/>
              <a:t>The simplest way is to extend </a:t>
            </a:r>
            <a:r>
              <a:rPr lang="en-US" dirty="0" err="1"/>
              <a:t>UnicastRemoteObject</a:t>
            </a:r>
            <a:r>
              <a:rPr lang="en-US" dirty="0"/>
              <a:t> </a:t>
            </a:r>
            <a:r>
              <a:rPr lang="en-US" dirty="0" smtClean="0"/>
              <a:t>(from </a:t>
            </a:r>
            <a:r>
              <a:rPr lang="en-US" dirty="0"/>
              <a:t>the </a:t>
            </a:r>
            <a:r>
              <a:rPr lang="en-US" dirty="0" err="1"/>
              <a:t>java.rmi.server</a:t>
            </a:r>
            <a:r>
              <a:rPr lang="en-US" dirty="0"/>
              <a:t> package) and let that class (your superclass) do the </a:t>
            </a:r>
            <a:r>
              <a:rPr lang="en-US" dirty="0" smtClean="0"/>
              <a:t>work for you</a:t>
            </a:r>
          </a:p>
          <a:p>
            <a:r>
              <a:rPr lang="en-US" dirty="0"/>
              <a:t>Write a no-</a:t>
            </a:r>
            <a:r>
              <a:rPr lang="en-US" dirty="0" err="1"/>
              <a:t>arg</a:t>
            </a:r>
            <a:r>
              <a:rPr lang="en-US" dirty="0"/>
              <a:t> constructor that declares a </a:t>
            </a:r>
            <a:r>
              <a:rPr lang="en-US" dirty="0" err="1" smtClean="0"/>
              <a:t>RemoteException</a:t>
            </a:r>
            <a:endParaRPr lang="en-US" dirty="0" smtClean="0"/>
          </a:p>
          <a:p>
            <a:pPr lvl="1"/>
            <a:r>
              <a:rPr lang="en-US" dirty="0" err="1" smtClean="0"/>
              <a:t>UnicastRemoteObject</a:t>
            </a:r>
            <a:r>
              <a:rPr lang="en-US" dirty="0" smtClean="0"/>
              <a:t> constructor </a:t>
            </a:r>
            <a:r>
              <a:rPr lang="en-US" dirty="0"/>
              <a:t>throws a </a:t>
            </a:r>
            <a:r>
              <a:rPr lang="en-US" dirty="0" err="1"/>
              <a:t>RemoteException</a:t>
            </a:r>
            <a:r>
              <a:rPr lang="en-US" dirty="0"/>
              <a:t>. The only way to deal with this is to </a:t>
            </a:r>
            <a:r>
              <a:rPr lang="en-US" dirty="0" smtClean="0"/>
              <a:t>declare </a:t>
            </a:r>
            <a:r>
              <a:rPr lang="en-US" dirty="0"/>
              <a:t>a constructor </a:t>
            </a:r>
            <a:r>
              <a:rPr lang="en-US" dirty="0" smtClean="0"/>
              <a:t>for </a:t>
            </a:r>
            <a:r>
              <a:rPr lang="en-US" dirty="0"/>
              <a:t>your remote implementation, just so that you have a </a:t>
            </a:r>
            <a:r>
              <a:rPr lang="en-US" dirty="0" smtClean="0"/>
              <a:t>place </a:t>
            </a:r>
            <a:r>
              <a:rPr lang="en-US" dirty="0"/>
              <a:t>to declare the </a:t>
            </a:r>
            <a:r>
              <a:rPr lang="en-US" dirty="0" err="1"/>
              <a:t>RemoteException</a:t>
            </a:r>
            <a:r>
              <a:rPr lang="en-US" dirty="0"/>
              <a:t>. </a:t>
            </a:r>
            <a:r>
              <a:rPr lang="en-US" dirty="0" smtClean="0"/>
              <a:t>When </a:t>
            </a:r>
            <a:r>
              <a:rPr lang="en-US" dirty="0"/>
              <a:t>a class is instantiated, </a:t>
            </a:r>
            <a:r>
              <a:rPr lang="en-US" dirty="0" smtClean="0"/>
              <a:t>its </a:t>
            </a:r>
            <a:r>
              <a:rPr lang="en-US" dirty="0"/>
              <a:t>superclass constructor is always called. </a:t>
            </a:r>
            <a:r>
              <a:rPr lang="en-US" dirty="0" smtClean="0"/>
              <a:t>If </a:t>
            </a:r>
            <a:r>
              <a:rPr lang="en-US" dirty="0"/>
              <a:t>your superclass constructor throws </a:t>
            </a:r>
            <a:r>
              <a:rPr lang="en-US" dirty="0" smtClean="0"/>
              <a:t>an </a:t>
            </a:r>
            <a:r>
              <a:rPr lang="en-US" dirty="0"/>
              <a:t>exception, you have no choice but to declare that your constructor also throws </a:t>
            </a:r>
            <a:r>
              <a:rPr lang="en-US" dirty="0" smtClean="0"/>
              <a:t>an </a:t>
            </a:r>
            <a:r>
              <a:rPr lang="en-US" dirty="0"/>
              <a:t>exception</a:t>
            </a:r>
            <a:r>
              <a:rPr lang="en-US" dirty="0" smtClean="0"/>
              <a:t>.</a:t>
            </a:r>
          </a:p>
          <a:p>
            <a:r>
              <a:rPr lang="en-US" dirty="0"/>
              <a:t>Register the service with the RMI </a:t>
            </a:r>
            <a:r>
              <a:rPr lang="en-US" dirty="0" smtClean="0"/>
              <a:t>registry</a:t>
            </a:r>
          </a:p>
        </p:txBody>
      </p:sp>
      <p:sp>
        <p:nvSpPr>
          <p:cNvPr id="6" name="Rettangolo 5"/>
          <p:cNvSpPr/>
          <p:nvPr/>
        </p:nvSpPr>
        <p:spPr>
          <a:xfrm>
            <a:off x="467544" y="-27384"/>
            <a:ext cx="8496944" cy="3970318"/>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java.rmi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java.rmi.server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MyRemoteImpl</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extends</a:t>
            </a:r>
            <a:br>
              <a:rPr lang="en-US" sz="1400" dirty="0" smtClean="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UnicastRemoteObject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implements </a:t>
            </a:r>
            <a:r>
              <a:rPr lang="en-US" sz="1400" dirty="0" err="1">
                <a:latin typeface="Courier New" panose="02070309020205020404" pitchFamily="49" charset="0"/>
                <a:cs typeface="Courier New" panose="02070309020205020404" pitchFamily="49" charset="0"/>
              </a:rPr>
              <a:t>MyRemote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private static final long </a:t>
            </a:r>
            <a:r>
              <a:rPr lang="en-US" sz="1400" dirty="0" err="1">
                <a:latin typeface="Courier New" panose="02070309020205020404" pitchFamily="49" charset="0"/>
                <a:cs typeface="Courier New" panose="02070309020205020404" pitchFamily="49" charset="0"/>
              </a:rPr>
              <a:t>serialVersionUID</a:t>
            </a:r>
            <a:r>
              <a:rPr lang="en-US" sz="1400" dirty="0">
                <a:latin typeface="Courier New" panose="02070309020205020404" pitchFamily="49" charset="0"/>
                <a:cs typeface="Courier New" panose="02070309020205020404" pitchFamily="49" charset="0"/>
              </a:rPr>
              <a:t> = 1L;</a:t>
            </a: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sayHello</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"Server says, 'Hey'";</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MyRemoteImpl</a:t>
            </a:r>
            <a:r>
              <a:rPr lang="en-US" sz="1400" dirty="0">
                <a:latin typeface="Courier New" panose="02070309020205020404" pitchFamily="49" charset="0"/>
                <a:cs typeface="Courier New" panose="02070309020205020404" pitchFamily="49" charset="0"/>
              </a:rPr>
              <a:t>() throws </a:t>
            </a:r>
            <a:r>
              <a:rPr lang="en-US" sz="1400" dirty="0" err="1">
                <a:latin typeface="Courier New" panose="02070309020205020404" pitchFamily="49" charset="0"/>
                <a:cs typeface="Courier New" panose="02070309020205020404" pitchFamily="49" charset="0"/>
              </a:rPr>
              <a:t>RemoteException</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public static void main (String[]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try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MyRemote</a:t>
            </a:r>
            <a:r>
              <a:rPr lang="en-US" sz="1400" dirty="0">
                <a:latin typeface="Courier New" panose="02070309020205020404" pitchFamily="49" charset="0"/>
                <a:cs typeface="Courier New" panose="02070309020205020404" pitchFamily="49" charset="0"/>
              </a:rPr>
              <a:t> service = new </a:t>
            </a:r>
            <a:r>
              <a:rPr lang="en-US" sz="1400" dirty="0" err="1">
                <a:latin typeface="Courier New" panose="02070309020205020404" pitchFamily="49" charset="0"/>
                <a:cs typeface="Courier New" panose="02070309020205020404" pitchFamily="49" charset="0"/>
              </a:rPr>
              <a:t>MyRemoteImpl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Naming.rebind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RemoteHello</a:t>
            </a:r>
            <a:r>
              <a:rPr lang="en-US" sz="1400" dirty="0">
                <a:latin typeface="Courier New" panose="02070309020205020404" pitchFamily="49" charset="0"/>
                <a:cs typeface="Courier New" panose="02070309020205020404" pitchFamily="49" charset="0"/>
              </a:rPr>
              <a:t>", service);</a:t>
            </a:r>
          </a:p>
          <a:p>
            <a:r>
              <a:rPr lang="en-US" sz="1400" dirty="0">
                <a:latin typeface="Courier New" panose="02070309020205020404" pitchFamily="49" charset="0"/>
                <a:cs typeface="Courier New" panose="02070309020205020404" pitchFamily="49" charset="0"/>
              </a:rPr>
              <a:t>       } catch(Exception ex)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ex.printStackTrace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Rettangolo 6"/>
          <p:cNvSpPr/>
          <p:nvPr/>
        </p:nvSpPr>
        <p:spPr>
          <a:xfrm>
            <a:off x="6156176" y="1588443"/>
            <a:ext cx="2808312" cy="738664"/>
          </a:xfrm>
          <a:prstGeom prst="rect">
            <a:avLst/>
          </a:prstGeom>
        </p:spPr>
        <p:txBody>
          <a:bodyPr wrap="square">
            <a:spAutoFit/>
          </a:bodyPr>
          <a:lstStyle/>
          <a:p>
            <a:r>
              <a:rPr lang="en-US" sz="1400" dirty="0"/>
              <a:t>The service has to implement the remote interface with the methods your client is going to call</a:t>
            </a:r>
          </a:p>
        </p:txBody>
      </p:sp>
      <p:cxnSp>
        <p:nvCxnSpPr>
          <p:cNvPr id="9" name="Connettore 2 8"/>
          <p:cNvCxnSpPr/>
          <p:nvPr/>
        </p:nvCxnSpPr>
        <p:spPr>
          <a:xfrm flipH="1" flipV="1">
            <a:off x="5724128" y="1124744"/>
            <a:ext cx="864096" cy="463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3635896" y="2780928"/>
            <a:ext cx="5256584" cy="1384995"/>
          </a:xfrm>
          <a:prstGeom prst="rect">
            <a:avLst/>
          </a:prstGeom>
        </p:spPr>
        <p:txBody>
          <a:bodyPr wrap="square">
            <a:spAutoFit/>
          </a:bodyPr>
          <a:lstStyle/>
          <a:p>
            <a:pPr lvl="1"/>
            <a:r>
              <a:rPr lang="en-US" sz="1400" dirty="0"/>
              <a:t>You have to make the service available to remote </a:t>
            </a:r>
            <a:r>
              <a:rPr lang="en-US" sz="1400" dirty="0" smtClean="0"/>
              <a:t>clients, by </a:t>
            </a:r>
            <a:r>
              <a:rPr lang="en-US" sz="1400" dirty="0"/>
              <a:t>instantiating it and putting it into the RMI registry . When you register the implementation object, the RMI system actually puts the stub in the registry, since that’s what the client really needs. Register your service using the static rebind() method of the </a:t>
            </a:r>
            <a:r>
              <a:rPr lang="en-US" sz="1400" dirty="0" err="1"/>
              <a:t>java.rmi.Naming</a:t>
            </a:r>
            <a:r>
              <a:rPr lang="en-US" sz="1400" dirty="0"/>
              <a:t> class.</a:t>
            </a:r>
          </a:p>
        </p:txBody>
      </p:sp>
    </p:spTree>
    <p:extLst>
      <p:ext uri="{BB962C8B-B14F-4D97-AF65-F5344CB8AC3E}">
        <p14:creationId xmlns:p14="http://schemas.microsoft.com/office/powerpoint/2010/main" val="173971408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make a </a:t>
            </a:r>
            <a:r>
              <a:rPr lang="en-US" dirty="0" smtClean="0"/>
              <a:t>Remote implementation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2276872"/>
            <a:ext cx="8229600" cy="3880088"/>
          </a:xfrm>
        </p:spPr>
        <p:txBody>
          <a:bodyPr>
            <a:normAutofit/>
          </a:bodyPr>
          <a:lstStyle/>
          <a:p>
            <a:r>
              <a:rPr lang="en-US" dirty="0"/>
              <a:t>Step three: run </a:t>
            </a:r>
            <a:r>
              <a:rPr lang="en-US" dirty="0" err="1" smtClean="0"/>
              <a:t>rmiregistry</a:t>
            </a:r>
            <a:endParaRPr lang="en-US" dirty="0" smtClean="0"/>
          </a:p>
          <a:p>
            <a:pPr lvl="1"/>
            <a:r>
              <a:rPr lang="en-US" dirty="0"/>
              <a:t>Bring up a terminal and start the </a:t>
            </a:r>
            <a:r>
              <a:rPr lang="en-US" dirty="0" err="1"/>
              <a:t>rmiregistry</a:t>
            </a:r>
            <a:r>
              <a:rPr lang="en-US" dirty="0"/>
              <a:t>. </a:t>
            </a:r>
          </a:p>
          <a:p>
            <a:pPr lvl="1"/>
            <a:r>
              <a:rPr lang="en-US" dirty="0"/>
              <a:t>Be sure you start it </a:t>
            </a:r>
            <a:r>
              <a:rPr lang="en-US" dirty="0" smtClean="0"/>
              <a:t>from </a:t>
            </a:r>
            <a:r>
              <a:rPr lang="en-US" dirty="0"/>
              <a:t>a directory that has access to </a:t>
            </a:r>
            <a:r>
              <a:rPr lang="en-US" dirty="0" smtClean="0"/>
              <a:t>your </a:t>
            </a:r>
            <a:r>
              <a:rPr lang="en-US" dirty="0"/>
              <a:t>classes. The simplest way is to start it </a:t>
            </a:r>
            <a:r>
              <a:rPr lang="en-US" dirty="0" smtClean="0"/>
              <a:t>from </a:t>
            </a:r>
            <a:r>
              <a:rPr lang="en-US" dirty="0"/>
              <a:t>your </a:t>
            </a:r>
            <a:r>
              <a:rPr lang="en-US" dirty="0" smtClean="0"/>
              <a:t>classes </a:t>
            </a:r>
            <a:r>
              <a:rPr lang="en-US" dirty="0"/>
              <a:t>directory</a:t>
            </a:r>
            <a:r>
              <a:rPr lang="en-US" dirty="0" smtClean="0"/>
              <a:t>.</a:t>
            </a:r>
          </a:p>
          <a:p>
            <a:r>
              <a:rPr lang="en-US" dirty="0"/>
              <a:t>Step four: start the service</a:t>
            </a:r>
          </a:p>
          <a:p>
            <a:pPr lvl="1"/>
            <a:r>
              <a:rPr lang="en-US" dirty="0" smtClean="0"/>
              <a:t>Bring </a:t>
            </a:r>
            <a:r>
              <a:rPr lang="en-US" dirty="0"/>
              <a:t>up another terminal and start your </a:t>
            </a:r>
            <a:r>
              <a:rPr lang="en-US" dirty="0" err="1" smtClean="0"/>
              <a:t>serviceThis</a:t>
            </a:r>
            <a:r>
              <a:rPr lang="en-US" dirty="0" smtClean="0"/>
              <a:t> </a:t>
            </a:r>
            <a:r>
              <a:rPr lang="en-US" dirty="0"/>
              <a:t>might be </a:t>
            </a:r>
            <a:r>
              <a:rPr lang="en-US" dirty="0" smtClean="0"/>
              <a:t>from </a:t>
            </a:r>
            <a:r>
              <a:rPr lang="en-US" dirty="0"/>
              <a:t>a main() method in your remote </a:t>
            </a:r>
            <a:r>
              <a:rPr lang="en-US" dirty="0" smtClean="0"/>
              <a:t>implementation </a:t>
            </a:r>
            <a:r>
              <a:rPr lang="en-US" dirty="0"/>
              <a:t>class, or </a:t>
            </a:r>
            <a:r>
              <a:rPr lang="en-US" dirty="0" smtClean="0"/>
              <a:t>from </a:t>
            </a:r>
            <a:r>
              <a:rPr lang="en-US" dirty="0"/>
              <a:t>a separate launcher class. </a:t>
            </a:r>
          </a:p>
          <a:p>
            <a:pPr lvl="1"/>
            <a:endParaRPr lang="en-US" dirty="0"/>
          </a:p>
        </p:txBody>
      </p:sp>
      <p:sp>
        <p:nvSpPr>
          <p:cNvPr id="6" name="Rettangolo 5"/>
          <p:cNvSpPr/>
          <p:nvPr/>
        </p:nvSpPr>
        <p:spPr>
          <a:xfrm>
            <a:off x="899592" y="1412776"/>
            <a:ext cx="2406428" cy="584775"/>
          </a:xfrm>
          <a:prstGeom prst="rect">
            <a:avLst/>
          </a:prstGeom>
        </p:spPr>
        <p:txBody>
          <a:bodyPr wrap="none">
            <a:spAutoFit/>
          </a:bodyPr>
          <a:lstStyle/>
          <a:p>
            <a:r>
              <a:rPr lang="en-US" sz="1600" dirty="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rmiregistry</a:t>
            </a:r>
            <a:endParaRPr lang="en-U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%java </a:t>
            </a:r>
            <a:r>
              <a:rPr lang="en-US" sz="1600" dirty="0" err="1">
                <a:latin typeface="Courier New" panose="02070309020205020404" pitchFamily="49" charset="0"/>
                <a:cs typeface="Courier New" panose="02070309020205020404" pitchFamily="49" charset="0"/>
              </a:rPr>
              <a:t>MyRemoteImpl</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05651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How does the client get the </a:t>
            </a:r>
            <a:br>
              <a:rPr lang="en-US" dirty="0"/>
            </a:br>
            <a:r>
              <a:rPr lang="en-US" dirty="0"/>
              <a:t>stub object?</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705744"/>
          </a:xfrm>
        </p:spPr>
        <p:txBody>
          <a:bodyPr>
            <a:normAutofit fontScale="92500" lnSpcReduction="20000"/>
          </a:bodyPr>
          <a:lstStyle/>
          <a:p>
            <a:r>
              <a:rPr lang="en-US" dirty="0"/>
              <a:t>The client has to get the stub object (our proxy), </a:t>
            </a:r>
            <a:r>
              <a:rPr lang="en-US" dirty="0" smtClean="0"/>
              <a:t>since that’s </a:t>
            </a:r>
            <a:r>
              <a:rPr lang="en-US" dirty="0"/>
              <a:t>the thing the client will call methods on. </a:t>
            </a:r>
            <a:endParaRPr lang="en-US" dirty="0" smtClean="0"/>
          </a:p>
          <a:p>
            <a:pPr lvl="1"/>
            <a:r>
              <a:rPr lang="en-US" dirty="0" smtClean="0"/>
              <a:t>That’s where </a:t>
            </a:r>
            <a:r>
              <a:rPr lang="en-US" dirty="0"/>
              <a:t>the RMI registry comes in. </a:t>
            </a:r>
            <a:endParaRPr lang="en-US" dirty="0" smtClean="0"/>
          </a:p>
          <a:p>
            <a:pPr lvl="1"/>
            <a:r>
              <a:rPr lang="en-US" dirty="0" smtClean="0"/>
              <a:t>The </a:t>
            </a:r>
            <a:r>
              <a:rPr lang="en-US" dirty="0"/>
              <a:t>client does a </a:t>
            </a:r>
            <a:r>
              <a:rPr lang="en-US" dirty="0" smtClean="0"/>
              <a:t>‘</a:t>
            </a:r>
            <a:r>
              <a:rPr lang="en-US" dirty="0"/>
              <a:t>lookup’, like going to the white pages </a:t>
            </a:r>
            <a:r>
              <a:rPr lang="en-US" dirty="0" smtClean="0"/>
              <a:t>of </a:t>
            </a:r>
            <a:r>
              <a:rPr lang="en-US" dirty="0"/>
              <a:t>a phone book, </a:t>
            </a:r>
            <a:r>
              <a:rPr lang="en-US" dirty="0" smtClean="0"/>
              <a:t>and </a:t>
            </a:r>
            <a:r>
              <a:rPr lang="en-US" dirty="0"/>
              <a:t>essentially says, “Here’s a name, and I’d like the stub </a:t>
            </a:r>
            <a:r>
              <a:rPr lang="en-US" dirty="0" smtClean="0"/>
              <a:t>that </a:t>
            </a:r>
            <a:r>
              <a:rPr lang="en-US" dirty="0"/>
              <a:t>goes with that name.” </a:t>
            </a:r>
          </a:p>
        </p:txBody>
      </p:sp>
      <p:sp>
        <p:nvSpPr>
          <p:cNvPr id="6" name="Rettangolo 5"/>
          <p:cNvSpPr/>
          <p:nvPr/>
        </p:nvSpPr>
        <p:spPr>
          <a:xfrm>
            <a:off x="467544" y="3861048"/>
            <a:ext cx="8676456" cy="307777"/>
          </a:xfrm>
          <a:prstGeom prst="rect">
            <a:avLst/>
          </a:prstGeom>
        </p:spPr>
        <p:txBody>
          <a:bodyPr wrap="square">
            <a:spAutoFit/>
          </a:bodyPr>
          <a:lstStyle/>
          <a:p>
            <a:r>
              <a:rPr lang="en-US" sz="1400" dirty="0" err="1">
                <a:latin typeface="Courier New" panose="02070309020205020404" pitchFamily="49" charset="0"/>
                <a:cs typeface="Courier New" panose="02070309020205020404" pitchFamily="49" charset="0"/>
              </a:rPr>
              <a:t>MyRemote</a:t>
            </a:r>
            <a:r>
              <a:rPr lang="en-US" sz="1400" dirty="0">
                <a:latin typeface="Courier New" panose="02070309020205020404" pitchFamily="49" charset="0"/>
                <a:cs typeface="Courier New" panose="02070309020205020404" pitchFamily="49" charset="0"/>
              </a:rPr>
              <a:t> service =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MyRemote</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naming.lookup</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rmi</a:t>
            </a:r>
            <a:r>
              <a:rPr lang="en-US" sz="1400" dirty="0">
                <a:latin typeface="Courier New" panose="02070309020205020404" pitchFamily="49" charset="0"/>
                <a:cs typeface="Courier New" panose="02070309020205020404" pitchFamily="49" charset="0"/>
              </a:rPr>
              <a:t>://127.0.0.1/</a:t>
            </a:r>
            <a:r>
              <a:rPr lang="en-US" sz="1400" dirty="0" err="1">
                <a:latin typeface="Courier New" panose="02070309020205020404" pitchFamily="49" charset="0"/>
                <a:cs typeface="Courier New" panose="02070309020205020404" pitchFamily="49" charset="0"/>
              </a:rPr>
              <a:t>RemoteHello</a:t>
            </a:r>
            <a:r>
              <a:rPr lang="en-US" sz="1400" dirty="0">
                <a:latin typeface="Courier New" panose="02070309020205020404" pitchFamily="49" charset="0"/>
                <a:cs typeface="Courier New" panose="02070309020205020404" pitchFamily="49" charset="0"/>
              </a:rPr>
              <a:t>");</a:t>
            </a:r>
          </a:p>
        </p:txBody>
      </p:sp>
      <p:sp>
        <p:nvSpPr>
          <p:cNvPr id="7" name="Rettangolo 6"/>
          <p:cNvSpPr/>
          <p:nvPr/>
        </p:nvSpPr>
        <p:spPr>
          <a:xfrm>
            <a:off x="467544" y="4365104"/>
            <a:ext cx="6174432" cy="923330"/>
          </a:xfrm>
          <a:prstGeom prst="rect">
            <a:avLst/>
          </a:prstGeom>
        </p:spPr>
        <p:txBody>
          <a:bodyPr wrap="square">
            <a:spAutoFit/>
          </a:bodyPr>
          <a:lstStyle/>
          <a:p>
            <a:r>
              <a:rPr lang="en-US" dirty="0"/>
              <a:t>The client always uses the remote interface as the type of the service. In fact, the client never needs to know the actual class name of your remote service.</a:t>
            </a:r>
          </a:p>
        </p:txBody>
      </p:sp>
      <p:sp>
        <p:nvSpPr>
          <p:cNvPr id="8" name="Rettangolo 7"/>
          <p:cNvSpPr/>
          <p:nvPr/>
        </p:nvSpPr>
        <p:spPr>
          <a:xfrm>
            <a:off x="3203848" y="3213205"/>
            <a:ext cx="4614918" cy="369332"/>
          </a:xfrm>
          <a:prstGeom prst="rect">
            <a:avLst/>
          </a:prstGeom>
        </p:spPr>
        <p:txBody>
          <a:bodyPr wrap="none">
            <a:spAutoFit/>
          </a:bodyPr>
          <a:lstStyle/>
          <a:p>
            <a:r>
              <a:rPr lang="en-US" dirty="0" smtClean="0"/>
              <a:t>lookup</a:t>
            </a:r>
            <a:r>
              <a:rPr lang="en-US" dirty="0"/>
              <a:t>() is a static method of the Naming class.</a:t>
            </a:r>
          </a:p>
        </p:txBody>
      </p:sp>
    </p:spTree>
    <p:extLst>
      <p:ext uri="{BB962C8B-B14F-4D97-AF65-F5344CB8AC3E}">
        <p14:creationId xmlns:p14="http://schemas.microsoft.com/office/powerpoint/2010/main" val="136937738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Client Code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4293096"/>
            <a:ext cx="8229600" cy="1863864"/>
          </a:xfrm>
        </p:spPr>
        <p:txBody>
          <a:bodyPr>
            <a:normAutofit fontScale="92500"/>
          </a:bodyPr>
          <a:lstStyle/>
          <a:p>
            <a:r>
              <a:rPr lang="en-US" dirty="0"/>
              <a:t>Client does a lookup on the RMI registry</a:t>
            </a:r>
          </a:p>
          <a:p>
            <a:r>
              <a:rPr lang="en-US" dirty="0" smtClean="0"/>
              <a:t>RMI </a:t>
            </a:r>
            <a:r>
              <a:rPr lang="en-US" dirty="0"/>
              <a:t>registry returns the stub </a:t>
            </a:r>
            <a:r>
              <a:rPr lang="en-US" dirty="0" smtClean="0"/>
              <a:t>object (as </a:t>
            </a:r>
            <a:r>
              <a:rPr lang="en-US" dirty="0"/>
              <a:t>the return value </a:t>
            </a:r>
            <a:r>
              <a:rPr lang="en-US" dirty="0" smtClean="0"/>
              <a:t>of </a:t>
            </a:r>
            <a:r>
              <a:rPr lang="en-US" dirty="0"/>
              <a:t>the lookup method) and RMI </a:t>
            </a:r>
            <a:r>
              <a:rPr lang="en-US" dirty="0" err="1" smtClean="0"/>
              <a:t>deserializes</a:t>
            </a:r>
            <a:r>
              <a:rPr lang="en-US" dirty="0" smtClean="0"/>
              <a:t> </a:t>
            </a:r>
            <a:r>
              <a:rPr lang="en-US" dirty="0"/>
              <a:t>the stub automatically. </a:t>
            </a:r>
          </a:p>
          <a:p>
            <a:r>
              <a:rPr lang="en-US" dirty="0" smtClean="0"/>
              <a:t>Client </a:t>
            </a:r>
            <a:r>
              <a:rPr lang="en-US" dirty="0"/>
              <a:t>invokes a method on the stub, as if the </a:t>
            </a:r>
            <a:r>
              <a:rPr lang="en-US" dirty="0" smtClean="0"/>
              <a:t>stub </a:t>
            </a:r>
            <a:r>
              <a:rPr lang="en-US" dirty="0"/>
              <a:t>IS the real service</a:t>
            </a:r>
          </a:p>
        </p:txBody>
      </p:sp>
      <p:sp>
        <p:nvSpPr>
          <p:cNvPr id="6" name="Rettangolo 5"/>
          <p:cNvSpPr/>
          <p:nvPr/>
        </p:nvSpPr>
        <p:spPr>
          <a:xfrm>
            <a:off x="467544" y="332656"/>
            <a:ext cx="6840760" cy="4031873"/>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java.rmi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MyRemoteClient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static void main (String[]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new </a:t>
            </a:r>
            <a:r>
              <a:rPr lang="en-US" sz="1600" dirty="0" err="1">
                <a:latin typeface="Courier New" panose="02070309020205020404" pitchFamily="49" charset="0"/>
                <a:cs typeface="Courier New" panose="02070309020205020404" pitchFamily="49" charset="0"/>
              </a:rPr>
              <a:t>MyRemoteClient</a:t>
            </a:r>
            <a:r>
              <a:rPr lang="en-US" sz="1600" dirty="0">
                <a:latin typeface="Courier New" panose="02070309020205020404" pitchFamily="49" charset="0"/>
                <a:cs typeface="Courier New" panose="02070309020205020404" pitchFamily="49" charset="0"/>
              </a:rPr>
              <a:t>().go();</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void go() {</a:t>
            </a:r>
          </a:p>
          <a:p>
            <a:r>
              <a:rPr lang="en-US" sz="1600" dirty="0">
                <a:latin typeface="Courier New" panose="02070309020205020404" pitchFamily="49" charset="0"/>
                <a:cs typeface="Courier New" panose="02070309020205020404" pitchFamily="49" charset="0"/>
              </a:rPr>
              <a:t>     try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MyRemote</a:t>
            </a:r>
            <a:r>
              <a:rPr lang="en-US" sz="1600" dirty="0">
                <a:latin typeface="Courier New" panose="02070309020205020404" pitchFamily="49" charset="0"/>
                <a:cs typeface="Courier New" panose="02070309020205020404" pitchFamily="49" charset="0"/>
              </a:rPr>
              <a:t> service = (</a:t>
            </a:r>
            <a:r>
              <a:rPr lang="en-US" sz="1600" dirty="0" err="1">
                <a:latin typeface="Courier New" panose="02070309020205020404" pitchFamily="49" charset="0"/>
                <a:cs typeface="Courier New" panose="02070309020205020404" pitchFamily="49" charset="0"/>
              </a:rPr>
              <a:t>MyRemote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Naming.lookup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rmi</a:t>
            </a:r>
            <a:r>
              <a:rPr lang="en-US" sz="1600" dirty="0">
                <a:latin typeface="Courier New" panose="02070309020205020404" pitchFamily="49" charset="0"/>
                <a:cs typeface="Courier New" panose="02070309020205020404" pitchFamily="49" charset="0"/>
              </a:rPr>
              <a:t>://127.0.0.1/</a:t>
            </a:r>
            <a:r>
              <a:rPr lang="en-US" sz="1600" dirty="0" err="1">
                <a:latin typeface="Courier New" panose="02070309020205020404" pitchFamily="49" charset="0"/>
                <a:cs typeface="Courier New" panose="02070309020205020404" pitchFamily="49" charset="0"/>
              </a:rPr>
              <a:t>RemoteHello</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String s = </a:t>
            </a:r>
            <a:r>
              <a:rPr lang="en-US" sz="1600" dirty="0" err="1">
                <a:latin typeface="Courier New" panose="02070309020205020404" pitchFamily="49" charset="0"/>
                <a:cs typeface="Courier New" panose="02070309020205020404" pitchFamily="49" charset="0"/>
              </a:rPr>
              <a:t>service.sayHello</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(s);</a:t>
            </a:r>
          </a:p>
          <a:p>
            <a:r>
              <a:rPr lang="en-US" sz="1600" dirty="0">
                <a:latin typeface="Courier New" panose="02070309020205020404" pitchFamily="49" charset="0"/>
                <a:cs typeface="Courier New" panose="02070309020205020404" pitchFamily="49" charset="0"/>
              </a:rPr>
              <a:t>      } catch(Exception ex)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ex.printStackTrace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48694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Setting behavior dynamically</a:t>
            </a:r>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539552" y="1124744"/>
            <a:ext cx="6048672" cy="4832092"/>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a:t>
            </a:r>
            <a:r>
              <a:rPr lang="en-US" sz="1400" dirty="0" smtClean="0">
                <a:latin typeface="Courier New" panose="02070309020205020404" pitchFamily="49" charset="0"/>
                <a:cs typeface="Courier New" panose="02070309020205020404" pitchFamily="49" charset="0"/>
              </a:rPr>
              <a:t>abstract class Character{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FightBehavior</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fightBehavior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public </a:t>
            </a:r>
            <a:r>
              <a:rPr lang="en-US" sz="1400" dirty="0">
                <a:latin typeface="Courier New" panose="02070309020205020404" pitchFamily="49" charset="0"/>
                <a:cs typeface="Courier New" panose="02070309020205020404" pitchFamily="49" charset="0"/>
              </a:rPr>
              <a:t>void </a:t>
            </a:r>
            <a:r>
              <a:rPr lang="en-US" sz="1400" dirty="0" err="1" smtClean="0">
                <a:latin typeface="Courier New" panose="02070309020205020404" pitchFamily="49" charset="0"/>
                <a:cs typeface="Courier New" panose="02070309020205020404" pitchFamily="49" charset="0"/>
              </a:rPr>
              <a:t>setFightBehavior</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FightBehavior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fb</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FightBehavior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fb;</a:t>
            </a: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public class King </a:t>
            </a:r>
            <a:r>
              <a:rPr lang="en-US" sz="1400" dirty="0" smtClean="0">
                <a:latin typeface="Courier New" panose="02070309020205020404" pitchFamily="49" charset="0"/>
                <a:cs typeface="Courier New" panose="02070309020205020404" pitchFamily="49" charset="0"/>
              </a:rPr>
              <a:t>extends </a:t>
            </a:r>
            <a:r>
              <a:rPr lang="en-US" sz="1400" dirty="0">
                <a:latin typeface="Courier New" panose="02070309020205020404" pitchFamily="49" charset="0"/>
                <a:cs typeface="Courier New" panose="02070309020205020404" pitchFamily="49" charset="0"/>
              </a:rPr>
              <a:t>Character {</a:t>
            </a:r>
          </a:p>
          <a:p>
            <a:r>
              <a:rPr lang="en-US" sz="1400" dirty="0">
                <a:latin typeface="Courier New" panose="02070309020205020404" pitchFamily="49" charset="0"/>
                <a:cs typeface="Courier New" panose="02070309020205020404" pitchFamily="49" charset="0"/>
              </a:rPr>
              <a:t>   public King()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fightBehavior</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KnifeBehavior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public class Simulator{</a:t>
            </a:r>
          </a:p>
          <a:p>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Character </a:t>
            </a:r>
            <a:r>
              <a:rPr lang="en-US" sz="1400" dirty="0" smtClean="0">
                <a:latin typeface="Courier New" panose="02070309020205020404" pitchFamily="49" charset="0"/>
                <a:cs typeface="Courier New" panose="02070309020205020404" pitchFamily="49" charset="0"/>
              </a:rPr>
              <a:t>lion</a:t>
            </a:r>
            <a:r>
              <a:rPr lang="en-US" sz="1400" dirty="0">
                <a:latin typeface="Courier New" panose="02070309020205020404" pitchFamily="49" charset="0"/>
                <a:cs typeface="Courier New" panose="02070309020205020404" pitchFamily="49" charset="0"/>
              </a:rPr>
              <a:t>= new </a:t>
            </a:r>
            <a:r>
              <a:rPr lang="en-US" sz="1400" dirty="0" smtClean="0">
                <a:latin typeface="Courier New" panose="02070309020205020404" pitchFamily="49" charset="0"/>
                <a:cs typeface="Courier New" panose="02070309020205020404" pitchFamily="49" charset="0"/>
              </a:rPr>
              <a:t>King</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t>
            </a:r>
            <a:r>
              <a:rPr lang="en-US" sz="1400" dirty="0" err="1" smtClean="0">
                <a:latin typeface="Courier New" panose="02070309020205020404" pitchFamily="49" charset="0"/>
                <a:cs typeface="Courier New" panose="02070309020205020404" pitchFamily="49" charset="0"/>
              </a:rPr>
              <a:t>ion.performFight</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lion.</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setFightBehavior</a:t>
            </a:r>
            <a:r>
              <a:rPr lang="en-US" sz="1400" dirty="0" smtClean="0">
                <a:latin typeface="Courier New" panose="02070309020205020404" pitchFamily="49" charset="0"/>
                <a:cs typeface="Courier New" panose="02070309020205020404" pitchFamily="49" charset="0"/>
              </a:rPr>
              <a:t>(new </a:t>
            </a:r>
            <a:r>
              <a:rPr lang="en-US" sz="1400" dirty="0" err="1" smtClean="0">
                <a:latin typeface="Courier New" panose="02070309020205020404" pitchFamily="49" charset="0"/>
                <a:cs typeface="Courier New" panose="02070309020205020404" pitchFamily="49" charset="0"/>
              </a:rPr>
              <a:t>AxeBehavior</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lion.performFight</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2820446"/>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http://ecx.images-amazon.com/images/I/41g%2B1ozVVdL._SY300_.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7552" y="1164379"/>
            <a:ext cx="1389626" cy="1389626"/>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p:cNvSpPr>
            <a:spLocks noGrp="1"/>
          </p:cNvSpPr>
          <p:nvPr>
            <p:ph type="title"/>
          </p:nvPr>
        </p:nvSpPr>
        <p:spPr/>
        <p:txBody>
          <a:bodyPr/>
          <a:lstStyle/>
          <a:p>
            <a:r>
              <a:rPr lang="en-US" dirty="0" smtClean="0"/>
              <a:t>The </a:t>
            </a:r>
            <a:r>
              <a:rPr lang="en-US" dirty="0" err="1"/>
              <a:t>GumballMachine</a:t>
            </a:r>
            <a:r>
              <a:rPr lang="en-US" dirty="0"/>
              <a:t> </a:t>
            </a:r>
            <a:r>
              <a:rPr lang="en-US" dirty="0" smtClean="0"/>
              <a:t>remote </a:t>
            </a:r>
            <a:r>
              <a:rPr lang="en-US" dirty="0"/>
              <a:t>proxy</a:t>
            </a:r>
          </a:p>
        </p:txBody>
      </p:sp>
      <p:sp>
        <p:nvSpPr>
          <p:cNvPr id="3" name="Segnaposto piè di pagina 2"/>
          <p:cNvSpPr>
            <a:spLocks noGrp="1"/>
          </p:cNvSpPr>
          <p:nvPr>
            <p:ph type="ftr" sz="quarter" idx="11"/>
          </p:nvPr>
        </p:nvSpPr>
        <p:spPr/>
        <p:txBody>
          <a:bodyPr/>
          <a:lstStyle/>
          <a:p>
            <a:pPr algn="l"/>
            <a:endParaRPr lang="it-IT" dirty="0"/>
          </a:p>
        </p:txBody>
      </p:sp>
      <p:pic>
        <p:nvPicPr>
          <p:cNvPr id="6" name="Picture 2" descr="http://tut5.com/tutorials/desktop_pc/mp3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619" y="1402266"/>
            <a:ext cx="1225699" cy="10553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ttore 1 6"/>
          <p:cNvCxnSpPr/>
          <p:nvPr/>
        </p:nvCxnSpPr>
        <p:spPr>
          <a:xfrm>
            <a:off x="4770067" y="1849900"/>
            <a:ext cx="0" cy="2008192"/>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393803" y="1480568"/>
            <a:ext cx="1270989" cy="369332"/>
          </a:xfrm>
          <a:prstGeom prst="rect">
            <a:avLst/>
          </a:prstGeom>
          <a:noFill/>
        </p:spPr>
        <p:txBody>
          <a:bodyPr wrap="none" rtlCol="0">
            <a:spAutoFit/>
          </a:bodyPr>
          <a:lstStyle/>
          <a:p>
            <a:r>
              <a:rPr lang="en-US" dirty="0" smtClean="0"/>
              <a:t>Client Heap</a:t>
            </a:r>
            <a:endParaRPr lang="en-US" dirty="0"/>
          </a:p>
        </p:txBody>
      </p:sp>
      <p:sp>
        <p:nvSpPr>
          <p:cNvPr id="9" name="CasellaDiTesto 8"/>
          <p:cNvSpPr txBox="1"/>
          <p:nvPr/>
        </p:nvSpPr>
        <p:spPr>
          <a:xfrm>
            <a:off x="5850187" y="1295902"/>
            <a:ext cx="1330685" cy="369332"/>
          </a:xfrm>
          <a:prstGeom prst="rect">
            <a:avLst/>
          </a:prstGeom>
          <a:noFill/>
        </p:spPr>
        <p:txBody>
          <a:bodyPr wrap="none" rtlCol="0">
            <a:spAutoFit/>
          </a:bodyPr>
          <a:lstStyle/>
          <a:p>
            <a:r>
              <a:rPr lang="en-US" dirty="0" smtClean="0"/>
              <a:t>Server Heap</a:t>
            </a:r>
            <a:endParaRPr lang="en-US" dirty="0"/>
          </a:p>
        </p:txBody>
      </p:sp>
      <p:sp>
        <p:nvSpPr>
          <p:cNvPr id="10" name="Ovale 9"/>
          <p:cNvSpPr/>
          <p:nvPr/>
        </p:nvSpPr>
        <p:spPr>
          <a:xfrm>
            <a:off x="3257899" y="2060849"/>
            <a:ext cx="1242093" cy="121634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Client</a:t>
            </a:r>
            <a:br>
              <a:rPr lang="en-US" dirty="0" smtClean="0"/>
            </a:br>
            <a:r>
              <a:rPr lang="en-US" dirty="0" smtClean="0"/>
              <a:t>Stub</a:t>
            </a:r>
            <a:endParaRPr lang="en-US" dirty="0"/>
          </a:p>
        </p:txBody>
      </p:sp>
      <p:sp>
        <p:nvSpPr>
          <p:cNvPr id="11" name="Ovale 10"/>
          <p:cNvSpPr/>
          <p:nvPr/>
        </p:nvSpPr>
        <p:spPr>
          <a:xfrm>
            <a:off x="955276" y="2888488"/>
            <a:ext cx="1431775" cy="115649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Client</a:t>
            </a:r>
            <a:br>
              <a:rPr lang="en-US" dirty="0" smtClean="0"/>
            </a:br>
            <a:r>
              <a:rPr lang="en-US" dirty="0" smtClean="0"/>
              <a:t>Object</a:t>
            </a:r>
            <a:endParaRPr lang="en-US" dirty="0"/>
          </a:p>
        </p:txBody>
      </p:sp>
      <p:sp>
        <p:nvSpPr>
          <p:cNvPr id="12" name="Ovale 11"/>
          <p:cNvSpPr/>
          <p:nvPr/>
        </p:nvSpPr>
        <p:spPr>
          <a:xfrm>
            <a:off x="4932040" y="1849900"/>
            <a:ext cx="1314101" cy="12987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Service</a:t>
            </a:r>
            <a:br>
              <a:rPr lang="en-US" dirty="0" smtClean="0"/>
            </a:br>
            <a:r>
              <a:rPr lang="en-US" sz="1600" dirty="0" smtClean="0"/>
              <a:t>Skeleton</a:t>
            </a:r>
            <a:endParaRPr lang="en-US" sz="1600" dirty="0"/>
          </a:p>
        </p:txBody>
      </p:sp>
      <p:sp>
        <p:nvSpPr>
          <p:cNvPr id="13" name="Ovale 12"/>
          <p:cNvSpPr/>
          <p:nvPr/>
        </p:nvSpPr>
        <p:spPr>
          <a:xfrm>
            <a:off x="6705155" y="2269085"/>
            <a:ext cx="1242093" cy="121634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Service</a:t>
            </a:r>
            <a:br>
              <a:rPr lang="en-US" dirty="0" smtClean="0"/>
            </a:br>
            <a:r>
              <a:rPr lang="en-US" dirty="0" smtClean="0"/>
              <a:t>Object</a:t>
            </a:r>
            <a:endParaRPr lang="en-US" dirty="0"/>
          </a:p>
        </p:txBody>
      </p:sp>
      <p:sp>
        <p:nvSpPr>
          <p:cNvPr id="19" name="Rettangolo 18"/>
          <p:cNvSpPr/>
          <p:nvPr/>
        </p:nvSpPr>
        <p:spPr>
          <a:xfrm>
            <a:off x="7092280" y="3610146"/>
            <a:ext cx="2051720" cy="2031325"/>
          </a:xfrm>
          <a:prstGeom prst="rect">
            <a:avLst/>
          </a:prstGeom>
        </p:spPr>
        <p:txBody>
          <a:bodyPr wrap="square">
            <a:spAutoFit/>
          </a:bodyPr>
          <a:lstStyle/>
          <a:p>
            <a:r>
              <a:rPr lang="en-US" dirty="0"/>
              <a:t>The </a:t>
            </a:r>
            <a:r>
              <a:rPr lang="en-US" dirty="0" err="1"/>
              <a:t>GumballMachine</a:t>
            </a:r>
            <a:r>
              <a:rPr lang="en-US" dirty="0"/>
              <a:t> is </a:t>
            </a:r>
          </a:p>
          <a:p>
            <a:r>
              <a:rPr lang="en-US" dirty="0"/>
              <a:t>our remote service; </a:t>
            </a:r>
          </a:p>
          <a:p>
            <a:r>
              <a:rPr lang="en-US" dirty="0"/>
              <a:t>it’s going to expose </a:t>
            </a:r>
          </a:p>
          <a:p>
            <a:r>
              <a:rPr lang="en-US" dirty="0"/>
              <a:t>a remote interface </a:t>
            </a:r>
          </a:p>
          <a:p>
            <a:r>
              <a:rPr lang="en-US" dirty="0"/>
              <a:t>for the client to </a:t>
            </a:r>
          </a:p>
          <a:p>
            <a:r>
              <a:rPr lang="en-US" dirty="0"/>
              <a:t>use.</a:t>
            </a:r>
          </a:p>
        </p:txBody>
      </p:sp>
      <p:sp>
        <p:nvSpPr>
          <p:cNvPr id="20" name="Rettangolo 19"/>
          <p:cNvSpPr/>
          <p:nvPr/>
        </p:nvSpPr>
        <p:spPr>
          <a:xfrm>
            <a:off x="4932040" y="3610146"/>
            <a:ext cx="1944216" cy="1754326"/>
          </a:xfrm>
          <a:prstGeom prst="rect">
            <a:avLst/>
          </a:prstGeom>
        </p:spPr>
        <p:txBody>
          <a:bodyPr wrap="square">
            <a:spAutoFit/>
          </a:bodyPr>
          <a:lstStyle/>
          <a:p>
            <a:r>
              <a:rPr lang="en-US" dirty="0"/>
              <a:t>The skeleton accepts the remote calls and makes everything work on the service side.</a:t>
            </a:r>
          </a:p>
        </p:txBody>
      </p:sp>
      <p:sp>
        <p:nvSpPr>
          <p:cNvPr id="21" name="Rettangolo 20"/>
          <p:cNvSpPr/>
          <p:nvPr/>
        </p:nvSpPr>
        <p:spPr>
          <a:xfrm>
            <a:off x="2915816" y="3563979"/>
            <a:ext cx="1854251" cy="1200329"/>
          </a:xfrm>
          <a:prstGeom prst="rect">
            <a:avLst/>
          </a:prstGeom>
        </p:spPr>
        <p:txBody>
          <a:bodyPr wrap="square">
            <a:spAutoFit/>
          </a:bodyPr>
          <a:lstStyle/>
          <a:p>
            <a:r>
              <a:rPr lang="en-US" dirty="0"/>
              <a:t>The stub is a proxy </a:t>
            </a:r>
            <a:r>
              <a:rPr lang="en-US" dirty="0" smtClean="0"/>
              <a:t>to </a:t>
            </a:r>
            <a:r>
              <a:rPr lang="en-US" dirty="0"/>
              <a:t>the remote </a:t>
            </a:r>
          </a:p>
          <a:p>
            <a:r>
              <a:rPr lang="en-US" dirty="0" err="1"/>
              <a:t>GumballMachine</a:t>
            </a:r>
            <a:r>
              <a:rPr lang="en-US" dirty="0"/>
              <a:t>.</a:t>
            </a:r>
          </a:p>
        </p:txBody>
      </p:sp>
      <p:sp>
        <p:nvSpPr>
          <p:cNvPr id="22" name="Rettangolo 21"/>
          <p:cNvSpPr/>
          <p:nvPr/>
        </p:nvSpPr>
        <p:spPr>
          <a:xfrm>
            <a:off x="743297" y="4293096"/>
            <a:ext cx="4572000" cy="1477328"/>
          </a:xfrm>
          <a:prstGeom prst="rect">
            <a:avLst/>
          </a:prstGeom>
        </p:spPr>
        <p:txBody>
          <a:bodyPr>
            <a:spAutoFit/>
          </a:bodyPr>
          <a:lstStyle/>
          <a:p>
            <a:r>
              <a:rPr lang="en-US" dirty="0"/>
              <a:t>This is our </a:t>
            </a:r>
          </a:p>
          <a:p>
            <a:r>
              <a:rPr lang="en-US" dirty="0"/>
              <a:t>Monitor code. It </a:t>
            </a:r>
          </a:p>
          <a:p>
            <a:r>
              <a:rPr lang="en-US" dirty="0"/>
              <a:t>uses a proxy to </a:t>
            </a:r>
          </a:p>
          <a:p>
            <a:r>
              <a:rPr lang="en-US" dirty="0"/>
              <a:t>talk to remote </a:t>
            </a:r>
          </a:p>
          <a:p>
            <a:r>
              <a:rPr lang="en-US" dirty="0"/>
              <a:t>gumball machines.</a:t>
            </a:r>
          </a:p>
        </p:txBody>
      </p:sp>
      <p:cxnSp>
        <p:nvCxnSpPr>
          <p:cNvPr id="24" name="Connettore 7 23"/>
          <p:cNvCxnSpPr>
            <a:stCxn id="11" idx="7"/>
            <a:endCxn id="10" idx="2"/>
          </p:cNvCxnSpPr>
          <p:nvPr/>
        </p:nvCxnSpPr>
        <p:spPr>
          <a:xfrm rot="5400000" flipH="1" flipV="1">
            <a:off x="2523220" y="2323175"/>
            <a:ext cx="388830" cy="1080527"/>
          </a:xfrm>
          <a:prstGeom prst="curved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Connettore 7 24"/>
          <p:cNvCxnSpPr>
            <a:stCxn id="10" idx="0"/>
            <a:endCxn id="12" idx="1"/>
          </p:cNvCxnSpPr>
          <p:nvPr/>
        </p:nvCxnSpPr>
        <p:spPr>
          <a:xfrm rot="5400000" flipH="1" flipV="1">
            <a:off x="4491337" y="1427700"/>
            <a:ext cx="20759" cy="1245540"/>
          </a:xfrm>
          <a:prstGeom prst="curvedConnector3">
            <a:avLst>
              <a:gd name="adj1" fmla="val 349800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Connettore 7 29"/>
          <p:cNvCxnSpPr>
            <a:stCxn id="12" idx="7"/>
            <a:endCxn id="13" idx="1"/>
          </p:cNvCxnSpPr>
          <p:nvPr/>
        </p:nvCxnSpPr>
        <p:spPr>
          <a:xfrm rot="16200000" flipH="1">
            <a:off x="6266812" y="1826972"/>
            <a:ext cx="407125" cy="833360"/>
          </a:xfrm>
          <a:prstGeom prst="curvedConnector3">
            <a:avLst>
              <a:gd name="adj1" fmla="val -102865"/>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609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Getting the </a:t>
            </a:r>
            <a:r>
              <a:rPr lang="en-US" dirty="0" err="1"/>
              <a:t>GumballMachine</a:t>
            </a:r>
            <a:r>
              <a:rPr lang="en-US" dirty="0"/>
              <a:t> ready to </a:t>
            </a:r>
            <a:br>
              <a:rPr lang="en-US" dirty="0"/>
            </a:br>
            <a:r>
              <a:rPr lang="en-US" dirty="0"/>
              <a:t>be a remote service</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2137792"/>
          </a:xfrm>
        </p:spPr>
        <p:txBody>
          <a:bodyPr>
            <a:normAutofit lnSpcReduction="10000"/>
          </a:bodyPr>
          <a:lstStyle/>
          <a:p>
            <a:r>
              <a:rPr lang="en-US" dirty="0" smtClean="0"/>
              <a:t>In </a:t>
            </a:r>
            <a:r>
              <a:rPr lang="en-US" dirty="0"/>
              <a:t>other words, </a:t>
            </a:r>
            <a:r>
              <a:rPr lang="en-US" dirty="0" smtClean="0"/>
              <a:t>we’re </a:t>
            </a:r>
            <a:r>
              <a:rPr lang="en-US" dirty="0"/>
              <a:t>going to make the </a:t>
            </a:r>
            <a:r>
              <a:rPr lang="en-US" dirty="0" err="1"/>
              <a:t>GumballMachine</a:t>
            </a:r>
            <a:r>
              <a:rPr lang="en-US" dirty="0" smtClean="0"/>
              <a:t> </a:t>
            </a:r>
            <a:r>
              <a:rPr lang="en-US" dirty="0"/>
              <a:t>into a service. </a:t>
            </a:r>
          </a:p>
          <a:p>
            <a:pPr lvl="1"/>
            <a:r>
              <a:rPr lang="en-US" dirty="0"/>
              <a:t>1. Create a remote </a:t>
            </a:r>
            <a:r>
              <a:rPr lang="en-US" dirty="0" smtClean="0"/>
              <a:t>interface for </a:t>
            </a:r>
            <a:r>
              <a:rPr lang="en-US" dirty="0"/>
              <a:t>the </a:t>
            </a:r>
            <a:r>
              <a:rPr lang="en-US" dirty="0" err="1"/>
              <a:t>GumballMachine</a:t>
            </a:r>
            <a:r>
              <a:rPr lang="en-US" dirty="0"/>
              <a:t>. This will provide a set </a:t>
            </a:r>
            <a:r>
              <a:rPr lang="en-US" dirty="0" smtClean="0"/>
              <a:t>of </a:t>
            </a:r>
            <a:r>
              <a:rPr lang="en-US" dirty="0"/>
              <a:t>methods that can be called remotely. </a:t>
            </a:r>
          </a:p>
          <a:p>
            <a:pPr lvl="1"/>
            <a:r>
              <a:rPr lang="en-US" dirty="0"/>
              <a:t>2. Make sure all the return types in the </a:t>
            </a:r>
            <a:r>
              <a:rPr lang="en-US" dirty="0" smtClean="0"/>
              <a:t>interface </a:t>
            </a:r>
            <a:r>
              <a:rPr lang="en-US" dirty="0"/>
              <a:t>are serializable.</a:t>
            </a:r>
          </a:p>
          <a:p>
            <a:pPr lvl="1"/>
            <a:r>
              <a:rPr lang="en-US" dirty="0"/>
              <a:t>3. Implement the </a:t>
            </a:r>
            <a:r>
              <a:rPr lang="en-US" dirty="0" smtClean="0"/>
              <a:t>interface </a:t>
            </a:r>
            <a:r>
              <a:rPr lang="en-US" dirty="0"/>
              <a:t>in a concrete class.</a:t>
            </a:r>
          </a:p>
        </p:txBody>
      </p:sp>
      <p:sp>
        <p:nvSpPr>
          <p:cNvPr id="6" name="Rettangolo 5"/>
          <p:cNvSpPr/>
          <p:nvPr/>
        </p:nvSpPr>
        <p:spPr>
          <a:xfrm>
            <a:off x="395536" y="3268722"/>
            <a:ext cx="8280920" cy="1600438"/>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java.rmi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public interface </a:t>
            </a:r>
            <a:r>
              <a:rPr lang="en-US" sz="1400" dirty="0" err="1">
                <a:latin typeface="Courier New" panose="02070309020205020404" pitchFamily="49" charset="0"/>
                <a:cs typeface="Courier New" panose="02070309020205020404" pitchFamily="49" charset="0"/>
              </a:rPr>
              <a:t>GumballMachineRemote</a:t>
            </a:r>
            <a:r>
              <a:rPr lang="en-US" sz="1400" dirty="0">
                <a:latin typeface="Courier New" panose="02070309020205020404" pitchFamily="49" charset="0"/>
                <a:cs typeface="Courier New" panose="02070309020205020404" pitchFamily="49" charset="0"/>
              </a:rPr>
              <a:t> extends Remote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getCount</a:t>
            </a:r>
            <a:r>
              <a:rPr lang="en-US" sz="1400" dirty="0">
                <a:latin typeface="Courier New" panose="02070309020205020404" pitchFamily="49" charset="0"/>
                <a:cs typeface="Courier New" panose="02070309020205020404" pitchFamily="49" charset="0"/>
              </a:rPr>
              <a:t>() throws </a:t>
            </a:r>
            <a:r>
              <a:rPr lang="en-US" sz="1400" dirty="0" err="1">
                <a:latin typeface="Courier New" panose="02070309020205020404" pitchFamily="49" charset="0"/>
                <a:cs typeface="Courier New" panose="02070309020205020404" pitchFamily="49" charset="0"/>
              </a:rPr>
              <a:t>RemoteException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getLocation</a:t>
            </a:r>
            <a:r>
              <a:rPr lang="en-US" sz="1400" dirty="0">
                <a:latin typeface="Courier New" panose="02070309020205020404" pitchFamily="49" charset="0"/>
                <a:cs typeface="Courier New" panose="02070309020205020404" pitchFamily="49" charset="0"/>
              </a:rPr>
              <a:t>() throws </a:t>
            </a:r>
            <a:r>
              <a:rPr lang="en-US" sz="1400" dirty="0" err="1">
                <a:latin typeface="Courier New" panose="02070309020205020404" pitchFamily="49" charset="0"/>
                <a:cs typeface="Courier New" panose="02070309020205020404" pitchFamily="49" charset="0"/>
              </a:rPr>
              <a:t>RemoteException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State </a:t>
            </a:r>
            <a:r>
              <a:rPr lang="en-US" sz="1400" dirty="0" err="1">
                <a:latin typeface="Courier New" panose="02070309020205020404" pitchFamily="49" charset="0"/>
                <a:cs typeface="Courier New" panose="02070309020205020404" pitchFamily="49" charset="0"/>
              </a:rPr>
              <a:t>getState</a:t>
            </a:r>
            <a:r>
              <a:rPr lang="en-US" sz="1400" dirty="0">
                <a:latin typeface="Courier New" panose="02070309020205020404" pitchFamily="49" charset="0"/>
                <a:cs typeface="Courier New" panose="02070309020205020404" pitchFamily="49" charset="0"/>
              </a:rPr>
              <a:t>() throws </a:t>
            </a:r>
            <a:r>
              <a:rPr lang="en-US" sz="1400" dirty="0" err="1">
                <a:latin typeface="Courier New" panose="02070309020205020404" pitchFamily="49" charset="0"/>
                <a:cs typeface="Courier New" panose="02070309020205020404" pitchFamily="49" charset="0"/>
              </a:rPr>
              <a:t>RemoteException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
        <p:nvSpPr>
          <p:cNvPr id="7" name="Rettangolo 6"/>
          <p:cNvSpPr/>
          <p:nvPr/>
        </p:nvSpPr>
        <p:spPr>
          <a:xfrm>
            <a:off x="395536" y="4853851"/>
            <a:ext cx="4572000" cy="2031325"/>
          </a:xfrm>
          <a:prstGeom prst="rect">
            <a:avLst/>
          </a:prstGeom>
          <a:solidFill>
            <a:schemeClr val="bg1"/>
          </a:solidFill>
        </p:spPr>
        <p:txBody>
          <a:bodyPr>
            <a:spAutoFit/>
          </a:bodyPr>
          <a:lstStyle/>
          <a:p>
            <a:r>
              <a:rPr lang="en-US" sz="1400" dirty="0">
                <a:latin typeface="Courier New" panose="02070309020205020404" pitchFamily="49" charset="0"/>
                <a:cs typeface="Courier New" panose="02070309020205020404" pitchFamily="49" charset="0"/>
              </a:rPr>
              <a:t>import java.io.*;</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public interface State extends Serializable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insertQuarter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ejectQuarter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turnCrank</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void dispense();</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3406731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smtClean="0"/>
              <a:t>GumballMachine</a:t>
            </a:r>
            <a:r>
              <a:rPr lang="en-US" dirty="0" smtClean="0"/>
              <a:t> RMI</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548680"/>
            <a:ext cx="8208912" cy="5909310"/>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java.rmi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java.rmi.server</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GumballMachine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extends </a:t>
            </a:r>
            <a:r>
              <a:rPr lang="en-US" sz="1400" dirty="0" err="1">
                <a:latin typeface="Courier New" panose="02070309020205020404" pitchFamily="49" charset="0"/>
                <a:cs typeface="Courier New" panose="02070309020205020404" pitchFamily="49" charset="0"/>
              </a:rPr>
              <a:t>UnicastRemoteObject</a:t>
            </a:r>
            <a:r>
              <a:rPr lang="en-US" sz="1400" dirty="0">
                <a:latin typeface="Courier New" panose="02070309020205020404" pitchFamily="49" charset="0"/>
                <a:cs typeface="Courier New" panose="02070309020205020404" pitchFamily="49" charset="0"/>
              </a:rPr>
              <a:t> implements </a:t>
            </a:r>
            <a:r>
              <a:rPr lang="en-US" sz="1400" dirty="0" err="1">
                <a:latin typeface="Courier New" panose="02070309020205020404" pitchFamily="49" charset="0"/>
                <a:cs typeface="Courier New" panose="02070309020205020404" pitchFamily="49" charset="0"/>
              </a:rPr>
              <a:t>GumballMachineRemote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private static final long </a:t>
            </a:r>
            <a:r>
              <a:rPr lang="en-US" sz="1400" dirty="0" err="1">
                <a:latin typeface="Courier New" panose="02070309020205020404" pitchFamily="49" charset="0"/>
                <a:cs typeface="Courier New" panose="02070309020205020404" pitchFamily="49" charset="0"/>
              </a:rPr>
              <a:t>serialVersionUID</a:t>
            </a:r>
            <a:r>
              <a:rPr lang="en-US" sz="1400" dirty="0">
                <a:latin typeface="Courier New" panose="02070309020205020404" pitchFamily="49" charset="0"/>
                <a:cs typeface="Courier New" panose="02070309020205020404" pitchFamily="49" charset="0"/>
              </a:rPr>
              <a:t> = 2L;</a:t>
            </a:r>
          </a:p>
          <a:p>
            <a:r>
              <a:rPr lang="en-US" sz="1400" dirty="0">
                <a:latin typeface="Courier New" panose="02070309020205020404" pitchFamily="49" charset="0"/>
                <a:cs typeface="Courier New" panose="02070309020205020404" pitchFamily="49" charset="0"/>
              </a:rPr>
              <a:t>    // other instance variables here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(String location,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numberGumballs</a:t>
            </a:r>
            <a:r>
              <a:rPr lang="en-US" sz="1400" dirty="0">
                <a:latin typeface="Courier New" panose="02070309020205020404" pitchFamily="49" charset="0"/>
                <a:cs typeface="Courier New" panose="02070309020205020404" pitchFamily="49" charset="0"/>
              </a:rPr>
              <a:t>) throws </a:t>
            </a:r>
            <a:r>
              <a:rPr lang="en-US" sz="1400" dirty="0" err="1">
                <a:latin typeface="Courier New" panose="02070309020205020404" pitchFamily="49" charset="0"/>
                <a:cs typeface="Courier New" panose="02070309020205020404" pitchFamily="49" charset="0"/>
              </a:rPr>
              <a:t>RemoteException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code here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getCount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count;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State </a:t>
            </a:r>
            <a:r>
              <a:rPr lang="en-US" sz="1400" dirty="0" err="1">
                <a:latin typeface="Courier New" panose="02070309020205020404" pitchFamily="49" charset="0"/>
                <a:cs typeface="Courier New" panose="02070309020205020404" pitchFamily="49" charset="0"/>
              </a:rPr>
              <a:t>getState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state;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getLocation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location;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other methods here</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210547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Registering with the RMI registry...</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4725144"/>
            <a:ext cx="8229600" cy="1431816"/>
          </a:xfrm>
        </p:spPr>
        <p:txBody>
          <a:bodyPr/>
          <a:lstStyle/>
          <a:p>
            <a:endParaRPr lang="en-US" dirty="0"/>
          </a:p>
        </p:txBody>
      </p:sp>
      <p:sp>
        <p:nvSpPr>
          <p:cNvPr id="6" name="Rettangolo 5"/>
          <p:cNvSpPr/>
          <p:nvPr/>
        </p:nvSpPr>
        <p:spPr>
          <a:xfrm>
            <a:off x="414775" y="1268760"/>
            <a:ext cx="8352928" cy="4185761"/>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GumballMachineTestDrive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GumballMachineRemote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 = null;</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count;</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args.length</a:t>
            </a:r>
            <a:r>
              <a:rPr lang="en-US" sz="1400" dirty="0">
                <a:latin typeface="Courier New" panose="02070309020205020404" pitchFamily="49" charset="0"/>
                <a:cs typeface="Courier New" panose="02070309020205020404" pitchFamily="49" charset="0"/>
              </a:rPr>
              <a:t> &lt; 2)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 &lt;name&gt; &lt;inventory&gt;");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System.exit</a:t>
            </a:r>
            <a:r>
              <a:rPr lang="en-US" sz="1400" dirty="0">
                <a:latin typeface="Courier New" panose="02070309020205020404" pitchFamily="49" charset="0"/>
                <a:cs typeface="Courier New" panose="02070309020205020404" pitchFamily="49" charset="0"/>
              </a:rPr>
              <a:t>(1);</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try {</a:t>
            </a:r>
          </a:p>
          <a:p>
            <a:r>
              <a:rPr lang="en-US" sz="1400" dirty="0">
                <a:latin typeface="Courier New" panose="02070309020205020404" pitchFamily="49" charset="0"/>
                <a:cs typeface="Courier New" panose="02070309020205020404" pitchFamily="49" charset="0"/>
              </a:rPr>
              <a:t>            count = </a:t>
            </a:r>
            <a:r>
              <a:rPr lang="en-US" sz="1400" dirty="0" err="1">
                <a:latin typeface="Courier New" panose="02070309020205020404" pitchFamily="49" charset="0"/>
                <a:cs typeface="Courier New" panose="02070309020205020404" pitchFamily="49" charset="0"/>
              </a:rPr>
              <a:t>Integer.parseInt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[1]);</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[0], count);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Naming.rebind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[0] +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catch (Exception 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e.printStackTrace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8084301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a:t>GumballMonitor</a:t>
            </a:r>
            <a:r>
              <a:rPr lang="en-US" dirty="0"/>
              <a:t> </a:t>
            </a:r>
            <a:r>
              <a:rPr lang="en-US" dirty="0" smtClean="0"/>
              <a:t>client</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94196" y="1333212"/>
            <a:ext cx="7678203" cy="4832092"/>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java.rmi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GumballMonitor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GumballMachineRemote</a:t>
            </a:r>
            <a:r>
              <a:rPr lang="en-US" sz="1400" dirty="0">
                <a:latin typeface="Courier New" panose="02070309020205020404" pitchFamily="49" charset="0"/>
                <a:cs typeface="Courier New" panose="02070309020205020404" pitchFamily="49" charset="0"/>
              </a:rPr>
              <a:t> machine;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GumballMonitor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GumballMachineRemote</a:t>
            </a:r>
            <a:r>
              <a:rPr lang="en-US" sz="1400" dirty="0">
                <a:latin typeface="Courier New" panose="02070309020205020404" pitchFamily="49" charset="0"/>
                <a:cs typeface="Courier New" panose="02070309020205020404" pitchFamily="49" charset="0"/>
              </a:rPr>
              <a:t> machine)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this.machine</a:t>
            </a:r>
            <a:r>
              <a:rPr lang="en-US" sz="1400" dirty="0">
                <a:latin typeface="Courier New" panose="02070309020205020404" pitchFamily="49" charset="0"/>
                <a:cs typeface="Courier New" panose="02070309020205020404" pitchFamily="49" charset="0"/>
              </a:rPr>
              <a:t> = machine;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report() {</a:t>
            </a:r>
          </a:p>
          <a:p>
            <a:r>
              <a:rPr lang="en-US" sz="1400" dirty="0">
                <a:latin typeface="Courier New" panose="02070309020205020404" pitchFamily="49" charset="0"/>
                <a:cs typeface="Courier New" panose="02070309020205020404" pitchFamily="49" charset="0"/>
              </a:rPr>
              <a:t>        try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("Gumball Machine: " + </a:t>
            </a:r>
            <a:r>
              <a:rPr lang="en-US" sz="1400" dirty="0" err="1">
                <a:latin typeface="Courier New" panose="02070309020205020404" pitchFamily="49" charset="0"/>
                <a:cs typeface="Courier New" panose="02070309020205020404" pitchFamily="49" charset="0"/>
              </a:rPr>
              <a:t>machine.getLocation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("Current inventory: " + </a:t>
            </a:r>
            <a:r>
              <a:rPr lang="en-US" sz="1400" dirty="0" err="1">
                <a:latin typeface="Courier New" panose="02070309020205020404" pitchFamily="49" charset="0"/>
                <a:cs typeface="Courier New" panose="02070309020205020404" pitchFamily="49" charset="0"/>
              </a:rPr>
              <a:t>machine.getCount</a:t>
            </a:r>
            <a:r>
              <a:rPr lang="en-US" sz="1400" dirty="0">
                <a:latin typeface="Courier New" panose="02070309020205020404" pitchFamily="49" charset="0"/>
                <a:cs typeface="Courier New" panose="02070309020205020404" pitchFamily="49" charset="0"/>
              </a:rPr>
              <a:t>() + " gumballs");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("Current state: " + </a:t>
            </a:r>
            <a:r>
              <a:rPr lang="en-US" sz="1400" dirty="0" err="1">
                <a:latin typeface="Courier New" panose="02070309020205020404" pitchFamily="49" charset="0"/>
                <a:cs typeface="Courier New" panose="02070309020205020404" pitchFamily="49" charset="0"/>
              </a:rPr>
              <a:t>machine.getState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catch (</a:t>
            </a:r>
            <a:r>
              <a:rPr lang="en-US" sz="1400" dirty="0" err="1">
                <a:latin typeface="Courier New" panose="02070309020205020404" pitchFamily="49" charset="0"/>
                <a:cs typeface="Courier New" panose="02070309020205020404" pitchFamily="49" charset="0"/>
              </a:rPr>
              <a:t>RemoteException</a:t>
            </a:r>
            <a:r>
              <a:rPr lang="en-US" sz="1400" dirty="0">
                <a:latin typeface="Courier New" panose="02070309020205020404" pitchFamily="49" charset="0"/>
                <a:cs typeface="Courier New" panose="02070309020205020404" pitchFamily="49" charset="0"/>
              </a:rPr>
              <a:t> 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e.printStackTrace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Rettangolo 6"/>
          <p:cNvSpPr/>
          <p:nvPr/>
        </p:nvSpPr>
        <p:spPr>
          <a:xfrm>
            <a:off x="5004048" y="4924623"/>
            <a:ext cx="4572000" cy="1200329"/>
          </a:xfrm>
          <a:prstGeom prst="rect">
            <a:avLst/>
          </a:prstGeom>
        </p:spPr>
        <p:txBody>
          <a:bodyPr>
            <a:spAutoFit/>
          </a:bodyPr>
          <a:lstStyle/>
          <a:p>
            <a:r>
              <a:rPr lang="en-US" dirty="0"/>
              <a:t>We </a:t>
            </a:r>
            <a:r>
              <a:rPr lang="en-US" dirty="0" smtClean="0"/>
              <a:t>need </a:t>
            </a:r>
            <a:r>
              <a:rPr lang="en-US" dirty="0"/>
              <a:t>to catch any remote exceptions that might happen as we try to invoke methods that are ultimately happening over the network.</a:t>
            </a:r>
          </a:p>
        </p:txBody>
      </p:sp>
    </p:spTree>
    <p:extLst>
      <p:ext uri="{BB962C8B-B14F-4D97-AF65-F5344CB8AC3E}">
        <p14:creationId xmlns:p14="http://schemas.microsoft.com/office/powerpoint/2010/main" val="144732866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Monitoring test</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7" name="Rettangolo 6"/>
          <p:cNvSpPr/>
          <p:nvPr/>
        </p:nvSpPr>
        <p:spPr>
          <a:xfrm>
            <a:off x="467544" y="688042"/>
            <a:ext cx="8676456" cy="5909310"/>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java.rmi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GumballMonitorTestDrive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String[] location = {"</a:t>
            </a:r>
            <a:r>
              <a:rPr lang="en-US" sz="1400" dirty="0" err="1">
                <a:latin typeface="Courier New" panose="02070309020205020404" pitchFamily="49" charset="0"/>
                <a:cs typeface="Courier New" panose="02070309020205020404" pitchFamily="49" charset="0"/>
              </a:rPr>
              <a:t>rmi</a:t>
            </a:r>
            <a:r>
              <a:rPr lang="en-US" sz="1400" dirty="0">
                <a:latin typeface="Courier New" panose="02070309020205020404" pitchFamily="49" charset="0"/>
                <a:cs typeface="Courier New" panose="02070309020205020404" pitchFamily="49" charset="0"/>
              </a:rPr>
              <a:t>://santafe.mightygumball.com/</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rmi</a:t>
            </a:r>
            <a:r>
              <a:rPr lang="en-US" sz="1400" dirty="0">
                <a:latin typeface="Courier New" panose="02070309020205020404" pitchFamily="49" charset="0"/>
                <a:cs typeface="Courier New" panose="02070309020205020404" pitchFamily="49" charset="0"/>
              </a:rPr>
              <a:t>://boulder.mightygumball.com/</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rmi</a:t>
            </a:r>
            <a:r>
              <a:rPr lang="en-US" sz="1400" dirty="0">
                <a:latin typeface="Courier New" panose="02070309020205020404" pitchFamily="49" charset="0"/>
                <a:cs typeface="Courier New" panose="02070309020205020404" pitchFamily="49" charset="0"/>
              </a:rPr>
              <a:t>://seattle.mightygumball.com/</a:t>
            </a:r>
            <a:r>
              <a:rPr lang="en-US" sz="1400" dirty="0" err="1">
                <a:latin typeface="Courier New" panose="02070309020205020404" pitchFamily="49" charset="0"/>
                <a:cs typeface="Courier New" panose="02070309020205020404" pitchFamily="49" charset="0"/>
              </a:rPr>
              <a:t>gumballmachine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GumballMonitor</a:t>
            </a:r>
            <a:r>
              <a:rPr lang="en-US" sz="1400" dirty="0">
                <a:latin typeface="Courier New" panose="02070309020205020404" pitchFamily="49" charset="0"/>
                <a:cs typeface="Courier New" panose="02070309020205020404" pitchFamily="49" charset="0"/>
              </a:rPr>
              <a:t>[] monitor = new </a:t>
            </a:r>
            <a:r>
              <a:rPr lang="en-US" sz="1400" dirty="0" err="1">
                <a:latin typeface="Courier New" panose="02070309020205020404" pitchFamily="49" charset="0"/>
                <a:cs typeface="Courier New" panose="02070309020205020404" pitchFamily="49" charset="0"/>
              </a:rPr>
              <a:t>GumballMonitor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location.length</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for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location.length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try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GumballMachineRemote</a:t>
            </a:r>
            <a:r>
              <a:rPr lang="en-US" sz="1400" dirty="0">
                <a:latin typeface="Courier New" panose="02070309020205020404" pitchFamily="49" charset="0"/>
                <a:cs typeface="Courier New" panose="02070309020205020404" pitchFamily="49" charset="0"/>
              </a:rPr>
              <a:t> machine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GumballMachineRemote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Naming.lookup</a:t>
            </a:r>
            <a:r>
              <a:rPr lang="en-US" sz="1400" dirty="0">
                <a:latin typeface="Courier New" panose="02070309020205020404" pitchFamily="49" charset="0"/>
                <a:cs typeface="Courier New" panose="02070309020205020404" pitchFamily="49" charset="0"/>
              </a:rPr>
              <a:t>(location[</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monitor[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GumballMonitor</a:t>
            </a:r>
            <a:r>
              <a:rPr lang="en-US" sz="1400" dirty="0">
                <a:latin typeface="Courier New" panose="02070309020205020404" pitchFamily="49" charset="0"/>
                <a:cs typeface="Courier New" panose="02070309020205020404" pitchFamily="49" charset="0"/>
              </a:rPr>
              <a:t>(machine);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(monitor[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catch (Exception 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e.printStackTrace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for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monitor.length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monitor[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].report();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8" name="Rettangolo 7"/>
          <p:cNvSpPr/>
          <p:nvPr/>
        </p:nvSpPr>
        <p:spPr>
          <a:xfrm>
            <a:off x="6444208" y="4173086"/>
            <a:ext cx="2520280" cy="954107"/>
          </a:xfrm>
          <a:prstGeom prst="rect">
            <a:avLst/>
          </a:prstGeom>
        </p:spPr>
        <p:txBody>
          <a:bodyPr wrap="square">
            <a:spAutoFit/>
          </a:bodyPr>
          <a:lstStyle/>
          <a:p>
            <a:r>
              <a:rPr lang="en-US" sz="1400" dirty="0"/>
              <a:t>This returns a proxy to the remote Gumball Machine (or throws an exception if one can’t be located).</a:t>
            </a:r>
          </a:p>
        </p:txBody>
      </p:sp>
      <p:sp>
        <p:nvSpPr>
          <p:cNvPr id="9" name="Rettangolo 8"/>
          <p:cNvSpPr/>
          <p:nvPr/>
        </p:nvSpPr>
        <p:spPr>
          <a:xfrm>
            <a:off x="4791213" y="5674022"/>
            <a:ext cx="4572000" cy="800219"/>
          </a:xfrm>
          <a:prstGeom prst="rect">
            <a:avLst/>
          </a:prstGeom>
        </p:spPr>
        <p:txBody>
          <a:bodyPr>
            <a:spAutoFit/>
          </a:bodyPr>
          <a:lstStyle/>
          <a:p>
            <a:r>
              <a:rPr lang="en-US" sz="1400" dirty="0"/>
              <a:t>Once we get a proxy to the remote </a:t>
            </a:r>
          </a:p>
          <a:p>
            <a:r>
              <a:rPr lang="en-US" sz="1400" dirty="0"/>
              <a:t>machine, we create a new </a:t>
            </a:r>
            <a:r>
              <a:rPr lang="en-US" sz="1400" dirty="0" err="1"/>
              <a:t>GumballMonitor</a:t>
            </a:r>
            <a:r>
              <a:rPr lang="en-US" sz="1400" dirty="0"/>
              <a:t> </a:t>
            </a:r>
          </a:p>
          <a:p>
            <a:r>
              <a:rPr lang="en-US" sz="1400" dirty="0"/>
              <a:t>and pass it the </a:t>
            </a:r>
            <a:r>
              <a:rPr lang="en-US" sz="1400" dirty="0" smtClean="0"/>
              <a:t>machine to the monitor </a:t>
            </a:r>
            <a:r>
              <a:rPr lang="en-US" dirty="0" smtClean="0"/>
              <a:t> </a:t>
            </a:r>
            <a:endParaRPr lang="en-US" dirty="0"/>
          </a:p>
        </p:txBody>
      </p:sp>
    </p:spTree>
    <p:extLst>
      <p:ext uri="{BB962C8B-B14F-4D97-AF65-F5344CB8AC3E}">
        <p14:creationId xmlns:p14="http://schemas.microsoft.com/office/powerpoint/2010/main" val="202441311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Proxy Pattern defined</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The Proxy Pattern provides a surrogate or </a:t>
            </a:r>
            <a:r>
              <a:rPr lang="en-US" dirty="0" smtClean="0"/>
              <a:t>placeholder for </a:t>
            </a:r>
            <a:r>
              <a:rPr lang="en-US" dirty="0"/>
              <a:t>another object to </a:t>
            </a:r>
            <a:r>
              <a:rPr lang="en-US" dirty="0" smtClean="0"/>
              <a:t>control </a:t>
            </a:r>
            <a:r>
              <a:rPr lang="en-US" dirty="0"/>
              <a:t>access to it</a:t>
            </a:r>
            <a:r>
              <a:rPr lang="en-US" dirty="0" smtClean="0"/>
              <a:t>.</a:t>
            </a:r>
          </a:p>
          <a:p>
            <a:r>
              <a:rPr lang="en-US" dirty="0"/>
              <a:t>But what about a proxy controlling </a:t>
            </a:r>
            <a:r>
              <a:rPr lang="en-US" dirty="0" smtClean="0"/>
              <a:t>access?</a:t>
            </a:r>
          </a:p>
          <a:p>
            <a:pPr lvl="1"/>
            <a:r>
              <a:rPr lang="en-US" dirty="0" smtClean="0"/>
              <a:t>The </a:t>
            </a:r>
            <a:r>
              <a:rPr lang="en-US" dirty="0"/>
              <a:t>proxy </a:t>
            </a:r>
            <a:r>
              <a:rPr lang="en-US" dirty="0" smtClean="0"/>
              <a:t>needed </a:t>
            </a:r>
            <a:r>
              <a:rPr lang="en-US" dirty="0"/>
              <a:t>to control access because our client, the monitor, didn’t </a:t>
            </a:r>
            <a:r>
              <a:rPr lang="en-US" dirty="0" smtClean="0"/>
              <a:t>know </a:t>
            </a:r>
            <a:r>
              <a:rPr lang="en-US" dirty="0"/>
              <a:t>how to talk to a remote object. </a:t>
            </a:r>
            <a:endParaRPr lang="en-US" dirty="0" smtClean="0"/>
          </a:p>
          <a:p>
            <a:pPr lvl="1"/>
            <a:r>
              <a:rPr lang="en-US" dirty="0" smtClean="0"/>
              <a:t>So </a:t>
            </a:r>
            <a:r>
              <a:rPr lang="en-US" dirty="0"/>
              <a:t>in some sense the remote </a:t>
            </a:r>
            <a:r>
              <a:rPr lang="en-US" dirty="0" smtClean="0"/>
              <a:t>proxy </a:t>
            </a:r>
            <a:r>
              <a:rPr lang="en-US" dirty="0"/>
              <a:t>controlled access so that it could handle the network details </a:t>
            </a:r>
            <a:r>
              <a:rPr lang="en-US" dirty="0" smtClean="0"/>
              <a:t>for </a:t>
            </a:r>
            <a:r>
              <a:rPr lang="en-US" dirty="0"/>
              <a:t>us. </a:t>
            </a:r>
            <a:endParaRPr lang="en-US" dirty="0" smtClean="0"/>
          </a:p>
          <a:p>
            <a:pPr lvl="1"/>
            <a:r>
              <a:rPr lang="en-US" dirty="0" smtClean="0"/>
              <a:t>There </a:t>
            </a:r>
            <a:r>
              <a:rPr lang="en-US" dirty="0"/>
              <a:t>are many variations </a:t>
            </a:r>
            <a:r>
              <a:rPr lang="en-US" dirty="0" smtClean="0"/>
              <a:t>of </a:t>
            </a:r>
            <a:r>
              <a:rPr lang="en-US" dirty="0"/>
              <a:t>the Proxy </a:t>
            </a:r>
            <a:r>
              <a:rPr lang="en-US" dirty="0" smtClean="0"/>
              <a:t>Pattern</a:t>
            </a:r>
            <a:r>
              <a:rPr lang="en-US" dirty="0"/>
              <a:t>, and the variations typically revolve around the way the </a:t>
            </a:r>
            <a:r>
              <a:rPr lang="en-US" dirty="0" smtClean="0"/>
              <a:t>proxy </a:t>
            </a:r>
            <a:r>
              <a:rPr lang="en-US" dirty="0"/>
              <a:t>“controls access.” </a:t>
            </a:r>
          </a:p>
          <a:p>
            <a:pPr lvl="2"/>
            <a:r>
              <a:rPr lang="en-US" dirty="0" smtClean="0"/>
              <a:t>A remote </a:t>
            </a:r>
            <a:r>
              <a:rPr lang="en-US" dirty="0"/>
              <a:t>proxy controls access to a remote </a:t>
            </a:r>
            <a:r>
              <a:rPr lang="en-US" dirty="0" smtClean="0"/>
              <a:t>object</a:t>
            </a:r>
            <a:r>
              <a:rPr lang="en-US" dirty="0"/>
              <a:t>.</a:t>
            </a:r>
          </a:p>
          <a:p>
            <a:pPr lvl="2"/>
            <a:r>
              <a:rPr lang="en-US" dirty="0" smtClean="0"/>
              <a:t>A </a:t>
            </a:r>
            <a:r>
              <a:rPr lang="en-US" dirty="0"/>
              <a:t>virtual proxy controls access to a resource that is expensive </a:t>
            </a:r>
            <a:r>
              <a:rPr lang="en-US" dirty="0" smtClean="0"/>
              <a:t>to </a:t>
            </a:r>
            <a:r>
              <a:rPr lang="en-US" dirty="0"/>
              <a:t>create.</a:t>
            </a:r>
          </a:p>
          <a:p>
            <a:pPr lvl="2"/>
            <a:r>
              <a:rPr lang="en-US" dirty="0" smtClean="0"/>
              <a:t></a:t>
            </a:r>
            <a:r>
              <a:rPr lang="en-US" dirty="0"/>
              <a:t>A protection proxy controls access to a resource based on </a:t>
            </a:r>
            <a:r>
              <a:rPr lang="en-US" dirty="0" smtClean="0"/>
              <a:t>access </a:t>
            </a:r>
            <a:r>
              <a:rPr lang="en-US" dirty="0"/>
              <a:t>rights</a:t>
            </a:r>
            <a:r>
              <a:rPr lang="en-US" dirty="0" smtClean="0"/>
              <a:t>.</a:t>
            </a:r>
            <a:endParaRPr lang="en-US" dirty="0"/>
          </a:p>
        </p:txBody>
      </p:sp>
    </p:spTree>
    <p:extLst>
      <p:ext uri="{BB962C8B-B14F-4D97-AF65-F5344CB8AC3E}">
        <p14:creationId xmlns:p14="http://schemas.microsoft.com/office/powerpoint/2010/main" val="10393289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UML Diagram</a:t>
            </a:r>
            <a:endParaRPr lang="en-US" dirty="0"/>
          </a:p>
        </p:txBody>
      </p:sp>
      <p:sp>
        <p:nvSpPr>
          <p:cNvPr id="3" name="Segnaposto piè di pagina 2"/>
          <p:cNvSpPr>
            <a:spLocks noGrp="1"/>
          </p:cNvSpPr>
          <p:nvPr>
            <p:ph type="ftr" sz="quarter" idx="11"/>
          </p:nvPr>
        </p:nvSpPr>
        <p:spPr/>
        <p:txBody>
          <a:bodyPr/>
          <a:lstStyle/>
          <a:p>
            <a:pPr algn="l"/>
            <a:endParaRPr lang="it-IT" dirty="0"/>
          </a:p>
        </p:txBody>
      </p:sp>
      <p:pic>
        <p:nvPicPr>
          <p:cNvPr id="2050" name="Picture 2" descr="https://upload.wikimedia.org/wikipedia/commons/thumb/7/75/Proxy_pattern_diagram.svg/439px-Proxy_pattern_dia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675" y="1700808"/>
            <a:ext cx="4181475" cy="2333625"/>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p:cNvSpPr/>
          <p:nvPr/>
        </p:nvSpPr>
        <p:spPr>
          <a:xfrm>
            <a:off x="6084168" y="1196752"/>
            <a:ext cx="4572000" cy="1754326"/>
          </a:xfrm>
          <a:prstGeom prst="rect">
            <a:avLst/>
          </a:prstGeom>
        </p:spPr>
        <p:txBody>
          <a:bodyPr>
            <a:spAutoFit/>
          </a:bodyPr>
          <a:lstStyle/>
          <a:p>
            <a:r>
              <a:rPr lang="en-US" dirty="0"/>
              <a:t>Both the Proxy and the </a:t>
            </a:r>
          </a:p>
          <a:p>
            <a:r>
              <a:rPr lang="en-US" dirty="0" err="1"/>
              <a:t>RealSubject</a:t>
            </a:r>
            <a:r>
              <a:rPr lang="en-US" dirty="0"/>
              <a:t> implement the </a:t>
            </a:r>
          </a:p>
          <a:p>
            <a:r>
              <a:rPr lang="en-US" dirty="0"/>
              <a:t>Subject interface.  This </a:t>
            </a:r>
          </a:p>
          <a:p>
            <a:r>
              <a:rPr lang="en-US" dirty="0"/>
              <a:t>allows any client to treat </a:t>
            </a:r>
          </a:p>
          <a:p>
            <a:r>
              <a:rPr lang="en-US" dirty="0"/>
              <a:t>the proxy just like the </a:t>
            </a:r>
          </a:p>
          <a:p>
            <a:r>
              <a:rPr lang="en-US" dirty="0" err="1"/>
              <a:t>RealSubject</a:t>
            </a:r>
            <a:endParaRPr lang="en-US" dirty="0"/>
          </a:p>
        </p:txBody>
      </p:sp>
      <p:sp>
        <p:nvSpPr>
          <p:cNvPr id="7" name="Rettangolo 6"/>
          <p:cNvSpPr/>
          <p:nvPr/>
        </p:nvSpPr>
        <p:spPr>
          <a:xfrm>
            <a:off x="4788024" y="4293096"/>
            <a:ext cx="4248472" cy="923330"/>
          </a:xfrm>
          <a:prstGeom prst="rect">
            <a:avLst/>
          </a:prstGeom>
        </p:spPr>
        <p:txBody>
          <a:bodyPr wrap="square">
            <a:spAutoFit/>
          </a:bodyPr>
          <a:lstStyle/>
          <a:p>
            <a:r>
              <a:rPr lang="en-US" dirty="0"/>
              <a:t>The </a:t>
            </a:r>
            <a:r>
              <a:rPr lang="en-US" dirty="0" err="1"/>
              <a:t>RealSubject</a:t>
            </a:r>
            <a:r>
              <a:rPr lang="en-US" dirty="0"/>
              <a:t> is usually the object that does most of the real work; the Proxy controls access to it.</a:t>
            </a:r>
          </a:p>
        </p:txBody>
      </p:sp>
      <p:sp>
        <p:nvSpPr>
          <p:cNvPr id="8" name="Rettangolo 7"/>
          <p:cNvSpPr/>
          <p:nvPr/>
        </p:nvSpPr>
        <p:spPr>
          <a:xfrm>
            <a:off x="455743" y="2489413"/>
            <a:ext cx="3347864" cy="923330"/>
          </a:xfrm>
          <a:prstGeom prst="rect">
            <a:avLst/>
          </a:prstGeom>
        </p:spPr>
        <p:txBody>
          <a:bodyPr wrap="square">
            <a:spAutoFit/>
          </a:bodyPr>
          <a:lstStyle/>
          <a:p>
            <a:r>
              <a:rPr lang="en-US" dirty="0"/>
              <a:t>The Proxy often instantiates or handles the creation of the </a:t>
            </a:r>
            <a:r>
              <a:rPr lang="en-US" dirty="0" err="1"/>
              <a:t>RealSubject</a:t>
            </a:r>
            <a:r>
              <a:rPr lang="en-US" dirty="0"/>
              <a:t>.</a:t>
            </a:r>
          </a:p>
        </p:txBody>
      </p:sp>
      <p:sp>
        <p:nvSpPr>
          <p:cNvPr id="9" name="Rettangolo 8"/>
          <p:cNvSpPr/>
          <p:nvPr/>
        </p:nvSpPr>
        <p:spPr>
          <a:xfrm>
            <a:off x="683568" y="4034433"/>
            <a:ext cx="3536844" cy="923330"/>
          </a:xfrm>
          <a:prstGeom prst="rect">
            <a:avLst/>
          </a:prstGeom>
        </p:spPr>
        <p:txBody>
          <a:bodyPr wrap="square">
            <a:spAutoFit/>
          </a:bodyPr>
          <a:lstStyle/>
          <a:p>
            <a:r>
              <a:rPr lang="en-US" dirty="0"/>
              <a:t>The Proxy keeps </a:t>
            </a:r>
            <a:r>
              <a:rPr lang="en-US" dirty="0" smtClean="0"/>
              <a:t>a reference </a:t>
            </a:r>
            <a:r>
              <a:rPr lang="en-US" dirty="0"/>
              <a:t>to the </a:t>
            </a:r>
          </a:p>
          <a:p>
            <a:r>
              <a:rPr lang="en-US" dirty="0"/>
              <a:t>Subject, so it can </a:t>
            </a:r>
            <a:r>
              <a:rPr lang="en-US" dirty="0" smtClean="0"/>
              <a:t>forward </a:t>
            </a:r>
            <a:r>
              <a:rPr lang="en-US" dirty="0"/>
              <a:t>requests </a:t>
            </a:r>
          </a:p>
          <a:p>
            <a:r>
              <a:rPr lang="en-US" dirty="0"/>
              <a:t>to the Subject </a:t>
            </a:r>
            <a:r>
              <a:rPr lang="en-US" dirty="0" smtClean="0"/>
              <a:t>when </a:t>
            </a:r>
            <a:r>
              <a:rPr lang="en-US" dirty="0"/>
              <a:t>necessary.</a:t>
            </a:r>
          </a:p>
        </p:txBody>
      </p:sp>
    </p:spTree>
    <p:extLst>
      <p:ext uri="{BB962C8B-B14F-4D97-AF65-F5344CB8AC3E}">
        <p14:creationId xmlns:p14="http://schemas.microsoft.com/office/powerpoint/2010/main" val="71267349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Virtual Proxy</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Remote Proxy	</a:t>
            </a:r>
            <a:endParaRPr lang="en-US" dirty="0" smtClean="0"/>
          </a:p>
          <a:p>
            <a:pPr lvl="1"/>
            <a:r>
              <a:rPr lang="en-US" dirty="0" smtClean="0"/>
              <a:t>With </a:t>
            </a:r>
            <a:r>
              <a:rPr lang="en-US" dirty="0"/>
              <a:t>Remote Proxy, the proxy </a:t>
            </a:r>
            <a:r>
              <a:rPr lang="en-US" dirty="0" smtClean="0"/>
              <a:t>acts </a:t>
            </a:r>
            <a:r>
              <a:rPr lang="en-US" dirty="0"/>
              <a:t>as a local representative </a:t>
            </a:r>
            <a:r>
              <a:rPr lang="en-US" dirty="0" smtClean="0"/>
              <a:t>for </a:t>
            </a:r>
            <a:r>
              <a:rPr lang="en-US" dirty="0"/>
              <a:t>an object that lives in a </a:t>
            </a:r>
            <a:r>
              <a:rPr lang="en-US" dirty="0" smtClean="0"/>
              <a:t>different </a:t>
            </a:r>
            <a:r>
              <a:rPr lang="en-US" dirty="0"/>
              <a:t>JVM. A method call </a:t>
            </a:r>
            <a:r>
              <a:rPr lang="en-US" dirty="0" smtClean="0"/>
              <a:t>on </a:t>
            </a:r>
            <a:r>
              <a:rPr lang="en-US" dirty="0"/>
              <a:t>the proxy results in the call </a:t>
            </a:r>
            <a:r>
              <a:rPr lang="en-US" dirty="0" smtClean="0"/>
              <a:t>being </a:t>
            </a:r>
            <a:r>
              <a:rPr lang="en-US" dirty="0"/>
              <a:t>transferred over the wire, </a:t>
            </a:r>
            <a:r>
              <a:rPr lang="en-US" dirty="0" smtClean="0"/>
              <a:t>invoked </a:t>
            </a:r>
            <a:r>
              <a:rPr lang="en-US" dirty="0"/>
              <a:t>remotely, and the result </a:t>
            </a:r>
            <a:r>
              <a:rPr lang="en-US" dirty="0" smtClean="0"/>
              <a:t>being </a:t>
            </a:r>
            <a:r>
              <a:rPr lang="en-US" dirty="0"/>
              <a:t>returned back to the proxy </a:t>
            </a:r>
            <a:r>
              <a:rPr lang="en-US" dirty="0" smtClean="0"/>
              <a:t>and </a:t>
            </a:r>
            <a:r>
              <a:rPr lang="en-US" dirty="0"/>
              <a:t>then to the Client</a:t>
            </a:r>
            <a:r>
              <a:rPr lang="en-US" dirty="0" smtClean="0"/>
              <a:t>.</a:t>
            </a:r>
          </a:p>
          <a:p>
            <a:r>
              <a:rPr lang="en-US" dirty="0"/>
              <a:t>Virtual Proxy</a:t>
            </a:r>
          </a:p>
          <a:p>
            <a:pPr lvl="1"/>
            <a:r>
              <a:rPr lang="en-US" dirty="0"/>
              <a:t>Virtual Proxy acts as a </a:t>
            </a:r>
            <a:r>
              <a:rPr lang="en-US" dirty="0" smtClean="0"/>
              <a:t>representative </a:t>
            </a:r>
            <a:r>
              <a:rPr lang="en-US" dirty="0"/>
              <a:t>for an object that </a:t>
            </a:r>
            <a:r>
              <a:rPr lang="en-US" dirty="0" smtClean="0"/>
              <a:t>may </a:t>
            </a:r>
            <a:r>
              <a:rPr lang="en-US" dirty="0"/>
              <a:t>be expensive to create. The </a:t>
            </a:r>
            <a:r>
              <a:rPr lang="en-US" dirty="0" smtClean="0"/>
              <a:t>Virtual </a:t>
            </a:r>
            <a:r>
              <a:rPr lang="en-US" dirty="0"/>
              <a:t>Proxy often defers the </a:t>
            </a:r>
            <a:r>
              <a:rPr lang="en-US" dirty="0" smtClean="0"/>
              <a:t>creation </a:t>
            </a:r>
            <a:r>
              <a:rPr lang="en-US" dirty="0"/>
              <a:t>of the object until it </a:t>
            </a:r>
            <a:r>
              <a:rPr lang="en-US" dirty="0" smtClean="0"/>
              <a:t>is </a:t>
            </a:r>
            <a:r>
              <a:rPr lang="en-US" dirty="0"/>
              <a:t>needed; the Virtual Proxy </a:t>
            </a:r>
            <a:r>
              <a:rPr lang="en-US" dirty="0" smtClean="0"/>
              <a:t>also </a:t>
            </a:r>
            <a:r>
              <a:rPr lang="en-US" dirty="0"/>
              <a:t>acts as a surrogate for </a:t>
            </a:r>
            <a:r>
              <a:rPr lang="en-US" dirty="0" smtClean="0"/>
              <a:t>the </a:t>
            </a:r>
            <a:r>
              <a:rPr lang="en-US" dirty="0"/>
              <a:t>object before and while it </a:t>
            </a:r>
            <a:r>
              <a:rPr lang="en-US" dirty="0" smtClean="0"/>
              <a:t>is </a:t>
            </a:r>
            <a:r>
              <a:rPr lang="en-US" dirty="0"/>
              <a:t>being created.  After that, the </a:t>
            </a:r>
            <a:r>
              <a:rPr lang="en-US" dirty="0" smtClean="0"/>
              <a:t>proxy </a:t>
            </a:r>
            <a:r>
              <a:rPr lang="en-US" dirty="0"/>
              <a:t>delegates requests directly to </a:t>
            </a:r>
            <a:r>
              <a:rPr lang="en-US" dirty="0" smtClean="0"/>
              <a:t>the </a:t>
            </a:r>
            <a:r>
              <a:rPr lang="en-US" dirty="0" err="1"/>
              <a:t>RealSubject</a:t>
            </a:r>
            <a:r>
              <a:rPr lang="en-US" dirty="0"/>
              <a:t>.</a:t>
            </a:r>
          </a:p>
        </p:txBody>
      </p:sp>
    </p:spTree>
    <p:extLst>
      <p:ext uri="{BB962C8B-B14F-4D97-AF65-F5344CB8AC3E}">
        <p14:creationId xmlns:p14="http://schemas.microsoft.com/office/powerpoint/2010/main" val="162821168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Virtual proxy - example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92500" lnSpcReduction="10000"/>
          </a:bodyPr>
          <a:lstStyle/>
          <a:p>
            <a:r>
              <a:rPr lang="en-US" dirty="0"/>
              <a:t>Displaying CD covers</a:t>
            </a:r>
          </a:p>
          <a:p>
            <a:pPr lvl="1"/>
            <a:r>
              <a:rPr lang="en-US" dirty="0" smtClean="0"/>
              <a:t>We </a:t>
            </a:r>
            <a:r>
              <a:rPr lang="en-US" dirty="0"/>
              <a:t>want to write an application that displays </a:t>
            </a:r>
            <a:r>
              <a:rPr lang="en-US" dirty="0" smtClean="0"/>
              <a:t>compact </a:t>
            </a:r>
            <a:r>
              <a:rPr lang="en-US" dirty="0"/>
              <a:t>disc </a:t>
            </a:r>
            <a:r>
              <a:rPr lang="en-US" dirty="0" smtClean="0"/>
              <a:t>covers</a:t>
            </a:r>
            <a:r>
              <a:rPr lang="en-US" dirty="0"/>
              <a:t>. </a:t>
            </a:r>
            <a:endParaRPr lang="en-US" dirty="0" smtClean="0"/>
          </a:p>
          <a:p>
            <a:pPr lvl="1"/>
            <a:r>
              <a:rPr lang="en-US" dirty="0" smtClean="0"/>
              <a:t>We </a:t>
            </a:r>
            <a:r>
              <a:rPr lang="en-US" dirty="0"/>
              <a:t>might create a menu </a:t>
            </a:r>
            <a:r>
              <a:rPr lang="en-US" dirty="0" smtClean="0"/>
              <a:t>of </a:t>
            </a:r>
            <a:r>
              <a:rPr lang="en-US" dirty="0"/>
              <a:t>the CD titles and then retrieve the images </a:t>
            </a:r>
            <a:r>
              <a:rPr lang="en-US" dirty="0" smtClean="0"/>
              <a:t>from </a:t>
            </a:r>
            <a:r>
              <a:rPr lang="en-US" dirty="0"/>
              <a:t>an online service like Amazon.com. </a:t>
            </a:r>
            <a:endParaRPr lang="en-US" dirty="0" smtClean="0"/>
          </a:p>
          <a:p>
            <a:pPr lvl="1"/>
            <a:r>
              <a:rPr lang="en-US" dirty="0" smtClean="0"/>
              <a:t>If </a:t>
            </a:r>
            <a:r>
              <a:rPr lang="en-US" dirty="0"/>
              <a:t>you’re using Swing, </a:t>
            </a:r>
            <a:r>
              <a:rPr lang="en-US" dirty="0" smtClean="0"/>
              <a:t>we 	might </a:t>
            </a:r>
            <a:r>
              <a:rPr lang="en-US" dirty="0"/>
              <a:t>create </a:t>
            </a:r>
            <a:r>
              <a:rPr lang="en-US" dirty="0" smtClean="0"/>
              <a:t>an </a:t>
            </a:r>
            <a:r>
              <a:rPr lang="en-US" dirty="0"/>
              <a:t>Icon and ask it to load the image </a:t>
            </a:r>
            <a:r>
              <a:rPr lang="en-US" dirty="0" smtClean="0"/>
              <a:t>from </a:t>
            </a:r>
            <a:r>
              <a:rPr lang="en-US" dirty="0"/>
              <a:t>the network. </a:t>
            </a:r>
            <a:endParaRPr lang="en-US" dirty="0" smtClean="0"/>
          </a:p>
          <a:p>
            <a:pPr lvl="1"/>
            <a:r>
              <a:rPr lang="en-US" dirty="0" smtClean="0"/>
              <a:t>The </a:t>
            </a:r>
            <a:r>
              <a:rPr lang="en-US" dirty="0"/>
              <a:t>only problem </a:t>
            </a:r>
            <a:r>
              <a:rPr lang="en-US" dirty="0" smtClean="0"/>
              <a:t>is retrieving a </a:t>
            </a:r>
            <a:r>
              <a:rPr lang="en-US" dirty="0"/>
              <a:t>CD cover might take a little time, so </a:t>
            </a:r>
            <a:r>
              <a:rPr lang="en-US" dirty="0" smtClean="0"/>
              <a:t>the application </a:t>
            </a:r>
            <a:r>
              <a:rPr lang="en-US" dirty="0"/>
              <a:t>should display something </a:t>
            </a:r>
            <a:r>
              <a:rPr lang="en-US" dirty="0" smtClean="0"/>
              <a:t>while </a:t>
            </a:r>
            <a:r>
              <a:rPr lang="en-US" dirty="0"/>
              <a:t>you are waiting </a:t>
            </a:r>
            <a:r>
              <a:rPr lang="en-US" dirty="0" smtClean="0"/>
              <a:t>for </a:t>
            </a:r>
            <a:r>
              <a:rPr lang="en-US" dirty="0"/>
              <a:t>the image to load. </a:t>
            </a:r>
            <a:endParaRPr lang="en-US" dirty="0" smtClean="0"/>
          </a:p>
          <a:p>
            <a:pPr lvl="1"/>
            <a:r>
              <a:rPr lang="en-US" dirty="0" smtClean="0"/>
              <a:t>Once </a:t>
            </a:r>
            <a:r>
              <a:rPr lang="en-US" dirty="0"/>
              <a:t>the image is loaded, the </a:t>
            </a:r>
            <a:r>
              <a:rPr lang="en-US" dirty="0" smtClean="0"/>
              <a:t>message </a:t>
            </a:r>
            <a:r>
              <a:rPr lang="en-US" dirty="0"/>
              <a:t>should go away and you should see the image.</a:t>
            </a:r>
          </a:p>
          <a:p>
            <a:pPr lvl="1"/>
            <a:r>
              <a:rPr lang="en-US" dirty="0" smtClean="0"/>
              <a:t>The </a:t>
            </a:r>
            <a:r>
              <a:rPr lang="en-US" dirty="0"/>
              <a:t>virtual proxy can </a:t>
            </a:r>
            <a:r>
              <a:rPr lang="en-US" dirty="0" smtClean="0"/>
              <a:t>stand </a:t>
            </a:r>
            <a:r>
              <a:rPr lang="en-US" dirty="0"/>
              <a:t>in place </a:t>
            </a:r>
            <a:r>
              <a:rPr lang="en-US" dirty="0" smtClean="0"/>
              <a:t>of </a:t>
            </a:r>
            <a:r>
              <a:rPr lang="en-US" dirty="0"/>
              <a:t>the icon, manage the background loading, and </a:t>
            </a:r>
            <a:r>
              <a:rPr lang="en-US" dirty="0" smtClean="0"/>
              <a:t>before </a:t>
            </a:r>
            <a:r>
              <a:rPr lang="en-US" dirty="0"/>
              <a:t>the image </a:t>
            </a:r>
            <a:r>
              <a:rPr lang="en-US" dirty="0" smtClean="0"/>
              <a:t>is fully </a:t>
            </a:r>
            <a:r>
              <a:rPr lang="en-US" dirty="0"/>
              <a:t>retrieved f</a:t>
            </a:r>
            <a:r>
              <a:rPr lang="en-US" dirty="0" smtClean="0"/>
              <a:t>rom </a:t>
            </a:r>
            <a:r>
              <a:rPr lang="en-US" dirty="0"/>
              <a:t>the network, display “Loading CD cover, please wait...”.  </a:t>
            </a:r>
          </a:p>
          <a:p>
            <a:pPr lvl="1"/>
            <a:r>
              <a:rPr lang="en-US" dirty="0"/>
              <a:t>Once the image is loaded, the proxy delegates the display to the Icon.</a:t>
            </a:r>
          </a:p>
        </p:txBody>
      </p:sp>
    </p:spTree>
    <p:extLst>
      <p:ext uri="{BB962C8B-B14F-4D97-AF65-F5344CB8AC3E}">
        <p14:creationId xmlns:p14="http://schemas.microsoft.com/office/powerpoint/2010/main" val="3031968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Big Picture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smtClean="0"/>
              <a:t>Instead of </a:t>
            </a:r>
            <a:r>
              <a:rPr lang="en-US" dirty="0"/>
              <a:t>thinking </a:t>
            </a:r>
            <a:r>
              <a:rPr lang="en-US" dirty="0" smtClean="0"/>
              <a:t>of </a:t>
            </a:r>
            <a:r>
              <a:rPr lang="en-US" dirty="0"/>
              <a:t>the </a:t>
            </a:r>
            <a:r>
              <a:rPr lang="en-US" dirty="0" smtClean="0"/>
              <a:t>character behaviors </a:t>
            </a:r>
            <a:r>
              <a:rPr lang="en-US" dirty="0"/>
              <a:t>as a set of behaviors, we’ll start thinking </a:t>
            </a:r>
            <a:r>
              <a:rPr lang="en-US" dirty="0" smtClean="0"/>
              <a:t>of them </a:t>
            </a:r>
            <a:r>
              <a:rPr lang="en-US" dirty="0"/>
              <a:t>as a family of algorithms. </a:t>
            </a:r>
            <a:endParaRPr lang="en-US" dirty="0" smtClean="0"/>
          </a:p>
          <a:p>
            <a:r>
              <a:rPr lang="en-US" dirty="0" smtClean="0"/>
              <a:t>In the simulator, </a:t>
            </a:r>
            <a:r>
              <a:rPr lang="en-US" dirty="0"/>
              <a:t>the </a:t>
            </a:r>
            <a:r>
              <a:rPr lang="en-US" dirty="0" smtClean="0"/>
              <a:t>algorithms </a:t>
            </a:r>
            <a:r>
              <a:rPr lang="en-US" dirty="0"/>
              <a:t>represent things a </a:t>
            </a:r>
            <a:r>
              <a:rPr lang="en-US" dirty="0" smtClean="0"/>
              <a:t>Character would </a:t>
            </a:r>
            <a:r>
              <a:rPr lang="en-US" dirty="0"/>
              <a:t>do (</a:t>
            </a:r>
            <a:r>
              <a:rPr lang="en-US" dirty="0" smtClean="0"/>
              <a:t>different </a:t>
            </a:r>
            <a:r>
              <a:rPr lang="en-US" dirty="0"/>
              <a:t>ways </a:t>
            </a:r>
            <a:r>
              <a:rPr lang="en-US" dirty="0" smtClean="0"/>
              <a:t>of fighting), </a:t>
            </a:r>
            <a:r>
              <a:rPr lang="en-US" dirty="0"/>
              <a:t>but we could just as easily use the same techniques </a:t>
            </a:r>
            <a:r>
              <a:rPr lang="en-US" dirty="0" smtClean="0"/>
              <a:t>for other scenarios</a:t>
            </a:r>
          </a:p>
          <a:p>
            <a:pPr lvl="1"/>
            <a:r>
              <a:rPr lang="en-US" dirty="0" smtClean="0"/>
              <a:t>a </a:t>
            </a:r>
            <a:r>
              <a:rPr lang="en-US" dirty="0"/>
              <a:t>set </a:t>
            </a:r>
            <a:r>
              <a:rPr lang="en-US" dirty="0" smtClean="0"/>
              <a:t>of classes that </a:t>
            </a:r>
            <a:r>
              <a:rPr lang="en-US" dirty="0"/>
              <a:t>implement the ways to compute state sales tax by </a:t>
            </a:r>
            <a:r>
              <a:rPr lang="en-US" dirty="0" smtClean="0"/>
              <a:t>different </a:t>
            </a:r>
            <a:r>
              <a:rPr lang="en-US" dirty="0"/>
              <a:t>states. </a:t>
            </a:r>
          </a:p>
          <a:p>
            <a:r>
              <a:rPr lang="en-US" dirty="0"/>
              <a:t> When you put two classes together like </a:t>
            </a:r>
            <a:r>
              <a:rPr lang="en-US" dirty="0" smtClean="0"/>
              <a:t>we did you’re </a:t>
            </a:r>
            <a:r>
              <a:rPr lang="en-US" dirty="0"/>
              <a:t>using </a:t>
            </a:r>
            <a:r>
              <a:rPr lang="en-US" dirty="0" smtClean="0"/>
              <a:t>composition (HAS-A instead of IS-A relationship). </a:t>
            </a:r>
          </a:p>
          <a:p>
            <a:pPr lvl="1"/>
            <a:r>
              <a:rPr lang="en-US" dirty="0" smtClean="0"/>
              <a:t>Instead of </a:t>
            </a:r>
            <a:r>
              <a:rPr lang="en-US" dirty="0"/>
              <a:t>inheriting their behavior, the </a:t>
            </a:r>
            <a:r>
              <a:rPr lang="en-US" dirty="0" smtClean="0"/>
              <a:t>characters </a:t>
            </a:r>
            <a:r>
              <a:rPr lang="en-US" dirty="0"/>
              <a:t>get their behavior by being </a:t>
            </a:r>
            <a:r>
              <a:rPr lang="en-US" dirty="0" smtClean="0"/>
              <a:t>composed </a:t>
            </a:r>
            <a:r>
              <a:rPr lang="en-US" dirty="0"/>
              <a:t>with the right </a:t>
            </a:r>
            <a:r>
              <a:rPr lang="en-US" dirty="0" smtClean="0"/>
              <a:t> behavior </a:t>
            </a:r>
            <a:r>
              <a:rPr lang="en-US" dirty="0"/>
              <a:t>object. </a:t>
            </a:r>
            <a:endParaRPr lang="en-US" dirty="0" smtClean="0"/>
          </a:p>
          <a:p>
            <a:r>
              <a:rPr lang="en-US" b="1" dirty="0">
                <a:solidFill>
                  <a:srgbClr val="FF0000"/>
                </a:solidFill>
              </a:rPr>
              <a:t>Design </a:t>
            </a:r>
            <a:r>
              <a:rPr lang="en-US" b="1" dirty="0" smtClean="0">
                <a:solidFill>
                  <a:srgbClr val="FF0000"/>
                </a:solidFill>
              </a:rPr>
              <a:t>Principle</a:t>
            </a:r>
            <a:br>
              <a:rPr lang="en-US" b="1" dirty="0" smtClean="0">
                <a:solidFill>
                  <a:srgbClr val="FF0000"/>
                </a:solidFill>
              </a:rPr>
            </a:br>
            <a:r>
              <a:rPr lang="en-US" b="1" dirty="0" smtClean="0">
                <a:solidFill>
                  <a:srgbClr val="FF0000"/>
                </a:solidFill>
              </a:rPr>
              <a:t>Favor </a:t>
            </a:r>
            <a:r>
              <a:rPr lang="en-US" b="1" dirty="0">
                <a:solidFill>
                  <a:srgbClr val="FF0000"/>
                </a:solidFill>
              </a:rPr>
              <a:t>composition over inheritance.</a:t>
            </a:r>
          </a:p>
        </p:txBody>
      </p:sp>
    </p:spTree>
    <p:extLst>
      <p:ext uri="{BB962C8B-B14F-4D97-AF65-F5344CB8AC3E}">
        <p14:creationId xmlns:p14="http://schemas.microsoft.com/office/powerpoint/2010/main" val="2517802604"/>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Using the Java API’s Proxy to create </a:t>
            </a:r>
            <a:br>
              <a:rPr lang="en-US" dirty="0"/>
            </a:br>
            <a:r>
              <a:rPr lang="en-US" dirty="0"/>
              <a:t>a protection proxy</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777752"/>
          </a:xfrm>
        </p:spPr>
        <p:txBody>
          <a:bodyPr>
            <a:normAutofit fontScale="92500" lnSpcReduction="20000"/>
          </a:bodyPr>
          <a:lstStyle/>
          <a:p>
            <a:r>
              <a:rPr lang="en-US" dirty="0"/>
              <a:t>Java’s got its own proxy support right in the </a:t>
            </a:r>
            <a:r>
              <a:rPr lang="en-US" dirty="0" err="1" smtClean="0"/>
              <a:t>java.lang.reflect</a:t>
            </a:r>
            <a:r>
              <a:rPr lang="en-US" dirty="0" smtClean="0"/>
              <a:t> </a:t>
            </a:r>
            <a:r>
              <a:rPr lang="en-US" dirty="0"/>
              <a:t>package. </a:t>
            </a:r>
            <a:endParaRPr lang="en-US" dirty="0" smtClean="0"/>
          </a:p>
          <a:p>
            <a:pPr lvl="1"/>
            <a:r>
              <a:rPr lang="en-US" dirty="0" smtClean="0"/>
              <a:t>With </a:t>
            </a:r>
            <a:r>
              <a:rPr lang="en-US" dirty="0"/>
              <a:t>this package, </a:t>
            </a:r>
            <a:r>
              <a:rPr lang="en-US" dirty="0" smtClean="0"/>
              <a:t>Java </a:t>
            </a:r>
            <a:r>
              <a:rPr lang="en-US" dirty="0"/>
              <a:t>lets you create a proxy class on the fly that implements one or more </a:t>
            </a:r>
            <a:r>
              <a:rPr lang="en-US" dirty="0" smtClean="0"/>
              <a:t>interfaces </a:t>
            </a:r>
            <a:r>
              <a:rPr lang="en-US" dirty="0"/>
              <a:t>and </a:t>
            </a:r>
            <a:r>
              <a:rPr lang="en-US" dirty="0" smtClean="0"/>
              <a:t>forwards </a:t>
            </a:r>
            <a:r>
              <a:rPr lang="en-US" dirty="0"/>
              <a:t>method invocations to a class that you </a:t>
            </a:r>
            <a:r>
              <a:rPr lang="en-US" dirty="0" smtClean="0"/>
              <a:t>specify.</a:t>
            </a:r>
          </a:p>
          <a:p>
            <a:pPr lvl="1"/>
            <a:r>
              <a:rPr lang="en-US" dirty="0" smtClean="0"/>
              <a:t>Because </a:t>
            </a:r>
            <a:r>
              <a:rPr lang="en-US" dirty="0"/>
              <a:t>the actual proxy class is </a:t>
            </a:r>
            <a:r>
              <a:rPr lang="en-US" dirty="0" smtClean="0"/>
              <a:t>created </a:t>
            </a:r>
            <a:r>
              <a:rPr lang="en-US" dirty="0"/>
              <a:t>at runtime, we </a:t>
            </a:r>
            <a:r>
              <a:rPr lang="en-US" dirty="0" smtClean="0"/>
              <a:t>refer </a:t>
            </a:r>
            <a:r>
              <a:rPr lang="en-US" dirty="0"/>
              <a:t>to this Java technology as a dynamic proxy</a:t>
            </a:r>
            <a:r>
              <a:rPr lang="en-US" dirty="0" smtClean="0"/>
              <a:t>.</a:t>
            </a:r>
            <a:endParaRPr lang="en-US" dirty="0"/>
          </a:p>
        </p:txBody>
      </p:sp>
      <p:pic>
        <p:nvPicPr>
          <p:cNvPr id="6" name="Picture 2" descr="https://encrypted-tbn3.gstatic.com/images?q=tbn:ANd9GcSrYbiuqipcyYspeojq5MTlWyEtvOWcoQhpHQMlN6dXEB75DNhJ">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924944"/>
            <a:ext cx="4542442" cy="2952930"/>
          </a:xfrm>
          <a:prstGeom prst="rect">
            <a:avLst/>
          </a:prstGeom>
          <a:noFill/>
          <a:extLst>
            <a:ext uri="{909E8E84-426E-40DD-AFC4-6F175D3DCCD1}">
              <a14:hiddenFill xmlns:a14="http://schemas.microsoft.com/office/drawing/2010/main">
                <a:solidFill>
                  <a:srgbClr val="FFFFFF"/>
                </a:solidFill>
              </a14:hiddenFill>
            </a:ext>
          </a:extLst>
        </p:spPr>
      </p:pic>
      <p:sp>
        <p:nvSpPr>
          <p:cNvPr id="7" name="Rettangolo 6"/>
          <p:cNvSpPr/>
          <p:nvPr/>
        </p:nvSpPr>
        <p:spPr>
          <a:xfrm>
            <a:off x="6444208" y="3800902"/>
            <a:ext cx="2448272" cy="646331"/>
          </a:xfrm>
          <a:prstGeom prst="rect">
            <a:avLst/>
          </a:prstGeom>
        </p:spPr>
        <p:txBody>
          <a:bodyPr wrap="square">
            <a:spAutoFit/>
          </a:bodyPr>
          <a:lstStyle/>
          <a:p>
            <a:r>
              <a:rPr lang="en-US" dirty="0"/>
              <a:t>The Proxy now consists </a:t>
            </a:r>
          </a:p>
          <a:p>
            <a:r>
              <a:rPr lang="en-US" dirty="0"/>
              <a:t>of two </a:t>
            </a:r>
            <a:r>
              <a:rPr lang="en-US" dirty="0" smtClean="0"/>
              <a:t>classes</a:t>
            </a:r>
            <a:endParaRPr lang="en-US" dirty="0"/>
          </a:p>
        </p:txBody>
      </p:sp>
      <p:sp>
        <p:nvSpPr>
          <p:cNvPr id="8" name="Rettangolo 7"/>
          <p:cNvSpPr/>
          <p:nvPr/>
        </p:nvSpPr>
        <p:spPr>
          <a:xfrm>
            <a:off x="467544" y="3933056"/>
            <a:ext cx="2016224" cy="1477328"/>
          </a:xfrm>
          <a:prstGeom prst="rect">
            <a:avLst/>
          </a:prstGeom>
        </p:spPr>
        <p:txBody>
          <a:bodyPr wrap="square">
            <a:spAutoFit/>
          </a:bodyPr>
          <a:lstStyle/>
          <a:p>
            <a:r>
              <a:rPr lang="en-US" dirty="0"/>
              <a:t>The Proxy is generated by Java and implements the entire Subject interface.</a:t>
            </a:r>
          </a:p>
        </p:txBody>
      </p:sp>
      <p:sp>
        <p:nvSpPr>
          <p:cNvPr id="9" name="Rettangolo 8"/>
          <p:cNvSpPr/>
          <p:nvPr/>
        </p:nvSpPr>
        <p:spPr>
          <a:xfrm>
            <a:off x="2200810" y="5822384"/>
            <a:ext cx="6943190" cy="923330"/>
          </a:xfrm>
          <a:prstGeom prst="rect">
            <a:avLst/>
          </a:prstGeom>
        </p:spPr>
        <p:txBody>
          <a:bodyPr wrap="square">
            <a:spAutoFit/>
          </a:bodyPr>
          <a:lstStyle/>
          <a:p>
            <a:r>
              <a:rPr lang="en-US" dirty="0"/>
              <a:t>You supply the </a:t>
            </a:r>
            <a:r>
              <a:rPr lang="en-US" dirty="0" err="1"/>
              <a:t>InvocationHandler</a:t>
            </a:r>
            <a:r>
              <a:rPr lang="en-US" dirty="0"/>
              <a:t>, which gets passed </a:t>
            </a:r>
            <a:r>
              <a:rPr lang="en-US" dirty="0" smtClean="0"/>
              <a:t>all </a:t>
            </a:r>
            <a:r>
              <a:rPr lang="en-US" dirty="0"/>
              <a:t>method calls that are invoked on the Proxy.  </a:t>
            </a:r>
            <a:r>
              <a:rPr lang="en-US" dirty="0" smtClean="0"/>
              <a:t>The </a:t>
            </a:r>
            <a:r>
              <a:rPr lang="en-US" dirty="0" err="1"/>
              <a:t>InvocationHandler</a:t>
            </a:r>
            <a:r>
              <a:rPr lang="en-US" dirty="0"/>
              <a:t> controls access to the </a:t>
            </a:r>
            <a:r>
              <a:rPr lang="en-US" dirty="0" smtClean="0"/>
              <a:t>methods </a:t>
            </a:r>
            <a:r>
              <a:rPr lang="en-US" dirty="0"/>
              <a:t>of the </a:t>
            </a:r>
            <a:r>
              <a:rPr lang="en-US" dirty="0" err="1"/>
              <a:t>RealSubject</a:t>
            </a:r>
            <a:r>
              <a:rPr lang="en-US" dirty="0"/>
              <a:t>.</a:t>
            </a:r>
          </a:p>
        </p:txBody>
      </p:sp>
    </p:spTree>
    <p:extLst>
      <p:ext uri="{BB962C8B-B14F-4D97-AF65-F5344CB8AC3E}">
        <p14:creationId xmlns:p14="http://schemas.microsoft.com/office/powerpoint/2010/main" val="168910303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Using the Java API’s Proxy to create </a:t>
            </a:r>
            <a:br>
              <a:rPr lang="en-US" dirty="0"/>
            </a:br>
            <a:r>
              <a:rPr lang="en-US" dirty="0"/>
              <a:t>a protection </a:t>
            </a:r>
            <a:r>
              <a:rPr lang="en-US" dirty="0" smtClean="0"/>
              <a:t>proxy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2857872"/>
          </a:xfrm>
        </p:spPr>
        <p:txBody>
          <a:bodyPr>
            <a:normAutofit/>
          </a:bodyPr>
          <a:lstStyle/>
          <a:p>
            <a:r>
              <a:rPr lang="en-US" dirty="0"/>
              <a:t>Java creates the Proxy class for you, you need a way to tell the Proxy class what to do. </a:t>
            </a:r>
          </a:p>
          <a:p>
            <a:pPr lvl="1"/>
            <a:r>
              <a:rPr lang="en-US" dirty="0"/>
              <a:t>You can’t put that code into the Proxy class like we did before, because you’re not implementing one directly. </a:t>
            </a:r>
          </a:p>
          <a:p>
            <a:pPr lvl="1"/>
            <a:r>
              <a:rPr lang="en-US" dirty="0" smtClean="0"/>
              <a:t>The </a:t>
            </a:r>
            <a:r>
              <a:rPr lang="en-US" dirty="0"/>
              <a:t>job </a:t>
            </a:r>
            <a:r>
              <a:rPr lang="en-US" dirty="0" smtClean="0"/>
              <a:t>of </a:t>
            </a:r>
            <a:r>
              <a:rPr lang="en-US" dirty="0"/>
              <a:t>the </a:t>
            </a:r>
            <a:r>
              <a:rPr lang="en-US" dirty="0" err="1"/>
              <a:t>InvocationHandler</a:t>
            </a:r>
            <a:r>
              <a:rPr lang="en-US" dirty="0"/>
              <a:t> is to respond </a:t>
            </a:r>
            <a:r>
              <a:rPr lang="en-US" dirty="0" smtClean="0"/>
              <a:t>to </a:t>
            </a:r>
            <a:r>
              <a:rPr lang="en-US" dirty="0"/>
              <a:t>any method calls on the proxy. </a:t>
            </a:r>
            <a:endParaRPr lang="en-US" dirty="0" smtClean="0"/>
          </a:p>
          <a:p>
            <a:pPr lvl="2"/>
            <a:r>
              <a:rPr lang="en-US" dirty="0" smtClean="0"/>
              <a:t>Think of the </a:t>
            </a:r>
            <a:r>
              <a:rPr lang="en-US" dirty="0" err="1"/>
              <a:t>InvocationHandler</a:t>
            </a:r>
            <a:r>
              <a:rPr lang="en-US" dirty="0"/>
              <a:t> as the object the Proxy </a:t>
            </a:r>
            <a:r>
              <a:rPr lang="en-US" dirty="0" smtClean="0"/>
              <a:t>asks </a:t>
            </a:r>
            <a:r>
              <a:rPr lang="en-US" dirty="0"/>
              <a:t>to do all the real work </a:t>
            </a:r>
            <a:r>
              <a:rPr lang="en-US" dirty="0" smtClean="0"/>
              <a:t>after </a:t>
            </a:r>
            <a:r>
              <a:rPr lang="en-US" dirty="0"/>
              <a:t>it’s received the method calls.</a:t>
            </a:r>
          </a:p>
          <a:p>
            <a:pPr marL="274320" lvl="1" indent="0">
              <a:buNone/>
            </a:pPr>
            <a:endParaRPr lang="en-US" dirty="0"/>
          </a:p>
        </p:txBody>
      </p:sp>
    </p:spTree>
    <p:extLst>
      <p:ext uri="{BB962C8B-B14F-4D97-AF65-F5344CB8AC3E}">
        <p14:creationId xmlns:p14="http://schemas.microsoft.com/office/powerpoint/2010/main" val="211332451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Example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625624"/>
          </a:xfrm>
        </p:spPr>
        <p:txBody>
          <a:bodyPr/>
          <a:lstStyle/>
          <a:p>
            <a:r>
              <a:rPr lang="en-US" dirty="0" smtClean="0"/>
              <a:t>We want to create an application for rating the professors	</a:t>
            </a:r>
            <a:endParaRPr lang="en-US" dirty="0"/>
          </a:p>
        </p:txBody>
      </p:sp>
      <p:sp>
        <p:nvSpPr>
          <p:cNvPr id="6" name="Rettangolo 5"/>
          <p:cNvSpPr/>
          <p:nvPr/>
        </p:nvSpPr>
        <p:spPr>
          <a:xfrm>
            <a:off x="4860032" y="2060848"/>
            <a:ext cx="4104456" cy="2893100"/>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interface </a:t>
            </a:r>
            <a:r>
              <a:rPr lang="en-US" sz="1400" dirty="0" err="1" smtClean="0">
                <a:latin typeface="Courier New" panose="02070309020205020404" pitchFamily="49" charset="0"/>
                <a:cs typeface="Courier New" panose="02070309020205020404" pitchFamily="49" charset="0"/>
              </a:rPr>
              <a:t>ProfessorBean</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getName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getGender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String </a:t>
            </a:r>
            <a:r>
              <a:rPr lang="en-US" sz="1400" dirty="0" err="1" smtClean="0">
                <a:latin typeface="Courier New" panose="02070309020205020404" pitchFamily="49" charset="0"/>
                <a:cs typeface="Courier New" panose="02070309020205020404" pitchFamily="49" charset="0"/>
              </a:rPr>
              <a:t>getTopic</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getRating</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setName</a:t>
            </a:r>
            <a:r>
              <a:rPr lang="en-US" sz="1400" dirty="0">
                <a:latin typeface="Courier New" panose="02070309020205020404" pitchFamily="49" charset="0"/>
                <a:cs typeface="Courier New" panose="02070309020205020404" pitchFamily="49" charset="0"/>
              </a:rPr>
              <a:t>(String name);</a:t>
            </a:r>
          </a:p>
          <a:p>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setGender</a:t>
            </a:r>
            <a:r>
              <a:rPr lang="en-US" sz="1400" dirty="0">
                <a:latin typeface="Courier New" panose="02070309020205020404" pitchFamily="49" charset="0"/>
                <a:cs typeface="Courier New" panose="02070309020205020404" pitchFamily="49" charset="0"/>
              </a:rPr>
              <a:t>(String gender);</a:t>
            </a:r>
          </a:p>
          <a:p>
            <a:r>
              <a:rPr lang="en-US" sz="1400" dirty="0">
                <a:latin typeface="Courier New" panose="02070309020205020404" pitchFamily="49" charset="0"/>
                <a:cs typeface="Courier New" panose="02070309020205020404" pitchFamily="49" charset="0"/>
              </a:rPr>
              <a:t>    void </a:t>
            </a:r>
            <a:r>
              <a:rPr lang="en-US" sz="1400" dirty="0" err="1" smtClean="0">
                <a:latin typeface="Courier New" panose="02070309020205020404" pitchFamily="49" charset="0"/>
                <a:cs typeface="Courier New" panose="02070309020205020404" pitchFamily="49" charset="0"/>
              </a:rPr>
              <a:t>setTopic</a:t>
            </a:r>
            <a:r>
              <a:rPr lang="en-US" sz="1400" dirty="0" smtClean="0">
                <a:latin typeface="Courier New" panose="02070309020205020404" pitchFamily="49" charset="0"/>
                <a:cs typeface="Courier New" panose="02070309020205020404" pitchFamily="49" charset="0"/>
              </a:rPr>
              <a:t>(String </a:t>
            </a:r>
            <a:r>
              <a:rPr lang="en-US" sz="1400" dirty="0">
                <a:latin typeface="Courier New" panose="02070309020205020404" pitchFamily="49" charset="0"/>
                <a:cs typeface="Courier New" panose="02070309020205020404" pitchFamily="49" charset="0"/>
              </a:rPr>
              <a:t>interests);</a:t>
            </a:r>
          </a:p>
          <a:p>
            <a:r>
              <a:rPr lang="en-US" sz="1400" dirty="0">
                <a:latin typeface="Courier New" panose="02070309020205020404" pitchFamily="49" charset="0"/>
                <a:cs typeface="Courier New" panose="02070309020205020404" pitchFamily="49" charset="0"/>
              </a:rPr>
              <a:t>    void </a:t>
            </a:r>
            <a:r>
              <a:rPr lang="en-US" sz="1400" dirty="0" err="1" smtClean="0">
                <a:latin typeface="Courier New" panose="02070309020205020404" pitchFamily="49" charset="0"/>
                <a:cs typeface="Courier New" panose="02070309020205020404" pitchFamily="49" charset="0"/>
              </a:rPr>
              <a:t>setRating</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rating);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Rettangolo 6"/>
          <p:cNvSpPr/>
          <p:nvPr/>
        </p:nvSpPr>
        <p:spPr>
          <a:xfrm>
            <a:off x="467544" y="1628800"/>
            <a:ext cx="6390456" cy="5262979"/>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smtClean="0">
                <a:latin typeface="Courier New" panose="02070309020205020404" pitchFamily="49" charset="0"/>
                <a:cs typeface="Courier New" panose="02070309020205020404" pitchFamily="49" charset="0"/>
              </a:rPr>
              <a:t>ProfessorBeanImpl</a:t>
            </a:r>
            <a:r>
              <a:rPr lang="en-US" sz="1400" dirty="0" smtClean="0">
                <a:latin typeface="Courier New" panose="02070309020205020404" pitchFamily="49" charset="0"/>
                <a:cs typeface="Courier New" panose="02070309020205020404" pitchFamily="49" charset="0"/>
              </a:rPr>
              <a:t> implements </a:t>
            </a:r>
            <a:r>
              <a:rPr lang="en-US" sz="1400" dirty="0" err="1">
                <a:latin typeface="Courier New" panose="02070309020205020404" pitchFamily="49" charset="0"/>
                <a:cs typeface="Courier New" panose="02070309020205020404" pitchFamily="49" charset="0"/>
              </a:rPr>
              <a:t>ProfessorBean</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String name;</a:t>
            </a:r>
          </a:p>
          <a:p>
            <a:r>
              <a:rPr lang="en-US" sz="1400" dirty="0">
                <a:latin typeface="Courier New" panose="02070309020205020404" pitchFamily="49" charset="0"/>
                <a:cs typeface="Courier New" panose="02070309020205020404" pitchFamily="49" charset="0"/>
              </a:rPr>
              <a:t>    String gender;</a:t>
            </a:r>
          </a:p>
          <a:p>
            <a:r>
              <a:rPr lang="en-US" sz="1400" dirty="0">
                <a:latin typeface="Courier New" panose="02070309020205020404" pitchFamily="49" charset="0"/>
                <a:cs typeface="Courier New" panose="02070309020205020404" pitchFamily="49" charset="0"/>
              </a:rPr>
              <a:t>    String t</a:t>
            </a:r>
            <a:r>
              <a:rPr lang="en-US" sz="1400" dirty="0" smtClean="0">
                <a:latin typeface="Courier New" panose="02070309020205020404" pitchFamily="49" charset="0"/>
                <a:cs typeface="Courier New" panose="02070309020205020404" pitchFamily="49" charset="0"/>
              </a:rPr>
              <a:t>opic;</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rating;</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ratingCount</a:t>
            </a:r>
            <a:r>
              <a:rPr lang="en-US" sz="1400" dirty="0">
                <a:latin typeface="Courier New" panose="02070309020205020404" pitchFamily="49" charset="0"/>
                <a:cs typeface="Courier New" panose="02070309020205020404" pitchFamily="49" charset="0"/>
              </a:rPr>
              <a:t> = 0</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getName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name;    </a:t>
            </a:r>
          </a:p>
          <a:p>
            <a:r>
              <a:rPr lang="en-US" sz="1400" dirty="0">
                <a:latin typeface="Courier New" panose="02070309020205020404" pitchFamily="49" charset="0"/>
                <a:cs typeface="Courier New" panose="02070309020205020404" pitchFamily="49" charset="0"/>
              </a:rPr>
              <a:t>    } </a:t>
            </a: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rating()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ratingCount</a:t>
            </a:r>
            <a:r>
              <a:rPr lang="en-US" sz="1400" dirty="0">
                <a:latin typeface="Courier New" panose="02070309020205020404" pitchFamily="49" charset="0"/>
                <a:cs typeface="Courier New" panose="02070309020205020404" pitchFamily="49" charset="0"/>
              </a:rPr>
              <a:t> == 0) return 0;</a:t>
            </a:r>
          </a:p>
          <a:p>
            <a:r>
              <a:rPr lang="en-US" sz="1400" dirty="0">
                <a:latin typeface="Courier New" panose="02070309020205020404" pitchFamily="49" charset="0"/>
                <a:cs typeface="Courier New" panose="02070309020205020404" pitchFamily="49" charset="0"/>
              </a:rPr>
              <a:t>        return (rating/</a:t>
            </a:r>
            <a:r>
              <a:rPr lang="en-US" sz="1400" dirty="0" err="1">
                <a:latin typeface="Courier New" panose="02070309020205020404" pitchFamily="49" charset="0"/>
                <a:cs typeface="Courier New" panose="02070309020205020404" pitchFamily="49" charset="0"/>
              </a:rPr>
              <a:t>ratingCount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setName</a:t>
            </a:r>
            <a:r>
              <a:rPr lang="en-US" sz="1400" dirty="0">
                <a:latin typeface="Courier New" panose="02070309020205020404" pitchFamily="49" charset="0"/>
                <a:cs typeface="Courier New" panose="02070309020205020404" pitchFamily="49" charset="0"/>
              </a:rPr>
              <a:t>(String name) {</a:t>
            </a:r>
          </a:p>
          <a:p>
            <a:r>
              <a:rPr lang="en-US" sz="1400" dirty="0">
                <a:latin typeface="Courier New" panose="02070309020205020404" pitchFamily="49" charset="0"/>
                <a:cs typeface="Courier New" panose="02070309020205020404" pitchFamily="49" charset="0"/>
              </a:rPr>
              <a:t>        this.name = name;</a:t>
            </a: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public </a:t>
            </a:r>
            <a:r>
              <a:rPr lang="en-US" sz="1400" dirty="0">
                <a:latin typeface="Courier New" panose="02070309020205020404" pitchFamily="49" charset="0"/>
                <a:cs typeface="Courier New" panose="02070309020205020404" pitchFamily="49" charset="0"/>
              </a:rPr>
              <a:t>void </a:t>
            </a:r>
            <a:r>
              <a:rPr lang="en-US" sz="1400" dirty="0" err="1" smtClean="0">
                <a:latin typeface="Courier New" panose="02070309020205020404" pitchFamily="49" charset="0"/>
                <a:cs typeface="Courier New" panose="02070309020205020404" pitchFamily="49" charset="0"/>
              </a:rPr>
              <a:t>setRating</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rating)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this.rating</a:t>
            </a:r>
            <a:r>
              <a:rPr lang="en-US" sz="1400" dirty="0">
                <a:latin typeface="Courier New" panose="02070309020205020404" pitchFamily="49" charset="0"/>
                <a:cs typeface="Courier New" panose="02070309020205020404" pitchFamily="49" charset="0"/>
              </a:rPr>
              <a:t> += rating;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ratingCount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8" name="CasellaDiTesto 7"/>
          <p:cNvSpPr txBox="1"/>
          <p:nvPr/>
        </p:nvSpPr>
        <p:spPr>
          <a:xfrm>
            <a:off x="6300192" y="5445224"/>
            <a:ext cx="2520280" cy="646331"/>
          </a:xfrm>
          <a:prstGeom prst="rect">
            <a:avLst/>
          </a:prstGeom>
          <a:noFill/>
        </p:spPr>
        <p:txBody>
          <a:bodyPr wrap="square" rtlCol="0">
            <a:spAutoFit/>
          </a:bodyPr>
          <a:lstStyle/>
          <a:p>
            <a:r>
              <a:rPr lang="en-US" dirty="0" smtClean="0"/>
              <a:t>Some setters and getters</a:t>
            </a:r>
            <a:br>
              <a:rPr lang="en-US" dirty="0" smtClean="0"/>
            </a:br>
            <a:r>
              <a:rPr lang="en-US" dirty="0" smtClean="0"/>
              <a:t>are not reported</a:t>
            </a:r>
            <a:endParaRPr lang="en-US" dirty="0"/>
          </a:p>
        </p:txBody>
      </p:sp>
    </p:spTree>
    <p:extLst>
      <p:ext uri="{BB962C8B-B14F-4D97-AF65-F5344CB8AC3E}">
        <p14:creationId xmlns:p14="http://schemas.microsoft.com/office/powerpoint/2010/main" val="40627509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Keeping the software protected</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92500" lnSpcReduction="20000"/>
          </a:bodyPr>
          <a:lstStyle/>
          <a:p>
            <a:r>
              <a:rPr lang="en-US" dirty="0" smtClean="0"/>
              <a:t>You </a:t>
            </a:r>
            <a:r>
              <a:rPr lang="en-US" dirty="0"/>
              <a:t>shouldn’t be able to vote </a:t>
            </a:r>
            <a:r>
              <a:rPr lang="en-US" dirty="0" err="1" smtClean="0"/>
              <a:t>f</a:t>
            </a:r>
            <a:r>
              <a:rPr lang="en-US" dirty="0" err="1"/>
              <a:t>or</a:t>
            </a:r>
            <a:r>
              <a:rPr lang="en-US" dirty="0"/>
              <a:t> </a:t>
            </a:r>
            <a:r>
              <a:rPr lang="en-US" dirty="0" err="1"/>
              <a:t>yoursel</a:t>
            </a:r>
            <a:r>
              <a:rPr lang="en-US" dirty="0"/>
              <a:t> or to </a:t>
            </a:r>
            <a:r>
              <a:rPr lang="en-US" dirty="0" smtClean="0"/>
              <a:t>change </a:t>
            </a:r>
            <a:r>
              <a:rPr lang="en-US" dirty="0"/>
              <a:t>another customer’s data. </a:t>
            </a:r>
            <a:endParaRPr lang="en-US" dirty="0" smtClean="0"/>
          </a:p>
          <a:p>
            <a:pPr lvl="1"/>
            <a:r>
              <a:rPr lang="en-US" dirty="0" smtClean="0"/>
              <a:t>The </a:t>
            </a:r>
            <a:r>
              <a:rPr lang="en-US" dirty="0"/>
              <a:t>way our </a:t>
            </a:r>
            <a:r>
              <a:rPr lang="en-US" dirty="0" err="1"/>
              <a:t>PersonBean</a:t>
            </a:r>
            <a:r>
              <a:rPr lang="en-US" dirty="0"/>
              <a:t> is </a:t>
            </a:r>
            <a:r>
              <a:rPr lang="en-US" dirty="0" smtClean="0"/>
              <a:t>defined</a:t>
            </a:r>
            <a:r>
              <a:rPr lang="en-US" dirty="0"/>
              <a:t>, </a:t>
            </a:r>
            <a:r>
              <a:rPr lang="en-US" dirty="0" smtClean="0"/>
              <a:t>any </a:t>
            </a:r>
            <a:r>
              <a:rPr lang="en-US" dirty="0"/>
              <a:t>client can call any </a:t>
            </a:r>
            <a:r>
              <a:rPr lang="en-US" dirty="0" smtClean="0"/>
              <a:t>of </a:t>
            </a:r>
            <a:r>
              <a:rPr lang="en-US" dirty="0"/>
              <a:t>the methods.</a:t>
            </a:r>
          </a:p>
          <a:p>
            <a:r>
              <a:rPr lang="en-US" dirty="0"/>
              <a:t>This is a </a:t>
            </a:r>
            <a:r>
              <a:rPr lang="en-US" dirty="0" smtClean="0"/>
              <a:t>perfect </a:t>
            </a:r>
            <a:r>
              <a:rPr lang="en-US" dirty="0"/>
              <a:t>example </a:t>
            </a:r>
            <a:r>
              <a:rPr lang="en-US" dirty="0" smtClean="0"/>
              <a:t>of </a:t>
            </a:r>
            <a:r>
              <a:rPr lang="en-US" dirty="0"/>
              <a:t>where we might be able to use a </a:t>
            </a:r>
            <a:r>
              <a:rPr lang="en-US" dirty="0" smtClean="0"/>
              <a:t>Protection </a:t>
            </a:r>
            <a:r>
              <a:rPr lang="en-US" dirty="0"/>
              <a:t>Proxy. </a:t>
            </a:r>
            <a:endParaRPr lang="en-US" dirty="0" smtClean="0"/>
          </a:p>
          <a:p>
            <a:pPr lvl="1"/>
            <a:r>
              <a:rPr lang="en-US" dirty="0" smtClean="0"/>
              <a:t>What’s </a:t>
            </a:r>
            <a:r>
              <a:rPr lang="en-US" dirty="0"/>
              <a:t>a Protection Proxy? It’s a proxy that controls </a:t>
            </a:r>
            <a:r>
              <a:rPr lang="en-US" dirty="0" smtClean="0"/>
              <a:t>access </a:t>
            </a:r>
            <a:r>
              <a:rPr lang="en-US" dirty="0"/>
              <a:t>to an object based on access rights. </a:t>
            </a:r>
            <a:endParaRPr lang="en-US" dirty="0" smtClean="0"/>
          </a:p>
          <a:p>
            <a:pPr lvl="1"/>
            <a:r>
              <a:rPr lang="en-US" dirty="0" smtClean="0"/>
              <a:t>For </a:t>
            </a:r>
            <a:r>
              <a:rPr lang="en-US" dirty="0"/>
              <a:t>instance, </a:t>
            </a:r>
            <a:r>
              <a:rPr lang="en-US" dirty="0" smtClean="0"/>
              <a:t>if </a:t>
            </a:r>
            <a:r>
              <a:rPr lang="en-US" dirty="0"/>
              <a:t>we had an </a:t>
            </a:r>
            <a:r>
              <a:rPr lang="en-US" dirty="0" smtClean="0"/>
              <a:t>employee </a:t>
            </a:r>
            <a:r>
              <a:rPr lang="en-US" dirty="0"/>
              <a:t>object, a Protection Proxy might allow the employee to call </a:t>
            </a:r>
            <a:r>
              <a:rPr lang="en-US" dirty="0" smtClean="0"/>
              <a:t>certain </a:t>
            </a:r>
            <a:r>
              <a:rPr lang="en-US" dirty="0"/>
              <a:t>methods on the object, a manager to call additional methods </a:t>
            </a:r>
            <a:r>
              <a:rPr lang="en-US" dirty="0" smtClean="0"/>
              <a:t>(</a:t>
            </a:r>
            <a:r>
              <a:rPr lang="en-US" dirty="0"/>
              <a:t>like </a:t>
            </a:r>
            <a:r>
              <a:rPr lang="en-US" dirty="0" err="1"/>
              <a:t>setSalary</a:t>
            </a:r>
            <a:r>
              <a:rPr lang="en-US" dirty="0"/>
              <a:t>()), and a human resources employee to call any method </a:t>
            </a:r>
            <a:r>
              <a:rPr lang="en-US" dirty="0" smtClean="0"/>
              <a:t>on </a:t>
            </a:r>
            <a:r>
              <a:rPr lang="en-US" dirty="0"/>
              <a:t>the object.</a:t>
            </a:r>
          </a:p>
          <a:p>
            <a:pPr lvl="1"/>
            <a:r>
              <a:rPr lang="en-US" dirty="0"/>
              <a:t>In our </a:t>
            </a:r>
            <a:r>
              <a:rPr lang="en-US" dirty="0" smtClean="0"/>
              <a:t>service </a:t>
            </a:r>
          </a:p>
          <a:p>
            <a:pPr lvl="2"/>
            <a:r>
              <a:rPr lang="en-US" dirty="0" smtClean="0"/>
              <a:t>we </a:t>
            </a:r>
            <a:r>
              <a:rPr lang="en-US" dirty="0"/>
              <a:t>want to make sure that a customer can set </a:t>
            </a:r>
            <a:r>
              <a:rPr lang="en-US" dirty="0" smtClean="0"/>
              <a:t>his </a:t>
            </a:r>
            <a:r>
              <a:rPr lang="en-US" dirty="0"/>
              <a:t>own </a:t>
            </a:r>
            <a:r>
              <a:rPr lang="en-US" dirty="0" smtClean="0"/>
              <a:t>information </a:t>
            </a:r>
            <a:r>
              <a:rPr lang="en-US" dirty="0"/>
              <a:t>while preventing others </a:t>
            </a:r>
            <a:r>
              <a:rPr lang="en-US" dirty="0" smtClean="0"/>
              <a:t>from </a:t>
            </a:r>
            <a:r>
              <a:rPr lang="en-US" dirty="0"/>
              <a:t>altering it. </a:t>
            </a:r>
            <a:endParaRPr lang="en-US" dirty="0" smtClean="0"/>
          </a:p>
          <a:p>
            <a:pPr lvl="2"/>
            <a:r>
              <a:rPr lang="en-US" dirty="0" smtClean="0"/>
              <a:t>we want </a:t>
            </a:r>
            <a:r>
              <a:rPr lang="en-US" dirty="0"/>
              <a:t>to allow just the opposite with the </a:t>
            </a:r>
            <a:r>
              <a:rPr lang="en-US" dirty="0" smtClean="0"/>
              <a:t>ratings</a:t>
            </a:r>
            <a:r>
              <a:rPr lang="en-US" dirty="0"/>
              <a:t>: we </a:t>
            </a:r>
            <a:r>
              <a:rPr lang="en-US" dirty="0" smtClean="0"/>
              <a:t>want </a:t>
            </a:r>
            <a:r>
              <a:rPr lang="en-US" dirty="0"/>
              <a:t>the other customers to be able to set the rating, but not that </a:t>
            </a:r>
            <a:r>
              <a:rPr lang="en-US" dirty="0" smtClean="0"/>
              <a:t>particular </a:t>
            </a:r>
            <a:r>
              <a:rPr lang="en-US" dirty="0"/>
              <a:t>customer. </a:t>
            </a:r>
          </a:p>
        </p:txBody>
      </p:sp>
    </p:spTree>
    <p:extLst>
      <p:ext uri="{BB962C8B-B14F-4D97-AF65-F5344CB8AC3E}">
        <p14:creationId xmlns:p14="http://schemas.microsoft.com/office/powerpoint/2010/main" val="251774842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Creating </a:t>
            </a:r>
            <a:r>
              <a:rPr lang="en-US" dirty="0"/>
              <a:t>a Dynamic Proxy</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85000" lnSpcReduction="20000"/>
          </a:bodyPr>
          <a:lstStyle/>
          <a:p>
            <a:r>
              <a:rPr lang="en-US" dirty="0"/>
              <a:t>To f</a:t>
            </a:r>
            <a:r>
              <a:rPr lang="en-US" dirty="0" smtClean="0"/>
              <a:t>ix </a:t>
            </a:r>
            <a:r>
              <a:rPr lang="en-US" dirty="0"/>
              <a:t>these problems we’re going to create </a:t>
            </a:r>
            <a:r>
              <a:rPr lang="en-US" dirty="0" smtClean="0"/>
              <a:t>two </a:t>
            </a:r>
            <a:r>
              <a:rPr lang="en-US" dirty="0"/>
              <a:t>proxies: </a:t>
            </a:r>
            <a:endParaRPr lang="en-US" dirty="0" smtClean="0"/>
          </a:p>
          <a:p>
            <a:pPr lvl="1"/>
            <a:r>
              <a:rPr lang="en-US" dirty="0" smtClean="0"/>
              <a:t>one for </a:t>
            </a:r>
            <a:r>
              <a:rPr lang="en-US" dirty="0"/>
              <a:t>accessing your own </a:t>
            </a:r>
            <a:r>
              <a:rPr lang="en-US" dirty="0" err="1" smtClean="0"/>
              <a:t>ProfessorBean</a:t>
            </a:r>
            <a:r>
              <a:rPr lang="en-US" dirty="0" smtClean="0"/>
              <a:t> </a:t>
            </a:r>
            <a:r>
              <a:rPr lang="en-US" dirty="0"/>
              <a:t>object </a:t>
            </a:r>
          </a:p>
          <a:p>
            <a:pPr lvl="1"/>
            <a:r>
              <a:rPr lang="en-US" dirty="0" smtClean="0"/>
              <a:t>One for accessing </a:t>
            </a:r>
            <a:r>
              <a:rPr lang="en-US" dirty="0"/>
              <a:t>another customer’s </a:t>
            </a:r>
            <a:r>
              <a:rPr lang="en-US" dirty="0" err="1" smtClean="0"/>
              <a:t>ProfessorBean</a:t>
            </a:r>
            <a:r>
              <a:rPr lang="en-US" dirty="0" smtClean="0"/>
              <a:t> </a:t>
            </a:r>
            <a:r>
              <a:rPr lang="en-US" dirty="0"/>
              <a:t>object. </a:t>
            </a:r>
            <a:endParaRPr lang="en-US" dirty="0" smtClean="0"/>
          </a:p>
          <a:p>
            <a:r>
              <a:rPr lang="en-US" dirty="0" smtClean="0"/>
              <a:t>That </a:t>
            </a:r>
            <a:r>
              <a:rPr lang="en-US" dirty="0"/>
              <a:t>way, the proxies can </a:t>
            </a:r>
            <a:r>
              <a:rPr lang="en-US" dirty="0" smtClean="0"/>
              <a:t>control </a:t>
            </a:r>
            <a:r>
              <a:rPr lang="en-US" dirty="0"/>
              <a:t>what requests can be made in each circumstance</a:t>
            </a:r>
            <a:r>
              <a:rPr lang="en-US" dirty="0" smtClean="0"/>
              <a:t>.</a:t>
            </a:r>
          </a:p>
          <a:p>
            <a:r>
              <a:rPr lang="en-US" dirty="0"/>
              <a:t>Java will create two proxies </a:t>
            </a:r>
            <a:r>
              <a:rPr lang="en-US" dirty="0" smtClean="0"/>
              <a:t>for </a:t>
            </a:r>
            <a:r>
              <a:rPr lang="en-US" dirty="0"/>
              <a:t>us; all we </a:t>
            </a:r>
            <a:r>
              <a:rPr lang="en-US" dirty="0" smtClean="0"/>
              <a:t>need </a:t>
            </a:r>
            <a:r>
              <a:rPr lang="en-US" dirty="0"/>
              <a:t>to do is supply the handlers that know what </a:t>
            </a:r>
            <a:r>
              <a:rPr lang="en-US" dirty="0" smtClean="0"/>
              <a:t>to </a:t>
            </a:r>
            <a:r>
              <a:rPr lang="en-US" dirty="0"/>
              <a:t>do when a method is invoked on the proxy</a:t>
            </a:r>
            <a:r>
              <a:rPr lang="en-US" dirty="0" smtClean="0"/>
              <a:t>.</a:t>
            </a:r>
          </a:p>
          <a:p>
            <a:pPr lvl="1"/>
            <a:r>
              <a:rPr lang="en-US" dirty="0"/>
              <a:t>Create two </a:t>
            </a:r>
            <a:r>
              <a:rPr lang="en-US" dirty="0" err="1"/>
              <a:t>InvocationHandlers</a:t>
            </a:r>
            <a:r>
              <a:rPr lang="en-US" dirty="0" smtClean="0"/>
              <a:t>.</a:t>
            </a:r>
          </a:p>
          <a:p>
            <a:pPr lvl="2"/>
            <a:r>
              <a:rPr lang="en-US" dirty="0" err="1"/>
              <a:t>InvocationHandlers</a:t>
            </a:r>
            <a:r>
              <a:rPr lang="en-US" dirty="0"/>
              <a:t> implement the behavior </a:t>
            </a:r>
            <a:r>
              <a:rPr lang="en-US" dirty="0" smtClean="0"/>
              <a:t>of </a:t>
            </a:r>
            <a:r>
              <a:rPr lang="en-US" dirty="0"/>
              <a:t>the proxy. As you’ll see, Java will take care </a:t>
            </a:r>
            <a:r>
              <a:rPr lang="en-US" dirty="0" smtClean="0"/>
              <a:t>of </a:t>
            </a:r>
            <a:r>
              <a:rPr lang="en-US" dirty="0"/>
              <a:t>creating the actual proxy class and object; </a:t>
            </a:r>
            <a:r>
              <a:rPr lang="en-US" dirty="0" smtClean="0"/>
              <a:t>we </a:t>
            </a:r>
            <a:r>
              <a:rPr lang="en-US" dirty="0"/>
              <a:t>just need to supply a handler that knows </a:t>
            </a:r>
            <a:r>
              <a:rPr lang="en-US" dirty="0" smtClean="0"/>
              <a:t>what </a:t>
            </a:r>
            <a:r>
              <a:rPr lang="en-US" dirty="0"/>
              <a:t>to do when a method is called on it</a:t>
            </a:r>
            <a:r>
              <a:rPr lang="en-US" dirty="0" smtClean="0"/>
              <a:t>.</a:t>
            </a:r>
            <a:endParaRPr lang="en-US" dirty="0"/>
          </a:p>
          <a:p>
            <a:pPr lvl="1"/>
            <a:r>
              <a:rPr lang="en-US" dirty="0"/>
              <a:t>Write the code that creates the </a:t>
            </a:r>
            <a:r>
              <a:rPr lang="en-US" dirty="0" smtClean="0"/>
              <a:t>dynamic </a:t>
            </a:r>
            <a:r>
              <a:rPr lang="en-US" dirty="0"/>
              <a:t>proxies</a:t>
            </a:r>
            <a:r>
              <a:rPr lang="en-US" dirty="0" smtClean="0"/>
              <a:t>.</a:t>
            </a:r>
          </a:p>
          <a:p>
            <a:pPr lvl="2"/>
            <a:r>
              <a:rPr lang="en-US" dirty="0"/>
              <a:t>We need to write a little bit </a:t>
            </a:r>
            <a:r>
              <a:rPr lang="en-US" dirty="0" smtClean="0"/>
              <a:t>of </a:t>
            </a:r>
            <a:r>
              <a:rPr lang="en-US" dirty="0"/>
              <a:t>code to </a:t>
            </a:r>
            <a:r>
              <a:rPr lang="en-US" dirty="0" smtClean="0"/>
              <a:t>generate </a:t>
            </a:r>
            <a:r>
              <a:rPr lang="en-US" dirty="0"/>
              <a:t>the proxy class and instantiate it. </a:t>
            </a:r>
            <a:r>
              <a:rPr lang="en-US" dirty="0" smtClean="0"/>
              <a:t>We’ll </a:t>
            </a:r>
            <a:r>
              <a:rPr lang="en-US" dirty="0"/>
              <a:t>step through this code in just a bit.</a:t>
            </a:r>
          </a:p>
          <a:p>
            <a:pPr lvl="1"/>
            <a:r>
              <a:rPr lang="en-US" dirty="0"/>
              <a:t>Wrap any </a:t>
            </a:r>
            <a:r>
              <a:rPr lang="en-US" dirty="0" err="1"/>
              <a:t>ProfessorBean</a:t>
            </a:r>
            <a:r>
              <a:rPr lang="en-US" dirty="0"/>
              <a:t> </a:t>
            </a:r>
            <a:r>
              <a:rPr lang="en-US" dirty="0" smtClean="0"/>
              <a:t>object </a:t>
            </a:r>
            <a:r>
              <a:rPr lang="en-US" dirty="0" err="1" smtClean="0"/>
              <a:t>withthe</a:t>
            </a:r>
            <a:r>
              <a:rPr lang="en-US" dirty="0" smtClean="0"/>
              <a:t> </a:t>
            </a:r>
            <a:r>
              <a:rPr lang="en-US" dirty="0"/>
              <a:t>appropriate proxy</a:t>
            </a:r>
            <a:r>
              <a:rPr lang="en-US" dirty="0" smtClean="0"/>
              <a:t>.</a:t>
            </a:r>
          </a:p>
          <a:p>
            <a:pPr lvl="2"/>
            <a:r>
              <a:rPr lang="en-US" dirty="0"/>
              <a:t>When we need to use a </a:t>
            </a:r>
            <a:r>
              <a:rPr lang="en-US" dirty="0" err="1"/>
              <a:t>ProfessorBean</a:t>
            </a:r>
            <a:r>
              <a:rPr lang="en-US" dirty="0"/>
              <a:t> </a:t>
            </a:r>
            <a:r>
              <a:rPr lang="en-US" dirty="0" smtClean="0"/>
              <a:t>object</a:t>
            </a:r>
            <a:r>
              <a:rPr lang="en-US" dirty="0"/>
              <a:t>, </a:t>
            </a:r>
            <a:r>
              <a:rPr lang="en-US" dirty="0" smtClean="0"/>
              <a:t>either </a:t>
            </a:r>
            <a:r>
              <a:rPr lang="en-US" dirty="0"/>
              <a:t>it’s the object </a:t>
            </a:r>
            <a:r>
              <a:rPr lang="en-US" dirty="0" smtClean="0"/>
              <a:t>of </a:t>
            </a:r>
            <a:r>
              <a:rPr lang="en-US" dirty="0"/>
              <a:t>the customer </a:t>
            </a:r>
            <a:r>
              <a:rPr lang="en-US" dirty="0" smtClean="0"/>
              <a:t>himself, </a:t>
            </a:r>
            <a:r>
              <a:rPr lang="en-US" dirty="0"/>
              <a:t>or it’s </a:t>
            </a:r>
            <a:r>
              <a:rPr lang="en-US" dirty="0" smtClean="0"/>
              <a:t>another user.</a:t>
            </a:r>
          </a:p>
        </p:txBody>
      </p:sp>
    </p:spTree>
    <p:extLst>
      <p:ext uri="{BB962C8B-B14F-4D97-AF65-F5344CB8AC3E}">
        <p14:creationId xmlns:p14="http://schemas.microsoft.com/office/powerpoint/2010/main" val="246820301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Creating </a:t>
            </a:r>
            <a:r>
              <a:rPr lang="en-US" dirty="0"/>
              <a:t>Invocation Handlers</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2569840"/>
          </a:xfrm>
        </p:spPr>
        <p:txBody>
          <a:bodyPr>
            <a:normAutofit fontScale="92500"/>
          </a:bodyPr>
          <a:lstStyle/>
          <a:p>
            <a:r>
              <a:rPr lang="en-US" dirty="0"/>
              <a:t>We know we need to write two invocation handlers, one </a:t>
            </a:r>
            <a:r>
              <a:rPr lang="en-US" dirty="0" smtClean="0"/>
              <a:t>for </a:t>
            </a:r>
            <a:r>
              <a:rPr lang="en-US" dirty="0"/>
              <a:t>the owner and one </a:t>
            </a:r>
            <a:r>
              <a:rPr lang="en-US" dirty="0" smtClean="0"/>
              <a:t>for the </a:t>
            </a:r>
            <a:r>
              <a:rPr lang="en-US" dirty="0"/>
              <a:t>non-owner. </a:t>
            </a:r>
            <a:endParaRPr lang="en-US" dirty="0" smtClean="0"/>
          </a:p>
          <a:p>
            <a:r>
              <a:rPr lang="en-US" dirty="0" smtClean="0"/>
              <a:t>What </a:t>
            </a:r>
            <a:r>
              <a:rPr lang="en-US" dirty="0"/>
              <a:t>are invocation handlers? </a:t>
            </a:r>
            <a:endParaRPr lang="en-US" dirty="0" smtClean="0"/>
          </a:p>
          <a:p>
            <a:pPr lvl="1"/>
            <a:r>
              <a:rPr lang="en-US" dirty="0" smtClean="0"/>
              <a:t>When </a:t>
            </a:r>
            <a:r>
              <a:rPr lang="en-US" dirty="0"/>
              <a:t>a method call is made on the proxy, the proxy </a:t>
            </a:r>
            <a:r>
              <a:rPr lang="en-US" dirty="0" smtClean="0"/>
              <a:t>forwards </a:t>
            </a:r>
            <a:r>
              <a:rPr lang="en-US" dirty="0"/>
              <a:t>that call to </a:t>
            </a:r>
            <a:r>
              <a:rPr lang="en-US" dirty="0" smtClean="0"/>
              <a:t>your </a:t>
            </a:r>
            <a:r>
              <a:rPr lang="en-US" dirty="0"/>
              <a:t>invocation </a:t>
            </a:r>
            <a:r>
              <a:rPr lang="en-US" dirty="0" smtClean="0"/>
              <a:t>handler</a:t>
            </a:r>
            <a:endParaRPr lang="en-US" dirty="0"/>
          </a:p>
          <a:p>
            <a:pPr lvl="1"/>
            <a:r>
              <a:rPr lang="en-US" dirty="0"/>
              <a:t>There’s only one method, invoke(), and no matter what methods get called </a:t>
            </a:r>
            <a:r>
              <a:rPr lang="en-US" dirty="0" smtClean="0"/>
              <a:t>on </a:t>
            </a:r>
            <a:r>
              <a:rPr lang="en-US" dirty="0"/>
              <a:t>the proxy, the invoke() method is what gets called on the </a:t>
            </a:r>
            <a:r>
              <a:rPr lang="en-US" dirty="0" smtClean="0"/>
              <a:t>handler.</a:t>
            </a:r>
          </a:p>
        </p:txBody>
      </p:sp>
      <p:sp>
        <p:nvSpPr>
          <p:cNvPr id="6" name="Rettangolo 5"/>
          <p:cNvSpPr/>
          <p:nvPr/>
        </p:nvSpPr>
        <p:spPr>
          <a:xfrm>
            <a:off x="755576" y="3908568"/>
            <a:ext cx="5688632" cy="369332"/>
          </a:xfrm>
          <a:prstGeom prst="rect">
            <a:avLst/>
          </a:prstGeom>
        </p:spPr>
        <p:txBody>
          <a:bodyPr wrap="square">
            <a:spAutoFit/>
          </a:bodyPr>
          <a:lstStyle/>
          <a:p>
            <a:r>
              <a:rPr lang="en-US" dirty="0" smtClean="0"/>
              <a:t>Let’s say the </a:t>
            </a:r>
            <a:r>
              <a:rPr lang="en-US" dirty="0" err="1" smtClean="0"/>
              <a:t>setRating</a:t>
            </a:r>
            <a:r>
              <a:rPr lang="en-US" dirty="0" smtClean="0"/>
              <a:t>()  method is called on the proxy</a:t>
            </a:r>
            <a:endParaRPr lang="en-US" dirty="0"/>
          </a:p>
        </p:txBody>
      </p:sp>
      <p:sp>
        <p:nvSpPr>
          <p:cNvPr id="7" name="Rettangolo 6"/>
          <p:cNvSpPr/>
          <p:nvPr/>
        </p:nvSpPr>
        <p:spPr>
          <a:xfrm>
            <a:off x="1735718" y="4421959"/>
            <a:ext cx="2225289" cy="307777"/>
          </a:xfrm>
          <a:prstGeom prst="rect">
            <a:avLst/>
          </a:prstGeom>
        </p:spPr>
        <p:txBody>
          <a:bodyPr wrap="none">
            <a:spAutoFit/>
          </a:bodyPr>
          <a:lstStyle/>
          <a:p>
            <a:r>
              <a:rPr lang="en-US" sz="1400" dirty="0" err="1" smtClean="0">
                <a:latin typeface="Courier New" panose="02070309020205020404" pitchFamily="49" charset="0"/>
                <a:cs typeface="Courier New" panose="02070309020205020404" pitchFamily="49" charset="0"/>
              </a:rPr>
              <a:t>proxy.setRating</a:t>
            </a:r>
            <a:r>
              <a:rPr lang="en-US" sz="1400" dirty="0" smtClean="0">
                <a:latin typeface="Courier New" panose="02070309020205020404" pitchFamily="49" charset="0"/>
                <a:cs typeface="Courier New" panose="02070309020205020404" pitchFamily="49" charset="0"/>
              </a:rPr>
              <a:t>(9</a:t>
            </a:r>
            <a:r>
              <a:rPr lang="en-US" sz="1400" dirty="0">
                <a:latin typeface="Courier New" panose="02070309020205020404" pitchFamily="49" charset="0"/>
                <a:cs typeface="Courier New" panose="02070309020205020404" pitchFamily="49" charset="0"/>
              </a:rPr>
              <a:t>);</a:t>
            </a:r>
          </a:p>
        </p:txBody>
      </p:sp>
      <p:sp>
        <p:nvSpPr>
          <p:cNvPr id="8" name="Rettangolo 7"/>
          <p:cNvSpPr/>
          <p:nvPr/>
        </p:nvSpPr>
        <p:spPr>
          <a:xfrm>
            <a:off x="1735718" y="5065439"/>
            <a:ext cx="5932626" cy="307777"/>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invoke(Object proxy, Method </a:t>
            </a:r>
            <a:r>
              <a:rPr lang="en-US" sz="1400" dirty="0" err="1">
                <a:latin typeface="Courier New" panose="02070309020205020404" pitchFamily="49" charset="0"/>
                <a:cs typeface="Courier New" panose="02070309020205020404" pitchFamily="49" charset="0"/>
              </a:rPr>
              <a:t>method</a:t>
            </a:r>
            <a:r>
              <a:rPr lang="en-US" sz="1400" dirty="0">
                <a:latin typeface="Courier New" panose="02070309020205020404" pitchFamily="49" charset="0"/>
                <a:cs typeface="Courier New" panose="02070309020205020404" pitchFamily="49" charset="0"/>
              </a:rPr>
              <a:t>, Object[]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p:txBody>
      </p:sp>
      <p:sp>
        <p:nvSpPr>
          <p:cNvPr id="9" name="Rettangolo 8"/>
          <p:cNvSpPr/>
          <p:nvPr/>
        </p:nvSpPr>
        <p:spPr>
          <a:xfrm>
            <a:off x="4158208" y="4422883"/>
            <a:ext cx="4572000" cy="646331"/>
          </a:xfrm>
          <a:prstGeom prst="rect">
            <a:avLst/>
          </a:prstGeom>
        </p:spPr>
        <p:txBody>
          <a:bodyPr>
            <a:spAutoFit/>
          </a:bodyPr>
          <a:lstStyle/>
          <a:p>
            <a:r>
              <a:rPr lang="en-US" dirty="0"/>
              <a:t>The proxy then </a:t>
            </a:r>
            <a:r>
              <a:rPr lang="en-US" dirty="0" smtClean="0"/>
              <a:t>turns </a:t>
            </a:r>
            <a:r>
              <a:rPr lang="en-US" dirty="0"/>
              <a:t>around and </a:t>
            </a:r>
            <a:r>
              <a:rPr lang="en-US" dirty="0" smtClean="0"/>
              <a:t>calls </a:t>
            </a:r>
            <a:r>
              <a:rPr lang="en-US" dirty="0"/>
              <a:t>invoke() on the </a:t>
            </a:r>
            <a:r>
              <a:rPr lang="en-US" dirty="0" err="1" smtClean="0"/>
              <a:t>InvocationHandler</a:t>
            </a:r>
            <a:r>
              <a:rPr lang="en-US" dirty="0"/>
              <a:t>.</a:t>
            </a:r>
          </a:p>
        </p:txBody>
      </p:sp>
      <p:sp>
        <p:nvSpPr>
          <p:cNvPr id="10" name="Rettangolo 9"/>
          <p:cNvSpPr/>
          <p:nvPr/>
        </p:nvSpPr>
        <p:spPr>
          <a:xfrm>
            <a:off x="5508104" y="5369214"/>
            <a:ext cx="3635896" cy="923330"/>
          </a:xfrm>
          <a:prstGeom prst="rect">
            <a:avLst/>
          </a:prstGeom>
        </p:spPr>
        <p:txBody>
          <a:bodyPr wrap="square">
            <a:spAutoFit/>
          </a:bodyPr>
          <a:lstStyle/>
          <a:p>
            <a:r>
              <a:rPr lang="en-US" dirty="0"/>
              <a:t>The handler </a:t>
            </a:r>
            <a:r>
              <a:rPr lang="en-US" dirty="0" smtClean="0"/>
              <a:t>decides what </a:t>
            </a:r>
            <a:r>
              <a:rPr lang="en-US" dirty="0"/>
              <a:t>it should do </a:t>
            </a:r>
            <a:r>
              <a:rPr lang="en-US" dirty="0" smtClean="0"/>
              <a:t>with </a:t>
            </a:r>
            <a:r>
              <a:rPr lang="en-US" dirty="0"/>
              <a:t>the request </a:t>
            </a:r>
            <a:r>
              <a:rPr lang="en-US" dirty="0" smtClean="0"/>
              <a:t>and </a:t>
            </a:r>
            <a:r>
              <a:rPr lang="en-US" dirty="0"/>
              <a:t>possibly </a:t>
            </a:r>
          </a:p>
          <a:p>
            <a:r>
              <a:rPr lang="en-US" dirty="0"/>
              <a:t>forwards it on to </a:t>
            </a:r>
            <a:r>
              <a:rPr lang="en-US" dirty="0" smtClean="0"/>
              <a:t>the </a:t>
            </a:r>
            <a:r>
              <a:rPr lang="en-US" dirty="0" err="1"/>
              <a:t>RealSubject</a:t>
            </a:r>
            <a:r>
              <a:rPr lang="en-US" dirty="0"/>
              <a:t>. </a:t>
            </a:r>
          </a:p>
        </p:txBody>
      </p:sp>
      <p:sp>
        <p:nvSpPr>
          <p:cNvPr id="11" name="Rettangolo 10"/>
          <p:cNvSpPr/>
          <p:nvPr/>
        </p:nvSpPr>
        <p:spPr>
          <a:xfrm>
            <a:off x="1731698" y="5589240"/>
            <a:ext cx="3943708" cy="307777"/>
          </a:xfrm>
          <a:prstGeom prst="rect">
            <a:avLst/>
          </a:prstGeom>
        </p:spPr>
        <p:txBody>
          <a:bodyPr wrap="none">
            <a:spAutoFit/>
          </a:bodyPr>
          <a:lstStyle/>
          <a:p>
            <a:r>
              <a:rPr lang="en-US" sz="1400" dirty="0">
                <a:latin typeface="Courier New" panose="02070309020205020404" pitchFamily="49" charset="0"/>
                <a:cs typeface="Courier New" panose="02070309020205020404" pitchFamily="49" charset="0"/>
              </a:rPr>
              <a:t>return </a:t>
            </a:r>
            <a:r>
              <a:rPr lang="en-US" sz="1400" dirty="0" err="1">
                <a:latin typeface="Courier New" panose="02070309020205020404" pitchFamily="49" charset="0"/>
                <a:cs typeface="Courier New" panose="02070309020205020404" pitchFamily="49" charset="0"/>
              </a:rPr>
              <a:t>method.invoke</a:t>
            </a:r>
            <a:r>
              <a:rPr lang="en-US" sz="1400" dirty="0">
                <a:latin typeface="Courier New" panose="02070309020205020404" pitchFamily="49" charset="0"/>
                <a:cs typeface="Courier New" panose="02070309020205020404" pitchFamily="49" charset="0"/>
              </a:rPr>
              <a:t>(person,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5424140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Creating Invocation </a:t>
            </a:r>
            <a:r>
              <a:rPr lang="en-US" dirty="0" smtClean="0"/>
              <a:t>Handlers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71707" y="1124744"/>
            <a:ext cx="8208912" cy="5693866"/>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java.lang.reflect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OwnerInvocationHandler</a:t>
            </a:r>
            <a:r>
              <a:rPr lang="en-US" sz="1400" dirty="0">
                <a:latin typeface="Courier New" panose="02070309020205020404" pitchFamily="49" charset="0"/>
                <a:cs typeface="Courier New" panose="02070309020205020404" pitchFamily="49" charset="0"/>
              </a:rPr>
              <a:t> implements </a:t>
            </a:r>
            <a:r>
              <a:rPr lang="en-US" sz="1400" dirty="0" err="1">
                <a:latin typeface="Courier New" panose="02070309020205020404" pitchFamily="49" charset="0"/>
                <a:cs typeface="Courier New" panose="02070309020205020404" pitchFamily="49" charset="0"/>
              </a:rPr>
              <a:t>InvocationHandler</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ProfessornBean</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person;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smtClean="0">
                <a:latin typeface="Courier New" panose="02070309020205020404" pitchFamily="49" charset="0"/>
                <a:cs typeface="Courier New" panose="02070309020205020404" pitchFamily="49" charset="0"/>
              </a:rPr>
              <a:t>OwnerInvocationHandler</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ProfessorBean</a:t>
            </a:r>
            <a:r>
              <a:rPr lang="en-US" sz="1400" dirty="0" smtClean="0">
                <a:latin typeface="Courier New" panose="02070309020205020404" pitchFamily="49" charset="0"/>
                <a:cs typeface="Courier New" panose="02070309020205020404" pitchFamily="49" charset="0"/>
              </a:rPr>
              <a:t> person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this.person</a:t>
            </a:r>
            <a:r>
              <a:rPr lang="en-US" sz="1400" dirty="0">
                <a:latin typeface="Courier New" panose="02070309020205020404" pitchFamily="49" charset="0"/>
                <a:cs typeface="Courier New" panose="02070309020205020404" pitchFamily="49" charset="0"/>
              </a:rPr>
              <a:t> = person;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Object invoke(Object proxy, Method </a:t>
            </a:r>
            <a:r>
              <a:rPr lang="en-US" sz="1400" dirty="0" err="1">
                <a:latin typeface="Courier New" panose="02070309020205020404" pitchFamily="49" charset="0"/>
                <a:cs typeface="Courier New" panose="02070309020205020404" pitchFamily="49" charset="0"/>
              </a:rPr>
              <a:t>method</a:t>
            </a:r>
            <a:r>
              <a:rPr lang="en-US" sz="1400" dirty="0">
                <a:latin typeface="Courier New" panose="02070309020205020404" pitchFamily="49" charset="0"/>
                <a:cs typeface="Courier New" panose="02070309020205020404" pitchFamily="49" charset="0"/>
              </a:rPr>
              <a:t>, Object[]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throws </a:t>
            </a:r>
            <a:r>
              <a:rPr lang="en-US" sz="1400" dirty="0" err="1">
                <a:latin typeface="Courier New" panose="02070309020205020404" pitchFamily="49" charset="0"/>
                <a:cs typeface="Courier New" panose="02070309020205020404" pitchFamily="49" charset="0"/>
              </a:rPr>
              <a:t>IllegalAccessException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try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method.getName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startsWith</a:t>
            </a:r>
            <a:r>
              <a:rPr lang="en-US" sz="1400" dirty="0">
                <a:latin typeface="Courier New" panose="02070309020205020404" pitchFamily="49" charset="0"/>
                <a:cs typeface="Courier New" panose="02070309020205020404" pitchFamily="49" charset="0"/>
              </a:rPr>
              <a:t>("get"))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method.invoke</a:t>
            </a:r>
            <a:r>
              <a:rPr lang="en-US" sz="1400" dirty="0">
                <a:latin typeface="Courier New" panose="02070309020205020404" pitchFamily="49" charset="0"/>
                <a:cs typeface="Courier New" panose="02070309020205020404" pitchFamily="49" charset="0"/>
              </a:rPr>
              <a:t>(person,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else if (</a:t>
            </a:r>
            <a:r>
              <a:rPr lang="en-US" sz="1400" dirty="0" err="1">
                <a:latin typeface="Courier New" panose="02070309020205020404" pitchFamily="49" charset="0"/>
                <a:cs typeface="Courier New" panose="02070309020205020404" pitchFamily="49" charset="0"/>
              </a:rPr>
              <a:t>method.getName</a:t>
            </a:r>
            <a:r>
              <a:rPr lang="en-US" sz="1400" dirty="0">
                <a:latin typeface="Courier New" panose="02070309020205020404" pitchFamily="49" charset="0"/>
                <a:cs typeface="Courier New" panose="02070309020205020404" pitchFamily="49" charset="0"/>
              </a:rPr>
              <a:t>().equals("</a:t>
            </a:r>
            <a:r>
              <a:rPr lang="en-US" sz="1400" dirty="0" err="1" smtClean="0">
                <a:latin typeface="Courier New" panose="02070309020205020404" pitchFamily="49" charset="0"/>
                <a:cs typeface="Courier New" panose="02070309020205020404" pitchFamily="49" charset="0"/>
              </a:rPr>
              <a:t>setRating</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throw new </a:t>
            </a:r>
            <a:r>
              <a:rPr lang="en-US" sz="1400" dirty="0" err="1">
                <a:latin typeface="Courier New" panose="02070309020205020404" pitchFamily="49" charset="0"/>
                <a:cs typeface="Courier New" panose="02070309020205020404" pitchFamily="49" charset="0"/>
              </a:rPr>
              <a:t>IllegalAccessException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else if (</a:t>
            </a:r>
            <a:r>
              <a:rPr lang="en-US" sz="1400" dirty="0" err="1">
                <a:latin typeface="Courier New" panose="02070309020205020404" pitchFamily="49" charset="0"/>
                <a:cs typeface="Courier New" panose="02070309020205020404" pitchFamily="49" charset="0"/>
              </a:rPr>
              <a:t>method.getName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startsWith</a:t>
            </a:r>
            <a:r>
              <a:rPr lang="en-US" sz="1400" dirty="0">
                <a:latin typeface="Courier New" panose="02070309020205020404" pitchFamily="49" charset="0"/>
                <a:cs typeface="Courier New" panose="02070309020205020404" pitchFamily="49" charset="0"/>
              </a:rPr>
              <a:t>("set"))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method.invoke</a:t>
            </a:r>
            <a:r>
              <a:rPr lang="en-US" sz="1400" dirty="0">
                <a:latin typeface="Courier New" panose="02070309020205020404" pitchFamily="49" charset="0"/>
                <a:cs typeface="Courier New" panose="02070309020205020404" pitchFamily="49" charset="0"/>
              </a:rPr>
              <a:t>(person,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 catch (</a:t>
            </a:r>
            <a:r>
              <a:rPr lang="en-US" sz="1400" dirty="0" err="1">
                <a:latin typeface="Courier New" panose="02070309020205020404" pitchFamily="49" charset="0"/>
                <a:cs typeface="Courier New" panose="02070309020205020404" pitchFamily="49" charset="0"/>
              </a:rPr>
              <a:t>InvocationTargetException</a:t>
            </a:r>
            <a:r>
              <a:rPr lang="en-US" sz="1400" dirty="0">
                <a:latin typeface="Courier New" panose="02070309020205020404" pitchFamily="49" charset="0"/>
                <a:cs typeface="Courier New" panose="02070309020205020404" pitchFamily="49" charset="0"/>
              </a:rPr>
              <a:t> 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e.printStackTrace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return null;</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Rettangolo 6"/>
          <p:cNvSpPr/>
          <p:nvPr/>
        </p:nvSpPr>
        <p:spPr>
          <a:xfrm>
            <a:off x="6948264" y="1916831"/>
            <a:ext cx="2195736" cy="954107"/>
          </a:xfrm>
          <a:prstGeom prst="rect">
            <a:avLst/>
          </a:prstGeom>
        </p:spPr>
        <p:txBody>
          <a:bodyPr wrap="square">
            <a:spAutoFit/>
          </a:bodyPr>
          <a:lstStyle/>
          <a:p>
            <a:r>
              <a:rPr lang="en-US" sz="1400" dirty="0"/>
              <a:t>We're passed the Real Subject in the constructor and we keep a reference to it.</a:t>
            </a:r>
          </a:p>
        </p:txBody>
      </p:sp>
      <p:sp>
        <p:nvSpPr>
          <p:cNvPr id="8" name="Rettangolo 7"/>
          <p:cNvSpPr/>
          <p:nvPr/>
        </p:nvSpPr>
        <p:spPr>
          <a:xfrm>
            <a:off x="6228184" y="3325346"/>
            <a:ext cx="2664296" cy="738664"/>
          </a:xfrm>
          <a:prstGeom prst="rect">
            <a:avLst/>
          </a:prstGeom>
        </p:spPr>
        <p:txBody>
          <a:bodyPr wrap="square">
            <a:spAutoFit/>
          </a:bodyPr>
          <a:lstStyle/>
          <a:p>
            <a:r>
              <a:rPr lang="en-US" sz="1400" dirty="0"/>
              <a:t>If the method is a getter, we go ahead and invoke it on the real subject.</a:t>
            </a:r>
          </a:p>
        </p:txBody>
      </p:sp>
      <p:sp>
        <p:nvSpPr>
          <p:cNvPr id="9" name="Rettangolo 8"/>
          <p:cNvSpPr/>
          <p:nvPr/>
        </p:nvSpPr>
        <p:spPr>
          <a:xfrm>
            <a:off x="6394619" y="5013176"/>
            <a:ext cx="2286000" cy="1169551"/>
          </a:xfrm>
          <a:prstGeom prst="rect">
            <a:avLst/>
          </a:prstGeom>
        </p:spPr>
        <p:txBody>
          <a:bodyPr wrap="square">
            <a:spAutoFit/>
          </a:bodyPr>
          <a:lstStyle/>
          <a:p>
            <a:r>
              <a:rPr lang="en-US" sz="1400" dirty="0" smtClean="0"/>
              <a:t>If </a:t>
            </a:r>
            <a:r>
              <a:rPr lang="en-US" sz="1400" dirty="0"/>
              <a:t>it is the </a:t>
            </a:r>
            <a:r>
              <a:rPr lang="en-US" sz="1400" dirty="0" err="1"/>
              <a:t>setHotOrNotRating</a:t>
            </a:r>
            <a:r>
              <a:rPr lang="en-US" sz="1400" dirty="0"/>
              <a:t>() method we disallow it by throwing a </a:t>
            </a:r>
            <a:r>
              <a:rPr lang="en-US" sz="1400" dirty="0" err="1"/>
              <a:t>IllegalAccessException</a:t>
            </a:r>
            <a:r>
              <a:rPr lang="en-US" sz="1400" dirty="0"/>
              <a:t>.</a:t>
            </a:r>
          </a:p>
        </p:txBody>
      </p:sp>
    </p:spTree>
    <p:extLst>
      <p:ext uri="{BB962C8B-B14F-4D97-AF65-F5344CB8AC3E}">
        <p14:creationId xmlns:p14="http://schemas.microsoft.com/office/powerpoint/2010/main" val="72087954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Creating Invocation Handlers </a:t>
            </a:r>
            <a:r>
              <a:rPr lang="en-US" dirty="0" smtClean="0"/>
              <a:t>(3)</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42071" y="1164134"/>
            <a:ext cx="8208912" cy="5693866"/>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java.lang.reflect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NonOwnerInvocationHandler</a:t>
            </a:r>
            <a:r>
              <a:rPr lang="en-US" sz="1400" dirty="0">
                <a:latin typeface="Courier New" panose="02070309020205020404" pitchFamily="49" charset="0"/>
                <a:cs typeface="Courier New" panose="02070309020205020404" pitchFamily="49" charset="0"/>
              </a:rPr>
              <a:t> implements </a:t>
            </a:r>
            <a:r>
              <a:rPr lang="en-US" sz="1400" dirty="0" err="1">
                <a:latin typeface="Courier New" panose="02070309020205020404" pitchFamily="49" charset="0"/>
                <a:cs typeface="Courier New" panose="02070309020205020404" pitchFamily="49" charset="0"/>
              </a:rPr>
              <a:t>InvocationHandler</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ProfessorBean</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person;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smtClean="0">
                <a:latin typeface="Courier New" panose="02070309020205020404" pitchFamily="49" charset="0"/>
                <a:cs typeface="Courier New" panose="02070309020205020404" pitchFamily="49" charset="0"/>
              </a:rPr>
              <a:t>NonOwnerInvocationHandler</a:t>
            </a:r>
            <a:r>
              <a:rPr lang="en-US" sz="1400" dirty="0" smtClean="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ProfessorBean</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person)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this.person</a:t>
            </a:r>
            <a:r>
              <a:rPr lang="en-US" sz="1400" dirty="0">
                <a:latin typeface="Courier New" panose="02070309020205020404" pitchFamily="49" charset="0"/>
                <a:cs typeface="Courier New" panose="02070309020205020404" pitchFamily="49" charset="0"/>
              </a:rPr>
              <a:t> = person;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Object invoke(Object proxy, Method </a:t>
            </a:r>
            <a:r>
              <a:rPr lang="en-US" sz="1400" dirty="0" err="1">
                <a:latin typeface="Courier New" panose="02070309020205020404" pitchFamily="49" charset="0"/>
                <a:cs typeface="Courier New" panose="02070309020205020404" pitchFamily="49" charset="0"/>
              </a:rPr>
              <a:t>method</a:t>
            </a:r>
            <a:r>
              <a:rPr lang="en-US" sz="1400" dirty="0">
                <a:latin typeface="Courier New" panose="02070309020205020404" pitchFamily="49" charset="0"/>
                <a:cs typeface="Courier New" panose="02070309020205020404" pitchFamily="49" charset="0"/>
              </a:rPr>
              <a:t>, Object[]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throws </a:t>
            </a:r>
            <a:r>
              <a:rPr lang="en-US" sz="1400" dirty="0" err="1">
                <a:latin typeface="Courier New" panose="02070309020205020404" pitchFamily="49" charset="0"/>
                <a:cs typeface="Courier New" panose="02070309020205020404" pitchFamily="49" charset="0"/>
              </a:rPr>
              <a:t>IllegalAccessException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try {</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method.getName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startsWith</a:t>
            </a:r>
            <a:r>
              <a:rPr lang="en-US" sz="1400" dirty="0">
                <a:latin typeface="Courier New" panose="02070309020205020404" pitchFamily="49" charset="0"/>
                <a:cs typeface="Courier New" panose="02070309020205020404" pitchFamily="49" charset="0"/>
              </a:rPr>
              <a:t>("get"))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method.invoke</a:t>
            </a:r>
            <a:r>
              <a:rPr lang="en-US" sz="1400" dirty="0">
                <a:latin typeface="Courier New" panose="02070309020205020404" pitchFamily="49" charset="0"/>
                <a:cs typeface="Courier New" panose="02070309020205020404" pitchFamily="49" charset="0"/>
              </a:rPr>
              <a:t>(person,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else if (</a:t>
            </a:r>
            <a:r>
              <a:rPr lang="en-US" sz="1400" dirty="0" err="1">
                <a:latin typeface="Courier New" panose="02070309020205020404" pitchFamily="49" charset="0"/>
                <a:cs typeface="Courier New" panose="02070309020205020404" pitchFamily="49" charset="0"/>
              </a:rPr>
              <a:t>method.getName</a:t>
            </a:r>
            <a:r>
              <a:rPr lang="en-US" sz="1400" dirty="0">
                <a:latin typeface="Courier New" panose="02070309020205020404" pitchFamily="49" charset="0"/>
                <a:cs typeface="Courier New" panose="02070309020205020404" pitchFamily="49" charset="0"/>
              </a:rPr>
              <a:t>().equals("</a:t>
            </a:r>
            <a:r>
              <a:rPr lang="en-US" sz="1400" dirty="0" err="1">
                <a:latin typeface="Courier New" panose="02070309020205020404" pitchFamily="49" charset="0"/>
                <a:cs typeface="Courier New" panose="02070309020205020404" pitchFamily="49" charset="0"/>
              </a:rPr>
              <a:t>setHotOrNotRating</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method.invoke</a:t>
            </a:r>
            <a:r>
              <a:rPr lang="en-US" sz="1400" dirty="0">
                <a:latin typeface="Courier New" panose="02070309020205020404" pitchFamily="49" charset="0"/>
                <a:cs typeface="Courier New" panose="02070309020205020404" pitchFamily="49" charset="0"/>
              </a:rPr>
              <a:t>(person,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else if (</a:t>
            </a:r>
            <a:r>
              <a:rPr lang="en-US" sz="1400" dirty="0" err="1">
                <a:latin typeface="Courier New" panose="02070309020205020404" pitchFamily="49" charset="0"/>
                <a:cs typeface="Courier New" panose="02070309020205020404" pitchFamily="49" charset="0"/>
              </a:rPr>
              <a:t>method.getName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startsWith</a:t>
            </a:r>
            <a:r>
              <a:rPr lang="en-US" sz="1400" dirty="0">
                <a:latin typeface="Courier New" panose="02070309020205020404" pitchFamily="49" charset="0"/>
                <a:cs typeface="Courier New" panose="02070309020205020404" pitchFamily="49" charset="0"/>
              </a:rPr>
              <a:t>("set")) {</a:t>
            </a:r>
          </a:p>
          <a:p>
            <a:r>
              <a:rPr lang="en-US" sz="1400" dirty="0">
                <a:latin typeface="Courier New" panose="02070309020205020404" pitchFamily="49" charset="0"/>
                <a:cs typeface="Courier New" panose="02070309020205020404" pitchFamily="49" charset="0"/>
              </a:rPr>
              <a:t>                throw new </a:t>
            </a:r>
            <a:r>
              <a:rPr lang="en-US" sz="1400" dirty="0" err="1">
                <a:latin typeface="Courier New" panose="02070309020205020404" pitchFamily="49" charset="0"/>
                <a:cs typeface="Courier New" panose="02070309020205020404" pitchFamily="49" charset="0"/>
              </a:rPr>
              <a:t>IllegalAccessException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 catch (</a:t>
            </a:r>
            <a:r>
              <a:rPr lang="en-US" sz="1400" dirty="0" err="1">
                <a:latin typeface="Courier New" panose="02070309020205020404" pitchFamily="49" charset="0"/>
                <a:cs typeface="Courier New" panose="02070309020205020404" pitchFamily="49" charset="0"/>
              </a:rPr>
              <a:t>InvocationTargetException</a:t>
            </a:r>
            <a:r>
              <a:rPr lang="en-US" sz="1400" dirty="0">
                <a:latin typeface="Courier New" panose="02070309020205020404" pitchFamily="49" charset="0"/>
                <a:cs typeface="Courier New" panose="02070309020205020404" pitchFamily="49" charset="0"/>
              </a:rPr>
              <a:t> 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e.printStackTrace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return null;</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0149662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Creating </a:t>
            </a:r>
            <a:r>
              <a:rPr lang="en-US" dirty="0"/>
              <a:t>the Proxy class and </a:t>
            </a:r>
            <a:br>
              <a:rPr lang="en-US" dirty="0"/>
            </a:br>
            <a:r>
              <a:rPr lang="en-US" dirty="0"/>
              <a:t>instantiating the Proxy object</a:t>
            </a:r>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899592" y="2260610"/>
            <a:ext cx="6480720" cy="1600438"/>
          </a:xfrm>
          <a:prstGeom prst="rect">
            <a:avLst/>
          </a:prstGeom>
        </p:spPr>
        <p:txBody>
          <a:bodyPr wrap="square">
            <a:spAutoFit/>
          </a:bodyPr>
          <a:lstStyle/>
          <a:p>
            <a:r>
              <a:rPr lang="en-US" sz="1400" dirty="0" err="1" smtClean="0">
                <a:latin typeface="Courier New" panose="02070309020205020404" pitchFamily="49" charset="0"/>
                <a:cs typeface="Courier New" panose="02070309020205020404" pitchFamily="49" charset="0"/>
              </a:rPr>
              <a:t>ProfessorBean</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getOwnerProxy</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ProfessorBean</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person)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smtClean="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ProfessorBea</a:t>
            </a:r>
            <a:r>
              <a:rPr lang="en-US" sz="1400" dirty="0" err="1" smtClean="0">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Proxy.newProxyInstance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person.getClass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getClassLoader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person.getClass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getInterfaces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OwnerInvocationHandler</a:t>
            </a:r>
            <a:r>
              <a:rPr lang="en-US" sz="1400" dirty="0">
                <a:latin typeface="Courier New" panose="02070309020205020404" pitchFamily="49" charset="0"/>
                <a:cs typeface="Courier New" panose="02070309020205020404" pitchFamily="49" charset="0"/>
              </a:rPr>
              <a:t>(person));</a:t>
            </a:r>
          </a:p>
          <a:p>
            <a:r>
              <a:rPr lang="en-US" sz="1400" dirty="0">
                <a:latin typeface="Courier New" panose="02070309020205020404" pitchFamily="49" charset="0"/>
                <a:cs typeface="Courier New" panose="02070309020205020404" pitchFamily="49" charset="0"/>
              </a:rPr>
              <a:t>}</a:t>
            </a:r>
          </a:p>
        </p:txBody>
      </p:sp>
      <p:sp>
        <p:nvSpPr>
          <p:cNvPr id="7" name="Rettangolo 6"/>
          <p:cNvSpPr/>
          <p:nvPr/>
        </p:nvSpPr>
        <p:spPr>
          <a:xfrm>
            <a:off x="827584" y="1201087"/>
            <a:ext cx="7272808" cy="923330"/>
          </a:xfrm>
          <a:prstGeom prst="rect">
            <a:avLst/>
          </a:prstGeom>
        </p:spPr>
        <p:txBody>
          <a:bodyPr wrap="square">
            <a:spAutoFit/>
          </a:bodyPr>
          <a:lstStyle/>
          <a:p>
            <a:r>
              <a:rPr lang="en-US" dirty="0"/>
              <a:t>This method takes a person object (the real </a:t>
            </a:r>
            <a:r>
              <a:rPr lang="en-US" dirty="0" smtClean="0"/>
              <a:t>subject</a:t>
            </a:r>
            <a:r>
              <a:rPr lang="en-US" dirty="0"/>
              <a:t>) and returns a proxy for it. Because the </a:t>
            </a:r>
            <a:r>
              <a:rPr lang="en-US" dirty="0" smtClean="0"/>
              <a:t>proxy </a:t>
            </a:r>
            <a:r>
              <a:rPr lang="en-US" dirty="0"/>
              <a:t>has the same interface as the subject, we </a:t>
            </a:r>
            <a:r>
              <a:rPr lang="en-US" dirty="0" smtClean="0"/>
              <a:t>return </a:t>
            </a:r>
            <a:r>
              <a:rPr lang="en-US" dirty="0"/>
              <a:t>a </a:t>
            </a:r>
            <a:r>
              <a:rPr lang="en-US" dirty="0" err="1" smtClean="0"/>
              <a:t>ProfessorBean</a:t>
            </a:r>
            <a:r>
              <a:rPr lang="en-US" dirty="0"/>
              <a:t>.</a:t>
            </a:r>
          </a:p>
        </p:txBody>
      </p:sp>
      <p:sp>
        <p:nvSpPr>
          <p:cNvPr id="8" name="Rettangolo 7"/>
          <p:cNvSpPr/>
          <p:nvPr/>
        </p:nvSpPr>
        <p:spPr>
          <a:xfrm>
            <a:off x="5814392" y="3717032"/>
            <a:ext cx="2718048" cy="1200329"/>
          </a:xfrm>
          <a:prstGeom prst="rect">
            <a:avLst/>
          </a:prstGeom>
        </p:spPr>
        <p:txBody>
          <a:bodyPr wrap="square">
            <a:spAutoFit/>
          </a:bodyPr>
          <a:lstStyle/>
          <a:p>
            <a:r>
              <a:rPr lang="en-US" dirty="0"/>
              <a:t>This code creates the </a:t>
            </a:r>
          </a:p>
          <a:p>
            <a:r>
              <a:rPr lang="en-US" dirty="0"/>
              <a:t>proxy. Now this is some </a:t>
            </a:r>
          </a:p>
          <a:p>
            <a:r>
              <a:rPr lang="en-US" dirty="0"/>
              <a:t>mighty ugly code, so let’s </a:t>
            </a:r>
          </a:p>
          <a:p>
            <a:r>
              <a:rPr lang="en-US" dirty="0"/>
              <a:t>step through it carefully.</a:t>
            </a:r>
          </a:p>
        </p:txBody>
      </p:sp>
    </p:spTree>
    <p:extLst>
      <p:ext uri="{BB962C8B-B14F-4D97-AF65-F5344CB8AC3E}">
        <p14:creationId xmlns:p14="http://schemas.microsoft.com/office/powerpoint/2010/main" val="402415103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Key points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85000" lnSpcReduction="10000"/>
          </a:bodyPr>
          <a:lstStyle/>
          <a:p>
            <a:r>
              <a:rPr lang="en-US" dirty="0"/>
              <a:t>The Proxy Pattern provides </a:t>
            </a:r>
            <a:r>
              <a:rPr lang="en-US" dirty="0" smtClean="0"/>
              <a:t>a </a:t>
            </a:r>
            <a:r>
              <a:rPr lang="en-US" dirty="0"/>
              <a:t>representative for another </a:t>
            </a:r>
            <a:r>
              <a:rPr lang="en-US" dirty="0" smtClean="0"/>
              <a:t>object </a:t>
            </a:r>
            <a:r>
              <a:rPr lang="en-US" dirty="0"/>
              <a:t>in order to control the </a:t>
            </a:r>
            <a:r>
              <a:rPr lang="en-US" dirty="0" smtClean="0"/>
              <a:t>client’s </a:t>
            </a:r>
            <a:r>
              <a:rPr lang="en-US" dirty="0"/>
              <a:t>access to it.  There </a:t>
            </a:r>
            <a:r>
              <a:rPr lang="en-US" dirty="0" smtClean="0"/>
              <a:t>are </a:t>
            </a:r>
            <a:r>
              <a:rPr lang="en-US" dirty="0"/>
              <a:t>a number of ways it can </a:t>
            </a:r>
            <a:r>
              <a:rPr lang="en-US" dirty="0" smtClean="0"/>
              <a:t>manage </a:t>
            </a:r>
            <a:r>
              <a:rPr lang="en-US" dirty="0"/>
              <a:t>that access.</a:t>
            </a:r>
          </a:p>
          <a:p>
            <a:pPr lvl="1"/>
            <a:r>
              <a:rPr lang="en-US" dirty="0" smtClean="0"/>
              <a:t>A </a:t>
            </a:r>
            <a:r>
              <a:rPr lang="en-US" dirty="0"/>
              <a:t>Remote Proxy manages </a:t>
            </a:r>
            <a:r>
              <a:rPr lang="en-US" dirty="0" smtClean="0"/>
              <a:t>interaction </a:t>
            </a:r>
            <a:r>
              <a:rPr lang="en-US" dirty="0"/>
              <a:t>between a client </a:t>
            </a:r>
            <a:r>
              <a:rPr lang="en-US" dirty="0" smtClean="0"/>
              <a:t>and </a:t>
            </a:r>
            <a:r>
              <a:rPr lang="en-US" dirty="0"/>
              <a:t>a remote </a:t>
            </a:r>
            <a:r>
              <a:rPr lang="en-US" dirty="0" smtClean="0"/>
              <a:t>object.</a:t>
            </a:r>
          </a:p>
          <a:p>
            <a:pPr lvl="1"/>
            <a:r>
              <a:rPr lang="en-US" dirty="0" smtClean="0"/>
              <a:t>A </a:t>
            </a:r>
            <a:r>
              <a:rPr lang="en-US" dirty="0"/>
              <a:t>Virtual Proxy controls </a:t>
            </a:r>
            <a:r>
              <a:rPr lang="en-US" dirty="0" smtClean="0"/>
              <a:t>access </a:t>
            </a:r>
            <a:r>
              <a:rPr lang="en-US" dirty="0"/>
              <a:t>to an object that is </a:t>
            </a:r>
            <a:r>
              <a:rPr lang="en-US" dirty="0" smtClean="0"/>
              <a:t>expensive </a:t>
            </a:r>
            <a:r>
              <a:rPr lang="en-US" dirty="0"/>
              <a:t>to instantiate.</a:t>
            </a:r>
          </a:p>
          <a:p>
            <a:pPr lvl="1"/>
            <a:r>
              <a:rPr lang="en-US" dirty="0" smtClean="0"/>
              <a:t>A </a:t>
            </a:r>
            <a:r>
              <a:rPr lang="en-US" dirty="0"/>
              <a:t>Protection Proxy controls </a:t>
            </a:r>
            <a:r>
              <a:rPr lang="en-US" dirty="0" smtClean="0"/>
              <a:t>access </a:t>
            </a:r>
            <a:r>
              <a:rPr lang="en-US" dirty="0"/>
              <a:t>to the methods of an </a:t>
            </a:r>
            <a:r>
              <a:rPr lang="en-US" dirty="0" smtClean="0"/>
              <a:t>object </a:t>
            </a:r>
            <a:r>
              <a:rPr lang="en-US" dirty="0"/>
              <a:t>based on the caller</a:t>
            </a:r>
            <a:r>
              <a:rPr lang="en-US" dirty="0" smtClean="0"/>
              <a:t>. </a:t>
            </a:r>
            <a:r>
              <a:rPr lang="en-US" dirty="0"/>
              <a:t> </a:t>
            </a:r>
            <a:endParaRPr lang="en-US" dirty="0" smtClean="0"/>
          </a:p>
          <a:p>
            <a:pPr lvl="2"/>
            <a:r>
              <a:rPr lang="en-US" dirty="0" smtClean="0"/>
              <a:t>Many </a:t>
            </a:r>
            <a:r>
              <a:rPr lang="en-US" dirty="0"/>
              <a:t>other variants of </a:t>
            </a:r>
            <a:r>
              <a:rPr lang="en-US" dirty="0" smtClean="0"/>
              <a:t>the </a:t>
            </a:r>
            <a:r>
              <a:rPr lang="en-US" dirty="0"/>
              <a:t>Proxy Pattern exist </a:t>
            </a:r>
            <a:r>
              <a:rPr lang="en-US" dirty="0" smtClean="0"/>
              <a:t>including </a:t>
            </a:r>
            <a:r>
              <a:rPr lang="en-US" dirty="0"/>
              <a:t>caching proxies, </a:t>
            </a:r>
            <a:r>
              <a:rPr lang="en-US" dirty="0" smtClean="0"/>
              <a:t>synchronization </a:t>
            </a:r>
            <a:r>
              <a:rPr lang="en-US" dirty="0"/>
              <a:t>proxies, </a:t>
            </a:r>
            <a:r>
              <a:rPr lang="en-US" dirty="0" smtClean="0"/>
              <a:t>firewall </a:t>
            </a:r>
            <a:r>
              <a:rPr lang="en-US" dirty="0"/>
              <a:t>proxies, copy-on-write </a:t>
            </a:r>
            <a:r>
              <a:rPr lang="en-US" dirty="0" smtClean="0"/>
              <a:t>proxies</a:t>
            </a:r>
            <a:r>
              <a:rPr lang="en-US" dirty="0"/>
              <a:t>, and so on.</a:t>
            </a:r>
          </a:p>
          <a:p>
            <a:r>
              <a:rPr lang="en-US" dirty="0" smtClean="0"/>
              <a:t>Proxy </a:t>
            </a:r>
            <a:r>
              <a:rPr lang="en-US" dirty="0"/>
              <a:t>is structurally similar to </a:t>
            </a:r>
            <a:r>
              <a:rPr lang="en-US" dirty="0" smtClean="0"/>
              <a:t>Decorator</a:t>
            </a:r>
            <a:r>
              <a:rPr lang="en-US" dirty="0"/>
              <a:t>, but the two differ in </a:t>
            </a:r>
            <a:r>
              <a:rPr lang="en-US" dirty="0" smtClean="0"/>
              <a:t>their </a:t>
            </a:r>
            <a:r>
              <a:rPr lang="en-US" dirty="0"/>
              <a:t>purpose.</a:t>
            </a:r>
          </a:p>
          <a:p>
            <a:pPr lvl="1"/>
            <a:r>
              <a:rPr lang="en-US" dirty="0" smtClean="0"/>
              <a:t>The </a:t>
            </a:r>
            <a:r>
              <a:rPr lang="en-US" dirty="0"/>
              <a:t>Decorator Pattern adds </a:t>
            </a:r>
            <a:r>
              <a:rPr lang="en-US" dirty="0" smtClean="0"/>
              <a:t>behavior </a:t>
            </a:r>
            <a:r>
              <a:rPr lang="en-US" dirty="0"/>
              <a:t>to an object, while a </a:t>
            </a:r>
            <a:r>
              <a:rPr lang="en-US" dirty="0" smtClean="0"/>
              <a:t>Proxy </a:t>
            </a:r>
            <a:r>
              <a:rPr lang="en-US" dirty="0"/>
              <a:t>controls access.</a:t>
            </a:r>
          </a:p>
          <a:p>
            <a:r>
              <a:rPr lang="en-US" dirty="0"/>
              <a:t> </a:t>
            </a:r>
            <a:r>
              <a:rPr lang="en-US" dirty="0" smtClean="0"/>
              <a:t>Java’s </a:t>
            </a:r>
            <a:r>
              <a:rPr lang="en-US" dirty="0"/>
              <a:t>built-in support for </a:t>
            </a:r>
            <a:r>
              <a:rPr lang="en-US" dirty="0" smtClean="0"/>
              <a:t>Proxy </a:t>
            </a:r>
            <a:r>
              <a:rPr lang="en-US" dirty="0"/>
              <a:t>can build a dynamic </a:t>
            </a:r>
            <a:r>
              <a:rPr lang="en-US" dirty="0" smtClean="0"/>
              <a:t>proxy </a:t>
            </a:r>
            <a:r>
              <a:rPr lang="en-US" dirty="0"/>
              <a:t>class on demand and </a:t>
            </a:r>
            <a:r>
              <a:rPr lang="en-US" dirty="0" smtClean="0"/>
              <a:t>dispatch </a:t>
            </a:r>
            <a:r>
              <a:rPr lang="en-US" dirty="0"/>
              <a:t>all calls on it to a </a:t>
            </a:r>
            <a:r>
              <a:rPr lang="en-US" dirty="0" smtClean="0"/>
              <a:t>handler </a:t>
            </a:r>
            <a:r>
              <a:rPr lang="en-US" dirty="0"/>
              <a:t>of your choosing.</a:t>
            </a:r>
          </a:p>
          <a:p>
            <a:pPr lvl="1"/>
            <a:r>
              <a:rPr lang="en-US" dirty="0" smtClean="0"/>
              <a:t>Like </a:t>
            </a:r>
            <a:r>
              <a:rPr lang="en-US" dirty="0"/>
              <a:t>any wrapper, proxies </a:t>
            </a:r>
            <a:r>
              <a:rPr lang="en-US" dirty="0" smtClean="0"/>
              <a:t>will </a:t>
            </a:r>
            <a:r>
              <a:rPr lang="en-US" dirty="0"/>
              <a:t>increase the number of </a:t>
            </a:r>
            <a:r>
              <a:rPr lang="en-US" dirty="0" smtClean="0"/>
              <a:t>classes </a:t>
            </a:r>
            <a:r>
              <a:rPr lang="en-US" dirty="0"/>
              <a:t>and objects in your </a:t>
            </a:r>
            <a:r>
              <a:rPr lang="en-US" dirty="0" smtClean="0"/>
              <a:t>designs</a:t>
            </a:r>
            <a:r>
              <a:rPr lang="en-US" dirty="0"/>
              <a:t>.</a:t>
            </a:r>
          </a:p>
        </p:txBody>
      </p:sp>
    </p:spTree>
    <p:extLst>
      <p:ext uri="{BB962C8B-B14F-4D97-AF65-F5344CB8AC3E}">
        <p14:creationId xmlns:p14="http://schemas.microsoft.com/office/powerpoint/2010/main" val="3659071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Key Points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85000" lnSpcReduction="20000"/>
          </a:bodyPr>
          <a:lstStyle/>
          <a:p>
            <a:r>
              <a:rPr lang="en-US" dirty="0"/>
              <a:t>Knowing the OO basics </a:t>
            </a:r>
            <a:r>
              <a:rPr lang="en-US" dirty="0" smtClean="0"/>
              <a:t>does </a:t>
            </a:r>
            <a:r>
              <a:rPr lang="en-US" dirty="0"/>
              <a:t>not make you a good </a:t>
            </a:r>
            <a:r>
              <a:rPr lang="en-US" dirty="0" smtClean="0"/>
              <a:t>OO </a:t>
            </a:r>
            <a:r>
              <a:rPr lang="en-US" dirty="0"/>
              <a:t>designer.</a:t>
            </a:r>
          </a:p>
          <a:p>
            <a:r>
              <a:rPr lang="en-US" dirty="0" smtClean="0"/>
              <a:t>Good </a:t>
            </a:r>
            <a:r>
              <a:rPr lang="en-US" dirty="0"/>
              <a:t>OO designs are </a:t>
            </a:r>
            <a:r>
              <a:rPr lang="en-US" dirty="0" smtClean="0"/>
              <a:t>reusable</a:t>
            </a:r>
            <a:r>
              <a:rPr lang="en-US" dirty="0"/>
              <a:t>, extensible, and </a:t>
            </a:r>
            <a:r>
              <a:rPr lang="en-US" dirty="0" smtClean="0"/>
              <a:t>maintainable</a:t>
            </a:r>
            <a:r>
              <a:rPr lang="en-US" dirty="0"/>
              <a:t>.</a:t>
            </a:r>
          </a:p>
          <a:p>
            <a:r>
              <a:rPr lang="en-US" dirty="0" smtClean="0"/>
              <a:t>Patterns </a:t>
            </a:r>
            <a:r>
              <a:rPr lang="en-US" dirty="0"/>
              <a:t>show you how to </a:t>
            </a:r>
            <a:r>
              <a:rPr lang="en-US" dirty="0" smtClean="0"/>
              <a:t>build </a:t>
            </a:r>
            <a:r>
              <a:rPr lang="en-US" dirty="0"/>
              <a:t>systems with good </a:t>
            </a:r>
            <a:r>
              <a:rPr lang="en-US" dirty="0" smtClean="0"/>
              <a:t>OO </a:t>
            </a:r>
            <a:r>
              <a:rPr lang="en-US" dirty="0"/>
              <a:t>design qualities</a:t>
            </a:r>
            <a:r>
              <a:rPr lang="en-US" dirty="0" smtClean="0"/>
              <a:t>. </a:t>
            </a:r>
            <a:r>
              <a:rPr lang="en-US" dirty="0"/>
              <a:t> </a:t>
            </a:r>
            <a:endParaRPr lang="en-US" dirty="0" smtClean="0"/>
          </a:p>
          <a:p>
            <a:pPr lvl="1"/>
            <a:r>
              <a:rPr lang="en-US" dirty="0" smtClean="0"/>
              <a:t>Patterns </a:t>
            </a:r>
            <a:r>
              <a:rPr lang="en-US" dirty="0"/>
              <a:t>are proven </a:t>
            </a:r>
            <a:r>
              <a:rPr lang="en-US" dirty="0" smtClean="0"/>
              <a:t>object-oriented experience</a:t>
            </a:r>
            <a:r>
              <a:rPr lang="en-US" dirty="0"/>
              <a:t>.</a:t>
            </a:r>
          </a:p>
          <a:p>
            <a:r>
              <a:rPr lang="en-US" dirty="0" smtClean="0"/>
              <a:t>Patterns </a:t>
            </a:r>
            <a:r>
              <a:rPr lang="en-US" dirty="0"/>
              <a:t>don’t give you </a:t>
            </a:r>
            <a:r>
              <a:rPr lang="en-US" dirty="0" smtClean="0"/>
              <a:t>code</a:t>
            </a:r>
            <a:r>
              <a:rPr lang="en-US" dirty="0"/>
              <a:t>, they give you </a:t>
            </a:r>
            <a:r>
              <a:rPr lang="en-US" dirty="0" smtClean="0"/>
              <a:t>general </a:t>
            </a:r>
            <a:r>
              <a:rPr lang="en-US" dirty="0"/>
              <a:t>solutions to </a:t>
            </a:r>
            <a:r>
              <a:rPr lang="en-US" dirty="0" smtClean="0"/>
              <a:t>design </a:t>
            </a:r>
            <a:r>
              <a:rPr lang="en-US" dirty="0"/>
              <a:t>problems. You </a:t>
            </a:r>
            <a:r>
              <a:rPr lang="en-US" dirty="0" smtClean="0"/>
              <a:t>apply </a:t>
            </a:r>
            <a:r>
              <a:rPr lang="en-US" dirty="0"/>
              <a:t>them to your </a:t>
            </a:r>
            <a:r>
              <a:rPr lang="en-US" dirty="0" smtClean="0"/>
              <a:t>specific application</a:t>
            </a:r>
            <a:r>
              <a:rPr lang="en-US" dirty="0"/>
              <a:t>.</a:t>
            </a:r>
          </a:p>
          <a:p>
            <a:r>
              <a:rPr lang="en-US" dirty="0" smtClean="0"/>
              <a:t>Patterns </a:t>
            </a:r>
            <a:r>
              <a:rPr lang="en-US" dirty="0"/>
              <a:t>aren’t invented, </a:t>
            </a:r>
            <a:r>
              <a:rPr lang="en-US" dirty="0" smtClean="0"/>
              <a:t>they </a:t>
            </a:r>
            <a:r>
              <a:rPr lang="en-US" dirty="0"/>
              <a:t>are discovered</a:t>
            </a:r>
            <a:r>
              <a:rPr lang="en-US" dirty="0" smtClean="0"/>
              <a:t>.</a:t>
            </a:r>
          </a:p>
          <a:p>
            <a:r>
              <a:rPr lang="en-US" dirty="0" smtClean="0"/>
              <a:t>Most </a:t>
            </a:r>
            <a:r>
              <a:rPr lang="en-US" dirty="0"/>
              <a:t>patterns and </a:t>
            </a:r>
            <a:r>
              <a:rPr lang="en-US" dirty="0" smtClean="0"/>
              <a:t>principles </a:t>
            </a:r>
            <a:r>
              <a:rPr lang="en-US" dirty="0"/>
              <a:t>address issues </a:t>
            </a:r>
            <a:r>
              <a:rPr lang="en-US" dirty="0" smtClean="0"/>
              <a:t>of </a:t>
            </a:r>
            <a:r>
              <a:rPr lang="en-US" dirty="0"/>
              <a:t>change in software</a:t>
            </a:r>
            <a:r>
              <a:rPr lang="en-US" dirty="0" smtClean="0"/>
              <a:t>. </a:t>
            </a:r>
            <a:r>
              <a:rPr lang="en-US" dirty="0"/>
              <a:t> </a:t>
            </a:r>
            <a:endParaRPr lang="en-US" dirty="0" smtClean="0"/>
          </a:p>
          <a:p>
            <a:r>
              <a:rPr lang="en-US" dirty="0" smtClean="0"/>
              <a:t>Most </a:t>
            </a:r>
            <a:r>
              <a:rPr lang="en-US" dirty="0"/>
              <a:t>patterns allow some </a:t>
            </a:r>
            <a:r>
              <a:rPr lang="en-US" dirty="0" smtClean="0"/>
              <a:t>part </a:t>
            </a:r>
            <a:r>
              <a:rPr lang="en-US" dirty="0"/>
              <a:t>of a system to vary </a:t>
            </a:r>
            <a:r>
              <a:rPr lang="en-US" dirty="0" smtClean="0"/>
              <a:t>independently </a:t>
            </a:r>
            <a:r>
              <a:rPr lang="en-US" dirty="0"/>
              <a:t>of all other </a:t>
            </a:r>
            <a:r>
              <a:rPr lang="en-US" dirty="0" smtClean="0"/>
              <a:t>parts.</a:t>
            </a:r>
          </a:p>
          <a:p>
            <a:r>
              <a:rPr lang="en-US" dirty="0" smtClean="0"/>
              <a:t>We </a:t>
            </a:r>
            <a:r>
              <a:rPr lang="en-US" dirty="0"/>
              <a:t>often try to take what </a:t>
            </a:r>
            <a:r>
              <a:rPr lang="en-US" dirty="0" smtClean="0"/>
              <a:t>varies </a:t>
            </a:r>
            <a:r>
              <a:rPr lang="en-US" dirty="0"/>
              <a:t>in a system and </a:t>
            </a:r>
            <a:r>
              <a:rPr lang="en-US" dirty="0" smtClean="0"/>
              <a:t>encapsulate </a:t>
            </a:r>
            <a:r>
              <a:rPr lang="en-US" dirty="0"/>
              <a:t>it.</a:t>
            </a:r>
          </a:p>
          <a:p>
            <a:r>
              <a:rPr lang="en-US" dirty="0" smtClean="0"/>
              <a:t>Patterns </a:t>
            </a:r>
            <a:r>
              <a:rPr lang="en-US" dirty="0"/>
              <a:t>provide a </a:t>
            </a:r>
            <a:r>
              <a:rPr lang="en-US" dirty="0" smtClean="0"/>
              <a:t>shared </a:t>
            </a:r>
            <a:r>
              <a:rPr lang="en-US" dirty="0"/>
              <a:t>language that can </a:t>
            </a:r>
            <a:r>
              <a:rPr lang="en-US" dirty="0" smtClean="0"/>
              <a:t>maximize </a:t>
            </a:r>
            <a:r>
              <a:rPr lang="en-US" dirty="0"/>
              <a:t>the value of </a:t>
            </a:r>
            <a:r>
              <a:rPr lang="en-US" dirty="0" smtClean="0"/>
              <a:t>your </a:t>
            </a:r>
            <a:r>
              <a:rPr lang="en-US" dirty="0"/>
              <a:t>communication with </a:t>
            </a:r>
            <a:r>
              <a:rPr lang="en-US" dirty="0" smtClean="0"/>
              <a:t>other </a:t>
            </a:r>
            <a:r>
              <a:rPr lang="en-US" dirty="0"/>
              <a:t>developers</a:t>
            </a:r>
          </a:p>
        </p:txBody>
      </p:sp>
    </p:spTree>
    <p:extLst>
      <p:ext uri="{BB962C8B-B14F-4D97-AF65-F5344CB8AC3E}">
        <p14:creationId xmlns:p14="http://schemas.microsoft.com/office/powerpoint/2010/main" val="77726477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Other patterns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smtClean="0"/>
              <a:t>Bridge</a:t>
            </a:r>
          </a:p>
          <a:p>
            <a:r>
              <a:rPr lang="en-US" dirty="0" smtClean="0"/>
              <a:t>Builder</a:t>
            </a:r>
          </a:p>
          <a:p>
            <a:r>
              <a:rPr lang="en-US" dirty="0" smtClean="0"/>
              <a:t>Chain of responsibility</a:t>
            </a:r>
          </a:p>
          <a:p>
            <a:r>
              <a:rPr lang="en-US" dirty="0" smtClean="0"/>
              <a:t>Flyweight</a:t>
            </a:r>
          </a:p>
          <a:p>
            <a:r>
              <a:rPr lang="en-US" dirty="0" smtClean="0"/>
              <a:t>Interpreter</a:t>
            </a:r>
          </a:p>
          <a:p>
            <a:r>
              <a:rPr lang="en-US" dirty="0" smtClean="0"/>
              <a:t>Mediator</a:t>
            </a:r>
          </a:p>
          <a:p>
            <a:r>
              <a:rPr lang="en-US" dirty="0" smtClean="0"/>
              <a:t>Memento</a:t>
            </a:r>
          </a:p>
          <a:p>
            <a:r>
              <a:rPr lang="en-US" dirty="0" smtClean="0"/>
              <a:t>Prototype</a:t>
            </a:r>
          </a:p>
          <a:p>
            <a:r>
              <a:rPr lang="en-US" dirty="0" smtClean="0"/>
              <a:t>Visitor</a:t>
            </a:r>
          </a:p>
          <a:p>
            <a:endParaRPr lang="en-US" dirty="0"/>
          </a:p>
        </p:txBody>
      </p:sp>
    </p:spTree>
    <p:extLst>
      <p:ext uri="{BB962C8B-B14F-4D97-AF65-F5344CB8AC3E}">
        <p14:creationId xmlns:p14="http://schemas.microsoft.com/office/powerpoint/2010/main" val="338103612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Bridge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85000" lnSpcReduction="10000"/>
          </a:bodyPr>
          <a:lstStyle/>
          <a:p>
            <a:r>
              <a:rPr lang="en-US" dirty="0"/>
              <a:t>Use the Bridge Pattern to vary not only your </a:t>
            </a:r>
            <a:r>
              <a:rPr lang="en-US" dirty="0" smtClean="0"/>
              <a:t>implementations</a:t>
            </a:r>
            <a:r>
              <a:rPr lang="en-US" dirty="0"/>
              <a:t>, but also your abstractions</a:t>
            </a:r>
            <a:r>
              <a:rPr lang="en-US" dirty="0" smtClean="0"/>
              <a:t>.</a:t>
            </a:r>
          </a:p>
          <a:p>
            <a:r>
              <a:rPr lang="en-US" dirty="0" smtClean="0"/>
              <a:t>Scenario</a:t>
            </a:r>
          </a:p>
          <a:p>
            <a:pPr lvl="1"/>
            <a:r>
              <a:rPr lang="en-US" dirty="0"/>
              <a:t>Imagine you’re going to revolutionize “extreme </a:t>
            </a:r>
            <a:r>
              <a:rPr lang="en-US" dirty="0" smtClean="0"/>
              <a:t>lounging</a:t>
            </a:r>
            <a:r>
              <a:rPr lang="en-US" dirty="0"/>
              <a:t>.” You’re writing the code </a:t>
            </a:r>
            <a:r>
              <a:rPr lang="en-US" dirty="0" smtClean="0"/>
              <a:t>for </a:t>
            </a:r>
            <a:r>
              <a:rPr lang="en-US" dirty="0"/>
              <a:t>a new </a:t>
            </a:r>
            <a:r>
              <a:rPr lang="en-US" dirty="0" smtClean="0"/>
              <a:t>ergonomic </a:t>
            </a:r>
            <a:r>
              <a:rPr lang="en-US" dirty="0"/>
              <a:t>and </a:t>
            </a:r>
            <a:r>
              <a:rPr lang="en-US" dirty="0" smtClean="0"/>
              <a:t>user-friendly </a:t>
            </a:r>
            <a:r>
              <a:rPr lang="en-US" dirty="0"/>
              <a:t>remote control f</a:t>
            </a:r>
            <a:r>
              <a:rPr lang="en-US" dirty="0" smtClean="0"/>
              <a:t>or TVs</a:t>
            </a:r>
            <a:r>
              <a:rPr lang="en-US" dirty="0"/>
              <a:t>. You already know that you’ve got to use </a:t>
            </a:r>
            <a:r>
              <a:rPr lang="en-US" dirty="0" smtClean="0"/>
              <a:t>good </a:t>
            </a:r>
            <a:r>
              <a:rPr lang="en-US" dirty="0"/>
              <a:t>OO techniques because while the remote is </a:t>
            </a:r>
            <a:r>
              <a:rPr lang="en-US" dirty="0" smtClean="0"/>
              <a:t>based </a:t>
            </a:r>
            <a:r>
              <a:rPr lang="en-US" dirty="0"/>
              <a:t>on the same abstraction, there will be lots </a:t>
            </a:r>
            <a:r>
              <a:rPr lang="en-US" dirty="0" smtClean="0"/>
              <a:t>of implementations—one for </a:t>
            </a:r>
            <a:r>
              <a:rPr lang="en-US" dirty="0"/>
              <a:t>each model </a:t>
            </a:r>
            <a:r>
              <a:rPr lang="en-US" dirty="0" smtClean="0"/>
              <a:t>of </a:t>
            </a:r>
            <a:r>
              <a:rPr lang="en-US" dirty="0"/>
              <a:t>TV</a:t>
            </a:r>
            <a:r>
              <a:rPr lang="en-US" dirty="0" smtClean="0"/>
              <a:t>.</a:t>
            </a:r>
          </a:p>
          <a:p>
            <a:r>
              <a:rPr lang="en-US" dirty="0"/>
              <a:t>Your dilemma</a:t>
            </a:r>
          </a:p>
          <a:p>
            <a:pPr lvl="1"/>
            <a:r>
              <a:rPr lang="en-US" dirty="0"/>
              <a:t>You know that the remote’s user </a:t>
            </a:r>
            <a:r>
              <a:rPr lang="en-US" dirty="0" smtClean="0"/>
              <a:t>interface </a:t>
            </a:r>
            <a:r>
              <a:rPr lang="en-US" dirty="0"/>
              <a:t>won’t be right the </a:t>
            </a:r>
            <a:r>
              <a:rPr lang="en-US" dirty="0" smtClean="0"/>
              <a:t>first </a:t>
            </a:r>
            <a:r>
              <a:rPr lang="en-US" dirty="0"/>
              <a:t>time. </a:t>
            </a:r>
            <a:r>
              <a:rPr lang="en-US" dirty="0" smtClean="0"/>
              <a:t>You </a:t>
            </a:r>
            <a:r>
              <a:rPr lang="en-US" dirty="0"/>
              <a:t>expect that the product will be </a:t>
            </a:r>
            <a:r>
              <a:rPr lang="en-US" dirty="0" smtClean="0"/>
              <a:t>refined many </a:t>
            </a:r>
            <a:r>
              <a:rPr lang="en-US" dirty="0"/>
              <a:t>times as usability data is collected on the remote </a:t>
            </a:r>
            <a:r>
              <a:rPr lang="en-US" dirty="0" smtClean="0"/>
              <a:t>control</a:t>
            </a:r>
            <a:r>
              <a:rPr lang="en-US" dirty="0"/>
              <a:t>.</a:t>
            </a:r>
          </a:p>
          <a:p>
            <a:pPr lvl="1"/>
            <a:r>
              <a:rPr lang="en-US" dirty="0"/>
              <a:t>So your dilemma is that the remotes are going to change and </a:t>
            </a:r>
            <a:r>
              <a:rPr lang="en-US" dirty="0" smtClean="0"/>
              <a:t>the </a:t>
            </a:r>
            <a:r>
              <a:rPr lang="en-US" dirty="0"/>
              <a:t>TVs are going to change. You’ve already abstracted the user </a:t>
            </a:r>
            <a:r>
              <a:rPr lang="en-US" dirty="0" smtClean="0"/>
              <a:t>interface </a:t>
            </a:r>
            <a:r>
              <a:rPr lang="en-US" dirty="0"/>
              <a:t>so that you can vary the implementation over the many </a:t>
            </a:r>
            <a:r>
              <a:rPr lang="en-US" dirty="0" smtClean="0"/>
              <a:t>TVs </a:t>
            </a:r>
            <a:r>
              <a:rPr lang="en-US" dirty="0"/>
              <a:t>your customers will own. But you are also going to need </a:t>
            </a:r>
            <a:r>
              <a:rPr lang="en-US" dirty="0" smtClean="0"/>
              <a:t>to </a:t>
            </a:r>
            <a:r>
              <a:rPr lang="en-US" dirty="0"/>
              <a:t>vary the abstraction because it is going to change over time as </a:t>
            </a:r>
            <a:r>
              <a:rPr lang="en-US" dirty="0" smtClean="0"/>
              <a:t>the </a:t>
            </a:r>
            <a:r>
              <a:rPr lang="en-US" dirty="0"/>
              <a:t>remote is improved based on the user </a:t>
            </a:r>
            <a:r>
              <a:rPr lang="en-US" dirty="0" err="1" smtClean="0"/>
              <a:t>feedback.So</a:t>
            </a:r>
            <a:r>
              <a:rPr lang="en-US" dirty="0" smtClean="0"/>
              <a:t> </a:t>
            </a:r>
            <a:r>
              <a:rPr lang="en-US" dirty="0"/>
              <a:t>how are you going to create an OO design that allows you </a:t>
            </a:r>
            <a:r>
              <a:rPr lang="en-US" dirty="0" smtClean="0"/>
              <a:t>to </a:t>
            </a:r>
            <a:r>
              <a:rPr lang="en-US" dirty="0"/>
              <a:t>vary the implementation and the abstraction</a:t>
            </a:r>
          </a:p>
        </p:txBody>
      </p:sp>
    </p:spTree>
    <p:extLst>
      <p:ext uri="{BB962C8B-B14F-4D97-AF65-F5344CB8AC3E}">
        <p14:creationId xmlns:p14="http://schemas.microsoft.com/office/powerpoint/2010/main" val="250058501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Bridge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841648"/>
          </a:xfrm>
        </p:spPr>
        <p:txBody>
          <a:bodyPr/>
          <a:lstStyle/>
          <a:p>
            <a:r>
              <a:rPr lang="en-US" dirty="0"/>
              <a:t>The Bridge Pattern allows you to vary the implementation and </a:t>
            </a:r>
            <a:r>
              <a:rPr lang="en-US" dirty="0" smtClean="0"/>
              <a:t>the </a:t>
            </a:r>
            <a:r>
              <a:rPr lang="en-US" dirty="0"/>
              <a:t>abstraction by placing the two in separate class hierarchies.</a:t>
            </a:r>
          </a:p>
        </p:txBody>
      </p:sp>
      <p:pic>
        <p:nvPicPr>
          <p:cNvPr id="6146" name="Picture 2" descr="https://www.joezimjs.com/wp-content/uploads/bridge_remote.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132856"/>
            <a:ext cx="5238750" cy="390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41249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UML Model</a:t>
            </a:r>
            <a:endParaRPr lang="en-US" dirty="0"/>
          </a:p>
        </p:txBody>
      </p:sp>
      <p:sp>
        <p:nvSpPr>
          <p:cNvPr id="3" name="Segnaposto piè di pagina 2"/>
          <p:cNvSpPr>
            <a:spLocks noGrp="1"/>
          </p:cNvSpPr>
          <p:nvPr>
            <p:ph type="ftr" sz="quarter" idx="11"/>
          </p:nvPr>
        </p:nvSpPr>
        <p:spPr/>
        <p:txBody>
          <a:bodyPr/>
          <a:lstStyle/>
          <a:p>
            <a:pPr algn="l"/>
            <a:endParaRPr lang="it-IT" dirty="0"/>
          </a:p>
        </p:txBody>
      </p:sp>
      <p:pic>
        <p:nvPicPr>
          <p:cNvPr id="8194" name="Picture 2" descr="https://upload.wikimedia.org/wikipedia/commons/thumb/c/cf/Bridge_UML_class_diagram.svg/500px-Bridge_UML_class_diagram.svg.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935" y="2132856"/>
            <a:ext cx="4762500" cy="2381250"/>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p:cNvSpPr/>
          <p:nvPr/>
        </p:nvSpPr>
        <p:spPr>
          <a:xfrm>
            <a:off x="1835696" y="1110658"/>
            <a:ext cx="4572000" cy="646331"/>
          </a:xfrm>
          <a:prstGeom prst="rect">
            <a:avLst/>
          </a:prstGeom>
        </p:spPr>
        <p:txBody>
          <a:bodyPr>
            <a:spAutoFit/>
          </a:bodyPr>
          <a:lstStyle/>
          <a:p>
            <a:r>
              <a:rPr lang="en-US" dirty="0"/>
              <a:t>All methods in the </a:t>
            </a:r>
            <a:r>
              <a:rPr lang="en-US" dirty="0" smtClean="0"/>
              <a:t>abstraction are </a:t>
            </a:r>
            <a:r>
              <a:rPr lang="en-US" dirty="0"/>
              <a:t>implemented in terms of </a:t>
            </a:r>
            <a:r>
              <a:rPr lang="en-US" dirty="0" smtClean="0"/>
              <a:t>the implementation</a:t>
            </a:r>
            <a:endParaRPr lang="en-US" dirty="0"/>
          </a:p>
        </p:txBody>
      </p:sp>
      <p:sp>
        <p:nvSpPr>
          <p:cNvPr id="7" name="Rettangolo 6"/>
          <p:cNvSpPr/>
          <p:nvPr/>
        </p:nvSpPr>
        <p:spPr>
          <a:xfrm>
            <a:off x="899592" y="4653136"/>
            <a:ext cx="4572000" cy="646331"/>
          </a:xfrm>
          <a:prstGeom prst="rect">
            <a:avLst/>
          </a:prstGeom>
        </p:spPr>
        <p:txBody>
          <a:bodyPr>
            <a:spAutoFit/>
          </a:bodyPr>
          <a:lstStyle/>
          <a:p>
            <a:r>
              <a:rPr lang="en-US" dirty="0"/>
              <a:t>Concrete subclasses are implemented in terms of the </a:t>
            </a:r>
            <a:r>
              <a:rPr lang="en-US" dirty="0" smtClean="0"/>
              <a:t> abstraction</a:t>
            </a:r>
            <a:r>
              <a:rPr lang="en-US" dirty="0"/>
              <a:t>, not the implementation.</a:t>
            </a:r>
          </a:p>
        </p:txBody>
      </p:sp>
    </p:spTree>
    <p:extLst>
      <p:ext uri="{BB962C8B-B14F-4D97-AF65-F5344CB8AC3E}">
        <p14:creationId xmlns:p14="http://schemas.microsoft.com/office/powerpoint/2010/main" val="26679772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Pros and Cons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a:t>Decouples an implementation so that it is not bound </a:t>
            </a:r>
            <a:r>
              <a:rPr lang="en-US" dirty="0" smtClean="0"/>
              <a:t>permanently </a:t>
            </a:r>
            <a:r>
              <a:rPr lang="en-US" dirty="0"/>
              <a:t>to an interface.</a:t>
            </a:r>
          </a:p>
          <a:p>
            <a:r>
              <a:rPr lang="en-US" dirty="0" smtClean="0"/>
              <a:t>Abstraction </a:t>
            </a:r>
            <a:r>
              <a:rPr lang="en-US" dirty="0"/>
              <a:t>and implementation can be extended </a:t>
            </a:r>
            <a:r>
              <a:rPr lang="en-US" dirty="0" smtClean="0"/>
              <a:t>independently</a:t>
            </a:r>
            <a:r>
              <a:rPr lang="en-US" dirty="0"/>
              <a:t>.</a:t>
            </a:r>
          </a:p>
          <a:p>
            <a:r>
              <a:rPr lang="en-US" dirty="0" smtClean="0"/>
              <a:t>Changes </a:t>
            </a:r>
            <a:r>
              <a:rPr lang="en-US" dirty="0"/>
              <a:t>to the concrete abstraction classes don’t </a:t>
            </a:r>
            <a:r>
              <a:rPr lang="en-US" dirty="0" smtClean="0"/>
              <a:t>affect </a:t>
            </a:r>
            <a:r>
              <a:rPr lang="en-US" dirty="0"/>
              <a:t>the client</a:t>
            </a:r>
            <a:r>
              <a:rPr lang="en-US" dirty="0" smtClean="0"/>
              <a:t>.</a:t>
            </a:r>
          </a:p>
          <a:p>
            <a:r>
              <a:rPr lang="en-US" dirty="0"/>
              <a:t>Useful in graphics and windowing systems that need </a:t>
            </a:r>
            <a:r>
              <a:rPr lang="en-US" dirty="0" smtClean="0"/>
              <a:t>to </a:t>
            </a:r>
            <a:r>
              <a:rPr lang="en-US" dirty="0"/>
              <a:t>run over multiple platforms.</a:t>
            </a:r>
          </a:p>
          <a:p>
            <a:r>
              <a:rPr lang="en-US" dirty="0" smtClean="0"/>
              <a:t>Useful </a:t>
            </a:r>
            <a:r>
              <a:rPr lang="en-US" dirty="0"/>
              <a:t>any time you need to vary an interface and an </a:t>
            </a:r>
            <a:r>
              <a:rPr lang="en-US" dirty="0" smtClean="0"/>
              <a:t>implementation </a:t>
            </a:r>
            <a:r>
              <a:rPr lang="en-US" dirty="0"/>
              <a:t>in different ways.</a:t>
            </a:r>
          </a:p>
          <a:p>
            <a:r>
              <a:rPr lang="en-US" dirty="0" smtClean="0"/>
              <a:t>Increases </a:t>
            </a:r>
            <a:r>
              <a:rPr lang="en-US" dirty="0"/>
              <a:t>complexity</a:t>
            </a:r>
          </a:p>
        </p:txBody>
      </p:sp>
    </p:spTree>
    <p:extLst>
      <p:ext uri="{BB962C8B-B14F-4D97-AF65-F5344CB8AC3E}">
        <p14:creationId xmlns:p14="http://schemas.microsoft.com/office/powerpoint/2010/main" val="364273706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Builder pattern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85000" lnSpcReduction="10000"/>
          </a:bodyPr>
          <a:lstStyle/>
          <a:p>
            <a:r>
              <a:rPr lang="en-US" dirty="0"/>
              <a:t>Use the Builder Pattern to encapsulate the construction of </a:t>
            </a:r>
            <a:r>
              <a:rPr lang="en-US" dirty="0" smtClean="0"/>
              <a:t>a product </a:t>
            </a:r>
            <a:r>
              <a:rPr lang="en-US" dirty="0"/>
              <a:t>and allow it to be constructed in steps</a:t>
            </a:r>
            <a:r>
              <a:rPr lang="en-US" dirty="0" smtClean="0"/>
              <a:t>.</a:t>
            </a:r>
          </a:p>
          <a:p>
            <a:r>
              <a:rPr lang="en-US" dirty="0" smtClean="0"/>
              <a:t>A scenario</a:t>
            </a:r>
          </a:p>
          <a:p>
            <a:pPr lvl="1"/>
            <a:r>
              <a:rPr lang="en-US" dirty="0"/>
              <a:t>You’ve just been asked to build a vacation planner </a:t>
            </a:r>
            <a:r>
              <a:rPr lang="en-US" dirty="0" smtClean="0"/>
              <a:t>for a </a:t>
            </a:r>
            <a:r>
              <a:rPr lang="en-US" dirty="0"/>
              <a:t>new theme </a:t>
            </a:r>
            <a:r>
              <a:rPr lang="en-US" dirty="0" smtClean="0"/>
              <a:t>park just. </a:t>
            </a:r>
            <a:r>
              <a:rPr lang="en-US" dirty="0"/>
              <a:t>Park guests can choose a hotel and various types </a:t>
            </a:r>
            <a:r>
              <a:rPr lang="en-US" dirty="0" smtClean="0"/>
              <a:t>of admission </a:t>
            </a:r>
            <a:r>
              <a:rPr lang="en-US" dirty="0"/>
              <a:t>tickets, make restaurant reservations, and even book special events</a:t>
            </a:r>
            <a:r>
              <a:rPr lang="en-US" dirty="0" smtClean="0"/>
              <a:t>.</a:t>
            </a:r>
          </a:p>
          <a:p>
            <a:pPr lvl="2"/>
            <a:r>
              <a:rPr lang="en-US" dirty="0"/>
              <a:t>Each vacation is planned over some number of days</a:t>
            </a:r>
            <a:r>
              <a:rPr lang="en-US" dirty="0" smtClean="0"/>
              <a:t>.</a:t>
            </a:r>
          </a:p>
          <a:p>
            <a:pPr lvl="2"/>
            <a:r>
              <a:rPr lang="en-US" dirty="0"/>
              <a:t>Each day can have any combination </a:t>
            </a:r>
            <a:r>
              <a:rPr lang="en-US" dirty="0" smtClean="0"/>
              <a:t>of </a:t>
            </a:r>
            <a:r>
              <a:rPr lang="en-US" dirty="0"/>
              <a:t>hotel reservations, tickets, </a:t>
            </a:r>
            <a:r>
              <a:rPr lang="en-US" dirty="0" smtClean="0"/>
              <a:t>meals </a:t>
            </a:r>
            <a:r>
              <a:rPr lang="en-US" dirty="0"/>
              <a:t>and special events</a:t>
            </a:r>
            <a:r>
              <a:rPr lang="en-US" dirty="0" smtClean="0"/>
              <a:t>.</a:t>
            </a:r>
          </a:p>
          <a:p>
            <a:pPr lvl="2"/>
            <a:r>
              <a:rPr lang="en-US" dirty="0" smtClean="0"/>
              <a:t>For </a:t>
            </a:r>
            <a:r>
              <a:rPr lang="en-US" dirty="0"/>
              <a:t>instance, a local resident might not need a hotel, but wants to make dinner and </a:t>
            </a:r>
            <a:r>
              <a:rPr lang="en-US" dirty="0" smtClean="0"/>
              <a:t>special </a:t>
            </a:r>
            <a:r>
              <a:rPr lang="en-US" dirty="0"/>
              <a:t>event reservations. </a:t>
            </a:r>
            <a:endParaRPr lang="en-US" dirty="0" smtClean="0"/>
          </a:p>
          <a:p>
            <a:pPr lvl="2"/>
            <a:r>
              <a:rPr lang="en-US" dirty="0" smtClean="0"/>
              <a:t>Another </a:t>
            </a:r>
            <a:r>
              <a:rPr lang="en-US" dirty="0"/>
              <a:t>guest might be </a:t>
            </a:r>
            <a:r>
              <a:rPr lang="en-US" dirty="0" smtClean="0"/>
              <a:t>flying and </a:t>
            </a:r>
            <a:r>
              <a:rPr lang="en-US" dirty="0"/>
              <a:t>needs a </a:t>
            </a:r>
            <a:r>
              <a:rPr lang="en-US" dirty="0" smtClean="0"/>
              <a:t>hotel</a:t>
            </a:r>
            <a:r>
              <a:rPr lang="en-US" dirty="0"/>
              <a:t>, dinner reservations, and admission tickets.</a:t>
            </a:r>
          </a:p>
          <a:p>
            <a:r>
              <a:rPr lang="en-US" dirty="0"/>
              <a:t>So, you need </a:t>
            </a:r>
            <a:endParaRPr lang="en-US" dirty="0" smtClean="0"/>
          </a:p>
          <a:p>
            <a:pPr lvl="1"/>
            <a:r>
              <a:rPr lang="en-US" dirty="0" smtClean="0"/>
              <a:t>a flexible </a:t>
            </a:r>
            <a:r>
              <a:rPr lang="en-US" dirty="0"/>
              <a:t>data structure that can represent guest planners and all their </a:t>
            </a:r>
            <a:r>
              <a:rPr lang="en-US" dirty="0" smtClean="0"/>
              <a:t>variations</a:t>
            </a:r>
            <a:r>
              <a:rPr lang="en-US" dirty="0"/>
              <a:t>; </a:t>
            </a:r>
            <a:endParaRPr lang="en-US" dirty="0" smtClean="0"/>
          </a:p>
          <a:p>
            <a:pPr lvl="1"/>
            <a:r>
              <a:rPr lang="en-US" dirty="0" smtClean="0"/>
              <a:t>you </a:t>
            </a:r>
            <a:r>
              <a:rPr lang="en-US" dirty="0"/>
              <a:t>also need </a:t>
            </a:r>
            <a:r>
              <a:rPr lang="en-US" dirty="0" smtClean="0"/>
              <a:t>to follow </a:t>
            </a:r>
            <a:r>
              <a:rPr lang="en-US" dirty="0"/>
              <a:t>a sequence </a:t>
            </a:r>
            <a:r>
              <a:rPr lang="en-US" dirty="0" smtClean="0"/>
              <a:t>of potentially </a:t>
            </a:r>
            <a:r>
              <a:rPr lang="en-US" dirty="0"/>
              <a:t>complex steps to create the </a:t>
            </a:r>
            <a:r>
              <a:rPr lang="en-US" dirty="0" smtClean="0"/>
              <a:t>planner</a:t>
            </a:r>
            <a:r>
              <a:rPr lang="en-US" dirty="0"/>
              <a:t>. </a:t>
            </a:r>
          </a:p>
        </p:txBody>
      </p:sp>
    </p:spTree>
    <p:extLst>
      <p:ext uri="{BB962C8B-B14F-4D97-AF65-F5344CB8AC3E}">
        <p14:creationId xmlns:p14="http://schemas.microsoft.com/office/powerpoint/2010/main" val="309367830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a:t>
            </a:r>
            <a:r>
              <a:rPr lang="en-US" dirty="0" smtClean="0"/>
              <a:t>Builder pattern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5517232"/>
            <a:ext cx="8229600" cy="792088"/>
          </a:xfrm>
        </p:spPr>
        <p:txBody>
          <a:bodyPr>
            <a:normAutofit fontScale="70000" lnSpcReduction="20000"/>
          </a:bodyPr>
          <a:lstStyle/>
          <a:p>
            <a:pPr marL="0" indent="0">
              <a:buNone/>
            </a:pPr>
            <a:r>
              <a:rPr lang="en-US" dirty="0" smtClean="0"/>
              <a:t>In the iterator, we </a:t>
            </a:r>
            <a:r>
              <a:rPr lang="en-US" dirty="0"/>
              <a:t>encapsulated the iteration into a separate </a:t>
            </a:r>
            <a:r>
              <a:rPr lang="en-US" dirty="0" smtClean="0"/>
              <a:t>object </a:t>
            </a:r>
            <a:r>
              <a:rPr lang="en-US" dirty="0"/>
              <a:t>and hid the internal representation </a:t>
            </a:r>
            <a:r>
              <a:rPr lang="en-US" dirty="0" smtClean="0"/>
              <a:t>of </a:t>
            </a:r>
            <a:r>
              <a:rPr lang="en-US" dirty="0"/>
              <a:t>the collection </a:t>
            </a:r>
            <a:r>
              <a:rPr lang="en-US" dirty="0" smtClean="0"/>
              <a:t>from </a:t>
            </a:r>
            <a:r>
              <a:rPr lang="en-US" dirty="0"/>
              <a:t>the </a:t>
            </a:r>
            <a:r>
              <a:rPr lang="en-US" dirty="0" smtClean="0"/>
              <a:t>client</a:t>
            </a:r>
            <a:r>
              <a:rPr lang="en-US" dirty="0"/>
              <a:t>. It’s the same idea here: we encapsulate the creation </a:t>
            </a:r>
            <a:r>
              <a:rPr lang="en-US" dirty="0" smtClean="0"/>
              <a:t>of </a:t>
            </a:r>
            <a:r>
              <a:rPr lang="en-US" dirty="0"/>
              <a:t>the </a:t>
            </a:r>
            <a:r>
              <a:rPr lang="en-US" dirty="0" smtClean="0"/>
              <a:t>trip </a:t>
            </a:r>
            <a:r>
              <a:rPr lang="en-US" dirty="0"/>
              <a:t>planner in an object (let’s call it a builder), and have our client </a:t>
            </a:r>
            <a:r>
              <a:rPr lang="en-US" dirty="0" smtClean="0"/>
              <a:t>ask </a:t>
            </a:r>
            <a:r>
              <a:rPr lang="en-US" dirty="0"/>
              <a:t>the builder to construct the trip planner structure </a:t>
            </a:r>
            <a:r>
              <a:rPr lang="en-US" dirty="0" smtClean="0"/>
              <a:t>for </a:t>
            </a:r>
            <a:r>
              <a:rPr lang="en-US" dirty="0"/>
              <a:t>it. </a:t>
            </a:r>
          </a:p>
        </p:txBody>
      </p:sp>
      <p:pic>
        <p:nvPicPr>
          <p:cNvPr id="9218" name="Picture 2" descr="http://www.dofactory.com/images/diagrams/net/build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444" y="2276872"/>
            <a:ext cx="4775860" cy="2016224"/>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p:cNvSpPr/>
          <p:nvPr/>
        </p:nvSpPr>
        <p:spPr>
          <a:xfrm>
            <a:off x="467544" y="1196752"/>
            <a:ext cx="1944216" cy="1200329"/>
          </a:xfrm>
          <a:prstGeom prst="rect">
            <a:avLst/>
          </a:prstGeom>
        </p:spPr>
        <p:txBody>
          <a:bodyPr wrap="square">
            <a:spAutoFit/>
          </a:bodyPr>
          <a:lstStyle/>
          <a:p>
            <a:r>
              <a:rPr lang="en-US" dirty="0"/>
              <a:t>The Client directs </a:t>
            </a:r>
          </a:p>
          <a:p>
            <a:r>
              <a:rPr lang="en-US" dirty="0"/>
              <a:t>the builder to </a:t>
            </a:r>
          </a:p>
          <a:p>
            <a:r>
              <a:rPr lang="en-US" dirty="0"/>
              <a:t>construct the </a:t>
            </a:r>
          </a:p>
          <a:p>
            <a:r>
              <a:rPr lang="en-US" dirty="0"/>
              <a:t>planner.</a:t>
            </a:r>
          </a:p>
        </p:txBody>
      </p:sp>
      <p:sp>
        <p:nvSpPr>
          <p:cNvPr id="7" name="Rettangolo 6"/>
          <p:cNvSpPr/>
          <p:nvPr/>
        </p:nvSpPr>
        <p:spPr>
          <a:xfrm>
            <a:off x="4547563" y="1340768"/>
            <a:ext cx="4572000" cy="646331"/>
          </a:xfrm>
          <a:prstGeom prst="rect">
            <a:avLst/>
          </a:prstGeom>
        </p:spPr>
        <p:txBody>
          <a:bodyPr>
            <a:spAutoFit/>
          </a:bodyPr>
          <a:lstStyle/>
          <a:p>
            <a:r>
              <a:rPr lang="en-US" dirty="0"/>
              <a:t>The client uses an abstract interface to build the planner.</a:t>
            </a:r>
          </a:p>
        </p:txBody>
      </p:sp>
      <p:sp>
        <p:nvSpPr>
          <p:cNvPr id="8" name="Rettangolo 7"/>
          <p:cNvSpPr/>
          <p:nvPr/>
        </p:nvSpPr>
        <p:spPr>
          <a:xfrm>
            <a:off x="5796136" y="1807656"/>
            <a:ext cx="2448272" cy="1477328"/>
          </a:xfrm>
          <a:prstGeom prst="rect">
            <a:avLst/>
          </a:prstGeom>
        </p:spPr>
        <p:txBody>
          <a:bodyPr wrap="square">
            <a:spAutoFit/>
          </a:bodyPr>
          <a:lstStyle/>
          <a:p>
            <a:r>
              <a:rPr lang="en-US" dirty="0"/>
              <a:t>The concrete builder </a:t>
            </a:r>
          </a:p>
          <a:p>
            <a:r>
              <a:rPr lang="en-US" dirty="0"/>
              <a:t>creates real products </a:t>
            </a:r>
          </a:p>
          <a:p>
            <a:r>
              <a:rPr lang="en-US" dirty="0"/>
              <a:t>and stores them in </a:t>
            </a:r>
          </a:p>
          <a:p>
            <a:r>
              <a:rPr lang="en-US" dirty="0"/>
              <a:t>the vacation composite </a:t>
            </a:r>
          </a:p>
          <a:p>
            <a:r>
              <a:rPr lang="en-US" dirty="0" smtClean="0"/>
              <a:t>structure</a:t>
            </a:r>
            <a:endParaRPr lang="en-US" dirty="0"/>
          </a:p>
        </p:txBody>
      </p:sp>
      <p:sp>
        <p:nvSpPr>
          <p:cNvPr id="9" name="Rettangolo 8"/>
          <p:cNvSpPr/>
          <p:nvPr/>
        </p:nvSpPr>
        <p:spPr>
          <a:xfrm>
            <a:off x="439606" y="4077072"/>
            <a:ext cx="4572000" cy="1384995"/>
          </a:xfrm>
          <a:prstGeom prst="rect">
            <a:avLst/>
          </a:prstGeom>
        </p:spPr>
        <p:txBody>
          <a:bodyPr>
            <a:spAutoFit/>
          </a:bodyPr>
          <a:lstStyle/>
          <a:p>
            <a:r>
              <a:rPr lang="en-US" sz="1400" dirty="0" err="1">
                <a:latin typeface="Courier New" panose="02070309020205020404" pitchFamily="49" charset="0"/>
                <a:cs typeface="Courier New" panose="02070309020205020404" pitchFamily="49" charset="0"/>
              </a:rPr>
              <a:t>builder.buildDay</a:t>
            </a:r>
            <a:r>
              <a:rPr lang="en-US" sz="1400" dirty="0">
                <a:latin typeface="Courier New" panose="02070309020205020404" pitchFamily="49" charset="0"/>
                <a:cs typeface="Courier New" panose="02070309020205020404" pitchFamily="49" charset="0"/>
              </a:rPr>
              <a:t>(date);</a:t>
            </a:r>
          </a:p>
          <a:p>
            <a:r>
              <a:rPr lang="en-US" sz="1400" dirty="0" err="1">
                <a:latin typeface="Courier New" panose="02070309020205020404" pitchFamily="49" charset="0"/>
                <a:cs typeface="Courier New" panose="02070309020205020404" pitchFamily="49" charset="0"/>
              </a:rPr>
              <a:t>builder.addHotel</a:t>
            </a:r>
            <a:r>
              <a:rPr lang="en-US" sz="1400" dirty="0">
                <a:latin typeface="Courier New" panose="02070309020205020404" pitchFamily="49" charset="0"/>
                <a:cs typeface="Courier New" panose="02070309020205020404" pitchFamily="49" charset="0"/>
              </a:rPr>
              <a:t>(date, "Grand </a:t>
            </a:r>
            <a:r>
              <a:rPr lang="en-US" sz="1400" dirty="0" err="1">
                <a:latin typeface="Courier New" panose="02070309020205020404" pitchFamily="49" charset="0"/>
                <a:cs typeface="Courier New" panose="02070309020205020404" pitchFamily="49" charset="0"/>
              </a:rPr>
              <a:t>Facadian</a:t>
            </a:r>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builder.addTickets</a:t>
            </a:r>
            <a:r>
              <a:rPr lang="en-US" sz="1400" dirty="0">
                <a:latin typeface="Courier New" panose="02070309020205020404" pitchFamily="49" charset="0"/>
                <a:cs typeface="Courier New" panose="02070309020205020404" pitchFamily="49" charset="0"/>
              </a:rPr>
              <a:t>("Patterns on Ice");</a:t>
            </a:r>
          </a:p>
          <a:p>
            <a:r>
              <a:rPr lang="en-US" sz="1400" dirty="0">
                <a:latin typeface="Courier New" panose="02070309020205020404" pitchFamily="49" charset="0"/>
                <a:cs typeface="Courier New" panose="02070309020205020404" pitchFamily="49" charset="0"/>
              </a:rPr>
              <a:t>  // plan rest of vacation </a:t>
            </a:r>
          </a:p>
          <a:p>
            <a:r>
              <a:rPr lang="en-US" sz="1400" dirty="0">
                <a:latin typeface="Courier New" panose="02070309020205020404" pitchFamily="49" charset="0"/>
                <a:cs typeface="Courier New" panose="02070309020205020404" pitchFamily="49" charset="0"/>
              </a:rPr>
              <a:t>Planner </a:t>
            </a:r>
            <a:r>
              <a:rPr lang="en-US" sz="1400" dirty="0" err="1">
                <a:latin typeface="Courier New" panose="02070309020205020404" pitchFamily="49" charset="0"/>
                <a:cs typeface="Courier New" panose="02070309020205020404" pitchFamily="49" charset="0"/>
              </a:rPr>
              <a:t>yourPlanner</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builder.getVacationPlanner</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6943591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Pros and Cons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smtClean="0"/>
              <a:t>Encapsulates </a:t>
            </a:r>
            <a:r>
              <a:rPr lang="en-US" dirty="0"/>
              <a:t>the way a complex object is </a:t>
            </a:r>
            <a:r>
              <a:rPr lang="en-US" dirty="0" smtClean="0"/>
              <a:t>constructed</a:t>
            </a:r>
            <a:r>
              <a:rPr lang="en-US" dirty="0"/>
              <a:t>.</a:t>
            </a:r>
          </a:p>
          <a:p>
            <a:r>
              <a:rPr lang="en-US" dirty="0" smtClean="0"/>
              <a:t>Allows </a:t>
            </a:r>
            <a:r>
              <a:rPr lang="en-US" dirty="0"/>
              <a:t>objects to be constructed in a multistep and </a:t>
            </a:r>
            <a:r>
              <a:rPr lang="en-US" dirty="0" smtClean="0"/>
              <a:t>varying </a:t>
            </a:r>
            <a:r>
              <a:rPr lang="en-US" dirty="0"/>
              <a:t>process (as opposed to one-step factories).</a:t>
            </a:r>
          </a:p>
          <a:p>
            <a:r>
              <a:rPr lang="en-US" dirty="0" smtClean="0"/>
              <a:t>Hides </a:t>
            </a:r>
            <a:r>
              <a:rPr lang="en-US" dirty="0"/>
              <a:t>the internal representation of the product from </a:t>
            </a:r>
            <a:r>
              <a:rPr lang="en-US" dirty="0" smtClean="0"/>
              <a:t>the </a:t>
            </a:r>
            <a:r>
              <a:rPr lang="en-US" dirty="0"/>
              <a:t>client. </a:t>
            </a:r>
          </a:p>
          <a:p>
            <a:r>
              <a:rPr lang="en-US" dirty="0" smtClean="0"/>
              <a:t>Product </a:t>
            </a:r>
            <a:r>
              <a:rPr lang="en-US" dirty="0"/>
              <a:t>implementations can be swapped in and out </a:t>
            </a:r>
            <a:r>
              <a:rPr lang="en-US" dirty="0" smtClean="0"/>
              <a:t>because </a:t>
            </a:r>
            <a:r>
              <a:rPr lang="en-US" dirty="0"/>
              <a:t>the client only sees an abstract interface</a:t>
            </a:r>
            <a:r>
              <a:rPr lang="en-US" dirty="0" smtClean="0"/>
              <a:t>.</a:t>
            </a:r>
          </a:p>
          <a:p>
            <a:r>
              <a:rPr lang="en-US" dirty="0"/>
              <a:t> Often used for building composite structures.</a:t>
            </a:r>
          </a:p>
          <a:p>
            <a:r>
              <a:rPr lang="en-US" dirty="0" smtClean="0"/>
              <a:t>Constructing </a:t>
            </a:r>
            <a:r>
              <a:rPr lang="en-US" dirty="0"/>
              <a:t>objects requires more domain </a:t>
            </a:r>
            <a:r>
              <a:rPr lang="en-US" dirty="0" smtClean="0"/>
              <a:t>knowledge </a:t>
            </a:r>
            <a:r>
              <a:rPr lang="en-US" dirty="0"/>
              <a:t>of the client than when using a Factory.</a:t>
            </a:r>
          </a:p>
        </p:txBody>
      </p:sp>
    </p:spTree>
    <p:extLst>
      <p:ext uri="{BB962C8B-B14F-4D97-AF65-F5344CB8AC3E}">
        <p14:creationId xmlns:p14="http://schemas.microsoft.com/office/powerpoint/2010/main" val="361973768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Chain of Responsibility</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lnSpcReduction="10000"/>
          </a:bodyPr>
          <a:lstStyle/>
          <a:p>
            <a:r>
              <a:rPr lang="en-US" dirty="0"/>
              <a:t>Use the Chain of Responsibility Pattern when you want </a:t>
            </a:r>
            <a:r>
              <a:rPr lang="en-US" dirty="0" smtClean="0"/>
              <a:t>to give </a:t>
            </a:r>
            <a:r>
              <a:rPr lang="en-US" dirty="0"/>
              <a:t>more </a:t>
            </a:r>
            <a:r>
              <a:rPr lang="en-US" dirty="0" smtClean="0"/>
              <a:t>than </a:t>
            </a:r>
            <a:r>
              <a:rPr lang="en-US" dirty="0"/>
              <a:t>one object a chance to handle a request</a:t>
            </a:r>
            <a:r>
              <a:rPr lang="en-US" dirty="0" smtClean="0"/>
              <a:t>.</a:t>
            </a:r>
          </a:p>
          <a:p>
            <a:r>
              <a:rPr lang="en-US" dirty="0" smtClean="0"/>
              <a:t>Scenario</a:t>
            </a:r>
          </a:p>
          <a:p>
            <a:pPr lvl="1"/>
            <a:r>
              <a:rPr lang="en-US" dirty="0" smtClean="0"/>
              <a:t>A company </a:t>
            </a:r>
            <a:r>
              <a:rPr lang="en-US" dirty="0"/>
              <a:t>has been getting more email </a:t>
            </a:r>
            <a:r>
              <a:rPr lang="en-US" dirty="0" smtClean="0"/>
              <a:t>than </a:t>
            </a:r>
            <a:r>
              <a:rPr lang="en-US" dirty="0"/>
              <a:t>they can </a:t>
            </a:r>
            <a:r>
              <a:rPr lang="en-US" dirty="0" smtClean="0"/>
              <a:t>handle. </a:t>
            </a:r>
            <a:r>
              <a:rPr lang="en-US" dirty="0"/>
              <a:t>From their </a:t>
            </a:r>
            <a:r>
              <a:rPr lang="en-US" dirty="0" smtClean="0"/>
              <a:t>own </a:t>
            </a:r>
            <a:r>
              <a:rPr lang="en-US" dirty="0"/>
              <a:t>analysis they get </a:t>
            </a:r>
            <a:r>
              <a:rPr lang="en-US" dirty="0" smtClean="0"/>
              <a:t>four </a:t>
            </a:r>
            <a:r>
              <a:rPr lang="en-US" dirty="0"/>
              <a:t>kinds </a:t>
            </a:r>
            <a:r>
              <a:rPr lang="en-US" dirty="0" smtClean="0"/>
              <a:t>of </a:t>
            </a:r>
            <a:r>
              <a:rPr lang="en-US" dirty="0"/>
              <a:t>email: </a:t>
            </a:r>
            <a:endParaRPr lang="en-US" dirty="0" smtClean="0"/>
          </a:p>
          <a:p>
            <a:pPr lvl="2"/>
            <a:r>
              <a:rPr lang="en-US" dirty="0" smtClean="0"/>
              <a:t>fan mails -- &gt; </a:t>
            </a:r>
            <a:r>
              <a:rPr lang="en-US" dirty="0"/>
              <a:t>go straight to the CEO</a:t>
            </a:r>
            <a:endParaRPr lang="en-US" dirty="0" smtClean="0"/>
          </a:p>
          <a:p>
            <a:pPr lvl="2"/>
            <a:r>
              <a:rPr lang="en-US" dirty="0" smtClean="0"/>
              <a:t>complaints -- &gt; </a:t>
            </a:r>
            <a:r>
              <a:rPr lang="en-US" dirty="0"/>
              <a:t>go to the legal department </a:t>
            </a:r>
            <a:endParaRPr lang="en-US" dirty="0" smtClean="0"/>
          </a:p>
          <a:p>
            <a:pPr lvl="2"/>
            <a:r>
              <a:rPr lang="en-US" dirty="0" smtClean="0"/>
              <a:t>requests -- &gt;go </a:t>
            </a:r>
            <a:r>
              <a:rPr lang="en-US" dirty="0"/>
              <a:t>to </a:t>
            </a:r>
            <a:r>
              <a:rPr lang="en-US" dirty="0" smtClean="0"/>
              <a:t>business </a:t>
            </a:r>
            <a:r>
              <a:rPr lang="en-US" dirty="0"/>
              <a:t>development</a:t>
            </a:r>
            <a:endParaRPr lang="en-US" dirty="0" smtClean="0"/>
          </a:p>
          <a:p>
            <a:pPr lvl="2"/>
            <a:r>
              <a:rPr lang="en-US" dirty="0" smtClean="0"/>
              <a:t>Spam </a:t>
            </a:r>
            <a:r>
              <a:rPr lang="en-US" dirty="0" smtClean="0">
                <a:sym typeface="Wingdings" panose="05000000000000000000" pitchFamily="2" charset="2"/>
              </a:rPr>
              <a:t>-- &gt; deleted</a:t>
            </a:r>
            <a:endParaRPr lang="en-US" dirty="0"/>
          </a:p>
          <a:p>
            <a:r>
              <a:rPr lang="en-US" dirty="0" smtClean="0"/>
              <a:t>The task</a:t>
            </a:r>
            <a:endParaRPr lang="en-US" dirty="0"/>
          </a:p>
          <a:p>
            <a:pPr lvl="1"/>
            <a:r>
              <a:rPr lang="en-US" dirty="0" smtClean="0"/>
              <a:t>The company has </a:t>
            </a:r>
            <a:r>
              <a:rPr lang="en-US" dirty="0"/>
              <a:t>already written some AI </a:t>
            </a:r>
            <a:r>
              <a:rPr lang="en-US" dirty="0" smtClean="0"/>
              <a:t>detectors </a:t>
            </a:r>
            <a:r>
              <a:rPr lang="en-US" dirty="0"/>
              <a:t>that can tell </a:t>
            </a:r>
            <a:r>
              <a:rPr lang="en-US" dirty="0" smtClean="0"/>
              <a:t>the kind of the e-mail, but </a:t>
            </a:r>
            <a:r>
              <a:rPr lang="en-US" dirty="0"/>
              <a:t>they need </a:t>
            </a:r>
            <a:r>
              <a:rPr lang="en-US" dirty="0" smtClean="0"/>
              <a:t>you </a:t>
            </a:r>
            <a:r>
              <a:rPr lang="en-US" dirty="0"/>
              <a:t>to create a design that can use the detectors </a:t>
            </a:r>
            <a:r>
              <a:rPr lang="en-US" dirty="0" smtClean="0"/>
              <a:t>to </a:t>
            </a:r>
            <a:r>
              <a:rPr lang="en-US" dirty="0"/>
              <a:t>handle incoming email.</a:t>
            </a:r>
          </a:p>
          <a:p>
            <a:pPr lvl="1"/>
            <a:endParaRPr lang="en-US" dirty="0"/>
          </a:p>
        </p:txBody>
      </p:sp>
    </p:spTree>
    <p:extLst>
      <p:ext uri="{BB962C8B-B14F-4D97-AF65-F5344CB8AC3E}">
        <p14:creationId xmlns:p14="http://schemas.microsoft.com/office/powerpoint/2010/main" val="123907667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Chain of </a:t>
            </a:r>
            <a:r>
              <a:rPr lang="en-US" dirty="0" smtClean="0"/>
              <a:t>Responsibility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4581128"/>
            <a:ext cx="8229600" cy="1575832"/>
          </a:xfrm>
        </p:spPr>
        <p:txBody>
          <a:bodyPr/>
          <a:lstStyle/>
          <a:p>
            <a:r>
              <a:rPr lang="en-US" dirty="0"/>
              <a:t>As email is received, it is passed to the </a:t>
            </a:r>
            <a:r>
              <a:rPr lang="en-US" dirty="0" smtClean="0"/>
              <a:t>first </a:t>
            </a:r>
            <a:r>
              <a:rPr lang="en-US" dirty="0"/>
              <a:t>handler: the </a:t>
            </a:r>
            <a:r>
              <a:rPr lang="en-US" dirty="0" err="1" smtClean="0"/>
              <a:t>SpamHandler</a:t>
            </a:r>
            <a:r>
              <a:rPr lang="en-US" dirty="0"/>
              <a:t>. </a:t>
            </a:r>
            <a:r>
              <a:rPr lang="en-US" dirty="0" smtClean="0"/>
              <a:t>If </a:t>
            </a:r>
            <a:r>
              <a:rPr lang="en-US" dirty="0"/>
              <a:t>the </a:t>
            </a:r>
            <a:r>
              <a:rPr lang="en-US" dirty="0" err="1"/>
              <a:t>SpamHandler</a:t>
            </a:r>
            <a:r>
              <a:rPr lang="en-US" dirty="0"/>
              <a:t> can’t handle the request, it </a:t>
            </a:r>
            <a:r>
              <a:rPr lang="en-US" dirty="0" smtClean="0"/>
              <a:t>is </a:t>
            </a:r>
            <a:r>
              <a:rPr lang="en-US" dirty="0"/>
              <a:t>passed on to the </a:t>
            </a:r>
            <a:r>
              <a:rPr lang="en-US" dirty="0" err="1"/>
              <a:t>FanHandler</a:t>
            </a:r>
            <a:r>
              <a:rPr lang="en-US" dirty="0"/>
              <a:t>. And so on..</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853" y="1844824"/>
            <a:ext cx="509587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ttangolo 5"/>
          <p:cNvSpPr/>
          <p:nvPr/>
        </p:nvSpPr>
        <p:spPr>
          <a:xfrm>
            <a:off x="539552" y="1268760"/>
            <a:ext cx="4572000" cy="2031325"/>
          </a:xfrm>
          <a:prstGeom prst="rect">
            <a:avLst/>
          </a:prstGeom>
        </p:spPr>
        <p:txBody>
          <a:bodyPr>
            <a:spAutoFit/>
          </a:bodyPr>
          <a:lstStyle/>
          <a:p>
            <a:r>
              <a:rPr lang="en-US" dirty="0"/>
              <a:t>Each object in the chain </a:t>
            </a:r>
          </a:p>
          <a:p>
            <a:r>
              <a:rPr lang="en-US" dirty="0"/>
              <a:t>acts as a handler and has </a:t>
            </a:r>
          </a:p>
          <a:p>
            <a:r>
              <a:rPr lang="en-US" dirty="0"/>
              <a:t>a successor object.  If it </a:t>
            </a:r>
          </a:p>
          <a:p>
            <a:r>
              <a:rPr lang="en-US" dirty="0"/>
              <a:t>can handle the request, </a:t>
            </a:r>
          </a:p>
          <a:p>
            <a:r>
              <a:rPr lang="en-US" dirty="0"/>
              <a:t>it does; otherwise, it </a:t>
            </a:r>
          </a:p>
          <a:p>
            <a:r>
              <a:rPr lang="en-US" dirty="0"/>
              <a:t>forwards the request to </a:t>
            </a:r>
          </a:p>
          <a:p>
            <a:r>
              <a:rPr lang="en-US" dirty="0"/>
              <a:t>its successor.</a:t>
            </a:r>
          </a:p>
        </p:txBody>
      </p:sp>
    </p:spTree>
    <p:extLst>
      <p:ext uri="{BB962C8B-B14F-4D97-AF65-F5344CB8AC3E}">
        <p14:creationId xmlns:p14="http://schemas.microsoft.com/office/powerpoint/2010/main" val="4013683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Strategy Pattern Description – </a:t>
            </a:r>
            <a:r>
              <a:rPr lang="en-US" dirty="0" err="1" smtClean="0"/>
              <a:t>GoF</a:t>
            </a:r>
            <a:r>
              <a:rPr lang="en-US" dirty="0" smtClean="0"/>
              <a:t> structure</a:t>
            </a:r>
            <a:br>
              <a:rPr lang="en-US" dirty="0" smtClean="0"/>
            </a:br>
            <a:r>
              <a:rPr lang="en-US" dirty="0" smtClean="0"/>
              <a:t>(partial)</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352928" cy="4937760"/>
          </a:xfrm>
        </p:spPr>
        <p:txBody>
          <a:bodyPr>
            <a:normAutofit fontScale="92500" lnSpcReduction="20000"/>
          </a:bodyPr>
          <a:lstStyle/>
          <a:p>
            <a:r>
              <a:rPr lang="en-US" b="1" dirty="0" smtClean="0"/>
              <a:t>Intent</a:t>
            </a:r>
            <a:endParaRPr lang="en-US" b="1" dirty="0"/>
          </a:p>
          <a:p>
            <a:pPr lvl="1"/>
            <a:r>
              <a:rPr lang="en-US" dirty="0"/>
              <a:t>Define a family of algorithms, encapsulate each one, and make </a:t>
            </a:r>
            <a:r>
              <a:rPr lang="en-US" dirty="0" smtClean="0"/>
              <a:t>them interchangeable. Strategy </a:t>
            </a:r>
            <a:r>
              <a:rPr lang="en-US" dirty="0"/>
              <a:t>lets the algorithm vary independently </a:t>
            </a:r>
            <a:r>
              <a:rPr lang="en-US" dirty="0" smtClean="0"/>
              <a:t>from clients </a:t>
            </a:r>
            <a:r>
              <a:rPr lang="en-US" dirty="0"/>
              <a:t>that use it</a:t>
            </a:r>
            <a:r>
              <a:rPr lang="en-US" dirty="0" smtClean="0"/>
              <a:t>.</a:t>
            </a:r>
          </a:p>
          <a:p>
            <a:r>
              <a:rPr lang="en-US" b="1" dirty="0" smtClean="0"/>
              <a:t>Also Known As</a:t>
            </a:r>
          </a:p>
          <a:p>
            <a:pPr lvl="1"/>
            <a:r>
              <a:rPr lang="en-US" dirty="0" smtClean="0"/>
              <a:t>Policy</a:t>
            </a:r>
          </a:p>
          <a:p>
            <a:r>
              <a:rPr lang="en-US" b="1" dirty="0"/>
              <a:t>Applicability</a:t>
            </a:r>
          </a:p>
          <a:p>
            <a:pPr lvl="1"/>
            <a:r>
              <a:rPr lang="en-US" dirty="0"/>
              <a:t>Use the Strategy pattern when</a:t>
            </a:r>
          </a:p>
          <a:p>
            <a:pPr lvl="2"/>
            <a:r>
              <a:rPr lang="en-US" dirty="0"/>
              <a:t>many related classes differ only in their behavior. </a:t>
            </a:r>
            <a:r>
              <a:rPr lang="en-US" dirty="0" smtClean="0"/>
              <a:t>Strategy provides </a:t>
            </a:r>
            <a:r>
              <a:rPr lang="en-US" dirty="0"/>
              <a:t>a way to configure a class with one of many behaviors.</a:t>
            </a:r>
          </a:p>
          <a:p>
            <a:pPr lvl="2"/>
            <a:r>
              <a:rPr lang="en-US" dirty="0" smtClean="0"/>
              <a:t>you </a:t>
            </a:r>
            <a:r>
              <a:rPr lang="en-US" dirty="0"/>
              <a:t>need different variants of an algorithm.</a:t>
            </a:r>
          </a:p>
          <a:p>
            <a:pPr lvl="2"/>
            <a:r>
              <a:rPr lang="en-US" dirty="0" smtClean="0"/>
              <a:t>an </a:t>
            </a:r>
            <a:r>
              <a:rPr lang="en-US" dirty="0"/>
              <a:t>algorithm uses data that clients shouldn't know about. Use the Strategy pattern to avoid exposing complex, algorithm-specific data structures</a:t>
            </a:r>
          </a:p>
          <a:p>
            <a:pPr lvl="2"/>
            <a:r>
              <a:rPr lang="en-US" dirty="0"/>
              <a:t>a class defines many behaviors, and these appear as multiple conditional statements in its operations. Instead of many conditionals, move related conditional branches into their </a:t>
            </a:r>
            <a:r>
              <a:rPr lang="en-US" dirty="0" err="1"/>
              <a:t>ownStrategy</a:t>
            </a:r>
            <a:r>
              <a:rPr lang="en-US" dirty="0"/>
              <a:t> class.</a:t>
            </a:r>
          </a:p>
          <a:p>
            <a:pPr marL="0" indent="0">
              <a:buNone/>
            </a:pPr>
            <a:endParaRPr lang="en-US" dirty="0"/>
          </a:p>
        </p:txBody>
      </p:sp>
    </p:spTree>
    <p:extLst>
      <p:ext uri="{BB962C8B-B14F-4D97-AF65-F5344CB8AC3E}">
        <p14:creationId xmlns:p14="http://schemas.microsoft.com/office/powerpoint/2010/main" val="3546819474"/>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Pros and Cons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2996952"/>
            <a:ext cx="8229600" cy="3384376"/>
          </a:xfrm>
        </p:spPr>
        <p:txBody>
          <a:bodyPr>
            <a:normAutofit fontScale="85000" lnSpcReduction="20000"/>
          </a:bodyPr>
          <a:lstStyle/>
          <a:p>
            <a:r>
              <a:rPr lang="en-US" dirty="0" smtClean="0"/>
              <a:t>Decouples </a:t>
            </a:r>
            <a:r>
              <a:rPr lang="en-US" dirty="0"/>
              <a:t>the sender of the request and its </a:t>
            </a:r>
            <a:r>
              <a:rPr lang="en-US" dirty="0" smtClean="0"/>
              <a:t>receivers</a:t>
            </a:r>
            <a:r>
              <a:rPr lang="en-US" dirty="0"/>
              <a:t>.</a:t>
            </a:r>
          </a:p>
          <a:p>
            <a:r>
              <a:rPr lang="en-US" dirty="0" err="1" smtClean="0"/>
              <a:t>Simplifi</a:t>
            </a:r>
            <a:r>
              <a:rPr lang="en-US" dirty="0" smtClean="0"/>
              <a:t>	</a:t>
            </a:r>
            <a:r>
              <a:rPr lang="en-US" dirty="0" err="1" smtClean="0"/>
              <a:t>es</a:t>
            </a:r>
            <a:r>
              <a:rPr lang="en-US" dirty="0" smtClean="0"/>
              <a:t> </a:t>
            </a:r>
            <a:r>
              <a:rPr lang="en-US" dirty="0"/>
              <a:t>your object because it doesn’t have </a:t>
            </a:r>
            <a:r>
              <a:rPr lang="en-US" dirty="0" smtClean="0"/>
              <a:t>to </a:t>
            </a:r>
            <a:r>
              <a:rPr lang="en-US" dirty="0"/>
              <a:t>know the chain’s structure and keep direct </a:t>
            </a:r>
            <a:r>
              <a:rPr lang="en-US" dirty="0" smtClean="0"/>
              <a:t>references </a:t>
            </a:r>
            <a:r>
              <a:rPr lang="en-US" dirty="0"/>
              <a:t>to its members.</a:t>
            </a:r>
          </a:p>
          <a:p>
            <a:r>
              <a:rPr lang="en-US" dirty="0" smtClean="0"/>
              <a:t>Allows </a:t>
            </a:r>
            <a:r>
              <a:rPr lang="en-US" dirty="0"/>
              <a:t>you to add or remove responsibilities </a:t>
            </a:r>
            <a:r>
              <a:rPr lang="en-US" dirty="0" smtClean="0"/>
              <a:t>dynamically </a:t>
            </a:r>
            <a:r>
              <a:rPr lang="en-US" dirty="0"/>
              <a:t>by changing the members or order of </a:t>
            </a:r>
            <a:r>
              <a:rPr lang="en-US" dirty="0" smtClean="0"/>
              <a:t>the </a:t>
            </a:r>
            <a:r>
              <a:rPr lang="en-US" dirty="0"/>
              <a:t>chain</a:t>
            </a:r>
            <a:r>
              <a:rPr lang="en-US" dirty="0" smtClean="0"/>
              <a:t>.</a:t>
            </a:r>
          </a:p>
          <a:p>
            <a:r>
              <a:rPr lang="en-US" dirty="0"/>
              <a:t>Commonly used in windows systems to handle </a:t>
            </a:r>
            <a:r>
              <a:rPr lang="en-US" dirty="0" smtClean="0"/>
              <a:t>events </a:t>
            </a:r>
            <a:r>
              <a:rPr lang="en-US" dirty="0"/>
              <a:t>like mouse clicks and keyboard events.</a:t>
            </a:r>
          </a:p>
          <a:p>
            <a:r>
              <a:rPr lang="en-US" dirty="0" smtClean="0"/>
              <a:t>Execution </a:t>
            </a:r>
            <a:r>
              <a:rPr lang="en-US" dirty="0"/>
              <a:t>of the request isn’t guaranteed; it may </a:t>
            </a:r>
            <a:r>
              <a:rPr lang="en-US" dirty="0" smtClean="0"/>
              <a:t>fall </a:t>
            </a:r>
            <a:r>
              <a:rPr lang="en-US" dirty="0"/>
              <a:t>off the end of the chain if no object handles it </a:t>
            </a:r>
            <a:r>
              <a:rPr lang="en-US" dirty="0" smtClean="0"/>
              <a:t>(</a:t>
            </a:r>
            <a:r>
              <a:rPr lang="en-US" dirty="0"/>
              <a:t>this can be an advantage or a disadvantage).</a:t>
            </a:r>
          </a:p>
          <a:p>
            <a:r>
              <a:rPr lang="en-US" dirty="0"/>
              <a:t>C</a:t>
            </a:r>
            <a:r>
              <a:rPr lang="en-US" dirty="0" smtClean="0"/>
              <a:t>an </a:t>
            </a:r>
            <a:r>
              <a:rPr lang="en-US" dirty="0"/>
              <a:t>be hard to observe and debug at runtime.</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548680"/>
            <a:ext cx="435292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920440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Flyweight</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4946104"/>
          </a:xfrm>
        </p:spPr>
        <p:txBody>
          <a:bodyPr>
            <a:normAutofit lnSpcReduction="10000"/>
          </a:bodyPr>
          <a:lstStyle/>
          <a:p>
            <a:r>
              <a:rPr lang="en-US" dirty="0"/>
              <a:t>Use the Flyweight Pattern when one instance of a class </a:t>
            </a:r>
            <a:r>
              <a:rPr lang="en-US" dirty="0" smtClean="0"/>
              <a:t>can </a:t>
            </a:r>
            <a:r>
              <a:rPr lang="en-US" dirty="0"/>
              <a:t>be used to </a:t>
            </a:r>
            <a:r>
              <a:rPr lang="en-US" dirty="0" smtClean="0"/>
              <a:t>provide </a:t>
            </a:r>
            <a:r>
              <a:rPr lang="en-US" dirty="0"/>
              <a:t>many “virtual instances</a:t>
            </a:r>
            <a:r>
              <a:rPr lang="en-US" dirty="0" smtClean="0"/>
              <a:t>.”</a:t>
            </a:r>
          </a:p>
          <a:p>
            <a:r>
              <a:rPr lang="en-US" dirty="0" smtClean="0"/>
              <a:t>A scenario</a:t>
            </a:r>
          </a:p>
          <a:p>
            <a:pPr lvl="1"/>
            <a:r>
              <a:rPr lang="en-US" dirty="0"/>
              <a:t>You want to add trees as objects in your hot new landscape design application. In your </a:t>
            </a:r>
            <a:r>
              <a:rPr lang="en-US" dirty="0" smtClean="0"/>
              <a:t>application</a:t>
            </a:r>
            <a:r>
              <a:rPr lang="en-US" dirty="0"/>
              <a:t>, trees don’t really do very much; they have an X-Y location, and they can </a:t>
            </a:r>
            <a:r>
              <a:rPr lang="en-US" dirty="0" smtClean="0"/>
              <a:t>draw </a:t>
            </a:r>
            <a:r>
              <a:rPr lang="en-US" dirty="0"/>
              <a:t>themselves dynamically, depending on how old they are. The thing is, a user </a:t>
            </a:r>
            <a:r>
              <a:rPr lang="en-US" dirty="0" smtClean="0"/>
              <a:t>might </a:t>
            </a:r>
            <a:r>
              <a:rPr lang="en-US" dirty="0"/>
              <a:t>want to have lots and lots </a:t>
            </a:r>
            <a:r>
              <a:rPr lang="en-US" dirty="0" smtClean="0"/>
              <a:t>of </a:t>
            </a:r>
            <a:r>
              <a:rPr lang="en-US" dirty="0"/>
              <a:t>trees in one </a:t>
            </a:r>
            <a:r>
              <a:rPr lang="en-US" dirty="0" smtClean="0"/>
              <a:t>of </a:t>
            </a:r>
            <a:r>
              <a:rPr lang="en-US" dirty="0"/>
              <a:t>their home landscape designs. </a:t>
            </a:r>
            <a:endParaRPr lang="en-US" dirty="0" smtClean="0"/>
          </a:p>
          <a:p>
            <a:r>
              <a:rPr lang="en-US" dirty="0"/>
              <a:t>Your big client’s dilemma</a:t>
            </a:r>
          </a:p>
          <a:p>
            <a:pPr lvl="1"/>
            <a:r>
              <a:rPr lang="en-US" dirty="0"/>
              <a:t>You’ve just landed your “</a:t>
            </a:r>
            <a:r>
              <a:rPr lang="en-US" dirty="0" smtClean="0"/>
              <a:t>reference </a:t>
            </a:r>
            <a:r>
              <a:rPr lang="en-US" dirty="0"/>
              <a:t>account.” That key client </a:t>
            </a:r>
            <a:r>
              <a:rPr lang="en-US" dirty="0" smtClean="0"/>
              <a:t>you’ve </a:t>
            </a:r>
            <a:r>
              <a:rPr lang="en-US" dirty="0"/>
              <a:t>been pitching </a:t>
            </a:r>
            <a:r>
              <a:rPr lang="en-US" dirty="0" smtClean="0"/>
              <a:t>for </a:t>
            </a:r>
            <a:r>
              <a:rPr lang="en-US" dirty="0"/>
              <a:t>months. They’re going to buy 1,000 </a:t>
            </a:r>
            <a:r>
              <a:rPr lang="en-US" dirty="0" smtClean="0"/>
              <a:t>seats of </a:t>
            </a:r>
            <a:r>
              <a:rPr lang="en-US" dirty="0"/>
              <a:t>your application, and they’re using your </a:t>
            </a:r>
            <a:r>
              <a:rPr lang="en-US" dirty="0" smtClean="0"/>
              <a:t>software </a:t>
            </a:r>
            <a:r>
              <a:rPr lang="en-US" dirty="0"/>
              <a:t>to </a:t>
            </a:r>
            <a:r>
              <a:rPr lang="en-US" dirty="0" smtClean="0"/>
              <a:t>do </a:t>
            </a:r>
            <a:r>
              <a:rPr lang="en-US" dirty="0"/>
              <a:t>the landscape design </a:t>
            </a:r>
            <a:r>
              <a:rPr lang="en-US" dirty="0" smtClean="0"/>
              <a:t>for </a:t>
            </a:r>
            <a:r>
              <a:rPr lang="en-US" dirty="0"/>
              <a:t>huge planned communities. </a:t>
            </a:r>
            <a:r>
              <a:rPr lang="en-US" dirty="0" smtClean="0"/>
              <a:t>After using </a:t>
            </a:r>
            <a:r>
              <a:rPr lang="en-US" dirty="0"/>
              <a:t>your </a:t>
            </a:r>
            <a:r>
              <a:rPr lang="en-US" dirty="0" smtClean="0"/>
              <a:t>software for </a:t>
            </a:r>
            <a:r>
              <a:rPr lang="en-US" dirty="0"/>
              <a:t>a week, your client is </a:t>
            </a:r>
            <a:r>
              <a:rPr lang="en-US" dirty="0" smtClean="0"/>
              <a:t>complaining that </a:t>
            </a:r>
            <a:r>
              <a:rPr lang="en-US" dirty="0"/>
              <a:t>when they create large groves </a:t>
            </a:r>
            <a:r>
              <a:rPr lang="en-US" dirty="0" smtClean="0"/>
              <a:t>of trees</a:t>
            </a:r>
            <a:r>
              <a:rPr lang="en-US" dirty="0"/>
              <a:t>, the app starts </a:t>
            </a:r>
            <a:r>
              <a:rPr lang="en-US" dirty="0" smtClean="0"/>
              <a:t>getting </a:t>
            </a:r>
            <a:r>
              <a:rPr lang="en-US" dirty="0"/>
              <a:t>sluggish...</a:t>
            </a:r>
          </a:p>
        </p:txBody>
      </p:sp>
    </p:spTree>
    <p:extLst>
      <p:ext uri="{BB962C8B-B14F-4D97-AF65-F5344CB8AC3E}">
        <p14:creationId xmlns:p14="http://schemas.microsoft.com/office/powerpoint/2010/main" val="566201328"/>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Flyweight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489720"/>
          </a:xfrm>
        </p:spPr>
        <p:txBody>
          <a:bodyPr/>
          <a:lstStyle/>
          <a:p>
            <a:r>
              <a:rPr lang="en-US" dirty="0"/>
              <a:t>What </a:t>
            </a:r>
            <a:r>
              <a:rPr lang="en-US" dirty="0" smtClean="0"/>
              <a:t>if, </a:t>
            </a:r>
            <a:r>
              <a:rPr lang="en-US" dirty="0"/>
              <a:t>instead </a:t>
            </a:r>
            <a:r>
              <a:rPr lang="en-US" dirty="0" smtClean="0"/>
              <a:t>of </a:t>
            </a:r>
            <a:r>
              <a:rPr lang="en-US" dirty="0"/>
              <a:t>having thousands </a:t>
            </a:r>
            <a:r>
              <a:rPr lang="en-US" dirty="0" smtClean="0"/>
              <a:t>of </a:t>
            </a:r>
            <a:r>
              <a:rPr lang="en-US" dirty="0"/>
              <a:t>Tree objects, you </a:t>
            </a:r>
            <a:r>
              <a:rPr lang="en-US" dirty="0" smtClean="0"/>
              <a:t>could </a:t>
            </a:r>
            <a:r>
              <a:rPr lang="en-US" dirty="0"/>
              <a:t>redesign your system so that you’ve got only one </a:t>
            </a:r>
            <a:r>
              <a:rPr lang="en-US" dirty="0" smtClean="0"/>
              <a:t>instance of </a:t>
            </a:r>
            <a:r>
              <a:rPr lang="en-US" dirty="0"/>
              <a:t>Tree, and a client object that maintains the state </a:t>
            </a:r>
            <a:r>
              <a:rPr lang="en-US" dirty="0" smtClean="0"/>
              <a:t>of </a:t>
            </a:r>
            <a:r>
              <a:rPr lang="en-US" dirty="0"/>
              <a:t>ALL your </a:t>
            </a:r>
            <a:r>
              <a:rPr lang="en-US" dirty="0" smtClean="0"/>
              <a:t>trees. </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852936"/>
            <a:ext cx="38481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ttangolo 5"/>
          <p:cNvSpPr/>
          <p:nvPr/>
        </p:nvSpPr>
        <p:spPr>
          <a:xfrm>
            <a:off x="899592" y="3284984"/>
            <a:ext cx="2376264" cy="1200329"/>
          </a:xfrm>
          <a:prstGeom prst="rect">
            <a:avLst/>
          </a:prstGeom>
        </p:spPr>
        <p:txBody>
          <a:bodyPr wrap="square">
            <a:spAutoFit/>
          </a:bodyPr>
          <a:lstStyle/>
          <a:p>
            <a:r>
              <a:rPr lang="en-US" dirty="0"/>
              <a:t>All the state, for ALL </a:t>
            </a:r>
          </a:p>
          <a:p>
            <a:r>
              <a:rPr lang="en-US" dirty="0"/>
              <a:t>of your virtual Tree </a:t>
            </a:r>
          </a:p>
          <a:p>
            <a:r>
              <a:rPr lang="en-US" dirty="0"/>
              <a:t>objects, is stored in this </a:t>
            </a:r>
          </a:p>
          <a:p>
            <a:r>
              <a:rPr lang="en-US" dirty="0"/>
              <a:t>2D-array.</a:t>
            </a:r>
          </a:p>
        </p:txBody>
      </p:sp>
      <p:cxnSp>
        <p:nvCxnSpPr>
          <p:cNvPr id="8" name="Connettore 2 7"/>
          <p:cNvCxnSpPr>
            <a:stCxn id="6" idx="3"/>
          </p:cNvCxnSpPr>
          <p:nvPr/>
        </p:nvCxnSpPr>
        <p:spPr>
          <a:xfrm flipV="1">
            <a:off x="3275856" y="3429000"/>
            <a:ext cx="648072" cy="456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052828"/>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Flyweight </a:t>
            </a:r>
            <a:r>
              <a:rPr lang="en-US" dirty="0" smtClean="0"/>
              <a:t>(3)</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pPr marL="0" indent="0">
              <a:buNone/>
            </a:pPr>
            <a:r>
              <a:rPr lang="en-US" dirty="0" smtClean="0"/>
              <a:t>Actually the </a:t>
            </a:r>
            <a:r>
              <a:rPr lang="en-US" dirty="0" err="1" smtClean="0"/>
              <a:t>GoF</a:t>
            </a:r>
            <a:r>
              <a:rPr lang="en-US" dirty="0" smtClean="0"/>
              <a:t> Model is a little bit more complex.</a:t>
            </a:r>
          </a:p>
          <a:p>
            <a:pPr marL="0" indent="0">
              <a:buNone/>
            </a:pP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132856"/>
            <a:ext cx="5991374" cy="3603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31161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Pros and Cons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Reduces the number of object instances at runtime, </a:t>
            </a:r>
            <a:r>
              <a:rPr lang="en-US" dirty="0" smtClean="0"/>
              <a:t>saving </a:t>
            </a:r>
            <a:r>
              <a:rPr lang="en-US" dirty="0"/>
              <a:t>memory.</a:t>
            </a:r>
          </a:p>
          <a:p>
            <a:r>
              <a:rPr lang="en-US" dirty="0" smtClean="0"/>
              <a:t>Centralizes </a:t>
            </a:r>
            <a:r>
              <a:rPr lang="en-US" dirty="0"/>
              <a:t>state for many “virtual” objects into a </a:t>
            </a:r>
            <a:r>
              <a:rPr lang="en-US" dirty="0" smtClean="0"/>
              <a:t>single </a:t>
            </a:r>
            <a:r>
              <a:rPr lang="en-US" dirty="0"/>
              <a:t>location</a:t>
            </a:r>
            <a:r>
              <a:rPr lang="en-US" dirty="0" smtClean="0"/>
              <a:t>.</a:t>
            </a:r>
          </a:p>
          <a:p>
            <a:r>
              <a:rPr lang="en-US" dirty="0"/>
              <a:t> The Flyweight is used when a class has many </a:t>
            </a:r>
            <a:r>
              <a:rPr lang="en-US" dirty="0" smtClean="0"/>
              <a:t>instances</a:t>
            </a:r>
            <a:r>
              <a:rPr lang="en-US" dirty="0"/>
              <a:t>, and they can all be controlled identically. </a:t>
            </a:r>
          </a:p>
          <a:p>
            <a:r>
              <a:rPr lang="en-US" dirty="0" smtClean="0"/>
              <a:t>A </a:t>
            </a:r>
            <a:r>
              <a:rPr lang="en-US" dirty="0"/>
              <a:t>drawback of the Flyweight pattern is that once </a:t>
            </a:r>
            <a:r>
              <a:rPr lang="en-US" dirty="0" smtClean="0"/>
              <a:t>you’ve </a:t>
            </a:r>
            <a:r>
              <a:rPr lang="en-US" dirty="0"/>
              <a:t>implemented it, single, logical instances of the </a:t>
            </a:r>
            <a:r>
              <a:rPr lang="en-US" dirty="0" smtClean="0"/>
              <a:t>class </a:t>
            </a:r>
            <a:r>
              <a:rPr lang="en-US" dirty="0"/>
              <a:t>will not be able to behave independently from </a:t>
            </a:r>
            <a:r>
              <a:rPr lang="en-US" dirty="0" smtClean="0"/>
              <a:t>the </a:t>
            </a:r>
            <a:r>
              <a:rPr lang="en-US" dirty="0"/>
              <a:t>other instances.</a:t>
            </a:r>
          </a:p>
        </p:txBody>
      </p:sp>
    </p:spTree>
    <p:extLst>
      <p:ext uri="{BB962C8B-B14F-4D97-AF65-F5344CB8AC3E}">
        <p14:creationId xmlns:p14="http://schemas.microsoft.com/office/powerpoint/2010/main" val="113498910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Interpreter</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Use the Interpreter Pattern to build an </a:t>
            </a:r>
            <a:r>
              <a:rPr lang="en-US" dirty="0" smtClean="0"/>
              <a:t>interpreter </a:t>
            </a:r>
            <a:r>
              <a:rPr lang="en-US" dirty="0"/>
              <a:t>for a language</a:t>
            </a:r>
            <a:r>
              <a:rPr lang="en-US" dirty="0" smtClean="0"/>
              <a:t>.</a:t>
            </a:r>
          </a:p>
          <a:p>
            <a:r>
              <a:rPr lang="en-US" dirty="0"/>
              <a:t>The Interpreter </a:t>
            </a:r>
            <a:r>
              <a:rPr lang="en-US" dirty="0" smtClean="0"/>
              <a:t>Pattern </a:t>
            </a:r>
            <a:r>
              <a:rPr lang="en-US" dirty="0"/>
              <a:t>requires </a:t>
            </a:r>
            <a:r>
              <a:rPr lang="en-US" dirty="0" smtClean="0"/>
              <a:t>some </a:t>
            </a:r>
            <a:r>
              <a:rPr lang="en-US" dirty="0"/>
              <a:t>knowledge of </a:t>
            </a:r>
            <a:r>
              <a:rPr lang="en-US" dirty="0" smtClean="0"/>
              <a:t>formal </a:t>
            </a:r>
            <a:r>
              <a:rPr lang="en-US" dirty="0"/>
              <a:t>grammars</a:t>
            </a:r>
            <a:r>
              <a:rPr lang="en-US" dirty="0" smtClean="0"/>
              <a:t>.</a:t>
            </a:r>
          </a:p>
          <a:p>
            <a:r>
              <a:rPr lang="en-US" dirty="0"/>
              <a:t>Representing each grammar rule in a class makes </a:t>
            </a:r>
            <a:r>
              <a:rPr lang="en-US" dirty="0" smtClean="0"/>
              <a:t>the </a:t>
            </a:r>
            <a:r>
              <a:rPr lang="en-US" dirty="0"/>
              <a:t>language easy to implement.</a:t>
            </a:r>
          </a:p>
          <a:p>
            <a:r>
              <a:rPr lang="en-US" dirty="0" smtClean="0"/>
              <a:t>Because </a:t>
            </a:r>
            <a:r>
              <a:rPr lang="en-US" dirty="0"/>
              <a:t>the grammar is represented by classes, you </a:t>
            </a:r>
            <a:r>
              <a:rPr lang="en-US" dirty="0" smtClean="0"/>
              <a:t>can </a:t>
            </a:r>
            <a:r>
              <a:rPr lang="en-US" dirty="0"/>
              <a:t>easily change or extend the language.</a:t>
            </a:r>
          </a:p>
          <a:p>
            <a:r>
              <a:rPr lang="en-US" dirty="0" smtClean="0"/>
              <a:t>By </a:t>
            </a:r>
            <a:r>
              <a:rPr lang="en-US" dirty="0"/>
              <a:t>adding methods to the class structure, you can </a:t>
            </a:r>
            <a:r>
              <a:rPr lang="en-US" dirty="0" smtClean="0"/>
              <a:t>add </a:t>
            </a:r>
            <a:r>
              <a:rPr lang="en-US" dirty="0"/>
              <a:t>new behaviors beyond interpretation, like pretty </a:t>
            </a:r>
            <a:r>
              <a:rPr lang="en-US" dirty="0" smtClean="0"/>
              <a:t>printing </a:t>
            </a:r>
            <a:r>
              <a:rPr lang="en-US" dirty="0"/>
              <a:t>and more sophisticated program validation.</a:t>
            </a:r>
          </a:p>
        </p:txBody>
      </p:sp>
    </p:spTree>
    <p:extLst>
      <p:ext uri="{BB962C8B-B14F-4D97-AF65-F5344CB8AC3E}">
        <p14:creationId xmlns:p14="http://schemas.microsoft.com/office/powerpoint/2010/main" val="352328257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Mediator</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Use the Mediator Pattern to centralize complex </a:t>
            </a:r>
            <a:r>
              <a:rPr lang="en-US" dirty="0" smtClean="0"/>
              <a:t>communications </a:t>
            </a:r>
            <a:r>
              <a:rPr lang="en-US" dirty="0"/>
              <a:t>and control between related objects</a:t>
            </a:r>
            <a:r>
              <a:rPr lang="en-US" dirty="0" smtClean="0"/>
              <a:t>.</a:t>
            </a:r>
          </a:p>
          <a:p>
            <a:r>
              <a:rPr lang="en-US" dirty="0" smtClean="0"/>
              <a:t>A scenario</a:t>
            </a:r>
          </a:p>
          <a:p>
            <a:pPr lvl="1"/>
            <a:r>
              <a:rPr lang="en-US" dirty="0"/>
              <a:t>Bob has a Java-enabled </a:t>
            </a:r>
            <a:r>
              <a:rPr lang="en-US" dirty="0" smtClean="0"/>
              <a:t>auto-house. All of </a:t>
            </a:r>
            <a:r>
              <a:rPr lang="en-US" dirty="0"/>
              <a:t>his appliances are designed to make his </a:t>
            </a:r>
            <a:r>
              <a:rPr lang="en-US" dirty="0" smtClean="0"/>
              <a:t>life </a:t>
            </a:r>
            <a:r>
              <a:rPr lang="en-US" dirty="0"/>
              <a:t>easier. When Bob stops hitting the </a:t>
            </a:r>
            <a:r>
              <a:rPr lang="en-US" dirty="0" smtClean="0"/>
              <a:t>snooze </a:t>
            </a:r>
            <a:r>
              <a:rPr lang="en-US" dirty="0"/>
              <a:t>button, his alarm clock tells the </a:t>
            </a:r>
            <a:r>
              <a:rPr lang="en-US" dirty="0" smtClean="0"/>
              <a:t>coffee </a:t>
            </a:r>
            <a:r>
              <a:rPr lang="en-US" dirty="0"/>
              <a:t>maker to start brewing. Even though </a:t>
            </a:r>
            <a:r>
              <a:rPr lang="en-US" dirty="0" smtClean="0"/>
              <a:t>life </a:t>
            </a:r>
            <a:r>
              <a:rPr lang="en-US" dirty="0"/>
              <a:t>is good </a:t>
            </a:r>
            <a:r>
              <a:rPr lang="en-US" dirty="0" smtClean="0"/>
              <a:t>for </a:t>
            </a:r>
            <a:r>
              <a:rPr lang="en-US" dirty="0"/>
              <a:t>Bob, he and other clients are always asking </a:t>
            </a:r>
            <a:r>
              <a:rPr lang="en-US" dirty="0" smtClean="0"/>
              <a:t>for </a:t>
            </a:r>
            <a:r>
              <a:rPr lang="en-US" dirty="0"/>
              <a:t>lots </a:t>
            </a:r>
            <a:r>
              <a:rPr lang="en-US" dirty="0" smtClean="0"/>
              <a:t>of </a:t>
            </a:r>
            <a:r>
              <a:rPr lang="en-US" dirty="0"/>
              <a:t>new </a:t>
            </a:r>
            <a:r>
              <a:rPr lang="en-US" dirty="0" smtClean="0"/>
              <a:t>features</a:t>
            </a:r>
            <a:r>
              <a:rPr lang="en-US" dirty="0"/>
              <a:t>: </a:t>
            </a:r>
            <a:r>
              <a:rPr lang="en-US" dirty="0" smtClean="0"/>
              <a:t>No coffee </a:t>
            </a:r>
            <a:r>
              <a:rPr lang="en-US" dirty="0"/>
              <a:t>on the weekends...  Turn </a:t>
            </a:r>
            <a:r>
              <a:rPr lang="en-US" dirty="0" smtClean="0"/>
              <a:t>off </a:t>
            </a:r>
            <a:r>
              <a:rPr lang="en-US" dirty="0"/>
              <a:t>the sprinkler 15 minutes </a:t>
            </a:r>
            <a:r>
              <a:rPr lang="en-US" dirty="0" smtClean="0"/>
              <a:t>before </a:t>
            </a:r>
            <a:r>
              <a:rPr lang="en-US" dirty="0"/>
              <a:t>a shower is </a:t>
            </a:r>
            <a:r>
              <a:rPr lang="en-US" dirty="0" smtClean="0"/>
              <a:t>scheduled</a:t>
            </a:r>
            <a:r>
              <a:rPr lang="en-US" dirty="0"/>
              <a:t>...  Set the alarm early on trash days... </a:t>
            </a:r>
            <a:endParaRPr lang="en-US" dirty="0" smtClean="0"/>
          </a:p>
          <a:p>
            <a:r>
              <a:rPr lang="en-US" dirty="0"/>
              <a:t>It’s getting really hard to keep track </a:t>
            </a:r>
            <a:r>
              <a:rPr lang="en-US" dirty="0" smtClean="0"/>
              <a:t>of </a:t>
            </a:r>
            <a:r>
              <a:rPr lang="en-US" dirty="0"/>
              <a:t>which rules reside in which objects, and how </a:t>
            </a:r>
            <a:r>
              <a:rPr lang="en-US" dirty="0" smtClean="0"/>
              <a:t>the </a:t>
            </a:r>
            <a:r>
              <a:rPr lang="en-US" dirty="0"/>
              <a:t>various objects should relate to each other.</a:t>
            </a:r>
          </a:p>
        </p:txBody>
      </p:sp>
    </p:spTree>
    <p:extLst>
      <p:ext uri="{BB962C8B-B14F-4D97-AF65-F5344CB8AC3E}">
        <p14:creationId xmlns:p14="http://schemas.microsoft.com/office/powerpoint/2010/main" val="51688424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Mediator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With a Mediator added to the system, all </a:t>
            </a:r>
            <a:r>
              <a:rPr lang="en-US" dirty="0" smtClean="0"/>
              <a:t>o</a:t>
            </a:r>
            <a:r>
              <a:rPr lang="en-US" dirty="0"/>
              <a:t> the appliance objects can be greatly </a:t>
            </a:r>
            <a:r>
              <a:rPr lang="en-US" dirty="0" smtClean="0"/>
              <a:t>simplified</a:t>
            </a:r>
            <a:r>
              <a:rPr lang="en-US" dirty="0"/>
              <a:t>:</a:t>
            </a:r>
          </a:p>
          <a:p>
            <a:pPr lvl="1"/>
            <a:r>
              <a:rPr lang="en-US" dirty="0" smtClean="0"/>
              <a:t>They </a:t>
            </a:r>
            <a:r>
              <a:rPr lang="en-US" dirty="0"/>
              <a:t>tell the Mediator when their state </a:t>
            </a:r>
            <a:r>
              <a:rPr lang="en-US" dirty="0" smtClean="0"/>
              <a:t>changes</a:t>
            </a:r>
            <a:r>
              <a:rPr lang="en-US" dirty="0"/>
              <a:t>.</a:t>
            </a:r>
          </a:p>
          <a:p>
            <a:pPr lvl="1"/>
            <a:r>
              <a:rPr lang="en-US" dirty="0" smtClean="0"/>
              <a:t>They </a:t>
            </a:r>
            <a:r>
              <a:rPr lang="en-US" dirty="0"/>
              <a:t>respond to requests rom the </a:t>
            </a:r>
            <a:r>
              <a:rPr lang="en-US" dirty="0" smtClean="0"/>
              <a:t>Mediator</a:t>
            </a:r>
            <a:r>
              <a:rPr lang="en-US" dirty="0"/>
              <a:t>.</a:t>
            </a:r>
          </a:p>
          <a:p>
            <a:r>
              <a:rPr lang="en-US" dirty="0" smtClean="0"/>
              <a:t>Before </a:t>
            </a:r>
            <a:r>
              <a:rPr lang="en-US" dirty="0"/>
              <a:t>we added the Mediator, all </a:t>
            </a:r>
            <a:r>
              <a:rPr lang="en-US" dirty="0" smtClean="0"/>
              <a:t>of </a:t>
            </a:r>
            <a:r>
              <a:rPr lang="en-US" dirty="0"/>
              <a:t>the </a:t>
            </a:r>
            <a:r>
              <a:rPr lang="en-US" dirty="0" smtClean="0"/>
              <a:t>appliance </a:t>
            </a:r>
            <a:r>
              <a:rPr lang="en-US" dirty="0"/>
              <a:t>objects needed to know about each </a:t>
            </a:r>
            <a:r>
              <a:rPr lang="en-US" dirty="0" smtClean="0"/>
              <a:t>other</a:t>
            </a:r>
            <a:r>
              <a:rPr lang="en-US" dirty="0"/>
              <a:t>... they were all tightly coupled. With the </a:t>
            </a:r>
            <a:r>
              <a:rPr lang="en-US" dirty="0" smtClean="0"/>
              <a:t>Mediator </a:t>
            </a:r>
            <a:r>
              <a:rPr lang="en-US" dirty="0"/>
              <a:t>in place, the appliance objects are </a:t>
            </a:r>
            <a:r>
              <a:rPr lang="en-US" dirty="0" smtClean="0"/>
              <a:t>all </a:t>
            </a:r>
            <a:r>
              <a:rPr lang="en-US" dirty="0"/>
              <a:t>completely decoupled </a:t>
            </a:r>
            <a:r>
              <a:rPr lang="en-US" dirty="0" smtClean="0"/>
              <a:t>from </a:t>
            </a:r>
            <a:r>
              <a:rPr lang="en-US" dirty="0"/>
              <a:t>each other.</a:t>
            </a:r>
          </a:p>
          <a:p>
            <a:r>
              <a:rPr lang="en-US" dirty="0"/>
              <a:t>The Mediator contains all o the control </a:t>
            </a:r>
            <a:r>
              <a:rPr lang="en-US" dirty="0" smtClean="0"/>
              <a:t>logic for </a:t>
            </a:r>
            <a:r>
              <a:rPr lang="en-US" dirty="0"/>
              <a:t>the entire system. When an existing </a:t>
            </a:r>
            <a:r>
              <a:rPr lang="en-US" dirty="0" smtClean="0"/>
              <a:t>appliance </a:t>
            </a:r>
            <a:r>
              <a:rPr lang="en-US" dirty="0"/>
              <a:t>needs a new rule, or a new </a:t>
            </a:r>
            <a:r>
              <a:rPr lang="en-US" dirty="0" smtClean="0"/>
              <a:t>appliance </a:t>
            </a:r>
            <a:r>
              <a:rPr lang="en-US" dirty="0"/>
              <a:t>is added to the system, you’ll know </a:t>
            </a:r>
            <a:r>
              <a:rPr lang="en-US" dirty="0" smtClean="0"/>
              <a:t>that </a:t>
            </a:r>
            <a:r>
              <a:rPr lang="en-US" dirty="0"/>
              <a:t>all </a:t>
            </a:r>
            <a:r>
              <a:rPr lang="en-US" dirty="0" smtClean="0"/>
              <a:t>of </a:t>
            </a:r>
            <a:r>
              <a:rPr lang="en-US" dirty="0"/>
              <a:t>the necessary logic will be added to </a:t>
            </a:r>
            <a:r>
              <a:rPr lang="en-US" dirty="0" smtClean="0"/>
              <a:t>the </a:t>
            </a:r>
            <a:r>
              <a:rPr lang="en-US" dirty="0"/>
              <a:t>Mediator.</a:t>
            </a:r>
          </a:p>
        </p:txBody>
      </p:sp>
    </p:spTree>
    <p:extLst>
      <p:ext uri="{BB962C8B-B14F-4D97-AF65-F5344CB8AC3E}">
        <p14:creationId xmlns:p14="http://schemas.microsoft.com/office/powerpoint/2010/main" val="534238437"/>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Pros and Cons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2276872"/>
            <a:ext cx="8229600" cy="3880088"/>
          </a:xfrm>
        </p:spPr>
        <p:txBody>
          <a:bodyPr>
            <a:normAutofit/>
          </a:bodyPr>
          <a:lstStyle/>
          <a:p>
            <a:r>
              <a:rPr lang="en-US" dirty="0"/>
              <a:t>Increases the reusability of the objects supported by </a:t>
            </a:r>
            <a:r>
              <a:rPr lang="en-US" dirty="0" smtClean="0"/>
              <a:t>the </a:t>
            </a:r>
            <a:r>
              <a:rPr lang="en-US" dirty="0"/>
              <a:t>Mediator by decoupling them from the system.</a:t>
            </a:r>
          </a:p>
          <a:p>
            <a:r>
              <a:rPr lang="en-US" dirty="0" smtClean="0"/>
              <a:t>Simplifies </a:t>
            </a:r>
            <a:r>
              <a:rPr lang="en-US" dirty="0"/>
              <a:t>maintenance of the system by centralizing </a:t>
            </a:r>
            <a:r>
              <a:rPr lang="en-US" dirty="0" smtClean="0"/>
              <a:t>control </a:t>
            </a:r>
            <a:r>
              <a:rPr lang="en-US" dirty="0"/>
              <a:t>logic.</a:t>
            </a:r>
          </a:p>
          <a:p>
            <a:r>
              <a:rPr lang="en-US" dirty="0" smtClean="0"/>
              <a:t>Simplifies </a:t>
            </a:r>
            <a:r>
              <a:rPr lang="en-US" dirty="0"/>
              <a:t>and reduces the variety of messages sent </a:t>
            </a:r>
            <a:r>
              <a:rPr lang="en-US" dirty="0" smtClean="0"/>
              <a:t>between objects </a:t>
            </a:r>
            <a:r>
              <a:rPr lang="en-US" dirty="0"/>
              <a:t>in the system</a:t>
            </a:r>
            <a:r>
              <a:rPr lang="en-US" dirty="0" smtClean="0"/>
              <a:t>.</a:t>
            </a:r>
          </a:p>
          <a:p>
            <a:r>
              <a:rPr lang="en-US" dirty="0"/>
              <a:t>The Mediator is commonly used to coordinate </a:t>
            </a:r>
            <a:r>
              <a:rPr lang="en-US" dirty="0" smtClean="0"/>
              <a:t>related </a:t>
            </a:r>
            <a:r>
              <a:rPr lang="en-US" dirty="0"/>
              <a:t>GUI components.</a:t>
            </a:r>
          </a:p>
          <a:p>
            <a:r>
              <a:rPr lang="en-US" dirty="0" smtClean="0"/>
              <a:t>A </a:t>
            </a:r>
            <a:r>
              <a:rPr lang="en-US" dirty="0"/>
              <a:t>drawback of the Mediator Pattern is that without </a:t>
            </a:r>
            <a:r>
              <a:rPr lang="en-US" dirty="0" smtClean="0"/>
              <a:t>proper </a:t>
            </a:r>
            <a:r>
              <a:rPr lang="en-US" dirty="0"/>
              <a:t>design, the Mediator object itself can become </a:t>
            </a:r>
            <a:r>
              <a:rPr lang="en-US" dirty="0" smtClean="0"/>
              <a:t>overly </a:t>
            </a:r>
            <a:r>
              <a:rPr lang="en-US" dirty="0"/>
              <a:t>complex.</a:t>
            </a:r>
          </a:p>
        </p:txBody>
      </p:sp>
      <p:pic>
        <p:nvPicPr>
          <p:cNvPr id="14338" name="Picture 2" descr="https://javaobsession.files.wordpress.com/2010/07/mediator-pattern.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32656"/>
            <a:ext cx="4629150"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90044"/>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Memento</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Use the Memento Pattern when you </a:t>
            </a:r>
            <a:r>
              <a:rPr lang="en-US" dirty="0" smtClean="0"/>
              <a:t>need to </a:t>
            </a:r>
            <a:r>
              <a:rPr lang="en-US" dirty="0"/>
              <a:t>be able to return an object to one of its </a:t>
            </a:r>
            <a:r>
              <a:rPr lang="en-US" dirty="0" smtClean="0"/>
              <a:t>previous </a:t>
            </a:r>
            <a:r>
              <a:rPr lang="en-US" dirty="0"/>
              <a:t>states; for instance, if your user </a:t>
            </a:r>
            <a:r>
              <a:rPr lang="en-US" dirty="0" smtClean="0"/>
              <a:t>requests </a:t>
            </a:r>
            <a:r>
              <a:rPr lang="en-US" dirty="0"/>
              <a:t>an “undo</a:t>
            </a:r>
            <a:r>
              <a:rPr lang="en-US" dirty="0" smtClean="0"/>
              <a:t>.”</a:t>
            </a:r>
          </a:p>
          <a:p>
            <a:r>
              <a:rPr lang="en-US" dirty="0" smtClean="0"/>
              <a:t>A scenario</a:t>
            </a:r>
          </a:p>
          <a:p>
            <a:pPr lvl="1"/>
            <a:r>
              <a:rPr lang="en-US" dirty="0" smtClean="0"/>
              <a:t>Your </a:t>
            </a:r>
            <a:r>
              <a:rPr lang="en-US" dirty="0"/>
              <a:t>interactive role playing game is hugely </a:t>
            </a:r>
            <a:r>
              <a:rPr lang="en-US" dirty="0" smtClean="0"/>
              <a:t>successful</a:t>
            </a:r>
            <a:r>
              <a:rPr lang="en-US" dirty="0"/>
              <a:t>, </a:t>
            </a:r>
            <a:r>
              <a:rPr lang="en-US" dirty="0" smtClean="0"/>
              <a:t>and </a:t>
            </a:r>
            <a:r>
              <a:rPr lang="en-US" dirty="0"/>
              <a:t>has created a legion </a:t>
            </a:r>
            <a:r>
              <a:rPr lang="en-US" dirty="0" smtClean="0"/>
              <a:t>of </a:t>
            </a:r>
            <a:r>
              <a:rPr lang="en-US" dirty="0"/>
              <a:t>addicts, all trying to get </a:t>
            </a:r>
            <a:r>
              <a:rPr lang="en-US" dirty="0" smtClean="0"/>
              <a:t>to </a:t>
            </a:r>
            <a:r>
              <a:rPr lang="en-US" dirty="0"/>
              <a:t>the </a:t>
            </a:r>
            <a:r>
              <a:rPr lang="en-US" dirty="0" smtClean="0"/>
              <a:t>fabled </a:t>
            </a:r>
            <a:r>
              <a:rPr lang="en-US" dirty="0"/>
              <a:t>“level 13.” As users progress to more </a:t>
            </a:r>
            <a:r>
              <a:rPr lang="en-US" dirty="0" smtClean="0"/>
              <a:t>challenging </a:t>
            </a:r>
            <a:r>
              <a:rPr lang="en-US" dirty="0"/>
              <a:t>game levels, the odds </a:t>
            </a:r>
            <a:r>
              <a:rPr lang="en-US" dirty="0" smtClean="0"/>
              <a:t>of </a:t>
            </a:r>
            <a:r>
              <a:rPr lang="en-US" dirty="0"/>
              <a:t>encountering </a:t>
            </a:r>
            <a:r>
              <a:rPr lang="en-US" dirty="0" smtClean="0"/>
              <a:t>a </a:t>
            </a:r>
            <a:r>
              <a:rPr lang="en-US" dirty="0"/>
              <a:t>game-ending situation increase. Fans who have </a:t>
            </a:r>
            <a:r>
              <a:rPr lang="en-US" dirty="0" smtClean="0"/>
              <a:t>spent </a:t>
            </a:r>
            <a:r>
              <a:rPr lang="en-US" dirty="0"/>
              <a:t>days progressing to an advanced level are </a:t>
            </a:r>
            <a:r>
              <a:rPr lang="en-US" dirty="0" smtClean="0"/>
              <a:t>understandably miffed </a:t>
            </a:r>
            <a:r>
              <a:rPr lang="en-US" dirty="0"/>
              <a:t>when their character gets </a:t>
            </a:r>
            <a:r>
              <a:rPr lang="en-US" dirty="0" smtClean="0"/>
              <a:t>snuffed</a:t>
            </a:r>
            <a:r>
              <a:rPr lang="en-US" dirty="0"/>
              <a:t>, </a:t>
            </a:r>
            <a:r>
              <a:rPr lang="en-US" dirty="0" smtClean="0"/>
              <a:t>and </a:t>
            </a:r>
            <a:r>
              <a:rPr lang="en-US" dirty="0"/>
              <a:t>they have to start all over. The cry goes out </a:t>
            </a:r>
            <a:r>
              <a:rPr lang="en-US" dirty="0" smtClean="0"/>
              <a:t>for </a:t>
            </a:r>
            <a:r>
              <a:rPr lang="en-US" dirty="0"/>
              <a:t>a </a:t>
            </a:r>
            <a:r>
              <a:rPr lang="en-US" dirty="0" smtClean="0"/>
              <a:t>“</a:t>
            </a:r>
            <a:r>
              <a:rPr lang="en-US" dirty="0"/>
              <a:t>save progress” command, so that players can store their </a:t>
            </a:r>
            <a:r>
              <a:rPr lang="en-US" dirty="0" smtClean="0"/>
              <a:t>game </a:t>
            </a:r>
            <a:r>
              <a:rPr lang="en-US" dirty="0"/>
              <a:t>progress and at least recover most </a:t>
            </a:r>
            <a:r>
              <a:rPr lang="en-US" dirty="0" smtClean="0"/>
              <a:t>of </a:t>
            </a:r>
            <a:r>
              <a:rPr lang="en-US" dirty="0"/>
              <a:t>their </a:t>
            </a:r>
            <a:r>
              <a:rPr lang="en-US" dirty="0" smtClean="0"/>
              <a:t>efforts when </a:t>
            </a:r>
            <a:r>
              <a:rPr lang="en-US" dirty="0"/>
              <a:t>their character is </a:t>
            </a:r>
            <a:r>
              <a:rPr lang="en-US" dirty="0" smtClean="0"/>
              <a:t>unfairly </a:t>
            </a:r>
            <a:r>
              <a:rPr lang="en-US" dirty="0"/>
              <a:t>extinguished. The </a:t>
            </a:r>
            <a:r>
              <a:rPr lang="en-US" dirty="0" smtClean="0"/>
              <a:t>“</a:t>
            </a:r>
            <a:r>
              <a:rPr lang="en-US" dirty="0"/>
              <a:t>save progress” </a:t>
            </a:r>
            <a:r>
              <a:rPr lang="en-US" dirty="0" smtClean="0"/>
              <a:t>function </a:t>
            </a:r>
            <a:r>
              <a:rPr lang="en-US" dirty="0"/>
              <a:t>needs to be designed to return </a:t>
            </a:r>
            <a:r>
              <a:rPr lang="en-US" dirty="0" smtClean="0"/>
              <a:t>a </a:t>
            </a:r>
            <a:r>
              <a:rPr lang="en-US" dirty="0"/>
              <a:t>resurrected player to the last level </a:t>
            </a:r>
            <a:r>
              <a:rPr lang="en-US" dirty="0" smtClean="0"/>
              <a:t>she </a:t>
            </a:r>
            <a:r>
              <a:rPr lang="en-US" dirty="0"/>
              <a:t>completed </a:t>
            </a:r>
            <a:r>
              <a:rPr lang="en-US" dirty="0" smtClean="0"/>
              <a:t>successfully</a:t>
            </a:r>
            <a:r>
              <a:rPr lang="en-US" dirty="0"/>
              <a:t>.</a:t>
            </a:r>
          </a:p>
        </p:txBody>
      </p:sp>
    </p:spTree>
    <p:extLst>
      <p:ext uri="{BB962C8B-B14F-4D97-AF65-F5344CB8AC3E}">
        <p14:creationId xmlns:p14="http://schemas.microsoft.com/office/powerpoint/2010/main" val="1442884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lnSpcReduction="10000"/>
          </a:bodyPr>
          <a:lstStyle/>
          <a:p>
            <a:r>
              <a:rPr lang="en-US" b="1" dirty="0" smtClean="0"/>
              <a:t>Structure</a:t>
            </a:r>
          </a:p>
          <a:p>
            <a:endParaRPr lang="en-US" b="1" dirty="0" smtClean="0"/>
          </a:p>
          <a:p>
            <a:r>
              <a:rPr lang="en-US" b="1" dirty="0" smtClean="0"/>
              <a:t>Participants</a:t>
            </a:r>
            <a:endParaRPr lang="en-US" b="1" dirty="0"/>
          </a:p>
          <a:p>
            <a:pPr lvl="1"/>
            <a:r>
              <a:rPr lang="en-US" b="1" dirty="0"/>
              <a:t>Strategy </a:t>
            </a:r>
            <a:endParaRPr lang="en-US" dirty="0"/>
          </a:p>
          <a:p>
            <a:pPr lvl="2"/>
            <a:r>
              <a:rPr lang="en-US" dirty="0" smtClean="0"/>
              <a:t>declares </a:t>
            </a:r>
            <a:r>
              <a:rPr lang="en-US" dirty="0"/>
              <a:t>an interface common to all supported algorithms. </a:t>
            </a:r>
            <a:r>
              <a:rPr lang="en-US" dirty="0" smtClean="0"/>
              <a:t>Context uses </a:t>
            </a:r>
            <a:r>
              <a:rPr lang="en-US" dirty="0"/>
              <a:t>this interface to call the algorithm defined by </a:t>
            </a:r>
            <a:r>
              <a:rPr lang="en-US" dirty="0" smtClean="0"/>
              <a:t>a </a:t>
            </a:r>
            <a:r>
              <a:rPr lang="en-US" dirty="0" err="1" smtClean="0"/>
              <a:t>ConcreteStrategy</a:t>
            </a:r>
            <a:r>
              <a:rPr lang="en-US" dirty="0"/>
              <a:t>.</a:t>
            </a:r>
          </a:p>
          <a:p>
            <a:pPr lvl="1"/>
            <a:r>
              <a:rPr lang="en-US" b="1" dirty="0" err="1" smtClean="0"/>
              <a:t>ConcreteStrategy</a:t>
            </a:r>
            <a:r>
              <a:rPr lang="en-US" b="1" dirty="0" smtClean="0"/>
              <a:t> </a:t>
            </a:r>
          </a:p>
          <a:p>
            <a:pPr lvl="2"/>
            <a:r>
              <a:rPr lang="en-US" dirty="0" smtClean="0"/>
              <a:t>implements </a:t>
            </a:r>
            <a:r>
              <a:rPr lang="en-US" dirty="0"/>
              <a:t>the algorithm using the Strategy interface.</a:t>
            </a:r>
          </a:p>
          <a:p>
            <a:pPr lvl="1"/>
            <a:r>
              <a:rPr lang="en-US" b="1" dirty="0" smtClean="0"/>
              <a:t>Context </a:t>
            </a:r>
            <a:endParaRPr lang="en-US" dirty="0"/>
          </a:p>
          <a:p>
            <a:pPr lvl="2"/>
            <a:r>
              <a:rPr lang="en-US" dirty="0" smtClean="0"/>
              <a:t>is </a:t>
            </a:r>
            <a:r>
              <a:rPr lang="en-US" dirty="0"/>
              <a:t>configured with a </a:t>
            </a:r>
            <a:r>
              <a:rPr lang="en-US" dirty="0" err="1"/>
              <a:t>ConcreteStrategy</a:t>
            </a:r>
            <a:r>
              <a:rPr lang="en-US" dirty="0"/>
              <a:t> object.</a:t>
            </a:r>
          </a:p>
          <a:p>
            <a:pPr lvl="2"/>
            <a:r>
              <a:rPr lang="en-US" dirty="0" smtClean="0"/>
              <a:t>maintains </a:t>
            </a:r>
            <a:r>
              <a:rPr lang="en-US" dirty="0"/>
              <a:t>a reference to a Strategy object.</a:t>
            </a:r>
          </a:p>
          <a:p>
            <a:pPr lvl="2"/>
            <a:r>
              <a:rPr lang="en-US" dirty="0" smtClean="0"/>
              <a:t>may </a:t>
            </a:r>
            <a:r>
              <a:rPr lang="en-US" dirty="0"/>
              <a:t>define an interface that lets Strategy access its data.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0"/>
            <a:ext cx="6526825" cy="2184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6996280"/>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Memento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a:t>The Memento has two goals:</a:t>
            </a:r>
          </a:p>
          <a:p>
            <a:pPr lvl="1"/>
            <a:r>
              <a:rPr lang="en-US" dirty="0" smtClean="0"/>
              <a:t>Saving </a:t>
            </a:r>
            <a:r>
              <a:rPr lang="en-US" dirty="0"/>
              <a:t>the important state </a:t>
            </a:r>
            <a:r>
              <a:rPr lang="en-US" dirty="0" smtClean="0"/>
              <a:t>of </a:t>
            </a:r>
            <a:r>
              <a:rPr lang="en-US" dirty="0"/>
              <a:t>a system’s key object.</a:t>
            </a:r>
          </a:p>
          <a:p>
            <a:pPr lvl="1"/>
            <a:r>
              <a:rPr lang="en-US" dirty="0" smtClean="0"/>
              <a:t>Maintaining </a:t>
            </a:r>
            <a:r>
              <a:rPr lang="en-US" dirty="0"/>
              <a:t>the key object’s encapsulation.</a:t>
            </a:r>
          </a:p>
          <a:p>
            <a:r>
              <a:rPr lang="en-US" dirty="0"/>
              <a:t>Keeping the single responsibility principle in mind, it’s also a </a:t>
            </a:r>
            <a:r>
              <a:rPr lang="en-US" dirty="0" smtClean="0"/>
              <a:t>good </a:t>
            </a:r>
            <a:r>
              <a:rPr lang="en-US" dirty="0"/>
              <a:t>idea to keep the state that you’re saving separate </a:t>
            </a:r>
            <a:r>
              <a:rPr lang="en-US" dirty="0" smtClean="0"/>
              <a:t>from the </a:t>
            </a:r>
            <a:r>
              <a:rPr lang="en-US" dirty="0"/>
              <a:t>key object. This separate object that holds the state is </a:t>
            </a:r>
            <a:r>
              <a:rPr lang="en-US" dirty="0" smtClean="0"/>
              <a:t>known </a:t>
            </a:r>
            <a:r>
              <a:rPr lang="en-US" dirty="0"/>
              <a:t>as the Memento object.</a:t>
            </a:r>
          </a:p>
        </p:txBody>
      </p:sp>
      <p:pic>
        <p:nvPicPr>
          <p:cNvPr id="15362" name="Picture 2" descr="http://www.cs.unc.edu/~stotts/GOF/hires/Pictures/memento.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221088"/>
            <a:ext cx="5438775"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991807"/>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Pros and Cons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a:t>Keeping the saved state external from the key </a:t>
            </a:r>
            <a:r>
              <a:rPr lang="en-US" dirty="0" smtClean="0"/>
              <a:t>object </a:t>
            </a:r>
            <a:r>
              <a:rPr lang="en-US" dirty="0"/>
              <a:t>helps to maintain cohesion.</a:t>
            </a:r>
          </a:p>
          <a:p>
            <a:r>
              <a:rPr lang="en-US" dirty="0" smtClean="0"/>
              <a:t>Keeps </a:t>
            </a:r>
            <a:r>
              <a:rPr lang="en-US" dirty="0"/>
              <a:t>the key object’s data encapsulated.</a:t>
            </a:r>
          </a:p>
          <a:p>
            <a:r>
              <a:rPr lang="en-US" dirty="0" smtClean="0"/>
              <a:t>Provides </a:t>
            </a:r>
            <a:r>
              <a:rPr lang="en-US" dirty="0"/>
              <a:t>easy-to-implement recovery capability</a:t>
            </a:r>
            <a:r>
              <a:rPr lang="en-US" dirty="0" smtClean="0"/>
              <a:t>.</a:t>
            </a:r>
          </a:p>
          <a:p>
            <a:r>
              <a:rPr lang="en-US" dirty="0"/>
              <a:t>The Memento is used to save state.</a:t>
            </a:r>
          </a:p>
          <a:p>
            <a:r>
              <a:rPr lang="en-US" dirty="0" smtClean="0"/>
              <a:t>A </a:t>
            </a:r>
            <a:r>
              <a:rPr lang="en-US" dirty="0"/>
              <a:t>drawback to using Memento is that saving and </a:t>
            </a:r>
            <a:r>
              <a:rPr lang="en-US" dirty="0" smtClean="0"/>
              <a:t>restoring </a:t>
            </a:r>
            <a:r>
              <a:rPr lang="en-US" dirty="0"/>
              <a:t>state can be time consuming.</a:t>
            </a:r>
          </a:p>
          <a:p>
            <a:r>
              <a:rPr lang="en-US" dirty="0" smtClean="0"/>
              <a:t>In </a:t>
            </a:r>
            <a:r>
              <a:rPr lang="en-US" dirty="0"/>
              <a:t>Java systems, consider using Serialization to </a:t>
            </a:r>
            <a:r>
              <a:rPr lang="en-US" dirty="0" smtClean="0"/>
              <a:t>save </a:t>
            </a:r>
            <a:r>
              <a:rPr lang="en-US" dirty="0"/>
              <a:t>a system’s state.</a:t>
            </a:r>
          </a:p>
        </p:txBody>
      </p:sp>
    </p:spTree>
    <p:extLst>
      <p:ext uri="{BB962C8B-B14F-4D97-AF65-F5344CB8AC3E}">
        <p14:creationId xmlns:p14="http://schemas.microsoft.com/office/powerpoint/2010/main" val="151154552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Patterns in the real world</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a:t>A Pattern is </a:t>
            </a:r>
            <a:r>
              <a:rPr lang="en-US" dirty="0" smtClean="0"/>
              <a:t>a </a:t>
            </a:r>
            <a:r>
              <a:rPr lang="en-US" dirty="0"/>
              <a:t>solution to a problem in a context</a:t>
            </a:r>
            <a:r>
              <a:rPr lang="en-US" dirty="0" smtClean="0"/>
              <a:t>.</a:t>
            </a:r>
          </a:p>
          <a:p>
            <a:pPr lvl="1"/>
            <a:r>
              <a:rPr lang="en-US" dirty="0"/>
              <a:t>The context is the situation in which the pattern applies. This should be </a:t>
            </a:r>
            <a:r>
              <a:rPr lang="en-US" dirty="0" smtClean="0"/>
              <a:t>a </a:t>
            </a:r>
            <a:r>
              <a:rPr lang="en-US" dirty="0"/>
              <a:t>recurring situation.</a:t>
            </a:r>
          </a:p>
          <a:p>
            <a:pPr lvl="1"/>
            <a:r>
              <a:rPr lang="en-US" dirty="0"/>
              <a:t>The problem </a:t>
            </a:r>
            <a:r>
              <a:rPr lang="en-US" dirty="0" smtClean="0"/>
              <a:t>refers </a:t>
            </a:r>
            <a:r>
              <a:rPr lang="en-US" dirty="0"/>
              <a:t>to the goal you are trying to achieve in this context, </a:t>
            </a:r>
            <a:r>
              <a:rPr lang="en-US" dirty="0" smtClean="0"/>
              <a:t>but </a:t>
            </a:r>
            <a:r>
              <a:rPr lang="en-US" dirty="0"/>
              <a:t>it also </a:t>
            </a:r>
            <a:r>
              <a:rPr lang="en-US" dirty="0" smtClean="0"/>
              <a:t>refers </a:t>
            </a:r>
            <a:r>
              <a:rPr lang="en-US" dirty="0"/>
              <a:t>to any constraints that occur in the context.</a:t>
            </a:r>
          </a:p>
          <a:p>
            <a:pPr lvl="1"/>
            <a:r>
              <a:rPr lang="en-US" dirty="0"/>
              <a:t>The solution is what you’re </a:t>
            </a:r>
            <a:r>
              <a:rPr lang="en-US" dirty="0" smtClean="0"/>
              <a:t>after</a:t>
            </a:r>
            <a:r>
              <a:rPr lang="en-US" dirty="0"/>
              <a:t>: a general design that anyone can </a:t>
            </a:r>
            <a:r>
              <a:rPr lang="en-US" dirty="0" smtClean="0"/>
              <a:t>apply </a:t>
            </a:r>
            <a:r>
              <a:rPr lang="en-US" dirty="0"/>
              <a:t>which resolves the goal and set </a:t>
            </a:r>
            <a:r>
              <a:rPr lang="en-US" dirty="0" smtClean="0"/>
              <a:t>of </a:t>
            </a:r>
            <a:r>
              <a:rPr lang="en-US" dirty="0"/>
              <a:t>constraints.</a:t>
            </a:r>
          </a:p>
        </p:txBody>
      </p:sp>
    </p:spTree>
    <p:extLst>
      <p:ext uri="{BB962C8B-B14F-4D97-AF65-F5344CB8AC3E}">
        <p14:creationId xmlns:p14="http://schemas.microsoft.com/office/powerpoint/2010/main" val="400752007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Prototype</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92500" lnSpcReduction="20000"/>
          </a:bodyPr>
          <a:lstStyle/>
          <a:p>
            <a:r>
              <a:rPr lang="en-US" dirty="0" smtClean="0"/>
              <a:t>Use </a:t>
            </a:r>
            <a:r>
              <a:rPr lang="en-US" dirty="0"/>
              <a:t>the Prototype Pattern when creating an instance </a:t>
            </a:r>
            <a:r>
              <a:rPr lang="en-US" dirty="0" smtClean="0"/>
              <a:t>of </a:t>
            </a:r>
            <a:r>
              <a:rPr lang="en-US" dirty="0"/>
              <a:t>a given </a:t>
            </a:r>
            <a:r>
              <a:rPr lang="en-US" dirty="0" smtClean="0"/>
              <a:t>class </a:t>
            </a:r>
            <a:r>
              <a:rPr lang="en-US" dirty="0"/>
              <a:t>is either expensive or complicated</a:t>
            </a:r>
            <a:r>
              <a:rPr lang="en-US" dirty="0" smtClean="0"/>
              <a:t>.</a:t>
            </a:r>
          </a:p>
          <a:p>
            <a:r>
              <a:rPr lang="en-US" dirty="0" smtClean="0"/>
              <a:t>A scenario</a:t>
            </a:r>
          </a:p>
          <a:p>
            <a:pPr lvl="1"/>
            <a:r>
              <a:rPr lang="en-US" dirty="0"/>
              <a:t>Your interactive role playing game has an insatiable appetite </a:t>
            </a:r>
            <a:r>
              <a:rPr lang="en-US" dirty="0" smtClean="0"/>
              <a:t>for </a:t>
            </a:r>
            <a:r>
              <a:rPr lang="en-US" dirty="0"/>
              <a:t>monsters. As your </a:t>
            </a:r>
            <a:r>
              <a:rPr lang="en-US" dirty="0" smtClean="0"/>
              <a:t>heroes </a:t>
            </a:r>
            <a:r>
              <a:rPr lang="en-US" dirty="0"/>
              <a:t>make their journey through a dynamically created landscape, they encounter </a:t>
            </a:r>
            <a:r>
              <a:rPr lang="en-US" dirty="0" smtClean="0"/>
              <a:t>an </a:t>
            </a:r>
            <a:r>
              <a:rPr lang="en-US" dirty="0"/>
              <a:t>endless chain </a:t>
            </a:r>
            <a:r>
              <a:rPr lang="en-US" dirty="0" smtClean="0"/>
              <a:t>of foes </a:t>
            </a:r>
            <a:r>
              <a:rPr lang="en-US" dirty="0"/>
              <a:t>that must be subdued. You’d like the monster’s characteristics </a:t>
            </a:r>
            <a:r>
              <a:rPr lang="en-US" dirty="0" smtClean="0"/>
              <a:t>to </a:t>
            </a:r>
            <a:r>
              <a:rPr lang="en-US" dirty="0"/>
              <a:t>evolve with the changing landscape. It doesn’t make a lot </a:t>
            </a:r>
            <a:r>
              <a:rPr lang="en-US" dirty="0" smtClean="0"/>
              <a:t>of </a:t>
            </a:r>
            <a:r>
              <a:rPr lang="en-US" dirty="0"/>
              <a:t>sense </a:t>
            </a:r>
            <a:r>
              <a:rPr lang="en-US" dirty="0" smtClean="0"/>
              <a:t>for </a:t>
            </a:r>
            <a:r>
              <a:rPr lang="en-US" dirty="0"/>
              <a:t>bird-like </a:t>
            </a:r>
            <a:r>
              <a:rPr lang="en-US" dirty="0" smtClean="0"/>
              <a:t>monsters </a:t>
            </a:r>
            <a:r>
              <a:rPr lang="en-US" dirty="0"/>
              <a:t>to </a:t>
            </a:r>
            <a:r>
              <a:rPr lang="en-US" dirty="0" smtClean="0"/>
              <a:t>follow </a:t>
            </a:r>
            <a:r>
              <a:rPr lang="en-US" dirty="0"/>
              <a:t>your characters into </a:t>
            </a:r>
            <a:r>
              <a:rPr lang="en-US" dirty="0" err="1"/>
              <a:t>underseas</a:t>
            </a:r>
            <a:r>
              <a:rPr lang="en-US" dirty="0"/>
              <a:t> realms. Finally, you’d like to allow </a:t>
            </a:r>
            <a:r>
              <a:rPr lang="en-US" dirty="0" smtClean="0"/>
              <a:t>advanced </a:t>
            </a:r>
            <a:r>
              <a:rPr lang="en-US" dirty="0"/>
              <a:t>players to create their own custom monsters</a:t>
            </a:r>
            <a:r>
              <a:rPr lang="en-US" dirty="0" smtClean="0"/>
              <a:t>.</a:t>
            </a:r>
          </a:p>
          <a:p>
            <a:r>
              <a:rPr lang="en-US" dirty="0"/>
              <a:t>The Prototype Pattern allows you to make new instances by </a:t>
            </a:r>
            <a:r>
              <a:rPr lang="en-US" dirty="0" smtClean="0"/>
              <a:t>copying </a:t>
            </a:r>
            <a:r>
              <a:rPr lang="en-US" dirty="0"/>
              <a:t>existing instances. </a:t>
            </a:r>
            <a:endParaRPr lang="en-US" dirty="0" smtClean="0"/>
          </a:p>
          <a:p>
            <a:pPr lvl="1"/>
            <a:r>
              <a:rPr lang="en-US" dirty="0" smtClean="0"/>
              <a:t>In </a:t>
            </a:r>
            <a:r>
              <a:rPr lang="en-US" dirty="0"/>
              <a:t>Java this typically means using </a:t>
            </a:r>
            <a:r>
              <a:rPr lang="en-US" dirty="0" smtClean="0"/>
              <a:t>the </a:t>
            </a:r>
            <a:r>
              <a:rPr lang="en-US" dirty="0"/>
              <a:t>clone() method, or de-serialization when you need deep </a:t>
            </a:r>
            <a:r>
              <a:rPr lang="en-US" dirty="0" smtClean="0"/>
              <a:t>copies.</a:t>
            </a:r>
          </a:p>
          <a:p>
            <a:r>
              <a:rPr lang="en-US" dirty="0" smtClean="0"/>
              <a:t>A </a:t>
            </a:r>
            <a:r>
              <a:rPr lang="en-US" dirty="0"/>
              <a:t>key aspect </a:t>
            </a:r>
            <a:r>
              <a:rPr lang="en-US" dirty="0" smtClean="0"/>
              <a:t>of </a:t>
            </a:r>
            <a:r>
              <a:rPr lang="en-US" dirty="0"/>
              <a:t>this pattern is that the </a:t>
            </a:r>
            <a:r>
              <a:rPr lang="en-US" dirty="0" smtClean="0"/>
              <a:t>client </a:t>
            </a:r>
            <a:r>
              <a:rPr lang="en-US" dirty="0"/>
              <a:t>code can </a:t>
            </a:r>
            <a:r>
              <a:rPr lang="en-US" dirty="0" smtClean="0"/>
              <a:t>make </a:t>
            </a:r>
            <a:r>
              <a:rPr lang="en-US" dirty="0"/>
              <a:t>new instances without knowing which </a:t>
            </a:r>
            <a:r>
              <a:rPr lang="en-US" dirty="0" smtClean="0"/>
              <a:t>specific </a:t>
            </a:r>
            <a:r>
              <a:rPr lang="en-US" dirty="0"/>
              <a:t>class is </a:t>
            </a:r>
            <a:r>
              <a:rPr lang="en-US" dirty="0" smtClean="0"/>
              <a:t>being </a:t>
            </a:r>
            <a:r>
              <a:rPr lang="en-US" dirty="0"/>
              <a:t>instantiated.</a:t>
            </a:r>
          </a:p>
        </p:txBody>
      </p:sp>
    </p:spTree>
    <p:extLst>
      <p:ext uri="{BB962C8B-B14F-4D97-AF65-F5344CB8AC3E}">
        <p14:creationId xmlns:p14="http://schemas.microsoft.com/office/powerpoint/2010/main" val="420288507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8640"/>
            <a:ext cx="5869372"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olo 1"/>
          <p:cNvSpPr>
            <a:spLocks noGrp="1"/>
          </p:cNvSpPr>
          <p:nvPr>
            <p:ph type="title"/>
          </p:nvPr>
        </p:nvSpPr>
        <p:spPr/>
        <p:txBody>
          <a:bodyPr/>
          <a:lstStyle/>
          <a:p>
            <a:r>
              <a:rPr lang="en-US" dirty="0" smtClean="0"/>
              <a:t>Pros and Cons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2933289"/>
            <a:ext cx="8229600" cy="3448039"/>
          </a:xfrm>
        </p:spPr>
        <p:txBody>
          <a:bodyPr>
            <a:normAutofit fontScale="92500" lnSpcReduction="10000"/>
          </a:bodyPr>
          <a:lstStyle/>
          <a:p>
            <a:r>
              <a:rPr lang="en-US" dirty="0"/>
              <a:t>Hides the complexities of making new instances </a:t>
            </a:r>
            <a:r>
              <a:rPr lang="en-US" dirty="0" smtClean="0"/>
              <a:t>from </a:t>
            </a:r>
            <a:r>
              <a:rPr lang="en-US" dirty="0"/>
              <a:t>the client.</a:t>
            </a:r>
          </a:p>
          <a:p>
            <a:r>
              <a:rPr lang="en-US" dirty="0" smtClean="0"/>
              <a:t>Provides </a:t>
            </a:r>
            <a:r>
              <a:rPr lang="en-US" dirty="0"/>
              <a:t>the option for the client to generate </a:t>
            </a:r>
            <a:r>
              <a:rPr lang="en-US" dirty="0" smtClean="0"/>
              <a:t>objects </a:t>
            </a:r>
            <a:r>
              <a:rPr lang="en-US" dirty="0"/>
              <a:t>whose type is not known.</a:t>
            </a:r>
          </a:p>
          <a:p>
            <a:r>
              <a:rPr lang="en-US" dirty="0" smtClean="0"/>
              <a:t>In </a:t>
            </a:r>
            <a:r>
              <a:rPr lang="en-US" dirty="0"/>
              <a:t>some circumstances, copying an object can be </a:t>
            </a:r>
            <a:r>
              <a:rPr lang="en-US" dirty="0" smtClean="0"/>
              <a:t>more efficient </a:t>
            </a:r>
            <a:r>
              <a:rPr lang="en-US" dirty="0"/>
              <a:t>than creating a new object</a:t>
            </a:r>
            <a:r>
              <a:rPr lang="en-US" dirty="0" smtClean="0"/>
              <a:t>.</a:t>
            </a:r>
          </a:p>
          <a:p>
            <a:r>
              <a:rPr lang="en-US" dirty="0"/>
              <a:t>Prototype should be considered when a system </a:t>
            </a:r>
            <a:r>
              <a:rPr lang="en-US" dirty="0" smtClean="0"/>
              <a:t>must </a:t>
            </a:r>
            <a:r>
              <a:rPr lang="en-US" dirty="0"/>
              <a:t>create new objects of many types in a </a:t>
            </a:r>
            <a:r>
              <a:rPr lang="en-US" dirty="0" smtClean="0"/>
              <a:t>complex </a:t>
            </a:r>
            <a:r>
              <a:rPr lang="en-US" dirty="0"/>
              <a:t>class hierarchy.</a:t>
            </a:r>
          </a:p>
          <a:p>
            <a:r>
              <a:rPr lang="en-US" dirty="0" smtClean="0"/>
              <a:t>A </a:t>
            </a:r>
            <a:r>
              <a:rPr lang="en-US" dirty="0"/>
              <a:t>drawback to using the Prototype is that making a </a:t>
            </a:r>
            <a:r>
              <a:rPr lang="en-US" dirty="0" smtClean="0"/>
              <a:t>copy </a:t>
            </a:r>
            <a:r>
              <a:rPr lang="en-US" dirty="0"/>
              <a:t>of an object can sometimes be complicated.</a:t>
            </a:r>
          </a:p>
        </p:txBody>
      </p:sp>
    </p:spTree>
    <p:extLst>
      <p:ext uri="{BB962C8B-B14F-4D97-AF65-F5344CB8AC3E}">
        <p14:creationId xmlns:p14="http://schemas.microsoft.com/office/powerpoint/2010/main" val="276440501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Visitors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92500" lnSpcReduction="10000"/>
          </a:bodyPr>
          <a:lstStyle/>
          <a:p>
            <a:r>
              <a:rPr lang="en-US" dirty="0"/>
              <a:t>Use the Visitor Pattern when you want to </a:t>
            </a:r>
            <a:r>
              <a:rPr lang="en-US" dirty="0" smtClean="0"/>
              <a:t>add </a:t>
            </a:r>
            <a:r>
              <a:rPr lang="en-US" dirty="0"/>
              <a:t>capabilities to a composite of objects </a:t>
            </a:r>
            <a:r>
              <a:rPr lang="en-US" dirty="0" smtClean="0"/>
              <a:t>and </a:t>
            </a:r>
            <a:r>
              <a:rPr lang="en-US" dirty="0"/>
              <a:t>encapsulation is not important.</a:t>
            </a:r>
          </a:p>
          <a:p>
            <a:r>
              <a:rPr lang="en-US" dirty="0" smtClean="0"/>
              <a:t>A scenario</a:t>
            </a:r>
          </a:p>
          <a:p>
            <a:pPr lvl="1"/>
            <a:r>
              <a:rPr lang="en-US" dirty="0" smtClean="0"/>
              <a:t>Customers </a:t>
            </a:r>
            <a:r>
              <a:rPr lang="en-US" dirty="0"/>
              <a:t>who f</a:t>
            </a:r>
            <a:r>
              <a:rPr lang="en-US" dirty="0" smtClean="0"/>
              <a:t>requent a restaurant have </a:t>
            </a:r>
            <a:r>
              <a:rPr lang="en-US" dirty="0"/>
              <a:t>recently become more health conscious. They </a:t>
            </a:r>
            <a:r>
              <a:rPr lang="en-US" dirty="0" smtClean="0"/>
              <a:t>are </a:t>
            </a:r>
            <a:r>
              <a:rPr lang="en-US" dirty="0"/>
              <a:t>asking </a:t>
            </a:r>
            <a:r>
              <a:rPr lang="en-US" dirty="0" smtClean="0"/>
              <a:t>for </a:t>
            </a:r>
            <a:r>
              <a:rPr lang="en-US" dirty="0"/>
              <a:t>nutritional </a:t>
            </a:r>
            <a:r>
              <a:rPr lang="en-US" dirty="0" smtClean="0"/>
              <a:t>information before </a:t>
            </a:r>
            <a:r>
              <a:rPr lang="en-US" dirty="0"/>
              <a:t>ordering their meals. </a:t>
            </a:r>
            <a:r>
              <a:rPr lang="en-US" dirty="0" smtClean="0"/>
              <a:t>Some customers </a:t>
            </a:r>
            <a:r>
              <a:rPr lang="en-US" dirty="0"/>
              <a:t>are even asking </a:t>
            </a:r>
            <a:r>
              <a:rPr lang="en-US" dirty="0" smtClean="0"/>
              <a:t>for </a:t>
            </a:r>
            <a:r>
              <a:rPr lang="en-US" dirty="0"/>
              <a:t>nutritional </a:t>
            </a:r>
            <a:r>
              <a:rPr lang="en-US" dirty="0" smtClean="0"/>
              <a:t>information </a:t>
            </a:r>
            <a:r>
              <a:rPr lang="en-US" dirty="0"/>
              <a:t>on a </a:t>
            </a:r>
            <a:r>
              <a:rPr lang="en-US" dirty="0" smtClean="0"/>
              <a:t>per </a:t>
            </a:r>
            <a:r>
              <a:rPr lang="en-US" dirty="0"/>
              <a:t>ingredient basis</a:t>
            </a:r>
            <a:r>
              <a:rPr lang="en-US" dirty="0" smtClean="0"/>
              <a:t>.</a:t>
            </a:r>
          </a:p>
          <a:p>
            <a:r>
              <a:rPr lang="en-US" dirty="0"/>
              <a:t>The Visitor works hand in hand with a Traverser. </a:t>
            </a:r>
            <a:endParaRPr lang="en-US" dirty="0" smtClean="0"/>
          </a:p>
          <a:p>
            <a:pPr lvl="1"/>
            <a:r>
              <a:rPr lang="en-US" dirty="0" smtClean="0"/>
              <a:t>The </a:t>
            </a:r>
            <a:r>
              <a:rPr lang="en-US" dirty="0"/>
              <a:t>Traverser </a:t>
            </a:r>
            <a:r>
              <a:rPr lang="en-US" dirty="0" smtClean="0"/>
              <a:t>knows </a:t>
            </a:r>
            <a:r>
              <a:rPr lang="en-US" dirty="0"/>
              <a:t>how to navigate to all </a:t>
            </a:r>
            <a:r>
              <a:rPr lang="en-US" dirty="0" smtClean="0"/>
              <a:t>of </a:t>
            </a:r>
            <a:r>
              <a:rPr lang="en-US" dirty="0"/>
              <a:t>the objects in a Composite. </a:t>
            </a:r>
            <a:endParaRPr lang="en-US" dirty="0" smtClean="0"/>
          </a:p>
          <a:p>
            <a:pPr lvl="1"/>
            <a:r>
              <a:rPr lang="en-US" dirty="0" smtClean="0"/>
              <a:t>The Traverser </a:t>
            </a:r>
            <a:r>
              <a:rPr lang="en-US" dirty="0"/>
              <a:t>guides the Visitor through the Composite so that the Visitor </a:t>
            </a:r>
            <a:r>
              <a:rPr lang="en-US" dirty="0" smtClean="0"/>
              <a:t>can </a:t>
            </a:r>
            <a:r>
              <a:rPr lang="en-US" dirty="0"/>
              <a:t>collect state as it goes. </a:t>
            </a:r>
            <a:endParaRPr lang="en-US" dirty="0" smtClean="0"/>
          </a:p>
          <a:p>
            <a:pPr lvl="1"/>
            <a:r>
              <a:rPr lang="en-US" dirty="0" smtClean="0"/>
              <a:t>Once </a:t>
            </a:r>
            <a:r>
              <a:rPr lang="en-US" dirty="0"/>
              <a:t>state has been gathered, the Client </a:t>
            </a:r>
            <a:r>
              <a:rPr lang="en-US" dirty="0" smtClean="0"/>
              <a:t>can </a:t>
            </a:r>
            <a:r>
              <a:rPr lang="en-US" dirty="0"/>
              <a:t>have the Visitor </a:t>
            </a:r>
            <a:r>
              <a:rPr lang="en-US" dirty="0" smtClean="0"/>
              <a:t>perform </a:t>
            </a:r>
            <a:r>
              <a:rPr lang="en-US" dirty="0"/>
              <a:t>various operations on the state. </a:t>
            </a:r>
            <a:endParaRPr lang="en-US" dirty="0" smtClean="0"/>
          </a:p>
          <a:p>
            <a:pPr lvl="1"/>
            <a:r>
              <a:rPr lang="en-US" dirty="0" smtClean="0"/>
              <a:t>When new functionality </a:t>
            </a:r>
            <a:r>
              <a:rPr lang="en-US" dirty="0"/>
              <a:t>is required, only the Visitor must be enhanced.</a:t>
            </a:r>
          </a:p>
        </p:txBody>
      </p:sp>
    </p:spTree>
    <p:extLst>
      <p:ext uri="{BB962C8B-B14F-4D97-AF65-F5344CB8AC3E}">
        <p14:creationId xmlns:p14="http://schemas.microsoft.com/office/powerpoint/2010/main" val="239811079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Pros and Cons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Allows you to add operations to a Composite </a:t>
            </a:r>
            <a:r>
              <a:rPr lang="en-US" dirty="0" smtClean="0"/>
              <a:t>structure </a:t>
            </a:r>
            <a:r>
              <a:rPr lang="en-US" dirty="0"/>
              <a:t>without changing the structure itself.</a:t>
            </a:r>
          </a:p>
          <a:p>
            <a:r>
              <a:rPr lang="en-US" dirty="0" smtClean="0"/>
              <a:t>Adding </a:t>
            </a:r>
            <a:r>
              <a:rPr lang="en-US" dirty="0"/>
              <a:t>new operations is relatively easy.</a:t>
            </a:r>
          </a:p>
          <a:p>
            <a:r>
              <a:rPr lang="en-US" dirty="0" smtClean="0"/>
              <a:t>The </a:t>
            </a:r>
            <a:r>
              <a:rPr lang="en-US" dirty="0"/>
              <a:t>code for operations performed by the Visitor is </a:t>
            </a:r>
            <a:r>
              <a:rPr lang="en-US" dirty="0" smtClean="0"/>
              <a:t>centralized.</a:t>
            </a:r>
          </a:p>
          <a:p>
            <a:r>
              <a:rPr lang="en-US" dirty="0"/>
              <a:t>The Composite classes’ encapsulation is broken </a:t>
            </a:r>
            <a:r>
              <a:rPr lang="en-US" dirty="0" smtClean="0"/>
              <a:t>when </a:t>
            </a:r>
            <a:r>
              <a:rPr lang="en-US" dirty="0"/>
              <a:t>the Visitor is used.</a:t>
            </a:r>
          </a:p>
          <a:p>
            <a:r>
              <a:rPr lang="en-US" dirty="0" smtClean="0"/>
              <a:t>Because </a:t>
            </a:r>
            <a:r>
              <a:rPr lang="en-US" dirty="0"/>
              <a:t>the traversal function is involved, </a:t>
            </a:r>
            <a:r>
              <a:rPr lang="en-US" dirty="0" smtClean="0"/>
              <a:t>changes </a:t>
            </a:r>
            <a:r>
              <a:rPr lang="en-US" dirty="0"/>
              <a:t>to the Composite structure are more </a:t>
            </a:r>
            <a:r>
              <a:rPr lang="en-US" dirty="0" smtClean="0"/>
              <a:t>difficult</a:t>
            </a:r>
            <a:r>
              <a:rPr lang="en-US" dirty="0"/>
              <a:t>.</a:t>
            </a:r>
          </a:p>
        </p:txBody>
      </p:sp>
    </p:spTree>
    <p:extLst>
      <p:ext uri="{BB962C8B-B14F-4D97-AF65-F5344CB8AC3E}">
        <p14:creationId xmlns:p14="http://schemas.microsoft.com/office/powerpoint/2010/main" val="1996719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Patterns in the real world</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92500" lnSpcReduction="10000"/>
          </a:bodyPr>
          <a:lstStyle/>
          <a:p>
            <a:r>
              <a:rPr lang="en-US" dirty="0" smtClean="0"/>
              <a:t>Is </a:t>
            </a:r>
            <a:r>
              <a:rPr lang="en-US" dirty="0"/>
              <a:t>it possible to create your own Design </a:t>
            </a:r>
            <a:r>
              <a:rPr lang="en-US" dirty="0" smtClean="0"/>
              <a:t>Patterns</a:t>
            </a:r>
            <a:r>
              <a:rPr lang="en-US" dirty="0"/>
              <a:t>? Or is that something you have to be a </a:t>
            </a:r>
            <a:r>
              <a:rPr lang="en-US" dirty="0" smtClean="0"/>
              <a:t>“</a:t>
            </a:r>
            <a:r>
              <a:rPr lang="en-US" dirty="0"/>
              <a:t>patterns guru” to do</a:t>
            </a:r>
            <a:r>
              <a:rPr lang="en-US" dirty="0" smtClean="0"/>
              <a:t>?</a:t>
            </a:r>
          </a:p>
          <a:p>
            <a:r>
              <a:rPr lang="en-US" dirty="0"/>
              <a:t>P</a:t>
            </a:r>
            <a:r>
              <a:rPr lang="en-US" dirty="0" smtClean="0"/>
              <a:t>atterns </a:t>
            </a:r>
            <a:r>
              <a:rPr lang="en-US" dirty="0"/>
              <a:t>are discovered, not </a:t>
            </a:r>
            <a:r>
              <a:rPr lang="en-US" dirty="0" smtClean="0"/>
              <a:t>created</a:t>
            </a:r>
            <a:r>
              <a:rPr lang="en-US" dirty="0"/>
              <a:t>. </a:t>
            </a:r>
            <a:endParaRPr lang="en-US" dirty="0" smtClean="0"/>
          </a:p>
          <a:p>
            <a:pPr lvl="1"/>
            <a:r>
              <a:rPr lang="en-US" dirty="0" smtClean="0"/>
              <a:t>Anyone </a:t>
            </a:r>
            <a:r>
              <a:rPr lang="en-US" dirty="0"/>
              <a:t>can discover a Design Pattern and </a:t>
            </a:r>
            <a:r>
              <a:rPr lang="en-US" dirty="0" smtClean="0"/>
              <a:t>then </a:t>
            </a:r>
            <a:r>
              <a:rPr lang="en-US" dirty="0"/>
              <a:t>author its description; however, it’s not easy and </a:t>
            </a:r>
            <a:r>
              <a:rPr lang="en-US" dirty="0" smtClean="0"/>
              <a:t>doesn’t </a:t>
            </a:r>
            <a:r>
              <a:rPr lang="en-US" dirty="0"/>
              <a:t>happen quickly, nor often. Being a “patterns </a:t>
            </a:r>
            <a:r>
              <a:rPr lang="en-US" dirty="0" smtClean="0"/>
              <a:t>writer</a:t>
            </a:r>
            <a:r>
              <a:rPr lang="en-US" dirty="0"/>
              <a:t>” takes commitment. </a:t>
            </a:r>
            <a:r>
              <a:rPr lang="en-US" dirty="0" smtClean="0"/>
              <a:t> </a:t>
            </a:r>
            <a:endParaRPr lang="en-US" dirty="0"/>
          </a:p>
          <a:p>
            <a:pPr lvl="1"/>
            <a:r>
              <a:rPr lang="en-US" dirty="0" smtClean="0"/>
              <a:t>You </a:t>
            </a:r>
            <a:r>
              <a:rPr lang="en-US" dirty="0"/>
              <a:t>might work in a specialized domain </a:t>
            </a:r>
            <a:r>
              <a:rPr lang="en-US" dirty="0" smtClean="0"/>
              <a:t>for </a:t>
            </a:r>
            <a:r>
              <a:rPr lang="en-US" dirty="0"/>
              <a:t>which you think new patterns would be helpful, or you </a:t>
            </a:r>
            <a:r>
              <a:rPr lang="en-US" dirty="0" smtClean="0"/>
              <a:t>might </a:t>
            </a:r>
            <a:r>
              <a:rPr lang="en-US" dirty="0"/>
              <a:t>have come across a solution to what you think is a </a:t>
            </a:r>
            <a:r>
              <a:rPr lang="en-US" dirty="0" smtClean="0"/>
              <a:t>recurring </a:t>
            </a:r>
            <a:r>
              <a:rPr lang="en-US" dirty="0"/>
              <a:t>problem, or you may just want to get involved </a:t>
            </a:r>
            <a:r>
              <a:rPr lang="en-US" dirty="0" smtClean="0"/>
              <a:t>in </a:t>
            </a:r>
            <a:r>
              <a:rPr lang="en-US" dirty="0"/>
              <a:t>the patterns community and contribute to the growing </a:t>
            </a:r>
            <a:r>
              <a:rPr lang="en-US" dirty="0" smtClean="0"/>
              <a:t>body </a:t>
            </a:r>
            <a:r>
              <a:rPr lang="en-US" dirty="0"/>
              <a:t>of work</a:t>
            </a:r>
            <a:r>
              <a:rPr lang="en-US" dirty="0" smtClean="0"/>
              <a:t>.</a:t>
            </a:r>
          </a:p>
          <a:p>
            <a:r>
              <a:rPr lang="en-US" dirty="0" smtClean="0"/>
              <a:t>You </a:t>
            </a:r>
            <a:r>
              <a:rPr lang="en-US" dirty="0"/>
              <a:t>don’t have a </a:t>
            </a:r>
            <a:r>
              <a:rPr lang="en-US" dirty="0" smtClean="0"/>
              <a:t>pattern </a:t>
            </a:r>
            <a:r>
              <a:rPr lang="en-US" dirty="0"/>
              <a:t>until others have used it and found it to work. </a:t>
            </a:r>
            <a:endParaRPr lang="en-US" dirty="0" smtClean="0"/>
          </a:p>
          <a:p>
            <a:pPr lvl="1"/>
            <a:r>
              <a:rPr lang="en-US" dirty="0" smtClean="0"/>
              <a:t>You </a:t>
            </a:r>
            <a:r>
              <a:rPr lang="en-US" dirty="0"/>
              <a:t>don’t have a pattern until it passes the “Rule </a:t>
            </a:r>
            <a:r>
              <a:rPr lang="en-US" dirty="0" smtClean="0"/>
              <a:t>of </a:t>
            </a:r>
            <a:r>
              <a:rPr lang="en-US" dirty="0"/>
              <a:t>Three.” </a:t>
            </a:r>
            <a:endParaRPr lang="en-US" dirty="0" smtClean="0"/>
          </a:p>
          <a:p>
            <a:pPr lvl="2"/>
            <a:r>
              <a:rPr lang="en-US" dirty="0" smtClean="0"/>
              <a:t>This </a:t>
            </a:r>
            <a:r>
              <a:rPr lang="en-US" dirty="0"/>
              <a:t>rule states that a pattern can be called a </a:t>
            </a:r>
            <a:r>
              <a:rPr lang="en-US" dirty="0" smtClean="0"/>
              <a:t>pattern </a:t>
            </a:r>
            <a:r>
              <a:rPr lang="en-US" dirty="0"/>
              <a:t>only if it has been applied in a real-world solution </a:t>
            </a:r>
            <a:r>
              <a:rPr lang="en-US" dirty="0" smtClean="0"/>
              <a:t>at </a:t>
            </a:r>
            <a:r>
              <a:rPr lang="en-US" dirty="0"/>
              <a:t>least three times.</a:t>
            </a:r>
          </a:p>
        </p:txBody>
      </p:sp>
    </p:spTree>
    <p:extLst>
      <p:ext uri="{BB962C8B-B14F-4D97-AF65-F5344CB8AC3E}">
        <p14:creationId xmlns:p14="http://schemas.microsoft.com/office/powerpoint/2010/main" val="210987115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So you </a:t>
            </a:r>
            <a:r>
              <a:rPr lang="en-US" dirty="0" smtClean="0"/>
              <a:t>want to </a:t>
            </a:r>
            <a:r>
              <a:rPr lang="en-US" dirty="0"/>
              <a:t>be a Design Patterns writer</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77500" lnSpcReduction="20000"/>
          </a:bodyPr>
          <a:lstStyle/>
          <a:p>
            <a:r>
              <a:rPr lang="en-US" dirty="0"/>
              <a:t>Do your homework. </a:t>
            </a:r>
            <a:endParaRPr lang="en-US" dirty="0" smtClean="0"/>
          </a:p>
          <a:p>
            <a:pPr lvl="1"/>
            <a:r>
              <a:rPr lang="en-US" dirty="0" smtClean="0"/>
              <a:t>You </a:t>
            </a:r>
            <a:r>
              <a:rPr lang="en-US" dirty="0"/>
              <a:t>need to </a:t>
            </a:r>
            <a:r>
              <a:rPr lang="en-US" dirty="0" smtClean="0"/>
              <a:t>be well versed in the existing patterns before you can create a new one. Most patterns that appear to be new, are, in fact</a:t>
            </a:r>
            <a:r>
              <a:rPr lang="en-US" dirty="0"/>
              <a:t>, just </a:t>
            </a:r>
            <a:r>
              <a:rPr lang="en-US" dirty="0" smtClean="0"/>
              <a:t>variants of </a:t>
            </a:r>
            <a:r>
              <a:rPr lang="en-US" dirty="0"/>
              <a:t>existing </a:t>
            </a:r>
            <a:r>
              <a:rPr lang="en-US" dirty="0" smtClean="0"/>
              <a:t>patterns</a:t>
            </a:r>
          </a:p>
          <a:p>
            <a:r>
              <a:rPr lang="en-US" dirty="0" smtClean="0"/>
              <a:t>Take </a:t>
            </a:r>
            <a:r>
              <a:rPr lang="en-US" dirty="0"/>
              <a:t>time to reflect, evaluate. </a:t>
            </a:r>
            <a:endParaRPr lang="en-US" dirty="0" smtClean="0"/>
          </a:p>
          <a:p>
            <a:pPr lvl="1"/>
            <a:r>
              <a:rPr lang="en-US" dirty="0" smtClean="0"/>
              <a:t>Your </a:t>
            </a:r>
            <a:r>
              <a:rPr lang="en-US" dirty="0"/>
              <a:t>experience—the </a:t>
            </a:r>
            <a:r>
              <a:rPr lang="en-US" dirty="0" smtClean="0"/>
              <a:t>problems </a:t>
            </a:r>
            <a:r>
              <a:rPr lang="en-US" dirty="0"/>
              <a:t>you’ve encountered, and the solutions you’ve used </a:t>
            </a:r>
            <a:r>
              <a:rPr lang="en-US" dirty="0" smtClean="0"/>
              <a:t>—</a:t>
            </a:r>
            <a:r>
              <a:rPr lang="en-US" dirty="0"/>
              <a:t>are where ideas </a:t>
            </a:r>
            <a:r>
              <a:rPr lang="en-US" dirty="0" smtClean="0"/>
              <a:t>for </a:t>
            </a:r>
            <a:r>
              <a:rPr lang="en-US" dirty="0"/>
              <a:t>patterns are </a:t>
            </a:r>
            <a:r>
              <a:rPr lang="en-US" dirty="0" smtClean="0"/>
              <a:t>born.</a:t>
            </a:r>
            <a:endParaRPr lang="en-US" dirty="0"/>
          </a:p>
          <a:p>
            <a:r>
              <a:rPr lang="en-US" dirty="0"/>
              <a:t>Get your ideas down on paper in a way others can </a:t>
            </a:r>
            <a:r>
              <a:rPr lang="en-US" dirty="0" smtClean="0"/>
              <a:t>understand</a:t>
            </a:r>
            <a:r>
              <a:rPr lang="en-US" dirty="0"/>
              <a:t>.  </a:t>
            </a:r>
            <a:endParaRPr lang="en-US" dirty="0" smtClean="0"/>
          </a:p>
          <a:p>
            <a:pPr lvl="1"/>
            <a:r>
              <a:rPr lang="en-US" dirty="0" smtClean="0"/>
              <a:t>Locating </a:t>
            </a:r>
            <a:r>
              <a:rPr lang="en-US" dirty="0"/>
              <a:t>new patterns isn’t </a:t>
            </a:r>
            <a:r>
              <a:rPr lang="en-US" dirty="0" smtClean="0"/>
              <a:t>of </a:t>
            </a:r>
            <a:r>
              <a:rPr lang="en-US" dirty="0"/>
              <a:t>much use </a:t>
            </a:r>
            <a:r>
              <a:rPr lang="en-US" dirty="0" smtClean="0"/>
              <a:t>if others </a:t>
            </a:r>
            <a:r>
              <a:rPr lang="en-US" dirty="0"/>
              <a:t>can’t make use </a:t>
            </a:r>
            <a:r>
              <a:rPr lang="en-US" dirty="0" smtClean="0"/>
              <a:t>of </a:t>
            </a:r>
            <a:r>
              <a:rPr lang="en-US" dirty="0"/>
              <a:t>your </a:t>
            </a:r>
            <a:r>
              <a:rPr lang="en-US" dirty="0" smtClean="0"/>
              <a:t>find</a:t>
            </a:r>
            <a:r>
              <a:rPr lang="en-US" dirty="0"/>
              <a:t>; you need to document your </a:t>
            </a:r>
            <a:r>
              <a:rPr lang="en-US" dirty="0" smtClean="0"/>
              <a:t>pattern </a:t>
            </a:r>
            <a:r>
              <a:rPr lang="en-US" dirty="0"/>
              <a:t>candidates so that others can read, understand, and </a:t>
            </a:r>
            <a:r>
              <a:rPr lang="en-US" dirty="0" smtClean="0"/>
              <a:t>apply </a:t>
            </a:r>
            <a:r>
              <a:rPr lang="en-US" dirty="0"/>
              <a:t>them to their own solution and then supply you with </a:t>
            </a:r>
            <a:r>
              <a:rPr lang="en-US" dirty="0" smtClean="0"/>
              <a:t>feedback</a:t>
            </a:r>
            <a:r>
              <a:rPr lang="en-US" dirty="0"/>
              <a:t>. </a:t>
            </a:r>
            <a:r>
              <a:rPr lang="en-US" dirty="0" smtClean="0"/>
              <a:t>Use the </a:t>
            </a:r>
            <a:r>
              <a:rPr lang="en-US" dirty="0" err="1" smtClean="0"/>
              <a:t>GoF</a:t>
            </a:r>
            <a:r>
              <a:rPr lang="en-US" dirty="0" smtClean="0"/>
              <a:t> template.</a:t>
            </a:r>
            <a:endParaRPr lang="en-US" dirty="0"/>
          </a:p>
          <a:p>
            <a:r>
              <a:rPr lang="en-US" dirty="0"/>
              <a:t>Have others try your patterns; then refine and refine </a:t>
            </a:r>
            <a:r>
              <a:rPr lang="en-US" dirty="0" smtClean="0"/>
              <a:t>some </a:t>
            </a:r>
            <a:r>
              <a:rPr lang="en-US" dirty="0"/>
              <a:t>more.  </a:t>
            </a:r>
            <a:endParaRPr lang="en-US" dirty="0" smtClean="0"/>
          </a:p>
          <a:p>
            <a:r>
              <a:rPr lang="en-US" dirty="0" smtClean="0"/>
              <a:t>Have </a:t>
            </a:r>
            <a:r>
              <a:rPr lang="en-US" dirty="0"/>
              <a:t>other developers review your candidate </a:t>
            </a:r>
            <a:r>
              <a:rPr lang="en-US" dirty="0" smtClean="0"/>
              <a:t>pattern</a:t>
            </a:r>
            <a:r>
              <a:rPr lang="en-US" dirty="0"/>
              <a:t>, try it out, and give </a:t>
            </a:r>
            <a:r>
              <a:rPr lang="en-US" dirty="0" smtClean="0"/>
              <a:t>you feedback</a:t>
            </a:r>
            <a:r>
              <a:rPr lang="en-US" dirty="0"/>
              <a:t>.  </a:t>
            </a:r>
            <a:endParaRPr lang="en-US" dirty="0" smtClean="0"/>
          </a:p>
          <a:p>
            <a:pPr lvl="1"/>
            <a:r>
              <a:rPr lang="en-US" dirty="0" smtClean="0"/>
              <a:t>Incorporate </a:t>
            </a:r>
            <a:r>
              <a:rPr lang="en-US" dirty="0"/>
              <a:t>that </a:t>
            </a:r>
            <a:r>
              <a:rPr lang="en-US" dirty="0" smtClean="0"/>
              <a:t>feedback </a:t>
            </a:r>
            <a:r>
              <a:rPr lang="en-US" dirty="0"/>
              <a:t>into your description and try again. </a:t>
            </a:r>
            <a:endParaRPr lang="en-US" dirty="0" smtClean="0"/>
          </a:p>
          <a:p>
            <a:r>
              <a:rPr lang="en-US" dirty="0" smtClean="0"/>
              <a:t>Don’t forget the Rule of Three.  </a:t>
            </a:r>
            <a:endParaRPr lang="en-US" dirty="0"/>
          </a:p>
        </p:txBody>
      </p:sp>
    </p:spTree>
    <p:extLst>
      <p:ext uri="{BB962C8B-B14F-4D97-AF65-F5344CB8AC3E}">
        <p14:creationId xmlns:p14="http://schemas.microsoft.com/office/powerpoint/2010/main" val="384151106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References</a:t>
            </a:r>
            <a:endParaRPr lang="it-IT"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it-IT" dirty="0"/>
              <a:t>Eric Freeman, </a:t>
            </a:r>
            <a:r>
              <a:rPr lang="it-IT" dirty="0" err="1"/>
              <a:t>Elisabeth</a:t>
            </a:r>
            <a:r>
              <a:rPr lang="it-IT" dirty="0"/>
              <a:t> </a:t>
            </a:r>
            <a:r>
              <a:rPr lang="it-IT" dirty="0" err="1"/>
              <a:t>Robson</a:t>
            </a:r>
            <a:r>
              <a:rPr lang="it-IT" dirty="0"/>
              <a:t>, Bert </a:t>
            </a:r>
            <a:r>
              <a:rPr lang="it-IT" dirty="0" err="1"/>
              <a:t>Bates</a:t>
            </a:r>
            <a:r>
              <a:rPr lang="it-IT" dirty="0"/>
              <a:t>, Kathy </a:t>
            </a:r>
            <a:r>
              <a:rPr lang="it-IT" dirty="0" smtClean="0"/>
              <a:t>Sierra: </a:t>
            </a:r>
            <a:r>
              <a:rPr lang="it-IT" dirty="0"/>
              <a:t>Head First Design </a:t>
            </a:r>
            <a:r>
              <a:rPr lang="it-IT" dirty="0" err="1" smtClean="0"/>
              <a:t>Patterns</a:t>
            </a:r>
            <a:r>
              <a:rPr lang="it-IT" dirty="0" smtClean="0"/>
              <a:t>, </a:t>
            </a:r>
            <a:r>
              <a:rPr lang="it-IT" dirty="0" err="1"/>
              <a:t>O'Reilly</a:t>
            </a:r>
            <a:r>
              <a:rPr lang="it-IT" dirty="0"/>
              <a:t> </a:t>
            </a:r>
            <a:r>
              <a:rPr lang="it-IT" dirty="0" smtClean="0"/>
              <a:t>Media 2004</a:t>
            </a:r>
          </a:p>
          <a:p>
            <a:r>
              <a:rPr lang="en-US" dirty="0"/>
              <a:t>Erich Gamma, Ralph Johnson, Richard Helm, John </a:t>
            </a:r>
            <a:r>
              <a:rPr lang="en-US" dirty="0" err="1" smtClean="0"/>
              <a:t>Vlissides</a:t>
            </a:r>
            <a:r>
              <a:rPr lang="en-US" dirty="0" smtClean="0"/>
              <a:t>: Design </a:t>
            </a:r>
            <a:r>
              <a:rPr lang="en-US" dirty="0"/>
              <a:t>Patterns: Elements of Reusable Object-Oriented </a:t>
            </a:r>
            <a:r>
              <a:rPr lang="en-US" dirty="0" smtClean="0"/>
              <a:t>Software</a:t>
            </a:r>
            <a:r>
              <a:rPr lang="en-US" dirty="0"/>
              <a:t>, </a:t>
            </a:r>
            <a:r>
              <a:rPr lang="en-US" dirty="0" smtClean="0"/>
              <a:t>Addison-Wesley, </a:t>
            </a:r>
            <a:r>
              <a:rPr lang="en-US" dirty="0" smtClean="0"/>
              <a:t>1994</a:t>
            </a:r>
            <a:endParaRPr lang="it-IT" dirty="0" smtClean="0"/>
          </a:p>
        </p:txBody>
      </p:sp>
    </p:spTree>
    <p:extLst>
      <p:ext uri="{BB962C8B-B14F-4D97-AF65-F5344CB8AC3E}">
        <p14:creationId xmlns:p14="http://schemas.microsoft.com/office/powerpoint/2010/main" val="146210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Strategy Pattern </a:t>
            </a:r>
            <a:r>
              <a:rPr lang="en-US" dirty="0" smtClean="0"/>
              <a:t>Description(3)</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92500" lnSpcReduction="20000"/>
          </a:bodyPr>
          <a:lstStyle/>
          <a:p>
            <a:r>
              <a:rPr lang="en-US" b="1" dirty="0" smtClean="0"/>
              <a:t>Consequences</a:t>
            </a:r>
          </a:p>
          <a:p>
            <a:pPr lvl="1"/>
            <a:r>
              <a:rPr lang="en-US" i="1" dirty="0"/>
              <a:t>Families of related algorithms</a:t>
            </a:r>
            <a:r>
              <a:rPr lang="en-US" i="1" dirty="0" smtClean="0"/>
              <a:t>.</a:t>
            </a:r>
            <a:br>
              <a:rPr lang="en-US" i="1" dirty="0" smtClean="0"/>
            </a:br>
            <a:r>
              <a:rPr lang="en-US" dirty="0" smtClean="0"/>
              <a:t>Hierarchies </a:t>
            </a:r>
            <a:r>
              <a:rPr lang="en-US" dirty="0"/>
              <a:t>of Strategy classes define </a:t>
            </a:r>
            <a:r>
              <a:rPr lang="en-US" dirty="0" smtClean="0"/>
              <a:t>a family </a:t>
            </a:r>
            <a:r>
              <a:rPr lang="en-US" dirty="0"/>
              <a:t>of algorithms </a:t>
            </a:r>
            <a:r>
              <a:rPr lang="en-US" dirty="0" smtClean="0"/>
              <a:t>or behaviors </a:t>
            </a:r>
            <a:r>
              <a:rPr lang="en-US" dirty="0"/>
              <a:t>for contexts to reuse. Inheritance </a:t>
            </a:r>
            <a:r>
              <a:rPr lang="en-US" dirty="0" smtClean="0"/>
              <a:t>can help factor </a:t>
            </a:r>
            <a:r>
              <a:rPr lang="en-US" dirty="0"/>
              <a:t>out common functionality of the algorithms.</a:t>
            </a:r>
          </a:p>
          <a:p>
            <a:pPr lvl="1"/>
            <a:r>
              <a:rPr lang="en-US" i="1" dirty="0" smtClean="0"/>
              <a:t>An </a:t>
            </a:r>
            <a:r>
              <a:rPr lang="en-US" i="1" dirty="0"/>
              <a:t>alternative to </a:t>
            </a:r>
            <a:r>
              <a:rPr lang="en-US" i="1" dirty="0" err="1"/>
              <a:t>subclassing</a:t>
            </a:r>
            <a:r>
              <a:rPr lang="en-US" i="1" dirty="0" smtClean="0"/>
              <a:t>.</a:t>
            </a:r>
            <a:br>
              <a:rPr lang="en-US" i="1" dirty="0" smtClean="0"/>
            </a:br>
            <a:r>
              <a:rPr lang="en-US" dirty="0" smtClean="0"/>
              <a:t>Inheritance </a:t>
            </a:r>
            <a:r>
              <a:rPr lang="en-US" dirty="0"/>
              <a:t>offers another way to </a:t>
            </a:r>
            <a:r>
              <a:rPr lang="en-US" dirty="0" smtClean="0"/>
              <a:t>support a </a:t>
            </a:r>
            <a:r>
              <a:rPr lang="en-US" dirty="0"/>
              <a:t>variety of algorithms </a:t>
            </a:r>
            <a:r>
              <a:rPr lang="en-US" dirty="0" smtClean="0"/>
              <a:t>or behaviors</a:t>
            </a:r>
            <a:r>
              <a:rPr lang="en-US" dirty="0"/>
              <a:t>. </a:t>
            </a:r>
            <a:endParaRPr lang="en-US" dirty="0" smtClean="0"/>
          </a:p>
          <a:p>
            <a:pPr lvl="2"/>
            <a:r>
              <a:rPr lang="en-US" dirty="0" smtClean="0"/>
              <a:t>You </a:t>
            </a:r>
            <a:r>
              <a:rPr lang="en-US" dirty="0"/>
              <a:t>can subclass a Context </a:t>
            </a:r>
            <a:r>
              <a:rPr lang="en-US" dirty="0" smtClean="0"/>
              <a:t>class directly </a:t>
            </a:r>
            <a:r>
              <a:rPr lang="en-US" dirty="0"/>
              <a:t>to give </a:t>
            </a:r>
            <a:r>
              <a:rPr lang="en-US" dirty="0" smtClean="0"/>
              <a:t>it different </a:t>
            </a:r>
            <a:r>
              <a:rPr lang="en-US" dirty="0"/>
              <a:t>behaviors. But this hard-wires the </a:t>
            </a:r>
            <a:r>
              <a:rPr lang="en-US" dirty="0" smtClean="0"/>
              <a:t>behavior into </a:t>
            </a:r>
            <a:r>
              <a:rPr lang="en-US" dirty="0"/>
              <a:t>Context</a:t>
            </a:r>
            <a:r>
              <a:rPr lang="en-US" dirty="0" smtClean="0"/>
              <a:t>. </a:t>
            </a:r>
          </a:p>
          <a:p>
            <a:pPr lvl="2"/>
            <a:r>
              <a:rPr lang="en-US" dirty="0" smtClean="0"/>
              <a:t>It </a:t>
            </a:r>
            <a:r>
              <a:rPr lang="en-US" dirty="0"/>
              <a:t>mixes the algorithm implementation with Context's, </a:t>
            </a:r>
            <a:r>
              <a:rPr lang="en-US" dirty="0" smtClean="0"/>
              <a:t>making Context harder </a:t>
            </a:r>
            <a:r>
              <a:rPr lang="en-US" dirty="0"/>
              <a:t>to understand, </a:t>
            </a:r>
            <a:r>
              <a:rPr lang="en-US" dirty="0" smtClean="0"/>
              <a:t>maintain</a:t>
            </a:r>
            <a:r>
              <a:rPr lang="en-US" dirty="0"/>
              <a:t>, and </a:t>
            </a:r>
            <a:r>
              <a:rPr lang="en-US" dirty="0" smtClean="0"/>
              <a:t>extend.</a:t>
            </a:r>
          </a:p>
          <a:p>
            <a:pPr lvl="2"/>
            <a:r>
              <a:rPr lang="en-US" dirty="0" smtClean="0"/>
              <a:t>You </a:t>
            </a:r>
            <a:r>
              <a:rPr lang="en-US" dirty="0"/>
              <a:t>wind up with many related classes </a:t>
            </a:r>
            <a:r>
              <a:rPr lang="en-US" dirty="0" smtClean="0"/>
              <a:t>whose only difference </a:t>
            </a:r>
            <a:r>
              <a:rPr lang="en-US" dirty="0"/>
              <a:t>is the algorithm or behavior they employ</a:t>
            </a:r>
            <a:r>
              <a:rPr lang="en-US" dirty="0" smtClean="0"/>
              <a:t>.</a:t>
            </a:r>
          </a:p>
          <a:p>
            <a:pPr lvl="2"/>
            <a:r>
              <a:rPr lang="en-US" dirty="0" smtClean="0"/>
              <a:t>Encapsulating the algorithm </a:t>
            </a:r>
            <a:r>
              <a:rPr lang="en-US" dirty="0"/>
              <a:t>in separate Strategy classes lets you </a:t>
            </a:r>
            <a:r>
              <a:rPr lang="en-US" dirty="0" smtClean="0"/>
              <a:t>vary the algorithm independently </a:t>
            </a:r>
            <a:r>
              <a:rPr lang="en-US" dirty="0"/>
              <a:t>of its context, making it easier </a:t>
            </a:r>
            <a:r>
              <a:rPr lang="en-US" dirty="0" smtClean="0"/>
              <a:t>to switch</a:t>
            </a:r>
            <a:r>
              <a:rPr lang="en-US" dirty="0"/>
              <a:t>, understand, </a:t>
            </a:r>
            <a:r>
              <a:rPr lang="en-US" dirty="0" smtClean="0"/>
              <a:t>and extend</a:t>
            </a:r>
            <a:r>
              <a:rPr lang="en-US" dirty="0"/>
              <a:t>.</a:t>
            </a:r>
          </a:p>
          <a:p>
            <a:pPr lvl="1"/>
            <a:r>
              <a:rPr lang="en-US" i="1" dirty="0" smtClean="0"/>
              <a:t>Strategies </a:t>
            </a:r>
            <a:r>
              <a:rPr lang="en-US" i="1" dirty="0"/>
              <a:t>eliminate conditional statements</a:t>
            </a:r>
            <a:r>
              <a:rPr lang="en-US" i="1" dirty="0" smtClean="0"/>
              <a:t>.</a:t>
            </a:r>
            <a:br>
              <a:rPr lang="en-US" i="1" dirty="0" smtClean="0"/>
            </a:br>
            <a:r>
              <a:rPr lang="en-US" dirty="0" smtClean="0"/>
              <a:t>The </a:t>
            </a:r>
            <a:r>
              <a:rPr lang="en-US" dirty="0"/>
              <a:t>Strategy pattern </a:t>
            </a:r>
            <a:r>
              <a:rPr lang="en-US" dirty="0" smtClean="0"/>
              <a:t>offers an </a:t>
            </a:r>
            <a:r>
              <a:rPr lang="en-US" dirty="0"/>
              <a:t>alternative to conditional statements </a:t>
            </a:r>
            <a:r>
              <a:rPr lang="en-US" dirty="0" smtClean="0"/>
              <a:t>for selecting </a:t>
            </a:r>
            <a:r>
              <a:rPr lang="en-US" dirty="0"/>
              <a:t>desired behavior</a:t>
            </a:r>
            <a:r>
              <a:rPr lang="en-US" dirty="0" smtClean="0"/>
              <a:t>. </a:t>
            </a:r>
            <a:endParaRPr lang="en-US" dirty="0"/>
          </a:p>
        </p:txBody>
      </p:sp>
    </p:spTree>
    <p:extLst>
      <p:ext uri="{BB962C8B-B14F-4D97-AF65-F5344CB8AC3E}">
        <p14:creationId xmlns:p14="http://schemas.microsoft.com/office/powerpoint/2010/main" val="892308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Strategy Pattern </a:t>
            </a:r>
            <a:r>
              <a:rPr lang="en-US" dirty="0" smtClean="0"/>
              <a:t>Description (4)</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pPr lvl="1"/>
            <a:r>
              <a:rPr lang="en-US" i="1" dirty="0"/>
              <a:t>Communication overhead between Strategy and Context</a:t>
            </a:r>
            <a:r>
              <a:rPr lang="en-US" i="1" dirty="0" smtClean="0"/>
              <a:t>.</a:t>
            </a:r>
            <a:br>
              <a:rPr lang="en-US" i="1" dirty="0" smtClean="0"/>
            </a:br>
            <a:r>
              <a:rPr lang="en-US" dirty="0" smtClean="0"/>
              <a:t>The </a:t>
            </a:r>
            <a:r>
              <a:rPr lang="en-US" dirty="0"/>
              <a:t>Strategy </a:t>
            </a:r>
            <a:r>
              <a:rPr lang="en-US" dirty="0" smtClean="0"/>
              <a:t>interface is </a:t>
            </a:r>
            <a:r>
              <a:rPr lang="en-US" dirty="0"/>
              <a:t>shared by all </a:t>
            </a:r>
            <a:r>
              <a:rPr lang="en-US" dirty="0" smtClean="0"/>
              <a:t>Concrete Strategy classes whether </a:t>
            </a:r>
            <a:r>
              <a:rPr lang="en-US" dirty="0"/>
              <a:t>the algorithms </a:t>
            </a:r>
            <a:r>
              <a:rPr lang="en-US" dirty="0" smtClean="0"/>
              <a:t>they implement </a:t>
            </a:r>
            <a:r>
              <a:rPr lang="en-US" dirty="0"/>
              <a:t>are trivial or complex. </a:t>
            </a:r>
            <a:endParaRPr lang="en-US" dirty="0" smtClean="0"/>
          </a:p>
          <a:p>
            <a:pPr lvl="2"/>
            <a:r>
              <a:rPr lang="en-US" dirty="0" err="1" smtClean="0"/>
              <a:t>Henceit's</a:t>
            </a:r>
            <a:r>
              <a:rPr lang="en-US" dirty="0" smtClean="0"/>
              <a:t> </a:t>
            </a:r>
            <a:r>
              <a:rPr lang="en-US" dirty="0"/>
              <a:t>likely that </a:t>
            </a:r>
            <a:r>
              <a:rPr lang="en-US" dirty="0" smtClean="0"/>
              <a:t>some Concrete Strategies </a:t>
            </a:r>
            <a:r>
              <a:rPr lang="en-US" dirty="0"/>
              <a:t>won't use all the </a:t>
            </a:r>
            <a:r>
              <a:rPr lang="en-US" dirty="0" smtClean="0"/>
              <a:t>information passed </a:t>
            </a:r>
            <a:r>
              <a:rPr lang="en-US" dirty="0"/>
              <a:t>to them through </a:t>
            </a:r>
            <a:r>
              <a:rPr lang="en-US" dirty="0" smtClean="0"/>
              <a:t>this interface. That </a:t>
            </a:r>
            <a:r>
              <a:rPr lang="en-US" dirty="0"/>
              <a:t>means </a:t>
            </a:r>
            <a:r>
              <a:rPr lang="en-US" dirty="0" smtClean="0"/>
              <a:t>there will </a:t>
            </a:r>
            <a:r>
              <a:rPr lang="en-US" dirty="0"/>
              <a:t>be times when the </a:t>
            </a:r>
            <a:r>
              <a:rPr lang="en-US" dirty="0" err="1"/>
              <a:t>contextcreates</a:t>
            </a:r>
            <a:r>
              <a:rPr lang="en-US" dirty="0"/>
              <a:t> and initializes parameters that </a:t>
            </a:r>
            <a:r>
              <a:rPr lang="en-US" dirty="0" smtClean="0"/>
              <a:t>never get used</a:t>
            </a:r>
          </a:p>
          <a:p>
            <a:pPr lvl="1"/>
            <a:r>
              <a:rPr lang="en-US" i="1" dirty="0"/>
              <a:t>Increased number of objects</a:t>
            </a:r>
            <a:r>
              <a:rPr lang="en-US" i="1" dirty="0" smtClean="0"/>
              <a:t>.</a:t>
            </a:r>
            <a:br>
              <a:rPr lang="en-US" i="1" dirty="0" smtClean="0"/>
            </a:br>
            <a:r>
              <a:rPr lang="en-US" dirty="0" smtClean="0"/>
              <a:t>Strategies </a:t>
            </a:r>
            <a:r>
              <a:rPr lang="en-US" dirty="0"/>
              <a:t>increase the number of objects </a:t>
            </a:r>
            <a:r>
              <a:rPr lang="en-US" dirty="0" smtClean="0"/>
              <a:t>in an </a:t>
            </a:r>
            <a:r>
              <a:rPr lang="en-US" dirty="0"/>
              <a:t>application</a:t>
            </a:r>
            <a:r>
              <a:rPr lang="en-US" dirty="0" smtClean="0"/>
              <a:t>.</a:t>
            </a:r>
            <a:endParaRPr lang="en-US" dirty="0"/>
          </a:p>
        </p:txBody>
      </p:sp>
    </p:spTree>
    <p:extLst>
      <p:ext uri="{BB962C8B-B14F-4D97-AF65-F5344CB8AC3E}">
        <p14:creationId xmlns:p14="http://schemas.microsoft.com/office/powerpoint/2010/main" val="4291540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Is this enough to be a good designer?</a:t>
            </a:r>
            <a:endParaRPr lang="en-US" dirty="0"/>
          </a:p>
        </p:txBody>
      </p:sp>
      <p:sp>
        <p:nvSpPr>
          <p:cNvPr id="3" name="Segnaposto piè di pagina 2"/>
          <p:cNvSpPr>
            <a:spLocks noGrp="1"/>
          </p:cNvSpPr>
          <p:nvPr>
            <p:ph type="ftr" sz="quarter" idx="11"/>
          </p:nvPr>
        </p:nvSpPr>
        <p:spPr/>
        <p:txBody>
          <a:bodyPr/>
          <a:lstStyle/>
          <a:p>
            <a:pPr algn="l"/>
            <a:endParaRPr lang="it-IT" dirty="0"/>
          </a:p>
        </p:txBody>
      </p:sp>
      <p:grpSp>
        <p:nvGrpSpPr>
          <p:cNvPr id="7" name="Gruppo 6"/>
          <p:cNvGrpSpPr/>
          <p:nvPr/>
        </p:nvGrpSpPr>
        <p:grpSpPr>
          <a:xfrm>
            <a:off x="539552" y="1196752"/>
            <a:ext cx="6324947" cy="4677461"/>
            <a:chOff x="539552" y="1196752"/>
            <a:chExt cx="6324947" cy="4677461"/>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96752"/>
              <a:ext cx="6180931" cy="4677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tangolo 5"/>
            <p:cNvSpPr/>
            <p:nvPr/>
          </p:nvSpPr>
          <p:spPr>
            <a:xfrm>
              <a:off x="3347864" y="3564885"/>
              <a:ext cx="3516635" cy="2053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asellaDiTesto 7"/>
          <p:cNvSpPr txBox="1"/>
          <p:nvPr/>
        </p:nvSpPr>
        <p:spPr>
          <a:xfrm>
            <a:off x="3851920" y="3595986"/>
            <a:ext cx="5162182" cy="2031325"/>
          </a:xfrm>
          <a:prstGeom prst="rect">
            <a:avLst/>
          </a:prstGeom>
          <a:noFill/>
        </p:spPr>
        <p:txBody>
          <a:bodyPr wrap="none" rtlCol="0">
            <a:spAutoFit/>
          </a:bodyPr>
          <a:lstStyle/>
          <a:p>
            <a:r>
              <a:rPr lang="en-US" dirty="0" smtClean="0"/>
              <a:t>Design Patterns help you to  cope with this issue</a:t>
            </a:r>
          </a:p>
          <a:p>
            <a:pPr marL="285750" indent="-285750">
              <a:buFont typeface="Arial" panose="020B0604020202020204" pitchFamily="34" charset="0"/>
              <a:buChar char="•"/>
            </a:pPr>
            <a:r>
              <a:rPr lang="en-US" dirty="0" smtClean="0"/>
              <a:t>By providing a set of solutions to common </a:t>
            </a:r>
            <a:br>
              <a:rPr lang="en-US" dirty="0" smtClean="0"/>
            </a:br>
            <a:r>
              <a:rPr lang="en-US" dirty="0" smtClean="0"/>
              <a:t>Design issues</a:t>
            </a:r>
          </a:p>
          <a:p>
            <a:pPr marL="285750" indent="-285750">
              <a:buFont typeface="Arial" panose="020B0604020202020204" pitchFamily="34" charset="0"/>
              <a:buChar char="•"/>
            </a:pPr>
            <a:r>
              <a:rPr lang="en-US" dirty="0" smtClean="0"/>
              <a:t>By providing you a vocabulary to communicate</a:t>
            </a:r>
            <a:br>
              <a:rPr lang="en-US" dirty="0" smtClean="0"/>
            </a:br>
            <a:r>
              <a:rPr lang="en-US" dirty="0" smtClean="0"/>
              <a:t>with other programmers and developers</a:t>
            </a:r>
          </a:p>
          <a:p>
            <a:pPr marL="285750" indent="-285750">
              <a:buFont typeface="Arial" panose="020B0604020202020204" pitchFamily="34" charset="0"/>
              <a:buChar char="•"/>
            </a:pPr>
            <a:r>
              <a:rPr lang="en-US" dirty="0" smtClean="0"/>
              <a:t>You can speed up your expertize by taking</a:t>
            </a:r>
            <a:br>
              <a:rPr lang="en-US" dirty="0" smtClean="0"/>
            </a:br>
            <a:r>
              <a:rPr lang="en-US" dirty="0" smtClean="0"/>
              <a:t>advantages by the experience of other developers</a:t>
            </a:r>
          </a:p>
        </p:txBody>
      </p:sp>
    </p:spTree>
    <p:extLst>
      <p:ext uri="{BB962C8B-B14F-4D97-AF65-F5344CB8AC3E}">
        <p14:creationId xmlns:p14="http://schemas.microsoft.com/office/powerpoint/2010/main" val="17858484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Design </a:t>
            </a:r>
            <a:r>
              <a:rPr lang="en-US" dirty="0" smtClean="0"/>
              <a:t>Pattern:</a:t>
            </a:r>
            <a:r>
              <a:rPr lang="en-US" dirty="0"/>
              <a:t/>
            </a:r>
            <a:br>
              <a:rPr lang="en-US" dirty="0"/>
            </a:br>
            <a:r>
              <a:rPr lang="en-US" dirty="0" smtClean="0"/>
              <a:t>Observer</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2785864"/>
          </a:xfrm>
        </p:spPr>
        <p:txBody>
          <a:bodyPr/>
          <a:lstStyle/>
          <a:p>
            <a:r>
              <a:rPr lang="en-US" dirty="0"/>
              <a:t>The Observer Pattern is one of the most heavily used </a:t>
            </a:r>
            <a:r>
              <a:rPr lang="en-US" dirty="0" smtClean="0"/>
              <a:t>patterns </a:t>
            </a:r>
            <a:r>
              <a:rPr lang="en-US" dirty="0"/>
              <a:t>in </a:t>
            </a:r>
            <a:r>
              <a:rPr lang="en-US" dirty="0" smtClean="0"/>
              <a:t>JDK: </a:t>
            </a:r>
          </a:p>
          <a:p>
            <a:pPr lvl="1"/>
            <a:r>
              <a:rPr lang="en-US" dirty="0" smtClean="0"/>
              <a:t>It is a </a:t>
            </a:r>
            <a:r>
              <a:rPr lang="en-US" dirty="0"/>
              <a:t>pattern that keeps your objects in the know when something </a:t>
            </a:r>
            <a:r>
              <a:rPr lang="en-US" dirty="0" smtClean="0"/>
              <a:t>they might </a:t>
            </a:r>
            <a:r>
              <a:rPr lang="en-US" dirty="0"/>
              <a:t>care about happens. </a:t>
            </a:r>
            <a:endParaRPr lang="en-US" dirty="0" smtClean="0"/>
          </a:p>
          <a:p>
            <a:pPr lvl="1"/>
            <a:r>
              <a:rPr lang="en-US" dirty="0" smtClean="0"/>
              <a:t>Objects </a:t>
            </a:r>
            <a:r>
              <a:rPr lang="en-US" dirty="0"/>
              <a:t>can even decide at runtime whether they </a:t>
            </a:r>
            <a:r>
              <a:rPr lang="en-US" dirty="0" smtClean="0"/>
              <a:t>want </a:t>
            </a:r>
            <a:r>
              <a:rPr lang="en-US" dirty="0"/>
              <a:t>to be kept </a:t>
            </a:r>
            <a:r>
              <a:rPr lang="en-US" dirty="0" smtClean="0"/>
              <a:t>informed.</a:t>
            </a:r>
          </a:p>
          <a:p>
            <a:r>
              <a:rPr lang="en-US" dirty="0" smtClean="0"/>
              <a:t>Motivation : the weather station</a:t>
            </a:r>
            <a:endParaRPr lang="en-US" dirty="0"/>
          </a:p>
        </p:txBody>
      </p:sp>
      <p:pic>
        <p:nvPicPr>
          <p:cNvPr id="1026" name="Picture 2" descr="http://www.axess1.com/UGE/4_Product%20Silhouettes%20Icons/Black/1st-Step-weather-s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717032"/>
            <a:ext cx="1219200" cy="2419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sktop%20computer%20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866" y="4538067"/>
            <a:ext cx="1600200" cy="12382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ttore 2 6"/>
          <p:cNvCxnSpPr/>
          <p:nvPr/>
        </p:nvCxnSpPr>
        <p:spPr>
          <a:xfrm flipH="1" flipV="1">
            <a:off x="1614736" y="4581128"/>
            <a:ext cx="50899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ttore 2 8"/>
          <p:cNvCxnSpPr/>
          <p:nvPr/>
        </p:nvCxnSpPr>
        <p:spPr>
          <a:xfrm flipH="1" flipV="1">
            <a:off x="1614736" y="4077072"/>
            <a:ext cx="508992" cy="242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asellaDiTesto 9"/>
          <p:cNvSpPr txBox="1"/>
          <p:nvPr/>
        </p:nvSpPr>
        <p:spPr>
          <a:xfrm>
            <a:off x="1403648" y="4787860"/>
            <a:ext cx="889218" cy="369332"/>
          </a:xfrm>
          <a:prstGeom prst="rect">
            <a:avLst/>
          </a:prstGeom>
          <a:noFill/>
        </p:spPr>
        <p:txBody>
          <a:bodyPr wrap="none" rtlCol="0">
            <a:spAutoFit/>
          </a:bodyPr>
          <a:lstStyle/>
          <a:p>
            <a:r>
              <a:rPr lang="en-US" dirty="0" smtClean="0"/>
              <a:t>sensors</a:t>
            </a:r>
            <a:endParaRPr lang="en-US" dirty="0"/>
          </a:p>
        </p:txBody>
      </p:sp>
      <p:cxnSp>
        <p:nvCxnSpPr>
          <p:cNvPr id="12" name="Connettore 1 11"/>
          <p:cNvCxnSpPr/>
          <p:nvPr/>
        </p:nvCxnSpPr>
        <p:spPr>
          <a:xfrm>
            <a:off x="4139952" y="3933056"/>
            <a:ext cx="0" cy="2304256"/>
          </a:xfrm>
          <a:prstGeom prst="line">
            <a:avLst/>
          </a:prstGeom>
          <a:ln w="38100">
            <a:prstDash val="dash"/>
          </a:ln>
        </p:spPr>
        <p:style>
          <a:lnRef idx="1">
            <a:schemeClr val="accent6"/>
          </a:lnRef>
          <a:fillRef idx="0">
            <a:schemeClr val="accent6"/>
          </a:fillRef>
          <a:effectRef idx="0">
            <a:schemeClr val="accent6"/>
          </a:effectRef>
          <a:fontRef idx="minor">
            <a:schemeClr val="tx1"/>
          </a:fontRef>
        </p:style>
      </p:cxnSp>
      <p:sp>
        <p:nvSpPr>
          <p:cNvPr id="15" name="AutoShape 10" descr="Image result for uml class clip art icon"/>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2" descr="Image result for uml class clip art icon"/>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Image result for uml class clip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292" y="4000506"/>
            <a:ext cx="2376264" cy="62533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ezwebplayer.com/mainsite/wp-content/uploads/2014/02/devices-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6296" y="3834671"/>
            <a:ext cx="1740782" cy="1708938"/>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nettore 4 22"/>
          <p:cNvCxnSpPr>
            <a:stCxn id="1042" idx="2"/>
          </p:cNvCxnSpPr>
          <p:nvPr/>
        </p:nvCxnSpPr>
        <p:spPr>
          <a:xfrm rot="5400000">
            <a:off x="4663408" y="3855498"/>
            <a:ext cx="265675" cy="1806358"/>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Connettore 4 27"/>
          <p:cNvCxnSpPr>
            <a:stCxn id="1042" idx="2"/>
          </p:cNvCxnSpPr>
          <p:nvPr/>
        </p:nvCxnSpPr>
        <p:spPr>
          <a:xfrm rot="16200000" flipH="1">
            <a:off x="6202184" y="4123080"/>
            <a:ext cx="531352" cy="1536872"/>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Connettore 4 33"/>
          <p:cNvCxnSpPr/>
          <p:nvPr/>
        </p:nvCxnSpPr>
        <p:spPr>
          <a:xfrm rot="16200000" flipH="1">
            <a:off x="6166180" y="4330396"/>
            <a:ext cx="747376" cy="1680888"/>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2" name="Rettangolo 41"/>
          <p:cNvSpPr/>
          <p:nvPr/>
        </p:nvSpPr>
        <p:spPr>
          <a:xfrm>
            <a:off x="4427984" y="5661248"/>
            <a:ext cx="3719095" cy="646331"/>
          </a:xfrm>
          <a:prstGeom prst="rect">
            <a:avLst/>
          </a:prstGeom>
        </p:spPr>
        <p:txBody>
          <a:bodyPr wrap="none">
            <a:spAutoFit/>
          </a:bodyPr>
          <a:lstStyle/>
          <a:p>
            <a:r>
              <a:rPr lang="en-US" dirty="0" smtClean="0"/>
              <a:t>The same data has to be represented </a:t>
            </a:r>
            <a:br>
              <a:rPr lang="en-US" dirty="0" smtClean="0"/>
            </a:br>
            <a:r>
              <a:rPr lang="en-US" dirty="0" smtClean="0"/>
              <a:t>in different ways by different devices</a:t>
            </a:r>
            <a:endParaRPr lang="en-US" dirty="0"/>
          </a:p>
        </p:txBody>
      </p:sp>
      <p:sp>
        <p:nvSpPr>
          <p:cNvPr id="46" name="CasellaDiTesto 45"/>
          <p:cNvSpPr txBox="1"/>
          <p:nvPr/>
        </p:nvSpPr>
        <p:spPr>
          <a:xfrm>
            <a:off x="4217124" y="4986173"/>
            <a:ext cx="1091837" cy="369332"/>
          </a:xfrm>
          <a:prstGeom prst="rect">
            <a:avLst/>
          </a:prstGeom>
          <a:noFill/>
        </p:spPr>
        <p:txBody>
          <a:bodyPr wrap="none" rtlCol="0">
            <a:spAutoFit/>
          </a:bodyPr>
          <a:lstStyle/>
          <a:p>
            <a:r>
              <a:rPr lang="en-US" dirty="0" smtClean="0"/>
              <a:t>pulls data</a:t>
            </a:r>
            <a:endParaRPr lang="en-US" dirty="0"/>
          </a:p>
        </p:txBody>
      </p:sp>
      <p:sp>
        <p:nvSpPr>
          <p:cNvPr id="51" name="CasellaDiTesto 50"/>
          <p:cNvSpPr txBox="1"/>
          <p:nvPr/>
        </p:nvSpPr>
        <p:spPr>
          <a:xfrm>
            <a:off x="5843971" y="4715852"/>
            <a:ext cx="922047" cy="369332"/>
          </a:xfrm>
          <a:prstGeom prst="rect">
            <a:avLst/>
          </a:prstGeom>
          <a:noFill/>
        </p:spPr>
        <p:txBody>
          <a:bodyPr wrap="none" rtlCol="0">
            <a:spAutoFit/>
          </a:bodyPr>
          <a:lstStyle/>
          <a:p>
            <a:r>
              <a:rPr lang="en-US" dirty="0" smtClean="0"/>
              <a:t>displays</a:t>
            </a:r>
            <a:endParaRPr lang="en-US" dirty="0"/>
          </a:p>
        </p:txBody>
      </p:sp>
      <p:sp>
        <p:nvSpPr>
          <p:cNvPr id="52" name="CasellaDiTesto 51"/>
          <p:cNvSpPr txBox="1"/>
          <p:nvPr/>
        </p:nvSpPr>
        <p:spPr>
          <a:xfrm>
            <a:off x="4906039" y="3532366"/>
            <a:ext cx="2107180" cy="369332"/>
          </a:xfrm>
          <a:prstGeom prst="rect">
            <a:avLst/>
          </a:prstGeom>
          <a:noFill/>
        </p:spPr>
        <p:txBody>
          <a:bodyPr wrap="none" rtlCol="0">
            <a:spAutoFit/>
          </a:bodyPr>
          <a:lstStyle/>
          <a:p>
            <a:r>
              <a:rPr lang="en-US" dirty="0" err="1" smtClean="0"/>
              <a:t>WeatherData</a:t>
            </a:r>
            <a:r>
              <a:rPr lang="en-US" dirty="0" smtClean="0"/>
              <a:t> Object</a:t>
            </a:r>
            <a:endParaRPr lang="en-US" dirty="0"/>
          </a:p>
        </p:txBody>
      </p:sp>
      <p:sp>
        <p:nvSpPr>
          <p:cNvPr id="53" name="CasellaDiTesto 52"/>
          <p:cNvSpPr txBox="1"/>
          <p:nvPr/>
        </p:nvSpPr>
        <p:spPr>
          <a:xfrm>
            <a:off x="7267355" y="3388514"/>
            <a:ext cx="1625125" cy="369332"/>
          </a:xfrm>
          <a:prstGeom prst="rect">
            <a:avLst/>
          </a:prstGeom>
          <a:noFill/>
        </p:spPr>
        <p:txBody>
          <a:bodyPr wrap="none" rtlCol="0">
            <a:spAutoFit/>
          </a:bodyPr>
          <a:lstStyle/>
          <a:p>
            <a:r>
              <a:rPr lang="en-US" dirty="0" smtClean="0"/>
              <a:t>Display Devices</a:t>
            </a:r>
            <a:endParaRPr lang="en-US" dirty="0"/>
          </a:p>
        </p:txBody>
      </p:sp>
      <p:sp>
        <p:nvSpPr>
          <p:cNvPr id="54" name="CasellaDiTesto 53"/>
          <p:cNvSpPr txBox="1"/>
          <p:nvPr/>
        </p:nvSpPr>
        <p:spPr>
          <a:xfrm>
            <a:off x="1399205" y="5799747"/>
            <a:ext cx="1695849" cy="369332"/>
          </a:xfrm>
          <a:prstGeom prst="rect">
            <a:avLst/>
          </a:prstGeom>
          <a:noFill/>
        </p:spPr>
        <p:txBody>
          <a:bodyPr wrap="none" rtlCol="0">
            <a:spAutoFit/>
          </a:bodyPr>
          <a:lstStyle/>
          <a:p>
            <a:r>
              <a:rPr lang="en-US" dirty="0" smtClean="0"/>
              <a:t>Weather station</a:t>
            </a:r>
            <a:endParaRPr lang="en-US" dirty="0"/>
          </a:p>
        </p:txBody>
      </p:sp>
    </p:spTree>
    <p:extLst>
      <p:ext uri="{BB962C8B-B14F-4D97-AF65-F5344CB8AC3E}">
        <p14:creationId xmlns:p14="http://schemas.microsoft.com/office/powerpoint/2010/main" val="3198040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Motivation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399164"/>
          </a:xfrm>
        </p:spPr>
        <p:txBody>
          <a:bodyPr>
            <a:normAutofit/>
          </a:bodyPr>
          <a:lstStyle/>
          <a:p>
            <a:r>
              <a:rPr lang="en-US" dirty="0" smtClean="0"/>
              <a:t>The </a:t>
            </a:r>
            <a:r>
              <a:rPr lang="en-US" dirty="0" err="1" smtClean="0"/>
              <a:t>WeatherData</a:t>
            </a:r>
            <a:r>
              <a:rPr lang="en-US" dirty="0" smtClean="0"/>
              <a:t> object talks to the weather station and is used to update three display devices (current conditions</a:t>
            </a:r>
            <a:r>
              <a:rPr lang="en-US" dirty="0"/>
              <a:t/>
            </a:r>
            <a:br>
              <a:rPr lang="en-US" dirty="0"/>
            </a:br>
            <a:r>
              <a:rPr lang="en-US" dirty="0" smtClean="0"/>
              <a:t>weather statistics and forecast).</a:t>
            </a:r>
          </a:p>
        </p:txBody>
      </p:sp>
      <p:sp>
        <p:nvSpPr>
          <p:cNvPr id="6" name="Rettangolo 5"/>
          <p:cNvSpPr/>
          <p:nvPr/>
        </p:nvSpPr>
        <p:spPr>
          <a:xfrm>
            <a:off x="700860" y="3284984"/>
            <a:ext cx="5904656" cy="3108543"/>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WeatherData</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instance variable declarations</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measurementsChanged</a:t>
            </a:r>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other </a:t>
            </a:r>
            <a:r>
              <a:rPr lang="en-US" sz="1400" dirty="0" err="1">
                <a:latin typeface="Courier New" panose="02070309020205020404" pitchFamily="49" charset="0"/>
                <a:cs typeface="Courier New" panose="02070309020205020404" pitchFamily="49" charset="0"/>
              </a:rPr>
              <a:t>WeatherData</a:t>
            </a:r>
            <a:r>
              <a:rPr lang="en-US" sz="1400" dirty="0">
                <a:latin typeface="Courier New" panose="02070309020205020404" pitchFamily="49" charset="0"/>
                <a:cs typeface="Courier New" panose="02070309020205020404" pitchFamily="49" charset="0"/>
              </a:rPr>
              <a:t> methods here</a:t>
            </a:r>
          </a:p>
          <a:p>
            <a:r>
              <a:rPr lang="en-US" sz="1400" dirty="0">
                <a:latin typeface="Courier New" panose="02070309020205020404" pitchFamily="49" charset="0"/>
                <a:cs typeface="Courier New" panose="02070309020205020404" pitchFamily="49" charset="0"/>
              </a:rPr>
              <a:t>}</a:t>
            </a: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254" y="1628800"/>
            <a:ext cx="2279210" cy="1512168"/>
          </a:xfrm>
          <a:prstGeom prst="rect">
            <a:avLst/>
          </a:prstGeom>
        </p:spPr>
      </p:pic>
      <p:sp>
        <p:nvSpPr>
          <p:cNvPr id="8" name="CasellaDiTesto 7"/>
          <p:cNvSpPr txBox="1"/>
          <p:nvPr/>
        </p:nvSpPr>
        <p:spPr>
          <a:xfrm>
            <a:off x="1331640" y="2340169"/>
            <a:ext cx="4478983" cy="584775"/>
          </a:xfrm>
          <a:prstGeom prst="rect">
            <a:avLst/>
          </a:prstGeom>
          <a:noFill/>
        </p:spPr>
        <p:txBody>
          <a:bodyPr wrap="none" rtlCol="0">
            <a:spAutoFit/>
          </a:bodyPr>
          <a:lstStyle/>
          <a:p>
            <a:r>
              <a:rPr lang="en-US" sz="1600" dirty="0">
                <a:latin typeface="+mj-lt"/>
                <a:cs typeface="Courier New" panose="02070309020205020404" pitchFamily="49" charset="0"/>
              </a:rPr>
              <a:t> The </a:t>
            </a:r>
            <a:r>
              <a:rPr lang="en-US" sz="1600" dirty="0" err="1">
                <a:latin typeface="+mj-lt"/>
                <a:cs typeface="Courier New" panose="02070309020205020404" pitchFamily="49" charset="0"/>
              </a:rPr>
              <a:t>measurementsChanged</a:t>
            </a:r>
            <a:r>
              <a:rPr lang="en-US" sz="1600" dirty="0">
                <a:latin typeface="+mj-lt"/>
                <a:cs typeface="Courier New" panose="02070309020205020404" pitchFamily="49" charset="0"/>
              </a:rPr>
              <a:t>() method is called any </a:t>
            </a:r>
          </a:p>
          <a:p>
            <a:r>
              <a:rPr lang="en-US" sz="1600" dirty="0">
                <a:latin typeface="+mj-lt"/>
                <a:cs typeface="Courier New" panose="02070309020205020404" pitchFamily="49" charset="0"/>
              </a:rPr>
              <a:t>time new weather measurement data is available</a:t>
            </a:r>
            <a:endParaRPr lang="en-US" sz="1600" dirty="0">
              <a:latin typeface="+mj-lt"/>
            </a:endParaRPr>
          </a:p>
        </p:txBody>
      </p:sp>
      <p:cxnSp>
        <p:nvCxnSpPr>
          <p:cNvPr id="10" name="Connettore 2 9"/>
          <p:cNvCxnSpPr>
            <a:stCxn id="8" idx="3"/>
          </p:cNvCxnSpPr>
          <p:nvPr/>
        </p:nvCxnSpPr>
        <p:spPr>
          <a:xfrm>
            <a:off x="5810623" y="2632557"/>
            <a:ext cx="65863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5580112" y="3356992"/>
            <a:ext cx="2736304" cy="1077218"/>
          </a:xfrm>
          <a:prstGeom prst="rect">
            <a:avLst/>
          </a:prstGeom>
        </p:spPr>
        <p:txBody>
          <a:bodyPr wrap="square">
            <a:spAutoFit/>
          </a:bodyPr>
          <a:lstStyle/>
          <a:p>
            <a:r>
              <a:rPr lang="en-US" sz="1600" dirty="0"/>
              <a:t>We need to </a:t>
            </a:r>
            <a:r>
              <a:rPr lang="en-US" sz="1600" dirty="0" smtClean="0"/>
              <a:t>implement three </a:t>
            </a:r>
            <a:r>
              <a:rPr lang="en-US" sz="1600" dirty="0"/>
              <a:t>display elements that </a:t>
            </a:r>
            <a:r>
              <a:rPr lang="en-US" sz="1600" dirty="0" smtClean="0"/>
              <a:t>use </a:t>
            </a:r>
            <a:r>
              <a:rPr lang="en-US" sz="1600" dirty="0"/>
              <a:t>the weather </a:t>
            </a:r>
            <a:r>
              <a:rPr lang="en-US" sz="1600" dirty="0" smtClean="0"/>
              <a:t>data, and make possible to add new displays</a:t>
            </a:r>
            <a:endParaRPr lang="en-US" sz="1600" dirty="0"/>
          </a:p>
        </p:txBody>
      </p:sp>
      <p:cxnSp>
        <p:nvCxnSpPr>
          <p:cNvPr id="13" name="Connettore 2 12"/>
          <p:cNvCxnSpPr>
            <a:endCxn id="11" idx="0"/>
          </p:cNvCxnSpPr>
          <p:nvPr/>
        </p:nvCxnSpPr>
        <p:spPr>
          <a:xfrm>
            <a:off x="6948264" y="306896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165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Motivation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399164"/>
          </a:xfrm>
        </p:spPr>
        <p:txBody>
          <a:bodyPr>
            <a:normAutofit/>
          </a:bodyPr>
          <a:lstStyle/>
          <a:p>
            <a:r>
              <a:rPr lang="en-US" dirty="0" smtClean="0"/>
              <a:t>The </a:t>
            </a:r>
            <a:r>
              <a:rPr lang="en-US" dirty="0" err="1" smtClean="0"/>
              <a:t>WeatherData</a:t>
            </a:r>
            <a:r>
              <a:rPr lang="en-US" dirty="0" smtClean="0"/>
              <a:t> object talks to the weather station and is used to update three display devices (current conditions</a:t>
            </a:r>
            <a:r>
              <a:rPr lang="en-US" dirty="0"/>
              <a:t/>
            </a:r>
            <a:br>
              <a:rPr lang="en-US" dirty="0"/>
            </a:br>
            <a:r>
              <a:rPr lang="en-US" dirty="0" smtClean="0"/>
              <a:t>weather statistics and forecast).</a:t>
            </a:r>
          </a:p>
        </p:txBody>
      </p:sp>
      <p:sp>
        <p:nvSpPr>
          <p:cNvPr id="6" name="Rettangolo 5"/>
          <p:cNvSpPr/>
          <p:nvPr/>
        </p:nvSpPr>
        <p:spPr>
          <a:xfrm>
            <a:off x="700860" y="3284984"/>
            <a:ext cx="5904656" cy="2893100"/>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WeatherData</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instance variable declarations</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measurementsChanged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float temp = </a:t>
            </a:r>
            <a:r>
              <a:rPr lang="en-US" sz="1400" dirty="0" err="1">
                <a:latin typeface="Courier New" panose="02070309020205020404" pitchFamily="49" charset="0"/>
                <a:cs typeface="Courier New" panose="02070309020205020404" pitchFamily="49" charset="0"/>
              </a:rPr>
              <a:t>getTemperature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float humidity = </a:t>
            </a:r>
            <a:r>
              <a:rPr lang="en-US" sz="1400" dirty="0" err="1">
                <a:latin typeface="Courier New" panose="02070309020205020404" pitchFamily="49" charset="0"/>
                <a:cs typeface="Courier New" panose="02070309020205020404" pitchFamily="49" charset="0"/>
              </a:rPr>
              <a:t>getHumidity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float pressure = </a:t>
            </a:r>
            <a:r>
              <a:rPr lang="en-US" sz="1400" dirty="0" err="1">
                <a:latin typeface="Courier New" panose="02070309020205020404" pitchFamily="49" charset="0"/>
                <a:cs typeface="Courier New" panose="02070309020205020404" pitchFamily="49" charset="0"/>
              </a:rPr>
              <a:t>getPressure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Display1.update(temp</a:t>
            </a:r>
            <a:r>
              <a:rPr lang="en-US" sz="1400" dirty="0">
                <a:latin typeface="Courier New" panose="02070309020205020404" pitchFamily="49" charset="0"/>
                <a:cs typeface="Courier New" panose="02070309020205020404" pitchFamily="49" charset="0"/>
              </a:rPr>
              <a:t>, humidity, pressure);</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Display2.update(temp</a:t>
            </a:r>
            <a:r>
              <a:rPr lang="en-US" sz="1400" dirty="0">
                <a:latin typeface="Courier New" panose="02070309020205020404" pitchFamily="49" charset="0"/>
                <a:cs typeface="Courier New" panose="02070309020205020404" pitchFamily="49" charset="0"/>
              </a:rPr>
              <a:t>, humidity, pressure);</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Display3.update(temp</a:t>
            </a:r>
            <a:r>
              <a:rPr lang="en-US" sz="1400" dirty="0">
                <a:latin typeface="Courier New" panose="02070309020205020404" pitchFamily="49" charset="0"/>
                <a:cs typeface="Courier New" panose="02070309020205020404" pitchFamily="49" charset="0"/>
              </a:rPr>
              <a:t>, humidity, pressure);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other </a:t>
            </a:r>
            <a:r>
              <a:rPr lang="en-US" sz="1400" dirty="0" err="1">
                <a:latin typeface="Courier New" panose="02070309020205020404" pitchFamily="49" charset="0"/>
                <a:cs typeface="Courier New" panose="02070309020205020404" pitchFamily="49" charset="0"/>
              </a:rPr>
              <a:t>WeatherData</a:t>
            </a:r>
            <a:r>
              <a:rPr lang="en-US" sz="1400" dirty="0">
                <a:latin typeface="Courier New" panose="02070309020205020404" pitchFamily="49" charset="0"/>
                <a:cs typeface="Courier New" panose="02070309020205020404" pitchFamily="49" charset="0"/>
              </a:rPr>
              <a:t> methods here</a:t>
            </a:r>
          </a:p>
          <a:p>
            <a:r>
              <a:rPr lang="en-US" sz="1400" dirty="0">
                <a:latin typeface="Courier New" panose="02070309020205020404" pitchFamily="49" charset="0"/>
                <a:cs typeface="Courier New" panose="02070309020205020404" pitchFamily="49" charset="0"/>
              </a:rPr>
              <a:t>}</a:t>
            </a: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254" y="1628800"/>
            <a:ext cx="2279210" cy="1512168"/>
          </a:xfrm>
          <a:prstGeom prst="rect">
            <a:avLst/>
          </a:prstGeom>
        </p:spPr>
      </p:pic>
      <p:sp>
        <p:nvSpPr>
          <p:cNvPr id="8" name="CasellaDiTesto 7"/>
          <p:cNvSpPr txBox="1"/>
          <p:nvPr/>
        </p:nvSpPr>
        <p:spPr>
          <a:xfrm>
            <a:off x="1331640" y="2340169"/>
            <a:ext cx="4478983" cy="584775"/>
          </a:xfrm>
          <a:prstGeom prst="rect">
            <a:avLst/>
          </a:prstGeom>
          <a:noFill/>
        </p:spPr>
        <p:txBody>
          <a:bodyPr wrap="none" rtlCol="0">
            <a:spAutoFit/>
          </a:bodyPr>
          <a:lstStyle/>
          <a:p>
            <a:r>
              <a:rPr lang="en-US" sz="1600" dirty="0">
                <a:latin typeface="+mj-lt"/>
                <a:cs typeface="Courier New" panose="02070309020205020404" pitchFamily="49" charset="0"/>
              </a:rPr>
              <a:t> The </a:t>
            </a:r>
            <a:r>
              <a:rPr lang="en-US" sz="1600" dirty="0" err="1">
                <a:latin typeface="+mj-lt"/>
                <a:cs typeface="Courier New" panose="02070309020205020404" pitchFamily="49" charset="0"/>
              </a:rPr>
              <a:t>measurementsChanged</a:t>
            </a:r>
            <a:r>
              <a:rPr lang="en-US" sz="1600" dirty="0">
                <a:latin typeface="+mj-lt"/>
                <a:cs typeface="Courier New" panose="02070309020205020404" pitchFamily="49" charset="0"/>
              </a:rPr>
              <a:t>() method is called any </a:t>
            </a:r>
          </a:p>
          <a:p>
            <a:r>
              <a:rPr lang="en-US" sz="1600" dirty="0">
                <a:latin typeface="+mj-lt"/>
                <a:cs typeface="Courier New" panose="02070309020205020404" pitchFamily="49" charset="0"/>
              </a:rPr>
              <a:t>time new weather measurement data is available</a:t>
            </a:r>
            <a:endParaRPr lang="en-US" sz="1600" dirty="0">
              <a:latin typeface="+mj-lt"/>
            </a:endParaRPr>
          </a:p>
        </p:txBody>
      </p:sp>
      <p:cxnSp>
        <p:nvCxnSpPr>
          <p:cNvPr id="10" name="Connettore 2 9"/>
          <p:cNvCxnSpPr>
            <a:stCxn id="8" idx="3"/>
          </p:cNvCxnSpPr>
          <p:nvPr/>
        </p:nvCxnSpPr>
        <p:spPr>
          <a:xfrm>
            <a:off x="5810623" y="2632557"/>
            <a:ext cx="65863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5580112" y="3356992"/>
            <a:ext cx="2736304" cy="1077218"/>
          </a:xfrm>
          <a:prstGeom prst="rect">
            <a:avLst/>
          </a:prstGeom>
        </p:spPr>
        <p:txBody>
          <a:bodyPr wrap="square">
            <a:spAutoFit/>
          </a:bodyPr>
          <a:lstStyle/>
          <a:p>
            <a:r>
              <a:rPr lang="en-US" sz="1600" dirty="0"/>
              <a:t>We need to </a:t>
            </a:r>
            <a:r>
              <a:rPr lang="en-US" sz="1600" dirty="0" smtClean="0"/>
              <a:t>implement three </a:t>
            </a:r>
            <a:r>
              <a:rPr lang="en-US" sz="1600" dirty="0"/>
              <a:t>display elements that </a:t>
            </a:r>
            <a:r>
              <a:rPr lang="en-US" sz="1600" dirty="0" smtClean="0"/>
              <a:t>use </a:t>
            </a:r>
            <a:r>
              <a:rPr lang="en-US" sz="1600" dirty="0"/>
              <a:t>the weather </a:t>
            </a:r>
            <a:r>
              <a:rPr lang="en-US" sz="1600" dirty="0" smtClean="0"/>
              <a:t>data, and make possible to add new displays</a:t>
            </a:r>
            <a:endParaRPr lang="en-US" sz="1600" dirty="0"/>
          </a:p>
        </p:txBody>
      </p:sp>
      <p:cxnSp>
        <p:nvCxnSpPr>
          <p:cNvPr id="13" name="Connettore 2 12"/>
          <p:cNvCxnSpPr>
            <a:endCxn id="11" idx="0"/>
          </p:cNvCxnSpPr>
          <p:nvPr/>
        </p:nvCxnSpPr>
        <p:spPr>
          <a:xfrm>
            <a:off x="6948264" y="306896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a:off x="6457855" y="4731533"/>
            <a:ext cx="0" cy="785698"/>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9" name="Rettangolo 18"/>
          <p:cNvSpPr/>
          <p:nvPr/>
        </p:nvSpPr>
        <p:spPr>
          <a:xfrm>
            <a:off x="6471502" y="4451628"/>
            <a:ext cx="2506633" cy="1569660"/>
          </a:xfrm>
          <a:prstGeom prst="rect">
            <a:avLst/>
          </a:prstGeom>
        </p:spPr>
        <p:txBody>
          <a:bodyPr wrap="square">
            <a:spAutoFit/>
          </a:bodyPr>
          <a:lstStyle/>
          <a:p>
            <a:r>
              <a:rPr lang="en-US" sz="1600" b="1" dirty="0" smtClean="0">
                <a:solidFill>
                  <a:srgbClr val="FF0000"/>
                </a:solidFill>
              </a:rPr>
              <a:t>ERROR!</a:t>
            </a:r>
            <a:br>
              <a:rPr lang="en-US" sz="1600" b="1" dirty="0" smtClean="0">
                <a:solidFill>
                  <a:srgbClr val="FF0000"/>
                </a:solidFill>
              </a:rPr>
            </a:br>
            <a:r>
              <a:rPr lang="en-US" sz="1600" b="1" dirty="0" smtClean="0">
                <a:solidFill>
                  <a:srgbClr val="FF0000"/>
                </a:solidFill>
              </a:rPr>
              <a:t>We are coding the concrete implementation!</a:t>
            </a:r>
          </a:p>
          <a:p>
            <a:r>
              <a:rPr lang="en-US" sz="1600" b="1" dirty="0" smtClean="0">
                <a:solidFill>
                  <a:srgbClr val="FF0000"/>
                </a:solidFill>
              </a:rPr>
              <a:t>No way to change it without changing the software application</a:t>
            </a:r>
            <a:endParaRPr lang="en-US" sz="1600" b="1" dirty="0">
              <a:solidFill>
                <a:srgbClr val="FF0000"/>
              </a:solidFill>
            </a:endParaRPr>
          </a:p>
        </p:txBody>
      </p:sp>
    </p:spTree>
    <p:extLst>
      <p:ext uri="{BB962C8B-B14F-4D97-AF65-F5344CB8AC3E}">
        <p14:creationId xmlns:p14="http://schemas.microsoft.com/office/powerpoint/2010/main" val="22250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Motivation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399164"/>
          </a:xfrm>
        </p:spPr>
        <p:txBody>
          <a:bodyPr>
            <a:normAutofit/>
          </a:bodyPr>
          <a:lstStyle/>
          <a:p>
            <a:r>
              <a:rPr lang="en-US" dirty="0" smtClean="0"/>
              <a:t>The </a:t>
            </a:r>
            <a:r>
              <a:rPr lang="en-US" dirty="0" err="1" smtClean="0"/>
              <a:t>WeatherData</a:t>
            </a:r>
            <a:r>
              <a:rPr lang="en-US" dirty="0" smtClean="0"/>
              <a:t> object talks to the weather station and is used to update three display devices (current conditions</a:t>
            </a:r>
            <a:r>
              <a:rPr lang="en-US" dirty="0"/>
              <a:t/>
            </a:r>
            <a:br>
              <a:rPr lang="en-US" dirty="0"/>
            </a:br>
            <a:r>
              <a:rPr lang="en-US" dirty="0" smtClean="0"/>
              <a:t>weather statistics and forecast).</a:t>
            </a:r>
          </a:p>
        </p:txBody>
      </p:sp>
      <p:sp>
        <p:nvSpPr>
          <p:cNvPr id="6" name="Rettangolo 5"/>
          <p:cNvSpPr/>
          <p:nvPr/>
        </p:nvSpPr>
        <p:spPr>
          <a:xfrm>
            <a:off x="700860" y="3284984"/>
            <a:ext cx="5904656" cy="2893100"/>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WeatherData</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instance variable declarations</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measurementsChanged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float temp = </a:t>
            </a:r>
            <a:r>
              <a:rPr lang="en-US" sz="1400" dirty="0" err="1">
                <a:latin typeface="Courier New" panose="02070309020205020404" pitchFamily="49" charset="0"/>
                <a:cs typeface="Courier New" panose="02070309020205020404" pitchFamily="49" charset="0"/>
              </a:rPr>
              <a:t>getTemperature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float humidity = </a:t>
            </a:r>
            <a:r>
              <a:rPr lang="en-US" sz="1400" dirty="0" err="1">
                <a:latin typeface="Courier New" panose="02070309020205020404" pitchFamily="49" charset="0"/>
                <a:cs typeface="Courier New" panose="02070309020205020404" pitchFamily="49" charset="0"/>
              </a:rPr>
              <a:t>getHumidity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float pressure = </a:t>
            </a:r>
            <a:r>
              <a:rPr lang="en-US" sz="1400" dirty="0" err="1">
                <a:latin typeface="Courier New" panose="02070309020205020404" pitchFamily="49" charset="0"/>
                <a:cs typeface="Courier New" panose="02070309020205020404" pitchFamily="49" charset="0"/>
              </a:rPr>
              <a:t>getPressure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Display1.update(temp</a:t>
            </a:r>
            <a:r>
              <a:rPr lang="en-US" sz="1400" dirty="0">
                <a:latin typeface="Courier New" panose="02070309020205020404" pitchFamily="49" charset="0"/>
                <a:cs typeface="Courier New" panose="02070309020205020404" pitchFamily="49" charset="0"/>
              </a:rPr>
              <a:t>, humidity, pressure);</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Display2.update(temp</a:t>
            </a:r>
            <a:r>
              <a:rPr lang="en-US" sz="1400" dirty="0">
                <a:latin typeface="Courier New" panose="02070309020205020404" pitchFamily="49" charset="0"/>
                <a:cs typeface="Courier New" panose="02070309020205020404" pitchFamily="49" charset="0"/>
              </a:rPr>
              <a:t>, humidity, pressure);</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Display3.update(temp</a:t>
            </a:r>
            <a:r>
              <a:rPr lang="en-US" sz="1400" dirty="0">
                <a:latin typeface="Courier New" panose="02070309020205020404" pitchFamily="49" charset="0"/>
                <a:cs typeface="Courier New" panose="02070309020205020404" pitchFamily="49" charset="0"/>
              </a:rPr>
              <a:t>, humidity, pressure);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other </a:t>
            </a:r>
            <a:r>
              <a:rPr lang="en-US" sz="1400" dirty="0" err="1">
                <a:latin typeface="Courier New" panose="02070309020205020404" pitchFamily="49" charset="0"/>
                <a:cs typeface="Courier New" panose="02070309020205020404" pitchFamily="49" charset="0"/>
              </a:rPr>
              <a:t>WeatherData</a:t>
            </a:r>
            <a:r>
              <a:rPr lang="en-US" sz="1400" dirty="0">
                <a:latin typeface="Courier New" panose="02070309020205020404" pitchFamily="49" charset="0"/>
                <a:cs typeface="Courier New" panose="02070309020205020404" pitchFamily="49" charset="0"/>
              </a:rPr>
              <a:t> methods here</a:t>
            </a:r>
          </a:p>
          <a:p>
            <a:r>
              <a:rPr lang="en-US" sz="1400" dirty="0">
                <a:latin typeface="Courier New" panose="02070309020205020404" pitchFamily="49" charset="0"/>
                <a:cs typeface="Courier New" panose="02070309020205020404" pitchFamily="49" charset="0"/>
              </a:rPr>
              <a:t>}</a:t>
            </a: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254" y="1628800"/>
            <a:ext cx="2279210" cy="1512168"/>
          </a:xfrm>
          <a:prstGeom prst="rect">
            <a:avLst/>
          </a:prstGeom>
        </p:spPr>
      </p:pic>
      <p:sp>
        <p:nvSpPr>
          <p:cNvPr id="8" name="CasellaDiTesto 7"/>
          <p:cNvSpPr txBox="1"/>
          <p:nvPr/>
        </p:nvSpPr>
        <p:spPr>
          <a:xfrm>
            <a:off x="1331640" y="2340169"/>
            <a:ext cx="4478983" cy="584775"/>
          </a:xfrm>
          <a:prstGeom prst="rect">
            <a:avLst/>
          </a:prstGeom>
          <a:noFill/>
        </p:spPr>
        <p:txBody>
          <a:bodyPr wrap="none" rtlCol="0">
            <a:spAutoFit/>
          </a:bodyPr>
          <a:lstStyle/>
          <a:p>
            <a:r>
              <a:rPr lang="en-US" sz="1600" dirty="0">
                <a:latin typeface="+mj-lt"/>
                <a:cs typeface="Courier New" panose="02070309020205020404" pitchFamily="49" charset="0"/>
              </a:rPr>
              <a:t> The </a:t>
            </a:r>
            <a:r>
              <a:rPr lang="en-US" sz="1600" dirty="0" err="1">
                <a:latin typeface="+mj-lt"/>
                <a:cs typeface="Courier New" panose="02070309020205020404" pitchFamily="49" charset="0"/>
              </a:rPr>
              <a:t>measurementsChanged</a:t>
            </a:r>
            <a:r>
              <a:rPr lang="en-US" sz="1600" dirty="0">
                <a:latin typeface="+mj-lt"/>
                <a:cs typeface="Courier New" panose="02070309020205020404" pitchFamily="49" charset="0"/>
              </a:rPr>
              <a:t>() method is called any </a:t>
            </a:r>
          </a:p>
          <a:p>
            <a:r>
              <a:rPr lang="en-US" sz="1600" dirty="0">
                <a:latin typeface="+mj-lt"/>
                <a:cs typeface="Courier New" panose="02070309020205020404" pitchFamily="49" charset="0"/>
              </a:rPr>
              <a:t>time new weather measurement data is available</a:t>
            </a:r>
            <a:endParaRPr lang="en-US" sz="1600" dirty="0">
              <a:latin typeface="+mj-lt"/>
            </a:endParaRPr>
          </a:p>
        </p:txBody>
      </p:sp>
      <p:cxnSp>
        <p:nvCxnSpPr>
          <p:cNvPr id="10" name="Connettore 2 9"/>
          <p:cNvCxnSpPr>
            <a:stCxn id="8" idx="3"/>
          </p:cNvCxnSpPr>
          <p:nvPr/>
        </p:nvCxnSpPr>
        <p:spPr>
          <a:xfrm>
            <a:off x="5810623" y="2632557"/>
            <a:ext cx="65863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5580112" y="3356992"/>
            <a:ext cx="2736304" cy="1077218"/>
          </a:xfrm>
          <a:prstGeom prst="rect">
            <a:avLst/>
          </a:prstGeom>
        </p:spPr>
        <p:txBody>
          <a:bodyPr wrap="square">
            <a:spAutoFit/>
          </a:bodyPr>
          <a:lstStyle/>
          <a:p>
            <a:r>
              <a:rPr lang="en-US" sz="1600" dirty="0"/>
              <a:t>We need to </a:t>
            </a:r>
            <a:r>
              <a:rPr lang="en-US" sz="1600" dirty="0" smtClean="0"/>
              <a:t>implement three </a:t>
            </a:r>
            <a:r>
              <a:rPr lang="en-US" sz="1600" dirty="0"/>
              <a:t>display elements that </a:t>
            </a:r>
            <a:r>
              <a:rPr lang="en-US" sz="1600" dirty="0" smtClean="0"/>
              <a:t>use </a:t>
            </a:r>
            <a:r>
              <a:rPr lang="en-US" sz="1600" dirty="0"/>
              <a:t>the weather </a:t>
            </a:r>
            <a:r>
              <a:rPr lang="en-US" sz="1600" dirty="0" smtClean="0"/>
              <a:t>data, and make possible to add new displays</a:t>
            </a:r>
            <a:endParaRPr lang="en-US" sz="1600" dirty="0"/>
          </a:p>
        </p:txBody>
      </p:sp>
      <p:cxnSp>
        <p:nvCxnSpPr>
          <p:cNvPr id="13" name="Connettore 2 12"/>
          <p:cNvCxnSpPr>
            <a:endCxn id="11" idx="0"/>
          </p:cNvCxnSpPr>
          <p:nvPr/>
        </p:nvCxnSpPr>
        <p:spPr>
          <a:xfrm>
            <a:off x="6948264" y="306896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a:off x="6457855" y="4731533"/>
            <a:ext cx="0" cy="785698"/>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9" name="Rettangolo 18"/>
          <p:cNvSpPr/>
          <p:nvPr/>
        </p:nvSpPr>
        <p:spPr>
          <a:xfrm>
            <a:off x="6471502" y="4451628"/>
            <a:ext cx="2506633" cy="1077218"/>
          </a:xfrm>
          <a:prstGeom prst="rect">
            <a:avLst/>
          </a:prstGeom>
        </p:spPr>
        <p:txBody>
          <a:bodyPr wrap="square">
            <a:spAutoFit/>
          </a:bodyPr>
          <a:lstStyle/>
          <a:p>
            <a:r>
              <a:rPr lang="en-US" sz="1600" b="1" dirty="0" smtClean="0">
                <a:solidFill>
                  <a:srgbClr val="FF0000"/>
                </a:solidFill>
              </a:rPr>
              <a:t>AREA OF CHANGE</a:t>
            </a:r>
          </a:p>
          <a:p>
            <a:endParaRPr lang="en-US" sz="1600" b="1" dirty="0">
              <a:solidFill>
                <a:srgbClr val="FF0000"/>
              </a:solidFill>
            </a:endParaRPr>
          </a:p>
          <a:p>
            <a:r>
              <a:rPr lang="en-US" sz="1600" b="1" dirty="0" smtClean="0">
                <a:solidFill>
                  <a:srgbClr val="FF0000"/>
                </a:solidFill>
              </a:rPr>
              <a:t>We need to encapsulate it!!!</a:t>
            </a:r>
            <a:endParaRPr lang="en-US" sz="1600" b="1" dirty="0">
              <a:solidFill>
                <a:srgbClr val="FF0000"/>
              </a:solidFill>
            </a:endParaRPr>
          </a:p>
        </p:txBody>
      </p:sp>
    </p:spTree>
    <p:extLst>
      <p:ext uri="{BB962C8B-B14F-4D97-AF65-F5344CB8AC3E}">
        <p14:creationId xmlns:p14="http://schemas.microsoft.com/office/powerpoint/2010/main" val="122828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publisher – subscriber mechanism </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smtClean="0"/>
              <a:t>Think about a news paper</a:t>
            </a:r>
          </a:p>
          <a:p>
            <a:pPr lvl="1"/>
            <a:r>
              <a:rPr lang="en-US" dirty="0" smtClean="0"/>
              <a:t>Newspapers are online and  publish articles</a:t>
            </a:r>
          </a:p>
          <a:p>
            <a:pPr lvl="1"/>
            <a:r>
              <a:rPr lang="en-US" dirty="0" smtClean="0"/>
              <a:t>You subscribe to a particular newspaper and when there is a new edition, it gets delivered to you</a:t>
            </a:r>
          </a:p>
          <a:p>
            <a:pPr lvl="1"/>
            <a:r>
              <a:rPr lang="en-US" dirty="0" smtClean="0"/>
              <a:t>You unsubscribe when you don't want papers anymore, and they stop to be delivered</a:t>
            </a:r>
          </a:p>
          <a:p>
            <a:pPr lvl="1"/>
            <a:r>
              <a:rPr lang="en-US" dirty="0" smtClean="0"/>
              <a:t>People can subscribe / unsubscribe dynamically </a:t>
            </a:r>
            <a:endParaRPr lang="en-US" dirty="0"/>
          </a:p>
        </p:txBody>
      </p:sp>
    </p:spTree>
    <p:extLst>
      <p:ext uri="{BB962C8B-B14F-4D97-AF65-F5344CB8AC3E}">
        <p14:creationId xmlns:p14="http://schemas.microsoft.com/office/powerpoint/2010/main" val="11952584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Publishers + Subscribers = Observer Pattern</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553616"/>
          </a:xfrm>
        </p:spPr>
        <p:txBody>
          <a:bodyPr/>
          <a:lstStyle/>
          <a:p>
            <a:r>
              <a:rPr lang="en-US" dirty="0" smtClean="0"/>
              <a:t>Actors: the SUBJECT provides the data to </a:t>
            </a:r>
            <a:r>
              <a:rPr lang="en-US" dirty="0"/>
              <a:t>the OBSERVERS.</a:t>
            </a:r>
          </a:p>
        </p:txBody>
      </p:sp>
      <p:sp>
        <p:nvSpPr>
          <p:cNvPr id="6" name="Ovale 5"/>
          <p:cNvSpPr/>
          <p:nvPr/>
        </p:nvSpPr>
        <p:spPr>
          <a:xfrm>
            <a:off x="3260779" y="3852664"/>
            <a:ext cx="86409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ttangolo 6"/>
          <p:cNvSpPr/>
          <p:nvPr/>
        </p:nvSpPr>
        <p:spPr>
          <a:xfrm>
            <a:off x="3174864" y="4788768"/>
            <a:ext cx="1035925" cy="369332"/>
          </a:xfrm>
          <a:prstGeom prst="rect">
            <a:avLst/>
          </a:prstGeom>
        </p:spPr>
        <p:txBody>
          <a:bodyPr wrap="none">
            <a:spAutoFit/>
          </a:bodyPr>
          <a:lstStyle/>
          <a:p>
            <a:r>
              <a:rPr lang="en-US" dirty="0"/>
              <a:t>SUBJECT </a:t>
            </a:r>
          </a:p>
        </p:txBody>
      </p:sp>
      <p:sp>
        <p:nvSpPr>
          <p:cNvPr id="8" name="Ovale 7"/>
          <p:cNvSpPr/>
          <p:nvPr/>
        </p:nvSpPr>
        <p:spPr>
          <a:xfrm>
            <a:off x="1823981" y="1723782"/>
            <a:ext cx="1080120" cy="86409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ttangolo 8"/>
          <p:cNvSpPr/>
          <p:nvPr/>
        </p:nvSpPr>
        <p:spPr>
          <a:xfrm>
            <a:off x="6308739" y="2465928"/>
            <a:ext cx="1287597" cy="369332"/>
          </a:xfrm>
          <a:prstGeom prst="rect">
            <a:avLst/>
          </a:prstGeom>
        </p:spPr>
        <p:txBody>
          <a:bodyPr wrap="none">
            <a:spAutoFit/>
          </a:bodyPr>
          <a:lstStyle/>
          <a:p>
            <a:r>
              <a:rPr lang="en-US" dirty="0" smtClean="0"/>
              <a:t>OBSERVER1</a:t>
            </a:r>
            <a:endParaRPr lang="en-US" dirty="0"/>
          </a:p>
        </p:txBody>
      </p:sp>
      <p:sp>
        <p:nvSpPr>
          <p:cNvPr id="10" name="Ovale 9"/>
          <p:cNvSpPr/>
          <p:nvPr/>
        </p:nvSpPr>
        <p:spPr>
          <a:xfrm>
            <a:off x="6553352" y="3852664"/>
            <a:ext cx="1080120" cy="8640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ttangolo 10"/>
          <p:cNvSpPr/>
          <p:nvPr/>
        </p:nvSpPr>
        <p:spPr>
          <a:xfrm>
            <a:off x="6444208" y="4779476"/>
            <a:ext cx="1287597" cy="369332"/>
          </a:xfrm>
          <a:prstGeom prst="rect">
            <a:avLst/>
          </a:prstGeom>
        </p:spPr>
        <p:txBody>
          <a:bodyPr wrap="none">
            <a:spAutoFit/>
          </a:bodyPr>
          <a:lstStyle/>
          <a:p>
            <a:r>
              <a:rPr lang="en-US" dirty="0" smtClean="0"/>
              <a:t>OBSERVER3</a:t>
            </a:r>
            <a:endParaRPr lang="en-US" dirty="0"/>
          </a:p>
        </p:txBody>
      </p:sp>
      <p:sp>
        <p:nvSpPr>
          <p:cNvPr id="12" name="Ovale 11"/>
          <p:cNvSpPr/>
          <p:nvPr/>
        </p:nvSpPr>
        <p:spPr>
          <a:xfrm>
            <a:off x="7542263" y="2517357"/>
            <a:ext cx="1080120" cy="8640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ttangolo 12"/>
          <p:cNvSpPr/>
          <p:nvPr/>
        </p:nvSpPr>
        <p:spPr>
          <a:xfrm>
            <a:off x="7470255" y="3430167"/>
            <a:ext cx="1287597" cy="369332"/>
          </a:xfrm>
          <a:prstGeom prst="rect">
            <a:avLst/>
          </a:prstGeom>
        </p:spPr>
        <p:txBody>
          <a:bodyPr wrap="none">
            <a:spAutoFit/>
          </a:bodyPr>
          <a:lstStyle/>
          <a:p>
            <a:r>
              <a:rPr lang="en-US" dirty="0" smtClean="0"/>
              <a:t>OBSERVER2</a:t>
            </a:r>
            <a:endParaRPr lang="en-US" dirty="0"/>
          </a:p>
        </p:txBody>
      </p:sp>
      <p:sp>
        <p:nvSpPr>
          <p:cNvPr id="14" name="Ovale 13"/>
          <p:cNvSpPr/>
          <p:nvPr/>
        </p:nvSpPr>
        <p:spPr>
          <a:xfrm>
            <a:off x="6380584" y="1619508"/>
            <a:ext cx="1080120" cy="8640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ttangolo 14"/>
          <p:cNvSpPr/>
          <p:nvPr/>
        </p:nvSpPr>
        <p:spPr>
          <a:xfrm>
            <a:off x="1517367" y="2599418"/>
            <a:ext cx="1693349" cy="369332"/>
          </a:xfrm>
          <a:prstGeom prst="rect">
            <a:avLst/>
          </a:prstGeom>
        </p:spPr>
        <p:txBody>
          <a:bodyPr wrap="none">
            <a:spAutoFit/>
          </a:bodyPr>
          <a:lstStyle/>
          <a:p>
            <a:r>
              <a:rPr lang="en-US" dirty="0" smtClean="0"/>
              <a:t>NOT_OBSERVER</a:t>
            </a:r>
            <a:endParaRPr lang="en-US" dirty="0"/>
          </a:p>
        </p:txBody>
      </p:sp>
      <p:sp>
        <p:nvSpPr>
          <p:cNvPr id="16" name="CasellaDiTesto 15"/>
          <p:cNvSpPr txBox="1"/>
          <p:nvPr/>
        </p:nvSpPr>
        <p:spPr>
          <a:xfrm>
            <a:off x="3130987" y="4100046"/>
            <a:ext cx="1083053"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t</a:t>
            </a:r>
            <a:r>
              <a:rPr lang="en-US" dirty="0" smtClean="0"/>
              <a:t>emp= 24</a:t>
            </a:r>
            <a:endParaRPr lang="en-US" dirty="0"/>
          </a:p>
        </p:txBody>
      </p:sp>
      <p:cxnSp>
        <p:nvCxnSpPr>
          <p:cNvPr id="18" name="Connettore 2 17"/>
          <p:cNvCxnSpPr>
            <a:stCxn id="6" idx="7"/>
            <a:endCxn id="14" idx="3"/>
          </p:cNvCxnSpPr>
          <p:nvPr/>
        </p:nvCxnSpPr>
        <p:spPr>
          <a:xfrm flipV="1">
            <a:off x="3998331" y="2357060"/>
            <a:ext cx="2540433" cy="1611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2 19"/>
          <p:cNvCxnSpPr>
            <a:stCxn id="6" idx="5"/>
            <a:endCxn id="10" idx="2"/>
          </p:cNvCxnSpPr>
          <p:nvPr/>
        </p:nvCxnSpPr>
        <p:spPr>
          <a:xfrm flipV="1">
            <a:off x="3998331" y="4284712"/>
            <a:ext cx="2555021" cy="2440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a:stCxn id="16" idx="3"/>
            <a:endCxn id="12" idx="2"/>
          </p:cNvCxnSpPr>
          <p:nvPr/>
        </p:nvCxnSpPr>
        <p:spPr>
          <a:xfrm flipV="1">
            <a:off x="4214040" y="2949405"/>
            <a:ext cx="3328223" cy="13353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CasellaDiTesto 22"/>
          <p:cNvSpPr txBox="1"/>
          <p:nvPr/>
        </p:nvSpPr>
        <p:spPr>
          <a:xfrm>
            <a:off x="4572000" y="2587878"/>
            <a:ext cx="1083053"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t</a:t>
            </a:r>
            <a:r>
              <a:rPr lang="en-US" dirty="0" smtClean="0"/>
              <a:t>emp= 24</a:t>
            </a:r>
            <a:endParaRPr lang="en-US" dirty="0"/>
          </a:p>
        </p:txBody>
      </p:sp>
      <p:sp>
        <p:nvSpPr>
          <p:cNvPr id="24" name="CasellaDiTesto 23"/>
          <p:cNvSpPr txBox="1"/>
          <p:nvPr/>
        </p:nvSpPr>
        <p:spPr>
          <a:xfrm>
            <a:off x="5144073" y="3247726"/>
            <a:ext cx="1083053"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t</a:t>
            </a:r>
            <a:r>
              <a:rPr lang="en-US" dirty="0" smtClean="0"/>
              <a:t>emp= 24</a:t>
            </a:r>
            <a:endParaRPr lang="en-US" dirty="0"/>
          </a:p>
        </p:txBody>
      </p:sp>
      <p:sp>
        <p:nvSpPr>
          <p:cNvPr id="25" name="CasellaDiTesto 24"/>
          <p:cNvSpPr txBox="1"/>
          <p:nvPr/>
        </p:nvSpPr>
        <p:spPr>
          <a:xfrm>
            <a:off x="5225686" y="4460086"/>
            <a:ext cx="1083053"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t</a:t>
            </a:r>
            <a:r>
              <a:rPr lang="en-US" dirty="0" smtClean="0"/>
              <a:t>emp= 24</a:t>
            </a:r>
            <a:endParaRPr lang="en-US" dirty="0"/>
          </a:p>
        </p:txBody>
      </p:sp>
      <p:sp>
        <p:nvSpPr>
          <p:cNvPr id="26" name="Rettangolo 25"/>
          <p:cNvSpPr/>
          <p:nvPr/>
        </p:nvSpPr>
        <p:spPr>
          <a:xfrm>
            <a:off x="827584" y="5157192"/>
            <a:ext cx="8210966" cy="369332"/>
          </a:xfrm>
          <a:prstGeom prst="rect">
            <a:avLst/>
          </a:prstGeom>
        </p:spPr>
        <p:txBody>
          <a:bodyPr wrap="none">
            <a:spAutoFit/>
          </a:bodyPr>
          <a:lstStyle/>
          <a:p>
            <a:r>
              <a:rPr lang="en-US" b="1" dirty="0" smtClean="0"/>
              <a:t>Actually, the mechanism to transfer the data can be based on pull/push architecture</a:t>
            </a:r>
            <a:endParaRPr lang="en-US" b="1" dirty="0"/>
          </a:p>
        </p:txBody>
      </p:sp>
      <p:sp>
        <p:nvSpPr>
          <p:cNvPr id="27" name="Rettangolo 26"/>
          <p:cNvSpPr/>
          <p:nvPr/>
        </p:nvSpPr>
        <p:spPr>
          <a:xfrm>
            <a:off x="3260779" y="5766359"/>
            <a:ext cx="5732637" cy="9233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1" dirty="0"/>
              <a:t>The Observer Pattern</a:t>
            </a:r>
            <a:r>
              <a:rPr lang="en-US" dirty="0"/>
              <a:t> defines a one-to-many dependency between objects so that when one object changes state, all of its dependents are notified and updated automatically.</a:t>
            </a:r>
          </a:p>
        </p:txBody>
      </p:sp>
    </p:spTree>
    <p:extLst>
      <p:ext uri="{BB962C8B-B14F-4D97-AF65-F5344CB8AC3E}">
        <p14:creationId xmlns:p14="http://schemas.microsoft.com/office/powerpoint/2010/main" val="105439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P spid="24" grpId="0" animBg="1"/>
      <p:bldP spid="25" grpId="0" animBg="1"/>
      <p:bldP spid="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o 6"/>
          <p:cNvGrpSpPr/>
          <p:nvPr/>
        </p:nvGrpSpPr>
        <p:grpSpPr>
          <a:xfrm>
            <a:off x="1763688" y="1371808"/>
            <a:ext cx="5881985" cy="3857392"/>
            <a:chOff x="1043608" y="1196752"/>
            <a:chExt cx="6943725" cy="4524375"/>
          </a:xfrm>
        </p:grpSpPr>
        <p:pic>
          <p:nvPicPr>
            <p:cNvPr id="2050" name="Picture 2" descr="http://java9s.com/wp-content/uploads/Observer%20pattern%20-%20Design.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196752"/>
              <a:ext cx="6943725" cy="4524375"/>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p:cNvSpPr/>
            <p:nvPr/>
          </p:nvSpPr>
          <p:spPr>
            <a:xfrm>
              <a:off x="1547664" y="1196752"/>
              <a:ext cx="6439669" cy="504056"/>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2" name="Titolo 1"/>
          <p:cNvSpPr>
            <a:spLocks noGrp="1"/>
          </p:cNvSpPr>
          <p:nvPr>
            <p:ph type="title"/>
          </p:nvPr>
        </p:nvSpPr>
        <p:spPr/>
        <p:txBody>
          <a:bodyPr/>
          <a:lstStyle/>
          <a:p>
            <a:r>
              <a:rPr lang="en-US" dirty="0" smtClean="0"/>
              <a:t>The Class Diagram</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9" name="Rettangolo 8"/>
          <p:cNvSpPr/>
          <p:nvPr/>
        </p:nvSpPr>
        <p:spPr>
          <a:xfrm>
            <a:off x="6536635" y="1337795"/>
            <a:ext cx="2607365"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1" dirty="0" smtClean="0"/>
              <a:t>update() </a:t>
            </a:r>
            <a:r>
              <a:rPr lang="en-US" dirty="0" smtClean="0"/>
              <a:t>is called when the subject’s state change</a:t>
            </a:r>
            <a:endParaRPr lang="en-US" dirty="0"/>
          </a:p>
        </p:txBody>
      </p:sp>
      <p:sp>
        <p:nvSpPr>
          <p:cNvPr id="8" name="Rettangolo 7"/>
          <p:cNvSpPr/>
          <p:nvPr/>
        </p:nvSpPr>
        <p:spPr>
          <a:xfrm>
            <a:off x="395536" y="5157192"/>
            <a:ext cx="5544616"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t>A concrete subject </a:t>
            </a:r>
            <a:r>
              <a:rPr lang="en-US" dirty="0" smtClean="0"/>
              <a:t>implements </a:t>
            </a:r>
            <a:r>
              <a:rPr lang="en-US" dirty="0"/>
              <a:t>the Subject </a:t>
            </a:r>
            <a:r>
              <a:rPr lang="en-US" dirty="0" smtClean="0"/>
              <a:t> interface</a:t>
            </a:r>
            <a:r>
              <a:rPr lang="en-US" dirty="0"/>
              <a:t>.  T</a:t>
            </a:r>
            <a:r>
              <a:rPr lang="en-US" dirty="0" smtClean="0"/>
              <a:t>he </a:t>
            </a:r>
            <a:r>
              <a:rPr lang="en-US" dirty="0"/>
              <a:t>concrete subject  </a:t>
            </a:r>
            <a:r>
              <a:rPr lang="en-US" dirty="0" smtClean="0"/>
              <a:t>implements </a:t>
            </a:r>
            <a:r>
              <a:rPr lang="en-US" dirty="0"/>
              <a:t>a </a:t>
            </a:r>
            <a:r>
              <a:rPr lang="en-US" dirty="0" err="1"/>
              <a:t>notifyObservers</a:t>
            </a:r>
            <a:r>
              <a:rPr lang="en-US" dirty="0"/>
              <a:t>() </a:t>
            </a:r>
            <a:r>
              <a:rPr lang="en-US" dirty="0" smtClean="0"/>
              <a:t>method to </a:t>
            </a:r>
            <a:r>
              <a:rPr lang="en-US" dirty="0"/>
              <a:t>update </a:t>
            </a:r>
            <a:r>
              <a:rPr lang="en-US" dirty="0" smtClean="0"/>
              <a:t>all </a:t>
            </a:r>
            <a:r>
              <a:rPr lang="en-US" dirty="0"/>
              <a:t>the current observers </a:t>
            </a:r>
            <a:r>
              <a:rPr lang="en-US" dirty="0" smtClean="0"/>
              <a:t> whenever </a:t>
            </a:r>
            <a:r>
              <a:rPr lang="en-US" dirty="0"/>
              <a:t>state </a:t>
            </a:r>
            <a:r>
              <a:rPr lang="en-US" dirty="0" smtClean="0"/>
              <a:t>changes</a:t>
            </a:r>
            <a:endParaRPr lang="en-US" dirty="0"/>
          </a:p>
        </p:txBody>
      </p:sp>
      <p:sp>
        <p:nvSpPr>
          <p:cNvPr id="10" name="Rettangolo 9"/>
          <p:cNvSpPr/>
          <p:nvPr/>
        </p:nvSpPr>
        <p:spPr>
          <a:xfrm>
            <a:off x="6156176" y="5085184"/>
            <a:ext cx="2915816" cy="175432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t>Concrete observers can be any class that implements the Observer interface.  Each observer </a:t>
            </a:r>
            <a:r>
              <a:rPr lang="en-US" dirty="0">
                <a:solidFill>
                  <a:schemeClr val="dk1"/>
                </a:solidFill>
              </a:rPr>
              <a:t>registers</a:t>
            </a:r>
            <a:r>
              <a:rPr lang="en-US" dirty="0"/>
              <a:t> with a concrete subject to receive updates.</a:t>
            </a:r>
          </a:p>
        </p:txBody>
      </p:sp>
      <p:sp>
        <p:nvSpPr>
          <p:cNvPr id="11" name="Rettangolo 10"/>
          <p:cNvSpPr/>
          <p:nvPr/>
        </p:nvSpPr>
        <p:spPr>
          <a:xfrm>
            <a:off x="886988" y="1660960"/>
            <a:ext cx="2607365"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smtClean="0"/>
              <a:t>This is the subject!</a:t>
            </a:r>
            <a:endParaRPr lang="en-US" dirty="0"/>
          </a:p>
        </p:txBody>
      </p:sp>
    </p:spTree>
    <p:extLst>
      <p:ext uri="{BB962C8B-B14F-4D97-AF65-F5344CB8AC3E}">
        <p14:creationId xmlns:p14="http://schemas.microsoft.com/office/powerpoint/2010/main" val="15217306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Loose Coupling</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92500" lnSpcReduction="10000"/>
          </a:bodyPr>
          <a:lstStyle/>
          <a:p>
            <a:r>
              <a:rPr lang="en-US" dirty="0">
                <a:solidFill>
                  <a:srgbClr val="FF0000"/>
                </a:solidFill>
              </a:rPr>
              <a:t>Design </a:t>
            </a:r>
            <a:r>
              <a:rPr lang="en-US" dirty="0" smtClean="0">
                <a:solidFill>
                  <a:srgbClr val="FF0000"/>
                </a:solidFill>
              </a:rPr>
              <a:t>Principle </a:t>
            </a:r>
            <a:br>
              <a:rPr lang="en-US" dirty="0" smtClean="0">
                <a:solidFill>
                  <a:srgbClr val="FF0000"/>
                </a:solidFill>
              </a:rPr>
            </a:br>
            <a:r>
              <a:rPr lang="en-US" dirty="0" smtClean="0">
                <a:solidFill>
                  <a:srgbClr val="FF0000"/>
                </a:solidFill>
              </a:rPr>
              <a:t>Strive </a:t>
            </a:r>
            <a:r>
              <a:rPr lang="en-US" dirty="0">
                <a:solidFill>
                  <a:srgbClr val="FF0000"/>
                </a:solidFill>
              </a:rPr>
              <a:t>for loosely coupled designs </a:t>
            </a:r>
            <a:r>
              <a:rPr lang="en-US" dirty="0" smtClean="0">
                <a:solidFill>
                  <a:srgbClr val="FF0000"/>
                </a:solidFill>
              </a:rPr>
              <a:t> between </a:t>
            </a:r>
            <a:r>
              <a:rPr lang="en-US" dirty="0">
                <a:solidFill>
                  <a:srgbClr val="FF0000"/>
                </a:solidFill>
              </a:rPr>
              <a:t>objects that interact</a:t>
            </a:r>
            <a:r>
              <a:rPr lang="en-US" dirty="0" smtClean="0">
                <a:solidFill>
                  <a:srgbClr val="FF0000"/>
                </a:solidFill>
              </a:rPr>
              <a:t>.</a:t>
            </a:r>
          </a:p>
          <a:p>
            <a:pPr marL="0" indent="0">
              <a:buNone/>
            </a:pPr>
            <a:r>
              <a:rPr lang="en-US" sz="1900" dirty="0" smtClean="0"/>
              <a:t>Loosely coupled designs allow us to build flexible OO systems that can handle change because they minimize the interdependency between objects</a:t>
            </a:r>
            <a:endParaRPr lang="en-US" sz="1900" dirty="0"/>
          </a:p>
          <a:p>
            <a:r>
              <a:rPr lang="en-US" dirty="0" smtClean="0"/>
              <a:t>The </a:t>
            </a:r>
            <a:r>
              <a:rPr lang="en-US" dirty="0"/>
              <a:t>Observer Pattern provides an object design where </a:t>
            </a:r>
            <a:r>
              <a:rPr lang="en-US" dirty="0" smtClean="0"/>
              <a:t>subjects </a:t>
            </a:r>
            <a:r>
              <a:rPr lang="en-US" dirty="0"/>
              <a:t>and observers are loosely coupled.</a:t>
            </a:r>
          </a:p>
          <a:p>
            <a:pPr lvl="1"/>
            <a:r>
              <a:rPr lang="en-US" dirty="0" smtClean="0"/>
              <a:t>The </a:t>
            </a:r>
            <a:r>
              <a:rPr lang="en-US" dirty="0"/>
              <a:t>only thing the subject knows about an observer is that it </a:t>
            </a:r>
            <a:r>
              <a:rPr lang="en-US" dirty="0" smtClean="0"/>
              <a:t> implements </a:t>
            </a:r>
            <a:r>
              <a:rPr lang="en-US" dirty="0"/>
              <a:t>a certain interface (the Observer interface</a:t>
            </a:r>
            <a:r>
              <a:rPr lang="en-US" dirty="0" smtClean="0"/>
              <a:t>).  </a:t>
            </a:r>
            <a:endParaRPr lang="en-US" dirty="0"/>
          </a:p>
          <a:p>
            <a:pPr lvl="1"/>
            <a:r>
              <a:rPr lang="en-US" dirty="0"/>
              <a:t>We can </a:t>
            </a:r>
            <a:r>
              <a:rPr lang="en-US" dirty="0" smtClean="0"/>
              <a:t>add, replace and remove new </a:t>
            </a:r>
            <a:r>
              <a:rPr lang="en-US" dirty="0"/>
              <a:t>observers at any time. </a:t>
            </a:r>
            <a:r>
              <a:rPr lang="en-US" dirty="0" smtClean="0"/>
              <a:t> </a:t>
            </a:r>
            <a:endParaRPr lang="en-US" dirty="0"/>
          </a:p>
          <a:p>
            <a:pPr lvl="1"/>
            <a:r>
              <a:rPr lang="en-US" dirty="0"/>
              <a:t>We never need to modify the subject to add new types of observers. </a:t>
            </a:r>
          </a:p>
          <a:p>
            <a:pPr lvl="1"/>
            <a:r>
              <a:rPr lang="en-US" dirty="0"/>
              <a:t>We can reuse subjects or observers independently of each other. </a:t>
            </a:r>
            <a:endParaRPr lang="en-US" dirty="0" smtClean="0"/>
          </a:p>
          <a:p>
            <a:pPr lvl="2"/>
            <a:r>
              <a:rPr lang="en-US" dirty="0" smtClean="0"/>
              <a:t>If </a:t>
            </a:r>
            <a:r>
              <a:rPr lang="en-US" dirty="0"/>
              <a:t>we </a:t>
            </a:r>
            <a:r>
              <a:rPr lang="en-US" dirty="0" smtClean="0"/>
              <a:t> have </a:t>
            </a:r>
            <a:r>
              <a:rPr lang="en-US" dirty="0"/>
              <a:t>another use </a:t>
            </a:r>
            <a:r>
              <a:rPr lang="en-US" dirty="0" smtClean="0"/>
              <a:t>for </a:t>
            </a:r>
            <a:r>
              <a:rPr lang="en-US" dirty="0"/>
              <a:t>a subject or an observer, we can easily reuse them because the </a:t>
            </a:r>
            <a:r>
              <a:rPr lang="en-US" dirty="0" smtClean="0"/>
              <a:t>two </a:t>
            </a:r>
            <a:r>
              <a:rPr lang="en-US" dirty="0"/>
              <a:t>aren’t tightly coupled.</a:t>
            </a:r>
          </a:p>
          <a:p>
            <a:pPr lvl="1"/>
            <a:r>
              <a:rPr lang="en-US" dirty="0"/>
              <a:t>Changes to either the subject or an observer will not affect the other.  </a:t>
            </a:r>
          </a:p>
        </p:txBody>
      </p:sp>
    </p:spTree>
    <p:extLst>
      <p:ext uri="{BB962C8B-B14F-4D97-AF65-F5344CB8AC3E}">
        <p14:creationId xmlns:p14="http://schemas.microsoft.com/office/powerpoint/2010/main" val="2792179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Implementing the Weather Station</a:t>
            </a:r>
          </a:p>
        </p:txBody>
      </p:sp>
      <p:sp>
        <p:nvSpPr>
          <p:cNvPr id="3" name="Segnaposto piè di pagina 2"/>
          <p:cNvSpPr>
            <a:spLocks noGrp="1"/>
          </p:cNvSpPr>
          <p:nvPr>
            <p:ph type="ftr" sz="quarter" idx="11"/>
          </p:nvPr>
        </p:nvSpPr>
        <p:spPr/>
        <p:txBody>
          <a:bodyPr/>
          <a:lstStyle/>
          <a:p>
            <a:pPr algn="l"/>
            <a:endParaRPr lang="it-IT" dirty="0"/>
          </a:p>
        </p:txBody>
      </p:sp>
      <p:pic>
        <p:nvPicPr>
          <p:cNvPr id="8" name="Immagin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196752"/>
            <a:ext cx="7020780" cy="1440160"/>
          </a:xfrm>
          <a:prstGeom prst="rect">
            <a:avLst/>
          </a:prstGeom>
        </p:spPr>
      </p:pic>
      <p:sp>
        <p:nvSpPr>
          <p:cNvPr id="9" name="Rettangolo 8"/>
          <p:cNvSpPr/>
          <p:nvPr/>
        </p:nvSpPr>
        <p:spPr>
          <a:xfrm>
            <a:off x="683568" y="2974300"/>
            <a:ext cx="7632848" cy="3046988"/>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interface Subject {</a:t>
            </a:r>
          </a:p>
          <a:p>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registerObserver</a:t>
            </a:r>
            <a:r>
              <a:rPr lang="en-US" sz="1600" dirty="0">
                <a:latin typeface="Courier New" panose="02070309020205020404" pitchFamily="49" charset="0"/>
                <a:cs typeface="Courier New" panose="02070309020205020404" pitchFamily="49" charset="0"/>
              </a:rPr>
              <a:t>(Observer o);</a:t>
            </a:r>
          </a:p>
          <a:p>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removeObserver</a:t>
            </a:r>
            <a:r>
              <a:rPr lang="en-US" sz="1600" dirty="0">
                <a:latin typeface="Courier New" panose="02070309020205020404" pitchFamily="49" charset="0"/>
                <a:cs typeface="Courier New" panose="02070309020205020404" pitchFamily="49" charset="0"/>
              </a:rPr>
              <a:t>(Observer o);</a:t>
            </a:r>
          </a:p>
          <a:p>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notifyObservers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public interface Observer {</a:t>
            </a:r>
          </a:p>
          <a:p>
            <a:r>
              <a:rPr lang="en-US" sz="1600" dirty="0">
                <a:latin typeface="Courier New" panose="02070309020205020404" pitchFamily="49" charset="0"/>
                <a:cs typeface="Courier New" panose="02070309020205020404" pitchFamily="49" charset="0"/>
              </a:rPr>
              <a:t>    public void update(float temp, float humidity, float pressure);</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public interface </a:t>
            </a:r>
            <a:r>
              <a:rPr lang="en-US" sz="1600" dirty="0" err="1" smtClean="0">
                <a:latin typeface="Courier New" panose="02070309020205020404" pitchFamily="49" charset="0"/>
                <a:cs typeface="Courier New" panose="02070309020205020404" pitchFamily="49" charset="0"/>
              </a:rPr>
              <a:t>DisplayElement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public void display();</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14220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Implementing the Weather </a:t>
            </a:r>
            <a:r>
              <a:rPr lang="en-US" dirty="0" smtClean="0"/>
              <a:t>Station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318723" y="1196752"/>
            <a:ext cx="4829341" cy="4031873"/>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public class </a:t>
            </a:r>
            <a:r>
              <a:rPr lang="en-US" sz="1200" dirty="0" err="1">
                <a:latin typeface="Courier New" panose="02070309020205020404" pitchFamily="49" charset="0"/>
                <a:cs typeface="Courier New" panose="02070309020205020404" pitchFamily="49" charset="0"/>
              </a:rPr>
              <a:t>WeatherData</a:t>
            </a:r>
            <a:r>
              <a:rPr lang="en-US" sz="1200" dirty="0">
                <a:latin typeface="Courier New" panose="02070309020205020404" pitchFamily="49" charset="0"/>
                <a:cs typeface="Courier New" panose="02070309020205020404" pitchFamily="49" charset="0"/>
              </a:rPr>
              <a:t> implements Subject {</a:t>
            </a:r>
          </a:p>
          <a:p>
            <a:r>
              <a:rPr lang="en-US" sz="1200" dirty="0">
                <a:latin typeface="Courier New" panose="02070309020205020404" pitchFamily="49" charset="0"/>
                <a:cs typeface="Courier New" panose="02070309020205020404" pitchFamily="49" charset="0"/>
              </a:rPr>
              <a:t>    private </a:t>
            </a:r>
            <a:r>
              <a:rPr lang="en-US" sz="1200" dirty="0" err="1">
                <a:latin typeface="Courier New" panose="02070309020205020404" pitchFamily="49" charset="0"/>
                <a:cs typeface="Courier New" panose="02070309020205020404" pitchFamily="49" charset="0"/>
              </a:rPr>
              <a:t>ArrayList</a:t>
            </a:r>
            <a:r>
              <a:rPr lang="en-US" sz="1200" dirty="0">
                <a:latin typeface="Courier New" panose="02070309020205020404" pitchFamily="49" charset="0"/>
                <a:cs typeface="Courier New" panose="02070309020205020404" pitchFamily="49" charset="0"/>
              </a:rPr>
              <a:t>&lt;Observer&gt; observers;</a:t>
            </a:r>
          </a:p>
          <a:p>
            <a:r>
              <a:rPr lang="en-US" sz="1200" dirty="0">
                <a:latin typeface="Courier New" panose="02070309020205020404" pitchFamily="49" charset="0"/>
                <a:cs typeface="Courier New" panose="02070309020205020404" pitchFamily="49" charset="0"/>
              </a:rPr>
              <a:t>    private float temperature;</a:t>
            </a:r>
          </a:p>
          <a:p>
            <a:r>
              <a:rPr lang="en-US" sz="1200" dirty="0">
                <a:latin typeface="Courier New" panose="02070309020205020404" pitchFamily="49" charset="0"/>
                <a:cs typeface="Courier New" panose="02070309020205020404" pitchFamily="49" charset="0"/>
              </a:rPr>
              <a:t>    private float humidity;</a:t>
            </a:r>
          </a:p>
          <a:p>
            <a:r>
              <a:rPr lang="en-US" sz="1200" dirty="0">
                <a:latin typeface="Courier New" panose="02070309020205020404" pitchFamily="49" charset="0"/>
                <a:cs typeface="Courier New" panose="02070309020205020404" pitchFamily="49" charset="0"/>
              </a:rPr>
              <a:t>    private float pressure;</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WeatherData</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observers = new </a:t>
            </a:r>
            <a:r>
              <a:rPr lang="en-US" sz="1200" dirty="0" err="1">
                <a:latin typeface="Courier New" panose="02070309020205020404" pitchFamily="49" charset="0"/>
                <a:cs typeface="Courier New" panose="02070309020205020404" pitchFamily="49" charset="0"/>
              </a:rPr>
              <a:t>ArrayList</a:t>
            </a:r>
            <a:r>
              <a:rPr lang="en-US" sz="1200" dirty="0">
                <a:latin typeface="Courier New" panose="02070309020205020404" pitchFamily="49" charset="0"/>
                <a:cs typeface="Courier New" panose="02070309020205020404" pitchFamily="49" charset="0"/>
              </a:rPr>
              <a:t>&lt;Observer&gt;();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public void </a:t>
            </a:r>
            <a:r>
              <a:rPr lang="en-US" sz="1200" dirty="0" err="1">
                <a:latin typeface="Courier New" panose="02070309020205020404" pitchFamily="49" charset="0"/>
                <a:cs typeface="Courier New" panose="02070309020205020404" pitchFamily="49" charset="0"/>
              </a:rPr>
              <a:t>registerObserver</a:t>
            </a:r>
            <a:r>
              <a:rPr lang="en-US" sz="1200" dirty="0">
                <a:latin typeface="Courier New" panose="02070309020205020404" pitchFamily="49" charset="0"/>
                <a:cs typeface="Courier New" panose="02070309020205020404" pitchFamily="49" charset="0"/>
              </a:rPr>
              <a:t>(Observer o)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observers.add</a:t>
            </a:r>
            <a:r>
              <a:rPr lang="en-US" sz="1200" dirty="0">
                <a:latin typeface="Courier New" panose="02070309020205020404" pitchFamily="49" charset="0"/>
                <a:cs typeface="Courier New" panose="02070309020205020404" pitchFamily="49" charset="0"/>
              </a:rPr>
              <a:t>(o);</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public void </a:t>
            </a:r>
            <a:r>
              <a:rPr lang="en-US" sz="1200" dirty="0" err="1">
                <a:latin typeface="Courier New" panose="02070309020205020404" pitchFamily="49" charset="0"/>
                <a:cs typeface="Courier New" panose="02070309020205020404" pitchFamily="49" charset="0"/>
              </a:rPr>
              <a:t>removeObserver</a:t>
            </a:r>
            <a:r>
              <a:rPr lang="en-US" sz="1200" dirty="0">
                <a:latin typeface="Courier New" panose="02070309020205020404" pitchFamily="49" charset="0"/>
                <a:cs typeface="Courier New" panose="02070309020205020404" pitchFamily="49" charset="0"/>
              </a:rPr>
              <a:t>(Observer o)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observers.indexOf</a:t>
            </a:r>
            <a:r>
              <a:rPr lang="en-US" sz="1200" dirty="0">
                <a:latin typeface="Courier New" panose="02070309020205020404" pitchFamily="49" charset="0"/>
                <a:cs typeface="Courier New" panose="02070309020205020404" pitchFamily="49" charset="0"/>
              </a:rPr>
              <a:t>(o);</a:t>
            </a:r>
          </a:p>
          <a:p>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&gt;= 0)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observers.remove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p:txBody>
      </p:sp>
      <p:sp>
        <p:nvSpPr>
          <p:cNvPr id="7" name="Rettangolo 6"/>
          <p:cNvSpPr/>
          <p:nvPr/>
        </p:nvSpPr>
        <p:spPr>
          <a:xfrm>
            <a:off x="4788024" y="1196788"/>
            <a:ext cx="4176464" cy="4339650"/>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 public void </a:t>
            </a:r>
            <a:r>
              <a:rPr lang="en-US" sz="1200" dirty="0" err="1">
                <a:latin typeface="Courier New" panose="02070309020205020404" pitchFamily="49" charset="0"/>
                <a:cs typeface="Courier New" panose="02070309020205020404" pitchFamily="49" charset="0"/>
              </a:rPr>
              <a:t>notifyObservers</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for (Observer </a:t>
            </a:r>
            <a:r>
              <a:rPr lang="en-US" sz="1200" dirty="0" err="1">
                <a:latin typeface="Courier New" panose="02070309020205020404" pitchFamily="49" charset="0"/>
                <a:cs typeface="Courier New" panose="02070309020205020404" pitchFamily="49" charset="0"/>
              </a:rPr>
              <a:t>observer</a:t>
            </a:r>
            <a:r>
              <a:rPr lang="en-US" sz="1200" dirty="0">
                <a:latin typeface="Courier New" panose="02070309020205020404" pitchFamily="49" charset="0"/>
                <a:cs typeface="Courier New" panose="02070309020205020404" pitchFamily="49" charset="0"/>
              </a:rPr>
              <a:t> : observers)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observer.update</a:t>
            </a:r>
            <a:r>
              <a:rPr lang="en-US" sz="1200" dirty="0">
                <a:latin typeface="Courier New" panose="02070309020205020404" pitchFamily="49" charset="0"/>
                <a:cs typeface="Courier New" panose="02070309020205020404" pitchFamily="49" charset="0"/>
              </a:rPr>
              <a:t>(temperature, humidity, pressure);</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public void </a:t>
            </a:r>
            <a:r>
              <a:rPr lang="en-US" sz="1200" dirty="0" err="1">
                <a:latin typeface="Courier New" panose="02070309020205020404" pitchFamily="49" charset="0"/>
                <a:cs typeface="Courier New" panose="02070309020205020404" pitchFamily="49" charset="0"/>
              </a:rPr>
              <a:t>measurementsChanged</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notifyObservers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public void </a:t>
            </a:r>
            <a:r>
              <a:rPr lang="en-US" sz="1200" dirty="0" err="1">
                <a:latin typeface="Courier New" panose="02070309020205020404" pitchFamily="49" charset="0"/>
                <a:cs typeface="Courier New" panose="02070309020205020404" pitchFamily="49" charset="0"/>
              </a:rPr>
              <a:t>setMeasurements</a:t>
            </a:r>
            <a:r>
              <a:rPr lang="en-US" sz="1200" dirty="0">
                <a:latin typeface="Courier New" panose="02070309020205020404" pitchFamily="49" charset="0"/>
                <a:cs typeface="Courier New" panose="02070309020205020404" pitchFamily="49" charset="0"/>
              </a:rPr>
              <a:t>(float temperature, float humidity, float pressure)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this.temperature</a:t>
            </a:r>
            <a:r>
              <a:rPr lang="en-US" sz="1200" dirty="0">
                <a:latin typeface="Courier New" panose="02070309020205020404" pitchFamily="49" charset="0"/>
                <a:cs typeface="Courier New" panose="02070309020205020404" pitchFamily="49" charset="0"/>
              </a:rPr>
              <a:t> = temperature;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this.humidity</a:t>
            </a:r>
            <a:r>
              <a:rPr lang="en-US" sz="1200" dirty="0">
                <a:latin typeface="Courier New" panose="02070309020205020404" pitchFamily="49" charset="0"/>
                <a:cs typeface="Courier New" panose="02070309020205020404" pitchFamily="49" charset="0"/>
              </a:rPr>
              <a:t> = humidity;</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this.pressure</a:t>
            </a:r>
            <a:r>
              <a:rPr lang="en-US" sz="1200" dirty="0">
                <a:latin typeface="Courier New" panose="02070309020205020404" pitchFamily="49" charset="0"/>
                <a:cs typeface="Courier New" panose="02070309020205020404" pitchFamily="49" charset="0"/>
              </a:rPr>
              <a:t> = pressure;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measurementsChanged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 other </a:t>
            </a:r>
            <a:r>
              <a:rPr lang="en-US" sz="1200" dirty="0" err="1">
                <a:latin typeface="Courier New" panose="02070309020205020404" pitchFamily="49" charset="0"/>
                <a:cs typeface="Courier New" panose="02070309020205020404" pitchFamily="49" charset="0"/>
              </a:rPr>
              <a:t>WeatherData</a:t>
            </a:r>
            <a:r>
              <a:rPr lang="en-US" sz="1200" dirty="0">
                <a:latin typeface="Courier New" panose="02070309020205020404" pitchFamily="49" charset="0"/>
                <a:cs typeface="Courier New" panose="02070309020205020404" pitchFamily="49" charset="0"/>
              </a:rPr>
              <a:t> methods here</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56769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history of the </a:t>
            </a:r>
            <a:r>
              <a:rPr lang="en-US" dirty="0"/>
              <a:t>Design </a:t>
            </a:r>
            <a:r>
              <a:rPr lang="en-US" dirty="0" smtClean="0"/>
              <a:t>Pattern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5184576" cy="4937760"/>
          </a:xfrm>
        </p:spPr>
        <p:txBody>
          <a:bodyPr>
            <a:normAutofit fontScale="92500" lnSpcReduction="20000"/>
          </a:bodyPr>
          <a:lstStyle/>
          <a:p>
            <a:r>
              <a:rPr lang="it-IT" sz="2100" dirty="0" smtClean="0"/>
              <a:t>The work </a:t>
            </a:r>
            <a:r>
              <a:rPr lang="it-IT" sz="2100" dirty="0" err="1" smtClean="0"/>
              <a:t>published</a:t>
            </a:r>
            <a:r>
              <a:rPr lang="it-IT" sz="2100" dirty="0" smtClean="0"/>
              <a:t> by the </a:t>
            </a:r>
            <a:r>
              <a:rPr lang="it-IT" sz="2100" dirty="0" err="1" smtClean="0"/>
              <a:t>architect</a:t>
            </a:r>
            <a:r>
              <a:rPr lang="it-IT" sz="2100" dirty="0" smtClean="0"/>
              <a:t> </a:t>
            </a:r>
            <a:r>
              <a:rPr lang="it-IT" sz="2100" b="1" dirty="0" smtClean="0"/>
              <a:t>Christopher Alexander </a:t>
            </a:r>
            <a:r>
              <a:rPr lang="it-IT" dirty="0" err="1" smtClean="0"/>
              <a:t>introduced</a:t>
            </a:r>
            <a:r>
              <a:rPr lang="it-IT" dirty="0" smtClean="0"/>
              <a:t> the </a:t>
            </a:r>
            <a:r>
              <a:rPr lang="it-IT" dirty="0" err="1" smtClean="0"/>
              <a:t>term</a:t>
            </a:r>
            <a:r>
              <a:rPr lang="it-IT" dirty="0" smtClean="0"/>
              <a:t> “pattern</a:t>
            </a:r>
            <a:r>
              <a:rPr lang="it-IT" dirty="0"/>
              <a:t>” </a:t>
            </a:r>
            <a:r>
              <a:rPr lang="it-IT" dirty="0" smtClean="0"/>
              <a:t>in </a:t>
            </a:r>
            <a:r>
              <a:rPr lang="it-IT" dirty="0"/>
              <a:t>1977</a:t>
            </a:r>
          </a:p>
          <a:p>
            <a:r>
              <a:rPr lang="it-IT" sz="2100" b="1" dirty="0"/>
              <a:t>Erich Gamma</a:t>
            </a:r>
            <a:r>
              <a:rPr lang="it-IT" sz="2100" dirty="0"/>
              <a:t>, </a:t>
            </a:r>
            <a:r>
              <a:rPr lang="it-IT" sz="2100" dirty="0" err="1" smtClean="0"/>
              <a:t>Ph.D</a:t>
            </a:r>
            <a:r>
              <a:rPr lang="it-IT" sz="2100" dirty="0" smtClean="0"/>
              <a:t>. </a:t>
            </a:r>
            <a:r>
              <a:rPr lang="it-IT" sz="2100" dirty="0" err="1" smtClean="0"/>
              <a:t>Thesis</a:t>
            </a:r>
            <a:r>
              <a:rPr lang="it-IT" sz="2100" dirty="0" smtClean="0"/>
              <a:t>, </a:t>
            </a:r>
            <a:r>
              <a:rPr lang="it-IT" sz="2100" dirty="0"/>
              <a:t>1991</a:t>
            </a:r>
          </a:p>
          <a:p>
            <a:r>
              <a:rPr lang="it-IT" sz="2100" dirty="0"/>
              <a:t>James </a:t>
            </a:r>
            <a:r>
              <a:rPr lang="it-IT" sz="2100" dirty="0" err="1"/>
              <a:t>Coplien</a:t>
            </a:r>
            <a:r>
              <a:rPr lang="it-IT" sz="2100" dirty="0"/>
              <a:t>, Advanced C++ </a:t>
            </a:r>
            <a:r>
              <a:rPr lang="it-IT" sz="2100" dirty="0" err="1"/>
              <a:t>Idioms</a:t>
            </a:r>
            <a:r>
              <a:rPr lang="it-IT" sz="2100" dirty="0"/>
              <a:t>, 1989</a:t>
            </a:r>
          </a:p>
          <a:p>
            <a:r>
              <a:rPr lang="it-IT" sz="2100" dirty="0"/>
              <a:t>Gamma, </a:t>
            </a:r>
            <a:r>
              <a:rPr lang="it-IT" sz="2100" dirty="0" err="1"/>
              <a:t>Helm</a:t>
            </a:r>
            <a:r>
              <a:rPr lang="it-IT" sz="2100" dirty="0"/>
              <a:t>, Johnson, </a:t>
            </a:r>
            <a:r>
              <a:rPr lang="it-IT" sz="2100" dirty="0" err="1"/>
              <a:t>Vlissides</a:t>
            </a:r>
            <a:r>
              <a:rPr lang="it-IT" sz="2100" dirty="0"/>
              <a:t> </a:t>
            </a:r>
            <a:r>
              <a:rPr lang="it-IT" sz="2100" b="1" dirty="0" smtClean="0"/>
              <a:t>Gang </a:t>
            </a:r>
            <a:r>
              <a:rPr lang="it-IT" sz="2100" b="1" dirty="0"/>
              <a:t>of </a:t>
            </a:r>
            <a:r>
              <a:rPr lang="it-IT" sz="2100" b="1" dirty="0" err="1"/>
              <a:t>Four</a:t>
            </a:r>
            <a:r>
              <a:rPr lang="it-IT" sz="2100" b="1" dirty="0"/>
              <a:t> - </a:t>
            </a:r>
            <a:r>
              <a:rPr lang="it-IT" sz="2100" b="1" dirty="0" err="1" smtClean="0"/>
              <a:t>GoF</a:t>
            </a:r>
            <a:r>
              <a:rPr lang="it-IT" sz="2100" dirty="0" smtClean="0"/>
              <a:t>,</a:t>
            </a:r>
            <a:r>
              <a:rPr lang="it-IT" sz="2100" dirty="0"/>
              <a:t/>
            </a:r>
            <a:br>
              <a:rPr lang="it-IT" sz="2100" dirty="0"/>
            </a:br>
            <a:r>
              <a:rPr lang="it-IT" sz="2100" dirty="0"/>
              <a:t>Design </a:t>
            </a:r>
            <a:r>
              <a:rPr lang="it-IT" sz="2100" dirty="0" err="1"/>
              <a:t>Patterns</a:t>
            </a:r>
            <a:r>
              <a:rPr lang="it-IT" sz="2100" dirty="0"/>
              <a:t>: </a:t>
            </a:r>
            <a:r>
              <a:rPr lang="it-IT" sz="2100" dirty="0" err="1"/>
              <a:t>Elements</a:t>
            </a:r>
            <a:r>
              <a:rPr lang="it-IT" sz="2100" dirty="0"/>
              <a:t> of </a:t>
            </a:r>
            <a:r>
              <a:rPr lang="it-IT" sz="2100" dirty="0" err="1"/>
              <a:t>Reusable</a:t>
            </a:r>
            <a:r>
              <a:rPr lang="it-IT" sz="2100" dirty="0"/>
              <a:t> Object-</a:t>
            </a:r>
            <a:r>
              <a:rPr lang="it-IT" sz="2100" dirty="0" err="1"/>
              <a:t>Oriented</a:t>
            </a:r>
            <a:r>
              <a:rPr lang="it-IT" sz="2100" dirty="0"/>
              <a:t> Software, 1991</a:t>
            </a:r>
          </a:p>
          <a:p>
            <a:r>
              <a:rPr lang="it-IT" sz="2100" dirty="0" err="1"/>
              <a:t>Buschmann</a:t>
            </a:r>
            <a:r>
              <a:rPr lang="it-IT" sz="2100" dirty="0"/>
              <a:t>, </a:t>
            </a:r>
            <a:r>
              <a:rPr lang="it-IT" sz="2100" dirty="0" err="1"/>
              <a:t>Meunier</a:t>
            </a:r>
            <a:r>
              <a:rPr lang="it-IT" sz="2100" dirty="0"/>
              <a:t>, </a:t>
            </a:r>
            <a:r>
              <a:rPr lang="it-IT" sz="2100" dirty="0" err="1"/>
              <a:t>Rohnert</a:t>
            </a:r>
            <a:r>
              <a:rPr lang="it-IT" sz="2100" dirty="0"/>
              <a:t>, </a:t>
            </a:r>
            <a:r>
              <a:rPr lang="it-IT" sz="2100" dirty="0" err="1"/>
              <a:t>Sommerland</a:t>
            </a:r>
            <a:r>
              <a:rPr lang="it-IT" sz="2100" dirty="0"/>
              <a:t>, </a:t>
            </a:r>
            <a:r>
              <a:rPr lang="it-IT" sz="2100" dirty="0" err="1"/>
              <a:t>Stal</a:t>
            </a:r>
            <a:r>
              <a:rPr lang="it-IT" sz="2100" dirty="0"/>
              <a:t>, Pattern-</a:t>
            </a:r>
            <a:r>
              <a:rPr lang="it-IT" sz="2100" dirty="0" err="1"/>
              <a:t>Oriented</a:t>
            </a:r>
            <a:r>
              <a:rPr lang="it-IT" sz="2100" dirty="0"/>
              <a:t> Software Architecture: A System of </a:t>
            </a:r>
            <a:r>
              <a:rPr lang="it-IT" sz="2100" dirty="0" err="1"/>
              <a:t>Patterns</a:t>
            </a:r>
            <a:r>
              <a:rPr lang="it-IT" sz="2100" dirty="0"/>
              <a:t>, 1996</a:t>
            </a:r>
          </a:p>
          <a:p>
            <a:r>
              <a:rPr lang="it-IT" sz="2100" dirty="0"/>
              <a:t>Conferenze </a:t>
            </a:r>
            <a:r>
              <a:rPr lang="it-IT" sz="2100" dirty="0" err="1"/>
              <a:t>PLoP</a:t>
            </a:r>
            <a:r>
              <a:rPr lang="it-IT" sz="2100" dirty="0"/>
              <a:t>, </a:t>
            </a:r>
            <a:r>
              <a:rPr lang="it-IT" sz="2100" dirty="0" err="1" smtClean="0"/>
              <a:t>started</a:t>
            </a:r>
            <a:r>
              <a:rPr lang="it-IT" sz="2100" dirty="0" smtClean="0"/>
              <a:t> in 1994</a:t>
            </a:r>
            <a:endParaRPr lang="it-IT" sz="2100" dirty="0"/>
          </a:p>
          <a:p>
            <a:endParaRPr lang="en-US" dirty="0"/>
          </a:p>
        </p:txBody>
      </p:sp>
      <p:pic>
        <p:nvPicPr>
          <p:cNvPr id="1026" name="Picture 2" descr="Image result for gof book">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054" y="1412776"/>
            <a:ext cx="360045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62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Implementing the Weather Station </a:t>
            </a:r>
            <a:r>
              <a:rPr lang="en-US" dirty="0" smtClean="0"/>
              <a:t>(3)</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395536" y="1196752"/>
            <a:ext cx="8280920" cy="4616648"/>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Display1 </a:t>
            </a:r>
            <a:r>
              <a:rPr lang="en-US" sz="1400" dirty="0">
                <a:latin typeface="Courier New" panose="02070309020205020404" pitchFamily="49" charset="0"/>
                <a:cs typeface="Courier New" panose="02070309020205020404" pitchFamily="49" charset="0"/>
              </a:rPr>
              <a:t>implements Observer, </a:t>
            </a:r>
            <a:r>
              <a:rPr lang="en-US" sz="1400" dirty="0" err="1">
                <a:latin typeface="Courier New" panose="02070309020205020404" pitchFamily="49" charset="0"/>
                <a:cs typeface="Courier New" panose="02070309020205020404" pitchFamily="49" charset="0"/>
              </a:rPr>
              <a:t>DisplayElement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private float temperature;</a:t>
            </a:r>
          </a:p>
          <a:p>
            <a:r>
              <a:rPr lang="en-US" sz="1400" dirty="0">
                <a:latin typeface="Courier New" panose="02070309020205020404" pitchFamily="49" charset="0"/>
                <a:cs typeface="Courier New" panose="02070309020205020404" pitchFamily="49" charset="0"/>
              </a:rPr>
              <a:t>    private float humidity;</a:t>
            </a:r>
          </a:p>
          <a:p>
            <a:r>
              <a:rPr lang="en-US" sz="1400" dirty="0">
                <a:latin typeface="Courier New" panose="02070309020205020404" pitchFamily="49" charset="0"/>
                <a:cs typeface="Courier New" panose="02070309020205020404" pitchFamily="49" charset="0"/>
              </a:rPr>
              <a:t>    private Subject </a:t>
            </a:r>
            <a:r>
              <a:rPr lang="en-US" sz="1400" dirty="0" err="1">
                <a:latin typeface="Courier New" panose="02070309020205020404" pitchFamily="49" charset="0"/>
                <a:cs typeface="Courier New" panose="02070309020205020404" pitchFamily="49" charset="0"/>
              </a:rPr>
              <a:t>weatherData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smtClean="0">
                <a:latin typeface="Courier New" panose="02070309020205020404" pitchFamily="49" charset="0"/>
                <a:cs typeface="Courier New" panose="02070309020205020404" pitchFamily="49" charset="0"/>
              </a:rPr>
              <a:t>Display1(Subject </a:t>
            </a:r>
            <a:r>
              <a:rPr lang="en-US" sz="1400" dirty="0" err="1">
                <a:latin typeface="Courier New" panose="02070309020205020404" pitchFamily="49" charset="0"/>
                <a:cs typeface="Courier New" panose="02070309020205020404" pitchFamily="49" charset="0"/>
              </a:rPr>
              <a:t>weatherData</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this.weatherData</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weatherData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weatherData.registerObserver</a:t>
            </a:r>
            <a:r>
              <a:rPr lang="en-US" sz="1400" dirty="0">
                <a:latin typeface="Courier New" panose="02070309020205020404" pitchFamily="49" charset="0"/>
                <a:cs typeface="Courier New" panose="02070309020205020404" pitchFamily="49" charset="0"/>
              </a:rPr>
              <a:t>(this);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public void update(float temperature, float humidity, float pressure) {</a:t>
            </a:r>
          </a:p>
          <a:p>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this.temperature</a:t>
            </a:r>
            <a:r>
              <a:rPr lang="en-US" sz="1400" dirty="0">
                <a:latin typeface="Courier New" panose="02070309020205020404" pitchFamily="49" charset="0"/>
                <a:cs typeface="Courier New" panose="02070309020205020404" pitchFamily="49" charset="0"/>
              </a:rPr>
              <a:t> = temperature;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this.humidity</a:t>
            </a:r>
            <a:r>
              <a:rPr lang="en-US" sz="1400" dirty="0">
                <a:latin typeface="Courier New" panose="02070309020205020404" pitchFamily="49" charset="0"/>
                <a:cs typeface="Courier New" panose="02070309020205020404" pitchFamily="49" charset="0"/>
              </a:rPr>
              <a:t> = humidity;</a:t>
            </a:r>
          </a:p>
          <a:p>
            <a:r>
              <a:rPr lang="en-US" sz="1400" dirty="0">
                <a:latin typeface="Courier New" panose="02070309020205020404" pitchFamily="49" charset="0"/>
                <a:cs typeface="Courier New" panose="02070309020205020404" pitchFamily="49" charset="0"/>
              </a:rPr>
              <a:t>        display();</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display()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("Current conditions: " + temperature </a:t>
            </a:r>
          </a:p>
          <a:p>
            <a:r>
              <a:rPr lang="en-US" sz="1400" dirty="0">
                <a:latin typeface="Courier New" panose="02070309020205020404" pitchFamily="49" charset="0"/>
                <a:cs typeface="Courier New" panose="02070309020205020404" pitchFamily="49" charset="0"/>
              </a:rPr>
              <a:t>            + "F degrees and " + humidity + "% humidity");</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24388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Implementing the Weather </a:t>
            </a:r>
            <a:r>
              <a:rPr lang="en-US" dirty="0" smtClean="0"/>
              <a:t>Station (4)</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700808"/>
            <a:ext cx="8208912" cy="3046988"/>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WeatherStation</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WeatherData</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weatherData</a:t>
            </a:r>
            <a:r>
              <a:rPr lang="en-US" sz="1600" dirty="0">
                <a:latin typeface="Courier New" panose="02070309020205020404" pitchFamily="49" charset="0"/>
                <a:cs typeface="Courier New" panose="02070309020205020404" pitchFamily="49" charset="0"/>
              </a:rPr>
              <a:t> = new </a:t>
            </a:r>
            <a:r>
              <a:rPr lang="en-US" sz="1600" dirty="0" err="1">
                <a:latin typeface="Courier New" panose="02070309020205020404" pitchFamily="49" charset="0"/>
                <a:cs typeface="Courier New" panose="02070309020205020404" pitchFamily="49" charset="0"/>
              </a:rPr>
              <a:t>WeatherData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Display1 </a:t>
            </a:r>
            <a:r>
              <a:rPr lang="en-US" sz="1600" dirty="0" err="1">
                <a:latin typeface="Courier New" panose="02070309020205020404" pitchFamily="49" charset="0"/>
                <a:cs typeface="Courier New" panose="02070309020205020404" pitchFamily="49" charset="0"/>
              </a:rPr>
              <a:t>currentDisplay</a:t>
            </a: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new Display1(</a:t>
            </a:r>
            <a:r>
              <a:rPr lang="en-US" sz="1600" dirty="0" err="1" smtClean="0">
                <a:latin typeface="Courier New" panose="02070309020205020404" pitchFamily="49" charset="0"/>
                <a:cs typeface="Courier New" panose="02070309020205020404" pitchFamily="49" charset="0"/>
              </a:rPr>
              <a:t>weatherData</a:t>
            </a:r>
            <a:r>
              <a:rPr lang="en-US" sz="1600" dirty="0">
                <a:latin typeface="Courier New" panose="02070309020205020404" pitchFamily="49" charset="0"/>
                <a:cs typeface="Courier New" panose="02070309020205020404" pitchFamily="49" charset="0"/>
              </a:rPr>
              <a:t>);</a:t>
            </a:r>
          </a:p>
          <a:p>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endParaRPr lang="en-U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weatherData.setMeasurements</a:t>
            </a:r>
            <a:r>
              <a:rPr lang="en-US" sz="1600" dirty="0" smtClean="0">
                <a:latin typeface="Courier New" panose="02070309020205020404" pitchFamily="49" charset="0"/>
                <a:cs typeface="Courier New" panose="02070309020205020404" pitchFamily="49" charset="0"/>
              </a:rPr>
              <a:t>(80</a:t>
            </a:r>
            <a:r>
              <a:rPr lang="en-US" sz="1600" dirty="0">
                <a:latin typeface="Courier New" panose="02070309020205020404" pitchFamily="49" charset="0"/>
                <a:cs typeface="Courier New" panose="02070309020205020404" pitchFamily="49" charset="0"/>
              </a:rPr>
              <a:t>, 65, 30.4f);</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weatherData.setMeasurements</a:t>
            </a:r>
            <a:r>
              <a:rPr lang="en-US" sz="1600" dirty="0">
                <a:latin typeface="Courier New" panose="02070309020205020404" pitchFamily="49" charset="0"/>
                <a:cs typeface="Courier New" panose="02070309020205020404" pitchFamily="49" charset="0"/>
              </a:rPr>
              <a:t>(82, 70, 29.2f);</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weatherData.setMeasurements</a:t>
            </a:r>
            <a:r>
              <a:rPr lang="en-US" sz="1600" dirty="0">
                <a:latin typeface="Courier New" panose="02070309020205020404" pitchFamily="49" charset="0"/>
                <a:cs typeface="Courier New" panose="02070309020205020404" pitchFamily="49" charset="0"/>
              </a:rPr>
              <a:t>(78, 90, 29.2f);</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62891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Java’s </a:t>
            </a:r>
            <a:r>
              <a:rPr lang="en-US" dirty="0" smtClean="0"/>
              <a:t>built-in Observer </a:t>
            </a:r>
            <a:r>
              <a:rPr lang="en-US" dirty="0"/>
              <a:t>Pattern</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4293096"/>
            <a:ext cx="5544616" cy="1584176"/>
          </a:xfrm>
        </p:spPr>
        <p:txBody>
          <a:bodyPr>
            <a:normAutofit fontScale="77500" lnSpcReduction="20000"/>
          </a:bodyPr>
          <a:lstStyle/>
          <a:p>
            <a:pPr marL="0" indent="0">
              <a:buNone/>
            </a:pPr>
            <a:r>
              <a:rPr lang="en-US" dirty="0" smtClean="0"/>
              <a:t>To send notification an observable has to:</a:t>
            </a:r>
          </a:p>
          <a:p>
            <a:r>
              <a:rPr lang="en-US" dirty="0" smtClean="0"/>
              <a:t>Call the </a:t>
            </a:r>
            <a:r>
              <a:rPr lang="en-US" dirty="0" err="1" smtClean="0">
                <a:latin typeface="Courier New" panose="02070309020205020404" pitchFamily="49" charset="0"/>
                <a:cs typeface="Courier New" panose="02070309020205020404" pitchFamily="49" charset="0"/>
              </a:rPr>
              <a:t>setChanged</a:t>
            </a:r>
            <a:r>
              <a:rPr lang="en-US" dirty="0" smtClean="0">
                <a:latin typeface="Courier New" panose="02070309020205020404" pitchFamily="49" charset="0"/>
                <a:cs typeface="Courier New" panose="02070309020205020404" pitchFamily="49" charset="0"/>
              </a:rPr>
              <a:t>() </a:t>
            </a:r>
            <a:r>
              <a:rPr lang="en-US" dirty="0" smtClean="0"/>
              <a:t>method</a:t>
            </a:r>
          </a:p>
          <a:p>
            <a:r>
              <a:rPr lang="en-US" dirty="0" smtClean="0"/>
              <a:t>Call one of two </a:t>
            </a:r>
            <a:r>
              <a:rPr lang="en-US" dirty="0" err="1" smtClean="0"/>
              <a:t>notifyObservers</a:t>
            </a:r>
            <a:r>
              <a:rPr lang="en-US" dirty="0" smtClean="0"/>
              <a:t>() methods:</a:t>
            </a:r>
            <a:br>
              <a:rPr lang="en-US" dirty="0" smtClean="0"/>
            </a:br>
            <a:r>
              <a:rPr lang="en-US" dirty="0" err="1">
                <a:latin typeface="Courier New" panose="02070309020205020404" pitchFamily="49" charset="0"/>
                <a:cs typeface="Courier New" panose="02070309020205020404" pitchFamily="49" charset="0"/>
              </a:rPr>
              <a:t>notifyObservers</a:t>
            </a:r>
            <a:r>
              <a:rPr lang="en-US" dirty="0" smtClean="0">
                <a:latin typeface="Courier New" panose="02070309020205020404" pitchFamily="49" charset="0"/>
                <a:cs typeface="Courier New" panose="02070309020205020404" pitchFamily="49" charset="0"/>
              </a:rPr>
              <a:t>() </a:t>
            </a:r>
            <a:r>
              <a:rPr lang="en-US" dirty="0" smtClean="0"/>
              <a:t>or </a:t>
            </a:r>
            <a:r>
              <a:rPr lang="en-US" sz="2100" dirty="0" err="1">
                <a:latin typeface="Courier New" panose="02070309020205020404" pitchFamily="49" charset="0"/>
                <a:cs typeface="Courier New" panose="02070309020205020404" pitchFamily="49" charset="0"/>
              </a:rPr>
              <a:t>notifyObservers</a:t>
            </a:r>
            <a:r>
              <a:rPr lang="en-US" sz="2100" dirty="0">
                <a:latin typeface="Courier New" panose="02070309020205020404" pitchFamily="49" charset="0"/>
                <a:cs typeface="Courier New" panose="02070309020205020404" pitchFamily="49" charset="0"/>
              </a:rPr>
              <a:t>(Object </a:t>
            </a:r>
            <a:r>
              <a:rPr lang="en-US" sz="2100" dirty="0" err="1">
                <a:latin typeface="Courier New" panose="02070309020205020404" pitchFamily="49" charset="0"/>
                <a:cs typeface="Courier New" panose="02070309020205020404" pitchFamily="49" charset="0"/>
              </a:rPr>
              <a:t>arg</a:t>
            </a:r>
            <a:r>
              <a:rPr lang="en-US" sz="2100" dirty="0">
                <a:latin typeface="Courier New" panose="02070309020205020404" pitchFamily="49" charset="0"/>
                <a:cs typeface="Courier New" panose="02070309020205020404" pitchFamily="49" charset="0"/>
              </a:rPr>
              <a:t>)</a:t>
            </a:r>
            <a:r>
              <a:rPr lang="en-US" dirty="0" smtClean="0"/>
              <a:t> </a:t>
            </a:r>
            <a:endParaRPr lang="en-US" dirty="0"/>
          </a:p>
        </p:txBody>
      </p:sp>
      <p:pic>
        <p:nvPicPr>
          <p:cNvPr id="3074" name="Picture 2" descr="observable-observer.gif (6291 bytes)"/>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94000"/>
                    </a14:imgEffect>
                    <a14:imgEffect>
                      <a14:brightnessContrast bright="3000" contrast="37000"/>
                    </a14:imgEffect>
                  </a14:imgLayer>
                </a14:imgProps>
              </a:ext>
              <a:ext uri="{28A0092B-C50C-407E-A947-70E740481C1C}">
                <a14:useLocalDpi xmlns:a14="http://schemas.microsoft.com/office/drawing/2010/main" val="0"/>
              </a:ext>
            </a:extLst>
          </a:blip>
          <a:srcRect/>
          <a:stretch>
            <a:fillRect/>
          </a:stretch>
        </p:blipFill>
        <p:spPr bwMode="auto">
          <a:xfrm>
            <a:off x="683568" y="1340769"/>
            <a:ext cx="4634661" cy="273630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ttore 2 6"/>
          <p:cNvCxnSpPr/>
          <p:nvPr/>
        </p:nvCxnSpPr>
        <p:spPr>
          <a:xfrm>
            <a:off x="5004048" y="1556792"/>
            <a:ext cx="57606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egnaposto contenuto 4"/>
          <p:cNvSpPr txBox="1">
            <a:spLocks/>
          </p:cNvSpPr>
          <p:nvPr/>
        </p:nvSpPr>
        <p:spPr>
          <a:xfrm>
            <a:off x="5580112" y="1493169"/>
            <a:ext cx="3536776" cy="1935832"/>
          </a:xfrm>
          <a:prstGeom prst="rect">
            <a:avLst/>
          </a:prstGeom>
        </p:spPr>
        <p:txBody>
          <a:bodyPr vert="horz">
            <a:normAutofit fontScale="85000" lnSpcReduction="10000"/>
          </a:bodyPr>
          <a:lstStyle>
            <a:lvl1pPr marL="274320" indent="-274320" algn="l" rtl="0" eaLnBrk="1" latinLnBrk="0" hangingPunct="1">
              <a:lnSpc>
                <a:spcPct val="100000"/>
              </a:lnSpc>
              <a:spcBef>
                <a:spcPts val="1200"/>
              </a:spcBef>
              <a:spcAft>
                <a:spcPts val="600"/>
              </a:spcAft>
              <a:buClr>
                <a:schemeClr val="accent1"/>
              </a:buClr>
              <a:buSzPct val="76000"/>
              <a:buFont typeface="Wingdings 3"/>
              <a:buChar char=""/>
              <a:defRPr kumimoji="0" sz="2000" kern="1200">
                <a:solidFill>
                  <a:schemeClr val="tx1"/>
                </a:solidFill>
                <a:latin typeface="Trebuchet MS" pitchFamily="34" charset="0"/>
                <a:ea typeface="+mn-ea"/>
                <a:cs typeface="+mn-cs"/>
              </a:defRPr>
            </a:lvl1pPr>
            <a:lvl2pPr marL="548640" indent="-274320" algn="l" rtl="0" eaLnBrk="1" latinLnBrk="0" hangingPunct="1">
              <a:lnSpc>
                <a:spcPct val="100000"/>
              </a:lnSpc>
              <a:spcBef>
                <a:spcPts val="600"/>
              </a:spcBef>
              <a:spcAft>
                <a:spcPts val="600"/>
              </a:spcAft>
              <a:buClr>
                <a:schemeClr val="accent2"/>
              </a:buClr>
              <a:buSzPct val="76000"/>
              <a:buFont typeface="Wingdings 3"/>
              <a:buChar char=""/>
              <a:defRPr kumimoji="0" sz="1800" kern="1200">
                <a:solidFill>
                  <a:schemeClr val="tx2"/>
                </a:solidFill>
                <a:latin typeface="Trebuchet MS" pitchFamily="34" charset="0"/>
                <a:ea typeface="+mn-ea"/>
                <a:cs typeface="+mn-cs"/>
              </a:defRPr>
            </a:lvl2pPr>
            <a:lvl3pPr marL="822960" indent="-228600" algn="l" rtl="0" eaLnBrk="1" latinLnBrk="0" hangingPunct="1">
              <a:lnSpc>
                <a:spcPct val="100000"/>
              </a:lnSpc>
              <a:spcBef>
                <a:spcPts val="600"/>
              </a:spcBef>
              <a:spcAft>
                <a:spcPts val="600"/>
              </a:spcAft>
              <a:buClr>
                <a:schemeClr val="bg1">
                  <a:shade val="50000"/>
                </a:schemeClr>
              </a:buClr>
              <a:buSzPct val="76000"/>
              <a:buFont typeface="Wingdings 3"/>
              <a:buChar char=""/>
              <a:defRPr kumimoji="0" sz="1600" kern="1200">
                <a:solidFill>
                  <a:schemeClr val="tx1"/>
                </a:solidFill>
                <a:latin typeface="Trebuchet MS" pitchFamily="34" charset="0"/>
                <a:ea typeface="+mn-ea"/>
                <a:cs typeface="+mn-cs"/>
              </a:defRPr>
            </a:lvl3pPr>
            <a:lvl4pPr marL="1097280" indent="-228600" algn="l" rtl="0" eaLnBrk="1" latinLnBrk="0" hangingPunct="1">
              <a:lnSpc>
                <a:spcPct val="100000"/>
              </a:lnSpc>
              <a:spcBef>
                <a:spcPts val="600"/>
              </a:spcBef>
              <a:spcAft>
                <a:spcPts val="600"/>
              </a:spcAft>
              <a:buClr>
                <a:schemeClr val="accent2">
                  <a:shade val="75000"/>
                </a:schemeClr>
              </a:buClr>
              <a:buSzPct val="70000"/>
              <a:buFont typeface="Wingdings"/>
              <a:buChar char=""/>
              <a:defRPr kumimoji="0" sz="1600" kern="1200">
                <a:solidFill>
                  <a:schemeClr val="tx1"/>
                </a:solidFill>
                <a:latin typeface="Trebuchet MS" pitchFamily="34" charset="0"/>
                <a:ea typeface="+mn-ea"/>
                <a:cs typeface="+mn-cs"/>
              </a:defRPr>
            </a:lvl4pPr>
            <a:lvl5pPr marL="1371600" indent="-228600" algn="l" rtl="0" eaLnBrk="1" latinLnBrk="0" hangingPunct="1">
              <a:lnSpc>
                <a:spcPct val="100000"/>
              </a:lnSpc>
              <a:spcBef>
                <a:spcPts val="600"/>
              </a:spcBef>
              <a:spcAft>
                <a:spcPts val="600"/>
              </a:spcAft>
              <a:buClr>
                <a:schemeClr val="accent2"/>
              </a:buClr>
              <a:buSzPct val="70000"/>
              <a:buFont typeface="Wingdings"/>
              <a:buChar char=""/>
              <a:defRPr kumimoji="0" sz="1600" kern="1200">
                <a:solidFill>
                  <a:schemeClr val="tx1"/>
                </a:solidFill>
                <a:latin typeface="Trebuchet MS"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dirty="0" smtClean="0"/>
              <a:t>To become an observer an object has to implement the Observer interface and call </a:t>
            </a:r>
            <a:r>
              <a:rPr lang="en-US" dirty="0" err="1" smtClean="0"/>
              <a:t>addObserver</a:t>
            </a:r>
            <a:r>
              <a:rPr lang="en-US" dirty="0" smtClean="0"/>
              <a:t>() on any Observable object. Likewise, to remove the object as an observer, just call </a:t>
            </a:r>
            <a:r>
              <a:rPr lang="en-US" dirty="0" err="1" smtClean="0"/>
              <a:t>deleteObserver</a:t>
            </a:r>
            <a:r>
              <a:rPr lang="en-US" dirty="0" smtClean="0"/>
              <a:t>().</a:t>
            </a:r>
            <a:endParaRPr lang="en-US" dirty="0"/>
          </a:p>
        </p:txBody>
      </p:sp>
      <p:sp>
        <p:nvSpPr>
          <p:cNvPr id="10" name="Segnaposto contenuto 4"/>
          <p:cNvSpPr txBox="1">
            <a:spLocks/>
          </p:cNvSpPr>
          <p:nvPr/>
        </p:nvSpPr>
        <p:spPr>
          <a:xfrm>
            <a:off x="5292080" y="3212976"/>
            <a:ext cx="3759578" cy="1503783"/>
          </a:xfrm>
          <a:prstGeom prst="rect">
            <a:avLst/>
          </a:prstGeom>
        </p:spPr>
        <p:txBody>
          <a:bodyPr vert="horz">
            <a:normAutofit/>
          </a:bodyPr>
          <a:lstStyle>
            <a:lvl1pPr marL="274320" indent="-274320" algn="l" rtl="0" eaLnBrk="1" latinLnBrk="0" hangingPunct="1">
              <a:lnSpc>
                <a:spcPct val="100000"/>
              </a:lnSpc>
              <a:spcBef>
                <a:spcPts val="1200"/>
              </a:spcBef>
              <a:spcAft>
                <a:spcPts val="600"/>
              </a:spcAft>
              <a:buClr>
                <a:schemeClr val="accent1"/>
              </a:buClr>
              <a:buSzPct val="76000"/>
              <a:buFont typeface="Wingdings 3"/>
              <a:buChar char=""/>
              <a:defRPr kumimoji="0" sz="2000" kern="1200">
                <a:solidFill>
                  <a:schemeClr val="tx1"/>
                </a:solidFill>
                <a:latin typeface="Trebuchet MS" pitchFamily="34" charset="0"/>
                <a:ea typeface="+mn-ea"/>
                <a:cs typeface="+mn-cs"/>
              </a:defRPr>
            </a:lvl1pPr>
            <a:lvl2pPr marL="548640" indent="-274320" algn="l" rtl="0" eaLnBrk="1" latinLnBrk="0" hangingPunct="1">
              <a:lnSpc>
                <a:spcPct val="100000"/>
              </a:lnSpc>
              <a:spcBef>
                <a:spcPts val="600"/>
              </a:spcBef>
              <a:spcAft>
                <a:spcPts val="600"/>
              </a:spcAft>
              <a:buClr>
                <a:schemeClr val="accent2"/>
              </a:buClr>
              <a:buSzPct val="76000"/>
              <a:buFont typeface="Wingdings 3"/>
              <a:buChar char=""/>
              <a:defRPr kumimoji="0" sz="1800" kern="1200">
                <a:solidFill>
                  <a:schemeClr val="tx2"/>
                </a:solidFill>
                <a:latin typeface="Trebuchet MS" pitchFamily="34" charset="0"/>
                <a:ea typeface="+mn-ea"/>
                <a:cs typeface="+mn-cs"/>
              </a:defRPr>
            </a:lvl2pPr>
            <a:lvl3pPr marL="822960" indent="-228600" algn="l" rtl="0" eaLnBrk="1" latinLnBrk="0" hangingPunct="1">
              <a:lnSpc>
                <a:spcPct val="100000"/>
              </a:lnSpc>
              <a:spcBef>
                <a:spcPts val="600"/>
              </a:spcBef>
              <a:spcAft>
                <a:spcPts val="600"/>
              </a:spcAft>
              <a:buClr>
                <a:schemeClr val="bg1">
                  <a:shade val="50000"/>
                </a:schemeClr>
              </a:buClr>
              <a:buSzPct val="76000"/>
              <a:buFont typeface="Wingdings 3"/>
              <a:buChar char=""/>
              <a:defRPr kumimoji="0" sz="1600" kern="1200">
                <a:solidFill>
                  <a:schemeClr val="tx1"/>
                </a:solidFill>
                <a:latin typeface="Trebuchet MS" pitchFamily="34" charset="0"/>
                <a:ea typeface="+mn-ea"/>
                <a:cs typeface="+mn-cs"/>
              </a:defRPr>
            </a:lvl3pPr>
            <a:lvl4pPr marL="1097280" indent="-228600" algn="l" rtl="0" eaLnBrk="1" latinLnBrk="0" hangingPunct="1">
              <a:lnSpc>
                <a:spcPct val="100000"/>
              </a:lnSpc>
              <a:spcBef>
                <a:spcPts val="600"/>
              </a:spcBef>
              <a:spcAft>
                <a:spcPts val="600"/>
              </a:spcAft>
              <a:buClr>
                <a:schemeClr val="accent2">
                  <a:shade val="75000"/>
                </a:schemeClr>
              </a:buClr>
              <a:buSzPct val="70000"/>
              <a:buFont typeface="Wingdings"/>
              <a:buChar char=""/>
              <a:defRPr kumimoji="0" sz="1600" kern="1200">
                <a:solidFill>
                  <a:schemeClr val="tx1"/>
                </a:solidFill>
                <a:latin typeface="Trebuchet MS" pitchFamily="34" charset="0"/>
                <a:ea typeface="+mn-ea"/>
                <a:cs typeface="+mn-cs"/>
              </a:defRPr>
            </a:lvl4pPr>
            <a:lvl5pPr marL="1371600" indent="-228600" algn="l" rtl="0" eaLnBrk="1" latinLnBrk="0" hangingPunct="1">
              <a:lnSpc>
                <a:spcPct val="100000"/>
              </a:lnSpc>
              <a:spcBef>
                <a:spcPts val="600"/>
              </a:spcBef>
              <a:spcAft>
                <a:spcPts val="600"/>
              </a:spcAft>
              <a:buClr>
                <a:schemeClr val="accent2"/>
              </a:buClr>
              <a:buSzPct val="70000"/>
              <a:buFont typeface="Wingdings"/>
              <a:buChar char=""/>
              <a:defRPr kumimoji="0" sz="1600" kern="1200">
                <a:solidFill>
                  <a:schemeClr val="tx1"/>
                </a:solidFill>
                <a:latin typeface="Trebuchet MS"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sz="1600" dirty="0" smtClean="0"/>
              <a:t>To receive notification, an observer implements the method</a:t>
            </a:r>
          </a:p>
          <a:p>
            <a:pPr marL="0" indent="0">
              <a:buNone/>
            </a:pPr>
            <a:r>
              <a:rPr lang="en-US" sz="1400" dirty="0">
                <a:latin typeface="Courier New" panose="02070309020205020404" pitchFamily="49" charset="0"/>
                <a:cs typeface="Courier New" panose="02070309020205020404" pitchFamily="49" charset="0"/>
              </a:rPr>
              <a:t>update(Observable o, </a:t>
            </a:r>
            <a:r>
              <a:rPr lang="en-US" sz="1400" dirty="0" smtClean="0">
                <a:latin typeface="Courier New" panose="02070309020205020404" pitchFamily="49" charset="0"/>
                <a:cs typeface="Courier New" panose="02070309020205020404" pitchFamily="49" charset="0"/>
              </a:rPr>
              <a:t>Object </a:t>
            </a:r>
            <a:r>
              <a:rPr lang="en-US" sz="1400" dirty="0" err="1" smtClean="0">
                <a:latin typeface="Courier New" panose="02070309020205020404" pitchFamily="49" charset="0"/>
                <a:cs typeface="Courier New" panose="02070309020205020404" pitchFamily="49" charset="0"/>
              </a:rPr>
              <a:t>arg</a:t>
            </a:r>
            <a:r>
              <a:rPr lang="en-US" sz="1400" dirty="0">
                <a:latin typeface="Courier New" panose="02070309020205020404" pitchFamily="49" charset="0"/>
                <a:cs typeface="Courier New" panose="02070309020205020404" pitchFamily="49" charset="0"/>
              </a:rPr>
              <a:t>)</a:t>
            </a:r>
          </a:p>
        </p:txBody>
      </p:sp>
      <p:sp>
        <p:nvSpPr>
          <p:cNvPr id="8" name="Rettangolo 7"/>
          <p:cNvSpPr/>
          <p:nvPr/>
        </p:nvSpPr>
        <p:spPr>
          <a:xfrm>
            <a:off x="5318229" y="4524488"/>
            <a:ext cx="3733429" cy="1754326"/>
          </a:xfrm>
          <a:prstGeom prst="rect">
            <a:avLst/>
          </a:prstGeom>
        </p:spPr>
        <p:txBody>
          <a:bodyPr wrap="square">
            <a:spAutoFit/>
          </a:bodyPr>
          <a:lstStyle/>
          <a:p>
            <a:r>
              <a:rPr lang="en-US" dirty="0" smtClean="0"/>
              <a:t>If you </a:t>
            </a:r>
            <a:r>
              <a:rPr lang="en-US" dirty="0"/>
              <a:t>want to “push” </a:t>
            </a:r>
            <a:r>
              <a:rPr lang="en-US" dirty="0" smtClean="0"/>
              <a:t>data to the observers</a:t>
            </a:r>
            <a:r>
              <a:rPr lang="en-US" dirty="0"/>
              <a:t>, you </a:t>
            </a:r>
            <a:r>
              <a:rPr lang="en-US" dirty="0" smtClean="0"/>
              <a:t>pass it as </a:t>
            </a:r>
            <a:r>
              <a:rPr lang="en-US" dirty="0"/>
              <a:t>a data object </a:t>
            </a:r>
            <a:r>
              <a:rPr lang="en-US" dirty="0" smtClean="0"/>
              <a:t> </a:t>
            </a:r>
            <a:r>
              <a:rPr lang="en-US" sz="1400" dirty="0" err="1" smtClean="0">
                <a:latin typeface="Courier New" panose="02070309020205020404" pitchFamily="49" charset="0"/>
                <a:cs typeface="Courier New" panose="02070309020205020404" pitchFamily="49" charset="0"/>
              </a:rPr>
              <a:t>notifyObservers</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arg</a:t>
            </a:r>
            <a:r>
              <a:rPr lang="en-US" sz="1400" dirty="0" smtClean="0">
                <a:latin typeface="Courier New" panose="02070309020205020404" pitchFamily="49" charset="0"/>
                <a:cs typeface="Courier New" panose="02070309020205020404" pitchFamily="49" charset="0"/>
              </a:rPr>
              <a:t>)</a:t>
            </a:r>
            <a:r>
              <a:rPr lang="en-US" dirty="0" smtClean="0"/>
              <a:t>. If </a:t>
            </a:r>
            <a:r>
              <a:rPr lang="en-US" dirty="0"/>
              <a:t>not, then the Observer has to “pull” the data </a:t>
            </a:r>
          </a:p>
          <a:p>
            <a:r>
              <a:rPr lang="en-US" dirty="0"/>
              <a:t>it wants </a:t>
            </a:r>
            <a:r>
              <a:rPr lang="en-US" dirty="0" smtClean="0"/>
              <a:t>from </a:t>
            </a:r>
            <a:r>
              <a:rPr lang="en-US" dirty="0"/>
              <a:t>the Observable object passed to </a:t>
            </a:r>
            <a:r>
              <a:rPr lang="en-US" dirty="0" smtClean="0"/>
              <a:t>it.</a:t>
            </a:r>
            <a:endParaRPr lang="en-US" dirty="0"/>
          </a:p>
        </p:txBody>
      </p:sp>
    </p:spTree>
    <p:extLst>
      <p:ext uri="{BB962C8B-B14F-4D97-AF65-F5344CB8AC3E}">
        <p14:creationId xmlns:p14="http://schemas.microsoft.com/office/powerpoint/2010/main" val="24441881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Re-implementing the weather station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611560" y="1340768"/>
            <a:ext cx="7992888" cy="5262979"/>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java.util.Observable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WeatherData</a:t>
            </a:r>
            <a:r>
              <a:rPr lang="en-US" sz="1400" dirty="0">
                <a:latin typeface="Courier New" panose="02070309020205020404" pitchFamily="49" charset="0"/>
                <a:cs typeface="Courier New" panose="02070309020205020404" pitchFamily="49" charset="0"/>
              </a:rPr>
              <a:t> extends Observable {</a:t>
            </a:r>
          </a:p>
          <a:p>
            <a:r>
              <a:rPr lang="en-US" sz="1400" dirty="0">
                <a:latin typeface="Courier New" panose="02070309020205020404" pitchFamily="49" charset="0"/>
                <a:cs typeface="Courier New" panose="02070309020205020404" pitchFamily="49" charset="0"/>
              </a:rPr>
              <a:t>    private float temperature;</a:t>
            </a:r>
          </a:p>
          <a:p>
            <a:r>
              <a:rPr lang="en-US" sz="1400" dirty="0">
                <a:latin typeface="Courier New" panose="02070309020205020404" pitchFamily="49" charset="0"/>
                <a:cs typeface="Courier New" panose="02070309020205020404" pitchFamily="49" charset="0"/>
              </a:rPr>
              <a:t>    private float humidity;</a:t>
            </a:r>
          </a:p>
          <a:p>
            <a:r>
              <a:rPr lang="en-US" sz="1400" dirty="0">
                <a:latin typeface="Courier New" panose="02070309020205020404" pitchFamily="49" charset="0"/>
                <a:cs typeface="Courier New" panose="02070309020205020404" pitchFamily="49" charset="0"/>
              </a:rPr>
              <a:t>    private float pressure;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WeatherData</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measurementsChanged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setChanged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notifyObservers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setMeasurements</a:t>
            </a:r>
            <a:r>
              <a:rPr lang="en-US" sz="1400" dirty="0">
                <a:latin typeface="Courier New" panose="02070309020205020404" pitchFamily="49" charset="0"/>
                <a:cs typeface="Courier New" panose="02070309020205020404" pitchFamily="49" charset="0"/>
              </a:rPr>
              <a:t>(float temperature, float humidity, float pressure)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this.temperature</a:t>
            </a:r>
            <a:r>
              <a:rPr lang="en-US" sz="1400" dirty="0">
                <a:latin typeface="Courier New" panose="02070309020205020404" pitchFamily="49" charset="0"/>
                <a:cs typeface="Courier New" panose="02070309020205020404" pitchFamily="49" charset="0"/>
              </a:rPr>
              <a:t> = temperature;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this.humidity</a:t>
            </a:r>
            <a:r>
              <a:rPr lang="en-US" sz="1400" dirty="0">
                <a:latin typeface="Courier New" panose="02070309020205020404" pitchFamily="49" charset="0"/>
                <a:cs typeface="Courier New" panose="02070309020205020404" pitchFamily="49" charset="0"/>
              </a:rPr>
              <a:t> = humidity;</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this.pressure</a:t>
            </a:r>
            <a:r>
              <a:rPr lang="en-US" sz="1400" dirty="0">
                <a:latin typeface="Courier New" panose="02070309020205020404" pitchFamily="49" charset="0"/>
                <a:cs typeface="Courier New" panose="02070309020205020404" pitchFamily="49" charset="0"/>
              </a:rPr>
              <a:t> = pressure;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measurementsChanged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float </a:t>
            </a:r>
            <a:r>
              <a:rPr lang="en-US" sz="1400" dirty="0" err="1">
                <a:latin typeface="Courier New" panose="02070309020205020404" pitchFamily="49" charset="0"/>
                <a:cs typeface="Courier New" panose="02070309020205020404" pitchFamily="49" charset="0"/>
              </a:rPr>
              <a:t>getTemperature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temperature;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p:txBody>
      </p:sp>
      <p:sp>
        <p:nvSpPr>
          <p:cNvPr id="7" name="Rettangolo 6"/>
          <p:cNvSpPr/>
          <p:nvPr/>
        </p:nvSpPr>
        <p:spPr>
          <a:xfrm>
            <a:off x="5112568" y="4637454"/>
            <a:ext cx="3635896" cy="1815882"/>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 public float </a:t>
            </a:r>
            <a:r>
              <a:rPr lang="en-US" sz="1400" dirty="0" err="1">
                <a:latin typeface="Courier New" panose="02070309020205020404" pitchFamily="49" charset="0"/>
                <a:cs typeface="Courier New" panose="02070309020205020404" pitchFamily="49" charset="0"/>
              </a:rPr>
              <a:t>getHumidity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humidity;</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float </a:t>
            </a:r>
            <a:r>
              <a:rPr lang="en-US" sz="1400" dirty="0" err="1">
                <a:latin typeface="Courier New" panose="02070309020205020404" pitchFamily="49" charset="0"/>
                <a:cs typeface="Courier New" panose="02070309020205020404" pitchFamily="49" charset="0"/>
              </a:rPr>
              <a:t>getPressure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pressure;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548269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Re-implementing the weather </a:t>
            </a:r>
            <a:r>
              <a:rPr lang="en-US" dirty="0" smtClean="0"/>
              <a:t>station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539552" y="1268760"/>
            <a:ext cx="8208912" cy="5262979"/>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java.util.Observable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java.util.Observer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Display1 </a:t>
            </a:r>
            <a:r>
              <a:rPr lang="en-US" sz="1400" dirty="0">
                <a:latin typeface="Courier New" panose="02070309020205020404" pitchFamily="49" charset="0"/>
                <a:cs typeface="Courier New" panose="02070309020205020404" pitchFamily="49" charset="0"/>
              </a:rPr>
              <a:t>implements Observer, </a:t>
            </a:r>
            <a:r>
              <a:rPr lang="en-US" sz="1400" dirty="0" err="1">
                <a:latin typeface="Courier New" panose="02070309020205020404" pitchFamily="49" charset="0"/>
                <a:cs typeface="Courier New" panose="02070309020205020404" pitchFamily="49" charset="0"/>
              </a:rPr>
              <a:t>DisplayElement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Observable </a:t>
            </a:r>
            <a:r>
              <a:rPr lang="en-US" sz="1400" dirty="0" err="1">
                <a:latin typeface="Courier New" panose="02070309020205020404" pitchFamily="49" charset="0"/>
                <a:cs typeface="Courier New" panose="02070309020205020404" pitchFamily="49" charset="0"/>
              </a:rPr>
              <a:t>observable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private float temperature;</a:t>
            </a:r>
          </a:p>
          <a:p>
            <a:r>
              <a:rPr lang="en-US" sz="1400" dirty="0">
                <a:latin typeface="Courier New" panose="02070309020205020404" pitchFamily="49" charset="0"/>
                <a:cs typeface="Courier New" panose="02070309020205020404" pitchFamily="49" charset="0"/>
              </a:rPr>
              <a:t>    private float humidity</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a:t>
            </a:r>
            <a:r>
              <a:rPr lang="en-US" sz="1400" dirty="0" smtClean="0">
                <a:latin typeface="Courier New" panose="02070309020205020404" pitchFamily="49" charset="0"/>
                <a:cs typeface="Courier New" panose="02070309020205020404" pitchFamily="49" charset="0"/>
              </a:rPr>
              <a:t>Display1(Observable </a:t>
            </a:r>
            <a:r>
              <a:rPr lang="en-US" sz="1400" dirty="0">
                <a:latin typeface="Courier New" panose="02070309020205020404" pitchFamily="49" charset="0"/>
                <a:cs typeface="Courier New" panose="02070309020205020404" pitchFamily="49" charset="0"/>
              </a:rPr>
              <a:t>observable)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this.observable</a:t>
            </a:r>
            <a:r>
              <a:rPr lang="en-US" sz="1400" dirty="0">
                <a:latin typeface="Courier New" panose="02070309020205020404" pitchFamily="49" charset="0"/>
                <a:cs typeface="Courier New" panose="02070309020205020404" pitchFamily="49" charset="0"/>
              </a:rPr>
              <a:t> = observable;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observable.addObserver</a:t>
            </a:r>
            <a:r>
              <a:rPr lang="en-US" sz="1400" dirty="0">
                <a:latin typeface="Courier New" panose="02070309020205020404" pitchFamily="49" charset="0"/>
                <a:cs typeface="Courier New" panose="02070309020205020404" pitchFamily="49" charset="0"/>
              </a:rPr>
              <a:t>(this);</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update(Observable </a:t>
            </a:r>
            <a:r>
              <a:rPr lang="en-US" sz="1400" dirty="0" err="1">
                <a:latin typeface="Courier New" panose="02070309020205020404" pitchFamily="49" charset="0"/>
                <a:cs typeface="Courier New" panose="02070309020205020404" pitchFamily="49" charset="0"/>
              </a:rPr>
              <a:t>obs</a:t>
            </a:r>
            <a:r>
              <a:rPr lang="en-US" sz="1400" dirty="0">
                <a:latin typeface="Courier New" panose="02070309020205020404" pitchFamily="49" charset="0"/>
                <a:cs typeface="Courier New" panose="02070309020205020404" pitchFamily="49" charset="0"/>
              </a:rPr>
              <a:t>, Object </a:t>
            </a:r>
            <a:r>
              <a:rPr lang="en-US" sz="1400" dirty="0" err="1">
                <a:latin typeface="Courier New" panose="02070309020205020404" pitchFamily="49" charset="0"/>
                <a:cs typeface="Courier New" panose="02070309020205020404" pitchFamily="49" charset="0"/>
              </a:rPr>
              <a:t>arg</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obs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instanceof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WeatherData</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WeatherData</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weatherData</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WeatherData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obs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this.temperature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weatherData.getTemperature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this.humidity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weatherData.getHumidity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display();</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void display()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("Current conditions: " + temperature </a:t>
            </a:r>
          </a:p>
          <a:p>
            <a:r>
              <a:rPr lang="en-US" sz="1400" dirty="0">
                <a:latin typeface="Courier New" panose="02070309020205020404" pitchFamily="49" charset="0"/>
                <a:cs typeface="Courier New" panose="02070309020205020404" pitchFamily="49" charset="0"/>
              </a:rPr>
              <a:t>            + "F degrees and " + humidity + "% humidity");</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52039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Issues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Observable is a </a:t>
            </a:r>
            <a:r>
              <a:rPr lang="en-US" dirty="0" smtClean="0"/>
              <a:t>class </a:t>
            </a:r>
          </a:p>
          <a:p>
            <a:pPr lvl="1"/>
            <a:r>
              <a:rPr lang="en-US" dirty="0" smtClean="0"/>
              <a:t>You </a:t>
            </a:r>
            <a:r>
              <a:rPr lang="en-US" dirty="0"/>
              <a:t>can’t add </a:t>
            </a:r>
            <a:r>
              <a:rPr lang="en-US" dirty="0" smtClean="0"/>
              <a:t> on </a:t>
            </a:r>
            <a:r>
              <a:rPr lang="en-US" dirty="0"/>
              <a:t>the Observable behavior to an existing class that already extends another superclass.  </a:t>
            </a:r>
          </a:p>
          <a:p>
            <a:pPr lvl="2"/>
            <a:r>
              <a:rPr lang="en-US" dirty="0"/>
              <a:t>This limits its reuse </a:t>
            </a:r>
            <a:r>
              <a:rPr lang="en-US" dirty="0" smtClean="0"/>
              <a:t>potential.</a:t>
            </a:r>
          </a:p>
          <a:p>
            <a:r>
              <a:rPr lang="en-US" dirty="0" err="1" smtClean="0"/>
              <a:t>setChanged</a:t>
            </a:r>
            <a:r>
              <a:rPr lang="en-US" dirty="0" smtClean="0"/>
              <a:t>() is protected</a:t>
            </a:r>
          </a:p>
          <a:p>
            <a:pPr lvl="1"/>
            <a:r>
              <a:rPr lang="en-US" dirty="0" smtClean="0"/>
              <a:t>You cannot call it unless you have </a:t>
            </a:r>
            <a:r>
              <a:rPr lang="en-US" dirty="0" err="1" smtClean="0"/>
              <a:t>subclassed</a:t>
            </a:r>
            <a:r>
              <a:rPr lang="en-US" dirty="0" smtClean="0"/>
              <a:t> Observable</a:t>
            </a:r>
          </a:p>
          <a:p>
            <a:pPr lvl="1"/>
            <a:r>
              <a:rPr lang="en-US" dirty="0" smtClean="0"/>
              <a:t>You cannot create an instance of the Observable class and compose it with your own objects</a:t>
            </a:r>
          </a:p>
          <a:p>
            <a:pPr lvl="2"/>
            <a:r>
              <a:rPr lang="en-US" dirty="0" smtClean="0"/>
              <a:t>You have to subclass</a:t>
            </a:r>
          </a:p>
        </p:txBody>
      </p:sp>
    </p:spTree>
    <p:extLst>
      <p:ext uri="{BB962C8B-B14F-4D97-AF65-F5344CB8AC3E}">
        <p14:creationId xmlns:p14="http://schemas.microsoft.com/office/powerpoint/2010/main" val="143466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Key Points</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85000" lnSpcReduction="10000"/>
          </a:bodyPr>
          <a:lstStyle/>
          <a:p>
            <a:r>
              <a:rPr lang="en-US" dirty="0"/>
              <a:t>The Observer Pattern </a:t>
            </a:r>
            <a:r>
              <a:rPr lang="en-US" dirty="0" smtClean="0"/>
              <a:t>defines a </a:t>
            </a:r>
            <a:r>
              <a:rPr lang="en-US" dirty="0"/>
              <a:t>one-to-many relationship </a:t>
            </a:r>
            <a:r>
              <a:rPr lang="en-US" dirty="0" smtClean="0"/>
              <a:t>between </a:t>
            </a:r>
            <a:r>
              <a:rPr lang="en-US" dirty="0"/>
              <a:t>objects.</a:t>
            </a:r>
          </a:p>
          <a:p>
            <a:r>
              <a:rPr lang="en-US" dirty="0" smtClean="0"/>
              <a:t>Subjects (Observables) </a:t>
            </a:r>
            <a:r>
              <a:rPr lang="en-US" dirty="0"/>
              <a:t>update </a:t>
            </a:r>
            <a:r>
              <a:rPr lang="en-US" dirty="0" smtClean="0"/>
              <a:t>Observers </a:t>
            </a:r>
            <a:r>
              <a:rPr lang="en-US" dirty="0"/>
              <a:t>using a common </a:t>
            </a:r>
            <a:r>
              <a:rPr lang="en-US" dirty="0" smtClean="0"/>
              <a:t>interface</a:t>
            </a:r>
            <a:r>
              <a:rPr lang="en-US" dirty="0"/>
              <a:t>.</a:t>
            </a:r>
          </a:p>
          <a:p>
            <a:r>
              <a:rPr lang="en-US" dirty="0" smtClean="0"/>
              <a:t>Observers </a:t>
            </a:r>
            <a:r>
              <a:rPr lang="en-US" dirty="0"/>
              <a:t>are loosely coupled </a:t>
            </a:r>
            <a:r>
              <a:rPr lang="en-US" dirty="0" smtClean="0"/>
              <a:t>in </a:t>
            </a:r>
            <a:r>
              <a:rPr lang="en-US" dirty="0"/>
              <a:t>that the Observable knows </a:t>
            </a:r>
            <a:r>
              <a:rPr lang="en-US" dirty="0" smtClean="0"/>
              <a:t>nothing </a:t>
            </a:r>
            <a:r>
              <a:rPr lang="en-US" dirty="0"/>
              <a:t>about them, other </a:t>
            </a:r>
            <a:r>
              <a:rPr lang="en-US" dirty="0" smtClean="0"/>
              <a:t>than </a:t>
            </a:r>
            <a:r>
              <a:rPr lang="en-US" dirty="0"/>
              <a:t>that they implement the </a:t>
            </a:r>
            <a:r>
              <a:rPr lang="en-US" dirty="0" smtClean="0"/>
              <a:t>Observer </a:t>
            </a:r>
            <a:r>
              <a:rPr lang="en-US" dirty="0"/>
              <a:t>interface.</a:t>
            </a:r>
          </a:p>
          <a:p>
            <a:r>
              <a:rPr lang="en-US" dirty="0" smtClean="0"/>
              <a:t>You </a:t>
            </a:r>
            <a:r>
              <a:rPr lang="en-US" dirty="0"/>
              <a:t>can push or pull data from </a:t>
            </a:r>
            <a:r>
              <a:rPr lang="en-US" dirty="0" smtClean="0"/>
              <a:t>the </a:t>
            </a:r>
            <a:r>
              <a:rPr lang="en-US" dirty="0"/>
              <a:t>Observable when using the </a:t>
            </a:r>
            <a:r>
              <a:rPr lang="en-US" dirty="0" smtClean="0"/>
              <a:t>pattern.</a:t>
            </a:r>
            <a:endParaRPr lang="en-US" dirty="0"/>
          </a:p>
          <a:p>
            <a:r>
              <a:rPr lang="en-US" dirty="0" smtClean="0"/>
              <a:t>Don’t </a:t>
            </a:r>
            <a:r>
              <a:rPr lang="en-US" dirty="0"/>
              <a:t>depend on a </a:t>
            </a:r>
            <a:r>
              <a:rPr lang="en-US" dirty="0" smtClean="0"/>
              <a:t>specific order </a:t>
            </a:r>
            <a:r>
              <a:rPr lang="en-US" dirty="0"/>
              <a:t>of </a:t>
            </a:r>
            <a:r>
              <a:rPr lang="en-US" dirty="0" smtClean="0"/>
              <a:t>notification </a:t>
            </a:r>
            <a:r>
              <a:rPr lang="en-US" dirty="0"/>
              <a:t>for your </a:t>
            </a:r>
            <a:r>
              <a:rPr lang="en-US" dirty="0" smtClean="0"/>
              <a:t>Observers</a:t>
            </a:r>
            <a:r>
              <a:rPr lang="en-US" dirty="0"/>
              <a:t>.</a:t>
            </a:r>
          </a:p>
          <a:p>
            <a:r>
              <a:rPr lang="en-US" dirty="0" smtClean="0"/>
              <a:t>Java </a:t>
            </a:r>
            <a:r>
              <a:rPr lang="en-US" dirty="0"/>
              <a:t>has several </a:t>
            </a:r>
            <a:r>
              <a:rPr lang="en-US" dirty="0" smtClean="0"/>
              <a:t>implementations </a:t>
            </a:r>
            <a:r>
              <a:rPr lang="en-US" dirty="0"/>
              <a:t>of the Observer </a:t>
            </a:r>
            <a:r>
              <a:rPr lang="en-US" dirty="0" smtClean="0"/>
              <a:t>Pattern</a:t>
            </a:r>
            <a:r>
              <a:rPr lang="en-US" dirty="0"/>
              <a:t>, including the general </a:t>
            </a:r>
            <a:r>
              <a:rPr lang="en-US" dirty="0" smtClean="0"/>
              <a:t>purpose </a:t>
            </a:r>
            <a:r>
              <a:rPr lang="en-US" dirty="0" err="1"/>
              <a:t>java.util.Observable</a:t>
            </a:r>
            <a:r>
              <a:rPr lang="en-US" dirty="0"/>
              <a:t>.</a:t>
            </a:r>
          </a:p>
          <a:p>
            <a:r>
              <a:rPr lang="en-US" dirty="0" smtClean="0"/>
              <a:t></a:t>
            </a:r>
            <a:r>
              <a:rPr lang="en-US" dirty="0"/>
              <a:t>Watch out for issues with </a:t>
            </a:r>
            <a:r>
              <a:rPr lang="en-US" dirty="0" smtClean="0"/>
              <a:t>the </a:t>
            </a:r>
            <a:r>
              <a:rPr lang="en-US" dirty="0" err="1"/>
              <a:t>java.util.Observable</a:t>
            </a:r>
            <a:r>
              <a:rPr lang="en-US" dirty="0"/>
              <a:t> </a:t>
            </a:r>
            <a:r>
              <a:rPr lang="en-US" dirty="0" smtClean="0"/>
              <a:t>implementation</a:t>
            </a:r>
            <a:r>
              <a:rPr lang="en-US" dirty="0"/>
              <a:t>.</a:t>
            </a:r>
          </a:p>
          <a:p>
            <a:r>
              <a:rPr lang="en-US" dirty="0" smtClean="0"/>
              <a:t>Don’t </a:t>
            </a:r>
            <a:r>
              <a:rPr lang="en-US" dirty="0"/>
              <a:t>be afraid to create your </a:t>
            </a:r>
            <a:r>
              <a:rPr lang="en-US" dirty="0" smtClean="0"/>
              <a:t>own </a:t>
            </a:r>
            <a:r>
              <a:rPr lang="en-US" dirty="0"/>
              <a:t>Observable implementation </a:t>
            </a:r>
            <a:r>
              <a:rPr lang="en-US" dirty="0" smtClean="0"/>
              <a:t>if </a:t>
            </a:r>
            <a:r>
              <a:rPr lang="en-US" dirty="0"/>
              <a:t>needed.</a:t>
            </a:r>
          </a:p>
          <a:p>
            <a:r>
              <a:rPr lang="en-US" dirty="0" smtClean="0"/>
              <a:t>Swing </a:t>
            </a:r>
            <a:r>
              <a:rPr lang="en-US" dirty="0"/>
              <a:t>makes heavy use of the </a:t>
            </a:r>
            <a:r>
              <a:rPr lang="en-US" dirty="0" smtClean="0"/>
              <a:t>Observer </a:t>
            </a:r>
            <a:r>
              <a:rPr lang="en-US" dirty="0"/>
              <a:t>Pattern, as do many </a:t>
            </a:r>
            <a:r>
              <a:rPr lang="en-US" dirty="0" smtClean="0"/>
              <a:t>GUI </a:t>
            </a:r>
            <a:r>
              <a:rPr lang="en-US" dirty="0"/>
              <a:t>frameworks.</a:t>
            </a:r>
          </a:p>
          <a:p>
            <a:pPr lvl="1"/>
            <a:r>
              <a:rPr lang="en-US" dirty="0" smtClean="0"/>
              <a:t>You’ll </a:t>
            </a:r>
            <a:r>
              <a:rPr lang="en-US" dirty="0"/>
              <a:t>also </a:t>
            </a:r>
            <a:r>
              <a:rPr lang="en-US" dirty="0" smtClean="0"/>
              <a:t>find </a:t>
            </a:r>
            <a:r>
              <a:rPr lang="en-US" dirty="0"/>
              <a:t>the pattern in </a:t>
            </a:r>
            <a:r>
              <a:rPr lang="en-US" dirty="0" smtClean="0"/>
              <a:t>many </a:t>
            </a:r>
            <a:r>
              <a:rPr lang="en-US" dirty="0"/>
              <a:t>other places, including </a:t>
            </a:r>
            <a:r>
              <a:rPr lang="en-US" dirty="0" smtClean="0"/>
              <a:t>JavaBeans </a:t>
            </a:r>
            <a:r>
              <a:rPr lang="en-US" dirty="0"/>
              <a:t>and RMI.</a:t>
            </a:r>
          </a:p>
        </p:txBody>
      </p:sp>
    </p:spTree>
    <p:extLst>
      <p:ext uri="{BB962C8B-B14F-4D97-AF65-F5344CB8AC3E}">
        <p14:creationId xmlns:p14="http://schemas.microsoft.com/office/powerpoint/2010/main" val="757197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Observer Pattern </a:t>
            </a:r>
            <a:r>
              <a:rPr lang="en-US" dirty="0"/>
              <a:t>Description – </a:t>
            </a:r>
            <a:r>
              <a:rPr lang="en-US" dirty="0" err="1"/>
              <a:t>GoF</a:t>
            </a:r>
            <a:r>
              <a:rPr lang="en-US" dirty="0"/>
              <a:t> structure</a:t>
            </a:r>
            <a:br>
              <a:rPr lang="en-US" dirty="0"/>
            </a:br>
            <a:r>
              <a:rPr lang="en-US" dirty="0"/>
              <a:t>(partial)</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352928" cy="4937760"/>
          </a:xfrm>
        </p:spPr>
        <p:txBody>
          <a:bodyPr>
            <a:normAutofit fontScale="92500" lnSpcReduction="10000"/>
          </a:bodyPr>
          <a:lstStyle/>
          <a:p>
            <a:r>
              <a:rPr lang="en-US" b="1" dirty="0" smtClean="0"/>
              <a:t>Intent</a:t>
            </a:r>
            <a:endParaRPr lang="en-US" b="1" dirty="0"/>
          </a:p>
          <a:p>
            <a:pPr lvl="1"/>
            <a:r>
              <a:rPr lang="en-US" dirty="0"/>
              <a:t>Define a one-to-many dependency between objects so that when </a:t>
            </a:r>
            <a:r>
              <a:rPr lang="en-US" dirty="0" smtClean="0"/>
              <a:t>one object changes state</a:t>
            </a:r>
            <a:r>
              <a:rPr lang="en-US" dirty="0"/>
              <a:t>, all its dependents are notified and </a:t>
            </a:r>
            <a:r>
              <a:rPr lang="en-US" dirty="0" smtClean="0"/>
              <a:t>updated automatically.</a:t>
            </a:r>
          </a:p>
          <a:p>
            <a:r>
              <a:rPr lang="en-US" b="1" dirty="0" smtClean="0"/>
              <a:t>Also Known As</a:t>
            </a:r>
          </a:p>
          <a:p>
            <a:pPr lvl="1"/>
            <a:r>
              <a:rPr lang="en-US" dirty="0"/>
              <a:t>Dependents, </a:t>
            </a:r>
            <a:r>
              <a:rPr lang="en-US" dirty="0" smtClean="0"/>
              <a:t>Publish-Subscribe</a:t>
            </a:r>
          </a:p>
          <a:p>
            <a:r>
              <a:rPr lang="en-US" b="1" dirty="0" smtClean="0"/>
              <a:t>Applicability</a:t>
            </a:r>
            <a:endParaRPr lang="en-US" b="1" dirty="0"/>
          </a:p>
          <a:p>
            <a:pPr lvl="1"/>
            <a:r>
              <a:rPr lang="en-US" dirty="0"/>
              <a:t>Use the Observer pattern in any of the following situations:</a:t>
            </a:r>
          </a:p>
          <a:p>
            <a:pPr lvl="2"/>
            <a:r>
              <a:rPr lang="en-US" dirty="0" smtClean="0"/>
              <a:t>When </a:t>
            </a:r>
            <a:r>
              <a:rPr lang="en-US" dirty="0"/>
              <a:t>an abstraction has two aspects, one dependent on </a:t>
            </a:r>
            <a:r>
              <a:rPr lang="en-US" dirty="0" smtClean="0"/>
              <a:t>the other. Encapsulating </a:t>
            </a:r>
            <a:r>
              <a:rPr lang="en-US" dirty="0"/>
              <a:t>these aspects in separate objects lets you </a:t>
            </a:r>
            <a:r>
              <a:rPr lang="en-US" dirty="0" smtClean="0"/>
              <a:t>vary and reuse </a:t>
            </a:r>
            <a:r>
              <a:rPr lang="en-US" dirty="0"/>
              <a:t>them independently.</a:t>
            </a:r>
          </a:p>
          <a:p>
            <a:pPr lvl="2"/>
            <a:r>
              <a:rPr lang="en-US" dirty="0" smtClean="0"/>
              <a:t>When </a:t>
            </a:r>
            <a:r>
              <a:rPr lang="en-US" dirty="0"/>
              <a:t>a change to one object requires changing others, and </a:t>
            </a:r>
            <a:r>
              <a:rPr lang="en-US" dirty="0" smtClean="0"/>
              <a:t>you don't know how </a:t>
            </a:r>
            <a:r>
              <a:rPr lang="en-US" dirty="0"/>
              <a:t>many objects need to be changed.</a:t>
            </a:r>
          </a:p>
          <a:p>
            <a:pPr lvl="2"/>
            <a:r>
              <a:rPr lang="en-US" dirty="0" smtClean="0"/>
              <a:t>When </a:t>
            </a:r>
            <a:r>
              <a:rPr lang="en-US" dirty="0"/>
              <a:t>an object should be able to notify other objects </a:t>
            </a:r>
            <a:r>
              <a:rPr lang="en-US" dirty="0" smtClean="0"/>
              <a:t>without making assumptions </a:t>
            </a:r>
            <a:r>
              <a:rPr lang="en-US" dirty="0"/>
              <a:t>about who these objects are. In other words, you </a:t>
            </a:r>
            <a:r>
              <a:rPr lang="en-US" dirty="0" smtClean="0"/>
              <a:t>don't want these </a:t>
            </a:r>
            <a:r>
              <a:rPr lang="en-US" dirty="0"/>
              <a:t>objects tightly coupled.</a:t>
            </a:r>
          </a:p>
        </p:txBody>
      </p:sp>
    </p:spTree>
    <p:extLst>
      <p:ext uri="{BB962C8B-B14F-4D97-AF65-F5344CB8AC3E}">
        <p14:creationId xmlns:p14="http://schemas.microsoft.com/office/powerpoint/2010/main" val="20184386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5162128"/>
          </a:xfrm>
        </p:spPr>
        <p:txBody>
          <a:bodyPr>
            <a:normAutofit fontScale="85000" lnSpcReduction="20000"/>
          </a:bodyPr>
          <a:lstStyle/>
          <a:p>
            <a:r>
              <a:rPr lang="en-US" b="1" dirty="0" smtClean="0"/>
              <a:t>Structure</a:t>
            </a:r>
          </a:p>
          <a:p>
            <a:endParaRPr lang="en-US" b="1" dirty="0" smtClean="0"/>
          </a:p>
          <a:p>
            <a:r>
              <a:rPr lang="en-US" b="1" dirty="0" smtClean="0"/>
              <a:t>Participants</a:t>
            </a:r>
            <a:endParaRPr lang="en-US" b="1" dirty="0"/>
          </a:p>
          <a:p>
            <a:pPr lvl="1"/>
            <a:r>
              <a:rPr lang="en-US" b="1" dirty="0" smtClean="0"/>
              <a:t>Subject</a:t>
            </a:r>
            <a:endParaRPr lang="en-US" b="1" dirty="0"/>
          </a:p>
          <a:p>
            <a:pPr lvl="2"/>
            <a:r>
              <a:rPr lang="en-US" dirty="0" smtClean="0"/>
              <a:t>knows </a:t>
            </a:r>
            <a:r>
              <a:rPr lang="en-US" dirty="0"/>
              <a:t>its observers. Any number of Observer objects may observe </a:t>
            </a:r>
            <a:r>
              <a:rPr lang="en-US" dirty="0" smtClean="0"/>
              <a:t>a subject</a:t>
            </a:r>
            <a:r>
              <a:rPr lang="en-US" dirty="0"/>
              <a:t>.</a:t>
            </a:r>
          </a:p>
          <a:p>
            <a:pPr lvl="2"/>
            <a:r>
              <a:rPr lang="en-US" dirty="0" smtClean="0"/>
              <a:t>provides </a:t>
            </a:r>
            <a:r>
              <a:rPr lang="en-US" dirty="0"/>
              <a:t>an interface for attaching and detaching Observer objects.</a:t>
            </a:r>
          </a:p>
          <a:p>
            <a:pPr lvl="1"/>
            <a:r>
              <a:rPr lang="en-US" b="1" dirty="0" smtClean="0"/>
              <a:t>Observer</a:t>
            </a:r>
            <a:endParaRPr lang="en-US" b="1" dirty="0"/>
          </a:p>
          <a:p>
            <a:pPr lvl="2"/>
            <a:r>
              <a:rPr lang="en-US" dirty="0" smtClean="0"/>
              <a:t>defines </a:t>
            </a:r>
            <a:r>
              <a:rPr lang="en-US" dirty="0"/>
              <a:t>an updating interface for objects that should be </a:t>
            </a:r>
            <a:r>
              <a:rPr lang="en-US" dirty="0" smtClean="0"/>
              <a:t>notified of </a:t>
            </a:r>
            <a:r>
              <a:rPr lang="en-US" dirty="0"/>
              <a:t>changes in a subject.</a:t>
            </a:r>
          </a:p>
          <a:p>
            <a:pPr lvl="1"/>
            <a:r>
              <a:rPr lang="en-US" b="1" dirty="0" err="1" smtClean="0"/>
              <a:t>ConcreteSubject</a:t>
            </a:r>
            <a:endParaRPr lang="en-US" b="1" dirty="0"/>
          </a:p>
          <a:p>
            <a:pPr lvl="2"/>
            <a:r>
              <a:rPr lang="en-US" dirty="0" smtClean="0"/>
              <a:t>stores </a:t>
            </a:r>
            <a:r>
              <a:rPr lang="en-US" dirty="0"/>
              <a:t>state of interest to </a:t>
            </a:r>
            <a:r>
              <a:rPr lang="en-US" dirty="0" err="1"/>
              <a:t>ConcreteObserver</a:t>
            </a:r>
            <a:r>
              <a:rPr lang="en-US" dirty="0"/>
              <a:t> </a:t>
            </a:r>
            <a:r>
              <a:rPr lang="en-US" dirty="0" smtClean="0"/>
              <a:t>objects and  sends </a:t>
            </a:r>
            <a:r>
              <a:rPr lang="en-US" dirty="0"/>
              <a:t>a notification to its observers when its state changes.</a:t>
            </a:r>
          </a:p>
          <a:p>
            <a:pPr lvl="1"/>
            <a:r>
              <a:rPr lang="en-US" b="1" dirty="0" err="1" smtClean="0"/>
              <a:t>ConcreteObserver</a:t>
            </a:r>
            <a:endParaRPr lang="en-US" b="1" dirty="0"/>
          </a:p>
          <a:p>
            <a:pPr lvl="2"/>
            <a:r>
              <a:rPr lang="en-US" dirty="0" smtClean="0"/>
              <a:t>maintains </a:t>
            </a:r>
            <a:r>
              <a:rPr lang="en-US" dirty="0"/>
              <a:t>a reference to a </a:t>
            </a:r>
            <a:r>
              <a:rPr lang="en-US" dirty="0" err="1"/>
              <a:t>ConcreteSubject</a:t>
            </a:r>
            <a:r>
              <a:rPr lang="en-US" dirty="0"/>
              <a:t> object.</a:t>
            </a:r>
          </a:p>
          <a:p>
            <a:pPr lvl="2"/>
            <a:r>
              <a:rPr lang="en-US" dirty="0" smtClean="0"/>
              <a:t>stores </a:t>
            </a:r>
            <a:r>
              <a:rPr lang="en-US" dirty="0"/>
              <a:t>state that should stay consistent with the subject's.</a:t>
            </a:r>
          </a:p>
          <a:p>
            <a:pPr lvl="2"/>
            <a:r>
              <a:rPr lang="en-US" dirty="0" smtClean="0"/>
              <a:t>implements </a:t>
            </a:r>
            <a:r>
              <a:rPr lang="en-US" dirty="0"/>
              <a:t>the Observer updating</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06313"/>
            <a:ext cx="5857875"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94908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Observer Pattern Description(3)</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b="1" dirty="0" smtClean="0"/>
              <a:t>Consequences</a:t>
            </a:r>
          </a:p>
          <a:p>
            <a:pPr lvl="1"/>
            <a:r>
              <a:rPr lang="en-US" i="1" dirty="0" smtClean="0"/>
              <a:t>Abstract </a:t>
            </a:r>
            <a:r>
              <a:rPr lang="en-US" i="1" dirty="0"/>
              <a:t>coupling between Subject and </a:t>
            </a:r>
            <a:r>
              <a:rPr lang="en-US" i="1" dirty="0" smtClean="0"/>
              <a:t>Observer.</a:t>
            </a:r>
            <a:endParaRPr lang="en-US" dirty="0"/>
          </a:p>
          <a:p>
            <a:pPr lvl="1"/>
            <a:r>
              <a:rPr lang="en-US" i="1" dirty="0" smtClean="0"/>
              <a:t>Support </a:t>
            </a:r>
            <a:r>
              <a:rPr lang="en-US" i="1" dirty="0"/>
              <a:t>for broadcast communication</a:t>
            </a:r>
            <a:r>
              <a:rPr lang="en-US" i="1" dirty="0" smtClean="0"/>
              <a:t>. </a:t>
            </a:r>
          </a:p>
          <a:p>
            <a:pPr lvl="2"/>
            <a:r>
              <a:rPr lang="en-US" dirty="0" smtClean="0"/>
              <a:t>Unlike </a:t>
            </a:r>
            <a:r>
              <a:rPr lang="en-US" dirty="0"/>
              <a:t>an ordinary request, </a:t>
            </a:r>
            <a:r>
              <a:rPr lang="en-US" dirty="0" smtClean="0"/>
              <a:t>the notification </a:t>
            </a:r>
            <a:r>
              <a:rPr lang="en-US" dirty="0"/>
              <a:t>that a subject </a:t>
            </a:r>
            <a:r>
              <a:rPr lang="en-US" dirty="0" smtClean="0"/>
              <a:t>sends needn't </a:t>
            </a:r>
            <a:r>
              <a:rPr lang="en-US" dirty="0"/>
              <a:t>specify its receiver. </a:t>
            </a:r>
            <a:r>
              <a:rPr lang="en-US" dirty="0" smtClean="0"/>
              <a:t>The notification </a:t>
            </a:r>
            <a:r>
              <a:rPr lang="en-US" dirty="0"/>
              <a:t>is </a:t>
            </a:r>
            <a:r>
              <a:rPr lang="en-US" dirty="0" smtClean="0"/>
              <a:t>broadcast automatically </a:t>
            </a:r>
            <a:r>
              <a:rPr lang="en-US" dirty="0"/>
              <a:t>to all interested objects </a:t>
            </a:r>
            <a:r>
              <a:rPr lang="en-US" dirty="0" smtClean="0"/>
              <a:t>that subscribed </a:t>
            </a:r>
            <a:r>
              <a:rPr lang="en-US" dirty="0"/>
              <a:t>to it. </a:t>
            </a:r>
            <a:endParaRPr lang="en-US" dirty="0" smtClean="0"/>
          </a:p>
          <a:p>
            <a:pPr lvl="1"/>
            <a:r>
              <a:rPr lang="en-US" i="1" dirty="0" smtClean="0"/>
              <a:t>Unexpected </a:t>
            </a:r>
            <a:r>
              <a:rPr lang="en-US" i="1" dirty="0"/>
              <a:t>updates</a:t>
            </a:r>
            <a:r>
              <a:rPr lang="en-US" i="1" dirty="0" smtClean="0"/>
              <a:t>. </a:t>
            </a:r>
          </a:p>
          <a:p>
            <a:pPr lvl="2"/>
            <a:r>
              <a:rPr lang="en-US" dirty="0" smtClean="0"/>
              <a:t>Because </a:t>
            </a:r>
            <a:r>
              <a:rPr lang="en-US" dirty="0"/>
              <a:t>observers have no knowledge of each </a:t>
            </a:r>
            <a:r>
              <a:rPr lang="en-US" dirty="0" smtClean="0"/>
              <a:t>other's presence</a:t>
            </a:r>
            <a:r>
              <a:rPr lang="en-US" dirty="0"/>
              <a:t>, they </a:t>
            </a:r>
            <a:r>
              <a:rPr lang="en-US" dirty="0" smtClean="0"/>
              <a:t>can be </a:t>
            </a:r>
            <a:r>
              <a:rPr lang="en-US" dirty="0"/>
              <a:t>blind to the ultimate cost of changing the </a:t>
            </a:r>
            <a:r>
              <a:rPr lang="en-US" dirty="0" smtClean="0"/>
              <a:t>subject. </a:t>
            </a:r>
            <a:endParaRPr lang="en-US" dirty="0"/>
          </a:p>
        </p:txBody>
      </p:sp>
    </p:spTree>
    <p:extLst>
      <p:ext uri="{BB962C8B-B14F-4D97-AF65-F5344CB8AC3E}">
        <p14:creationId xmlns:p14="http://schemas.microsoft.com/office/powerpoint/2010/main" val="3571052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Definitions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pPr>
              <a:lnSpc>
                <a:spcPct val="90000"/>
              </a:lnSpc>
            </a:pPr>
            <a:r>
              <a:rPr lang="it-IT" i="1" dirty="0"/>
              <a:t>...</a:t>
            </a:r>
            <a:r>
              <a:rPr lang="it-IT" i="1" dirty="0" err="1"/>
              <a:t>describes</a:t>
            </a:r>
            <a:r>
              <a:rPr lang="it-IT" i="1" dirty="0"/>
              <a:t> a </a:t>
            </a:r>
            <a:r>
              <a:rPr lang="it-IT" b="1" i="1" dirty="0" err="1"/>
              <a:t>problem</a:t>
            </a:r>
            <a:r>
              <a:rPr lang="it-IT" i="1" dirty="0"/>
              <a:t> </a:t>
            </a:r>
            <a:r>
              <a:rPr lang="it-IT" i="1" dirty="0" err="1"/>
              <a:t>which</a:t>
            </a:r>
            <a:r>
              <a:rPr lang="it-IT" i="1" dirty="0"/>
              <a:t> </a:t>
            </a:r>
            <a:r>
              <a:rPr lang="it-IT" i="1" dirty="0" err="1"/>
              <a:t>occurs</a:t>
            </a:r>
            <a:r>
              <a:rPr lang="it-IT" i="1" dirty="0"/>
              <a:t> over and over </a:t>
            </a:r>
            <a:r>
              <a:rPr lang="it-IT" i="1" dirty="0" err="1"/>
              <a:t>again</a:t>
            </a:r>
            <a:r>
              <a:rPr lang="it-IT" i="1" dirty="0"/>
              <a:t> in </a:t>
            </a:r>
            <a:r>
              <a:rPr lang="it-IT" i="1" dirty="0" err="1"/>
              <a:t>our</a:t>
            </a:r>
            <a:r>
              <a:rPr lang="it-IT" i="1" dirty="0"/>
              <a:t> </a:t>
            </a:r>
            <a:r>
              <a:rPr lang="it-IT" i="1" dirty="0" err="1"/>
              <a:t>environment</a:t>
            </a:r>
            <a:r>
              <a:rPr lang="it-IT" i="1" dirty="0"/>
              <a:t>, and </a:t>
            </a:r>
            <a:r>
              <a:rPr lang="it-IT" i="1" dirty="0" err="1"/>
              <a:t>then</a:t>
            </a:r>
            <a:r>
              <a:rPr lang="it-IT" i="1" dirty="0"/>
              <a:t> </a:t>
            </a:r>
            <a:r>
              <a:rPr lang="it-IT" i="1" dirty="0" err="1"/>
              <a:t>describes</a:t>
            </a:r>
            <a:r>
              <a:rPr lang="it-IT" i="1" dirty="0"/>
              <a:t> the core of the </a:t>
            </a:r>
            <a:r>
              <a:rPr lang="it-IT" b="1" i="1" dirty="0" err="1"/>
              <a:t>solution</a:t>
            </a:r>
            <a:r>
              <a:rPr lang="it-IT" i="1" dirty="0"/>
              <a:t> to </a:t>
            </a:r>
            <a:r>
              <a:rPr lang="it-IT" i="1" dirty="0" err="1"/>
              <a:t>that</a:t>
            </a:r>
            <a:r>
              <a:rPr lang="it-IT" i="1" dirty="0"/>
              <a:t> </a:t>
            </a:r>
            <a:r>
              <a:rPr lang="it-IT" i="1" dirty="0" err="1"/>
              <a:t>problem</a:t>
            </a:r>
            <a:r>
              <a:rPr lang="it-IT" i="1" dirty="0"/>
              <a:t>, in </a:t>
            </a:r>
            <a:r>
              <a:rPr lang="it-IT" i="1" dirty="0" err="1"/>
              <a:t>such</a:t>
            </a:r>
            <a:r>
              <a:rPr lang="it-IT" i="1" dirty="0"/>
              <a:t> a way </a:t>
            </a:r>
            <a:r>
              <a:rPr lang="it-IT" i="1" dirty="0" err="1"/>
              <a:t>that</a:t>
            </a:r>
            <a:r>
              <a:rPr lang="it-IT" i="1" dirty="0"/>
              <a:t> </a:t>
            </a:r>
            <a:r>
              <a:rPr lang="it-IT" i="1" dirty="0" err="1"/>
              <a:t>you</a:t>
            </a:r>
            <a:r>
              <a:rPr lang="it-IT" i="1" dirty="0"/>
              <a:t> can use </a:t>
            </a:r>
            <a:r>
              <a:rPr lang="it-IT" i="1" dirty="0" err="1"/>
              <a:t>this</a:t>
            </a:r>
            <a:r>
              <a:rPr lang="it-IT" i="1" dirty="0"/>
              <a:t> </a:t>
            </a:r>
            <a:r>
              <a:rPr lang="it-IT" i="1" dirty="0" err="1"/>
              <a:t>solution</a:t>
            </a:r>
            <a:r>
              <a:rPr lang="it-IT" i="1" dirty="0"/>
              <a:t> a </a:t>
            </a:r>
            <a:r>
              <a:rPr lang="it-IT" i="1" dirty="0" err="1"/>
              <a:t>million</a:t>
            </a:r>
            <a:r>
              <a:rPr lang="it-IT" i="1" dirty="0"/>
              <a:t> </a:t>
            </a:r>
            <a:r>
              <a:rPr lang="it-IT" i="1" dirty="0" err="1"/>
              <a:t>times</a:t>
            </a:r>
            <a:r>
              <a:rPr lang="it-IT" i="1" dirty="0"/>
              <a:t> over, </a:t>
            </a:r>
            <a:r>
              <a:rPr lang="it-IT" i="1" dirty="0" err="1"/>
              <a:t>without</a:t>
            </a:r>
            <a:r>
              <a:rPr lang="it-IT" i="1" dirty="0"/>
              <a:t> </a:t>
            </a:r>
            <a:r>
              <a:rPr lang="it-IT" i="1" dirty="0" err="1"/>
              <a:t>ever</a:t>
            </a:r>
            <a:r>
              <a:rPr lang="it-IT" i="1" dirty="0"/>
              <a:t> </a:t>
            </a:r>
            <a:r>
              <a:rPr lang="it-IT" i="1" dirty="0" err="1"/>
              <a:t>doing</a:t>
            </a:r>
            <a:r>
              <a:rPr lang="it-IT" i="1" dirty="0"/>
              <a:t> </a:t>
            </a:r>
            <a:r>
              <a:rPr lang="it-IT" i="1" dirty="0" err="1"/>
              <a:t>it</a:t>
            </a:r>
            <a:r>
              <a:rPr lang="it-IT" i="1" dirty="0"/>
              <a:t> the </a:t>
            </a:r>
            <a:r>
              <a:rPr lang="it-IT" i="1" dirty="0" err="1"/>
              <a:t>same</a:t>
            </a:r>
            <a:r>
              <a:rPr lang="it-IT" i="1" dirty="0"/>
              <a:t> way </a:t>
            </a:r>
            <a:r>
              <a:rPr lang="it-IT" i="1" dirty="0" err="1"/>
              <a:t>twice</a:t>
            </a:r>
            <a:r>
              <a:rPr lang="it-IT" dirty="0"/>
              <a:t>, </a:t>
            </a:r>
            <a:r>
              <a:rPr lang="it-IT" dirty="0" smtClean="0"/>
              <a:t/>
            </a:r>
            <a:br>
              <a:rPr lang="it-IT" dirty="0" smtClean="0"/>
            </a:br>
            <a:r>
              <a:rPr lang="it-IT" dirty="0" smtClean="0"/>
              <a:t>C</a:t>
            </a:r>
            <a:r>
              <a:rPr lang="it-IT" dirty="0"/>
              <a:t>. Alexander</a:t>
            </a:r>
          </a:p>
          <a:p>
            <a:pPr>
              <a:lnSpc>
                <a:spcPct val="90000"/>
              </a:lnSpc>
            </a:pPr>
            <a:endParaRPr lang="it-IT" dirty="0"/>
          </a:p>
          <a:p>
            <a:pPr>
              <a:lnSpc>
                <a:spcPct val="90000"/>
              </a:lnSpc>
            </a:pPr>
            <a:r>
              <a:rPr lang="it-IT" i="1" dirty="0"/>
              <a:t>…the </a:t>
            </a:r>
            <a:r>
              <a:rPr lang="it-IT" b="1" i="1" dirty="0" err="1"/>
              <a:t>abstraction</a:t>
            </a:r>
            <a:r>
              <a:rPr lang="it-IT" i="1" dirty="0"/>
              <a:t> from a concrete </a:t>
            </a:r>
            <a:r>
              <a:rPr lang="it-IT" i="1" dirty="0" err="1"/>
              <a:t>form</a:t>
            </a:r>
            <a:r>
              <a:rPr lang="it-IT" i="1" dirty="0"/>
              <a:t> </a:t>
            </a:r>
            <a:r>
              <a:rPr lang="it-IT" i="1" dirty="0" err="1"/>
              <a:t>which</a:t>
            </a:r>
            <a:r>
              <a:rPr lang="it-IT" i="1" dirty="0"/>
              <a:t> </a:t>
            </a:r>
            <a:r>
              <a:rPr lang="it-IT" i="1" dirty="0" err="1"/>
              <a:t>keeps</a:t>
            </a:r>
            <a:r>
              <a:rPr lang="it-IT" i="1" dirty="0"/>
              <a:t> </a:t>
            </a:r>
            <a:r>
              <a:rPr lang="it-IT" b="1" i="1" dirty="0" err="1"/>
              <a:t>recurring</a:t>
            </a:r>
            <a:r>
              <a:rPr lang="it-IT" i="1" dirty="0"/>
              <a:t> in </a:t>
            </a:r>
            <a:r>
              <a:rPr lang="it-IT" i="1" dirty="0" err="1"/>
              <a:t>specific</a:t>
            </a:r>
            <a:r>
              <a:rPr lang="it-IT" i="1" dirty="0"/>
              <a:t> non-</a:t>
            </a:r>
            <a:r>
              <a:rPr lang="it-IT" i="1" dirty="0" err="1"/>
              <a:t>arbitrary</a:t>
            </a:r>
            <a:r>
              <a:rPr lang="it-IT" i="1" dirty="0"/>
              <a:t> </a:t>
            </a:r>
            <a:r>
              <a:rPr lang="it-IT" i="1" dirty="0" err="1"/>
              <a:t>contexts</a:t>
            </a:r>
            <a:r>
              <a:rPr lang="it-IT" dirty="0"/>
              <a:t>, </a:t>
            </a:r>
            <a:r>
              <a:rPr lang="it-IT" dirty="0" smtClean="0"/>
              <a:t/>
            </a:r>
            <a:br>
              <a:rPr lang="it-IT" dirty="0" smtClean="0"/>
            </a:br>
            <a:r>
              <a:rPr lang="it-IT" dirty="0" smtClean="0"/>
              <a:t>D</a:t>
            </a:r>
            <a:r>
              <a:rPr lang="it-IT" dirty="0"/>
              <a:t>. </a:t>
            </a:r>
            <a:r>
              <a:rPr lang="it-IT" dirty="0" err="1"/>
              <a:t>Riehle</a:t>
            </a:r>
            <a:endParaRPr lang="it-IT" dirty="0"/>
          </a:p>
          <a:p>
            <a:pPr>
              <a:lnSpc>
                <a:spcPct val="90000"/>
              </a:lnSpc>
            </a:pPr>
            <a:endParaRPr lang="it-IT" dirty="0"/>
          </a:p>
          <a:p>
            <a:pPr>
              <a:lnSpc>
                <a:spcPct val="90000"/>
              </a:lnSpc>
            </a:pPr>
            <a:r>
              <a:rPr lang="it-IT" i="1" dirty="0"/>
              <a:t>…</a:t>
            </a:r>
            <a:r>
              <a:rPr lang="it-IT" i="1" dirty="0" err="1"/>
              <a:t>both</a:t>
            </a:r>
            <a:r>
              <a:rPr lang="it-IT" i="1" dirty="0"/>
              <a:t> a </a:t>
            </a:r>
            <a:r>
              <a:rPr lang="it-IT" i="1" dirty="0" err="1"/>
              <a:t>thing</a:t>
            </a:r>
            <a:r>
              <a:rPr lang="it-IT" i="1" dirty="0"/>
              <a:t> and the </a:t>
            </a:r>
            <a:r>
              <a:rPr lang="it-IT" b="1" i="1" dirty="0" err="1"/>
              <a:t>instructions</a:t>
            </a:r>
            <a:r>
              <a:rPr lang="it-IT" i="1" dirty="0"/>
              <a:t> for </a:t>
            </a:r>
            <a:r>
              <a:rPr lang="it-IT" i="1" dirty="0" err="1"/>
              <a:t>making</a:t>
            </a:r>
            <a:r>
              <a:rPr lang="it-IT" i="1" dirty="0"/>
              <a:t> the </a:t>
            </a:r>
            <a:r>
              <a:rPr lang="it-IT" i="1" dirty="0" err="1"/>
              <a:t>thing</a:t>
            </a:r>
            <a:r>
              <a:rPr lang="it-IT" dirty="0"/>
              <a:t>,</a:t>
            </a:r>
            <a:br>
              <a:rPr lang="it-IT" dirty="0"/>
            </a:br>
            <a:r>
              <a:rPr lang="it-IT" dirty="0"/>
              <a:t>J. </a:t>
            </a:r>
            <a:r>
              <a:rPr lang="it-IT" dirty="0" err="1"/>
              <a:t>Coplien</a:t>
            </a:r>
            <a:endParaRPr lang="it-IT" dirty="0"/>
          </a:p>
          <a:p>
            <a:endParaRPr lang="en-US" dirty="0"/>
          </a:p>
        </p:txBody>
      </p:sp>
    </p:spTree>
    <p:extLst>
      <p:ext uri="{BB962C8B-B14F-4D97-AF65-F5344CB8AC3E}">
        <p14:creationId xmlns:p14="http://schemas.microsoft.com/office/powerpoint/2010/main" val="7540119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mtClean="0"/>
              <a:t>The Decorator </a:t>
            </a:r>
            <a:r>
              <a:rPr lang="en-US" dirty="0"/>
              <a:t>Pattern</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a:t>Once you know the </a:t>
            </a:r>
            <a:r>
              <a:rPr lang="en-US" dirty="0" smtClean="0"/>
              <a:t>techniques </a:t>
            </a:r>
            <a:r>
              <a:rPr lang="en-US" dirty="0"/>
              <a:t>of decorating, you’ll be able to </a:t>
            </a:r>
            <a:r>
              <a:rPr lang="en-US" dirty="0" smtClean="0"/>
              <a:t>give the </a:t>
            </a:r>
            <a:r>
              <a:rPr lang="en-US" dirty="0"/>
              <a:t>objects new </a:t>
            </a:r>
            <a:r>
              <a:rPr lang="en-US" dirty="0" smtClean="0"/>
              <a:t>responsibilities </a:t>
            </a:r>
            <a:r>
              <a:rPr lang="en-US" dirty="0"/>
              <a:t>without making any code changes to the underlying classes</a:t>
            </a:r>
            <a:r>
              <a:rPr lang="en-US" dirty="0" smtClean="0"/>
              <a:t>.</a:t>
            </a:r>
            <a:endParaRPr lang="en-US" dirty="0"/>
          </a:p>
          <a:p>
            <a:r>
              <a:rPr lang="en-US" dirty="0" smtClean="0"/>
              <a:t>Motivation</a:t>
            </a:r>
          </a:p>
          <a:p>
            <a:pPr lvl="1"/>
            <a:r>
              <a:rPr lang="en-US" dirty="0" smtClean="0"/>
              <a:t>You have to model the “pizzas” sold by a company. The pizza have some kinds of bases (</a:t>
            </a:r>
            <a:r>
              <a:rPr lang="en-US" dirty="0"/>
              <a:t>Italian, Deep </a:t>
            </a:r>
            <a:r>
              <a:rPr lang="en-US" dirty="0" smtClean="0"/>
              <a:t>Pan, Stuffed Crust, whole wheat, …) and different toppings (mozzarella, pepperoni, mushroom, olive, pineapple).</a:t>
            </a:r>
          </a:p>
          <a:p>
            <a:pPr lvl="1"/>
            <a:r>
              <a:rPr lang="en-US" dirty="0"/>
              <a:t>C</a:t>
            </a:r>
            <a:r>
              <a:rPr lang="en-US" dirty="0" smtClean="0"/>
              <a:t>ustomers can combine bases and toppings as they prefer.</a:t>
            </a:r>
          </a:p>
          <a:p>
            <a:pPr lvl="1"/>
            <a:r>
              <a:rPr lang="en-US" dirty="0" smtClean="0"/>
              <a:t>The final price of the pizza depends </a:t>
            </a:r>
            <a:br>
              <a:rPr lang="en-US" dirty="0" smtClean="0"/>
            </a:br>
            <a:r>
              <a:rPr lang="en-US" dirty="0" smtClean="0"/>
              <a:t>on the base and toppings selected.</a:t>
            </a:r>
            <a:endParaRPr lang="en-US" dirty="0"/>
          </a:p>
        </p:txBody>
      </p:sp>
      <p:sp>
        <p:nvSpPr>
          <p:cNvPr id="7" name="Rettangolo arrotondato 6"/>
          <p:cNvSpPr/>
          <p:nvPr/>
        </p:nvSpPr>
        <p:spPr>
          <a:xfrm rot="20917467">
            <a:off x="4326359" y="4505149"/>
            <a:ext cx="4053848" cy="156375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Some combinations aren’t allowed in real</a:t>
            </a:r>
            <a:br>
              <a:rPr lang="en-US" sz="2400" dirty="0" smtClean="0"/>
            </a:br>
            <a:r>
              <a:rPr lang="en-US" sz="2400" dirty="0" smtClean="0"/>
              <a:t>Italian Pizzas!</a:t>
            </a:r>
          </a:p>
          <a:p>
            <a:pPr algn="ctr"/>
            <a:r>
              <a:rPr lang="en-US" sz="2400" dirty="0" smtClean="0"/>
              <a:t>;-)</a:t>
            </a:r>
            <a:endParaRPr lang="en-US" sz="2400" dirty="0"/>
          </a:p>
        </p:txBody>
      </p:sp>
    </p:spTree>
    <p:extLst>
      <p:ext uri="{BB962C8B-B14F-4D97-AF65-F5344CB8AC3E}">
        <p14:creationId xmlns:p14="http://schemas.microsoft.com/office/powerpoint/2010/main" val="151929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 possible representation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4221088"/>
            <a:ext cx="4248472" cy="2232248"/>
          </a:xfrm>
        </p:spPr>
        <p:txBody>
          <a:bodyPr>
            <a:normAutofit/>
          </a:bodyPr>
          <a:lstStyle/>
          <a:p>
            <a:r>
              <a:rPr lang="en-US" dirty="0" smtClean="0"/>
              <a:t>What if we have a large amount</a:t>
            </a:r>
            <a:br>
              <a:rPr lang="en-US" dirty="0" smtClean="0"/>
            </a:br>
            <a:r>
              <a:rPr lang="en-US" dirty="0" smtClean="0"/>
              <a:t>of combinations?</a:t>
            </a:r>
          </a:p>
          <a:p>
            <a:r>
              <a:rPr lang="en-US" dirty="0" smtClean="0"/>
              <a:t>What </a:t>
            </a:r>
            <a:r>
              <a:rPr lang="en-US" dirty="0"/>
              <a:t>happens when the price of </a:t>
            </a:r>
            <a:r>
              <a:rPr lang="en-US" dirty="0" smtClean="0"/>
              <a:t>mozzarella goes </a:t>
            </a:r>
            <a:r>
              <a:rPr lang="en-US" dirty="0"/>
              <a:t>up?  </a:t>
            </a:r>
            <a:endParaRPr lang="en-US" dirty="0" smtClean="0"/>
          </a:p>
          <a:p>
            <a:r>
              <a:rPr lang="en-US" dirty="0" smtClean="0"/>
              <a:t>What if we add </a:t>
            </a:r>
            <a:r>
              <a:rPr lang="en-US" dirty="0"/>
              <a:t>a new </a:t>
            </a:r>
            <a:r>
              <a:rPr lang="en-US" dirty="0" smtClean="0"/>
              <a:t>topping</a:t>
            </a:r>
            <a:r>
              <a:rPr lang="en-US" dirty="0"/>
              <a:t>? </a:t>
            </a: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268760"/>
            <a:ext cx="4286250" cy="2476500"/>
          </a:xfrm>
          <a:prstGeom prst="rect">
            <a:avLst/>
          </a:prstGeom>
        </p:spPr>
      </p:pic>
      <p:cxnSp>
        <p:nvCxnSpPr>
          <p:cNvPr id="8" name="Connettore 2 7"/>
          <p:cNvCxnSpPr/>
          <p:nvPr/>
        </p:nvCxnSpPr>
        <p:spPr>
          <a:xfrm>
            <a:off x="3131840" y="1484784"/>
            <a:ext cx="100811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971600" y="1268760"/>
            <a:ext cx="2058128" cy="369332"/>
          </a:xfrm>
          <a:prstGeom prst="rect">
            <a:avLst/>
          </a:prstGeom>
          <a:noFill/>
        </p:spPr>
        <p:txBody>
          <a:bodyPr wrap="none" rtlCol="0">
            <a:spAutoFit/>
          </a:bodyPr>
          <a:lstStyle/>
          <a:p>
            <a:r>
              <a:rPr lang="en-US" dirty="0" smtClean="0"/>
              <a:t>The Class is abstract</a:t>
            </a:r>
            <a:endParaRPr lang="en-US" dirty="0"/>
          </a:p>
        </p:txBody>
      </p:sp>
      <p:cxnSp>
        <p:nvCxnSpPr>
          <p:cNvPr id="11" name="Connettore 2 10"/>
          <p:cNvCxnSpPr/>
          <p:nvPr/>
        </p:nvCxnSpPr>
        <p:spPr>
          <a:xfrm>
            <a:off x="3491880" y="1988840"/>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CasellaDiTesto 11"/>
          <p:cNvSpPr txBox="1"/>
          <p:nvPr/>
        </p:nvSpPr>
        <p:spPr>
          <a:xfrm>
            <a:off x="1015238" y="1804174"/>
            <a:ext cx="2332626" cy="369332"/>
          </a:xfrm>
          <a:prstGeom prst="rect">
            <a:avLst/>
          </a:prstGeom>
          <a:noFill/>
        </p:spPr>
        <p:txBody>
          <a:bodyPr wrap="none" rtlCol="0">
            <a:spAutoFit/>
          </a:bodyPr>
          <a:lstStyle/>
          <a:p>
            <a:r>
              <a:rPr lang="en-US" dirty="0" smtClean="0"/>
              <a:t>The method is abstract</a:t>
            </a:r>
            <a:endParaRPr lang="en-US" dirty="0"/>
          </a:p>
        </p:txBody>
      </p:sp>
      <p:sp>
        <p:nvSpPr>
          <p:cNvPr id="13" name="Rettangolo 12"/>
          <p:cNvSpPr/>
          <p:nvPr/>
        </p:nvSpPr>
        <p:spPr>
          <a:xfrm>
            <a:off x="1727425" y="3707740"/>
            <a:ext cx="6336704" cy="369332"/>
          </a:xfrm>
          <a:prstGeom prst="rect">
            <a:avLst/>
          </a:prstGeom>
        </p:spPr>
        <p:txBody>
          <a:bodyPr wrap="square">
            <a:spAutoFit/>
          </a:bodyPr>
          <a:lstStyle/>
          <a:p>
            <a:r>
              <a:rPr lang="en-US" dirty="0"/>
              <a:t>Each subclass implements cost() to return the cost of the </a:t>
            </a:r>
            <a:r>
              <a:rPr lang="en-US" dirty="0" smtClean="0"/>
              <a:t>pizza.</a:t>
            </a:r>
            <a:endParaRPr lang="en-US" dirty="0"/>
          </a:p>
        </p:txBody>
      </p:sp>
      <p:pic>
        <p:nvPicPr>
          <p:cNvPr id="1026" name="Picture 2" descr="http://3.bp.blogspot.com/-01y9MAE0rBY/TwHcUbfjF_I/AAAAAAAAABs/YPxQTNN3YBQ/s1600/prezzi.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7667" y="4149080"/>
            <a:ext cx="3708789" cy="2627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97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Possible improvement?</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201688"/>
          </a:xfrm>
        </p:spPr>
        <p:txBody>
          <a:bodyPr/>
          <a:lstStyle/>
          <a:p>
            <a:r>
              <a:rPr lang="en-US" dirty="0"/>
              <a:t> why do we need all </a:t>
            </a:r>
            <a:r>
              <a:rPr lang="en-US" dirty="0" smtClean="0"/>
              <a:t> these </a:t>
            </a:r>
            <a:r>
              <a:rPr lang="en-US" dirty="0"/>
              <a:t>classes?  </a:t>
            </a:r>
            <a:endParaRPr lang="en-US" dirty="0" smtClean="0"/>
          </a:p>
          <a:p>
            <a:pPr lvl="1"/>
            <a:r>
              <a:rPr lang="en-US" dirty="0" smtClean="0"/>
              <a:t>Can’t </a:t>
            </a:r>
            <a:r>
              <a:rPr lang="en-US" dirty="0"/>
              <a:t>we just use </a:t>
            </a:r>
            <a:r>
              <a:rPr lang="en-US" dirty="0" smtClean="0"/>
              <a:t>instance </a:t>
            </a:r>
            <a:r>
              <a:rPr lang="en-US" dirty="0"/>
              <a:t>variables and inheritance in </a:t>
            </a:r>
            <a:r>
              <a:rPr lang="en-US" dirty="0" smtClean="0"/>
              <a:t>the </a:t>
            </a:r>
            <a:r>
              <a:rPr lang="en-US" dirty="0"/>
              <a:t>superclass to keep track of the </a:t>
            </a:r>
            <a:r>
              <a:rPr lang="en-US" dirty="0" smtClean="0"/>
              <a:t>condiments</a:t>
            </a:r>
            <a:r>
              <a:rPr lang="en-US" dirty="0"/>
              <a:t>?</a:t>
            </a: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2564904"/>
            <a:ext cx="3293146" cy="2997000"/>
          </a:xfrm>
          <a:prstGeom prst="rect">
            <a:avLst/>
          </a:prstGeom>
        </p:spPr>
      </p:pic>
      <p:sp>
        <p:nvSpPr>
          <p:cNvPr id="7" name="CasellaDiTesto 6"/>
          <p:cNvSpPr txBox="1"/>
          <p:nvPr/>
        </p:nvSpPr>
        <p:spPr>
          <a:xfrm>
            <a:off x="1312437" y="5661248"/>
            <a:ext cx="6355907" cy="369332"/>
          </a:xfrm>
          <a:prstGeom prst="rect">
            <a:avLst/>
          </a:prstGeom>
          <a:noFill/>
        </p:spPr>
        <p:txBody>
          <a:bodyPr wrap="none" rtlCol="0">
            <a:spAutoFit/>
          </a:bodyPr>
          <a:lstStyle/>
          <a:p>
            <a:r>
              <a:rPr lang="en-US" dirty="0" smtClean="0"/>
              <a:t>Only a subset of the properties and methods has been introduced</a:t>
            </a:r>
            <a:endParaRPr lang="en-US" dirty="0"/>
          </a:p>
        </p:txBody>
      </p:sp>
      <p:cxnSp>
        <p:nvCxnSpPr>
          <p:cNvPr id="9" name="Connettore 2 8"/>
          <p:cNvCxnSpPr/>
          <p:nvPr/>
        </p:nvCxnSpPr>
        <p:spPr>
          <a:xfrm flipV="1">
            <a:off x="1547664" y="4509120"/>
            <a:ext cx="1675406" cy="1052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asellaDiTesto 9"/>
          <p:cNvSpPr txBox="1"/>
          <p:nvPr/>
        </p:nvSpPr>
        <p:spPr>
          <a:xfrm>
            <a:off x="6228184" y="2638653"/>
            <a:ext cx="2736304" cy="923330"/>
          </a:xfrm>
          <a:prstGeom prst="rect">
            <a:avLst/>
          </a:prstGeom>
          <a:noFill/>
        </p:spPr>
        <p:txBody>
          <a:bodyPr wrap="square" rtlCol="0">
            <a:spAutoFit/>
          </a:bodyPr>
          <a:lstStyle/>
          <a:p>
            <a:r>
              <a:rPr lang="en-US" dirty="0" smtClean="0"/>
              <a:t>We have to </a:t>
            </a:r>
            <a:r>
              <a:rPr lang="en-US" dirty="0"/>
              <a:t>c</a:t>
            </a:r>
            <a:r>
              <a:rPr lang="en-US" dirty="0" smtClean="0"/>
              <a:t>reate a subclass for each kind of base</a:t>
            </a:r>
            <a:endParaRPr lang="en-US" dirty="0"/>
          </a:p>
        </p:txBody>
      </p:sp>
      <p:sp>
        <p:nvSpPr>
          <p:cNvPr id="11" name="CasellaDiTesto 10"/>
          <p:cNvSpPr txBox="1"/>
          <p:nvPr/>
        </p:nvSpPr>
        <p:spPr>
          <a:xfrm>
            <a:off x="6228184" y="3729806"/>
            <a:ext cx="2736304" cy="646331"/>
          </a:xfrm>
          <a:prstGeom prst="rect">
            <a:avLst/>
          </a:prstGeom>
          <a:noFill/>
        </p:spPr>
        <p:txBody>
          <a:bodyPr wrap="square" rtlCol="0">
            <a:spAutoFit/>
          </a:bodyPr>
          <a:lstStyle/>
          <a:p>
            <a:r>
              <a:rPr lang="en-US" dirty="0" smtClean="0"/>
              <a:t>The number of classes is reduced</a:t>
            </a:r>
            <a:endParaRPr lang="en-US" dirty="0"/>
          </a:p>
        </p:txBody>
      </p:sp>
    </p:spTree>
    <p:extLst>
      <p:ext uri="{BB962C8B-B14F-4D97-AF65-F5344CB8AC3E}">
        <p14:creationId xmlns:p14="http://schemas.microsoft.com/office/powerpoint/2010/main" val="38704863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Issue!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a:t>Price changes for condiments will force us to alter existing code</a:t>
            </a:r>
            <a:r>
              <a:rPr lang="en-US" dirty="0" smtClean="0"/>
              <a:t>.</a:t>
            </a:r>
          </a:p>
          <a:p>
            <a:r>
              <a:rPr lang="en-US" dirty="0"/>
              <a:t>New condiments will force us to add new methods and alter the cost method in the superclass</a:t>
            </a:r>
            <a:r>
              <a:rPr lang="en-US" dirty="0" smtClean="0"/>
              <a:t>.</a:t>
            </a:r>
          </a:p>
          <a:p>
            <a:r>
              <a:rPr lang="en-US" dirty="0"/>
              <a:t>We may have new </a:t>
            </a:r>
            <a:r>
              <a:rPr lang="en-US" dirty="0" smtClean="0"/>
              <a:t>pizzas.  </a:t>
            </a:r>
            <a:r>
              <a:rPr lang="en-US" dirty="0"/>
              <a:t>For some of these </a:t>
            </a:r>
            <a:r>
              <a:rPr lang="en-US" dirty="0" smtClean="0"/>
              <a:t>pizzas (sweet pizzas – dessert pizzas), </a:t>
            </a:r>
            <a:r>
              <a:rPr lang="en-US" dirty="0"/>
              <a:t>the condiments may not be </a:t>
            </a:r>
            <a:r>
              <a:rPr lang="en-US" dirty="0" smtClean="0"/>
              <a:t>appropriate.</a:t>
            </a:r>
          </a:p>
          <a:p>
            <a:pPr lvl="1"/>
            <a:r>
              <a:rPr lang="en-US" dirty="0" smtClean="0"/>
              <a:t>Sweet pizzas subclass </a:t>
            </a:r>
            <a:r>
              <a:rPr lang="en-US" dirty="0"/>
              <a:t>will still inherit methods like </a:t>
            </a:r>
            <a:r>
              <a:rPr lang="en-US" dirty="0" err="1" smtClean="0"/>
              <a:t>hasMozzarella</a:t>
            </a:r>
            <a:r>
              <a:rPr lang="en-US" dirty="0" smtClean="0"/>
              <a:t>().</a:t>
            </a:r>
          </a:p>
          <a:p>
            <a:r>
              <a:rPr lang="en-US" dirty="0"/>
              <a:t>What if a customer wants a double </a:t>
            </a:r>
            <a:r>
              <a:rPr lang="en-US" dirty="0" smtClean="0"/>
              <a:t>Mozzarella?</a:t>
            </a:r>
            <a:endParaRPr lang="en-US" dirty="0"/>
          </a:p>
        </p:txBody>
      </p:sp>
    </p:spTree>
    <p:extLst>
      <p:ext uri="{BB962C8B-B14F-4D97-AF65-F5344CB8AC3E}">
        <p14:creationId xmlns:p14="http://schemas.microsoft.com/office/powerpoint/2010/main" val="4769476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Open-Closed Principle</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a:t>Design </a:t>
            </a:r>
            <a:r>
              <a:rPr lang="en-US" dirty="0" smtClean="0"/>
              <a:t>Principle </a:t>
            </a:r>
            <a:br>
              <a:rPr lang="en-US" dirty="0" smtClean="0"/>
            </a:br>
            <a:r>
              <a:rPr lang="en-US" dirty="0" smtClean="0"/>
              <a:t>Classes </a:t>
            </a:r>
            <a:r>
              <a:rPr lang="en-US" dirty="0"/>
              <a:t>should be open </a:t>
            </a:r>
            <a:r>
              <a:rPr lang="en-US" dirty="0" smtClean="0"/>
              <a:t> for </a:t>
            </a:r>
            <a:r>
              <a:rPr lang="en-US" dirty="0"/>
              <a:t>extension, but closed for </a:t>
            </a:r>
            <a:r>
              <a:rPr lang="en-US" dirty="0" smtClean="0"/>
              <a:t>modification.</a:t>
            </a:r>
          </a:p>
          <a:p>
            <a:pPr lvl="1"/>
            <a:r>
              <a:rPr lang="en-US" dirty="0"/>
              <a:t>While it may seem like a contradiction, </a:t>
            </a:r>
            <a:r>
              <a:rPr lang="en-US" dirty="0" smtClean="0"/>
              <a:t>there </a:t>
            </a:r>
            <a:r>
              <a:rPr lang="en-US" dirty="0"/>
              <a:t>are techniques for allowing code to </a:t>
            </a:r>
            <a:r>
              <a:rPr lang="en-US" dirty="0" smtClean="0"/>
              <a:t>be </a:t>
            </a:r>
            <a:r>
              <a:rPr lang="en-US" dirty="0"/>
              <a:t>extended without direct modification</a:t>
            </a:r>
            <a:r>
              <a:rPr lang="en-US" dirty="0" smtClean="0"/>
              <a:t>.</a:t>
            </a:r>
          </a:p>
          <a:p>
            <a:pPr lvl="1"/>
            <a:r>
              <a:rPr lang="en-US" dirty="0" smtClean="0"/>
              <a:t>Applying </a:t>
            </a:r>
            <a:r>
              <a:rPr lang="en-US" dirty="0"/>
              <a:t>the </a:t>
            </a:r>
            <a:r>
              <a:rPr lang="en-US" dirty="0" smtClean="0"/>
              <a:t>Open-Closed </a:t>
            </a:r>
            <a:r>
              <a:rPr lang="en-US" dirty="0"/>
              <a:t>Principle EVERYWHERE is </a:t>
            </a:r>
            <a:r>
              <a:rPr lang="en-US" dirty="0" smtClean="0"/>
              <a:t>wasteful </a:t>
            </a:r>
            <a:r>
              <a:rPr lang="en-US" dirty="0"/>
              <a:t>and unnecessary, and can lead to </a:t>
            </a:r>
            <a:r>
              <a:rPr lang="en-US" dirty="0" smtClean="0"/>
              <a:t>complex, hard-to-understand code.</a:t>
            </a:r>
          </a:p>
          <a:p>
            <a:pPr lvl="1"/>
            <a:r>
              <a:rPr lang="en-US" dirty="0" smtClean="0"/>
              <a:t>There </a:t>
            </a:r>
            <a:r>
              <a:rPr lang="en-US" dirty="0"/>
              <a:t>are some </a:t>
            </a:r>
            <a:r>
              <a:rPr lang="en-US" dirty="0" smtClean="0"/>
              <a:t> clever </a:t>
            </a:r>
            <a:r>
              <a:rPr lang="en-US" dirty="0"/>
              <a:t>OO techniques for allowing systems </a:t>
            </a:r>
            <a:r>
              <a:rPr lang="en-US" dirty="0" smtClean="0"/>
              <a:t> to </a:t>
            </a:r>
            <a:r>
              <a:rPr lang="en-US" dirty="0"/>
              <a:t>be extended, even if we can’t change the </a:t>
            </a:r>
            <a:r>
              <a:rPr lang="en-US" dirty="0" smtClean="0"/>
              <a:t>underlying </a:t>
            </a:r>
            <a:r>
              <a:rPr lang="en-US" dirty="0"/>
              <a:t>code</a:t>
            </a:r>
            <a:r>
              <a:rPr lang="en-US" dirty="0" smtClean="0"/>
              <a:t>.</a:t>
            </a:r>
          </a:p>
          <a:p>
            <a:pPr lvl="2"/>
            <a:r>
              <a:rPr lang="en-US" dirty="0"/>
              <a:t> </a:t>
            </a:r>
            <a:r>
              <a:rPr lang="en-US" dirty="0" smtClean="0"/>
              <a:t>In the </a:t>
            </a:r>
            <a:r>
              <a:rPr lang="en-US" dirty="0"/>
              <a:t>Observer </a:t>
            </a:r>
            <a:r>
              <a:rPr lang="en-US" dirty="0" smtClean="0"/>
              <a:t>Pattern ... </a:t>
            </a:r>
            <a:r>
              <a:rPr lang="en-US" dirty="0"/>
              <a:t>by adding new </a:t>
            </a:r>
            <a:r>
              <a:rPr lang="en-US" dirty="0" smtClean="0"/>
              <a:t>Observers</a:t>
            </a:r>
            <a:r>
              <a:rPr lang="en-US" dirty="0"/>
              <a:t>, we can extend the Subject at </a:t>
            </a:r>
            <a:r>
              <a:rPr lang="en-US" dirty="0" smtClean="0"/>
              <a:t>any </a:t>
            </a:r>
            <a:r>
              <a:rPr lang="en-US" dirty="0"/>
              <a:t>time, without adding code to the Subject. </a:t>
            </a:r>
          </a:p>
        </p:txBody>
      </p:sp>
    </p:spTree>
    <p:extLst>
      <p:ext uri="{BB962C8B-B14F-4D97-AF65-F5344CB8AC3E}">
        <p14:creationId xmlns:p14="http://schemas.microsoft.com/office/powerpoint/2010/main" val="39435160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e 8"/>
          <p:cNvSpPr/>
          <p:nvPr/>
        </p:nvSpPr>
        <p:spPr>
          <a:xfrm>
            <a:off x="2627784" y="2564904"/>
            <a:ext cx="4104456" cy="259228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8" name="Ovale 7"/>
          <p:cNvSpPr/>
          <p:nvPr/>
        </p:nvSpPr>
        <p:spPr>
          <a:xfrm>
            <a:off x="2915816" y="2924944"/>
            <a:ext cx="2664296" cy="18002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 name="Titolo 1"/>
          <p:cNvSpPr>
            <a:spLocks noGrp="1"/>
          </p:cNvSpPr>
          <p:nvPr>
            <p:ph type="title"/>
          </p:nvPr>
        </p:nvSpPr>
        <p:spPr/>
        <p:txBody>
          <a:bodyPr/>
          <a:lstStyle/>
          <a:p>
            <a:r>
              <a:rPr lang="en-US" dirty="0" smtClean="0"/>
              <a:t>The Decorator Pattern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841648"/>
          </a:xfrm>
        </p:spPr>
        <p:txBody>
          <a:bodyPr/>
          <a:lstStyle/>
          <a:p>
            <a:r>
              <a:rPr lang="en-US" dirty="0" smtClean="0"/>
              <a:t>We start with a base and we “decorate it” run-time with condiments</a:t>
            </a:r>
          </a:p>
        </p:txBody>
      </p:sp>
      <p:sp>
        <p:nvSpPr>
          <p:cNvPr id="6" name="Ovale 5"/>
          <p:cNvSpPr/>
          <p:nvPr/>
        </p:nvSpPr>
        <p:spPr>
          <a:xfrm>
            <a:off x="3059832" y="3140968"/>
            <a:ext cx="1656184" cy="864096"/>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smtClean="0"/>
              <a:t>Cost()</a:t>
            </a:r>
            <a:br>
              <a:rPr lang="en-US" sz="1600" dirty="0" smtClean="0"/>
            </a:br>
            <a:r>
              <a:rPr lang="en-US" sz="1600" dirty="0" smtClean="0"/>
              <a:t>Italian Pizza Base</a:t>
            </a:r>
            <a:endParaRPr lang="en-US" sz="1600" dirty="0"/>
          </a:p>
        </p:txBody>
      </p:sp>
      <p:sp>
        <p:nvSpPr>
          <p:cNvPr id="7" name="Rettangolo 6"/>
          <p:cNvSpPr/>
          <p:nvPr/>
        </p:nvSpPr>
        <p:spPr>
          <a:xfrm>
            <a:off x="2771800" y="3573016"/>
            <a:ext cx="4572000" cy="584775"/>
          </a:xfrm>
          <a:prstGeom prst="rect">
            <a:avLst/>
          </a:prstGeom>
        </p:spPr>
        <p:txBody>
          <a:bodyPr>
            <a:spAutoFit/>
          </a:bodyPr>
          <a:lstStyle/>
          <a:p>
            <a:pPr algn="ctr"/>
            <a:r>
              <a:rPr lang="en-US" sz="1600" dirty="0">
                <a:solidFill>
                  <a:schemeClr val="lt1"/>
                </a:solidFill>
              </a:rPr>
              <a:t>Cost()</a:t>
            </a:r>
            <a:br>
              <a:rPr lang="en-US" sz="1600" dirty="0">
                <a:solidFill>
                  <a:schemeClr val="lt1"/>
                </a:solidFill>
              </a:rPr>
            </a:br>
            <a:r>
              <a:rPr lang="en-US" sz="1600" dirty="0">
                <a:solidFill>
                  <a:schemeClr val="lt1"/>
                </a:solidFill>
              </a:rPr>
              <a:t>Tomato</a:t>
            </a:r>
          </a:p>
        </p:txBody>
      </p:sp>
      <p:sp>
        <p:nvSpPr>
          <p:cNvPr id="10" name="Rettangolo 9"/>
          <p:cNvSpPr/>
          <p:nvPr/>
        </p:nvSpPr>
        <p:spPr>
          <a:xfrm>
            <a:off x="4355976" y="3780329"/>
            <a:ext cx="3384376" cy="584775"/>
          </a:xfrm>
          <a:prstGeom prst="rect">
            <a:avLst/>
          </a:prstGeom>
        </p:spPr>
        <p:txBody>
          <a:bodyPr wrap="square">
            <a:spAutoFit/>
          </a:bodyPr>
          <a:lstStyle/>
          <a:p>
            <a:pPr algn="ctr"/>
            <a:r>
              <a:rPr lang="en-US" sz="1600" dirty="0">
                <a:solidFill>
                  <a:schemeClr val="lt1"/>
                </a:solidFill>
              </a:rPr>
              <a:t>Cost()</a:t>
            </a:r>
            <a:br>
              <a:rPr lang="en-US" sz="1600" dirty="0">
                <a:solidFill>
                  <a:schemeClr val="lt1"/>
                </a:solidFill>
              </a:rPr>
            </a:br>
            <a:r>
              <a:rPr lang="en-US" sz="1600" dirty="0" smtClean="0">
                <a:solidFill>
                  <a:schemeClr val="lt1"/>
                </a:solidFill>
              </a:rPr>
              <a:t>Mozzarella</a:t>
            </a:r>
            <a:endParaRPr lang="en-US" sz="1600" dirty="0">
              <a:solidFill>
                <a:schemeClr val="lt1"/>
              </a:solidFill>
            </a:endParaRPr>
          </a:p>
        </p:txBody>
      </p:sp>
      <p:cxnSp>
        <p:nvCxnSpPr>
          <p:cNvPr id="12" name="Connettore 2 11"/>
          <p:cNvCxnSpPr/>
          <p:nvPr/>
        </p:nvCxnSpPr>
        <p:spPr>
          <a:xfrm flipH="1">
            <a:off x="6048164" y="3068960"/>
            <a:ext cx="1116124" cy="711369"/>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sp>
        <p:nvSpPr>
          <p:cNvPr id="13" name="CasellaDiTesto 12"/>
          <p:cNvSpPr txBox="1"/>
          <p:nvPr/>
        </p:nvSpPr>
        <p:spPr>
          <a:xfrm>
            <a:off x="7164288" y="2564904"/>
            <a:ext cx="1930208" cy="646331"/>
          </a:xfrm>
          <a:prstGeom prst="rect">
            <a:avLst/>
          </a:prstGeom>
          <a:noFill/>
        </p:spPr>
        <p:txBody>
          <a:bodyPr wrap="none" rtlCol="0">
            <a:spAutoFit/>
          </a:bodyPr>
          <a:lstStyle/>
          <a:p>
            <a:r>
              <a:rPr lang="en-US" dirty="0" smtClean="0"/>
              <a:t>The external cost()</a:t>
            </a:r>
            <a:br>
              <a:rPr lang="en-US" dirty="0" smtClean="0"/>
            </a:br>
            <a:r>
              <a:rPr lang="en-US" dirty="0" smtClean="0"/>
              <a:t>method is called</a:t>
            </a:r>
            <a:endParaRPr lang="en-US" dirty="0"/>
          </a:p>
        </p:txBody>
      </p:sp>
      <p:cxnSp>
        <p:nvCxnSpPr>
          <p:cNvPr id="15" name="Connettore 2 14"/>
          <p:cNvCxnSpPr>
            <a:endCxn id="7" idx="0"/>
          </p:cNvCxnSpPr>
          <p:nvPr/>
        </p:nvCxnSpPr>
        <p:spPr>
          <a:xfrm flipH="1" flipV="1">
            <a:off x="5057800" y="3573016"/>
            <a:ext cx="990364" cy="207313"/>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9" name="Connettore 2 18"/>
          <p:cNvCxnSpPr/>
          <p:nvPr/>
        </p:nvCxnSpPr>
        <p:spPr>
          <a:xfrm flipH="1" flipV="1">
            <a:off x="4247964" y="3320987"/>
            <a:ext cx="809836" cy="207314"/>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21" name="Connettore 2 20"/>
          <p:cNvCxnSpPr/>
          <p:nvPr/>
        </p:nvCxnSpPr>
        <p:spPr>
          <a:xfrm flipH="1" flipV="1">
            <a:off x="3887924" y="4054134"/>
            <a:ext cx="990364" cy="207313"/>
          </a:xfrm>
          <a:prstGeom prst="straightConnector1">
            <a:avLst/>
          </a:prstGeom>
          <a:ln w="57150">
            <a:headEnd type="arrow"/>
            <a:tailEnd type="none"/>
          </a:ln>
        </p:spPr>
        <p:style>
          <a:lnRef idx="1">
            <a:schemeClr val="accent2"/>
          </a:lnRef>
          <a:fillRef idx="0">
            <a:schemeClr val="accent2"/>
          </a:fillRef>
          <a:effectRef idx="0">
            <a:schemeClr val="accent2"/>
          </a:effectRef>
          <a:fontRef idx="minor">
            <a:schemeClr val="tx1"/>
          </a:fontRef>
        </p:style>
      </p:cxnSp>
      <p:sp>
        <p:nvSpPr>
          <p:cNvPr id="22" name="CasellaDiTesto 21"/>
          <p:cNvSpPr txBox="1"/>
          <p:nvPr/>
        </p:nvSpPr>
        <p:spPr>
          <a:xfrm>
            <a:off x="3879564" y="4180438"/>
            <a:ext cx="476412" cy="369332"/>
          </a:xfrm>
          <a:prstGeom prst="rect">
            <a:avLst/>
          </a:prstGeom>
          <a:noFill/>
        </p:spPr>
        <p:txBody>
          <a:bodyPr wrap="none" rtlCol="0">
            <a:spAutoFit/>
          </a:bodyPr>
          <a:lstStyle/>
          <a:p>
            <a:r>
              <a:rPr lang="en-US" dirty="0" smtClean="0"/>
              <a:t>4.5</a:t>
            </a:r>
            <a:endParaRPr lang="en-US" dirty="0"/>
          </a:p>
        </p:txBody>
      </p:sp>
      <p:sp>
        <p:nvSpPr>
          <p:cNvPr id="23" name="CasellaDiTesto 22"/>
          <p:cNvSpPr txBox="1"/>
          <p:nvPr/>
        </p:nvSpPr>
        <p:spPr>
          <a:xfrm>
            <a:off x="5057800" y="4511293"/>
            <a:ext cx="593432" cy="369332"/>
          </a:xfrm>
          <a:prstGeom prst="rect">
            <a:avLst/>
          </a:prstGeom>
          <a:noFill/>
        </p:spPr>
        <p:txBody>
          <a:bodyPr wrap="none" rtlCol="0">
            <a:spAutoFit/>
          </a:bodyPr>
          <a:lstStyle/>
          <a:p>
            <a:r>
              <a:rPr lang="en-US" dirty="0" smtClean="0"/>
              <a:t>0.30</a:t>
            </a:r>
            <a:endParaRPr lang="en-US" dirty="0"/>
          </a:p>
        </p:txBody>
      </p:sp>
      <p:sp>
        <p:nvSpPr>
          <p:cNvPr id="24" name="CasellaDiTesto 23"/>
          <p:cNvSpPr txBox="1"/>
          <p:nvPr/>
        </p:nvSpPr>
        <p:spPr>
          <a:xfrm>
            <a:off x="6012794" y="4663693"/>
            <a:ext cx="593432" cy="369332"/>
          </a:xfrm>
          <a:prstGeom prst="rect">
            <a:avLst/>
          </a:prstGeom>
          <a:noFill/>
        </p:spPr>
        <p:txBody>
          <a:bodyPr wrap="none" rtlCol="0">
            <a:spAutoFit/>
          </a:bodyPr>
          <a:lstStyle/>
          <a:p>
            <a:r>
              <a:rPr lang="en-US" dirty="0" smtClean="0"/>
              <a:t>0.70</a:t>
            </a:r>
            <a:endParaRPr lang="en-US" dirty="0"/>
          </a:p>
        </p:txBody>
      </p:sp>
      <p:cxnSp>
        <p:nvCxnSpPr>
          <p:cNvPr id="25" name="Connettore 2 24"/>
          <p:cNvCxnSpPr/>
          <p:nvPr/>
        </p:nvCxnSpPr>
        <p:spPr>
          <a:xfrm flipH="1" flipV="1">
            <a:off x="5057800" y="4303980"/>
            <a:ext cx="990364" cy="207313"/>
          </a:xfrm>
          <a:prstGeom prst="straightConnector1">
            <a:avLst/>
          </a:prstGeom>
          <a:ln w="57150">
            <a:headEnd type="arrow"/>
            <a:tailEnd type="none"/>
          </a:ln>
        </p:spPr>
        <p:style>
          <a:lnRef idx="1">
            <a:schemeClr val="accent2"/>
          </a:lnRef>
          <a:fillRef idx="0">
            <a:schemeClr val="accent2"/>
          </a:fillRef>
          <a:effectRef idx="0">
            <a:schemeClr val="accent2"/>
          </a:effectRef>
          <a:fontRef idx="minor">
            <a:schemeClr val="tx1"/>
          </a:fontRef>
        </p:style>
      </p:cxnSp>
      <p:cxnSp>
        <p:nvCxnSpPr>
          <p:cNvPr id="26" name="Connettore 2 25"/>
          <p:cNvCxnSpPr/>
          <p:nvPr/>
        </p:nvCxnSpPr>
        <p:spPr>
          <a:xfrm flipH="1" flipV="1">
            <a:off x="6111044" y="4560036"/>
            <a:ext cx="990364" cy="207313"/>
          </a:xfrm>
          <a:prstGeom prst="straightConnector1">
            <a:avLst/>
          </a:prstGeom>
          <a:ln w="57150">
            <a:headEnd type="arrow"/>
            <a:tailEnd type="none"/>
          </a:ln>
        </p:spPr>
        <p:style>
          <a:lnRef idx="1">
            <a:schemeClr val="accent2"/>
          </a:lnRef>
          <a:fillRef idx="0">
            <a:schemeClr val="accent2"/>
          </a:fillRef>
          <a:effectRef idx="0">
            <a:schemeClr val="accent2"/>
          </a:effectRef>
          <a:fontRef idx="minor">
            <a:schemeClr val="tx1"/>
          </a:fontRef>
        </p:style>
      </p:cxnSp>
      <p:sp>
        <p:nvSpPr>
          <p:cNvPr id="27" name="CasellaDiTesto 26"/>
          <p:cNvSpPr txBox="1"/>
          <p:nvPr/>
        </p:nvSpPr>
        <p:spPr>
          <a:xfrm>
            <a:off x="7163710" y="4797665"/>
            <a:ext cx="593432" cy="369332"/>
          </a:xfrm>
          <a:prstGeom prst="rect">
            <a:avLst/>
          </a:prstGeom>
          <a:noFill/>
        </p:spPr>
        <p:txBody>
          <a:bodyPr wrap="none" rtlCol="0">
            <a:spAutoFit/>
          </a:bodyPr>
          <a:lstStyle/>
          <a:p>
            <a:r>
              <a:rPr lang="en-US" dirty="0" smtClean="0"/>
              <a:t>5.50</a:t>
            </a:r>
            <a:endParaRPr lang="en-US" dirty="0"/>
          </a:p>
        </p:txBody>
      </p:sp>
    </p:spTree>
    <p:extLst>
      <p:ext uri="{BB962C8B-B14F-4D97-AF65-F5344CB8AC3E}">
        <p14:creationId xmlns:p14="http://schemas.microsoft.com/office/powerpoint/2010/main" val="426699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P spid="7" grpId="0"/>
      <p:bldP spid="10" grpId="0"/>
      <p:bldP spid="13" grpId="0"/>
      <p:bldP spid="22" grpId="0"/>
      <p:bldP spid="23" grpId="0"/>
      <p:bldP spid="24" grpId="0"/>
      <p:bldP spid="2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Key points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Decorators have the same </a:t>
            </a:r>
            <a:r>
              <a:rPr lang="en-US" dirty="0" err="1"/>
              <a:t>supertype</a:t>
            </a:r>
            <a:r>
              <a:rPr lang="en-US" dirty="0"/>
              <a:t> as the objects they decorate.</a:t>
            </a:r>
          </a:p>
          <a:p>
            <a:r>
              <a:rPr lang="en-US" dirty="0" smtClean="0"/>
              <a:t>You </a:t>
            </a:r>
            <a:r>
              <a:rPr lang="en-US" dirty="0"/>
              <a:t>can use one or more decorators to wrap an object.</a:t>
            </a:r>
          </a:p>
          <a:p>
            <a:r>
              <a:rPr lang="en-US" dirty="0" smtClean="0"/>
              <a:t>Given </a:t>
            </a:r>
            <a:r>
              <a:rPr lang="en-US" dirty="0"/>
              <a:t>that the decorator has the same </a:t>
            </a:r>
            <a:r>
              <a:rPr lang="en-US" dirty="0" err="1"/>
              <a:t>supertype</a:t>
            </a:r>
            <a:r>
              <a:rPr lang="en-US" dirty="0"/>
              <a:t> as the object it decorates, we can pass </a:t>
            </a:r>
            <a:r>
              <a:rPr lang="en-US" dirty="0" smtClean="0"/>
              <a:t>around </a:t>
            </a:r>
            <a:r>
              <a:rPr lang="en-US" dirty="0"/>
              <a:t>a decorated object in place of the original (wrapped) object.</a:t>
            </a:r>
          </a:p>
          <a:p>
            <a:r>
              <a:rPr lang="en-US" dirty="0" smtClean="0"/>
              <a:t>The </a:t>
            </a:r>
            <a:r>
              <a:rPr lang="en-US" dirty="0"/>
              <a:t>decorator adds its own behavior either before and/or after delegating to the object it </a:t>
            </a:r>
            <a:r>
              <a:rPr lang="en-US" dirty="0" smtClean="0"/>
              <a:t>decorates </a:t>
            </a:r>
            <a:r>
              <a:rPr lang="en-US" dirty="0"/>
              <a:t>to do the rest of the job.</a:t>
            </a:r>
          </a:p>
          <a:p>
            <a:r>
              <a:rPr lang="en-US" dirty="0" smtClean="0"/>
              <a:t>Objects </a:t>
            </a:r>
            <a:r>
              <a:rPr lang="en-US" dirty="0"/>
              <a:t>can be decorated at any time, so we can decorate objects dynamically at runtime </a:t>
            </a:r>
            <a:r>
              <a:rPr lang="en-US" dirty="0" smtClean="0"/>
              <a:t>with </a:t>
            </a:r>
            <a:r>
              <a:rPr lang="en-US" dirty="0"/>
              <a:t>as many decorators as we like.</a:t>
            </a:r>
          </a:p>
        </p:txBody>
      </p:sp>
    </p:spTree>
    <p:extLst>
      <p:ext uri="{BB962C8B-B14F-4D97-AF65-F5344CB8AC3E}">
        <p14:creationId xmlns:p14="http://schemas.microsoft.com/office/powerpoint/2010/main" val="34984900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Decorator Pattern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1057672"/>
          </a:xfrm>
        </p:spPr>
        <p:txBody>
          <a:bodyPr/>
          <a:lstStyle/>
          <a:p>
            <a:r>
              <a:rPr lang="en-US" dirty="0"/>
              <a:t>The Decorator Pattern attaches additional </a:t>
            </a:r>
            <a:r>
              <a:rPr lang="en-US" dirty="0" smtClean="0"/>
              <a:t>responsibilities </a:t>
            </a:r>
            <a:r>
              <a:rPr lang="en-US" dirty="0"/>
              <a:t>to an object dynamically.  </a:t>
            </a:r>
            <a:r>
              <a:rPr lang="en-US" dirty="0" smtClean="0"/>
              <a:t>Decorators </a:t>
            </a:r>
            <a:r>
              <a:rPr lang="en-US" dirty="0"/>
              <a:t>provide a </a:t>
            </a:r>
            <a:r>
              <a:rPr lang="en-US" dirty="0" smtClean="0"/>
              <a:t>flexible </a:t>
            </a:r>
            <a:r>
              <a:rPr lang="en-US" dirty="0"/>
              <a:t>alternative to </a:t>
            </a:r>
            <a:r>
              <a:rPr lang="en-US" dirty="0" err="1" smtClean="0"/>
              <a:t>subclassing</a:t>
            </a:r>
            <a:r>
              <a:rPr lang="en-US" dirty="0" smtClean="0"/>
              <a:t> for </a:t>
            </a:r>
            <a:r>
              <a:rPr lang="en-US" dirty="0"/>
              <a:t>extending </a:t>
            </a:r>
            <a:r>
              <a:rPr lang="en-US" dirty="0" smtClean="0"/>
              <a:t>functionality</a:t>
            </a:r>
            <a:r>
              <a:rPr lang="en-US" dirty="0"/>
              <a:t>.</a:t>
            </a:r>
          </a:p>
        </p:txBody>
      </p:sp>
      <p:pic>
        <p:nvPicPr>
          <p:cNvPr id="2050" name="Picture 2" descr="http://www.dofactory.com/images/diagrams/net/decorator.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76872"/>
            <a:ext cx="4881981" cy="4032448"/>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p:cNvSpPr/>
          <p:nvPr/>
        </p:nvSpPr>
        <p:spPr>
          <a:xfrm>
            <a:off x="5148064" y="2276872"/>
            <a:ext cx="3995936" cy="1200329"/>
          </a:xfrm>
          <a:prstGeom prst="rect">
            <a:avLst/>
          </a:prstGeom>
        </p:spPr>
        <p:txBody>
          <a:bodyPr wrap="square">
            <a:spAutoFit/>
          </a:bodyPr>
          <a:lstStyle/>
          <a:p>
            <a:r>
              <a:rPr lang="en-US" dirty="0"/>
              <a:t>Each decorator HAS-A  (wraps) a component, which means the decorator has an instance variable that holds a reference to a component.</a:t>
            </a:r>
          </a:p>
        </p:txBody>
      </p:sp>
      <p:cxnSp>
        <p:nvCxnSpPr>
          <p:cNvPr id="8" name="Connettore 2 7"/>
          <p:cNvCxnSpPr/>
          <p:nvPr/>
        </p:nvCxnSpPr>
        <p:spPr>
          <a:xfrm flipH="1">
            <a:off x="3779912" y="2708920"/>
            <a:ext cx="1152128" cy="648072"/>
          </a:xfrm>
          <a:prstGeom prst="straightConnector1">
            <a:avLst/>
          </a:prstGeom>
          <a:ln w="31750">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724415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Decorating the Pizzas</a:t>
            </a:r>
            <a:endParaRPr lang="en-US" dirty="0"/>
          </a:p>
        </p:txBody>
      </p:sp>
      <p:sp>
        <p:nvSpPr>
          <p:cNvPr id="3" name="Segnaposto piè di pagina 2"/>
          <p:cNvSpPr>
            <a:spLocks noGrp="1"/>
          </p:cNvSpPr>
          <p:nvPr>
            <p:ph type="ftr" sz="quarter" idx="11"/>
          </p:nvPr>
        </p:nvSpPr>
        <p:spPr/>
        <p:txBody>
          <a:bodyPr/>
          <a:lstStyle/>
          <a:p>
            <a:pPr algn="l"/>
            <a:endParaRPr lang="it-IT" dirty="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187" y="1338262"/>
            <a:ext cx="6143625" cy="4181475"/>
          </a:xfrm>
          <a:prstGeom prst="rect">
            <a:avLst/>
          </a:prstGeom>
        </p:spPr>
      </p:pic>
    </p:spTree>
    <p:extLst>
      <p:ext uri="{BB962C8B-B14F-4D97-AF65-F5344CB8AC3E}">
        <p14:creationId xmlns:p14="http://schemas.microsoft.com/office/powerpoint/2010/main" val="17849357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implementation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268760"/>
            <a:ext cx="8208912" cy="2308324"/>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abstract class </a:t>
            </a:r>
            <a:r>
              <a:rPr lang="en-US" sz="1600" dirty="0" smtClean="0">
                <a:latin typeface="Courier New" panose="02070309020205020404" pitchFamily="49" charset="0"/>
                <a:cs typeface="Courier New" panose="02070309020205020404" pitchFamily="49" charset="0"/>
              </a:rPr>
              <a:t>Pizza{</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String description = "Unknown </a:t>
            </a:r>
            <a:r>
              <a:rPr lang="en-US" sz="1600" dirty="0" smtClean="0">
                <a:latin typeface="Courier New" panose="02070309020205020404" pitchFamily="49" charset="0"/>
                <a:cs typeface="Courier New" panose="02070309020205020404" pitchFamily="49" charset="0"/>
              </a:rPr>
              <a:t>Pizza";</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String </a:t>
            </a:r>
            <a:r>
              <a:rPr lang="en-US" sz="1600" dirty="0" err="1">
                <a:latin typeface="Courier New" panose="02070309020205020404" pitchFamily="49" charset="0"/>
                <a:cs typeface="Courier New" panose="02070309020205020404" pitchFamily="49" charset="0"/>
              </a:rPr>
              <a:t>getDescription</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return description;</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abstract double cost();</a:t>
            </a:r>
          </a:p>
          <a:p>
            <a:r>
              <a:rPr lang="en-US" sz="1600" dirty="0">
                <a:latin typeface="Courier New" panose="02070309020205020404" pitchFamily="49" charset="0"/>
                <a:cs typeface="Courier New" panose="02070309020205020404" pitchFamily="49" charset="0"/>
              </a:rPr>
              <a:t>}</a:t>
            </a:r>
          </a:p>
        </p:txBody>
      </p:sp>
      <p:sp>
        <p:nvSpPr>
          <p:cNvPr id="7" name="Rettangolo 6"/>
          <p:cNvSpPr/>
          <p:nvPr/>
        </p:nvSpPr>
        <p:spPr>
          <a:xfrm>
            <a:off x="497966" y="4029164"/>
            <a:ext cx="8178490" cy="830997"/>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abstract class </a:t>
            </a:r>
            <a:r>
              <a:rPr lang="en-US" sz="1600" dirty="0" err="1">
                <a:latin typeface="Courier New" panose="02070309020205020404" pitchFamily="49" charset="0"/>
                <a:cs typeface="Courier New" panose="02070309020205020404" pitchFamily="49" charset="0"/>
              </a:rPr>
              <a:t>CondimentDecorator</a:t>
            </a:r>
            <a:r>
              <a:rPr lang="en-US" sz="1600" dirty="0">
                <a:latin typeface="Courier New" panose="02070309020205020404" pitchFamily="49" charset="0"/>
                <a:cs typeface="Courier New" panose="02070309020205020404" pitchFamily="49" charset="0"/>
              </a:rPr>
              <a:t> extends </a:t>
            </a:r>
            <a:r>
              <a:rPr lang="en-US" sz="1600" dirty="0" smtClean="0">
                <a:latin typeface="Courier New" panose="02070309020205020404" pitchFamily="49" charset="0"/>
                <a:cs typeface="Courier New" panose="02070309020205020404" pitchFamily="49" charset="0"/>
              </a:rPr>
              <a:t>Pizza{</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public abstract String </a:t>
            </a:r>
            <a:r>
              <a:rPr lang="en-US" sz="1600" dirty="0" err="1">
                <a:latin typeface="Courier New" panose="02070309020205020404" pitchFamily="49" charset="0"/>
                <a:cs typeface="Courier New" panose="02070309020205020404" pitchFamily="49" charset="0"/>
              </a:rPr>
              <a:t>getDescription</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960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Features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92500" lnSpcReduction="20000"/>
          </a:bodyPr>
          <a:lstStyle/>
          <a:p>
            <a:pPr marL="457200" indent="-457200">
              <a:buFont typeface="+mj-lt"/>
              <a:buAutoNum type="arabicPeriod"/>
            </a:pPr>
            <a:r>
              <a:rPr lang="en-US" dirty="0" smtClean="0"/>
              <a:t>The </a:t>
            </a:r>
            <a:r>
              <a:rPr lang="en-US" b="1" dirty="0"/>
              <a:t>pattern name </a:t>
            </a:r>
            <a:r>
              <a:rPr lang="en-US" dirty="0"/>
              <a:t>is a handle we can use to describe a design problem, </a:t>
            </a:r>
            <a:r>
              <a:rPr lang="en-US" dirty="0" smtClean="0"/>
              <a:t>its solutions</a:t>
            </a:r>
            <a:r>
              <a:rPr lang="en-US" dirty="0"/>
              <a:t>, and </a:t>
            </a:r>
            <a:r>
              <a:rPr lang="en-US" dirty="0" smtClean="0"/>
              <a:t>consequences. </a:t>
            </a:r>
          </a:p>
          <a:p>
            <a:pPr lvl="1"/>
            <a:r>
              <a:rPr lang="en-US" dirty="0" smtClean="0"/>
              <a:t>Naming </a:t>
            </a:r>
            <a:r>
              <a:rPr lang="en-US" dirty="0"/>
              <a:t>a pattern </a:t>
            </a:r>
            <a:r>
              <a:rPr lang="en-US" dirty="0" smtClean="0"/>
              <a:t>immediately increases </a:t>
            </a:r>
            <a:r>
              <a:rPr lang="en-US" dirty="0"/>
              <a:t>our design vocabulary. It lets us design at a higher level </a:t>
            </a:r>
            <a:r>
              <a:rPr lang="en-US" dirty="0" smtClean="0"/>
              <a:t>of abstraction</a:t>
            </a:r>
            <a:r>
              <a:rPr lang="en-US" dirty="0"/>
              <a:t>. </a:t>
            </a:r>
            <a:endParaRPr lang="en-US" dirty="0" smtClean="0"/>
          </a:p>
          <a:p>
            <a:pPr marL="457200" indent="-457200">
              <a:buFont typeface="+mj-lt"/>
              <a:buAutoNum type="arabicPeriod"/>
            </a:pPr>
            <a:r>
              <a:rPr lang="en-US" dirty="0" smtClean="0"/>
              <a:t>The </a:t>
            </a:r>
            <a:r>
              <a:rPr lang="en-US" b="1" dirty="0"/>
              <a:t>problem </a:t>
            </a:r>
            <a:r>
              <a:rPr lang="en-US" dirty="0"/>
              <a:t>describes when to apply the pattern. </a:t>
            </a:r>
            <a:endParaRPr lang="en-US" dirty="0" smtClean="0"/>
          </a:p>
          <a:p>
            <a:pPr lvl="1"/>
            <a:r>
              <a:rPr lang="en-US" dirty="0" smtClean="0"/>
              <a:t>It </a:t>
            </a:r>
            <a:r>
              <a:rPr lang="en-US" dirty="0"/>
              <a:t>explains the </a:t>
            </a:r>
            <a:r>
              <a:rPr lang="en-US" dirty="0" smtClean="0"/>
              <a:t>problem and </a:t>
            </a:r>
            <a:r>
              <a:rPr lang="en-US" dirty="0"/>
              <a:t>its context. It might describe specific design problems such as </a:t>
            </a:r>
            <a:r>
              <a:rPr lang="en-US" dirty="0" smtClean="0"/>
              <a:t>how to </a:t>
            </a:r>
            <a:r>
              <a:rPr lang="en-US" dirty="0"/>
              <a:t>represent algorithms as objects. </a:t>
            </a:r>
            <a:endParaRPr lang="en-US" dirty="0" smtClean="0"/>
          </a:p>
          <a:p>
            <a:pPr marL="457200" indent="-457200">
              <a:buFont typeface="+mj-lt"/>
              <a:buAutoNum type="arabicPeriod"/>
            </a:pPr>
            <a:r>
              <a:rPr lang="en-US" dirty="0" smtClean="0"/>
              <a:t>The </a:t>
            </a:r>
            <a:r>
              <a:rPr lang="en-US" b="1" dirty="0"/>
              <a:t>solution </a:t>
            </a:r>
            <a:r>
              <a:rPr lang="en-US" dirty="0"/>
              <a:t>describes the elements that make up the design, </a:t>
            </a:r>
            <a:r>
              <a:rPr lang="en-US" dirty="0" smtClean="0"/>
              <a:t>their relationships</a:t>
            </a:r>
            <a:r>
              <a:rPr lang="en-US" dirty="0"/>
              <a:t>, responsibilities, and collaborations. </a:t>
            </a:r>
            <a:endParaRPr lang="en-US" dirty="0" smtClean="0"/>
          </a:p>
          <a:p>
            <a:pPr lvl="1"/>
            <a:r>
              <a:rPr lang="en-US" dirty="0" smtClean="0"/>
              <a:t>The </a:t>
            </a:r>
            <a:r>
              <a:rPr lang="en-US" dirty="0"/>
              <a:t>pattern provides an abstract description of a design problem and </a:t>
            </a:r>
            <a:r>
              <a:rPr lang="en-US" dirty="0" smtClean="0"/>
              <a:t>how a </a:t>
            </a:r>
            <a:r>
              <a:rPr lang="en-US" dirty="0"/>
              <a:t>general arrangement of elements </a:t>
            </a:r>
            <a:r>
              <a:rPr lang="en-US" dirty="0" smtClean="0"/>
              <a:t>classes </a:t>
            </a:r>
            <a:r>
              <a:rPr lang="en-US" dirty="0"/>
              <a:t>and objects in our </a:t>
            </a:r>
            <a:r>
              <a:rPr lang="en-US" dirty="0" smtClean="0"/>
              <a:t>case solves it</a:t>
            </a:r>
            <a:r>
              <a:rPr lang="en-US" dirty="0"/>
              <a:t>.</a:t>
            </a:r>
          </a:p>
          <a:p>
            <a:pPr marL="457200" indent="-457200">
              <a:buFont typeface="+mj-lt"/>
              <a:buAutoNum type="arabicPeriod"/>
            </a:pPr>
            <a:r>
              <a:rPr lang="en-US" dirty="0" smtClean="0"/>
              <a:t>The </a:t>
            </a:r>
            <a:r>
              <a:rPr lang="en-US" b="1" dirty="0"/>
              <a:t>consequences </a:t>
            </a:r>
            <a:r>
              <a:rPr lang="en-US" dirty="0"/>
              <a:t>are the results and trade-offs of applying the </a:t>
            </a:r>
            <a:r>
              <a:rPr lang="en-US" dirty="0" smtClean="0"/>
              <a:t>pattern. </a:t>
            </a:r>
          </a:p>
          <a:p>
            <a:pPr lvl="1"/>
            <a:r>
              <a:rPr lang="en-US" dirty="0" smtClean="0"/>
              <a:t>they </a:t>
            </a:r>
            <a:r>
              <a:rPr lang="en-US" dirty="0"/>
              <a:t>are critical for evaluating design alternatives and for </a:t>
            </a:r>
            <a:r>
              <a:rPr lang="en-US" dirty="0" smtClean="0"/>
              <a:t>understanding the </a:t>
            </a:r>
            <a:r>
              <a:rPr lang="en-US" dirty="0"/>
              <a:t>costs and benefits of applying the pattern. </a:t>
            </a:r>
          </a:p>
        </p:txBody>
      </p:sp>
    </p:spTree>
    <p:extLst>
      <p:ext uri="{BB962C8B-B14F-4D97-AF65-F5344CB8AC3E}">
        <p14:creationId xmlns:p14="http://schemas.microsoft.com/office/powerpoint/2010/main" val="23876506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Coding Pizzas and Condiments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268760"/>
            <a:ext cx="4572000" cy="2031325"/>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Italian extends Pizza{</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Espresso() {</a:t>
            </a:r>
          </a:p>
          <a:p>
            <a:r>
              <a:rPr lang="en-US" sz="1400" dirty="0">
                <a:latin typeface="Courier New" panose="02070309020205020404" pitchFamily="49" charset="0"/>
                <a:cs typeface="Courier New" panose="02070309020205020404" pitchFamily="49" charset="0"/>
              </a:rPr>
              <a:t>        description = </a:t>
            </a:r>
            <a:r>
              <a:rPr lang="en-US" sz="1400" dirty="0" smtClean="0">
                <a:latin typeface="Courier New" panose="02070309020205020404" pitchFamily="49" charset="0"/>
                <a:cs typeface="Courier New" panose="02070309020205020404" pitchFamily="49" charset="0"/>
              </a:rPr>
              <a:t>“Italian base";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double cost() {</a:t>
            </a:r>
          </a:p>
          <a:p>
            <a:r>
              <a:rPr lang="en-US" sz="1400" dirty="0">
                <a:latin typeface="Courier New" panose="02070309020205020404" pitchFamily="49" charset="0"/>
                <a:cs typeface="Courier New" panose="02070309020205020404" pitchFamily="49" charset="0"/>
              </a:rPr>
              <a:t>        return </a:t>
            </a:r>
            <a:r>
              <a:rPr lang="en-US" sz="1400" dirty="0" smtClean="0">
                <a:latin typeface="Courier New" panose="02070309020205020404" pitchFamily="49" charset="0"/>
                <a:cs typeface="Courier New" panose="02070309020205020404" pitchFamily="49" charset="0"/>
              </a:rPr>
              <a:t>4.50;</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Rettangolo 6"/>
          <p:cNvSpPr/>
          <p:nvPr/>
        </p:nvSpPr>
        <p:spPr>
          <a:xfrm>
            <a:off x="4589024" y="1268760"/>
            <a:ext cx="4572000" cy="2031325"/>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public class </a:t>
            </a:r>
            <a:r>
              <a:rPr lang="en-US" sz="1400" dirty="0" err="1" smtClean="0">
                <a:latin typeface="Courier New" panose="02070309020205020404" pitchFamily="49" charset="0"/>
                <a:cs typeface="Courier New" panose="02070309020205020404" pitchFamily="49" charset="0"/>
              </a:rPr>
              <a:t>WholeWheat</a:t>
            </a:r>
            <a:r>
              <a:rPr lang="en-US" sz="1400" dirty="0" smtClean="0">
                <a:latin typeface="Courier New" panose="02070309020205020404" pitchFamily="49" charset="0"/>
                <a:cs typeface="Courier New" panose="02070309020205020404" pitchFamily="49" charset="0"/>
              </a:rPr>
              <a:t> extends Pizza{</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WholeWheat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description =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WholeWheat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base";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double cost() {</a:t>
            </a:r>
          </a:p>
          <a:p>
            <a:r>
              <a:rPr lang="en-US" sz="1400" dirty="0">
                <a:latin typeface="Courier New" panose="02070309020205020404" pitchFamily="49" charset="0"/>
                <a:cs typeface="Courier New" panose="02070309020205020404" pitchFamily="49" charset="0"/>
              </a:rPr>
              <a:t>        return </a:t>
            </a:r>
            <a:r>
              <a:rPr lang="en-US" sz="1400" dirty="0" smtClean="0">
                <a:latin typeface="Courier New" panose="02070309020205020404" pitchFamily="49" charset="0"/>
                <a:cs typeface="Courier New" panose="02070309020205020404" pitchFamily="49" charset="0"/>
              </a:rPr>
              <a:t>5.30;</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8" name="Rettangolo 7"/>
          <p:cNvSpPr/>
          <p:nvPr/>
        </p:nvSpPr>
        <p:spPr>
          <a:xfrm>
            <a:off x="467544" y="3300085"/>
            <a:ext cx="8568952" cy="3323987"/>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Tomato extends </a:t>
            </a:r>
            <a:r>
              <a:rPr lang="en-US" sz="1400" dirty="0" err="1">
                <a:latin typeface="Courier New" panose="02070309020205020404" pitchFamily="49" charset="0"/>
                <a:cs typeface="Courier New" panose="02070309020205020404" pitchFamily="49" charset="0"/>
              </a:rPr>
              <a:t>CondimentDecorator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Pizza </a:t>
            </a:r>
            <a:r>
              <a:rPr lang="en-US" sz="1400" dirty="0" err="1" smtClean="0">
                <a:latin typeface="Courier New" panose="02070309020205020404" pitchFamily="49" charset="0"/>
                <a:cs typeface="Courier New" panose="02070309020205020404" pitchFamily="49" charset="0"/>
              </a:rPr>
              <a:t>pizza</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smtClean="0">
                <a:latin typeface="Courier New" panose="02070309020205020404" pitchFamily="49" charset="0"/>
                <a:cs typeface="Courier New" panose="02070309020205020404" pitchFamily="49" charset="0"/>
              </a:rPr>
              <a:t>Tomato(</a:t>
            </a:r>
            <a:r>
              <a:rPr lang="en-US" sz="1400" dirty="0">
                <a:latin typeface="Courier New" panose="02070309020205020404" pitchFamily="49" charset="0"/>
                <a:cs typeface="Courier New" panose="02070309020205020404" pitchFamily="49" charset="0"/>
              </a:rPr>
              <a:t>Pizza pizza</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this.pizza</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pizza;</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getDescription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smtClean="0">
                <a:latin typeface="Courier New" panose="02070309020205020404" pitchFamily="49" charset="0"/>
                <a:cs typeface="Courier New" panose="02070309020205020404" pitchFamily="49" charset="0"/>
              </a:rPr>
              <a:t>pizza.getDescription</a:t>
            </a:r>
            <a:r>
              <a:rPr lang="en-US" sz="1400" dirty="0">
                <a:latin typeface="Courier New" panose="02070309020205020404" pitchFamily="49" charset="0"/>
                <a:cs typeface="Courier New" panose="02070309020205020404" pitchFamily="49" charset="0"/>
              </a:rPr>
              <a:t>() + ", </a:t>
            </a:r>
            <a:r>
              <a:rPr lang="en-US" sz="1400" dirty="0" smtClean="0">
                <a:latin typeface="Courier New" panose="02070309020205020404" pitchFamily="49" charset="0"/>
                <a:cs typeface="Courier New" panose="02070309020205020404" pitchFamily="49" charset="0"/>
              </a:rPr>
              <a:t>Tomato";</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double cost() {</a:t>
            </a:r>
          </a:p>
          <a:p>
            <a:r>
              <a:rPr lang="en-US" sz="1400" dirty="0">
                <a:latin typeface="Courier New" panose="02070309020205020404" pitchFamily="49" charset="0"/>
                <a:cs typeface="Courier New" panose="02070309020205020404" pitchFamily="49" charset="0"/>
              </a:rPr>
              <a:t>        return </a:t>
            </a:r>
            <a:r>
              <a:rPr lang="en-US" sz="1400" dirty="0" err="1" smtClean="0">
                <a:latin typeface="Courier New" panose="02070309020205020404" pitchFamily="49" charset="0"/>
                <a:cs typeface="Courier New" panose="02070309020205020404" pitchFamily="49" charset="0"/>
              </a:rPr>
              <a:t>pizza.cost</a:t>
            </a:r>
            <a:r>
              <a:rPr lang="en-US" sz="1400" dirty="0">
                <a:latin typeface="Courier New" panose="02070309020205020404" pitchFamily="49" charset="0"/>
                <a:cs typeface="Courier New" panose="02070309020205020404" pitchFamily="49" charset="0"/>
              </a:rPr>
              <a:t>() + .20;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717756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Serving Pizzas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2286000" y="3105835"/>
            <a:ext cx="4572000" cy="646331"/>
          </a:xfrm>
          <a:prstGeom prst="rect">
            <a:avLst/>
          </a:prstGeom>
        </p:spPr>
        <p:txBody>
          <a:bodyPr>
            <a:spAutoFit/>
          </a:bodyPr>
          <a:lstStyle/>
          <a:p>
            <a:endParaRPr lang="en-US" dirty="0"/>
          </a:p>
          <a:p>
            <a:r>
              <a:rPr lang="en-US" dirty="0"/>
              <a:t> </a:t>
            </a:r>
          </a:p>
        </p:txBody>
      </p:sp>
      <p:sp>
        <p:nvSpPr>
          <p:cNvPr id="7" name="Rettangolo 6"/>
          <p:cNvSpPr/>
          <p:nvPr/>
        </p:nvSpPr>
        <p:spPr>
          <a:xfrm>
            <a:off x="467544" y="1203131"/>
            <a:ext cx="8208912" cy="4524315"/>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public class </a:t>
            </a:r>
            <a:r>
              <a:rPr lang="en-US" dirty="0" err="1" smtClean="0">
                <a:latin typeface="Courier New" panose="02070309020205020404" pitchFamily="49" charset="0"/>
                <a:cs typeface="Courier New" panose="02070309020205020404" pitchFamily="49" charset="0"/>
              </a:rPr>
              <a:t>PizzaRest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Pizza </a:t>
            </a:r>
            <a:r>
              <a:rPr lang="en-US" dirty="0" err="1" smtClean="0">
                <a:latin typeface="Courier New" panose="02070309020205020404" pitchFamily="49" charset="0"/>
                <a:cs typeface="Courier New" panose="02070309020205020404" pitchFamily="49" charset="0"/>
              </a:rPr>
              <a:t>pizza</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new </a:t>
            </a:r>
            <a:r>
              <a:rPr lang="en-US" dirty="0" smtClean="0">
                <a:latin typeface="Courier New" panose="02070309020205020404" pitchFamily="49" charset="0"/>
                <a:cs typeface="Courier New" panose="02070309020205020404" pitchFamily="49" charset="0"/>
              </a:rPr>
              <a:t>Italian();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System.out.println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pizza.getDescription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 </a:t>
            </a:r>
            <a:r>
              <a:rPr lang="en-US" dirty="0" smtClean="0">
                <a:latin typeface="Courier New" panose="02070309020205020404" pitchFamily="49" charset="0"/>
                <a:cs typeface="Courier New" panose="02070309020205020404" pitchFamily="49" charset="0"/>
              </a:rPr>
              <a:t>euro" +pizza());</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Beverage </a:t>
            </a:r>
            <a:r>
              <a:rPr lang="en-US" dirty="0" smtClean="0">
                <a:latin typeface="Courier New" panose="02070309020205020404" pitchFamily="49" charset="0"/>
                <a:cs typeface="Courier New" panose="02070309020205020404" pitchFamily="49" charset="0"/>
              </a:rPr>
              <a:t>pizza2 </a:t>
            </a:r>
            <a:r>
              <a:rPr lang="en-US" dirty="0">
                <a:latin typeface="Courier New" panose="02070309020205020404" pitchFamily="49" charset="0"/>
                <a:cs typeface="Courier New" panose="02070309020205020404" pitchFamily="49" charset="0"/>
              </a:rPr>
              <a:t>= new </a:t>
            </a:r>
            <a:r>
              <a:rPr lang="en-US" dirty="0" smtClean="0">
                <a:latin typeface="Courier New" panose="02070309020205020404" pitchFamily="49" charset="0"/>
                <a:cs typeface="Courier New" panose="02070309020205020404" pitchFamily="49" charset="0"/>
              </a:rPr>
              <a:t>Italian();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pizza2 = </a:t>
            </a:r>
            <a:r>
              <a:rPr lang="en-US" dirty="0">
                <a:latin typeface="Courier New" panose="02070309020205020404" pitchFamily="49" charset="0"/>
                <a:cs typeface="Courier New" panose="02070309020205020404" pitchFamily="49" charset="0"/>
              </a:rPr>
              <a:t>new </a:t>
            </a:r>
            <a:r>
              <a:rPr lang="en-US" dirty="0" smtClean="0">
                <a:latin typeface="Courier New" panose="02070309020205020404" pitchFamily="49" charset="0"/>
                <a:cs typeface="Courier New" panose="02070309020205020404" pitchFamily="49" charset="0"/>
              </a:rPr>
              <a:t>Mozzarella(pizza2</a:t>
            </a:r>
            <a:r>
              <a:rPr lang="en-US" dirty="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pizza2 = </a:t>
            </a:r>
            <a:r>
              <a:rPr lang="en-US" dirty="0">
                <a:latin typeface="Courier New" panose="02070309020205020404" pitchFamily="49" charset="0"/>
                <a:cs typeface="Courier New" panose="02070309020205020404" pitchFamily="49" charset="0"/>
              </a:rPr>
              <a:t>new </a:t>
            </a:r>
            <a:r>
              <a:rPr lang="en-US" dirty="0" smtClean="0">
                <a:latin typeface="Courier New" panose="02070309020205020404" pitchFamily="49" charset="0"/>
                <a:cs typeface="Courier New" panose="02070309020205020404" pitchFamily="49" charset="0"/>
              </a:rPr>
              <a:t>Mozzarella(pizza2);</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pizza2 = new Tomato(pizza2);</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System.out.println</a:t>
            </a:r>
            <a:r>
              <a:rPr lang="en-US" dirty="0" smtClean="0">
                <a:latin typeface="Courier New" panose="02070309020205020404" pitchFamily="49" charset="0"/>
                <a:cs typeface="Courier New" panose="02070309020205020404" pitchFamily="49" charset="0"/>
              </a:rPr>
              <a:t>(pizza2.getDescription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 </a:t>
            </a:r>
            <a:r>
              <a:rPr lang="en-US" dirty="0" smtClean="0">
                <a:latin typeface="Courier New" panose="02070309020205020404" pitchFamily="49" charset="0"/>
                <a:cs typeface="Courier New" panose="02070309020205020404" pitchFamily="49" charset="0"/>
              </a:rPr>
              <a:t>euro"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pizza2.cost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7654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Real Example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4010000"/>
          </a:xfrm>
        </p:spPr>
        <p:txBody>
          <a:bodyPr/>
          <a:lstStyle/>
          <a:p>
            <a:r>
              <a:rPr lang="en-US" dirty="0" smtClean="0"/>
              <a:t>Java IO API</a:t>
            </a:r>
            <a:endParaRPr lang="en-US" dirty="0"/>
          </a:p>
        </p:txBody>
      </p:sp>
      <p:pic>
        <p:nvPicPr>
          <p:cNvPr id="1026" name="Picture 2" descr="http://zenit.senecac.on.ca/wiki/imgs/JavaIOdecorato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72816"/>
            <a:ext cx="6791325" cy="3267075"/>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p:cNvSpPr/>
          <p:nvPr/>
        </p:nvSpPr>
        <p:spPr>
          <a:xfrm>
            <a:off x="3923928" y="6046255"/>
            <a:ext cx="4788024" cy="307777"/>
          </a:xfrm>
          <a:prstGeom prst="rect">
            <a:avLst/>
          </a:prstGeom>
        </p:spPr>
        <p:txBody>
          <a:bodyPr wrap="square">
            <a:spAutoFit/>
          </a:bodyPr>
          <a:lstStyle/>
          <a:p>
            <a:pPr algn="r"/>
            <a:r>
              <a:rPr lang="en-US" sz="1400" dirty="0"/>
              <a:t>http://zenit.senecac.on.ca/wiki/index.php/Decorator</a:t>
            </a:r>
          </a:p>
        </p:txBody>
      </p:sp>
    </p:spTree>
    <p:extLst>
      <p:ext uri="{BB962C8B-B14F-4D97-AF65-F5344CB8AC3E}">
        <p14:creationId xmlns:p14="http://schemas.microsoft.com/office/powerpoint/2010/main" val="22495589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Key Points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70000" lnSpcReduction="20000"/>
          </a:bodyPr>
          <a:lstStyle/>
          <a:p>
            <a:r>
              <a:rPr lang="en-US" dirty="0" smtClean="0"/>
              <a:t>Inheritance </a:t>
            </a:r>
            <a:r>
              <a:rPr lang="en-US" dirty="0"/>
              <a:t>is one form of </a:t>
            </a:r>
            <a:r>
              <a:rPr lang="en-US" dirty="0" smtClean="0"/>
              <a:t>extension</a:t>
            </a:r>
            <a:r>
              <a:rPr lang="en-US" dirty="0"/>
              <a:t>, but not necessarily the </a:t>
            </a:r>
            <a:r>
              <a:rPr lang="en-US" dirty="0" smtClean="0"/>
              <a:t> best </a:t>
            </a:r>
            <a:r>
              <a:rPr lang="en-US" dirty="0"/>
              <a:t>way to achieve </a:t>
            </a:r>
            <a:r>
              <a:rPr lang="en-US" dirty="0" smtClean="0"/>
              <a:t>flexibility </a:t>
            </a:r>
            <a:r>
              <a:rPr lang="en-US" dirty="0"/>
              <a:t>in </a:t>
            </a:r>
            <a:r>
              <a:rPr lang="en-US" dirty="0" smtClean="0"/>
              <a:t>our </a:t>
            </a:r>
            <a:r>
              <a:rPr lang="en-US" dirty="0"/>
              <a:t>designs.</a:t>
            </a:r>
          </a:p>
          <a:p>
            <a:r>
              <a:rPr lang="en-US" dirty="0" smtClean="0"/>
              <a:t>In </a:t>
            </a:r>
            <a:r>
              <a:rPr lang="en-US" dirty="0"/>
              <a:t>our designs we should allow </a:t>
            </a:r>
            <a:r>
              <a:rPr lang="en-US" dirty="0" smtClean="0"/>
              <a:t>behavior </a:t>
            </a:r>
            <a:r>
              <a:rPr lang="en-US" dirty="0"/>
              <a:t>to be extended without </a:t>
            </a:r>
            <a:r>
              <a:rPr lang="en-US" dirty="0" smtClean="0"/>
              <a:t> the </a:t>
            </a:r>
            <a:r>
              <a:rPr lang="en-US" dirty="0"/>
              <a:t>need to modify existing code</a:t>
            </a:r>
            <a:r>
              <a:rPr lang="en-US" dirty="0" smtClean="0"/>
              <a:t>. </a:t>
            </a:r>
          </a:p>
          <a:p>
            <a:r>
              <a:rPr lang="en-US" dirty="0" smtClean="0"/>
              <a:t>Composition </a:t>
            </a:r>
            <a:r>
              <a:rPr lang="en-US" dirty="0"/>
              <a:t>and delegation </a:t>
            </a:r>
            <a:r>
              <a:rPr lang="en-US" dirty="0" smtClean="0"/>
              <a:t> can </a:t>
            </a:r>
            <a:r>
              <a:rPr lang="en-US" dirty="0"/>
              <a:t>often be used to add new </a:t>
            </a:r>
            <a:r>
              <a:rPr lang="en-US" dirty="0" smtClean="0"/>
              <a:t>behaviors </a:t>
            </a:r>
            <a:r>
              <a:rPr lang="en-US" dirty="0"/>
              <a:t>at runtime</a:t>
            </a:r>
            <a:r>
              <a:rPr lang="en-US" dirty="0" smtClean="0"/>
              <a:t>.</a:t>
            </a:r>
          </a:p>
          <a:p>
            <a:r>
              <a:rPr lang="en-US" dirty="0" smtClean="0"/>
              <a:t>The Decorator Pattern provides an </a:t>
            </a:r>
            <a:r>
              <a:rPr lang="en-US" dirty="0"/>
              <a:t>alternative to </a:t>
            </a:r>
            <a:r>
              <a:rPr lang="en-US" dirty="0" err="1"/>
              <a:t>subclassing</a:t>
            </a:r>
            <a:r>
              <a:rPr lang="en-US" dirty="0"/>
              <a:t> for </a:t>
            </a:r>
            <a:r>
              <a:rPr lang="en-US" dirty="0" smtClean="0"/>
              <a:t>extending </a:t>
            </a:r>
            <a:r>
              <a:rPr lang="en-US" dirty="0"/>
              <a:t>behavior.</a:t>
            </a:r>
          </a:p>
          <a:p>
            <a:r>
              <a:rPr lang="en-US" dirty="0" smtClean="0"/>
              <a:t>The </a:t>
            </a:r>
            <a:r>
              <a:rPr lang="en-US" dirty="0"/>
              <a:t>Decorator Pattern involves </a:t>
            </a:r>
            <a:r>
              <a:rPr lang="en-US" dirty="0" smtClean="0"/>
              <a:t>a </a:t>
            </a:r>
            <a:r>
              <a:rPr lang="en-US" dirty="0"/>
              <a:t>set of decorator classes that </a:t>
            </a:r>
            <a:r>
              <a:rPr lang="en-US" dirty="0" smtClean="0"/>
              <a:t>are </a:t>
            </a:r>
            <a:r>
              <a:rPr lang="en-US" dirty="0"/>
              <a:t>used to wrap concrete </a:t>
            </a:r>
            <a:r>
              <a:rPr lang="en-US" dirty="0" smtClean="0"/>
              <a:t>components</a:t>
            </a:r>
            <a:r>
              <a:rPr lang="en-US" dirty="0"/>
              <a:t>.</a:t>
            </a:r>
          </a:p>
          <a:p>
            <a:r>
              <a:rPr lang="en-US" dirty="0" smtClean="0"/>
              <a:t>Decorator </a:t>
            </a:r>
            <a:r>
              <a:rPr lang="en-US" dirty="0"/>
              <a:t>classes mirror the type </a:t>
            </a:r>
            <a:r>
              <a:rPr lang="en-US" dirty="0" smtClean="0"/>
              <a:t>of </a:t>
            </a:r>
            <a:r>
              <a:rPr lang="en-US" dirty="0"/>
              <a:t>the components they decorate. </a:t>
            </a:r>
            <a:endParaRPr lang="en-US" dirty="0" smtClean="0"/>
          </a:p>
          <a:p>
            <a:r>
              <a:rPr lang="en-US" dirty="0" smtClean="0"/>
              <a:t>Decorators </a:t>
            </a:r>
            <a:r>
              <a:rPr lang="en-US" dirty="0"/>
              <a:t>change the behavior of </a:t>
            </a:r>
            <a:r>
              <a:rPr lang="en-US" dirty="0" smtClean="0"/>
              <a:t>their </a:t>
            </a:r>
            <a:r>
              <a:rPr lang="en-US" dirty="0"/>
              <a:t>components by adding new </a:t>
            </a:r>
            <a:r>
              <a:rPr lang="en-US" dirty="0" smtClean="0"/>
              <a:t>functionality  </a:t>
            </a:r>
            <a:r>
              <a:rPr lang="en-US" dirty="0"/>
              <a:t>before and/or after </a:t>
            </a:r>
            <a:r>
              <a:rPr lang="en-US" dirty="0" smtClean="0"/>
              <a:t>(</a:t>
            </a:r>
            <a:r>
              <a:rPr lang="en-US" dirty="0"/>
              <a:t>or even in place of) method calls </a:t>
            </a:r>
            <a:r>
              <a:rPr lang="en-US" dirty="0" smtClean="0"/>
              <a:t>to </a:t>
            </a:r>
            <a:r>
              <a:rPr lang="en-US" dirty="0"/>
              <a:t>the component.</a:t>
            </a:r>
          </a:p>
          <a:p>
            <a:r>
              <a:rPr lang="en-US" dirty="0" smtClean="0"/>
              <a:t>You </a:t>
            </a:r>
            <a:r>
              <a:rPr lang="en-US" dirty="0"/>
              <a:t>can wrap a component with </a:t>
            </a:r>
            <a:r>
              <a:rPr lang="en-US" dirty="0" smtClean="0"/>
              <a:t>any </a:t>
            </a:r>
            <a:r>
              <a:rPr lang="en-US" dirty="0"/>
              <a:t>number of decorators.</a:t>
            </a:r>
          </a:p>
          <a:p>
            <a:r>
              <a:rPr lang="en-US" dirty="0" smtClean="0"/>
              <a:t>Decorators </a:t>
            </a:r>
            <a:r>
              <a:rPr lang="en-US" dirty="0"/>
              <a:t>are typically </a:t>
            </a:r>
            <a:r>
              <a:rPr lang="en-US" dirty="0" smtClean="0"/>
              <a:t>transparent </a:t>
            </a:r>
            <a:r>
              <a:rPr lang="en-US" dirty="0"/>
              <a:t>to the client of the </a:t>
            </a:r>
            <a:r>
              <a:rPr lang="en-US" dirty="0" smtClean="0"/>
              <a:t>component</a:t>
            </a:r>
            <a:r>
              <a:rPr lang="en-US" dirty="0"/>
              <a:t>; that is, unless </a:t>
            </a:r>
            <a:r>
              <a:rPr lang="en-US" dirty="0" smtClean="0"/>
              <a:t>the </a:t>
            </a:r>
            <a:r>
              <a:rPr lang="en-US" dirty="0"/>
              <a:t>client is relying on the </a:t>
            </a:r>
            <a:r>
              <a:rPr lang="en-US" dirty="0" smtClean="0"/>
              <a:t>component’s </a:t>
            </a:r>
            <a:r>
              <a:rPr lang="en-US" dirty="0"/>
              <a:t>concrete type.</a:t>
            </a:r>
          </a:p>
          <a:p>
            <a:r>
              <a:rPr lang="en-US" dirty="0" smtClean="0"/>
              <a:t>Decorators </a:t>
            </a:r>
            <a:r>
              <a:rPr lang="en-US" dirty="0"/>
              <a:t>can result in many </a:t>
            </a:r>
            <a:r>
              <a:rPr lang="en-US" dirty="0" smtClean="0"/>
              <a:t>small </a:t>
            </a:r>
            <a:r>
              <a:rPr lang="en-US" dirty="0"/>
              <a:t>objects in our design, and </a:t>
            </a:r>
            <a:r>
              <a:rPr lang="en-US" dirty="0" smtClean="0"/>
              <a:t>overuse </a:t>
            </a:r>
            <a:r>
              <a:rPr lang="en-US" dirty="0"/>
              <a:t>can be complex.</a:t>
            </a:r>
          </a:p>
        </p:txBody>
      </p:sp>
    </p:spTree>
    <p:extLst>
      <p:ext uri="{BB962C8B-B14F-4D97-AF65-F5344CB8AC3E}">
        <p14:creationId xmlns:p14="http://schemas.microsoft.com/office/powerpoint/2010/main" val="23442244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Decorator Pattern </a:t>
            </a:r>
            <a:r>
              <a:rPr lang="en-US" dirty="0"/>
              <a:t>Description – </a:t>
            </a:r>
            <a:r>
              <a:rPr lang="en-US" dirty="0" err="1"/>
              <a:t>GoF</a:t>
            </a:r>
            <a:r>
              <a:rPr lang="en-US" dirty="0"/>
              <a:t> structure</a:t>
            </a:r>
            <a:br>
              <a:rPr lang="en-US" dirty="0"/>
            </a:br>
            <a:r>
              <a:rPr lang="en-US" dirty="0"/>
              <a:t>(partial)</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352928" cy="4937760"/>
          </a:xfrm>
        </p:spPr>
        <p:txBody>
          <a:bodyPr>
            <a:normAutofit fontScale="92500" lnSpcReduction="10000"/>
          </a:bodyPr>
          <a:lstStyle/>
          <a:p>
            <a:r>
              <a:rPr lang="en-US" b="1" dirty="0" smtClean="0"/>
              <a:t>Intent</a:t>
            </a:r>
            <a:endParaRPr lang="en-US" b="1" dirty="0"/>
          </a:p>
          <a:p>
            <a:pPr lvl="1"/>
            <a:r>
              <a:rPr lang="en-US" dirty="0"/>
              <a:t>Attach additional responsibilities to an object dynamically. Decorators </a:t>
            </a:r>
            <a:r>
              <a:rPr lang="en-US" dirty="0" smtClean="0"/>
              <a:t>provide a </a:t>
            </a:r>
            <a:r>
              <a:rPr lang="en-US" dirty="0"/>
              <a:t>flexible alternative to </a:t>
            </a:r>
            <a:r>
              <a:rPr lang="en-US" dirty="0" err="1"/>
              <a:t>subclassing</a:t>
            </a:r>
            <a:r>
              <a:rPr lang="en-US" dirty="0"/>
              <a:t> for extending functionality</a:t>
            </a:r>
            <a:r>
              <a:rPr lang="en-US" dirty="0" smtClean="0"/>
              <a:t>.</a:t>
            </a:r>
          </a:p>
          <a:p>
            <a:r>
              <a:rPr lang="en-US" b="1" dirty="0" smtClean="0"/>
              <a:t>Also Known As</a:t>
            </a:r>
          </a:p>
          <a:p>
            <a:pPr lvl="1"/>
            <a:r>
              <a:rPr lang="en-US" dirty="0" smtClean="0"/>
              <a:t>Wrapper</a:t>
            </a:r>
          </a:p>
          <a:p>
            <a:r>
              <a:rPr lang="en-US" b="1" dirty="0" smtClean="0"/>
              <a:t>Applicability</a:t>
            </a:r>
          </a:p>
          <a:p>
            <a:pPr lvl="1"/>
            <a:r>
              <a:rPr lang="en-US" dirty="0"/>
              <a:t>Use Decorator</a:t>
            </a:r>
          </a:p>
          <a:p>
            <a:pPr lvl="2"/>
            <a:r>
              <a:rPr lang="en-US" dirty="0" smtClean="0"/>
              <a:t>to </a:t>
            </a:r>
            <a:r>
              <a:rPr lang="en-US" dirty="0"/>
              <a:t>add responsibilities to individual objects dynamically </a:t>
            </a:r>
            <a:r>
              <a:rPr lang="en-US" dirty="0" smtClean="0"/>
              <a:t>and transparently</a:t>
            </a:r>
            <a:r>
              <a:rPr lang="en-US" dirty="0"/>
              <a:t>, that is, without affecting other objects.</a:t>
            </a:r>
          </a:p>
          <a:p>
            <a:pPr lvl="2"/>
            <a:r>
              <a:rPr lang="en-US" dirty="0" smtClean="0"/>
              <a:t>for </a:t>
            </a:r>
            <a:r>
              <a:rPr lang="en-US" dirty="0"/>
              <a:t>responsibilities that can be withdrawn.</a:t>
            </a:r>
          </a:p>
          <a:p>
            <a:pPr lvl="2"/>
            <a:r>
              <a:rPr lang="en-US" dirty="0" smtClean="0"/>
              <a:t>when </a:t>
            </a:r>
            <a:r>
              <a:rPr lang="en-US" dirty="0"/>
              <a:t>extension by </a:t>
            </a:r>
            <a:r>
              <a:rPr lang="en-US" dirty="0" err="1"/>
              <a:t>subclassing</a:t>
            </a:r>
            <a:r>
              <a:rPr lang="en-US" dirty="0"/>
              <a:t> is impractical. Sometimes a large number </a:t>
            </a:r>
            <a:r>
              <a:rPr lang="en-US" dirty="0" smtClean="0"/>
              <a:t>of independent </a:t>
            </a:r>
            <a:r>
              <a:rPr lang="en-US" dirty="0"/>
              <a:t>extensions are possible and would produce an explosion </a:t>
            </a:r>
            <a:r>
              <a:rPr lang="en-US" dirty="0" smtClean="0"/>
              <a:t>of subclasses </a:t>
            </a:r>
            <a:r>
              <a:rPr lang="en-US" dirty="0"/>
              <a:t>to support every combination. Or a class definition may be </a:t>
            </a:r>
            <a:r>
              <a:rPr lang="en-US" dirty="0" smtClean="0"/>
              <a:t>hidden or </a:t>
            </a:r>
            <a:r>
              <a:rPr lang="en-US" dirty="0"/>
              <a:t>otherwise unavailable for </a:t>
            </a:r>
            <a:r>
              <a:rPr lang="en-US" dirty="0" err="1"/>
              <a:t>subclassing</a:t>
            </a:r>
            <a:endParaRPr lang="en-US" dirty="0"/>
          </a:p>
        </p:txBody>
      </p:sp>
    </p:spTree>
    <p:extLst>
      <p:ext uri="{BB962C8B-B14F-4D97-AF65-F5344CB8AC3E}">
        <p14:creationId xmlns:p14="http://schemas.microsoft.com/office/powerpoint/2010/main" val="23880105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5162128"/>
          </a:xfrm>
        </p:spPr>
        <p:txBody>
          <a:bodyPr>
            <a:normAutofit lnSpcReduction="10000"/>
          </a:bodyPr>
          <a:lstStyle/>
          <a:p>
            <a:r>
              <a:rPr lang="en-US" b="1" dirty="0" smtClean="0"/>
              <a:t>Structure</a:t>
            </a:r>
          </a:p>
          <a:p>
            <a:endParaRPr lang="en-US" b="1" dirty="0" smtClean="0"/>
          </a:p>
          <a:p>
            <a:r>
              <a:rPr lang="en-US" b="1" dirty="0" smtClean="0"/>
              <a:t>Participants</a:t>
            </a:r>
            <a:endParaRPr lang="en-US" b="1" dirty="0"/>
          </a:p>
          <a:p>
            <a:pPr lvl="1"/>
            <a:r>
              <a:rPr lang="en-US" b="1" dirty="0" smtClean="0"/>
              <a:t>Component </a:t>
            </a:r>
          </a:p>
          <a:p>
            <a:pPr lvl="2"/>
            <a:r>
              <a:rPr lang="en-US" dirty="0" smtClean="0"/>
              <a:t>defines </a:t>
            </a:r>
            <a:r>
              <a:rPr lang="en-US" dirty="0"/>
              <a:t>the interface for objects that can have </a:t>
            </a:r>
            <a:r>
              <a:rPr lang="en-US" dirty="0" smtClean="0"/>
              <a:t>responsibilities added </a:t>
            </a:r>
            <a:r>
              <a:rPr lang="en-US" dirty="0"/>
              <a:t>to them dynamically.</a:t>
            </a:r>
          </a:p>
          <a:p>
            <a:pPr lvl="1"/>
            <a:r>
              <a:rPr lang="en-US" b="1" dirty="0" err="1" smtClean="0"/>
              <a:t>ConcreteComponent</a:t>
            </a:r>
            <a:r>
              <a:rPr lang="en-US" b="1" dirty="0" smtClean="0"/>
              <a:t> </a:t>
            </a:r>
            <a:endParaRPr lang="en-US" dirty="0"/>
          </a:p>
          <a:p>
            <a:pPr lvl="2"/>
            <a:r>
              <a:rPr lang="en-US" dirty="0" smtClean="0"/>
              <a:t>defines </a:t>
            </a:r>
            <a:r>
              <a:rPr lang="en-US" dirty="0"/>
              <a:t>an object to which additional responsibilities can </a:t>
            </a:r>
            <a:r>
              <a:rPr lang="en-US" dirty="0" smtClean="0"/>
              <a:t>be attached</a:t>
            </a:r>
            <a:r>
              <a:rPr lang="en-US" dirty="0"/>
              <a:t>.</a:t>
            </a:r>
          </a:p>
          <a:p>
            <a:pPr lvl="1"/>
            <a:r>
              <a:rPr lang="en-US" b="1" dirty="0" smtClean="0"/>
              <a:t>Decorator</a:t>
            </a:r>
            <a:endParaRPr lang="en-US" b="1" dirty="0"/>
          </a:p>
          <a:p>
            <a:pPr lvl="2"/>
            <a:r>
              <a:rPr lang="en-US" dirty="0" smtClean="0"/>
              <a:t>maintains </a:t>
            </a:r>
            <a:r>
              <a:rPr lang="en-US" dirty="0"/>
              <a:t>a reference to a Component object and defines an </a:t>
            </a:r>
            <a:r>
              <a:rPr lang="en-US" dirty="0" smtClean="0"/>
              <a:t>interface that </a:t>
            </a:r>
            <a:r>
              <a:rPr lang="en-US" dirty="0"/>
              <a:t>conforms to Component's interface.</a:t>
            </a:r>
          </a:p>
          <a:p>
            <a:pPr lvl="1"/>
            <a:r>
              <a:rPr lang="en-US" b="1" dirty="0" err="1" smtClean="0"/>
              <a:t>ConcreteDecorator</a:t>
            </a:r>
            <a:endParaRPr lang="en-US" dirty="0"/>
          </a:p>
          <a:p>
            <a:pPr lvl="2"/>
            <a:r>
              <a:rPr lang="en-US" dirty="0" smtClean="0"/>
              <a:t>adds </a:t>
            </a:r>
            <a:r>
              <a:rPr lang="en-US" dirty="0"/>
              <a:t>responsibilities to the component.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781" y="0"/>
            <a:ext cx="5951715" cy="2708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03528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Decorator Pattern Description(3)</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496944" cy="5234136"/>
          </a:xfrm>
        </p:spPr>
        <p:txBody>
          <a:bodyPr>
            <a:normAutofit fontScale="92500" lnSpcReduction="20000"/>
          </a:bodyPr>
          <a:lstStyle/>
          <a:p>
            <a:r>
              <a:rPr lang="en-US" b="1" dirty="0" smtClean="0"/>
              <a:t>Consequences</a:t>
            </a:r>
          </a:p>
          <a:p>
            <a:pPr lvl="1"/>
            <a:r>
              <a:rPr lang="en-US" i="1" dirty="0"/>
              <a:t>More flexibility than static inheritance. </a:t>
            </a:r>
            <a:r>
              <a:rPr lang="en-US" i="1" dirty="0" smtClean="0"/>
              <a:t/>
            </a:r>
            <a:br>
              <a:rPr lang="en-US" i="1" dirty="0" smtClean="0"/>
            </a:br>
            <a:r>
              <a:rPr lang="en-US" dirty="0" smtClean="0"/>
              <a:t>The </a:t>
            </a:r>
            <a:r>
              <a:rPr lang="en-US" dirty="0"/>
              <a:t>Decorator pattern </a:t>
            </a:r>
            <a:r>
              <a:rPr lang="en-US" dirty="0" smtClean="0"/>
              <a:t>provides  </a:t>
            </a:r>
            <a:r>
              <a:rPr lang="en-US" dirty="0"/>
              <a:t>more flexible way to add responsibilities to objects than can be had </a:t>
            </a:r>
            <a:r>
              <a:rPr lang="en-US" dirty="0" smtClean="0"/>
              <a:t>with static </a:t>
            </a:r>
            <a:r>
              <a:rPr lang="en-US" dirty="0"/>
              <a:t>(multiple) inheritance. </a:t>
            </a:r>
            <a:endParaRPr lang="en-US" dirty="0" smtClean="0"/>
          </a:p>
          <a:p>
            <a:pPr lvl="2"/>
            <a:r>
              <a:rPr lang="en-US" dirty="0" smtClean="0"/>
              <a:t>With </a:t>
            </a:r>
            <a:r>
              <a:rPr lang="en-US" dirty="0"/>
              <a:t>decorators, responsibilities can </a:t>
            </a:r>
            <a:r>
              <a:rPr lang="en-US" dirty="0" smtClean="0"/>
              <a:t>be added </a:t>
            </a:r>
            <a:r>
              <a:rPr lang="en-US" dirty="0"/>
              <a:t>and removed at run-time simply by attaching and detaching </a:t>
            </a:r>
            <a:r>
              <a:rPr lang="en-US" dirty="0" smtClean="0"/>
              <a:t>them. </a:t>
            </a:r>
          </a:p>
          <a:p>
            <a:pPr lvl="2"/>
            <a:r>
              <a:rPr lang="en-US" dirty="0" smtClean="0"/>
              <a:t>Decorators also make it easy to add a property twice. </a:t>
            </a:r>
          </a:p>
          <a:p>
            <a:pPr lvl="1"/>
            <a:r>
              <a:rPr lang="en-US" i="1" dirty="0" smtClean="0"/>
              <a:t>Avoids </a:t>
            </a:r>
            <a:r>
              <a:rPr lang="en-US" i="1" dirty="0"/>
              <a:t>feature-laden classes high up in the hierarchy. </a:t>
            </a:r>
            <a:r>
              <a:rPr lang="en-US" i="1" dirty="0" smtClean="0"/>
              <a:t/>
            </a:r>
            <a:br>
              <a:rPr lang="en-US" i="1" dirty="0" smtClean="0"/>
            </a:br>
            <a:r>
              <a:rPr lang="en-US" dirty="0" smtClean="0"/>
              <a:t>Decorator offers a </a:t>
            </a:r>
            <a:r>
              <a:rPr lang="en-US" dirty="0"/>
              <a:t>pay-as-you-go approach to adding responsibilities. </a:t>
            </a:r>
            <a:endParaRPr lang="en-US" dirty="0" smtClean="0"/>
          </a:p>
          <a:p>
            <a:pPr lvl="2"/>
            <a:r>
              <a:rPr lang="en-US" dirty="0" smtClean="0"/>
              <a:t>Instead </a:t>
            </a:r>
            <a:r>
              <a:rPr lang="en-US" dirty="0"/>
              <a:t>of trying </a:t>
            </a:r>
            <a:r>
              <a:rPr lang="en-US" dirty="0" smtClean="0"/>
              <a:t>to support </a:t>
            </a:r>
            <a:r>
              <a:rPr lang="en-US" dirty="0"/>
              <a:t>all foreseeable features in a complex, customizable class, you </a:t>
            </a:r>
            <a:r>
              <a:rPr lang="en-US" dirty="0" smtClean="0"/>
              <a:t>can define </a:t>
            </a:r>
            <a:r>
              <a:rPr lang="en-US" dirty="0"/>
              <a:t>a simple class and add functionality incrementally with </a:t>
            </a:r>
            <a:r>
              <a:rPr lang="en-US" dirty="0" smtClean="0"/>
              <a:t>Decorator objects</a:t>
            </a:r>
            <a:r>
              <a:rPr lang="en-US" dirty="0"/>
              <a:t>. </a:t>
            </a:r>
          </a:p>
          <a:p>
            <a:pPr lvl="1"/>
            <a:r>
              <a:rPr lang="en-US" i="1" dirty="0" smtClean="0"/>
              <a:t>A </a:t>
            </a:r>
            <a:r>
              <a:rPr lang="en-US" i="1" dirty="0"/>
              <a:t>decorator and its component aren't identical. </a:t>
            </a:r>
            <a:r>
              <a:rPr lang="en-US" i="1" dirty="0" smtClean="0"/>
              <a:t/>
            </a:r>
            <a:br>
              <a:rPr lang="en-US" i="1" dirty="0" smtClean="0"/>
            </a:br>
            <a:endParaRPr lang="en-US" i="1" dirty="0" smtClean="0"/>
          </a:p>
          <a:p>
            <a:pPr lvl="1"/>
            <a:r>
              <a:rPr lang="en-US" i="1" dirty="0" smtClean="0"/>
              <a:t>Lots </a:t>
            </a:r>
            <a:r>
              <a:rPr lang="en-US" i="1" dirty="0"/>
              <a:t>of little objects. </a:t>
            </a:r>
            <a:r>
              <a:rPr lang="en-US" i="1" dirty="0" smtClean="0"/>
              <a:t/>
            </a:r>
            <a:br>
              <a:rPr lang="en-US" i="1" dirty="0" smtClean="0"/>
            </a:br>
            <a:r>
              <a:rPr lang="en-US" dirty="0" smtClean="0"/>
              <a:t>A </a:t>
            </a:r>
            <a:r>
              <a:rPr lang="en-US" dirty="0"/>
              <a:t>design that uses Decorator often results in </a:t>
            </a:r>
            <a:r>
              <a:rPr lang="en-US" dirty="0" smtClean="0"/>
              <a:t>systems composed </a:t>
            </a:r>
            <a:r>
              <a:rPr lang="en-US" dirty="0"/>
              <a:t>of lots of little objects that all look alike. </a:t>
            </a:r>
            <a:endParaRPr lang="en-US" dirty="0" smtClean="0"/>
          </a:p>
          <a:p>
            <a:pPr lvl="2"/>
            <a:r>
              <a:rPr lang="en-US" dirty="0" smtClean="0"/>
              <a:t>The </a:t>
            </a:r>
            <a:r>
              <a:rPr lang="en-US" dirty="0"/>
              <a:t>objects </a:t>
            </a:r>
            <a:r>
              <a:rPr lang="en-US" dirty="0" smtClean="0"/>
              <a:t>differ only </a:t>
            </a:r>
            <a:r>
              <a:rPr lang="en-US" dirty="0"/>
              <a:t>in the way they are interconnected, not in their class or in the </a:t>
            </a:r>
            <a:r>
              <a:rPr lang="en-US" dirty="0" smtClean="0"/>
              <a:t>value of </a:t>
            </a:r>
            <a:r>
              <a:rPr lang="en-US" dirty="0"/>
              <a:t>their variables. </a:t>
            </a:r>
          </a:p>
        </p:txBody>
      </p:sp>
    </p:spTree>
    <p:extLst>
      <p:ext uri="{BB962C8B-B14F-4D97-AF65-F5344CB8AC3E}">
        <p14:creationId xmlns:p14="http://schemas.microsoft.com/office/powerpoint/2010/main" val="18999136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Design Pattern </a:t>
            </a:r>
            <a:r>
              <a:rPr lang="en-US" dirty="0" smtClean="0"/>
              <a:t>4:</a:t>
            </a:r>
            <a:r>
              <a:rPr lang="en-US" dirty="0"/>
              <a:t/>
            </a:r>
            <a:br>
              <a:rPr lang="en-US" dirty="0"/>
            </a:br>
            <a:r>
              <a:rPr lang="en-US" dirty="0" smtClean="0"/>
              <a:t>Factory</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841648"/>
          </a:xfrm>
        </p:spPr>
        <p:txBody>
          <a:bodyPr/>
          <a:lstStyle/>
          <a:p>
            <a:r>
              <a:rPr lang="en-US" dirty="0"/>
              <a:t>We aren’t supposed to </a:t>
            </a:r>
            <a:r>
              <a:rPr lang="en-US" dirty="0" smtClean="0"/>
              <a:t>program </a:t>
            </a:r>
            <a:r>
              <a:rPr lang="en-US" dirty="0"/>
              <a:t>to an implementation, but every </a:t>
            </a:r>
            <a:r>
              <a:rPr lang="en-US" dirty="0" smtClean="0"/>
              <a:t>time we </a:t>
            </a:r>
            <a:r>
              <a:rPr lang="en-US" dirty="0"/>
              <a:t>use new, that’s exactly what </a:t>
            </a:r>
            <a:r>
              <a:rPr lang="en-US" dirty="0" smtClean="0"/>
              <a:t>we are doing.</a:t>
            </a:r>
            <a:endParaRPr lang="en-US" dirty="0"/>
          </a:p>
        </p:txBody>
      </p:sp>
      <p:sp>
        <p:nvSpPr>
          <p:cNvPr id="6" name="Segnaposto contenuto 4"/>
          <p:cNvSpPr txBox="1">
            <a:spLocks/>
          </p:cNvSpPr>
          <p:nvPr/>
        </p:nvSpPr>
        <p:spPr>
          <a:xfrm>
            <a:off x="467544" y="3140968"/>
            <a:ext cx="8229600" cy="720080"/>
          </a:xfrm>
          <a:prstGeom prst="rect">
            <a:avLst/>
          </a:prstGeom>
        </p:spPr>
        <p:txBody>
          <a:bodyPr vert="horz">
            <a:normAutofit/>
          </a:bodyPr>
          <a:lstStyle>
            <a:lvl1pPr marL="274320" indent="-274320" algn="l" rtl="0" eaLnBrk="1" latinLnBrk="0" hangingPunct="1">
              <a:lnSpc>
                <a:spcPct val="100000"/>
              </a:lnSpc>
              <a:spcBef>
                <a:spcPts val="1200"/>
              </a:spcBef>
              <a:spcAft>
                <a:spcPts val="600"/>
              </a:spcAft>
              <a:buClr>
                <a:schemeClr val="accent1"/>
              </a:buClr>
              <a:buSzPct val="76000"/>
              <a:buFont typeface="Wingdings 3"/>
              <a:buChar char=""/>
              <a:defRPr kumimoji="0" sz="2000" kern="1200">
                <a:solidFill>
                  <a:schemeClr val="tx1"/>
                </a:solidFill>
                <a:latin typeface="Trebuchet MS" pitchFamily="34" charset="0"/>
                <a:ea typeface="+mn-ea"/>
                <a:cs typeface="+mn-cs"/>
              </a:defRPr>
            </a:lvl1pPr>
            <a:lvl2pPr marL="548640" indent="-274320" algn="l" rtl="0" eaLnBrk="1" latinLnBrk="0" hangingPunct="1">
              <a:lnSpc>
                <a:spcPct val="100000"/>
              </a:lnSpc>
              <a:spcBef>
                <a:spcPts val="600"/>
              </a:spcBef>
              <a:spcAft>
                <a:spcPts val="600"/>
              </a:spcAft>
              <a:buClr>
                <a:schemeClr val="accent2"/>
              </a:buClr>
              <a:buSzPct val="76000"/>
              <a:buFont typeface="Wingdings 3"/>
              <a:buChar char=""/>
              <a:defRPr kumimoji="0" sz="1800" kern="1200">
                <a:solidFill>
                  <a:schemeClr val="tx2"/>
                </a:solidFill>
                <a:latin typeface="Trebuchet MS" pitchFamily="34" charset="0"/>
                <a:ea typeface="+mn-ea"/>
                <a:cs typeface="+mn-cs"/>
              </a:defRPr>
            </a:lvl2pPr>
            <a:lvl3pPr marL="822960" indent="-228600" algn="l" rtl="0" eaLnBrk="1" latinLnBrk="0" hangingPunct="1">
              <a:lnSpc>
                <a:spcPct val="100000"/>
              </a:lnSpc>
              <a:spcBef>
                <a:spcPts val="600"/>
              </a:spcBef>
              <a:spcAft>
                <a:spcPts val="600"/>
              </a:spcAft>
              <a:buClr>
                <a:schemeClr val="bg1">
                  <a:shade val="50000"/>
                </a:schemeClr>
              </a:buClr>
              <a:buSzPct val="76000"/>
              <a:buFont typeface="Wingdings 3"/>
              <a:buChar char=""/>
              <a:defRPr kumimoji="0" sz="1600" kern="1200">
                <a:solidFill>
                  <a:schemeClr val="tx1"/>
                </a:solidFill>
                <a:latin typeface="Trebuchet MS" pitchFamily="34" charset="0"/>
                <a:ea typeface="+mn-ea"/>
                <a:cs typeface="+mn-cs"/>
              </a:defRPr>
            </a:lvl3pPr>
            <a:lvl4pPr marL="1097280" indent="-228600" algn="l" rtl="0" eaLnBrk="1" latinLnBrk="0" hangingPunct="1">
              <a:lnSpc>
                <a:spcPct val="100000"/>
              </a:lnSpc>
              <a:spcBef>
                <a:spcPts val="600"/>
              </a:spcBef>
              <a:spcAft>
                <a:spcPts val="600"/>
              </a:spcAft>
              <a:buClr>
                <a:schemeClr val="accent2">
                  <a:shade val="75000"/>
                </a:schemeClr>
              </a:buClr>
              <a:buSzPct val="70000"/>
              <a:buFont typeface="Wingdings"/>
              <a:buChar char=""/>
              <a:defRPr kumimoji="0" sz="1600" kern="1200">
                <a:solidFill>
                  <a:schemeClr val="tx1"/>
                </a:solidFill>
                <a:latin typeface="Trebuchet MS" pitchFamily="34" charset="0"/>
                <a:ea typeface="+mn-ea"/>
                <a:cs typeface="+mn-cs"/>
              </a:defRPr>
            </a:lvl4pPr>
            <a:lvl5pPr marL="1371600" indent="-228600" algn="l" rtl="0" eaLnBrk="1" latinLnBrk="0" hangingPunct="1">
              <a:lnSpc>
                <a:spcPct val="100000"/>
              </a:lnSpc>
              <a:spcBef>
                <a:spcPts val="600"/>
              </a:spcBef>
              <a:spcAft>
                <a:spcPts val="600"/>
              </a:spcAft>
              <a:buClr>
                <a:schemeClr val="accent2"/>
              </a:buClr>
              <a:buSzPct val="70000"/>
              <a:buFont typeface="Wingdings"/>
              <a:buChar char=""/>
              <a:defRPr kumimoji="0" sz="1600" kern="1200">
                <a:solidFill>
                  <a:schemeClr val="tx1"/>
                </a:solidFill>
                <a:latin typeface="Trebuchet MS"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We aren’t supposed to program to an implementation, but every time we use new, that’s exactly what we are doing.</a:t>
            </a:r>
            <a:endParaRPr lang="en-US" dirty="0"/>
          </a:p>
        </p:txBody>
      </p:sp>
      <p:sp>
        <p:nvSpPr>
          <p:cNvPr id="7" name="Segnaposto contenuto 4"/>
          <p:cNvSpPr txBox="1">
            <a:spLocks/>
          </p:cNvSpPr>
          <p:nvPr/>
        </p:nvSpPr>
        <p:spPr>
          <a:xfrm>
            <a:off x="611560" y="2299320"/>
            <a:ext cx="8229600" cy="841648"/>
          </a:xfrm>
          <a:prstGeom prst="rect">
            <a:avLst/>
          </a:prstGeom>
        </p:spPr>
        <p:txBody>
          <a:bodyPr vert="horz">
            <a:normAutofit/>
          </a:bodyPr>
          <a:lstStyle>
            <a:lvl1pPr marL="274320" indent="-274320" algn="l" rtl="0" eaLnBrk="1" latinLnBrk="0" hangingPunct="1">
              <a:lnSpc>
                <a:spcPct val="100000"/>
              </a:lnSpc>
              <a:spcBef>
                <a:spcPts val="1200"/>
              </a:spcBef>
              <a:spcAft>
                <a:spcPts val="600"/>
              </a:spcAft>
              <a:buClr>
                <a:schemeClr val="accent1"/>
              </a:buClr>
              <a:buSzPct val="76000"/>
              <a:buFont typeface="Wingdings 3"/>
              <a:buChar char=""/>
              <a:defRPr kumimoji="0" sz="2000" kern="1200">
                <a:solidFill>
                  <a:schemeClr val="tx1"/>
                </a:solidFill>
                <a:latin typeface="Trebuchet MS" pitchFamily="34" charset="0"/>
                <a:ea typeface="+mn-ea"/>
                <a:cs typeface="+mn-cs"/>
              </a:defRPr>
            </a:lvl1pPr>
            <a:lvl2pPr marL="548640" indent="-274320" algn="l" rtl="0" eaLnBrk="1" latinLnBrk="0" hangingPunct="1">
              <a:lnSpc>
                <a:spcPct val="100000"/>
              </a:lnSpc>
              <a:spcBef>
                <a:spcPts val="600"/>
              </a:spcBef>
              <a:spcAft>
                <a:spcPts val="600"/>
              </a:spcAft>
              <a:buClr>
                <a:schemeClr val="accent2"/>
              </a:buClr>
              <a:buSzPct val="76000"/>
              <a:buFont typeface="Wingdings 3"/>
              <a:buChar char=""/>
              <a:defRPr kumimoji="0" sz="1800" kern="1200">
                <a:solidFill>
                  <a:schemeClr val="tx2"/>
                </a:solidFill>
                <a:latin typeface="Trebuchet MS" pitchFamily="34" charset="0"/>
                <a:ea typeface="+mn-ea"/>
                <a:cs typeface="+mn-cs"/>
              </a:defRPr>
            </a:lvl2pPr>
            <a:lvl3pPr marL="822960" indent="-228600" algn="l" rtl="0" eaLnBrk="1" latinLnBrk="0" hangingPunct="1">
              <a:lnSpc>
                <a:spcPct val="100000"/>
              </a:lnSpc>
              <a:spcBef>
                <a:spcPts val="600"/>
              </a:spcBef>
              <a:spcAft>
                <a:spcPts val="600"/>
              </a:spcAft>
              <a:buClr>
                <a:schemeClr val="bg1">
                  <a:shade val="50000"/>
                </a:schemeClr>
              </a:buClr>
              <a:buSzPct val="76000"/>
              <a:buFont typeface="Wingdings 3"/>
              <a:buChar char=""/>
              <a:defRPr kumimoji="0" sz="1600" kern="1200">
                <a:solidFill>
                  <a:schemeClr val="tx1"/>
                </a:solidFill>
                <a:latin typeface="Trebuchet MS" pitchFamily="34" charset="0"/>
                <a:ea typeface="+mn-ea"/>
                <a:cs typeface="+mn-cs"/>
              </a:defRPr>
            </a:lvl3pPr>
            <a:lvl4pPr marL="1097280" indent="-228600" algn="l" rtl="0" eaLnBrk="1" latinLnBrk="0" hangingPunct="1">
              <a:lnSpc>
                <a:spcPct val="100000"/>
              </a:lnSpc>
              <a:spcBef>
                <a:spcPts val="600"/>
              </a:spcBef>
              <a:spcAft>
                <a:spcPts val="600"/>
              </a:spcAft>
              <a:buClr>
                <a:schemeClr val="accent2">
                  <a:shade val="75000"/>
                </a:schemeClr>
              </a:buClr>
              <a:buSzPct val="70000"/>
              <a:buFont typeface="Wingdings"/>
              <a:buChar char=""/>
              <a:defRPr kumimoji="0" sz="1600" kern="1200">
                <a:solidFill>
                  <a:schemeClr val="tx1"/>
                </a:solidFill>
                <a:latin typeface="Trebuchet MS" pitchFamily="34" charset="0"/>
                <a:ea typeface="+mn-ea"/>
                <a:cs typeface="+mn-cs"/>
              </a:defRPr>
            </a:lvl4pPr>
            <a:lvl5pPr marL="1371600" indent="-228600" algn="l" rtl="0" eaLnBrk="1" latinLnBrk="0" hangingPunct="1">
              <a:lnSpc>
                <a:spcPct val="100000"/>
              </a:lnSpc>
              <a:spcBef>
                <a:spcPts val="600"/>
              </a:spcBef>
              <a:spcAft>
                <a:spcPts val="600"/>
              </a:spcAft>
              <a:buClr>
                <a:schemeClr val="accent2"/>
              </a:buClr>
              <a:buSzPct val="70000"/>
              <a:buFont typeface="Wingdings"/>
              <a:buChar char=""/>
              <a:defRPr kumimoji="0" sz="1600" kern="1200">
                <a:solidFill>
                  <a:schemeClr val="tx1"/>
                </a:solidFill>
                <a:latin typeface="Trebuchet MS"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1600" dirty="0" smtClean="0">
                <a:latin typeface="Courier New" panose="02070309020205020404" pitchFamily="49" charset="0"/>
                <a:cs typeface="Courier New" panose="02070309020205020404" pitchFamily="49" charset="0"/>
              </a:rPr>
              <a:t>Character </a:t>
            </a:r>
            <a:r>
              <a:rPr lang="en-US" sz="1600" dirty="0" err="1" smtClean="0">
                <a:latin typeface="Courier New" panose="02070309020205020404" pitchFamily="49" charset="0"/>
                <a:cs typeface="Courier New" panose="02070309020205020404" pitchFamily="49" charset="0"/>
              </a:rPr>
              <a:t>character</a:t>
            </a:r>
            <a:r>
              <a:rPr lang="en-US" sz="1600" dirty="0" smtClean="0">
                <a:latin typeface="Courier New" panose="02070309020205020404" pitchFamily="49" charset="0"/>
                <a:cs typeface="Courier New" panose="02070309020205020404" pitchFamily="49" charset="0"/>
              </a:rPr>
              <a:t> = new King()</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WheatherData</a:t>
            </a:r>
            <a:r>
              <a:rPr lang="en-US" sz="1600" dirty="0" smtClean="0">
                <a:latin typeface="Courier New" panose="02070309020205020404" pitchFamily="49" charset="0"/>
                <a:cs typeface="Courier New" panose="02070309020205020404" pitchFamily="49" charset="0"/>
              </a:rPr>
              <a:t> station = new </a:t>
            </a:r>
            <a:r>
              <a:rPr lang="en-US" sz="1600" dirty="0" err="1" smtClean="0">
                <a:latin typeface="Courier New" panose="02070309020205020404" pitchFamily="49" charset="0"/>
                <a:cs typeface="Courier New" panose="02070309020205020404" pitchFamily="49" charset="0"/>
              </a:rPr>
              <a:t>WheatherData</a:t>
            </a:r>
            <a:r>
              <a:rPr lang="en-US" sz="1600" dirty="0" smtClean="0">
                <a:latin typeface="Courier New" panose="02070309020205020404" pitchFamily="49" charset="0"/>
                <a:cs typeface="Courier New" panose="02070309020205020404" pitchFamily="49" charset="0"/>
              </a:rPr>
              <a:t>()</a:t>
            </a:r>
          </a:p>
        </p:txBody>
      </p:sp>
      <p:sp>
        <p:nvSpPr>
          <p:cNvPr id="8" name="Segnaposto contenuto 4"/>
          <p:cNvSpPr txBox="1">
            <a:spLocks/>
          </p:cNvSpPr>
          <p:nvPr/>
        </p:nvSpPr>
        <p:spPr>
          <a:xfrm>
            <a:off x="611560" y="4041094"/>
            <a:ext cx="3456384" cy="2124210"/>
          </a:xfrm>
          <a:prstGeom prst="rect">
            <a:avLst/>
          </a:prstGeom>
        </p:spPr>
        <p:txBody>
          <a:bodyPr vert="horz">
            <a:normAutofit/>
          </a:bodyPr>
          <a:lstStyle>
            <a:lvl1pPr marL="274320" indent="-274320" algn="l" rtl="0" eaLnBrk="1" latinLnBrk="0" hangingPunct="1">
              <a:lnSpc>
                <a:spcPct val="100000"/>
              </a:lnSpc>
              <a:spcBef>
                <a:spcPts val="1200"/>
              </a:spcBef>
              <a:spcAft>
                <a:spcPts val="600"/>
              </a:spcAft>
              <a:buClr>
                <a:schemeClr val="accent1"/>
              </a:buClr>
              <a:buSzPct val="76000"/>
              <a:buFont typeface="Wingdings 3"/>
              <a:buChar char=""/>
              <a:defRPr kumimoji="0" sz="2000" kern="1200">
                <a:solidFill>
                  <a:schemeClr val="tx1"/>
                </a:solidFill>
                <a:latin typeface="Trebuchet MS" pitchFamily="34" charset="0"/>
                <a:ea typeface="+mn-ea"/>
                <a:cs typeface="+mn-cs"/>
              </a:defRPr>
            </a:lvl1pPr>
            <a:lvl2pPr marL="548640" indent="-274320" algn="l" rtl="0" eaLnBrk="1" latinLnBrk="0" hangingPunct="1">
              <a:lnSpc>
                <a:spcPct val="100000"/>
              </a:lnSpc>
              <a:spcBef>
                <a:spcPts val="600"/>
              </a:spcBef>
              <a:spcAft>
                <a:spcPts val="600"/>
              </a:spcAft>
              <a:buClr>
                <a:schemeClr val="accent2"/>
              </a:buClr>
              <a:buSzPct val="76000"/>
              <a:buFont typeface="Wingdings 3"/>
              <a:buChar char=""/>
              <a:defRPr kumimoji="0" sz="1800" kern="1200">
                <a:solidFill>
                  <a:schemeClr val="tx2"/>
                </a:solidFill>
                <a:latin typeface="Trebuchet MS" pitchFamily="34" charset="0"/>
                <a:ea typeface="+mn-ea"/>
                <a:cs typeface="+mn-cs"/>
              </a:defRPr>
            </a:lvl2pPr>
            <a:lvl3pPr marL="822960" indent="-228600" algn="l" rtl="0" eaLnBrk="1" latinLnBrk="0" hangingPunct="1">
              <a:lnSpc>
                <a:spcPct val="100000"/>
              </a:lnSpc>
              <a:spcBef>
                <a:spcPts val="600"/>
              </a:spcBef>
              <a:spcAft>
                <a:spcPts val="600"/>
              </a:spcAft>
              <a:buClr>
                <a:schemeClr val="bg1">
                  <a:shade val="50000"/>
                </a:schemeClr>
              </a:buClr>
              <a:buSzPct val="76000"/>
              <a:buFont typeface="Wingdings 3"/>
              <a:buChar char=""/>
              <a:defRPr kumimoji="0" sz="1600" kern="1200">
                <a:solidFill>
                  <a:schemeClr val="tx1"/>
                </a:solidFill>
                <a:latin typeface="Trebuchet MS" pitchFamily="34" charset="0"/>
                <a:ea typeface="+mn-ea"/>
                <a:cs typeface="+mn-cs"/>
              </a:defRPr>
            </a:lvl3pPr>
            <a:lvl4pPr marL="1097280" indent="-228600" algn="l" rtl="0" eaLnBrk="1" latinLnBrk="0" hangingPunct="1">
              <a:lnSpc>
                <a:spcPct val="100000"/>
              </a:lnSpc>
              <a:spcBef>
                <a:spcPts val="600"/>
              </a:spcBef>
              <a:spcAft>
                <a:spcPts val="600"/>
              </a:spcAft>
              <a:buClr>
                <a:schemeClr val="accent2">
                  <a:shade val="75000"/>
                </a:schemeClr>
              </a:buClr>
              <a:buSzPct val="70000"/>
              <a:buFont typeface="Wingdings"/>
              <a:buChar char=""/>
              <a:defRPr kumimoji="0" sz="1600" kern="1200">
                <a:solidFill>
                  <a:schemeClr val="tx1"/>
                </a:solidFill>
                <a:latin typeface="Trebuchet MS" pitchFamily="34" charset="0"/>
                <a:ea typeface="+mn-ea"/>
                <a:cs typeface="+mn-cs"/>
              </a:defRPr>
            </a:lvl4pPr>
            <a:lvl5pPr marL="1371600" indent="-228600" algn="l" rtl="0" eaLnBrk="1" latinLnBrk="0" hangingPunct="1">
              <a:lnSpc>
                <a:spcPct val="100000"/>
              </a:lnSpc>
              <a:spcBef>
                <a:spcPts val="600"/>
              </a:spcBef>
              <a:spcAft>
                <a:spcPts val="600"/>
              </a:spcAft>
              <a:buClr>
                <a:schemeClr val="accent2"/>
              </a:buClr>
              <a:buSzPct val="70000"/>
              <a:buFont typeface="Wingdings"/>
              <a:buChar char=""/>
              <a:defRPr kumimoji="0" sz="1600" kern="1200">
                <a:solidFill>
                  <a:schemeClr val="tx1"/>
                </a:solidFill>
                <a:latin typeface="Trebuchet MS"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1600" dirty="0" smtClean="0">
                <a:latin typeface="Courier New" panose="02070309020205020404" pitchFamily="49" charset="0"/>
                <a:cs typeface="Courier New" panose="02070309020205020404" pitchFamily="49" charset="0"/>
              </a:rPr>
              <a:t>Character </a:t>
            </a:r>
            <a:r>
              <a:rPr lang="en-US" sz="1600" dirty="0" err="1" smtClean="0">
                <a:latin typeface="Courier New" panose="02070309020205020404" pitchFamily="49" charset="0"/>
                <a:cs typeface="Courier New" panose="02070309020205020404" pitchFamily="49" charset="0"/>
              </a:rPr>
              <a:t>character</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if (crown)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character = new King()</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else if (horse){</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character = new Knight()</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p>
        </p:txBody>
      </p:sp>
      <p:sp>
        <p:nvSpPr>
          <p:cNvPr id="9" name="CasellaDiTesto 8"/>
          <p:cNvSpPr txBox="1"/>
          <p:nvPr/>
        </p:nvSpPr>
        <p:spPr>
          <a:xfrm>
            <a:off x="4139952" y="4005064"/>
            <a:ext cx="4680520" cy="2031325"/>
          </a:xfrm>
          <a:prstGeom prst="rect">
            <a:avLst/>
          </a:prstGeom>
          <a:noFill/>
        </p:spPr>
        <p:txBody>
          <a:bodyPr wrap="square" rtlCol="0">
            <a:spAutoFit/>
          </a:bodyPr>
          <a:lstStyle/>
          <a:p>
            <a:r>
              <a:rPr lang="en-US" dirty="0" smtClean="0"/>
              <a:t>When </a:t>
            </a:r>
            <a:r>
              <a:rPr lang="en-US" dirty="0"/>
              <a:t>it comes time </a:t>
            </a:r>
            <a:r>
              <a:rPr lang="en-US" dirty="0" smtClean="0"/>
              <a:t>for changes </a:t>
            </a:r>
            <a:r>
              <a:rPr lang="en-US" dirty="0"/>
              <a:t>or extensions, you’ll have to reopen this code and examine </a:t>
            </a:r>
          </a:p>
          <a:p>
            <a:r>
              <a:rPr lang="en-US" dirty="0"/>
              <a:t>what needs to be added (or deleted). </a:t>
            </a:r>
            <a:endParaRPr lang="en-US" dirty="0" smtClean="0"/>
          </a:p>
          <a:p>
            <a:endParaRPr lang="en-US" dirty="0" smtClean="0"/>
          </a:p>
          <a:p>
            <a:r>
              <a:rPr lang="en-US" dirty="0" smtClean="0"/>
              <a:t>Often </a:t>
            </a:r>
            <a:r>
              <a:rPr lang="en-US" dirty="0"/>
              <a:t>this kind </a:t>
            </a:r>
            <a:r>
              <a:rPr lang="en-US" dirty="0" smtClean="0"/>
              <a:t>of </a:t>
            </a:r>
            <a:r>
              <a:rPr lang="en-US" dirty="0"/>
              <a:t>code ends </a:t>
            </a:r>
            <a:r>
              <a:rPr lang="en-US" dirty="0" smtClean="0"/>
              <a:t>up </a:t>
            </a:r>
            <a:r>
              <a:rPr lang="en-US" dirty="0"/>
              <a:t>in several parts </a:t>
            </a:r>
            <a:r>
              <a:rPr lang="en-US" dirty="0" smtClean="0"/>
              <a:t>of the </a:t>
            </a:r>
            <a:r>
              <a:rPr lang="en-US" dirty="0"/>
              <a:t>application making maintenance and </a:t>
            </a:r>
          </a:p>
          <a:p>
            <a:r>
              <a:rPr lang="en-US" dirty="0"/>
              <a:t>updates more </a:t>
            </a:r>
            <a:r>
              <a:rPr lang="en-US" dirty="0" smtClean="0"/>
              <a:t>difficult </a:t>
            </a:r>
            <a:r>
              <a:rPr lang="en-US" dirty="0"/>
              <a:t>and error-prone.</a:t>
            </a:r>
          </a:p>
        </p:txBody>
      </p:sp>
    </p:spTree>
    <p:extLst>
      <p:ext uri="{BB962C8B-B14F-4D97-AF65-F5344CB8AC3E}">
        <p14:creationId xmlns:p14="http://schemas.microsoft.com/office/powerpoint/2010/main" val="18467803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What’s wrong with “new”?</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92500" lnSpcReduction="10000"/>
          </a:bodyPr>
          <a:lstStyle/>
          <a:p>
            <a:r>
              <a:rPr lang="en-US" dirty="0"/>
              <a:t>Technically there’s nothing wrong with </a:t>
            </a:r>
            <a:r>
              <a:rPr lang="en-US" dirty="0" smtClean="0"/>
              <a:t>new. </a:t>
            </a:r>
          </a:p>
          <a:p>
            <a:pPr lvl="1"/>
            <a:r>
              <a:rPr lang="en-US" dirty="0" smtClean="0"/>
              <a:t>It’s </a:t>
            </a:r>
            <a:r>
              <a:rPr lang="en-US" dirty="0"/>
              <a:t>a f</a:t>
            </a:r>
            <a:r>
              <a:rPr lang="en-US" dirty="0" smtClean="0"/>
              <a:t>undamental </a:t>
            </a:r>
            <a:r>
              <a:rPr lang="en-US" dirty="0"/>
              <a:t>part </a:t>
            </a:r>
            <a:r>
              <a:rPr lang="en-US" dirty="0" smtClean="0"/>
              <a:t>of </a:t>
            </a:r>
            <a:r>
              <a:rPr lang="en-US" dirty="0"/>
              <a:t>Java. </a:t>
            </a:r>
            <a:endParaRPr lang="en-US" dirty="0" smtClean="0"/>
          </a:p>
          <a:p>
            <a:pPr lvl="1"/>
            <a:r>
              <a:rPr lang="en-US" dirty="0" smtClean="0"/>
              <a:t>The problem is to manage change </a:t>
            </a:r>
            <a:r>
              <a:rPr lang="en-US" dirty="0"/>
              <a:t>and how change impacts our use </a:t>
            </a:r>
            <a:r>
              <a:rPr lang="en-US" dirty="0" smtClean="0"/>
              <a:t>of new </a:t>
            </a:r>
            <a:endParaRPr lang="en-US" dirty="0"/>
          </a:p>
          <a:p>
            <a:r>
              <a:rPr lang="en-US" dirty="0" smtClean="0"/>
              <a:t>If </a:t>
            </a:r>
            <a:r>
              <a:rPr lang="en-US" dirty="0"/>
              <a:t>your code is written to an </a:t>
            </a:r>
            <a:r>
              <a:rPr lang="en-US" dirty="0" smtClean="0"/>
              <a:t>interface</a:t>
            </a:r>
            <a:r>
              <a:rPr lang="en-US" dirty="0"/>
              <a:t>, </a:t>
            </a:r>
          </a:p>
          <a:p>
            <a:pPr lvl="1"/>
            <a:r>
              <a:rPr lang="en-US" dirty="0" smtClean="0"/>
              <a:t>it </a:t>
            </a:r>
            <a:r>
              <a:rPr lang="en-US" dirty="0"/>
              <a:t>will work with any new classes implementing that </a:t>
            </a:r>
            <a:r>
              <a:rPr lang="en-US" dirty="0" smtClean="0"/>
              <a:t>interface through </a:t>
            </a:r>
            <a:r>
              <a:rPr lang="en-US" dirty="0"/>
              <a:t>polymorphism. </a:t>
            </a:r>
            <a:endParaRPr lang="en-US" dirty="0" smtClean="0"/>
          </a:p>
          <a:p>
            <a:r>
              <a:rPr lang="en-US" dirty="0" smtClean="0"/>
              <a:t>When </a:t>
            </a:r>
            <a:r>
              <a:rPr lang="en-US" dirty="0"/>
              <a:t>you have code that </a:t>
            </a:r>
            <a:r>
              <a:rPr lang="en-US" dirty="0" smtClean="0"/>
              <a:t>makes </a:t>
            </a:r>
            <a:r>
              <a:rPr lang="en-US" dirty="0"/>
              <a:t>use </a:t>
            </a:r>
            <a:r>
              <a:rPr lang="en-US" dirty="0" smtClean="0"/>
              <a:t>of </a:t>
            </a:r>
            <a:r>
              <a:rPr lang="en-US" dirty="0"/>
              <a:t>lots </a:t>
            </a:r>
            <a:r>
              <a:rPr lang="en-US" dirty="0" smtClean="0"/>
              <a:t>of </a:t>
            </a:r>
            <a:r>
              <a:rPr lang="en-US" dirty="0"/>
              <a:t>concrete classes, </a:t>
            </a:r>
          </a:p>
          <a:p>
            <a:pPr lvl="1"/>
            <a:r>
              <a:rPr lang="en-US" dirty="0" smtClean="0"/>
              <a:t>that </a:t>
            </a:r>
            <a:r>
              <a:rPr lang="en-US" dirty="0"/>
              <a:t>code may have to be changed as new </a:t>
            </a:r>
            <a:r>
              <a:rPr lang="en-US" dirty="0" smtClean="0"/>
              <a:t>concrete </a:t>
            </a:r>
            <a:r>
              <a:rPr lang="en-US" dirty="0"/>
              <a:t>classes are added. </a:t>
            </a:r>
            <a:endParaRPr lang="en-US" dirty="0" smtClean="0"/>
          </a:p>
          <a:p>
            <a:pPr lvl="1"/>
            <a:r>
              <a:rPr lang="en-US" dirty="0" smtClean="0"/>
              <a:t>The </a:t>
            </a:r>
            <a:r>
              <a:rPr lang="en-US" dirty="0"/>
              <a:t>code </a:t>
            </a:r>
            <a:r>
              <a:rPr lang="en-US" dirty="0" smtClean="0"/>
              <a:t>will </a:t>
            </a:r>
            <a:r>
              <a:rPr lang="en-US" dirty="0"/>
              <a:t>not be “closed </a:t>
            </a:r>
            <a:r>
              <a:rPr lang="en-US" dirty="0" smtClean="0"/>
              <a:t>for modification</a:t>
            </a:r>
            <a:r>
              <a:rPr lang="en-US" dirty="0"/>
              <a:t>.” To extend it with new </a:t>
            </a:r>
            <a:r>
              <a:rPr lang="en-US" dirty="0" smtClean="0"/>
              <a:t>concrete </a:t>
            </a:r>
            <a:r>
              <a:rPr lang="en-US" dirty="0"/>
              <a:t>types, you’ll have to reopen it.</a:t>
            </a:r>
          </a:p>
          <a:p>
            <a:r>
              <a:rPr lang="en-US" dirty="0"/>
              <a:t>So what can you do? </a:t>
            </a:r>
            <a:endParaRPr lang="en-US" dirty="0" smtClean="0"/>
          </a:p>
          <a:p>
            <a:pPr lvl="1"/>
            <a:r>
              <a:rPr lang="en-US" dirty="0" smtClean="0"/>
              <a:t>Design principle “identify </a:t>
            </a:r>
            <a:r>
              <a:rPr lang="en-US" dirty="0"/>
              <a:t>the </a:t>
            </a:r>
            <a:r>
              <a:rPr lang="en-US" dirty="0" smtClean="0"/>
              <a:t>aspects </a:t>
            </a:r>
            <a:r>
              <a:rPr lang="en-US" dirty="0"/>
              <a:t>that vary and separate them from what stays the </a:t>
            </a:r>
            <a:r>
              <a:rPr lang="en-US" dirty="0" smtClean="0"/>
              <a:t>same”.</a:t>
            </a:r>
            <a:endParaRPr lang="en-US" dirty="0"/>
          </a:p>
        </p:txBody>
      </p:sp>
    </p:spTree>
    <p:extLst>
      <p:ext uri="{BB962C8B-B14F-4D97-AF65-F5344CB8AC3E}">
        <p14:creationId xmlns:p14="http://schemas.microsoft.com/office/powerpoint/2010/main" val="10200959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Managing the concrete classes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539552" y="1916832"/>
            <a:ext cx="5328592" cy="3785652"/>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Pizza </a:t>
            </a:r>
            <a:r>
              <a:rPr lang="en-US" sz="1600" dirty="0" err="1">
                <a:latin typeface="Courier New" panose="02070309020205020404" pitchFamily="49" charset="0"/>
                <a:cs typeface="Courier New" panose="02070309020205020404" pitchFamily="49" charset="0"/>
              </a:rPr>
              <a:t>orderPizza</a:t>
            </a:r>
            <a:r>
              <a:rPr lang="en-US" sz="1600" dirty="0">
                <a:latin typeface="Courier New" panose="02070309020205020404" pitchFamily="49" charset="0"/>
                <a:cs typeface="Courier New" panose="02070309020205020404" pitchFamily="49" charset="0"/>
              </a:rPr>
              <a:t>(String type) {</a:t>
            </a:r>
          </a:p>
          <a:p>
            <a:r>
              <a:rPr lang="en-US" sz="1600" dirty="0">
                <a:latin typeface="Courier New" panose="02070309020205020404" pitchFamily="49" charset="0"/>
                <a:cs typeface="Courier New" panose="02070309020205020404" pitchFamily="49" charset="0"/>
              </a:rPr>
              <a:t> Pizza </a:t>
            </a:r>
            <a:r>
              <a:rPr lang="en-US" sz="1600" dirty="0" err="1">
                <a:latin typeface="Courier New" panose="02070309020205020404" pitchFamily="49" charset="0"/>
                <a:cs typeface="Courier New" panose="02070309020205020404" pitchFamily="49" charset="0"/>
              </a:rPr>
              <a:t>pizza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type.equals</a:t>
            </a:r>
            <a:r>
              <a:rPr lang="en-US" sz="1600" dirty="0">
                <a:latin typeface="Courier New" panose="02070309020205020404" pitchFamily="49" charset="0"/>
                <a:cs typeface="Courier New" panose="02070309020205020404" pitchFamily="49" charset="0"/>
              </a:rPr>
              <a:t>("cheese")) {</a:t>
            </a:r>
          </a:p>
          <a:p>
            <a:r>
              <a:rPr lang="en-US" sz="1600" dirty="0">
                <a:latin typeface="Courier New" panose="02070309020205020404" pitchFamily="49" charset="0"/>
                <a:cs typeface="Courier New" panose="02070309020205020404" pitchFamily="49" charset="0"/>
              </a:rPr>
              <a:t>           pizza = new </a:t>
            </a:r>
            <a:r>
              <a:rPr lang="en-US" sz="1600" dirty="0" err="1">
                <a:latin typeface="Courier New" panose="02070309020205020404" pitchFamily="49" charset="0"/>
                <a:cs typeface="Courier New" panose="02070309020205020404" pitchFamily="49" charset="0"/>
              </a:rPr>
              <a:t>CheesePizza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 else if (</a:t>
            </a:r>
            <a:r>
              <a:rPr lang="en-US" sz="1600" dirty="0" err="1">
                <a:latin typeface="Courier New" panose="02070309020205020404" pitchFamily="49" charset="0"/>
                <a:cs typeface="Courier New" panose="02070309020205020404" pitchFamily="49" charset="0"/>
              </a:rPr>
              <a:t>type.equals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greek</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pizza = new </a:t>
            </a:r>
            <a:r>
              <a:rPr lang="en-US" sz="1600" dirty="0" err="1">
                <a:latin typeface="Courier New" panose="02070309020205020404" pitchFamily="49" charset="0"/>
                <a:cs typeface="Courier New" panose="02070309020205020404" pitchFamily="49" charset="0"/>
              </a:rPr>
              <a:t>GreekPizza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 else if (</a:t>
            </a:r>
            <a:r>
              <a:rPr lang="en-US" sz="1600" dirty="0" err="1">
                <a:latin typeface="Courier New" panose="02070309020205020404" pitchFamily="49" charset="0"/>
                <a:cs typeface="Courier New" panose="02070309020205020404" pitchFamily="49" charset="0"/>
              </a:rPr>
              <a:t>type.equals</a:t>
            </a:r>
            <a:r>
              <a:rPr lang="en-US" sz="1600" dirty="0">
                <a:latin typeface="Courier New" panose="02070309020205020404" pitchFamily="49" charset="0"/>
                <a:cs typeface="Courier New" panose="02070309020205020404" pitchFamily="49" charset="0"/>
              </a:rPr>
              <a:t>("pepperoni") {</a:t>
            </a:r>
          </a:p>
          <a:p>
            <a:r>
              <a:rPr lang="en-US" sz="1600" dirty="0">
                <a:latin typeface="Courier New" panose="02070309020205020404" pitchFamily="49" charset="0"/>
                <a:cs typeface="Courier New" panose="02070309020205020404" pitchFamily="49" charset="0"/>
              </a:rPr>
              <a:t>           pizza = new </a:t>
            </a:r>
            <a:r>
              <a:rPr lang="en-US" sz="1600" dirty="0" err="1">
                <a:latin typeface="Courier New" panose="02070309020205020404" pitchFamily="49" charset="0"/>
                <a:cs typeface="Courier New" panose="02070309020205020404" pitchFamily="49" charset="0"/>
              </a:rPr>
              <a:t>PepperoniPizza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pizza.prepare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pizza.bake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pizza.cut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pizza.box</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return pizza;</a:t>
            </a:r>
          </a:p>
          <a:p>
            <a:r>
              <a:rPr lang="en-US" sz="1600" dirty="0">
                <a:latin typeface="Courier New" panose="02070309020205020404" pitchFamily="49" charset="0"/>
                <a:cs typeface="Courier New" panose="02070309020205020404" pitchFamily="49" charset="0"/>
              </a:rPr>
              <a:t>}</a:t>
            </a:r>
          </a:p>
        </p:txBody>
      </p:sp>
      <p:sp>
        <p:nvSpPr>
          <p:cNvPr id="7" name="CasellaDiTesto 6"/>
          <p:cNvSpPr txBox="1"/>
          <p:nvPr/>
        </p:nvSpPr>
        <p:spPr>
          <a:xfrm>
            <a:off x="4103948" y="1412776"/>
            <a:ext cx="1390252" cy="369332"/>
          </a:xfrm>
          <a:prstGeom prst="rect">
            <a:avLst/>
          </a:prstGeom>
          <a:noFill/>
        </p:spPr>
        <p:txBody>
          <a:bodyPr wrap="none" rtlCol="0">
            <a:spAutoFit/>
          </a:bodyPr>
          <a:lstStyle/>
          <a:p>
            <a:r>
              <a:rPr lang="en-US" dirty="0" smtClean="0"/>
              <a:t>Type of pizza</a:t>
            </a:r>
            <a:endParaRPr lang="en-US" dirty="0"/>
          </a:p>
        </p:txBody>
      </p:sp>
      <p:cxnSp>
        <p:nvCxnSpPr>
          <p:cNvPr id="9" name="Connettore 2 8"/>
          <p:cNvCxnSpPr/>
          <p:nvPr/>
        </p:nvCxnSpPr>
        <p:spPr>
          <a:xfrm flipH="1">
            <a:off x="3419872" y="1597442"/>
            <a:ext cx="504056" cy="319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asellaDiTesto 9"/>
          <p:cNvSpPr txBox="1"/>
          <p:nvPr/>
        </p:nvSpPr>
        <p:spPr>
          <a:xfrm>
            <a:off x="5652120" y="2492896"/>
            <a:ext cx="2830455" cy="1200329"/>
          </a:xfrm>
          <a:prstGeom prst="rect">
            <a:avLst/>
          </a:prstGeom>
          <a:noFill/>
        </p:spPr>
        <p:txBody>
          <a:bodyPr wrap="none" rtlCol="0">
            <a:spAutoFit/>
          </a:bodyPr>
          <a:lstStyle/>
          <a:p>
            <a:r>
              <a:rPr lang="en-US" dirty="0" smtClean="0"/>
              <a:t>Based </a:t>
            </a:r>
            <a:r>
              <a:rPr lang="en-US" dirty="0"/>
              <a:t>on the type of pizza, </a:t>
            </a:r>
            <a:endParaRPr lang="en-US" dirty="0" smtClean="0"/>
          </a:p>
          <a:p>
            <a:r>
              <a:rPr lang="en-US" dirty="0" smtClean="0"/>
              <a:t>the </a:t>
            </a:r>
            <a:r>
              <a:rPr lang="en-US" dirty="0"/>
              <a:t>correct concrete class </a:t>
            </a:r>
            <a:r>
              <a:rPr lang="en-US" dirty="0" smtClean="0"/>
              <a:t>is </a:t>
            </a:r>
          </a:p>
          <a:p>
            <a:r>
              <a:rPr lang="en-US" dirty="0" smtClean="0"/>
              <a:t>instantiated</a:t>
            </a:r>
          </a:p>
          <a:p>
            <a:endParaRPr lang="en-US" dirty="0"/>
          </a:p>
        </p:txBody>
      </p:sp>
      <p:sp>
        <p:nvSpPr>
          <p:cNvPr id="11" name="Rettangolo 10"/>
          <p:cNvSpPr/>
          <p:nvPr/>
        </p:nvSpPr>
        <p:spPr>
          <a:xfrm>
            <a:off x="5652120" y="3502749"/>
            <a:ext cx="3312368" cy="646331"/>
          </a:xfrm>
          <a:prstGeom prst="rect">
            <a:avLst/>
          </a:prstGeom>
        </p:spPr>
        <p:txBody>
          <a:bodyPr wrap="square">
            <a:spAutoFit/>
          </a:bodyPr>
          <a:lstStyle/>
          <a:p>
            <a:r>
              <a:rPr lang="en-US" dirty="0" smtClean="0"/>
              <a:t>Each </a:t>
            </a:r>
            <a:r>
              <a:rPr lang="en-US" dirty="0"/>
              <a:t>pizza here has to </a:t>
            </a:r>
            <a:r>
              <a:rPr lang="en-US" dirty="0" smtClean="0"/>
              <a:t>implement</a:t>
            </a:r>
          </a:p>
          <a:p>
            <a:r>
              <a:rPr lang="en-US" dirty="0" smtClean="0"/>
              <a:t>the </a:t>
            </a:r>
            <a:r>
              <a:rPr lang="en-US" dirty="0"/>
              <a:t>Pizza interface.</a:t>
            </a:r>
          </a:p>
        </p:txBody>
      </p:sp>
      <p:sp>
        <p:nvSpPr>
          <p:cNvPr id="12" name="Rettangolo 11"/>
          <p:cNvSpPr/>
          <p:nvPr/>
        </p:nvSpPr>
        <p:spPr>
          <a:xfrm>
            <a:off x="4103948" y="4610745"/>
            <a:ext cx="4572000" cy="923330"/>
          </a:xfrm>
          <a:prstGeom prst="rect">
            <a:avLst/>
          </a:prstGeom>
        </p:spPr>
        <p:txBody>
          <a:bodyPr>
            <a:spAutoFit/>
          </a:bodyPr>
          <a:lstStyle/>
          <a:p>
            <a:r>
              <a:rPr lang="en-US" dirty="0"/>
              <a:t>This code is </a:t>
            </a:r>
            <a:r>
              <a:rPr lang="en-US" dirty="0" smtClean="0"/>
              <a:t> NOT </a:t>
            </a:r>
            <a:r>
              <a:rPr lang="en-US" dirty="0"/>
              <a:t>closed for </a:t>
            </a:r>
            <a:r>
              <a:rPr lang="en-US" dirty="0" smtClean="0"/>
              <a:t> modification</a:t>
            </a:r>
            <a:r>
              <a:rPr lang="en-US" dirty="0"/>
              <a:t>.  </a:t>
            </a:r>
            <a:endParaRPr lang="en-US" dirty="0" smtClean="0"/>
          </a:p>
          <a:p>
            <a:r>
              <a:rPr lang="en-US" dirty="0" smtClean="0"/>
              <a:t>If </a:t>
            </a:r>
            <a:r>
              <a:rPr lang="en-US" dirty="0"/>
              <a:t>the </a:t>
            </a:r>
            <a:r>
              <a:rPr lang="en-US" dirty="0" smtClean="0"/>
              <a:t> Pizza </a:t>
            </a:r>
            <a:r>
              <a:rPr lang="en-US" dirty="0"/>
              <a:t>Shop changes </a:t>
            </a:r>
            <a:r>
              <a:rPr lang="en-US" dirty="0" smtClean="0"/>
              <a:t> its </a:t>
            </a:r>
            <a:r>
              <a:rPr lang="en-US" dirty="0"/>
              <a:t>pizza offerings, we </a:t>
            </a:r>
            <a:r>
              <a:rPr lang="en-US" dirty="0" smtClean="0"/>
              <a:t>have </a:t>
            </a:r>
            <a:r>
              <a:rPr lang="en-US" dirty="0"/>
              <a:t>to get into this </a:t>
            </a:r>
            <a:r>
              <a:rPr lang="en-US" dirty="0" smtClean="0"/>
              <a:t>code </a:t>
            </a:r>
            <a:r>
              <a:rPr lang="en-US" dirty="0"/>
              <a:t>and modify it</a:t>
            </a:r>
          </a:p>
        </p:txBody>
      </p:sp>
      <p:cxnSp>
        <p:nvCxnSpPr>
          <p:cNvPr id="14" name="Connettore 2 13"/>
          <p:cNvCxnSpPr/>
          <p:nvPr/>
        </p:nvCxnSpPr>
        <p:spPr>
          <a:xfrm flipH="1" flipV="1">
            <a:off x="4499992" y="4005064"/>
            <a:ext cx="216024" cy="6056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ttangolo 15"/>
          <p:cNvSpPr/>
          <p:nvPr/>
        </p:nvSpPr>
        <p:spPr>
          <a:xfrm>
            <a:off x="2495347" y="5741142"/>
            <a:ext cx="4572000" cy="369332"/>
          </a:xfrm>
          <a:prstGeom prst="rect">
            <a:avLst/>
          </a:prstGeom>
        </p:spPr>
        <p:txBody>
          <a:bodyPr>
            <a:spAutoFit/>
          </a:bodyPr>
          <a:lstStyle/>
          <a:p>
            <a:r>
              <a:rPr lang="en-US" dirty="0" smtClean="0"/>
              <a:t>We don’t expect this code will change</a:t>
            </a:r>
            <a:endParaRPr lang="en-US" dirty="0"/>
          </a:p>
        </p:txBody>
      </p:sp>
      <p:cxnSp>
        <p:nvCxnSpPr>
          <p:cNvPr id="18" name="Connettore 2 17"/>
          <p:cNvCxnSpPr>
            <a:stCxn id="6" idx="2"/>
          </p:cNvCxnSpPr>
          <p:nvPr/>
        </p:nvCxnSpPr>
        <p:spPr>
          <a:xfrm flipH="1" flipV="1">
            <a:off x="2411760" y="4869160"/>
            <a:ext cx="792088" cy="8333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1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Describing Design </a:t>
            </a:r>
            <a:r>
              <a:rPr lang="en-US" dirty="0" smtClean="0"/>
              <a:t>Patterns - </a:t>
            </a:r>
            <a:r>
              <a:rPr lang="en-US" dirty="0" err="1" smtClean="0"/>
              <a:t>GoF</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fontScale="85000" lnSpcReduction="10000"/>
          </a:bodyPr>
          <a:lstStyle/>
          <a:p>
            <a:r>
              <a:rPr lang="en-US" b="1" dirty="0"/>
              <a:t>Pattern Name </a:t>
            </a:r>
            <a:r>
              <a:rPr lang="en-US" b="1" dirty="0" smtClean="0"/>
              <a:t>and Classification</a:t>
            </a:r>
          </a:p>
          <a:p>
            <a:pPr lvl="1"/>
            <a:r>
              <a:rPr lang="en-US" dirty="0" smtClean="0"/>
              <a:t>The </a:t>
            </a:r>
            <a:r>
              <a:rPr lang="en-US" dirty="0"/>
              <a:t>pattern's name conveys the essence of the pattern succinctly. </a:t>
            </a:r>
            <a:r>
              <a:rPr lang="en-US" dirty="0" smtClean="0"/>
              <a:t>A good </a:t>
            </a:r>
            <a:r>
              <a:rPr lang="en-US" dirty="0"/>
              <a:t>name is vital, because it will become part of your design </a:t>
            </a:r>
            <a:r>
              <a:rPr lang="en-US" dirty="0" smtClean="0"/>
              <a:t>vocabulary. </a:t>
            </a:r>
            <a:endParaRPr lang="en-US" dirty="0"/>
          </a:p>
          <a:p>
            <a:r>
              <a:rPr lang="en-US" b="1" dirty="0"/>
              <a:t>Intent</a:t>
            </a:r>
          </a:p>
          <a:p>
            <a:pPr lvl="1"/>
            <a:r>
              <a:rPr lang="en-US" dirty="0" smtClean="0"/>
              <a:t>What </a:t>
            </a:r>
            <a:r>
              <a:rPr lang="en-US" dirty="0"/>
              <a:t>does </a:t>
            </a:r>
            <a:r>
              <a:rPr lang="en-US" dirty="0" smtClean="0"/>
              <a:t>the design </a:t>
            </a:r>
            <a:r>
              <a:rPr lang="en-US" dirty="0"/>
              <a:t>pattern do? What is its rationale and intent? What particular </a:t>
            </a:r>
            <a:r>
              <a:rPr lang="en-US" dirty="0" smtClean="0"/>
              <a:t>design issue </a:t>
            </a:r>
            <a:r>
              <a:rPr lang="en-US" dirty="0"/>
              <a:t>or problem does it </a:t>
            </a:r>
            <a:r>
              <a:rPr lang="en-US" dirty="0" smtClean="0"/>
              <a:t>address? </a:t>
            </a:r>
          </a:p>
          <a:p>
            <a:r>
              <a:rPr lang="en-US" b="1" dirty="0" smtClean="0"/>
              <a:t>Also </a:t>
            </a:r>
            <a:r>
              <a:rPr lang="en-US" b="1" dirty="0"/>
              <a:t>Known As</a:t>
            </a:r>
          </a:p>
          <a:p>
            <a:pPr lvl="1"/>
            <a:r>
              <a:rPr lang="en-US" dirty="0"/>
              <a:t>Other well-known names for the pattern, if any.</a:t>
            </a:r>
          </a:p>
          <a:p>
            <a:r>
              <a:rPr lang="en-US" b="1" dirty="0"/>
              <a:t>Motivation</a:t>
            </a:r>
          </a:p>
          <a:p>
            <a:pPr lvl="1"/>
            <a:r>
              <a:rPr lang="en-US" dirty="0"/>
              <a:t>A scenario that illustrates a design problem and how the class and </a:t>
            </a:r>
            <a:r>
              <a:rPr lang="en-US" dirty="0" smtClean="0"/>
              <a:t>object structures </a:t>
            </a:r>
            <a:r>
              <a:rPr lang="en-US" dirty="0"/>
              <a:t>in the pattern solve the problem. </a:t>
            </a:r>
            <a:endParaRPr lang="en-US" dirty="0" smtClean="0"/>
          </a:p>
          <a:p>
            <a:r>
              <a:rPr lang="en-US" b="1" dirty="0" smtClean="0"/>
              <a:t>Applicability</a:t>
            </a:r>
            <a:endParaRPr lang="en-US" b="1" dirty="0"/>
          </a:p>
          <a:p>
            <a:pPr lvl="1"/>
            <a:r>
              <a:rPr lang="en-US" dirty="0"/>
              <a:t>What are the situations in which the design pattern can be </a:t>
            </a:r>
            <a:r>
              <a:rPr lang="en-US" dirty="0" smtClean="0"/>
              <a:t>applied? What </a:t>
            </a:r>
            <a:r>
              <a:rPr lang="en-US" dirty="0"/>
              <a:t>are examples of poor designs that the pattern can address? How </a:t>
            </a:r>
            <a:r>
              <a:rPr lang="en-US" dirty="0" smtClean="0"/>
              <a:t>can you </a:t>
            </a:r>
            <a:r>
              <a:rPr lang="en-US" dirty="0"/>
              <a:t>recognize these situations</a:t>
            </a:r>
            <a:r>
              <a:rPr lang="en-US" dirty="0" smtClean="0"/>
              <a:t>?</a:t>
            </a:r>
            <a:endParaRPr lang="en-US" dirty="0"/>
          </a:p>
        </p:txBody>
      </p:sp>
    </p:spTree>
    <p:extLst>
      <p:ext uri="{BB962C8B-B14F-4D97-AF65-F5344CB8AC3E}">
        <p14:creationId xmlns:p14="http://schemas.microsoft.com/office/powerpoint/2010/main" val="39369680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Encapsulating object creation</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697632"/>
          </a:xfrm>
        </p:spPr>
        <p:txBody>
          <a:bodyPr>
            <a:normAutofit lnSpcReduction="10000"/>
          </a:bodyPr>
          <a:lstStyle/>
          <a:p>
            <a:r>
              <a:rPr lang="en-US" dirty="0"/>
              <a:t>What we have to do is </a:t>
            </a:r>
            <a:r>
              <a:rPr lang="en-US" dirty="0" smtClean="0"/>
              <a:t>to take </a:t>
            </a:r>
            <a:r>
              <a:rPr lang="en-US" dirty="0"/>
              <a:t>the creation code and move it out </a:t>
            </a:r>
            <a:r>
              <a:rPr lang="en-US" dirty="0" smtClean="0"/>
              <a:t>into </a:t>
            </a:r>
            <a:r>
              <a:rPr lang="en-US" dirty="0"/>
              <a:t>another object that is only going to be concerned with </a:t>
            </a:r>
          </a:p>
        </p:txBody>
      </p:sp>
      <p:sp>
        <p:nvSpPr>
          <p:cNvPr id="6" name="Rettangolo 5"/>
          <p:cNvSpPr/>
          <p:nvPr/>
        </p:nvSpPr>
        <p:spPr>
          <a:xfrm>
            <a:off x="539552" y="1916832"/>
            <a:ext cx="4824536" cy="3323987"/>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Pizza </a:t>
            </a:r>
            <a:r>
              <a:rPr lang="en-US" sz="1400" dirty="0" err="1">
                <a:latin typeface="Courier New" panose="02070309020205020404" pitchFamily="49" charset="0"/>
                <a:cs typeface="Courier New" panose="02070309020205020404" pitchFamily="49" charset="0"/>
              </a:rPr>
              <a:t>orderPizza</a:t>
            </a:r>
            <a:r>
              <a:rPr lang="en-US" sz="1400" dirty="0">
                <a:latin typeface="Courier New" panose="02070309020205020404" pitchFamily="49" charset="0"/>
                <a:cs typeface="Courier New" panose="02070309020205020404" pitchFamily="49" charset="0"/>
              </a:rPr>
              <a:t>(String type) {</a:t>
            </a:r>
          </a:p>
          <a:p>
            <a:r>
              <a:rPr lang="en-US" sz="1400" dirty="0">
                <a:latin typeface="Courier New" panose="02070309020205020404" pitchFamily="49" charset="0"/>
                <a:cs typeface="Courier New" panose="02070309020205020404" pitchFamily="49" charset="0"/>
              </a:rPr>
              <a:t> Pizza </a:t>
            </a:r>
            <a:r>
              <a:rPr lang="en-US" sz="1400" dirty="0" err="1">
                <a:latin typeface="Courier New" panose="02070309020205020404" pitchFamily="49" charset="0"/>
                <a:cs typeface="Courier New" panose="02070309020205020404" pitchFamily="49" charset="0"/>
              </a:rPr>
              <a:t>pizza</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if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type.equals</a:t>
            </a:r>
            <a:r>
              <a:rPr lang="en-US" sz="1400" dirty="0">
                <a:latin typeface="Courier New" panose="02070309020205020404" pitchFamily="49" charset="0"/>
                <a:cs typeface="Courier New" panose="02070309020205020404" pitchFamily="49" charset="0"/>
              </a:rPr>
              <a:t>("cheese")) {</a:t>
            </a:r>
          </a:p>
          <a:p>
            <a:pPr defTabSz="531813"/>
            <a:r>
              <a:rPr lang="en-US" sz="1400" dirty="0" smtClean="0">
                <a:latin typeface="Courier New" panose="02070309020205020404" pitchFamily="49" charset="0"/>
                <a:cs typeface="Courier New" panose="02070309020205020404" pitchFamily="49" charset="0"/>
              </a:rPr>
              <a:t>	pizza </a:t>
            </a:r>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CheesePizza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else if (</a:t>
            </a:r>
            <a:r>
              <a:rPr lang="en-US" sz="1400" dirty="0" err="1">
                <a:latin typeface="Courier New" panose="02070309020205020404" pitchFamily="49" charset="0"/>
                <a:cs typeface="Courier New" panose="02070309020205020404" pitchFamily="49" charset="0"/>
              </a:rPr>
              <a:t>type.equals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greek</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pizza = new </a:t>
            </a:r>
            <a:r>
              <a:rPr lang="en-US" sz="1400" dirty="0" err="1">
                <a:latin typeface="Courier New" panose="02070309020205020404" pitchFamily="49" charset="0"/>
                <a:cs typeface="Courier New" panose="02070309020205020404" pitchFamily="49" charset="0"/>
              </a:rPr>
              <a:t>GreekPizza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else if (</a:t>
            </a:r>
            <a:r>
              <a:rPr lang="en-US" sz="1400" dirty="0" err="1">
                <a:latin typeface="Courier New" panose="02070309020205020404" pitchFamily="49" charset="0"/>
                <a:cs typeface="Courier New" panose="02070309020205020404" pitchFamily="49" charset="0"/>
              </a:rPr>
              <a:t>type.equals</a:t>
            </a:r>
            <a:r>
              <a:rPr lang="en-US" sz="1400" dirty="0">
                <a:latin typeface="Courier New" panose="02070309020205020404" pitchFamily="49" charset="0"/>
                <a:cs typeface="Courier New" panose="02070309020205020404" pitchFamily="49" charset="0"/>
              </a:rPr>
              <a:t>("pepperoni")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pizza = new </a:t>
            </a:r>
            <a:r>
              <a:rPr lang="en-US" sz="1400" dirty="0" err="1">
                <a:latin typeface="Courier New" panose="02070309020205020404" pitchFamily="49" charset="0"/>
                <a:cs typeface="Courier New" panose="02070309020205020404" pitchFamily="49" charset="0"/>
              </a:rPr>
              <a:t>PepperoniPizza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pizza.prepare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pizza.bake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pizza.cut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pizza.box</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return pizza;</a:t>
            </a:r>
          </a:p>
          <a:p>
            <a:r>
              <a:rPr lang="en-US" sz="1400" dirty="0">
                <a:latin typeface="Courier New" panose="02070309020205020404" pitchFamily="49" charset="0"/>
                <a:cs typeface="Courier New" panose="02070309020205020404" pitchFamily="49" charset="0"/>
              </a:rPr>
              <a:t>}</a:t>
            </a:r>
          </a:p>
        </p:txBody>
      </p:sp>
      <p:sp>
        <p:nvSpPr>
          <p:cNvPr id="7" name="CasellaDiTesto 6"/>
          <p:cNvSpPr txBox="1"/>
          <p:nvPr/>
        </p:nvSpPr>
        <p:spPr>
          <a:xfrm>
            <a:off x="5364088" y="2915652"/>
            <a:ext cx="3585340" cy="369332"/>
          </a:xfrm>
          <a:prstGeom prst="rect">
            <a:avLst/>
          </a:prstGeom>
          <a:noFill/>
        </p:spPr>
        <p:txBody>
          <a:bodyPr wrap="none" rtlCol="0">
            <a:spAutoFit/>
          </a:bodyPr>
          <a:lstStyle/>
          <a:p>
            <a:r>
              <a:rPr lang="en-US" dirty="0" smtClean="0"/>
              <a:t>This will be part of an object Factory</a:t>
            </a:r>
            <a:endParaRPr lang="en-US" dirty="0"/>
          </a:p>
        </p:txBody>
      </p:sp>
      <p:sp>
        <p:nvSpPr>
          <p:cNvPr id="8" name="Rettangolo 7"/>
          <p:cNvSpPr/>
          <p:nvPr/>
        </p:nvSpPr>
        <p:spPr>
          <a:xfrm>
            <a:off x="2495931" y="4459351"/>
            <a:ext cx="5316429" cy="923330"/>
          </a:xfrm>
          <a:prstGeom prst="rect">
            <a:avLst/>
          </a:prstGeom>
        </p:spPr>
        <p:txBody>
          <a:bodyPr wrap="square">
            <a:spAutoFit/>
          </a:bodyPr>
          <a:lstStyle/>
          <a:p>
            <a:r>
              <a:rPr lang="en-US" dirty="0"/>
              <a:t>Factories handle the details </a:t>
            </a:r>
            <a:r>
              <a:rPr lang="en-US" dirty="0" smtClean="0"/>
              <a:t>of </a:t>
            </a:r>
            <a:r>
              <a:rPr lang="en-US" dirty="0"/>
              <a:t>object creation. </a:t>
            </a:r>
            <a:endParaRPr lang="en-US" dirty="0" smtClean="0"/>
          </a:p>
          <a:p>
            <a:r>
              <a:rPr lang="en-US" dirty="0" smtClean="0"/>
              <a:t>Once </a:t>
            </a:r>
            <a:r>
              <a:rPr lang="en-US" dirty="0"/>
              <a:t>we have </a:t>
            </a:r>
            <a:r>
              <a:rPr lang="en-US" dirty="0" smtClean="0"/>
              <a:t>a </a:t>
            </a:r>
            <a:r>
              <a:rPr lang="en-US" dirty="0" err="1"/>
              <a:t>SimplePizzaFactory</a:t>
            </a:r>
            <a:r>
              <a:rPr lang="en-US" dirty="0"/>
              <a:t>, our </a:t>
            </a:r>
            <a:r>
              <a:rPr lang="en-US" dirty="0" err="1"/>
              <a:t>orderPizza</a:t>
            </a:r>
            <a:r>
              <a:rPr lang="en-US" dirty="0"/>
              <a:t>() method just becomes a </a:t>
            </a:r>
            <a:r>
              <a:rPr lang="en-US" dirty="0" smtClean="0"/>
              <a:t>client of </a:t>
            </a:r>
            <a:r>
              <a:rPr lang="en-US" dirty="0"/>
              <a:t>that object. </a:t>
            </a:r>
            <a:endParaRPr lang="en-US" dirty="0" smtClean="0"/>
          </a:p>
        </p:txBody>
      </p:sp>
      <p:cxnSp>
        <p:nvCxnSpPr>
          <p:cNvPr id="10" name="Connettore 1 9"/>
          <p:cNvCxnSpPr/>
          <p:nvPr/>
        </p:nvCxnSpPr>
        <p:spPr>
          <a:xfrm>
            <a:off x="5154145" y="2492896"/>
            <a:ext cx="0" cy="1224136"/>
          </a:xfrm>
          <a:prstGeom prst="line">
            <a:avLst/>
          </a:prstGeom>
          <a:ln w="5715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7789417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Building a </a:t>
            </a:r>
            <a:r>
              <a:rPr lang="en-US" dirty="0" err="1" smtClean="0"/>
              <a:t>PizzaFactory</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5085184"/>
            <a:ext cx="8229600" cy="1071776"/>
          </a:xfrm>
        </p:spPr>
        <p:txBody>
          <a:bodyPr>
            <a:normAutofit/>
          </a:bodyPr>
          <a:lstStyle/>
          <a:p>
            <a:r>
              <a:rPr lang="en-US" dirty="0" smtClean="0"/>
              <a:t>By </a:t>
            </a:r>
            <a:r>
              <a:rPr lang="en-US" dirty="0"/>
              <a:t>encapsulating the pizza creating in one class, we now have </a:t>
            </a:r>
            <a:r>
              <a:rPr lang="en-US" dirty="0" smtClean="0"/>
              <a:t>only </a:t>
            </a:r>
            <a:r>
              <a:rPr lang="en-US" dirty="0"/>
              <a:t>one place to make modifications when the implementation </a:t>
            </a:r>
            <a:r>
              <a:rPr lang="en-US" dirty="0" smtClean="0"/>
              <a:t>changes</a:t>
            </a:r>
            <a:r>
              <a:rPr lang="en-US" dirty="0"/>
              <a:t>. </a:t>
            </a:r>
          </a:p>
        </p:txBody>
      </p:sp>
      <p:sp>
        <p:nvSpPr>
          <p:cNvPr id="6" name="Rettangolo 5"/>
          <p:cNvSpPr/>
          <p:nvPr/>
        </p:nvSpPr>
        <p:spPr>
          <a:xfrm>
            <a:off x="395536" y="1305342"/>
            <a:ext cx="6246440" cy="3785652"/>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SimplePizzaFactory</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Pizza </a:t>
            </a:r>
            <a:r>
              <a:rPr lang="en-US" sz="1600" dirty="0" err="1">
                <a:latin typeface="Courier New" panose="02070309020205020404" pitchFamily="49" charset="0"/>
                <a:cs typeface="Courier New" panose="02070309020205020404" pitchFamily="49" charset="0"/>
              </a:rPr>
              <a:t>createPizza</a:t>
            </a:r>
            <a:r>
              <a:rPr lang="en-US" sz="1600" dirty="0">
                <a:latin typeface="Courier New" panose="02070309020205020404" pitchFamily="49" charset="0"/>
                <a:cs typeface="Courier New" panose="02070309020205020404" pitchFamily="49" charset="0"/>
              </a:rPr>
              <a:t>(String type) {</a:t>
            </a:r>
          </a:p>
          <a:p>
            <a:r>
              <a:rPr lang="en-US" sz="1600" dirty="0">
                <a:latin typeface="Courier New" panose="02070309020205020404" pitchFamily="49" charset="0"/>
                <a:cs typeface="Courier New" panose="02070309020205020404" pitchFamily="49" charset="0"/>
              </a:rPr>
              <a:t>        Pizza </a:t>
            </a:r>
            <a:r>
              <a:rPr lang="en-US" sz="1600" dirty="0" err="1">
                <a:latin typeface="Courier New" panose="02070309020205020404" pitchFamily="49" charset="0"/>
                <a:cs typeface="Courier New" panose="02070309020205020404" pitchFamily="49" charset="0"/>
              </a:rPr>
              <a:t>pizza</a:t>
            </a:r>
            <a:r>
              <a:rPr lang="en-US" sz="1600" dirty="0">
                <a:latin typeface="Courier New" panose="02070309020205020404" pitchFamily="49" charset="0"/>
                <a:cs typeface="Courier New" panose="02070309020205020404" pitchFamily="49" charset="0"/>
              </a:rPr>
              <a:t> = null;</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type.equals</a:t>
            </a:r>
            <a:r>
              <a:rPr lang="en-US" sz="1600" dirty="0">
                <a:latin typeface="Courier New" panose="02070309020205020404" pitchFamily="49" charset="0"/>
                <a:cs typeface="Courier New" panose="02070309020205020404" pitchFamily="49" charset="0"/>
              </a:rPr>
              <a:t>("cheese")) {</a:t>
            </a:r>
          </a:p>
          <a:p>
            <a:r>
              <a:rPr lang="en-US" sz="1600" dirty="0">
                <a:latin typeface="Courier New" panose="02070309020205020404" pitchFamily="49" charset="0"/>
                <a:cs typeface="Courier New" panose="02070309020205020404" pitchFamily="49" charset="0"/>
              </a:rPr>
              <a:t>            pizza = new </a:t>
            </a:r>
            <a:r>
              <a:rPr lang="en-US" sz="1600" dirty="0" err="1">
                <a:latin typeface="Courier New" panose="02070309020205020404" pitchFamily="49" charset="0"/>
                <a:cs typeface="Courier New" panose="02070309020205020404" pitchFamily="49" charset="0"/>
              </a:rPr>
              <a:t>CheesePizza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 else if (</a:t>
            </a:r>
            <a:r>
              <a:rPr lang="en-US" sz="1600" dirty="0" err="1">
                <a:latin typeface="Courier New" panose="02070309020205020404" pitchFamily="49" charset="0"/>
                <a:cs typeface="Courier New" panose="02070309020205020404" pitchFamily="49" charset="0"/>
              </a:rPr>
              <a:t>type.equals</a:t>
            </a:r>
            <a:r>
              <a:rPr lang="en-US" sz="1600" dirty="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peperoni</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pizza = new </a:t>
            </a:r>
            <a:r>
              <a:rPr lang="en-US" sz="1600" dirty="0" err="1" smtClean="0">
                <a:latin typeface="Courier New" panose="02070309020205020404" pitchFamily="49" charset="0"/>
                <a:cs typeface="Courier New" panose="02070309020205020404" pitchFamily="49" charset="0"/>
              </a:rPr>
              <a:t>PeperoniPizza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 else if (</a:t>
            </a:r>
            <a:r>
              <a:rPr lang="en-US" sz="1600" dirty="0" err="1">
                <a:latin typeface="Courier New" panose="02070309020205020404" pitchFamily="49" charset="0"/>
                <a:cs typeface="Courier New" panose="02070309020205020404" pitchFamily="49" charset="0"/>
              </a:rPr>
              <a:t>type.equals</a:t>
            </a:r>
            <a:r>
              <a:rPr lang="en-US" sz="1600" dirty="0">
                <a:latin typeface="Courier New" panose="02070309020205020404" pitchFamily="49" charset="0"/>
                <a:cs typeface="Courier New" panose="02070309020205020404" pitchFamily="49" charset="0"/>
              </a:rPr>
              <a:t>("clam")) {</a:t>
            </a:r>
          </a:p>
          <a:p>
            <a:r>
              <a:rPr lang="en-US" sz="1600" dirty="0">
                <a:latin typeface="Courier New" panose="02070309020205020404" pitchFamily="49" charset="0"/>
                <a:cs typeface="Courier New" panose="02070309020205020404" pitchFamily="49" charset="0"/>
              </a:rPr>
              <a:t>            pizza = new </a:t>
            </a:r>
            <a:r>
              <a:rPr lang="en-US" sz="1600" dirty="0" err="1">
                <a:latin typeface="Courier New" panose="02070309020205020404" pitchFamily="49" charset="0"/>
                <a:cs typeface="Courier New" panose="02070309020205020404" pitchFamily="49" charset="0"/>
              </a:rPr>
              <a:t>ClamPizza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 else if (</a:t>
            </a:r>
            <a:r>
              <a:rPr lang="en-US" sz="1600" dirty="0" err="1">
                <a:latin typeface="Courier New" panose="02070309020205020404" pitchFamily="49" charset="0"/>
                <a:cs typeface="Courier New" panose="02070309020205020404" pitchFamily="49" charset="0"/>
              </a:rPr>
              <a:t>type.equals</a:t>
            </a:r>
            <a:r>
              <a:rPr lang="en-US" sz="1600" dirty="0">
                <a:latin typeface="Courier New" panose="02070309020205020404" pitchFamily="49" charset="0"/>
                <a:cs typeface="Courier New" panose="02070309020205020404" pitchFamily="49" charset="0"/>
              </a:rPr>
              <a:t>("veggie")) {</a:t>
            </a:r>
          </a:p>
          <a:p>
            <a:r>
              <a:rPr lang="en-US" sz="1600" dirty="0">
                <a:latin typeface="Courier New" panose="02070309020205020404" pitchFamily="49" charset="0"/>
                <a:cs typeface="Courier New" panose="02070309020205020404" pitchFamily="49" charset="0"/>
              </a:rPr>
              <a:t>            pizza = new </a:t>
            </a:r>
            <a:r>
              <a:rPr lang="en-US" sz="1600" dirty="0" err="1">
                <a:latin typeface="Courier New" panose="02070309020205020404" pitchFamily="49" charset="0"/>
                <a:cs typeface="Courier New" panose="02070309020205020404" pitchFamily="49" charset="0"/>
              </a:rPr>
              <a:t>VeggiePizza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return pizza;</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
        <p:nvSpPr>
          <p:cNvPr id="7" name="Rettangolo 6"/>
          <p:cNvSpPr/>
          <p:nvPr/>
        </p:nvSpPr>
        <p:spPr>
          <a:xfrm>
            <a:off x="5868144" y="1628507"/>
            <a:ext cx="3024336" cy="2862322"/>
          </a:xfrm>
          <a:prstGeom prst="rect">
            <a:avLst/>
          </a:prstGeom>
        </p:spPr>
        <p:txBody>
          <a:bodyPr wrap="square">
            <a:spAutoFit/>
          </a:bodyPr>
          <a:lstStyle/>
          <a:p>
            <a:r>
              <a:rPr lang="en-US" dirty="0"/>
              <a:t>Defining a simple factory as a </a:t>
            </a:r>
            <a:endParaRPr lang="en-US" dirty="0" smtClean="0"/>
          </a:p>
          <a:p>
            <a:r>
              <a:rPr lang="en-US" dirty="0" smtClean="0"/>
              <a:t>static </a:t>
            </a:r>
            <a:r>
              <a:rPr lang="en-US" dirty="0"/>
              <a:t>method is a common </a:t>
            </a:r>
            <a:endParaRPr lang="en-US" dirty="0" smtClean="0"/>
          </a:p>
          <a:p>
            <a:r>
              <a:rPr lang="en-US" dirty="0" smtClean="0"/>
              <a:t>technique </a:t>
            </a:r>
            <a:r>
              <a:rPr lang="en-US" dirty="0"/>
              <a:t>and is often called </a:t>
            </a:r>
            <a:endParaRPr lang="en-US" dirty="0" smtClean="0"/>
          </a:p>
          <a:p>
            <a:r>
              <a:rPr lang="en-US" dirty="0" smtClean="0"/>
              <a:t>a </a:t>
            </a:r>
            <a:r>
              <a:rPr lang="en-US" dirty="0"/>
              <a:t>static factory. </a:t>
            </a:r>
            <a:endParaRPr lang="en-US" dirty="0" smtClean="0"/>
          </a:p>
          <a:p>
            <a:endParaRPr lang="en-US" dirty="0"/>
          </a:p>
          <a:p>
            <a:r>
              <a:rPr lang="en-US" dirty="0" smtClean="0"/>
              <a:t>In this case you </a:t>
            </a:r>
            <a:r>
              <a:rPr lang="en-US" dirty="0"/>
              <a:t>can’t subclass </a:t>
            </a:r>
            <a:endParaRPr lang="en-US" dirty="0" smtClean="0"/>
          </a:p>
          <a:p>
            <a:r>
              <a:rPr lang="en-US" dirty="0" smtClean="0"/>
              <a:t>and </a:t>
            </a:r>
            <a:r>
              <a:rPr lang="en-US" dirty="0"/>
              <a:t>change the behavior of </a:t>
            </a:r>
            <a:endParaRPr lang="en-US" dirty="0" smtClean="0"/>
          </a:p>
          <a:p>
            <a:r>
              <a:rPr lang="en-US" dirty="0" smtClean="0"/>
              <a:t>the </a:t>
            </a:r>
            <a:r>
              <a:rPr lang="en-US" dirty="0"/>
              <a:t>create </a:t>
            </a:r>
            <a:r>
              <a:rPr lang="en-US" dirty="0" smtClean="0"/>
              <a:t>method (but you</a:t>
            </a:r>
          </a:p>
          <a:p>
            <a:r>
              <a:rPr lang="en-US" dirty="0"/>
              <a:t>c</a:t>
            </a:r>
            <a:r>
              <a:rPr lang="en-US" dirty="0" smtClean="0"/>
              <a:t>an call it without creating</a:t>
            </a:r>
          </a:p>
          <a:p>
            <a:r>
              <a:rPr lang="en-US" dirty="0" smtClean="0"/>
              <a:t>the factory object).</a:t>
            </a:r>
            <a:endParaRPr lang="en-US" dirty="0"/>
          </a:p>
        </p:txBody>
      </p:sp>
    </p:spTree>
    <p:extLst>
      <p:ext uri="{BB962C8B-B14F-4D97-AF65-F5344CB8AC3E}">
        <p14:creationId xmlns:p14="http://schemas.microsoft.com/office/powerpoint/2010/main" val="28351580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new </a:t>
            </a:r>
            <a:r>
              <a:rPr lang="en-US" dirty="0" err="1" smtClean="0"/>
              <a:t>PizzaStore</a:t>
            </a:r>
            <a:r>
              <a:rPr lang="en-US" dirty="0" smtClean="0"/>
              <a:t> Class with the Factory Object</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364570"/>
            <a:ext cx="7056784" cy="5016758"/>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PizzaStore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SimplePizzaFactory</a:t>
            </a:r>
            <a:r>
              <a:rPr lang="en-US" sz="1600" dirty="0">
                <a:latin typeface="Courier New" panose="02070309020205020404" pitchFamily="49" charset="0"/>
                <a:cs typeface="Courier New" panose="02070309020205020404" pitchFamily="49" charset="0"/>
              </a:rPr>
              <a:t> factory;</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a:t>
            </a:r>
            <a:r>
              <a:rPr lang="en-US" sz="1600" dirty="0" err="1">
                <a:latin typeface="Courier New" panose="02070309020205020404" pitchFamily="49" charset="0"/>
                <a:cs typeface="Courier New" panose="02070309020205020404" pitchFamily="49" charset="0"/>
              </a:rPr>
              <a:t>PizzaStore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SimplePizzaFactory</a:t>
            </a:r>
            <a:r>
              <a:rPr lang="en-US" sz="1600" dirty="0">
                <a:latin typeface="Courier New" panose="02070309020205020404" pitchFamily="49" charset="0"/>
                <a:cs typeface="Courier New" panose="02070309020205020404" pitchFamily="49" charset="0"/>
              </a:rPr>
              <a:t> factory) {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this.factory</a:t>
            </a:r>
            <a:r>
              <a:rPr lang="en-US" sz="1600" dirty="0">
                <a:latin typeface="Courier New" panose="02070309020205020404" pitchFamily="49" charset="0"/>
                <a:cs typeface="Courier New" panose="02070309020205020404" pitchFamily="49" charset="0"/>
              </a:rPr>
              <a:t> = factory;</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Pizza </a:t>
            </a:r>
            <a:r>
              <a:rPr lang="en-US" sz="1600" dirty="0" err="1">
                <a:latin typeface="Courier New" panose="02070309020205020404" pitchFamily="49" charset="0"/>
                <a:cs typeface="Courier New" panose="02070309020205020404" pitchFamily="49" charset="0"/>
              </a:rPr>
              <a:t>orderPizza</a:t>
            </a:r>
            <a:r>
              <a:rPr lang="en-US" sz="1600" dirty="0">
                <a:latin typeface="Courier New" panose="02070309020205020404" pitchFamily="49" charset="0"/>
                <a:cs typeface="Courier New" panose="02070309020205020404" pitchFamily="49" charset="0"/>
              </a:rPr>
              <a:t>(String type) {</a:t>
            </a:r>
          </a:p>
          <a:p>
            <a:r>
              <a:rPr lang="en-US" sz="1600" dirty="0">
                <a:latin typeface="Courier New" panose="02070309020205020404" pitchFamily="49" charset="0"/>
                <a:cs typeface="Courier New" panose="02070309020205020404" pitchFamily="49" charset="0"/>
              </a:rPr>
              <a:t>        Pizza </a:t>
            </a:r>
            <a:r>
              <a:rPr lang="en-US" sz="1600" dirty="0" err="1">
                <a:latin typeface="Courier New" panose="02070309020205020404" pitchFamily="49" charset="0"/>
                <a:cs typeface="Courier New" panose="02070309020205020404" pitchFamily="49" charset="0"/>
              </a:rPr>
              <a:t>pizza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pizza = </a:t>
            </a:r>
            <a:r>
              <a:rPr lang="en-US" sz="1600" dirty="0" err="1">
                <a:latin typeface="Courier New" panose="02070309020205020404" pitchFamily="49" charset="0"/>
                <a:cs typeface="Courier New" panose="02070309020205020404" pitchFamily="49" charset="0"/>
              </a:rPr>
              <a:t>factory.createPizza</a:t>
            </a:r>
            <a:r>
              <a:rPr lang="en-US" sz="1600" dirty="0">
                <a:latin typeface="Courier New" panose="02070309020205020404" pitchFamily="49" charset="0"/>
                <a:cs typeface="Courier New" panose="02070309020205020404" pitchFamily="49" charset="0"/>
              </a:rPr>
              <a:t>(type);</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pizza.prepare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pizza.bake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pizza.cut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pizza.box</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return pizza;</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 other methods here</a:t>
            </a:r>
          </a:p>
          <a:p>
            <a:r>
              <a:rPr lang="en-US" sz="1600" dirty="0">
                <a:latin typeface="Courier New" panose="02070309020205020404" pitchFamily="49" charset="0"/>
                <a:cs typeface="Courier New" panose="02070309020205020404" pitchFamily="49" charset="0"/>
              </a:rPr>
              <a:t>}</a:t>
            </a:r>
          </a:p>
        </p:txBody>
      </p:sp>
      <p:sp>
        <p:nvSpPr>
          <p:cNvPr id="8" name="Rettangolo 7"/>
          <p:cNvSpPr/>
          <p:nvPr/>
        </p:nvSpPr>
        <p:spPr>
          <a:xfrm>
            <a:off x="4355976" y="4615968"/>
            <a:ext cx="4572000" cy="1477328"/>
          </a:xfrm>
          <a:prstGeom prst="rect">
            <a:avLst/>
          </a:prstGeom>
        </p:spPr>
        <p:txBody>
          <a:bodyPr>
            <a:spAutoFit/>
          </a:bodyPr>
          <a:lstStyle/>
          <a:p>
            <a:r>
              <a:rPr lang="en-US" dirty="0"/>
              <a:t>The Simple Factory isn’t actually a Design Pattern; it’s more </a:t>
            </a:r>
            <a:r>
              <a:rPr lang="en-US" dirty="0" smtClean="0"/>
              <a:t>of </a:t>
            </a:r>
            <a:r>
              <a:rPr lang="en-US" dirty="0"/>
              <a:t>a programming idiom.  </a:t>
            </a:r>
          </a:p>
          <a:p>
            <a:endParaRPr lang="en-US" dirty="0" smtClean="0"/>
          </a:p>
          <a:p>
            <a:r>
              <a:rPr lang="en-US" dirty="0" smtClean="0"/>
              <a:t>Some </a:t>
            </a:r>
            <a:r>
              <a:rPr lang="en-US" dirty="0"/>
              <a:t>developers do mistake this idiom </a:t>
            </a:r>
            <a:r>
              <a:rPr lang="en-US" dirty="0" smtClean="0"/>
              <a:t>for </a:t>
            </a:r>
            <a:r>
              <a:rPr lang="en-US" dirty="0"/>
              <a:t>the “Factory Pattern,” so </a:t>
            </a:r>
            <a:r>
              <a:rPr lang="en-US" dirty="0" smtClean="0"/>
              <a:t>be careful!</a:t>
            </a:r>
            <a:endParaRPr lang="en-US" dirty="0"/>
          </a:p>
        </p:txBody>
      </p:sp>
    </p:spTree>
    <p:extLst>
      <p:ext uri="{BB962C8B-B14F-4D97-AF65-F5344CB8AC3E}">
        <p14:creationId xmlns:p14="http://schemas.microsoft.com/office/powerpoint/2010/main" val="32134938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Extending the Factory</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2410142"/>
          </a:xfrm>
        </p:spPr>
        <p:txBody>
          <a:bodyPr>
            <a:normAutofit/>
          </a:bodyPr>
          <a:lstStyle/>
          <a:p>
            <a:r>
              <a:rPr lang="en-US" dirty="0" smtClean="0"/>
              <a:t>You want to extend the code for implementing it in different stores that implement different kinds of pizzas (in different regions, different kinds of pizzas are produced).</a:t>
            </a:r>
          </a:p>
          <a:p>
            <a:r>
              <a:rPr lang="en-US" dirty="0" smtClean="0"/>
              <a:t>Easy to manage!</a:t>
            </a:r>
          </a:p>
          <a:p>
            <a:pPr lvl="1"/>
            <a:r>
              <a:rPr lang="en-US" dirty="0" smtClean="0"/>
              <a:t>We can create different factories, for managing each region / city 	</a:t>
            </a:r>
            <a:endParaRPr lang="en-US" dirty="0"/>
          </a:p>
        </p:txBody>
      </p:sp>
      <p:sp>
        <p:nvSpPr>
          <p:cNvPr id="7" name="Rettangolo 6"/>
          <p:cNvSpPr/>
          <p:nvPr/>
        </p:nvSpPr>
        <p:spPr>
          <a:xfrm>
            <a:off x="755576" y="3629342"/>
            <a:ext cx="7560840" cy="1815882"/>
          </a:xfrm>
          <a:prstGeom prst="rect">
            <a:avLst/>
          </a:prstGeom>
        </p:spPr>
        <p:txBody>
          <a:bodyPr wrap="square">
            <a:spAutoFit/>
          </a:bodyPr>
          <a:lstStyle/>
          <a:p>
            <a:r>
              <a:rPr lang="en-US" sz="1600" dirty="0" err="1" smtClean="0">
                <a:latin typeface="Courier New" panose="02070309020205020404" pitchFamily="49" charset="0"/>
                <a:cs typeface="Courier New" panose="02070309020205020404" pitchFamily="49" charset="0"/>
              </a:rPr>
              <a:t>NaplesPizzaFactory</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naFactory</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new </a:t>
            </a:r>
            <a:r>
              <a:rPr lang="en-US" sz="1600" dirty="0" err="1" smtClean="0">
                <a:latin typeface="Courier New" panose="02070309020205020404" pitchFamily="49" charset="0"/>
                <a:cs typeface="Courier New" panose="02070309020205020404" pitchFamily="49" charset="0"/>
              </a:rPr>
              <a:t>NaplesPizzaFactory</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PizzaStore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naStore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new </a:t>
            </a:r>
            <a:r>
              <a:rPr lang="en-US" sz="1600" dirty="0" err="1" smtClean="0">
                <a:latin typeface="Courier New" panose="02070309020205020404" pitchFamily="49" charset="0"/>
                <a:cs typeface="Courier New" panose="02070309020205020404" pitchFamily="49" charset="0"/>
              </a:rPr>
              <a:t>PizzaStore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naFactory</a:t>
            </a:r>
            <a:r>
              <a:rPr lang="en-US" sz="1600" dirty="0">
                <a:latin typeface="Courier New" panose="02070309020205020404" pitchFamily="49" charset="0"/>
                <a:cs typeface="Courier New" panose="02070309020205020404" pitchFamily="49" charset="0"/>
              </a:rPr>
              <a:t>);</a:t>
            </a:r>
          </a:p>
          <a:p>
            <a:r>
              <a:rPr lang="en-US" sz="1600" dirty="0" err="1" smtClean="0">
                <a:latin typeface="Courier New" panose="02070309020205020404" pitchFamily="49" charset="0"/>
                <a:cs typeface="Courier New" panose="02070309020205020404" pitchFamily="49" charset="0"/>
              </a:rPr>
              <a:t>naStore.orderPizza</a:t>
            </a:r>
            <a:r>
              <a:rPr lang="en-US" sz="1600" dirty="0">
                <a:latin typeface="Courier New" panose="02070309020205020404" pitchFamily="49" charset="0"/>
                <a:cs typeface="Courier New" panose="02070309020205020404" pitchFamily="49" charset="0"/>
              </a:rPr>
              <a:t>("Veggie");</a:t>
            </a:r>
          </a:p>
          <a:p>
            <a:endParaRPr lang="en-US" sz="1600" dirty="0" smtClean="0">
              <a:latin typeface="Courier New" panose="02070309020205020404" pitchFamily="49" charset="0"/>
              <a:cs typeface="Courier New" panose="02070309020205020404" pitchFamily="49" charset="0"/>
            </a:endParaRPr>
          </a:p>
          <a:p>
            <a:r>
              <a:rPr lang="en-US" sz="1600" dirty="0" err="1" smtClean="0">
                <a:latin typeface="Courier New" panose="02070309020205020404" pitchFamily="49" charset="0"/>
                <a:cs typeface="Courier New" panose="02070309020205020404" pitchFamily="49" charset="0"/>
              </a:rPr>
              <a:t>MilanPizzaFactory</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milanFactory</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new </a:t>
            </a:r>
            <a:r>
              <a:rPr lang="en-US" sz="1600" dirty="0" err="1" smtClean="0">
                <a:latin typeface="Courier New" panose="02070309020205020404" pitchFamily="49" charset="0"/>
                <a:cs typeface="Courier New" panose="02070309020205020404" pitchFamily="49" charset="0"/>
              </a:rPr>
              <a:t>MilanPizzaFactory</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PizzaStore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t>
            </a:r>
            <a:r>
              <a:rPr lang="en-US" sz="1600" dirty="0" err="1" smtClean="0">
                <a:latin typeface="Courier New" panose="02070309020205020404" pitchFamily="49" charset="0"/>
                <a:cs typeface="Courier New" panose="02070309020205020404" pitchFamily="49" charset="0"/>
              </a:rPr>
              <a:t>ilanStore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new </a:t>
            </a:r>
            <a:r>
              <a:rPr lang="en-US" sz="1600" dirty="0" err="1" smtClean="0">
                <a:latin typeface="Courier New" panose="02070309020205020404" pitchFamily="49" charset="0"/>
                <a:cs typeface="Courier New" panose="02070309020205020404" pitchFamily="49" charset="0"/>
              </a:rPr>
              <a:t>PizzaStore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milanFactory</a:t>
            </a:r>
            <a:r>
              <a:rPr lang="en-US" sz="1600" dirty="0">
                <a:latin typeface="Courier New" panose="02070309020205020404" pitchFamily="49" charset="0"/>
                <a:cs typeface="Courier New" panose="02070309020205020404" pitchFamily="49" charset="0"/>
              </a:rPr>
              <a:t>);</a:t>
            </a:r>
          </a:p>
          <a:p>
            <a:r>
              <a:rPr lang="en-US" sz="1600" dirty="0" err="1" smtClean="0">
                <a:latin typeface="Courier New" panose="02070309020205020404" pitchFamily="49" charset="0"/>
                <a:cs typeface="Courier New" panose="02070309020205020404" pitchFamily="49" charset="0"/>
              </a:rPr>
              <a:t>milanStore.orderPizza</a:t>
            </a:r>
            <a:r>
              <a:rPr lang="en-US" sz="1600" dirty="0">
                <a:latin typeface="Courier New" panose="02070309020205020404" pitchFamily="49" charset="0"/>
                <a:cs typeface="Courier New" panose="02070309020205020404" pitchFamily="49" charset="0"/>
              </a:rPr>
              <a:t>("Veggie");</a:t>
            </a:r>
          </a:p>
        </p:txBody>
      </p:sp>
    </p:spTree>
    <p:extLst>
      <p:ext uri="{BB962C8B-B14F-4D97-AF65-F5344CB8AC3E}">
        <p14:creationId xmlns:p14="http://schemas.microsoft.com/office/powerpoint/2010/main" val="38697021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 framework for the pizza store</a:t>
            </a:r>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539552" y="1863983"/>
            <a:ext cx="5400600" cy="3293209"/>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abstract class </a:t>
            </a:r>
            <a:r>
              <a:rPr lang="en-US" sz="1600" dirty="0" err="1">
                <a:latin typeface="Courier New" panose="02070309020205020404" pitchFamily="49" charset="0"/>
                <a:cs typeface="Courier New" panose="02070309020205020404" pitchFamily="49" charset="0"/>
              </a:rPr>
              <a:t>PizzaStore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Pizza </a:t>
            </a:r>
            <a:r>
              <a:rPr lang="en-US" sz="1600" dirty="0" err="1">
                <a:latin typeface="Courier New" panose="02070309020205020404" pitchFamily="49" charset="0"/>
                <a:cs typeface="Courier New" panose="02070309020205020404" pitchFamily="49" charset="0"/>
              </a:rPr>
              <a:t>orderPizza</a:t>
            </a:r>
            <a:r>
              <a:rPr lang="en-US" sz="1600" dirty="0">
                <a:latin typeface="Courier New" panose="02070309020205020404" pitchFamily="49" charset="0"/>
                <a:cs typeface="Courier New" panose="02070309020205020404" pitchFamily="49" charset="0"/>
              </a:rPr>
              <a:t>(String type) {</a:t>
            </a:r>
          </a:p>
          <a:p>
            <a:r>
              <a:rPr lang="en-US" sz="1600" dirty="0">
                <a:latin typeface="Courier New" panose="02070309020205020404" pitchFamily="49" charset="0"/>
                <a:cs typeface="Courier New" panose="02070309020205020404" pitchFamily="49" charset="0"/>
              </a:rPr>
              <a:t>  Pizza </a:t>
            </a:r>
            <a:r>
              <a:rPr lang="en-US" sz="1600" dirty="0" err="1">
                <a:latin typeface="Courier New" panose="02070309020205020404" pitchFamily="49" charset="0"/>
                <a:cs typeface="Courier New" panose="02070309020205020404" pitchFamily="49" charset="0"/>
              </a:rPr>
              <a:t>pizza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pizza = </a:t>
            </a:r>
            <a:r>
              <a:rPr lang="en-US" sz="1600" dirty="0" err="1">
                <a:latin typeface="Courier New" panose="02070309020205020404" pitchFamily="49" charset="0"/>
                <a:cs typeface="Courier New" panose="02070309020205020404" pitchFamily="49" charset="0"/>
              </a:rPr>
              <a:t>createPizza</a:t>
            </a:r>
            <a:r>
              <a:rPr lang="en-US" sz="1600" dirty="0">
                <a:latin typeface="Courier New" panose="02070309020205020404" pitchFamily="49" charset="0"/>
                <a:cs typeface="Courier New" panose="02070309020205020404" pitchFamily="49" charset="0"/>
              </a:rPr>
              <a:t>(type);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pizza.prepare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pizza.bake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pizza.cut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pizza.box</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return pizza;</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abstract Pizza </a:t>
            </a:r>
            <a:r>
              <a:rPr lang="en-US" sz="1600" dirty="0" err="1">
                <a:latin typeface="Courier New" panose="02070309020205020404" pitchFamily="49" charset="0"/>
                <a:cs typeface="Courier New" panose="02070309020205020404" pitchFamily="49" charset="0"/>
              </a:rPr>
              <a:t>createPizza</a:t>
            </a:r>
            <a:r>
              <a:rPr lang="en-US" sz="1600" dirty="0">
                <a:latin typeface="Courier New" panose="02070309020205020404" pitchFamily="49" charset="0"/>
                <a:cs typeface="Courier New" panose="02070309020205020404" pitchFamily="49" charset="0"/>
              </a:rPr>
              <a:t>(String type);</a:t>
            </a:r>
          </a:p>
          <a:p>
            <a:r>
              <a:rPr lang="en-US" sz="1600" dirty="0">
                <a:latin typeface="Courier New" panose="02070309020205020404" pitchFamily="49" charset="0"/>
                <a:cs typeface="Courier New" panose="02070309020205020404" pitchFamily="49" charset="0"/>
              </a:rPr>
              <a:t>}</a:t>
            </a:r>
          </a:p>
        </p:txBody>
      </p:sp>
      <p:sp>
        <p:nvSpPr>
          <p:cNvPr id="7" name="CasellaDiTesto 6"/>
          <p:cNvSpPr txBox="1"/>
          <p:nvPr/>
        </p:nvSpPr>
        <p:spPr>
          <a:xfrm>
            <a:off x="2051720" y="1340768"/>
            <a:ext cx="6931578" cy="369332"/>
          </a:xfrm>
          <a:prstGeom prst="rect">
            <a:avLst/>
          </a:prstGeom>
          <a:noFill/>
        </p:spPr>
        <p:txBody>
          <a:bodyPr wrap="none" rtlCol="0">
            <a:spAutoFit/>
          </a:bodyPr>
          <a:lstStyle/>
          <a:p>
            <a:r>
              <a:rPr lang="en-US" dirty="0" smtClean="0"/>
              <a:t>We have to subclass the abstract class for each regional implementation</a:t>
            </a:r>
            <a:endParaRPr lang="en-US" dirty="0"/>
          </a:p>
        </p:txBody>
      </p:sp>
      <p:cxnSp>
        <p:nvCxnSpPr>
          <p:cNvPr id="9" name="Connettore 2 8"/>
          <p:cNvCxnSpPr/>
          <p:nvPr/>
        </p:nvCxnSpPr>
        <p:spPr>
          <a:xfrm flipH="1">
            <a:off x="1979712" y="1628800"/>
            <a:ext cx="144016" cy="278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asellaDiTesto 9"/>
          <p:cNvSpPr txBox="1"/>
          <p:nvPr/>
        </p:nvSpPr>
        <p:spPr>
          <a:xfrm>
            <a:off x="2123728" y="5157192"/>
            <a:ext cx="3354893" cy="369332"/>
          </a:xfrm>
          <a:prstGeom prst="rect">
            <a:avLst/>
          </a:prstGeom>
          <a:noFill/>
        </p:spPr>
        <p:txBody>
          <a:bodyPr wrap="none" rtlCol="0">
            <a:spAutoFit/>
          </a:bodyPr>
          <a:lstStyle/>
          <a:p>
            <a:r>
              <a:rPr lang="en-US" dirty="0" smtClean="0"/>
              <a:t>The Factory method is in the class</a:t>
            </a:r>
            <a:endParaRPr lang="en-US" dirty="0"/>
          </a:p>
        </p:txBody>
      </p:sp>
      <p:cxnSp>
        <p:nvCxnSpPr>
          <p:cNvPr id="12" name="Connettore 2 11"/>
          <p:cNvCxnSpPr/>
          <p:nvPr/>
        </p:nvCxnSpPr>
        <p:spPr>
          <a:xfrm flipH="1" flipV="1">
            <a:off x="1835696" y="4941168"/>
            <a:ext cx="50405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CasellaDiTesto 12"/>
          <p:cNvSpPr txBox="1"/>
          <p:nvPr/>
        </p:nvSpPr>
        <p:spPr>
          <a:xfrm>
            <a:off x="4860032" y="2780928"/>
            <a:ext cx="3536994" cy="646331"/>
          </a:xfrm>
          <a:prstGeom prst="rect">
            <a:avLst/>
          </a:prstGeom>
          <a:noFill/>
        </p:spPr>
        <p:txBody>
          <a:bodyPr wrap="none" rtlCol="0">
            <a:spAutoFit/>
          </a:bodyPr>
          <a:lstStyle/>
          <a:p>
            <a:r>
              <a:rPr lang="en-US" dirty="0" smtClean="0"/>
              <a:t>This is a call to a method, not a</a:t>
            </a:r>
          </a:p>
          <a:p>
            <a:r>
              <a:rPr lang="en-US" dirty="0"/>
              <a:t>c</a:t>
            </a:r>
            <a:r>
              <a:rPr lang="en-US" dirty="0" smtClean="0"/>
              <a:t>all to a method in a Factory Object</a:t>
            </a:r>
            <a:endParaRPr lang="en-US" dirty="0"/>
          </a:p>
        </p:txBody>
      </p:sp>
      <p:cxnSp>
        <p:nvCxnSpPr>
          <p:cNvPr id="15" name="Connettore 2 14"/>
          <p:cNvCxnSpPr/>
          <p:nvPr/>
        </p:nvCxnSpPr>
        <p:spPr>
          <a:xfrm flipH="1" flipV="1">
            <a:off x="4139952" y="2852936"/>
            <a:ext cx="720080" cy="251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9796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Allowing the subclasses to decide</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4005064"/>
            <a:ext cx="8229600" cy="2151896"/>
          </a:xfrm>
        </p:spPr>
        <p:txBody>
          <a:bodyPr>
            <a:normAutofit/>
          </a:bodyPr>
          <a:lstStyle/>
          <a:p>
            <a:r>
              <a:rPr lang="en-US" dirty="0"/>
              <a:t>Each subclass provides an implementation </a:t>
            </a:r>
            <a:r>
              <a:rPr lang="en-US" dirty="0" smtClean="0"/>
              <a:t> of </a:t>
            </a:r>
            <a:r>
              <a:rPr lang="en-US" dirty="0"/>
              <a:t>the </a:t>
            </a:r>
            <a:r>
              <a:rPr lang="en-US" dirty="0" err="1"/>
              <a:t>createPizza</a:t>
            </a:r>
            <a:r>
              <a:rPr lang="en-US" dirty="0"/>
              <a:t>() method, overriding  </a:t>
            </a:r>
            <a:r>
              <a:rPr lang="en-US" dirty="0" smtClean="0"/>
              <a:t> the </a:t>
            </a:r>
            <a:r>
              <a:rPr lang="en-US" dirty="0"/>
              <a:t>abstract </a:t>
            </a:r>
            <a:r>
              <a:rPr lang="en-US" dirty="0" err="1"/>
              <a:t>createPizza</a:t>
            </a:r>
            <a:r>
              <a:rPr lang="en-US" dirty="0"/>
              <a:t>() method in </a:t>
            </a:r>
            <a:r>
              <a:rPr lang="en-US" dirty="0" err="1" smtClean="0"/>
              <a:t>PizzaStore</a:t>
            </a:r>
            <a:r>
              <a:rPr lang="en-US" dirty="0"/>
              <a:t>, while all subclasses make use </a:t>
            </a:r>
            <a:r>
              <a:rPr lang="en-US" dirty="0" smtClean="0"/>
              <a:t>of </a:t>
            </a:r>
            <a:r>
              <a:rPr lang="en-US" dirty="0"/>
              <a:t>the </a:t>
            </a:r>
            <a:r>
              <a:rPr lang="en-US" dirty="0" err="1"/>
              <a:t>orderPizza</a:t>
            </a:r>
            <a:r>
              <a:rPr lang="en-US" dirty="0"/>
              <a:t>() method defined </a:t>
            </a:r>
            <a:r>
              <a:rPr lang="en-US" dirty="0" smtClean="0"/>
              <a:t>in </a:t>
            </a:r>
            <a:r>
              <a:rPr lang="en-US" dirty="0" err="1"/>
              <a:t>PizzaStore</a:t>
            </a:r>
            <a:r>
              <a:rPr lang="en-US" dirty="0"/>
              <a:t>. </a:t>
            </a:r>
            <a:endParaRPr lang="en-US" dirty="0" smtClean="0"/>
          </a:p>
          <a:p>
            <a:pPr lvl="1"/>
            <a:r>
              <a:rPr lang="en-US" dirty="0" smtClean="0"/>
              <a:t>We </a:t>
            </a:r>
            <a:r>
              <a:rPr lang="en-US" dirty="0"/>
              <a:t>could make the </a:t>
            </a:r>
            <a:r>
              <a:rPr lang="en-US" dirty="0" err="1" smtClean="0"/>
              <a:t>orderPizza</a:t>
            </a:r>
            <a:r>
              <a:rPr lang="en-US" dirty="0"/>
              <a:t>() method final if we </a:t>
            </a:r>
            <a:r>
              <a:rPr lang="en-US"/>
              <a:t>really </a:t>
            </a:r>
            <a:r>
              <a:rPr lang="en-US" smtClean="0"/>
              <a:t>wanted </a:t>
            </a:r>
            <a:r>
              <a:rPr lang="en-US" dirty="0"/>
              <a:t>to enforce this.</a:t>
            </a: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561" y="1268760"/>
            <a:ext cx="3190875" cy="2571750"/>
          </a:xfrm>
          <a:prstGeom prst="rect">
            <a:avLst/>
          </a:prstGeom>
        </p:spPr>
      </p:pic>
    </p:spTree>
    <p:extLst>
      <p:ext uri="{BB962C8B-B14F-4D97-AF65-F5344CB8AC3E}">
        <p14:creationId xmlns:p14="http://schemas.microsoft.com/office/powerpoint/2010/main" val="13756985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Allowing the subclasses to </a:t>
            </a:r>
            <a:r>
              <a:rPr lang="en-US" dirty="0" smtClean="0"/>
              <a:t>decide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067944" y="1219200"/>
            <a:ext cx="4629200" cy="3217912"/>
          </a:xfrm>
        </p:spPr>
        <p:txBody>
          <a:bodyPr>
            <a:normAutofit/>
          </a:bodyPr>
          <a:lstStyle/>
          <a:p>
            <a:r>
              <a:rPr lang="en-US" dirty="0" smtClean="0"/>
              <a:t>The </a:t>
            </a:r>
            <a:r>
              <a:rPr lang="en-US" dirty="0" err="1"/>
              <a:t>orderPizza</a:t>
            </a:r>
            <a:r>
              <a:rPr lang="en-US" dirty="0"/>
              <a:t>() </a:t>
            </a:r>
            <a:r>
              <a:rPr lang="en-US" dirty="0" smtClean="0"/>
              <a:t>method </a:t>
            </a:r>
            <a:r>
              <a:rPr lang="en-US" dirty="0"/>
              <a:t>has no idea which subclass is actually </a:t>
            </a:r>
            <a:r>
              <a:rPr lang="en-US" dirty="0" smtClean="0"/>
              <a:t>running </a:t>
            </a:r>
            <a:r>
              <a:rPr lang="en-US" dirty="0"/>
              <a:t>the code and making the pizzas</a:t>
            </a:r>
            <a:r>
              <a:rPr lang="en-US" dirty="0" smtClean="0"/>
              <a:t>.</a:t>
            </a:r>
          </a:p>
          <a:p>
            <a:pPr lvl="1"/>
            <a:r>
              <a:rPr lang="en-US" dirty="0" smtClean="0"/>
              <a:t>In </a:t>
            </a:r>
            <a:r>
              <a:rPr lang="en-US" dirty="0"/>
              <a:t>other words, it’s decoupled</a:t>
            </a:r>
            <a:r>
              <a:rPr lang="en-US" dirty="0" smtClean="0"/>
              <a:t>!</a:t>
            </a:r>
          </a:p>
          <a:p>
            <a:r>
              <a:rPr lang="en-US" dirty="0"/>
              <a:t>When </a:t>
            </a:r>
            <a:r>
              <a:rPr lang="en-US" dirty="0" err="1"/>
              <a:t>orderPizza</a:t>
            </a:r>
            <a:r>
              <a:rPr lang="en-US" dirty="0"/>
              <a:t>() calls </a:t>
            </a:r>
            <a:r>
              <a:rPr lang="en-US" dirty="0" err="1"/>
              <a:t>createPizza</a:t>
            </a:r>
            <a:r>
              <a:rPr lang="en-US" dirty="0"/>
              <a:t>(), one </a:t>
            </a:r>
            <a:r>
              <a:rPr lang="en-US" dirty="0" smtClean="0"/>
              <a:t>of </a:t>
            </a:r>
            <a:r>
              <a:rPr lang="en-US" dirty="0"/>
              <a:t>your subclasses will be called into </a:t>
            </a:r>
            <a:r>
              <a:rPr lang="en-US" dirty="0" smtClean="0"/>
              <a:t>action. </a:t>
            </a:r>
            <a:endParaRPr lang="en-US" dirty="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22" y="1484784"/>
            <a:ext cx="2565472" cy="2067694"/>
          </a:xfrm>
          <a:prstGeom prst="rect">
            <a:avLst/>
          </a:prstGeom>
        </p:spPr>
      </p:pic>
      <p:sp>
        <p:nvSpPr>
          <p:cNvPr id="8" name="Segnaposto contenuto 4"/>
          <p:cNvSpPr txBox="1">
            <a:spLocks/>
          </p:cNvSpPr>
          <p:nvPr/>
        </p:nvSpPr>
        <p:spPr>
          <a:xfrm>
            <a:off x="647412" y="4344536"/>
            <a:ext cx="8118700" cy="2108800"/>
          </a:xfrm>
          <a:prstGeom prst="rect">
            <a:avLst/>
          </a:prstGeom>
        </p:spPr>
        <p:txBody>
          <a:bodyPr vert="horz">
            <a:normAutofit/>
          </a:bodyPr>
          <a:lstStyle>
            <a:lvl1pPr marL="274320" indent="-274320" algn="l" rtl="0" eaLnBrk="1" latinLnBrk="0" hangingPunct="1">
              <a:lnSpc>
                <a:spcPct val="100000"/>
              </a:lnSpc>
              <a:spcBef>
                <a:spcPts val="1200"/>
              </a:spcBef>
              <a:spcAft>
                <a:spcPts val="600"/>
              </a:spcAft>
              <a:buClr>
                <a:schemeClr val="accent1"/>
              </a:buClr>
              <a:buSzPct val="76000"/>
              <a:buFont typeface="Wingdings 3"/>
              <a:buChar char=""/>
              <a:defRPr kumimoji="0" sz="2000" kern="1200">
                <a:solidFill>
                  <a:schemeClr val="tx1"/>
                </a:solidFill>
                <a:latin typeface="Trebuchet MS" pitchFamily="34" charset="0"/>
                <a:ea typeface="+mn-ea"/>
                <a:cs typeface="+mn-cs"/>
              </a:defRPr>
            </a:lvl1pPr>
            <a:lvl2pPr marL="548640" indent="-274320" algn="l" rtl="0" eaLnBrk="1" latinLnBrk="0" hangingPunct="1">
              <a:lnSpc>
                <a:spcPct val="100000"/>
              </a:lnSpc>
              <a:spcBef>
                <a:spcPts val="600"/>
              </a:spcBef>
              <a:spcAft>
                <a:spcPts val="600"/>
              </a:spcAft>
              <a:buClr>
                <a:schemeClr val="accent2"/>
              </a:buClr>
              <a:buSzPct val="76000"/>
              <a:buFont typeface="Wingdings 3"/>
              <a:buChar char=""/>
              <a:defRPr kumimoji="0" sz="1800" kern="1200">
                <a:solidFill>
                  <a:schemeClr val="tx2"/>
                </a:solidFill>
                <a:latin typeface="Trebuchet MS" pitchFamily="34" charset="0"/>
                <a:ea typeface="+mn-ea"/>
                <a:cs typeface="+mn-cs"/>
              </a:defRPr>
            </a:lvl2pPr>
            <a:lvl3pPr marL="822960" indent="-228600" algn="l" rtl="0" eaLnBrk="1" latinLnBrk="0" hangingPunct="1">
              <a:lnSpc>
                <a:spcPct val="100000"/>
              </a:lnSpc>
              <a:spcBef>
                <a:spcPts val="600"/>
              </a:spcBef>
              <a:spcAft>
                <a:spcPts val="600"/>
              </a:spcAft>
              <a:buClr>
                <a:schemeClr val="bg1">
                  <a:shade val="50000"/>
                </a:schemeClr>
              </a:buClr>
              <a:buSzPct val="76000"/>
              <a:buFont typeface="Wingdings 3"/>
              <a:buChar char=""/>
              <a:defRPr kumimoji="0" sz="1600" kern="1200">
                <a:solidFill>
                  <a:schemeClr val="tx1"/>
                </a:solidFill>
                <a:latin typeface="Trebuchet MS" pitchFamily="34" charset="0"/>
                <a:ea typeface="+mn-ea"/>
                <a:cs typeface="+mn-cs"/>
              </a:defRPr>
            </a:lvl3pPr>
            <a:lvl4pPr marL="1097280" indent="-228600" algn="l" rtl="0" eaLnBrk="1" latinLnBrk="0" hangingPunct="1">
              <a:lnSpc>
                <a:spcPct val="100000"/>
              </a:lnSpc>
              <a:spcBef>
                <a:spcPts val="600"/>
              </a:spcBef>
              <a:spcAft>
                <a:spcPts val="600"/>
              </a:spcAft>
              <a:buClr>
                <a:schemeClr val="accent2">
                  <a:shade val="75000"/>
                </a:schemeClr>
              </a:buClr>
              <a:buSzPct val="70000"/>
              <a:buFont typeface="Wingdings"/>
              <a:buChar char=""/>
              <a:defRPr kumimoji="0" sz="1600" kern="1200">
                <a:solidFill>
                  <a:schemeClr val="tx1"/>
                </a:solidFill>
                <a:latin typeface="Trebuchet MS" pitchFamily="34" charset="0"/>
                <a:ea typeface="+mn-ea"/>
                <a:cs typeface="+mn-cs"/>
              </a:defRPr>
            </a:lvl4pPr>
            <a:lvl5pPr marL="1371600" indent="-228600" algn="l" rtl="0" eaLnBrk="1" latinLnBrk="0" hangingPunct="1">
              <a:lnSpc>
                <a:spcPct val="100000"/>
              </a:lnSpc>
              <a:spcBef>
                <a:spcPts val="600"/>
              </a:spcBef>
              <a:spcAft>
                <a:spcPts val="600"/>
              </a:spcAft>
              <a:buClr>
                <a:schemeClr val="accent2"/>
              </a:buClr>
              <a:buSzPct val="70000"/>
              <a:buFont typeface="Wingdings"/>
              <a:buChar char=""/>
              <a:defRPr kumimoji="0" sz="1600" kern="1200">
                <a:solidFill>
                  <a:schemeClr val="tx1"/>
                </a:solidFill>
                <a:latin typeface="Trebuchet MS"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The kind of pizza is decided by the choice of pizza store you order from, </a:t>
            </a:r>
            <a:r>
              <a:rPr lang="en-US" dirty="0" err="1" smtClean="0"/>
              <a:t>MilanPizzaStore</a:t>
            </a:r>
            <a:r>
              <a:rPr lang="en-US" dirty="0" smtClean="0"/>
              <a:t> or </a:t>
            </a:r>
            <a:r>
              <a:rPr lang="en-US" dirty="0" err="1" smtClean="0"/>
              <a:t>NaplesStylePizzaStore</a:t>
            </a:r>
            <a:r>
              <a:rPr lang="en-US" dirty="0" smtClean="0"/>
              <a:t>.</a:t>
            </a:r>
          </a:p>
        </p:txBody>
      </p:sp>
    </p:spTree>
    <p:extLst>
      <p:ext uri="{BB962C8B-B14F-4D97-AF65-F5344CB8AC3E}">
        <p14:creationId xmlns:p14="http://schemas.microsoft.com/office/powerpoint/2010/main" val="29880731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 “real” </a:t>
            </a:r>
            <a:r>
              <a:rPr lang="en-US" dirty="0" err="1" smtClean="0"/>
              <a:t>PizzaStore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4293096"/>
            <a:ext cx="8229600" cy="2016224"/>
          </a:xfrm>
        </p:spPr>
        <p:txBody>
          <a:bodyPr/>
          <a:lstStyle/>
          <a:p>
            <a:r>
              <a:rPr lang="en-US" dirty="0"/>
              <a:t>Note that the </a:t>
            </a:r>
            <a:r>
              <a:rPr lang="en-US" dirty="0" err="1"/>
              <a:t>orderPizza</a:t>
            </a:r>
            <a:r>
              <a:rPr lang="en-US" dirty="0"/>
              <a:t>() method in the </a:t>
            </a:r>
            <a:r>
              <a:rPr lang="en-US" dirty="0" smtClean="0"/>
              <a:t>superclass </a:t>
            </a:r>
            <a:r>
              <a:rPr lang="en-US" dirty="0"/>
              <a:t>has no clue which Pizza we are creating; </a:t>
            </a:r>
            <a:endParaRPr lang="en-US" dirty="0" smtClean="0"/>
          </a:p>
          <a:p>
            <a:pPr lvl="1"/>
            <a:r>
              <a:rPr lang="en-US" dirty="0" smtClean="0"/>
              <a:t>it </a:t>
            </a:r>
            <a:r>
              <a:rPr lang="en-US" dirty="0"/>
              <a:t>just knows it can prepare, bake, cut, and box it!</a:t>
            </a:r>
          </a:p>
        </p:txBody>
      </p:sp>
      <p:sp>
        <p:nvSpPr>
          <p:cNvPr id="6" name="Rettangolo 5"/>
          <p:cNvSpPr/>
          <p:nvPr/>
        </p:nvSpPr>
        <p:spPr>
          <a:xfrm>
            <a:off x="413792" y="1143903"/>
            <a:ext cx="7182544" cy="3293209"/>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class </a:t>
            </a:r>
            <a:r>
              <a:rPr lang="en-US" sz="1600" dirty="0" err="1" smtClean="0">
                <a:latin typeface="Courier New" panose="02070309020205020404" pitchFamily="49" charset="0"/>
                <a:cs typeface="Courier New" panose="02070309020205020404" pitchFamily="49" charset="0"/>
              </a:rPr>
              <a:t>NaplesPizzaStore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extends </a:t>
            </a:r>
            <a:r>
              <a:rPr lang="en-US" sz="1600" dirty="0" err="1">
                <a:latin typeface="Courier New" panose="02070309020205020404" pitchFamily="49" charset="0"/>
                <a:cs typeface="Courier New" panose="02070309020205020404" pitchFamily="49" charset="0"/>
              </a:rPr>
              <a:t>PizzaStore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Pizza </a:t>
            </a:r>
            <a:r>
              <a:rPr lang="en-US" sz="1600" dirty="0" err="1">
                <a:latin typeface="Courier New" panose="02070309020205020404" pitchFamily="49" charset="0"/>
                <a:cs typeface="Courier New" panose="02070309020205020404" pitchFamily="49" charset="0"/>
              </a:rPr>
              <a:t>createPizza</a:t>
            </a:r>
            <a:r>
              <a:rPr lang="en-US" sz="1600" dirty="0">
                <a:latin typeface="Courier New" panose="02070309020205020404" pitchFamily="49" charset="0"/>
                <a:cs typeface="Courier New" panose="02070309020205020404" pitchFamily="49" charset="0"/>
              </a:rPr>
              <a:t>(String item) {</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item.equals</a:t>
            </a:r>
            <a:r>
              <a:rPr lang="en-US" sz="1600" dirty="0">
                <a:latin typeface="Courier New" panose="02070309020205020404" pitchFamily="49" charset="0"/>
                <a:cs typeface="Courier New" panose="02070309020205020404" pitchFamily="49" charset="0"/>
              </a:rPr>
              <a:t>("cheese")) {</a:t>
            </a:r>
          </a:p>
          <a:p>
            <a:r>
              <a:rPr lang="en-US" sz="1600" dirty="0">
                <a:latin typeface="Courier New" panose="02070309020205020404" pitchFamily="49" charset="0"/>
                <a:cs typeface="Courier New" panose="02070309020205020404" pitchFamily="49" charset="0"/>
              </a:rPr>
              <a:t>            return new </a:t>
            </a:r>
            <a:r>
              <a:rPr lang="en-US" sz="1600" dirty="0" err="1" smtClean="0">
                <a:latin typeface="Courier New" panose="02070309020205020404" pitchFamily="49" charset="0"/>
                <a:cs typeface="Courier New" panose="02070309020205020404" pitchFamily="49" charset="0"/>
              </a:rPr>
              <a:t>NaplesStyleCheesePizza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 else if (</a:t>
            </a:r>
            <a:r>
              <a:rPr lang="en-US" sz="1600" dirty="0" err="1">
                <a:latin typeface="Courier New" panose="02070309020205020404" pitchFamily="49" charset="0"/>
                <a:cs typeface="Courier New" panose="02070309020205020404" pitchFamily="49" charset="0"/>
              </a:rPr>
              <a:t>item.equals</a:t>
            </a:r>
            <a:r>
              <a:rPr lang="en-US" sz="1600" dirty="0">
                <a:latin typeface="Courier New" panose="02070309020205020404" pitchFamily="49" charset="0"/>
                <a:cs typeface="Courier New" panose="02070309020205020404" pitchFamily="49" charset="0"/>
              </a:rPr>
              <a:t>("veggie")) {</a:t>
            </a:r>
          </a:p>
          <a:p>
            <a:r>
              <a:rPr lang="en-US" sz="1600" dirty="0">
                <a:latin typeface="Courier New" panose="02070309020205020404" pitchFamily="49" charset="0"/>
                <a:cs typeface="Courier New" panose="02070309020205020404" pitchFamily="49" charset="0"/>
              </a:rPr>
              <a:t>            return new </a:t>
            </a:r>
            <a:r>
              <a:rPr lang="en-US" sz="1600" dirty="0" err="1" smtClean="0">
                <a:latin typeface="Courier New" panose="02070309020205020404" pitchFamily="49" charset="0"/>
                <a:cs typeface="Courier New" panose="02070309020205020404" pitchFamily="49" charset="0"/>
              </a:rPr>
              <a:t>NaplesStyleVeggiePizza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 else if (</a:t>
            </a:r>
            <a:r>
              <a:rPr lang="en-US" sz="1600" dirty="0" err="1">
                <a:latin typeface="Courier New" panose="02070309020205020404" pitchFamily="49" charset="0"/>
                <a:cs typeface="Courier New" panose="02070309020205020404" pitchFamily="49" charset="0"/>
              </a:rPr>
              <a:t>item.equals</a:t>
            </a:r>
            <a:r>
              <a:rPr lang="en-US" sz="1600" dirty="0">
                <a:latin typeface="Courier New" panose="02070309020205020404" pitchFamily="49" charset="0"/>
                <a:cs typeface="Courier New" panose="02070309020205020404" pitchFamily="49" charset="0"/>
              </a:rPr>
              <a:t>("clam")) {</a:t>
            </a:r>
          </a:p>
          <a:p>
            <a:r>
              <a:rPr lang="en-US" sz="1600" dirty="0">
                <a:latin typeface="Courier New" panose="02070309020205020404" pitchFamily="49" charset="0"/>
                <a:cs typeface="Courier New" panose="02070309020205020404" pitchFamily="49" charset="0"/>
              </a:rPr>
              <a:t>            return new </a:t>
            </a:r>
            <a:r>
              <a:rPr lang="en-US" sz="1600" dirty="0" err="1" smtClean="0">
                <a:latin typeface="Courier New" panose="02070309020205020404" pitchFamily="49" charset="0"/>
                <a:cs typeface="Courier New" panose="02070309020205020404" pitchFamily="49" charset="0"/>
              </a:rPr>
              <a:t>NaplesStyleClamPizza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 else if (</a:t>
            </a:r>
            <a:r>
              <a:rPr lang="en-US" sz="1600" dirty="0" err="1">
                <a:latin typeface="Courier New" panose="02070309020205020404" pitchFamily="49" charset="0"/>
                <a:cs typeface="Courier New" panose="02070309020205020404" pitchFamily="49" charset="0"/>
              </a:rPr>
              <a:t>item.equals</a:t>
            </a:r>
            <a:r>
              <a:rPr lang="en-US" sz="1600" dirty="0">
                <a:latin typeface="Courier New" panose="02070309020205020404" pitchFamily="49" charset="0"/>
                <a:cs typeface="Courier New" panose="02070309020205020404" pitchFamily="49" charset="0"/>
              </a:rPr>
              <a:t>("pepperoni")) {</a:t>
            </a:r>
          </a:p>
          <a:p>
            <a:r>
              <a:rPr lang="en-US" sz="1600" dirty="0">
                <a:latin typeface="Courier New" panose="02070309020205020404" pitchFamily="49" charset="0"/>
                <a:cs typeface="Courier New" panose="02070309020205020404" pitchFamily="49" charset="0"/>
              </a:rPr>
              <a:t>            return new </a:t>
            </a:r>
            <a:r>
              <a:rPr lang="en-US" sz="1600" dirty="0" err="1" smtClean="0">
                <a:latin typeface="Courier New" panose="02070309020205020404" pitchFamily="49" charset="0"/>
                <a:cs typeface="Courier New" panose="02070309020205020404" pitchFamily="49" charset="0"/>
              </a:rPr>
              <a:t>NaplesStylePepperoniPizza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 else return null;</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
        <p:nvSpPr>
          <p:cNvPr id="7" name="Rettangolo 6"/>
          <p:cNvSpPr/>
          <p:nvPr/>
        </p:nvSpPr>
        <p:spPr>
          <a:xfrm>
            <a:off x="6801329" y="1988840"/>
            <a:ext cx="2091152" cy="923330"/>
          </a:xfrm>
          <a:prstGeom prst="rect">
            <a:avLst/>
          </a:prstGeom>
        </p:spPr>
        <p:txBody>
          <a:bodyPr wrap="square">
            <a:spAutoFit/>
          </a:bodyPr>
          <a:lstStyle/>
          <a:p>
            <a:r>
              <a:rPr lang="en-US" dirty="0" smtClean="0"/>
              <a:t>For </a:t>
            </a:r>
            <a:r>
              <a:rPr lang="en-US" dirty="0"/>
              <a:t>each type of Pizza we create the </a:t>
            </a:r>
            <a:r>
              <a:rPr lang="en-US" dirty="0" smtClean="0"/>
              <a:t>Naples </a:t>
            </a:r>
            <a:r>
              <a:rPr lang="en-US" dirty="0"/>
              <a:t>style.</a:t>
            </a:r>
          </a:p>
        </p:txBody>
      </p:sp>
    </p:spTree>
    <p:extLst>
      <p:ext uri="{BB962C8B-B14F-4D97-AF65-F5344CB8AC3E}">
        <p14:creationId xmlns:p14="http://schemas.microsoft.com/office/powerpoint/2010/main" val="36021045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abstract Class </a:t>
            </a:r>
            <a:r>
              <a:rPr lang="en-US" dirty="0" err="1" smtClean="0"/>
              <a:t>PizzaStore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4846879"/>
            <a:ext cx="8229600" cy="927760"/>
          </a:xfrm>
        </p:spPr>
        <p:txBody>
          <a:bodyPr>
            <a:normAutofit fontScale="92500" lnSpcReduction="10000"/>
          </a:bodyPr>
          <a:lstStyle/>
          <a:p>
            <a:r>
              <a:rPr lang="en-US" dirty="0"/>
              <a:t>A </a:t>
            </a:r>
            <a:r>
              <a:rPr lang="en-US" dirty="0" smtClean="0"/>
              <a:t>factory </a:t>
            </a:r>
            <a:r>
              <a:rPr lang="en-US" dirty="0"/>
              <a:t>method handles object creation and encapsulates it in a </a:t>
            </a:r>
            <a:r>
              <a:rPr lang="en-US" dirty="0" smtClean="0"/>
              <a:t> subclass</a:t>
            </a:r>
            <a:r>
              <a:rPr lang="en-US" dirty="0"/>
              <a:t>. This decouples the client code in the superclass </a:t>
            </a:r>
            <a:r>
              <a:rPr lang="en-US" dirty="0" smtClean="0"/>
              <a:t>from </a:t>
            </a:r>
            <a:r>
              <a:rPr lang="en-US" dirty="0"/>
              <a:t>the </a:t>
            </a:r>
            <a:r>
              <a:rPr lang="en-US" dirty="0" smtClean="0"/>
              <a:t>object </a:t>
            </a:r>
            <a:r>
              <a:rPr lang="en-US" dirty="0"/>
              <a:t>creation code in the subclass.</a:t>
            </a:r>
          </a:p>
        </p:txBody>
      </p:sp>
      <p:sp>
        <p:nvSpPr>
          <p:cNvPr id="6" name="Rettangolo 5"/>
          <p:cNvSpPr/>
          <p:nvPr/>
        </p:nvSpPr>
        <p:spPr>
          <a:xfrm>
            <a:off x="467544" y="1305342"/>
            <a:ext cx="7920880" cy="3539430"/>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abstract class </a:t>
            </a:r>
            <a:r>
              <a:rPr lang="en-US" sz="1600" dirty="0" err="1">
                <a:latin typeface="Courier New" panose="02070309020205020404" pitchFamily="49" charset="0"/>
                <a:cs typeface="Courier New" panose="02070309020205020404" pitchFamily="49" charset="0"/>
              </a:rPr>
              <a:t>PizzaStore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Pizza </a:t>
            </a:r>
            <a:r>
              <a:rPr lang="en-US" sz="1600" dirty="0" err="1">
                <a:latin typeface="Courier New" panose="02070309020205020404" pitchFamily="49" charset="0"/>
                <a:cs typeface="Courier New" panose="02070309020205020404" pitchFamily="49" charset="0"/>
              </a:rPr>
              <a:t>orderPizza</a:t>
            </a:r>
            <a:r>
              <a:rPr lang="en-US" sz="1600" dirty="0">
                <a:latin typeface="Courier New" panose="02070309020205020404" pitchFamily="49" charset="0"/>
                <a:cs typeface="Courier New" panose="02070309020205020404" pitchFamily="49" charset="0"/>
              </a:rPr>
              <a:t>(String type) {</a:t>
            </a:r>
          </a:p>
          <a:p>
            <a:r>
              <a:rPr lang="en-US" sz="1600" dirty="0">
                <a:latin typeface="Courier New" panose="02070309020205020404" pitchFamily="49" charset="0"/>
                <a:cs typeface="Courier New" panose="02070309020205020404" pitchFamily="49" charset="0"/>
              </a:rPr>
              <a:t>        Pizza </a:t>
            </a:r>
            <a:r>
              <a:rPr lang="en-US" sz="1600" dirty="0" err="1">
                <a:latin typeface="Courier New" panose="02070309020205020404" pitchFamily="49" charset="0"/>
                <a:cs typeface="Courier New" panose="02070309020205020404" pitchFamily="49" charset="0"/>
              </a:rPr>
              <a:t>pizza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pizza = </a:t>
            </a:r>
            <a:r>
              <a:rPr lang="en-US" sz="1600" dirty="0" err="1">
                <a:latin typeface="Courier New" panose="02070309020205020404" pitchFamily="49" charset="0"/>
                <a:cs typeface="Courier New" panose="02070309020205020404" pitchFamily="49" charset="0"/>
              </a:rPr>
              <a:t>createPizza</a:t>
            </a:r>
            <a:r>
              <a:rPr lang="en-US" sz="1600" dirty="0">
                <a:latin typeface="Courier New" panose="02070309020205020404" pitchFamily="49" charset="0"/>
                <a:cs typeface="Courier New" panose="02070309020205020404" pitchFamily="49" charset="0"/>
              </a:rPr>
              <a:t>(type);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pizza.prepare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pizza.bake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pizza.cut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pizza.box</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return pizza;</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protected abstract Pizza </a:t>
            </a:r>
            <a:r>
              <a:rPr lang="en-US" sz="1600" dirty="0" err="1">
                <a:latin typeface="Courier New" panose="02070309020205020404" pitchFamily="49" charset="0"/>
                <a:cs typeface="Courier New" panose="02070309020205020404" pitchFamily="49" charset="0"/>
              </a:rPr>
              <a:t>createPizza</a:t>
            </a:r>
            <a:r>
              <a:rPr lang="en-US" sz="1600" dirty="0">
                <a:latin typeface="Courier New" panose="02070309020205020404" pitchFamily="49" charset="0"/>
                <a:cs typeface="Courier New" panose="02070309020205020404" pitchFamily="49" charset="0"/>
              </a:rPr>
              <a:t>(String type);</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 other methods here</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466532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Details </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7" name="Rettangolo 6"/>
          <p:cNvSpPr/>
          <p:nvPr/>
        </p:nvSpPr>
        <p:spPr>
          <a:xfrm>
            <a:off x="1475656" y="3356992"/>
            <a:ext cx="6112571"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abstract Product </a:t>
            </a:r>
            <a:r>
              <a:rPr lang="en-US" dirty="0" err="1">
                <a:latin typeface="Courier New" panose="02070309020205020404" pitchFamily="49" charset="0"/>
                <a:cs typeface="Courier New" panose="02070309020205020404" pitchFamily="49" charset="0"/>
              </a:rPr>
              <a:t>factoryMethod</a:t>
            </a:r>
            <a:r>
              <a:rPr lang="en-US" dirty="0">
                <a:latin typeface="Courier New" panose="02070309020205020404" pitchFamily="49" charset="0"/>
                <a:cs typeface="Courier New" panose="02070309020205020404" pitchFamily="49" charset="0"/>
              </a:rPr>
              <a:t>(String type)</a:t>
            </a:r>
          </a:p>
        </p:txBody>
      </p:sp>
      <p:sp>
        <p:nvSpPr>
          <p:cNvPr id="8" name="Rettangolo 7"/>
          <p:cNvSpPr/>
          <p:nvPr/>
        </p:nvSpPr>
        <p:spPr>
          <a:xfrm>
            <a:off x="467544" y="4221088"/>
            <a:ext cx="2736304" cy="1200329"/>
          </a:xfrm>
          <a:prstGeom prst="rect">
            <a:avLst/>
          </a:prstGeom>
        </p:spPr>
        <p:txBody>
          <a:bodyPr wrap="square">
            <a:spAutoFit/>
          </a:bodyPr>
          <a:lstStyle/>
          <a:p>
            <a:r>
              <a:rPr lang="en-US" dirty="0" smtClean="0"/>
              <a:t>A factory method is abstract so the subclasses are counted on to handle object creation.</a:t>
            </a:r>
            <a:endParaRPr lang="en-US" dirty="0"/>
          </a:p>
        </p:txBody>
      </p:sp>
      <p:sp>
        <p:nvSpPr>
          <p:cNvPr id="9" name="Rettangolo 8"/>
          <p:cNvSpPr/>
          <p:nvPr/>
        </p:nvSpPr>
        <p:spPr>
          <a:xfrm>
            <a:off x="2051720" y="1340768"/>
            <a:ext cx="2862064" cy="1200329"/>
          </a:xfrm>
          <a:prstGeom prst="rect">
            <a:avLst/>
          </a:prstGeom>
        </p:spPr>
        <p:txBody>
          <a:bodyPr wrap="square">
            <a:spAutoFit/>
          </a:bodyPr>
          <a:lstStyle/>
          <a:p>
            <a:r>
              <a:rPr lang="en-US" dirty="0"/>
              <a:t>A factory method returns </a:t>
            </a:r>
          </a:p>
          <a:p>
            <a:r>
              <a:rPr lang="en-US" dirty="0"/>
              <a:t>a Product that is typically </a:t>
            </a:r>
          </a:p>
          <a:p>
            <a:r>
              <a:rPr lang="en-US" dirty="0"/>
              <a:t>used within methods </a:t>
            </a:r>
          </a:p>
          <a:p>
            <a:r>
              <a:rPr lang="en-US" dirty="0"/>
              <a:t>defined in the superclass.</a:t>
            </a:r>
          </a:p>
        </p:txBody>
      </p:sp>
      <p:sp>
        <p:nvSpPr>
          <p:cNvPr id="10" name="Rettangolo 9"/>
          <p:cNvSpPr/>
          <p:nvPr/>
        </p:nvSpPr>
        <p:spPr>
          <a:xfrm>
            <a:off x="3783681" y="4221087"/>
            <a:ext cx="4572000" cy="923330"/>
          </a:xfrm>
          <a:prstGeom prst="rect">
            <a:avLst/>
          </a:prstGeom>
        </p:spPr>
        <p:txBody>
          <a:bodyPr>
            <a:spAutoFit/>
          </a:bodyPr>
          <a:lstStyle/>
          <a:p>
            <a:r>
              <a:rPr lang="en-US" dirty="0"/>
              <a:t>A factory method isolates the client </a:t>
            </a:r>
          </a:p>
          <a:p>
            <a:r>
              <a:rPr lang="en-US" dirty="0" smtClean="0"/>
              <a:t>from </a:t>
            </a:r>
            <a:r>
              <a:rPr lang="en-US" dirty="0"/>
              <a:t>knowing what kind </a:t>
            </a:r>
            <a:r>
              <a:rPr lang="en-US" dirty="0" smtClean="0"/>
              <a:t>of </a:t>
            </a:r>
            <a:r>
              <a:rPr lang="en-US" dirty="0"/>
              <a:t>concrete Product is actually created.</a:t>
            </a:r>
          </a:p>
        </p:txBody>
      </p:sp>
      <p:sp>
        <p:nvSpPr>
          <p:cNvPr id="11" name="Rettangolo 10"/>
          <p:cNvSpPr/>
          <p:nvPr/>
        </p:nvSpPr>
        <p:spPr>
          <a:xfrm>
            <a:off x="5724128" y="1383438"/>
            <a:ext cx="2286000" cy="1477328"/>
          </a:xfrm>
          <a:prstGeom prst="rect">
            <a:avLst/>
          </a:prstGeom>
        </p:spPr>
        <p:txBody>
          <a:bodyPr wrap="square">
            <a:spAutoFit/>
          </a:bodyPr>
          <a:lstStyle/>
          <a:p>
            <a:r>
              <a:rPr lang="en-US" dirty="0"/>
              <a:t>A factory method may </a:t>
            </a:r>
          </a:p>
          <a:p>
            <a:r>
              <a:rPr lang="en-US" dirty="0"/>
              <a:t>be parameterized (or </a:t>
            </a:r>
          </a:p>
          <a:p>
            <a:r>
              <a:rPr lang="en-US" dirty="0"/>
              <a:t>not) to select among </a:t>
            </a:r>
          </a:p>
          <a:p>
            <a:r>
              <a:rPr lang="en-US" dirty="0"/>
              <a:t>several variations of a </a:t>
            </a:r>
          </a:p>
          <a:p>
            <a:r>
              <a:rPr lang="en-US" dirty="0"/>
              <a:t>product.</a:t>
            </a:r>
          </a:p>
        </p:txBody>
      </p:sp>
      <p:cxnSp>
        <p:nvCxnSpPr>
          <p:cNvPr id="13" name="Connettore 2 12"/>
          <p:cNvCxnSpPr/>
          <p:nvPr/>
        </p:nvCxnSpPr>
        <p:spPr>
          <a:xfrm flipV="1">
            <a:off x="1187624" y="3726324"/>
            <a:ext cx="504056" cy="494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ttore 2 14"/>
          <p:cNvCxnSpPr/>
          <p:nvPr/>
        </p:nvCxnSpPr>
        <p:spPr>
          <a:xfrm>
            <a:off x="3131840" y="2541097"/>
            <a:ext cx="72008" cy="815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ttore 2 16"/>
          <p:cNvCxnSpPr/>
          <p:nvPr/>
        </p:nvCxnSpPr>
        <p:spPr>
          <a:xfrm flipV="1">
            <a:off x="4716016" y="3726324"/>
            <a:ext cx="0" cy="494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2 18"/>
          <p:cNvCxnSpPr/>
          <p:nvPr/>
        </p:nvCxnSpPr>
        <p:spPr>
          <a:xfrm flipH="1">
            <a:off x="6588224" y="2949044"/>
            <a:ext cx="144016" cy="407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3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Describing Design Patterns </a:t>
            </a:r>
            <a:r>
              <a:rPr lang="en-US" dirty="0" smtClean="0"/>
              <a:t>- </a:t>
            </a:r>
            <a:r>
              <a:rPr lang="en-US" dirty="0" err="1" smtClean="0"/>
              <a:t>GoF</a:t>
            </a:r>
            <a:r>
              <a:rPr lang="en-US" dirty="0" smtClean="0"/>
              <a:t/>
            </a:r>
            <a:br>
              <a:rPr lang="en-US" dirty="0" smtClean="0"/>
            </a:br>
            <a:r>
              <a:rPr lang="en-US" dirty="0" smtClean="0"/>
              <a:t>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5162128"/>
          </a:xfrm>
        </p:spPr>
        <p:txBody>
          <a:bodyPr>
            <a:normAutofit fontScale="92500" lnSpcReduction="20000"/>
          </a:bodyPr>
          <a:lstStyle/>
          <a:p>
            <a:r>
              <a:rPr lang="en-US" b="1" dirty="0"/>
              <a:t>Structure</a:t>
            </a:r>
          </a:p>
          <a:p>
            <a:pPr lvl="1"/>
            <a:r>
              <a:rPr lang="en-US" dirty="0"/>
              <a:t>A graphical representation of the classes in the </a:t>
            </a:r>
            <a:r>
              <a:rPr lang="en-US" dirty="0" smtClean="0"/>
              <a:t>pattern.</a:t>
            </a:r>
            <a:endParaRPr lang="en-US" dirty="0"/>
          </a:p>
          <a:p>
            <a:r>
              <a:rPr lang="en-US" b="1" dirty="0" smtClean="0"/>
              <a:t>Participants</a:t>
            </a:r>
            <a:endParaRPr lang="en-US" b="1" dirty="0"/>
          </a:p>
          <a:p>
            <a:pPr lvl="1"/>
            <a:r>
              <a:rPr lang="en-US" dirty="0"/>
              <a:t>The classes and/or objects participating in the design pattern and </a:t>
            </a:r>
            <a:r>
              <a:rPr lang="en-US" dirty="0" smtClean="0"/>
              <a:t>their responsibilities</a:t>
            </a:r>
            <a:r>
              <a:rPr lang="en-US" dirty="0"/>
              <a:t>.</a:t>
            </a:r>
          </a:p>
          <a:p>
            <a:r>
              <a:rPr lang="en-US" b="1" dirty="0"/>
              <a:t>Collaborations</a:t>
            </a:r>
          </a:p>
          <a:p>
            <a:pPr lvl="1"/>
            <a:r>
              <a:rPr lang="en-US" dirty="0"/>
              <a:t>How the participants collaborate to carry out their responsibilities.</a:t>
            </a:r>
          </a:p>
          <a:p>
            <a:r>
              <a:rPr lang="en-US" b="1" dirty="0" smtClean="0"/>
              <a:t>Consequences</a:t>
            </a:r>
          </a:p>
          <a:p>
            <a:pPr lvl="1"/>
            <a:r>
              <a:rPr lang="en-US" dirty="0"/>
              <a:t>How does the pattern support its objectives? What are the </a:t>
            </a:r>
            <a:r>
              <a:rPr lang="en-US" dirty="0" smtClean="0"/>
              <a:t>trade-offs and </a:t>
            </a:r>
            <a:r>
              <a:rPr lang="en-US" dirty="0"/>
              <a:t>results of using the pattern? What aspect of system structure does </a:t>
            </a:r>
            <a:r>
              <a:rPr lang="en-US" dirty="0" smtClean="0"/>
              <a:t>it let </a:t>
            </a:r>
            <a:r>
              <a:rPr lang="en-US" dirty="0"/>
              <a:t>you vary independently?</a:t>
            </a:r>
          </a:p>
          <a:p>
            <a:r>
              <a:rPr lang="en-US" b="1" dirty="0"/>
              <a:t>Implementation</a:t>
            </a:r>
          </a:p>
          <a:p>
            <a:pPr lvl="1"/>
            <a:r>
              <a:rPr lang="en-US" dirty="0"/>
              <a:t>What pitfalls, hints, or techniques should you be aware of </a:t>
            </a:r>
            <a:r>
              <a:rPr lang="en-US" dirty="0" smtClean="0"/>
              <a:t>when implementing </a:t>
            </a:r>
            <a:r>
              <a:rPr lang="en-US" dirty="0"/>
              <a:t>the pattern? Are there language-specific issues</a:t>
            </a:r>
            <a:r>
              <a:rPr lang="en-US" dirty="0" smtClean="0"/>
              <a:t>?</a:t>
            </a:r>
          </a:p>
        </p:txBody>
      </p:sp>
    </p:spTree>
    <p:extLst>
      <p:ext uri="{BB962C8B-B14F-4D97-AF65-F5344CB8AC3E}">
        <p14:creationId xmlns:p14="http://schemas.microsoft.com/office/powerpoint/2010/main" val="23978767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Ordering </a:t>
            </a:r>
            <a:r>
              <a:rPr lang="en-US" dirty="0"/>
              <a:t>pizzas with </a:t>
            </a:r>
            <a:r>
              <a:rPr lang="en-US" dirty="0" smtClean="0"/>
              <a:t>the </a:t>
            </a:r>
            <a:r>
              <a:rPr lang="en-US" dirty="0"/>
              <a:t>pizza factory method</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lnSpcReduction="10000"/>
          </a:bodyPr>
          <a:lstStyle/>
          <a:p>
            <a:r>
              <a:rPr lang="en-US" dirty="0" smtClean="0"/>
              <a:t>Create a</a:t>
            </a:r>
            <a:r>
              <a:rPr lang="pt-BR" dirty="0"/>
              <a:t>n instance </a:t>
            </a:r>
            <a:r>
              <a:rPr lang="pt-BR" dirty="0" smtClean="0"/>
              <a:t>of the desired </a:t>
            </a:r>
            <a:r>
              <a:rPr lang="pt-BR" dirty="0"/>
              <a:t>PizzaStore. </a:t>
            </a:r>
            <a:endParaRPr lang="pt-BR" dirty="0" smtClean="0"/>
          </a:p>
          <a:p>
            <a:pPr marL="0" indent="0">
              <a:buNone/>
            </a:pPr>
            <a:endParaRPr lang="pt-BR" dirty="0" smtClean="0"/>
          </a:p>
          <a:p>
            <a:r>
              <a:rPr lang="en-US" dirty="0" smtClean="0"/>
              <a:t>With a </a:t>
            </a:r>
            <a:r>
              <a:rPr lang="en-US" dirty="0" err="1" smtClean="0"/>
              <a:t>PizzaStore</a:t>
            </a:r>
            <a:r>
              <a:rPr lang="en-US" dirty="0" smtClean="0"/>
              <a:t> </a:t>
            </a:r>
            <a:r>
              <a:rPr lang="en-US" dirty="0"/>
              <a:t>in hand, </a:t>
            </a:r>
            <a:r>
              <a:rPr lang="en-US" dirty="0" smtClean="0"/>
              <a:t>you can call </a:t>
            </a:r>
            <a:r>
              <a:rPr lang="en-US" dirty="0"/>
              <a:t>the </a:t>
            </a:r>
            <a:r>
              <a:rPr lang="en-US" dirty="0" err="1"/>
              <a:t>orderPizza</a:t>
            </a:r>
            <a:r>
              <a:rPr lang="en-US" dirty="0"/>
              <a:t>() method and pass </a:t>
            </a:r>
            <a:r>
              <a:rPr lang="en-US" dirty="0" smtClean="0"/>
              <a:t>in </a:t>
            </a:r>
            <a:r>
              <a:rPr lang="en-US" dirty="0"/>
              <a:t>the type </a:t>
            </a:r>
            <a:r>
              <a:rPr lang="en-US" dirty="0" smtClean="0"/>
              <a:t>of </a:t>
            </a:r>
            <a:r>
              <a:rPr lang="en-US" dirty="0"/>
              <a:t>pizza </a:t>
            </a:r>
            <a:r>
              <a:rPr lang="en-US" dirty="0" smtClean="0"/>
              <a:t>you </a:t>
            </a:r>
            <a:r>
              <a:rPr lang="en-US" dirty="0"/>
              <a:t>want (cheese, veggie, and so on</a:t>
            </a:r>
            <a:r>
              <a:rPr lang="en-US" dirty="0" smtClean="0"/>
              <a:t>).</a:t>
            </a:r>
          </a:p>
          <a:p>
            <a:endParaRPr lang="en-US" dirty="0" smtClean="0"/>
          </a:p>
          <a:p>
            <a:r>
              <a:rPr lang="en-US" dirty="0" smtClean="0"/>
              <a:t>The </a:t>
            </a:r>
            <a:r>
              <a:rPr lang="en-US" dirty="0" err="1"/>
              <a:t>createPizza</a:t>
            </a:r>
            <a:r>
              <a:rPr lang="en-US" dirty="0"/>
              <a:t>() method is </a:t>
            </a:r>
            <a:r>
              <a:rPr lang="en-US" dirty="0" smtClean="0"/>
              <a:t>called. There is a specific method for each subclass of </a:t>
            </a:r>
            <a:r>
              <a:rPr lang="en-US" dirty="0" err="1" smtClean="0"/>
              <a:t>PizzaStore</a:t>
            </a:r>
            <a:r>
              <a:rPr lang="en-US" dirty="0" smtClean="0"/>
              <a:t>. The </a:t>
            </a:r>
            <a:r>
              <a:rPr lang="en-US" dirty="0"/>
              <a:t>Pizza is returned to the </a:t>
            </a:r>
            <a:r>
              <a:rPr lang="en-US" dirty="0" err="1"/>
              <a:t>orderPizza</a:t>
            </a:r>
            <a:r>
              <a:rPr lang="en-US" dirty="0"/>
              <a:t>() method</a:t>
            </a:r>
            <a:r>
              <a:rPr lang="en-US" dirty="0" smtClean="0"/>
              <a:t>.</a:t>
            </a:r>
          </a:p>
          <a:p>
            <a:endParaRPr lang="en-US" dirty="0" smtClean="0"/>
          </a:p>
          <a:p>
            <a:r>
              <a:rPr lang="en-US" dirty="0"/>
              <a:t>The </a:t>
            </a:r>
            <a:r>
              <a:rPr lang="en-US" dirty="0" err="1"/>
              <a:t>orderPizza</a:t>
            </a:r>
            <a:r>
              <a:rPr lang="en-US" dirty="0"/>
              <a:t>() method has no idea what kind </a:t>
            </a:r>
            <a:r>
              <a:rPr lang="en-US" dirty="0" smtClean="0"/>
              <a:t>of </a:t>
            </a:r>
            <a:r>
              <a:rPr lang="en-US" dirty="0"/>
              <a:t>pizza was created, but it knows it is </a:t>
            </a:r>
            <a:r>
              <a:rPr lang="en-US" dirty="0" smtClean="0"/>
              <a:t>a </a:t>
            </a:r>
            <a:r>
              <a:rPr lang="en-US" dirty="0"/>
              <a:t>pizza and it prepares, bakes, cuts, and boxes </a:t>
            </a:r>
            <a:r>
              <a:rPr lang="en-US" dirty="0" smtClean="0"/>
              <a:t>it. </a:t>
            </a:r>
          </a:p>
          <a:p>
            <a:endParaRPr lang="en-US" dirty="0"/>
          </a:p>
        </p:txBody>
      </p:sp>
      <p:sp>
        <p:nvSpPr>
          <p:cNvPr id="6" name="Rettangolo 5"/>
          <p:cNvSpPr/>
          <p:nvPr/>
        </p:nvSpPr>
        <p:spPr>
          <a:xfrm>
            <a:off x="827584" y="1700808"/>
            <a:ext cx="6726521" cy="338554"/>
          </a:xfrm>
          <a:prstGeom prst="rect">
            <a:avLst/>
          </a:prstGeom>
        </p:spPr>
        <p:txBody>
          <a:bodyPr wrap="none">
            <a:spAutoFit/>
          </a:bodyPr>
          <a:lstStyle/>
          <a:p>
            <a:r>
              <a:rPr lang="en-US" sz="1600" dirty="0" err="1">
                <a:latin typeface="Courier New" panose="02070309020205020404" pitchFamily="49" charset="0"/>
                <a:cs typeface="Courier New" panose="02070309020205020404" pitchFamily="49" charset="0"/>
              </a:rPr>
              <a:t>PizzaStore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naplesPizzaStore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new </a:t>
            </a:r>
            <a:r>
              <a:rPr lang="en-US" sz="1600" dirty="0" err="1" smtClean="0">
                <a:latin typeface="Courier New" panose="02070309020205020404" pitchFamily="49" charset="0"/>
                <a:cs typeface="Courier New" panose="02070309020205020404" pitchFamily="49" charset="0"/>
              </a:rPr>
              <a:t>NaplesPizzaStore</a:t>
            </a:r>
            <a:r>
              <a:rPr lang="en-US" sz="1600" dirty="0">
                <a:latin typeface="Courier New" panose="02070309020205020404" pitchFamily="49" charset="0"/>
                <a:cs typeface="Courier New" panose="02070309020205020404" pitchFamily="49" charset="0"/>
              </a:rPr>
              <a:t>();</a:t>
            </a:r>
          </a:p>
        </p:txBody>
      </p:sp>
      <p:sp>
        <p:nvSpPr>
          <p:cNvPr id="7" name="Rettangolo 6"/>
          <p:cNvSpPr/>
          <p:nvPr/>
        </p:nvSpPr>
        <p:spPr>
          <a:xfrm>
            <a:off x="849075" y="3025956"/>
            <a:ext cx="4875053" cy="338554"/>
          </a:xfrm>
          <a:prstGeom prst="rect">
            <a:avLst/>
          </a:prstGeom>
        </p:spPr>
        <p:txBody>
          <a:bodyPr wrap="none">
            <a:spAutoFit/>
          </a:bodyPr>
          <a:lstStyle/>
          <a:p>
            <a:r>
              <a:rPr lang="en-US" sz="1600" dirty="0" err="1" smtClean="0">
                <a:latin typeface="Courier New" panose="02070309020205020404" pitchFamily="49" charset="0"/>
                <a:cs typeface="Courier New" panose="02070309020205020404" pitchFamily="49" charset="0"/>
              </a:rPr>
              <a:t>naplesPizzaStore.orderPizza</a:t>
            </a:r>
            <a:r>
              <a:rPr lang="en-US" sz="1600" dirty="0">
                <a:latin typeface="Courier New" panose="02070309020205020404" pitchFamily="49" charset="0"/>
                <a:cs typeface="Courier New" panose="02070309020205020404" pitchFamily="49" charset="0"/>
              </a:rPr>
              <a:t>("cheese");</a:t>
            </a:r>
          </a:p>
        </p:txBody>
      </p:sp>
      <p:sp>
        <p:nvSpPr>
          <p:cNvPr id="8" name="Rettangolo 7"/>
          <p:cNvSpPr/>
          <p:nvPr/>
        </p:nvSpPr>
        <p:spPr>
          <a:xfrm>
            <a:off x="816276" y="4509120"/>
            <a:ext cx="4751622" cy="338554"/>
          </a:xfrm>
          <a:prstGeom prst="rect">
            <a:avLst/>
          </a:prstGeom>
        </p:spPr>
        <p:txBody>
          <a:bodyPr wrap="none">
            <a:spAutoFit/>
          </a:bodyPr>
          <a:lstStyle/>
          <a:p>
            <a:r>
              <a:rPr lang="en-US" sz="1600" dirty="0">
                <a:latin typeface="Courier New" panose="02070309020205020404" pitchFamily="49" charset="0"/>
                <a:cs typeface="Courier New" panose="02070309020205020404" pitchFamily="49" charset="0"/>
              </a:rPr>
              <a:t>Pizza </a:t>
            </a:r>
            <a:r>
              <a:rPr lang="en-US" sz="1600" dirty="0" err="1">
                <a:latin typeface="Courier New" panose="02070309020205020404" pitchFamily="49" charset="0"/>
                <a:cs typeface="Courier New" panose="02070309020205020404" pitchFamily="49" charset="0"/>
              </a:rPr>
              <a:t>pizza</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createPizza</a:t>
            </a:r>
            <a:r>
              <a:rPr lang="en-US" sz="1600" dirty="0">
                <a:latin typeface="Courier New" panose="02070309020205020404" pitchFamily="49" charset="0"/>
                <a:cs typeface="Courier New" panose="02070309020205020404" pitchFamily="49" charset="0"/>
              </a:rPr>
              <a:t>("cheese");</a:t>
            </a:r>
          </a:p>
        </p:txBody>
      </p:sp>
      <p:sp>
        <p:nvSpPr>
          <p:cNvPr id="9" name="Rettangolo 8"/>
          <p:cNvSpPr/>
          <p:nvPr/>
        </p:nvSpPr>
        <p:spPr>
          <a:xfrm>
            <a:off x="2483768" y="5736158"/>
            <a:ext cx="2664296" cy="1077218"/>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1600" dirty="0" err="1">
                <a:latin typeface="Courier New" panose="02070309020205020404" pitchFamily="49" charset="0"/>
                <a:cs typeface="Courier New" panose="02070309020205020404" pitchFamily="49" charset="0"/>
              </a:rPr>
              <a:t>pizza.prepare</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pizza.bake</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pizza.cut</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pizza.box</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075958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Pizza Abstract Class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196752"/>
            <a:ext cx="8208912" cy="5047536"/>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abstract class Pizza {</a:t>
            </a:r>
          </a:p>
          <a:p>
            <a:r>
              <a:rPr lang="en-US" sz="1400" dirty="0">
                <a:latin typeface="Courier New" panose="02070309020205020404" pitchFamily="49" charset="0"/>
                <a:cs typeface="Courier New" panose="02070309020205020404" pitchFamily="49" charset="0"/>
              </a:rPr>
              <a:t>    String name;</a:t>
            </a:r>
          </a:p>
          <a:p>
            <a:r>
              <a:rPr lang="en-US" sz="1400" dirty="0" smtClean="0">
                <a:latin typeface="Courier New" panose="02070309020205020404" pitchFamily="49" charset="0"/>
                <a:cs typeface="Courier New" panose="02070309020205020404" pitchFamily="49" charset="0"/>
              </a:rPr>
              <a:t>    String dough;</a:t>
            </a:r>
          </a:p>
          <a:p>
            <a:r>
              <a:rPr lang="en-US" sz="1400" dirty="0" smtClean="0">
                <a:latin typeface="Courier New" panose="02070309020205020404" pitchFamily="49" charset="0"/>
                <a:cs typeface="Courier New" panose="02070309020205020404" pitchFamily="49" charset="0"/>
              </a:rPr>
              <a:t>    String sauce;</a:t>
            </a:r>
          </a:p>
          <a:p>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ArrayList</a:t>
            </a:r>
            <a:r>
              <a:rPr lang="en-US" sz="1400" dirty="0">
                <a:latin typeface="Courier New" panose="02070309020205020404" pitchFamily="49" charset="0"/>
                <a:cs typeface="Courier New" panose="02070309020205020404" pitchFamily="49" charset="0"/>
              </a:rPr>
              <a:t>&lt;String&gt; toppings = new </a:t>
            </a:r>
            <a:r>
              <a:rPr lang="en-US" sz="1400" dirty="0" err="1">
                <a:latin typeface="Courier New" panose="02070309020205020404" pitchFamily="49" charset="0"/>
                <a:cs typeface="Courier New" panose="02070309020205020404" pitchFamily="49" charset="0"/>
              </a:rPr>
              <a:t>ArrayList</a:t>
            </a:r>
            <a:r>
              <a:rPr lang="en-US" sz="1400" dirty="0">
                <a:latin typeface="Courier New" panose="02070309020205020404" pitchFamily="49" charset="0"/>
                <a:cs typeface="Courier New" panose="02070309020205020404" pitchFamily="49" charset="0"/>
              </a:rPr>
              <a:t>&lt;String&gt;();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void prepare()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("Preparing " + name);</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("Adding toppings: ");</a:t>
            </a:r>
          </a:p>
          <a:p>
            <a:r>
              <a:rPr lang="en-US" sz="1400" dirty="0">
                <a:latin typeface="Courier New" panose="02070309020205020404" pitchFamily="49" charset="0"/>
                <a:cs typeface="Courier New" panose="02070309020205020404" pitchFamily="49" charset="0"/>
              </a:rPr>
              <a:t>        for (String topping : toppings)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   " + topping);</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void bake()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("Bake for 25 minutes at 350</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void cut() {</a:t>
            </a:r>
            <a:r>
              <a:rPr lang="en-US" sz="1400" dirty="0" err="1" smtClean="0">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("Cutting the pizza into diagonal </a:t>
            </a:r>
            <a:r>
              <a:rPr lang="en-US" sz="1400" dirty="0" smtClean="0">
                <a:latin typeface="Courier New" panose="02070309020205020404" pitchFamily="49" charset="0"/>
                <a:cs typeface="Courier New" panose="02070309020205020404" pitchFamily="49" charset="0"/>
              </a:rPr>
              <a:t>			slices");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void box()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("Place pizza in official </a:t>
            </a:r>
            <a:r>
              <a:rPr lang="en-US" sz="1400" dirty="0" err="1">
                <a:latin typeface="Courier New" panose="02070309020205020404" pitchFamily="49" charset="0"/>
                <a:cs typeface="Courier New" panose="02070309020205020404" pitchFamily="49" charset="0"/>
              </a:rPr>
              <a:t>PizzaStore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box</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getName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name;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796071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Defining Pizzas </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2286000" y="3105835"/>
            <a:ext cx="4572000" cy="646331"/>
          </a:xfrm>
          <a:prstGeom prst="rect">
            <a:avLst/>
          </a:prstGeom>
        </p:spPr>
        <p:txBody>
          <a:bodyPr>
            <a:spAutoFit/>
          </a:bodyPr>
          <a:lstStyle/>
          <a:p>
            <a:endParaRPr lang="en-US" dirty="0"/>
          </a:p>
          <a:p>
            <a:r>
              <a:rPr lang="en-US" dirty="0"/>
              <a:t> </a:t>
            </a:r>
          </a:p>
        </p:txBody>
      </p:sp>
      <p:sp>
        <p:nvSpPr>
          <p:cNvPr id="7" name="Rettangolo 6"/>
          <p:cNvSpPr/>
          <p:nvPr/>
        </p:nvSpPr>
        <p:spPr>
          <a:xfrm>
            <a:off x="467544" y="1268760"/>
            <a:ext cx="8208912" cy="2062103"/>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class </a:t>
            </a:r>
            <a:r>
              <a:rPr lang="en-US" sz="1600" dirty="0" err="1" smtClean="0">
                <a:latin typeface="Courier New" panose="02070309020205020404" pitchFamily="49" charset="0"/>
                <a:cs typeface="Courier New" panose="02070309020205020404" pitchFamily="49" charset="0"/>
              </a:rPr>
              <a:t>NaplesStyleCheesePizza</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extends Pizza {</a:t>
            </a:r>
          </a:p>
          <a:p>
            <a:r>
              <a:rPr lang="en-US" sz="1600" dirty="0">
                <a:latin typeface="Courier New" panose="02070309020205020404" pitchFamily="49" charset="0"/>
                <a:cs typeface="Courier New" panose="02070309020205020404" pitchFamily="49" charset="0"/>
              </a:rPr>
              <a:t>    public </a:t>
            </a:r>
            <a:r>
              <a:rPr lang="en-US" sz="1600" dirty="0" err="1" smtClean="0">
                <a:latin typeface="Courier New" panose="02070309020205020404" pitchFamily="49" charset="0"/>
                <a:cs typeface="Courier New" panose="02070309020205020404" pitchFamily="49" charset="0"/>
              </a:rPr>
              <a:t>NaplesStyleCheesePizza</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name = "</a:t>
            </a:r>
            <a:r>
              <a:rPr lang="en-US" sz="1600" dirty="0" smtClean="0">
                <a:latin typeface="Courier New" panose="02070309020205020404" pitchFamily="49" charset="0"/>
                <a:cs typeface="Courier New" panose="02070309020205020404" pitchFamily="49" charset="0"/>
              </a:rPr>
              <a:t>Naples </a:t>
            </a:r>
            <a:r>
              <a:rPr lang="en-US" sz="1600" dirty="0">
                <a:latin typeface="Courier New" panose="02070309020205020404" pitchFamily="49" charset="0"/>
                <a:cs typeface="Courier New" panose="02070309020205020404" pitchFamily="49" charset="0"/>
              </a:rPr>
              <a:t>Style Sauce and Cheese Pizza";</a:t>
            </a:r>
          </a:p>
          <a:p>
            <a:r>
              <a:rPr lang="en-US" sz="1600" dirty="0">
                <a:latin typeface="Courier New" panose="02070309020205020404" pitchFamily="49" charset="0"/>
                <a:cs typeface="Courier New" panose="02070309020205020404" pitchFamily="49" charset="0"/>
              </a:rPr>
              <a:t>        dough = "Thin Crust Dough";</a:t>
            </a:r>
          </a:p>
          <a:p>
            <a:r>
              <a:rPr lang="en-US" sz="1600" dirty="0">
                <a:latin typeface="Courier New" panose="02070309020205020404" pitchFamily="49" charset="0"/>
                <a:cs typeface="Courier New" panose="02070309020205020404" pitchFamily="49" charset="0"/>
              </a:rPr>
              <a:t>        sauce = "Marinara Sauce</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toppings.add</a:t>
            </a:r>
            <a:r>
              <a:rPr lang="en-US" sz="1600" dirty="0">
                <a:latin typeface="Courier New" panose="02070309020205020404" pitchFamily="49" charset="0"/>
                <a:cs typeface="Courier New" panose="02070309020205020404" pitchFamily="49" charset="0"/>
              </a:rPr>
              <a:t>("Grated </a:t>
            </a:r>
            <a:r>
              <a:rPr lang="en-US" sz="1600" dirty="0" err="1">
                <a:latin typeface="Courier New" panose="02070309020205020404" pitchFamily="49" charset="0"/>
                <a:cs typeface="Courier New" panose="02070309020205020404" pitchFamily="49" charset="0"/>
              </a:rPr>
              <a:t>Reggiano</a:t>
            </a:r>
            <a:r>
              <a:rPr lang="en-US" sz="1600" dirty="0">
                <a:latin typeface="Courier New" panose="02070309020205020404" pitchFamily="49" charset="0"/>
                <a:cs typeface="Courier New" panose="02070309020205020404" pitchFamily="49" charset="0"/>
              </a:rPr>
              <a:t> Cheese");</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
        <p:nvSpPr>
          <p:cNvPr id="8" name="Rettangolo 7"/>
          <p:cNvSpPr/>
          <p:nvPr/>
        </p:nvSpPr>
        <p:spPr>
          <a:xfrm>
            <a:off x="437390" y="3356992"/>
            <a:ext cx="8599106" cy="3046988"/>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class </a:t>
            </a:r>
            <a:r>
              <a:rPr lang="en-US" sz="1600" dirty="0" err="1" smtClean="0">
                <a:latin typeface="Courier New" panose="02070309020205020404" pitchFamily="49" charset="0"/>
                <a:cs typeface="Courier New" panose="02070309020205020404" pitchFamily="49" charset="0"/>
              </a:rPr>
              <a:t>MilanStyleCheesePizza</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extends Pizza {</a:t>
            </a:r>
          </a:p>
          <a:p>
            <a:r>
              <a:rPr lang="en-US" sz="1600" dirty="0">
                <a:latin typeface="Courier New" panose="02070309020205020404" pitchFamily="49" charset="0"/>
                <a:cs typeface="Courier New" panose="02070309020205020404" pitchFamily="49" charset="0"/>
              </a:rPr>
              <a:t>    public </a:t>
            </a:r>
            <a:r>
              <a:rPr lang="en-US" sz="1600" dirty="0" err="1" smtClean="0">
                <a:latin typeface="Courier New" panose="02070309020205020404" pitchFamily="49" charset="0"/>
                <a:cs typeface="Courier New" panose="02070309020205020404" pitchFamily="49" charset="0"/>
              </a:rPr>
              <a:t>MilanStyleCheesePizza</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name = </a:t>
            </a:r>
            <a:r>
              <a:rPr lang="en-US" sz="1600" dirty="0" smtClean="0">
                <a:latin typeface="Courier New" panose="02070309020205020404" pitchFamily="49" charset="0"/>
                <a:cs typeface="Courier New" panose="02070309020205020404" pitchFamily="49" charset="0"/>
              </a:rPr>
              <a:t>“Milan </a:t>
            </a:r>
            <a:r>
              <a:rPr lang="en-US" sz="1600" dirty="0">
                <a:latin typeface="Courier New" panose="02070309020205020404" pitchFamily="49" charset="0"/>
                <a:cs typeface="Courier New" panose="02070309020205020404" pitchFamily="49" charset="0"/>
              </a:rPr>
              <a:t>Style Deep Dish Cheese Pizza";</a:t>
            </a:r>
          </a:p>
          <a:p>
            <a:r>
              <a:rPr lang="en-US" sz="1600" dirty="0">
                <a:latin typeface="Courier New" panose="02070309020205020404" pitchFamily="49" charset="0"/>
                <a:cs typeface="Courier New" panose="02070309020205020404" pitchFamily="49" charset="0"/>
              </a:rPr>
              <a:t>        dough = "Extra Thick Crust Dough";</a:t>
            </a:r>
          </a:p>
          <a:p>
            <a:r>
              <a:rPr lang="en-US" sz="1600" dirty="0">
                <a:latin typeface="Courier New" panose="02070309020205020404" pitchFamily="49" charset="0"/>
                <a:cs typeface="Courier New" panose="02070309020205020404" pitchFamily="49" charset="0"/>
              </a:rPr>
              <a:t>        sauce = "Plum Tomato Sauce";</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toppings.add</a:t>
            </a:r>
            <a:r>
              <a:rPr lang="en-US" sz="1600" dirty="0">
                <a:latin typeface="Courier New" panose="02070309020205020404" pitchFamily="49" charset="0"/>
                <a:cs typeface="Courier New" panose="02070309020205020404" pitchFamily="49" charset="0"/>
              </a:rPr>
              <a:t>("Shredded Mozzarella Cheese");</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void cut()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("Cutting the pizza into square slices");</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785411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Testing it</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450519"/>
            <a:ext cx="8208912" cy="2554545"/>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PizzaTestDrive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PizzaStore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naStore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new </a:t>
            </a:r>
            <a:r>
              <a:rPr lang="en-US" sz="1600" dirty="0" err="1" smtClean="0">
                <a:latin typeface="Courier New" panose="02070309020205020404" pitchFamily="49" charset="0"/>
                <a:cs typeface="Courier New" panose="02070309020205020404" pitchFamily="49" charset="0"/>
              </a:rPr>
              <a:t>NaplesPizzaStore</a:t>
            </a:r>
            <a:r>
              <a:rPr lang="en-US" sz="1600" dirty="0">
                <a:latin typeface="Courier New" panose="02070309020205020404" pitchFamily="49" charset="0"/>
                <a:cs typeface="Courier New" panose="02070309020205020404" pitchFamily="49" charset="0"/>
              </a:rPr>
              <a:t>();</a:t>
            </a:r>
          </a:p>
          <a:p>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Pizza </a:t>
            </a:r>
            <a:r>
              <a:rPr lang="en-US" sz="1600" dirty="0" err="1">
                <a:latin typeface="Courier New" panose="02070309020205020404" pitchFamily="49" charset="0"/>
                <a:cs typeface="Courier New" panose="02070309020205020404" pitchFamily="49" charset="0"/>
              </a:rPr>
              <a:t>pizza</a:t>
            </a:r>
            <a:r>
              <a:rPr lang="en-US" sz="1600" dirty="0">
                <a:latin typeface="Courier New" panose="02070309020205020404" pitchFamily="49" charset="0"/>
                <a:cs typeface="Courier New" panose="02070309020205020404" pitchFamily="49" charset="0"/>
              </a:rPr>
              <a:t> = </a:t>
            </a:r>
            <a:r>
              <a:rPr lang="en-US" sz="1600" dirty="0" err="1" smtClean="0">
                <a:latin typeface="Courier New" panose="02070309020205020404" pitchFamily="49" charset="0"/>
                <a:cs typeface="Courier New" panose="02070309020205020404" pitchFamily="49" charset="0"/>
              </a:rPr>
              <a:t>naStore.orderPizza</a:t>
            </a:r>
            <a:r>
              <a:rPr lang="en-US" sz="1600" dirty="0">
                <a:latin typeface="Courier New" panose="02070309020205020404" pitchFamily="49" charset="0"/>
                <a:cs typeface="Courier New" panose="02070309020205020404" pitchFamily="49" charset="0"/>
              </a:rPr>
              <a:t>("cheese");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smtClean="0">
                <a:latin typeface="Courier New" panose="02070309020205020404" pitchFamily="49" charset="0"/>
                <a:cs typeface="Courier New" panose="02070309020205020404" pitchFamily="49" charset="0"/>
              </a:rPr>
              <a:t>(“You ordered </a:t>
            </a:r>
            <a:r>
              <a:rPr lang="en-US" sz="1600" dirty="0">
                <a:latin typeface="Courier New" panose="02070309020205020404" pitchFamily="49" charset="0"/>
                <a:cs typeface="Courier New" panose="02070309020205020404" pitchFamily="49" charset="0"/>
              </a:rPr>
              <a:t>a " + </a:t>
            </a:r>
            <a:r>
              <a:rPr lang="en-US" sz="1600" dirty="0" err="1">
                <a:latin typeface="Courier New" panose="02070309020205020404" pitchFamily="49" charset="0"/>
                <a:cs typeface="Courier New" panose="02070309020205020404" pitchFamily="49" charset="0"/>
              </a:rPr>
              <a:t>pizza.getName</a:t>
            </a: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n");</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98338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representation</a:t>
            </a:r>
            <a:endParaRPr lang="en-US" dirty="0"/>
          </a:p>
        </p:txBody>
      </p:sp>
      <p:sp>
        <p:nvSpPr>
          <p:cNvPr id="3" name="Segnaposto piè di pagina 2"/>
          <p:cNvSpPr>
            <a:spLocks noGrp="1"/>
          </p:cNvSpPr>
          <p:nvPr>
            <p:ph type="ftr" sz="quarter" idx="11"/>
          </p:nvPr>
        </p:nvSpPr>
        <p:spPr/>
        <p:txBody>
          <a:bodyPr/>
          <a:lstStyle/>
          <a:p>
            <a:pPr algn="l"/>
            <a:endParaRPr lang="it-IT" dirty="0"/>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7" y="2700113"/>
            <a:ext cx="6143625" cy="3048000"/>
          </a:xfrm>
          <a:prstGeom prst="rect">
            <a:avLst/>
          </a:prstGeom>
        </p:spPr>
      </p:pic>
      <p:sp>
        <p:nvSpPr>
          <p:cNvPr id="8" name="Rettangolo 7"/>
          <p:cNvSpPr/>
          <p:nvPr/>
        </p:nvSpPr>
        <p:spPr>
          <a:xfrm>
            <a:off x="3491880" y="1412776"/>
            <a:ext cx="4572000" cy="830997"/>
          </a:xfrm>
          <a:prstGeom prst="rect">
            <a:avLst/>
          </a:prstGeom>
        </p:spPr>
        <p:txBody>
          <a:bodyPr>
            <a:spAutoFit/>
          </a:bodyPr>
          <a:lstStyle/>
          <a:p>
            <a:r>
              <a:rPr lang="en-US" sz="1600" dirty="0"/>
              <a:t>This is our abstract creator class. It defines an abstract factory method that the subclasses implement to produce products.</a:t>
            </a:r>
          </a:p>
        </p:txBody>
      </p:sp>
      <p:cxnSp>
        <p:nvCxnSpPr>
          <p:cNvPr id="10" name="Connettore 2 9"/>
          <p:cNvCxnSpPr/>
          <p:nvPr/>
        </p:nvCxnSpPr>
        <p:spPr>
          <a:xfrm>
            <a:off x="4864319" y="2192090"/>
            <a:ext cx="288032" cy="516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6827193" y="2114272"/>
            <a:ext cx="2209303" cy="2554545"/>
          </a:xfrm>
          <a:prstGeom prst="rect">
            <a:avLst/>
          </a:prstGeom>
        </p:spPr>
        <p:txBody>
          <a:bodyPr wrap="square">
            <a:spAutoFit/>
          </a:bodyPr>
          <a:lstStyle/>
          <a:p>
            <a:r>
              <a:rPr lang="en-US" sz="1600" dirty="0"/>
              <a:t>Often the creator contains code </a:t>
            </a:r>
          </a:p>
          <a:p>
            <a:r>
              <a:rPr lang="en-US" sz="1600" dirty="0"/>
              <a:t>that depends on an abstract product, </a:t>
            </a:r>
          </a:p>
          <a:p>
            <a:r>
              <a:rPr lang="en-US" sz="1600" dirty="0"/>
              <a:t>which is produced by a subclass. The </a:t>
            </a:r>
          </a:p>
          <a:p>
            <a:r>
              <a:rPr lang="en-US" sz="1600" dirty="0"/>
              <a:t>creator never really knows which </a:t>
            </a:r>
          </a:p>
          <a:p>
            <a:r>
              <a:rPr lang="en-US" sz="1600" dirty="0"/>
              <a:t>concrete product was produced</a:t>
            </a:r>
          </a:p>
        </p:txBody>
      </p:sp>
      <p:sp>
        <p:nvSpPr>
          <p:cNvPr id="12" name="Rettangolo 11"/>
          <p:cNvSpPr/>
          <p:nvPr/>
        </p:nvSpPr>
        <p:spPr>
          <a:xfrm>
            <a:off x="6444208" y="5269413"/>
            <a:ext cx="2069976" cy="830997"/>
          </a:xfrm>
          <a:prstGeom prst="rect">
            <a:avLst/>
          </a:prstGeom>
        </p:spPr>
        <p:txBody>
          <a:bodyPr wrap="square">
            <a:spAutoFit/>
          </a:bodyPr>
          <a:lstStyle/>
          <a:p>
            <a:r>
              <a:rPr lang="en-US" sz="1600" dirty="0"/>
              <a:t>Classes that produce </a:t>
            </a:r>
          </a:p>
          <a:p>
            <a:r>
              <a:rPr lang="en-US" sz="1600" dirty="0"/>
              <a:t>products are called </a:t>
            </a:r>
          </a:p>
          <a:p>
            <a:r>
              <a:rPr lang="en-US" sz="1600" dirty="0"/>
              <a:t>concrete creators.</a:t>
            </a:r>
          </a:p>
        </p:txBody>
      </p:sp>
      <p:sp>
        <p:nvSpPr>
          <p:cNvPr id="13" name="Rettangolo 12"/>
          <p:cNvSpPr/>
          <p:nvPr/>
        </p:nvSpPr>
        <p:spPr>
          <a:xfrm>
            <a:off x="3339051" y="5269413"/>
            <a:ext cx="2438829" cy="830997"/>
          </a:xfrm>
          <a:prstGeom prst="rect">
            <a:avLst/>
          </a:prstGeom>
        </p:spPr>
        <p:txBody>
          <a:bodyPr wrap="square">
            <a:spAutoFit/>
          </a:bodyPr>
          <a:lstStyle/>
          <a:p>
            <a:r>
              <a:rPr lang="en-US" sz="1600" dirty="0"/>
              <a:t>The </a:t>
            </a:r>
            <a:r>
              <a:rPr lang="en-US" sz="1600" dirty="0" err="1"/>
              <a:t>createPizza</a:t>
            </a:r>
            <a:r>
              <a:rPr lang="en-US" sz="1600" dirty="0"/>
              <a:t>() method is our factory method.  It produces products.</a:t>
            </a:r>
          </a:p>
        </p:txBody>
      </p:sp>
      <p:sp>
        <p:nvSpPr>
          <p:cNvPr id="14" name="Rettangolo 13"/>
          <p:cNvSpPr/>
          <p:nvPr/>
        </p:nvSpPr>
        <p:spPr>
          <a:xfrm>
            <a:off x="683568" y="1776591"/>
            <a:ext cx="2481946" cy="830997"/>
          </a:xfrm>
          <a:prstGeom prst="rect">
            <a:avLst/>
          </a:prstGeom>
        </p:spPr>
        <p:txBody>
          <a:bodyPr wrap="square">
            <a:spAutoFit/>
          </a:bodyPr>
          <a:lstStyle/>
          <a:p>
            <a:r>
              <a:rPr lang="en-US" sz="1600" dirty="0"/>
              <a:t>Factories produce products, </a:t>
            </a:r>
          </a:p>
          <a:p>
            <a:r>
              <a:rPr lang="en-US" sz="1600" dirty="0"/>
              <a:t>and in the </a:t>
            </a:r>
            <a:r>
              <a:rPr lang="en-US" sz="1600" dirty="0" err="1"/>
              <a:t>PizzaStore</a:t>
            </a:r>
            <a:r>
              <a:rPr lang="en-US" sz="1600" dirty="0"/>
              <a:t>, our </a:t>
            </a:r>
          </a:p>
          <a:p>
            <a:r>
              <a:rPr lang="en-US" sz="1600" dirty="0"/>
              <a:t>product is a Pizza.</a:t>
            </a:r>
          </a:p>
        </p:txBody>
      </p:sp>
    </p:spTree>
    <p:extLst>
      <p:ext uri="{BB962C8B-B14F-4D97-AF65-F5344CB8AC3E}">
        <p14:creationId xmlns:p14="http://schemas.microsoft.com/office/powerpoint/2010/main" val="22601326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Factory Method Pattern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3933056"/>
            <a:ext cx="8229600" cy="2592288"/>
          </a:xfrm>
        </p:spPr>
        <p:txBody>
          <a:bodyPr>
            <a:normAutofit/>
          </a:bodyPr>
          <a:lstStyle/>
          <a:p>
            <a:r>
              <a:rPr lang="en-US" dirty="0"/>
              <a:t>The Factory Method Pattern </a:t>
            </a:r>
            <a:r>
              <a:rPr lang="en-US" dirty="0" smtClean="0"/>
              <a:t>defines </a:t>
            </a:r>
            <a:r>
              <a:rPr lang="en-US" dirty="0"/>
              <a:t>an </a:t>
            </a:r>
            <a:r>
              <a:rPr lang="en-US" dirty="0" smtClean="0"/>
              <a:t>interface </a:t>
            </a:r>
            <a:r>
              <a:rPr lang="en-US" dirty="0"/>
              <a:t>f</a:t>
            </a:r>
            <a:r>
              <a:rPr lang="en-US" dirty="0" smtClean="0"/>
              <a:t>or </a:t>
            </a:r>
            <a:r>
              <a:rPr lang="en-US" dirty="0"/>
              <a:t>creating an object, but lets subclasses decide which </a:t>
            </a:r>
            <a:r>
              <a:rPr lang="en-US" dirty="0" smtClean="0"/>
              <a:t>class </a:t>
            </a:r>
            <a:r>
              <a:rPr lang="en-US" dirty="0"/>
              <a:t>to instantiate.  </a:t>
            </a:r>
            <a:endParaRPr lang="en-US" dirty="0" smtClean="0"/>
          </a:p>
          <a:p>
            <a:pPr lvl="1"/>
            <a:r>
              <a:rPr lang="en-US" dirty="0" smtClean="0"/>
              <a:t>Factory Method lets </a:t>
            </a:r>
            <a:r>
              <a:rPr lang="en-US" dirty="0"/>
              <a:t>a class </a:t>
            </a:r>
            <a:r>
              <a:rPr lang="en-US" dirty="0" smtClean="0"/>
              <a:t>defer instantiation </a:t>
            </a:r>
            <a:r>
              <a:rPr lang="en-US" dirty="0"/>
              <a:t>to subclasses</a:t>
            </a:r>
            <a:r>
              <a:rPr lang="en-US" dirty="0" smtClean="0"/>
              <a:t>.</a:t>
            </a:r>
          </a:p>
          <a:p>
            <a:pPr lvl="1"/>
            <a:r>
              <a:rPr lang="en-US" dirty="0" smtClean="0"/>
              <a:t>You </a:t>
            </a:r>
            <a:r>
              <a:rPr lang="en-US" dirty="0"/>
              <a:t>say “decide” not because the pattern </a:t>
            </a:r>
            <a:r>
              <a:rPr lang="en-US" dirty="0" smtClean="0"/>
              <a:t>allows </a:t>
            </a:r>
            <a:r>
              <a:rPr lang="en-US" dirty="0"/>
              <a:t>subclasses themselves to decide at runtime, but because the creator class is written </a:t>
            </a:r>
            <a:r>
              <a:rPr lang="en-US" dirty="0" smtClean="0"/>
              <a:t>without </a:t>
            </a:r>
            <a:r>
              <a:rPr lang="en-US" dirty="0"/>
              <a:t>knowledge </a:t>
            </a:r>
            <a:r>
              <a:rPr lang="en-US" dirty="0" smtClean="0"/>
              <a:t>of </a:t>
            </a:r>
            <a:r>
              <a:rPr lang="en-US" dirty="0"/>
              <a:t>the actual products that will be created, which is decided purely by </a:t>
            </a:r>
            <a:r>
              <a:rPr lang="en-US" dirty="0" smtClean="0"/>
              <a:t>the </a:t>
            </a:r>
            <a:r>
              <a:rPr lang="en-US" dirty="0"/>
              <a:t>choice </a:t>
            </a:r>
            <a:r>
              <a:rPr lang="en-US" dirty="0" smtClean="0"/>
              <a:t>of </a:t>
            </a:r>
            <a:r>
              <a:rPr lang="en-US" dirty="0"/>
              <a:t>the subclass that is used.</a:t>
            </a:r>
          </a:p>
        </p:txBody>
      </p:sp>
      <p:pic>
        <p:nvPicPr>
          <p:cNvPr id="1026" name="Picture 2" descr="http://www.dofactory.com/images/diagrams/net/factory.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412776"/>
            <a:ext cx="5476497"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3560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Object </a:t>
            </a:r>
            <a:r>
              <a:rPr lang="en-US" dirty="0"/>
              <a:t>dependencies</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smtClean="0"/>
              <a:t>If you don’t use a </a:t>
            </a:r>
            <a:r>
              <a:rPr lang="en-US" dirty="0"/>
              <a:t>Factory, </a:t>
            </a:r>
            <a:r>
              <a:rPr lang="en-US" dirty="0" smtClean="0"/>
              <a:t/>
            </a:r>
            <a:br>
              <a:rPr lang="en-US" dirty="0" smtClean="0"/>
            </a:br>
            <a:r>
              <a:rPr lang="en-US" dirty="0" smtClean="0"/>
              <a:t>you instantiate </a:t>
            </a:r>
            <a:r>
              <a:rPr lang="en-US" dirty="0"/>
              <a:t>an object, </a:t>
            </a:r>
            <a:r>
              <a:rPr lang="en-US" dirty="0" smtClean="0"/>
              <a:t/>
            </a:r>
            <a:br>
              <a:rPr lang="en-US" dirty="0" smtClean="0"/>
            </a:br>
            <a:r>
              <a:rPr lang="en-US" dirty="0" smtClean="0"/>
              <a:t>dependent </a:t>
            </a:r>
            <a:r>
              <a:rPr lang="en-US" dirty="0"/>
              <a:t>on its </a:t>
            </a:r>
            <a:r>
              <a:rPr lang="en-US" dirty="0" smtClean="0"/>
              <a:t>concrete </a:t>
            </a:r>
            <a:r>
              <a:rPr lang="en-US" dirty="0"/>
              <a:t>class. </a:t>
            </a:r>
            <a:endParaRPr lang="en-US" dirty="0" smtClean="0"/>
          </a:p>
          <a:p>
            <a:r>
              <a:rPr lang="en-US" dirty="0" smtClean="0"/>
              <a:t>Any </a:t>
            </a:r>
            <a:r>
              <a:rPr lang="en-US" dirty="0"/>
              <a:t>changes to the concrete </a:t>
            </a:r>
            <a:r>
              <a:rPr lang="en-US" dirty="0" smtClean="0"/>
              <a:t/>
            </a:r>
            <a:br>
              <a:rPr lang="en-US" dirty="0" smtClean="0"/>
            </a:br>
            <a:r>
              <a:rPr lang="en-US" dirty="0" smtClean="0"/>
              <a:t>implementations </a:t>
            </a:r>
            <a:r>
              <a:rPr lang="en-US" dirty="0"/>
              <a:t>of </a:t>
            </a:r>
            <a:r>
              <a:rPr lang="en-US" dirty="0" smtClean="0"/>
              <a:t>characters</a:t>
            </a:r>
            <a:br>
              <a:rPr lang="en-US" dirty="0" smtClean="0"/>
            </a:br>
            <a:r>
              <a:rPr lang="en-US" dirty="0" smtClean="0"/>
              <a:t>pizzas </a:t>
            </a:r>
            <a:r>
              <a:rPr lang="en-US" dirty="0"/>
              <a:t>affects the </a:t>
            </a:r>
            <a:r>
              <a:rPr lang="en-US" dirty="0" err="1" smtClean="0"/>
              <a:t>CharacterStore</a:t>
            </a:r>
            <a:r>
              <a:rPr lang="en-US" dirty="0"/>
              <a:t>, </a:t>
            </a:r>
            <a:endParaRPr lang="en-US" dirty="0" smtClean="0"/>
          </a:p>
          <a:p>
            <a:pPr lvl="1"/>
            <a:r>
              <a:rPr lang="en-US" dirty="0" smtClean="0"/>
              <a:t>The </a:t>
            </a:r>
            <a:r>
              <a:rPr lang="en-US" dirty="0" err="1" smtClean="0"/>
              <a:t>CharacterStore</a:t>
            </a:r>
            <a:r>
              <a:rPr lang="en-US" dirty="0" smtClean="0"/>
              <a:t>  “</a:t>
            </a:r>
            <a:r>
              <a:rPr lang="en-US" dirty="0"/>
              <a:t>depends on” the </a:t>
            </a:r>
            <a:r>
              <a:rPr lang="en-US" dirty="0" smtClean="0"/>
              <a:t>character implementations</a:t>
            </a:r>
            <a:r>
              <a:rPr lang="en-US" dirty="0"/>
              <a:t>. </a:t>
            </a:r>
            <a:endParaRPr lang="en-US" dirty="0" smtClean="0"/>
          </a:p>
          <a:p>
            <a:r>
              <a:rPr lang="en-US" dirty="0"/>
              <a:t>If the implementation of </a:t>
            </a:r>
            <a:r>
              <a:rPr lang="en-US" dirty="0" smtClean="0"/>
              <a:t>the concrete </a:t>
            </a:r>
            <a:r>
              <a:rPr lang="en-US" dirty="0"/>
              <a:t>classes changes, then we may have to modify in </a:t>
            </a:r>
            <a:r>
              <a:rPr lang="en-US" dirty="0" err="1" smtClean="0"/>
              <a:t>CharacterStore</a:t>
            </a:r>
            <a:r>
              <a:rPr lang="en-US" dirty="0" smtClean="0"/>
              <a:t>.</a:t>
            </a:r>
          </a:p>
          <a:p>
            <a:r>
              <a:rPr lang="en-US" dirty="0"/>
              <a:t>Every new kind of </a:t>
            </a:r>
            <a:r>
              <a:rPr lang="en-US" dirty="0" smtClean="0"/>
              <a:t>character we </a:t>
            </a:r>
            <a:r>
              <a:rPr lang="en-US" dirty="0"/>
              <a:t>add creates another dependency for </a:t>
            </a:r>
            <a:r>
              <a:rPr lang="en-US" dirty="0" err="1" smtClean="0"/>
              <a:t>CharacterStore</a:t>
            </a:r>
            <a:r>
              <a:rPr lang="en-US" dirty="0" smtClean="0"/>
              <a:t>.</a:t>
            </a:r>
          </a:p>
        </p:txBody>
      </p:sp>
      <p:sp>
        <p:nvSpPr>
          <p:cNvPr id="6" name="Segnaposto contenuto 4"/>
          <p:cNvSpPr txBox="1">
            <a:spLocks/>
          </p:cNvSpPr>
          <p:nvPr/>
        </p:nvSpPr>
        <p:spPr>
          <a:xfrm>
            <a:off x="4860032" y="1340768"/>
            <a:ext cx="3456384" cy="2124210"/>
          </a:xfrm>
          <a:prstGeom prst="rect">
            <a:avLst/>
          </a:prstGeom>
        </p:spPr>
        <p:txBody>
          <a:bodyPr vert="horz">
            <a:normAutofit/>
          </a:bodyPr>
          <a:lstStyle>
            <a:lvl1pPr marL="274320" indent="-274320" algn="l" rtl="0" eaLnBrk="1" latinLnBrk="0" hangingPunct="1">
              <a:lnSpc>
                <a:spcPct val="100000"/>
              </a:lnSpc>
              <a:spcBef>
                <a:spcPts val="1200"/>
              </a:spcBef>
              <a:spcAft>
                <a:spcPts val="600"/>
              </a:spcAft>
              <a:buClr>
                <a:schemeClr val="accent1"/>
              </a:buClr>
              <a:buSzPct val="76000"/>
              <a:buFont typeface="Wingdings 3"/>
              <a:buChar char=""/>
              <a:defRPr kumimoji="0" sz="2000" kern="1200">
                <a:solidFill>
                  <a:schemeClr val="tx1"/>
                </a:solidFill>
                <a:latin typeface="Trebuchet MS" pitchFamily="34" charset="0"/>
                <a:ea typeface="+mn-ea"/>
                <a:cs typeface="+mn-cs"/>
              </a:defRPr>
            </a:lvl1pPr>
            <a:lvl2pPr marL="548640" indent="-274320" algn="l" rtl="0" eaLnBrk="1" latinLnBrk="0" hangingPunct="1">
              <a:lnSpc>
                <a:spcPct val="100000"/>
              </a:lnSpc>
              <a:spcBef>
                <a:spcPts val="600"/>
              </a:spcBef>
              <a:spcAft>
                <a:spcPts val="600"/>
              </a:spcAft>
              <a:buClr>
                <a:schemeClr val="accent2"/>
              </a:buClr>
              <a:buSzPct val="76000"/>
              <a:buFont typeface="Wingdings 3"/>
              <a:buChar char=""/>
              <a:defRPr kumimoji="0" sz="1800" kern="1200">
                <a:solidFill>
                  <a:schemeClr val="tx2"/>
                </a:solidFill>
                <a:latin typeface="Trebuchet MS" pitchFamily="34" charset="0"/>
                <a:ea typeface="+mn-ea"/>
                <a:cs typeface="+mn-cs"/>
              </a:defRPr>
            </a:lvl2pPr>
            <a:lvl3pPr marL="822960" indent="-228600" algn="l" rtl="0" eaLnBrk="1" latinLnBrk="0" hangingPunct="1">
              <a:lnSpc>
                <a:spcPct val="100000"/>
              </a:lnSpc>
              <a:spcBef>
                <a:spcPts val="600"/>
              </a:spcBef>
              <a:spcAft>
                <a:spcPts val="600"/>
              </a:spcAft>
              <a:buClr>
                <a:schemeClr val="bg1">
                  <a:shade val="50000"/>
                </a:schemeClr>
              </a:buClr>
              <a:buSzPct val="76000"/>
              <a:buFont typeface="Wingdings 3"/>
              <a:buChar char=""/>
              <a:defRPr kumimoji="0" sz="1600" kern="1200">
                <a:solidFill>
                  <a:schemeClr val="tx1"/>
                </a:solidFill>
                <a:latin typeface="Trebuchet MS" pitchFamily="34" charset="0"/>
                <a:ea typeface="+mn-ea"/>
                <a:cs typeface="+mn-cs"/>
              </a:defRPr>
            </a:lvl3pPr>
            <a:lvl4pPr marL="1097280" indent="-228600" algn="l" rtl="0" eaLnBrk="1" latinLnBrk="0" hangingPunct="1">
              <a:lnSpc>
                <a:spcPct val="100000"/>
              </a:lnSpc>
              <a:spcBef>
                <a:spcPts val="600"/>
              </a:spcBef>
              <a:spcAft>
                <a:spcPts val="600"/>
              </a:spcAft>
              <a:buClr>
                <a:schemeClr val="accent2">
                  <a:shade val="75000"/>
                </a:schemeClr>
              </a:buClr>
              <a:buSzPct val="70000"/>
              <a:buFont typeface="Wingdings"/>
              <a:buChar char=""/>
              <a:defRPr kumimoji="0" sz="1600" kern="1200">
                <a:solidFill>
                  <a:schemeClr val="tx1"/>
                </a:solidFill>
                <a:latin typeface="Trebuchet MS" pitchFamily="34" charset="0"/>
                <a:ea typeface="+mn-ea"/>
                <a:cs typeface="+mn-cs"/>
              </a:defRPr>
            </a:lvl4pPr>
            <a:lvl5pPr marL="1371600" indent="-228600" algn="l" rtl="0" eaLnBrk="1" latinLnBrk="0" hangingPunct="1">
              <a:lnSpc>
                <a:spcPct val="100000"/>
              </a:lnSpc>
              <a:spcBef>
                <a:spcPts val="600"/>
              </a:spcBef>
              <a:spcAft>
                <a:spcPts val="600"/>
              </a:spcAft>
              <a:buClr>
                <a:schemeClr val="accent2"/>
              </a:buClr>
              <a:buSzPct val="70000"/>
              <a:buFont typeface="Wingdings"/>
              <a:buChar char=""/>
              <a:defRPr kumimoji="0" sz="1600" kern="1200">
                <a:solidFill>
                  <a:schemeClr val="tx1"/>
                </a:solidFill>
                <a:latin typeface="Trebuchet MS"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1600" dirty="0" smtClean="0">
                <a:latin typeface="Courier New" panose="02070309020205020404" pitchFamily="49" charset="0"/>
                <a:cs typeface="Courier New" panose="02070309020205020404" pitchFamily="49" charset="0"/>
              </a:rPr>
              <a:t>Character </a:t>
            </a:r>
            <a:r>
              <a:rPr lang="en-US" sz="1600" dirty="0" err="1" smtClean="0">
                <a:latin typeface="Courier New" panose="02070309020205020404" pitchFamily="49" charset="0"/>
                <a:cs typeface="Courier New" panose="02070309020205020404" pitchFamily="49" charset="0"/>
              </a:rPr>
              <a:t>character</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if (crown)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character = new King()</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else if (horse){</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character = new Knight()</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768268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Dependency Inversion Principle</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smtClean="0"/>
              <a:t>Dependency </a:t>
            </a:r>
            <a:r>
              <a:rPr lang="en-US" dirty="0"/>
              <a:t>Inversion Principle.</a:t>
            </a:r>
            <a:br>
              <a:rPr lang="en-US" dirty="0"/>
            </a:br>
            <a:r>
              <a:rPr lang="en-US" dirty="0"/>
              <a:t>Depend upon abstractions.  Do </a:t>
            </a:r>
            <a:r>
              <a:rPr lang="en-US" dirty="0" smtClean="0"/>
              <a:t>not </a:t>
            </a:r>
            <a:r>
              <a:rPr lang="en-US" dirty="0"/>
              <a:t>depend upon concrete </a:t>
            </a:r>
            <a:r>
              <a:rPr lang="en-US" dirty="0" smtClean="0"/>
              <a:t>classes</a:t>
            </a:r>
          </a:p>
          <a:p>
            <a:pPr lvl="1"/>
            <a:r>
              <a:rPr lang="en-US" dirty="0" smtClean="0"/>
              <a:t>It </a:t>
            </a:r>
            <a:r>
              <a:rPr lang="en-US" dirty="0"/>
              <a:t>suggests that our </a:t>
            </a:r>
            <a:r>
              <a:rPr lang="en-US" dirty="0" smtClean="0"/>
              <a:t>high-level </a:t>
            </a:r>
            <a:r>
              <a:rPr lang="en-US" dirty="0"/>
              <a:t>components should not depend on our low-level </a:t>
            </a:r>
            <a:r>
              <a:rPr lang="en-US" dirty="0" smtClean="0"/>
              <a:t>components</a:t>
            </a:r>
            <a:r>
              <a:rPr lang="en-US" dirty="0"/>
              <a:t>; rather, they should both depend on abstractions.</a:t>
            </a:r>
          </a:p>
          <a:p>
            <a:r>
              <a:rPr lang="en-US" dirty="0" smtClean="0"/>
              <a:t>Now</a:t>
            </a:r>
            <a:r>
              <a:rPr lang="en-US" dirty="0"/>
              <a:t>, this principle tells us we should instead write our code </a:t>
            </a:r>
            <a:r>
              <a:rPr lang="en-US" dirty="0" smtClean="0"/>
              <a:t>so </a:t>
            </a:r>
            <a:r>
              <a:rPr lang="en-US" dirty="0"/>
              <a:t>that we are depending on abstractions, not </a:t>
            </a:r>
            <a:r>
              <a:rPr lang="en-US" dirty="0" smtClean="0"/>
              <a:t>concrete classes</a:t>
            </a:r>
            <a:r>
              <a:rPr lang="en-US" dirty="0"/>
              <a:t>. </a:t>
            </a:r>
            <a:endParaRPr lang="en-US" dirty="0" smtClean="0"/>
          </a:p>
          <a:p>
            <a:pPr lvl="1"/>
            <a:r>
              <a:rPr lang="en-US" dirty="0" smtClean="0"/>
              <a:t>That </a:t>
            </a:r>
            <a:r>
              <a:rPr lang="en-US" dirty="0"/>
              <a:t>goes </a:t>
            </a:r>
            <a:r>
              <a:rPr lang="en-US" dirty="0" smtClean="0"/>
              <a:t>for </a:t>
            </a:r>
            <a:r>
              <a:rPr lang="en-US" dirty="0"/>
              <a:t>both our high-level modules and our </a:t>
            </a:r>
            <a:r>
              <a:rPr lang="en-US" dirty="0" smtClean="0"/>
              <a:t>low-level </a:t>
            </a:r>
            <a:r>
              <a:rPr lang="en-US" dirty="0"/>
              <a:t>modules</a:t>
            </a:r>
            <a:r>
              <a:rPr lang="en-US" dirty="0" smtClean="0"/>
              <a:t>.	</a:t>
            </a:r>
            <a:endParaRPr lang="en-US" dirty="0"/>
          </a:p>
        </p:txBody>
      </p:sp>
    </p:spTree>
    <p:extLst>
      <p:ext uri="{BB962C8B-B14F-4D97-AF65-F5344CB8AC3E}">
        <p14:creationId xmlns:p14="http://schemas.microsoft.com/office/powerpoint/2010/main" val="35741134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Applying the Principle</a:t>
            </a:r>
          </a:p>
        </p:txBody>
      </p:sp>
      <p:sp>
        <p:nvSpPr>
          <p:cNvPr id="3" name="Segnaposto piè di pagina 2"/>
          <p:cNvSpPr>
            <a:spLocks noGrp="1"/>
          </p:cNvSpPr>
          <p:nvPr>
            <p:ph type="ftr" sz="quarter" idx="11"/>
          </p:nvPr>
        </p:nvSpPr>
        <p:spPr/>
        <p:txBody>
          <a:bodyPr/>
          <a:lstStyle/>
          <a:p>
            <a:pPr algn="l"/>
            <a:endParaRPr lang="it-IT" dirty="0"/>
          </a:p>
        </p:txBody>
      </p:sp>
      <p:grpSp>
        <p:nvGrpSpPr>
          <p:cNvPr id="18" name="Gruppo 17"/>
          <p:cNvGrpSpPr/>
          <p:nvPr/>
        </p:nvGrpSpPr>
        <p:grpSpPr>
          <a:xfrm>
            <a:off x="3085758" y="3123207"/>
            <a:ext cx="1094339" cy="792088"/>
            <a:chOff x="1232336" y="2060848"/>
            <a:chExt cx="1094339" cy="792088"/>
          </a:xfrm>
        </p:grpSpPr>
        <p:sp>
          <p:nvSpPr>
            <p:cNvPr id="6" name="Ovale 5"/>
            <p:cNvSpPr/>
            <p:nvPr/>
          </p:nvSpPr>
          <p:spPr>
            <a:xfrm>
              <a:off x="1288526" y="2060848"/>
              <a:ext cx="979218"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CasellaDiTesto 6"/>
            <p:cNvSpPr txBox="1"/>
            <p:nvPr/>
          </p:nvSpPr>
          <p:spPr>
            <a:xfrm>
              <a:off x="1232336" y="2232160"/>
              <a:ext cx="1094339" cy="369332"/>
            </a:xfrm>
            <a:prstGeom prst="rect">
              <a:avLst/>
            </a:prstGeom>
            <a:noFill/>
          </p:spPr>
          <p:txBody>
            <a:bodyPr wrap="none" rtlCol="0">
              <a:spAutoFit/>
            </a:bodyPr>
            <a:lstStyle/>
            <a:p>
              <a:pPr algn="ctr"/>
              <a:r>
                <a:rPr lang="en-US" dirty="0" smtClean="0"/>
                <a:t>Character</a:t>
              </a:r>
              <a:endParaRPr lang="en-US" dirty="0"/>
            </a:p>
          </p:txBody>
        </p:sp>
      </p:grpSp>
      <p:grpSp>
        <p:nvGrpSpPr>
          <p:cNvPr id="19" name="Gruppo 18"/>
          <p:cNvGrpSpPr/>
          <p:nvPr/>
        </p:nvGrpSpPr>
        <p:grpSpPr>
          <a:xfrm>
            <a:off x="749681" y="3429000"/>
            <a:ext cx="979218" cy="792088"/>
            <a:chOff x="1288526" y="2060848"/>
            <a:chExt cx="979218" cy="792088"/>
          </a:xfrm>
        </p:grpSpPr>
        <p:sp>
          <p:nvSpPr>
            <p:cNvPr id="20" name="Ovale 19"/>
            <p:cNvSpPr/>
            <p:nvPr/>
          </p:nvSpPr>
          <p:spPr>
            <a:xfrm>
              <a:off x="1288526" y="2060848"/>
              <a:ext cx="979218"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1" name="CasellaDiTesto 20"/>
            <p:cNvSpPr txBox="1"/>
            <p:nvPr/>
          </p:nvSpPr>
          <p:spPr>
            <a:xfrm>
              <a:off x="1485195" y="2232160"/>
              <a:ext cx="588624" cy="369332"/>
            </a:xfrm>
            <a:prstGeom prst="rect">
              <a:avLst/>
            </a:prstGeom>
            <a:noFill/>
          </p:spPr>
          <p:txBody>
            <a:bodyPr wrap="none" rtlCol="0">
              <a:spAutoFit/>
            </a:bodyPr>
            <a:lstStyle/>
            <a:p>
              <a:pPr algn="ctr"/>
              <a:r>
                <a:rPr lang="en-US" dirty="0" smtClean="0"/>
                <a:t>King</a:t>
              </a:r>
              <a:endParaRPr lang="en-US" dirty="0"/>
            </a:p>
          </p:txBody>
        </p:sp>
      </p:grpSp>
      <p:grpSp>
        <p:nvGrpSpPr>
          <p:cNvPr id="22" name="Gruppo 21"/>
          <p:cNvGrpSpPr/>
          <p:nvPr/>
        </p:nvGrpSpPr>
        <p:grpSpPr>
          <a:xfrm>
            <a:off x="1735408" y="4267198"/>
            <a:ext cx="979218" cy="792088"/>
            <a:chOff x="1288526" y="2060848"/>
            <a:chExt cx="979218" cy="792088"/>
          </a:xfrm>
        </p:grpSpPr>
        <p:sp>
          <p:nvSpPr>
            <p:cNvPr id="23" name="Ovale 22"/>
            <p:cNvSpPr/>
            <p:nvPr/>
          </p:nvSpPr>
          <p:spPr>
            <a:xfrm>
              <a:off x="1288526" y="2060848"/>
              <a:ext cx="979218"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4" name="CasellaDiTesto 23"/>
            <p:cNvSpPr txBox="1"/>
            <p:nvPr/>
          </p:nvSpPr>
          <p:spPr>
            <a:xfrm>
              <a:off x="1372182" y="2232160"/>
              <a:ext cx="814647" cy="369332"/>
            </a:xfrm>
            <a:prstGeom prst="rect">
              <a:avLst/>
            </a:prstGeom>
            <a:noFill/>
          </p:spPr>
          <p:txBody>
            <a:bodyPr wrap="none" rtlCol="0">
              <a:spAutoFit/>
            </a:bodyPr>
            <a:lstStyle/>
            <a:p>
              <a:pPr algn="ctr"/>
              <a:r>
                <a:rPr lang="en-US" dirty="0" smtClean="0"/>
                <a:t>Queen</a:t>
              </a:r>
              <a:endParaRPr lang="en-US" dirty="0"/>
            </a:p>
          </p:txBody>
        </p:sp>
      </p:grpSp>
      <p:grpSp>
        <p:nvGrpSpPr>
          <p:cNvPr id="25" name="Gruppo 24"/>
          <p:cNvGrpSpPr/>
          <p:nvPr/>
        </p:nvGrpSpPr>
        <p:grpSpPr>
          <a:xfrm>
            <a:off x="751053" y="5375907"/>
            <a:ext cx="979218" cy="792088"/>
            <a:chOff x="1288526" y="2060848"/>
            <a:chExt cx="979218" cy="792088"/>
          </a:xfrm>
        </p:grpSpPr>
        <p:sp>
          <p:nvSpPr>
            <p:cNvPr id="26" name="Ovale 25"/>
            <p:cNvSpPr/>
            <p:nvPr/>
          </p:nvSpPr>
          <p:spPr>
            <a:xfrm>
              <a:off x="1288526" y="2060848"/>
              <a:ext cx="979218"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7" name="CasellaDiTesto 26"/>
            <p:cNvSpPr txBox="1"/>
            <p:nvPr/>
          </p:nvSpPr>
          <p:spPr>
            <a:xfrm>
              <a:off x="1425883" y="2232160"/>
              <a:ext cx="707246" cy="369332"/>
            </a:xfrm>
            <a:prstGeom prst="rect">
              <a:avLst/>
            </a:prstGeom>
            <a:noFill/>
          </p:spPr>
          <p:txBody>
            <a:bodyPr wrap="none" rtlCol="0">
              <a:spAutoFit/>
            </a:bodyPr>
            <a:lstStyle/>
            <a:p>
              <a:pPr algn="ctr"/>
              <a:r>
                <a:rPr lang="en-US" dirty="0" smtClean="0"/>
                <a:t>Cleric</a:t>
              </a:r>
              <a:endParaRPr lang="en-US" dirty="0"/>
            </a:p>
          </p:txBody>
        </p:sp>
      </p:grpSp>
      <p:grpSp>
        <p:nvGrpSpPr>
          <p:cNvPr id="28" name="Gruppo 27"/>
          <p:cNvGrpSpPr/>
          <p:nvPr/>
        </p:nvGrpSpPr>
        <p:grpSpPr>
          <a:xfrm>
            <a:off x="496825" y="4437112"/>
            <a:ext cx="979218" cy="792088"/>
            <a:chOff x="1288526" y="2060848"/>
            <a:chExt cx="979218" cy="792088"/>
          </a:xfrm>
        </p:grpSpPr>
        <p:sp>
          <p:nvSpPr>
            <p:cNvPr id="29" name="Ovale 28"/>
            <p:cNvSpPr/>
            <p:nvPr/>
          </p:nvSpPr>
          <p:spPr>
            <a:xfrm>
              <a:off x="1288526" y="2060848"/>
              <a:ext cx="979218"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0" name="CasellaDiTesto 29"/>
            <p:cNvSpPr txBox="1"/>
            <p:nvPr/>
          </p:nvSpPr>
          <p:spPr>
            <a:xfrm>
              <a:off x="1394882" y="2232160"/>
              <a:ext cx="769250" cy="369332"/>
            </a:xfrm>
            <a:prstGeom prst="rect">
              <a:avLst/>
            </a:prstGeom>
            <a:noFill/>
          </p:spPr>
          <p:txBody>
            <a:bodyPr wrap="none" rtlCol="0">
              <a:spAutoFit/>
            </a:bodyPr>
            <a:lstStyle/>
            <a:p>
              <a:pPr algn="ctr"/>
              <a:r>
                <a:rPr lang="en-US" dirty="0" smtClean="0"/>
                <a:t>knight</a:t>
              </a:r>
              <a:endParaRPr lang="en-US" dirty="0"/>
            </a:p>
          </p:txBody>
        </p:sp>
      </p:grpSp>
      <p:grpSp>
        <p:nvGrpSpPr>
          <p:cNvPr id="31" name="Gruppo 30"/>
          <p:cNvGrpSpPr/>
          <p:nvPr/>
        </p:nvGrpSpPr>
        <p:grpSpPr>
          <a:xfrm>
            <a:off x="3285352" y="4936120"/>
            <a:ext cx="979218" cy="792088"/>
            <a:chOff x="1288526" y="2060848"/>
            <a:chExt cx="979218" cy="792088"/>
          </a:xfrm>
        </p:grpSpPr>
        <p:sp>
          <p:nvSpPr>
            <p:cNvPr id="32" name="Ovale 31"/>
            <p:cNvSpPr/>
            <p:nvPr/>
          </p:nvSpPr>
          <p:spPr>
            <a:xfrm>
              <a:off x="1288526" y="2060848"/>
              <a:ext cx="979218"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3" name="CasellaDiTesto 32"/>
            <p:cNvSpPr txBox="1"/>
            <p:nvPr/>
          </p:nvSpPr>
          <p:spPr>
            <a:xfrm>
              <a:off x="1359647" y="2232160"/>
              <a:ext cx="839718" cy="369332"/>
            </a:xfrm>
            <a:prstGeom prst="rect">
              <a:avLst/>
            </a:prstGeom>
            <a:noFill/>
          </p:spPr>
          <p:txBody>
            <a:bodyPr wrap="none" rtlCol="0">
              <a:spAutoFit/>
            </a:bodyPr>
            <a:lstStyle/>
            <a:p>
              <a:pPr algn="ctr"/>
              <a:r>
                <a:rPr lang="en-US" dirty="0" smtClean="0"/>
                <a:t>Wizard</a:t>
              </a:r>
              <a:endParaRPr lang="en-US" dirty="0"/>
            </a:p>
          </p:txBody>
        </p:sp>
      </p:grpSp>
      <p:grpSp>
        <p:nvGrpSpPr>
          <p:cNvPr id="34" name="Gruppo 33"/>
          <p:cNvGrpSpPr/>
          <p:nvPr/>
        </p:nvGrpSpPr>
        <p:grpSpPr>
          <a:xfrm>
            <a:off x="2126500" y="5441864"/>
            <a:ext cx="979218" cy="792088"/>
            <a:chOff x="1288526" y="2060848"/>
            <a:chExt cx="979218" cy="792088"/>
          </a:xfrm>
        </p:grpSpPr>
        <p:sp>
          <p:nvSpPr>
            <p:cNvPr id="35" name="Ovale 34"/>
            <p:cNvSpPr/>
            <p:nvPr/>
          </p:nvSpPr>
          <p:spPr>
            <a:xfrm>
              <a:off x="1288526" y="2060848"/>
              <a:ext cx="979218"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6" name="CasellaDiTesto 35"/>
            <p:cNvSpPr txBox="1"/>
            <p:nvPr/>
          </p:nvSpPr>
          <p:spPr>
            <a:xfrm>
              <a:off x="1316236" y="2232160"/>
              <a:ext cx="926537" cy="369332"/>
            </a:xfrm>
            <a:prstGeom prst="rect">
              <a:avLst/>
            </a:prstGeom>
            <a:noFill/>
          </p:spPr>
          <p:txBody>
            <a:bodyPr wrap="none" rtlCol="0">
              <a:spAutoFit/>
            </a:bodyPr>
            <a:lstStyle/>
            <a:p>
              <a:pPr algn="ctr"/>
              <a:r>
                <a:rPr lang="en-US" dirty="0" smtClean="0"/>
                <a:t>Unicorn</a:t>
              </a:r>
              <a:endParaRPr lang="en-US" dirty="0"/>
            </a:p>
          </p:txBody>
        </p:sp>
      </p:grpSp>
      <p:sp>
        <p:nvSpPr>
          <p:cNvPr id="37" name="Segnaposto contenuto 4"/>
          <p:cNvSpPr txBox="1">
            <a:spLocks/>
          </p:cNvSpPr>
          <p:nvPr/>
        </p:nvSpPr>
        <p:spPr>
          <a:xfrm>
            <a:off x="496825" y="1143343"/>
            <a:ext cx="3456384" cy="2124210"/>
          </a:xfrm>
          <a:prstGeom prst="rect">
            <a:avLst/>
          </a:prstGeom>
        </p:spPr>
        <p:txBody>
          <a:bodyPr vert="horz">
            <a:normAutofit/>
          </a:bodyPr>
          <a:lstStyle>
            <a:lvl1pPr marL="274320" indent="-274320" algn="l" rtl="0" eaLnBrk="1" latinLnBrk="0" hangingPunct="1">
              <a:lnSpc>
                <a:spcPct val="100000"/>
              </a:lnSpc>
              <a:spcBef>
                <a:spcPts val="1200"/>
              </a:spcBef>
              <a:spcAft>
                <a:spcPts val="600"/>
              </a:spcAft>
              <a:buClr>
                <a:schemeClr val="accent1"/>
              </a:buClr>
              <a:buSzPct val="76000"/>
              <a:buFont typeface="Wingdings 3"/>
              <a:buChar char=""/>
              <a:defRPr kumimoji="0" sz="2000" kern="1200">
                <a:solidFill>
                  <a:schemeClr val="tx1"/>
                </a:solidFill>
                <a:latin typeface="Trebuchet MS" pitchFamily="34" charset="0"/>
                <a:ea typeface="+mn-ea"/>
                <a:cs typeface="+mn-cs"/>
              </a:defRPr>
            </a:lvl1pPr>
            <a:lvl2pPr marL="548640" indent="-274320" algn="l" rtl="0" eaLnBrk="1" latinLnBrk="0" hangingPunct="1">
              <a:lnSpc>
                <a:spcPct val="100000"/>
              </a:lnSpc>
              <a:spcBef>
                <a:spcPts val="600"/>
              </a:spcBef>
              <a:spcAft>
                <a:spcPts val="600"/>
              </a:spcAft>
              <a:buClr>
                <a:schemeClr val="accent2"/>
              </a:buClr>
              <a:buSzPct val="76000"/>
              <a:buFont typeface="Wingdings 3"/>
              <a:buChar char=""/>
              <a:defRPr kumimoji="0" sz="1800" kern="1200">
                <a:solidFill>
                  <a:schemeClr val="tx2"/>
                </a:solidFill>
                <a:latin typeface="Trebuchet MS" pitchFamily="34" charset="0"/>
                <a:ea typeface="+mn-ea"/>
                <a:cs typeface="+mn-cs"/>
              </a:defRPr>
            </a:lvl2pPr>
            <a:lvl3pPr marL="822960" indent="-228600" algn="l" rtl="0" eaLnBrk="1" latinLnBrk="0" hangingPunct="1">
              <a:lnSpc>
                <a:spcPct val="100000"/>
              </a:lnSpc>
              <a:spcBef>
                <a:spcPts val="600"/>
              </a:spcBef>
              <a:spcAft>
                <a:spcPts val="600"/>
              </a:spcAft>
              <a:buClr>
                <a:schemeClr val="bg1">
                  <a:shade val="50000"/>
                </a:schemeClr>
              </a:buClr>
              <a:buSzPct val="76000"/>
              <a:buFont typeface="Wingdings 3"/>
              <a:buChar char=""/>
              <a:defRPr kumimoji="0" sz="1600" kern="1200">
                <a:solidFill>
                  <a:schemeClr val="tx1"/>
                </a:solidFill>
                <a:latin typeface="Trebuchet MS" pitchFamily="34" charset="0"/>
                <a:ea typeface="+mn-ea"/>
                <a:cs typeface="+mn-cs"/>
              </a:defRPr>
            </a:lvl3pPr>
            <a:lvl4pPr marL="1097280" indent="-228600" algn="l" rtl="0" eaLnBrk="1" latinLnBrk="0" hangingPunct="1">
              <a:lnSpc>
                <a:spcPct val="100000"/>
              </a:lnSpc>
              <a:spcBef>
                <a:spcPts val="600"/>
              </a:spcBef>
              <a:spcAft>
                <a:spcPts val="600"/>
              </a:spcAft>
              <a:buClr>
                <a:schemeClr val="accent2">
                  <a:shade val="75000"/>
                </a:schemeClr>
              </a:buClr>
              <a:buSzPct val="70000"/>
              <a:buFont typeface="Wingdings"/>
              <a:buChar char=""/>
              <a:defRPr kumimoji="0" sz="1600" kern="1200">
                <a:solidFill>
                  <a:schemeClr val="tx1"/>
                </a:solidFill>
                <a:latin typeface="Trebuchet MS" pitchFamily="34" charset="0"/>
                <a:ea typeface="+mn-ea"/>
                <a:cs typeface="+mn-cs"/>
              </a:defRPr>
            </a:lvl4pPr>
            <a:lvl5pPr marL="1371600" indent="-228600" algn="l" rtl="0" eaLnBrk="1" latinLnBrk="0" hangingPunct="1">
              <a:lnSpc>
                <a:spcPct val="100000"/>
              </a:lnSpc>
              <a:spcBef>
                <a:spcPts val="600"/>
              </a:spcBef>
              <a:spcAft>
                <a:spcPts val="600"/>
              </a:spcAft>
              <a:buClr>
                <a:schemeClr val="accent2"/>
              </a:buClr>
              <a:buSzPct val="70000"/>
              <a:buFont typeface="Wingdings"/>
              <a:buChar char=""/>
              <a:defRPr kumimoji="0" sz="1600" kern="1200">
                <a:solidFill>
                  <a:schemeClr val="tx1"/>
                </a:solidFill>
                <a:latin typeface="Trebuchet MS"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1600" dirty="0" smtClean="0">
                <a:latin typeface="Courier New" panose="02070309020205020404" pitchFamily="49" charset="0"/>
                <a:cs typeface="Courier New" panose="02070309020205020404" pitchFamily="49" charset="0"/>
              </a:rPr>
              <a:t>Character </a:t>
            </a:r>
            <a:r>
              <a:rPr lang="en-US" sz="1600" dirty="0" err="1" smtClean="0">
                <a:latin typeface="Courier New" panose="02070309020205020404" pitchFamily="49" charset="0"/>
                <a:cs typeface="Courier New" panose="02070309020205020404" pitchFamily="49" charset="0"/>
              </a:rPr>
              <a:t>character</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if (crown)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character = new King()</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else if (horse){</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character = new Knight()</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p>
        </p:txBody>
      </p:sp>
      <p:cxnSp>
        <p:nvCxnSpPr>
          <p:cNvPr id="42" name="Connettore 7 41"/>
          <p:cNvCxnSpPr>
            <a:stCxn id="6" idx="2"/>
            <a:endCxn id="20" idx="6"/>
          </p:cNvCxnSpPr>
          <p:nvPr/>
        </p:nvCxnSpPr>
        <p:spPr>
          <a:xfrm rot="10800000" flipV="1">
            <a:off x="1728900" y="3519250"/>
            <a:ext cx="1413049" cy="305793"/>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Connettore 7 44"/>
          <p:cNvCxnSpPr>
            <a:stCxn id="6" idx="3"/>
            <a:endCxn id="29" idx="7"/>
          </p:cNvCxnSpPr>
          <p:nvPr/>
        </p:nvCxnSpPr>
        <p:spPr>
          <a:xfrm rot="5400000">
            <a:off x="1932089" y="3199848"/>
            <a:ext cx="753815" cy="1952711"/>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Connettore 7 46"/>
          <p:cNvCxnSpPr>
            <a:stCxn id="6" idx="4"/>
            <a:endCxn id="26" idx="7"/>
          </p:cNvCxnSpPr>
          <p:nvPr/>
        </p:nvCxnSpPr>
        <p:spPr>
          <a:xfrm rot="5400000">
            <a:off x="1820908" y="3681256"/>
            <a:ext cx="1576611" cy="2044689"/>
          </a:xfrm>
          <a:prstGeom prst="curvedConnector3">
            <a:avLst>
              <a:gd name="adj1" fmla="val 7596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Connettore 7 52"/>
          <p:cNvCxnSpPr>
            <a:stCxn id="6" idx="4"/>
            <a:endCxn id="35" idx="7"/>
          </p:cNvCxnSpPr>
          <p:nvPr/>
        </p:nvCxnSpPr>
        <p:spPr>
          <a:xfrm rot="5400000">
            <a:off x="2475652" y="4401958"/>
            <a:ext cx="1642568" cy="669242"/>
          </a:xfrm>
          <a:prstGeom prst="curvedConnector3">
            <a:avLst>
              <a:gd name="adj1" fmla="val 6911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Connettore 7 55"/>
          <p:cNvCxnSpPr>
            <a:stCxn id="6" idx="3"/>
            <a:endCxn id="23" idx="6"/>
          </p:cNvCxnSpPr>
          <p:nvPr/>
        </p:nvCxnSpPr>
        <p:spPr>
          <a:xfrm rot="5400000">
            <a:off x="2568016" y="3945907"/>
            <a:ext cx="863946" cy="570725"/>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Connettore 7 57"/>
          <p:cNvCxnSpPr>
            <a:stCxn id="6" idx="4"/>
            <a:endCxn id="32" idx="0"/>
          </p:cNvCxnSpPr>
          <p:nvPr/>
        </p:nvCxnSpPr>
        <p:spPr>
          <a:xfrm rot="16200000" flipH="1">
            <a:off x="3192847" y="4354005"/>
            <a:ext cx="1020825" cy="143404"/>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60" name="Gruppo 59"/>
          <p:cNvGrpSpPr/>
          <p:nvPr/>
        </p:nvGrpSpPr>
        <p:grpSpPr>
          <a:xfrm>
            <a:off x="6284374" y="1356639"/>
            <a:ext cx="979218" cy="792088"/>
            <a:chOff x="1288526" y="2060848"/>
            <a:chExt cx="979218" cy="792088"/>
          </a:xfrm>
        </p:grpSpPr>
        <p:sp>
          <p:nvSpPr>
            <p:cNvPr id="61" name="Ovale 60"/>
            <p:cNvSpPr/>
            <p:nvPr/>
          </p:nvSpPr>
          <p:spPr>
            <a:xfrm>
              <a:off x="1288526" y="2060848"/>
              <a:ext cx="979218"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2" name="CasellaDiTesto 61"/>
            <p:cNvSpPr txBox="1"/>
            <p:nvPr/>
          </p:nvSpPr>
          <p:spPr>
            <a:xfrm>
              <a:off x="1409052" y="2232160"/>
              <a:ext cx="740908" cy="369332"/>
            </a:xfrm>
            <a:prstGeom prst="rect">
              <a:avLst/>
            </a:prstGeom>
            <a:noFill/>
          </p:spPr>
          <p:txBody>
            <a:bodyPr wrap="none" rtlCol="0">
              <a:spAutoFit/>
            </a:bodyPr>
            <a:lstStyle/>
            <a:p>
              <a:pPr algn="ctr"/>
              <a:r>
                <a:rPr lang="en-US" dirty="0" smtClean="0"/>
                <a:t>Game</a:t>
              </a:r>
              <a:endParaRPr lang="en-US" dirty="0"/>
            </a:p>
          </p:txBody>
        </p:sp>
      </p:grpSp>
      <p:grpSp>
        <p:nvGrpSpPr>
          <p:cNvPr id="63" name="Gruppo 62"/>
          <p:cNvGrpSpPr/>
          <p:nvPr/>
        </p:nvGrpSpPr>
        <p:grpSpPr>
          <a:xfrm>
            <a:off x="6169253" y="2765150"/>
            <a:ext cx="1094339" cy="792088"/>
            <a:chOff x="1232336" y="2060848"/>
            <a:chExt cx="1094339" cy="792088"/>
          </a:xfrm>
        </p:grpSpPr>
        <p:sp>
          <p:nvSpPr>
            <p:cNvPr id="64" name="Ovale 63"/>
            <p:cNvSpPr/>
            <p:nvPr/>
          </p:nvSpPr>
          <p:spPr>
            <a:xfrm>
              <a:off x="1288526" y="2060848"/>
              <a:ext cx="979218"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5" name="CasellaDiTesto 64"/>
            <p:cNvSpPr txBox="1"/>
            <p:nvPr/>
          </p:nvSpPr>
          <p:spPr>
            <a:xfrm>
              <a:off x="1232336" y="2232160"/>
              <a:ext cx="1094339" cy="369332"/>
            </a:xfrm>
            <a:prstGeom prst="rect">
              <a:avLst/>
            </a:prstGeom>
            <a:noFill/>
          </p:spPr>
          <p:txBody>
            <a:bodyPr wrap="none" rtlCol="0">
              <a:spAutoFit/>
            </a:bodyPr>
            <a:lstStyle/>
            <a:p>
              <a:pPr algn="ctr"/>
              <a:r>
                <a:rPr lang="en-US" dirty="0" smtClean="0"/>
                <a:t>Character</a:t>
              </a:r>
              <a:endParaRPr lang="en-US" dirty="0"/>
            </a:p>
          </p:txBody>
        </p:sp>
      </p:grpSp>
      <p:grpSp>
        <p:nvGrpSpPr>
          <p:cNvPr id="66" name="Gruppo 65"/>
          <p:cNvGrpSpPr/>
          <p:nvPr/>
        </p:nvGrpSpPr>
        <p:grpSpPr>
          <a:xfrm>
            <a:off x="5098441" y="3581400"/>
            <a:ext cx="979218" cy="792088"/>
            <a:chOff x="1288526" y="2060848"/>
            <a:chExt cx="979218" cy="792088"/>
          </a:xfrm>
        </p:grpSpPr>
        <p:sp>
          <p:nvSpPr>
            <p:cNvPr id="67" name="Ovale 66"/>
            <p:cNvSpPr/>
            <p:nvPr/>
          </p:nvSpPr>
          <p:spPr>
            <a:xfrm>
              <a:off x="1288526" y="2060848"/>
              <a:ext cx="979218" cy="792088"/>
            </a:xfrm>
            <a:prstGeom prst="ellipse">
              <a:avLst/>
            </a:prstGeom>
            <a:ln>
              <a:headEnd type="triangle"/>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8" name="CasellaDiTesto 67"/>
            <p:cNvSpPr txBox="1"/>
            <p:nvPr/>
          </p:nvSpPr>
          <p:spPr>
            <a:xfrm>
              <a:off x="1485195" y="2232160"/>
              <a:ext cx="588624" cy="369332"/>
            </a:xfrm>
            <a:prstGeom prst="rect">
              <a:avLst/>
            </a:prstGeom>
            <a:noFill/>
            <a:ln>
              <a:solidFill>
                <a:schemeClr val="tx1"/>
              </a:solidFill>
              <a:headEnd type="triangle"/>
              <a:tailEnd type="none"/>
            </a:ln>
          </p:spPr>
          <p:txBody>
            <a:bodyPr wrap="none" rtlCol="0">
              <a:spAutoFit/>
            </a:bodyPr>
            <a:lstStyle/>
            <a:p>
              <a:pPr algn="ctr"/>
              <a:r>
                <a:rPr lang="en-US" dirty="0" smtClean="0"/>
                <a:t>King</a:t>
              </a:r>
              <a:endParaRPr lang="en-US" dirty="0"/>
            </a:p>
          </p:txBody>
        </p:sp>
      </p:grpSp>
      <p:grpSp>
        <p:nvGrpSpPr>
          <p:cNvPr id="69" name="Gruppo 68"/>
          <p:cNvGrpSpPr/>
          <p:nvPr/>
        </p:nvGrpSpPr>
        <p:grpSpPr>
          <a:xfrm>
            <a:off x="6084168" y="4419598"/>
            <a:ext cx="979218" cy="792088"/>
            <a:chOff x="1288526" y="2060848"/>
            <a:chExt cx="979218" cy="792088"/>
          </a:xfrm>
        </p:grpSpPr>
        <p:sp>
          <p:nvSpPr>
            <p:cNvPr id="70" name="Ovale 69"/>
            <p:cNvSpPr/>
            <p:nvPr/>
          </p:nvSpPr>
          <p:spPr>
            <a:xfrm>
              <a:off x="1288526" y="2060848"/>
              <a:ext cx="979218" cy="792088"/>
            </a:xfrm>
            <a:prstGeom prst="ellipse">
              <a:avLst/>
            </a:prstGeom>
            <a:ln>
              <a:headEnd type="triangle"/>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1" name="CasellaDiTesto 70"/>
            <p:cNvSpPr txBox="1"/>
            <p:nvPr/>
          </p:nvSpPr>
          <p:spPr>
            <a:xfrm>
              <a:off x="1372182" y="2232160"/>
              <a:ext cx="814647" cy="369332"/>
            </a:xfrm>
            <a:prstGeom prst="rect">
              <a:avLst/>
            </a:prstGeom>
            <a:noFill/>
            <a:ln>
              <a:solidFill>
                <a:schemeClr val="tx1"/>
              </a:solidFill>
              <a:headEnd type="triangle"/>
              <a:tailEnd type="none"/>
            </a:ln>
          </p:spPr>
          <p:txBody>
            <a:bodyPr wrap="none" rtlCol="0">
              <a:spAutoFit/>
            </a:bodyPr>
            <a:lstStyle/>
            <a:p>
              <a:pPr algn="ctr"/>
              <a:r>
                <a:rPr lang="en-US" dirty="0" smtClean="0"/>
                <a:t>Queen</a:t>
              </a:r>
              <a:endParaRPr lang="en-US" dirty="0"/>
            </a:p>
          </p:txBody>
        </p:sp>
      </p:grpSp>
      <p:grpSp>
        <p:nvGrpSpPr>
          <p:cNvPr id="72" name="Gruppo 71"/>
          <p:cNvGrpSpPr/>
          <p:nvPr/>
        </p:nvGrpSpPr>
        <p:grpSpPr>
          <a:xfrm>
            <a:off x="7705233" y="3023690"/>
            <a:ext cx="979218" cy="792088"/>
            <a:chOff x="1288526" y="2060848"/>
            <a:chExt cx="979218" cy="792088"/>
          </a:xfrm>
        </p:grpSpPr>
        <p:sp>
          <p:nvSpPr>
            <p:cNvPr id="73" name="Ovale 72"/>
            <p:cNvSpPr/>
            <p:nvPr/>
          </p:nvSpPr>
          <p:spPr>
            <a:xfrm>
              <a:off x="1288526" y="2060848"/>
              <a:ext cx="979218" cy="792088"/>
            </a:xfrm>
            <a:prstGeom prst="ellipse">
              <a:avLst/>
            </a:prstGeom>
            <a:ln>
              <a:headEnd type="triangle"/>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4" name="CasellaDiTesto 73"/>
            <p:cNvSpPr txBox="1"/>
            <p:nvPr/>
          </p:nvSpPr>
          <p:spPr>
            <a:xfrm>
              <a:off x="1425883" y="2232160"/>
              <a:ext cx="707246" cy="369332"/>
            </a:xfrm>
            <a:prstGeom prst="rect">
              <a:avLst/>
            </a:prstGeom>
            <a:noFill/>
            <a:ln>
              <a:solidFill>
                <a:schemeClr val="tx1"/>
              </a:solidFill>
              <a:headEnd type="triangle"/>
              <a:tailEnd type="none"/>
            </a:ln>
          </p:spPr>
          <p:txBody>
            <a:bodyPr wrap="none" rtlCol="0">
              <a:spAutoFit/>
            </a:bodyPr>
            <a:lstStyle/>
            <a:p>
              <a:pPr algn="ctr"/>
              <a:r>
                <a:rPr lang="en-US" dirty="0" smtClean="0"/>
                <a:t>Cleric</a:t>
              </a:r>
              <a:endParaRPr lang="en-US" dirty="0"/>
            </a:p>
          </p:txBody>
        </p:sp>
      </p:grpSp>
      <p:grpSp>
        <p:nvGrpSpPr>
          <p:cNvPr id="75" name="Gruppo 74"/>
          <p:cNvGrpSpPr/>
          <p:nvPr/>
        </p:nvGrpSpPr>
        <p:grpSpPr>
          <a:xfrm>
            <a:off x="4845585" y="4589512"/>
            <a:ext cx="979218" cy="792088"/>
            <a:chOff x="1288526" y="2060848"/>
            <a:chExt cx="979218" cy="792088"/>
          </a:xfrm>
        </p:grpSpPr>
        <p:sp>
          <p:nvSpPr>
            <p:cNvPr id="76" name="Ovale 75"/>
            <p:cNvSpPr/>
            <p:nvPr/>
          </p:nvSpPr>
          <p:spPr>
            <a:xfrm>
              <a:off x="1288526" y="2060848"/>
              <a:ext cx="979218" cy="792088"/>
            </a:xfrm>
            <a:prstGeom prst="ellipse">
              <a:avLst/>
            </a:prstGeom>
            <a:ln>
              <a:headEnd type="triangle"/>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7" name="CasellaDiTesto 76"/>
            <p:cNvSpPr txBox="1"/>
            <p:nvPr/>
          </p:nvSpPr>
          <p:spPr>
            <a:xfrm>
              <a:off x="1394882" y="2232160"/>
              <a:ext cx="769250" cy="369332"/>
            </a:xfrm>
            <a:prstGeom prst="rect">
              <a:avLst/>
            </a:prstGeom>
            <a:noFill/>
            <a:ln>
              <a:solidFill>
                <a:schemeClr val="tx1"/>
              </a:solidFill>
              <a:headEnd type="triangle"/>
              <a:tailEnd type="none"/>
            </a:ln>
          </p:spPr>
          <p:txBody>
            <a:bodyPr wrap="none" rtlCol="0">
              <a:spAutoFit/>
            </a:bodyPr>
            <a:lstStyle/>
            <a:p>
              <a:pPr algn="ctr"/>
              <a:r>
                <a:rPr lang="en-US" dirty="0" smtClean="0"/>
                <a:t>knight</a:t>
              </a:r>
              <a:endParaRPr lang="en-US" dirty="0"/>
            </a:p>
          </p:txBody>
        </p:sp>
      </p:grpSp>
      <p:grpSp>
        <p:nvGrpSpPr>
          <p:cNvPr id="78" name="Gruppo 77"/>
          <p:cNvGrpSpPr/>
          <p:nvPr/>
        </p:nvGrpSpPr>
        <p:grpSpPr>
          <a:xfrm>
            <a:off x="7634112" y="5088520"/>
            <a:ext cx="979218" cy="792088"/>
            <a:chOff x="1288526" y="2060848"/>
            <a:chExt cx="979218" cy="792088"/>
          </a:xfrm>
        </p:grpSpPr>
        <p:sp>
          <p:nvSpPr>
            <p:cNvPr id="79" name="Ovale 78"/>
            <p:cNvSpPr/>
            <p:nvPr/>
          </p:nvSpPr>
          <p:spPr>
            <a:xfrm>
              <a:off x="1288526" y="2060848"/>
              <a:ext cx="979218" cy="792088"/>
            </a:xfrm>
            <a:prstGeom prst="ellipse">
              <a:avLst/>
            </a:prstGeom>
            <a:ln>
              <a:headEnd type="triangle"/>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80" name="CasellaDiTesto 79"/>
            <p:cNvSpPr txBox="1"/>
            <p:nvPr/>
          </p:nvSpPr>
          <p:spPr>
            <a:xfrm>
              <a:off x="1359647" y="2232160"/>
              <a:ext cx="839718" cy="369332"/>
            </a:xfrm>
            <a:prstGeom prst="rect">
              <a:avLst/>
            </a:prstGeom>
            <a:noFill/>
            <a:ln>
              <a:solidFill>
                <a:schemeClr val="tx1"/>
              </a:solidFill>
              <a:headEnd type="triangle"/>
              <a:tailEnd type="none"/>
            </a:ln>
          </p:spPr>
          <p:txBody>
            <a:bodyPr wrap="none" rtlCol="0">
              <a:spAutoFit/>
            </a:bodyPr>
            <a:lstStyle/>
            <a:p>
              <a:pPr algn="ctr"/>
              <a:r>
                <a:rPr lang="en-US" dirty="0" smtClean="0"/>
                <a:t>Wizard</a:t>
              </a:r>
              <a:endParaRPr lang="en-US" dirty="0"/>
            </a:p>
          </p:txBody>
        </p:sp>
      </p:grpSp>
      <p:grpSp>
        <p:nvGrpSpPr>
          <p:cNvPr id="81" name="Gruppo 80"/>
          <p:cNvGrpSpPr/>
          <p:nvPr/>
        </p:nvGrpSpPr>
        <p:grpSpPr>
          <a:xfrm>
            <a:off x="6475260" y="5594264"/>
            <a:ext cx="979218" cy="792088"/>
            <a:chOff x="1288526" y="2060848"/>
            <a:chExt cx="979218" cy="792088"/>
          </a:xfrm>
        </p:grpSpPr>
        <p:sp>
          <p:nvSpPr>
            <p:cNvPr id="82" name="Ovale 81"/>
            <p:cNvSpPr/>
            <p:nvPr/>
          </p:nvSpPr>
          <p:spPr>
            <a:xfrm>
              <a:off x="1288526" y="2060848"/>
              <a:ext cx="979218" cy="792088"/>
            </a:xfrm>
            <a:prstGeom prst="ellipse">
              <a:avLst/>
            </a:prstGeom>
            <a:ln>
              <a:headEnd type="triangle"/>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83" name="CasellaDiTesto 82"/>
            <p:cNvSpPr txBox="1"/>
            <p:nvPr/>
          </p:nvSpPr>
          <p:spPr>
            <a:xfrm>
              <a:off x="1316236" y="2232160"/>
              <a:ext cx="926537" cy="369332"/>
            </a:xfrm>
            <a:prstGeom prst="rect">
              <a:avLst/>
            </a:prstGeom>
            <a:noFill/>
            <a:ln>
              <a:solidFill>
                <a:schemeClr val="tx1"/>
              </a:solidFill>
              <a:headEnd type="triangle"/>
              <a:tailEnd type="none"/>
            </a:ln>
          </p:spPr>
          <p:txBody>
            <a:bodyPr wrap="none" rtlCol="0">
              <a:spAutoFit/>
            </a:bodyPr>
            <a:lstStyle/>
            <a:p>
              <a:pPr algn="ctr"/>
              <a:r>
                <a:rPr lang="en-US" dirty="0" smtClean="0"/>
                <a:t>Unicorn</a:t>
              </a:r>
              <a:endParaRPr lang="en-US" dirty="0"/>
            </a:p>
          </p:txBody>
        </p:sp>
      </p:grpSp>
      <p:cxnSp>
        <p:nvCxnSpPr>
          <p:cNvPr id="84" name="Connettore 7 83"/>
          <p:cNvCxnSpPr>
            <a:stCxn id="64" idx="3"/>
            <a:endCxn id="67" idx="6"/>
          </p:cNvCxnSpPr>
          <p:nvPr/>
        </p:nvCxnSpPr>
        <p:spPr>
          <a:xfrm rot="5400000">
            <a:off x="5955151" y="3563748"/>
            <a:ext cx="536205" cy="291187"/>
          </a:xfrm>
          <a:prstGeom prst="curvedConnector2">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5" name="Connettore 7 84"/>
          <p:cNvCxnSpPr>
            <a:stCxn id="64" idx="3"/>
            <a:endCxn id="76" idx="7"/>
          </p:cNvCxnSpPr>
          <p:nvPr/>
        </p:nvCxnSpPr>
        <p:spPr>
          <a:xfrm rot="5400000">
            <a:off x="5392987" y="3729652"/>
            <a:ext cx="1264272" cy="687446"/>
          </a:xfrm>
          <a:prstGeom prst="curvedConnector3">
            <a:avLst>
              <a:gd name="adj1" fmla="val 73749"/>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6" name="Connettore 7 85"/>
          <p:cNvCxnSpPr>
            <a:stCxn id="65" idx="3"/>
            <a:endCxn id="73" idx="2"/>
          </p:cNvCxnSpPr>
          <p:nvPr/>
        </p:nvCxnSpPr>
        <p:spPr>
          <a:xfrm>
            <a:off x="7263592" y="3121128"/>
            <a:ext cx="441641" cy="298606"/>
          </a:xfrm>
          <a:prstGeom prst="curvedConnector3">
            <a:avLst>
              <a:gd name="adj1" fmla="val 50000"/>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7" name="Connettore 7 86"/>
          <p:cNvCxnSpPr>
            <a:stCxn id="64" idx="5"/>
            <a:endCxn id="82" idx="7"/>
          </p:cNvCxnSpPr>
          <p:nvPr/>
        </p:nvCxnSpPr>
        <p:spPr>
          <a:xfrm rot="16200000" flipH="1">
            <a:off x="6051654" y="4450842"/>
            <a:ext cx="2269024" cy="249817"/>
          </a:xfrm>
          <a:prstGeom prst="curvedConnector3">
            <a:avLst>
              <a:gd name="adj1" fmla="val 50000"/>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Connettore 7 87"/>
          <p:cNvCxnSpPr>
            <a:stCxn id="64" idx="4"/>
            <a:endCxn id="70" idx="0"/>
          </p:cNvCxnSpPr>
          <p:nvPr/>
        </p:nvCxnSpPr>
        <p:spPr>
          <a:xfrm rot="5400000">
            <a:off x="6213235" y="3917781"/>
            <a:ext cx="862360" cy="141275"/>
          </a:xfrm>
          <a:prstGeom prst="curvedConnector3">
            <a:avLst>
              <a:gd name="adj1" fmla="val 50000"/>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9" name="Connettore 7 88"/>
          <p:cNvCxnSpPr>
            <a:stCxn id="64" idx="5"/>
            <a:endCxn id="79" idx="0"/>
          </p:cNvCxnSpPr>
          <p:nvPr/>
        </p:nvCxnSpPr>
        <p:spPr>
          <a:xfrm rot="16200000" flipH="1">
            <a:off x="6768849" y="3733647"/>
            <a:ext cx="1647281" cy="1062463"/>
          </a:xfrm>
          <a:prstGeom prst="curvedConnector3">
            <a:avLst>
              <a:gd name="adj1" fmla="val 50000"/>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3" name="Connettore 7 102"/>
          <p:cNvCxnSpPr>
            <a:stCxn id="64" idx="0"/>
            <a:endCxn id="61" idx="4"/>
          </p:cNvCxnSpPr>
          <p:nvPr/>
        </p:nvCxnSpPr>
        <p:spPr>
          <a:xfrm rot="5400000" flipH="1" flipV="1">
            <a:off x="6436306" y="2427474"/>
            <a:ext cx="616423" cy="58931"/>
          </a:xfrm>
          <a:prstGeom prst="curvedConnector3">
            <a:avLst>
              <a:gd name="adj1" fmla="val 50000"/>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sp>
        <p:nvSpPr>
          <p:cNvPr id="107" name="Rettangolo 106"/>
          <p:cNvSpPr/>
          <p:nvPr/>
        </p:nvSpPr>
        <p:spPr>
          <a:xfrm>
            <a:off x="7222009" y="2272273"/>
            <a:ext cx="1434560" cy="646331"/>
          </a:xfrm>
          <a:prstGeom prst="rect">
            <a:avLst/>
          </a:prstGeom>
        </p:spPr>
        <p:txBody>
          <a:bodyPr wrap="none">
            <a:spAutoFit/>
          </a:bodyPr>
          <a:lstStyle/>
          <a:p>
            <a:r>
              <a:rPr lang="en-US" dirty="0" smtClean="0"/>
              <a:t>This is </a:t>
            </a:r>
            <a:r>
              <a:rPr lang="en-US" dirty="0"/>
              <a:t>an </a:t>
            </a:r>
            <a:r>
              <a:rPr lang="en-US" dirty="0" smtClean="0"/>
              <a:t/>
            </a:r>
            <a:br>
              <a:rPr lang="en-US" dirty="0" smtClean="0"/>
            </a:br>
            <a:r>
              <a:rPr lang="en-US" dirty="0" smtClean="0"/>
              <a:t>abstract class</a:t>
            </a:r>
            <a:endParaRPr lang="en-US" dirty="0"/>
          </a:p>
        </p:txBody>
      </p:sp>
      <p:cxnSp>
        <p:nvCxnSpPr>
          <p:cNvPr id="109" name="Connettore 2 108"/>
          <p:cNvCxnSpPr>
            <a:stCxn id="107" idx="1"/>
            <a:endCxn id="64" idx="7"/>
          </p:cNvCxnSpPr>
          <p:nvPr/>
        </p:nvCxnSpPr>
        <p:spPr>
          <a:xfrm flipH="1">
            <a:off x="7061258" y="2595439"/>
            <a:ext cx="160751" cy="28571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0" name="Rettangolo 109"/>
          <p:cNvSpPr/>
          <p:nvPr/>
        </p:nvSpPr>
        <p:spPr>
          <a:xfrm>
            <a:off x="3751222" y="1282791"/>
            <a:ext cx="2472031" cy="1569660"/>
          </a:xfrm>
          <a:prstGeom prst="rect">
            <a:avLst/>
          </a:prstGeom>
        </p:spPr>
        <p:txBody>
          <a:bodyPr wrap="square">
            <a:spAutoFit/>
          </a:bodyPr>
          <a:lstStyle/>
          <a:p>
            <a:r>
              <a:rPr lang="en-US" sz="1600" dirty="0"/>
              <a:t>The concrete </a:t>
            </a:r>
            <a:r>
              <a:rPr lang="en-US" sz="1600" dirty="0" smtClean="0"/>
              <a:t>characters classes </a:t>
            </a:r>
            <a:r>
              <a:rPr lang="en-US" sz="1600" dirty="0"/>
              <a:t>depend on </a:t>
            </a:r>
            <a:r>
              <a:rPr lang="en-US" sz="1600" dirty="0" smtClean="0"/>
              <a:t>the abstraction </a:t>
            </a:r>
            <a:r>
              <a:rPr lang="en-US" sz="1600" dirty="0"/>
              <a:t>too, because </a:t>
            </a:r>
            <a:r>
              <a:rPr lang="en-US" sz="1600" dirty="0" smtClean="0"/>
              <a:t>they </a:t>
            </a:r>
            <a:r>
              <a:rPr lang="en-US" sz="1600" dirty="0"/>
              <a:t>implement the </a:t>
            </a:r>
            <a:r>
              <a:rPr lang="en-US" sz="1600" dirty="0" smtClean="0"/>
              <a:t>interface in </a:t>
            </a:r>
            <a:r>
              <a:rPr lang="en-US" sz="1600" dirty="0"/>
              <a:t>the </a:t>
            </a:r>
            <a:r>
              <a:rPr lang="en-US" sz="1600" dirty="0" smtClean="0"/>
              <a:t>Character abstract </a:t>
            </a:r>
            <a:r>
              <a:rPr lang="en-US" sz="1600" dirty="0"/>
              <a:t>class.</a:t>
            </a:r>
          </a:p>
        </p:txBody>
      </p:sp>
      <p:cxnSp>
        <p:nvCxnSpPr>
          <p:cNvPr id="111" name="Connettore 2 110"/>
          <p:cNvCxnSpPr/>
          <p:nvPr/>
        </p:nvCxnSpPr>
        <p:spPr>
          <a:xfrm>
            <a:off x="5436096" y="2765150"/>
            <a:ext cx="447638" cy="614518"/>
          </a:xfrm>
          <a:prstGeom prst="straightConnector1">
            <a:avLst/>
          </a:prstGeom>
          <a:ln w="50800">
            <a:tailEnd type="arrow"/>
          </a:ln>
        </p:spPr>
        <p:style>
          <a:lnRef idx="3">
            <a:schemeClr val="accent5"/>
          </a:lnRef>
          <a:fillRef idx="0">
            <a:schemeClr val="accent5"/>
          </a:fillRef>
          <a:effectRef idx="2">
            <a:schemeClr val="accent5"/>
          </a:effectRef>
          <a:fontRef idx="minor">
            <a:schemeClr val="tx1"/>
          </a:fontRef>
        </p:style>
      </p:cxnSp>
      <p:cxnSp>
        <p:nvCxnSpPr>
          <p:cNvPr id="116" name="Connettore 2 115"/>
          <p:cNvCxnSpPr/>
          <p:nvPr/>
        </p:nvCxnSpPr>
        <p:spPr>
          <a:xfrm>
            <a:off x="5076056" y="2814482"/>
            <a:ext cx="447638" cy="614518"/>
          </a:xfrm>
          <a:prstGeom prst="straightConnector1">
            <a:avLst/>
          </a:prstGeom>
          <a:ln w="50800">
            <a:tailEnd type="arrow"/>
          </a:ln>
        </p:spPr>
        <p:style>
          <a:lnRef idx="3">
            <a:schemeClr val="accent5"/>
          </a:lnRef>
          <a:fillRef idx="0">
            <a:schemeClr val="accent5"/>
          </a:fillRef>
          <a:effectRef idx="2">
            <a:schemeClr val="accent5"/>
          </a:effectRef>
          <a:fontRef idx="minor">
            <a:schemeClr val="tx1"/>
          </a:fontRef>
        </p:style>
      </p:cxnSp>
      <p:cxnSp>
        <p:nvCxnSpPr>
          <p:cNvPr id="117" name="Connettore 2 116"/>
          <p:cNvCxnSpPr/>
          <p:nvPr/>
        </p:nvCxnSpPr>
        <p:spPr>
          <a:xfrm>
            <a:off x="4700426" y="2924944"/>
            <a:ext cx="447638" cy="614518"/>
          </a:xfrm>
          <a:prstGeom prst="straightConnector1">
            <a:avLst/>
          </a:prstGeom>
          <a:ln w="508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122018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a:t>
            </a:r>
            <a:r>
              <a:rPr lang="en-US" dirty="0"/>
              <a:t>“inversion” in Dependency </a:t>
            </a:r>
            <a:r>
              <a:rPr lang="en-US" dirty="0" smtClean="0"/>
              <a:t>Inversion </a:t>
            </a:r>
            <a:r>
              <a:rPr lang="en-US" dirty="0"/>
              <a:t>Principle</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496944" cy="5234136"/>
          </a:xfrm>
        </p:spPr>
        <p:txBody>
          <a:bodyPr>
            <a:normAutofit fontScale="92500" lnSpcReduction="20000"/>
          </a:bodyPr>
          <a:lstStyle/>
          <a:p>
            <a:r>
              <a:rPr lang="en-US" dirty="0" smtClean="0"/>
              <a:t>The </a:t>
            </a:r>
            <a:r>
              <a:rPr lang="en-US" dirty="0"/>
              <a:t>low-level components </a:t>
            </a:r>
            <a:r>
              <a:rPr lang="en-US" dirty="0" smtClean="0"/>
              <a:t>now </a:t>
            </a:r>
            <a:r>
              <a:rPr lang="en-US" dirty="0"/>
              <a:t>depend on a higher level abstraction. </a:t>
            </a:r>
            <a:endParaRPr lang="en-US" dirty="0" smtClean="0"/>
          </a:p>
          <a:p>
            <a:r>
              <a:rPr lang="en-US" dirty="0" smtClean="0"/>
              <a:t>Likewise</a:t>
            </a:r>
            <a:r>
              <a:rPr lang="en-US" dirty="0"/>
              <a:t>, the </a:t>
            </a:r>
            <a:r>
              <a:rPr lang="en-US" dirty="0" smtClean="0"/>
              <a:t>high-level </a:t>
            </a:r>
            <a:r>
              <a:rPr lang="en-US" dirty="0"/>
              <a:t>component is also tied to the same abstraction.  </a:t>
            </a:r>
            <a:endParaRPr lang="en-US" dirty="0" smtClean="0"/>
          </a:p>
          <a:p>
            <a:r>
              <a:rPr lang="en-US" dirty="0" smtClean="0"/>
              <a:t>How to avoid </a:t>
            </a:r>
            <a:r>
              <a:rPr lang="en-US" dirty="0"/>
              <a:t>OO designs that violate </a:t>
            </a:r>
            <a:r>
              <a:rPr lang="en-US" dirty="0" smtClean="0"/>
              <a:t>the </a:t>
            </a:r>
            <a:r>
              <a:rPr lang="en-US" dirty="0"/>
              <a:t>Dependency Inversion Principle</a:t>
            </a:r>
          </a:p>
          <a:p>
            <a:pPr lvl="1"/>
            <a:r>
              <a:rPr lang="en-US" dirty="0" smtClean="0"/>
              <a:t>No </a:t>
            </a:r>
            <a:r>
              <a:rPr lang="en-US" dirty="0"/>
              <a:t>variable should hold a reference to a concrete class. </a:t>
            </a:r>
            <a:endParaRPr lang="en-US" dirty="0" smtClean="0"/>
          </a:p>
          <a:p>
            <a:pPr lvl="2"/>
            <a:r>
              <a:rPr lang="en-US" dirty="0" smtClean="0"/>
              <a:t>If </a:t>
            </a:r>
            <a:r>
              <a:rPr lang="en-US" dirty="0"/>
              <a:t>you use new, you’ll be holding </a:t>
            </a:r>
            <a:r>
              <a:rPr lang="en-US" dirty="0" smtClean="0"/>
              <a:t>a reference </a:t>
            </a:r>
            <a:r>
              <a:rPr lang="en-US" dirty="0"/>
              <a:t>to a concrete class.  Use </a:t>
            </a:r>
            <a:r>
              <a:rPr lang="en-US" dirty="0" smtClean="0"/>
              <a:t>a </a:t>
            </a:r>
            <a:r>
              <a:rPr lang="en-US" dirty="0"/>
              <a:t>factory to get around that!</a:t>
            </a:r>
          </a:p>
          <a:p>
            <a:pPr lvl="1"/>
            <a:r>
              <a:rPr lang="en-US" dirty="0" smtClean="0"/>
              <a:t></a:t>
            </a:r>
            <a:r>
              <a:rPr lang="en-US" dirty="0"/>
              <a:t>No class should derive from a concrete class. </a:t>
            </a:r>
            <a:endParaRPr lang="en-US" dirty="0" smtClean="0"/>
          </a:p>
          <a:p>
            <a:pPr lvl="2"/>
            <a:r>
              <a:rPr lang="en-US" dirty="0"/>
              <a:t>If you derive from a concrete class, you’re </a:t>
            </a:r>
            <a:r>
              <a:rPr lang="en-US" dirty="0" smtClean="0"/>
              <a:t>depending </a:t>
            </a:r>
            <a:r>
              <a:rPr lang="en-US" dirty="0"/>
              <a:t>on a concrete class. Derive from an </a:t>
            </a:r>
            <a:r>
              <a:rPr lang="en-US" dirty="0" smtClean="0"/>
              <a:t>abstraction</a:t>
            </a:r>
            <a:r>
              <a:rPr lang="en-US" dirty="0"/>
              <a:t>, like an interface or an abstract class.</a:t>
            </a:r>
          </a:p>
          <a:p>
            <a:pPr lvl="1"/>
            <a:r>
              <a:rPr lang="en-US" dirty="0" smtClean="0"/>
              <a:t></a:t>
            </a:r>
            <a:r>
              <a:rPr lang="en-US" dirty="0"/>
              <a:t>No method should override an implemented method of any </a:t>
            </a:r>
            <a:r>
              <a:rPr lang="en-US" dirty="0" smtClean="0"/>
              <a:t>of </a:t>
            </a:r>
            <a:r>
              <a:rPr lang="en-US" dirty="0"/>
              <a:t>its base classes</a:t>
            </a:r>
            <a:r>
              <a:rPr lang="en-US" dirty="0" smtClean="0"/>
              <a:t>.</a:t>
            </a:r>
          </a:p>
          <a:p>
            <a:pPr lvl="2"/>
            <a:r>
              <a:rPr lang="en-US" dirty="0"/>
              <a:t>If </a:t>
            </a:r>
            <a:r>
              <a:rPr lang="en-US" dirty="0" smtClean="0"/>
              <a:t>yes, </a:t>
            </a:r>
            <a:r>
              <a:rPr lang="en-US" dirty="0"/>
              <a:t>then your base class wasn’t really an abstraction to start with. Those methods implemented in the base class are </a:t>
            </a:r>
            <a:r>
              <a:rPr lang="en-US" dirty="0" smtClean="0"/>
              <a:t>meant </a:t>
            </a:r>
            <a:r>
              <a:rPr lang="en-US" dirty="0"/>
              <a:t>to be shared by all your subclasses</a:t>
            </a:r>
            <a:r>
              <a:rPr lang="en-US" dirty="0" smtClean="0"/>
              <a:t>.</a:t>
            </a:r>
          </a:p>
          <a:p>
            <a:r>
              <a:rPr lang="en-US" dirty="0" smtClean="0"/>
              <a:t>This </a:t>
            </a:r>
            <a:r>
              <a:rPr lang="en-US" dirty="0"/>
              <a:t>is a guideline </a:t>
            </a:r>
            <a:r>
              <a:rPr lang="en-US" dirty="0" smtClean="0"/>
              <a:t>you </a:t>
            </a:r>
            <a:r>
              <a:rPr lang="en-US" dirty="0"/>
              <a:t>should strive </a:t>
            </a:r>
            <a:r>
              <a:rPr lang="en-US" dirty="0" smtClean="0"/>
              <a:t>for</a:t>
            </a:r>
            <a:r>
              <a:rPr lang="en-US" dirty="0"/>
              <a:t>, rather than a rule you </a:t>
            </a:r>
            <a:r>
              <a:rPr lang="en-US" dirty="0" smtClean="0"/>
              <a:t>should follow </a:t>
            </a:r>
            <a:r>
              <a:rPr lang="en-US" dirty="0"/>
              <a:t>all the time.  </a:t>
            </a:r>
          </a:p>
          <a:p>
            <a:pPr lvl="1"/>
            <a:r>
              <a:rPr lang="en-US" dirty="0"/>
              <a:t>Clearly, every single Java program ever written violates these guidelines</a:t>
            </a:r>
          </a:p>
        </p:txBody>
      </p:sp>
    </p:spTree>
    <p:extLst>
      <p:ext uri="{BB962C8B-B14F-4D97-AF65-F5344CB8AC3E}">
        <p14:creationId xmlns:p14="http://schemas.microsoft.com/office/powerpoint/2010/main" val="1325748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Describing Design </a:t>
            </a:r>
            <a:r>
              <a:rPr lang="en-US" dirty="0" smtClean="0"/>
              <a:t>Patterns-  </a:t>
            </a:r>
            <a:r>
              <a:rPr lang="en-US" dirty="0" err="1" smtClean="0"/>
              <a:t>GoF</a:t>
            </a:r>
            <a:r>
              <a:rPr lang="en-US" dirty="0"/>
              <a:t/>
            </a:r>
            <a:br>
              <a:rPr lang="en-US" dirty="0"/>
            </a:br>
            <a:r>
              <a:rPr lang="en-US" dirty="0"/>
              <a:t> </a:t>
            </a:r>
            <a:r>
              <a:rPr lang="en-US" dirty="0" smtClean="0"/>
              <a:t>(3)</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b="1" dirty="0"/>
              <a:t>Sample Code</a:t>
            </a:r>
          </a:p>
          <a:p>
            <a:pPr lvl="1"/>
            <a:r>
              <a:rPr lang="en-US" dirty="0"/>
              <a:t>Code fragments that illustrate how you might implement the pattern in C++ or Smalltalk.</a:t>
            </a:r>
          </a:p>
          <a:p>
            <a:r>
              <a:rPr lang="en-US" b="1" dirty="0" smtClean="0"/>
              <a:t>Known </a:t>
            </a:r>
            <a:r>
              <a:rPr lang="en-US" b="1" dirty="0"/>
              <a:t>Uses</a:t>
            </a:r>
          </a:p>
          <a:p>
            <a:pPr lvl="1"/>
            <a:r>
              <a:rPr lang="en-US" dirty="0"/>
              <a:t>Examples of the pattern found in real systems. </a:t>
            </a:r>
          </a:p>
          <a:p>
            <a:r>
              <a:rPr lang="en-US" b="1" dirty="0"/>
              <a:t>Related Patterns</a:t>
            </a:r>
          </a:p>
          <a:p>
            <a:pPr lvl="1"/>
            <a:r>
              <a:rPr lang="en-US" dirty="0"/>
              <a:t>What design patterns are closely related to this one? What are the important differences? With which other patterns should this one be used?</a:t>
            </a:r>
          </a:p>
        </p:txBody>
      </p:sp>
    </p:spTree>
    <p:extLst>
      <p:ext uri="{BB962C8B-B14F-4D97-AF65-F5344CB8AC3E}">
        <p14:creationId xmlns:p14="http://schemas.microsoft.com/office/powerpoint/2010/main" val="314259231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a:t>
            </a:r>
            <a:r>
              <a:rPr lang="en-US" dirty="0" err="1" smtClean="0"/>
              <a:t>PizzaStore</a:t>
            </a:r>
            <a:r>
              <a:rPr lang="en-US" dirty="0" smtClean="0"/>
              <a:t> Again</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395536" y="4725144"/>
            <a:ext cx="8229600" cy="1431816"/>
          </a:xfrm>
        </p:spPr>
        <p:txBody>
          <a:bodyPr>
            <a:normAutofit/>
          </a:bodyPr>
          <a:lstStyle/>
          <a:p>
            <a:r>
              <a:rPr lang="en-US" dirty="0"/>
              <a:t>We should </a:t>
            </a:r>
            <a:r>
              <a:rPr lang="en-US" dirty="0" smtClean="0"/>
              <a:t>ensuring </a:t>
            </a:r>
            <a:r>
              <a:rPr lang="en-US" dirty="0"/>
              <a:t>consistency in </a:t>
            </a:r>
            <a:r>
              <a:rPr lang="en-US" dirty="0" smtClean="0"/>
              <a:t>the ingredients</a:t>
            </a:r>
          </a:p>
          <a:p>
            <a:pPr lvl="1"/>
            <a:r>
              <a:rPr lang="en-US" dirty="0"/>
              <a:t>Each </a:t>
            </a:r>
            <a:r>
              <a:rPr lang="en-US" dirty="0" smtClean="0"/>
              <a:t>family (Store) consists </a:t>
            </a:r>
            <a:r>
              <a:rPr lang="en-US" dirty="0"/>
              <a:t>of a type of dough, </a:t>
            </a:r>
            <a:r>
              <a:rPr lang="en-US" dirty="0" smtClean="0"/>
              <a:t>sauce</a:t>
            </a:r>
            <a:r>
              <a:rPr lang="en-US" dirty="0"/>
              <a:t>, </a:t>
            </a:r>
            <a:r>
              <a:rPr lang="en-US" dirty="0" smtClean="0"/>
              <a:t>cheese</a:t>
            </a:r>
          </a:p>
          <a:p>
            <a:r>
              <a:rPr lang="en-US" dirty="0" smtClean="0"/>
              <a:t>We could </a:t>
            </a:r>
            <a:r>
              <a:rPr lang="en-US" dirty="0"/>
              <a:t>build a factory to create </a:t>
            </a:r>
            <a:r>
              <a:rPr lang="en-US" dirty="0" smtClean="0"/>
              <a:t>the ingredients</a:t>
            </a:r>
            <a:endParaRPr lang="en-US" dirty="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429282"/>
            <a:ext cx="1656184" cy="2035050"/>
          </a:xfrm>
          <a:prstGeom prst="rect">
            <a:avLst/>
          </a:prstGeom>
        </p:spPr>
      </p:pic>
      <p:pic>
        <p:nvPicPr>
          <p:cNvPr id="8" name="Immagin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459157"/>
            <a:ext cx="6143625" cy="3048000"/>
          </a:xfrm>
          <a:prstGeom prst="rect">
            <a:avLst/>
          </a:prstGeom>
        </p:spPr>
      </p:pic>
      <p:sp>
        <p:nvSpPr>
          <p:cNvPr id="9" name="Freccia a destra 8"/>
          <p:cNvSpPr/>
          <p:nvPr/>
        </p:nvSpPr>
        <p:spPr>
          <a:xfrm>
            <a:off x="2267744" y="1916832"/>
            <a:ext cx="93610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96233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a:t>
            </a:r>
            <a:r>
              <a:rPr lang="en-US" dirty="0"/>
              <a:t>ingredient factories</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3823305"/>
            <a:ext cx="8424936" cy="2333655"/>
          </a:xfrm>
        </p:spPr>
        <p:txBody>
          <a:bodyPr>
            <a:normAutofit fontScale="85000" lnSpcReduction="10000"/>
          </a:bodyPr>
          <a:lstStyle/>
          <a:p>
            <a:r>
              <a:rPr lang="en-US" dirty="0"/>
              <a:t>Build a </a:t>
            </a:r>
            <a:r>
              <a:rPr lang="en-US" dirty="0" smtClean="0"/>
              <a:t>Factory for </a:t>
            </a:r>
            <a:r>
              <a:rPr lang="en-US" dirty="0"/>
              <a:t>each region. </a:t>
            </a:r>
            <a:endParaRPr lang="en-US" dirty="0" smtClean="0"/>
          </a:p>
          <a:p>
            <a:pPr lvl="1"/>
            <a:r>
              <a:rPr lang="en-US" dirty="0" smtClean="0"/>
              <a:t>You’ll </a:t>
            </a:r>
            <a:r>
              <a:rPr lang="en-US" dirty="0"/>
              <a:t>create a subclass </a:t>
            </a:r>
            <a:r>
              <a:rPr lang="en-US" dirty="0" smtClean="0"/>
              <a:t>of </a:t>
            </a:r>
            <a:r>
              <a:rPr lang="en-US" dirty="0" err="1" smtClean="0"/>
              <a:t>PizzaIngredientFactory</a:t>
            </a:r>
            <a:r>
              <a:rPr lang="en-US" dirty="0" smtClean="0"/>
              <a:t> </a:t>
            </a:r>
            <a:r>
              <a:rPr lang="en-US" dirty="0"/>
              <a:t>that implements each create method.</a:t>
            </a:r>
          </a:p>
          <a:p>
            <a:r>
              <a:rPr lang="en-US" dirty="0"/>
              <a:t>Implement a set </a:t>
            </a:r>
            <a:r>
              <a:rPr lang="en-US" dirty="0" smtClean="0"/>
              <a:t>of </a:t>
            </a:r>
            <a:r>
              <a:rPr lang="en-US" dirty="0"/>
              <a:t>ingredient classes to be used with the </a:t>
            </a:r>
            <a:r>
              <a:rPr lang="en-US" dirty="0" smtClean="0"/>
              <a:t>Factory</a:t>
            </a:r>
            <a:r>
              <a:rPr lang="en-US" dirty="0"/>
              <a:t>, </a:t>
            </a:r>
            <a:r>
              <a:rPr lang="en-US" dirty="0" smtClean="0"/>
              <a:t>like </a:t>
            </a:r>
            <a:r>
              <a:rPr lang="en-US" dirty="0" err="1" smtClean="0"/>
              <a:t>ReggianoCheese</a:t>
            </a:r>
            <a:r>
              <a:rPr lang="en-US" dirty="0" smtClean="0"/>
              <a:t>. </a:t>
            </a:r>
            <a:r>
              <a:rPr lang="en-US" dirty="0"/>
              <a:t>These classes can be </a:t>
            </a:r>
            <a:r>
              <a:rPr lang="en-US" dirty="0" smtClean="0"/>
              <a:t>shared </a:t>
            </a:r>
            <a:r>
              <a:rPr lang="en-US" dirty="0"/>
              <a:t>among regions where appropriate.</a:t>
            </a:r>
          </a:p>
          <a:p>
            <a:r>
              <a:rPr lang="en-US" dirty="0"/>
              <a:t>Then we still need to hook all this up by working our new ingredient </a:t>
            </a:r>
            <a:r>
              <a:rPr lang="en-US" dirty="0" smtClean="0"/>
              <a:t>Factories </a:t>
            </a:r>
            <a:r>
              <a:rPr lang="en-US" dirty="0"/>
              <a:t>into </a:t>
            </a:r>
            <a:r>
              <a:rPr lang="en-US" dirty="0" smtClean="0"/>
              <a:t>the old </a:t>
            </a:r>
            <a:r>
              <a:rPr lang="en-US" dirty="0" err="1"/>
              <a:t>PizzaStore</a:t>
            </a:r>
            <a:r>
              <a:rPr lang="en-US" dirty="0"/>
              <a:t> code.</a:t>
            </a:r>
          </a:p>
        </p:txBody>
      </p:sp>
      <p:sp>
        <p:nvSpPr>
          <p:cNvPr id="6" name="Rettangolo 5"/>
          <p:cNvSpPr/>
          <p:nvPr/>
        </p:nvSpPr>
        <p:spPr>
          <a:xfrm>
            <a:off x="467544" y="1268760"/>
            <a:ext cx="5256584" cy="2554545"/>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interface </a:t>
            </a:r>
            <a:r>
              <a:rPr lang="en-US" sz="1600" dirty="0" err="1">
                <a:latin typeface="Courier New" panose="02070309020205020404" pitchFamily="49" charset="0"/>
                <a:cs typeface="Courier New" panose="02070309020205020404" pitchFamily="49" charset="0"/>
              </a:rPr>
              <a:t>PizzaIngredientFactory</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Dough </a:t>
            </a:r>
            <a:r>
              <a:rPr lang="en-US" sz="1600" dirty="0" err="1">
                <a:latin typeface="Courier New" panose="02070309020205020404" pitchFamily="49" charset="0"/>
                <a:cs typeface="Courier New" panose="02070309020205020404" pitchFamily="49" charset="0"/>
              </a:rPr>
              <a:t>createDough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public Sauce </a:t>
            </a:r>
            <a:r>
              <a:rPr lang="en-US" sz="1600" dirty="0" err="1">
                <a:latin typeface="Courier New" panose="02070309020205020404" pitchFamily="49" charset="0"/>
                <a:cs typeface="Courier New" panose="02070309020205020404" pitchFamily="49" charset="0"/>
              </a:rPr>
              <a:t>createSauce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public Cheese </a:t>
            </a:r>
            <a:r>
              <a:rPr lang="en-US" sz="1600" dirty="0" err="1">
                <a:latin typeface="Courier New" panose="02070309020205020404" pitchFamily="49" charset="0"/>
                <a:cs typeface="Courier New" panose="02070309020205020404" pitchFamily="49" charset="0"/>
              </a:rPr>
              <a:t>createCheese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public Veggies[] </a:t>
            </a:r>
            <a:r>
              <a:rPr lang="en-US" sz="1600" dirty="0" err="1">
                <a:latin typeface="Courier New" panose="02070309020205020404" pitchFamily="49" charset="0"/>
                <a:cs typeface="Courier New" panose="02070309020205020404" pitchFamily="49" charset="0"/>
              </a:rPr>
              <a:t>createVeggies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public Pepperoni </a:t>
            </a:r>
            <a:r>
              <a:rPr lang="en-US" sz="1600" dirty="0" err="1">
                <a:latin typeface="Courier New" panose="02070309020205020404" pitchFamily="49" charset="0"/>
                <a:cs typeface="Courier New" panose="02070309020205020404" pitchFamily="49" charset="0"/>
              </a:rPr>
              <a:t>createPepperoni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public Clams </a:t>
            </a:r>
            <a:r>
              <a:rPr lang="en-US" sz="1600" dirty="0" err="1">
                <a:latin typeface="Courier New" panose="02070309020205020404" pitchFamily="49" charset="0"/>
                <a:cs typeface="Courier New" panose="02070309020205020404" pitchFamily="49" charset="0"/>
              </a:rPr>
              <a:t>createClam</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
        <p:nvSpPr>
          <p:cNvPr id="7" name="Rettangolo 6"/>
          <p:cNvSpPr/>
          <p:nvPr/>
        </p:nvSpPr>
        <p:spPr>
          <a:xfrm>
            <a:off x="3563888" y="3396729"/>
            <a:ext cx="4572000" cy="369332"/>
          </a:xfrm>
          <a:prstGeom prst="rect">
            <a:avLst/>
          </a:prstGeom>
        </p:spPr>
        <p:txBody>
          <a:bodyPr>
            <a:spAutoFit/>
          </a:bodyPr>
          <a:lstStyle/>
          <a:p>
            <a:r>
              <a:rPr lang="en-US" dirty="0"/>
              <a:t>Lots of new classes here, </a:t>
            </a:r>
            <a:r>
              <a:rPr lang="en-US" dirty="0" smtClean="0"/>
              <a:t>one </a:t>
            </a:r>
            <a:r>
              <a:rPr lang="en-US" dirty="0"/>
              <a:t>per </a:t>
            </a:r>
            <a:r>
              <a:rPr lang="en-US" dirty="0" smtClean="0"/>
              <a:t>ingredient</a:t>
            </a:r>
            <a:endParaRPr lang="en-US" dirty="0"/>
          </a:p>
        </p:txBody>
      </p:sp>
      <p:cxnSp>
        <p:nvCxnSpPr>
          <p:cNvPr id="9" name="Connettore 2 8"/>
          <p:cNvCxnSpPr>
            <a:stCxn id="7" idx="1"/>
          </p:cNvCxnSpPr>
          <p:nvPr/>
        </p:nvCxnSpPr>
        <p:spPr>
          <a:xfrm flipH="1" flipV="1">
            <a:off x="1547664" y="3396729"/>
            <a:ext cx="201622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790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Building the </a:t>
            </a:r>
            <a:r>
              <a:rPr lang="en-US" dirty="0" smtClean="0"/>
              <a:t>Naples ingredient </a:t>
            </a:r>
            <a:r>
              <a:rPr lang="en-US" dirty="0"/>
              <a:t>factory</a:t>
            </a:r>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268760"/>
            <a:ext cx="8424936" cy="5047536"/>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smtClean="0">
                <a:latin typeface="Courier New" panose="02070309020205020404" pitchFamily="49" charset="0"/>
                <a:cs typeface="Courier New" panose="02070309020205020404" pitchFamily="49" charset="0"/>
              </a:rPr>
              <a:t>NaplesPizzaIngredientFactory</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implements </a:t>
            </a:r>
            <a:r>
              <a:rPr lang="en-US" sz="1400" dirty="0" err="1">
                <a:latin typeface="Courier New" panose="02070309020205020404" pitchFamily="49" charset="0"/>
                <a:cs typeface="Courier New" panose="02070309020205020404" pitchFamily="49" charset="0"/>
              </a:rPr>
              <a:t>PizzaIngredientFactory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Dough </a:t>
            </a:r>
            <a:r>
              <a:rPr lang="en-US" sz="1400" dirty="0" err="1">
                <a:latin typeface="Courier New" panose="02070309020205020404" pitchFamily="49" charset="0"/>
                <a:cs typeface="Courier New" panose="02070309020205020404" pitchFamily="49" charset="0"/>
              </a:rPr>
              <a:t>createDough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new </a:t>
            </a:r>
            <a:r>
              <a:rPr lang="en-US" sz="1400" dirty="0" err="1">
                <a:latin typeface="Courier New" panose="02070309020205020404" pitchFamily="49" charset="0"/>
                <a:cs typeface="Courier New" panose="02070309020205020404" pitchFamily="49" charset="0"/>
              </a:rPr>
              <a:t>ThinCrustDough</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public Sauce </a:t>
            </a:r>
            <a:r>
              <a:rPr lang="en-US" sz="1400" dirty="0" err="1">
                <a:latin typeface="Courier New" panose="02070309020205020404" pitchFamily="49" charset="0"/>
                <a:cs typeface="Courier New" panose="02070309020205020404" pitchFamily="49" charset="0"/>
              </a:rPr>
              <a:t>createSauce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new </a:t>
            </a:r>
            <a:r>
              <a:rPr lang="en-US" sz="1400" dirty="0" err="1">
                <a:latin typeface="Courier New" panose="02070309020205020404" pitchFamily="49" charset="0"/>
                <a:cs typeface="Courier New" panose="02070309020205020404" pitchFamily="49" charset="0"/>
              </a:rPr>
              <a:t>MarinaraSauce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public Cheese </a:t>
            </a:r>
            <a:r>
              <a:rPr lang="en-US" sz="1400" dirty="0" err="1">
                <a:latin typeface="Courier New" panose="02070309020205020404" pitchFamily="49" charset="0"/>
                <a:cs typeface="Courier New" panose="02070309020205020404" pitchFamily="49" charset="0"/>
              </a:rPr>
              <a:t>createCheese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new </a:t>
            </a:r>
            <a:r>
              <a:rPr lang="en-US" sz="1400" dirty="0" err="1">
                <a:latin typeface="Courier New" panose="02070309020205020404" pitchFamily="49" charset="0"/>
                <a:cs typeface="Courier New" panose="02070309020205020404" pitchFamily="49" charset="0"/>
              </a:rPr>
              <a:t>ReggianoCheese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public Veggies[] </a:t>
            </a:r>
            <a:r>
              <a:rPr lang="en-US" sz="1400" dirty="0" err="1">
                <a:latin typeface="Courier New" panose="02070309020205020404" pitchFamily="49" charset="0"/>
                <a:cs typeface="Courier New" panose="02070309020205020404" pitchFamily="49" charset="0"/>
              </a:rPr>
              <a:t>createVeggies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Veggies veggies[] = { new Garlic(), new Onion(), new Mushroom(), new </a:t>
            </a:r>
            <a:r>
              <a:rPr lang="en-US" sz="1400" dirty="0" err="1">
                <a:latin typeface="Courier New" panose="02070309020205020404" pitchFamily="49" charset="0"/>
                <a:cs typeface="Courier New" panose="02070309020205020404" pitchFamily="49" charset="0"/>
              </a:rPr>
              <a:t>RedPepper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veggies;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public Pepperoni </a:t>
            </a:r>
            <a:r>
              <a:rPr lang="en-US" sz="1400" dirty="0" err="1">
                <a:latin typeface="Courier New" panose="02070309020205020404" pitchFamily="49" charset="0"/>
                <a:cs typeface="Courier New" panose="02070309020205020404" pitchFamily="49" charset="0"/>
              </a:rPr>
              <a:t>createPepperoni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new </a:t>
            </a:r>
            <a:r>
              <a:rPr lang="en-US" sz="1400" dirty="0" err="1">
                <a:latin typeface="Courier New" panose="02070309020205020404" pitchFamily="49" charset="0"/>
                <a:cs typeface="Courier New" panose="02070309020205020404" pitchFamily="49" charset="0"/>
              </a:rPr>
              <a:t>SlicedPepperoni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Clams </a:t>
            </a:r>
            <a:r>
              <a:rPr lang="en-US" sz="1400" dirty="0" err="1">
                <a:latin typeface="Courier New" panose="02070309020205020404" pitchFamily="49" charset="0"/>
                <a:cs typeface="Courier New" panose="02070309020205020404" pitchFamily="49" charset="0"/>
              </a:rPr>
              <a:t>createClam</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new </a:t>
            </a:r>
            <a:r>
              <a:rPr lang="en-US" sz="1400" dirty="0" err="1">
                <a:latin typeface="Courier New" panose="02070309020205020404" pitchFamily="49" charset="0"/>
                <a:cs typeface="Courier New" panose="02070309020205020404" pitchFamily="49" charset="0"/>
              </a:rPr>
              <a:t>FreshClams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837606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new Pizza Abstract Class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4" y="1196752"/>
            <a:ext cx="8208912" cy="5478423"/>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abstract class Pizza {</a:t>
            </a:r>
          </a:p>
          <a:p>
            <a:r>
              <a:rPr lang="en-US" sz="1400" dirty="0">
                <a:latin typeface="Courier New" panose="02070309020205020404" pitchFamily="49" charset="0"/>
                <a:cs typeface="Courier New" panose="02070309020205020404" pitchFamily="49" charset="0"/>
              </a:rPr>
              <a:t>    String name;</a:t>
            </a:r>
          </a:p>
          <a:p>
            <a:r>
              <a:rPr lang="en-US" sz="1400" dirty="0">
                <a:latin typeface="Courier New" panose="02070309020205020404" pitchFamily="49" charset="0"/>
                <a:cs typeface="Courier New" panose="02070309020205020404" pitchFamily="49" charset="0"/>
              </a:rPr>
              <a:t>    Dough </a:t>
            </a:r>
            <a:r>
              <a:rPr lang="en-US" sz="1400" dirty="0" err="1">
                <a:latin typeface="Courier New" panose="02070309020205020404" pitchFamily="49" charset="0"/>
                <a:cs typeface="Courier New" panose="02070309020205020404" pitchFamily="49" charset="0"/>
              </a:rPr>
              <a:t>dough</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Sauce </a:t>
            </a:r>
            <a:r>
              <a:rPr lang="en-US" sz="1400" dirty="0" err="1">
                <a:latin typeface="Courier New" panose="02070309020205020404" pitchFamily="49" charset="0"/>
                <a:cs typeface="Courier New" panose="02070309020205020404" pitchFamily="49" charset="0"/>
              </a:rPr>
              <a:t>sauce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Veggies veggies[];</a:t>
            </a:r>
          </a:p>
          <a:p>
            <a:r>
              <a:rPr lang="en-US" sz="1400" dirty="0">
                <a:latin typeface="Courier New" panose="02070309020205020404" pitchFamily="49" charset="0"/>
                <a:cs typeface="Courier New" panose="02070309020205020404" pitchFamily="49" charset="0"/>
              </a:rPr>
              <a:t>    Cheese </a:t>
            </a:r>
            <a:r>
              <a:rPr lang="en-US" sz="1400" dirty="0" err="1">
                <a:latin typeface="Courier New" panose="02070309020205020404" pitchFamily="49" charset="0"/>
                <a:cs typeface="Courier New" panose="02070309020205020404" pitchFamily="49" charset="0"/>
              </a:rPr>
              <a:t>cheese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Pepperoni </a:t>
            </a:r>
            <a:r>
              <a:rPr lang="en-US" sz="1400" dirty="0" err="1">
                <a:latin typeface="Courier New" panose="02070309020205020404" pitchFamily="49" charset="0"/>
                <a:cs typeface="Courier New" panose="02070309020205020404" pitchFamily="49" charset="0"/>
              </a:rPr>
              <a:t>pepperoni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Clams clam;</a:t>
            </a:r>
          </a:p>
          <a:p>
            <a:r>
              <a:rPr lang="en-US" sz="1400" dirty="0">
                <a:latin typeface="Courier New" panose="02070309020205020404" pitchFamily="49" charset="0"/>
                <a:cs typeface="Courier New" panose="02070309020205020404" pitchFamily="49" charset="0"/>
              </a:rPr>
              <a:t>    abstract void prepare();</a:t>
            </a:r>
          </a:p>
          <a:p>
            <a:r>
              <a:rPr lang="en-US" sz="1400" dirty="0">
                <a:latin typeface="Courier New" panose="02070309020205020404" pitchFamily="49" charset="0"/>
                <a:cs typeface="Courier New" panose="02070309020205020404" pitchFamily="49" charset="0"/>
              </a:rPr>
              <a:t>    void bake()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("Bake for 25 minutes at 350");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void cut()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("Cutting the pizza into diagonal </a:t>
            </a:r>
            <a:r>
              <a:rPr lang="en-US" sz="1400" dirty="0" smtClean="0">
                <a:latin typeface="Courier New" panose="02070309020205020404" pitchFamily="49" charset="0"/>
                <a:cs typeface="Courier New" panose="02070309020205020404" pitchFamily="49" charset="0"/>
              </a:rPr>
              <a:t>slices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void box()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("Place pizza in official </a:t>
            </a:r>
            <a:r>
              <a:rPr lang="en-US" sz="1400" dirty="0" err="1">
                <a:latin typeface="Courier New" panose="02070309020205020404" pitchFamily="49" charset="0"/>
                <a:cs typeface="Courier New" panose="02070309020205020404" pitchFamily="49" charset="0"/>
              </a:rPr>
              <a:t>PizzaStore</a:t>
            </a:r>
            <a:r>
              <a:rPr lang="en-US" sz="1400" dirty="0">
                <a:latin typeface="Courier New" panose="02070309020205020404" pitchFamily="49" charset="0"/>
                <a:cs typeface="Courier New" panose="02070309020205020404" pitchFamily="49" charset="0"/>
              </a:rPr>
              <a:t> box");</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setName</a:t>
            </a:r>
            <a:r>
              <a:rPr lang="en-US" sz="1400" dirty="0">
                <a:latin typeface="Courier New" panose="02070309020205020404" pitchFamily="49" charset="0"/>
                <a:cs typeface="Courier New" panose="02070309020205020404" pitchFamily="49" charset="0"/>
              </a:rPr>
              <a:t>(String name) </a:t>
            </a:r>
            <a:r>
              <a:rPr lang="en-US" sz="1400" dirty="0" smtClean="0">
                <a:latin typeface="Courier New" panose="02070309020205020404" pitchFamily="49" charset="0"/>
                <a:cs typeface="Courier New" panose="02070309020205020404" pitchFamily="49" charset="0"/>
              </a:rPr>
              <a:t>{this.name </a:t>
            </a:r>
            <a:r>
              <a:rPr lang="en-US" sz="1400" dirty="0">
                <a:latin typeface="Courier New" panose="02070309020205020404" pitchFamily="49" charset="0"/>
                <a:cs typeface="Courier New" panose="02070309020205020404" pitchFamily="49" charset="0"/>
              </a:rPr>
              <a:t>= name;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getName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{return </a:t>
            </a:r>
            <a:r>
              <a:rPr lang="en-US" sz="1400" dirty="0">
                <a:latin typeface="Courier New" panose="02070309020205020404" pitchFamily="49" charset="0"/>
                <a:cs typeface="Courier New" panose="02070309020205020404" pitchFamily="49" charset="0"/>
              </a:rPr>
              <a:t>name;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toString</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code to print pizza here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Rettangolo 6"/>
          <p:cNvSpPr/>
          <p:nvPr/>
        </p:nvSpPr>
        <p:spPr>
          <a:xfrm>
            <a:off x="4427984" y="1628507"/>
            <a:ext cx="4572000" cy="1200329"/>
          </a:xfrm>
          <a:prstGeom prst="rect">
            <a:avLst/>
          </a:prstGeom>
        </p:spPr>
        <p:txBody>
          <a:bodyPr>
            <a:spAutoFit/>
          </a:bodyPr>
          <a:lstStyle/>
          <a:p>
            <a:r>
              <a:rPr lang="en-US" dirty="0"/>
              <a:t>We’ve now made the prepare method abstract.  This is where we are going to collect the ingredients needed for the pizza, which of course will come from the ingredient factory.</a:t>
            </a:r>
          </a:p>
        </p:txBody>
      </p:sp>
    </p:spTree>
    <p:extLst>
      <p:ext uri="{BB962C8B-B14F-4D97-AF65-F5344CB8AC3E}">
        <p14:creationId xmlns:p14="http://schemas.microsoft.com/office/powerpoint/2010/main" val="9309170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concrete Pizzas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4869160"/>
            <a:ext cx="8229600" cy="1287800"/>
          </a:xfrm>
        </p:spPr>
        <p:txBody>
          <a:bodyPr>
            <a:normAutofit/>
          </a:bodyPr>
          <a:lstStyle/>
          <a:p>
            <a:r>
              <a:rPr lang="en-US" dirty="0" smtClean="0"/>
              <a:t>When we wrote </a:t>
            </a:r>
            <a:r>
              <a:rPr lang="en-US" dirty="0"/>
              <a:t>the Factory Method code, we had a </a:t>
            </a:r>
            <a:r>
              <a:rPr lang="en-US" dirty="0" err="1" smtClean="0"/>
              <a:t>NaplesCheesePizza</a:t>
            </a:r>
            <a:r>
              <a:rPr lang="en-US" dirty="0" smtClean="0"/>
              <a:t> </a:t>
            </a:r>
            <a:r>
              <a:rPr lang="en-US" dirty="0"/>
              <a:t>and </a:t>
            </a:r>
            <a:r>
              <a:rPr lang="en-US" dirty="0" smtClean="0"/>
              <a:t>a </a:t>
            </a:r>
            <a:r>
              <a:rPr lang="en-US" dirty="0" err="1" smtClean="0"/>
              <a:t>MilanCheesePizza</a:t>
            </a:r>
            <a:r>
              <a:rPr lang="en-US" dirty="0" smtClean="0"/>
              <a:t> class.</a:t>
            </a:r>
          </a:p>
          <a:p>
            <a:pPr lvl="1"/>
            <a:r>
              <a:rPr lang="en-US" dirty="0"/>
              <a:t>T</a:t>
            </a:r>
            <a:r>
              <a:rPr lang="en-US" dirty="0" smtClean="0"/>
              <a:t>he </a:t>
            </a:r>
            <a:r>
              <a:rPr lang="en-US" dirty="0"/>
              <a:t>only thing </a:t>
            </a:r>
            <a:r>
              <a:rPr lang="en-US" dirty="0" smtClean="0"/>
              <a:t>that differs </a:t>
            </a:r>
            <a:r>
              <a:rPr lang="en-US" dirty="0"/>
              <a:t>is the use </a:t>
            </a:r>
            <a:r>
              <a:rPr lang="en-US" dirty="0" smtClean="0"/>
              <a:t>of regional </a:t>
            </a:r>
            <a:r>
              <a:rPr lang="en-US" dirty="0"/>
              <a:t>ingredients</a:t>
            </a:r>
            <a:r>
              <a:rPr lang="en-US" dirty="0" smtClean="0"/>
              <a:t>.</a:t>
            </a:r>
            <a:endParaRPr lang="en-US" dirty="0"/>
          </a:p>
        </p:txBody>
      </p:sp>
      <p:sp>
        <p:nvSpPr>
          <p:cNvPr id="6" name="Rettangolo 5"/>
          <p:cNvSpPr/>
          <p:nvPr/>
        </p:nvSpPr>
        <p:spPr>
          <a:xfrm>
            <a:off x="467544" y="1166843"/>
            <a:ext cx="8280920" cy="3539430"/>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CheesePizza</a:t>
            </a:r>
            <a:r>
              <a:rPr lang="en-US" sz="1600" dirty="0">
                <a:latin typeface="Courier New" panose="02070309020205020404" pitchFamily="49" charset="0"/>
                <a:cs typeface="Courier New" panose="02070309020205020404" pitchFamily="49" charset="0"/>
              </a:rPr>
              <a:t> extends Pizza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PizzaIngredientFactory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ingredientFactory</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a:t>
            </a:r>
            <a:r>
              <a:rPr lang="en-US" sz="1600" dirty="0" err="1">
                <a:latin typeface="Courier New" panose="02070309020205020404" pitchFamily="49" charset="0"/>
                <a:cs typeface="Courier New" panose="02070309020205020404" pitchFamily="49" charset="0"/>
              </a:rPr>
              <a:t>CheesePizza</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PizzaIngredientFactory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ingredientFactory</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this.ingredientFactory</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ingredientFactory</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void prepare()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("Preparing " + name);</a:t>
            </a:r>
          </a:p>
          <a:p>
            <a:r>
              <a:rPr lang="en-US" sz="1600" dirty="0">
                <a:latin typeface="Courier New" panose="02070309020205020404" pitchFamily="49" charset="0"/>
                <a:cs typeface="Courier New" panose="02070309020205020404" pitchFamily="49" charset="0"/>
              </a:rPr>
              <a:t>        dough = </a:t>
            </a:r>
            <a:r>
              <a:rPr lang="en-US" sz="1600" dirty="0" err="1">
                <a:latin typeface="Courier New" panose="02070309020205020404" pitchFamily="49" charset="0"/>
                <a:cs typeface="Courier New" panose="02070309020205020404" pitchFamily="49" charset="0"/>
              </a:rPr>
              <a:t>ingredientFactory.createDough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sauce = </a:t>
            </a:r>
            <a:r>
              <a:rPr lang="en-US" sz="1600" dirty="0" err="1">
                <a:latin typeface="Courier New" panose="02070309020205020404" pitchFamily="49" charset="0"/>
                <a:cs typeface="Courier New" panose="02070309020205020404" pitchFamily="49" charset="0"/>
              </a:rPr>
              <a:t>ingredientFactory.createSauce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cheese = </a:t>
            </a:r>
            <a:r>
              <a:rPr lang="en-US" sz="1600" dirty="0" err="1">
                <a:latin typeface="Courier New" panose="02070309020205020404" pitchFamily="49" charset="0"/>
                <a:cs typeface="Courier New" panose="02070309020205020404" pitchFamily="49" charset="0"/>
              </a:rPr>
              <a:t>ingredientFactory.createCheese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715886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Revisiting </a:t>
            </a:r>
            <a:r>
              <a:rPr lang="en-US" dirty="0" smtClean="0"/>
              <a:t>the pizza </a:t>
            </a:r>
            <a:r>
              <a:rPr lang="en-US" dirty="0"/>
              <a:t>stores</a:t>
            </a:r>
          </a:p>
        </p:txBody>
      </p:sp>
      <p:sp>
        <p:nvSpPr>
          <p:cNvPr id="3" name="Segnaposto piè di pagina 2"/>
          <p:cNvSpPr>
            <a:spLocks noGrp="1"/>
          </p:cNvSpPr>
          <p:nvPr>
            <p:ph type="ftr" sz="quarter" idx="11"/>
          </p:nvPr>
        </p:nvSpPr>
        <p:spPr/>
        <p:txBody>
          <a:bodyPr/>
          <a:lstStyle/>
          <a:p>
            <a:pPr algn="l"/>
            <a:endParaRPr lang="it-IT" dirty="0"/>
          </a:p>
        </p:txBody>
      </p:sp>
      <p:sp>
        <p:nvSpPr>
          <p:cNvPr id="6" name="Rettangolo 5"/>
          <p:cNvSpPr/>
          <p:nvPr/>
        </p:nvSpPr>
        <p:spPr>
          <a:xfrm>
            <a:off x="467543" y="1196752"/>
            <a:ext cx="8280919" cy="5047536"/>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smtClean="0">
                <a:latin typeface="Courier New" panose="02070309020205020404" pitchFamily="49" charset="0"/>
                <a:cs typeface="Courier New" panose="02070309020205020404" pitchFamily="49" charset="0"/>
              </a:rPr>
              <a:t>NaplesPizzaStore</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extends </a:t>
            </a:r>
            <a:r>
              <a:rPr lang="en-US" sz="1400" dirty="0" err="1">
                <a:latin typeface="Courier New" panose="02070309020205020404" pitchFamily="49" charset="0"/>
                <a:cs typeface="Courier New" panose="02070309020205020404" pitchFamily="49" charset="0"/>
              </a:rPr>
              <a:t>PizzaStore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protected Pizza </a:t>
            </a:r>
            <a:r>
              <a:rPr lang="en-US" sz="1400" dirty="0" err="1">
                <a:latin typeface="Courier New" panose="02070309020205020404" pitchFamily="49" charset="0"/>
                <a:cs typeface="Courier New" panose="02070309020205020404" pitchFamily="49" charset="0"/>
              </a:rPr>
              <a:t>createPizza</a:t>
            </a:r>
            <a:r>
              <a:rPr lang="en-US" sz="1400" dirty="0">
                <a:latin typeface="Courier New" panose="02070309020205020404" pitchFamily="49" charset="0"/>
                <a:cs typeface="Courier New" panose="02070309020205020404" pitchFamily="49" charset="0"/>
              </a:rPr>
              <a:t>(String item) {</a:t>
            </a:r>
          </a:p>
          <a:p>
            <a:r>
              <a:rPr lang="en-US" sz="1400" dirty="0">
                <a:latin typeface="Courier New" panose="02070309020205020404" pitchFamily="49" charset="0"/>
                <a:cs typeface="Courier New" panose="02070309020205020404" pitchFamily="49" charset="0"/>
              </a:rPr>
              <a:t>        Pizza </a:t>
            </a:r>
            <a:r>
              <a:rPr lang="en-US" sz="1400" dirty="0" err="1">
                <a:latin typeface="Courier New" panose="02070309020205020404" pitchFamily="49" charset="0"/>
                <a:cs typeface="Courier New" panose="02070309020205020404" pitchFamily="49" charset="0"/>
              </a:rPr>
              <a:t>pizza</a:t>
            </a:r>
            <a:r>
              <a:rPr lang="en-US" sz="1400" dirty="0">
                <a:latin typeface="Courier New" panose="02070309020205020404" pitchFamily="49" charset="0"/>
                <a:cs typeface="Courier New" panose="02070309020205020404" pitchFamily="49" charset="0"/>
              </a:rPr>
              <a:t> = null;</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PizzaIngredientFactory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ingredientFactory</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new </a:t>
            </a:r>
            <a:r>
              <a:rPr lang="en-US" sz="1400" dirty="0" err="1" smtClean="0">
                <a:latin typeface="Courier New" panose="02070309020205020404" pitchFamily="49" charset="0"/>
                <a:cs typeface="Courier New" panose="02070309020205020404" pitchFamily="49" charset="0"/>
              </a:rPr>
              <a:t>NaplesPizzaIngredientFactory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item.equals</a:t>
            </a:r>
            <a:r>
              <a:rPr lang="en-US" sz="1400" dirty="0">
                <a:latin typeface="Courier New" panose="02070309020205020404" pitchFamily="49" charset="0"/>
                <a:cs typeface="Courier New" panose="02070309020205020404" pitchFamily="49" charset="0"/>
              </a:rPr>
              <a:t>("cheese"))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pizza = new </a:t>
            </a:r>
            <a:r>
              <a:rPr lang="en-US" sz="1400" dirty="0" err="1">
                <a:latin typeface="Courier New" panose="02070309020205020404" pitchFamily="49" charset="0"/>
                <a:cs typeface="Courier New" panose="02070309020205020404" pitchFamily="49" charset="0"/>
              </a:rPr>
              <a:t>CheesePizza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ingredientFactory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pizza.setName</a:t>
            </a:r>
            <a:r>
              <a:rPr lang="en-US" sz="1400" dirty="0" smtClean="0">
                <a:latin typeface="Courier New" panose="02070309020205020404" pitchFamily="49" charset="0"/>
                <a:cs typeface="Courier New" panose="02070309020205020404" pitchFamily="49" charset="0"/>
              </a:rPr>
              <a:t>(“Naples Style </a:t>
            </a:r>
            <a:r>
              <a:rPr lang="en-US" sz="1400" dirty="0">
                <a:latin typeface="Courier New" panose="02070309020205020404" pitchFamily="49" charset="0"/>
                <a:cs typeface="Courier New" panose="02070309020205020404" pitchFamily="49" charset="0"/>
              </a:rPr>
              <a:t>Cheese Pizza</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else if (</a:t>
            </a:r>
            <a:r>
              <a:rPr lang="en-US" sz="1400" dirty="0" err="1">
                <a:latin typeface="Courier New" panose="02070309020205020404" pitchFamily="49" charset="0"/>
                <a:cs typeface="Courier New" panose="02070309020205020404" pitchFamily="49" charset="0"/>
              </a:rPr>
              <a:t>item.equals</a:t>
            </a:r>
            <a:r>
              <a:rPr lang="en-US" sz="1400" dirty="0">
                <a:latin typeface="Courier New" panose="02070309020205020404" pitchFamily="49" charset="0"/>
                <a:cs typeface="Courier New" panose="02070309020205020404" pitchFamily="49" charset="0"/>
              </a:rPr>
              <a:t>("clam"))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pizza = new </a:t>
            </a:r>
            <a:r>
              <a:rPr lang="en-US" sz="1400" dirty="0" err="1">
                <a:latin typeface="Courier New" panose="02070309020205020404" pitchFamily="49" charset="0"/>
                <a:cs typeface="Courier New" panose="02070309020205020404" pitchFamily="49" charset="0"/>
              </a:rPr>
              <a:t>ClamPizza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ingredientFactory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pizza.setName</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Naples </a:t>
            </a:r>
            <a:r>
              <a:rPr lang="en-US" sz="1400" dirty="0" smtClean="0">
                <a:latin typeface="Courier New" panose="02070309020205020404" pitchFamily="49" charset="0"/>
                <a:cs typeface="Courier New" panose="02070309020205020404" pitchFamily="49" charset="0"/>
              </a:rPr>
              <a:t>Style </a:t>
            </a:r>
            <a:r>
              <a:rPr lang="en-US" sz="1400" dirty="0">
                <a:latin typeface="Courier New" panose="02070309020205020404" pitchFamily="49" charset="0"/>
                <a:cs typeface="Courier New" panose="02070309020205020404" pitchFamily="49" charset="0"/>
              </a:rPr>
              <a:t>Clam Pizza");</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else if (</a:t>
            </a:r>
            <a:r>
              <a:rPr lang="en-US" sz="1400" dirty="0" err="1">
                <a:latin typeface="Courier New" panose="02070309020205020404" pitchFamily="49" charset="0"/>
                <a:cs typeface="Courier New" panose="02070309020205020404" pitchFamily="49" charset="0"/>
              </a:rPr>
              <a:t>item.equals</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return pizza;</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174481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What we have done</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normAutofit/>
          </a:bodyPr>
          <a:lstStyle/>
          <a:p>
            <a:r>
              <a:rPr lang="en-US" dirty="0"/>
              <a:t>We provided a means </a:t>
            </a:r>
            <a:r>
              <a:rPr lang="en-US" dirty="0" smtClean="0"/>
              <a:t>of </a:t>
            </a:r>
            <a:r>
              <a:rPr lang="en-US" dirty="0"/>
              <a:t>creating a family of </a:t>
            </a:r>
            <a:r>
              <a:rPr lang="en-US" dirty="0" smtClean="0"/>
              <a:t>ingredients </a:t>
            </a:r>
            <a:r>
              <a:rPr lang="en-US" dirty="0"/>
              <a:t>for pizzas by </a:t>
            </a:r>
            <a:r>
              <a:rPr lang="en-US" dirty="0" smtClean="0"/>
              <a:t>introducing </a:t>
            </a:r>
            <a:r>
              <a:rPr lang="en-US" dirty="0"/>
              <a:t>a new type of </a:t>
            </a:r>
            <a:r>
              <a:rPr lang="en-US" dirty="0" smtClean="0"/>
              <a:t>factory </a:t>
            </a:r>
            <a:r>
              <a:rPr lang="en-US" dirty="0"/>
              <a:t>called an Abstract </a:t>
            </a:r>
            <a:r>
              <a:rPr lang="en-US" dirty="0" smtClean="0"/>
              <a:t>Factory</a:t>
            </a:r>
            <a:r>
              <a:rPr lang="en-US" dirty="0"/>
              <a:t>.</a:t>
            </a:r>
          </a:p>
          <a:p>
            <a:r>
              <a:rPr lang="en-US" dirty="0"/>
              <a:t>An Abstract Factory gives </a:t>
            </a:r>
            <a:r>
              <a:rPr lang="en-US" dirty="0" smtClean="0"/>
              <a:t>us </a:t>
            </a:r>
            <a:r>
              <a:rPr lang="en-US" dirty="0"/>
              <a:t>an interface for creating </a:t>
            </a:r>
            <a:r>
              <a:rPr lang="en-US" dirty="0" smtClean="0"/>
              <a:t>a </a:t>
            </a:r>
            <a:r>
              <a:rPr lang="en-US" dirty="0"/>
              <a:t>family of products. </a:t>
            </a:r>
            <a:endParaRPr lang="en-US" dirty="0" smtClean="0"/>
          </a:p>
          <a:p>
            <a:pPr lvl="1"/>
            <a:r>
              <a:rPr lang="en-US" dirty="0" smtClean="0"/>
              <a:t>By writing </a:t>
            </a:r>
            <a:r>
              <a:rPr lang="en-US" dirty="0"/>
              <a:t>code that uses this </a:t>
            </a:r>
            <a:r>
              <a:rPr lang="en-US" dirty="0" smtClean="0"/>
              <a:t>interface</a:t>
            </a:r>
            <a:r>
              <a:rPr lang="en-US" dirty="0"/>
              <a:t>, we decouple our </a:t>
            </a:r>
            <a:r>
              <a:rPr lang="en-US" dirty="0" smtClean="0"/>
              <a:t>code </a:t>
            </a:r>
            <a:r>
              <a:rPr lang="en-US" dirty="0"/>
              <a:t>from the actual factory </a:t>
            </a:r>
            <a:r>
              <a:rPr lang="en-US" dirty="0" smtClean="0"/>
              <a:t>that </a:t>
            </a:r>
            <a:r>
              <a:rPr lang="en-US" dirty="0"/>
              <a:t>creates the products. </a:t>
            </a:r>
            <a:endParaRPr lang="en-US" dirty="0" smtClean="0"/>
          </a:p>
          <a:p>
            <a:pPr lvl="1"/>
            <a:r>
              <a:rPr lang="en-US" dirty="0" smtClean="0"/>
              <a:t>That </a:t>
            </a:r>
            <a:r>
              <a:rPr lang="en-US" dirty="0"/>
              <a:t>allows us to implement </a:t>
            </a:r>
            <a:r>
              <a:rPr lang="en-US" dirty="0" smtClean="0"/>
              <a:t>a </a:t>
            </a:r>
            <a:r>
              <a:rPr lang="en-US" dirty="0"/>
              <a:t>variety of factories that </a:t>
            </a:r>
            <a:r>
              <a:rPr lang="en-US" dirty="0" smtClean="0"/>
              <a:t>produce </a:t>
            </a:r>
            <a:r>
              <a:rPr lang="en-US" dirty="0"/>
              <a:t>products meant for </a:t>
            </a:r>
            <a:r>
              <a:rPr lang="en-US" dirty="0" smtClean="0"/>
              <a:t>different </a:t>
            </a:r>
            <a:r>
              <a:rPr lang="en-US" dirty="0"/>
              <a:t>contexts—such as </a:t>
            </a:r>
            <a:r>
              <a:rPr lang="en-US" dirty="0" smtClean="0"/>
              <a:t>different </a:t>
            </a:r>
            <a:r>
              <a:rPr lang="en-US" dirty="0"/>
              <a:t>regions, different </a:t>
            </a:r>
            <a:r>
              <a:rPr lang="en-US" dirty="0" smtClean="0"/>
              <a:t>operating </a:t>
            </a:r>
            <a:r>
              <a:rPr lang="en-US" dirty="0"/>
              <a:t>systems, or </a:t>
            </a:r>
            <a:r>
              <a:rPr lang="en-US" dirty="0" smtClean="0"/>
              <a:t>different </a:t>
            </a:r>
            <a:r>
              <a:rPr lang="en-US" dirty="0"/>
              <a:t>look and feels.</a:t>
            </a:r>
          </a:p>
          <a:p>
            <a:r>
              <a:rPr lang="en-US" dirty="0"/>
              <a:t>Because </a:t>
            </a:r>
            <a:r>
              <a:rPr lang="en-US" dirty="0" smtClean="0"/>
              <a:t>the code </a:t>
            </a:r>
            <a:r>
              <a:rPr lang="en-US" dirty="0"/>
              <a:t>is </a:t>
            </a:r>
            <a:r>
              <a:rPr lang="en-US" dirty="0" smtClean="0"/>
              <a:t>decoupled </a:t>
            </a:r>
            <a:r>
              <a:rPr lang="en-US" dirty="0"/>
              <a:t>from the actual </a:t>
            </a:r>
            <a:r>
              <a:rPr lang="en-US" dirty="0" smtClean="0"/>
              <a:t>products</a:t>
            </a:r>
            <a:r>
              <a:rPr lang="en-US" dirty="0"/>
              <a:t>, we can substitute </a:t>
            </a:r>
            <a:r>
              <a:rPr lang="en-US" dirty="0" smtClean="0"/>
              <a:t>different </a:t>
            </a:r>
            <a:r>
              <a:rPr lang="en-US" dirty="0"/>
              <a:t>factories to get </a:t>
            </a:r>
            <a:r>
              <a:rPr lang="en-US" dirty="0" smtClean="0"/>
              <a:t>different </a:t>
            </a:r>
            <a:r>
              <a:rPr lang="en-US" dirty="0"/>
              <a:t>behaviors (like </a:t>
            </a:r>
            <a:r>
              <a:rPr lang="en-US" dirty="0" smtClean="0"/>
              <a:t>getting </a:t>
            </a:r>
            <a:r>
              <a:rPr lang="en-US" dirty="0"/>
              <a:t>marinara instead of </a:t>
            </a:r>
            <a:r>
              <a:rPr lang="en-US" dirty="0" smtClean="0"/>
              <a:t>plum </a:t>
            </a:r>
            <a:r>
              <a:rPr lang="en-US" dirty="0"/>
              <a:t>tomatoes).</a:t>
            </a:r>
          </a:p>
        </p:txBody>
      </p:sp>
    </p:spTree>
    <p:extLst>
      <p:ext uri="{BB962C8B-B14F-4D97-AF65-F5344CB8AC3E}">
        <p14:creationId xmlns:p14="http://schemas.microsoft.com/office/powerpoint/2010/main" val="1824644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How to serve pizzas</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a:t>First we need a </a:t>
            </a:r>
            <a:r>
              <a:rPr lang="en-US" dirty="0" smtClean="0"/>
              <a:t>Naples </a:t>
            </a:r>
            <a:r>
              <a:rPr lang="en-US" dirty="0" err="1" smtClean="0"/>
              <a:t>PizzaStore</a:t>
            </a:r>
            <a:r>
              <a:rPr lang="en-US" dirty="0"/>
              <a:t>:</a:t>
            </a:r>
            <a:br>
              <a:rPr lang="en-US" dirty="0"/>
            </a:br>
            <a:r>
              <a:rPr lang="en-US" dirty="0" smtClean="0"/>
              <a:t/>
            </a:r>
            <a:br>
              <a:rPr lang="en-US" dirty="0" smtClean="0"/>
            </a:br>
            <a:r>
              <a:rPr lang="en-US" sz="1600" dirty="0" err="1" smtClean="0">
                <a:latin typeface="Courier New" panose="02070309020205020404" pitchFamily="49" charset="0"/>
                <a:cs typeface="Courier New" panose="02070309020205020404" pitchFamily="49" charset="0"/>
              </a:rPr>
              <a:t>PizzaStore</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naplesPizzaStore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new </a:t>
            </a:r>
            <a:r>
              <a:rPr lang="en-US" sz="1600" dirty="0" err="1" smtClean="0">
                <a:latin typeface="Courier New" panose="02070309020205020404" pitchFamily="49" charset="0"/>
                <a:cs typeface="Courier New" panose="02070309020205020404" pitchFamily="49" charset="0"/>
              </a:rPr>
              <a:t>NaplesPizzaStore</a:t>
            </a:r>
            <a:r>
              <a:rPr lang="en-US" sz="1600" dirty="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r>
              <a:rPr lang="en-US" dirty="0" smtClean="0"/>
              <a:t>Now </a:t>
            </a:r>
            <a:r>
              <a:rPr lang="en-US" dirty="0"/>
              <a:t>that we have a store, we can take an order:</a:t>
            </a:r>
            <a:br>
              <a:rPr lang="en-US" dirty="0"/>
            </a:br>
            <a:r>
              <a:rPr lang="en-US" dirty="0"/>
              <a:t/>
            </a:r>
            <a:br>
              <a:rPr lang="en-US" dirty="0"/>
            </a:br>
            <a:r>
              <a:rPr lang="en-US" sz="1600" dirty="0" err="1">
                <a:latin typeface="Courier New" panose="02070309020205020404" pitchFamily="49" charset="0"/>
                <a:cs typeface="Courier New" panose="02070309020205020404" pitchFamily="49" charset="0"/>
              </a:rPr>
              <a:t>naplesPizzaStore</a:t>
            </a:r>
            <a:r>
              <a:rPr lang="en-US" sz="1600" dirty="0" err="1" smtClean="0">
                <a:latin typeface="Courier New" panose="02070309020205020404" pitchFamily="49" charset="0"/>
                <a:cs typeface="Courier New" panose="02070309020205020404" pitchFamily="49" charset="0"/>
              </a:rPr>
              <a:t>.orderPizza</a:t>
            </a:r>
            <a:r>
              <a:rPr lang="en-US" sz="1600" dirty="0">
                <a:latin typeface="Courier New" panose="02070309020205020404" pitchFamily="49" charset="0"/>
                <a:cs typeface="Courier New" panose="02070309020205020404" pitchFamily="49" charset="0"/>
              </a:rPr>
              <a:t>("cheese");</a:t>
            </a:r>
          </a:p>
          <a:p>
            <a:r>
              <a:rPr lang="en-US" dirty="0" smtClean="0"/>
              <a:t>The </a:t>
            </a:r>
            <a:r>
              <a:rPr lang="en-US" dirty="0" err="1"/>
              <a:t>orderPizza</a:t>
            </a:r>
            <a:r>
              <a:rPr lang="en-US" dirty="0"/>
              <a:t>() method first calls the </a:t>
            </a:r>
            <a:r>
              <a:rPr lang="en-US" dirty="0" err="1" smtClean="0"/>
              <a:t>createPizza</a:t>
            </a:r>
            <a:r>
              <a:rPr lang="en-US" dirty="0"/>
              <a:t>() method:</a:t>
            </a:r>
            <a:br>
              <a:rPr lang="en-US" dirty="0"/>
            </a:br>
            <a:r>
              <a:rPr lang="en-US" dirty="0"/>
              <a:t/>
            </a:r>
            <a:br>
              <a:rPr lang="en-US" dirty="0"/>
            </a:br>
            <a:r>
              <a:rPr lang="en-US" sz="1600" dirty="0">
                <a:latin typeface="Courier New" panose="02070309020205020404" pitchFamily="49" charset="0"/>
                <a:cs typeface="Courier New" panose="02070309020205020404" pitchFamily="49" charset="0"/>
              </a:rPr>
              <a:t>Pizza </a:t>
            </a:r>
            <a:r>
              <a:rPr lang="en-US" sz="1600" dirty="0" err="1">
                <a:latin typeface="Courier New" panose="02070309020205020404" pitchFamily="49" charset="0"/>
                <a:cs typeface="Courier New" panose="02070309020205020404" pitchFamily="49" charset="0"/>
              </a:rPr>
              <a:t>pizza</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createPizza</a:t>
            </a:r>
            <a:r>
              <a:rPr lang="en-US" sz="1600" dirty="0">
                <a:latin typeface="Courier New" panose="02070309020205020404" pitchFamily="49" charset="0"/>
                <a:cs typeface="Courier New" panose="02070309020205020404" pitchFamily="49" charset="0"/>
              </a:rPr>
              <a:t>("cheese</a:t>
            </a:r>
            <a:r>
              <a:rPr lang="en-US" sz="1600" dirty="0" smtClean="0">
                <a:latin typeface="Courier New" panose="02070309020205020404" pitchFamily="49" charset="0"/>
                <a:cs typeface="Courier New" panose="02070309020205020404" pitchFamily="49" charset="0"/>
              </a:rPr>
              <a:t>");</a:t>
            </a:r>
          </a:p>
          <a:p>
            <a:r>
              <a:rPr lang="en-US" dirty="0"/>
              <a:t>When the </a:t>
            </a:r>
            <a:r>
              <a:rPr lang="en-US" dirty="0" err="1"/>
              <a:t>createPizza</a:t>
            </a:r>
            <a:r>
              <a:rPr lang="en-US" dirty="0"/>
              <a:t>() method is called, that’s when our ingredient factory gets involved:</a:t>
            </a:r>
            <a:br>
              <a:rPr lang="en-US" dirty="0"/>
            </a:br>
            <a:r>
              <a:rPr lang="en-US" dirty="0"/>
              <a:t/>
            </a:r>
            <a:br>
              <a:rPr lang="en-US" dirty="0"/>
            </a:br>
            <a:r>
              <a:rPr lang="en-US" sz="1600" dirty="0">
                <a:latin typeface="Courier New" panose="02070309020205020404" pitchFamily="49" charset="0"/>
                <a:cs typeface="Courier New" panose="02070309020205020404" pitchFamily="49" charset="0"/>
              </a:rPr>
              <a:t>Pizza </a:t>
            </a:r>
            <a:r>
              <a:rPr lang="en-US" sz="1600" dirty="0" err="1" smtClean="0">
                <a:latin typeface="Courier New" panose="02070309020205020404" pitchFamily="49" charset="0"/>
                <a:cs typeface="Courier New" panose="02070309020205020404" pitchFamily="49" charset="0"/>
              </a:rPr>
              <a:t>pizza</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new </a:t>
            </a:r>
            <a:r>
              <a:rPr lang="en-US" sz="1600" dirty="0" err="1" smtClean="0">
                <a:latin typeface="Courier New" panose="02070309020205020404" pitchFamily="49" charset="0"/>
                <a:cs typeface="Courier New" panose="02070309020205020404" pitchFamily="49" charset="0"/>
              </a:rPr>
              <a:t>CheesePizza</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naplesIngredientFactory</a:t>
            </a:r>
            <a:r>
              <a:rPr lang="en-US" sz="1600" dirty="0">
                <a:latin typeface="Courier New" panose="02070309020205020404" pitchFamily="49" charset="0"/>
                <a:cs typeface="Courier New" panose="02070309020205020404" pitchFamily="49" charset="0"/>
              </a:rPr>
              <a:t>);</a:t>
            </a:r>
          </a:p>
        </p:txBody>
      </p:sp>
      <p:sp>
        <p:nvSpPr>
          <p:cNvPr id="6" name="Rettangolo 5"/>
          <p:cNvSpPr/>
          <p:nvPr/>
        </p:nvSpPr>
        <p:spPr>
          <a:xfrm>
            <a:off x="3563888" y="5805264"/>
            <a:ext cx="4572000" cy="92333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dirty="0"/>
              <a:t>The ingredient factory is chosen and </a:t>
            </a:r>
            <a:r>
              <a:rPr lang="en-US" dirty="0" smtClean="0"/>
              <a:t>instantiated </a:t>
            </a:r>
            <a:r>
              <a:rPr lang="en-US" dirty="0"/>
              <a:t>in the </a:t>
            </a:r>
            <a:r>
              <a:rPr lang="en-US" dirty="0" err="1"/>
              <a:t>PizzaStore</a:t>
            </a:r>
            <a:r>
              <a:rPr lang="en-US" dirty="0"/>
              <a:t> and then </a:t>
            </a:r>
            <a:r>
              <a:rPr lang="en-US" dirty="0" smtClean="0"/>
              <a:t>passed </a:t>
            </a:r>
            <a:r>
              <a:rPr lang="en-US" dirty="0"/>
              <a:t>into the constructor of </a:t>
            </a:r>
            <a:r>
              <a:rPr lang="en-US" dirty="0" smtClean="0"/>
              <a:t>each pizza</a:t>
            </a:r>
            <a:endParaRPr lang="en-US" dirty="0"/>
          </a:p>
        </p:txBody>
      </p:sp>
    </p:spTree>
    <p:extLst>
      <p:ext uri="{BB962C8B-B14F-4D97-AF65-F5344CB8AC3E}">
        <p14:creationId xmlns:p14="http://schemas.microsoft.com/office/powerpoint/2010/main" val="19299639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How to serve </a:t>
            </a:r>
            <a:r>
              <a:rPr lang="en-US" dirty="0" smtClean="0"/>
              <a:t>pizzas (2)</a:t>
            </a:r>
            <a:endParaRPr lang="en-US" dirty="0"/>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p:txBody>
          <a:bodyPr/>
          <a:lstStyle/>
          <a:p>
            <a:r>
              <a:rPr lang="en-US" dirty="0"/>
              <a:t>Next we need to prepare the pizza. Once the </a:t>
            </a:r>
            <a:r>
              <a:rPr lang="en-US" dirty="0" smtClean="0"/>
              <a:t>prepare</a:t>
            </a:r>
            <a:r>
              <a:rPr lang="en-US" dirty="0"/>
              <a:t>() method is </a:t>
            </a:r>
            <a:r>
              <a:rPr lang="en-US" dirty="0" smtClean="0"/>
              <a:t>called</a:t>
            </a:r>
            <a:r>
              <a:rPr lang="en-US" dirty="0"/>
              <a:t>, the factory is asked to </a:t>
            </a:r>
            <a:r>
              <a:rPr lang="en-US" dirty="0" smtClean="0"/>
              <a:t>prepare </a:t>
            </a:r>
            <a:r>
              <a:rPr lang="en-US" dirty="0"/>
              <a:t>ingredients</a:t>
            </a:r>
            <a:r>
              <a:rPr lang="en-US" dirty="0" smtClean="0"/>
              <a:t>:</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void </a:t>
            </a:r>
            <a:r>
              <a:rPr lang="en-US" sz="1600" dirty="0">
                <a:latin typeface="Courier New" panose="02070309020205020404" pitchFamily="49" charset="0"/>
                <a:cs typeface="Courier New" panose="02070309020205020404" pitchFamily="49" charset="0"/>
              </a:rPr>
              <a:t>prepare()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dough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factory.createDough</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sauce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factory.createSauce</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cheese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factory.createCheese</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p>
          <a:p>
            <a:r>
              <a:rPr lang="en-US" dirty="0"/>
              <a:t>Finally, we have the prepared pizza in hand and the </a:t>
            </a:r>
            <a:r>
              <a:rPr lang="en-US" dirty="0" err="1" smtClean="0"/>
              <a:t>orderPizza</a:t>
            </a:r>
            <a:r>
              <a:rPr lang="en-US" dirty="0"/>
              <a:t>() method bakes, cuts, and boxes the pizza.</a:t>
            </a:r>
          </a:p>
        </p:txBody>
      </p:sp>
    </p:spTree>
    <p:extLst>
      <p:ext uri="{BB962C8B-B14F-4D97-AF65-F5344CB8AC3E}">
        <p14:creationId xmlns:p14="http://schemas.microsoft.com/office/powerpoint/2010/main" val="23218133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Abstract Factory Pattern defined</a:t>
            </a:r>
          </a:p>
        </p:txBody>
      </p:sp>
      <p:sp>
        <p:nvSpPr>
          <p:cNvPr id="3" name="Segnaposto piè di pagina 2"/>
          <p:cNvSpPr>
            <a:spLocks noGrp="1"/>
          </p:cNvSpPr>
          <p:nvPr>
            <p:ph type="ftr" sz="quarter" idx="11"/>
          </p:nvPr>
        </p:nvSpPr>
        <p:spPr/>
        <p:txBody>
          <a:bodyPr/>
          <a:lstStyle/>
          <a:p>
            <a:pPr algn="l"/>
            <a:endParaRPr lang="it-IT" dirty="0"/>
          </a:p>
        </p:txBody>
      </p:sp>
      <p:sp>
        <p:nvSpPr>
          <p:cNvPr id="5" name="Segnaposto contenuto 4"/>
          <p:cNvSpPr>
            <a:spLocks noGrp="1"/>
          </p:cNvSpPr>
          <p:nvPr>
            <p:ph sz="quarter" idx="1"/>
          </p:nvPr>
        </p:nvSpPr>
        <p:spPr>
          <a:xfrm>
            <a:off x="467544" y="1219200"/>
            <a:ext cx="8229600" cy="985664"/>
          </a:xfrm>
        </p:spPr>
        <p:txBody>
          <a:bodyPr>
            <a:normAutofit lnSpcReduction="10000"/>
          </a:bodyPr>
          <a:lstStyle/>
          <a:p>
            <a:r>
              <a:rPr lang="en-US" dirty="0"/>
              <a:t>The Abstract Factory Pattern provides an </a:t>
            </a:r>
            <a:r>
              <a:rPr lang="en-US" dirty="0" smtClean="0"/>
              <a:t>interface for </a:t>
            </a:r>
            <a:r>
              <a:rPr lang="en-US" dirty="0"/>
              <a:t>creating </a:t>
            </a:r>
            <a:r>
              <a:rPr lang="en-US" dirty="0" smtClean="0"/>
              <a:t>families of </a:t>
            </a:r>
            <a:r>
              <a:rPr lang="en-US" dirty="0"/>
              <a:t>related or dependent objects </a:t>
            </a:r>
            <a:r>
              <a:rPr lang="en-US" dirty="0" smtClean="0"/>
              <a:t>without specifying </a:t>
            </a:r>
            <a:r>
              <a:rPr lang="en-US" dirty="0"/>
              <a:t>their concrete classes.</a:t>
            </a:r>
          </a:p>
        </p:txBody>
      </p:sp>
      <p:pic>
        <p:nvPicPr>
          <p:cNvPr id="1026" name="Picture 2" descr="Abstract Fa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060848"/>
            <a:ext cx="6057900" cy="3867150"/>
          </a:xfrm>
          <a:prstGeom prst="rect">
            <a:avLst/>
          </a:prstGeom>
          <a:noFill/>
          <a:extLst>
            <a:ext uri="{909E8E84-426E-40DD-AFC4-6F175D3DCCD1}">
              <a14:hiddenFill xmlns:a14="http://schemas.microsoft.com/office/drawing/2010/main">
                <a:solidFill>
                  <a:srgbClr val="FFFFFF"/>
                </a:solidFill>
              </a14:hiddenFill>
            </a:ext>
          </a:extLst>
        </p:spPr>
      </p:pic>
      <p:sp>
        <p:nvSpPr>
          <p:cNvPr id="6" name="Rettangolo 5"/>
          <p:cNvSpPr/>
          <p:nvPr/>
        </p:nvSpPr>
        <p:spPr>
          <a:xfrm>
            <a:off x="480549" y="3717032"/>
            <a:ext cx="2075227" cy="1815882"/>
          </a:xfrm>
          <a:prstGeom prst="rect">
            <a:avLst/>
          </a:prstGeom>
        </p:spPr>
        <p:txBody>
          <a:bodyPr wrap="square">
            <a:spAutoFit/>
          </a:bodyPr>
          <a:lstStyle/>
          <a:p>
            <a:r>
              <a:rPr lang="en-US" sz="1400" dirty="0"/>
              <a:t>The concrete factories implement </a:t>
            </a:r>
            <a:r>
              <a:rPr lang="en-US" sz="1400" dirty="0" smtClean="0"/>
              <a:t>the </a:t>
            </a:r>
            <a:r>
              <a:rPr lang="en-US" sz="1400" dirty="0"/>
              <a:t>different product </a:t>
            </a:r>
            <a:r>
              <a:rPr lang="en-US" sz="1400" dirty="0" smtClean="0"/>
              <a:t>families</a:t>
            </a:r>
            <a:r>
              <a:rPr lang="en-US" sz="1400" dirty="0"/>
              <a:t>.  To </a:t>
            </a:r>
            <a:r>
              <a:rPr lang="en-US" sz="1400" dirty="0" smtClean="0"/>
              <a:t> create </a:t>
            </a:r>
            <a:r>
              <a:rPr lang="en-US" sz="1400" dirty="0"/>
              <a:t>a product, the client uses </a:t>
            </a:r>
            <a:r>
              <a:rPr lang="en-US" sz="1400" dirty="0" smtClean="0"/>
              <a:t>one </a:t>
            </a:r>
            <a:r>
              <a:rPr lang="en-US" sz="1400" dirty="0"/>
              <a:t>of these factories, so it never </a:t>
            </a:r>
            <a:r>
              <a:rPr lang="en-US" sz="1400" dirty="0" smtClean="0"/>
              <a:t> has </a:t>
            </a:r>
            <a:r>
              <a:rPr lang="en-US" sz="1400" dirty="0"/>
              <a:t>to instantiate a product object.</a:t>
            </a:r>
          </a:p>
        </p:txBody>
      </p:sp>
      <p:sp>
        <p:nvSpPr>
          <p:cNvPr id="7" name="Rettangolo 6"/>
          <p:cNvSpPr/>
          <p:nvPr/>
        </p:nvSpPr>
        <p:spPr>
          <a:xfrm>
            <a:off x="7535367" y="2802478"/>
            <a:ext cx="1440160" cy="1600438"/>
          </a:xfrm>
          <a:prstGeom prst="rect">
            <a:avLst/>
          </a:prstGeom>
        </p:spPr>
        <p:txBody>
          <a:bodyPr wrap="square">
            <a:spAutoFit/>
          </a:bodyPr>
          <a:lstStyle/>
          <a:p>
            <a:r>
              <a:rPr lang="en-US" sz="1400" dirty="0"/>
              <a:t>The Client is written against the </a:t>
            </a:r>
            <a:r>
              <a:rPr lang="en-US" sz="1400" dirty="0" smtClean="0"/>
              <a:t>abstract </a:t>
            </a:r>
            <a:r>
              <a:rPr lang="en-US" sz="1400" dirty="0"/>
              <a:t>factory and </a:t>
            </a:r>
            <a:r>
              <a:rPr lang="en-US" sz="1400" dirty="0" smtClean="0"/>
              <a:t>then composed at </a:t>
            </a:r>
            <a:r>
              <a:rPr lang="en-US" sz="1400" dirty="0"/>
              <a:t>runtime with an actual factory.</a:t>
            </a:r>
          </a:p>
        </p:txBody>
      </p:sp>
      <p:sp>
        <p:nvSpPr>
          <p:cNvPr id="8" name="Rettangolo 7"/>
          <p:cNvSpPr/>
          <p:nvPr/>
        </p:nvSpPr>
        <p:spPr>
          <a:xfrm>
            <a:off x="7380312" y="4581128"/>
            <a:ext cx="1763688" cy="1169551"/>
          </a:xfrm>
          <a:prstGeom prst="rect">
            <a:avLst/>
          </a:prstGeom>
        </p:spPr>
        <p:txBody>
          <a:bodyPr wrap="square">
            <a:spAutoFit/>
          </a:bodyPr>
          <a:lstStyle/>
          <a:p>
            <a:r>
              <a:rPr lang="en-US" sz="1400" dirty="0"/>
              <a:t>This is the product family.  Each concrete factory can produce an </a:t>
            </a:r>
            <a:r>
              <a:rPr lang="en-US" sz="1400" dirty="0" smtClean="0"/>
              <a:t> entire </a:t>
            </a:r>
            <a:r>
              <a:rPr lang="en-US" sz="1400" dirty="0"/>
              <a:t>set of products</a:t>
            </a:r>
            <a:r>
              <a:rPr lang="en-US" sz="1400" dirty="0" smtClean="0"/>
              <a:t>. 	</a:t>
            </a:r>
            <a:endParaRPr lang="en-US" sz="1400" dirty="0"/>
          </a:p>
        </p:txBody>
      </p:sp>
      <p:cxnSp>
        <p:nvCxnSpPr>
          <p:cNvPr id="10" name="Connettore 2 9"/>
          <p:cNvCxnSpPr/>
          <p:nvPr/>
        </p:nvCxnSpPr>
        <p:spPr>
          <a:xfrm flipH="1" flipV="1">
            <a:off x="6660232" y="4221088"/>
            <a:ext cx="720080" cy="403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9963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tellit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BDA</Template>
  <TotalTime>0</TotalTime>
  <Words>26530</Words>
  <Application>Microsoft Office PowerPoint</Application>
  <PresentationFormat>Presentazione su schermo (4:3)</PresentationFormat>
  <Paragraphs>3788</Paragraphs>
  <Slides>279</Slides>
  <Notes>10</Notes>
  <HiddenSlides>0</HiddenSlides>
  <MMClips>0</MMClips>
  <ScaleCrop>false</ScaleCrop>
  <HeadingPairs>
    <vt:vector size="4" baseType="variant">
      <vt:variant>
        <vt:lpstr>Tema</vt:lpstr>
      </vt:variant>
      <vt:variant>
        <vt:i4>1</vt:i4>
      </vt:variant>
      <vt:variant>
        <vt:lpstr>Titoli diapositive</vt:lpstr>
      </vt:variant>
      <vt:variant>
        <vt:i4>279</vt:i4>
      </vt:variant>
    </vt:vector>
  </HeadingPairs>
  <TitlesOfParts>
    <vt:vector size="280" baseType="lpstr">
      <vt:lpstr>BDA</vt:lpstr>
      <vt:lpstr>Design Pattern</vt:lpstr>
      <vt:lpstr>Motivation</vt:lpstr>
      <vt:lpstr>Is this enough to be a good designer?</vt:lpstr>
      <vt:lpstr>The history of the Design Pattern</vt:lpstr>
      <vt:lpstr>Definitions</vt:lpstr>
      <vt:lpstr>Features</vt:lpstr>
      <vt:lpstr>Describing Design Patterns - GoF</vt:lpstr>
      <vt:lpstr>Describing Design Patterns - GoF  (2)</vt:lpstr>
      <vt:lpstr>Describing Design Patterns-  GoF  (3)</vt:lpstr>
      <vt:lpstr>Organizing the Catalog- GoF</vt:lpstr>
      <vt:lpstr>Organizing the Catalog- GoF (2)</vt:lpstr>
      <vt:lpstr>Design Pattern 1: Strategy</vt:lpstr>
      <vt:lpstr>Motivating example issues with inheritance</vt:lpstr>
      <vt:lpstr>Motivating example Solution</vt:lpstr>
      <vt:lpstr>Design Principle</vt:lpstr>
      <vt:lpstr>Design Principle (2)</vt:lpstr>
      <vt:lpstr>Programming to an interface</vt:lpstr>
      <vt:lpstr>Implementing FightBehavior</vt:lpstr>
      <vt:lpstr>Integrating the FlightBehavior</vt:lpstr>
      <vt:lpstr>Implementing a specific Character </vt:lpstr>
      <vt:lpstr>Issue in this design</vt:lpstr>
      <vt:lpstr>Implementation</vt:lpstr>
      <vt:lpstr>Setting behavior dynamically</vt:lpstr>
      <vt:lpstr>The Big Picture</vt:lpstr>
      <vt:lpstr>Key Points</vt:lpstr>
      <vt:lpstr>Strategy Pattern Description – GoF structure (partial)</vt:lpstr>
      <vt:lpstr>Presentazione standard di PowerPoint</vt:lpstr>
      <vt:lpstr>Strategy Pattern Description(3)</vt:lpstr>
      <vt:lpstr>Strategy Pattern Description (4)</vt:lpstr>
      <vt:lpstr>Design Pattern: Observer</vt:lpstr>
      <vt:lpstr>Motivation</vt:lpstr>
      <vt:lpstr>Motivation</vt:lpstr>
      <vt:lpstr>Motivation</vt:lpstr>
      <vt:lpstr>The publisher – subscriber mechanism </vt:lpstr>
      <vt:lpstr>Publishers + Subscribers = Observer Pattern</vt:lpstr>
      <vt:lpstr>The Class Diagram</vt:lpstr>
      <vt:lpstr>Loose Coupling</vt:lpstr>
      <vt:lpstr>Implementing the Weather Station</vt:lpstr>
      <vt:lpstr>Implementing the Weather Station (2)</vt:lpstr>
      <vt:lpstr>Implementing the Weather Station (3)</vt:lpstr>
      <vt:lpstr>Implementing the Weather Station (4)</vt:lpstr>
      <vt:lpstr>Java’s built-in Observer Pattern</vt:lpstr>
      <vt:lpstr>Re-implementing the weather station</vt:lpstr>
      <vt:lpstr>Re-implementing the weather station (2)</vt:lpstr>
      <vt:lpstr>Issues</vt:lpstr>
      <vt:lpstr>Key Points</vt:lpstr>
      <vt:lpstr>Observer Pattern Description – GoF structure (partial)</vt:lpstr>
      <vt:lpstr>Presentazione standard di PowerPoint</vt:lpstr>
      <vt:lpstr>Observer Pattern Description(3)</vt:lpstr>
      <vt:lpstr>The Decorator Pattern</vt:lpstr>
      <vt:lpstr>A possible representation</vt:lpstr>
      <vt:lpstr>Possible improvement?</vt:lpstr>
      <vt:lpstr>Issue!</vt:lpstr>
      <vt:lpstr>The Open-Closed Principle</vt:lpstr>
      <vt:lpstr>The Decorator Pattern</vt:lpstr>
      <vt:lpstr>Key points</vt:lpstr>
      <vt:lpstr>The Decorator Pattern</vt:lpstr>
      <vt:lpstr>Decorating the Pizzas</vt:lpstr>
      <vt:lpstr>The implementation</vt:lpstr>
      <vt:lpstr>Coding Pizzas and Condiments</vt:lpstr>
      <vt:lpstr>Serving Pizzas</vt:lpstr>
      <vt:lpstr>Real Example</vt:lpstr>
      <vt:lpstr>Key Points</vt:lpstr>
      <vt:lpstr>Decorator Pattern Description – GoF structure (partial)</vt:lpstr>
      <vt:lpstr>Presentazione standard di PowerPoint</vt:lpstr>
      <vt:lpstr>Decorator Pattern Description(3)</vt:lpstr>
      <vt:lpstr>Design Pattern 4: Factory</vt:lpstr>
      <vt:lpstr>What’s wrong with “new”?</vt:lpstr>
      <vt:lpstr>Managing the concrete classes</vt:lpstr>
      <vt:lpstr>Encapsulating object creation</vt:lpstr>
      <vt:lpstr>Building a PizzaFactory</vt:lpstr>
      <vt:lpstr>The new PizzaStore Class with the Factory Object</vt:lpstr>
      <vt:lpstr>Extending the Factory</vt:lpstr>
      <vt:lpstr>A framework for the pizza store</vt:lpstr>
      <vt:lpstr>Allowing the subclasses to decide</vt:lpstr>
      <vt:lpstr>Allowing the subclasses to decide (2)</vt:lpstr>
      <vt:lpstr>A “real” PizzaStore</vt:lpstr>
      <vt:lpstr>The abstract Class PizzaStore</vt:lpstr>
      <vt:lpstr>Details </vt:lpstr>
      <vt:lpstr>Ordering pizzas with the pizza factory method</vt:lpstr>
      <vt:lpstr>The Pizza Abstract Class</vt:lpstr>
      <vt:lpstr>Defining Pizzas </vt:lpstr>
      <vt:lpstr>Testing it</vt:lpstr>
      <vt:lpstr>The representation</vt:lpstr>
      <vt:lpstr>The Factory Method Pattern</vt:lpstr>
      <vt:lpstr>Object dependencies</vt:lpstr>
      <vt:lpstr>The Dependency Inversion Principle</vt:lpstr>
      <vt:lpstr>Applying the Principle</vt:lpstr>
      <vt:lpstr>The “inversion” in Dependency Inversion Principle</vt:lpstr>
      <vt:lpstr>The PizzaStore Again</vt:lpstr>
      <vt:lpstr>The ingredient factories</vt:lpstr>
      <vt:lpstr>Building the Naples ingredient factory</vt:lpstr>
      <vt:lpstr>The new Pizza Abstract Class</vt:lpstr>
      <vt:lpstr>The concrete Pizzas</vt:lpstr>
      <vt:lpstr>Revisiting the pizza stores</vt:lpstr>
      <vt:lpstr>What we have done</vt:lpstr>
      <vt:lpstr>How to serve pizzas</vt:lpstr>
      <vt:lpstr>How to serve pizzas (2)</vt:lpstr>
      <vt:lpstr>Abstract Factory Pattern defined</vt:lpstr>
      <vt:lpstr>Key Points</vt:lpstr>
      <vt:lpstr>Singleton Pattern</vt:lpstr>
      <vt:lpstr>Instantiate an object</vt:lpstr>
      <vt:lpstr>Instantiate an object</vt:lpstr>
      <vt:lpstr>The classic Singleton Pattern implementation</vt:lpstr>
      <vt:lpstr>Motivating example</vt:lpstr>
      <vt:lpstr>Using a Singleton</vt:lpstr>
      <vt:lpstr> Managing multiple threads</vt:lpstr>
      <vt:lpstr>Dealing with multithreading</vt:lpstr>
      <vt:lpstr>How to improve multithreading</vt:lpstr>
      <vt:lpstr>How to improve multithreading (2)</vt:lpstr>
      <vt:lpstr>Singleton Pattern defined</vt:lpstr>
      <vt:lpstr>The Command Pattern</vt:lpstr>
      <vt:lpstr>The Command Pattern - motivation</vt:lpstr>
      <vt:lpstr>The Command Pattern – overview</vt:lpstr>
      <vt:lpstr>In other words</vt:lpstr>
      <vt:lpstr>Example</vt:lpstr>
      <vt:lpstr>Implementing the device</vt:lpstr>
      <vt:lpstr>Implementing a simple Remote Control</vt:lpstr>
      <vt:lpstr>Implementing the “big” Remote Control</vt:lpstr>
      <vt:lpstr>Implementing the “big” Remote Control</vt:lpstr>
      <vt:lpstr>Implementing the Commands</vt:lpstr>
      <vt:lpstr>Setting the Remote Control</vt:lpstr>
      <vt:lpstr>NoCommand</vt:lpstr>
      <vt:lpstr>The UML Diagram</vt:lpstr>
      <vt:lpstr>… and the UNDO Button?</vt:lpstr>
      <vt:lpstr>… and the UNDO Button? (2)</vt:lpstr>
      <vt:lpstr>Implementing Macro-Commands</vt:lpstr>
      <vt:lpstr>More uses of the Command Pattern:  queuing requests</vt:lpstr>
      <vt:lpstr>More uses of the Command Pattern:  logging requests</vt:lpstr>
      <vt:lpstr>The Command Pattern defined</vt:lpstr>
      <vt:lpstr>Key Points</vt:lpstr>
      <vt:lpstr>The Adapter Pattern</vt:lpstr>
      <vt:lpstr>Example</vt:lpstr>
      <vt:lpstr>Example: the Adapter</vt:lpstr>
      <vt:lpstr>Roles</vt:lpstr>
      <vt:lpstr>The Adapter Pattern defined</vt:lpstr>
      <vt:lpstr>Object and class adapters </vt:lpstr>
      <vt:lpstr>The Facade Pattern</vt:lpstr>
      <vt:lpstr>In terms of classes and methods</vt:lpstr>
      <vt:lpstr>Managing complexity</vt:lpstr>
      <vt:lpstr>Implementing the simplified interface</vt:lpstr>
      <vt:lpstr>Facade Pattern defined</vt:lpstr>
      <vt:lpstr>The Principle of Least Knowledge  (aka Principle of Demeter)</vt:lpstr>
      <vt:lpstr>The Principle of Least Knowledge example</vt:lpstr>
      <vt:lpstr>Key Points</vt:lpstr>
      <vt:lpstr>The Template Method Pattern</vt:lpstr>
      <vt:lpstr>Abstracting the process</vt:lpstr>
      <vt:lpstr>Restructuring the model</vt:lpstr>
      <vt:lpstr>Meet the Template Method</vt:lpstr>
      <vt:lpstr>Template Method Pattern defined</vt:lpstr>
      <vt:lpstr>Another possible implementation including a hook()</vt:lpstr>
      <vt:lpstr>hook()</vt:lpstr>
      <vt:lpstr>Using the hook</vt:lpstr>
      <vt:lpstr>The Hollywood Principle</vt:lpstr>
      <vt:lpstr>Sorting with Template Method</vt:lpstr>
      <vt:lpstr>What is compareTo()?</vt:lpstr>
      <vt:lpstr>Comparing people</vt:lpstr>
      <vt:lpstr>Applets</vt:lpstr>
      <vt:lpstr>The template method key points</vt:lpstr>
      <vt:lpstr>The Iterator</vt:lpstr>
      <vt:lpstr>Motivating example</vt:lpstr>
      <vt:lpstr>Restaurant1 ArrayList</vt:lpstr>
      <vt:lpstr>Restaurant 2 Array</vt:lpstr>
      <vt:lpstr>Merging the menus</vt:lpstr>
      <vt:lpstr>printMenu()</vt:lpstr>
      <vt:lpstr>Using for … each to loop</vt:lpstr>
      <vt:lpstr>Using for … each to loop (2)</vt:lpstr>
      <vt:lpstr>Encapsulating the iteration</vt:lpstr>
      <vt:lpstr>The Iterator Pattern</vt:lpstr>
      <vt:lpstr>Adding an Iterator to Menu</vt:lpstr>
      <vt:lpstr>Refactoring Menu2 with Iterator</vt:lpstr>
      <vt:lpstr>Printing the Menus</vt:lpstr>
      <vt:lpstr>The class representation</vt:lpstr>
      <vt:lpstr>Making improvements using the Java Iterator Interface</vt:lpstr>
      <vt:lpstr>Using java.util.Iterator</vt:lpstr>
      <vt:lpstr>What is changed?</vt:lpstr>
      <vt:lpstr>Iterator Pattern defined</vt:lpstr>
      <vt:lpstr>Iterator Pattern defined (2)</vt:lpstr>
      <vt:lpstr>Single Responsibility</vt:lpstr>
      <vt:lpstr>Java Iterators and Collections</vt:lpstr>
      <vt:lpstr>Adding another menu</vt:lpstr>
      <vt:lpstr>Adapting the menu</vt:lpstr>
      <vt:lpstr>Adding Menu3 to the Manager</vt:lpstr>
      <vt:lpstr>Violating the “Open Closed Principle”?</vt:lpstr>
      <vt:lpstr>Solution</vt:lpstr>
      <vt:lpstr>And … if we want to manage sub-menus?</vt:lpstr>
      <vt:lpstr>The Composite Pattern defined</vt:lpstr>
      <vt:lpstr>UML Diagram</vt:lpstr>
      <vt:lpstr>Designing Menus with Composite</vt:lpstr>
      <vt:lpstr>Implementing the Menu Component</vt:lpstr>
      <vt:lpstr>Implementing the  Menu Component (2)</vt:lpstr>
      <vt:lpstr>Implementing the Menu Item</vt:lpstr>
      <vt:lpstr>Implementing the Composite Menu</vt:lpstr>
      <vt:lpstr>The print Method</vt:lpstr>
      <vt:lpstr>One Class, one Responsibility?</vt:lpstr>
      <vt:lpstr>Using Iterator with a Composite</vt:lpstr>
      <vt:lpstr>The Composite Iterator</vt:lpstr>
      <vt:lpstr>The Null Iterator</vt:lpstr>
      <vt:lpstr>Print Vegetarian Menu</vt:lpstr>
      <vt:lpstr>Be carefull!</vt:lpstr>
      <vt:lpstr>Key Points</vt:lpstr>
      <vt:lpstr>The State Pattern</vt:lpstr>
      <vt:lpstr>Creating the state machine</vt:lpstr>
      <vt:lpstr>Creating the state machine (2)</vt:lpstr>
      <vt:lpstr>The (partial) code</vt:lpstr>
      <vt:lpstr>Improvement</vt:lpstr>
      <vt:lpstr>Implementation</vt:lpstr>
      <vt:lpstr>The new design</vt:lpstr>
      <vt:lpstr>The UML representation</vt:lpstr>
      <vt:lpstr>Implementing the State Classes</vt:lpstr>
      <vt:lpstr>The machine</vt:lpstr>
      <vt:lpstr>The new design</vt:lpstr>
      <vt:lpstr>The State Pattern defined</vt:lpstr>
      <vt:lpstr>State Pattern class diagram</vt:lpstr>
      <vt:lpstr>State vs Strategy Pattern</vt:lpstr>
      <vt:lpstr>Key points</vt:lpstr>
      <vt:lpstr>The Proxy Pattern</vt:lpstr>
      <vt:lpstr>Testing the Monitor</vt:lpstr>
      <vt:lpstr>A remote proxy</vt:lpstr>
      <vt:lpstr>The role of the ‘remote proxy’</vt:lpstr>
      <vt:lpstr>What we need?</vt:lpstr>
      <vt:lpstr>Remote methods </vt:lpstr>
      <vt:lpstr>Java RMI</vt:lpstr>
      <vt:lpstr>Making the Remote service</vt:lpstr>
      <vt:lpstr>Step one: make a Remote interface</vt:lpstr>
      <vt:lpstr>Step two: make a Remote  implementation</vt:lpstr>
      <vt:lpstr>make a Remote implementation (2)</vt:lpstr>
      <vt:lpstr>How does the client get the  stub object?</vt:lpstr>
      <vt:lpstr>The Client Code</vt:lpstr>
      <vt:lpstr>The GumballMachine remote proxy</vt:lpstr>
      <vt:lpstr>Getting the GumballMachine ready to  be a remote service</vt:lpstr>
      <vt:lpstr>GumballMachine RMI</vt:lpstr>
      <vt:lpstr>Registering with the RMI registry...</vt:lpstr>
      <vt:lpstr>GumballMonitor client</vt:lpstr>
      <vt:lpstr>Monitoring test</vt:lpstr>
      <vt:lpstr>The Proxy Pattern defined</vt:lpstr>
      <vt:lpstr>The UML Diagram</vt:lpstr>
      <vt:lpstr>Virtual Proxy</vt:lpstr>
      <vt:lpstr>Virtual proxy - example</vt:lpstr>
      <vt:lpstr>Using the Java API’s Proxy to create  a protection proxy</vt:lpstr>
      <vt:lpstr>Using the Java API’s Proxy to create  a protection proxy (2)</vt:lpstr>
      <vt:lpstr>Example</vt:lpstr>
      <vt:lpstr>Keeping the software protected</vt:lpstr>
      <vt:lpstr>Creating a Dynamic Proxy</vt:lpstr>
      <vt:lpstr>Creating Invocation Handlers</vt:lpstr>
      <vt:lpstr>Creating Invocation Handlers (2)</vt:lpstr>
      <vt:lpstr>Creating Invocation Handlers (3)</vt:lpstr>
      <vt:lpstr>Creating the Proxy class and  instantiating the Proxy object</vt:lpstr>
      <vt:lpstr>Key points</vt:lpstr>
      <vt:lpstr>Other patterns</vt:lpstr>
      <vt:lpstr>Bridge</vt:lpstr>
      <vt:lpstr>Bridge (2)</vt:lpstr>
      <vt:lpstr>The UML Model</vt:lpstr>
      <vt:lpstr>Pros and Cons</vt:lpstr>
      <vt:lpstr>The Builder pattern</vt:lpstr>
      <vt:lpstr>The Builder pattern (2)</vt:lpstr>
      <vt:lpstr>Pros and Cons</vt:lpstr>
      <vt:lpstr>Chain of Responsibility</vt:lpstr>
      <vt:lpstr>Chain of Responsibility (2)</vt:lpstr>
      <vt:lpstr>Pros and Cons</vt:lpstr>
      <vt:lpstr>Flyweight</vt:lpstr>
      <vt:lpstr>Flyweight (2)</vt:lpstr>
      <vt:lpstr>Flyweight (3)</vt:lpstr>
      <vt:lpstr>Pros and Cons</vt:lpstr>
      <vt:lpstr>Interpreter</vt:lpstr>
      <vt:lpstr>Mediator</vt:lpstr>
      <vt:lpstr>Mediator (2)</vt:lpstr>
      <vt:lpstr>Pros and Cons</vt:lpstr>
      <vt:lpstr>Memento</vt:lpstr>
      <vt:lpstr>Memento (2)</vt:lpstr>
      <vt:lpstr>Pros and Cons</vt:lpstr>
      <vt:lpstr>Patterns in the real world</vt:lpstr>
      <vt:lpstr>Prototype</vt:lpstr>
      <vt:lpstr>Pros and Cons</vt:lpstr>
      <vt:lpstr>Visitors</vt:lpstr>
      <vt:lpstr>Pros and Cons</vt:lpstr>
      <vt:lpstr>Patterns in the real world</vt:lpstr>
      <vt:lpstr>So you want to be a Design Patterns writer</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2017-03-20T16:27:21Z</dcterms:created>
  <dcterms:modified xsi:type="dcterms:W3CDTF">2017-03-20T16:30:08Z</dcterms:modified>
</cp:coreProperties>
</file>