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339" r:id="rId3"/>
    <p:sldId id="340" r:id="rId4"/>
    <p:sldId id="343" r:id="rId5"/>
    <p:sldId id="344" r:id="rId6"/>
    <p:sldId id="346" r:id="rId7"/>
    <p:sldId id="341" r:id="rId8"/>
    <p:sldId id="342" r:id="rId9"/>
    <p:sldId id="258" r:id="rId10"/>
    <p:sldId id="259" r:id="rId11"/>
    <p:sldId id="260" r:id="rId12"/>
    <p:sldId id="261" r:id="rId13"/>
    <p:sldId id="262" r:id="rId14"/>
    <p:sldId id="263" r:id="rId15"/>
    <p:sldId id="347" r:id="rId16"/>
    <p:sldId id="348" r:id="rId17"/>
    <p:sldId id="349" r:id="rId18"/>
    <p:sldId id="350" r:id="rId19"/>
    <p:sldId id="264" r:id="rId20"/>
    <p:sldId id="337" r:id="rId21"/>
    <p:sldId id="338" r:id="rId22"/>
    <p:sldId id="265" r:id="rId23"/>
    <p:sldId id="351" r:id="rId24"/>
    <p:sldId id="352" r:id="rId25"/>
    <p:sldId id="353" r:id="rId26"/>
    <p:sldId id="354" r:id="rId27"/>
    <p:sldId id="355" r:id="rId28"/>
    <p:sldId id="356" r:id="rId29"/>
    <p:sldId id="360" r:id="rId30"/>
    <p:sldId id="357" r:id="rId31"/>
    <p:sldId id="359" r:id="rId32"/>
    <p:sldId id="358" r:id="rId33"/>
    <p:sldId id="266" r:id="rId34"/>
    <p:sldId id="267" r:id="rId35"/>
    <p:sldId id="268" r:id="rId36"/>
    <p:sldId id="362" r:id="rId37"/>
    <p:sldId id="371" r:id="rId38"/>
    <p:sldId id="363" r:id="rId39"/>
    <p:sldId id="364" r:id="rId40"/>
    <p:sldId id="365" r:id="rId41"/>
    <p:sldId id="370" r:id="rId42"/>
    <p:sldId id="366" r:id="rId43"/>
    <p:sldId id="367" r:id="rId44"/>
    <p:sldId id="368" r:id="rId45"/>
    <p:sldId id="369" r:id="rId46"/>
    <p:sldId id="361" r:id="rId47"/>
    <p:sldId id="269" r:id="rId48"/>
    <p:sldId id="270" r:id="rId49"/>
    <p:sldId id="271" r:id="rId50"/>
    <p:sldId id="272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FE5AB-D77A-4717-86E2-08DF9A52EA5F}" type="datetimeFigureOut">
              <a:rPr lang="it-IT" smtClean="0"/>
              <a:t>10/03/14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597C-9A1B-431F-8BA2-9FC6E342D73E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9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INSERIRE FIGURA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075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«Il rigore è un concetto intuitivo che non può</a:t>
            </a:r>
            <a:r>
              <a:rPr lang="it-IT" baseline="0" dirty="0" smtClean="0"/>
              <a:t> essere definito in maniera rigorosa»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545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dell’impianto elettrico: alta coesione, basso accoppiamento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71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Ad esempio: programma che cerca una determinata stringa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baseline="0" dirty="0" smtClean="0">
                <a:sym typeface="Wingdings" pitchFamily="2" charset="2"/>
              </a:rPr>
              <a:t> programma che cerca una stringa inserita dall’utente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847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METTERE</a:t>
            </a:r>
            <a:r>
              <a:rPr lang="it-IT" baseline="0" dirty="0" smtClean="0"/>
              <a:t> SLIDE CON DIFFERENZA </a:t>
            </a:r>
            <a:r>
              <a:rPr lang="it-IT" baseline="0" smtClean="0"/>
              <a:t>TRA PROCESSO, METODO E METODOLOGIA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47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57B50-C8FB-4FC1-A3C0-7A324198082C}" type="slidenum">
              <a:rPr lang="en-US"/>
              <a:pPr/>
              <a:t>51</a:t>
            </a:fld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410" y="4345984"/>
            <a:ext cx="5025182" cy="385305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7083" tIns="42778" rIns="87083" bIns="42778"/>
          <a:lstStyle/>
          <a:p>
            <a:endParaRPr lang="it-IT"/>
          </a:p>
        </p:txBody>
      </p:sp>
      <p:sp>
        <p:nvSpPr>
          <p:cNvPr id="1002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800100"/>
            <a:ext cx="4260850" cy="3197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07D45-4AD4-4E65-B812-22F5C264B916}" type="slidenum">
              <a:rPr lang="en-US"/>
              <a:pPr/>
              <a:t>54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411566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it-IT"/>
          </a:p>
        </p:txBody>
      </p:sp>
      <p:sp>
        <p:nvSpPr>
          <p:cNvPr id="985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BF1F8-D6BC-4412-A7F3-499D404A8680}" type="slidenum">
              <a:rPr lang="en-US"/>
              <a:pPr/>
              <a:t>56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411566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it-IT"/>
          </a:p>
        </p:txBody>
      </p:sp>
      <p:sp>
        <p:nvSpPr>
          <p:cNvPr id="988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Application of a systematic, disciplined, quantifiable approach to the development, operation, and maintenance of software (IEEE 1990)</a:t>
            </a:r>
            <a:r>
              <a:rPr lang="it-IT" dirty="0" smtClean="0"/>
              <a:t> </a:t>
            </a:r>
            <a:endParaRPr lang="en-US" altLang="en-US" dirty="0" smtClean="0"/>
          </a:p>
          <a:p>
            <a:r>
              <a:rPr lang="en-US" altLang="en-US" dirty="0" smtClean="0"/>
              <a:t>Multi-person construction of multi-version software (</a:t>
            </a:r>
            <a:r>
              <a:rPr lang="en-US" altLang="en-US" dirty="0" err="1" smtClean="0"/>
              <a:t>Parnas</a:t>
            </a:r>
            <a:r>
              <a:rPr lang="en-US" altLang="en-US" dirty="0" smtClean="0"/>
              <a:t> 1978)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297F2-4E60-4BE9-A185-DFEAECF3DEA1}" type="slidenum">
              <a:rPr lang="en-US"/>
              <a:pPr/>
              <a:t>11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410" y="4343831"/>
            <a:ext cx="5025182" cy="411566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it-IT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NATO Conference in </a:t>
            </a:r>
            <a:r>
              <a:rPr lang="en-US" altLang="en-US" dirty="0" err="1" smtClean="0"/>
              <a:t>Garmisch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Partenkirchen</a:t>
            </a:r>
            <a:r>
              <a:rPr lang="en-US" altLang="en-US" dirty="0" smtClean="0"/>
              <a:t> (Germany), 1968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40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Ghezzi cap.</a:t>
            </a:r>
            <a:r>
              <a:rPr lang="it-IT" baseline="0" dirty="0" smtClean="0"/>
              <a:t> 2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96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AD92E-F0D9-47BA-8312-C026D9CA6453}" type="slidenum">
              <a:rPr lang="en-US"/>
              <a:pPr/>
              <a:t>19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6410" y="4345984"/>
            <a:ext cx="5025182" cy="3853051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7083" tIns="42778" rIns="87083" bIns="42778"/>
          <a:lstStyle/>
          <a:p>
            <a:endParaRPr lang="it-IT"/>
          </a:p>
        </p:txBody>
      </p:sp>
      <p:sp>
        <p:nvSpPr>
          <p:cNvPr id="612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800100"/>
            <a:ext cx="4260850" cy="3197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INSERIRE GRAFICO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93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Correttezza e affidabilità dipendono dalle specifiche, robustezza</a:t>
            </a:r>
            <a:r>
              <a:rPr lang="it-IT" baseline="0" dirty="0" smtClean="0"/>
              <a:t> da situazioni fuori specifiche</a:t>
            </a:r>
            <a:endParaRPr lang="it-IT" dirty="0" smtClean="0"/>
          </a:p>
          <a:p>
            <a:r>
              <a:rPr lang="it-IT" dirty="0" smtClean="0"/>
              <a:t>Un sistema</a:t>
            </a:r>
            <a:r>
              <a:rPr lang="it-IT" baseline="0" dirty="0" smtClean="0"/>
              <a:t> può essere affidabile (statisticamente) ma non corretto completamente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72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Ghezzi cap.</a:t>
            </a:r>
            <a:r>
              <a:rPr lang="it-IT" baseline="0" dirty="0" smtClean="0"/>
              <a:t> 3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5597C-9A1B-431F-8BA2-9FC6E342D73E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46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208912" cy="59134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30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olo, contenu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208912" cy="591344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5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Apollo13_quadrato_rotondo.avi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Concetti generali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Alcune Possibili Definizioni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700" dirty="0"/>
              <a:t>L’ingegneria del software è l’approccio </a:t>
            </a:r>
            <a:r>
              <a:rPr lang="it-IT" sz="2700" b="1" dirty="0"/>
              <a:t>sistematico</a:t>
            </a:r>
            <a:r>
              <a:rPr lang="it-IT" sz="2700" dirty="0"/>
              <a:t> allo sviluppo, all’operatività, alla manutenzione </a:t>
            </a:r>
            <a:r>
              <a:rPr lang="it-IT" sz="2700" dirty="0" smtClean="0"/>
              <a:t>e </a:t>
            </a:r>
            <a:r>
              <a:rPr lang="it-IT" sz="2700" dirty="0"/>
              <a:t>al ritiro del software (IEEE 1990)</a:t>
            </a:r>
          </a:p>
          <a:p>
            <a:pPr>
              <a:lnSpc>
                <a:spcPct val="90000"/>
              </a:lnSpc>
            </a:pPr>
            <a:r>
              <a:rPr lang="it-IT" sz="2700" dirty="0"/>
              <a:t>L’ingegneria del software è la disciplina tecnologica e manageriale che riguarda la </a:t>
            </a:r>
            <a:r>
              <a:rPr lang="it-IT" sz="2700" b="1" dirty="0"/>
              <a:t>produzione sistematica </a:t>
            </a:r>
            <a:r>
              <a:rPr lang="it-IT" sz="2700" dirty="0"/>
              <a:t>e la manutenzione dei prodotti software che vengono sviluppati e modificati entro tempi e costi </a:t>
            </a:r>
            <a:r>
              <a:rPr lang="it-IT" sz="2700" dirty="0" smtClean="0"/>
              <a:t>preventivati</a:t>
            </a:r>
            <a:endParaRPr lang="it-IT" sz="2700" dirty="0"/>
          </a:p>
          <a:p>
            <a:pPr>
              <a:lnSpc>
                <a:spcPct val="90000"/>
              </a:lnSpc>
            </a:pPr>
            <a:r>
              <a:rPr lang="it-IT" sz="2700" dirty="0"/>
              <a:t>L’ingegneria del software è un corpus di teorie, metodi e strumenti, sia di tipo tecnologico che organizzativo, che consentono di </a:t>
            </a:r>
            <a:r>
              <a:rPr lang="it-IT" sz="2700" b="1" dirty="0"/>
              <a:t>produrre</a:t>
            </a:r>
            <a:r>
              <a:rPr lang="it-IT" sz="2700" dirty="0"/>
              <a:t> applicazioni con le desiderate caratteristiche di </a:t>
            </a:r>
            <a:r>
              <a:rPr lang="it-IT" sz="2700" b="1" dirty="0" smtClean="0"/>
              <a:t>qualità</a:t>
            </a:r>
            <a:endParaRPr lang="it-IT" sz="2700" b="1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21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e Ingegneria Classica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2700" dirty="0"/>
              <a:t>Il software è un </a:t>
            </a:r>
            <a:r>
              <a:rPr lang="it-IT" sz="2700" b="1" dirty="0"/>
              <a:t>prodotto</a:t>
            </a:r>
            <a:r>
              <a:rPr lang="it-IT" sz="2700" dirty="0"/>
              <a:t> dell’ingegno e non di un processo </a:t>
            </a:r>
            <a:r>
              <a:rPr lang="it-IT" sz="2700" dirty="0" smtClean="0"/>
              <a:t>industriale</a:t>
            </a:r>
            <a:endParaRPr lang="it-IT" sz="2700" dirty="0"/>
          </a:p>
          <a:p>
            <a:pPr>
              <a:lnSpc>
                <a:spcPct val="90000"/>
              </a:lnSpc>
            </a:pPr>
            <a:endParaRPr lang="it-IT" sz="2700" dirty="0"/>
          </a:p>
          <a:p>
            <a:pPr>
              <a:lnSpc>
                <a:spcPct val="90000"/>
              </a:lnSpc>
            </a:pPr>
            <a:r>
              <a:rPr lang="it-IT" sz="2700" dirty="0"/>
              <a:t>L’ingegneria classica (civile, meccanica) progetta il prodotto e (spesso) il processo </a:t>
            </a:r>
            <a:r>
              <a:rPr lang="it-IT" sz="2700" dirty="0" smtClean="0"/>
              <a:t>industriale</a:t>
            </a:r>
            <a:endParaRPr lang="it-IT" sz="2700" dirty="0"/>
          </a:p>
          <a:p>
            <a:pPr>
              <a:lnSpc>
                <a:spcPct val="90000"/>
              </a:lnSpc>
            </a:pPr>
            <a:r>
              <a:rPr lang="it-IT" sz="2700" dirty="0"/>
              <a:t>L’ingegneria del software progetta solo il prodotto e (spesso) non utilizza un processo industriale </a:t>
            </a:r>
            <a:r>
              <a:rPr lang="it-IT" sz="2700" dirty="0" smtClean="0"/>
              <a:t>formalizzato</a:t>
            </a:r>
          </a:p>
          <a:p>
            <a:pPr>
              <a:lnSpc>
                <a:spcPct val="90000"/>
              </a:lnSpc>
            </a:pPr>
            <a:endParaRPr lang="it-IT" sz="2700" dirty="0"/>
          </a:p>
          <a:p>
            <a:pPr>
              <a:lnSpc>
                <a:spcPct val="90000"/>
              </a:lnSpc>
            </a:pPr>
            <a:r>
              <a:rPr lang="it-IT" sz="2700" dirty="0" smtClean="0"/>
              <a:t>L’ingegneria classica è supportata da teorie fisiche e matematiche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/>
              <a:t>Ad es., le leggi della statica per progettare </a:t>
            </a:r>
            <a:r>
              <a:rPr lang="it-IT" sz="2400" smtClean="0"/>
              <a:t>una casa</a:t>
            </a:r>
            <a:endParaRPr lang="it-IT" sz="24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432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Cenni Storici </a:t>
            </a:r>
            <a:r>
              <a:rPr lang="it-IT" dirty="0" smtClean="0"/>
              <a:t>(1/3</a:t>
            </a:r>
            <a:r>
              <a:rPr lang="it-IT" dirty="0"/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700" dirty="0"/>
              <a:t>L’ingegneria del software nasce con la conferenza NATO del </a:t>
            </a:r>
            <a:r>
              <a:rPr lang="it-IT" sz="2700" dirty="0" smtClean="0"/>
              <a:t>1968</a:t>
            </a:r>
            <a:endParaRPr lang="it-IT" sz="2700" dirty="0"/>
          </a:p>
          <a:p>
            <a:endParaRPr lang="it-IT" sz="2700" dirty="0"/>
          </a:p>
          <a:p>
            <a:r>
              <a:rPr lang="it-IT" sz="2700" dirty="0"/>
              <a:t>Nuovi punti di vista</a:t>
            </a:r>
          </a:p>
          <a:p>
            <a:pPr lvl="1"/>
            <a:r>
              <a:rPr lang="it-IT" sz="2200" dirty="0"/>
              <a:t>software </a:t>
            </a:r>
            <a:r>
              <a:rPr lang="it-IT" sz="2200" b="1" dirty="0" err="1" smtClean="0">
                <a:solidFill>
                  <a:schemeClr val="tx1"/>
                </a:solidFill>
              </a:rPr>
              <a:t>crisis</a:t>
            </a:r>
            <a:endParaRPr lang="it-IT" sz="2200" b="1" dirty="0">
              <a:solidFill>
                <a:schemeClr val="tx1"/>
              </a:solidFill>
            </a:endParaRPr>
          </a:p>
          <a:p>
            <a:pPr lvl="1"/>
            <a:r>
              <a:rPr lang="it-IT" sz="2200" dirty="0"/>
              <a:t>software </a:t>
            </a:r>
            <a:r>
              <a:rPr lang="it-IT" sz="2200" b="1" dirty="0" err="1" smtClean="0">
                <a:solidFill>
                  <a:schemeClr val="tx1"/>
                </a:solidFill>
              </a:rPr>
              <a:t>reuse</a:t>
            </a:r>
            <a:endParaRPr lang="it-IT" sz="2200" b="1" dirty="0">
              <a:solidFill>
                <a:schemeClr val="tx1"/>
              </a:solidFill>
            </a:endParaRPr>
          </a:p>
          <a:p>
            <a:pPr lvl="1"/>
            <a:r>
              <a:rPr lang="it-IT" sz="2200" dirty="0"/>
              <a:t>software </a:t>
            </a:r>
            <a:r>
              <a:rPr lang="it-IT" sz="2200" b="1" dirty="0" err="1" smtClean="0">
                <a:solidFill>
                  <a:schemeClr val="tx1"/>
                </a:solidFill>
              </a:rPr>
              <a:t>engineering</a:t>
            </a:r>
            <a:endParaRPr lang="it-IT" sz="2200" b="1" dirty="0">
              <a:solidFill>
                <a:schemeClr val="tx1"/>
              </a:solidFill>
            </a:endParaRPr>
          </a:p>
        </p:txBody>
      </p:sp>
      <p:pic>
        <p:nvPicPr>
          <p:cNvPr id="17417" name="Picture 9" descr="Boo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21732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Book1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63" y="2362200"/>
            <a:ext cx="2116137" cy="3200400"/>
          </a:xfr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762000" y="6403975"/>
            <a:ext cx="6629400" cy="45720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60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Cenni Storici (</a:t>
            </a:r>
            <a:r>
              <a:rPr lang="it-IT" dirty="0" smtClean="0"/>
              <a:t>2/3)</a:t>
            </a:r>
            <a:endParaRPr lang="it-IT" dirty="0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z="2700" dirty="0"/>
              <a:t>Anni ’90, sviluppo delle </a:t>
            </a:r>
            <a:r>
              <a:rPr lang="it-IT" sz="2700" b="1" dirty="0"/>
              <a:t>tecnologie orientate agli oggetti</a:t>
            </a:r>
          </a:p>
          <a:p>
            <a:pPr lvl="1"/>
            <a:r>
              <a:rPr lang="it-IT" sz="2200" dirty="0"/>
              <a:t>programmazione orientata agli </a:t>
            </a:r>
            <a:r>
              <a:rPr lang="it-IT" sz="2200" dirty="0" smtClean="0"/>
              <a:t>oggetti</a:t>
            </a:r>
            <a:endParaRPr lang="it-IT" sz="2200" dirty="0"/>
          </a:p>
          <a:p>
            <a:pPr lvl="1"/>
            <a:r>
              <a:rPr lang="it-IT" sz="2200" dirty="0"/>
              <a:t>UML (</a:t>
            </a:r>
            <a:r>
              <a:rPr lang="it-IT" sz="2200" dirty="0" err="1"/>
              <a:t>Unified</a:t>
            </a:r>
            <a:r>
              <a:rPr lang="it-IT" sz="2200" dirty="0"/>
              <a:t> </a:t>
            </a:r>
            <a:r>
              <a:rPr lang="it-IT" sz="2200" dirty="0" err="1"/>
              <a:t>Modeling</a:t>
            </a:r>
            <a:r>
              <a:rPr lang="it-IT" sz="2200" dirty="0"/>
              <a:t> Language</a:t>
            </a:r>
            <a:r>
              <a:rPr lang="it-IT" sz="2200" dirty="0" smtClean="0"/>
              <a:t>)</a:t>
            </a:r>
            <a:endParaRPr lang="it-IT" sz="2200" dirty="0"/>
          </a:p>
          <a:p>
            <a:pPr lvl="1"/>
            <a:r>
              <a:rPr lang="it-IT" sz="2200" dirty="0"/>
              <a:t>Design </a:t>
            </a:r>
            <a:r>
              <a:rPr lang="it-IT" sz="2200" dirty="0" smtClean="0"/>
              <a:t>pattern</a:t>
            </a:r>
            <a:endParaRPr lang="it-IT" sz="2200" dirty="0"/>
          </a:p>
        </p:txBody>
      </p:sp>
      <p:pic>
        <p:nvPicPr>
          <p:cNvPr id="17920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625725"/>
            <a:ext cx="3771900" cy="2595563"/>
          </a:xfrm>
          <a:ln/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762000" y="6403975"/>
            <a:ext cx="6629400" cy="45720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98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Cenni Storici </a:t>
            </a:r>
            <a:r>
              <a:rPr lang="it-IT" dirty="0" smtClean="0"/>
              <a:t>(3/3)</a:t>
            </a:r>
            <a:endParaRPr lang="it-IT" dirty="0"/>
          </a:p>
        </p:txBody>
      </p:sp>
      <p:pic>
        <p:nvPicPr>
          <p:cNvPr id="197638" name="Picture 6" descr="java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262187"/>
            <a:ext cx="1905000" cy="3324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300" dirty="0"/>
              <a:t>Da metà anni ’90, nuove prospettive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Web e </a:t>
            </a:r>
            <a:r>
              <a:rPr lang="it-IT" sz="2000" dirty="0" smtClean="0"/>
              <a:t>e-commerce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open </a:t>
            </a:r>
            <a:r>
              <a:rPr lang="it-IT" sz="2000" dirty="0" smtClean="0"/>
              <a:t>source</a:t>
            </a: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300" dirty="0"/>
              <a:t>Java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linguaggio orientato agli </a:t>
            </a:r>
            <a:r>
              <a:rPr lang="it-IT" sz="2000" dirty="0" smtClean="0"/>
              <a:t>oggetti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 smtClean="0"/>
              <a:t>multi-piattaforma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 smtClean="0"/>
              <a:t>Web-</a:t>
            </a:r>
            <a:r>
              <a:rPr lang="it-IT" sz="2000" dirty="0" err="1" smtClean="0"/>
              <a:t>oriented</a:t>
            </a:r>
            <a:endParaRPr lang="it-IT" sz="2000" dirty="0"/>
          </a:p>
          <a:p>
            <a:pPr lvl="1">
              <a:lnSpc>
                <a:spcPct val="90000"/>
              </a:lnSpc>
            </a:pPr>
            <a:r>
              <a:rPr lang="it-IT" sz="2000" dirty="0"/>
              <a:t>ben accettato dalla comunità dell’open </a:t>
            </a:r>
            <a:r>
              <a:rPr lang="it-IT" sz="2000" dirty="0" smtClean="0"/>
              <a:t>source</a:t>
            </a:r>
            <a:endParaRPr lang="it-IT" sz="20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2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ruolo del progettista del software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altLang="en-US" sz="2800" dirty="0" smtClean="0"/>
              <a:t>L’abilità nel </a:t>
            </a:r>
            <a:r>
              <a:rPr lang="it-IT" altLang="en-US" sz="2800" b="1" dirty="0" smtClean="0"/>
              <a:t>programmare</a:t>
            </a:r>
            <a:r>
              <a:rPr lang="it-IT" altLang="en-US" sz="2800" dirty="0" smtClean="0"/>
              <a:t> non è sufficiente</a:t>
            </a:r>
          </a:p>
          <a:p>
            <a:pPr lvl="1">
              <a:lnSpc>
                <a:spcPct val="90000"/>
              </a:lnSpc>
            </a:pPr>
            <a:r>
              <a:rPr lang="it-IT" altLang="en-US" sz="2500" dirty="0" smtClean="0"/>
              <a:t>Ma comunque serve</a:t>
            </a:r>
          </a:p>
          <a:p>
            <a:pPr>
              <a:lnSpc>
                <a:spcPct val="90000"/>
              </a:lnSpc>
            </a:pPr>
            <a:r>
              <a:rPr lang="it-IT" altLang="en-US" sz="2800" dirty="0" smtClean="0"/>
              <a:t>Il progettista del software deve saper:</a:t>
            </a:r>
          </a:p>
          <a:p>
            <a:pPr lvl="1">
              <a:lnSpc>
                <a:spcPct val="90000"/>
              </a:lnSpc>
            </a:pPr>
            <a:r>
              <a:rPr lang="it-IT" altLang="en-US" sz="2500" dirty="0" smtClean="0"/>
              <a:t>Capire i </a:t>
            </a:r>
            <a:r>
              <a:rPr lang="it-IT" altLang="en-US" sz="2500" b="1" dirty="0" smtClean="0"/>
              <a:t>requisiti</a:t>
            </a:r>
            <a:r>
              <a:rPr lang="it-IT" altLang="en-US" sz="2500" dirty="0" smtClean="0"/>
              <a:t> e scrivere le </a:t>
            </a:r>
            <a:r>
              <a:rPr lang="it-IT" altLang="en-US" sz="2500" b="1" dirty="0" smtClean="0"/>
              <a:t>specifiche</a:t>
            </a:r>
          </a:p>
          <a:p>
            <a:pPr lvl="2">
              <a:lnSpc>
                <a:spcPct val="90000"/>
              </a:lnSpc>
            </a:pPr>
            <a:r>
              <a:rPr lang="it-IT" altLang="en-US" sz="2200" dirty="0" smtClean="0"/>
              <a:t>Derivando modelli e ragionando su di essi</a:t>
            </a:r>
          </a:p>
          <a:p>
            <a:pPr lvl="1">
              <a:lnSpc>
                <a:spcPct val="90000"/>
              </a:lnSpc>
            </a:pPr>
            <a:r>
              <a:rPr lang="it-IT" altLang="en-US" sz="2500" dirty="0" smtClean="0"/>
              <a:t>Aver </a:t>
            </a:r>
            <a:r>
              <a:rPr lang="it-IT" altLang="en-US" sz="2500" b="1" dirty="0" smtClean="0"/>
              <a:t>padronanza</a:t>
            </a:r>
            <a:r>
              <a:rPr lang="it-IT" altLang="en-US" sz="2500" dirty="0" smtClean="0"/>
              <a:t> del software nel suo complesso</a:t>
            </a:r>
          </a:p>
          <a:p>
            <a:pPr lvl="1">
              <a:lnSpc>
                <a:spcPct val="90000"/>
              </a:lnSpc>
            </a:pPr>
            <a:r>
              <a:rPr lang="it-IT" altLang="en-US" sz="2500" dirty="0" smtClean="0"/>
              <a:t>Operare a </a:t>
            </a:r>
            <a:r>
              <a:rPr lang="it-IT" altLang="en-US" sz="2500" b="1" dirty="0" smtClean="0"/>
              <a:t>vari livelli </a:t>
            </a:r>
            <a:r>
              <a:rPr lang="it-IT" altLang="en-US" sz="2500" dirty="0" smtClean="0"/>
              <a:t>di astrazione</a:t>
            </a:r>
          </a:p>
          <a:p>
            <a:pPr lvl="1">
              <a:lnSpc>
                <a:spcPct val="90000"/>
              </a:lnSpc>
            </a:pPr>
            <a:r>
              <a:rPr lang="it-IT" altLang="en-US" sz="2500" dirty="0" smtClean="0"/>
              <a:t>Lavorare in </a:t>
            </a:r>
            <a:r>
              <a:rPr lang="it-IT" altLang="en-US" sz="2500" b="1" dirty="0" smtClean="0"/>
              <a:t>team</a:t>
            </a:r>
          </a:p>
          <a:p>
            <a:pPr lvl="2">
              <a:lnSpc>
                <a:spcPct val="90000"/>
              </a:lnSpc>
            </a:pPr>
            <a:r>
              <a:rPr lang="it-IT" altLang="en-US" sz="2200" dirty="0" smtClean="0"/>
              <a:t>Capacità di comunicazione</a:t>
            </a:r>
          </a:p>
          <a:p>
            <a:pPr lvl="2">
              <a:lnSpc>
                <a:spcPct val="90000"/>
              </a:lnSpc>
            </a:pPr>
            <a:r>
              <a:rPr lang="it-IT" altLang="en-US" sz="2200" dirty="0" smtClean="0"/>
              <a:t>Capacità di gestione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41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ciclo di vita del software (a cascata)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11560" y="1484784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Analisi e specifica dei requisiti</a:t>
            </a:r>
          </a:p>
        </p:txBody>
      </p:sp>
      <p:sp>
        <p:nvSpPr>
          <p:cNvPr id="7" name="Rettangolo 6"/>
          <p:cNvSpPr/>
          <p:nvPr/>
        </p:nvSpPr>
        <p:spPr>
          <a:xfrm>
            <a:off x="2123728" y="2455277"/>
            <a:ext cx="2384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Progettazione di sistema e sua specifica</a:t>
            </a:r>
          </a:p>
        </p:txBody>
      </p:sp>
      <p:sp>
        <p:nvSpPr>
          <p:cNvPr id="8" name="Rettangolo 7"/>
          <p:cNvSpPr/>
          <p:nvPr/>
        </p:nvSpPr>
        <p:spPr>
          <a:xfrm>
            <a:off x="3923928" y="3429000"/>
            <a:ext cx="1563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Codifica e </a:t>
            </a:r>
            <a:r>
              <a:rPr lang="it-IT" dirty="0" smtClean="0"/>
              <a:t>test di modulo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5004048" y="4233591"/>
            <a:ext cx="1936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Integrazione e test di sistema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667741" y="5301208"/>
            <a:ext cx="1632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Consegna e manutenzione</a:t>
            </a:r>
          </a:p>
        </p:txBody>
      </p:sp>
      <p:sp>
        <p:nvSpPr>
          <p:cNvPr id="11" name="Freccia curva 10"/>
          <p:cNvSpPr/>
          <p:nvPr/>
        </p:nvSpPr>
        <p:spPr>
          <a:xfrm rot="5400000">
            <a:off x="2681353" y="1566991"/>
            <a:ext cx="756955" cy="1008112"/>
          </a:xfrm>
          <a:prstGeom prst="bentArrow">
            <a:avLst>
              <a:gd name="adj1" fmla="val 11045"/>
              <a:gd name="adj2" fmla="val 18604"/>
              <a:gd name="adj3" fmla="val 2848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urva 11"/>
          <p:cNvSpPr/>
          <p:nvPr/>
        </p:nvSpPr>
        <p:spPr>
          <a:xfrm rot="5400000">
            <a:off x="4409547" y="2546467"/>
            <a:ext cx="756955" cy="1008112"/>
          </a:xfrm>
          <a:prstGeom prst="bentArrow">
            <a:avLst>
              <a:gd name="adj1" fmla="val 11045"/>
              <a:gd name="adj2" fmla="val 18604"/>
              <a:gd name="adj3" fmla="val 2848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urva 12"/>
          <p:cNvSpPr/>
          <p:nvPr/>
        </p:nvSpPr>
        <p:spPr>
          <a:xfrm rot="5400000">
            <a:off x="5612799" y="3377027"/>
            <a:ext cx="756955" cy="1008112"/>
          </a:xfrm>
          <a:prstGeom prst="bentArrow">
            <a:avLst>
              <a:gd name="adj1" fmla="val 11045"/>
              <a:gd name="adj2" fmla="val 18604"/>
              <a:gd name="adj3" fmla="val 2848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urva 13"/>
          <p:cNvSpPr/>
          <p:nvPr/>
        </p:nvSpPr>
        <p:spPr>
          <a:xfrm rot="5400000">
            <a:off x="6793319" y="4418675"/>
            <a:ext cx="756955" cy="1008112"/>
          </a:xfrm>
          <a:prstGeom prst="bentArrow">
            <a:avLst>
              <a:gd name="adj1" fmla="val 11045"/>
              <a:gd name="adj2" fmla="val 18604"/>
              <a:gd name="adj3" fmla="val 2848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0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Relazione con altri campi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Dell’informatica</a:t>
            </a:r>
          </a:p>
          <a:p>
            <a:pPr lvl="1"/>
            <a:r>
              <a:rPr lang="it-IT" dirty="0" smtClean="0"/>
              <a:t>Linguaggi di programmazione</a:t>
            </a:r>
          </a:p>
          <a:p>
            <a:pPr lvl="1"/>
            <a:r>
              <a:rPr lang="it-IT" dirty="0" smtClean="0"/>
              <a:t>Sistemi Operativi</a:t>
            </a:r>
          </a:p>
          <a:p>
            <a:pPr lvl="1"/>
            <a:r>
              <a:rPr lang="it-IT" dirty="0" smtClean="0"/>
              <a:t>Basi di dati</a:t>
            </a:r>
          </a:p>
          <a:p>
            <a:pPr lvl="1"/>
            <a:r>
              <a:rPr lang="it-IT" dirty="0" smtClean="0"/>
              <a:t>Intelligenza artificiale</a:t>
            </a:r>
          </a:p>
          <a:p>
            <a:pPr lvl="1"/>
            <a:r>
              <a:rPr lang="it-IT" dirty="0" smtClean="0"/>
              <a:t>Modelli teorici</a:t>
            </a:r>
          </a:p>
          <a:p>
            <a:r>
              <a:rPr lang="it-IT" dirty="0" smtClean="0"/>
              <a:t>Di altre discipline</a:t>
            </a:r>
          </a:p>
          <a:p>
            <a:pPr lvl="1"/>
            <a:r>
              <a:rPr lang="it-IT" dirty="0" smtClean="0"/>
              <a:t>Scienze organizzative</a:t>
            </a:r>
          </a:p>
          <a:p>
            <a:pPr lvl="1"/>
            <a:r>
              <a:rPr lang="it-IT" dirty="0" smtClean="0"/>
              <a:t>Ingegneria dei sistemi</a:t>
            </a:r>
          </a:p>
          <a:p>
            <a:pPr lvl="1"/>
            <a:r>
              <a:rPr lang="it-IT" dirty="0" smtClean="0"/>
              <a:t>Altri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680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software: natura e qualità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20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 Produzione del Software</a:t>
            </a:r>
          </a:p>
        </p:txBody>
      </p:sp>
      <p:sp>
        <p:nvSpPr>
          <p:cNvPr id="611339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it-IT" sz="2300" dirty="0"/>
              <a:t>Il software è </a:t>
            </a:r>
            <a:r>
              <a:rPr lang="it-IT" sz="2300" b="1" dirty="0"/>
              <a:t>ubiquo</a:t>
            </a:r>
          </a:p>
          <a:p>
            <a:pPr lvl="1"/>
            <a:r>
              <a:rPr lang="it-IT" sz="2000" dirty="0"/>
              <a:t>tutti i sistemi sono controllati da </a:t>
            </a:r>
            <a:r>
              <a:rPr lang="it-IT" sz="2000" dirty="0" smtClean="0"/>
              <a:t>software</a:t>
            </a:r>
            <a:endParaRPr lang="it-IT" sz="2000" dirty="0"/>
          </a:p>
          <a:p>
            <a:r>
              <a:rPr lang="it-IT" sz="2300" dirty="0"/>
              <a:t>L’ingegneria del software ha a che fare con</a:t>
            </a:r>
          </a:p>
          <a:p>
            <a:pPr lvl="1"/>
            <a:r>
              <a:rPr lang="it-IT" sz="2000" dirty="0" smtClean="0"/>
              <a:t>teorie</a:t>
            </a:r>
            <a:endParaRPr lang="it-IT" sz="2000" dirty="0"/>
          </a:p>
          <a:p>
            <a:pPr lvl="1"/>
            <a:r>
              <a:rPr lang="it-IT" sz="2000" dirty="0" smtClean="0"/>
              <a:t>metodi </a:t>
            </a:r>
            <a:endParaRPr lang="it-IT" sz="2000" dirty="0"/>
          </a:p>
          <a:p>
            <a:pPr lvl="1"/>
            <a:r>
              <a:rPr lang="it-IT" sz="2000" dirty="0" smtClean="0"/>
              <a:t>strumenti</a:t>
            </a:r>
            <a:endParaRPr lang="it-IT" sz="2000" dirty="0"/>
          </a:p>
          <a:p>
            <a:pPr>
              <a:buFont typeface="Wingdings" pitchFamily="2" charset="2"/>
              <a:buNone/>
            </a:pPr>
            <a:r>
              <a:rPr lang="it-IT" sz="2300" dirty="0"/>
              <a:t>	per lo sviluppo </a:t>
            </a:r>
            <a:r>
              <a:rPr lang="it-IT" sz="2300" b="1" dirty="0"/>
              <a:t>industriale</a:t>
            </a:r>
            <a:r>
              <a:rPr lang="it-IT" sz="2300" dirty="0"/>
              <a:t> di </a:t>
            </a:r>
            <a:r>
              <a:rPr lang="it-IT" sz="2300" dirty="0" smtClean="0"/>
              <a:t>software</a:t>
            </a:r>
            <a:endParaRPr lang="it-IT" sz="2700" dirty="0"/>
          </a:p>
        </p:txBody>
      </p:sp>
      <p:pic>
        <p:nvPicPr>
          <p:cNvPr id="611343" name="Picture 15" descr="j028536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29" y="2132857"/>
            <a:ext cx="2905242" cy="358288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9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progettare?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Progettare è faticoso, ma:</a:t>
            </a:r>
          </a:p>
          <a:p>
            <a:pPr lvl="1"/>
            <a:r>
              <a:rPr lang="it-IT" dirty="0" smtClean="0"/>
              <a:t>Permette di risparmiare </a:t>
            </a:r>
            <a:r>
              <a:rPr lang="it-IT" b="1" dirty="0" smtClean="0"/>
              <a:t>tempo</a:t>
            </a:r>
            <a:r>
              <a:rPr lang="it-IT" dirty="0" smtClean="0"/>
              <a:t> nella fase di implementazione</a:t>
            </a:r>
          </a:p>
          <a:p>
            <a:pPr lvl="1"/>
            <a:r>
              <a:rPr lang="it-IT" dirty="0" smtClean="0"/>
              <a:t>Permette di sviluppare sistemi più facili da </a:t>
            </a:r>
            <a:r>
              <a:rPr lang="it-IT" b="1" dirty="0" smtClean="0"/>
              <a:t>mantenere</a:t>
            </a:r>
          </a:p>
          <a:p>
            <a:pPr lvl="1"/>
            <a:r>
              <a:rPr lang="it-IT" dirty="0" smtClean="0"/>
              <a:t>Permette di evitare </a:t>
            </a:r>
            <a:r>
              <a:rPr lang="it-IT" b="1" dirty="0" smtClean="0"/>
              <a:t>errori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0139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Costi del software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Rapporto tra il costo del SW e quello dell’HW</a:t>
            </a:r>
          </a:p>
          <a:p>
            <a:pPr lvl="1"/>
            <a:r>
              <a:rPr lang="it-IT" dirty="0" smtClean="0"/>
              <a:t>20/80 nel 1950</a:t>
            </a:r>
          </a:p>
          <a:p>
            <a:pPr lvl="1"/>
            <a:r>
              <a:rPr lang="it-IT" dirty="0" smtClean="0"/>
              <a:t>80/20 nel 2000</a:t>
            </a:r>
            <a:endParaRPr lang="it-IT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27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 arte ad artigianato a industria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Arte</a:t>
            </a:r>
          </a:p>
          <a:p>
            <a:pPr lvl="1"/>
            <a:r>
              <a:rPr lang="it-IT" dirty="0" smtClean="0"/>
              <a:t>Il software viene sviluppato “</a:t>
            </a:r>
            <a:r>
              <a:rPr lang="it-IT" b="1" dirty="0" smtClean="0"/>
              <a:t>a mano</a:t>
            </a:r>
            <a:r>
              <a:rPr lang="it-IT" dirty="0" smtClean="0"/>
              <a:t>”</a:t>
            </a:r>
          </a:p>
          <a:p>
            <a:pPr lvl="1"/>
            <a:r>
              <a:rPr lang="it-IT" dirty="0" smtClean="0"/>
              <a:t>Ogni programma viene realizzato a partire </a:t>
            </a:r>
            <a:r>
              <a:rPr lang="it-IT" b="1" dirty="0" smtClean="0"/>
              <a:t>da zero </a:t>
            </a:r>
          </a:p>
          <a:p>
            <a:r>
              <a:rPr lang="it-IT" dirty="0" smtClean="0"/>
              <a:t>Artigianato</a:t>
            </a:r>
          </a:p>
          <a:p>
            <a:pPr lvl="1"/>
            <a:r>
              <a:rPr lang="it-IT" dirty="0" smtClean="0"/>
              <a:t>Uso di </a:t>
            </a:r>
            <a:r>
              <a:rPr lang="it-IT" b="1" dirty="0" smtClean="0"/>
              <a:t>strumenti</a:t>
            </a:r>
            <a:r>
              <a:rPr lang="it-IT" dirty="0" smtClean="0"/>
              <a:t> per lo sviluppo</a:t>
            </a:r>
          </a:p>
          <a:p>
            <a:pPr lvl="1"/>
            <a:r>
              <a:rPr lang="it-IT" dirty="0" smtClean="0"/>
              <a:t>Riuso di </a:t>
            </a:r>
            <a:r>
              <a:rPr lang="it-IT" b="1" dirty="0" smtClean="0"/>
              <a:t>librerie</a:t>
            </a:r>
          </a:p>
          <a:p>
            <a:r>
              <a:rPr lang="it-IT" dirty="0" smtClean="0"/>
              <a:t>Industria</a:t>
            </a:r>
          </a:p>
          <a:p>
            <a:pPr lvl="1"/>
            <a:r>
              <a:rPr lang="it-IT" b="1" dirty="0" smtClean="0"/>
              <a:t>Processo</a:t>
            </a:r>
            <a:r>
              <a:rPr lang="it-IT" dirty="0" smtClean="0"/>
              <a:t> produttivo</a:t>
            </a:r>
          </a:p>
          <a:p>
            <a:pPr lvl="1"/>
            <a:r>
              <a:rPr lang="it-IT" b="1" dirty="0" smtClean="0"/>
              <a:t>Metodologie</a:t>
            </a:r>
            <a:r>
              <a:rPr lang="it-IT" dirty="0" smtClean="0"/>
              <a:t> di sviluppo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04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cos’è </a:t>
            </a:r>
            <a:r>
              <a:rPr lang="it-IT" dirty="0"/>
              <a:t>il Software?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61747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/>
              <a:t>In una visione semplicistica</a:t>
            </a:r>
          </a:p>
          <a:p>
            <a:pPr lvl="1">
              <a:lnSpc>
                <a:spcPct val="90000"/>
              </a:lnSpc>
            </a:pPr>
            <a:r>
              <a:rPr lang="it-IT" sz="2200" b="1" dirty="0"/>
              <a:t>programmi</a:t>
            </a:r>
            <a:r>
              <a:rPr lang="it-IT" sz="2200" dirty="0"/>
              <a:t> </a:t>
            </a:r>
            <a:r>
              <a:rPr lang="it-IT" sz="2200" dirty="0" smtClean="0"/>
              <a:t>eseguibili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b="1" dirty="0"/>
              <a:t>documentazione</a:t>
            </a:r>
            <a:r>
              <a:rPr lang="it-IT" sz="2200" dirty="0"/>
              <a:t> prodotta in fase di </a:t>
            </a:r>
            <a:r>
              <a:rPr lang="it-IT" sz="2200" dirty="0" smtClean="0"/>
              <a:t>sviluppo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b="1" dirty="0"/>
              <a:t>documentazione</a:t>
            </a:r>
            <a:r>
              <a:rPr lang="it-IT" sz="2200" dirty="0"/>
              <a:t> operativa per gli </a:t>
            </a:r>
            <a:r>
              <a:rPr lang="it-IT" sz="2200" dirty="0" smtClean="0"/>
              <a:t>utenti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800" dirty="0"/>
              <a:t>Un </a:t>
            </a:r>
            <a:r>
              <a:rPr lang="it-IT" sz="2800" b="1" dirty="0"/>
              <a:t>prodotto</a:t>
            </a:r>
            <a:r>
              <a:rPr lang="it-IT" sz="2800" dirty="0"/>
              <a:t> software può essere sviluppato</a:t>
            </a:r>
          </a:p>
          <a:p>
            <a:pPr lvl="1">
              <a:lnSpc>
                <a:spcPct val="90000"/>
              </a:lnSpc>
            </a:pPr>
            <a:r>
              <a:rPr lang="it-IT" sz="2200" dirty="0"/>
              <a:t>per un particolare </a:t>
            </a:r>
            <a:r>
              <a:rPr lang="it-IT" sz="2200" b="1" dirty="0">
                <a:solidFill>
                  <a:schemeClr val="tx1"/>
                </a:solidFill>
              </a:rPr>
              <a:t>committente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/>
              <a:t>(prodotto </a:t>
            </a:r>
            <a:r>
              <a:rPr lang="it-IT" sz="2200" b="1" dirty="0">
                <a:solidFill>
                  <a:schemeClr val="tx1"/>
                </a:solidFill>
              </a:rPr>
              <a:t>custom</a:t>
            </a:r>
            <a:r>
              <a:rPr lang="it-IT" sz="2200" dirty="0"/>
              <a:t>), seguendo le specifiche date dal committente </a:t>
            </a:r>
            <a:r>
              <a:rPr lang="it-IT" sz="2200" dirty="0" smtClean="0"/>
              <a:t>stesso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dirty="0"/>
              <a:t>per un particolare mercato (prodotto </a:t>
            </a:r>
            <a:r>
              <a:rPr lang="it-IT" sz="2200" b="1" dirty="0">
                <a:solidFill>
                  <a:schemeClr val="tx1"/>
                </a:solidFill>
              </a:rPr>
              <a:t>general-</a:t>
            </a:r>
            <a:r>
              <a:rPr lang="it-IT" sz="2200" b="1" dirty="0" err="1">
                <a:solidFill>
                  <a:schemeClr val="tx1"/>
                </a:solidFill>
              </a:rPr>
              <a:t>purpose</a:t>
            </a:r>
            <a:r>
              <a:rPr lang="it-IT" sz="2200" dirty="0"/>
              <a:t>), seguendo delle specifiche (dettate dal marketing) che cercano di massimizzare le </a:t>
            </a:r>
            <a:r>
              <a:rPr lang="it-IT" sz="2200" dirty="0" smtClean="0"/>
              <a:t>vendite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94129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 del </a:t>
            </a:r>
            <a:r>
              <a:rPr lang="it-IT" dirty="0" smtClean="0"/>
              <a:t>Software (1/5)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99123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700" dirty="0"/>
              <a:t>Le </a:t>
            </a:r>
            <a:r>
              <a:rPr lang="it-IT" sz="2700" b="1" dirty="0"/>
              <a:t>qualità</a:t>
            </a:r>
            <a:r>
              <a:rPr lang="it-IT" sz="2700" dirty="0"/>
              <a:t> su cui si basa la valutazione di un sistema possono essere</a:t>
            </a:r>
          </a:p>
          <a:p>
            <a:pPr lvl="1">
              <a:lnSpc>
                <a:spcPct val="90000"/>
              </a:lnSpc>
            </a:pPr>
            <a:r>
              <a:rPr lang="it-IT" sz="2200" b="1" dirty="0">
                <a:solidFill>
                  <a:schemeClr val="tx1"/>
                </a:solidFill>
              </a:rPr>
              <a:t>interne</a:t>
            </a:r>
            <a:r>
              <a:rPr lang="it-IT" sz="2200" dirty="0"/>
              <a:t>, riguardano le caratteristiche legate allo sviluppo del software e non sono visibili agli </a:t>
            </a:r>
            <a:r>
              <a:rPr lang="it-IT" sz="2200" dirty="0" smtClean="0"/>
              <a:t>utenti</a:t>
            </a:r>
            <a:endParaRPr lang="it-IT" sz="2200" dirty="0"/>
          </a:p>
          <a:p>
            <a:pPr lvl="1">
              <a:lnSpc>
                <a:spcPct val="90000"/>
              </a:lnSpc>
            </a:pPr>
            <a:r>
              <a:rPr lang="it-IT" sz="2200" b="1" dirty="0">
                <a:solidFill>
                  <a:schemeClr val="tx1"/>
                </a:solidFill>
              </a:rPr>
              <a:t>esterne</a:t>
            </a:r>
            <a:r>
              <a:rPr lang="it-IT" sz="2200" dirty="0"/>
              <a:t>, riguardano le funzionalità fornite dal sistema e sono visibili agli </a:t>
            </a:r>
            <a:r>
              <a:rPr lang="it-IT" sz="2200" dirty="0" smtClean="0"/>
              <a:t>utenti</a:t>
            </a:r>
            <a:endParaRPr lang="it-IT" sz="2200" dirty="0"/>
          </a:p>
          <a:p>
            <a:pPr>
              <a:lnSpc>
                <a:spcPct val="90000"/>
              </a:lnSpc>
            </a:pPr>
            <a:endParaRPr lang="it-IT" sz="2700" dirty="0"/>
          </a:p>
          <a:p>
            <a:pPr>
              <a:lnSpc>
                <a:spcPct val="90000"/>
              </a:lnSpc>
            </a:pPr>
            <a:r>
              <a:rPr lang="it-IT" sz="2700" dirty="0"/>
              <a:t>Le categorie sono </a:t>
            </a:r>
            <a:r>
              <a:rPr lang="it-IT" sz="2700" b="1" dirty="0"/>
              <a:t>legate</a:t>
            </a:r>
            <a:r>
              <a:rPr lang="it-IT" sz="2700" dirty="0"/>
              <a:t>, non è possibile ottenere qualità esterne se il sistema non gode di qualità </a:t>
            </a:r>
            <a:r>
              <a:rPr lang="it-IT" sz="2700" dirty="0" smtClean="0"/>
              <a:t>interne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27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2700" dirty="0" smtClean="0"/>
              <a:t>Qualità interne </a:t>
            </a:r>
            <a:r>
              <a:rPr lang="it-IT" sz="2700" dirty="0" smtClean="0">
                <a:sym typeface="Wingdings" pitchFamily="2" charset="2"/>
              </a:rPr>
              <a:t> qualità esterne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66058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 del Software (</a:t>
            </a:r>
            <a:r>
              <a:rPr lang="it-IT" dirty="0" smtClean="0"/>
              <a:t>2/5)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99430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700" dirty="0"/>
              <a:t>È anche possibile valutare un sistema secondo qualità</a:t>
            </a:r>
          </a:p>
          <a:p>
            <a:pPr lvl="1">
              <a:lnSpc>
                <a:spcPct val="80000"/>
              </a:lnSpc>
            </a:pPr>
            <a:r>
              <a:rPr lang="it-IT" sz="2200" b="1" dirty="0">
                <a:solidFill>
                  <a:schemeClr val="tx1"/>
                </a:solidFill>
              </a:rPr>
              <a:t>relative al prodotto</a:t>
            </a:r>
            <a:r>
              <a:rPr lang="it-IT" sz="2200" dirty="0"/>
              <a:t>, riguardano le caratteristiche stesse del sistema e sono sempre </a:t>
            </a:r>
            <a:r>
              <a:rPr lang="it-IT" sz="2200" dirty="0" smtClean="0"/>
              <a:t>valutabili</a:t>
            </a:r>
            <a:endParaRPr lang="it-IT" sz="2200" dirty="0"/>
          </a:p>
          <a:p>
            <a:pPr lvl="1">
              <a:lnSpc>
                <a:spcPct val="80000"/>
              </a:lnSpc>
            </a:pPr>
            <a:r>
              <a:rPr lang="it-IT" sz="2200" b="1" dirty="0">
                <a:solidFill>
                  <a:schemeClr val="tx1"/>
                </a:solidFill>
              </a:rPr>
              <a:t>relative al processo</a:t>
            </a:r>
            <a:r>
              <a:rPr lang="it-IT" sz="2200" dirty="0"/>
              <a:t>, riguardano i metodi utilizzati durante lo sviluppo del </a:t>
            </a:r>
            <a:r>
              <a:rPr lang="it-IT" sz="2200" dirty="0" smtClean="0"/>
              <a:t>software</a:t>
            </a:r>
            <a:endParaRPr lang="it-IT" sz="2200" dirty="0"/>
          </a:p>
          <a:p>
            <a:pPr>
              <a:lnSpc>
                <a:spcPct val="80000"/>
              </a:lnSpc>
            </a:pPr>
            <a:endParaRPr lang="it-IT" sz="2700" dirty="0"/>
          </a:p>
          <a:p>
            <a:pPr>
              <a:lnSpc>
                <a:spcPct val="80000"/>
              </a:lnSpc>
            </a:pPr>
            <a:r>
              <a:rPr lang="it-IT" sz="2700" dirty="0"/>
              <a:t>Le categorie sono legate, non è possibile ottenere qualità del prodotto se il sistema non gode di qualità del processo</a:t>
            </a:r>
          </a:p>
          <a:p>
            <a:pPr lvl="1">
              <a:lnSpc>
                <a:spcPct val="80000"/>
              </a:lnSpc>
            </a:pPr>
            <a:r>
              <a:rPr lang="it-IT" sz="2200" dirty="0" err="1"/>
              <a:t>product</a:t>
            </a:r>
            <a:r>
              <a:rPr lang="it-IT" sz="2200" dirty="0"/>
              <a:t> </a:t>
            </a:r>
            <a:r>
              <a:rPr lang="it-IT" sz="2200" dirty="0" err="1"/>
              <a:t>quality</a:t>
            </a:r>
            <a:r>
              <a:rPr lang="it-IT" sz="2200" dirty="0"/>
              <a:t> </a:t>
            </a:r>
            <a:r>
              <a:rPr lang="it-IT" sz="2200" i="1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process</a:t>
            </a:r>
            <a:r>
              <a:rPr lang="it-IT" sz="2200" dirty="0"/>
              <a:t> </a:t>
            </a:r>
            <a:r>
              <a:rPr lang="it-IT" sz="2200" dirty="0" err="1" smtClean="0"/>
              <a:t>quality</a:t>
            </a:r>
            <a:endParaRPr lang="it-IT" sz="2200" dirty="0" smtClean="0"/>
          </a:p>
          <a:p>
            <a:pPr marL="0" indent="0" algn="ctr">
              <a:lnSpc>
                <a:spcPct val="80000"/>
              </a:lnSpc>
              <a:buNone/>
            </a:pPr>
            <a:endParaRPr lang="it-IT" sz="2500" dirty="0" smtClean="0"/>
          </a:p>
          <a:p>
            <a:pPr marL="0" indent="0" algn="ctr">
              <a:lnSpc>
                <a:spcPct val="80000"/>
              </a:lnSpc>
              <a:buNone/>
            </a:pPr>
            <a:r>
              <a:rPr lang="it-IT" sz="2500" dirty="0" smtClean="0"/>
              <a:t>Qualità del processo </a:t>
            </a:r>
            <a:r>
              <a:rPr lang="it-IT" sz="2500" dirty="0" smtClean="0">
                <a:sym typeface="Wingdings" pitchFamily="2" charset="2"/>
              </a:rPr>
              <a:t> qualità del prodotto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40364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 del Software (</a:t>
            </a:r>
            <a:r>
              <a:rPr lang="it-IT" dirty="0" smtClean="0"/>
              <a:t>3/5)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99226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200" dirty="0" smtClean="0"/>
              <a:t>Caratteristiche di qualità</a:t>
            </a:r>
          </a:p>
          <a:p>
            <a:pPr>
              <a:lnSpc>
                <a:spcPct val="90000"/>
              </a:lnSpc>
            </a:pPr>
            <a:endParaRPr lang="it-IT" sz="2200" b="1" dirty="0"/>
          </a:p>
          <a:p>
            <a:pPr>
              <a:lnSpc>
                <a:spcPct val="90000"/>
              </a:lnSpc>
            </a:pPr>
            <a:r>
              <a:rPr lang="it-IT" sz="2200" b="1" dirty="0" smtClean="0"/>
              <a:t>Correttezza</a:t>
            </a:r>
            <a:r>
              <a:rPr lang="it-IT" sz="2200" dirty="0"/>
              <a:t>, un sistema è corretto se rispetta le </a:t>
            </a:r>
            <a:r>
              <a:rPr lang="it-IT" sz="2200" dirty="0" smtClean="0"/>
              <a:t>specifiche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/>
              <a:t>Affidabilità</a:t>
            </a:r>
            <a:r>
              <a:rPr lang="it-IT" sz="2200" dirty="0"/>
              <a:t> (</a:t>
            </a:r>
            <a:r>
              <a:rPr lang="it-IT" sz="2200" b="1" dirty="0" err="1"/>
              <a:t>dependability</a:t>
            </a:r>
            <a:r>
              <a:rPr lang="it-IT" sz="2200" dirty="0"/>
              <a:t>), un sistema è affidabile se l’utente può dipendere da </a:t>
            </a:r>
            <a:r>
              <a:rPr lang="it-IT" sz="2200" dirty="0" smtClean="0"/>
              <a:t>esso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/>
              <a:t>Robustezza</a:t>
            </a:r>
            <a:r>
              <a:rPr lang="it-IT" sz="2200" dirty="0"/>
              <a:t>, un sistema è robusto se si comporta in modo ragionevole anche in circostanze non previste dalle </a:t>
            </a:r>
            <a:r>
              <a:rPr lang="it-IT" sz="2200" dirty="0" smtClean="0"/>
              <a:t>specifiche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 smtClean="0"/>
              <a:t>Prestazioni</a:t>
            </a:r>
            <a:r>
              <a:rPr lang="it-IT" sz="2200" dirty="0" smtClean="0"/>
              <a:t>, un sistema ha buone prestazioni se riesce a soddisfare i requisiti </a:t>
            </a:r>
            <a:r>
              <a:rPr lang="it-IT" sz="2200" i="1" dirty="0" smtClean="0"/>
              <a:t>quantitativi</a:t>
            </a:r>
            <a:r>
              <a:rPr lang="it-IT" sz="2200" dirty="0" smtClean="0"/>
              <a:t> dell’utente</a:t>
            </a:r>
          </a:p>
          <a:p>
            <a:pPr lvl="1">
              <a:lnSpc>
                <a:spcPct val="90000"/>
              </a:lnSpc>
            </a:pPr>
            <a:r>
              <a:rPr lang="it-IT" sz="1900" b="1" dirty="0" smtClean="0"/>
              <a:t>Efficienza</a:t>
            </a:r>
            <a:r>
              <a:rPr lang="it-IT" sz="1900" dirty="0" smtClean="0"/>
              <a:t>, </a:t>
            </a:r>
            <a:r>
              <a:rPr lang="it-IT" sz="1900" dirty="0"/>
              <a:t>un sistema è efficiente se usa bene le risorse di </a:t>
            </a:r>
            <a:r>
              <a:rPr lang="it-IT" sz="1900" dirty="0" smtClean="0"/>
              <a:t>calcolo (qualità interna)</a:t>
            </a:r>
          </a:p>
          <a:p>
            <a:pPr>
              <a:lnSpc>
                <a:spcPct val="90000"/>
              </a:lnSpc>
            </a:pPr>
            <a:r>
              <a:rPr lang="it-IT" sz="2200" b="1" dirty="0" smtClean="0"/>
              <a:t>Facilità </a:t>
            </a:r>
            <a:r>
              <a:rPr lang="it-IT" sz="2200" b="1" dirty="0"/>
              <a:t>d’uso</a:t>
            </a:r>
            <a:r>
              <a:rPr lang="it-IT" sz="2200" dirty="0"/>
              <a:t>, un sistema è facile da usare se l’interfaccia che presenta all’utente gli permette di esprimersi in modo </a:t>
            </a:r>
            <a:r>
              <a:rPr lang="it-IT" sz="2200" dirty="0" smtClean="0"/>
              <a:t>naturale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23066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 del Software (</a:t>
            </a:r>
            <a:r>
              <a:rPr lang="it-IT" dirty="0" smtClean="0"/>
              <a:t>4/5)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99328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La valutazione</a:t>
            </a:r>
          </a:p>
          <a:p>
            <a:pPr lvl="1"/>
            <a:r>
              <a:rPr lang="it-IT" sz="2200" dirty="0"/>
              <a:t>della </a:t>
            </a:r>
            <a:r>
              <a:rPr lang="it-IT" sz="2200" b="1" dirty="0"/>
              <a:t>correttezza</a:t>
            </a:r>
            <a:r>
              <a:rPr lang="it-IT" sz="2200" dirty="0"/>
              <a:t> e dell’</a:t>
            </a:r>
            <a:r>
              <a:rPr lang="it-IT" sz="2200" b="1" dirty="0"/>
              <a:t>affidabilità</a:t>
            </a:r>
            <a:r>
              <a:rPr lang="it-IT" sz="2200" dirty="0"/>
              <a:t> è basata sulle </a:t>
            </a:r>
            <a:r>
              <a:rPr lang="it-IT" sz="2200" b="1" dirty="0" smtClean="0"/>
              <a:t>specifiche</a:t>
            </a:r>
            <a:endParaRPr lang="it-IT" sz="2200" b="1" dirty="0"/>
          </a:p>
          <a:p>
            <a:pPr lvl="1"/>
            <a:r>
              <a:rPr lang="it-IT" sz="2200" dirty="0"/>
              <a:t>della </a:t>
            </a:r>
            <a:r>
              <a:rPr lang="it-IT" sz="2200" b="1" dirty="0"/>
              <a:t>robustezza</a:t>
            </a:r>
            <a:r>
              <a:rPr lang="it-IT" sz="2200" dirty="0"/>
              <a:t> riguarda tutti i casi </a:t>
            </a:r>
            <a:r>
              <a:rPr lang="it-IT" sz="2200" b="1" dirty="0"/>
              <a:t>non</a:t>
            </a:r>
            <a:r>
              <a:rPr lang="it-IT" sz="2200" dirty="0"/>
              <a:t> trattati dalle </a:t>
            </a:r>
            <a:r>
              <a:rPr lang="it-IT" sz="2200" dirty="0" smtClean="0"/>
              <a:t>specifiche</a:t>
            </a:r>
            <a:endParaRPr lang="it-IT" sz="2200" dirty="0"/>
          </a:p>
          <a:p>
            <a:pPr lvl="1"/>
            <a:endParaRPr lang="it-IT" sz="2200" dirty="0"/>
          </a:p>
          <a:p>
            <a:r>
              <a:rPr lang="it-IT" sz="2700" dirty="0"/>
              <a:t>La valutazione</a:t>
            </a:r>
          </a:p>
          <a:p>
            <a:pPr lvl="1"/>
            <a:r>
              <a:rPr lang="it-IT" sz="2200" dirty="0"/>
              <a:t>della </a:t>
            </a:r>
            <a:r>
              <a:rPr lang="it-IT" sz="2200" b="1" dirty="0"/>
              <a:t>correttezza</a:t>
            </a:r>
            <a:r>
              <a:rPr lang="it-IT" sz="2200" dirty="0"/>
              <a:t> e della </a:t>
            </a:r>
            <a:r>
              <a:rPr lang="it-IT" sz="2200" b="1" dirty="0"/>
              <a:t>facilità d’uso </a:t>
            </a:r>
            <a:r>
              <a:rPr lang="it-IT" sz="2200" dirty="0"/>
              <a:t>è affidata ai </a:t>
            </a:r>
            <a:r>
              <a:rPr lang="it-IT" sz="2200" b="1" dirty="0" smtClean="0"/>
              <a:t>committenti</a:t>
            </a:r>
            <a:endParaRPr lang="it-IT" sz="2200" b="1" dirty="0"/>
          </a:p>
          <a:p>
            <a:pPr lvl="1"/>
            <a:r>
              <a:rPr lang="it-IT" sz="2200" dirty="0"/>
              <a:t>della </a:t>
            </a:r>
            <a:r>
              <a:rPr lang="it-IT" sz="2200" b="1" dirty="0"/>
              <a:t>robustezza</a:t>
            </a:r>
            <a:r>
              <a:rPr lang="it-IT" sz="2200" dirty="0"/>
              <a:t> e dell’</a:t>
            </a:r>
            <a:r>
              <a:rPr lang="it-IT" sz="2200" b="1" dirty="0"/>
              <a:t>efficienza</a:t>
            </a:r>
            <a:r>
              <a:rPr lang="it-IT" sz="2200" dirty="0"/>
              <a:t>, agli </a:t>
            </a:r>
            <a:r>
              <a:rPr lang="it-IT" sz="2200" b="1" dirty="0" smtClean="0"/>
              <a:t>sviluppatori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24587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Qualità del Software (</a:t>
            </a:r>
            <a:r>
              <a:rPr lang="it-IT" dirty="0" smtClean="0"/>
              <a:t>5/5)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97997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000" b="1" dirty="0"/>
              <a:t>Verificabilità</a:t>
            </a:r>
            <a:r>
              <a:rPr lang="it-IT" sz="2000" dirty="0"/>
              <a:t>, un sistema è verificabile se le sue caratteristiche sono </a:t>
            </a:r>
            <a:r>
              <a:rPr lang="it-IT" sz="2000" dirty="0" smtClean="0"/>
              <a:t>verificabili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b="1" dirty="0" smtClean="0"/>
              <a:t>Facilità di manutenzione</a:t>
            </a:r>
            <a:r>
              <a:rPr lang="it-IT" sz="2000" dirty="0" smtClean="0"/>
              <a:t>, un sistema è facile da manutenere se</a:t>
            </a:r>
          </a:p>
          <a:p>
            <a:pPr lvl="1">
              <a:lnSpc>
                <a:spcPct val="80000"/>
              </a:lnSpc>
            </a:pPr>
            <a:r>
              <a:rPr lang="it-IT" sz="1700" dirty="0" smtClean="0"/>
              <a:t>è strutturato in modo tale da facilitare la </a:t>
            </a:r>
            <a:r>
              <a:rPr lang="it-IT" sz="1700" b="1" dirty="0" smtClean="0"/>
              <a:t>ricerca degli errori</a:t>
            </a:r>
          </a:p>
          <a:p>
            <a:pPr lvl="1">
              <a:lnSpc>
                <a:spcPct val="80000"/>
              </a:lnSpc>
            </a:pPr>
            <a:r>
              <a:rPr lang="it-IT" sz="1700" dirty="0" smtClean="0"/>
              <a:t>la sua struttura permette di aggiungere </a:t>
            </a:r>
            <a:r>
              <a:rPr lang="it-IT" sz="1700" b="1" dirty="0" smtClean="0"/>
              <a:t>nuove funzionalità </a:t>
            </a:r>
            <a:r>
              <a:rPr lang="it-IT" sz="1700" dirty="0" smtClean="0"/>
              <a:t>al sistema</a:t>
            </a:r>
          </a:p>
          <a:p>
            <a:pPr lvl="1">
              <a:lnSpc>
                <a:spcPct val="80000"/>
              </a:lnSpc>
            </a:pPr>
            <a:r>
              <a:rPr lang="it-IT" sz="1700" dirty="0" smtClean="0"/>
              <a:t>la sua struttura permette di </a:t>
            </a:r>
            <a:r>
              <a:rPr lang="it-IT" sz="1700" b="1" dirty="0" smtClean="0"/>
              <a:t>adattarlo</a:t>
            </a:r>
            <a:r>
              <a:rPr lang="it-IT" sz="1700" dirty="0" smtClean="0"/>
              <a:t> ai cambiamenti del dominio applicativo</a:t>
            </a:r>
          </a:p>
          <a:p>
            <a:pPr>
              <a:lnSpc>
                <a:spcPct val="80000"/>
              </a:lnSpc>
            </a:pPr>
            <a:r>
              <a:rPr lang="it-IT" sz="2000" b="1" dirty="0" smtClean="0"/>
              <a:t>Riusabilità</a:t>
            </a:r>
            <a:r>
              <a:rPr lang="it-IT" sz="2000" dirty="0"/>
              <a:t>, un sistema è riusabile se può essere usato, in tutto o in parte, per costruire nuovi </a:t>
            </a:r>
            <a:r>
              <a:rPr lang="it-IT" sz="2000" dirty="0" smtClean="0"/>
              <a:t>sistemi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b="1" dirty="0"/>
              <a:t>Portabilità</a:t>
            </a:r>
            <a:r>
              <a:rPr lang="it-IT" sz="2000" dirty="0"/>
              <a:t>, un software è portabile se può funzionare su più piattaforme </a:t>
            </a:r>
            <a:r>
              <a:rPr lang="it-IT" sz="2000" dirty="0" smtClean="0"/>
              <a:t>hardware/software</a:t>
            </a:r>
          </a:p>
          <a:p>
            <a:pPr>
              <a:lnSpc>
                <a:spcPct val="80000"/>
              </a:lnSpc>
            </a:pPr>
            <a:r>
              <a:rPr lang="it-IT" sz="2000" b="1" dirty="0" smtClean="0"/>
              <a:t>Comprensibilità</a:t>
            </a:r>
            <a:r>
              <a:rPr lang="it-IT" sz="2000" dirty="0" smtClean="0"/>
              <a:t>, un software è comprensibile se è facile da capire</a:t>
            </a:r>
          </a:p>
          <a:p>
            <a:pPr lvl="1">
              <a:lnSpc>
                <a:spcPct val="80000"/>
              </a:lnSpc>
            </a:pPr>
            <a:r>
              <a:rPr lang="it-IT" sz="1700" dirty="0" smtClean="0"/>
              <a:t>Dipende non solo dalla progettazione, ma anche dal problema applicativo</a:t>
            </a:r>
            <a:endParaRPr lang="it-IT" sz="1700" dirty="0"/>
          </a:p>
          <a:p>
            <a:pPr>
              <a:lnSpc>
                <a:spcPct val="80000"/>
              </a:lnSpc>
            </a:pPr>
            <a:r>
              <a:rPr lang="it-IT" sz="2000" b="1" dirty="0" smtClean="0"/>
              <a:t>Interoperabilità</a:t>
            </a:r>
            <a:r>
              <a:rPr lang="it-IT" sz="2000" dirty="0" smtClean="0"/>
              <a:t> </a:t>
            </a:r>
            <a:r>
              <a:rPr lang="it-IT" sz="2000" dirty="0"/>
              <a:t>si riferisce all’abilità di un sistema di co-operare con altri sistemi, anche di altri </a:t>
            </a:r>
            <a:r>
              <a:rPr lang="it-IT" sz="2000" dirty="0" smtClean="0"/>
              <a:t>produttori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0844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Qualità del </a:t>
            </a:r>
            <a:r>
              <a:rPr lang="it-IT" dirty="0"/>
              <a:t>Processo di Produzione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98202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b="1" dirty="0"/>
              <a:t>Produttività</a:t>
            </a:r>
            <a:r>
              <a:rPr lang="it-IT" sz="2300" dirty="0"/>
              <a:t>, misura l’efficienza del processo nei termini della velocità di consegna del </a:t>
            </a:r>
            <a:r>
              <a:rPr lang="it-IT" sz="2300" dirty="0" smtClean="0"/>
              <a:t>sistema</a:t>
            </a:r>
            <a:endParaRPr lang="it-IT" sz="2300" dirty="0"/>
          </a:p>
          <a:p>
            <a:r>
              <a:rPr lang="it-IT" sz="2300" b="1" dirty="0"/>
              <a:t>Tempestività</a:t>
            </a:r>
            <a:r>
              <a:rPr lang="it-IT" sz="2300" dirty="0"/>
              <a:t>, misura la capacità del processo di valutare e rispettare i tempi di consegna del </a:t>
            </a:r>
            <a:r>
              <a:rPr lang="it-IT" sz="2300" dirty="0" smtClean="0"/>
              <a:t>sistema</a:t>
            </a:r>
            <a:endParaRPr lang="it-IT" sz="2300" dirty="0"/>
          </a:p>
          <a:p>
            <a:r>
              <a:rPr lang="it-IT" sz="2300" b="1" dirty="0"/>
              <a:t>Trasparenza</a:t>
            </a:r>
            <a:r>
              <a:rPr lang="it-IT" sz="2300" dirty="0"/>
              <a:t>, un processo di produzione è trasparente se permette di capire il suo stato e di controllarne i </a:t>
            </a:r>
            <a:r>
              <a:rPr lang="it-IT" sz="2300" dirty="0" smtClean="0"/>
              <a:t>passi</a:t>
            </a:r>
            <a:endParaRPr lang="it-IT" sz="2300" dirty="0"/>
          </a:p>
          <a:p>
            <a:r>
              <a:rPr lang="it-IT" sz="2300" b="1" dirty="0"/>
              <a:t>Agilità</a:t>
            </a:r>
            <a:r>
              <a:rPr lang="it-IT" sz="2300" dirty="0"/>
              <a:t>, misura la capacità del processo di consentire la produzione in tempi ridotti (ridotto </a:t>
            </a:r>
            <a:r>
              <a:rPr lang="it-IT" sz="2300" b="1" dirty="0"/>
              <a:t>time-to-market</a:t>
            </a:r>
            <a:r>
              <a:rPr lang="it-IT" sz="2300" dirty="0" smtClean="0"/>
              <a:t>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241375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di mancanza di tempestività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544191"/>
              </p:ext>
            </p:extLst>
          </p:nvPr>
        </p:nvGraphicFramePr>
        <p:xfrm>
          <a:off x="683568" y="1484784"/>
          <a:ext cx="7650163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r:id="rId3" imgW="3248025" imgH="1952625" progId="Word.Picture.8">
                  <p:embed/>
                </p:oleObj>
              </mc:Choice>
              <mc:Fallback>
                <p:oleObj r:id="rId3" imgW="3248025" imgH="19526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84784"/>
                        <a:ext cx="7650163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1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conquista del Polo Sud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 1911 </a:t>
            </a:r>
            <a:r>
              <a:rPr lang="it-IT" dirty="0" err="1" smtClean="0"/>
              <a:t>Roald</a:t>
            </a:r>
            <a:r>
              <a:rPr lang="it-IT" dirty="0" smtClean="0"/>
              <a:t> Amundsen (NOR) e Robert </a:t>
            </a:r>
            <a:r>
              <a:rPr lang="it-IT" dirty="0" err="1" smtClean="0"/>
              <a:t>Falcon</a:t>
            </a:r>
            <a:r>
              <a:rPr lang="it-IT" dirty="0" smtClean="0"/>
              <a:t> Scott (UK) tentano di conquistare il Polo Sud</a:t>
            </a:r>
          </a:p>
          <a:p>
            <a:r>
              <a:rPr lang="it-IT" dirty="0" smtClean="0"/>
              <a:t>Amundsen ci arriva per </a:t>
            </a:r>
            <a:r>
              <a:rPr lang="it-IT" b="1" dirty="0" smtClean="0"/>
              <a:t>primo</a:t>
            </a:r>
            <a:r>
              <a:rPr lang="it-IT" dirty="0" smtClean="0"/>
              <a:t> il 14 dicembre 1911</a:t>
            </a:r>
          </a:p>
          <a:p>
            <a:r>
              <a:rPr lang="it-IT" dirty="0" smtClean="0"/>
              <a:t>Scott ci arriva per </a:t>
            </a:r>
            <a:r>
              <a:rPr lang="it-IT" b="1" dirty="0" smtClean="0"/>
              <a:t>secondo</a:t>
            </a:r>
            <a:r>
              <a:rPr lang="it-IT" dirty="0" smtClean="0"/>
              <a:t> il 17 gennaio 1912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068960"/>
            <a:ext cx="4451636" cy="318303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40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Requisiti di qualità in diverse aree applicative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Specifiche aree applicative possono dare più importanza ad alcune qualità e/o possono avere specifici requisiti di qualità</a:t>
            </a:r>
          </a:p>
          <a:p>
            <a:r>
              <a:rPr lang="it-IT" dirty="0" smtClean="0"/>
              <a:t>Sistemi informativi</a:t>
            </a:r>
          </a:p>
          <a:p>
            <a:pPr lvl="1"/>
            <a:r>
              <a:rPr lang="it-IT" dirty="0" smtClean="0"/>
              <a:t>Integrità dei dati</a:t>
            </a:r>
          </a:p>
          <a:p>
            <a:pPr lvl="1"/>
            <a:r>
              <a:rPr lang="it-IT" dirty="0" smtClean="0"/>
              <a:t>Sicurezza</a:t>
            </a:r>
          </a:p>
          <a:p>
            <a:pPr lvl="1"/>
            <a:r>
              <a:rPr lang="it-IT" dirty="0" smtClean="0"/>
              <a:t>Disponibilità dei dati</a:t>
            </a:r>
          </a:p>
          <a:p>
            <a:pPr lvl="1"/>
            <a:r>
              <a:rPr lang="it-IT" dirty="0" smtClean="0"/>
              <a:t>Prestazioni delle trasmissioni</a:t>
            </a:r>
          </a:p>
          <a:p>
            <a:r>
              <a:rPr lang="it-IT" dirty="0" smtClean="0"/>
              <a:t>Sistemi in tempo reale</a:t>
            </a:r>
          </a:p>
          <a:p>
            <a:r>
              <a:rPr lang="it-IT" dirty="0" smtClean="0"/>
              <a:t>Sistemi distribuiti</a:t>
            </a:r>
          </a:p>
          <a:p>
            <a:r>
              <a:rPr lang="it-IT" dirty="0" smtClean="0"/>
              <a:t>Sistemi </a:t>
            </a:r>
            <a:r>
              <a:rPr lang="it-IT" dirty="0" err="1" smtClean="0"/>
              <a:t>embedded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633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qualità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Alcune qualità sono </a:t>
            </a:r>
            <a:r>
              <a:rPr lang="it-IT" b="1" dirty="0" smtClean="0"/>
              <a:t>soggettive</a:t>
            </a:r>
          </a:p>
          <a:p>
            <a:r>
              <a:rPr lang="it-IT" dirty="0" smtClean="0"/>
              <a:t>Non esistono metriche </a:t>
            </a:r>
            <a:r>
              <a:rPr lang="it-IT" b="1" dirty="0" smtClean="0"/>
              <a:t>standard</a:t>
            </a:r>
          </a:p>
          <a:p>
            <a:r>
              <a:rPr lang="it-IT" dirty="0" smtClean="0"/>
              <a:t>Ma in fase di sviluppo sarebbe bene definire degli </a:t>
            </a:r>
            <a:r>
              <a:rPr lang="it-IT" b="1" dirty="0" smtClean="0"/>
              <a:t>indicatori di qualità</a:t>
            </a:r>
          </a:p>
          <a:p>
            <a:pPr lvl="1"/>
            <a:r>
              <a:rPr lang="it-IT" dirty="0" smtClean="0"/>
              <a:t>Il più oggettivi possibile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33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Principi di Ingegneria del Software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18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cos’è </a:t>
            </a:r>
            <a:r>
              <a:rPr lang="it-IT" dirty="0"/>
              <a:t>l’Ingegneria del Software?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61850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Non esiste una definizione accettata</a:t>
            </a:r>
          </a:p>
          <a:p>
            <a:pPr lvl="1"/>
            <a:r>
              <a:rPr lang="it-IT" sz="2200" dirty="0"/>
              <a:t>disciplina ingegneristica che riguarda tutti gli aspetti della produzione del </a:t>
            </a:r>
            <a:r>
              <a:rPr lang="it-IT" sz="2200" dirty="0" smtClean="0"/>
              <a:t>software</a:t>
            </a:r>
            <a:endParaRPr lang="it-IT" sz="2200" dirty="0"/>
          </a:p>
          <a:p>
            <a:endParaRPr lang="it-IT" sz="2700" dirty="0"/>
          </a:p>
          <a:p>
            <a:r>
              <a:rPr lang="it-IT" sz="2700" dirty="0"/>
              <a:t>L’ingegneria del software adotta un approccio </a:t>
            </a:r>
            <a:r>
              <a:rPr lang="it-IT" sz="2700" b="1" dirty="0"/>
              <a:t>organizzato</a:t>
            </a:r>
            <a:r>
              <a:rPr lang="it-IT" sz="2700" dirty="0"/>
              <a:t> e </a:t>
            </a:r>
            <a:r>
              <a:rPr lang="it-IT" sz="2700" b="1" dirty="0"/>
              <a:t>sistematico</a:t>
            </a:r>
            <a:r>
              <a:rPr lang="it-IT" sz="2700" dirty="0"/>
              <a:t> alla produzione di software mediante l’uso di strumenti e tecniche che tengano conto</a:t>
            </a:r>
          </a:p>
          <a:p>
            <a:pPr lvl="1"/>
            <a:r>
              <a:rPr lang="it-IT" sz="2200" dirty="0"/>
              <a:t>dei </a:t>
            </a:r>
            <a:r>
              <a:rPr lang="it-IT" sz="2200" b="1" dirty="0"/>
              <a:t>vincoli</a:t>
            </a:r>
            <a:r>
              <a:rPr lang="it-IT" sz="2200" dirty="0"/>
              <a:t> specifici del </a:t>
            </a:r>
            <a:r>
              <a:rPr lang="it-IT" sz="2200" dirty="0" smtClean="0"/>
              <a:t>problema</a:t>
            </a:r>
            <a:endParaRPr lang="it-IT" sz="2200" dirty="0"/>
          </a:p>
          <a:p>
            <a:pPr lvl="1"/>
            <a:r>
              <a:rPr lang="it-IT" sz="2200" dirty="0"/>
              <a:t>delle </a:t>
            </a:r>
            <a:r>
              <a:rPr lang="it-IT" sz="2200" b="1" dirty="0"/>
              <a:t>risorse</a:t>
            </a:r>
            <a:r>
              <a:rPr lang="it-IT" sz="2200" dirty="0"/>
              <a:t> </a:t>
            </a:r>
            <a:r>
              <a:rPr lang="it-IT" sz="2200" dirty="0" smtClean="0"/>
              <a:t>disponibili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65084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 e </a:t>
            </a:r>
            <a:r>
              <a:rPr lang="it-IT" dirty="0"/>
              <a:t>Informatica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6195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/>
              <a:t>L’informatica è una disciplina scientifica </a:t>
            </a:r>
            <a:r>
              <a:rPr lang="it-IT" sz="2800" dirty="0" smtClean="0"/>
              <a:t>e </a:t>
            </a:r>
            <a:r>
              <a:rPr lang="it-IT" sz="2800" dirty="0"/>
              <a:t>tratta dei fondamenti e delle teorie di base</a:t>
            </a:r>
          </a:p>
          <a:p>
            <a:pPr lvl="1">
              <a:lnSpc>
                <a:spcPct val="90000"/>
              </a:lnSpc>
            </a:pPr>
            <a:r>
              <a:rPr lang="it-IT" sz="2200" i="1" dirty="0"/>
              <a:t>Computer science </a:t>
            </a:r>
            <a:r>
              <a:rPr lang="it-IT" sz="2200" i="1" dirty="0" err="1"/>
              <a:t>is</a:t>
            </a:r>
            <a:r>
              <a:rPr lang="it-IT" sz="2200" i="1" dirty="0"/>
              <a:t> no more </a:t>
            </a:r>
            <a:r>
              <a:rPr lang="it-IT" sz="2200" i="1" dirty="0" err="1"/>
              <a:t>about</a:t>
            </a:r>
            <a:r>
              <a:rPr lang="it-IT" sz="2200" i="1" dirty="0"/>
              <a:t> </a:t>
            </a:r>
            <a:r>
              <a:rPr lang="it-IT" sz="2200" i="1" dirty="0" err="1"/>
              <a:t>computers</a:t>
            </a:r>
            <a:r>
              <a:rPr lang="it-IT" sz="2200" i="1" dirty="0"/>
              <a:t> </a:t>
            </a:r>
            <a:r>
              <a:rPr lang="it-IT" sz="2200" i="1" dirty="0" err="1"/>
              <a:t>than</a:t>
            </a:r>
            <a:r>
              <a:rPr lang="it-IT" sz="2200" i="1" dirty="0"/>
              <a:t> </a:t>
            </a:r>
            <a:r>
              <a:rPr lang="it-IT" sz="2200" i="1" dirty="0" err="1"/>
              <a:t>astronomy</a:t>
            </a:r>
            <a:r>
              <a:rPr lang="it-IT" sz="2200" i="1" dirty="0"/>
              <a:t> </a:t>
            </a:r>
            <a:r>
              <a:rPr lang="it-IT" sz="2200" i="1" dirty="0" err="1"/>
              <a:t>is</a:t>
            </a:r>
            <a:r>
              <a:rPr lang="it-IT" sz="2200" i="1" dirty="0"/>
              <a:t> </a:t>
            </a:r>
            <a:r>
              <a:rPr lang="it-IT" sz="2200" i="1" dirty="0" err="1"/>
              <a:t>about</a:t>
            </a:r>
            <a:r>
              <a:rPr lang="it-IT" sz="2200" i="1" dirty="0"/>
              <a:t> </a:t>
            </a:r>
            <a:r>
              <a:rPr lang="it-IT" sz="2200" i="1" dirty="0" err="1" smtClean="0"/>
              <a:t>telescopes</a:t>
            </a:r>
            <a:r>
              <a:rPr lang="it-IT" sz="2200" dirty="0" smtClean="0"/>
              <a:t> (E</a:t>
            </a:r>
            <a:r>
              <a:rPr lang="it-IT" sz="2200" dirty="0"/>
              <a:t>. </a:t>
            </a:r>
            <a:r>
              <a:rPr lang="it-IT" sz="2200" dirty="0" err="1" smtClean="0"/>
              <a:t>Dijkstra</a:t>
            </a:r>
            <a:r>
              <a:rPr lang="it-IT" sz="2200" dirty="0" smtClean="0"/>
              <a:t>)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800" dirty="0"/>
              <a:t>L’ingegneria del software ha come obiettivo principale quello di essere d’aiuto alla </a:t>
            </a:r>
            <a:r>
              <a:rPr lang="it-IT" sz="2800" b="1" dirty="0"/>
              <a:t>produzione</a:t>
            </a:r>
            <a:r>
              <a:rPr lang="it-IT" sz="2800" dirty="0"/>
              <a:t> di </a:t>
            </a:r>
            <a:r>
              <a:rPr lang="it-IT" sz="2800" b="1" dirty="0"/>
              <a:t>software utile</a:t>
            </a:r>
            <a:r>
              <a:rPr lang="it-IT" sz="2800" dirty="0"/>
              <a:t> in modo </a:t>
            </a:r>
            <a:r>
              <a:rPr lang="it-IT" sz="2800" b="1" dirty="0" smtClean="0"/>
              <a:t>efficace</a:t>
            </a:r>
            <a:endParaRPr lang="it-IT" sz="2800" b="1" dirty="0"/>
          </a:p>
          <a:p>
            <a:pPr>
              <a:lnSpc>
                <a:spcPct val="90000"/>
              </a:lnSpc>
            </a:pPr>
            <a:r>
              <a:rPr lang="it-IT" sz="2800" dirty="0"/>
              <a:t>Oggi, le teorie dell’informatica sono ancora </a:t>
            </a:r>
            <a:r>
              <a:rPr lang="it-IT" sz="2800" b="1" dirty="0"/>
              <a:t>insufficienti</a:t>
            </a:r>
            <a:r>
              <a:rPr lang="it-IT" sz="2800" dirty="0"/>
              <a:t> per supportare completamente l’ingegneria del </a:t>
            </a:r>
            <a:r>
              <a:rPr lang="it-IT" sz="2800" dirty="0" smtClean="0"/>
              <a:t>software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67966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2900" dirty="0"/>
              <a:t>Ingegneria del Software </a:t>
            </a:r>
            <a:r>
              <a:rPr lang="it-IT" sz="2900" dirty="0" smtClean="0"/>
              <a:t>e </a:t>
            </a:r>
            <a:r>
              <a:rPr lang="it-IT" sz="2900" dirty="0"/>
              <a:t>Ingegneria dei Sistemi Informatici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62054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L’ingegneria dei sistemi informatici considera lo sviluppo di un sistema includendo</a:t>
            </a:r>
          </a:p>
          <a:p>
            <a:pPr lvl="1"/>
            <a:r>
              <a:rPr lang="it-IT" sz="2200" dirty="0" smtClean="0"/>
              <a:t>l’hardware</a:t>
            </a:r>
            <a:endParaRPr lang="it-IT" sz="2200" dirty="0"/>
          </a:p>
          <a:p>
            <a:pPr lvl="1"/>
            <a:r>
              <a:rPr lang="it-IT" sz="2200" dirty="0"/>
              <a:t>le </a:t>
            </a:r>
            <a:r>
              <a:rPr lang="it-IT" sz="2200" dirty="0" smtClean="0"/>
              <a:t>persone</a:t>
            </a:r>
            <a:endParaRPr lang="it-IT" sz="2200" dirty="0"/>
          </a:p>
          <a:p>
            <a:pPr lvl="1"/>
            <a:r>
              <a:rPr lang="it-IT" sz="2200" dirty="0"/>
              <a:t>il </a:t>
            </a:r>
            <a:r>
              <a:rPr lang="it-IT" sz="2200" dirty="0" smtClean="0"/>
              <a:t>software</a:t>
            </a:r>
            <a:endParaRPr lang="it-IT" sz="2200" dirty="0"/>
          </a:p>
          <a:p>
            <a:pPr lvl="1"/>
            <a:endParaRPr lang="it-IT" sz="2200" dirty="0"/>
          </a:p>
          <a:p>
            <a:r>
              <a:rPr lang="it-IT" sz="2700" dirty="0"/>
              <a:t>L’ingegneria del software è </a:t>
            </a:r>
            <a:r>
              <a:rPr lang="it-IT" sz="2700" b="1" dirty="0"/>
              <a:t>parte</a:t>
            </a:r>
            <a:r>
              <a:rPr lang="it-IT" sz="2700" dirty="0"/>
              <a:t> dell’ingegneria dei sistemi </a:t>
            </a:r>
            <a:r>
              <a:rPr lang="it-IT" sz="2700" dirty="0" smtClean="0"/>
              <a:t>informatici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8356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principi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40346"/>
              </p:ext>
            </p:extLst>
          </p:nvPr>
        </p:nvGraphicFramePr>
        <p:xfrm>
          <a:off x="914400" y="2286000"/>
          <a:ext cx="73152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Picture" r:id="rId3" imgW="2076480" imgH="1058040" progId="Word.Picture.8">
                  <p:embed/>
                </p:oleObj>
              </mc:Choice>
              <mc:Fallback>
                <p:oleObj name="Picture" r:id="rId3" imgW="2076480" imgH="1058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315200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e 4"/>
          <p:cNvSpPr/>
          <p:nvPr/>
        </p:nvSpPr>
        <p:spPr>
          <a:xfrm>
            <a:off x="3563888" y="5085184"/>
            <a:ext cx="2232248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66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smtClean="0"/>
              <a:t>principi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Rigore e </a:t>
            </a:r>
            <a:r>
              <a:rPr lang="it-IT" dirty="0" smtClean="0"/>
              <a:t>formalità</a:t>
            </a:r>
          </a:p>
          <a:p>
            <a:r>
              <a:rPr lang="it-IT" dirty="0" err="1"/>
              <a:t>Separation</a:t>
            </a:r>
            <a:r>
              <a:rPr lang="it-IT" dirty="0"/>
              <a:t> of </a:t>
            </a:r>
            <a:r>
              <a:rPr lang="it-IT" dirty="0" err="1" smtClean="0"/>
              <a:t>concern</a:t>
            </a:r>
            <a:endParaRPr lang="it-IT" dirty="0" smtClean="0"/>
          </a:p>
          <a:p>
            <a:r>
              <a:rPr lang="it-IT" dirty="0" smtClean="0"/>
              <a:t>Modularità</a:t>
            </a:r>
          </a:p>
          <a:p>
            <a:r>
              <a:rPr lang="it-IT" dirty="0" smtClean="0"/>
              <a:t>Astrazione</a:t>
            </a:r>
          </a:p>
          <a:p>
            <a:r>
              <a:rPr lang="it-IT" dirty="0"/>
              <a:t>Anticipazione del </a:t>
            </a:r>
            <a:r>
              <a:rPr lang="it-IT" dirty="0" smtClean="0"/>
              <a:t>cambiamento</a:t>
            </a:r>
          </a:p>
          <a:p>
            <a:r>
              <a:rPr lang="it-IT" dirty="0" smtClean="0"/>
              <a:t>Generalità</a:t>
            </a:r>
          </a:p>
          <a:p>
            <a:r>
              <a:rPr lang="it-IT" dirty="0" err="1"/>
              <a:t>Incrementalità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Rigore e formalità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L’ingegneria del software è una attività </a:t>
            </a:r>
            <a:r>
              <a:rPr lang="it-IT" b="1" dirty="0" smtClean="0"/>
              <a:t>creativa</a:t>
            </a:r>
            <a:r>
              <a:rPr lang="it-IT" dirty="0" smtClean="0"/>
              <a:t>, MA</a:t>
            </a:r>
          </a:p>
          <a:p>
            <a:pPr lvl="1"/>
            <a:r>
              <a:rPr lang="it-IT" dirty="0" smtClean="0"/>
              <a:t>deve essere praticata in modo </a:t>
            </a:r>
            <a:r>
              <a:rPr lang="it-IT" b="1" dirty="0" smtClean="0"/>
              <a:t>sistematico</a:t>
            </a:r>
          </a:p>
          <a:p>
            <a:r>
              <a:rPr lang="it-IT" dirty="0" smtClean="0"/>
              <a:t>Il </a:t>
            </a:r>
            <a:r>
              <a:rPr lang="it-IT" b="1" dirty="0" smtClean="0"/>
              <a:t>rigore</a:t>
            </a:r>
            <a:r>
              <a:rPr lang="it-IT" dirty="0" smtClean="0"/>
              <a:t> è un complemento necessario</a:t>
            </a:r>
          </a:p>
          <a:p>
            <a:pPr lvl="1"/>
            <a:r>
              <a:rPr lang="it-IT" dirty="0" smtClean="0"/>
              <a:t>Affidabilità</a:t>
            </a:r>
          </a:p>
          <a:p>
            <a:pPr lvl="1"/>
            <a:r>
              <a:rPr lang="it-IT" dirty="0" smtClean="0"/>
              <a:t>Controllo</a:t>
            </a:r>
          </a:p>
          <a:p>
            <a:pPr lvl="1"/>
            <a:r>
              <a:rPr lang="it-IT" dirty="0" smtClean="0"/>
              <a:t>Fiducia nello sviluppo</a:t>
            </a:r>
          </a:p>
          <a:p>
            <a:r>
              <a:rPr lang="it-IT" dirty="0" smtClean="0"/>
              <a:t>La </a:t>
            </a:r>
            <a:r>
              <a:rPr lang="it-IT" b="1" dirty="0" smtClean="0"/>
              <a:t>formalità</a:t>
            </a:r>
            <a:r>
              <a:rPr lang="it-IT" dirty="0" smtClean="0"/>
              <a:t> richiede il supporto di leggi matematiche</a:t>
            </a:r>
          </a:p>
          <a:p>
            <a:pPr lvl="1"/>
            <a:r>
              <a:rPr lang="it-IT" dirty="0" smtClean="0"/>
              <a:t>Di solito usata nella codifica</a:t>
            </a:r>
          </a:p>
          <a:p>
            <a:r>
              <a:rPr lang="it-IT" dirty="0" smtClean="0"/>
              <a:t>Formalità </a:t>
            </a:r>
            <a:r>
              <a:rPr lang="it-IT" dirty="0" smtClean="0">
                <a:sym typeface="Wingdings" pitchFamily="2" charset="2"/>
              </a:rPr>
              <a:t> rigore</a:t>
            </a:r>
          </a:p>
          <a:p>
            <a:pPr lvl="1"/>
            <a:r>
              <a:rPr lang="it-IT" dirty="0" smtClean="0">
                <a:sym typeface="Wingdings" pitchFamily="2" charset="2"/>
              </a:rPr>
              <a:t>Non è detto viceversa</a:t>
            </a:r>
          </a:p>
          <a:p>
            <a:r>
              <a:rPr lang="it-IT" dirty="0" smtClean="0"/>
              <a:t>Migliorano la </a:t>
            </a:r>
            <a:r>
              <a:rPr lang="it-IT" b="1" dirty="0" smtClean="0"/>
              <a:t>manutenibilità</a:t>
            </a:r>
            <a:r>
              <a:rPr lang="it-IT" dirty="0" smtClean="0"/>
              <a:t>, la </a:t>
            </a:r>
            <a:r>
              <a:rPr lang="it-IT" b="1" dirty="0" smtClean="0"/>
              <a:t>riusabilità</a:t>
            </a:r>
            <a:r>
              <a:rPr lang="it-IT" dirty="0" smtClean="0"/>
              <a:t>, la </a:t>
            </a:r>
            <a:r>
              <a:rPr lang="it-IT" b="1" dirty="0" smtClean="0"/>
              <a:t>portabilità</a:t>
            </a:r>
            <a:r>
              <a:rPr lang="it-IT" dirty="0" smtClean="0"/>
              <a:t>, la </a:t>
            </a:r>
            <a:r>
              <a:rPr lang="it-IT" b="1" dirty="0" smtClean="0"/>
              <a:t>comprensibilità</a:t>
            </a:r>
            <a:r>
              <a:rPr lang="it-IT" dirty="0" smtClean="0"/>
              <a:t> e </a:t>
            </a:r>
            <a:r>
              <a:rPr lang="it-IT" b="1" dirty="0" smtClean="0"/>
              <a:t>l’interoperabilità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597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Permette di separare </a:t>
            </a:r>
            <a:r>
              <a:rPr lang="it-IT" b="1" dirty="0" smtClean="0"/>
              <a:t>diversi</a:t>
            </a:r>
            <a:r>
              <a:rPr lang="it-IT" dirty="0" smtClean="0"/>
              <a:t> aspetti del problema</a:t>
            </a:r>
          </a:p>
          <a:p>
            <a:r>
              <a:rPr lang="it-IT" dirty="0" smtClean="0"/>
              <a:t>E di affrontarli </a:t>
            </a:r>
            <a:r>
              <a:rPr lang="it-IT" b="1" dirty="0" smtClean="0"/>
              <a:t>separatamente</a:t>
            </a:r>
          </a:p>
          <a:p>
            <a:r>
              <a:rPr lang="it-IT" dirty="0" smtClean="0"/>
              <a:t>Divide et impera (</a:t>
            </a:r>
            <a:r>
              <a:rPr lang="en-US" dirty="0" smtClean="0"/>
              <a:t>divide </a:t>
            </a:r>
            <a:r>
              <a:rPr lang="en-US" dirty="0"/>
              <a:t>&amp; </a:t>
            </a:r>
            <a:r>
              <a:rPr lang="en-US" dirty="0" smtClean="0"/>
              <a:t>conquer)</a:t>
            </a:r>
          </a:p>
          <a:p>
            <a:r>
              <a:rPr lang="it-IT" b="1" dirty="0" smtClean="0"/>
              <a:t>Diverse</a:t>
            </a:r>
            <a:r>
              <a:rPr lang="it-IT" dirty="0" smtClean="0"/>
              <a:t> possibilità</a:t>
            </a:r>
          </a:p>
          <a:p>
            <a:pPr lvl="1"/>
            <a:r>
              <a:rPr lang="it-IT" dirty="0" smtClean="0"/>
              <a:t>Fasi del ciclo di vita</a:t>
            </a:r>
          </a:p>
          <a:p>
            <a:pPr lvl="1"/>
            <a:r>
              <a:rPr lang="it-IT" dirty="0" smtClean="0"/>
              <a:t>Diverse qualità</a:t>
            </a:r>
          </a:p>
          <a:p>
            <a:pPr lvl="1"/>
            <a:r>
              <a:rPr lang="it-IT" dirty="0" smtClean="0"/>
              <a:t>Problema vs. implementazione</a:t>
            </a:r>
          </a:p>
          <a:p>
            <a:pPr lvl="1"/>
            <a:r>
              <a:rPr lang="it-IT" dirty="0" smtClean="0"/>
              <a:t>Interfaccia grafica vs. strutture dati</a:t>
            </a:r>
          </a:p>
          <a:p>
            <a:r>
              <a:rPr lang="it-IT" b="1" dirty="0" smtClean="0"/>
              <a:t>Non</a:t>
            </a:r>
            <a:r>
              <a:rPr lang="it-IT" dirty="0" smtClean="0"/>
              <a:t> è sempre possibile una separazione </a:t>
            </a:r>
            <a:r>
              <a:rPr lang="it-IT" b="1" dirty="0" smtClean="0"/>
              <a:t>netta</a:t>
            </a:r>
          </a:p>
          <a:p>
            <a:r>
              <a:rPr lang="it-IT" dirty="0" smtClean="0"/>
              <a:t>Affrontare gli aspetti separatamente potrebbe non permettere una </a:t>
            </a:r>
            <a:r>
              <a:rPr lang="it-IT" b="1" dirty="0" smtClean="0"/>
              <a:t>ottimizzazione</a:t>
            </a:r>
            <a:r>
              <a:rPr lang="it-IT" dirty="0" smtClean="0"/>
              <a:t> globale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2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Spostamento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Scott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t-IT" dirty="0" smtClean="0"/>
              <a:t>Amundsen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it-IT" dirty="0"/>
              <a:t>Spedizione gloriosa </a:t>
            </a:r>
            <a:r>
              <a:rPr lang="it-IT" dirty="0" smtClean="0"/>
              <a:t>«senza </a:t>
            </a:r>
            <a:r>
              <a:rPr lang="it-IT" dirty="0"/>
              <a:t>aiuti»</a:t>
            </a:r>
          </a:p>
          <a:p>
            <a:r>
              <a:rPr lang="it-IT" dirty="0"/>
              <a:t>Gli uomini dovevano trainare le slitte </a:t>
            </a:r>
            <a:r>
              <a:rPr lang="it-IT" b="1" dirty="0"/>
              <a:t>da </a:t>
            </a:r>
            <a:r>
              <a:rPr lang="it-IT" b="1" dirty="0" smtClean="0"/>
              <a:t>soli</a:t>
            </a:r>
          </a:p>
          <a:p>
            <a:r>
              <a:rPr lang="it-IT" dirty="0" smtClean="0"/>
              <a:t>A </a:t>
            </a:r>
            <a:r>
              <a:rPr lang="it-IT" b="1" dirty="0" smtClean="0"/>
              <a:t>piedi</a:t>
            </a:r>
            <a:endParaRPr lang="it-IT" b="1" dirty="0"/>
          </a:p>
          <a:p>
            <a:r>
              <a:rPr lang="it-IT" dirty="0" smtClean="0"/>
              <a:t>Uso di </a:t>
            </a:r>
            <a:r>
              <a:rPr lang="it-IT" b="1" dirty="0" smtClean="0"/>
              <a:t>pony</a:t>
            </a:r>
          </a:p>
          <a:p>
            <a:r>
              <a:rPr lang="it-IT" dirty="0" smtClean="0"/>
              <a:t>Uso </a:t>
            </a:r>
            <a:r>
              <a:rPr lang="it-IT" dirty="0"/>
              <a:t>di </a:t>
            </a:r>
            <a:r>
              <a:rPr lang="it-IT" b="1" dirty="0"/>
              <a:t>motoslitte</a:t>
            </a:r>
          </a:p>
          <a:p>
            <a:pPr lvl="1"/>
            <a:r>
              <a:rPr lang="it-IT" dirty="0"/>
              <a:t>Poco collaudate, si ruppero subito</a:t>
            </a:r>
          </a:p>
          <a:p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 smtClean="0"/>
              <a:t>Spedizione preparata nei dettagli</a:t>
            </a:r>
          </a:p>
          <a:p>
            <a:r>
              <a:rPr lang="it-IT" dirty="0" smtClean="0"/>
              <a:t>Uso di </a:t>
            </a:r>
            <a:r>
              <a:rPr lang="it-IT" b="1" dirty="0" smtClean="0"/>
              <a:t>animali</a:t>
            </a:r>
            <a:r>
              <a:rPr lang="it-IT" dirty="0" smtClean="0"/>
              <a:t> per trainare le slitte</a:t>
            </a:r>
          </a:p>
          <a:p>
            <a:r>
              <a:rPr lang="it-IT" dirty="0" smtClean="0"/>
              <a:t>Sugli </a:t>
            </a:r>
            <a:r>
              <a:rPr lang="it-IT" b="1" dirty="0" smtClean="0"/>
              <a:t>sci</a:t>
            </a:r>
          </a:p>
          <a:p>
            <a:r>
              <a:rPr lang="it-IT" dirty="0" smtClean="0"/>
              <a:t>Uso di </a:t>
            </a:r>
            <a:r>
              <a:rPr lang="it-IT" b="1" dirty="0" smtClean="0"/>
              <a:t>cani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033578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Modularità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Un sistema complesso può essere suddiviso in </a:t>
            </a:r>
            <a:r>
              <a:rPr lang="it-IT" b="1" dirty="0" smtClean="0"/>
              <a:t>parti</a:t>
            </a:r>
            <a:r>
              <a:rPr lang="it-IT" dirty="0" smtClean="0"/>
              <a:t> più semplici chiamate </a:t>
            </a:r>
            <a:r>
              <a:rPr lang="it-IT" b="1" dirty="0" smtClean="0"/>
              <a:t>moduli</a:t>
            </a:r>
          </a:p>
          <a:p>
            <a:r>
              <a:rPr lang="it-IT" dirty="0" smtClean="0"/>
              <a:t>Applicazione della </a:t>
            </a: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 smtClean="0"/>
          </a:p>
          <a:p>
            <a:r>
              <a:rPr lang="it-IT" b="1" dirty="0" smtClean="0"/>
              <a:t>Top-down</a:t>
            </a:r>
            <a:r>
              <a:rPr lang="it-IT" dirty="0" smtClean="0"/>
              <a:t> vs. </a:t>
            </a:r>
            <a:r>
              <a:rPr lang="it-IT" b="1" dirty="0" smtClean="0"/>
              <a:t>bottom-up</a:t>
            </a:r>
          </a:p>
          <a:p>
            <a:pPr lvl="1"/>
            <a:r>
              <a:rPr lang="it-IT" dirty="0" smtClean="0"/>
              <a:t>Top-down: si parte dal problema generale e si scompone in </a:t>
            </a:r>
            <a:r>
              <a:rPr lang="it-IT" dirty="0" err="1" smtClean="0"/>
              <a:t>sottoproblemi</a:t>
            </a:r>
            <a:endParaRPr lang="it-IT" dirty="0" smtClean="0"/>
          </a:p>
          <a:p>
            <a:pPr lvl="1"/>
            <a:r>
              <a:rPr lang="it-IT" dirty="0" smtClean="0"/>
              <a:t>Bottom-up: si parte dalla progettazione dei moduli e successivamente si progetta la loro composizione</a:t>
            </a:r>
          </a:p>
          <a:p>
            <a:pPr lvl="2"/>
            <a:r>
              <a:rPr lang="it-IT" dirty="0" smtClean="0"/>
              <a:t>Uso di componenti </a:t>
            </a:r>
            <a:r>
              <a:rPr lang="it-IT" b="1" dirty="0" smtClean="0"/>
              <a:t>standard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54056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Modularità: coesione e accoppiamento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"/>
          </p:nvPr>
        </p:nvSpPr>
        <p:spPr>
          <a:xfrm>
            <a:off x="457200" y="4365104"/>
            <a:ext cx="4041648" cy="1791856"/>
          </a:xfrm>
        </p:spPr>
        <p:txBody>
          <a:bodyPr/>
          <a:lstStyle/>
          <a:p>
            <a:r>
              <a:rPr lang="it-IT" dirty="0" smtClean="0"/>
              <a:t>Bassa coesione</a:t>
            </a:r>
          </a:p>
          <a:p>
            <a:r>
              <a:rPr lang="it-IT" dirty="0" smtClean="0"/>
              <a:t>Alto accoppiamento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2"/>
          </p:nvPr>
        </p:nvSpPr>
        <p:spPr>
          <a:xfrm>
            <a:off x="4632198" y="4365104"/>
            <a:ext cx="4041648" cy="1788808"/>
          </a:xfrm>
        </p:spPr>
        <p:txBody>
          <a:bodyPr/>
          <a:lstStyle/>
          <a:p>
            <a:r>
              <a:rPr lang="it-IT" dirty="0" smtClean="0"/>
              <a:t>Alta coesione</a:t>
            </a:r>
            <a:endParaRPr lang="it-IT" dirty="0"/>
          </a:p>
          <a:p>
            <a:r>
              <a:rPr lang="it-IT" dirty="0" smtClean="0"/>
              <a:t>Basso </a:t>
            </a:r>
            <a:r>
              <a:rPr lang="it-IT" dirty="0"/>
              <a:t>accoppiamento</a:t>
            </a:r>
          </a:p>
          <a:p>
            <a:endParaRPr lang="it-IT" dirty="0"/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3515"/>
              </p:ext>
            </p:extLst>
          </p:nvPr>
        </p:nvGraphicFramePr>
        <p:xfrm>
          <a:off x="755576" y="1196752"/>
          <a:ext cx="75628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4" imgW="5219700" imgH="1886712" progId="Word.Picture.8">
                  <p:embed/>
                </p:oleObj>
              </mc:Choice>
              <mc:Fallback>
                <p:oleObj r:id="rId4" imgW="5219700" imgH="188671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75628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9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Astrazione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Utile per identificare gli </a:t>
            </a:r>
            <a:r>
              <a:rPr lang="it-IT" b="1" dirty="0" smtClean="0"/>
              <a:t>aspetti fondamentali </a:t>
            </a:r>
            <a:r>
              <a:rPr lang="it-IT" dirty="0" smtClean="0"/>
              <a:t>di un fenomeno ignorando i </a:t>
            </a:r>
            <a:r>
              <a:rPr lang="it-IT" b="1" dirty="0" smtClean="0"/>
              <a:t>dettagli</a:t>
            </a:r>
          </a:p>
          <a:p>
            <a:r>
              <a:rPr lang="it-IT" dirty="0" smtClean="0"/>
              <a:t>Caso particolare della </a:t>
            </a:r>
            <a:r>
              <a:rPr lang="it-IT" dirty="0" err="1" smtClean="0"/>
              <a:t>separation</a:t>
            </a:r>
            <a:r>
              <a:rPr lang="it-IT" dirty="0" smtClean="0"/>
              <a:t> of </a:t>
            </a:r>
            <a:r>
              <a:rPr lang="it-IT" dirty="0" err="1" smtClean="0"/>
              <a:t>concerns</a:t>
            </a:r>
            <a:endParaRPr lang="it-IT" dirty="0" smtClean="0"/>
          </a:p>
          <a:p>
            <a:r>
              <a:rPr lang="it-IT" dirty="0" smtClean="0"/>
              <a:t>Il tipo di astrazione dipende dallo </a:t>
            </a:r>
            <a:r>
              <a:rPr lang="it-IT" b="1" dirty="0" smtClean="0"/>
              <a:t>scopo</a:t>
            </a:r>
          </a:p>
          <a:p>
            <a:pPr lvl="1"/>
            <a:r>
              <a:rPr lang="it-IT" dirty="0" smtClean="0"/>
              <a:t>Ad es., lo stesso sistema può essere astratto in modi diversi da amministratore e utente</a:t>
            </a:r>
          </a:p>
          <a:p>
            <a:r>
              <a:rPr lang="it-IT" dirty="0" smtClean="0"/>
              <a:t>Si definisce un </a:t>
            </a:r>
            <a:r>
              <a:rPr lang="it-IT" b="1" dirty="0" smtClean="0"/>
              <a:t>modello</a:t>
            </a:r>
            <a:r>
              <a:rPr lang="it-IT" dirty="0" smtClean="0"/>
              <a:t> del sistema</a:t>
            </a:r>
          </a:p>
          <a:p>
            <a:pPr lvl="1"/>
            <a:r>
              <a:rPr lang="it-IT" dirty="0" smtClean="0"/>
              <a:t>A volte un modello </a:t>
            </a:r>
            <a:r>
              <a:rPr lang="it-IT" b="1" dirty="0" smtClean="0"/>
              <a:t>matematico</a:t>
            </a:r>
          </a:p>
          <a:p>
            <a:r>
              <a:rPr lang="it-IT" dirty="0" smtClean="0"/>
              <a:t>I </a:t>
            </a:r>
            <a:r>
              <a:rPr lang="it-IT" b="1" dirty="0" smtClean="0"/>
              <a:t>linguaggi</a:t>
            </a:r>
            <a:r>
              <a:rPr lang="it-IT" dirty="0" smtClean="0"/>
              <a:t> di programmazione possono essere considerati delle astrazioni dell’HW</a:t>
            </a:r>
          </a:p>
          <a:p>
            <a:pPr lvl="1"/>
            <a:r>
              <a:rPr lang="it-IT" dirty="0" smtClean="0"/>
              <a:t>Le </a:t>
            </a:r>
            <a:r>
              <a:rPr lang="it-IT" b="1" dirty="0" smtClean="0"/>
              <a:t>variabili</a:t>
            </a:r>
            <a:r>
              <a:rPr lang="it-IT" dirty="0" smtClean="0"/>
              <a:t> una astrazione delle celle di memoria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78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Anticipazione del cambiamento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capacità di supportare l’</a:t>
            </a:r>
            <a:r>
              <a:rPr lang="it-IT" b="1" dirty="0" smtClean="0"/>
              <a:t>evoluzione</a:t>
            </a:r>
            <a:r>
              <a:rPr lang="it-IT" dirty="0" smtClean="0"/>
              <a:t> del software deve essere pianificata</a:t>
            </a:r>
          </a:p>
          <a:p>
            <a:r>
              <a:rPr lang="it-IT" dirty="0" smtClean="0"/>
              <a:t>Attraverso l’</a:t>
            </a:r>
            <a:r>
              <a:rPr lang="it-IT" b="1" dirty="0" smtClean="0"/>
              <a:t>anticipazione</a:t>
            </a:r>
            <a:r>
              <a:rPr lang="it-IT" dirty="0" smtClean="0"/>
              <a:t> dei possibili cambiamenti</a:t>
            </a:r>
          </a:p>
          <a:p>
            <a:r>
              <a:rPr lang="it-IT" dirty="0" smtClean="0"/>
              <a:t>Collegata alla </a:t>
            </a:r>
            <a:r>
              <a:rPr lang="it-IT" b="1" dirty="0" smtClean="0"/>
              <a:t>riusabilità</a:t>
            </a:r>
          </a:p>
          <a:p>
            <a:r>
              <a:rPr lang="it-IT" dirty="0" smtClean="0"/>
              <a:t>I cambiamenti dovrebbero essere </a:t>
            </a:r>
            <a:r>
              <a:rPr lang="it-IT" b="1" dirty="0" smtClean="0"/>
              <a:t>confinati</a:t>
            </a:r>
            <a:r>
              <a:rPr lang="it-IT" dirty="0" smtClean="0"/>
              <a:t> in specifiche porzioni e non influenzare il resto</a:t>
            </a:r>
          </a:p>
          <a:p>
            <a:r>
              <a:rPr lang="it-IT" dirty="0" smtClean="0"/>
              <a:t>Supporto da parte degli strumenti (</a:t>
            </a:r>
            <a:r>
              <a:rPr lang="it-IT" b="1" dirty="0" err="1" smtClean="0"/>
              <a:t>refactoring</a:t>
            </a:r>
            <a:r>
              <a:rPr lang="it-IT" dirty="0" smtClean="0"/>
              <a:t>)</a:t>
            </a:r>
          </a:p>
          <a:p>
            <a:r>
              <a:rPr lang="it-IT" dirty="0" smtClean="0"/>
              <a:t>Necessità di </a:t>
            </a:r>
            <a:r>
              <a:rPr lang="it-IT" b="1" dirty="0" smtClean="0"/>
              <a:t>compromessi</a:t>
            </a:r>
          </a:p>
          <a:p>
            <a:pPr lvl="1"/>
            <a:r>
              <a:rPr lang="it-IT" dirty="0" smtClean="0"/>
              <a:t>Progettare l’anticipazione potrebbe richiedere </a:t>
            </a:r>
            <a:r>
              <a:rPr lang="it-IT" b="1" dirty="0" smtClean="0"/>
              <a:t>più tempo </a:t>
            </a:r>
            <a:r>
              <a:rPr lang="it-IT" dirty="0" smtClean="0"/>
              <a:t>e creare software </a:t>
            </a:r>
            <a:r>
              <a:rPr lang="it-IT" b="1" dirty="0" smtClean="0"/>
              <a:t>meno performante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1196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Generalità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Quando si deve risolvere un problema, si cerca di scoprire se è una istanza di un problema </a:t>
            </a:r>
            <a:r>
              <a:rPr lang="it-IT" b="1" dirty="0" smtClean="0"/>
              <a:t>più generale</a:t>
            </a:r>
          </a:p>
          <a:p>
            <a:r>
              <a:rPr lang="it-IT" dirty="0" smtClean="0"/>
              <a:t>Il problema più generale può essere più complesso ma anche </a:t>
            </a:r>
            <a:r>
              <a:rPr lang="it-IT" b="1" dirty="0" smtClean="0"/>
              <a:t>più semplice</a:t>
            </a:r>
          </a:p>
          <a:p>
            <a:r>
              <a:rPr lang="it-IT" dirty="0" smtClean="0"/>
              <a:t>Spesso la soluzione del problema più generale </a:t>
            </a:r>
          </a:p>
          <a:p>
            <a:pPr lvl="1"/>
            <a:r>
              <a:rPr lang="it-IT" dirty="0" smtClean="0"/>
              <a:t>Esiste già</a:t>
            </a:r>
          </a:p>
          <a:p>
            <a:pPr lvl="1"/>
            <a:r>
              <a:rPr lang="it-IT" dirty="0" smtClean="0"/>
              <a:t>È più </a:t>
            </a:r>
            <a:r>
              <a:rPr lang="it-IT" b="1" dirty="0" smtClean="0"/>
              <a:t>riutilizzabile</a:t>
            </a:r>
          </a:p>
          <a:p>
            <a:pPr lvl="2"/>
            <a:r>
              <a:rPr lang="it-IT" dirty="0" smtClean="0"/>
              <a:t>All’interno della stessa applicazione</a:t>
            </a:r>
          </a:p>
          <a:p>
            <a:pPr lvl="2"/>
            <a:r>
              <a:rPr lang="it-IT" dirty="0" smtClean="0"/>
              <a:t>In altre applicazioni</a:t>
            </a:r>
          </a:p>
          <a:p>
            <a:r>
              <a:rPr lang="it-IT" dirty="0" smtClean="0"/>
              <a:t>Ma attenzione: la soluzione generale potrebbe essere </a:t>
            </a:r>
            <a:r>
              <a:rPr lang="it-IT" b="1" dirty="0" smtClean="0"/>
              <a:t>meno ottimizzata </a:t>
            </a:r>
            <a:r>
              <a:rPr lang="it-IT" dirty="0" smtClean="0"/>
              <a:t>o richiedere </a:t>
            </a:r>
            <a:r>
              <a:rPr lang="it-IT" b="1" dirty="0" smtClean="0"/>
              <a:t>più tempo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7390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Incrementalità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Lo sviluppo procede per </a:t>
            </a:r>
            <a:r>
              <a:rPr lang="it-IT" b="1" dirty="0" smtClean="0"/>
              <a:t>passi</a:t>
            </a:r>
            <a:r>
              <a:rPr lang="it-IT" dirty="0" smtClean="0"/>
              <a:t> successivi </a:t>
            </a:r>
            <a:r>
              <a:rPr lang="it-IT" b="1" dirty="0" smtClean="0"/>
              <a:t>incrementali</a:t>
            </a:r>
          </a:p>
          <a:p>
            <a:r>
              <a:rPr lang="it-IT" dirty="0" smtClean="0"/>
              <a:t>Serie di </a:t>
            </a:r>
            <a:r>
              <a:rPr lang="it-IT" b="1" dirty="0" smtClean="0"/>
              <a:t>approssimazioni</a:t>
            </a:r>
            <a:r>
              <a:rPr lang="it-IT" dirty="0" smtClean="0"/>
              <a:t> successive</a:t>
            </a:r>
          </a:p>
          <a:p>
            <a:r>
              <a:rPr lang="it-IT" dirty="0" smtClean="0"/>
              <a:t>Uso di </a:t>
            </a:r>
            <a:r>
              <a:rPr lang="it-IT" b="1" dirty="0" smtClean="0"/>
              <a:t>feedback</a:t>
            </a:r>
            <a:r>
              <a:rPr lang="it-IT" dirty="0" smtClean="0"/>
              <a:t> per dirigere gli incrementi</a:t>
            </a:r>
          </a:p>
          <a:p>
            <a:r>
              <a:rPr lang="it-IT" dirty="0" smtClean="0"/>
              <a:t>Sviluppo di </a:t>
            </a:r>
            <a:r>
              <a:rPr lang="it-IT" b="1" dirty="0" smtClean="0"/>
              <a:t>prototipi</a:t>
            </a:r>
            <a:r>
              <a:rPr lang="it-IT" dirty="0" smtClean="0"/>
              <a:t> successivi</a:t>
            </a:r>
          </a:p>
          <a:p>
            <a:pPr lvl="1"/>
            <a:r>
              <a:rPr lang="it-IT" dirty="0" smtClean="0"/>
              <a:t>Diverso dal modello a cascata</a:t>
            </a:r>
          </a:p>
          <a:p>
            <a:r>
              <a:rPr lang="it-IT" dirty="0" smtClean="0"/>
              <a:t>Gli incrementi devono essere accuratamente </a:t>
            </a:r>
            <a:r>
              <a:rPr lang="it-IT" b="1" dirty="0" smtClean="0"/>
              <a:t>catalogati</a:t>
            </a:r>
            <a:r>
              <a:rPr lang="it-IT" dirty="0" smtClean="0"/>
              <a:t> e </a:t>
            </a:r>
            <a:r>
              <a:rPr lang="it-IT" b="1" dirty="0" smtClean="0"/>
              <a:t>documentati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9238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produzione del software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7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Processo di Sviluppo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62157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300" dirty="0"/>
              <a:t>Insieme di attività il cui scopo è lo sviluppo (</a:t>
            </a:r>
            <a:r>
              <a:rPr lang="it-IT" sz="2300" b="1" dirty="0"/>
              <a:t>iniziale</a:t>
            </a:r>
            <a:r>
              <a:rPr lang="it-IT" sz="2300" dirty="0"/>
              <a:t> o </a:t>
            </a:r>
            <a:r>
              <a:rPr lang="it-IT" sz="2300" b="1" dirty="0"/>
              <a:t>evolutivo</a:t>
            </a:r>
            <a:r>
              <a:rPr lang="it-IT" sz="2300" dirty="0"/>
              <a:t>) di un sistema </a:t>
            </a:r>
            <a:r>
              <a:rPr lang="it-IT" sz="2300" dirty="0" smtClean="0"/>
              <a:t>software</a:t>
            </a:r>
            <a:endParaRPr lang="it-IT" sz="2300" dirty="0"/>
          </a:p>
          <a:p>
            <a:r>
              <a:rPr lang="it-IT" sz="2300" dirty="0"/>
              <a:t>Attività presenti in tutti i </a:t>
            </a:r>
            <a:r>
              <a:rPr lang="it-IT" sz="2300" b="1" dirty="0"/>
              <a:t>modelli di processo </a:t>
            </a:r>
            <a:r>
              <a:rPr lang="it-IT" sz="2300" dirty="0"/>
              <a:t>di </a:t>
            </a:r>
            <a:r>
              <a:rPr lang="it-IT" sz="2300" dirty="0" smtClean="0"/>
              <a:t>sviluppo:</a:t>
            </a:r>
            <a:endParaRPr lang="it-IT" sz="2300" dirty="0"/>
          </a:p>
          <a:p>
            <a:pPr lvl="1"/>
            <a:r>
              <a:rPr lang="it-IT" sz="2000" b="1" dirty="0">
                <a:solidFill>
                  <a:schemeClr val="tx1"/>
                </a:solidFill>
              </a:rPr>
              <a:t>specifica</a:t>
            </a:r>
            <a:r>
              <a:rPr lang="it-IT" sz="2000" dirty="0"/>
              <a:t>, comprensione di cosa il sistema deve fare e di tutti i vincoli allo sviluppo, alla manutenzione ed alla </a:t>
            </a:r>
            <a:r>
              <a:rPr lang="it-IT" sz="2000" dirty="0" smtClean="0"/>
              <a:t>evoluzione</a:t>
            </a:r>
            <a:endParaRPr lang="it-IT" sz="2000" dirty="0"/>
          </a:p>
          <a:p>
            <a:pPr lvl="1"/>
            <a:r>
              <a:rPr lang="it-IT" sz="2000" b="1" dirty="0" smtClean="0">
                <a:solidFill>
                  <a:schemeClr val="tx1"/>
                </a:solidFill>
              </a:rPr>
              <a:t>progetto</a:t>
            </a:r>
            <a:r>
              <a:rPr lang="it-IT" sz="2000" dirty="0" smtClean="0">
                <a:solidFill>
                  <a:schemeClr val="tx1"/>
                </a:solidFill>
              </a:rPr>
              <a:t>, definizione astratta del sistema</a:t>
            </a:r>
          </a:p>
          <a:p>
            <a:pPr lvl="1"/>
            <a:r>
              <a:rPr lang="it-IT" sz="2000" b="1" dirty="0" smtClean="0">
                <a:solidFill>
                  <a:schemeClr val="tx1"/>
                </a:solidFill>
              </a:rPr>
              <a:t>realizzazione</a:t>
            </a:r>
            <a:r>
              <a:rPr lang="it-IT" sz="2000" dirty="0" smtClean="0"/>
              <a:t>, </a:t>
            </a:r>
            <a:r>
              <a:rPr lang="it-IT" sz="2000" dirty="0"/>
              <a:t>produzione effettiva del </a:t>
            </a:r>
            <a:r>
              <a:rPr lang="it-IT" sz="2000" dirty="0" smtClean="0"/>
              <a:t>sistema</a:t>
            </a:r>
            <a:endParaRPr lang="it-IT" sz="2000" dirty="0"/>
          </a:p>
          <a:p>
            <a:pPr lvl="1"/>
            <a:r>
              <a:rPr lang="it-IT" sz="2000" b="1" dirty="0">
                <a:solidFill>
                  <a:schemeClr val="tx1"/>
                </a:solidFill>
              </a:rPr>
              <a:t>validazione</a:t>
            </a:r>
            <a:r>
              <a:rPr lang="it-IT" sz="2000" dirty="0"/>
              <a:t>, controllo che il sistema sia esattamente quello che il committente ha </a:t>
            </a:r>
            <a:r>
              <a:rPr lang="it-IT" sz="2000" dirty="0" smtClean="0"/>
              <a:t>richiesto</a:t>
            </a:r>
            <a:endParaRPr lang="it-IT" sz="2000" dirty="0"/>
          </a:p>
          <a:p>
            <a:pPr lvl="1"/>
            <a:r>
              <a:rPr lang="it-IT" sz="2000" b="1" dirty="0">
                <a:solidFill>
                  <a:schemeClr val="tx1"/>
                </a:solidFill>
              </a:rPr>
              <a:t>manutenzione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/>
              <a:t>ed </a:t>
            </a:r>
            <a:r>
              <a:rPr lang="it-IT" sz="2000" b="1" dirty="0">
                <a:solidFill>
                  <a:schemeClr val="tx1"/>
                </a:solidFill>
              </a:rPr>
              <a:t>evoluzione</a:t>
            </a:r>
            <a:r>
              <a:rPr lang="it-IT" sz="2000" dirty="0"/>
              <a:t>, modifica del sistema in risposta a cambiamenti delle </a:t>
            </a:r>
            <a:r>
              <a:rPr lang="it-IT" sz="2000" dirty="0" smtClean="0"/>
              <a:t>necessità</a:t>
            </a:r>
            <a:endParaRPr lang="it-IT" sz="2000" dirty="0"/>
          </a:p>
        </p:txBody>
      </p:sp>
      <p:sp>
        <p:nvSpPr>
          <p:cNvPr id="3" name="Personalizzato 2">
            <a:hlinkClick r:id="rId3" action="ppaction://hlinksldjump" highlightClick="1"/>
          </p:cNvPr>
          <p:cNvSpPr/>
          <p:nvPr/>
        </p:nvSpPr>
        <p:spPr>
          <a:xfrm>
            <a:off x="6156176" y="5661248"/>
            <a:ext cx="1872208" cy="36004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Vedi: Ciclo di vita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68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di </a:t>
            </a:r>
            <a:r>
              <a:rPr lang="it-IT" dirty="0" smtClean="0"/>
              <a:t>Produzione (1/2)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62259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Rappresentazione </a:t>
            </a:r>
            <a:r>
              <a:rPr lang="it-IT" sz="2700" b="1" dirty="0"/>
              <a:t>semplificata</a:t>
            </a:r>
            <a:r>
              <a:rPr lang="it-IT" sz="2700" dirty="0"/>
              <a:t> ed </a:t>
            </a:r>
            <a:r>
              <a:rPr lang="it-IT" sz="2700" b="1" dirty="0"/>
              <a:t>astratta</a:t>
            </a:r>
            <a:r>
              <a:rPr lang="it-IT" sz="2700" dirty="0"/>
              <a:t> di un processo di </a:t>
            </a:r>
            <a:r>
              <a:rPr lang="it-IT" sz="2700" dirty="0" smtClean="0"/>
              <a:t>sviluppo</a:t>
            </a:r>
            <a:endParaRPr lang="it-IT" sz="2700" dirty="0"/>
          </a:p>
          <a:p>
            <a:r>
              <a:rPr lang="it-IT" sz="2700" dirty="0"/>
              <a:t>Si basa su un </a:t>
            </a:r>
            <a:r>
              <a:rPr lang="it-IT" sz="2700" b="1" dirty="0"/>
              <a:t>modello</a:t>
            </a:r>
            <a:r>
              <a:rPr lang="it-IT" sz="2700" dirty="0"/>
              <a:t> del processo di </a:t>
            </a:r>
            <a:r>
              <a:rPr lang="it-IT" sz="2700" dirty="0" smtClean="0"/>
              <a:t>sviluppo</a:t>
            </a:r>
            <a:endParaRPr lang="it-IT" sz="2700" dirty="0"/>
          </a:p>
          <a:p>
            <a:r>
              <a:rPr lang="it-IT" sz="2700" dirty="0"/>
              <a:t>Esistono vari modelli del processo di sviluppo, </a:t>
            </a:r>
            <a:r>
              <a:rPr lang="it-IT" sz="2700" dirty="0" smtClean="0"/>
              <a:t>ad esempio:</a:t>
            </a:r>
            <a:endParaRPr lang="it-IT" sz="2700" dirty="0"/>
          </a:p>
          <a:p>
            <a:pPr lvl="1"/>
            <a:r>
              <a:rPr lang="it-IT" sz="2200" dirty="0" smtClean="0"/>
              <a:t>cascata</a:t>
            </a:r>
            <a:endParaRPr lang="it-IT" sz="2200" dirty="0"/>
          </a:p>
          <a:p>
            <a:pPr lvl="1"/>
            <a:r>
              <a:rPr lang="it-IT" sz="2200" dirty="0" smtClean="0"/>
              <a:t>evolutivo</a:t>
            </a:r>
            <a:endParaRPr lang="it-IT" sz="2200" dirty="0"/>
          </a:p>
          <a:p>
            <a:pPr lvl="1"/>
            <a:r>
              <a:rPr lang="it-IT" sz="2200" dirty="0"/>
              <a:t>a </a:t>
            </a:r>
            <a:r>
              <a:rPr lang="it-IT" sz="2200" dirty="0" smtClean="0"/>
              <a:t>spirale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54186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di Produzione (</a:t>
            </a:r>
            <a:r>
              <a:rPr lang="it-IT" dirty="0" smtClean="0"/>
              <a:t>2/2)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/>
          </a:p>
        </p:txBody>
      </p:sp>
      <p:sp>
        <p:nvSpPr>
          <p:cNvPr id="62464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Una metodologia </a:t>
            </a:r>
            <a:r>
              <a:rPr lang="it-IT" sz="2700" dirty="0" smtClean="0"/>
              <a:t>include:</a:t>
            </a:r>
            <a:endParaRPr lang="it-IT" sz="2700" dirty="0"/>
          </a:p>
          <a:p>
            <a:pPr lvl="1"/>
            <a:r>
              <a:rPr lang="it-IT" sz="2200" b="1" dirty="0">
                <a:solidFill>
                  <a:schemeClr val="tx1"/>
                </a:solidFill>
              </a:rPr>
              <a:t>artefatti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/>
              <a:t>(modelli), che è necessario produrre seguendo un ben preciso </a:t>
            </a:r>
            <a:r>
              <a:rPr lang="it-IT" sz="2200" dirty="0" smtClean="0"/>
              <a:t>flusso</a:t>
            </a:r>
            <a:endParaRPr lang="it-IT" sz="2200" dirty="0"/>
          </a:p>
          <a:p>
            <a:pPr lvl="1"/>
            <a:r>
              <a:rPr lang="it-IT" sz="2200" b="1" dirty="0"/>
              <a:t>flusso di produzione</a:t>
            </a:r>
            <a:r>
              <a:rPr lang="it-IT" sz="2200" dirty="0"/>
              <a:t> degli artefatti, che ne mette in luce le </a:t>
            </a:r>
            <a:r>
              <a:rPr lang="it-IT" sz="2200" dirty="0" smtClean="0"/>
              <a:t>dipendenze</a:t>
            </a:r>
            <a:endParaRPr lang="it-IT" sz="2200" dirty="0"/>
          </a:p>
          <a:p>
            <a:pPr lvl="1"/>
            <a:r>
              <a:rPr lang="it-IT" sz="2200" b="1" dirty="0"/>
              <a:t>notazioni</a:t>
            </a:r>
            <a:r>
              <a:rPr lang="it-IT" sz="2200" dirty="0"/>
              <a:t>, che è possibile utilizzare per produrre gli </a:t>
            </a:r>
            <a:r>
              <a:rPr lang="it-IT" sz="2200" dirty="0" smtClean="0"/>
              <a:t>artefatti</a:t>
            </a:r>
            <a:endParaRPr lang="it-IT" sz="2200" dirty="0"/>
          </a:p>
          <a:p>
            <a:pPr lvl="1"/>
            <a:r>
              <a:rPr lang="it-IT" sz="2200" b="1" dirty="0"/>
              <a:t>regole</a:t>
            </a:r>
            <a:r>
              <a:rPr lang="it-IT" sz="2200" dirty="0"/>
              <a:t>, a cui è necessario sottostare nella produzione degli </a:t>
            </a:r>
            <a:r>
              <a:rPr lang="it-IT" sz="2200" dirty="0" smtClean="0"/>
              <a:t>artefatti</a:t>
            </a:r>
            <a:endParaRPr lang="it-IT" sz="2200" dirty="0"/>
          </a:p>
          <a:p>
            <a:pPr lvl="1"/>
            <a:r>
              <a:rPr lang="it-IT" sz="2200" b="1" dirty="0"/>
              <a:t>suggerimenti</a:t>
            </a:r>
            <a:r>
              <a:rPr lang="it-IT" sz="2200" dirty="0"/>
              <a:t> e </a:t>
            </a:r>
            <a:r>
              <a:rPr lang="it-IT" sz="2200" b="1" dirty="0"/>
              <a:t>aiuti</a:t>
            </a:r>
            <a:r>
              <a:rPr lang="it-IT" sz="2200" dirty="0"/>
              <a:t>, che guidano </a:t>
            </a:r>
            <a:r>
              <a:rPr lang="it-IT" sz="2200" dirty="0" smtClean="0"/>
              <a:t>il progettista del software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65748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Vestiti e provviste lungo il percorso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Scott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t-IT" dirty="0" smtClean="0"/>
              <a:t>Amundsen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it-IT" dirty="0" smtClean="0"/>
              <a:t>Indumenti di </a:t>
            </a:r>
            <a:r>
              <a:rPr lang="it-IT" b="1" dirty="0" smtClean="0"/>
              <a:t>lana</a:t>
            </a:r>
            <a:r>
              <a:rPr lang="it-IT" dirty="0" smtClean="0"/>
              <a:t> e giacche a vento</a:t>
            </a:r>
          </a:p>
          <a:p>
            <a:r>
              <a:rPr lang="it-IT" dirty="0" smtClean="0"/>
              <a:t>Lasciò delle </a:t>
            </a:r>
            <a:r>
              <a:rPr lang="it-IT" b="1" dirty="0" smtClean="0"/>
              <a:t>provviste</a:t>
            </a:r>
            <a:r>
              <a:rPr lang="it-IT" dirty="0" smtClean="0"/>
              <a:t> in alcuni punti lungo il percorso</a:t>
            </a:r>
          </a:p>
          <a:p>
            <a:r>
              <a:rPr lang="it-IT" b="1" dirty="0" smtClean="0"/>
              <a:t>Scarsa</a:t>
            </a:r>
            <a:r>
              <a:rPr lang="it-IT" dirty="0" smtClean="0"/>
              <a:t> quantità</a:t>
            </a:r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 smtClean="0"/>
              <a:t>Indumenti di </a:t>
            </a:r>
            <a:r>
              <a:rPr lang="it-IT" b="1" dirty="0" smtClean="0"/>
              <a:t>pelliccia</a:t>
            </a:r>
          </a:p>
          <a:p>
            <a:endParaRPr lang="it-IT" dirty="0"/>
          </a:p>
          <a:p>
            <a:r>
              <a:rPr lang="it-IT" dirty="0" smtClean="0"/>
              <a:t>Lasciò </a:t>
            </a:r>
            <a:r>
              <a:rPr lang="it-IT" dirty="0"/>
              <a:t>delle </a:t>
            </a:r>
            <a:r>
              <a:rPr lang="it-IT" b="1" dirty="0"/>
              <a:t>provviste</a:t>
            </a:r>
            <a:r>
              <a:rPr lang="it-IT" dirty="0"/>
              <a:t> in alcuni punti lungo il </a:t>
            </a:r>
            <a:r>
              <a:rPr lang="it-IT" dirty="0" smtClean="0"/>
              <a:t>percorso</a:t>
            </a:r>
          </a:p>
          <a:p>
            <a:r>
              <a:rPr lang="it-IT" dirty="0" smtClean="0"/>
              <a:t>Una quantità </a:t>
            </a:r>
            <a:r>
              <a:rPr lang="it-IT" b="1" dirty="0" smtClean="0"/>
              <a:t>tripla</a:t>
            </a:r>
            <a:r>
              <a:rPr lang="it-IT" dirty="0" smtClean="0"/>
              <a:t> rispetto a Scott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30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CASE tool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/>
          </a:p>
        </p:txBody>
      </p:sp>
      <p:sp>
        <p:nvSpPr>
          <p:cNvPr id="62566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 Computer-</a:t>
            </a:r>
            <a:r>
              <a:rPr lang="it-IT" dirty="0" err="1"/>
              <a:t>Aided</a:t>
            </a:r>
            <a:r>
              <a:rPr lang="it-IT" dirty="0"/>
              <a:t> Software </a:t>
            </a:r>
            <a:r>
              <a:rPr lang="it-IT" dirty="0" err="1"/>
              <a:t>Engineering</a:t>
            </a:r>
            <a:r>
              <a:rPr lang="it-IT" dirty="0"/>
              <a:t> (CASE) </a:t>
            </a:r>
            <a:r>
              <a:rPr lang="it-IT" dirty="0" err="1"/>
              <a:t>tool</a:t>
            </a:r>
            <a:r>
              <a:rPr lang="it-IT" dirty="0"/>
              <a:t> sono sistemi software che offrono </a:t>
            </a:r>
            <a:r>
              <a:rPr lang="it-IT" b="1" dirty="0"/>
              <a:t>supporto automatico </a:t>
            </a:r>
            <a:r>
              <a:rPr lang="it-IT" dirty="0"/>
              <a:t>alle attività all’interno di una </a:t>
            </a:r>
            <a:r>
              <a:rPr lang="it-IT" dirty="0" smtClean="0"/>
              <a:t>metodologia</a:t>
            </a:r>
            <a:endParaRPr lang="it-IT" dirty="0"/>
          </a:p>
          <a:p>
            <a:r>
              <a:rPr lang="it-IT" dirty="0"/>
              <a:t>Possono essere </a:t>
            </a:r>
            <a:r>
              <a:rPr lang="it-IT" dirty="0" smtClean="0"/>
              <a:t>usati</a:t>
            </a:r>
            <a:endParaRPr lang="it-IT" dirty="0"/>
          </a:p>
          <a:p>
            <a:pPr lvl="1"/>
            <a:r>
              <a:rPr lang="it-IT" dirty="0"/>
              <a:t>per supportare la metodologia in tutte le sue </a:t>
            </a:r>
            <a:r>
              <a:rPr lang="it-IT" dirty="0" smtClean="0"/>
              <a:t>parti</a:t>
            </a:r>
            <a:endParaRPr lang="it-IT" dirty="0"/>
          </a:p>
          <a:p>
            <a:pPr lvl="1"/>
            <a:r>
              <a:rPr lang="it-IT" dirty="0"/>
              <a:t>solo per avere una notazione ed un </a:t>
            </a:r>
            <a:r>
              <a:rPr lang="it-IT" dirty="0" err="1"/>
              <a:t>repository</a:t>
            </a:r>
            <a:r>
              <a:rPr lang="it-IT" dirty="0"/>
              <a:t> </a:t>
            </a:r>
            <a:r>
              <a:rPr lang="it-IT" dirty="0" smtClean="0"/>
              <a:t>comune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93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Costi del </a:t>
            </a:r>
            <a:r>
              <a:rPr lang="it-IT" dirty="0" smtClean="0"/>
              <a:t>Software (1/3)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/>
              <a:t>I costi del software sono spesso </a:t>
            </a:r>
            <a:r>
              <a:rPr lang="it-IT" sz="2800" b="1" dirty="0"/>
              <a:t>predominanti</a:t>
            </a:r>
            <a:r>
              <a:rPr lang="it-IT" sz="2800" dirty="0"/>
              <a:t> nei costi di un sistema</a:t>
            </a:r>
          </a:p>
          <a:p>
            <a:pPr lvl="1">
              <a:lnSpc>
                <a:spcPct val="90000"/>
              </a:lnSpc>
            </a:pPr>
            <a:r>
              <a:rPr lang="it-IT" sz="2200" dirty="0"/>
              <a:t>il costo del software in un PC spesso è maggiore di quello dell’intero </a:t>
            </a:r>
            <a:r>
              <a:rPr lang="it-IT" sz="2200" dirty="0" smtClean="0"/>
              <a:t>hardware</a:t>
            </a: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800" dirty="0"/>
              <a:t>Il costo del software è principalmente nel </a:t>
            </a:r>
            <a:r>
              <a:rPr lang="it-IT" sz="2800" b="1" dirty="0"/>
              <a:t>mantenimento</a:t>
            </a:r>
            <a:r>
              <a:rPr lang="it-IT" sz="2800" dirty="0"/>
              <a:t> piuttosto che nello </a:t>
            </a:r>
            <a:r>
              <a:rPr lang="it-IT" sz="2800" dirty="0" smtClean="0"/>
              <a:t>sviluppo</a:t>
            </a:r>
            <a:endParaRPr lang="it-IT" sz="2800" dirty="0"/>
          </a:p>
          <a:p>
            <a:pPr>
              <a:lnSpc>
                <a:spcPct val="90000"/>
              </a:lnSpc>
            </a:pPr>
            <a:r>
              <a:rPr lang="it-IT" sz="2800" dirty="0"/>
              <a:t>Uno degli obiettivi principali dell’ingegneria del software è ottenere un sviluppo </a:t>
            </a:r>
            <a:r>
              <a:rPr lang="it-IT" sz="2800" b="1" dirty="0" err="1"/>
              <a:t>cost-effective</a:t>
            </a:r>
            <a:r>
              <a:rPr lang="it-IT" sz="2800" dirty="0"/>
              <a:t> </a:t>
            </a:r>
            <a:r>
              <a:rPr lang="it-IT" sz="2800" dirty="0" smtClean="0"/>
              <a:t>(vantaggioso in termini di costo) prevenendo </a:t>
            </a:r>
            <a:r>
              <a:rPr lang="it-IT" sz="2800" dirty="0"/>
              <a:t>per quanto possibile i costi di </a:t>
            </a:r>
            <a:r>
              <a:rPr lang="it-IT" sz="2800" dirty="0" smtClean="0"/>
              <a:t>manutenzione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59128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Costo del Software </a:t>
            </a:r>
            <a:r>
              <a:rPr lang="it-IT" dirty="0" smtClean="0"/>
              <a:t>(2/3)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/>
          </a:p>
        </p:txBody>
      </p:sp>
      <p:sp>
        <p:nvSpPr>
          <p:cNvPr id="98304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Costo delle risorse per lo sviluppo (</a:t>
            </a:r>
            <a:r>
              <a:rPr lang="it-IT" b="1" dirty="0"/>
              <a:t>costi diretti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costo del </a:t>
            </a:r>
            <a:r>
              <a:rPr lang="it-IT" b="1" dirty="0"/>
              <a:t>personale</a:t>
            </a:r>
            <a:r>
              <a:rPr lang="it-IT" dirty="0"/>
              <a:t> </a:t>
            </a:r>
            <a:r>
              <a:rPr lang="it-IT" b="1" dirty="0"/>
              <a:t>sviluppatore</a:t>
            </a:r>
            <a:r>
              <a:rPr lang="it-IT" dirty="0"/>
              <a:t>, normalmente </a:t>
            </a:r>
            <a:r>
              <a:rPr lang="it-IT" b="1" dirty="0"/>
              <a:t>predominante</a:t>
            </a:r>
            <a:r>
              <a:rPr lang="it-IT" dirty="0"/>
              <a:t> sugli </a:t>
            </a:r>
            <a:r>
              <a:rPr lang="it-IT" dirty="0" smtClean="0"/>
              <a:t>altri</a:t>
            </a:r>
            <a:endParaRPr lang="it-IT" dirty="0"/>
          </a:p>
          <a:p>
            <a:pPr lvl="1"/>
            <a:r>
              <a:rPr lang="it-IT" dirty="0"/>
              <a:t>costo del personale di </a:t>
            </a:r>
            <a:r>
              <a:rPr lang="it-IT" b="1" dirty="0" smtClean="0"/>
              <a:t>supporto</a:t>
            </a:r>
            <a:endParaRPr lang="it-IT" b="1" dirty="0"/>
          </a:p>
          <a:p>
            <a:pPr lvl="1"/>
            <a:r>
              <a:rPr lang="it-IT" dirty="0"/>
              <a:t>costo delle </a:t>
            </a:r>
            <a:r>
              <a:rPr lang="it-IT" b="1" dirty="0"/>
              <a:t>risorse</a:t>
            </a:r>
            <a:r>
              <a:rPr lang="it-IT" dirty="0"/>
              <a:t> di </a:t>
            </a:r>
            <a:r>
              <a:rPr lang="it-IT" dirty="0" smtClean="0"/>
              <a:t>sviluppo</a:t>
            </a:r>
            <a:endParaRPr lang="it-IT" dirty="0"/>
          </a:p>
          <a:p>
            <a:pPr lvl="1"/>
            <a:r>
              <a:rPr lang="it-IT" b="1" dirty="0"/>
              <a:t>materiali</a:t>
            </a:r>
            <a:r>
              <a:rPr lang="it-IT" dirty="0"/>
              <a:t> di </a:t>
            </a:r>
            <a:r>
              <a:rPr lang="it-IT" dirty="0" smtClean="0"/>
              <a:t>consumo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7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Costo del Software (3/3)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/>
          </a:p>
        </p:txBody>
      </p:sp>
      <p:sp>
        <p:nvSpPr>
          <p:cNvPr id="9973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Altri costi (</a:t>
            </a:r>
            <a:r>
              <a:rPr lang="it-IT" sz="2700" b="1" dirty="0"/>
              <a:t>costi indiretti</a:t>
            </a:r>
            <a:r>
              <a:rPr lang="it-IT" sz="2700" dirty="0"/>
              <a:t>)</a:t>
            </a:r>
          </a:p>
          <a:p>
            <a:pPr lvl="1"/>
            <a:r>
              <a:rPr lang="it-IT" sz="2200" dirty="0"/>
              <a:t>altri costi generali della </a:t>
            </a:r>
            <a:r>
              <a:rPr lang="it-IT" sz="2200" b="1" dirty="0"/>
              <a:t>struttura</a:t>
            </a:r>
          </a:p>
          <a:p>
            <a:pPr lvl="1"/>
            <a:r>
              <a:rPr lang="it-IT" sz="2200" b="1" dirty="0"/>
              <a:t>capacità</a:t>
            </a:r>
            <a:r>
              <a:rPr lang="it-IT" sz="2200" dirty="0"/>
              <a:t>, </a:t>
            </a:r>
            <a:r>
              <a:rPr lang="it-IT" sz="2200" b="1" dirty="0"/>
              <a:t>motivazione</a:t>
            </a:r>
            <a:r>
              <a:rPr lang="it-IT" sz="2200" dirty="0"/>
              <a:t> e </a:t>
            </a:r>
            <a:r>
              <a:rPr lang="it-IT" sz="2200" b="1" dirty="0"/>
              <a:t>coordinamento</a:t>
            </a:r>
            <a:r>
              <a:rPr lang="it-IT" sz="2200" dirty="0"/>
              <a:t> del </a:t>
            </a:r>
            <a:r>
              <a:rPr lang="it-IT" sz="2200" dirty="0" smtClean="0"/>
              <a:t>personale</a:t>
            </a:r>
            <a:endParaRPr lang="it-IT" sz="2200" dirty="0"/>
          </a:p>
          <a:p>
            <a:pPr lvl="1"/>
            <a:r>
              <a:rPr lang="it-IT" sz="2200" b="1" dirty="0"/>
              <a:t>complessità</a:t>
            </a:r>
            <a:r>
              <a:rPr lang="it-IT" sz="2200" dirty="0"/>
              <a:t> del sistema da </a:t>
            </a:r>
            <a:r>
              <a:rPr lang="it-IT" sz="2200" dirty="0" smtClean="0"/>
              <a:t>realizzare</a:t>
            </a:r>
            <a:endParaRPr lang="it-IT" sz="2200" dirty="0"/>
          </a:p>
          <a:p>
            <a:pPr lvl="1"/>
            <a:r>
              <a:rPr lang="it-IT" sz="2200" b="1" dirty="0"/>
              <a:t>stabilità</a:t>
            </a:r>
            <a:r>
              <a:rPr lang="it-IT" sz="2200" dirty="0"/>
              <a:t> dei </a:t>
            </a:r>
            <a:r>
              <a:rPr lang="it-IT" sz="2200" dirty="0" smtClean="0"/>
              <a:t>requisiti</a:t>
            </a:r>
            <a:endParaRPr lang="it-IT" sz="2200" dirty="0"/>
          </a:p>
          <a:p>
            <a:pPr lvl="1"/>
            <a:r>
              <a:rPr lang="it-IT" sz="2200" b="1" dirty="0"/>
              <a:t>caratteristiche</a:t>
            </a:r>
            <a:r>
              <a:rPr lang="it-IT" sz="2200" dirty="0"/>
              <a:t> dell’ambiente di </a:t>
            </a:r>
            <a:r>
              <a:rPr lang="it-IT" sz="2200" dirty="0" smtClean="0"/>
              <a:t>sviluppo</a:t>
            </a:r>
            <a:endParaRPr lang="it-IT" sz="2200" dirty="0"/>
          </a:p>
          <a:p>
            <a:endParaRPr lang="it-IT" sz="2700" dirty="0"/>
          </a:p>
          <a:p>
            <a:r>
              <a:rPr lang="it-IT" sz="2700" dirty="0"/>
              <a:t>Costo di </a:t>
            </a:r>
            <a:r>
              <a:rPr lang="it-IT" sz="2700" b="1" dirty="0"/>
              <a:t>manutenzione</a:t>
            </a:r>
            <a:r>
              <a:rPr lang="it-IT" sz="2700" dirty="0"/>
              <a:t> ed </a:t>
            </a:r>
            <a:r>
              <a:rPr lang="it-IT" sz="2700" b="1" dirty="0" smtClean="0"/>
              <a:t>evoluzione</a:t>
            </a:r>
            <a:endParaRPr lang="it-IT" sz="2700" b="1" dirty="0"/>
          </a:p>
        </p:txBody>
      </p:sp>
    </p:spTree>
    <p:extLst>
      <p:ext uri="{BB962C8B-B14F-4D97-AF65-F5344CB8AC3E}">
        <p14:creationId xmlns:p14="http://schemas.microsoft.com/office/powerpoint/2010/main" val="177700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Manutenzione ed </a:t>
            </a:r>
            <a:r>
              <a:rPr lang="it-IT" dirty="0"/>
              <a:t>Evoluzione (1/3)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/>
          </a:p>
        </p:txBody>
      </p:sp>
      <p:sp>
        <p:nvSpPr>
          <p:cNvPr id="984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Il software </a:t>
            </a:r>
            <a:r>
              <a:rPr lang="it-IT" b="1" dirty="0"/>
              <a:t>deve evolvere </a:t>
            </a:r>
            <a:r>
              <a:rPr lang="it-IT" dirty="0" smtClean="0"/>
              <a:t>perché</a:t>
            </a:r>
            <a:endParaRPr lang="it-IT" dirty="0"/>
          </a:p>
          <a:p>
            <a:pPr lvl="1"/>
            <a:r>
              <a:rPr lang="it-IT" dirty="0"/>
              <a:t>non sono stati colti correttamente i </a:t>
            </a:r>
            <a:r>
              <a:rPr lang="it-IT" dirty="0" smtClean="0"/>
              <a:t>requisiti</a:t>
            </a:r>
            <a:endParaRPr lang="it-IT" dirty="0"/>
          </a:p>
          <a:p>
            <a:pPr lvl="1"/>
            <a:r>
              <a:rPr lang="it-IT" dirty="0"/>
              <a:t>i requisiti non sono inizialmente </a:t>
            </a:r>
            <a:r>
              <a:rPr lang="it-IT" dirty="0" smtClean="0"/>
              <a:t>noti</a:t>
            </a:r>
            <a:endParaRPr lang="it-IT" dirty="0"/>
          </a:p>
          <a:p>
            <a:pPr lvl="1"/>
            <a:r>
              <a:rPr lang="it-IT" dirty="0"/>
              <a:t>cambiano le condizioni </a:t>
            </a:r>
            <a:r>
              <a:rPr lang="it-IT" dirty="0" smtClean="0"/>
              <a:t>operative</a:t>
            </a:r>
            <a:endParaRPr lang="it-IT" dirty="0"/>
          </a:p>
          <a:p>
            <a:pPr lvl="1"/>
            <a:r>
              <a:rPr lang="it-IT" dirty="0"/>
              <a:t>…</a:t>
            </a:r>
          </a:p>
          <a:p>
            <a:r>
              <a:rPr lang="it-IT" dirty="0"/>
              <a:t>L’evoluzione è </a:t>
            </a:r>
            <a:r>
              <a:rPr lang="it-IT" b="1" dirty="0"/>
              <a:t>ineliminabile</a:t>
            </a:r>
            <a:r>
              <a:rPr lang="it-IT" dirty="0"/>
              <a:t> per gran parte delle tipologie di sistemi, anche se i requisiti iniziali sono corretti e </a:t>
            </a:r>
            <a:r>
              <a:rPr lang="it-IT" dirty="0" smtClean="0"/>
              <a:t>completi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6098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Manutenzione </a:t>
            </a:r>
            <a:r>
              <a:rPr lang="it-IT" dirty="0" smtClean="0"/>
              <a:t>ed </a:t>
            </a:r>
            <a:r>
              <a:rPr lang="it-IT" dirty="0"/>
              <a:t>Evoluzione (2/3)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/>
          </a:p>
        </p:txBody>
      </p:sp>
      <p:sp>
        <p:nvSpPr>
          <p:cNvPr id="9861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800" dirty="0"/>
              <a:t>Manutenzione è il </a:t>
            </a:r>
            <a:r>
              <a:rPr lang="it-IT" sz="2800" dirty="0" smtClean="0"/>
              <a:t>processo di </a:t>
            </a:r>
            <a:r>
              <a:rPr lang="it-IT" sz="2800" b="1" dirty="0" smtClean="0"/>
              <a:t>modifica</a:t>
            </a:r>
            <a:r>
              <a:rPr lang="it-IT" sz="2800" dirty="0" smtClean="0"/>
              <a:t> </a:t>
            </a:r>
            <a:r>
              <a:rPr lang="it-IT" sz="2800" dirty="0"/>
              <a:t>di un sistema </a:t>
            </a:r>
            <a:r>
              <a:rPr lang="it-IT" sz="2800" b="1" dirty="0"/>
              <a:t>dopo</a:t>
            </a:r>
            <a:r>
              <a:rPr lang="it-IT" sz="2800" dirty="0"/>
              <a:t> il suo </a:t>
            </a:r>
            <a:r>
              <a:rPr lang="it-IT" sz="2800" b="1" dirty="0"/>
              <a:t>rilascio </a:t>
            </a:r>
            <a:r>
              <a:rPr lang="it-IT" sz="2800" dirty="0"/>
              <a:t>al fine di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eliminare anomalie (</a:t>
            </a:r>
            <a:r>
              <a:rPr lang="it-IT" sz="2000" b="1" dirty="0">
                <a:solidFill>
                  <a:schemeClr val="tx1"/>
                </a:solidFill>
              </a:rPr>
              <a:t>manutenzione correttiva</a:t>
            </a:r>
            <a:r>
              <a:rPr lang="it-IT" sz="2000" dirty="0" smtClean="0"/>
              <a:t>)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migliorare le prestazioni o altri attributi di qualità (</a:t>
            </a:r>
            <a:r>
              <a:rPr lang="it-IT" sz="2000" b="1" dirty="0">
                <a:solidFill>
                  <a:schemeClr val="tx1"/>
                </a:solidFill>
              </a:rPr>
              <a:t>manutenzione perfettiva</a:t>
            </a:r>
            <a:r>
              <a:rPr lang="it-IT" sz="2000" dirty="0" smtClean="0"/>
              <a:t>)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adattare a mutamenti dell’ambiente (</a:t>
            </a:r>
            <a:r>
              <a:rPr lang="it-IT" sz="2000" b="1" dirty="0">
                <a:solidFill>
                  <a:schemeClr val="tx1"/>
                </a:solidFill>
              </a:rPr>
              <a:t>manutenzione adattativa</a:t>
            </a:r>
            <a:r>
              <a:rPr lang="it-IT" sz="2000" dirty="0" smtClean="0"/>
              <a:t>)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800" dirty="0"/>
              <a:t>Costi della manutenzione: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spesso maggiori del 50% del costo totale del </a:t>
            </a:r>
            <a:r>
              <a:rPr lang="it-IT" sz="2000" dirty="0" smtClean="0"/>
              <a:t>software</a:t>
            </a:r>
            <a:endParaRPr lang="it-IT" sz="2000" dirty="0"/>
          </a:p>
          <a:p>
            <a:pPr lvl="2">
              <a:lnSpc>
                <a:spcPct val="80000"/>
              </a:lnSpc>
            </a:pPr>
            <a:r>
              <a:rPr lang="it-IT" sz="1800" dirty="0"/>
              <a:t>75% (fonte Hewlett-Packard</a:t>
            </a:r>
            <a:r>
              <a:rPr lang="it-IT" sz="1800" dirty="0" smtClean="0"/>
              <a:t>)</a:t>
            </a:r>
            <a:endParaRPr lang="it-IT" sz="1800" dirty="0"/>
          </a:p>
          <a:p>
            <a:pPr lvl="2">
              <a:lnSpc>
                <a:spcPct val="80000"/>
              </a:lnSpc>
            </a:pPr>
            <a:r>
              <a:rPr lang="it-IT" sz="1800" dirty="0"/>
              <a:t>70% (fonte Dipartimento della Difesa degli Stati Uniti</a:t>
            </a:r>
            <a:r>
              <a:rPr lang="it-IT" sz="1800" dirty="0" smtClean="0"/>
              <a:t>)</a:t>
            </a:r>
            <a:endParaRPr lang="it-IT" sz="18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suddivisi in:</a:t>
            </a:r>
          </a:p>
          <a:p>
            <a:pPr lvl="2">
              <a:lnSpc>
                <a:spcPct val="80000"/>
              </a:lnSpc>
            </a:pPr>
            <a:r>
              <a:rPr lang="it-IT" sz="1800" dirty="0"/>
              <a:t>Manutenzione correttiva: 20</a:t>
            </a:r>
            <a:r>
              <a:rPr lang="it-IT" sz="1800" dirty="0" smtClean="0"/>
              <a:t>%</a:t>
            </a:r>
            <a:endParaRPr lang="it-IT" sz="1800" dirty="0"/>
          </a:p>
          <a:p>
            <a:pPr lvl="2">
              <a:lnSpc>
                <a:spcPct val="80000"/>
              </a:lnSpc>
            </a:pPr>
            <a:r>
              <a:rPr lang="it-IT" sz="1800" dirty="0"/>
              <a:t>Manutenzione perfettiva: </a:t>
            </a:r>
            <a:r>
              <a:rPr lang="it-IT" sz="1800"/>
              <a:t>60</a:t>
            </a:r>
            <a:r>
              <a:rPr lang="it-IT" sz="1800" smtClean="0"/>
              <a:t>%</a:t>
            </a:r>
            <a:endParaRPr lang="it-IT" sz="1800" dirty="0"/>
          </a:p>
          <a:p>
            <a:pPr lvl="2">
              <a:lnSpc>
                <a:spcPct val="80000"/>
              </a:lnSpc>
            </a:pPr>
            <a:r>
              <a:rPr lang="it-IT" sz="1800" dirty="0"/>
              <a:t>Manutenzione adattativa: 20</a:t>
            </a:r>
            <a:r>
              <a:rPr lang="it-IT" sz="1800" dirty="0" smtClean="0"/>
              <a:t>%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4426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Manutenzione </a:t>
            </a:r>
            <a:r>
              <a:rPr lang="it-IT" dirty="0" smtClean="0"/>
              <a:t>ed </a:t>
            </a:r>
            <a:r>
              <a:rPr lang="it-IT" dirty="0"/>
              <a:t>Evoluzione (3/3)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56</a:t>
            </a:fld>
            <a:endParaRPr lang="it-IT"/>
          </a:p>
        </p:txBody>
      </p:sp>
      <p:sp>
        <p:nvSpPr>
          <p:cNvPr id="9871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200" dirty="0"/>
              <a:t>Esperienza di Hewlett-Packard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la maggior parte degli errori potrebbe essere scoperta mediante </a:t>
            </a:r>
            <a:r>
              <a:rPr lang="it-IT" sz="2000" b="1" dirty="0"/>
              <a:t>tecniche sistematiche </a:t>
            </a:r>
            <a:r>
              <a:rPr lang="it-IT" sz="2000" dirty="0"/>
              <a:t>di </a:t>
            </a:r>
            <a:r>
              <a:rPr lang="it-IT" sz="2000" b="1" dirty="0"/>
              <a:t>revisione</a:t>
            </a:r>
            <a:r>
              <a:rPr lang="it-IT" sz="2000" dirty="0"/>
              <a:t> di </a:t>
            </a:r>
            <a:r>
              <a:rPr lang="it-IT" sz="2000" dirty="0" smtClean="0"/>
              <a:t>progetto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i moduli con </a:t>
            </a:r>
            <a:r>
              <a:rPr lang="it-IT" sz="2000" b="1" dirty="0"/>
              <a:t>maggior complessità </a:t>
            </a:r>
            <a:r>
              <a:rPr lang="it-IT" sz="2000" dirty="0"/>
              <a:t>del flusso di controllo hanno </a:t>
            </a:r>
            <a:r>
              <a:rPr lang="it-IT" sz="2000" b="1" dirty="0"/>
              <a:t>maggiore probabilità </a:t>
            </a:r>
            <a:r>
              <a:rPr lang="it-IT" sz="2000" dirty="0"/>
              <a:t>di contenere </a:t>
            </a:r>
            <a:r>
              <a:rPr lang="it-IT" sz="2000" dirty="0" smtClean="0"/>
              <a:t>errori</a:t>
            </a:r>
            <a:endParaRPr lang="it-IT" sz="2000" dirty="0"/>
          </a:p>
          <a:p>
            <a:pPr>
              <a:lnSpc>
                <a:spcPct val="80000"/>
              </a:lnSpc>
            </a:pPr>
            <a:endParaRPr lang="it-IT" sz="2200" dirty="0"/>
          </a:p>
          <a:p>
            <a:pPr>
              <a:lnSpc>
                <a:spcPct val="80000"/>
              </a:lnSpc>
            </a:pPr>
            <a:r>
              <a:rPr lang="it-IT" sz="2200" dirty="0"/>
              <a:t>Alcuni dati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su 10 difetti scoperti durante il test, 1 si </a:t>
            </a:r>
            <a:r>
              <a:rPr lang="it-IT" sz="2000" b="1" dirty="0"/>
              <a:t>propaga</a:t>
            </a:r>
            <a:r>
              <a:rPr lang="it-IT" sz="2000" dirty="0"/>
              <a:t> nella </a:t>
            </a:r>
            <a:r>
              <a:rPr lang="it-IT" sz="2000" dirty="0" smtClean="0"/>
              <a:t>manutenzione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eliminare i difetti costa, in tempo, </a:t>
            </a:r>
            <a:r>
              <a:rPr lang="it-IT" sz="2000" b="1" dirty="0"/>
              <a:t>4-10 volte </a:t>
            </a:r>
            <a:r>
              <a:rPr lang="it-IT" sz="2000" dirty="0"/>
              <a:t>per sistemi grossi e maturi rispetto a piccoli e ancora in </a:t>
            </a:r>
            <a:r>
              <a:rPr lang="it-IT" sz="2000" dirty="0" smtClean="0"/>
              <a:t>sviluppo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2000" dirty="0"/>
              <a:t>il costo di rimozione degli errori </a:t>
            </a:r>
            <a:r>
              <a:rPr lang="it-IT" sz="2000" b="1" dirty="0"/>
              <a:t>aumenta con il ritardo </a:t>
            </a:r>
            <a:r>
              <a:rPr lang="it-IT" sz="2000" dirty="0"/>
              <a:t>rispetto al quale gli errori sono </a:t>
            </a:r>
            <a:r>
              <a:rPr lang="it-IT" sz="2000" dirty="0" smtClean="0"/>
              <a:t>introdotti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04037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2900" dirty="0"/>
              <a:t>Problemi Principali</a:t>
            </a:r>
            <a:br>
              <a:rPr lang="it-IT" sz="2900" dirty="0"/>
            </a:br>
            <a:r>
              <a:rPr lang="it-IT" sz="2900" dirty="0"/>
              <a:t>dell’Ingegneria del Software Oggi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/>
          </a:p>
        </p:txBody>
      </p:sp>
      <p:sp>
        <p:nvSpPr>
          <p:cNvPr id="6277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Gestire sistemi vecchi ma non sostituibili (</a:t>
            </a:r>
            <a:r>
              <a:rPr lang="it-IT" sz="2700" b="1" dirty="0" err="1"/>
              <a:t>legacy</a:t>
            </a:r>
            <a:r>
              <a:rPr lang="it-IT" sz="2700" b="1" dirty="0"/>
              <a:t> </a:t>
            </a:r>
            <a:r>
              <a:rPr lang="it-IT" sz="2700" b="1" dirty="0" err="1"/>
              <a:t>system</a:t>
            </a:r>
            <a:r>
              <a:rPr lang="it-IT" sz="2700" dirty="0"/>
              <a:t>)</a:t>
            </a:r>
          </a:p>
          <a:p>
            <a:pPr lvl="1"/>
            <a:r>
              <a:rPr lang="it-IT" sz="2200" dirty="0"/>
              <a:t>necessità di manutenzione </a:t>
            </a:r>
            <a:r>
              <a:rPr lang="it-IT" sz="2200" dirty="0" smtClean="0"/>
              <a:t>adattativa</a:t>
            </a:r>
            <a:endParaRPr lang="it-IT" sz="2200" dirty="0"/>
          </a:p>
          <a:p>
            <a:pPr lvl="1"/>
            <a:r>
              <a:rPr lang="it-IT" sz="2200" dirty="0"/>
              <a:t>problemi dovuti alla tecnologia </a:t>
            </a:r>
            <a:r>
              <a:rPr lang="it-IT" sz="2200" dirty="0" smtClean="0"/>
              <a:t>obsoleta</a:t>
            </a:r>
            <a:endParaRPr lang="it-IT" sz="2200" dirty="0"/>
          </a:p>
          <a:p>
            <a:r>
              <a:rPr lang="it-IT" sz="2700" dirty="0"/>
              <a:t>Gestire l’eterogeneità dei sistemi</a:t>
            </a:r>
          </a:p>
          <a:p>
            <a:pPr lvl="1"/>
            <a:r>
              <a:rPr lang="it-IT" sz="2200" dirty="0"/>
              <a:t>i sistemi sono sempre distribuiti e sono composti da una grande varietà di sistemi hardware e </a:t>
            </a:r>
            <a:r>
              <a:rPr lang="it-IT" sz="2200" dirty="0" smtClean="0"/>
              <a:t>software</a:t>
            </a:r>
            <a:endParaRPr lang="it-IT" sz="2200" dirty="0"/>
          </a:p>
          <a:p>
            <a:r>
              <a:rPr lang="it-IT" sz="2700" dirty="0"/>
              <a:t>Riduzione dei tempi di </a:t>
            </a:r>
            <a:r>
              <a:rPr lang="it-IT" sz="2700" dirty="0" smtClean="0"/>
              <a:t>consegna</a:t>
            </a:r>
            <a:endParaRPr lang="it-IT" sz="2700" dirty="0"/>
          </a:p>
          <a:p>
            <a:pPr lvl="1"/>
            <a:r>
              <a:rPr lang="it-IT" sz="2200" dirty="0"/>
              <a:t>c’è una sempre maggiore pressione per ottenere tempi di consegna </a:t>
            </a:r>
            <a:r>
              <a:rPr lang="it-IT" sz="2200" dirty="0" smtClean="0"/>
              <a:t>brevi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51825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Responsabilità Etiche </a:t>
            </a:r>
            <a:r>
              <a:rPr lang="it-IT" dirty="0"/>
              <a:t>e Professionali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58</a:t>
            </a:fld>
            <a:endParaRPr lang="it-IT"/>
          </a:p>
        </p:txBody>
      </p:sp>
      <p:sp>
        <p:nvSpPr>
          <p:cNvPr id="6287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 smtClean="0"/>
              <a:t>Al progettista </a:t>
            </a:r>
            <a:r>
              <a:rPr lang="it-IT" sz="2700" dirty="0"/>
              <a:t>del software sono affidate responsabilità che vanno al di là delle semplici questioni </a:t>
            </a:r>
            <a:r>
              <a:rPr lang="it-IT" sz="2700" dirty="0" smtClean="0"/>
              <a:t>tecniche/tecnologiche</a:t>
            </a:r>
            <a:endParaRPr lang="it-IT" sz="2700" dirty="0"/>
          </a:p>
          <a:p>
            <a:r>
              <a:rPr lang="it-IT" sz="2700" dirty="0" smtClean="0"/>
              <a:t>Il progettista </a:t>
            </a:r>
            <a:r>
              <a:rPr lang="it-IT" sz="2700" dirty="0"/>
              <a:t>del software deve comportarsi in modo </a:t>
            </a:r>
            <a:r>
              <a:rPr lang="it-IT" sz="2700" b="1" dirty="0"/>
              <a:t>professionale</a:t>
            </a:r>
          </a:p>
          <a:p>
            <a:pPr lvl="1"/>
            <a:r>
              <a:rPr lang="it-IT" sz="2200" dirty="0"/>
              <a:t>onesto ed eticamente </a:t>
            </a:r>
            <a:r>
              <a:rPr lang="it-IT" sz="2200" dirty="0" smtClean="0"/>
              <a:t>responsabile</a:t>
            </a:r>
            <a:endParaRPr lang="it-IT" sz="2200" dirty="0"/>
          </a:p>
          <a:p>
            <a:r>
              <a:rPr lang="it-IT" sz="2700" dirty="0"/>
              <a:t>Mantenere un comportamento </a:t>
            </a:r>
            <a:r>
              <a:rPr lang="it-IT" sz="2700" b="1" dirty="0"/>
              <a:t>etico</a:t>
            </a:r>
            <a:r>
              <a:rPr lang="it-IT" sz="2700" dirty="0"/>
              <a:t> è più che attenersi ai dettami di </a:t>
            </a:r>
            <a:r>
              <a:rPr lang="it-IT" sz="2700" dirty="0" smtClean="0"/>
              <a:t>legge</a:t>
            </a:r>
            <a:endParaRPr lang="it-IT" sz="2700" dirty="0"/>
          </a:p>
        </p:txBody>
      </p:sp>
    </p:spTree>
    <p:extLst>
      <p:ext uri="{BB962C8B-B14F-4D97-AF65-F5344CB8AC3E}">
        <p14:creationId xmlns:p14="http://schemas.microsoft.com/office/powerpoint/2010/main" val="202849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Principali </a:t>
            </a:r>
            <a:r>
              <a:rPr lang="it-IT" dirty="0" smtClean="0"/>
              <a:t>Responsabilità Professionali </a:t>
            </a:r>
            <a:r>
              <a:rPr lang="it-IT" dirty="0"/>
              <a:t>(1/2)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/>
          </a:p>
        </p:txBody>
      </p:sp>
      <p:sp>
        <p:nvSpPr>
          <p:cNvPr id="62976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Riservatezza </a:t>
            </a:r>
          </a:p>
          <a:p>
            <a:pPr lvl="1"/>
            <a:r>
              <a:rPr lang="it-IT" sz="2200" dirty="0" smtClean="0"/>
              <a:t>il progettista </a:t>
            </a:r>
            <a:r>
              <a:rPr lang="it-IT" sz="2200" dirty="0"/>
              <a:t>del software deve rispettare la </a:t>
            </a:r>
            <a:r>
              <a:rPr lang="it-IT" sz="2200" b="1" dirty="0"/>
              <a:t>riservatezza</a:t>
            </a:r>
            <a:r>
              <a:rPr lang="it-IT" sz="2200" dirty="0"/>
              <a:t>, indipendentemente da formali accordi (</a:t>
            </a:r>
            <a:r>
              <a:rPr lang="it-IT" sz="2200" b="1" dirty="0">
                <a:solidFill>
                  <a:schemeClr val="tx1"/>
                </a:solidFill>
              </a:rPr>
              <a:t>Non-</a:t>
            </a:r>
            <a:r>
              <a:rPr lang="it-IT" sz="2200" b="1" dirty="0" err="1">
                <a:solidFill>
                  <a:schemeClr val="tx1"/>
                </a:solidFill>
              </a:rPr>
              <a:t>Disclosure</a:t>
            </a:r>
            <a:r>
              <a:rPr lang="it-IT" sz="2200" b="1" dirty="0">
                <a:solidFill>
                  <a:schemeClr val="tx1"/>
                </a:solidFill>
              </a:rPr>
              <a:t> Agreement, NDA</a:t>
            </a:r>
            <a:r>
              <a:rPr lang="it-IT" sz="2200" dirty="0" smtClean="0"/>
              <a:t>)</a:t>
            </a:r>
            <a:endParaRPr lang="it-IT" sz="2200" dirty="0"/>
          </a:p>
          <a:p>
            <a:pPr lvl="1"/>
            <a:endParaRPr lang="it-IT" sz="2200" dirty="0"/>
          </a:p>
          <a:p>
            <a:r>
              <a:rPr lang="it-IT" sz="2700" dirty="0"/>
              <a:t>Competenza</a:t>
            </a:r>
          </a:p>
          <a:p>
            <a:pPr lvl="1"/>
            <a:r>
              <a:rPr lang="it-IT" sz="2200" dirty="0" smtClean="0"/>
              <a:t>il progettista </a:t>
            </a:r>
            <a:r>
              <a:rPr lang="it-IT" sz="2200" dirty="0"/>
              <a:t>del software non deve </a:t>
            </a:r>
            <a:r>
              <a:rPr lang="it-IT" sz="2200" b="1" dirty="0"/>
              <a:t>falsare</a:t>
            </a:r>
            <a:r>
              <a:rPr lang="it-IT" sz="2200" dirty="0"/>
              <a:t> il proprio livello di </a:t>
            </a:r>
            <a:r>
              <a:rPr lang="it-IT" sz="2200" dirty="0" smtClean="0"/>
              <a:t>competenza</a:t>
            </a:r>
            <a:endParaRPr lang="it-IT" sz="2200" dirty="0"/>
          </a:p>
          <a:p>
            <a:pPr lvl="1"/>
            <a:r>
              <a:rPr lang="it-IT" sz="2200" dirty="0"/>
              <a:t>non deve accettare compiti al di </a:t>
            </a:r>
            <a:r>
              <a:rPr lang="it-IT" sz="2200" b="1" dirty="0"/>
              <a:t>fuori della proprie </a:t>
            </a:r>
            <a:r>
              <a:rPr lang="it-IT" sz="2200" b="1" dirty="0" smtClean="0"/>
              <a:t>competenze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402109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Differenza principale</a:t>
            </a:r>
            <a:endParaRPr lang="it-IT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Scott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t-IT" dirty="0" smtClean="0"/>
              <a:t>Amundsen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it-IT" dirty="0" smtClean="0"/>
              <a:t>Era un </a:t>
            </a:r>
            <a:r>
              <a:rPr lang="it-IT" b="1" dirty="0" smtClean="0"/>
              <a:t>dilettante</a:t>
            </a:r>
          </a:p>
          <a:p>
            <a:r>
              <a:rPr lang="it-IT" dirty="0" smtClean="0"/>
              <a:t>Accento sulla </a:t>
            </a:r>
            <a:r>
              <a:rPr lang="it-IT" b="1" dirty="0" smtClean="0"/>
              <a:t>sfida</a:t>
            </a:r>
          </a:p>
          <a:p>
            <a:r>
              <a:rPr lang="it-IT" dirty="0" smtClean="0"/>
              <a:t>Importanza del </a:t>
            </a:r>
            <a:r>
              <a:rPr lang="it-IT" b="1" dirty="0" smtClean="0"/>
              <a:t>carattere</a:t>
            </a:r>
          </a:p>
          <a:p>
            <a:endParaRPr lang="it-IT" dirty="0" smtClean="0"/>
          </a:p>
          <a:p>
            <a:r>
              <a:rPr lang="it-IT" dirty="0" smtClean="0"/>
              <a:t>Morte come </a:t>
            </a:r>
            <a:r>
              <a:rPr lang="it-IT" b="1" dirty="0" smtClean="0"/>
              <a:t>atto eroico</a:t>
            </a:r>
          </a:p>
          <a:p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 smtClean="0"/>
              <a:t>Era un </a:t>
            </a:r>
            <a:r>
              <a:rPr lang="it-IT" b="1" dirty="0" smtClean="0"/>
              <a:t>professionista</a:t>
            </a:r>
          </a:p>
          <a:p>
            <a:r>
              <a:rPr lang="it-IT" dirty="0" smtClean="0"/>
              <a:t>Accento sul</a:t>
            </a:r>
            <a:r>
              <a:rPr lang="it-IT" dirty="0"/>
              <a:t>la </a:t>
            </a:r>
            <a:r>
              <a:rPr lang="it-IT" b="1" dirty="0" smtClean="0"/>
              <a:t>riuscita</a:t>
            </a:r>
          </a:p>
          <a:p>
            <a:r>
              <a:rPr lang="it-IT" dirty="0" smtClean="0"/>
              <a:t>Impo</a:t>
            </a:r>
            <a:r>
              <a:rPr lang="it-IT" dirty="0"/>
              <a:t>rtanza dell’</a:t>
            </a:r>
            <a:r>
              <a:rPr lang="it-IT" b="1" dirty="0"/>
              <a:t>esperienz</a:t>
            </a:r>
            <a:r>
              <a:rPr lang="it-IT" dirty="0"/>
              <a:t>a</a:t>
            </a:r>
          </a:p>
          <a:p>
            <a:r>
              <a:rPr lang="it-IT" dirty="0" smtClean="0"/>
              <a:t>Morte come </a:t>
            </a:r>
            <a:r>
              <a:rPr lang="it-IT" b="1" dirty="0" smtClean="0"/>
              <a:t>fallimento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57795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Principali </a:t>
            </a:r>
            <a:r>
              <a:rPr lang="it-IT" dirty="0" smtClean="0"/>
              <a:t>Responsabilità Professionali </a:t>
            </a:r>
            <a:r>
              <a:rPr lang="it-IT" dirty="0"/>
              <a:t>(2/2)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/>
          </a:p>
        </p:txBody>
      </p:sp>
      <p:sp>
        <p:nvSpPr>
          <p:cNvPr id="6307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/>
              <a:t>Diritto di proprietà intellettuale</a:t>
            </a:r>
          </a:p>
          <a:p>
            <a:pPr lvl="1"/>
            <a:r>
              <a:rPr lang="it-IT" sz="2200" dirty="0" smtClean="0"/>
              <a:t>il progettista </a:t>
            </a:r>
            <a:r>
              <a:rPr lang="it-IT" sz="2200" dirty="0"/>
              <a:t>deve conoscere le </a:t>
            </a:r>
            <a:r>
              <a:rPr lang="it-IT" sz="2200" b="1" dirty="0"/>
              <a:t>leggi</a:t>
            </a:r>
            <a:r>
              <a:rPr lang="it-IT" sz="2200" dirty="0"/>
              <a:t> riguardanti la proprietà intellettuale quali quelle sui brevetti e sulle </a:t>
            </a:r>
            <a:r>
              <a:rPr lang="it-IT" sz="2200" dirty="0" smtClean="0"/>
              <a:t>invenzioni</a:t>
            </a:r>
            <a:endParaRPr lang="it-IT" sz="2200" dirty="0"/>
          </a:p>
          <a:p>
            <a:pPr lvl="1"/>
            <a:r>
              <a:rPr lang="it-IT" sz="2200" dirty="0"/>
              <a:t>deve garantire a sé e agli altri il rispetto della proprietà </a:t>
            </a:r>
            <a:r>
              <a:rPr lang="it-IT" sz="2200" dirty="0" smtClean="0"/>
              <a:t>intellettuale</a:t>
            </a:r>
            <a:endParaRPr lang="it-IT" sz="2200" dirty="0"/>
          </a:p>
          <a:p>
            <a:pPr lvl="1"/>
            <a:endParaRPr lang="it-IT" sz="2200" dirty="0"/>
          </a:p>
          <a:p>
            <a:r>
              <a:rPr lang="it-IT" sz="2700" dirty="0"/>
              <a:t>Uso anomalo delle competenze tecniche</a:t>
            </a:r>
          </a:p>
          <a:p>
            <a:pPr lvl="1"/>
            <a:r>
              <a:rPr lang="it-IT" sz="2200" dirty="0" smtClean="0"/>
              <a:t>il progettista </a:t>
            </a:r>
            <a:r>
              <a:rPr lang="it-IT" sz="2200" dirty="0"/>
              <a:t>del software non deve sfruttare le proprie competenze tecniche per usi non </a:t>
            </a:r>
            <a:r>
              <a:rPr lang="it-IT" sz="2200" dirty="0" smtClean="0"/>
              <a:t>istituzionali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83160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Codice Etico ACM/IEEE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/>
          </a:p>
        </p:txBody>
      </p:sp>
      <p:sp>
        <p:nvSpPr>
          <p:cNvPr id="63181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z="2700" dirty="0" err="1"/>
              <a:t>Association</a:t>
            </a:r>
            <a:r>
              <a:rPr lang="it-IT" sz="2700" dirty="0"/>
              <a:t> for Computer </a:t>
            </a:r>
            <a:r>
              <a:rPr lang="it-IT" sz="2700" dirty="0" err="1"/>
              <a:t>Machinery</a:t>
            </a:r>
            <a:r>
              <a:rPr lang="it-IT" sz="2700" dirty="0"/>
              <a:t> (ACM) ed </a:t>
            </a:r>
            <a:r>
              <a:rPr lang="it-IT" sz="2700" dirty="0" err="1"/>
              <a:t>Institute</a:t>
            </a:r>
            <a:r>
              <a:rPr lang="it-IT" sz="2700" dirty="0"/>
              <a:t> of </a:t>
            </a:r>
            <a:r>
              <a:rPr lang="it-IT" sz="2700" dirty="0" err="1"/>
              <a:t>Electrical</a:t>
            </a:r>
            <a:r>
              <a:rPr lang="it-IT" sz="2700" dirty="0"/>
              <a:t> and </a:t>
            </a:r>
            <a:r>
              <a:rPr lang="it-IT" sz="2700" dirty="0" err="1"/>
              <a:t>Electronics</a:t>
            </a:r>
            <a:r>
              <a:rPr lang="it-IT" sz="2700" dirty="0"/>
              <a:t> </a:t>
            </a:r>
            <a:r>
              <a:rPr lang="it-IT" sz="2700" dirty="0" err="1"/>
              <a:t>Engineers</a:t>
            </a:r>
            <a:r>
              <a:rPr lang="it-IT" sz="2700" dirty="0"/>
              <a:t> (IEEE) hanno emanato un codice di etica </a:t>
            </a:r>
            <a:r>
              <a:rPr lang="it-IT" sz="2700" dirty="0" smtClean="0"/>
              <a:t>professionale</a:t>
            </a:r>
            <a:endParaRPr lang="it-IT" sz="2700" dirty="0"/>
          </a:p>
          <a:p>
            <a:r>
              <a:rPr lang="it-IT" sz="2700" dirty="0"/>
              <a:t>Questo codice contiene otto principi riguardo</a:t>
            </a:r>
          </a:p>
          <a:p>
            <a:pPr lvl="1"/>
            <a:r>
              <a:rPr lang="it-IT" sz="2200" dirty="0"/>
              <a:t>i</a:t>
            </a:r>
            <a:r>
              <a:rPr lang="it-IT" sz="2200" dirty="0" smtClean="0"/>
              <a:t>l comportamento</a:t>
            </a:r>
            <a:endParaRPr lang="it-IT" sz="2200" dirty="0"/>
          </a:p>
          <a:p>
            <a:pPr lvl="1"/>
            <a:r>
              <a:rPr lang="it-IT" sz="2200" dirty="0"/>
              <a:t>i</a:t>
            </a:r>
            <a:r>
              <a:rPr lang="it-IT" sz="2200" dirty="0" smtClean="0"/>
              <a:t>l </a:t>
            </a:r>
            <a:r>
              <a:rPr lang="it-IT" sz="2200" dirty="0"/>
              <a:t>processo decisionale</a:t>
            </a:r>
          </a:p>
          <a:p>
            <a:pPr>
              <a:buFont typeface="Wingdings" pitchFamily="2" charset="2"/>
              <a:buNone/>
            </a:pPr>
            <a:r>
              <a:rPr lang="it-IT" sz="2700" dirty="0"/>
              <a:t>	di </a:t>
            </a:r>
            <a:r>
              <a:rPr lang="it-IT" sz="2700" dirty="0" smtClean="0"/>
              <a:t>ingegneri e progettisti </a:t>
            </a:r>
            <a:r>
              <a:rPr lang="it-IT" sz="2700" dirty="0"/>
              <a:t>del software di tutti i livelli, da professionisti affermati agli </a:t>
            </a:r>
            <a:r>
              <a:rPr lang="it-IT" sz="2700" dirty="0" smtClean="0"/>
              <a:t>studenti</a:t>
            </a:r>
          </a:p>
          <a:p>
            <a:pPr algn="ctr">
              <a:buFont typeface="Wingdings" pitchFamily="2" charset="2"/>
              <a:buNone/>
            </a:pPr>
            <a:r>
              <a:rPr lang="it-IT" sz="2700" dirty="0"/>
              <a:t>http://www.acm.org/about/se-code</a:t>
            </a:r>
          </a:p>
        </p:txBody>
      </p:sp>
    </p:spTree>
    <p:extLst>
      <p:ext uri="{BB962C8B-B14F-4D97-AF65-F5344CB8AC3E}">
        <p14:creationId xmlns:p14="http://schemas.microsoft.com/office/powerpoint/2010/main" val="289048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Apollo 13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37" y="1484784"/>
            <a:ext cx="6770340" cy="451118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2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Progettare il software tramite l’Ingegneria del Software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 campo dello sviluppo del software, la disciplina che studia la progettazione è </a:t>
            </a:r>
            <a:r>
              <a:rPr lang="it-IT" b="1" dirty="0" smtClean="0"/>
              <a:t>l’Ingegneria del Software</a:t>
            </a:r>
          </a:p>
          <a:p>
            <a:pPr lvl="1"/>
            <a:r>
              <a:rPr lang="it-IT" dirty="0" smtClean="0"/>
              <a:t>Software </a:t>
            </a:r>
            <a:r>
              <a:rPr lang="it-IT" dirty="0" err="1" smtClean="0"/>
              <a:t>Engineering</a:t>
            </a:r>
            <a:endParaRPr lang="it-IT" dirty="0" smtClean="0"/>
          </a:p>
          <a:p>
            <a:r>
              <a:rPr lang="it-IT" dirty="0" smtClean="0"/>
              <a:t>Anche se non si è ingegneri, è opportuno conoscere e applicare le </a:t>
            </a:r>
            <a:r>
              <a:rPr lang="it-IT" b="1" dirty="0" smtClean="0"/>
              <a:t>metodologie</a:t>
            </a:r>
            <a:r>
              <a:rPr lang="it-IT" dirty="0" smtClean="0"/>
              <a:t> dell’ingegneria del software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62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cos’è </a:t>
            </a:r>
            <a:r>
              <a:rPr lang="it-IT" dirty="0"/>
              <a:t>l’Ingegneria del Software?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300" dirty="0"/>
              <a:t>L’</a:t>
            </a:r>
            <a:r>
              <a:rPr lang="it-IT" sz="2300" b="1" dirty="0"/>
              <a:t>ingegneria del software </a:t>
            </a:r>
            <a:r>
              <a:rPr lang="it-IT" sz="2300" dirty="0"/>
              <a:t>tratta della realizzazione di sistemi software di dimensioni e complessità tali da richiedere uno o più team di </a:t>
            </a:r>
            <a:r>
              <a:rPr lang="it-IT" sz="2300" dirty="0" smtClean="0"/>
              <a:t>persone</a:t>
            </a:r>
            <a:endParaRPr lang="it-IT" sz="2300" dirty="0"/>
          </a:p>
          <a:p>
            <a:pPr>
              <a:lnSpc>
                <a:spcPct val="90000"/>
              </a:lnSpc>
            </a:pPr>
            <a:r>
              <a:rPr lang="it-IT" sz="2300" dirty="0"/>
              <a:t>La nascita e lo sviluppo sono una conseguenza diretta dell’aumento di complessità del </a:t>
            </a:r>
            <a:r>
              <a:rPr lang="it-IT" sz="2300" dirty="0" smtClean="0"/>
              <a:t>software</a:t>
            </a:r>
            <a:endParaRPr lang="it-IT" sz="2300" dirty="0"/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49" y="2616828"/>
            <a:ext cx="2574202" cy="2614943"/>
          </a:xfr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0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loSlidePO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atellit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ModelloSlidePO</Template>
  <TotalTime>6986</TotalTime>
  <Words>3521</Words>
  <Application>Microsoft Macintosh PowerPoint</Application>
  <PresentationFormat>Presentazione su schermo (4:3)</PresentationFormat>
  <Paragraphs>571</Paragraphs>
  <Slides>61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61</vt:i4>
      </vt:variant>
    </vt:vector>
  </HeadingPairs>
  <TitlesOfParts>
    <vt:vector size="64" baseType="lpstr">
      <vt:lpstr>ModelloSlidePO</vt:lpstr>
      <vt:lpstr>Word.Picture.8</vt:lpstr>
      <vt:lpstr>Picture</vt:lpstr>
      <vt:lpstr>Concetti generali</vt:lpstr>
      <vt:lpstr>Perché progettare?</vt:lpstr>
      <vt:lpstr>La conquista del Polo Sud</vt:lpstr>
      <vt:lpstr>Spostamento</vt:lpstr>
      <vt:lpstr>Vestiti e provviste lungo il percorso</vt:lpstr>
      <vt:lpstr>Differenza principale</vt:lpstr>
      <vt:lpstr>Apollo 13</vt:lpstr>
      <vt:lpstr>Progettare il software tramite l’Ingegneria del Software</vt:lpstr>
      <vt:lpstr>Che cos’è l’Ingegneria del Software?</vt:lpstr>
      <vt:lpstr>Alcune Possibili Definizioni</vt:lpstr>
      <vt:lpstr>Software e Ingegneria Classica</vt:lpstr>
      <vt:lpstr>Cenni Storici (1/3)</vt:lpstr>
      <vt:lpstr>Cenni Storici (2/3)</vt:lpstr>
      <vt:lpstr>Cenni Storici (3/3)</vt:lpstr>
      <vt:lpstr>Il ruolo del progettista del software</vt:lpstr>
      <vt:lpstr>Il ciclo di vita del software (a cascata)</vt:lpstr>
      <vt:lpstr>Relazione con altri campi</vt:lpstr>
      <vt:lpstr>Il software: natura e qualità</vt:lpstr>
      <vt:lpstr>La Produzione del Software</vt:lpstr>
      <vt:lpstr>Costi del software</vt:lpstr>
      <vt:lpstr>Da arte ad artigianato a industria</vt:lpstr>
      <vt:lpstr>Che cos’è il Software?</vt:lpstr>
      <vt:lpstr>Qualità del Software (1/5)</vt:lpstr>
      <vt:lpstr>Qualità del Software (2/5)</vt:lpstr>
      <vt:lpstr>Qualità del Software (3/5)</vt:lpstr>
      <vt:lpstr>Qualità del Software (4/5)</vt:lpstr>
      <vt:lpstr>Qualità del Software (5/5)</vt:lpstr>
      <vt:lpstr>Qualità del Processo di Produzione</vt:lpstr>
      <vt:lpstr>Esempio di mancanza di tempestività</vt:lpstr>
      <vt:lpstr>Requisiti di qualità in diverse aree applicative</vt:lpstr>
      <vt:lpstr>Misura della qualità</vt:lpstr>
      <vt:lpstr>Principi di Ingegneria del Software</vt:lpstr>
      <vt:lpstr>Che cos’è l’Ingegneria del Software?</vt:lpstr>
      <vt:lpstr>Ingegneria del Software e Informatica</vt:lpstr>
      <vt:lpstr>Ingegneria del Software e Ingegneria dei Sistemi Informatici</vt:lpstr>
      <vt:lpstr>I principi (1/2)</vt:lpstr>
      <vt:lpstr>I principi (2/2)</vt:lpstr>
      <vt:lpstr>Rigore e formalità</vt:lpstr>
      <vt:lpstr>Separation of concern</vt:lpstr>
      <vt:lpstr>Modularità</vt:lpstr>
      <vt:lpstr>Modularità: coesione e accoppiamento</vt:lpstr>
      <vt:lpstr>Astrazione</vt:lpstr>
      <vt:lpstr>Anticipazione del cambiamento</vt:lpstr>
      <vt:lpstr>Generalità</vt:lpstr>
      <vt:lpstr>Incrementalità</vt:lpstr>
      <vt:lpstr>La produzione del software</vt:lpstr>
      <vt:lpstr>Processo di Sviluppo</vt:lpstr>
      <vt:lpstr>Metodologia di Produzione (1/2)</vt:lpstr>
      <vt:lpstr>Metodologia di Produzione (2/2)</vt:lpstr>
      <vt:lpstr>CASE tool</vt:lpstr>
      <vt:lpstr>Costi del Software (1/3)</vt:lpstr>
      <vt:lpstr>Costo del Software (2/3)</vt:lpstr>
      <vt:lpstr>Costo del Software (3/3)</vt:lpstr>
      <vt:lpstr>Manutenzione ed Evoluzione (1/3)</vt:lpstr>
      <vt:lpstr>Manutenzione ed Evoluzione (2/3)</vt:lpstr>
      <vt:lpstr>Manutenzione ed Evoluzione (3/3)</vt:lpstr>
      <vt:lpstr>Problemi Principali dell’Ingegneria del Software Oggi</vt:lpstr>
      <vt:lpstr>Responsabilità Etiche e Professionali</vt:lpstr>
      <vt:lpstr>Principali Responsabilità Professionali (1/2)</vt:lpstr>
      <vt:lpstr>Principali Responsabilità Professionali (2/2)</vt:lpstr>
      <vt:lpstr>Codice Etico ACM/IEEE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Concetti generali</dc:title>
  <dc:creator>giacomo</dc:creator>
  <cp:lastModifiedBy>Giacomo Cabri</cp:lastModifiedBy>
  <cp:revision>119</cp:revision>
  <dcterms:created xsi:type="dcterms:W3CDTF">2012-01-12T09:43:48Z</dcterms:created>
  <dcterms:modified xsi:type="dcterms:W3CDTF">2014-03-13T14:18:10Z</dcterms:modified>
</cp:coreProperties>
</file>