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339" r:id="rId20"/>
    <p:sldId id="274" r:id="rId21"/>
    <p:sldId id="275" r:id="rId22"/>
    <p:sldId id="276" r:id="rId23"/>
    <p:sldId id="314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340" r:id="rId43"/>
    <p:sldId id="295" r:id="rId44"/>
    <p:sldId id="296" r:id="rId45"/>
    <p:sldId id="297" r:id="rId46"/>
    <p:sldId id="298" r:id="rId47"/>
    <p:sldId id="299" r:id="rId48"/>
    <p:sldId id="300" r:id="rId49"/>
    <p:sldId id="315" r:id="rId50"/>
    <p:sldId id="316" r:id="rId51"/>
    <p:sldId id="317" r:id="rId52"/>
    <p:sldId id="320" r:id="rId53"/>
    <p:sldId id="321" r:id="rId54"/>
    <p:sldId id="323" r:id="rId55"/>
    <p:sldId id="322" r:id="rId56"/>
    <p:sldId id="324" r:id="rId57"/>
    <p:sldId id="325" r:id="rId58"/>
    <p:sldId id="326" r:id="rId59"/>
    <p:sldId id="318" r:id="rId60"/>
    <p:sldId id="327" r:id="rId61"/>
    <p:sldId id="328" r:id="rId62"/>
    <p:sldId id="329" r:id="rId63"/>
    <p:sldId id="330" r:id="rId64"/>
    <p:sldId id="331" r:id="rId65"/>
    <p:sldId id="332" r:id="rId66"/>
    <p:sldId id="333" r:id="rId67"/>
    <p:sldId id="319" r:id="rId68"/>
    <p:sldId id="334" r:id="rId69"/>
    <p:sldId id="335" r:id="rId70"/>
    <p:sldId id="337" r:id="rId71"/>
    <p:sldId id="336" r:id="rId72"/>
    <p:sldId id="338" r:id="rId73"/>
    <p:sldId id="301" r:id="rId74"/>
    <p:sldId id="302" r:id="rId75"/>
    <p:sldId id="303" r:id="rId76"/>
    <p:sldId id="304" r:id="rId77"/>
    <p:sldId id="305" r:id="rId78"/>
    <p:sldId id="306" r:id="rId79"/>
    <p:sldId id="307" r:id="rId80"/>
    <p:sldId id="308" r:id="rId81"/>
    <p:sldId id="309" r:id="rId82"/>
    <p:sldId id="310" r:id="rId83"/>
    <p:sldId id="311" r:id="rId84"/>
    <p:sldId id="312" r:id="rId85"/>
    <p:sldId id="313" r:id="rId86"/>
  </p:sldIdLst>
  <p:sldSz cx="9144000" cy="6858000" type="screen4x3"/>
  <p:notesSz cx="7099300" cy="102346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viewProps" Target="viewProps.xml"/><Relationship Id="rId91" Type="http://schemas.openxmlformats.org/officeDocument/2006/relationships/theme" Target="theme/theme1.xml"/><Relationship Id="rId9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notesMaster" Target="notesMasters/notesMaster1.xml"/><Relationship Id="rId88" Type="http://schemas.openxmlformats.org/officeDocument/2006/relationships/printerSettings" Target="printerSettings/printerSettings1.bin"/><Relationship Id="rId8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603B286-BCB2-485E-BFAA-FB343D2C6278}" type="datetimeFigureOut">
              <a:rPr lang="it-IT" smtClean="0"/>
              <a:t>13/03/14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4AEECC5-106F-4D14-9D76-D48D5698103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1951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Ghezzi cap.</a:t>
            </a:r>
            <a:r>
              <a:rPr lang="it-IT" baseline="0" dirty="0" smtClean="0"/>
              <a:t> 7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5597C-9A1B-431F-8BA2-9FC6E342D73E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9705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7FA9AB-350C-4A12-AC14-EF4D84EEE3DF}" type="slidenum">
              <a:rPr lang="en-US"/>
              <a:pPr/>
              <a:t>30</a:t>
            </a:fld>
            <a:endParaRPr lang="en-US"/>
          </a:p>
        </p:txBody>
      </p:sp>
      <p:sp>
        <p:nvSpPr>
          <p:cNvPr id="10178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8654" y="4866743"/>
            <a:ext cx="5201994" cy="4312608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8016" tIns="48148" rIns="98016" bIns="48148"/>
          <a:lstStyle/>
          <a:p>
            <a:pPr defTabSz="990478">
              <a:defRPr/>
            </a:pPr>
            <a:r>
              <a:rPr lang="it-IT" smtClean="0"/>
              <a:t>Differenza tra evolutivo e incrementale: nell’evolutivo si ha sempre un nuovo sistema, nell’incrementale</a:t>
            </a:r>
            <a:r>
              <a:rPr lang="it-IT" baseline="0" smtClean="0"/>
              <a:t> si hanno solo incrementi</a:t>
            </a:r>
          </a:p>
          <a:p>
            <a:endParaRPr lang="it-IT"/>
          </a:p>
        </p:txBody>
      </p:sp>
      <p:sp>
        <p:nvSpPr>
          <p:cNvPr id="10178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895350"/>
            <a:ext cx="4768850" cy="3578225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Differenza tra evolutivo e incrementale: nell’evolutivo si ha sempre un nuovo sistema, nell’incrementale</a:t>
            </a:r>
            <a:r>
              <a:rPr lang="it-IT" baseline="0" dirty="0" smtClean="0"/>
              <a:t> si hanno solo incrementi</a:t>
            </a:r>
          </a:p>
          <a:p>
            <a:endParaRPr lang="it-IT" baseline="0" dirty="0" smtClean="0"/>
          </a:p>
          <a:p>
            <a:r>
              <a:rPr lang="it-IT" dirty="0" smtClean="0"/>
              <a:t>Nel modello evolutivo, consegnerò il sistema completo all’utente ogni volta che si presenterà una modifica sensibile (che crea un aggiunta di valore) per lo stesso.</a:t>
            </a:r>
          </a:p>
          <a:p>
            <a:r>
              <a:rPr lang="it-IT" dirty="0" smtClean="0"/>
              <a:t>Il modello incrementale, invece, prevede un continuo balzare dalla fase di </a:t>
            </a:r>
            <a:r>
              <a:rPr lang="it-IT" dirty="0" err="1" smtClean="0"/>
              <a:t>coding</a:t>
            </a:r>
            <a:r>
              <a:rPr lang="it-IT" dirty="0" smtClean="0"/>
              <a:t> (di scrittura del codice dell’applicativo) alla fase di analisi dei requisiti, fino a quando sarò certo di aver creato il programma definitivo: solo a questo punto lo consegnerò all’utente.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EECC5-106F-4D14-9D76-D48D5698103B}" type="slidenum">
              <a:rPr lang="it-IT" smtClean="0"/>
              <a:t>36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464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7D123A-F6C2-451D-833B-DEA0F14508A0}" type="slidenum">
              <a:rPr lang="en-US"/>
              <a:pPr/>
              <a:t>40</a:t>
            </a:fld>
            <a:endParaRPr lang="en-US"/>
          </a:p>
        </p:txBody>
      </p:sp>
      <p:sp>
        <p:nvSpPr>
          <p:cNvPr id="1034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8654" y="4866743"/>
            <a:ext cx="5201994" cy="4312608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8016" tIns="48148" rIns="98016" bIns="48148"/>
          <a:lstStyle/>
          <a:p>
            <a:endParaRPr lang="it-IT"/>
          </a:p>
        </p:txBody>
      </p:sp>
      <p:sp>
        <p:nvSpPr>
          <p:cNvPr id="10342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895350"/>
            <a:ext cx="4768850" cy="3578225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Ghezzi capitolo 7.7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EECC5-106F-4D14-9D76-D48D5698103B}" type="slidenum">
              <a:rPr lang="it-IT" smtClean="0"/>
              <a:t>49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8110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M passa B a M1 e riceve A; M riceve C da M2; M può chiamare M1 una volta o M2 più volte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EECC5-106F-4D14-9D76-D48D5698103B}" type="slidenum">
              <a:rPr lang="it-IT" smtClean="0"/>
              <a:t>56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07675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Gestione</a:t>
            </a:r>
            <a:r>
              <a:rPr lang="it-IT" baseline="0" dirty="0" smtClean="0"/>
              <a:t> di un ordine autorizzato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EECC5-106F-4D14-9D76-D48D5698103B}" type="slidenum">
              <a:rPr lang="it-IT" smtClean="0"/>
              <a:t>57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3296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Partiamo dalle</a:t>
            </a:r>
            <a:r>
              <a:rPr lang="it-IT" baseline="0" dirty="0" smtClean="0"/>
              <a:t> entità, creiamo la rete associando i processi e eliminiamo le connessioni non più necessarie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EECC5-106F-4D14-9D76-D48D5698103B}" type="slidenum">
              <a:rPr lang="it-IT" smtClean="0"/>
              <a:t>65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4339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5: aumento dei prodotti</a:t>
            </a:r>
            <a:r>
              <a:rPr lang="it-IT" baseline="0" dirty="0" smtClean="0"/>
              <a:t> in entrata</a:t>
            </a:r>
          </a:p>
          <a:p>
            <a:r>
              <a:rPr lang="it-IT" baseline="0" dirty="0" smtClean="0"/>
              <a:t>6: decremento i prodotti in uscita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EECC5-106F-4D14-9D76-D48D5698103B}" type="slidenum">
              <a:rPr lang="it-IT" smtClean="0"/>
              <a:t>66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58556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478">
              <a:defRPr/>
            </a:pPr>
            <a:r>
              <a:rPr lang="it-IT" dirty="0" smtClean="0"/>
              <a:t>Ghezzi cap.</a:t>
            </a:r>
            <a:r>
              <a:rPr lang="it-IT" baseline="0" dirty="0" smtClean="0"/>
              <a:t> 8 (?)</a:t>
            </a:r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5597C-9A1B-431F-8BA2-9FC6E342D73E}" type="slidenum">
              <a:rPr lang="it-IT" smtClean="0"/>
              <a:t>73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79835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A8F0FA-73E7-4879-BB40-9CFF2637DDA7}" type="slidenum">
              <a:rPr lang="en-US"/>
              <a:pPr/>
              <a:t>74</a:t>
            </a:fld>
            <a:endParaRPr lang="en-US"/>
          </a:p>
        </p:txBody>
      </p:sp>
      <p:sp>
        <p:nvSpPr>
          <p:cNvPr id="10854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58526" y="4866742"/>
            <a:ext cx="5382250" cy="4315018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8016" tIns="48148" rIns="98016" bIns="48148"/>
          <a:lstStyle/>
          <a:p>
            <a:endParaRPr lang="it-IT"/>
          </a:p>
        </p:txBody>
      </p:sp>
      <p:sp>
        <p:nvSpPr>
          <p:cNvPr id="10854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893763"/>
            <a:ext cx="4779962" cy="3586162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77A239-3FD3-4023-9336-AB7FEBC91E2B}" type="slidenum">
              <a:rPr lang="en-US"/>
              <a:pPr/>
              <a:t>3</a:t>
            </a:fld>
            <a:endParaRPr lang="en-US"/>
          </a:p>
        </p:txBody>
      </p:sp>
      <p:sp>
        <p:nvSpPr>
          <p:cNvPr id="10096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8654" y="4866743"/>
            <a:ext cx="5201994" cy="4312608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8016" tIns="48148" rIns="98016" bIns="48148"/>
          <a:lstStyle/>
          <a:p>
            <a:endParaRPr lang="it-IT"/>
          </a:p>
        </p:txBody>
      </p:sp>
      <p:sp>
        <p:nvSpPr>
          <p:cNvPr id="10096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895350"/>
            <a:ext cx="4768850" cy="3578225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157752-3748-423C-A11F-3C8608EC328F}" type="slidenum">
              <a:rPr lang="en-US"/>
              <a:pPr/>
              <a:t>75</a:t>
            </a:fld>
            <a:endParaRPr lang="en-US"/>
          </a:p>
        </p:txBody>
      </p:sp>
      <p:sp>
        <p:nvSpPr>
          <p:cNvPr id="1089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58526" y="4866742"/>
            <a:ext cx="5382250" cy="4315018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8016" tIns="48148" rIns="98016" bIns="48148"/>
          <a:lstStyle/>
          <a:p>
            <a:endParaRPr lang="it-IT"/>
          </a:p>
        </p:txBody>
      </p:sp>
      <p:sp>
        <p:nvSpPr>
          <p:cNvPr id="10895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893763"/>
            <a:ext cx="4779962" cy="3586162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D45996-33CC-46BE-AE1D-FCC95D94D081}" type="slidenum">
              <a:rPr lang="en-US"/>
              <a:pPr/>
              <a:t>77</a:t>
            </a:fld>
            <a:endParaRPr lang="en-US"/>
          </a:p>
        </p:txBody>
      </p:sp>
      <p:sp>
        <p:nvSpPr>
          <p:cNvPr id="11018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58526" y="4866742"/>
            <a:ext cx="5382250" cy="4315018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8016" tIns="48148" rIns="98016" bIns="48148"/>
          <a:lstStyle/>
          <a:p>
            <a:endParaRPr lang="it-IT"/>
          </a:p>
        </p:txBody>
      </p:sp>
      <p:sp>
        <p:nvSpPr>
          <p:cNvPr id="11018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893763"/>
            <a:ext cx="4779962" cy="3586162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74A91A-DF39-4D96-B944-1FE7BB1544EC}" type="slidenum">
              <a:rPr lang="en-US"/>
              <a:pPr/>
              <a:t>78</a:t>
            </a:fld>
            <a:endParaRPr lang="en-US"/>
          </a:p>
        </p:txBody>
      </p:sp>
      <p:sp>
        <p:nvSpPr>
          <p:cNvPr id="11038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58526" y="4866742"/>
            <a:ext cx="5382250" cy="4315018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8016" tIns="48148" rIns="98016" bIns="48148"/>
          <a:lstStyle/>
          <a:p>
            <a:endParaRPr lang="it-IT"/>
          </a:p>
        </p:txBody>
      </p:sp>
      <p:sp>
        <p:nvSpPr>
          <p:cNvPr id="11038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893763"/>
            <a:ext cx="4779962" cy="3586162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397D8B-C370-49D0-A68E-385F3FA675C5}" type="slidenum">
              <a:rPr lang="en-US"/>
              <a:pPr/>
              <a:t>80</a:t>
            </a:fld>
            <a:endParaRPr lang="en-US"/>
          </a:p>
        </p:txBody>
      </p:sp>
      <p:sp>
        <p:nvSpPr>
          <p:cNvPr id="11089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58526" y="4866742"/>
            <a:ext cx="5382250" cy="4315018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8016" tIns="48148" rIns="98016" bIns="48148"/>
          <a:lstStyle/>
          <a:p>
            <a:endParaRPr lang="it-IT"/>
          </a:p>
        </p:txBody>
      </p:sp>
      <p:sp>
        <p:nvSpPr>
          <p:cNvPr id="11089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893763"/>
            <a:ext cx="4779962" cy="3586162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E06A07-3CE4-46CC-9DF6-048D5F532115}" type="slidenum">
              <a:rPr lang="en-US"/>
              <a:pPr/>
              <a:t>81</a:t>
            </a:fld>
            <a:endParaRPr lang="en-US"/>
          </a:p>
        </p:txBody>
      </p:sp>
      <p:sp>
        <p:nvSpPr>
          <p:cNvPr id="11120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58526" y="4866742"/>
            <a:ext cx="5382250" cy="4315018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8016" tIns="48148" rIns="98016" bIns="48148"/>
          <a:lstStyle/>
          <a:p>
            <a:endParaRPr lang="it-IT"/>
          </a:p>
        </p:txBody>
      </p:sp>
      <p:sp>
        <p:nvSpPr>
          <p:cNvPr id="11120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893763"/>
            <a:ext cx="4779962" cy="3586162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7CE41B-B439-42E2-BECC-3DC0280E064A}" type="slidenum">
              <a:rPr lang="en-US"/>
              <a:pPr/>
              <a:t>82</a:t>
            </a:fld>
            <a:endParaRPr lang="en-US"/>
          </a:p>
        </p:txBody>
      </p:sp>
      <p:sp>
        <p:nvSpPr>
          <p:cNvPr id="11141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58526" y="4866742"/>
            <a:ext cx="5382250" cy="4315018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8016" tIns="48148" rIns="98016" bIns="48148"/>
          <a:lstStyle/>
          <a:p>
            <a:endParaRPr lang="it-IT"/>
          </a:p>
        </p:txBody>
      </p:sp>
      <p:sp>
        <p:nvSpPr>
          <p:cNvPr id="11141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893763"/>
            <a:ext cx="4779962" cy="3586162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024F31-F452-4AE7-A45B-27FF64B3D286}" type="slidenum">
              <a:rPr lang="en-US"/>
              <a:pPr/>
              <a:t>83</a:t>
            </a:fld>
            <a:endParaRPr lang="en-US"/>
          </a:p>
        </p:txBody>
      </p:sp>
      <p:sp>
        <p:nvSpPr>
          <p:cNvPr id="11161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58526" y="4866742"/>
            <a:ext cx="5382250" cy="4315018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8016" tIns="48148" rIns="98016" bIns="48148"/>
          <a:lstStyle/>
          <a:p>
            <a:endParaRPr lang="it-IT"/>
          </a:p>
        </p:txBody>
      </p:sp>
      <p:sp>
        <p:nvSpPr>
          <p:cNvPr id="11161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893763"/>
            <a:ext cx="4779962" cy="3586162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CONTROLLARE: alcuni strumenti sono più di specifica che di progettazione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EECC5-106F-4D14-9D76-D48D5698103B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4643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9710" indent="-369710">
              <a:buClr>
                <a:srgbClr val="FFFFFF"/>
              </a:buClr>
              <a:buSzPct val="45000"/>
              <a:buFont typeface="Wingdings" charset="2"/>
              <a:buChar char=""/>
              <a:tabLst>
                <a:tab pos="987039" algn="l"/>
                <a:tab pos="1977517" algn="l"/>
                <a:tab pos="2967995" algn="l"/>
                <a:tab pos="3958473" algn="l"/>
                <a:tab pos="4948951" algn="l"/>
                <a:tab pos="5939429" algn="l"/>
                <a:tab pos="6929907" algn="l"/>
                <a:tab pos="7920385" algn="l"/>
                <a:tab pos="8910864" algn="l"/>
                <a:tab pos="9901342" algn="l"/>
                <a:tab pos="10891820" algn="l"/>
              </a:tabLst>
            </a:pPr>
            <a:r>
              <a:rPr lang="it-IT" noProof="0" dirty="0" err="1" smtClean="0">
                <a:solidFill>
                  <a:srgbClr val="00FFFF"/>
                </a:solidFill>
              </a:rPr>
              <a:t>Regression</a:t>
            </a:r>
            <a:r>
              <a:rPr lang="it-IT" noProof="0" dirty="0" smtClean="0">
                <a:solidFill>
                  <a:srgbClr val="00FFFF"/>
                </a:solidFill>
              </a:rPr>
              <a:t> test: </a:t>
            </a:r>
            <a:r>
              <a:rPr lang="it-IT" noProof="0" dirty="0" smtClean="0"/>
              <a:t>(frequente in progetti grossi)</a:t>
            </a:r>
          </a:p>
          <a:p>
            <a:pPr marL="803044" lvl="1" indent="-307805">
              <a:buClr>
                <a:srgbClr val="FFFFFF"/>
              </a:buClr>
              <a:buSzPct val="45000"/>
              <a:buFont typeface="Wingdings" charset="2"/>
              <a:buChar char=""/>
              <a:tabLst>
                <a:tab pos="987039" algn="l"/>
                <a:tab pos="1977517" algn="l"/>
                <a:tab pos="2967995" algn="l"/>
                <a:tab pos="3958473" algn="l"/>
                <a:tab pos="4948951" algn="l"/>
                <a:tab pos="5939429" algn="l"/>
                <a:tab pos="6929907" algn="l"/>
                <a:tab pos="7920385" algn="l"/>
                <a:tab pos="8910864" algn="l"/>
                <a:tab pos="9901342" algn="l"/>
                <a:tab pos="10891820" algn="l"/>
              </a:tabLst>
            </a:pPr>
            <a:r>
              <a:rPr lang="it-IT" noProof="0" dirty="0" smtClean="0"/>
              <a:t>Si verifica che le modifiche introdotte non portino ad una regressione</a:t>
            </a:r>
          </a:p>
          <a:p>
            <a:pPr marL="803044" lvl="1" indent="-307805">
              <a:buClr>
                <a:srgbClr val="FFFFFF"/>
              </a:buClr>
              <a:buSzPct val="45000"/>
              <a:buFont typeface="Wingdings" charset="2"/>
              <a:buChar char=""/>
              <a:tabLst>
                <a:tab pos="987039" algn="l"/>
                <a:tab pos="1977517" algn="l"/>
                <a:tab pos="2967995" algn="l"/>
                <a:tab pos="3958473" algn="l"/>
                <a:tab pos="4948951" algn="l"/>
                <a:tab pos="5939429" algn="l"/>
                <a:tab pos="6929907" algn="l"/>
                <a:tab pos="7920385" algn="l"/>
                <a:tab pos="8910864" algn="l"/>
                <a:tab pos="9901342" algn="l"/>
                <a:tab pos="10891820" algn="l"/>
              </a:tabLst>
            </a:pPr>
            <a:r>
              <a:rPr lang="it-IT" noProof="0" dirty="0" smtClean="0"/>
              <a:t>Si controlla la presenza di “bug” storici</a:t>
            </a:r>
          </a:p>
          <a:p>
            <a:pPr marL="369710" indent="-369710">
              <a:buClr>
                <a:srgbClr val="FFFFFF"/>
              </a:buClr>
              <a:buSzPct val="45000"/>
              <a:buFont typeface="Wingdings" charset="2"/>
              <a:buChar char=""/>
              <a:tabLst>
                <a:tab pos="987039" algn="l"/>
                <a:tab pos="1977517" algn="l"/>
                <a:tab pos="2967995" algn="l"/>
                <a:tab pos="3958473" algn="l"/>
                <a:tab pos="4948951" algn="l"/>
                <a:tab pos="5939429" algn="l"/>
                <a:tab pos="6929907" algn="l"/>
                <a:tab pos="7920385" algn="l"/>
                <a:tab pos="8910864" algn="l"/>
                <a:tab pos="9901342" algn="l"/>
                <a:tab pos="10891820" algn="l"/>
              </a:tabLst>
            </a:pPr>
            <a:r>
              <a:rPr lang="it-IT" noProof="0" dirty="0" smtClean="0">
                <a:solidFill>
                  <a:srgbClr val="00FFFF"/>
                </a:solidFill>
              </a:rPr>
              <a:t>Performance (stress) test: </a:t>
            </a:r>
            <a:r>
              <a:rPr lang="it-IT" noProof="0" dirty="0" smtClean="0"/>
              <a:t>(ambiente server)</a:t>
            </a:r>
          </a:p>
          <a:p>
            <a:pPr marL="803044" lvl="1" indent="-307805">
              <a:buClr>
                <a:srgbClr val="FFFFFF"/>
              </a:buClr>
              <a:buSzPct val="45000"/>
              <a:buFont typeface="Wingdings" charset="2"/>
              <a:buChar char=""/>
              <a:tabLst>
                <a:tab pos="987039" algn="l"/>
                <a:tab pos="1977517" algn="l"/>
                <a:tab pos="2967995" algn="l"/>
                <a:tab pos="3958473" algn="l"/>
                <a:tab pos="4948951" algn="l"/>
                <a:tab pos="5939429" algn="l"/>
                <a:tab pos="6929907" algn="l"/>
                <a:tab pos="7920385" algn="l"/>
                <a:tab pos="8910864" algn="l"/>
                <a:tab pos="9901342" algn="l"/>
                <a:tab pos="10891820" algn="l"/>
              </a:tabLst>
            </a:pPr>
            <a:r>
              <a:rPr lang="it-IT" noProof="0" dirty="0" smtClean="0"/>
              <a:t>Si verifica il livello di prestazione del software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EECC5-106F-4D14-9D76-D48D5698103B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9190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INTRESSANTE: gli ultimi</a:t>
            </a:r>
            <a:r>
              <a:rPr lang="it-IT" baseline="0" dirty="0" smtClean="0"/>
              <a:t> test sono quelli relativi alle prime specifiche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EECC5-106F-4D14-9D76-D48D5698103B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2037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EECC5-106F-4D14-9D76-D48D5698103B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9230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Esempio da Sistemi Operativi?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EECC5-106F-4D14-9D76-D48D5698103B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254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B76509-9F58-464D-8007-59FB353AB26A}" type="slidenum">
              <a:rPr lang="en-US"/>
              <a:pPr/>
              <a:t>24</a:t>
            </a:fld>
            <a:endParaRPr lang="en-US"/>
          </a:p>
        </p:txBody>
      </p:sp>
      <p:sp>
        <p:nvSpPr>
          <p:cNvPr id="10117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8654" y="4866743"/>
            <a:ext cx="5201994" cy="4312608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8016" tIns="48148" rIns="98016" bIns="48148"/>
          <a:lstStyle/>
          <a:p>
            <a:endParaRPr lang="it-IT"/>
          </a:p>
        </p:txBody>
      </p:sp>
      <p:sp>
        <p:nvSpPr>
          <p:cNvPr id="10117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895350"/>
            <a:ext cx="4768850" cy="3578225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D97430-8CF8-4A33-B6DE-25C4A27AA424}" type="slidenum">
              <a:rPr lang="en-US"/>
              <a:pPr/>
              <a:t>26</a:t>
            </a:fld>
            <a:endParaRPr lang="en-US"/>
          </a:p>
        </p:txBody>
      </p:sp>
      <p:sp>
        <p:nvSpPr>
          <p:cNvPr id="10137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8654" y="4866743"/>
            <a:ext cx="5201994" cy="4312608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8016" tIns="48148" rIns="98016" bIns="48148"/>
          <a:lstStyle/>
          <a:p>
            <a:endParaRPr lang="it-IT"/>
          </a:p>
        </p:txBody>
      </p:sp>
      <p:sp>
        <p:nvSpPr>
          <p:cNvPr id="10137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895350"/>
            <a:ext cx="4768850" cy="3578225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28" name="Segnaposto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AD892AA-209E-424D-97D7-F4D095C8CEBE}" type="datetime1">
              <a:rPr lang="it-IT" smtClean="0"/>
              <a:t>13/03/14</a:t>
            </a:fld>
            <a:endParaRPr lang="it-IT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2040F39-7941-49A4-B48D-F201B18B6351}" type="slidenum">
              <a:rPr lang="it-IT" smtClean="0"/>
              <a:pPr/>
              <a:t>‹n.›</a:t>
            </a:fld>
            <a:endParaRPr lang="it-IT"/>
          </a:p>
        </p:txBody>
      </p:sp>
      <p:sp>
        <p:nvSpPr>
          <p:cNvPr id="21" name="Rettango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tango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tango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tango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707C-88CB-4662-8B3A-77E097FF5AA0}" type="datetime1">
              <a:rPr lang="it-IT" smtClean="0"/>
              <a:t>13/03/14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01C4-354D-4507-8225-B804023C7AB0}" type="datetime1">
              <a:rPr lang="it-IT" smtClean="0"/>
              <a:t>13/03/14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‹n.›</a:t>
            </a:fld>
            <a:endParaRPr lang="it-IT"/>
          </a:p>
        </p:txBody>
      </p:sp>
      <p:sp>
        <p:nvSpPr>
          <p:cNvPr id="7" name="Connettore 1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olo isosce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ttore 1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AD3D-4CB3-4C6D-9921-EECEE5944839}" type="datetime1">
              <a:rPr lang="it-IT" smtClean="0"/>
              <a:t>13/03/14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‹n.›</a:t>
            </a:fld>
            <a:endParaRPr lang="it-IT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EEF0939-6BFA-44CB-92C1-A5A0F2686EF1}" type="datetime1">
              <a:rPr lang="it-IT" smtClean="0"/>
              <a:t>13/03/14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2040F39-7941-49A4-B48D-F201B18B6351}" type="slidenum">
              <a:rPr lang="it-IT" smtClean="0"/>
              <a:pPr/>
              <a:t>‹n.›</a:t>
            </a:fld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tango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3E4CC-AF01-4295-A9A2-4AC7DFEC47A4}" type="datetime1">
              <a:rPr lang="it-IT" smtClean="0"/>
              <a:t>13/03/14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‹n.›</a:t>
            </a:fld>
            <a:endParaRPr lang="it-IT"/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8085-E572-45CC-A0CB-6302D5347386}" type="datetime1">
              <a:rPr lang="it-IT" smtClean="0"/>
              <a:t>13/03/14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‹n.›</a:t>
            </a:fld>
            <a:endParaRPr lang="it-IT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3" name="Segnaposto contenut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C522-F36E-4E97-AE15-9B9B216DD1CB}" type="datetime1">
              <a:rPr lang="it-IT" smtClean="0"/>
              <a:t>13/03/14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‹n.›</a:t>
            </a:fld>
            <a:endParaRPr lang="it-IT"/>
          </a:p>
        </p:txBody>
      </p:sp>
      <p:sp>
        <p:nvSpPr>
          <p:cNvPr id="6" name="Triangolo isosce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462D4-EBA7-47F7-A066-9703D6B18C90}" type="datetime1">
              <a:rPr lang="it-IT" smtClean="0"/>
              <a:t>13/03/14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‹n.›</a:t>
            </a:fld>
            <a:endParaRPr lang="it-IT"/>
          </a:p>
        </p:txBody>
      </p:sp>
      <p:sp>
        <p:nvSpPr>
          <p:cNvPr id="5" name="Connettore 1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olo isosce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AE0F-F26E-4A40-A75F-CB70B442989E}" type="datetime1">
              <a:rPr lang="it-IT" smtClean="0"/>
              <a:t>13/03/14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‹n.›</a:t>
            </a:fld>
            <a:endParaRPr lang="it-IT"/>
          </a:p>
        </p:txBody>
      </p:sp>
      <p:sp>
        <p:nvSpPr>
          <p:cNvPr id="8" name="Connettore 1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ttore 1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olo isosce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egnaposto contenut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43BE6-CEDA-4D80-B230-FB3393BF37CD}" type="datetime1">
              <a:rPr lang="it-IT" smtClean="0"/>
              <a:t>13/03/14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‹n.›</a:t>
            </a:fld>
            <a:endParaRPr lang="it-IT"/>
          </a:p>
        </p:txBody>
      </p:sp>
      <p:sp>
        <p:nvSpPr>
          <p:cNvPr id="8" name="Connettore 1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olo isosce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tango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AD3ACE3-AFC6-4E93-BB2D-C36631288104}" type="datetime1">
              <a:rPr lang="it-IT" smtClean="0"/>
              <a:t>13/03/14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2040F39-7941-49A4-B48D-F201B18B6351}" type="slidenum">
              <a:rPr lang="it-IT" smtClean="0"/>
              <a:pPr/>
              <a:t>‹n.›</a:t>
            </a:fld>
            <a:endParaRPr lang="it-IT" dirty="0"/>
          </a:p>
        </p:txBody>
      </p:sp>
      <p:sp>
        <p:nvSpPr>
          <p:cNvPr id="28" name="Connettore 1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ttore 1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olo isosce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w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w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wm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wmf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wmf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wmf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wmf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Processo di sviluppo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Verifica e validazione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10</a:t>
            </a:fld>
            <a:endParaRPr lang="it-IT"/>
          </a:p>
        </p:txBody>
      </p:sp>
      <p:sp>
        <p:nvSpPr>
          <p:cNvPr id="1052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465138" indent="-465138"/>
            <a:r>
              <a:rPr lang="it-IT" sz="2700" dirty="0"/>
              <a:t>La verifica e la validazione servono per mostrare che il sistema</a:t>
            </a:r>
          </a:p>
          <a:p>
            <a:pPr marL="1035050" lvl="1" indent="-455613"/>
            <a:r>
              <a:rPr lang="it-IT" sz="2200" dirty="0"/>
              <a:t>è </a:t>
            </a:r>
            <a:r>
              <a:rPr lang="it-IT" sz="2200" b="1" dirty="0"/>
              <a:t>conforme</a:t>
            </a:r>
            <a:r>
              <a:rPr lang="it-IT" sz="2200" dirty="0">
                <a:solidFill>
                  <a:schemeClr val="tx1"/>
                </a:solidFill>
              </a:rPr>
              <a:t> </a:t>
            </a:r>
            <a:r>
              <a:rPr lang="it-IT" sz="2200" dirty="0"/>
              <a:t>alle </a:t>
            </a:r>
            <a:r>
              <a:rPr lang="it-IT" sz="2200" dirty="0" smtClean="0"/>
              <a:t>specifiche</a:t>
            </a:r>
            <a:endParaRPr lang="it-IT" sz="2200" dirty="0"/>
          </a:p>
          <a:p>
            <a:pPr marL="1035050" lvl="1" indent="-455613"/>
            <a:r>
              <a:rPr lang="it-IT" sz="2200" dirty="0" smtClean="0"/>
              <a:t>soddisfa i </a:t>
            </a:r>
            <a:r>
              <a:rPr lang="it-IT" sz="2200" b="1" dirty="0"/>
              <a:t>requisiti</a:t>
            </a:r>
            <a:r>
              <a:rPr lang="it-IT" sz="2200" dirty="0"/>
              <a:t> </a:t>
            </a:r>
            <a:r>
              <a:rPr lang="it-IT" sz="2200" dirty="0" smtClean="0"/>
              <a:t>dell’utente</a:t>
            </a:r>
            <a:endParaRPr lang="it-IT" sz="2200" dirty="0"/>
          </a:p>
          <a:p>
            <a:pPr marL="465138" indent="-465138"/>
            <a:r>
              <a:rPr lang="it-IT" sz="2700" dirty="0"/>
              <a:t>Comprende </a:t>
            </a:r>
            <a:r>
              <a:rPr lang="it-IT" sz="2700" b="1" dirty="0"/>
              <a:t>revisione</a:t>
            </a:r>
            <a:r>
              <a:rPr lang="it-IT" sz="2700" dirty="0"/>
              <a:t> e </a:t>
            </a:r>
            <a:r>
              <a:rPr lang="it-IT" sz="2700" b="1" dirty="0" err="1"/>
              <a:t>testing</a:t>
            </a:r>
            <a:r>
              <a:rPr lang="it-IT" sz="2700" dirty="0"/>
              <a:t> del </a:t>
            </a:r>
            <a:r>
              <a:rPr lang="it-IT" sz="2700" dirty="0" smtClean="0"/>
              <a:t>sistema</a:t>
            </a:r>
            <a:endParaRPr lang="it-IT" sz="2700" dirty="0"/>
          </a:p>
          <a:p>
            <a:pPr marL="465138" indent="-465138"/>
            <a:endParaRPr lang="it-IT" sz="2700" dirty="0"/>
          </a:p>
          <a:p>
            <a:pPr marL="465138" indent="-465138"/>
            <a:r>
              <a:rPr lang="it-IT" sz="2700" dirty="0"/>
              <a:t>Il </a:t>
            </a:r>
            <a:r>
              <a:rPr lang="it-IT" sz="2700" dirty="0" err="1"/>
              <a:t>testing</a:t>
            </a:r>
            <a:r>
              <a:rPr lang="it-IT" sz="2700" dirty="0"/>
              <a:t> di un sistema richiede di eseguire il sistema su casi di test (</a:t>
            </a:r>
            <a:r>
              <a:rPr lang="it-IT" sz="2700" b="1" dirty="0"/>
              <a:t>test case</a:t>
            </a:r>
            <a:r>
              <a:rPr lang="it-IT" sz="2700" dirty="0"/>
              <a:t>) derivati dalle </a:t>
            </a:r>
            <a:r>
              <a:rPr lang="it-IT" sz="2700" dirty="0" smtClean="0"/>
              <a:t>specifiche</a:t>
            </a:r>
            <a:endParaRPr lang="it-IT" sz="2700" dirty="0"/>
          </a:p>
        </p:txBody>
      </p:sp>
    </p:spTree>
    <p:extLst>
      <p:ext uri="{BB962C8B-B14F-4D97-AF65-F5344CB8AC3E}">
        <p14:creationId xmlns:p14="http://schemas.microsoft.com/office/powerpoint/2010/main" val="3057818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3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Testing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11</a:t>
            </a:fld>
            <a:endParaRPr lang="it-IT"/>
          </a:p>
        </p:txBody>
      </p:sp>
      <p:sp>
        <p:nvSpPr>
          <p:cNvPr id="1082373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A </a:t>
            </a:r>
            <a:r>
              <a:rPr lang="it-IT" sz="2400" dirty="0" smtClean="0"/>
              <a:t>che cosa </a:t>
            </a:r>
            <a:r>
              <a:rPr lang="it-IT" sz="2400" dirty="0"/>
              <a:t>serve il </a:t>
            </a:r>
            <a:r>
              <a:rPr lang="it-IT" sz="2400" dirty="0" err="1"/>
              <a:t>testing</a:t>
            </a:r>
            <a:endParaRPr lang="it-IT" sz="2400" dirty="0"/>
          </a:p>
          <a:p>
            <a:pPr lvl="1"/>
            <a:r>
              <a:rPr lang="it-IT" sz="2400" i="1" dirty="0"/>
              <a:t>Le operazioni di </a:t>
            </a:r>
            <a:r>
              <a:rPr lang="it-IT" sz="2400" i="1" dirty="0" err="1"/>
              <a:t>testing</a:t>
            </a:r>
            <a:r>
              <a:rPr lang="it-IT" sz="2400" i="1" dirty="0"/>
              <a:t> possono individuare la presenza di errori nel software ma non ne possono dimostrare la correttezza</a:t>
            </a:r>
            <a:r>
              <a:rPr lang="it-IT" sz="2400" dirty="0"/>
              <a:t>, E. </a:t>
            </a:r>
            <a:r>
              <a:rPr lang="it-IT" sz="2400" dirty="0" err="1" smtClean="0"/>
              <a:t>Dijkstra</a:t>
            </a:r>
            <a:endParaRPr lang="it-IT" sz="2400" dirty="0"/>
          </a:p>
          <a:p>
            <a:pPr lvl="1"/>
            <a:r>
              <a:rPr lang="it-IT" sz="2400" dirty="0"/>
              <a:t>Verificare il comportamento del sistema in un insieme di casi </a:t>
            </a:r>
            <a:r>
              <a:rPr lang="it-IT" sz="2400" b="1" dirty="0"/>
              <a:t>sufficientemente</a:t>
            </a:r>
            <a:r>
              <a:rPr lang="it-IT" sz="2400" dirty="0"/>
              <a:t> ampio da rendere plausibile che il suo comportamento sia analogo anche nelle restanti </a:t>
            </a:r>
            <a:r>
              <a:rPr lang="it-IT" sz="2400" dirty="0" smtClean="0"/>
              <a:t>situazioni</a:t>
            </a:r>
            <a:endParaRPr lang="it-IT" sz="2400" dirty="0"/>
          </a:p>
          <a:p>
            <a:r>
              <a:rPr lang="it-IT" sz="2400" dirty="0"/>
              <a:t>Le operazioni di </a:t>
            </a:r>
            <a:r>
              <a:rPr lang="it-IT" sz="2400" dirty="0" err="1"/>
              <a:t>testing</a:t>
            </a:r>
            <a:r>
              <a:rPr lang="it-IT" sz="2400" dirty="0"/>
              <a:t> si suddividono </a:t>
            </a:r>
            <a:r>
              <a:rPr lang="it-IT" sz="2400" dirty="0" smtClean="0"/>
              <a:t>principalmente in</a:t>
            </a:r>
            <a:r>
              <a:rPr lang="it-IT" sz="2400" dirty="0"/>
              <a:t>:</a:t>
            </a:r>
          </a:p>
          <a:p>
            <a:pPr lvl="1"/>
            <a:r>
              <a:rPr lang="it-IT" sz="2400" dirty="0" err="1"/>
              <a:t>Testing</a:t>
            </a:r>
            <a:r>
              <a:rPr lang="it-IT" sz="2400" dirty="0"/>
              <a:t> in the </a:t>
            </a:r>
            <a:r>
              <a:rPr lang="it-IT" sz="2400" b="1" dirty="0"/>
              <a:t>small</a:t>
            </a:r>
            <a:r>
              <a:rPr lang="it-IT" sz="2400" dirty="0"/>
              <a:t>, riguardano moduli </a:t>
            </a:r>
            <a:r>
              <a:rPr lang="it-IT" sz="2400" dirty="0" smtClean="0"/>
              <a:t>singoli</a:t>
            </a:r>
            <a:endParaRPr lang="it-IT" sz="2400" dirty="0"/>
          </a:p>
          <a:p>
            <a:pPr lvl="1"/>
            <a:r>
              <a:rPr lang="it-IT" sz="2400" dirty="0" err="1"/>
              <a:t>Testing</a:t>
            </a:r>
            <a:r>
              <a:rPr lang="it-IT" sz="2400" dirty="0"/>
              <a:t> in the </a:t>
            </a:r>
            <a:r>
              <a:rPr lang="it-IT" sz="2400" b="1" dirty="0"/>
              <a:t>large</a:t>
            </a:r>
            <a:r>
              <a:rPr lang="it-IT" sz="2400" dirty="0"/>
              <a:t>, riguardano il sistema nella sua </a:t>
            </a:r>
            <a:r>
              <a:rPr lang="it-IT" sz="2400" dirty="0" smtClean="0"/>
              <a:t>globalità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268883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7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Processo di </a:t>
            </a:r>
            <a:r>
              <a:rPr lang="it-IT" dirty="0" err="1" smtClean="0"/>
              <a:t>testing</a:t>
            </a:r>
            <a:endParaRPr lang="it-IT" dirty="0"/>
          </a:p>
        </p:txBody>
      </p:sp>
      <p:sp>
        <p:nvSpPr>
          <p:cNvPr id="5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12</a:t>
            </a:fld>
            <a:endParaRPr lang="it-IT"/>
          </a:p>
        </p:txBody>
      </p:sp>
      <p:pic>
        <p:nvPicPr>
          <p:cNvPr id="1053699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76200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6910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755576" y="2689880"/>
            <a:ext cx="8064896" cy="2611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/>
          <p:cNvSpPr/>
          <p:nvPr/>
        </p:nvSpPr>
        <p:spPr>
          <a:xfrm>
            <a:off x="755576" y="1196752"/>
            <a:ext cx="8064896" cy="151216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547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Fasi di </a:t>
            </a:r>
            <a:r>
              <a:rPr lang="it-IT" dirty="0" err="1" smtClean="0"/>
              <a:t>testing</a:t>
            </a:r>
            <a:r>
              <a:rPr lang="it-IT" dirty="0" smtClean="0"/>
              <a:t> (</a:t>
            </a:r>
            <a:r>
              <a:rPr lang="it-IT" dirty="0"/>
              <a:t>1/2)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13</a:t>
            </a:fld>
            <a:endParaRPr lang="it-IT"/>
          </a:p>
        </p:txBody>
      </p:sp>
      <p:sp>
        <p:nvSpPr>
          <p:cNvPr id="1054725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it-IT" sz="2800" dirty="0"/>
              <a:t>Unit </a:t>
            </a:r>
            <a:r>
              <a:rPr lang="it-IT" sz="2800" dirty="0" err="1"/>
              <a:t>testing</a:t>
            </a:r>
            <a:endParaRPr lang="it-IT" sz="2800" dirty="0"/>
          </a:p>
          <a:p>
            <a:pPr lvl="1">
              <a:lnSpc>
                <a:spcPct val="80000"/>
              </a:lnSpc>
            </a:pPr>
            <a:r>
              <a:rPr lang="it-IT" sz="2000" dirty="0" err="1"/>
              <a:t>testing</a:t>
            </a:r>
            <a:r>
              <a:rPr lang="it-IT" sz="2000" dirty="0"/>
              <a:t> di ogni </a:t>
            </a:r>
            <a:r>
              <a:rPr lang="it-IT" sz="2000" b="1" dirty="0"/>
              <a:t>singolo</a:t>
            </a:r>
            <a:r>
              <a:rPr lang="it-IT" sz="2000" dirty="0"/>
              <a:t> </a:t>
            </a:r>
            <a:r>
              <a:rPr lang="it-IT" sz="2000" dirty="0" smtClean="0"/>
              <a:t>componente</a:t>
            </a:r>
            <a:endParaRPr lang="it-IT" sz="2000" dirty="0"/>
          </a:p>
          <a:p>
            <a:pPr>
              <a:lnSpc>
                <a:spcPct val="80000"/>
              </a:lnSpc>
            </a:pPr>
            <a:r>
              <a:rPr lang="it-IT" sz="2800" dirty="0" err="1"/>
              <a:t>Module</a:t>
            </a:r>
            <a:r>
              <a:rPr lang="it-IT" sz="2800" dirty="0"/>
              <a:t> </a:t>
            </a:r>
            <a:r>
              <a:rPr lang="it-IT" sz="2800" dirty="0" err="1"/>
              <a:t>testing</a:t>
            </a:r>
            <a:endParaRPr lang="it-IT" sz="2800" dirty="0"/>
          </a:p>
          <a:p>
            <a:pPr lvl="1">
              <a:lnSpc>
                <a:spcPct val="80000"/>
              </a:lnSpc>
            </a:pPr>
            <a:r>
              <a:rPr lang="it-IT" sz="2000" dirty="0" err="1"/>
              <a:t>testing</a:t>
            </a:r>
            <a:r>
              <a:rPr lang="it-IT" sz="2000" dirty="0"/>
              <a:t> di ogni modulo, </a:t>
            </a:r>
            <a:r>
              <a:rPr lang="it-IT" sz="2000" b="1" dirty="0"/>
              <a:t>insieme</a:t>
            </a:r>
            <a:r>
              <a:rPr lang="it-IT" sz="2000" dirty="0"/>
              <a:t> di componenti </a:t>
            </a:r>
            <a:r>
              <a:rPr lang="it-IT" sz="2000" dirty="0" smtClean="0"/>
              <a:t>inter-dipendenti</a:t>
            </a:r>
            <a:endParaRPr lang="it-IT" sz="2000" dirty="0"/>
          </a:p>
          <a:p>
            <a:pPr>
              <a:lnSpc>
                <a:spcPct val="80000"/>
              </a:lnSpc>
            </a:pPr>
            <a:r>
              <a:rPr lang="it-IT" sz="2800" dirty="0"/>
              <a:t>Sub-</a:t>
            </a:r>
            <a:r>
              <a:rPr lang="it-IT" sz="2800" dirty="0" err="1"/>
              <a:t>system</a:t>
            </a:r>
            <a:r>
              <a:rPr lang="it-IT" sz="2800" dirty="0"/>
              <a:t> </a:t>
            </a:r>
            <a:r>
              <a:rPr lang="it-IT" sz="2800" dirty="0" err="1"/>
              <a:t>testing</a:t>
            </a:r>
            <a:endParaRPr lang="it-IT" sz="2800" dirty="0"/>
          </a:p>
          <a:p>
            <a:pPr lvl="1">
              <a:lnSpc>
                <a:spcPct val="80000"/>
              </a:lnSpc>
            </a:pPr>
            <a:r>
              <a:rPr lang="it-IT" sz="2000" dirty="0" err="1"/>
              <a:t>testing</a:t>
            </a:r>
            <a:r>
              <a:rPr lang="it-IT" sz="2000" dirty="0"/>
              <a:t> dell’integrazione tra moduli in </a:t>
            </a:r>
            <a:r>
              <a:rPr lang="it-IT" sz="2000" b="1" dirty="0"/>
              <a:t>sotto-sistemi</a:t>
            </a:r>
            <a:r>
              <a:rPr lang="it-IT" sz="2000" dirty="0"/>
              <a:t>. L’obiettivo è individuare problemi nelle </a:t>
            </a:r>
            <a:r>
              <a:rPr lang="it-IT" sz="2000" b="1" dirty="0"/>
              <a:t>interfacce</a:t>
            </a:r>
            <a:r>
              <a:rPr lang="it-IT" sz="2000" dirty="0"/>
              <a:t> tra i </a:t>
            </a:r>
            <a:r>
              <a:rPr lang="it-IT" sz="2000" dirty="0" smtClean="0"/>
              <a:t>moduli</a:t>
            </a:r>
            <a:endParaRPr lang="it-IT" sz="2000" dirty="0"/>
          </a:p>
          <a:p>
            <a:pPr>
              <a:lnSpc>
                <a:spcPct val="80000"/>
              </a:lnSpc>
            </a:pPr>
            <a:r>
              <a:rPr lang="it-IT" sz="2800" dirty="0"/>
              <a:t>System </a:t>
            </a:r>
            <a:r>
              <a:rPr lang="it-IT" sz="2800" dirty="0" err="1"/>
              <a:t>testing</a:t>
            </a:r>
            <a:endParaRPr lang="it-IT" sz="2800" dirty="0"/>
          </a:p>
          <a:p>
            <a:pPr lvl="1">
              <a:lnSpc>
                <a:spcPct val="80000"/>
              </a:lnSpc>
            </a:pPr>
            <a:r>
              <a:rPr lang="it-IT" sz="2000" dirty="0" err="1"/>
              <a:t>testing</a:t>
            </a:r>
            <a:r>
              <a:rPr lang="it-IT" sz="2000" dirty="0"/>
              <a:t> del sistema nel suo </a:t>
            </a:r>
            <a:r>
              <a:rPr lang="it-IT" sz="2000" b="1" dirty="0"/>
              <a:t>complesso</a:t>
            </a:r>
            <a:r>
              <a:rPr lang="it-IT" sz="2000" dirty="0"/>
              <a:t>. </a:t>
            </a:r>
            <a:r>
              <a:rPr lang="it-IT" sz="2000" dirty="0" err="1"/>
              <a:t>Testing</a:t>
            </a:r>
            <a:r>
              <a:rPr lang="it-IT" sz="2000" dirty="0"/>
              <a:t> di eventuali proprietà </a:t>
            </a:r>
            <a:r>
              <a:rPr lang="it-IT" sz="2000" b="1" dirty="0"/>
              <a:t>emergenti</a:t>
            </a:r>
            <a:r>
              <a:rPr lang="it-IT" sz="2000" dirty="0"/>
              <a:t> del </a:t>
            </a:r>
            <a:r>
              <a:rPr lang="it-IT" sz="2000" dirty="0" smtClean="0"/>
              <a:t>sistema</a:t>
            </a:r>
            <a:endParaRPr lang="it-IT" sz="2000" dirty="0"/>
          </a:p>
          <a:p>
            <a:pPr>
              <a:lnSpc>
                <a:spcPct val="80000"/>
              </a:lnSpc>
            </a:pPr>
            <a:r>
              <a:rPr lang="it-IT" sz="2800" dirty="0" err="1"/>
              <a:t>Acceptance</a:t>
            </a:r>
            <a:r>
              <a:rPr lang="it-IT" sz="2800" dirty="0"/>
              <a:t> </a:t>
            </a:r>
            <a:r>
              <a:rPr lang="it-IT" sz="2800" dirty="0" err="1"/>
              <a:t>testing</a:t>
            </a:r>
            <a:endParaRPr lang="it-IT" sz="2800" dirty="0"/>
          </a:p>
          <a:p>
            <a:pPr lvl="1">
              <a:lnSpc>
                <a:spcPct val="80000"/>
              </a:lnSpc>
            </a:pPr>
            <a:r>
              <a:rPr lang="it-IT" sz="2000" dirty="0" err="1"/>
              <a:t>testing</a:t>
            </a:r>
            <a:r>
              <a:rPr lang="it-IT" sz="2000" dirty="0"/>
              <a:t> con i </a:t>
            </a:r>
            <a:r>
              <a:rPr lang="it-IT" sz="2000" b="1" dirty="0"/>
              <a:t>committenti</a:t>
            </a:r>
            <a:r>
              <a:rPr lang="it-IT" sz="2000" dirty="0"/>
              <a:t> per verificare l’accettabilità del </a:t>
            </a:r>
            <a:r>
              <a:rPr lang="it-IT" sz="2000" dirty="0" smtClean="0"/>
              <a:t>sistema</a:t>
            </a:r>
          </a:p>
          <a:p>
            <a:pPr>
              <a:lnSpc>
                <a:spcPct val="80000"/>
              </a:lnSpc>
            </a:pPr>
            <a:r>
              <a:rPr lang="it-IT" sz="2800" dirty="0" smtClean="0"/>
              <a:t>Altri test</a:t>
            </a:r>
            <a:endParaRPr lang="it-IT" sz="2800" dirty="0"/>
          </a:p>
          <a:p>
            <a:pPr lvl="1">
              <a:lnSpc>
                <a:spcPct val="80000"/>
              </a:lnSpc>
            </a:pPr>
            <a:r>
              <a:rPr lang="it-IT" sz="2000" b="1" dirty="0" err="1" smtClean="0"/>
              <a:t>regression</a:t>
            </a:r>
            <a:r>
              <a:rPr lang="it-IT" sz="2000" dirty="0" smtClean="0"/>
              <a:t> test, </a:t>
            </a:r>
            <a:r>
              <a:rPr lang="it-IT" sz="2000" b="1" dirty="0" smtClean="0"/>
              <a:t>performance</a:t>
            </a:r>
            <a:r>
              <a:rPr lang="it-IT" sz="2000" dirty="0" smtClean="0"/>
              <a:t> test</a:t>
            </a:r>
            <a:endParaRPr lang="it-IT" sz="2000" dirty="0"/>
          </a:p>
          <a:p>
            <a:pPr lvl="1">
              <a:lnSpc>
                <a:spcPct val="80000"/>
              </a:lnSpc>
            </a:pPr>
            <a:endParaRPr lang="it-IT" sz="2000" dirty="0"/>
          </a:p>
        </p:txBody>
      </p:sp>
      <p:sp>
        <p:nvSpPr>
          <p:cNvPr id="5" name="Fumetto 2 4"/>
          <p:cNvSpPr/>
          <p:nvPr/>
        </p:nvSpPr>
        <p:spPr>
          <a:xfrm>
            <a:off x="6444208" y="1340768"/>
            <a:ext cx="1512168" cy="61206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Functional</a:t>
            </a:r>
            <a:r>
              <a:rPr lang="it-IT" dirty="0" smtClean="0"/>
              <a:t> test</a:t>
            </a:r>
            <a:endParaRPr lang="it-IT" dirty="0"/>
          </a:p>
        </p:txBody>
      </p:sp>
      <p:sp>
        <p:nvSpPr>
          <p:cNvPr id="9" name="Fumetto 2 8"/>
          <p:cNvSpPr/>
          <p:nvPr/>
        </p:nvSpPr>
        <p:spPr>
          <a:xfrm>
            <a:off x="7092280" y="3356992"/>
            <a:ext cx="1512168" cy="612068"/>
          </a:xfrm>
          <a:prstGeom prst="wedgeRoundRectCallou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Integration test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655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5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Fasi di </a:t>
            </a:r>
            <a:r>
              <a:rPr lang="it-IT" dirty="0" err="1" smtClean="0"/>
              <a:t>testing</a:t>
            </a:r>
            <a:r>
              <a:rPr lang="it-IT" dirty="0" smtClean="0"/>
              <a:t> (</a:t>
            </a:r>
            <a:r>
              <a:rPr lang="it-IT" dirty="0"/>
              <a:t>2/2)</a:t>
            </a:r>
          </a:p>
        </p:txBody>
      </p:sp>
      <p:sp>
        <p:nvSpPr>
          <p:cNvPr id="5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14</a:t>
            </a:fld>
            <a:endParaRPr lang="it-IT"/>
          </a:p>
        </p:txBody>
      </p:sp>
      <p:pic>
        <p:nvPicPr>
          <p:cNvPr id="1055747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217738"/>
            <a:ext cx="7702550" cy="311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6327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Testing</a:t>
            </a:r>
            <a:r>
              <a:rPr lang="it-IT" dirty="0" smtClean="0"/>
              <a:t> in the small (</a:t>
            </a:r>
            <a:r>
              <a:rPr lang="it-IT" dirty="0"/>
              <a:t>1/3)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15</a:t>
            </a:fld>
            <a:endParaRPr lang="it-IT"/>
          </a:p>
        </p:txBody>
      </p:sp>
      <p:sp>
        <p:nvSpPr>
          <p:cNvPr id="10731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sz="2400" dirty="0"/>
              <a:t>Valuta il corretto funzionamento di una </a:t>
            </a:r>
            <a:r>
              <a:rPr lang="it-IT" sz="2400" b="1" dirty="0"/>
              <a:t>porzione</a:t>
            </a:r>
            <a:r>
              <a:rPr lang="it-IT" sz="2400" dirty="0"/>
              <a:t> del codice</a:t>
            </a:r>
          </a:p>
          <a:p>
            <a:pPr lvl="1">
              <a:lnSpc>
                <a:spcPct val="90000"/>
              </a:lnSpc>
            </a:pPr>
            <a:r>
              <a:rPr lang="it-IT" sz="2000" dirty="0"/>
              <a:t>analizzando il suo </a:t>
            </a:r>
            <a:r>
              <a:rPr lang="it-IT" sz="2000" b="1" dirty="0"/>
              <a:t>output</a:t>
            </a:r>
            <a:r>
              <a:rPr lang="it-IT" sz="2000" dirty="0"/>
              <a:t> in relazione ad input </a:t>
            </a:r>
            <a:r>
              <a:rPr lang="it-IT" sz="2000" dirty="0" smtClean="0"/>
              <a:t>significativi</a:t>
            </a:r>
            <a:endParaRPr lang="it-IT" sz="2000" dirty="0"/>
          </a:p>
          <a:p>
            <a:pPr>
              <a:lnSpc>
                <a:spcPct val="90000"/>
              </a:lnSpc>
            </a:pPr>
            <a:r>
              <a:rPr lang="it-IT" sz="2400" dirty="0" smtClean="0"/>
              <a:t>In generale, si verifica la </a:t>
            </a:r>
            <a:r>
              <a:rPr lang="it-IT" sz="2400" b="1" dirty="0" smtClean="0"/>
              <a:t>copertura</a:t>
            </a:r>
            <a:r>
              <a:rPr lang="it-IT" sz="2400" dirty="0" smtClean="0"/>
              <a:t> dei programmi</a:t>
            </a:r>
          </a:p>
          <a:p>
            <a:pPr lvl="1">
              <a:lnSpc>
                <a:spcPct val="90000"/>
              </a:lnSpc>
            </a:pPr>
            <a:r>
              <a:rPr lang="it-IT" sz="2100" b="1" dirty="0" err="1" smtClean="0"/>
              <a:t>Coverage</a:t>
            </a:r>
            <a:r>
              <a:rPr lang="it-IT" sz="2100" dirty="0" smtClean="0"/>
              <a:t> test</a:t>
            </a:r>
          </a:p>
          <a:p>
            <a:pPr>
              <a:lnSpc>
                <a:spcPct val="90000"/>
              </a:lnSpc>
            </a:pPr>
            <a:r>
              <a:rPr lang="it-IT" sz="2400" dirty="0" smtClean="0"/>
              <a:t>Verifica </a:t>
            </a:r>
            <a:r>
              <a:rPr lang="it-IT" sz="2400" dirty="0"/>
              <a:t>di copertura </a:t>
            </a:r>
            <a:r>
              <a:rPr lang="it-IT" sz="2400" dirty="0" smtClean="0"/>
              <a:t>delle </a:t>
            </a:r>
            <a:r>
              <a:rPr lang="it-IT" sz="2400" b="1" dirty="0" smtClean="0"/>
              <a:t>istruzioni</a:t>
            </a:r>
            <a:r>
              <a:rPr lang="it-IT" sz="2400" dirty="0" smtClean="0"/>
              <a:t> (</a:t>
            </a:r>
            <a:r>
              <a:rPr lang="it-IT" sz="2400" b="1" dirty="0" smtClean="0"/>
              <a:t>statement test</a:t>
            </a:r>
            <a:r>
              <a:rPr lang="it-IT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it-IT" sz="2000" dirty="0"/>
              <a:t>un errore non può essere scoperto se la parte di codice che lo contiene </a:t>
            </a:r>
            <a:r>
              <a:rPr lang="it-IT" sz="2000" b="1" dirty="0"/>
              <a:t>non viene eseguita </a:t>
            </a:r>
            <a:r>
              <a:rPr lang="it-IT" sz="2000" dirty="0"/>
              <a:t>almeno una </a:t>
            </a:r>
            <a:r>
              <a:rPr lang="it-IT" sz="2000" dirty="0" smtClean="0"/>
              <a:t>volta</a:t>
            </a:r>
            <a:endParaRPr lang="it-IT" sz="2000" dirty="0"/>
          </a:p>
          <a:p>
            <a:pPr lvl="1">
              <a:lnSpc>
                <a:spcPct val="90000"/>
              </a:lnSpc>
            </a:pPr>
            <a:r>
              <a:rPr lang="it-IT" sz="2000" dirty="0"/>
              <a:t>criterio: selezionare un insieme di test T tali che, a seguito dell’esecuzione del programma P su tutti i casi di T, </a:t>
            </a:r>
            <a:r>
              <a:rPr lang="it-IT" sz="2000" b="1" dirty="0"/>
              <a:t>ogni istruzione </a:t>
            </a:r>
            <a:r>
              <a:rPr lang="it-IT" sz="2000" dirty="0"/>
              <a:t>elementare di P </a:t>
            </a:r>
            <a:r>
              <a:rPr lang="it-IT" sz="2000" b="1" dirty="0"/>
              <a:t>venga eseguita </a:t>
            </a:r>
            <a:r>
              <a:rPr lang="it-IT" sz="2000" dirty="0"/>
              <a:t>almeno una </a:t>
            </a:r>
            <a:r>
              <a:rPr lang="it-IT" sz="2000" dirty="0" smtClean="0"/>
              <a:t>volta</a:t>
            </a:r>
            <a:endParaRPr lang="it-IT" sz="2000" dirty="0"/>
          </a:p>
          <a:p>
            <a:pPr lvl="1">
              <a:lnSpc>
                <a:spcPct val="90000"/>
              </a:lnSpc>
            </a:pPr>
            <a:r>
              <a:rPr lang="it-IT" sz="2000" dirty="0"/>
              <a:t>può essere eseguito solo conoscendo la struttura interna della porzione di codice (</a:t>
            </a:r>
            <a:r>
              <a:rPr lang="it-IT" sz="2000" b="1" dirty="0" err="1">
                <a:solidFill>
                  <a:schemeClr val="tx1"/>
                </a:solidFill>
              </a:rPr>
              <a:t>white</a:t>
            </a:r>
            <a:r>
              <a:rPr lang="it-IT" sz="2000" b="1" dirty="0">
                <a:solidFill>
                  <a:schemeClr val="tx1"/>
                </a:solidFill>
              </a:rPr>
              <a:t>-box </a:t>
            </a:r>
            <a:r>
              <a:rPr lang="it-IT" sz="2000" b="1" dirty="0" err="1">
                <a:solidFill>
                  <a:schemeClr val="tx1"/>
                </a:solidFill>
              </a:rPr>
              <a:t>testing</a:t>
            </a:r>
            <a:r>
              <a:rPr lang="it-IT" sz="2000" dirty="0" smtClean="0"/>
              <a:t>)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788767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Testing</a:t>
            </a:r>
            <a:r>
              <a:rPr lang="it-IT" dirty="0" smtClean="0"/>
              <a:t> in the small (</a:t>
            </a:r>
            <a:r>
              <a:rPr lang="it-IT" dirty="0"/>
              <a:t>2/3)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16</a:t>
            </a:fld>
            <a:endParaRPr lang="it-IT"/>
          </a:p>
        </p:txBody>
      </p:sp>
      <p:sp>
        <p:nvSpPr>
          <p:cNvPr id="10741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sz="2700" dirty="0"/>
              <a:t>Verifica di copertura delle </a:t>
            </a:r>
            <a:r>
              <a:rPr lang="it-IT" sz="2700" b="1" dirty="0"/>
              <a:t>decisioni</a:t>
            </a:r>
            <a:r>
              <a:rPr lang="it-IT" sz="2700" dirty="0"/>
              <a:t> (</a:t>
            </a:r>
            <a:r>
              <a:rPr lang="it-IT" sz="2700" b="1" dirty="0" err="1"/>
              <a:t>branch</a:t>
            </a:r>
            <a:r>
              <a:rPr lang="it-IT" sz="2700" b="1" dirty="0"/>
              <a:t> test</a:t>
            </a:r>
            <a:r>
              <a:rPr lang="it-IT" sz="2700" dirty="0"/>
              <a:t>)</a:t>
            </a:r>
          </a:p>
          <a:p>
            <a:pPr lvl="1"/>
            <a:r>
              <a:rPr lang="it-IT" sz="2200" dirty="0"/>
              <a:t>per ogni </a:t>
            </a:r>
            <a:r>
              <a:rPr lang="it-IT" sz="2200" b="1" dirty="0"/>
              <a:t>condizione</a:t>
            </a:r>
            <a:r>
              <a:rPr lang="it-IT" sz="2200" dirty="0"/>
              <a:t> presente nel codice è utilizzato un test che produca risultato vero </a:t>
            </a:r>
            <a:r>
              <a:rPr lang="it-IT" sz="2200" b="1" dirty="0"/>
              <a:t>e</a:t>
            </a:r>
            <a:r>
              <a:rPr lang="it-IT" sz="2200" dirty="0"/>
              <a:t> </a:t>
            </a:r>
            <a:r>
              <a:rPr lang="it-IT" sz="2200" dirty="0" smtClean="0"/>
              <a:t>falso</a:t>
            </a:r>
            <a:endParaRPr lang="it-IT" sz="2200" dirty="0"/>
          </a:p>
          <a:p>
            <a:pPr lvl="1"/>
            <a:r>
              <a:rPr lang="it-IT" sz="2200" dirty="0"/>
              <a:t>criterio: selezionare un insieme di test T tali che, a seguito dell’esecuzione del programma P su tutti i casi di T, ogni arco del grafo di controllo di P sia attraversato almeno una </a:t>
            </a:r>
            <a:r>
              <a:rPr lang="it-IT" sz="2200" dirty="0" smtClean="0"/>
              <a:t>volta</a:t>
            </a:r>
            <a:endParaRPr lang="it-IT" sz="2200" dirty="0"/>
          </a:p>
          <a:p>
            <a:pPr lvl="1"/>
            <a:r>
              <a:rPr lang="it-IT" sz="2200" dirty="0"/>
              <a:t>può essere eseguito solo conoscendo la struttura interna della porzione di </a:t>
            </a:r>
            <a:r>
              <a:rPr lang="it-IT" sz="2200" dirty="0" smtClean="0"/>
              <a:t>codice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1003028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Testing</a:t>
            </a:r>
            <a:r>
              <a:rPr lang="it-IT" dirty="0" smtClean="0"/>
              <a:t> in the small (</a:t>
            </a:r>
            <a:r>
              <a:rPr lang="it-IT" dirty="0"/>
              <a:t>3/3)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17</a:t>
            </a:fld>
            <a:endParaRPr lang="it-IT"/>
          </a:p>
        </p:txBody>
      </p:sp>
      <p:sp>
        <p:nvSpPr>
          <p:cNvPr id="10752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it-IT" sz="2400" dirty="0"/>
              <a:t>Verifica di copertura delle </a:t>
            </a:r>
            <a:r>
              <a:rPr lang="it-IT" sz="2400" b="1" dirty="0"/>
              <a:t>decisioni</a:t>
            </a:r>
            <a:r>
              <a:rPr lang="it-IT" sz="2400" dirty="0"/>
              <a:t> e delle </a:t>
            </a:r>
            <a:r>
              <a:rPr lang="it-IT" sz="2400" b="1" dirty="0"/>
              <a:t>condizioni</a:t>
            </a:r>
            <a:r>
              <a:rPr lang="it-IT" sz="2400" dirty="0"/>
              <a:t> (</a:t>
            </a:r>
            <a:r>
              <a:rPr lang="it-IT" sz="2400" b="1" dirty="0" err="1"/>
              <a:t>branch</a:t>
            </a:r>
            <a:r>
              <a:rPr lang="it-IT" sz="2400" b="1" dirty="0"/>
              <a:t> and </a:t>
            </a:r>
            <a:r>
              <a:rPr lang="it-IT" sz="2400" b="1" dirty="0" err="1"/>
              <a:t>condition</a:t>
            </a:r>
            <a:r>
              <a:rPr lang="it-IT" sz="2400" b="1" dirty="0"/>
              <a:t> test</a:t>
            </a:r>
            <a:r>
              <a:rPr lang="it-IT" sz="2400" dirty="0"/>
              <a:t>)</a:t>
            </a:r>
          </a:p>
          <a:p>
            <a:pPr lvl="1">
              <a:lnSpc>
                <a:spcPct val="80000"/>
              </a:lnSpc>
            </a:pPr>
            <a:r>
              <a:rPr lang="it-IT" sz="2000" dirty="0"/>
              <a:t>per ogni porzione di </a:t>
            </a:r>
            <a:r>
              <a:rPr lang="it-IT" sz="2000" b="1" dirty="0"/>
              <a:t>condizione composta </a:t>
            </a:r>
            <a:r>
              <a:rPr lang="it-IT" sz="2000" dirty="0"/>
              <a:t>presente nel codice, sia utilizzato un test che produca il risultato vero </a:t>
            </a:r>
            <a:r>
              <a:rPr lang="it-IT" sz="2000" b="1" dirty="0"/>
              <a:t>e</a:t>
            </a:r>
            <a:r>
              <a:rPr lang="it-IT" sz="2000" dirty="0"/>
              <a:t> </a:t>
            </a:r>
            <a:r>
              <a:rPr lang="it-IT" sz="2000" dirty="0" smtClean="0"/>
              <a:t>falso</a:t>
            </a:r>
            <a:endParaRPr lang="it-IT" sz="2000" dirty="0"/>
          </a:p>
          <a:p>
            <a:pPr lvl="1">
              <a:lnSpc>
                <a:spcPct val="80000"/>
              </a:lnSpc>
            </a:pPr>
            <a:r>
              <a:rPr lang="it-IT" sz="2000" dirty="0"/>
              <a:t>criterio: selezionare un insieme di test T tali che, a seguito dell’esecuzione del programma P su tutti i casi di T, ogni arco del grafo di controllo di P sia attraversato e tutti i possibili valori delle condizioni composte siano valutati almeno una </a:t>
            </a:r>
            <a:r>
              <a:rPr lang="it-IT" sz="2000" dirty="0" smtClean="0"/>
              <a:t>volta</a:t>
            </a:r>
            <a:endParaRPr lang="it-IT" sz="2000" dirty="0"/>
          </a:p>
          <a:p>
            <a:pPr lvl="1">
              <a:lnSpc>
                <a:spcPct val="80000"/>
              </a:lnSpc>
            </a:pPr>
            <a:r>
              <a:rPr lang="it-IT" sz="2000" dirty="0"/>
              <a:t>produce un’analisi più approfondita rispetto al criterio di copertura delle </a:t>
            </a:r>
            <a:r>
              <a:rPr lang="it-IT" sz="2000" dirty="0" smtClean="0"/>
              <a:t>decisioni</a:t>
            </a:r>
            <a:endParaRPr lang="it-IT" sz="2000" dirty="0"/>
          </a:p>
          <a:p>
            <a:pPr lvl="1">
              <a:lnSpc>
                <a:spcPct val="80000"/>
              </a:lnSpc>
            </a:pPr>
            <a:r>
              <a:rPr lang="it-IT" sz="2000" dirty="0"/>
              <a:t>può essere eseguito solo conoscendo la struttura interna della porzione di </a:t>
            </a:r>
            <a:r>
              <a:rPr lang="it-IT" sz="2000" dirty="0" smtClean="0"/>
              <a:t>codice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503039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2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Testing</a:t>
            </a:r>
            <a:r>
              <a:rPr lang="it-IT" dirty="0" smtClean="0"/>
              <a:t> in the large (1/2)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18</a:t>
            </a:fld>
            <a:endParaRPr lang="it-IT"/>
          </a:p>
        </p:txBody>
      </p:sp>
      <p:sp>
        <p:nvSpPr>
          <p:cNvPr id="1076229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it-IT" sz="2800" dirty="0"/>
              <a:t>Il </a:t>
            </a:r>
            <a:r>
              <a:rPr lang="it-IT" sz="2800" dirty="0" err="1"/>
              <a:t>white</a:t>
            </a:r>
            <a:r>
              <a:rPr lang="it-IT" sz="2800" dirty="0"/>
              <a:t>-box </a:t>
            </a:r>
            <a:r>
              <a:rPr lang="it-IT" sz="2800" dirty="0" err="1"/>
              <a:t>testing</a:t>
            </a:r>
            <a:r>
              <a:rPr lang="it-IT" sz="2800" dirty="0"/>
              <a:t> è </a:t>
            </a:r>
            <a:r>
              <a:rPr lang="it-IT" sz="2800" b="1" dirty="0"/>
              <a:t>impossibile</a:t>
            </a:r>
            <a:r>
              <a:rPr lang="it-IT" sz="2800" dirty="0"/>
              <a:t> per sistemi di grandi </a:t>
            </a:r>
            <a:r>
              <a:rPr lang="it-IT" sz="2800" dirty="0" smtClean="0"/>
              <a:t>dimensioni</a:t>
            </a:r>
            <a:endParaRPr lang="it-IT" sz="2800" dirty="0"/>
          </a:p>
          <a:p>
            <a:pPr>
              <a:lnSpc>
                <a:spcPct val="80000"/>
              </a:lnSpc>
            </a:pPr>
            <a:r>
              <a:rPr lang="it-IT" sz="2800" dirty="0"/>
              <a:t>Il sistema è visto come una scatola nera (</a:t>
            </a:r>
            <a:r>
              <a:rPr lang="it-IT" sz="2800" b="1" dirty="0" err="1"/>
              <a:t>black</a:t>
            </a:r>
            <a:r>
              <a:rPr lang="it-IT" sz="2800" b="1" dirty="0"/>
              <a:t>-box </a:t>
            </a:r>
            <a:r>
              <a:rPr lang="it-IT" sz="2800" b="1" dirty="0" err="1"/>
              <a:t>testing</a:t>
            </a:r>
            <a:r>
              <a:rPr lang="it-IT" sz="2800" dirty="0"/>
              <a:t>) e si vanno a verificare le corrispondenze di </a:t>
            </a:r>
            <a:r>
              <a:rPr lang="it-IT" sz="2800" b="1" dirty="0"/>
              <a:t>input</a:t>
            </a:r>
            <a:r>
              <a:rPr lang="it-IT" sz="2800" dirty="0"/>
              <a:t> e </a:t>
            </a:r>
            <a:r>
              <a:rPr lang="it-IT" sz="2800" b="1" dirty="0" smtClean="0"/>
              <a:t>output</a:t>
            </a:r>
            <a:endParaRPr lang="it-IT" sz="2800" b="1" dirty="0"/>
          </a:p>
          <a:p>
            <a:pPr>
              <a:lnSpc>
                <a:spcPct val="80000"/>
              </a:lnSpc>
            </a:pPr>
            <a:r>
              <a:rPr lang="it-IT" sz="2800" dirty="0"/>
              <a:t>L’insieme di test da utilizzare viene selezionato sulla base delle </a:t>
            </a:r>
            <a:r>
              <a:rPr lang="it-IT" sz="2800" b="1" dirty="0" smtClean="0"/>
              <a:t>specifiche</a:t>
            </a:r>
            <a:endParaRPr lang="it-IT" sz="2800" b="1" dirty="0"/>
          </a:p>
          <a:p>
            <a:pPr lvl="1">
              <a:lnSpc>
                <a:spcPct val="80000"/>
              </a:lnSpc>
            </a:pP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2929382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Testing</a:t>
            </a:r>
            <a:r>
              <a:rPr lang="it-IT" dirty="0" smtClean="0"/>
              <a:t> in the large (2/2)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19</a:t>
            </a:fld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it-IT" sz="2400" dirty="0" smtClean="0"/>
              <a:t>Esempio</a:t>
            </a:r>
          </a:p>
          <a:p>
            <a:pPr lvl="1">
              <a:lnSpc>
                <a:spcPct val="80000"/>
              </a:lnSpc>
            </a:pPr>
            <a:r>
              <a:rPr lang="it-IT" sz="2000" dirty="0" smtClean="0"/>
              <a:t>Problema</a:t>
            </a:r>
            <a:r>
              <a:rPr lang="it-IT" sz="2000" dirty="0"/>
              <a:t>: il sistema riceve come input una fattura di cui è nota la struttura dettagliata. La fattura deve essere inserita in un archivio ordinato per data. Se esistono altre fatture con la stessa data fa fede l’ordine di arrivo. È inoltre necessario verificare che: 1) il cliente sia già stato inserito in archivio, vi sia corrispondenza tra la data di inserimento del cliente e quella della fattura, …</a:t>
            </a:r>
          </a:p>
          <a:p>
            <a:pPr lvl="1">
              <a:lnSpc>
                <a:spcPct val="80000"/>
              </a:lnSpc>
            </a:pPr>
            <a:endParaRPr lang="it-IT" sz="2000" dirty="0" smtClean="0"/>
          </a:p>
          <a:p>
            <a:pPr lvl="1">
              <a:lnSpc>
                <a:spcPct val="80000"/>
              </a:lnSpc>
            </a:pPr>
            <a:r>
              <a:rPr lang="it-IT" sz="2000" dirty="0" smtClean="0"/>
              <a:t>Test </a:t>
            </a:r>
            <a:r>
              <a:rPr lang="it-IT" sz="2000" dirty="0"/>
              <a:t>set: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it-IT" sz="2000" dirty="0"/>
              <a:t>	1) Fattura con data odierna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it-IT" sz="2000" dirty="0"/>
              <a:t>	2) Fattura con data passata e per la quale esistono altre fatture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it-IT" sz="2000" dirty="0"/>
              <a:t>	3) Fattura con data passata e per la quale non esistono altre fatture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it-IT" sz="2000" dirty="0"/>
              <a:t>	4) Fattura il cui cliente non è stato inserito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it-IT" sz="2000" dirty="0"/>
              <a:t>	…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974717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Fasi del processo</a:t>
            </a:r>
            <a:endParaRPr lang="it-IT" dirty="0"/>
          </a:p>
        </p:txBody>
      </p:sp>
      <p:sp>
        <p:nvSpPr>
          <p:cNvPr id="7" name="Segnaposto tes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0586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2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Ispezione del software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20</a:t>
            </a:fld>
            <a:endParaRPr lang="it-IT"/>
          </a:p>
        </p:txBody>
      </p:sp>
      <p:sp>
        <p:nvSpPr>
          <p:cNvPr id="1078277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sz="2300" dirty="0"/>
              <a:t>Analisi del codice per capirne le </a:t>
            </a:r>
            <a:r>
              <a:rPr lang="it-IT" sz="2300" b="1" dirty="0"/>
              <a:t>caratteristiche</a:t>
            </a:r>
            <a:r>
              <a:rPr lang="it-IT" sz="2300" dirty="0"/>
              <a:t> e le </a:t>
            </a:r>
            <a:r>
              <a:rPr lang="it-IT" sz="2300" b="1" dirty="0"/>
              <a:t>funzionalità</a:t>
            </a:r>
          </a:p>
          <a:p>
            <a:pPr lvl="1"/>
            <a:r>
              <a:rPr lang="it-IT" sz="2000" dirty="0"/>
              <a:t>può essere effettuata sul </a:t>
            </a:r>
            <a:r>
              <a:rPr lang="it-IT" sz="2000" b="1" dirty="0"/>
              <a:t>codice</a:t>
            </a:r>
            <a:r>
              <a:rPr lang="it-IT" sz="2000" dirty="0"/>
              <a:t> oppure sullo </a:t>
            </a:r>
            <a:r>
              <a:rPr lang="it-IT" sz="2000" b="1" dirty="0" smtClean="0"/>
              <a:t>pseudocodice</a:t>
            </a:r>
            <a:endParaRPr lang="it-IT" sz="2000" b="1" dirty="0"/>
          </a:p>
          <a:p>
            <a:pPr lvl="1"/>
            <a:r>
              <a:rPr lang="it-IT" sz="2000" dirty="0"/>
              <a:t>permette la verifica unitaria di un </a:t>
            </a:r>
            <a:r>
              <a:rPr lang="it-IT" sz="2000" b="1" dirty="0"/>
              <a:t>insieme</a:t>
            </a:r>
            <a:r>
              <a:rPr lang="it-IT" sz="2000" dirty="0"/>
              <a:t> di </a:t>
            </a:r>
            <a:r>
              <a:rPr lang="it-IT" sz="2000" dirty="0" smtClean="0"/>
              <a:t>condizioni</a:t>
            </a:r>
            <a:endParaRPr lang="it-IT" sz="2000" dirty="0"/>
          </a:p>
          <a:p>
            <a:pPr lvl="1"/>
            <a:r>
              <a:rPr lang="it-IT" sz="2000" dirty="0"/>
              <a:t>è soggetta agli </a:t>
            </a:r>
            <a:r>
              <a:rPr lang="it-IT" sz="2000" b="1" dirty="0"/>
              <a:t>errori</a:t>
            </a:r>
            <a:r>
              <a:rPr lang="it-IT" sz="2000" dirty="0"/>
              <a:t> di colui che la </a:t>
            </a:r>
            <a:r>
              <a:rPr lang="it-IT" sz="2000" dirty="0" smtClean="0"/>
              <a:t>effettua</a:t>
            </a:r>
            <a:endParaRPr lang="it-IT" sz="2000" dirty="0"/>
          </a:p>
          <a:p>
            <a:pPr lvl="1"/>
            <a:r>
              <a:rPr lang="it-IT" sz="2000" dirty="0"/>
              <a:t>si basa su un </a:t>
            </a:r>
            <a:r>
              <a:rPr lang="it-IT" sz="2000" b="1" dirty="0"/>
              <a:t>modello</a:t>
            </a:r>
            <a:r>
              <a:rPr lang="it-IT" sz="2000" dirty="0"/>
              <a:t> della realtà e non su dati </a:t>
            </a:r>
            <a:r>
              <a:rPr lang="it-IT" sz="2000" dirty="0" smtClean="0"/>
              <a:t>reali</a:t>
            </a:r>
            <a:endParaRPr lang="it-IT" sz="2000" dirty="0"/>
          </a:p>
          <a:p>
            <a:pPr lvl="1"/>
            <a:endParaRPr lang="it-IT" sz="2000" dirty="0"/>
          </a:p>
          <a:p>
            <a:r>
              <a:rPr lang="it-IT" sz="2300" dirty="0"/>
              <a:t>I due principali approcci</a:t>
            </a:r>
          </a:p>
          <a:p>
            <a:pPr lvl="1"/>
            <a:r>
              <a:rPr lang="it-IT" sz="2000" dirty="0"/>
              <a:t>code </a:t>
            </a:r>
            <a:r>
              <a:rPr lang="it-IT" sz="2000" b="1" dirty="0" err="1" smtClean="0"/>
              <a:t>walk-through</a:t>
            </a:r>
            <a:endParaRPr lang="it-IT" sz="2000" b="1" dirty="0"/>
          </a:p>
          <a:p>
            <a:pPr lvl="1"/>
            <a:r>
              <a:rPr lang="it-IT" sz="2000" dirty="0"/>
              <a:t>code </a:t>
            </a:r>
            <a:r>
              <a:rPr lang="it-IT" sz="2000" b="1" dirty="0" err="1" smtClean="0"/>
              <a:t>inspection</a:t>
            </a:r>
            <a:endParaRPr lang="it-IT" sz="2000" b="1" dirty="0"/>
          </a:p>
        </p:txBody>
      </p:sp>
    </p:spTree>
    <p:extLst>
      <p:ext uri="{BB962C8B-B14F-4D97-AF65-F5344CB8AC3E}">
        <p14:creationId xmlns:p14="http://schemas.microsoft.com/office/powerpoint/2010/main" val="1552097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3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Code </a:t>
            </a:r>
            <a:r>
              <a:rPr lang="it-IT" dirty="0" err="1" smtClean="0"/>
              <a:t>walk-through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21</a:t>
            </a:fld>
            <a:endParaRPr lang="it-IT"/>
          </a:p>
        </p:txBody>
      </p:sp>
      <p:sp>
        <p:nvSpPr>
          <p:cNvPr id="1079301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sz="2200" dirty="0"/>
              <a:t>Analisi </a:t>
            </a:r>
            <a:r>
              <a:rPr lang="it-IT" sz="2200" b="1" dirty="0"/>
              <a:t>informale</a:t>
            </a:r>
            <a:r>
              <a:rPr lang="it-IT" sz="2200" dirty="0"/>
              <a:t> eseguita da un </a:t>
            </a:r>
            <a:r>
              <a:rPr lang="it-IT" sz="2200" b="1" dirty="0"/>
              <a:t>team</a:t>
            </a:r>
            <a:r>
              <a:rPr lang="it-IT" sz="2200" dirty="0"/>
              <a:t> di persone</a:t>
            </a:r>
          </a:p>
          <a:p>
            <a:pPr lvl="1">
              <a:lnSpc>
                <a:spcPct val="90000"/>
              </a:lnSpc>
            </a:pPr>
            <a:r>
              <a:rPr lang="it-IT" sz="2000" dirty="0"/>
              <a:t>dopo aver selezionato opportune porzioni del codice e opportuni valori di input </a:t>
            </a:r>
            <a:r>
              <a:rPr lang="it-IT" sz="2000" b="1" dirty="0"/>
              <a:t>simulano su carta </a:t>
            </a:r>
            <a:r>
              <a:rPr lang="it-IT" sz="2000" dirty="0"/>
              <a:t>il comportamento del </a:t>
            </a:r>
            <a:r>
              <a:rPr lang="it-IT" sz="2000" dirty="0" smtClean="0"/>
              <a:t>sistema</a:t>
            </a:r>
            <a:endParaRPr lang="it-IT" sz="2000" dirty="0"/>
          </a:p>
          <a:p>
            <a:pPr lvl="1">
              <a:lnSpc>
                <a:spcPct val="90000"/>
              </a:lnSpc>
            </a:pPr>
            <a:r>
              <a:rPr lang="it-IT" sz="2000" dirty="0"/>
              <a:t>il numero di persone coinvolte deve essere </a:t>
            </a:r>
            <a:r>
              <a:rPr lang="it-IT" sz="2000" b="1" dirty="0" smtClean="0"/>
              <a:t>ridotto</a:t>
            </a:r>
            <a:endParaRPr lang="it-IT" sz="2000" b="1" dirty="0"/>
          </a:p>
          <a:p>
            <a:pPr lvl="1">
              <a:lnSpc>
                <a:spcPct val="90000"/>
              </a:lnSpc>
            </a:pPr>
            <a:r>
              <a:rPr lang="it-IT" sz="2000" dirty="0"/>
              <a:t>il progettista deve fornire in anticipo la </a:t>
            </a:r>
            <a:r>
              <a:rPr lang="it-IT" sz="2000" b="1" dirty="0"/>
              <a:t>documentazione</a:t>
            </a:r>
            <a:r>
              <a:rPr lang="it-IT" sz="2000" dirty="0"/>
              <a:t> scritta relativa al </a:t>
            </a:r>
            <a:r>
              <a:rPr lang="it-IT" sz="2000" dirty="0" smtClean="0"/>
              <a:t>codice</a:t>
            </a:r>
            <a:endParaRPr lang="it-IT" sz="2000" dirty="0"/>
          </a:p>
          <a:p>
            <a:pPr lvl="1">
              <a:lnSpc>
                <a:spcPct val="90000"/>
              </a:lnSpc>
            </a:pPr>
            <a:r>
              <a:rPr lang="it-IT" sz="2000" dirty="0"/>
              <a:t>l’analisi </a:t>
            </a:r>
            <a:r>
              <a:rPr lang="it-IT" sz="2000" b="1" dirty="0"/>
              <a:t>non</a:t>
            </a:r>
            <a:r>
              <a:rPr lang="it-IT" sz="2000" dirty="0"/>
              <a:t> deve durare più di alcune </a:t>
            </a:r>
            <a:r>
              <a:rPr lang="it-IT" sz="2000" dirty="0" smtClean="0"/>
              <a:t>ore</a:t>
            </a:r>
            <a:endParaRPr lang="it-IT" sz="2000" dirty="0"/>
          </a:p>
          <a:p>
            <a:pPr lvl="1">
              <a:lnSpc>
                <a:spcPct val="90000"/>
              </a:lnSpc>
            </a:pPr>
            <a:r>
              <a:rPr lang="it-IT" sz="2000" dirty="0"/>
              <a:t>l’analisi deve essere indirizzata solamente alla </a:t>
            </a:r>
            <a:r>
              <a:rPr lang="it-IT" sz="2000" b="1" dirty="0"/>
              <a:t>ricerca dei problemi </a:t>
            </a:r>
            <a:r>
              <a:rPr lang="it-IT" sz="2000" dirty="0"/>
              <a:t>e non alla loro </a:t>
            </a:r>
            <a:r>
              <a:rPr lang="it-IT" sz="2000" dirty="0" smtClean="0"/>
              <a:t>soluzione</a:t>
            </a:r>
            <a:endParaRPr lang="it-IT" sz="2000" dirty="0"/>
          </a:p>
          <a:p>
            <a:pPr lvl="1">
              <a:lnSpc>
                <a:spcPct val="90000"/>
              </a:lnSpc>
            </a:pPr>
            <a:r>
              <a:rPr lang="it-IT" sz="2000" dirty="0"/>
              <a:t>al fine di aumentare il clima di cooperazione all’analisi </a:t>
            </a:r>
            <a:r>
              <a:rPr lang="it-IT" sz="2000" b="1" dirty="0"/>
              <a:t>non</a:t>
            </a:r>
            <a:r>
              <a:rPr lang="it-IT" sz="2000" dirty="0"/>
              <a:t> devono partecipare i </a:t>
            </a:r>
            <a:r>
              <a:rPr lang="it-IT" sz="2000" dirty="0" smtClean="0"/>
              <a:t>manager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577881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3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Code </a:t>
            </a:r>
            <a:r>
              <a:rPr lang="it-IT" dirty="0" err="1" smtClean="0"/>
              <a:t>inspection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22</a:t>
            </a:fld>
            <a:endParaRPr lang="it-IT"/>
          </a:p>
        </p:txBody>
      </p:sp>
      <p:sp>
        <p:nvSpPr>
          <p:cNvPr id="1080325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sz="2200" dirty="0"/>
              <a:t>Analisi eseguita da un team di persone e organizzata come nel caso del code </a:t>
            </a:r>
            <a:r>
              <a:rPr lang="it-IT" sz="2200" dirty="0" err="1"/>
              <a:t>walk-through</a:t>
            </a:r>
            <a:endParaRPr lang="it-IT" sz="2200" dirty="0"/>
          </a:p>
          <a:p>
            <a:pPr lvl="1">
              <a:lnSpc>
                <a:spcPct val="90000"/>
              </a:lnSpc>
            </a:pPr>
            <a:r>
              <a:rPr lang="it-IT" sz="2000" dirty="0"/>
              <a:t>mira a ricercare </a:t>
            </a:r>
            <a:r>
              <a:rPr lang="it-IT" sz="2000" b="1" dirty="0"/>
              <a:t>classi specifiche </a:t>
            </a:r>
            <a:r>
              <a:rPr lang="it-IT" sz="2000" dirty="0"/>
              <a:t>di </a:t>
            </a:r>
            <a:r>
              <a:rPr lang="it-IT" sz="2000" dirty="0" smtClean="0"/>
              <a:t>errori</a:t>
            </a:r>
            <a:endParaRPr lang="it-IT" sz="2000" dirty="0"/>
          </a:p>
          <a:p>
            <a:pPr lvl="1">
              <a:lnSpc>
                <a:spcPct val="90000"/>
              </a:lnSpc>
            </a:pPr>
            <a:r>
              <a:rPr lang="it-IT" sz="2000" dirty="0"/>
              <a:t>il codice viene esaminato controllando soltanto la presenza di una </a:t>
            </a:r>
            <a:r>
              <a:rPr lang="it-IT" sz="2000" b="1" dirty="0"/>
              <a:t>particolare categoria </a:t>
            </a:r>
            <a:r>
              <a:rPr lang="it-IT" sz="2000" dirty="0"/>
              <a:t>di errore, piuttosto che simulando una generica </a:t>
            </a:r>
            <a:r>
              <a:rPr lang="it-IT" sz="2000" dirty="0" smtClean="0"/>
              <a:t>esecuzione</a:t>
            </a:r>
            <a:endParaRPr lang="it-IT" sz="2000" dirty="0"/>
          </a:p>
          <a:p>
            <a:pPr>
              <a:lnSpc>
                <a:spcPct val="90000"/>
              </a:lnSpc>
            </a:pPr>
            <a:r>
              <a:rPr lang="it-IT" sz="2200" dirty="0"/>
              <a:t>Le classi di errori che vengono solitamente ricercate con questa tecnica sono</a:t>
            </a:r>
          </a:p>
          <a:p>
            <a:pPr lvl="1">
              <a:lnSpc>
                <a:spcPct val="90000"/>
              </a:lnSpc>
            </a:pPr>
            <a:r>
              <a:rPr lang="it-IT" sz="2000" dirty="0"/>
              <a:t>uso di variabili </a:t>
            </a:r>
            <a:r>
              <a:rPr lang="it-IT" sz="2000" b="1" dirty="0"/>
              <a:t>non </a:t>
            </a:r>
            <a:r>
              <a:rPr lang="it-IT" sz="2000" b="1" dirty="0" smtClean="0"/>
              <a:t>inizializzate</a:t>
            </a:r>
            <a:endParaRPr lang="it-IT" sz="2000" b="1" dirty="0"/>
          </a:p>
          <a:p>
            <a:pPr lvl="1">
              <a:lnSpc>
                <a:spcPct val="90000"/>
              </a:lnSpc>
            </a:pPr>
            <a:r>
              <a:rPr lang="it-IT" sz="2000" dirty="0" err="1"/>
              <a:t>loop</a:t>
            </a:r>
            <a:r>
              <a:rPr lang="it-IT" sz="2000" dirty="0"/>
              <a:t> </a:t>
            </a:r>
            <a:r>
              <a:rPr lang="it-IT" sz="2000" b="1" dirty="0" smtClean="0"/>
              <a:t>infiniti</a:t>
            </a:r>
            <a:endParaRPr lang="it-IT" sz="2000" b="1" dirty="0"/>
          </a:p>
          <a:p>
            <a:pPr lvl="1">
              <a:lnSpc>
                <a:spcPct val="90000"/>
              </a:lnSpc>
            </a:pPr>
            <a:r>
              <a:rPr lang="it-IT" sz="2000" dirty="0"/>
              <a:t>letture di porzioni di memoria </a:t>
            </a:r>
            <a:r>
              <a:rPr lang="it-IT" sz="2000" b="1" dirty="0"/>
              <a:t>non </a:t>
            </a:r>
            <a:r>
              <a:rPr lang="it-IT" sz="2000" b="1" dirty="0" smtClean="0"/>
              <a:t>allocata</a:t>
            </a:r>
            <a:endParaRPr lang="it-IT" sz="2000" b="1" dirty="0"/>
          </a:p>
          <a:p>
            <a:pPr lvl="1">
              <a:lnSpc>
                <a:spcPct val="90000"/>
              </a:lnSpc>
            </a:pPr>
            <a:r>
              <a:rPr lang="it-IT" sz="2000" dirty="0"/>
              <a:t>rilascio </a:t>
            </a:r>
            <a:r>
              <a:rPr lang="it-IT" sz="2000" b="1" dirty="0"/>
              <a:t>improprio</a:t>
            </a:r>
            <a:r>
              <a:rPr lang="it-IT" sz="2000" dirty="0"/>
              <a:t> della </a:t>
            </a:r>
            <a:r>
              <a:rPr lang="it-IT" sz="2000" dirty="0" smtClean="0"/>
              <a:t>memoria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4225897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Modelli di processo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2292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Processi di sviluppo generici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24</a:t>
            </a:fld>
            <a:endParaRPr lang="it-IT"/>
          </a:p>
        </p:txBody>
      </p:sp>
      <p:sp>
        <p:nvSpPr>
          <p:cNvPr id="1010693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Modello a </a:t>
            </a:r>
            <a:r>
              <a:rPr lang="it-IT" b="1" dirty="0"/>
              <a:t>cascata</a:t>
            </a:r>
            <a:r>
              <a:rPr lang="it-IT" dirty="0"/>
              <a:t> (</a:t>
            </a:r>
            <a:r>
              <a:rPr lang="it-IT" b="1" dirty="0" err="1"/>
              <a:t>waterfall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separa in modo netto le fasi di specifica e di </a:t>
            </a:r>
            <a:r>
              <a:rPr lang="it-IT" dirty="0" smtClean="0"/>
              <a:t>sviluppo</a:t>
            </a:r>
            <a:endParaRPr lang="it-IT" dirty="0"/>
          </a:p>
          <a:p>
            <a:r>
              <a:rPr lang="it-IT" dirty="0"/>
              <a:t>Modello </a:t>
            </a:r>
            <a:r>
              <a:rPr lang="it-IT" b="1" dirty="0"/>
              <a:t>evolutivo</a:t>
            </a:r>
          </a:p>
          <a:p>
            <a:pPr lvl="1"/>
            <a:r>
              <a:rPr lang="it-IT" dirty="0"/>
              <a:t>specifica e sviluppo sono </a:t>
            </a:r>
            <a:r>
              <a:rPr lang="it-IT" dirty="0" smtClean="0"/>
              <a:t>interlacciate</a:t>
            </a:r>
            <a:endParaRPr lang="it-IT" dirty="0"/>
          </a:p>
          <a:p>
            <a:r>
              <a:rPr lang="it-IT" dirty="0"/>
              <a:t>Modello a </a:t>
            </a:r>
            <a:r>
              <a:rPr lang="it-IT" b="1" dirty="0"/>
              <a:t>componenti</a:t>
            </a:r>
          </a:p>
          <a:p>
            <a:pPr lvl="1"/>
            <a:r>
              <a:rPr lang="it-IT" dirty="0"/>
              <a:t>il sistema è sviluppato assemblando un insieme di componenti </a:t>
            </a:r>
            <a:r>
              <a:rPr lang="it-IT" dirty="0" smtClean="0"/>
              <a:t>disponibili</a:t>
            </a:r>
          </a:p>
          <a:p>
            <a:r>
              <a:rPr lang="it-IT" dirty="0" smtClean="0"/>
              <a:t>Modello </a:t>
            </a:r>
            <a:r>
              <a:rPr lang="it-IT" b="1" dirty="0" smtClean="0"/>
              <a:t>incrementale</a:t>
            </a:r>
          </a:p>
          <a:p>
            <a:pPr lvl="1"/>
            <a:r>
              <a:rPr lang="it-IT" dirty="0" smtClean="0"/>
              <a:t>Il sistema è sviluppato per passi incrementali</a:t>
            </a:r>
          </a:p>
          <a:p>
            <a:r>
              <a:rPr lang="it-IT" dirty="0" smtClean="0"/>
              <a:t>Modello a </a:t>
            </a:r>
            <a:r>
              <a:rPr lang="it-IT" b="1" dirty="0" smtClean="0"/>
              <a:t>spirale</a:t>
            </a:r>
          </a:p>
          <a:p>
            <a:pPr lvl="1"/>
            <a:r>
              <a:rPr lang="it-IT" dirty="0" smtClean="0"/>
              <a:t>Si torna sullo stesso passo del processo più volte</a:t>
            </a:r>
          </a:p>
          <a:p>
            <a:r>
              <a:rPr lang="it-IT" dirty="0" smtClean="0"/>
              <a:t>Modello </a:t>
            </a:r>
            <a:r>
              <a:rPr lang="it-IT" b="1" dirty="0" smtClean="0"/>
              <a:t>trasformazionale</a:t>
            </a:r>
          </a:p>
          <a:p>
            <a:pPr lvl="1"/>
            <a:r>
              <a:rPr lang="it-IT" dirty="0" smtClean="0"/>
              <a:t>I passi dello sviluppo </a:t>
            </a:r>
            <a:r>
              <a:rPr lang="it-IT" dirty="0" smtClean="0"/>
              <a:t>"trasformano" </a:t>
            </a:r>
            <a:r>
              <a:rPr lang="it-IT" dirty="0" smtClean="0"/>
              <a:t>le specifiche formali in implementazione</a:t>
            </a:r>
          </a:p>
        </p:txBody>
      </p:sp>
    </p:spTree>
    <p:extLst>
      <p:ext uri="{BB962C8B-B14F-4D97-AF65-F5344CB8AC3E}">
        <p14:creationId xmlns:p14="http://schemas.microsoft.com/office/powerpoint/2010/main" val="34090480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Code and </a:t>
            </a:r>
            <a:r>
              <a:rPr lang="it-IT" dirty="0" err="1" smtClean="0"/>
              <a:t>fix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25</a:t>
            </a:fld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Due fasi: </a:t>
            </a:r>
            <a:r>
              <a:rPr lang="it-IT" dirty="0" smtClean="0"/>
              <a:t>"scrivi </a:t>
            </a:r>
            <a:r>
              <a:rPr lang="it-IT" dirty="0" smtClean="0"/>
              <a:t>il codice e poi </a:t>
            </a:r>
            <a:r>
              <a:rPr lang="it-IT" dirty="0" smtClean="0"/>
              <a:t>aggiustalo"</a:t>
            </a:r>
            <a:endParaRPr lang="it-IT" dirty="0" smtClean="0"/>
          </a:p>
          <a:p>
            <a:pPr lvl="1"/>
            <a:r>
              <a:rPr lang="it-IT" dirty="0" smtClean="0"/>
              <a:t>Da iterare</a:t>
            </a:r>
          </a:p>
          <a:p>
            <a:r>
              <a:rPr lang="it-IT" dirty="0" smtClean="0"/>
              <a:t>Anche se molto </a:t>
            </a:r>
            <a:r>
              <a:rPr lang="it-IT" b="1" dirty="0" smtClean="0"/>
              <a:t>diffuso</a:t>
            </a:r>
            <a:r>
              <a:rPr lang="it-IT" dirty="0" smtClean="0"/>
              <a:t>, in realtà </a:t>
            </a:r>
            <a:r>
              <a:rPr lang="it-IT" b="1" dirty="0" smtClean="0"/>
              <a:t>non</a:t>
            </a:r>
            <a:r>
              <a:rPr lang="it-IT" dirty="0" smtClean="0"/>
              <a:t> è un modello</a:t>
            </a:r>
          </a:p>
          <a:p>
            <a:r>
              <a:rPr lang="it-IT" b="1" dirty="0" smtClean="0"/>
              <a:t>Sembra</a:t>
            </a:r>
            <a:r>
              <a:rPr lang="it-IT" dirty="0" smtClean="0"/>
              <a:t> di risparmiare tempo…</a:t>
            </a:r>
          </a:p>
          <a:p>
            <a:pPr lvl="1"/>
            <a:r>
              <a:rPr lang="it-IT" dirty="0" smtClean="0"/>
              <a:t>In realtà, </a:t>
            </a:r>
            <a:r>
              <a:rPr lang="it-IT" b="1" dirty="0" smtClean="0"/>
              <a:t>difficilmente</a:t>
            </a:r>
            <a:r>
              <a:rPr lang="it-IT" dirty="0" smtClean="0"/>
              <a:t> si soddisfa il cliente</a:t>
            </a:r>
          </a:p>
          <a:p>
            <a:pPr lvl="1"/>
            <a:r>
              <a:rPr lang="it-IT" dirty="0" smtClean="0"/>
              <a:t>Ogni piccola modifica richiede </a:t>
            </a:r>
            <a:r>
              <a:rPr lang="it-IT" b="1" dirty="0" smtClean="0"/>
              <a:t>molto lavoro</a:t>
            </a:r>
          </a:p>
          <a:p>
            <a:r>
              <a:rPr lang="it-IT" dirty="0" smtClean="0"/>
              <a:t>Adatto per progetti molto </a:t>
            </a:r>
            <a:r>
              <a:rPr lang="it-IT" b="1" dirty="0" smtClean="0"/>
              <a:t>piccoli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1038787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7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/>
          <a:lstStyle/>
          <a:p>
            <a:r>
              <a:rPr lang="it-IT" dirty="0" smtClean="0"/>
              <a:t>Modello a cascata</a:t>
            </a:r>
            <a:endParaRPr lang="it-IT" dirty="0"/>
          </a:p>
        </p:txBody>
      </p:sp>
      <p:sp>
        <p:nvSpPr>
          <p:cNvPr id="5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26</a:t>
            </a:fld>
            <a:endParaRPr lang="it-IT"/>
          </a:p>
        </p:txBody>
      </p:sp>
      <p:pic>
        <p:nvPicPr>
          <p:cNvPr id="1012739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76962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87060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7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/>
          <a:lstStyle/>
          <a:p>
            <a:r>
              <a:rPr lang="it-IT" dirty="0" smtClean="0"/>
              <a:t>Fasi del modello a cascata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27</a:t>
            </a:fld>
            <a:endParaRPr lang="it-IT"/>
          </a:p>
        </p:txBody>
      </p:sp>
      <p:sp>
        <p:nvSpPr>
          <p:cNvPr id="1014787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/>
          <a:lstStyle/>
          <a:p>
            <a:pPr marL="465138" indent="-465138"/>
            <a:r>
              <a:rPr lang="it-IT" sz="1900" dirty="0"/>
              <a:t>Analisi e specifica dei requisiti</a:t>
            </a:r>
          </a:p>
          <a:p>
            <a:pPr marL="1035050" lvl="1" indent="-455613"/>
            <a:r>
              <a:rPr lang="it-IT" sz="1600" dirty="0" smtClean="0"/>
              <a:t>capire che </a:t>
            </a:r>
            <a:r>
              <a:rPr lang="it-IT" sz="1600" dirty="0"/>
              <a:t>cosa i </a:t>
            </a:r>
            <a:r>
              <a:rPr lang="it-IT" sz="1600" b="1" dirty="0"/>
              <a:t>committenti</a:t>
            </a:r>
            <a:r>
              <a:rPr lang="it-IT" sz="1600" dirty="0"/>
              <a:t> vogliono e </a:t>
            </a:r>
            <a:r>
              <a:rPr lang="it-IT" sz="1600" b="1" dirty="0"/>
              <a:t>formalizzare</a:t>
            </a:r>
            <a:r>
              <a:rPr lang="it-IT" sz="1600" dirty="0"/>
              <a:t> il più possibile questi </a:t>
            </a:r>
            <a:r>
              <a:rPr lang="it-IT" sz="1600" b="1" dirty="0" smtClean="0"/>
              <a:t>requisiti</a:t>
            </a:r>
            <a:endParaRPr lang="it-IT" sz="1600" b="1" dirty="0"/>
          </a:p>
          <a:p>
            <a:pPr marL="465138" indent="-465138"/>
            <a:r>
              <a:rPr lang="it-IT" sz="1900" dirty="0"/>
              <a:t>Progettazione del sistema</a:t>
            </a:r>
          </a:p>
          <a:p>
            <a:pPr marL="1035050" lvl="1" indent="-455613"/>
            <a:r>
              <a:rPr lang="it-IT" sz="1600" dirty="0"/>
              <a:t>costruzione di un </a:t>
            </a:r>
            <a:r>
              <a:rPr lang="it-IT" sz="1600" b="1" dirty="0"/>
              <a:t>modello</a:t>
            </a:r>
            <a:r>
              <a:rPr lang="it-IT" sz="1600" dirty="0"/>
              <a:t> del sistema a vari </a:t>
            </a:r>
            <a:r>
              <a:rPr lang="it-IT" sz="1600" b="1" dirty="0"/>
              <a:t>livelli</a:t>
            </a:r>
            <a:r>
              <a:rPr lang="it-IT" sz="1600" dirty="0"/>
              <a:t> di </a:t>
            </a:r>
            <a:r>
              <a:rPr lang="it-IT" sz="1600" dirty="0" smtClean="0"/>
              <a:t>dettaglio</a:t>
            </a:r>
            <a:endParaRPr lang="it-IT" sz="1600" dirty="0"/>
          </a:p>
          <a:p>
            <a:pPr marL="465138" indent="-465138"/>
            <a:r>
              <a:rPr lang="it-IT" sz="1900" dirty="0"/>
              <a:t>Implementazione e </a:t>
            </a:r>
            <a:r>
              <a:rPr lang="it-IT" sz="1900" dirty="0" err="1"/>
              <a:t>unit</a:t>
            </a:r>
            <a:r>
              <a:rPr lang="it-IT" sz="1900" dirty="0"/>
              <a:t> </a:t>
            </a:r>
            <a:r>
              <a:rPr lang="it-IT" sz="1900" dirty="0" err="1"/>
              <a:t>testing</a:t>
            </a:r>
            <a:endParaRPr lang="it-IT" sz="1900" dirty="0"/>
          </a:p>
          <a:p>
            <a:pPr marL="1035050" lvl="1" indent="-455613"/>
            <a:r>
              <a:rPr lang="it-IT" sz="1600" b="1" dirty="0"/>
              <a:t>realizzazione</a:t>
            </a:r>
            <a:r>
              <a:rPr lang="it-IT" sz="1600" dirty="0"/>
              <a:t> delle singole unità di progetto e </a:t>
            </a:r>
            <a:r>
              <a:rPr lang="it-IT" sz="1600" dirty="0" err="1"/>
              <a:t>testing</a:t>
            </a:r>
            <a:r>
              <a:rPr lang="it-IT" sz="1600" dirty="0"/>
              <a:t> delle </a:t>
            </a:r>
            <a:r>
              <a:rPr lang="it-IT" sz="1600" dirty="0" smtClean="0"/>
              <a:t>unità</a:t>
            </a:r>
            <a:endParaRPr lang="it-IT" sz="1600" dirty="0"/>
          </a:p>
          <a:p>
            <a:pPr marL="465138" indent="-465138"/>
            <a:r>
              <a:rPr lang="it-IT" sz="1900" dirty="0"/>
              <a:t>Integrazione</a:t>
            </a:r>
          </a:p>
          <a:p>
            <a:pPr marL="1035050" lvl="1" indent="-455613"/>
            <a:r>
              <a:rPr lang="it-IT" sz="1600" dirty="0"/>
              <a:t>tra le </a:t>
            </a:r>
            <a:r>
              <a:rPr lang="it-IT" sz="1600" b="1" dirty="0"/>
              <a:t>unità</a:t>
            </a:r>
            <a:r>
              <a:rPr lang="it-IT" sz="1600" dirty="0"/>
              <a:t> del </a:t>
            </a:r>
            <a:r>
              <a:rPr lang="it-IT" sz="1600" dirty="0" smtClean="0"/>
              <a:t>progetto</a:t>
            </a:r>
            <a:endParaRPr lang="it-IT" sz="1600" dirty="0"/>
          </a:p>
          <a:p>
            <a:pPr marL="1035050" lvl="1" indent="-455613"/>
            <a:r>
              <a:rPr lang="it-IT" sz="1600" dirty="0"/>
              <a:t>con eventuali </a:t>
            </a:r>
            <a:r>
              <a:rPr lang="it-IT" sz="1600" b="1" dirty="0"/>
              <a:t>altri sistemi </a:t>
            </a:r>
            <a:r>
              <a:rPr lang="it-IT" sz="1600" dirty="0"/>
              <a:t>già </a:t>
            </a:r>
            <a:r>
              <a:rPr lang="it-IT" sz="1600" dirty="0" smtClean="0"/>
              <a:t>presenti</a:t>
            </a:r>
            <a:endParaRPr lang="it-IT" sz="1600" dirty="0"/>
          </a:p>
          <a:p>
            <a:pPr marL="465138" indent="-465138"/>
            <a:r>
              <a:rPr lang="it-IT" sz="1900" dirty="0"/>
              <a:t>Operatività e manutenzione</a:t>
            </a:r>
          </a:p>
          <a:p>
            <a:pPr marL="1035050" lvl="1" indent="-455613"/>
            <a:r>
              <a:rPr lang="it-IT" sz="1600" b="1" dirty="0"/>
              <a:t>supporto</a:t>
            </a:r>
            <a:r>
              <a:rPr lang="it-IT" sz="1600" dirty="0"/>
              <a:t> </a:t>
            </a:r>
            <a:r>
              <a:rPr lang="it-IT" sz="1600" dirty="0" smtClean="0"/>
              <a:t>all’operatività</a:t>
            </a:r>
            <a:endParaRPr lang="it-IT" sz="1600" dirty="0"/>
          </a:p>
          <a:p>
            <a:pPr marL="1035050" lvl="1" indent="-455613"/>
            <a:r>
              <a:rPr lang="it-IT" sz="1600" b="1" dirty="0"/>
              <a:t>manutenzione</a:t>
            </a:r>
            <a:r>
              <a:rPr lang="it-IT" sz="1600" dirty="0"/>
              <a:t> </a:t>
            </a:r>
            <a:r>
              <a:rPr lang="it-IT" sz="1600" dirty="0" smtClean="0"/>
              <a:t>(principalmente correttiva)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42576922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8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 e contro del modello a cascata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28</a:t>
            </a:fld>
            <a:endParaRPr lang="it-IT"/>
          </a:p>
        </p:txBody>
      </p:sp>
      <p:sp>
        <p:nvSpPr>
          <p:cNvPr id="1015813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sz="2700" dirty="0" smtClean="0"/>
              <a:t>Pro</a:t>
            </a:r>
          </a:p>
          <a:p>
            <a:pPr lvl="1"/>
            <a:r>
              <a:rPr lang="it-IT" sz="2400" dirty="0"/>
              <a:t>S</a:t>
            </a:r>
            <a:r>
              <a:rPr lang="it-IT" sz="2400" dirty="0" smtClean="0"/>
              <a:t>i possono determinare i </a:t>
            </a:r>
            <a:r>
              <a:rPr lang="it-IT" sz="2400" b="1" dirty="0" smtClean="0"/>
              <a:t>tempi</a:t>
            </a:r>
            <a:r>
              <a:rPr lang="it-IT" sz="2400" dirty="0" smtClean="0"/>
              <a:t> con una buona precisione</a:t>
            </a:r>
          </a:p>
          <a:p>
            <a:endParaRPr lang="it-IT" sz="2700" dirty="0" smtClean="0"/>
          </a:p>
          <a:p>
            <a:r>
              <a:rPr lang="it-IT" sz="2700" dirty="0" smtClean="0"/>
              <a:t>Contro</a:t>
            </a:r>
            <a:endParaRPr lang="it-IT" sz="2700" dirty="0"/>
          </a:p>
          <a:p>
            <a:pPr lvl="1"/>
            <a:r>
              <a:rPr lang="it-IT" sz="2400" dirty="0" smtClean="0"/>
              <a:t>Difficoltà </a:t>
            </a:r>
            <a:r>
              <a:rPr lang="it-IT" sz="2400" dirty="0"/>
              <a:t>di </a:t>
            </a:r>
            <a:r>
              <a:rPr lang="it-IT" sz="2400" b="1" dirty="0"/>
              <a:t>gestire cambiamenti </a:t>
            </a:r>
            <a:r>
              <a:rPr lang="it-IT" sz="2400" dirty="0"/>
              <a:t>quando il processo è </a:t>
            </a:r>
            <a:r>
              <a:rPr lang="it-IT" sz="2400" dirty="0" smtClean="0"/>
              <a:t>finito</a:t>
            </a:r>
            <a:endParaRPr lang="it-IT" sz="2400" dirty="0"/>
          </a:p>
          <a:p>
            <a:pPr lvl="1"/>
            <a:r>
              <a:rPr lang="it-IT" sz="2400" b="1" dirty="0" smtClean="0"/>
              <a:t>Non </a:t>
            </a:r>
            <a:r>
              <a:rPr lang="it-IT" sz="2400" b="1" dirty="0"/>
              <a:t>c’è flessibilità </a:t>
            </a:r>
            <a:r>
              <a:rPr lang="it-IT" sz="2400" dirty="0" smtClean="0"/>
              <a:t>nel </a:t>
            </a:r>
            <a:r>
              <a:rPr lang="it-IT" sz="2400" dirty="0"/>
              <a:t>partizionare a livelli</a:t>
            </a:r>
          </a:p>
          <a:p>
            <a:pPr lvl="2"/>
            <a:r>
              <a:rPr lang="it-IT" sz="1900" dirty="0"/>
              <a:t>difficile gestire i cambiamenti dei requisiti dei </a:t>
            </a:r>
            <a:r>
              <a:rPr lang="it-IT" sz="1900" dirty="0" smtClean="0"/>
              <a:t>committenti</a:t>
            </a:r>
            <a:endParaRPr lang="it-IT" sz="1900" dirty="0"/>
          </a:p>
          <a:p>
            <a:pPr lvl="1"/>
            <a:r>
              <a:rPr lang="it-IT" sz="2400" dirty="0"/>
              <a:t>Il modello a cascata è appropriato solo per tipologie di sistema già </a:t>
            </a:r>
            <a:r>
              <a:rPr lang="it-IT" sz="2400" b="1" dirty="0" smtClean="0"/>
              <a:t>note</a:t>
            </a:r>
            <a:endParaRPr lang="it-IT" sz="2400" b="1" dirty="0"/>
          </a:p>
        </p:txBody>
      </p:sp>
    </p:spTree>
    <p:extLst>
      <p:ext uri="{BB962C8B-B14F-4D97-AF65-F5344CB8AC3E}">
        <p14:creationId xmlns:p14="http://schemas.microsoft.com/office/powerpoint/2010/main" val="3097901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Modello a cascata con feedback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29</a:t>
            </a:fld>
            <a:endParaRPr lang="it-IT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8412163" cy="499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084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646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Modello del processo di sviluppo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</a:t>
            </a:fld>
            <a:endParaRPr lang="it-IT"/>
          </a:p>
        </p:txBody>
      </p:sp>
      <p:sp>
        <p:nvSpPr>
          <p:cNvPr id="1008647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sz="2700" dirty="0"/>
              <a:t>Un </a:t>
            </a:r>
            <a:r>
              <a:rPr lang="it-IT" sz="2700" b="1" dirty="0"/>
              <a:t>processo di sviluppo </a:t>
            </a:r>
            <a:r>
              <a:rPr lang="it-IT" sz="2700" dirty="0"/>
              <a:t>è </a:t>
            </a:r>
            <a:r>
              <a:rPr lang="it-IT" sz="2700" dirty="0" smtClean="0"/>
              <a:t>un insieme </a:t>
            </a:r>
            <a:r>
              <a:rPr lang="it-IT" sz="2700" dirty="0"/>
              <a:t>strutturato di </a:t>
            </a:r>
            <a:r>
              <a:rPr lang="it-IT" sz="2700" b="1" dirty="0"/>
              <a:t>attività</a:t>
            </a:r>
            <a:r>
              <a:rPr lang="it-IT" sz="2700" dirty="0"/>
              <a:t> richieste per sviluppare un sistema software</a:t>
            </a:r>
          </a:p>
          <a:p>
            <a:pPr lvl="1"/>
            <a:r>
              <a:rPr lang="it-IT" sz="2200" dirty="0" smtClean="0"/>
              <a:t>specifica</a:t>
            </a:r>
            <a:endParaRPr lang="it-IT" sz="2200" dirty="0"/>
          </a:p>
          <a:p>
            <a:pPr lvl="1"/>
            <a:r>
              <a:rPr lang="it-IT" sz="2200" dirty="0" smtClean="0"/>
              <a:t>progettazione</a:t>
            </a:r>
          </a:p>
          <a:p>
            <a:pPr lvl="1"/>
            <a:r>
              <a:rPr lang="it-IT" sz="2200" dirty="0" smtClean="0"/>
              <a:t>implementazione</a:t>
            </a:r>
            <a:endParaRPr lang="it-IT" sz="2200" dirty="0"/>
          </a:p>
          <a:p>
            <a:pPr lvl="1"/>
            <a:r>
              <a:rPr lang="it-IT" sz="2200" dirty="0"/>
              <a:t>verifica e </a:t>
            </a:r>
            <a:r>
              <a:rPr lang="it-IT" sz="2200" dirty="0" smtClean="0"/>
              <a:t>validazione</a:t>
            </a:r>
            <a:endParaRPr lang="it-IT" sz="2200" dirty="0"/>
          </a:p>
          <a:p>
            <a:pPr lvl="1"/>
            <a:r>
              <a:rPr lang="it-IT" sz="2200" dirty="0"/>
              <a:t>manutenzione ed </a:t>
            </a:r>
            <a:r>
              <a:rPr lang="it-IT" sz="2200" dirty="0" smtClean="0"/>
              <a:t>evoluzione</a:t>
            </a:r>
            <a:endParaRPr lang="it-IT" sz="2200" dirty="0"/>
          </a:p>
          <a:p>
            <a:r>
              <a:rPr lang="it-IT" sz="2700" dirty="0"/>
              <a:t>Un modello di un processo di sviluppo è una </a:t>
            </a:r>
            <a:r>
              <a:rPr lang="it-IT" sz="2700" b="1" dirty="0"/>
              <a:t>rappresentazione astratta </a:t>
            </a:r>
            <a:r>
              <a:rPr lang="it-IT" sz="2700" dirty="0"/>
              <a:t>del </a:t>
            </a:r>
            <a:r>
              <a:rPr lang="it-IT" sz="2700" dirty="0" smtClean="0"/>
              <a:t>processo</a:t>
            </a:r>
            <a:endParaRPr lang="it-IT" sz="2700" dirty="0"/>
          </a:p>
        </p:txBody>
      </p:sp>
    </p:spTree>
    <p:extLst>
      <p:ext uri="{BB962C8B-B14F-4D97-AF65-F5344CB8AC3E}">
        <p14:creationId xmlns:p14="http://schemas.microsoft.com/office/powerpoint/2010/main" val="14920964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8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/>
          <a:lstStyle/>
          <a:p>
            <a:r>
              <a:rPr lang="it-IT" dirty="0" smtClean="0"/>
              <a:t>Sviluppo evolutivo (1/2)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30</a:t>
            </a:fld>
            <a:endParaRPr lang="it-IT"/>
          </a:p>
        </p:txBody>
      </p:sp>
      <p:sp>
        <p:nvSpPr>
          <p:cNvPr id="1016835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/>
          <a:lstStyle/>
          <a:p>
            <a:pPr marL="465138" indent="-465138">
              <a:lnSpc>
                <a:spcPct val="90000"/>
              </a:lnSpc>
            </a:pPr>
            <a:r>
              <a:rPr lang="it-IT" dirty="0"/>
              <a:t>Sviluppo esplorativo</a:t>
            </a:r>
          </a:p>
          <a:p>
            <a:pPr marL="1035050" lvl="1" indent="-455613">
              <a:lnSpc>
                <a:spcPct val="90000"/>
              </a:lnSpc>
            </a:pPr>
            <a:r>
              <a:rPr lang="it-IT" dirty="0"/>
              <a:t>l’obiettivo è lavorare </a:t>
            </a:r>
            <a:r>
              <a:rPr lang="it-IT" b="1" dirty="0"/>
              <a:t>con i committenti </a:t>
            </a:r>
            <a:r>
              <a:rPr lang="it-IT" dirty="0"/>
              <a:t>per evolvere il sistema partendo da una versione iniziale della </a:t>
            </a:r>
            <a:r>
              <a:rPr lang="it-IT" dirty="0" smtClean="0"/>
              <a:t>specifica</a:t>
            </a:r>
            <a:endParaRPr lang="it-IT" dirty="0"/>
          </a:p>
          <a:p>
            <a:pPr marL="1035050" lvl="1" indent="-455613">
              <a:lnSpc>
                <a:spcPct val="90000"/>
              </a:lnSpc>
            </a:pPr>
            <a:r>
              <a:rPr lang="it-IT" dirty="0"/>
              <a:t>deve iniziare da requisiti </a:t>
            </a:r>
            <a:r>
              <a:rPr lang="it-IT" b="1" dirty="0" smtClean="0"/>
              <a:t>ragionevoli</a:t>
            </a:r>
            <a:endParaRPr lang="it-IT" b="1" dirty="0"/>
          </a:p>
          <a:p>
            <a:pPr marL="465138" indent="-465138">
              <a:lnSpc>
                <a:spcPct val="90000"/>
              </a:lnSpc>
            </a:pPr>
            <a:r>
              <a:rPr lang="it-IT" dirty="0"/>
              <a:t>Prototipazione </a:t>
            </a:r>
            <a:r>
              <a:rPr lang="it-IT" b="1" dirty="0" err="1"/>
              <a:t>throw-away</a:t>
            </a:r>
            <a:endParaRPr lang="it-IT" b="1" dirty="0"/>
          </a:p>
          <a:p>
            <a:pPr marL="1035050" lvl="1" indent="-455613">
              <a:lnSpc>
                <a:spcPct val="90000"/>
              </a:lnSpc>
            </a:pPr>
            <a:r>
              <a:rPr lang="it-IT" dirty="0"/>
              <a:t>l’obiettivo è </a:t>
            </a:r>
            <a:r>
              <a:rPr lang="it-IT" b="1" dirty="0"/>
              <a:t>catturare</a:t>
            </a:r>
            <a:r>
              <a:rPr lang="it-IT" dirty="0"/>
              <a:t> i requisiti del </a:t>
            </a:r>
            <a:r>
              <a:rPr lang="it-IT" dirty="0" smtClean="0"/>
              <a:t>sistema</a:t>
            </a:r>
            <a:endParaRPr lang="it-IT" dirty="0"/>
          </a:p>
          <a:p>
            <a:pPr marL="1035050" lvl="1" indent="-455613">
              <a:lnSpc>
                <a:spcPct val="90000"/>
              </a:lnSpc>
            </a:pPr>
            <a:r>
              <a:rPr lang="it-IT" dirty="0"/>
              <a:t>i requisiti che si adottano per realizzare il prototipo spesso </a:t>
            </a:r>
            <a:r>
              <a:rPr lang="it-IT" b="1" dirty="0"/>
              <a:t>non</a:t>
            </a:r>
            <a:r>
              <a:rPr lang="it-IT" dirty="0"/>
              <a:t> vengono </a:t>
            </a:r>
            <a:r>
              <a:rPr lang="it-IT" dirty="0" smtClean="0"/>
              <a:t>mantenuti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203399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8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/>
          <a:lstStyle/>
          <a:p>
            <a:r>
              <a:rPr lang="it-IT" dirty="0" smtClean="0"/>
              <a:t>Sviluppo evolutivo (2/2)</a:t>
            </a:r>
            <a:endParaRPr lang="it-IT" dirty="0"/>
          </a:p>
        </p:txBody>
      </p:sp>
      <p:sp>
        <p:nvSpPr>
          <p:cNvPr id="5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31</a:t>
            </a:fld>
            <a:endParaRPr lang="it-IT"/>
          </a:p>
        </p:txBody>
      </p:sp>
      <p:pic>
        <p:nvPicPr>
          <p:cNvPr id="1018883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8229600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91418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Pro e contro dello sviluppo evolutivo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32</a:t>
            </a:fld>
            <a:endParaRPr lang="it-IT"/>
          </a:p>
        </p:txBody>
      </p:sp>
      <p:sp>
        <p:nvSpPr>
          <p:cNvPr id="1019909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sz="2400" dirty="0" smtClean="0"/>
              <a:t>Pro</a:t>
            </a:r>
          </a:p>
          <a:p>
            <a:pPr lvl="1">
              <a:lnSpc>
                <a:spcPct val="90000"/>
              </a:lnSpc>
            </a:pPr>
            <a:r>
              <a:rPr lang="it-IT" sz="2100" dirty="0" smtClean="0"/>
              <a:t>Modello flessibile</a:t>
            </a:r>
            <a:endParaRPr lang="it-IT" sz="2100" dirty="0"/>
          </a:p>
          <a:p>
            <a:pPr>
              <a:lnSpc>
                <a:spcPct val="90000"/>
              </a:lnSpc>
            </a:pPr>
            <a:r>
              <a:rPr lang="it-IT" sz="2400" dirty="0" smtClean="0"/>
              <a:t>Contro</a:t>
            </a:r>
            <a:endParaRPr lang="it-IT" sz="2400" dirty="0"/>
          </a:p>
          <a:p>
            <a:pPr lvl="1">
              <a:lnSpc>
                <a:spcPct val="90000"/>
              </a:lnSpc>
            </a:pPr>
            <a:r>
              <a:rPr lang="it-IT" sz="2000" dirty="0"/>
              <a:t>il processo è </a:t>
            </a:r>
            <a:r>
              <a:rPr lang="it-IT" sz="2000" b="1" dirty="0"/>
              <a:t>poco ispezionabile </a:t>
            </a:r>
            <a:r>
              <a:rPr lang="it-IT" sz="2000" dirty="0"/>
              <a:t>e </a:t>
            </a:r>
            <a:r>
              <a:rPr lang="it-IT" sz="2000" b="1" dirty="0" smtClean="0"/>
              <a:t>prevedibile</a:t>
            </a:r>
            <a:endParaRPr lang="it-IT" sz="2000" b="1" dirty="0"/>
          </a:p>
          <a:p>
            <a:pPr lvl="1">
              <a:lnSpc>
                <a:spcPct val="90000"/>
              </a:lnSpc>
            </a:pPr>
            <a:r>
              <a:rPr lang="it-IT" sz="2000" dirty="0"/>
              <a:t>i sistemi risultanti spesso sono </a:t>
            </a:r>
            <a:r>
              <a:rPr lang="it-IT" sz="2000" b="1" dirty="0"/>
              <a:t>poco </a:t>
            </a:r>
            <a:r>
              <a:rPr lang="it-IT" sz="2000" b="1" dirty="0" smtClean="0"/>
              <a:t>strutturati</a:t>
            </a:r>
            <a:endParaRPr lang="it-IT" sz="2000" b="1" dirty="0"/>
          </a:p>
          <a:p>
            <a:pPr lvl="1">
              <a:lnSpc>
                <a:spcPct val="90000"/>
              </a:lnSpc>
            </a:pPr>
            <a:r>
              <a:rPr lang="it-IT" sz="2000" dirty="0"/>
              <a:t>conviene sfruttare tecniche e linguaggi per una prototipazione </a:t>
            </a:r>
            <a:r>
              <a:rPr lang="it-IT" sz="2000" b="1" dirty="0" smtClean="0"/>
              <a:t>veloce </a:t>
            </a:r>
            <a:endParaRPr lang="it-IT" sz="2000" b="1" dirty="0"/>
          </a:p>
          <a:p>
            <a:pPr lvl="1">
              <a:lnSpc>
                <a:spcPct val="90000"/>
              </a:lnSpc>
            </a:pPr>
            <a:endParaRPr lang="it-IT" sz="2000" dirty="0"/>
          </a:p>
          <a:p>
            <a:pPr>
              <a:lnSpc>
                <a:spcPct val="90000"/>
              </a:lnSpc>
            </a:pPr>
            <a:r>
              <a:rPr lang="it-IT" sz="2400" dirty="0"/>
              <a:t>Applicabilità</a:t>
            </a:r>
          </a:p>
          <a:p>
            <a:pPr lvl="1">
              <a:lnSpc>
                <a:spcPct val="90000"/>
              </a:lnSpc>
            </a:pPr>
            <a:r>
              <a:rPr lang="it-IT" sz="2000" dirty="0"/>
              <a:t>per sistemi medio-piccoli fortemente interattivi, sfruttando dei </a:t>
            </a:r>
            <a:r>
              <a:rPr lang="it-IT" sz="2000" b="1" dirty="0" err="1"/>
              <a:t>Rapid</a:t>
            </a:r>
            <a:r>
              <a:rPr lang="it-IT" sz="2000" b="1" dirty="0"/>
              <a:t> Application Development (RAD)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 smtClean="0"/>
              <a:t>tool</a:t>
            </a:r>
            <a:endParaRPr lang="it-IT" sz="2000" dirty="0"/>
          </a:p>
          <a:p>
            <a:pPr lvl="1">
              <a:lnSpc>
                <a:spcPct val="90000"/>
              </a:lnSpc>
            </a:pPr>
            <a:r>
              <a:rPr lang="it-IT" sz="2000" dirty="0"/>
              <a:t>per parti </a:t>
            </a:r>
            <a:r>
              <a:rPr lang="it-IT" sz="2000" b="1" dirty="0"/>
              <a:t>specifiche</a:t>
            </a:r>
            <a:r>
              <a:rPr lang="it-IT" sz="2000" dirty="0"/>
              <a:t> di sistemi </a:t>
            </a:r>
            <a:r>
              <a:rPr lang="it-IT" sz="2000" dirty="0" smtClean="0"/>
              <a:t>grandi</a:t>
            </a:r>
            <a:endParaRPr lang="it-IT" sz="2000" dirty="0"/>
          </a:p>
          <a:p>
            <a:pPr lvl="1">
              <a:lnSpc>
                <a:spcPct val="90000"/>
              </a:lnSpc>
            </a:pPr>
            <a:r>
              <a:rPr lang="it-IT" sz="2000" dirty="0"/>
              <a:t>per sistemi a </a:t>
            </a:r>
            <a:r>
              <a:rPr lang="it-IT" sz="2000" b="1" dirty="0"/>
              <a:t>breve </a:t>
            </a:r>
            <a:r>
              <a:rPr lang="it-IT" sz="2000" b="1" dirty="0" smtClean="0"/>
              <a:t>vita</a:t>
            </a:r>
            <a:endParaRPr lang="it-IT" sz="2000" b="1" dirty="0"/>
          </a:p>
        </p:txBody>
      </p:sp>
    </p:spTree>
    <p:extLst>
      <p:ext uri="{BB962C8B-B14F-4D97-AF65-F5344CB8AC3E}">
        <p14:creationId xmlns:p14="http://schemas.microsoft.com/office/powerpoint/2010/main" val="25253228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Sviluppo a componenti (</a:t>
            </a:r>
            <a:r>
              <a:rPr lang="it-IT" dirty="0"/>
              <a:t>1/2)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33</a:t>
            </a:fld>
            <a:endParaRPr lang="it-IT"/>
          </a:p>
        </p:txBody>
      </p:sp>
      <p:sp>
        <p:nvSpPr>
          <p:cNvPr id="1025031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/>
              <a:t>Basato sul </a:t>
            </a:r>
            <a:r>
              <a:rPr lang="it-IT" b="1" dirty="0"/>
              <a:t>riuso</a:t>
            </a:r>
            <a:r>
              <a:rPr lang="it-IT" dirty="0"/>
              <a:t> sistematico di componenti</a:t>
            </a:r>
          </a:p>
          <a:p>
            <a:pPr lvl="1"/>
            <a:r>
              <a:rPr lang="it-IT" dirty="0"/>
              <a:t>sviluppati </a:t>
            </a:r>
            <a:r>
              <a:rPr lang="it-IT" b="1" dirty="0" smtClean="0">
                <a:solidFill>
                  <a:schemeClr val="tx1"/>
                </a:solidFill>
              </a:rPr>
              <a:t>in-</a:t>
            </a:r>
            <a:r>
              <a:rPr lang="it-IT" b="1" dirty="0" err="1" smtClean="0">
                <a:solidFill>
                  <a:schemeClr val="tx1"/>
                </a:solidFill>
              </a:rPr>
              <a:t>house</a:t>
            </a:r>
            <a:endParaRPr lang="it-IT" dirty="0"/>
          </a:p>
          <a:p>
            <a:pPr lvl="1"/>
            <a:r>
              <a:rPr lang="it-IT" b="1" dirty="0">
                <a:solidFill>
                  <a:schemeClr val="tx1"/>
                </a:solidFill>
              </a:rPr>
              <a:t>Commercial-Off-The-</a:t>
            </a:r>
            <a:r>
              <a:rPr lang="it-IT" b="1" dirty="0" err="1">
                <a:solidFill>
                  <a:schemeClr val="tx1"/>
                </a:solidFill>
              </a:rPr>
              <a:t>Shelf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/>
              <a:t>(</a:t>
            </a:r>
            <a:r>
              <a:rPr lang="it-IT" dirty="0">
                <a:solidFill>
                  <a:schemeClr val="tx1"/>
                </a:solidFill>
              </a:rPr>
              <a:t>COTS</a:t>
            </a:r>
            <a:r>
              <a:rPr lang="it-IT" dirty="0" smtClean="0"/>
              <a:t>)</a:t>
            </a:r>
            <a:endParaRPr lang="it-IT" dirty="0"/>
          </a:p>
          <a:p>
            <a:r>
              <a:rPr lang="it-IT" dirty="0"/>
              <a:t>Il sistema è realizzato assemblando i componenti </a:t>
            </a:r>
            <a:r>
              <a:rPr lang="it-IT" b="1" dirty="0" smtClean="0"/>
              <a:t>disponibili</a:t>
            </a:r>
            <a:endParaRPr lang="it-IT" b="1" dirty="0"/>
          </a:p>
          <a:p>
            <a:r>
              <a:rPr lang="it-IT" dirty="0"/>
              <a:t>Questo approccio è </a:t>
            </a:r>
            <a:r>
              <a:rPr lang="it-IT" b="1" dirty="0"/>
              <a:t>immaturo</a:t>
            </a:r>
            <a:r>
              <a:rPr lang="it-IT" dirty="0"/>
              <a:t>, ma è molto </a:t>
            </a:r>
            <a:r>
              <a:rPr lang="it-IT" b="1" dirty="0" smtClean="0"/>
              <a:t>promettente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1715332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Sviluppo a componenti (</a:t>
            </a:r>
            <a:r>
              <a:rPr lang="it-IT" dirty="0"/>
              <a:t>2/2)</a:t>
            </a:r>
          </a:p>
        </p:txBody>
      </p:sp>
      <p:sp>
        <p:nvSpPr>
          <p:cNvPr id="5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34</a:t>
            </a:fld>
            <a:endParaRPr lang="it-IT"/>
          </a:p>
        </p:txBody>
      </p:sp>
      <p:sp>
        <p:nvSpPr>
          <p:cNvPr id="1026053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Stadi del processo</a:t>
            </a:r>
          </a:p>
          <a:p>
            <a:pPr lvl="1"/>
            <a:r>
              <a:rPr lang="it-IT" sz="2000" b="1" dirty="0"/>
              <a:t>specifica</a:t>
            </a:r>
            <a:r>
              <a:rPr lang="it-IT" sz="2000" dirty="0"/>
              <a:t> dei </a:t>
            </a:r>
            <a:r>
              <a:rPr lang="it-IT" sz="2000" dirty="0" smtClean="0"/>
              <a:t>requisiti</a:t>
            </a:r>
            <a:endParaRPr lang="it-IT" sz="2000" dirty="0"/>
          </a:p>
          <a:p>
            <a:pPr lvl="1"/>
            <a:r>
              <a:rPr lang="it-IT" sz="2000" b="1" dirty="0"/>
              <a:t>analisi</a:t>
            </a:r>
            <a:r>
              <a:rPr lang="it-IT" sz="2000" dirty="0"/>
              <a:t> dei componenti </a:t>
            </a:r>
            <a:r>
              <a:rPr lang="it-IT" sz="2000" b="1" dirty="0" smtClean="0"/>
              <a:t>disponibili</a:t>
            </a:r>
            <a:endParaRPr lang="it-IT" sz="2000" b="1" dirty="0"/>
          </a:p>
          <a:p>
            <a:pPr lvl="1"/>
            <a:r>
              <a:rPr lang="it-IT" sz="2000" b="1" dirty="0"/>
              <a:t>modifica</a:t>
            </a:r>
            <a:r>
              <a:rPr lang="it-IT" sz="2000" dirty="0"/>
              <a:t> dei </a:t>
            </a:r>
            <a:r>
              <a:rPr lang="it-IT" sz="2000" dirty="0" smtClean="0"/>
              <a:t>requisiti</a:t>
            </a:r>
            <a:endParaRPr lang="it-IT" sz="2000" dirty="0"/>
          </a:p>
          <a:p>
            <a:pPr lvl="1"/>
            <a:r>
              <a:rPr lang="it-IT" sz="2000" b="1" dirty="0"/>
              <a:t>progettazione</a:t>
            </a:r>
            <a:r>
              <a:rPr lang="it-IT" sz="2000" dirty="0"/>
              <a:t> basata sull’</a:t>
            </a:r>
            <a:r>
              <a:rPr lang="it-IT" sz="2000" b="1" dirty="0"/>
              <a:t>integrazione</a:t>
            </a:r>
            <a:r>
              <a:rPr lang="it-IT" sz="2000" dirty="0"/>
              <a:t> dei componenti </a:t>
            </a:r>
            <a:r>
              <a:rPr lang="it-IT" sz="2000" dirty="0" smtClean="0"/>
              <a:t>scelti</a:t>
            </a:r>
            <a:endParaRPr lang="it-IT" sz="2000" dirty="0"/>
          </a:p>
          <a:p>
            <a:pPr lvl="1"/>
            <a:r>
              <a:rPr lang="it-IT" sz="2000" b="1" dirty="0"/>
              <a:t>sviluppo</a:t>
            </a:r>
            <a:r>
              <a:rPr lang="it-IT" sz="2000" dirty="0"/>
              <a:t> ed </a:t>
            </a:r>
            <a:r>
              <a:rPr lang="it-IT" sz="2000" b="1" dirty="0" smtClean="0"/>
              <a:t>integrazione</a:t>
            </a:r>
            <a:endParaRPr lang="it-IT" sz="2000" b="1" dirty="0"/>
          </a:p>
          <a:p>
            <a:pPr lvl="1"/>
            <a:r>
              <a:rPr lang="it-IT" sz="2000" b="1" dirty="0" smtClean="0"/>
              <a:t>validazione</a:t>
            </a:r>
            <a:endParaRPr lang="it-IT" sz="2800" b="1" dirty="0"/>
          </a:p>
        </p:txBody>
      </p:sp>
      <p:pic>
        <p:nvPicPr>
          <p:cNvPr id="1026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038600"/>
            <a:ext cx="7696200" cy="194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485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0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Iterazione dei processi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35</a:t>
            </a:fld>
            <a:endParaRPr lang="it-IT"/>
          </a:p>
        </p:txBody>
      </p:sp>
      <p:sp>
        <p:nvSpPr>
          <p:cNvPr id="1027077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sz="2700" dirty="0"/>
              <a:t>I requisiti di un sistema </a:t>
            </a:r>
            <a:r>
              <a:rPr lang="it-IT" sz="2700" b="1" dirty="0"/>
              <a:t>evolvono</a:t>
            </a:r>
            <a:r>
              <a:rPr lang="it-IT" sz="2700" dirty="0"/>
              <a:t> sempre durante lo sviluppo di un progetto</a:t>
            </a:r>
          </a:p>
          <a:p>
            <a:pPr lvl="1"/>
            <a:r>
              <a:rPr lang="it-IT" sz="2200" dirty="0"/>
              <a:t>necessità di </a:t>
            </a:r>
            <a:r>
              <a:rPr lang="it-IT" sz="2200" b="1" dirty="0"/>
              <a:t>iterare</a:t>
            </a:r>
            <a:r>
              <a:rPr lang="it-IT" sz="2200" dirty="0"/>
              <a:t> le fasi di un processo per rivedere quello che è già stato fatto a fronte dei nuovi </a:t>
            </a:r>
            <a:r>
              <a:rPr lang="it-IT" sz="2200" dirty="0" smtClean="0"/>
              <a:t>requisiti</a:t>
            </a:r>
            <a:endParaRPr lang="it-IT" sz="2200" dirty="0"/>
          </a:p>
          <a:p>
            <a:r>
              <a:rPr lang="it-IT" sz="2700" dirty="0"/>
              <a:t>L’iterazione può essere applicata a </a:t>
            </a:r>
            <a:r>
              <a:rPr lang="it-IT" sz="2700" b="1" dirty="0"/>
              <a:t>qualsiasi</a:t>
            </a:r>
            <a:r>
              <a:rPr lang="it-IT" sz="2700" dirty="0"/>
              <a:t> modello di </a:t>
            </a:r>
            <a:r>
              <a:rPr lang="it-IT" sz="2700" dirty="0" smtClean="0"/>
              <a:t>processo</a:t>
            </a:r>
            <a:endParaRPr lang="it-IT" sz="2700" dirty="0"/>
          </a:p>
          <a:p>
            <a:r>
              <a:rPr lang="it-IT" sz="2700" dirty="0"/>
              <a:t>Due approcci allo sviluppo iterativo</a:t>
            </a:r>
          </a:p>
          <a:p>
            <a:pPr lvl="1"/>
            <a:r>
              <a:rPr lang="it-IT" sz="2200" dirty="0"/>
              <a:t>sviluppo </a:t>
            </a:r>
            <a:r>
              <a:rPr lang="it-IT" sz="2200" b="1" dirty="0" smtClean="0"/>
              <a:t>incrementale</a:t>
            </a:r>
            <a:endParaRPr lang="it-IT" sz="2200" b="1" dirty="0"/>
          </a:p>
          <a:p>
            <a:pPr lvl="1"/>
            <a:r>
              <a:rPr lang="it-IT" sz="2200" dirty="0"/>
              <a:t>sviluppo a </a:t>
            </a:r>
            <a:r>
              <a:rPr lang="it-IT" sz="2200" b="1" dirty="0" smtClean="0"/>
              <a:t>spirale</a:t>
            </a:r>
            <a:endParaRPr lang="it-IT" sz="2200" b="1" dirty="0"/>
          </a:p>
        </p:txBody>
      </p:sp>
    </p:spTree>
    <p:extLst>
      <p:ext uri="{BB962C8B-B14F-4D97-AF65-F5344CB8AC3E}">
        <p14:creationId xmlns:p14="http://schemas.microsoft.com/office/powerpoint/2010/main" val="1328884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Sviluppo incrementale (</a:t>
            </a:r>
            <a:r>
              <a:rPr lang="it-IT" dirty="0"/>
              <a:t>1/2)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36</a:t>
            </a:fld>
            <a:endParaRPr lang="it-IT"/>
          </a:p>
        </p:txBody>
      </p:sp>
      <p:sp>
        <p:nvSpPr>
          <p:cNvPr id="1028101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sz="2700" dirty="0"/>
              <a:t>Anziché rilasciare il sistema tutto insieme, lo sviluppo è spezzato in revisioni </a:t>
            </a:r>
            <a:r>
              <a:rPr lang="it-IT" sz="2700" b="1" dirty="0" smtClean="0"/>
              <a:t>incrementali</a:t>
            </a:r>
            <a:endParaRPr lang="it-IT" sz="2700" b="1" dirty="0"/>
          </a:p>
          <a:p>
            <a:endParaRPr lang="it-IT" sz="2700" dirty="0"/>
          </a:p>
          <a:p>
            <a:r>
              <a:rPr lang="it-IT" sz="2700" dirty="0"/>
              <a:t>I requisiti del committente sono </a:t>
            </a:r>
            <a:r>
              <a:rPr lang="it-IT" sz="2700" b="1" dirty="0" err="1"/>
              <a:t>priorizzati</a:t>
            </a:r>
            <a:r>
              <a:rPr lang="it-IT" sz="2700" dirty="0"/>
              <a:t> e sviluppati in ordine di </a:t>
            </a:r>
            <a:r>
              <a:rPr lang="it-IT" sz="2700" dirty="0" smtClean="0"/>
              <a:t>priorità</a:t>
            </a:r>
            <a:endParaRPr lang="it-IT" sz="2700" dirty="0"/>
          </a:p>
          <a:p>
            <a:endParaRPr lang="it-IT" sz="2700" dirty="0"/>
          </a:p>
          <a:p>
            <a:r>
              <a:rPr lang="it-IT" sz="2700" dirty="0"/>
              <a:t>All’inizio dello sviluppo di una nuova revisione, i requisiti sono </a:t>
            </a:r>
            <a:r>
              <a:rPr lang="it-IT" sz="2700" b="1" dirty="0"/>
              <a:t>bloccati</a:t>
            </a:r>
            <a:r>
              <a:rPr lang="it-IT" sz="2700" dirty="0"/>
              <a:t> fino alla fine della </a:t>
            </a:r>
            <a:r>
              <a:rPr lang="it-IT" sz="2700" dirty="0" smtClean="0"/>
              <a:t>stessa</a:t>
            </a:r>
            <a:endParaRPr lang="it-IT" sz="2700" dirty="0"/>
          </a:p>
        </p:txBody>
      </p:sp>
    </p:spTree>
    <p:extLst>
      <p:ext uri="{BB962C8B-B14F-4D97-AF65-F5344CB8AC3E}">
        <p14:creationId xmlns:p14="http://schemas.microsoft.com/office/powerpoint/2010/main" val="1121395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1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Sviluppo incrementale (</a:t>
            </a:r>
            <a:r>
              <a:rPr lang="it-IT" dirty="0"/>
              <a:t>2/2)</a:t>
            </a:r>
          </a:p>
        </p:txBody>
      </p:sp>
      <p:sp>
        <p:nvSpPr>
          <p:cNvPr id="5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37</a:t>
            </a:fld>
            <a:endParaRPr lang="it-IT"/>
          </a:p>
        </p:txBody>
      </p:sp>
      <p:pic>
        <p:nvPicPr>
          <p:cNvPr id="1029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32088"/>
            <a:ext cx="7696200" cy="2525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036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150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Pro e contro dello sviluppo incrementale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38</a:t>
            </a:fld>
            <a:endParaRPr lang="it-IT"/>
          </a:p>
        </p:txBody>
      </p:sp>
      <p:sp>
        <p:nvSpPr>
          <p:cNvPr id="1030151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t-IT" sz="2700" dirty="0" smtClean="0"/>
              <a:t>Pro</a:t>
            </a:r>
          </a:p>
          <a:p>
            <a:pPr lvl="1"/>
            <a:r>
              <a:rPr lang="it-IT" sz="2400" dirty="0" smtClean="0"/>
              <a:t>Il </a:t>
            </a:r>
            <a:r>
              <a:rPr lang="it-IT" sz="2400" dirty="0"/>
              <a:t>committente può </a:t>
            </a:r>
            <a:r>
              <a:rPr lang="it-IT" sz="2400" b="1" dirty="0"/>
              <a:t>disporre</a:t>
            </a:r>
            <a:r>
              <a:rPr lang="it-IT" sz="2400" dirty="0"/>
              <a:t> di alcune funzionalità in tempi </a:t>
            </a:r>
            <a:r>
              <a:rPr lang="it-IT" sz="2400" b="1" dirty="0" smtClean="0"/>
              <a:t>brevi</a:t>
            </a:r>
            <a:endParaRPr lang="it-IT" sz="2400" b="1" dirty="0"/>
          </a:p>
          <a:p>
            <a:pPr lvl="1"/>
            <a:r>
              <a:rPr lang="it-IT" sz="2400" dirty="0"/>
              <a:t>Le revisioni iniziali possono avere lo stessa funzione di prototipi in grado di mettere in evidenza </a:t>
            </a:r>
            <a:r>
              <a:rPr lang="it-IT" sz="2400" b="1" dirty="0"/>
              <a:t>ulteriori</a:t>
            </a:r>
            <a:r>
              <a:rPr lang="it-IT" sz="2400" dirty="0"/>
              <a:t> </a:t>
            </a:r>
            <a:r>
              <a:rPr lang="it-IT" sz="2400" dirty="0" smtClean="0"/>
              <a:t>requisiti</a:t>
            </a:r>
            <a:endParaRPr lang="it-IT" sz="2400" dirty="0"/>
          </a:p>
          <a:p>
            <a:pPr lvl="1"/>
            <a:r>
              <a:rPr lang="it-IT" sz="2400" b="1" dirty="0"/>
              <a:t>Basso rischio </a:t>
            </a:r>
            <a:r>
              <a:rPr lang="it-IT" sz="2400" dirty="0"/>
              <a:t>di un completo fallimento del </a:t>
            </a:r>
            <a:r>
              <a:rPr lang="it-IT" sz="2400" dirty="0" smtClean="0"/>
              <a:t>progetto</a:t>
            </a:r>
            <a:endParaRPr lang="it-IT" sz="2400" dirty="0"/>
          </a:p>
          <a:p>
            <a:pPr lvl="1"/>
            <a:r>
              <a:rPr lang="it-IT" sz="2400" dirty="0"/>
              <a:t>Le funzionalità più importanti tendono ad essere testate </a:t>
            </a:r>
            <a:r>
              <a:rPr lang="it-IT" sz="2400" b="1" dirty="0" smtClean="0"/>
              <a:t>maggiormente</a:t>
            </a:r>
          </a:p>
          <a:p>
            <a:r>
              <a:rPr lang="it-IT" sz="2700" dirty="0" smtClean="0"/>
              <a:t>Contro</a:t>
            </a:r>
          </a:p>
          <a:p>
            <a:pPr lvl="1"/>
            <a:r>
              <a:rPr lang="it-IT" sz="2400" dirty="0" smtClean="0"/>
              <a:t>Difficile prevedere il numero di incrementi </a:t>
            </a:r>
            <a:r>
              <a:rPr lang="it-IT" sz="2400" dirty="0" smtClean="0">
                <a:sym typeface="Wingdings" pitchFamily="2" charset="2"/>
              </a:rPr>
              <a:t> pianificazione difficile</a:t>
            </a:r>
            <a:endParaRPr lang="it-IT" sz="2400" dirty="0" smtClean="0"/>
          </a:p>
          <a:p>
            <a:endParaRPr lang="it-IT" sz="2700" b="1" dirty="0"/>
          </a:p>
        </p:txBody>
      </p:sp>
    </p:spTree>
    <p:extLst>
      <p:ext uri="{BB962C8B-B14F-4D97-AF65-F5344CB8AC3E}">
        <p14:creationId xmlns:p14="http://schemas.microsoft.com/office/powerpoint/2010/main" val="3171310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Sviluppo a spirale (</a:t>
            </a:r>
            <a:r>
              <a:rPr lang="it-IT" dirty="0"/>
              <a:t>1/2)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39</a:t>
            </a:fld>
            <a:endParaRPr lang="it-IT"/>
          </a:p>
        </p:txBody>
      </p:sp>
      <p:sp>
        <p:nvSpPr>
          <p:cNvPr id="1032197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sz="2700" dirty="0"/>
              <a:t>Il processo è una </a:t>
            </a:r>
            <a:r>
              <a:rPr lang="it-IT" sz="2700" b="1" dirty="0"/>
              <a:t>spirale</a:t>
            </a:r>
            <a:r>
              <a:rPr lang="it-IT" sz="2700" dirty="0"/>
              <a:t> anziché una sequenza con periodici </a:t>
            </a:r>
            <a:r>
              <a:rPr lang="it-IT" sz="2700" dirty="0" smtClean="0"/>
              <a:t>ritorni</a:t>
            </a:r>
            <a:endParaRPr lang="it-IT" sz="2700" dirty="0"/>
          </a:p>
          <a:p>
            <a:r>
              <a:rPr lang="it-IT" sz="2700" dirty="0"/>
              <a:t>Ogni </a:t>
            </a:r>
            <a:r>
              <a:rPr lang="it-IT" sz="2700" b="1" dirty="0"/>
              <a:t>ciclo</a:t>
            </a:r>
            <a:r>
              <a:rPr lang="it-IT" sz="2700" dirty="0"/>
              <a:t> della spirale rappresenta una </a:t>
            </a:r>
            <a:r>
              <a:rPr lang="it-IT" sz="2700" b="1" dirty="0"/>
              <a:t>fase</a:t>
            </a:r>
            <a:r>
              <a:rPr lang="it-IT" sz="2700" dirty="0"/>
              <a:t> del </a:t>
            </a:r>
            <a:r>
              <a:rPr lang="it-IT" sz="2700" dirty="0" smtClean="0"/>
              <a:t>processo</a:t>
            </a:r>
            <a:endParaRPr lang="it-IT" sz="2700" dirty="0"/>
          </a:p>
          <a:p>
            <a:r>
              <a:rPr lang="it-IT" sz="2700" dirty="0"/>
              <a:t>Non ci sono fasi </a:t>
            </a:r>
            <a:r>
              <a:rPr lang="it-IT" sz="2700" b="1" dirty="0"/>
              <a:t>fisse</a:t>
            </a:r>
            <a:r>
              <a:rPr lang="it-IT" sz="2700" dirty="0"/>
              <a:t>, le attività dei vari cicli sono scelte in dipendenza delle </a:t>
            </a:r>
            <a:r>
              <a:rPr lang="it-IT" sz="2700" b="1" dirty="0" smtClean="0"/>
              <a:t>necessità</a:t>
            </a:r>
            <a:endParaRPr lang="it-IT" sz="2700" b="1" dirty="0"/>
          </a:p>
          <a:p>
            <a:r>
              <a:rPr lang="it-IT" sz="2700" dirty="0"/>
              <a:t>L’analisi dei </a:t>
            </a:r>
            <a:r>
              <a:rPr lang="it-IT" sz="2700" b="1" dirty="0"/>
              <a:t>rischi</a:t>
            </a:r>
            <a:r>
              <a:rPr lang="it-IT" sz="2700" dirty="0"/>
              <a:t> è parte esplicita del processo e viene effettuata </a:t>
            </a:r>
            <a:r>
              <a:rPr lang="it-IT" sz="2700" dirty="0" smtClean="0"/>
              <a:t>periodicamente</a:t>
            </a:r>
          </a:p>
          <a:p>
            <a:r>
              <a:rPr lang="it-IT" sz="2700" dirty="0" smtClean="0"/>
              <a:t>Può essere considerato un </a:t>
            </a:r>
            <a:r>
              <a:rPr lang="it-IT" sz="2700" b="1" dirty="0" err="1" smtClean="0"/>
              <a:t>metamodello</a:t>
            </a:r>
            <a:r>
              <a:rPr lang="it-IT" sz="2700" dirty="0" smtClean="0"/>
              <a:t>, cioè un modello che può essere applicato ad altri modelli</a:t>
            </a:r>
            <a:endParaRPr lang="it-IT" sz="2700" dirty="0"/>
          </a:p>
        </p:txBody>
      </p:sp>
    </p:spTree>
    <p:extLst>
      <p:ext uri="{BB962C8B-B14F-4D97-AF65-F5344CB8AC3E}">
        <p14:creationId xmlns:p14="http://schemas.microsoft.com/office/powerpoint/2010/main" val="2197940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Specifica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</a:t>
            </a:fld>
            <a:endParaRPr lang="it-IT"/>
          </a:p>
        </p:txBody>
      </p:sp>
      <p:sp>
        <p:nvSpPr>
          <p:cNvPr id="10444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465138" indent="-465138"/>
            <a:r>
              <a:rPr lang="it-IT" sz="2300" dirty="0"/>
              <a:t>Attività che consente di stabilire</a:t>
            </a:r>
          </a:p>
          <a:p>
            <a:pPr marL="1035050" lvl="1" indent="-455613"/>
            <a:r>
              <a:rPr lang="it-IT" sz="2000" dirty="0"/>
              <a:t>quali sono i </a:t>
            </a:r>
            <a:r>
              <a:rPr lang="it-IT" sz="2000" b="1" dirty="0">
                <a:solidFill>
                  <a:schemeClr val="tx1"/>
                </a:solidFill>
              </a:rPr>
              <a:t>requisiti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/>
              <a:t>(espliciti o impliciti) dei </a:t>
            </a:r>
            <a:r>
              <a:rPr lang="it-IT" sz="2000" dirty="0" smtClean="0"/>
              <a:t>committenti</a:t>
            </a:r>
            <a:endParaRPr lang="it-IT" sz="2000" dirty="0"/>
          </a:p>
          <a:p>
            <a:pPr marL="1035050" lvl="1" indent="-455613"/>
            <a:r>
              <a:rPr lang="it-IT" sz="2000" dirty="0"/>
              <a:t>quali sono i </a:t>
            </a:r>
            <a:r>
              <a:rPr lang="it-IT" sz="2000" b="1" dirty="0">
                <a:solidFill>
                  <a:schemeClr val="tx1"/>
                </a:solidFill>
              </a:rPr>
              <a:t>vincoli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/>
              <a:t>(espliciti o impliciti) sul sistema e sul suo </a:t>
            </a:r>
            <a:r>
              <a:rPr lang="it-IT" sz="2000" dirty="0" smtClean="0"/>
              <a:t>sviluppo</a:t>
            </a:r>
            <a:endParaRPr lang="it-IT" sz="2000" dirty="0"/>
          </a:p>
          <a:p>
            <a:pPr marL="1035050" lvl="1" indent="-455613"/>
            <a:endParaRPr lang="it-IT" sz="2000" dirty="0"/>
          </a:p>
          <a:p>
            <a:pPr marL="465138" indent="-465138"/>
            <a:r>
              <a:rPr lang="it-IT" sz="2300" dirty="0"/>
              <a:t>Processo di ingegneria dei requisiti</a:t>
            </a:r>
          </a:p>
          <a:p>
            <a:pPr marL="1035050" lvl="1" indent="-455613"/>
            <a:r>
              <a:rPr lang="it-IT" sz="2000" dirty="0"/>
              <a:t>studio di </a:t>
            </a:r>
            <a:r>
              <a:rPr lang="it-IT" sz="2000" b="1" dirty="0" smtClean="0"/>
              <a:t>fattibilità</a:t>
            </a:r>
            <a:endParaRPr lang="it-IT" sz="2000" b="1" dirty="0"/>
          </a:p>
          <a:p>
            <a:pPr marL="1035050" lvl="1" indent="-455613"/>
            <a:r>
              <a:rPr lang="it-IT" sz="2000" dirty="0"/>
              <a:t>estrazione (</a:t>
            </a:r>
            <a:r>
              <a:rPr lang="it-IT" sz="2000" b="1" dirty="0" err="1">
                <a:solidFill>
                  <a:schemeClr val="tx1"/>
                </a:solidFill>
              </a:rPr>
              <a:t>elicitation</a:t>
            </a:r>
            <a:r>
              <a:rPr lang="it-IT" sz="2000" dirty="0"/>
              <a:t>) dei requisiti ed analisi dei </a:t>
            </a:r>
            <a:r>
              <a:rPr lang="it-IT" sz="2000" dirty="0" smtClean="0"/>
              <a:t>requisiti</a:t>
            </a:r>
            <a:endParaRPr lang="it-IT" sz="2000" dirty="0"/>
          </a:p>
          <a:p>
            <a:pPr marL="1035050" lvl="1" indent="-455613"/>
            <a:r>
              <a:rPr lang="it-IT" sz="2000" b="1" dirty="0"/>
              <a:t>specifica</a:t>
            </a:r>
            <a:r>
              <a:rPr lang="it-IT" sz="2000" dirty="0"/>
              <a:t> dei </a:t>
            </a:r>
            <a:r>
              <a:rPr lang="it-IT" sz="2000" dirty="0" smtClean="0"/>
              <a:t>requisiti</a:t>
            </a:r>
            <a:endParaRPr lang="it-IT" sz="2000" dirty="0"/>
          </a:p>
          <a:p>
            <a:pPr marL="1035050" lvl="1" indent="-455613"/>
            <a:r>
              <a:rPr lang="it-IT" sz="2000" b="1" dirty="0"/>
              <a:t>validazione</a:t>
            </a:r>
            <a:r>
              <a:rPr lang="it-IT" sz="2000" dirty="0"/>
              <a:t> dei </a:t>
            </a:r>
            <a:r>
              <a:rPr lang="it-IT" sz="2000" dirty="0" smtClean="0"/>
              <a:t>requisiti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491355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Sviluppo a spirale (</a:t>
            </a:r>
            <a:r>
              <a:rPr lang="it-IT" dirty="0"/>
              <a:t>2/2)</a:t>
            </a:r>
          </a:p>
        </p:txBody>
      </p:sp>
      <p:sp>
        <p:nvSpPr>
          <p:cNvPr id="5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40</a:t>
            </a:fld>
            <a:endParaRPr lang="it-IT"/>
          </a:p>
        </p:txBody>
      </p:sp>
      <p:pic>
        <p:nvPicPr>
          <p:cNvPr id="1033219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7696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01300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Settori del modello a spirale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41</a:t>
            </a:fld>
            <a:endParaRPr lang="it-IT"/>
          </a:p>
        </p:txBody>
      </p:sp>
      <p:sp>
        <p:nvSpPr>
          <p:cNvPr id="1035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465138" indent="-465138">
              <a:lnSpc>
                <a:spcPct val="90000"/>
              </a:lnSpc>
            </a:pPr>
            <a:r>
              <a:rPr lang="it-IT" sz="2400" dirty="0"/>
              <a:t>Individuazione degli </a:t>
            </a:r>
            <a:r>
              <a:rPr lang="it-IT" sz="2400" b="1" dirty="0"/>
              <a:t>obiettivi</a:t>
            </a:r>
            <a:r>
              <a:rPr lang="it-IT" sz="2400" dirty="0"/>
              <a:t> della </a:t>
            </a:r>
            <a:r>
              <a:rPr lang="it-IT" sz="2400" dirty="0" smtClean="0"/>
              <a:t>fase</a:t>
            </a:r>
            <a:endParaRPr lang="it-IT" sz="2500" dirty="0"/>
          </a:p>
          <a:p>
            <a:pPr marL="465138" indent="-465138">
              <a:lnSpc>
                <a:spcPct val="90000"/>
              </a:lnSpc>
            </a:pPr>
            <a:r>
              <a:rPr lang="it-IT" sz="2400" dirty="0"/>
              <a:t>Analisi e riduzione dei </a:t>
            </a:r>
            <a:r>
              <a:rPr lang="it-IT" sz="2400" b="1" dirty="0"/>
              <a:t>rischi</a:t>
            </a:r>
          </a:p>
          <a:p>
            <a:pPr marL="1035050" lvl="1" indent="-455613">
              <a:lnSpc>
                <a:spcPct val="90000"/>
              </a:lnSpc>
            </a:pPr>
            <a:r>
              <a:rPr lang="it-IT" sz="2000" dirty="0"/>
              <a:t>i rischi sono analizzati e le attività organizzate in modo da ridurre i rischi specifici della </a:t>
            </a:r>
            <a:r>
              <a:rPr lang="it-IT" sz="2000" dirty="0" smtClean="0"/>
              <a:t>fase</a:t>
            </a:r>
            <a:endParaRPr lang="it-IT" sz="2000" dirty="0"/>
          </a:p>
          <a:p>
            <a:pPr marL="465138" indent="-465138">
              <a:lnSpc>
                <a:spcPct val="90000"/>
              </a:lnSpc>
            </a:pPr>
            <a:r>
              <a:rPr lang="it-IT" sz="2400" b="1" dirty="0"/>
              <a:t>Sviluppo</a:t>
            </a:r>
            <a:r>
              <a:rPr lang="it-IT" sz="2400" dirty="0"/>
              <a:t> e </a:t>
            </a:r>
            <a:r>
              <a:rPr lang="it-IT" sz="2400" b="1" dirty="0"/>
              <a:t>validazione</a:t>
            </a:r>
          </a:p>
          <a:p>
            <a:pPr marL="1035050" lvl="1" indent="-455613">
              <a:lnSpc>
                <a:spcPct val="90000"/>
              </a:lnSpc>
            </a:pPr>
            <a:r>
              <a:rPr lang="it-IT" sz="2000" dirty="0"/>
              <a:t>viene applicato un </a:t>
            </a:r>
            <a:r>
              <a:rPr lang="it-IT" sz="2000" b="1" dirty="0"/>
              <a:t>modello di processo </a:t>
            </a:r>
            <a:r>
              <a:rPr lang="it-IT" sz="2000" dirty="0"/>
              <a:t>per la specifica fase. In linea di principio, potrebbe essere un modello diverso per ogni </a:t>
            </a:r>
            <a:r>
              <a:rPr lang="it-IT" sz="2000" dirty="0" smtClean="0"/>
              <a:t>fase</a:t>
            </a:r>
            <a:endParaRPr lang="it-IT" sz="2000" dirty="0"/>
          </a:p>
          <a:p>
            <a:pPr marL="465138" indent="-465138">
              <a:lnSpc>
                <a:spcPct val="90000"/>
              </a:lnSpc>
            </a:pPr>
            <a:r>
              <a:rPr lang="it-IT" sz="2400" b="1" dirty="0"/>
              <a:t>Pianificazione</a:t>
            </a:r>
          </a:p>
          <a:p>
            <a:pPr marL="1035050" lvl="1" indent="-455613">
              <a:lnSpc>
                <a:spcPct val="90000"/>
              </a:lnSpc>
            </a:pPr>
            <a:r>
              <a:rPr lang="it-IT" sz="2000" dirty="0"/>
              <a:t>il progetto viene rivisto e la fase successiva viene </a:t>
            </a:r>
            <a:r>
              <a:rPr lang="it-IT" sz="2000" dirty="0" smtClean="0"/>
              <a:t>pianificata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473780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Rischi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42</a:t>
            </a:fld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I rischi sono circostanze particolarmente avverse, in </a:t>
            </a:r>
            <a:r>
              <a:rPr lang="it-IT" dirty="0" err="1" smtClean="0"/>
              <a:t>grdo</a:t>
            </a:r>
            <a:r>
              <a:rPr lang="it-IT" dirty="0" smtClean="0"/>
              <a:t> di pregiudicare il processo di sviluppo e la qualità dei prodotti [Ghezzi]</a:t>
            </a:r>
          </a:p>
          <a:p>
            <a:r>
              <a:rPr lang="it-IT" dirty="0" smtClean="0"/>
              <a:t>LA gestione dei rischi è “una disciplina i cui obiettivi sono identificare, affrontare ed eliminare i rischi in cui il software può incorrere prima che diventino una minaccia seria o causa di </a:t>
            </a:r>
            <a:r>
              <a:rPr lang="it-IT" dirty="0" err="1" smtClean="0"/>
              <a:t>reimplementazioni</a:t>
            </a:r>
            <a:r>
              <a:rPr lang="it-IT" dirty="0" smtClean="0"/>
              <a:t> costose” [</a:t>
            </a:r>
            <a:r>
              <a:rPr lang="it-IT" dirty="0" err="1" smtClean="0"/>
              <a:t>Boehm</a:t>
            </a:r>
            <a:r>
              <a:rPr lang="it-IT" dirty="0" smtClean="0"/>
              <a:t> 1989]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12083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Sviluppo </a:t>
            </a:r>
            <a:r>
              <a:rPr lang="it-IT" dirty="0"/>
              <a:t>trasformazionale (1/2)</a:t>
            </a: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43</a:t>
            </a:fld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È basato su </a:t>
            </a:r>
            <a:r>
              <a:rPr lang="it-IT" b="1" dirty="0" smtClean="0"/>
              <a:t>metodi formali </a:t>
            </a:r>
            <a:r>
              <a:rPr lang="it-IT" dirty="0" smtClean="0"/>
              <a:t>per la specifica delle informazioni e la loro </a:t>
            </a:r>
            <a:r>
              <a:rPr lang="it-IT" b="1" dirty="0" smtClean="0"/>
              <a:t>trasformazione</a:t>
            </a:r>
          </a:p>
          <a:p>
            <a:r>
              <a:rPr lang="it-IT" dirty="0" smtClean="0"/>
              <a:t>Dall’astratto al concreto</a:t>
            </a:r>
          </a:p>
          <a:p>
            <a:pPr lvl="1"/>
            <a:r>
              <a:rPr lang="it-IT" dirty="0" smtClean="0"/>
              <a:t>Tramite trasformazioni </a:t>
            </a:r>
            <a:r>
              <a:rPr lang="it-IT" b="1" dirty="0" smtClean="0"/>
              <a:t>formali</a:t>
            </a:r>
          </a:p>
          <a:p>
            <a:r>
              <a:rPr lang="it-IT" dirty="0" smtClean="0"/>
              <a:t>Si parte dalle specifiche per arrivare all’implementazione</a:t>
            </a:r>
          </a:p>
          <a:p>
            <a:r>
              <a:rPr lang="it-IT" dirty="0" smtClean="0"/>
              <a:t>Approccio ancora </a:t>
            </a:r>
            <a:r>
              <a:rPr lang="it-IT" b="1" dirty="0" smtClean="0"/>
              <a:t>teorico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120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Sviluppo </a:t>
            </a:r>
            <a:r>
              <a:rPr lang="it-IT" dirty="0" smtClean="0"/>
              <a:t>trasformazionale (2/2)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44</a:t>
            </a:fld>
            <a:endParaRPr lang="it-IT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13445"/>
            <a:ext cx="8001000" cy="509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653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Pro e contro del modello trasformazionale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45</a:t>
            </a:fld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Pro</a:t>
            </a:r>
          </a:p>
          <a:p>
            <a:pPr lvl="1"/>
            <a:r>
              <a:rPr lang="it-IT" dirty="0" smtClean="0"/>
              <a:t>Il processo di trasformazione è svolto in modo (quasi) </a:t>
            </a:r>
            <a:r>
              <a:rPr lang="it-IT" b="1" dirty="0" smtClean="0"/>
              <a:t>automatico</a:t>
            </a:r>
          </a:p>
          <a:p>
            <a:pPr lvl="2"/>
            <a:r>
              <a:rPr lang="it-IT" dirty="0" smtClean="0"/>
              <a:t>L’intervento </a:t>
            </a:r>
            <a:r>
              <a:rPr lang="it-IT" b="1" dirty="0" smtClean="0"/>
              <a:t>umano</a:t>
            </a:r>
            <a:r>
              <a:rPr lang="it-IT" dirty="0" smtClean="0"/>
              <a:t> è ancora necessario ma limitato</a:t>
            </a:r>
          </a:p>
          <a:p>
            <a:pPr lvl="1"/>
            <a:r>
              <a:rPr lang="it-IT" dirty="0" smtClean="0"/>
              <a:t>Qualsiasi </a:t>
            </a:r>
            <a:r>
              <a:rPr lang="it-IT" b="1" dirty="0" smtClean="0"/>
              <a:t>modifica</a:t>
            </a:r>
            <a:r>
              <a:rPr lang="it-IT" dirty="0" smtClean="0"/>
              <a:t> può essere fatta sulle </a:t>
            </a:r>
            <a:r>
              <a:rPr lang="it-IT" b="1" dirty="0" smtClean="0"/>
              <a:t>specifiche</a:t>
            </a:r>
            <a:r>
              <a:rPr lang="it-IT" dirty="0" smtClean="0"/>
              <a:t> e portata automaticamente sul </a:t>
            </a:r>
            <a:r>
              <a:rPr lang="it-IT" b="1" dirty="0" smtClean="0"/>
              <a:t>codice</a:t>
            </a:r>
          </a:p>
          <a:p>
            <a:pPr lvl="1"/>
            <a:r>
              <a:rPr lang="it-IT" dirty="0" smtClean="0"/>
              <a:t>Controlli a </a:t>
            </a:r>
            <a:r>
              <a:rPr lang="it-IT" b="1" dirty="0" smtClean="0"/>
              <a:t>priori</a:t>
            </a:r>
            <a:r>
              <a:rPr lang="it-IT" dirty="0" smtClean="0"/>
              <a:t> della </a:t>
            </a:r>
            <a:r>
              <a:rPr lang="it-IT" b="1" dirty="0" smtClean="0"/>
              <a:t>correttezza</a:t>
            </a:r>
          </a:p>
          <a:p>
            <a:pPr lvl="2"/>
            <a:r>
              <a:rPr lang="it-IT" dirty="0" smtClean="0"/>
              <a:t>A differenza delle prove di correttezza dei programmi che agiscono a </a:t>
            </a:r>
            <a:r>
              <a:rPr lang="it-IT" b="1" dirty="0" smtClean="0"/>
              <a:t>posteriori</a:t>
            </a:r>
          </a:p>
          <a:p>
            <a:r>
              <a:rPr lang="it-IT" dirty="0" smtClean="0"/>
              <a:t>Contro</a:t>
            </a:r>
          </a:p>
          <a:p>
            <a:pPr lvl="1"/>
            <a:r>
              <a:rPr lang="it-IT" dirty="0" smtClean="0"/>
              <a:t>I metodi formali sono difficili da padroneggiare</a:t>
            </a:r>
          </a:p>
          <a:p>
            <a:pPr lvl="1"/>
            <a:r>
              <a:rPr lang="it-IT" dirty="0" smtClean="0"/>
              <a:t>I metodi formali richiedono più tempo nel primo sviluppo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4767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Confronto tra i </a:t>
            </a:r>
            <a:r>
              <a:rPr lang="it-IT" dirty="0"/>
              <a:t>modelli (</a:t>
            </a:r>
            <a:r>
              <a:rPr lang="it-IT" dirty="0" smtClean="0"/>
              <a:t>1/3)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46</a:t>
            </a:fld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Cascata</a:t>
            </a:r>
          </a:p>
          <a:p>
            <a:pPr lvl="1"/>
            <a:r>
              <a:rPr lang="it-IT" dirty="0" smtClean="0"/>
              <a:t>Guidato dai </a:t>
            </a:r>
            <a:r>
              <a:rPr lang="it-IT" b="1" dirty="0" smtClean="0"/>
              <a:t>documenti</a:t>
            </a:r>
          </a:p>
          <a:p>
            <a:r>
              <a:rPr lang="it-IT" dirty="0" smtClean="0"/>
              <a:t>Evolutivo e incrementale</a:t>
            </a:r>
          </a:p>
          <a:p>
            <a:pPr lvl="1"/>
            <a:r>
              <a:rPr lang="it-IT" dirty="0" smtClean="0"/>
              <a:t>Guidati dagli </a:t>
            </a:r>
            <a:r>
              <a:rPr lang="it-IT" b="1" dirty="0" smtClean="0"/>
              <a:t>incrementi</a:t>
            </a:r>
          </a:p>
          <a:p>
            <a:r>
              <a:rPr lang="it-IT" dirty="0" smtClean="0"/>
              <a:t>Componenti</a:t>
            </a:r>
          </a:p>
          <a:p>
            <a:pPr lvl="1"/>
            <a:r>
              <a:rPr lang="it-IT" dirty="0" smtClean="0"/>
              <a:t>Guidato dai componenti</a:t>
            </a:r>
            <a:endParaRPr lang="it-IT" dirty="0" smtClean="0"/>
          </a:p>
          <a:p>
            <a:r>
              <a:rPr lang="it-IT" dirty="0" smtClean="0"/>
              <a:t>Spirale</a:t>
            </a:r>
            <a:endParaRPr lang="it-IT" dirty="0" smtClean="0"/>
          </a:p>
          <a:p>
            <a:pPr lvl="1"/>
            <a:r>
              <a:rPr lang="it-IT" dirty="0" smtClean="0"/>
              <a:t>Guidato dai </a:t>
            </a:r>
            <a:r>
              <a:rPr lang="it-IT" b="1" dirty="0" smtClean="0"/>
              <a:t>rischi</a:t>
            </a:r>
          </a:p>
          <a:p>
            <a:r>
              <a:rPr lang="it-IT" dirty="0" smtClean="0"/>
              <a:t>Trasformazionale</a:t>
            </a:r>
          </a:p>
          <a:p>
            <a:pPr lvl="1"/>
            <a:r>
              <a:rPr lang="it-IT" dirty="0" smtClean="0"/>
              <a:t>Guidato dalle </a:t>
            </a:r>
            <a:r>
              <a:rPr lang="it-IT" b="1" dirty="0" smtClean="0"/>
              <a:t>specifiche</a:t>
            </a:r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930968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Confronto tra i </a:t>
            </a:r>
            <a:r>
              <a:rPr lang="it-IT" dirty="0" smtClean="0"/>
              <a:t>modelli (2/3)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47</a:t>
            </a:fld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Un confronto specifico tra </a:t>
            </a:r>
            <a:r>
              <a:rPr lang="it-IT" b="1" dirty="0" smtClean="0"/>
              <a:t>cascata</a:t>
            </a:r>
            <a:r>
              <a:rPr lang="it-IT" dirty="0" smtClean="0"/>
              <a:t> e </a:t>
            </a:r>
            <a:r>
              <a:rPr lang="it-IT" b="1" dirty="0" smtClean="0"/>
              <a:t>evolutivo</a:t>
            </a:r>
            <a:r>
              <a:rPr lang="it-IT" dirty="0" smtClean="0"/>
              <a:t> (basato su prototipi) ha evidenziato che:</a:t>
            </a:r>
          </a:p>
          <a:p>
            <a:pPr lvl="1"/>
            <a:r>
              <a:rPr lang="it-IT" dirty="0" smtClean="0"/>
              <a:t>Cascata </a:t>
            </a:r>
          </a:p>
          <a:p>
            <a:pPr lvl="2"/>
            <a:r>
              <a:rPr lang="it-IT" dirty="0" smtClean="0"/>
              <a:t>permette una migliore </a:t>
            </a:r>
            <a:r>
              <a:rPr lang="it-IT" b="1" dirty="0" smtClean="0"/>
              <a:t>gestione del prodotto </a:t>
            </a:r>
            <a:r>
              <a:rPr lang="it-IT" dirty="0" smtClean="0"/>
              <a:t>e un miglior </a:t>
            </a:r>
            <a:r>
              <a:rPr lang="it-IT" b="1" dirty="0" smtClean="0"/>
              <a:t>controllo dei rischi</a:t>
            </a:r>
          </a:p>
          <a:p>
            <a:pPr lvl="2"/>
            <a:r>
              <a:rPr lang="it-IT" dirty="0" smtClean="0"/>
              <a:t>Pone meno problemi di </a:t>
            </a:r>
            <a:r>
              <a:rPr lang="it-IT" b="1" dirty="0" err="1" smtClean="0"/>
              <a:t>debug</a:t>
            </a:r>
            <a:r>
              <a:rPr lang="it-IT" dirty="0" smtClean="0"/>
              <a:t> e </a:t>
            </a:r>
            <a:r>
              <a:rPr lang="it-IT" b="1" dirty="0" smtClean="0"/>
              <a:t>integrazione</a:t>
            </a:r>
          </a:p>
          <a:p>
            <a:pPr lvl="1"/>
            <a:r>
              <a:rPr lang="it-IT" dirty="0" smtClean="0"/>
              <a:t>Evolutivo </a:t>
            </a:r>
          </a:p>
          <a:p>
            <a:pPr lvl="2"/>
            <a:r>
              <a:rPr lang="it-IT" dirty="0" smtClean="0"/>
              <a:t>consente una migliore gestione delle </a:t>
            </a:r>
            <a:r>
              <a:rPr lang="it-IT" b="1" dirty="0" smtClean="0"/>
              <a:t>interfacce utente</a:t>
            </a:r>
          </a:p>
          <a:p>
            <a:pPr lvl="2"/>
            <a:r>
              <a:rPr lang="it-IT" dirty="0" smtClean="0"/>
              <a:t>Permette di </a:t>
            </a:r>
            <a:r>
              <a:rPr lang="it-IT" b="1" dirty="0" smtClean="0"/>
              <a:t>concentrarsi</a:t>
            </a:r>
            <a:r>
              <a:rPr lang="it-IT" dirty="0" smtClean="0"/>
              <a:t> sugli aspetti importanti</a:t>
            </a:r>
          </a:p>
          <a:p>
            <a:pPr lvl="2"/>
            <a:r>
              <a:rPr lang="it-IT" dirty="0" smtClean="0"/>
              <a:t>Permette uno sviluppo </a:t>
            </a:r>
            <a:r>
              <a:rPr lang="it-IT" b="1" dirty="0" smtClean="0"/>
              <a:t>più veloce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404739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Confronto tra i modelli </a:t>
            </a:r>
            <a:r>
              <a:rPr lang="it-IT" dirty="0" smtClean="0"/>
              <a:t>(3/3)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48</a:t>
            </a:fld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Gli studi nel settore indicano che il modello a cascata è troppo </a:t>
            </a:r>
            <a:r>
              <a:rPr lang="it-IT" b="1" dirty="0" smtClean="0"/>
              <a:t>rigido</a:t>
            </a:r>
            <a:r>
              <a:rPr lang="it-IT" dirty="0" smtClean="0"/>
              <a:t> e </a:t>
            </a:r>
            <a:r>
              <a:rPr lang="it-IT" b="1" dirty="0" smtClean="0"/>
              <a:t>monolitico</a:t>
            </a:r>
          </a:p>
          <a:p>
            <a:r>
              <a:rPr lang="it-IT" dirty="0" smtClean="0"/>
              <a:t>Andrebbero adottati modelli più snelli per evitare i seguenti </a:t>
            </a:r>
            <a:r>
              <a:rPr lang="it-IT" b="1" dirty="0" smtClean="0"/>
              <a:t>rischi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Possibili </a:t>
            </a:r>
            <a:r>
              <a:rPr lang="it-IT" b="1" dirty="0" smtClean="0"/>
              <a:t>incomprensioni</a:t>
            </a:r>
            <a:r>
              <a:rPr lang="it-IT" dirty="0" smtClean="0"/>
              <a:t> sui requisiti</a:t>
            </a:r>
          </a:p>
          <a:p>
            <a:pPr lvl="1"/>
            <a:r>
              <a:rPr lang="it-IT" b="1" dirty="0" smtClean="0"/>
              <a:t>Durata</a:t>
            </a:r>
            <a:r>
              <a:rPr lang="it-IT" dirty="0" smtClean="0"/>
              <a:t> eccessiva dello sviluppo</a:t>
            </a:r>
          </a:p>
          <a:p>
            <a:r>
              <a:rPr lang="it-IT" dirty="0" smtClean="0"/>
              <a:t>Senza però adottare un modello </a:t>
            </a:r>
            <a:r>
              <a:rPr lang="it-IT" dirty="0" smtClean="0"/>
              <a:t>"</a:t>
            </a:r>
            <a:r>
              <a:rPr lang="it-IT" b="1" dirty="0" smtClean="0"/>
              <a:t>indisciplinato</a:t>
            </a:r>
            <a:r>
              <a:rPr lang="it-IT" dirty="0" smtClean="0"/>
              <a:t>" </a:t>
            </a:r>
            <a:r>
              <a:rPr lang="it-IT" dirty="0" smtClean="0"/>
              <a:t>come </a:t>
            </a:r>
            <a:r>
              <a:rPr lang="it-IT" dirty="0" smtClean="0"/>
              <a:t>"code </a:t>
            </a:r>
            <a:r>
              <a:rPr lang="it-IT" dirty="0" smtClean="0"/>
              <a:t>and </a:t>
            </a:r>
            <a:r>
              <a:rPr lang="it-IT" dirty="0" err="1" smtClean="0"/>
              <a:t>fix</a:t>
            </a:r>
            <a:r>
              <a:rPr lang="it-IT" dirty="0" smtClean="0"/>
              <a:t>"</a:t>
            </a:r>
            <a:endParaRPr lang="it-IT" dirty="0" smtClean="0"/>
          </a:p>
          <a:p>
            <a:r>
              <a:rPr lang="it-IT" dirty="0" smtClean="0"/>
              <a:t>Il modello a cascata rimane adatto per strutturare la </a:t>
            </a:r>
            <a:r>
              <a:rPr lang="it-IT" b="1" dirty="0" smtClean="0"/>
              <a:t>documentazione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86429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Organizzazione del processo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0085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Il processo di ingegneria dei requisiti</a:t>
            </a:r>
            <a:endParaRPr lang="it-IT" dirty="0"/>
          </a:p>
        </p:txBody>
      </p:sp>
      <p:sp>
        <p:nvSpPr>
          <p:cNvPr id="5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</a:t>
            </a:fld>
            <a:endParaRPr lang="it-IT"/>
          </a:p>
        </p:txBody>
      </p:sp>
      <p:pic>
        <p:nvPicPr>
          <p:cNvPr id="1045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769620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239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Organizzazione del processo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smtClean="0"/>
              <a:t>Riguarda diversi aspetti</a:t>
            </a:r>
          </a:p>
          <a:p>
            <a:pPr lvl="1"/>
            <a:r>
              <a:rPr lang="it-IT" dirty="0" smtClean="0"/>
              <a:t>Prodotti</a:t>
            </a:r>
          </a:p>
          <a:p>
            <a:pPr lvl="1"/>
            <a:r>
              <a:rPr lang="it-IT" dirty="0" smtClean="0"/>
              <a:t>Personale</a:t>
            </a:r>
          </a:p>
          <a:p>
            <a:pPr lvl="1"/>
            <a:r>
              <a:rPr lang="it-IT" dirty="0" smtClean="0"/>
              <a:t>…</a:t>
            </a:r>
          </a:p>
          <a:p>
            <a:r>
              <a:rPr lang="it-IT" dirty="0" smtClean="0"/>
              <a:t>Attraverso</a:t>
            </a:r>
          </a:p>
          <a:p>
            <a:pPr lvl="1"/>
            <a:r>
              <a:rPr lang="it-IT" dirty="0" smtClean="0"/>
              <a:t>Metodi</a:t>
            </a:r>
          </a:p>
          <a:p>
            <a:pPr lvl="2"/>
            <a:r>
              <a:rPr lang="it-IT" dirty="0" smtClean="0"/>
              <a:t>Modo sistematico e ordinato per fare qualcosa</a:t>
            </a:r>
          </a:p>
          <a:p>
            <a:pPr lvl="1"/>
            <a:r>
              <a:rPr lang="it-IT" dirty="0" smtClean="0"/>
              <a:t>Metodologie</a:t>
            </a:r>
          </a:p>
          <a:p>
            <a:pPr lvl="2"/>
            <a:r>
              <a:rPr lang="it-IT" dirty="0" smtClean="0"/>
              <a:t>Sistemi di metodi</a:t>
            </a:r>
          </a:p>
          <a:p>
            <a:r>
              <a:rPr lang="it-IT" dirty="0" smtClean="0"/>
              <a:t>Vediamo tre metodologie</a:t>
            </a:r>
          </a:p>
          <a:p>
            <a:pPr lvl="1"/>
            <a:r>
              <a:rPr lang="it-IT" dirty="0" err="1"/>
              <a:t>Structured</a:t>
            </a:r>
            <a:r>
              <a:rPr lang="it-IT" dirty="0"/>
              <a:t> Analysis/</a:t>
            </a:r>
            <a:r>
              <a:rPr lang="it-IT" dirty="0" err="1"/>
              <a:t>Structured</a:t>
            </a:r>
            <a:r>
              <a:rPr lang="it-IT" dirty="0"/>
              <a:t> </a:t>
            </a:r>
            <a:r>
              <a:rPr lang="it-IT" dirty="0" smtClean="0"/>
              <a:t>Design (SA/SD)</a:t>
            </a:r>
          </a:p>
          <a:p>
            <a:pPr lvl="1"/>
            <a:r>
              <a:rPr lang="it-IT" dirty="0"/>
              <a:t>Metodologia di </a:t>
            </a:r>
            <a:r>
              <a:rPr lang="it-IT" dirty="0" smtClean="0"/>
              <a:t>Jackson (JSD)</a:t>
            </a:r>
          </a:p>
          <a:p>
            <a:pPr lvl="1"/>
            <a:r>
              <a:rPr lang="it-IT" dirty="0"/>
              <a:t>Processo </a:t>
            </a:r>
            <a:r>
              <a:rPr lang="it-IT" dirty="0" smtClean="0"/>
              <a:t>Unificato (UP)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9559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Structured</a:t>
            </a:r>
            <a:r>
              <a:rPr lang="it-IT" dirty="0" smtClean="0"/>
              <a:t> Analysis/</a:t>
            </a:r>
            <a:r>
              <a:rPr lang="it-IT" dirty="0" err="1" smtClean="0"/>
              <a:t>Structured</a:t>
            </a:r>
            <a:r>
              <a:rPr lang="it-IT" dirty="0" smtClean="0"/>
              <a:t> Design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51</a:t>
            </a:fld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SA/SD</a:t>
            </a:r>
          </a:p>
          <a:p>
            <a:r>
              <a:rPr lang="it-IT" dirty="0" smtClean="0"/>
              <a:t>Tre strumenti per l’analisi</a:t>
            </a:r>
          </a:p>
          <a:p>
            <a:pPr lvl="1"/>
            <a:r>
              <a:rPr lang="en-US" dirty="0" smtClean="0"/>
              <a:t>Data Flow Diagrams (DFD)</a:t>
            </a:r>
            <a:endParaRPr lang="en-US" dirty="0"/>
          </a:p>
          <a:p>
            <a:pPr lvl="2"/>
            <a:r>
              <a:rPr lang="it-IT" dirty="0" smtClean="0"/>
              <a:t>Specifiche </a:t>
            </a:r>
            <a:r>
              <a:rPr lang="it-IT" b="1" dirty="0" smtClean="0"/>
              <a:t>funzionali</a:t>
            </a:r>
          </a:p>
          <a:p>
            <a:pPr lvl="2"/>
            <a:r>
              <a:rPr lang="it-IT" dirty="0" smtClean="0"/>
              <a:t>Li vedremo anche più avanti</a:t>
            </a:r>
          </a:p>
          <a:p>
            <a:pPr lvl="1"/>
            <a:r>
              <a:rPr lang="en-US" dirty="0" smtClean="0"/>
              <a:t>Data Dictionaries (DD)</a:t>
            </a:r>
            <a:endParaRPr lang="en-US" dirty="0"/>
          </a:p>
          <a:p>
            <a:pPr lvl="2"/>
            <a:r>
              <a:rPr lang="it-IT" dirty="0" smtClean="0"/>
              <a:t>Collezione centralizzata di </a:t>
            </a:r>
            <a:r>
              <a:rPr lang="it-IT" b="1" dirty="0" smtClean="0"/>
              <a:t>definizioni </a:t>
            </a:r>
          </a:p>
          <a:p>
            <a:pPr lvl="1"/>
            <a:r>
              <a:rPr lang="en-US" dirty="0" smtClean="0"/>
              <a:t>Structured English (SE)</a:t>
            </a:r>
            <a:endParaRPr lang="en-US" dirty="0"/>
          </a:p>
          <a:p>
            <a:pPr lvl="2"/>
            <a:r>
              <a:rPr lang="it-IT" b="1" dirty="0" smtClean="0"/>
              <a:t>Sottoinsieme dell’inglese</a:t>
            </a:r>
            <a:r>
              <a:rPr lang="it-IT" dirty="0" smtClean="0"/>
              <a:t>, usato per descrivere le trasformazioni di dati di ogni funzione elementare</a:t>
            </a:r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56240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SA/SD: i DFD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52</a:t>
            </a:fld>
            <a:endParaRPr lang="it-IT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7239000" cy="448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578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SA/SD: esempio di DFD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53</a:t>
            </a:fld>
            <a:endParaRPr lang="it-IT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333960"/>
            <a:ext cx="5021560" cy="482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016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SA/SD: da DFD a SD</a:t>
            </a: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54</a:t>
            </a:fld>
            <a:endParaRPr lang="it-IT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Un DFD viene </a:t>
            </a:r>
            <a:r>
              <a:rPr lang="it-IT" b="1" dirty="0" smtClean="0"/>
              <a:t>convertito</a:t>
            </a:r>
            <a:r>
              <a:rPr lang="it-IT" dirty="0" smtClean="0"/>
              <a:t> in una gerarchia di moduli</a:t>
            </a:r>
          </a:p>
          <a:p>
            <a:r>
              <a:rPr lang="it-IT" dirty="0" smtClean="0"/>
              <a:t>La gerarchia è rappresentata tramite uno </a:t>
            </a:r>
            <a:r>
              <a:rPr lang="it-IT" b="1" dirty="0" err="1" smtClean="0"/>
              <a:t>structured</a:t>
            </a:r>
            <a:r>
              <a:rPr lang="it-IT" b="1" dirty="0" smtClean="0"/>
              <a:t> </a:t>
            </a:r>
            <a:r>
              <a:rPr lang="it-IT" b="1" dirty="0" err="1" smtClean="0"/>
              <a:t>diagram</a:t>
            </a:r>
            <a:r>
              <a:rPr lang="it-IT" dirty="0" smtClean="0"/>
              <a:t> (SD)</a:t>
            </a:r>
          </a:p>
          <a:p>
            <a:r>
              <a:rPr lang="it-IT" dirty="0" smtClean="0"/>
              <a:t>Ogni modulo dell’SD rappresenta una astrazione funzionale</a:t>
            </a:r>
          </a:p>
          <a:p>
            <a:r>
              <a:rPr lang="it-IT" dirty="0" smtClean="0"/>
              <a:t>Un modulo </a:t>
            </a:r>
            <a:r>
              <a:rPr lang="it-IT" dirty="0" smtClean="0"/>
              <a:t>"chiama" </a:t>
            </a:r>
            <a:r>
              <a:rPr lang="it-IT" dirty="0" smtClean="0"/>
              <a:t>i </a:t>
            </a:r>
            <a:r>
              <a:rPr lang="it-IT" dirty="0" err="1" smtClean="0"/>
              <a:t>sottomoduli</a:t>
            </a:r>
            <a:endParaRPr lang="it-IT" dirty="0" smtClean="0"/>
          </a:p>
          <a:p>
            <a:r>
              <a:rPr lang="it-IT" dirty="0" smtClean="0"/>
              <a:t>Si cerca di</a:t>
            </a:r>
          </a:p>
          <a:p>
            <a:pPr lvl="1"/>
            <a:r>
              <a:rPr lang="it-IT" dirty="0" smtClean="0"/>
              <a:t>Minimizzare l’accoppiamento</a:t>
            </a:r>
          </a:p>
          <a:p>
            <a:pPr lvl="1"/>
            <a:r>
              <a:rPr lang="it-IT" dirty="0" smtClean="0"/>
              <a:t>Massimizzare la coesione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80605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SA/SD: esempio di SD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55</a:t>
            </a:fld>
            <a:endParaRPr lang="it-IT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556792"/>
            <a:ext cx="6553200" cy="367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333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SA/SD: esempio di </a:t>
            </a:r>
            <a:r>
              <a:rPr lang="it-IT" dirty="0" smtClean="0"/>
              <a:t>SD decorato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56</a:t>
            </a:fld>
            <a:endParaRPr lang="it-IT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928938" y="2422525"/>
            <a:ext cx="1598612" cy="1066800"/>
          </a:xfrm>
          <a:prstGeom prst="rect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4525963" y="4551363"/>
            <a:ext cx="1598612" cy="1066800"/>
          </a:xfrm>
          <a:prstGeom prst="rect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1331913" y="4551363"/>
            <a:ext cx="1598612" cy="1066800"/>
          </a:xfrm>
          <a:prstGeom prst="rect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3468688" y="2800350"/>
            <a:ext cx="3397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it-IT" sz="2100" b="0">
                <a:solidFill>
                  <a:srgbClr val="000000"/>
                </a:solidFill>
                <a:latin typeface="NewCenturySchlbk" charset="0"/>
              </a:rPr>
              <a:t>M</a:t>
            </a:r>
            <a:endParaRPr lang="it-IT"/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5332413" y="4929188"/>
            <a:ext cx="3397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it-IT" sz="2100" b="0">
                <a:solidFill>
                  <a:srgbClr val="000000"/>
                </a:solidFill>
                <a:latin typeface="NewCenturySchlbk" charset="0"/>
              </a:rPr>
              <a:t>M</a:t>
            </a:r>
            <a:endParaRPr lang="it-IT"/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2005013" y="4929188"/>
            <a:ext cx="3397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it-IT" sz="2100" b="0">
                <a:solidFill>
                  <a:srgbClr val="000000"/>
                </a:solidFill>
                <a:latin typeface="NewCenturySchlbk" charset="0"/>
              </a:rPr>
              <a:t>M</a:t>
            </a:r>
            <a:endParaRPr lang="it-IT"/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2271713" y="5032375"/>
            <a:ext cx="1619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it-IT" sz="1400" b="0">
                <a:solidFill>
                  <a:srgbClr val="000000"/>
                </a:solidFill>
                <a:latin typeface="NewCenturySchlbk" charset="0"/>
              </a:rPr>
              <a:t>1</a:t>
            </a:r>
            <a:endParaRPr lang="it-IT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5599113" y="5032375"/>
            <a:ext cx="1619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it-IT" sz="1400" b="0">
                <a:solidFill>
                  <a:srgbClr val="000000"/>
                </a:solidFill>
                <a:latin typeface="NewCenturySchlbk" charset="0"/>
              </a:rPr>
              <a:t>2</a:t>
            </a:r>
            <a:endParaRPr lang="it-IT"/>
          </a:p>
        </p:txBody>
      </p:sp>
      <p:sp>
        <p:nvSpPr>
          <p:cNvPr id="13" name="Freeform 15"/>
          <p:cNvSpPr>
            <a:spLocks/>
          </p:cNvSpPr>
          <p:nvPr/>
        </p:nvSpPr>
        <p:spPr bwMode="auto">
          <a:xfrm>
            <a:off x="3321050" y="3479800"/>
            <a:ext cx="531813" cy="266700"/>
          </a:xfrm>
          <a:custGeom>
            <a:avLst/>
            <a:gdLst>
              <a:gd name="T0" fmla="*/ 168 w 335"/>
              <a:gd name="T1" fmla="*/ 0 h 168"/>
              <a:gd name="T2" fmla="*/ 0 w 335"/>
              <a:gd name="T3" fmla="*/ 84 h 168"/>
              <a:gd name="T4" fmla="*/ 168 w 335"/>
              <a:gd name="T5" fmla="*/ 168 h 168"/>
              <a:gd name="T6" fmla="*/ 335 w 335"/>
              <a:gd name="T7" fmla="*/ 84 h 168"/>
              <a:gd name="T8" fmla="*/ 168 w 335"/>
              <a:gd name="T9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5" h="168">
                <a:moveTo>
                  <a:pt x="168" y="0"/>
                </a:moveTo>
                <a:lnTo>
                  <a:pt x="0" y="84"/>
                </a:lnTo>
                <a:lnTo>
                  <a:pt x="168" y="168"/>
                </a:lnTo>
                <a:lnTo>
                  <a:pt x="335" y="84"/>
                </a:lnTo>
                <a:lnTo>
                  <a:pt x="168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 flipH="1">
            <a:off x="2212975" y="3671888"/>
            <a:ext cx="1241425" cy="85883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>
            <a:off x="3735388" y="3671888"/>
            <a:ext cx="1508125" cy="87312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6" name="Arc 18"/>
          <p:cNvSpPr>
            <a:spLocks/>
          </p:cNvSpPr>
          <p:nvPr/>
        </p:nvSpPr>
        <p:spPr bwMode="auto">
          <a:xfrm>
            <a:off x="3875088" y="3856038"/>
            <a:ext cx="387350" cy="225425"/>
          </a:xfrm>
          <a:custGeom>
            <a:avLst/>
            <a:gdLst>
              <a:gd name="G0" fmla="+- 119 0 0"/>
              <a:gd name="G1" fmla="+- 203 0 0"/>
              <a:gd name="G2" fmla="+- 21600 0 0"/>
              <a:gd name="T0" fmla="*/ 21718 w 21719"/>
              <a:gd name="T1" fmla="*/ 0 h 21803"/>
              <a:gd name="T2" fmla="*/ 0 w 21719"/>
              <a:gd name="T3" fmla="*/ 21803 h 21803"/>
              <a:gd name="T4" fmla="*/ 119 w 21719"/>
              <a:gd name="T5" fmla="*/ 203 h 21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719" h="21803" fill="none" extrusionOk="0">
                <a:moveTo>
                  <a:pt x="21718" y="-1"/>
                </a:moveTo>
                <a:cubicBezTo>
                  <a:pt x="21718" y="67"/>
                  <a:pt x="21719" y="135"/>
                  <a:pt x="21719" y="203"/>
                </a:cubicBezTo>
                <a:cubicBezTo>
                  <a:pt x="21719" y="12132"/>
                  <a:pt x="12048" y="21803"/>
                  <a:pt x="119" y="21803"/>
                </a:cubicBezTo>
                <a:cubicBezTo>
                  <a:pt x="79" y="21803"/>
                  <a:pt x="39" y="21802"/>
                  <a:pt x="0" y="21802"/>
                </a:cubicBezTo>
              </a:path>
              <a:path w="21719" h="21803" stroke="0" extrusionOk="0">
                <a:moveTo>
                  <a:pt x="21718" y="-1"/>
                </a:moveTo>
                <a:cubicBezTo>
                  <a:pt x="21718" y="67"/>
                  <a:pt x="21719" y="135"/>
                  <a:pt x="21719" y="203"/>
                </a:cubicBezTo>
                <a:cubicBezTo>
                  <a:pt x="21719" y="12132"/>
                  <a:pt x="12048" y="21803"/>
                  <a:pt x="119" y="21803"/>
                </a:cubicBezTo>
                <a:cubicBezTo>
                  <a:pt x="79" y="21803"/>
                  <a:pt x="39" y="21802"/>
                  <a:pt x="0" y="21802"/>
                </a:cubicBezTo>
                <a:lnTo>
                  <a:pt x="119" y="20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grpSp>
        <p:nvGrpSpPr>
          <p:cNvPr id="17" name="Group 21"/>
          <p:cNvGrpSpPr>
            <a:grpSpLocks/>
          </p:cNvGrpSpPr>
          <p:nvPr/>
        </p:nvGrpSpPr>
        <p:grpSpPr bwMode="auto">
          <a:xfrm>
            <a:off x="4194175" y="3716338"/>
            <a:ext cx="103188" cy="207962"/>
            <a:chOff x="2642" y="2341"/>
            <a:chExt cx="65" cy="131"/>
          </a:xfrm>
        </p:grpSpPr>
        <p:sp>
          <p:nvSpPr>
            <p:cNvPr id="18" name="Freeform 19"/>
            <p:cNvSpPr>
              <a:spLocks/>
            </p:cNvSpPr>
            <p:nvPr/>
          </p:nvSpPr>
          <p:spPr bwMode="auto">
            <a:xfrm>
              <a:off x="2642" y="2341"/>
              <a:ext cx="65" cy="131"/>
            </a:xfrm>
            <a:custGeom>
              <a:avLst/>
              <a:gdLst>
                <a:gd name="T0" fmla="*/ 37 w 65"/>
                <a:gd name="T1" fmla="*/ 0 h 131"/>
                <a:gd name="T2" fmla="*/ 65 w 65"/>
                <a:gd name="T3" fmla="*/ 131 h 131"/>
                <a:gd name="T4" fmla="*/ 37 w 65"/>
                <a:gd name="T5" fmla="*/ 131 h 131"/>
                <a:gd name="T6" fmla="*/ 0 w 65"/>
                <a:gd name="T7" fmla="*/ 131 h 131"/>
                <a:gd name="T8" fmla="*/ 37 w 65"/>
                <a:gd name="T9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31">
                  <a:moveTo>
                    <a:pt x="37" y="0"/>
                  </a:moveTo>
                  <a:lnTo>
                    <a:pt x="65" y="131"/>
                  </a:lnTo>
                  <a:lnTo>
                    <a:pt x="37" y="131"/>
                  </a:lnTo>
                  <a:lnTo>
                    <a:pt x="0" y="13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2679" y="2425"/>
              <a:ext cx="1" cy="4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20" name="Group 24"/>
          <p:cNvGrpSpPr>
            <a:grpSpLocks/>
          </p:cNvGrpSpPr>
          <p:nvPr/>
        </p:nvGrpSpPr>
        <p:grpSpPr bwMode="auto">
          <a:xfrm>
            <a:off x="2922588" y="3671888"/>
            <a:ext cx="309562" cy="222250"/>
            <a:chOff x="1841" y="2313"/>
            <a:chExt cx="195" cy="140"/>
          </a:xfrm>
        </p:grpSpPr>
        <p:sp>
          <p:nvSpPr>
            <p:cNvPr id="21" name="Freeform 22"/>
            <p:cNvSpPr>
              <a:spLocks/>
            </p:cNvSpPr>
            <p:nvPr/>
          </p:nvSpPr>
          <p:spPr bwMode="auto">
            <a:xfrm>
              <a:off x="1841" y="2341"/>
              <a:ext cx="121" cy="112"/>
            </a:xfrm>
            <a:custGeom>
              <a:avLst/>
              <a:gdLst>
                <a:gd name="T0" fmla="*/ 0 w 121"/>
                <a:gd name="T1" fmla="*/ 112 h 112"/>
                <a:gd name="T2" fmla="*/ 83 w 121"/>
                <a:gd name="T3" fmla="*/ 0 h 112"/>
                <a:gd name="T4" fmla="*/ 102 w 121"/>
                <a:gd name="T5" fmla="*/ 28 h 112"/>
                <a:gd name="T6" fmla="*/ 121 w 121"/>
                <a:gd name="T7" fmla="*/ 56 h 112"/>
                <a:gd name="T8" fmla="*/ 0 w 121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12">
                  <a:moveTo>
                    <a:pt x="0" y="112"/>
                  </a:moveTo>
                  <a:lnTo>
                    <a:pt x="83" y="0"/>
                  </a:lnTo>
                  <a:lnTo>
                    <a:pt x="102" y="28"/>
                  </a:lnTo>
                  <a:lnTo>
                    <a:pt x="121" y="56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 flipV="1">
              <a:off x="1943" y="2313"/>
              <a:ext cx="93" cy="5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23" name="Group 27"/>
          <p:cNvGrpSpPr>
            <a:grpSpLocks/>
          </p:cNvGrpSpPr>
          <p:nvPr/>
        </p:nvGrpSpPr>
        <p:grpSpPr bwMode="auto">
          <a:xfrm>
            <a:off x="2152650" y="4205288"/>
            <a:ext cx="311150" cy="220662"/>
            <a:chOff x="1356" y="2649"/>
            <a:chExt cx="196" cy="139"/>
          </a:xfrm>
        </p:grpSpPr>
        <p:sp>
          <p:nvSpPr>
            <p:cNvPr id="24" name="Freeform 25"/>
            <p:cNvSpPr>
              <a:spLocks/>
            </p:cNvSpPr>
            <p:nvPr/>
          </p:nvSpPr>
          <p:spPr bwMode="auto">
            <a:xfrm>
              <a:off x="1421" y="2649"/>
              <a:ext cx="131" cy="102"/>
            </a:xfrm>
            <a:custGeom>
              <a:avLst/>
              <a:gdLst>
                <a:gd name="T0" fmla="*/ 131 w 131"/>
                <a:gd name="T1" fmla="*/ 0 h 102"/>
                <a:gd name="T2" fmla="*/ 38 w 131"/>
                <a:gd name="T3" fmla="*/ 102 h 102"/>
                <a:gd name="T4" fmla="*/ 19 w 131"/>
                <a:gd name="T5" fmla="*/ 74 h 102"/>
                <a:gd name="T6" fmla="*/ 0 w 131"/>
                <a:gd name="T7" fmla="*/ 46 h 102"/>
                <a:gd name="T8" fmla="*/ 131 w 131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102">
                  <a:moveTo>
                    <a:pt x="131" y="0"/>
                  </a:moveTo>
                  <a:lnTo>
                    <a:pt x="38" y="102"/>
                  </a:lnTo>
                  <a:lnTo>
                    <a:pt x="19" y="74"/>
                  </a:lnTo>
                  <a:lnTo>
                    <a:pt x="0" y="46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 flipV="1">
              <a:off x="1356" y="2723"/>
              <a:ext cx="84" cy="6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26" name="Group 30"/>
          <p:cNvGrpSpPr>
            <a:grpSpLocks/>
          </p:cNvGrpSpPr>
          <p:nvPr/>
        </p:nvGrpSpPr>
        <p:grpSpPr bwMode="auto">
          <a:xfrm>
            <a:off x="4976813" y="4205288"/>
            <a:ext cx="369887" cy="250825"/>
            <a:chOff x="3135" y="2649"/>
            <a:chExt cx="233" cy="158"/>
          </a:xfrm>
        </p:grpSpPr>
        <p:sp>
          <p:nvSpPr>
            <p:cNvPr id="27" name="Freeform 28"/>
            <p:cNvSpPr>
              <a:spLocks/>
            </p:cNvSpPr>
            <p:nvPr/>
          </p:nvSpPr>
          <p:spPr bwMode="auto">
            <a:xfrm>
              <a:off x="3135" y="2649"/>
              <a:ext cx="122" cy="93"/>
            </a:xfrm>
            <a:custGeom>
              <a:avLst/>
              <a:gdLst>
                <a:gd name="T0" fmla="*/ 0 w 122"/>
                <a:gd name="T1" fmla="*/ 0 h 93"/>
                <a:gd name="T2" fmla="*/ 122 w 122"/>
                <a:gd name="T3" fmla="*/ 46 h 93"/>
                <a:gd name="T4" fmla="*/ 103 w 122"/>
                <a:gd name="T5" fmla="*/ 65 h 93"/>
                <a:gd name="T6" fmla="*/ 84 w 122"/>
                <a:gd name="T7" fmla="*/ 93 h 93"/>
                <a:gd name="T8" fmla="*/ 0 w 122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93">
                  <a:moveTo>
                    <a:pt x="0" y="0"/>
                  </a:moveTo>
                  <a:lnTo>
                    <a:pt x="122" y="46"/>
                  </a:lnTo>
                  <a:lnTo>
                    <a:pt x="103" y="65"/>
                  </a:lnTo>
                  <a:lnTo>
                    <a:pt x="84" y="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3238" y="2714"/>
              <a:ext cx="130" cy="9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29" name="Rectangle 31"/>
          <p:cNvSpPr>
            <a:spLocks noChangeArrowheads="1"/>
          </p:cNvSpPr>
          <p:nvPr/>
        </p:nvSpPr>
        <p:spPr bwMode="auto">
          <a:xfrm>
            <a:off x="1901825" y="4189413"/>
            <a:ext cx="2063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it-IT" sz="1400" b="0">
                <a:solidFill>
                  <a:srgbClr val="000000"/>
                </a:solidFill>
                <a:latin typeface="NewCenturySchlbk" charset="0"/>
              </a:rPr>
              <a:t>A</a:t>
            </a:r>
            <a:endParaRPr lang="it-IT"/>
          </a:p>
        </p:txBody>
      </p:sp>
      <p:sp>
        <p:nvSpPr>
          <p:cNvPr id="30" name="Rectangle 32"/>
          <p:cNvSpPr>
            <a:spLocks noChangeArrowheads="1"/>
          </p:cNvSpPr>
          <p:nvPr/>
        </p:nvSpPr>
        <p:spPr bwMode="auto">
          <a:xfrm>
            <a:off x="2789238" y="3687763"/>
            <a:ext cx="192087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it-IT" sz="1400" b="0">
                <a:solidFill>
                  <a:srgbClr val="000000"/>
                </a:solidFill>
                <a:latin typeface="NewCenturySchlbk" charset="0"/>
              </a:rPr>
              <a:t>B</a:t>
            </a:r>
            <a:endParaRPr lang="it-IT"/>
          </a:p>
        </p:txBody>
      </p:sp>
      <p:sp>
        <p:nvSpPr>
          <p:cNvPr id="31" name="Rectangle 33"/>
          <p:cNvSpPr>
            <a:spLocks noChangeArrowheads="1"/>
          </p:cNvSpPr>
          <p:nvPr/>
        </p:nvSpPr>
        <p:spPr bwMode="auto">
          <a:xfrm>
            <a:off x="5318125" y="4160838"/>
            <a:ext cx="192088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it-IT" sz="1400" b="0">
                <a:solidFill>
                  <a:srgbClr val="000000"/>
                </a:solidFill>
                <a:latin typeface="NewCenturySchlbk" charset="0"/>
              </a:rPr>
              <a:t>C</a:t>
            </a:r>
            <a:endParaRPr lang="it-IT"/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6537325" y="2243138"/>
            <a:ext cx="157767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0" dirty="0"/>
              <a:t>selection </a:t>
            </a:r>
          </a:p>
          <a:p>
            <a:r>
              <a:rPr lang="en-US" sz="2800" b="0" dirty="0"/>
              <a:t>loop</a:t>
            </a:r>
          </a:p>
          <a:p>
            <a:r>
              <a:rPr lang="en-US" sz="2800" b="0" dirty="0"/>
              <a:t>data flow</a:t>
            </a:r>
            <a:endParaRPr lang="it-IT" sz="2800" b="0" dirty="0"/>
          </a:p>
        </p:txBody>
      </p:sp>
      <p:sp>
        <p:nvSpPr>
          <p:cNvPr id="33" name="Freeform 34"/>
          <p:cNvSpPr>
            <a:spLocks/>
          </p:cNvSpPr>
          <p:nvPr/>
        </p:nvSpPr>
        <p:spPr bwMode="auto">
          <a:xfrm>
            <a:off x="7924800" y="2362200"/>
            <a:ext cx="531813" cy="266700"/>
          </a:xfrm>
          <a:custGeom>
            <a:avLst/>
            <a:gdLst>
              <a:gd name="T0" fmla="*/ 168 w 335"/>
              <a:gd name="T1" fmla="*/ 0 h 168"/>
              <a:gd name="T2" fmla="*/ 0 w 335"/>
              <a:gd name="T3" fmla="*/ 84 h 168"/>
              <a:gd name="T4" fmla="*/ 168 w 335"/>
              <a:gd name="T5" fmla="*/ 168 h 168"/>
              <a:gd name="T6" fmla="*/ 335 w 335"/>
              <a:gd name="T7" fmla="*/ 84 h 168"/>
              <a:gd name="T8" fmla="*/ 168 w 335"/>
              <a:gd name="T9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5" h="168">
                <a:moveTo>
                  <a:pt x="168" y="0"/>
                </a:moveTo>
                <a:lnTo>
                  <a:pt x="0" y="84"/>
                </a:lnTo>
                <a:lnTo>
                  <a:pt x="168" y="168"/>
                </a:lnTo>
                <a:lnTo>
                  <a:pt x="335" y="84"/>
                </a:lnTo>
                <a:lnTo>
                  <a:pt x="168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4" name="Arc 35"/>
          <p:cNvSpPr>
            <a:spLocks/>
          </p:cNvSpPr>
          <p:nvPr/>
        </p:nvSpPr>
        <p:spPr bwMode="auto">
          <a:xfrm>
            <a:off x="8047038" y="2791924"/>
            <a:ext cx="387350" cy="225425"/>
          </a:xfrm>
          <a:custGeom>
            <a:avLst/>
            <a:gdLst>
              <a:gd name="G0" fmla="+- 119 0 0"/>
              <a:gd name="G1" fmla="+- 203 0 0"/>
              <a:gd name="G2" fmla="+- 21600 0 0"/>
              <a:gd name="T0" fmla="*/ 21718 w 21719"/>
              <a:gd name="T1" fmla="*/ 0 h 21803"/>
              <a:gd name="T2" fmla="*/ 0 w 21719"/>
              <a:gd name="T3" fmla="*/ 21803 h 21803"/>
              <a:gd name="T4" fmla="*/ 119 w 21719"/>
              <a:gd name="T5" fmla="*/ 203 h 21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719" h="21803" fill="none" extrusionOk="0">
                <a:moveTo>
                  <a:pt x="21718" y="-1"/>
                </a:moveTo>
                <a:cubicBezTo>
                  <a:pt x="21718" y="67"/>
                  <a:pt x="21719" y="135"/>
                  <a:pt x="21719" y="203"/>
                </a:cubicBezTo>
                <a:cubicBezTo>
                  <a:pt x="21719" y="12132"/>
                  <a:pt x="12048" y="21803"/>
                  <a:pt x="119" y="21803"/>
                </a:cubicBezTo>
                <a:cubicBezTo>
                  <a:pt x="79" y="21803"/>
                  <a:pt x="39" y="21802"/>
                  <a:pt x="0" y="21802"/>
                </a:cubicBezTo>
              </a:path>
              <a:path w="21719" h="21803" stroke="0" extrusionOk="0">
                <a:moveTo>
                  <a:pt x="21718" y="-1"/>
                </a:moveTo>
                <a:cubicBezTo>
                  <a:pt x="21718" y="67"/>
                  <a:pt x="21719" y="135"/>
                  <a:pt x="21719" y="203"/>
                </a:cubicBezTo>
                <a:cubicBezTo>
                  <a:pt x="21719" y="12132"/>
                  <a:pt x="12048" y="21803"/>
                  <a:pt x="119" y="21803"/>
                </a:cubicBezTo>
                <a:cubicBezTo>
                  <a:pt x="79" y="21803"/>
                  <a:pt x="39" y="21802"/>
                  <a:pt x="0" y="21802"/>
                </a:cubicBezTo>
                <a:lnTo>
                  <a:pt x="119" y="20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grpSp>
        <p:nvGrpSpPr>
          <p:cNvPr id="35" name="Group 36"/>
          <p:cNvGrpSpPr>
            <a:grpSpLocks/>
          </p:cNvGrpSpPr>
          <p:nvPr/>
        </p:nvGrpSpPr>
        <p:grpSpPr bwMode="auto">
          <a:xfrm>
            <a:off x="8382794" y="2621083"/>
            <a:ext cx="103188" cy="207963"/>
            <a:chOff x="2642" y="2341"/>
            <a:chExt cx="65" cy="131"/>
          </a:xfrm>
        </p:grpSpPr>
        <p:sp>
          <p:nvSpPr>
            <p:cNvPr id="36" name="Freeform 37"/>
            <p:cNvSpPr>
              <a:spLocks/>
            </p:cNvSpPr>
            <p:nvPr/>
          </p:nvSpPr>
          <p:spPr bwMode="auto">
            <a:xfrm>
              <a:off x="2642" y="2341"/>
              <a:ext cx="65" cy="131"/>
            </a:xfrm>
            <a:custGeom>
              <a:avLst/>
              <a:gdLst>
                <a:gd name="T0" fmla="*/ 37 w 65"/>
                <a:gd name="T1" fmla="*/ 0 h 131"/>
                <a:gd name="T2" fmla="*/ 65 w 65"/>
                <a:gd name="T3" fmla="*/ 131 h 131"/>
                <a:gd name="T4" fmla="*/ 37 w 65"/>
                <a:gd name="T5" fmla="*/ 131 h 131"/>
                <a:gd name="T6" fmla="*/ 0 w 65"/>
                <a:gd name="T7" fmla="*/ 131 h 131"/>
                <a:gd name="T8" fmla="*/ 37 w 65"/>
                <a:gd name="T9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31">
                  <a:moveTo>
                    <a:pt x="37" y="0"/>
                  </a:moveTo>
                  <a:lnTo>
                    <a:pt x="65" y="131"/>
                  </a:lnTo>
                  <a:lnTo>
                    <a:pt x="37" y="131"/>
                  </a:lnTo>
                  <a:lnTo>
                    <a:pt x="0" y="13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7" name="Line 38"/>
            <p:cNvSpPr>
              <a:spLocks noChangeShapeType="1"/>
            </p:cNvSpPr>
            <p:nvPr/>
          </p:nvSpPr>
          <p:spPr bwMode="auto">
            <a:xfrm>
              <a:off x="2679" y="2425"/>
              <a:ext cx="1" cy="4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38" name="Group 39"/>
          <p:cNvGrpSpPr>
            <a:grpSpLocks/>
          </p:cNvGrpSpPr>
          <p:nvPr/>
        </p:nvGrpSpPr>
        <p:grpSpPr bwMode="auto">
          <a:xfrm>
            <a:off x="8301038" y="3215542"/>
            <a:ext cx="311150" cy="220663"/>
            <a:chOff x="1356" y="2649"/>
            <a:chExt cx="196" cy="139"/>
          </a:xfrm>
        </p:grpSpPr>
        <p:sp>
          <p:nvSpPr>
            <p:cNvPr id="39" name="Freeform 40"/>
            <p:cNvSpPr>
              <a:spLocks/>
            </p:cNvSpPr>
            <p:nvPr/>
          </p:nvSpPr>
          <p:spPr bwMode="auto">
            <a:xfrm>
              <a:off x="1421" y="2649"/>
              <a:ext cx="131" cy="102"/>
            </a:xfrm>
            <a:custGeom>
              <a:avLst/>
              <a:gdLst>
                <a:gd name="T0" fmla="*/ 131 w 131"/>
                <a:gd name="T1" fmla="*/ 0 h 102"/>
                <a:gd name="T2" fmla="*/ 38 w 131"/>
                <a:gd name="T3" fmla="*/ 102 h 102"/>
                <a:gd name="T4" fmla="*/ 19 w 131"/>
                <a:gd name="T5" fmla="*/ 74 h 102"/>
                <a:gd name="T6" fmla="*/ 0 w 131"/>
                <a:gd name="T7" fmla="*/ 46 h 102"/>
                <a:gd name="T8" fmla="*/ 131 w 131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102">
                  <a:moveTo>
                    <a:pt x="131" y="0"/>
                  </a:moveTo>
                  <a:lnTo>
                    <a:pt x="38" y="102"/>
                  </a:lnTo>
                  <a:lnTo>
                    <a:pt x="19" y="74"/>
                  </a:lnTo>
                  <a:lnTo>
                    <a:pt x="0" y="46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0" name="Line 41"/>
            <p:cNvSpPr>
              <a:spLocks noChangeShapeType="1"/>
            </p:cNvSpPr>
            <p:nvPr/>
          </p:nvSpPr>
          <p:spPr bwMode="auto">
            <a:xfrm flipV="1">
              <a:off x="1356" y="2723"/>
              <a:ext cx="84" cy="6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41" name="Rectangle 42"/>
          <p:cNvSpPr>
            <a:spLocks noChangeArrowheads="1"/>
          </p:cNvSpPr>
          <p:nvPr/>
        </p:nvSpPr>
        <p:spPr bwMode="auto">
          <a:xfrm>
            <a:off x="8111276" y="3257550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  <a:latin typeface="NewCenturySchlbk" charset="0"/>
              </a:rPr>
              <a:t>X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813589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SA/SD: esempio da DFD…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57</a:t>
            </a:fld>
            <a:endParaRPr lang="it-IT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412776"/>
            <a:ext cx="5487324" cy="484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428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SA/SD: </a:t>
            </a:r>
            <a:r>
              <a:rPr lang="it-IT" dirty="0" smtClean="0"/>
              <a:t>… a SD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58</a:t>
            </a:fld>
            <a:endParaRPr lang="it-IT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79124"/>
            <a:ext cx="6516687" cy="365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/>
          <p:cNvSpPr txBox="1"/>
          <p:nvPr/>
        </p:nvSpPr>
        <p:spPr>
          <a:xfrm>
            <a:off x="467544" y="1628800"/>
            <a:ext cx="20361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 tipo di lettera</a:t>
            </a:r>
          </a:p>
          <a:p>
            <a:r>
              <a:rPr lang="it-IT" dirty="0" smtClean="0"/>
              <a:t>Q quantità</a:t>
            </a:r>
          </a:p>
          <a:p>
            <a:r>
              <a:rPr lang="it-IT" dirty="0" smtClean="0"/>
              <a:t>AE indirizzi</a:t>
            </a:r>
          </a:p>
          <a:p>
            <a:r>
              <a:rPr lang="it-IT" dirty="0" smtClean="0"/>
              <a:t>L modello di lettera</a:t>
            </a:r>
          </a:p>
          <a:p>
            <a:r>
              <a:rPr lang="it-IT" dirty="0" smtClean="0"/>
              <a:t>A indirizzo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4554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Metodologia di Jackson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59</a:t>
            </a:fld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smtClean="0"/>
              <a:t>Jackson </a:t>
            </a:r>
            <a:r>
              <a:rPr lang="it-IT" dirty="0"/>
              <a:t>System </a:t>
            </a:r>
            <a:r>
              <a:rPr lang="it-IT" dirty="0" smtClean="0"/>
              <a:t>Development (JSD)</a:t>
            </a:r>
          </a:p>
          <a:p>
            <a:r>
              <a:rPr lang="it-IT" dirty="0" smtClean="0"/>
              <a:t>Basata sulla Jackson </a:t>
            </a:r>
            <a:r>
              <a:rPr lang="it-IT" dirty="0" err="1" smtClean="0"/>
              <a:t>Structured</a:t>
            </a:r>
            <a:r>
              <a:rPr lang="it-IT" dirty="0" smtClean="0"/>
              <a:t> Programming (JSP)</a:t>
            </a:r>
          </a:p>
          <a:p>
            <a:pPr lvl="1"/>
            <a:r>
              <a:rPr lang="it-IT" dirty="0" smtClean="0"/>
              <a:t>JSP solo </a:t>
            </a:r>
            <a:r>
              <a:rPr lang="it-IT" b="1" dirty="0" smtClean="0"/>
              <a:t>programmazione</a:t>
            </a:r>
          </a:p>
          <a:p>
            <a:pPr lvl="1"/>
            <a:r>
              <a:rPr lang="it-IT" dirty="0" smtClean="0"/>
              <a:t>JSP basata su </a:t>
            </a:r>
            <a:r>
              <a:rPr lang="it-IT" b="1" dirty="0" smtClean="0"/>
              <a:t>input</a:t>
            </a:r>
            <a:r>
              <a:rPr lang="it-IT" dirty="0" smtClean="0"/>
              <a:t> e </a:t>
            </a:r>
            <a:r>
              <a:rPr lang="it-IT" b="1" dirty="0" smtClean="0"/>
              <a:t>output</a:t>
            </a:r>
          </a:p>
          <a:p>
            <a:r>
              <a:rPr lang="it-IT" dirty="0" smtClean="0"/>
              <a:t>Misto di:</a:t>
            </a:r>
          </a:p>
          <a:p>
            <a:pPr lvl="1"/>
            <a:r>
              <a:rPr lang="it-IT" dirty="0" smtClean="0"/>
              <a:t>Programmazione ad </a:t>
            </a:r>
            <a:r>
              <a:rPr lang="it-IT" b="1" dirty="0" smtClean="0"/>
              <a:t>oggetti</a:t>
            </a:r>
          </a:p>
          <a:p>
            <a:pPr lvl="1"/>
            <a:r>
              <a:rPr lang="it-IT" dirty="0" smtClean="0"/>
              <a:t>Scomposizione </a:t>
            </a:r>
            <a:r>
              <a:rPr lang="it-IT" b="1" dirty="0" smtClean="0"/>
              <a:t>funzionale</a:t>
            </a:r>
          </a:p>
          <a:p>
            <a:r>
              <a:rPr lang="it-IT" dirty="0" smtClean="0"/>
              <a:t>Ma più adatta a programmi </a:t>
            </a:r>
            <a:r>
              <a:rPr lang="it-IT" dirty="0" smtClean="0"/>
              <a:t>"tradizionali" </a:t>
            </a:r>
            <a:endParaRPr lang="it-IT" dirty="0" smtClean="0"/>
          </a:p>
          <a:p>
            <a:pPr lvl="1"/>
            <a:r>
              <a:rPr lang="it-IT" dirty="0" smtClean="0"/>
              <a:t>Ad es. in COBOL</a:t>
            </a:r>
          </a:p>
          <a:p>
            <a:pPr lvl="1"/>
            <a:r>
              <a:rPr lang="it-IT" dirty="0" smtClean="0"/>
              <a:t>Basati su </a:t>
            </a:r>
            <a:r>
              <a:rPr lang="it-IT" b="1" dirty="0" smtClean="0"/>
              <a:t>file</a:t>
            </a:r>
          </a:p>
          <a:p>
            <a:r>
              <a:rPr lang="it-IT" dirty="0" smtClean="0"/>
              <a:t>Tre fasi:</a:t>
            </a:r>
          </a:p>
          <a:p>
            <a:pPr lvl="1"/>
            <a:r>
              <a:rPr lang="it-IT" dirty="0" smtClean="0"/>
              <a:t>Modellazione</a:t>
            </a:r>
          </a:p>
          <a:p>
            <a:pPr lvl="1"/>
            <a:r>
              <a:rPr lang="it-IT" dirty="0" smtClean="0"/>
              <a:t>Rete</a:t>
            </a:r>
          </a:p>
          <a:p>
            <a:pPr lvl="1"/>
            <a:r>
              <a:rPr lang="it-IT" dirty="0" smtClean="0"/>
              <a:t>Implementazione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9890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4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Progettazione </a:t>
            </a:r>
            <a:r>
              <a:rPr lang="it-IT" dirty="0" smtClean="0"/>
              <a:t>e </a:t>
            </a:r>
            <a:r>
              <a:rPr lang="it-IT" dirty="0"/>
              <a:t>Implementazione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</a:t>
            </a:fld>
            <a:endParaRPr lang="it-IT"/>
          </a:p>
        </p:txBody>
      </p:sp>
      <p:sp>
        <p:nvSpPr>
          <p:cNvPr id="1046535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sz="2300" dirty="0"/>
              <a:t>Processo di </a:t>
            </a:r>
            <a:r>
              <a:rPr lang="it-IT" sz="2300" b="1" dirty="0"/>
              <a:t>conversione</a:t>
            </a:r>
            <a:r>
              <a:rPr lang="it-IT" sz="2300" dirty="0"/>
              <a:t> della specifica di un sistema in un sistema </a:t>
            </a:r>
            <a:r>
              <a:rPr lang="it-IT" sz="2300" dirty="0" smtClean="0"/>
              <a:t>funzionante</a:t>
            </a:r>
            <a:endParaRPr lang="it-IT" sz="2300" dirty="0"/>
          </a:p>
          <a:p>
            <a:r>
              <a:rPr lang="it-IT" sz="2300" dirty="0"/>
              <a:t>Progettazione</a:t>
            </a:r>
          </a:p>
          <a:p>
            <a:pPr lvl="1"/>
            <a:r>
              <a:rPr lang="it-IT" sz="2000" dirty="0"/>
              <a:t>progettazione della struttura (</a:t>
            </a:r>
            <a:r>
              <a:rPr lang="it-IT" sz="2000" b="1" dirty="0">
                <a:solidFill>
                  <a:schemeClr val="tx1"/>
                </a:solidFill>
              </a:rPr>
              <a:t>architettura</a:t>
            </a:r>
            <a:r>
              <a:rPr lang="it-IT" sz="2000" dirty="0"/>
              <a:t>) che a vari livelli di dettaglio realizza la </a:t>
            </a:r>
            <a:r>
              <a:rPr lang="it-IT" sz="2000" dirty="0" smtClean="0"/>
              <a:t>specifica</a:t>
            </a:r>
            <a:endParaRPr lang="it-IT" sz="2000" dirty="0"/>
          </a:p>
          <a:p>
            <a:r>
              <a:rPr lang="it-IT" sz="2300" dirty="0"/>
              <a:t>Implementazione</a:t>
            </a:r>
          </a:p>
          <a:p>
            <a:pPr lvl="1"/>
            <a:r>
              <a:rPr lang="it-IT" sz="2000" dirty="0"/>
              <a:t>converte le architetture individuate nella progettazione in </a:t>
            </a:r>
            <a:r>
              <a:rPr lang="it-IT" sz="2000" b="1" dirty="0"/>
              <a:t>codice</a:t>
            </a:r>
            <a:r>
              <a:rPr lang="it-IT" sz="2000" dirty="0"/>
              <a:t> </a:t>
            </a:r>
            <a:r>
              <a:rPr lang="it-IT" sz="2000" dirty="0" smtClean="0"/>
              <a:t>eseguibile</a:t>
            </a:r>
            <a:endParaRPr lang="it-IT" sz="2000" dirty="0"/>
          </a:p>
          <a:p>
            <a:r>
              <a:rPr lang="it-IT" sz="2300" dirty="0"/>
              <a:t>Progettazione ed implementazione sono fortemente </a:t>
            </a:r>
            <a:r>
              <a:rPr lang="it-IT" sz="2300" b="1" dirty="0"/>
              <a:t>correlate</a:t>
            </a:r>
            <a:r>
              <a:rPr lang="it-IT" sz="2300" dirty="0"/>
              <a:t> ed (alle volte) sono </a:t>
            </a:r>
            <a:r>
              <a:rPr lang="it-IT" sz="2300" b="1" dirty="0" smtClean="0"/>
              <a:t>interlacciate</a:t>
            </a:r>
          </a:p>
          <a:p>
            <a:r>
              <a:rPr lang="it-IT" sz="2300" dirty="0" smtClean="0"/>
              <a:t>Ma si deve fare uno sforzo per tenerle </a:t>
            </a:r>
            <a:r>
              <a:rPr lang="it-IT" sz="2300" b="1" dirty="0" smtClean="0"/>
              <a:t>indipendenti</a:t>
            </a:r>
            <a:endParaRPr lang="it-IT" sz="2300" b="1" dirty="0"/>
          </a:p>
        </p:txBody>
      </p:sp>
    </p:spTree>
    <p:extLst>
      <p:ext uri="{BB962C8B-B14F-4D97-AF65-F5344CB8AC3E}">
        <p14:creationId xmlns:p14="http://schemas.microsoft.com/office/powerpoint/2010/main" val="400882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JSD: fase di modellazione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60</a:t>
            </a:fld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Il mondo reale è rappresentato in termini di:</a:t>
            </a:r>
          </a:p>
          <a:p>
            <a:pPr lvl="1"/>
            <a:r>
              <a:rPr lang="it-IT" dirty="0" smtClean="0"/>
              <a:t>Entità</a:t>
            </a:r>
          </a:p>
          <a:p>
            <a:pPr lvl="1"/>
            <a:r>
              <a:rPr lang="it-IT" dirty="0" smtClean="0"/>
              <a:t>Azioni (o eventi)</a:t>
            </a:r>
          </a:p>
          <a:p>
            <a:r>
              <a:rPr lang="it-IT" dirty="0" smtClean="0"/>
              <a:t>Le azioni di un processo di una entità sono rappresentate tramite un </a:t>
            </a:r>
            <a:r>
              <a:rPr lang="it-IT" dirty="0" err="1" smtClean="0"/>
              <a:t>Process</a:t>
            </a:r>
            <a:r>
              <a:rPr lang="it-IT" dirty="0" smtClean="0"/>
              <a:t> </a:t>
            </a:r>
            <a:r>
              <a:rPr lang="it-IT" dirty="0" err="1" smtClean="0"/>
              <a:t>Structure</a:t>
            </a:r>
            <a:r>
              <a:rPr lang="it-IT" dirty="0" smtClean="0"/>
              <a:t> </a:t>
            </a:r>
            <a:r>
              <a:rPr lang="it-IT" dirty="0" err="1" smtClean="0"/>
              <a:t>Diagram</a:t>
            </a:r>
            <a:r>
              <a:rPr lang="it-IT" dirty="0" smtClean="0"/>
              <a:t> (PSD)</a:t>
            </a:r>
          </a:p>
          <a:p>
            <a:pPr lvl="1"/>
            <a:r>
              <a:rPr lang="it-IT" dirty="0" smtClean="0"/>
              <a:t>Ordinamento </a:t>
            </a:r>
            <a:r>
              <a:rPr lang="it-IT" b="1" dirty="0" smtClean="0"/>
              <a:t>temporale</a:t>
            </a:r>
            <a:r>
              <a:rPr lang="it-IT" dirty="0" smtClean="0"/>
              <a:t> delle azioni</a:t>
            </a:r>
          </a:p>
          <a:p>
            <a:pPr lvl="1"/>
            <a:r>
              <a:rPr lang="it-IT" b="1" dirty="0" smtClean="0"/>
              <a:t>Annotazioni</a:t>
            </a:r>
            <a:r>
              <a:rPr lang="it-IT" dirty="0" smtClean="0"/>
              <a:t> che possono descrivere diversi ordinamenti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88565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JSD: esempi di PSD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61</a:t>
            </a:fld>
            <a:endParaRPr lang="it-IT"/>
          </a:p>
        </p:txBody>
      </p: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597183" y="1384170"/>
            <a:ext cx="3583186" cy="2515096"/>
            <a:chOff x="1388" y="342"/>
            <a:chExt cx="2323" cy="1461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198" y="342"/>
              <a:ext cx="649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063" y="1206"/>
              <a:ext cx="648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2198" y="1206"/>
              <a:ext cx="649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1388" y="1206"/>
              <a:ext cx="648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423" y="483"/>
              <a:ext cx="67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400" b="0">
                  <a:solidFill>
                    <a:srgbClr val="000000"/>
                  </a:solidFill>
                  <a:latin typeface="Helvetica" charset="0"/>
                </a:rPr>
                <a:t>A</a:t>
              </a:r>
              <a:endParaRPr lang="it-IT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3396" y="1347"/>
              <a:ext cx="67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400" b="0">
                  <a:solidFill>
                    <a:srgbClr val="000000"/>
                  </a:solidFill>
                  <a:latin typeface="Helvetica" charset="0"/>
                </a:rPr>
                <a:t>D</a:t>
              </a:r>
              <a:endParaRPr lang="it-IT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2477" y="1347"/>
              <a:ext cx="62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400" b="0">
                  <a:solidFill>
                    <a:srgbClr val="000000"/>
                  </a:solidFill>
                  <a:latin typeface="Helvetica" charset="0"/>
                </a:rPr>
                <a:t>C</a:t>
              </a:r>
              <a:endParaRPr lang="it-IT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1667" y="1347"/>
              <a:ext cx="61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400" b="0">
                  <a:solidFill>
                    <a:srgbClr val="000000"/>
                  </a:solidFill>
                  <a:latin typeface="Helvetica" charset="0"/>
                </a:rPr>
                <a:t>B</a:t>
              </a:r>
              <a:endParaRPr lang="it-IT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>
              <a:off x="1763" y="771"/>
              <a:ext cx="756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2519" y="771"/>
              <a:ext cx="1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2519" y="771"/>
              <a:ext cx="865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2477" y="1725"/>
              <a:ext cx="80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100" b="0">
                  <a:solidFill>
                    <a:srgbClr val="000000"/>
                  </a:solidFill>
                  <a:latin typeface="Helvetica" charset="0"/>
                </a:rPr>
                <a:t>(a)</a:t>
              </a:r>
              <a:endParaRPr lang="it-IT"/>
            </a:p>
          </p:txBody>
        </p:sp>
      </p:grpSp>
      <p:grpSp>
        <p:nvGrpSpPr>
          <p:cNvPr id="20" name="Group 38"/>
          <p:cNvGrpSpPr>
            <a:grpSpLocks/>
          </p:cNvGrpSpPr>
          <p:nvPr/>
        </p:nvGrpSpPr>
        <p:grpSpPr bwMode="auto">
          <a:xfrm>
            <a:off x="5899150" y="3439697"/>
            <a:ext cx="1340446" cy="2555875"/>
            <a:chOff x="3285" y="2011"/>
            <a:chExt cx="648" cy="1480"/>
          </a:xfrm>
        </p:grpSpPr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3285" y="2011"/>
              <a:ext cx="648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3285" y="2875"/>
              <a:ext cx="648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3546" y="2146"/>
              <a:ext cx="55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400" b="0">
                  <a:solidFill>
                    <a:srgbClr val="000000"/>
                  </a:solidFill>
                  <a:latin typeface="Helvetica" charset="0"/>
                </a:rPr>
                <a:t>X</a:t>
              </a:r>
              <a:endParaRPr lang="it-IT"/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3564" y="3016"/>
              <a:ext cx="5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400" b="0">
                  <a:solidFill>
                    <a:srgbClr val="000000"/>
                  </a:solidFill>
                  <a:latin typeface="Helvetica" charset="0"/>
                </a:rPr>
                <a:t>Y</a:t>
              </a:r>
              <a:endParaRPr lang="it-IT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3606" y="2440"/>
              <a:ext cx="1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3852" y="2896"/>
              <a:ext cx="37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400" b="0">
                  <a:solidFill>
                    <a:srgbClr val="000000"/>
                  </a:solidFill>
                  <a:latin typeface="Helvetica" charset="0"/>
                </a:rPr>
                <a:t>*</a:t>
              </a:r>
              <a:endParaRPr lang="it-IT"/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3540" y="3406"/>
              <a:ext cx="65" cy="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100" b="0">
                  <a:solidFill>
                    <a:srgbClr val="000000"/>
                  </a:solidFill>
                  <a:latin typeface="Helvetica" charset="0"/>
                </a:rPr>
                <a:t>(c)</a:t>
              </a:r>
              <a:endParaRPr lang="it-IT"/>
            </a:p>
          </p:txBody>
        </p:sp>
      </p:grpSp>
      <p:grpSp>
        <p:nvGrpSpPr>
          <p:cNvPr id="28" name="Group 37"/>
          <p:cNvGrpSpPr>
            <a:grpSpLocks/>
          </p:cNvGrpSpPr>
          <p:nvPr/>
        </p:nvGrpSpPr>
        <p:grpSpPr bwMode="auto">
          <a:xfrm>
            <a:off x="2116333" y="3997890"/>
            <a:ext cx="2594236" cy="2354768"/>
            <a:chOff x="1400" y="2023"/>
            <a:chExt cx="1447" cy="1497"/>
          </a:xfrm>
        </p:grpSpPr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1838" y="2023"/>
              <a:ext cx="648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2198" y="2881"/>
              <a:ext cx="649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1400" y="2875"/>
              <a:ext cx="648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2105" y="2128"/>
              <a:ext cx="60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400" b="0" dirty="0">
                  <a:solidFill>
                    <a:srgbClr val="000000"/>
                  </a:solidFill>
                  <a:latin typeface="Helvetica" charset="0"/>
                </a:rPr>
                <a:t>H</a:t>
              </a:r>
              <a:endParaRPr lang="it-IT" dirty="0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1685" y="3010"/>
              <a:ext cx="50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400" b="0">
                  <a:solidFill>
                    <a:srgbClr val="000000"/>
                  </a:solidFill>
                  <a:latin typeface="Helvetica" charset="0"/>
                </a:rPr>
                <a:t>L</a:t>
              </a:r>
              <a:endParaRPr lang="it-IT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2417" y="2998"/>
              <a:ext cx="75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400" b="0">
                  <a:solidFill>
                    <a:srgbClr val="000000"/>
                  </a:solidFill>
                  <a:latin typeface="Helvetica" charset="0"/>
                </a:rPr>
                <a:t>M</a:t>
              </a:r>
              <a:endParaRPr lang="it-IT"/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 flipH="1">
              <a:off x="1769" y="2452"/>
              <a:ext cx="384" cy="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2141" y="2446"/>
              <a:ext cx="354" cy="4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7" name="Rectangle 33"/>
            <p:cNvSpPr>
              <a:spLocks noChangeArrowheads="1"/>
            </p:cNvSpPr>
            <p:nvPr/>
          </p:nvSpPr>
          <p:spPr bwMode="auto">
            <a:xfrm>
              <a:off x="1979" y="2860"/>
              <a:ext cx="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400" b="0">
                  <a:solidFill>
                    <a:srgbClr val="000000"/>
                  </a:solidFill>
                  <a:latin typeface="Helvetica" charset="0"/>
                </a:rPr>
                <a:t>o</a:t>
              </a:r>
              <a:endParaRPr lang="it-IT"/>
            </a:p>
          </p:txBody>
        </p:sp>
        <p:sp>
          <p:nvSpPr>
            <p:cNvPr id="38" name="Rectangle 34"/>
            <p:cNvSpPr>
              <a:spLocks noChangeArrowheads="1"/>
            </p:cNvSpPr>
            <p:nvPr/>
          </p:nvSpPr>
          <p:spPr bwMode="auto">
            <a:xfrm>
              <a:off x="2778" y="2878"/>
              <a:ext cx="42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400" b="0">
                  <a:solidFill>
                    <a:srgbClr val="000000"/>
                  </a:solidFill>
                  <a:latin typeface="Helvetica" charset="0"/>
                </a:rPr>
                <a:t>o</a:t>
              </a:r>
              <a:endParaRPr lang="it-IT"/>
            </a:p>
          </p:txBody>
        </p:sp>
        <p:sp>
          <p:nvSpPr>
            <p:cNvPr id="39" name="Rectangle 35"/>
            <p:cNvSpPr>
              <a:spLocks noChangeArrowheads="1"/>
            </p:cNvSpPr>
            <p:nvPr/>
          </p:nvSpPr>
          <p:spPr bwMode="auto">
            <a:xfrm>
              <a:off x="2087" y="3430"/>
              <a:ext cx="76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100" b="0">
                  <a:solidFill>
                    <a:srgbClr val="000000"/>
                  </a:solidFill>
                  <a:latin typeface="Helvetica" charset="0"/>
                </a:rPr>
                <a:t>(b)</a:t>
              </a:r>
              <a:endParaRPr lang="it-IT"/>
            </a:p>
          </p:txBody>
        </p:sp>
      </p:grp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6569373" y="1384170"/>
            <a:ext cx="2079625" cy="1628775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 dirty="0">
                <a:latin typeface="Tahoma" pitchFamily="34" charset="0"/>
              </a:rPr>
              <a:t>PSD</a:t>
            </a:r>
          </a:p>
          <a:p>
            <a:pPr>
              <a:buFontTx/>
              <a:buAutoNum type="alphaLcParenBoth"/>
            </a:pPr>
            <a:r>
              <a:rPr lang="en-US" b="0" dirty="0">
                <a:latin typeface="Tahoma" pitchFamily="34" charset="0"/>
              </a:rPr>
              <a:t> sequence</a:t>
            </a:r>
          </a:p>
          <a:p>
            <a:pPr>
              <a:buFontTx/>
              <a:buAutoNum type="alphaLcParenBoth"/>
            </a:pPr>
            <a:r>
              <a:rPr lang="en-US" b="0" dirty="0">
                <a:latin typeface="Tahoma" pitchFamily="34" charset="0"/>
              </a:rPr>
              <a:t> selection</a:t>
            </a:r>
          </a:p>
          <a:p>
            <a:pPr>
              <a:buFontTx/>
              <a:buAutoNum type="alphaLcParenBoth"/>
            </a:pPr>
            <a:r>
              <a:rPr lang="en-US" b="0" dirty="0">
                <a:latin typeface="Tahoma" pitchFamily="34" charset="0"/>
              </a:rPr>
              <a:t> iteration</a:t>
            </a:r>
            <a:endParaRPr lang="it-IT" b="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761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JSD: fase </a:t>
            </a:r>
            <a:r>
              <a:rPr lang="it-IT" dirty="0" smtClean="0"/>
              <a:t>di rete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62</a:t>
            </a:fld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Ogni entità viene modellata con un </a:t>
            </a:r>
            <a:r>
              <a:rPr lang="it-IT" b="1" dirty="0" smtClean="0"/>
              <a:t>processo</a:t>
            </a:r>
          </a:p>
          <a:p>
            <a:r>
              <a:rPr lang="it-IT" dirty="0" smtClean="0"/>
              <a:t>Il sistema viene modellato come una </a:t>
            </a:r>
            <a:r>
              <a:rPr lang="it-IT" b="1" dirty="0" smtClean="0"/>
              <a:t>rete</a:t>
            </a:r>
            <a:r>
              <a:rPr lang="it-IT" dirty="0" smtClean="0"/>
              <a:t> di processi che comunicano tra loro</a:t>
            </a:r>
          </a:p>
          <a:p>
            <a:r>
              <a:rPr lang="it-IT" dirty="0" smtClean="0"/>
              <a:t>System </a:t>
            </a:r>
            <a:r>
              <a:rPr lang="it-IT" dirty="0" err="1" smtClean="0"/>
              <a:t>Specification</a:t>
            </a:r>
            <a:r>
              <a:rPr lang="it-IT" dirty="0" smtClean="0"/>
              <a:t> Network (SSN)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9683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JSD: esempi </a:t>
            </a:r>
            <a:r>
              <a:rPr lang="it-IT" dirty="0" smtClean="0"/>
              <a:t>di SSN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63</a:t>
            </a:fld>
            <a:endParaRPr lang="it-IT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44688" y="1781175"/>
            <a:ext cx="1487487" cy="1041400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513388" y="4162425"/>
            <a:ext cx="1487487" cy="1041400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44688" y="4162425"/>
            <a:ext cx="1487487" cy="1041400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513388" y="1781175"/>
            <a:ext cx="1487487" cy="1041400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022475" y="3086100"/>
            <a:ext cx="50149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it-IT" b="0">
                <a:solidFill>
                  <a:srgbClr val="000000"/>
                </a:solidFill>
                <a:latin typeface="Helvetica" charset="0"/>
              </a:rPr>
              <a:t>(a)</a:t>
            </a:r>
            <a:r>
              <a:rPr lang="en-US" b="0">
                <a:solidFill>
                  <a:srgbClr val="000000"/>
                </a:solidFill>
                <a:latin typeface="Helvetica" charset="0"/>
              </a:rPr>
              <a:t> Processes connected by data structure</a:t>
            </a:r>
            <a:endParaRPr lang="it-IT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4273550" y="2128838"/>
            <a:ext cx="447675" cy="446087"/>
          </a:xfrm>
          <a:prstGeom prst="ellipse">
            <a:avLst/>
          </a:pr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4729163" y="2268538"/>
            <a:ext cx="825500" cy="115887"/>
            <a:chOff x="2979" y="1429"/>
            <a:chExt cx="520" cy="73"/>
          </a:xfrm>
        </p:grpSpPr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3343" y="1429"/>
              <a:ext cx="156" cy="73"/>
            </a:xfrm>
            <a:custGeom>
              <a:avLst/>
              <a:gdLst>
                <a:gd name="T0" fmla="*/ 156 w 156"/>
                <a:gd name="T1" fmla="*/ 42 h 73"/>
                <a:gd name="T2" fmla="*/ 0 w 156"/>
                <a:gd name="T3" fmla="*/ 73 h 73"/>
                <a:gd name="T4" fmla="*/ 0 w 156"/>
                <a:gd name="T5" fmla="*/ 42 h 73"/>
                <a:gd name="T6" fmla="*/ 0 w 156"/>
                <a:gd name="T7" fmla="*/ 0 h 73"/>
                <a:gd name="T8" fmla="*/ 156 w 156"/>
                <a:gd name="T9" fmla="*/ 4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73">
                  <a:moveTo>
                    <a:pt x="156" y="42"/>
                  </a:moveTo>
                  <a:lnTo>
                    <a:pt x="0" y="73"/>
                  </a:lnTo>
                  <a:lnTo>
                    <a:pt x="0" y="42"/>
                  </a:lnTo>
                  <a:lnTo>
                    <a:pt x="0" y="0"/>
                  </a:lnTo>
                  <a:lnTo>
                    <a:pt x="156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2979" y="1471"/>
              <a:ext cx="364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16" name="Line 14"/>
          <p:cNvSpPr>
            <a:spLocks noChangeShapeType="1"/>
          </p:cNvSpPr>
          <p:nvPr/>
        </p:nvSpPr>
        <p:spPr bwMode="auto">
          <a:xfrm flipH="1">
            <a:off x="3424238" y="2368550"/>
            <a:ext cx="82550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2465388" y="2120900"/>
            <a:ext cx="280987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it-IT" sz="1800" b="0">
                <a:solidFill>
                  <a:srgbClr val="000000"/>
                </a:solidFill>
                <a:latin typeface="Helvetica" charset="0"/>
              </a:rPr>
              <a:t>P</a:t>
            </a:r>
            <a:endParaRPr lang="it-IT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215063" y="2105025"/>
            <a:ext cx="314325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it-IT" sz="1800" b="0">
                <a:solidFill>
                  <a:srgbClr val="000000"/>
                </a:solidFill>
                <a:latin typeface="Helvetica" charset="0"/>
              </a:rPr>
              <a:t>Q</a:t>
            </a:r>
            <a:endParaRPr lang="it-IT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6199188" y="4600575"/>
            <a:ext cx="363537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it-IT" sz="1800" b="0">
                <a:solidFill>
                  <a:srgbClr val="000000"/>
                </a:solidFill>
                <a:latin typeface="Helvetica" charset="0"/>
              </a:rPr>
              <a:t>Q'</a:t>
            </a:r>
            <a:endParaRPr lang="it-IT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2530475" y="4551363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it-IT" sz="1800" b="0">
                <a:solidFill>
                  <a:srgbClr val="000000"/>
                </a:solidFill>
                <a:latin typeface="Helvetica" charset="0"/>
              </a:rPr>
              <a:t>P'</a:t>
            </a:r>
            <a:endParaRPr lang="it-IT"/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2786063" y="5638800"/>
            <a:ext cx="36861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it-IT" b="0">
                <a:solidFill>
                  <a:srgbClr val="000000"/>
                </a:solidFill>
                <a:latin typeface="Helvetica" charset="0"/>
              </a:rPr>
              <a:t>(b)</a:t>
            </a:r>
            <a:r>
              <a:rPr lang="en-US" b="0">
                <a:solidFill>
                  <a:srgbClr val="000000"/>
                </a:solidFill>
                <a:latin typeface="Helvetica" charset="0"/>
              </a:rPr>
              <a:t> Connection by state vector</a:t>
            </a:r>
            <a:endParaRPr lang="it-IT"/>
          </a:p>
        </p:txBody>
      </p:sp>
      <p:sp>
        <p:nvSpPr>
          <p:cNvPr id="22" name="Freeform 20"/>
          <p:cNvSpPr>
            <a:spLocks/>
          </p:cNvSpPr>
          <p:nvPr/>
        </p:nvSpPr>
        <p:spPr bwMode="auto">
          <a:xfrm>
            <a:off x="4283075" y="4500563"/>
            <a:ext cx="495300" cy="496887"/>
          </a:xfrm>
          <a:custGeom>
            <a:avLst/>
            <a:gdLst>
              <a:gd name="T0" fmla="*/ 0 w 312"/>
              <a:gd name="T1" fmla="*/ 167 h 313"/>
              <a:gd name="T2" fmla="*/ 156 w 312"/>
              <a:gd name="T3" fmla="*/ 0 h 313"/>
              <a:gd name="T4" fmla="*/ 312 w 312"/>
              <a:gd name="T5" fmla="*/ 157 h 313"/>
              <a:gd name="T6" fmla="*/ 156 w 312"/>
              <a:gd name="T7" fmla="*/ 313 h 313"/>
              <a:gd name="T8" fmla="*/ 21 w 312"/>
              <a:gd name="T9" fmla="*/ 167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13">
                <a:moveTo>
                  <a:pt x="0" y="167"/>
                </a:moveTo>
                <a:lnTo>
                  <a:pt x="156" y="0"/>
                </a:lnTo>
                <a:lnTo>
                  <a:pt x="312" y="157"/>
                </a:lnTo>
                <a:lnTo>
                  <a:pt x="156" y="313"/>
                </a:lnTo>
                <a:lnTo>
                  <a:pt x="21" y="167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 flipH="1">
            <a:off x="3424238" y="4749800"/>
            <a:ext cx="923925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grpSp>
        <p:nvGrpSpPr>
          <p:cNvPr id="24" name="Group 24"/>
          <p:cNvGrpSpPr>
            <a:grpSpLocks/>
          </p:cNvGrpSpPr>
          <p:nvPr/>
        </p:nvGrpSpPr>
        <p:grpSpPr bwMode="auto">
          <a:xfrm>
            <a:off x="4762500" y="4667250"/>
            <a:ext cx="758825" cy="114300"/>
            <a:chOff x="3000" y="2940"/>
            <a:chExt cx="478" cy="72"/>
          </a:xfrm>
        </p:grpSpPr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3322" y="2940"/>
              <a:ext cx="156" cy="72"/>
            </a:xfrm>
            <a:custGeom>
              <a:avLst/>
              <a:gdLst>
                <a:gd name="T0" fmla="*/ 156 w 156"/>
                <a:gd name="T1" fmla="*/ 41 h 72"/>
                <a:gd name="T2" fmla="*/ 0 w 156"/>
                <a:gd name="T3" fmla="*/ 72 h 72"/>
                <a:gd name="T4" fmla="*/ 0 w 156"/>
                <a:gd name="T5" fmla="*/ 41 h 72"/>
                <a:gd name="T6" fmla="*/ 0 w 156"/>
                <a:gd name="T7" fmla="*/ 0 h 72"/>
                <a:gd name="T8" fmla="*/ 156 w 156"/>
                <a:gd name="T9" fmla="*/ 4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72">
                  <a:moveTo>
                    <a:pt x="156" y="41"/>
                  </a:moveTo>
                  <a:lnTo>
                    <a:pt x="0" y="72"/>
                  </a:lnTo>
                  <a:lnTo>
                    <a:pt x="0" y="41"/>
                  </a:lnTo>
                  <a:lnTo>
                    <a:pt x="0" y="0"/>
                  </a:lnTo>
                  <a:lnTo>
                    <a:pt x="156" y="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3000" y="2981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4414838" y="2154238"/>
            <a:ext cx="26511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it-IT" sz="1800" b="0">
                <a:solidFill>
                  <a:srgbClr val="000000"/>
                </a:solidFill>
                <a:latin typeface="Helvetica" charset="0"/>
              </a:rPr>
              <a:t>A</a:t>
            </a:r>
            <a:endParaRPr lang="it-IT"/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4448175" y="4584700"/>
            <a:ext cx="314325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it-IT" sz="1800" b="0">
                <a:solidFill>
                  <a:srgbClr val="000000"/>
                </a:solidFill>
                <a:latin typeface="Helvetica" charset="0"/>
              </a:rPr>
              <a:t>A'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7801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JSD: fase </a:t>
            </a:r>
            <a:r>
              <a:rPr lang="it-IT" dirty="0" smtClean="0"/>
              <a:t>di implementazione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64</a:t>
            </a:fld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La rete di processi viene trasformata in una </a:t>
            </a:r>
            <a:r>
              <a:rPr lang="it-IT" b="1" dirty="0" smtClean="0"/>
              <a:t>implementazione</a:t>
            </a:r>
          </a:p>
          <a:p>
            <a:r>
              <a:rPr lang="it-IT" i="1" dirty="0" smtClean="0"/>
              <a:t>Inversione di processo</a:t>
            </a:r>
          </a:p>
          <a:p>
            <a:pPr lvl="1"/>
            <a:r>
              <a:rPr lang="it-IT" dirty="0" smtClean="0"/>
              <a:t>Due processi comunicanti vengono trasformati in un </a:t>
            </a:r>
            <a:r>
              <a:rPr lang="it-IT" b="1" dirty="0" smtClean="0"/>
              <a:t>programma</a:t>
            </a:r>
            <a:r>
              <a:rPr lang="it-IT" dirty="0" smtClean="0"/>
              <a:t> e un </a:t>
            </a:r>
            <a:r>
              <a:rPr lang="it-IT" b="1" dirty="0" smtClean="0"/>
              <a:t>sottoprogramma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011420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JSD: </a:t>
            </a:r>
            <a:r>
              <a:rPr lang="it-IT" dirty="0" smtClean="0"/>
              <a:t>esempio </a:t>
            </a:r>
            <a:r>
              <a:rPr lang="it-IT" smtClean="0"/>
              <a:t>di </a:t>
            </a:r>
            <a:r>
              <a:rPr lang="it-IT"/>
              <a:t>implementazione (1/2)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65</a:t>
            </a:fld>
            <a:endParaRPr lang="it-IT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297792" y="4672990"/>
            <a:ext cx="329854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b="0" dirty="0"/>
              <a:t>Input and output data structures</a:t>
            </a:r>
          </a:p>
          <a:p>
            <a:pPr algn="ctr"/>
            <a:r>
              <a:rPr lang="en-US" b="0" dirty="0"/>
              <a:t>Correspondence between nodes</a:t>
            </a:r>
            <a:endParaRPr lang="it-IT" b="0" dirty="0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5947064" y="5356002"/>
            <a:ext cx="0" cy="449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4994303" y="5863249"/>
            <a:ext cx="19055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 dirty="0"/>
              <a:t>Program structure</a:t>
            </a:r>
            <a:endParaRPr lang="it-IT" b="0" dirty="0"/>
          </a:p>
        </p:txBody>
      </p:sp>
      <p:grpSp>
        <p:nvGrpSpPr>
          <p:cNvPr id="11" name="Group 4"/>
          <p:cNvGrpSpPr>
            <a:grpSpLocks noChangeAspect="1"/>
          </p:cNvGrpSpPr>
          <p:nvPr/>
        </p:nvGrpSpPr>
        <p:grpSpPr bwMode="auto">
          <a:xfrm>
            <a:off x="652463" y="1270000"/>
            <a:ext cx="5799137" cy="4564063"/>
            <a:chOff x="411" y="800"/>
            <a:chExt cx="3653" cy="2875"/>
          </a:xfrm>
        </p:grpSpPr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888" y="800"/>
              <a:ext cx="726" cy="486"/>
            </a:xfrm>
            <a:prstGeom prst="rect">
              <a:avLst/>
            </a:prstGeom>
            <a:solidFill>
              <a:srgbClr val="FFFFFF"/>
            </a:solidFill>
            <a:ln w="9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986" y="800"/>
              <a:ext cx="495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Transfer </a:t>
              </a:r>
              <a:endParaRPr kumimoji="0" lang="it-I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986" y="924"/>
              <a:ext cx="345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order </a:t>
              </a:r>
              <a:endParaRPr kumimoji="0" lang="it-I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986" y="1048"/>
              <a:ext cx="195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file</a:t>
              </a:r>
              <a:endParaRPr kumimoji="0" lang="it-I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888" y="1596"/>
              <a:ext cx="726" cy="487"/>
            </a:xfrm>
            <a:prstGeom prst="rect">
              <a:avLst/>
            </a:prstGeom>
            <a:solidFill>
              <a:srgbClr val="FFFFFF"/>
            </a:solidFill>
            <a:ln w="9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1065" y="1711"/>
              <a:ext cx="310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Item </a:t>
              </a:r>
              <a:endParaRPr kumimoji="0" lang="it-I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>
              <a:off x="1065" y="1835"/>
              <a:ext cx="336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group</a:t>
              </a:r>
              <a:endParaRPr kumimoji="0" lang="it-I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888" y="2392"/>
              <a:ext cx="726" cy="487"/>
            </a:xfrm>
            <a:prstGeom prst="rect">
              <a:avLst/>
            </a:prstGeom>
            <a:solidFill>
              <a:srgbClr val="FFFFFF"/>
            </a:solidFill>
            <a:ln w="9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986" y="2507"/>
              <a:ext cx="495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Transfer </a:t>
              </a:r>
              <a:endParaRPr kumimoji="0" lang="it-I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14"/>
            <p:cNvSpPr>
              <a:spLocks noChangeArrowheads="1"/>
            </p:cNvSpPr>
            <p:nvPr/>
          </p:nvSpPr>
          <p:spPr bwMode="auto">
            <a:xfrm>
              <a:off x="986" y="2631"/>
              <a:ext cx="372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record</a:t>
              </a:r>
              <a:endParaRPr kumimoji="0" lang="it-I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Rectangle 15"/>
            <p:cNvSpPr>
              <a:spLocks noChangeArrowheads="1"/>
            </p:cNvSpPr>
            <p:nvPr/>
          </p:nvSpPr>
          <p:spPr bwMode="auto">
            <a:xfrm>
              <a:off x="1286" y="3188"/>
              <a:ext cx="726" cy="487"/>
            </a:xfrm>
            <a:prstGeom prst="rect">
              <a:avLst/>
            </a:prstGeom>
            <a:solidFill>
              <a:srgbClr val="FFFFFF"/>
            </a:solidFill>
            <a:ln w="9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411" y="3188"/>
              <a:ext cx="725" cy="487"/>
            </a:xfrm>
            <a:prstGeom prst="rect">
              <a:avLst/>
            </a:prstGeom>
            <a:solidFill>
              <a:srgbClr val="FFFFFF"/>
            </a:solidFill>
            <a:ln w="9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25" name="Rectangle 17"/>
            <p:cNvSpPr>
              <a:spLocks noChangeArrowheads="1"/>
            </p:cNvSpPr>
            <p:nvPr/>
          </p:nvSpPr>
          <p:spPr bwMode="auto">
            <a:xfrm>
              <a:off x="588" y="3304"/>
              <a:ext cx="442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Receipt</a:t>
              </a:r>
              <a:endParaRPr kumimoji="0" lang="it-I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1384" y="3304"/>
              <a:ext cx="451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Delivery</a:t>
              </a:r>
              <a:endParaRPr kumimoji="0" lang="it-I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19"/>
            <p:cNvSpPr>
              <a:spLocks noChangeArrowheads="1"/>
            </p:cNvSpPr>
            <p:nvPr/>
          </p:nvSpPr>
          <p:spPr bwMode="auto">
            <a:xfrm>
              <a:off x="1463" y="1631"/>
              <a:ext cx="97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*</a:t>
              </a:r>
              <a:endParaRPr kumimoji="0" lang="it-I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ectangle 20"/>
            <p:cNvSpPr>
              <a:spLocks noChangeArrowheads="1"/>
            </p:cNvSpPr>
            <p:nvPr/>
          </p:nvSpPr>
          <p:spPr bwMode="auto">
            <a:xfrm>
              <a:off x="1463" y="2428"/>
              <a:ext cx="97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*</a:t>
              </a:r>
              <a:endParaRPr kumimoji="0" lang="it-I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21"/>
            <p:cNvSpPr>
              <a:spLocks noChangeArrowheads="1"/>
            </p:cNvSpPr>
            <p:nvPr/>
          </p:nvSpPr>
          <p:spPr bwMode="auto">
            <a:xfrm>
              <a:off x="1065" y="3144"/>
              <a:ext cx="115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o</a:t>
              </a:r>
              <a:endParaRPr kumimoji="0" lang="it-I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22"/>
            <p:cNvSpPr>
              <a:spLocks noChangeArrowheads="1"/>
            </p:cNvSpPr>
            <p:nvPr/>
          </p:nvSpPr>
          <p:spPr bwMode="auto">
            <a:xfrm>
              <a:off x="1941" y="3144"/>
              <a:ext cx="115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o</a:t>
              </a:r>
              <a:endParaRPr kumimoji="0" lang="it-I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Line 23"/>
            <p:cNvSpPr>
              <a:spLocks noChangeShapeType="1"/>
            </p:cNvSpPr>
            <p:nvPr/>
          </p:nvSpPr>
          <p:spPr bwMode="auto">
            <a:xfrm>
              <a:off x="1242" y="1277"/>
              <a:ext cx="0" cy="319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32" name="Line 24"/>
            <p:cNvSpPr>
              <a:spLocks noChangeShapeType="1"/>
            </p:cNvSpPr>
            <p:nvPr/>
          </p:nvSpPr>
          <p:spPr bwMode="auto">
            <a:xfrm>
              <a:off x="1251" y="2083"/>
              <a:ext cx="0" cy="31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33" name="Line 25"/>
            <p:cNvSpPr>
              <a:spLocks noChangeShapeType="1"/>
            </p:cNvSpPr>
            <p:nvPr/>
          </p:nvSpPr>
          <p:spPr bwMode="auto">
            <a:xfrm flipH="1">
              <a:off x="941" y="2861"/>
              <a:ext cx="310" cy="319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34" name="Line 26"/>
            <p:cNvSpPr>
              <a:spLocks noChangeShapeType="1"/>
            </p:cNvSpPr>
            <p:nvPr/>
          </p:nvSpPr>
          <p:spPr bwMode="auto">
            <a:xfrm>
              <a:off x="1242" y="2870"/>
              <a:ext cx="310" cy="31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35" name="Rectangle 27"/>
            <p:cNvSpPr>
              <a:spLocks noChangeArrowheads="1"/>
            </p:cNvSpPr>
            <p:nvPr/>
          </p:nvSpPr>
          <p:spPr bwMode="auto">
            <a:xfrm>
              <a:off x="2941" y="800"/>
              <a:ext cx="725" cy="486"/>
            </a:xfrm>
            <a:prstGeom prst="rect">
              <a:avLst/>
            </a:prstGeom>
            <a:solidFill>
              <a:srgbClr val="FFFFFF"/>
            </a:solidFill>
            <a:ln w="9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36" name="Rectangle 28"/>
            <p:cNvSpPr>
              <a:spLocks noChangeArrowheads="1"/>
            </p:cNvSpPr>
            <p:nvPr/>
          </p:nvSpPr>
          <p:spPr bwMode="auto">
            <a:xfrm>
              <a:off x="3038" y="915"/>
              <a:ext cx="433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Output </a:t>
              </a:r>
              <a:endParaRPr kumimoji="0" lang="it-I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Rectangle 29"/>
            <p:cNvSpPr>
              <a:spLocks noChangeArrowheads="1"/>
            </p:cNvSpPr>
            <p:nvPr/>
          </p:nvSpPr>
          <p:spPr bwMode="auto">
            <a:xfrm>
              <a:off x="3038" y="1039"/>
              <a:ext cx="345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report</a:t>
              </a:r>
              <a:endParaRPr kumimoji="0" lang="it-I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Rectangle 30"/>
            <p:cNvSpPr>
              <a:spLocks noChangeArrowheads="1"/>
            </p:cNvSpPr>
            <p:nvPr/>
          </p:nvSpPr>
          <p:spPr bwMode="auto">
            <a:xfrm>
              <a:off x="3339" y="1596"/>
              <a:ext cx="725" cy="487"/>
            </a:xfrm>
            <a:prstGeom prst="rect">
              <a:avLst/>
            </a:prstGeom>
            <a:solidFill>
              <a:srgbClr val="FFFFFF"/>
            </a:solidFill>
            <a:ln w="9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39" name="Rectangle 31"/>
            <p:cNvSpPr>
              <a:spLocks noChangeArrowheads="1"/>
            </p:cNvSpPr>
            <p:nvPr/>
          </p:nvSpPr>
          <p:spPr bwMode="auto">
            <a:xfrm>
              <a:off x="2463" y="1596"/>
              <a:ext cx="725" cy="487"/>
            </a:xfrm>
            <a:prstGeom prst="rect">
              <a:avLst/>
            </a:prstGeom>
            <a:solidFill>
              <a:srgbClr val="FFFFFF"/>
            </a:solidFill>
            <a:ln w="9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40" name="Rectangle 32"/>
            <p:cNvSpPr>
              <a:spLocks noChangeArrowheads="1"/>
            </p:cNvSpPr>
            <p:nvPr/>
          </p:nvSpPr>
          <p:spPr bwMode="auto">
            <a:xfrm>
              <a:off x="2640" y="1711"/>
              <a:ext cx="416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Header</a:t>
              </a:r>
              <a:endParaRPr kumimoji="0" lang="it-I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Rectangle 33"/>
            <p:cNvSpPr>
              <a:spLocks noChangeArrowheads="1"/>
            </p:cNvSpPr>
            <p:nvPr/>
          </p:nvSpPr>
          <p:spPr bwMode="auto">
            <a:xfrm>
              <a:off x="3436" y="1711"/>
              <a:ext cx="318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Body</a:t>
              </a:r>
              <a:endParaRPr kumimoji="0" lang="it-I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Line 34"/>
            <p:cNvSpPr>
              <a:spLocks noChangeShapeType="1"/>
            </p:cNvSpPr>
            <p:nvPr/>
          </p:nvSpPr>
          <p:spPr bwMode="auto">
            <a:xfrm flipH="1">
              <a:off x="2994" y="1269"/>
              <a:ext cx="309" cy="31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43" name="Line 35"/>
            <p:cNvSpPr>
              <a:spLocks noChangeShapeType="1"/>
            </p:cNvSpPr>
            <p:nvPr/>
          </p:nvSpPr>
          <p:spPr bwMode="auto">
            <a:xfrm>
              <a:off x="3294" y="1277"/>
              <a:ext cx="310" cy="319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44" name="Rectangle 36"/>
            <p:cNvSpPr>
              <a:spLocks noChangeArrowheads="1"/>
            </p:cNvSpPr>
            <p:nvPr/>
          </p:nvSpPr>
          <p:spPr bwMode="auto">
            <a:xfrm>
              <a:off x="3339" y="2321"/>
              <a:ext cx="725" cy="487"/>
            </a:xfrm>
            <a:prstGeom prst="rect">
              <a:avLst/>
            </a:prstGeom>
            <a:solidFill>
              <a:srgbClr val="FFFFFF"/>
            </a:solidFill>
            <a:ln w="9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45" name="Rectangle 37"/>
            <p:cNvSpPr>
              <a:spLocks noChangeArrowheads="1"/>
            </p:cNvSpPr>
            <p:nvPr/>
          </p:nvSpPr>
          <p:spPr bwMode="auto">
            <a:xfrm>
              <a:off x="3436" y="2437"/>
              <a:ext cx="522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Net item </a:t>
              </a:r>
              <a:endParaRPr kumimoji="0" lang="it-I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Rectangle 38"/>
            <p:cNvSpPr>
              <a:spLocks noChangeArrowheads="1"/>
            </p:cNvSpPr>
            <p:nvPr/>
          </p:nvSpPr>
          <p:spPr bwMode="auto">
            <a:xfrm>
              <a:off x="3436" y="2560"/>
              <a:ext cx="433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transfer</a:t>
              </a:r>
              <a:endParaRPr kumimoji="0" lang="it-I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Rectangle 39"/>
            <p:cNvSpPr>
              <a:spLocks noChangeArrowheads="1"/>
            </p:cNvSpPr>
            <p:nvPr/>
          </p:nvSpPr>
          <p:spPr bwMode="auto">
            <a:xfrm>
              <a:off x="3914" y="2357"/>
              <a:ext cx="97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*</a:t>
              </a:r>
              <a:endParaRPr kumimoji="0" lang="it-I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65" name="Connettore 2 64"/>
          <p:cNvCxnSpPr/>
          <p:nvPr/>
        </p:nvCxnSpPr>
        <p:spPr>
          <a:xfrm flipV="1">
            <a:off x="2699792" y="1649413"/>
            <a:ext cx="1785689" cy="6985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/>
          <p:cNvCxnSpPr/>
          <p:nvPr/>
        </p:nvCxnSpPr>
        <p:spPr>
          <a:xfrm>
            <a:off x="2699792" y="2982913"/>
            <a:ext cx="2466726" cy="11303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1 69"/>
          <p:cNvCxnSpPr>
            <a:stCxn id="38" idx="2"/>
            <a:endCxn id="44" idx="0"/>
          </p:cNvCxnSpPr>
          <p:nvPr/>
        </p:nvCxnSpPr>
        <p:spPr>
          <a:xfrm>
            <a:off x="5876132" y="3306763"/>
            <a:ext cx="0" cy="377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e 1"/>
          <p:cNvSpPr/>
          <p:nvPr/>
        </p:nvSpPr>
        <p:spPr>
          <a:xfrm>
            <a:off x="5652120" y="3068960"/>
            <a:ext cx="504056" cy="86409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654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JSD: esempio di </a:t>
            </a:r>
            <a:r>
              <a:rPr lang="it-IT" dirty="0" smtClean="0"/>
              <a:t>implementazione (2/2)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66</a:t>
            </a:fld>
            <a:endParaRPr lang="it-IT"/>
          </a:p>
        </p:txBody>
      </p:sp>
      <p:grpSp>
        <p:nvGrpSpPr>
          <p:cNvPr id="5" name="Group 55"/>
          <p:cNvGrpSpPr>
            <a:grpSpLocks/>
          </p:cNvGrpSpPr>
          <p:nvPr/>
        </p:nvGrpSpPr>
        <p:grpSpPr bwMode="auto">
          <a:xfrm>
            <a:off x="414338" y="1412776"/>
            <a:ext cx="4003061" cy="4646712"/>
            <a:chOff x="692" y="388"/>
            <a:chExt cx="2114" cy="2383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557" y="388"/>
              <a:ext cx="486" cy="3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620" y="475"/>
              <a:ext cx="185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900" b="0">
                  <a:solidFill>
                    <a:srgbClr val="000000"/>
                  </a:solidFill>
                  <a:latin typeface="Helvetica" charset="0"/>
                </a:rPr>
                <a:t>Program</a:t>
              </a:r>
              <a:endParaRPr lang="it-IT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845" y="826"/>
              <a:ext cx="487" cy="3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263" y="820"/>
              <a:ext cx="486" cy="3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362" y="895"/>
              <a:ext cx="207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900" b="0">
                  <a:solidFill>
                    <a:srgbClr val="000000"/>
                  </a:solidFill>
                  <a:latin typeface="Helvetica" charset="0"/>
                </a:rPr>
                <a:t>Generate </a:t>
              </a:r>
              <a:endParaRPr lang="it-IT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362" y="979"/>
              <a:ext cx="143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900" b="0">
                  <a:solidFill>
                    <a:srgbClr val="000000"/>
                  </a:solidFill>
                  <a:latin typeface="Helvetica" charset="0"/>
                </a:rPr>
                <a:t>header</a:t>
              </a:r>
              <a:endParaRPr lang="it-IT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938" y="907"/>
              <a:ext cx="208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900" b="0">
                  <a:solidFill>
                    <a:srgbClr val="000000"/>
                  </a:solidFill>
                  <a:latin typeface="Helvetica" charset="0"/>
                </a:rPr>
                <a:t>Generate </a:t>
              </a:r>
              <a:endParaRPr lang="it-IT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938" y="991"/>
              <a:ext cx="108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900" b="0">
                  <a:solidFill>
                    <a:srgbClr val="000000"/>
                  </a:solidFill>
                  <a:latin typeface="Helvetica" charset="0"/>
                </a:rPr>
                <a:t>body</a:t>
              </a:r>
              <a:endParaRPr lang="it-IT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H="1">
              <a:off x="1692" y="703"/>
              <a:ext cx="108" cy="1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1794" y="709"/>
              <a:ext cx="108" cy="1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845" y="1228"/>
              <a:ext cx="487" cy="3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926" y="1256"/>
              <a:ext cx="261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900" b="0">
                  <a:solidFill>
                    <a:srgbClr val="000000"/>
                  </a:solidFill>
                  <a:latin typeface="Helvetica" charset="0"/>
                </a:rPr>
                <a:t>Generate  * </a:t>
              </a:r>
              <a:endParaRPr lang="it-IT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1926" y="1340"/>
              <a:ext cx="161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900" b="0">
                  <a:solidFill>
                    <a:srgbClr val="000000"/>
                  </a:solidFill>
                  <a:latin typeface="Helvetica" charset="0"/>
                </a:rPr>
                <a:t>line by </a:t>
              </a:r>
              <a:endParaRPr lang="it-IT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926" y="1424"/>
              <a:ext cx="23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900" b="0">
                  <a:solidFill>
                    <a:srgbClr val="000000"/>
                  </a:solidFill>
                  <a:latin typeface="Helvetica" charset="0"/>
                </a:rPr>
                <a:t>item group</a:t>
              </a:r>
              <a:endParaRPr lang="it-IT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2064" y="1147"/>
              <a:ext cx="1" cy="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1269" y="1631"/>
              <a:ext cx="486" cy="3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2320" y="1637"/>
              <a:ext cx="486" cy="3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281" y="2045"/>
              <a:ext cx="486" cy="3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1839" y="2447"/>
              <a:ext cx="487" cy="3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692" y="2435"/>
              <a:ext cx="487" cy="3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V="1">
              <a:off x="1686" y="1556"/>
              <a:ext cx="168" cy="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2281" y="1550"/>
              <a:ext cx="156" cy="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1332" y="1676"/>
              <a:ext cx="178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900" b="0">
                  <a:solidFill>
                    <a:srgbClr val="000000"/>
                  </a:solidFill>
                  <a:latin typeface="Helvetica" charset="0"/>
                </a:rPr>
                <a:t>Process </a:t>
              </a:r>
              <a:endParaRPr lang="it-IT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1332" y="1760"/>
              <a:ext cx="109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900" b="0">
                  <a:solidFill>
                    <a:srgbClr val="000000"/>
                  </a:solidFill>
                  <a:latin typeface="Helvetica" charset="0"/>
                </a:rPr>
                <a:t>item </a:t>
              </a:r>
              <a:endParaRPr lang="it-IT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1332" y="1844"/>
              <a:ext cx="126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900" b="0">
                  <a:solidFill>
                    <a:srgbClr val="000000"/>
                  </a:solidFill>
                  <a:latin typeface="Helvetica" charset="0"/>
                </a:rPr>
                <a:t>group</a:t>
              </a:r>
              <a:endParaRPr lang="it-IT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2365" y="1646"/>
              <a:ext cx="241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900" b="0" dirty="0">
                  <a:solidFill>
                    <a:srgbClr val="000000"/>
                  </a:solidFill>
                  <a:latin typeface="Helvetica" charset="0"/>
                </a:rPr>
                <a:t>Output net </a:t>
              </a:r>
              <a:endParaRPr lang="it-IT" dirty="0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2365" y="1730"/>
              <a:ext cx="240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900" b="0">
                  <a:solidFill>
                    <a:srgbClr val="000000"/>
                  </a:solidFill>
                  <a:latin typeface="Helvetica" charset="0"/>
                </a:rPr>
                <a:t>movement </a:t>
              </a:r>
              <a:endParaRPr lang="it-IT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2365" y="1814"/>
              <a:ext cx="80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900" b="0">
                  <a:solidFill>
                    <a:srgbClr val="000000"/>
                  </a:solidFill>
                  <a:latin typeface="Helvetica" charset="0"/>
                </a:rPr>
                <a:t>line</a:t>
              </a:r>
              <a:endParaRPr lang="it-IT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1338" y="2114"/>
              <a:ext cx="178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900" b="0">
                  <a:solidFill>
                    <a:srgbClr val="000000"/>
                  </a:solidFill>
                  <a:latin typeface="Helvetica" charset="0"/>
                </a:rPr>
                <a:t>Process </a:t>
              </a:r>
              <a:endParaRPr lang="it-IT"/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1338" y="2198"/>
              <a:ext cx="137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900" b="0">
                  <a:solidFill>
                    <a:srgbClr val="000000"/>
                  </a:solidFill>
                  <a:latin typeface="Helvetica" charset="0"/>
                </a:rPr>
                <a:t>record</a:t>
              </a:r>
              <a:endParaRPr lang="it-IT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1692" y="2066"/>
              <a:ext cx="27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900" b="0">
                  <a:solidFill>
                    <a:srgbClr val="000000"/>
                  </a:solidFill>
                  <a:latin typeface="Helvetica" charset="0"/>
                </a:rPr>
                <a:t>*</a:t>
              </a:r>
              <a:endParaRPr lang="it-IT"/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749" y="2486"/>
              <a:ext cx="177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900" b="0">
                  <a:solidFill>
                    <a:srgbClr val="000000"/>
                  </a:solidFill>
                  <a:latin typeface="Helvetica" charset="0"/>
                </a:rPr>
                <a:t>Process </a:t>
              </a:r>
              <a:endParaRPr lang="it-IT"/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749" y="2570"/>
              <a:ext cx="146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900" b="0">
                  <a:solidFill>
                    <a:srgbClr val="000000"/>
                  </a:solidFill>
                  <a:latin typeface="Helvetica" charset="0"/>
                </a:rPr>
                <a:t>receipt</a:t>
              </a:r>
              <a:endParaRPr lang="it-IT"/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1109" y="2438"/>
              <a:ext cx="27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900" b="0">
                  <a:solidFill>
                    <a:srgbClr val="000000"/>
                  </a:solidFill>
                  <a:latin typeface="Helvetica" charset="0"/>
                </a:rPr>
                <a:t>o</a:t>
              </a:r>
              <a:endParaRPr lang="it-IT"/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1920" y="2504"/>
              <a:ext cx="177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900" b="0">
                  <a:solidFill>
                    <a:srgbClr val="000000"/>
                  </a:solidFill>
                  <a:latin typeface="Helvetica" charset="0"/>
                </a:rPr>
                <a:t>Process </a:t>
              </a:r>
              <a:endParaRPr lang="it-IT"/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1920" y="2588"/>
              <a:ext cx="176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900" b="0">
                  <a:solidFill>
                    <a:srgbClr val="000000"/>
                  </a:solidFill>
                  <a:latin typeface="Helvetica" charset="0"/>
                </a:rPr>
                <a:t>delivery</a:t>
              </a:r>
              <a:endParaRPr lang="it-IT"/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2257" y="2462"/>
              <a:ext cx="26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900" b="0">
                  <a:solidFill>
                    <a:srgbClr val="000000"/>
                  </a:solidFill>
                  <a:latin typeface="Helvetica" charset="0"/>
                </a:rPr>
                <a:t>o</a:t>
              </a:r>
              <a:endParaRPr lang="it-IT"/>
            </a:p>
          </p:txBody>
        </p:sp>
        <p:sp>
          <p:nvSpPr>
            <p:cNvPr id="43" name="Line 42"/>
            <p:cNvSpPr>
              <a:spLocks noChangeShapeType="1"/>
            </p:cNvSpPr>
            <p:nvPr/>
          </p:nvSpPr>
          <p:spPr bwMode="auto">
            <a:xfrm>
              <a:off x="1494" y="1952"/>
              <a:ext cx="1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4" name="Line 43"/>
            <p:cNvSpPr>
              <a:spLocks noChangeShapeType="1"/>
            </p:cNvSpPr>
            <p:nvPr/>
          </p:nvSpPr>
          <p:spPr bwMode="auto">
            <a:xfrm flipH="1">
              <a:off x="1116" y="2366"/>
              <a:ext cx="234" cy="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5" name="Line 44"/>
            <p:cNvSpPr>
              <a:spLocks noChangeShapeType="1"/>
            </p:cNvSpPr>
            <p:nvPr/>
          </p:nvSpPr>
          <p:spPr bwMode="auto">
            <a:xfrm>
              <a:off x="1686" y="2366"/>
              <a:ext cx="240" cy="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46" name="Group 56"/>
          <p:cNvGrpSpPr>
            <a:grpSpLocks/>
          </p:cNvGrpSpPr>
          <p:nvPr/>
        </p:nvGrpSpPr>
        <p:grpSpPr bwMode="auto">
          <a:xfrm>
            <a:off x="4860032" y="1908745"/>
            <a:ext cx="3951237" cy="2836482"/>
            <a:chOff x="557" y="3057"/>
            <a:chExt cx="1280" cy="636"/>
          </a:xfrm>
        </p:grpSpPr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557" y="3057"/>
              <a:ext cx="385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400" b="0" dirty="0">
                  <a:solidFill>
                    <a:srgbClr val="000000"/>
                  </a:solidFill>
                  <a:latin typeface="Arial Narrow" pitchFamily="34" charset="0"/>
                </a:rPr>
                <a:t>1. </a:t>
              </a:r>
              <a:r>
                <a:rPr lang="it-IT" sz="1400" b="0" dirty="0" smtClean="0">
                  <a:solidFill>
                    <a:srgbClr val="000000"/>
                  </a:solidFill>
                  <a:latin typeface="Arial Narrow" pitchFamily="34" charset="0"/>
                </a:rPr>
                <a:t>Apertura del file</a:t>
              </a:r>
              <a:endParaRPr lang="it-IT" sz="3600" dirty="0">
                <a:latin typeface="Arial Narrow" pitchFamily="34" charset="0"/>
              </a:endParaRPr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557" y="3141"/>
              <a:ext cx="395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400" b="0" dirty="0">
                  <a:solidFill>
                    <a:srgbClr val="000000"/>
                  </a:solidFill>
                  <a:latin typeface="Arial Narrow" pitchFamily="34" charset="0"/>
                </a:rPr>
                <a:t>2. </a:t>
              </a:r>
              <a:r>
                <a:rPr lang="it-IT" sz="1400" b="0" dirty="0" smtClean="0">
                  <a:solidFill>
                    <a:srgbClr val="000000"/>
                  </a:solidFill>
                  <a:latin typeface="Arial Narrow" pitchFamily="34" charset="0"/>
                </a:rPr>
                <a:t>Chiusura del file</a:t>
              </a:r>
              <a:endParaRPr lang="it-IT" sz="3600" dirty="0">
                <a:latin typeface="Arial Narrow" pitchFamily="34" charset="0"/>
              </a:endParaRP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557" y="3225"/>
              <a:ext cx="633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400" b="0" dirty="0">
                  <a:solidFill>
                    <a:srgbClr val="000000"/>
                  </a:solidFill>
                  <a:latin typeface="Arial Narrow" pitchFamily="34" charset="0"/>
                </a:rPr>
                <a:t>3. </a:t>
              </a:r>
              <a:r>
                <a:rPr lang="it-IT" sz="1400" b="0" dirty="0" smtClean="0">
                  <a:solidFill>
                    <a:srgbClr val="000000"/>
                  </a:solidFill>
                  <a:latin typeface="Arial Narrow" pitchFamily="34" charset="0"/>
                </a:rPr>
                <a:t>Leggi (</a:t>
              </a:r>
              <a:r>
                <a:rPr lang="it-IT" sz="1400" b="0" dirty="0" err="1" smtClean="0">
                  <a:solidFill>
                    <a:srgbClr val="000000"/>
                  </a:solidFill>
                  <a:latin typeface="Arial Narrow" pitchFamily="34" charset="0"/>
                </a:rPr>
                <a:t>item_id</a:t>
              </a:r>
              <a:r>
                <a:rPr lang="it-IT" sz="1400" b="0" dirty="0">
                  <a:solidFill>
                    <a:srgbClr val="000000"/>
                  </a:solidFill>
                  <a:latin typeface="Arial Narrow" pitchFamily="34" charset="0"/>
                </a:rPr>
                <a:t>, </a:t>
              </a:r>
              <a:r>
                <a:rPr lang="it-IT" sz="1400" b="0" dirty="0" err="1">
                  <a:solidFill>
                    <a:srgbClr val="000000"/>
                  </a:solidFill>
                  <a:latin typeface="Arial Narrow" pitchFamily="34" charset="0"/>
                </a:rPr>
                <a:t>movement</a:t>
              </a:r>
              <a:r>
                <a:rPr lang="it-IT" sz="1400" b="0" dirty="0">
                  <a:solidFill>
                    <a:srgbClr val="000000"/>
                  </a:solidFill>
                  <a:latin typeface="Arial Narrow" pitchFamily="34" charset="0"/>
                </a:rPr>
                <a:t>) </a:t>
              </a:r>
              <a:endParaRPr lang="it-IT" sz="3600" dirty="0">
                <a:latin typeface="Arial Narrow" pitchFamily="34" charset="0"/>
              </a:endParaRPr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557" y="3309"/>
              <a:ext cx="595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400" b="0" dirty="0">
                  <a:solidFill>
                    <a:srgbClr val="000000"/>
                  </a:solidFill>
                  <a:latin typeface="Arial Narrow" pitchFamily="34" charset="0"/>
                </a:rPr>
                <a:t>4. </a:t>
              </a:r>
              <a:r>
                <a:rPr lang="it-IT" sz="1400" dirty="0" err="1">
                  <a:solidFill>
                    <a:srgbClr val="000000"/>
                  </a:solidFill>
                  <a:latin typeface="Arial Narrow" pitchFamily="34" charset="0"/>
                </a:rPr>
                <a:t>net_movement_item</a:t>
              </a:r>
              <a:r>
                <a:rPr lang="it-IT" sz="1400" dirty="0">
                  <a:solidFill>
                    <a:srgbClr val="000000"/>
                  </a:solidFill>
                  <a:latin typeface="Arial Narrow" pitchFamily="34" charset="0"/>
                </a:rPr>
                <a:t> := </a:t>
              </a:r>
              <a:r>
                <a:rPr lang="it-IT" sz="1400" b="0" dirty="0">
                  <a:solidFill>
                    <a:srgbClr val="000000"/>
                  </a:solidFill>
                  <a:latin typeface="Arial Narrow" pitchFamily="34" charset="0"/>
                </a:rPr>
                <a:t>0 </a:t>
              </a:r>
              <a:endParaRPr lang="it-IT" sz="3600" dirty="0">
                <a:latin typeface="Arial Narrow" pitchFamily="34" charset="0"/>
              </a:endParaRPr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557" y="3393"/>
              <a:ext cx="128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400" b="0" dirty="0">
                  <a:solidFill>
                    <a:srgbClr val="000000"/>
                  </a:solidFill>
                  <a:latin typeface="Arial Narrow" pitchFamily="34" charset="0"/>
                </a:rPr>
                <a:t>5. </a:t>
              </a:r>
              <a:r>
                <a:rPr lang="it-IT" sz="1400" b="0" dirty="0" err="1">
                  <a:solidFill>
                    <a:srgbClr val="000000"/>
                  </a:solidFill>
                  <a:latin typeface="Arial Narrow" pitchFamily="34" charset="0"/>
                </a:rPr>
                <a:t>net_movement_item</a:t>
              </a:r>
              <a:r>
                <a:rPr lang="it-IT" sz="1400" b="0" dirty="0">
                  <a:solidFill>
                    <a:srgbClr val="000000"/>
                  </a:solidFill>
                  <a:latin typeface="Arial Narrow" pitchFamily="34" charset="0"/>
                </a:rPr>
                <a:t> := </a:t>
              </a:r>
              <a:r>
                <a:rPr lang="it-IT" sz="1400" b="0" dirty="0" err="1">
                  <a:solidFill>
                    <a:srgbClr val="000000"/>
                  </a:solidFill>
                  <a:latin typeface="Arial Narrow" pitchFamily="34" charset="0"/>
                </a:rPr>
                <a:t>net_movement_item</a:t>
              </a:r>
              <a:r>
                <a:rPr lang="it-IT" sz="1400" b="0" dirty="0">
                  <a:solidFill>
                    <a:srgbClr val="000000"/>
                  </a:solidFill>
                  <a:latin typeface="Arial Narrow" pitchFamily="34" charset="0"/>
                </a:rPr>
                <a:t> + </a:t>
              </a:r>
              <a:r>
                <a:rPr lang="it-IT" sz="1400" b="0" dirty="0" err="1">
                  <a:solidFill>
                    <a:srgbClr val="000000"/>
                  </a:solidFill>
                  <a:latin typeface="Arial Narrow" pitchFamily="34" charset="0"/>
                </a:rPr>
                <a:t>movement</a:t>
              </a:r>
              <a:r>
                <a:rPr lang="it-IT" sz="1400" b="0" dirty="0">
                  <a:solidFill>
                    <a:srgbClr val="000000"/>
                  </a:solidFill>
                  <a:latin typeface="Arial Narrow" pitchFamily="34" charset="0"/>
                </a:rPr>
                <a:t> </a:t>
              </a:r>
              <a:endParaRPr lang="it-IT" sz="3600" dirty="0">
                <a:latin typeface="Arial Narrow" pitchFamily="34" charset="0"/>
              </a:endParaRPr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557" y="3477"/>
              <a:ext cx="1268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400" b="0">
                  <a:solidFill>
                    <a:srgbClr val="000000"/>
                  </a:solidFill>
                  <a:latin typeface="Arial Narrow" pitchFamily="34" charset="0"/>
                </a:rPr>
                <a:t>6. net_movement_item := net_movement_item - movement </a:t>
              </a:r>
              <a:endParaRPr lang="it-IT" sz="3600">
                <a:latin typeface="Arial Narrow" pitchFamily="34" charset="0"/>
              </a:endParaRP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557" y="3561"/>
              <a:ext cx="483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400" b="0" dirty="0">
                  <a:solidFill>
                    <a:srgbClr val="000000"/>
                  </a:solidFill>
                  <a:latin typeface="Arial Narrow" pitchFamily="34" charset="0"/>
                </a:rPr>
                <a:t>7. </a:t>
              </a:r>
              <a:r>
                <a:rPr lang="it-IT" sz="1400" b="0" dirty="0" smtClean="0">
                  <a:solidFill>
                    <a:srgbClr val="000000"/>
                  </a:solidFill>
                  <a:latin typeface="Arial Narrow" pitchFamily="34" charset="0"/>
                </a:rPr>
                <a:t>Scrivi (intestazione) </a:t>
              </a:r>
              <a:endParaRPr lang="it-IT" sz="3600" dirty="0">
                <a:latin typeface="Arial Narrow" pitchFamily="34" charset="0"/>
              </a:endParaRP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557" y="3645"/>
              <a:ext cx="749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400" b="0" dirty="0">
                  <a:solidFill>
                    <a:srgbClr val="000000"/>
                  </a:solidFill>
                  <a:latin typeface="Arial Narrow" pitchFamily="34" charset="0"/>
                </a:rPr>
                <a:t>8. </a:t>
              </a:r>
              <a:r>
                <a:rPr lang="it-IT" sz="1400" b="0" dirty="0" smtClean="0">
                  <a:solidFill>
                    <a:srgbClr val="000000"/>
                  </a:solidFill>
                  <a:latin typeface="Arial Narrow" pitchFamily="34" charset="0"/>
                </a:rPr>
                <a:t>Scrivi (</a:t>
              </a:r>
              <a:r>
                <a:rPr lang="it-IT" sz="1400" b="0" dirty="0" err="1" smtClean="0">
                  <a:solidFill>
                    <a:srgbClr val="000000"/>
                  </a:solidFill>
                  <a:latin typeface="Arial Narrow" pitchFamily="34" charset="0"/>
                </a:rPr>
                <a:t>net_item_movement_line</a:t>
              </a:r>
              <a:r>
                <a:rPr lang="it-IT" sz="1400" b="0" dirty="0">
                  <a:solidFill>
                    <a:srgbClr val="000000"/>
                  </a:solidFill>
                  <a:latin typeface="Arial Narrow" pitchFamily="34" charset="0"/>
                </a:rPr>
                <a:t>)</a:t>
              </a:r>
              <a:endParaRPr lang="it-IT" sz="3600" dirty="0">
                <a:latin typeface="Arial Narrow" pitchFamily="34" charset="0"/>
              </a:endParaRPr>
            </a:p>
          </p:txBody>
        </p:sp>
      </p:grpSp>
      <p:sp>
        <p:nvSpPr>
          <p:cNvPr id="55" name="CasellaDiTesto 54"/>
          <p:cNvSpPr txBox="1"/>
          <p:nvPr/>
        </p:nvSpPr>
        <p:spPr>
          <a:xfrm>
            <a:off x="1041017" y="153941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Arial" pitchFamily="34" charset="0"/>
                <a:cs typeface="Arial" pitchFamily="34" charset="0"/>
              </a:rPr>
              <a:t>1,</a:t>
            </a:r>
            <a:endParaRPr lang="it-IT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CasellaDiTesto 55"/>
          <p:cNvSpPr txBox="1"/>
          <p:nvPr/>
        </p:nvSpPr>
        <p:spPr>
          <a:xfrm>
            <a:off x="3158027" y="15394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Arial" pitchFamily="34" charset="0"/>
                <a:cs typeface="Arial" pitchFamily="34" charset="0"/>
              </a:rPr>
              <a:t>2</a:t>
            </a:r>
            <a:endParaRPr lang="it-IT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CasellaDiTesto 56"/>
          <p:cNvSpPr txBox="1"/>
          <p:nvPr/>
        </p:nvSpPr>
        <p:spPr>
          <a:xfrm>
            <a:off x="2137047" y="31829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Arial" pitchFamily="34" charset="0"/>
                <a:cs typeface="Arial" pitchFamily="34" charset="0"/>
              </a:rPr>
              <a:t>4</a:t>
            </a:r>
            <a:endParaRPr lang="it-IT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CasellaDiTesto 57"/>
          <p:cNvSpPr txBox="1"/>
          <p:nvPr/>
        </p:nvSpPr>
        <p:spPr>
          <a:xfrm>
            <a:off x="3664645" y="31541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Arial" pitchFamily="34" charset="0"/>
                <a:cs typeface="Arial" pitchFamily="34" charset="0"/>
              </a:rPr>
              <a:t>8</a:t>
            </a:r>
            <a:endParaRPr lang="it-IT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CasellaDiTesto 58"/>
          <p:cNvSpPr txBox="1"/>
          <p:nvPr/>
        </p:nvSpPr>
        <p:spPr>
          <a:xfrm>
            <a:off x="939038" y="47146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Arial" pitchFamily="34" charset="0"/>
                <a:cs typeface="Arial" pitchFamily="34" charset="0"/>
              </a:rPr>
              <a:t>3</a:t>
            </a:r>
            <a:endParaRPr lang="it-IT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CasellaDiTesto 59"/>
          <p:cNvSpPr txBox="1"/>
          <p:nvPr/>
        </p:nvSpPr>
        <p:spPr>
          <a:xfrm>
            <a:off x="1493225" y="55355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Arial" pitchFamily="34" charset="0"/>
                <a:cs typeface="Arial" pitchFamily="34" charset="0"/>
              </a:rPr>
              <a:t>5</a:t>
            </a:r>
            <a:endParaRPr lang="it-IT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CasellaDiTesto 60"/>
          <p:cNvSpPr txBox="1"/>
          <p:nvPr/>
        </p:nvSpPr>
        <p:spPr>
          <a:xfrm>
            <a:off x="3653101" y="55589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Arial" pitchFamily="34" charset="0"/>
                <a:cs typeface="Arial" pitchFamily="34" charset="0"/>
              </a:rPr>
              <a:t>6</a:t>
            </a:r>
            <a:endParaRPr lang="it-IT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CasellaDiTesto 61"/>
          <p:cNvSpPr txBox="1"/>
          <p:nvPr/>
        </p:nvSpPr>
        <p:spPr>
          <a:xfrm>
            <a:off x="1259632" y="153941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Arial" pitchFamily="34" charset="0"/>
                <a:cs typeface="Arial" pitchFamily="34" charset="0"/>
              </a:rPr>
              <a:t>3,</a:t>
            </a:r>
            <a:endParaRPr lang="it-IT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CasellaDiTesto 62"/>
          <p:cNvSpPr txBox="1"/>
          <p:nvPr/>
        </p:nvSpPr>
        <p:spPr>
          <a:xfrm>
            <a:off x="1504636" y="15394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Arial" pitchFamily="34" charset="0"/>
                <a:cs typeface="Arial" pitchFamily="34" charset="0"/>
              </a:rPr>
              <a:t>7</a:t>
            </a:r>
            <a:endParaRPr lang="it-IT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25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Processo Unificato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67</a:t>
            </a:fld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err="1" smtClean="0"/>
              <a:t>Unified</a:t>
            </a:r>
            <a:r>
              <a:rPr lang="it-IT" dirty="0" smtClean="0"/>
              <a:t> </a:t>
            </a:r>
            <a:r>
              <a:rPr lang="it-IT" dirty="0" err="1" smtClean="0"/>
              <a:t>Process</a:t>
            </a:r>
            <a:r>
              <a:rPr lang="it-IT" dirty="0" smtClean="0"/>
              <a:t> (UP)</a:t>
            </a:r>
          </a:p>
          <a:p>
            <a:r>
              <a:rPr lang="it-IT" dirty="0" smtClean="0"/>
              <a:t>Nato negli anni ‘60</a:t>
            </a:r>
          </a:p>
          <a:p>
            <a:r>
              <a:rPr lang="it-IT" dirty="0" smtClean="0"/>
              <a:t>Azienda Ericsson (</a:t>
            </a:r>
            <a:r>
              <a:rPr lang="it-IT" dirty="0" err="1" smtClean="0"/>
              <a:t>telecom</a:t>
            </a:r>
            <a:r>
              <a:rPr lang="it-IT" dirty="0" smtClean="0"/>
              <a:t> e attualmente telefonini)</a:t>
            </a:r>
          </a:p>
          <a:p>
            <a:r>
              <a:rPr lang="it-IT" dirty="0" smtClean="0"/>
              <a:t>Precursore di altre due metodologie</a:t>
            </a:r>
          </a:p>
          <a:p>
            <a:pPr lvl="1"/>
            <a:r>
              <a:rPr lang="it-IT" dirty="0" err="1" smtClean="0"/>
              <a:t>Objectory</a:t>
            </a:r>
            <a:endParaRPr lang="it-IT" dirty="0" smtClean="0"/>
          </a:p>
          <a:p>
            <a:pPr lvl="1"/>
            <a:r>
              <a:rPr lang="it-IT" dirty="0" err="1" smtClean="0"/>
              <a:t>Rational</a:t>
            </a:r>
            <a:endParaRPr lang="it-IT" dirty="0"/>
          </a:p>
          <a:p>
            <a:r>
              <a:rPr lang="it-IT" dirty="0" smtClean="0"/>
              <a:t>Standard industriale</a:t>
            </a:r>
          </a:p>
          <a:p>
            <a:r>
              <a:rPr lang="it-IT" smtClean="0"/>
              <a:t>Usa UML</a:t>
            </a: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50105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UP: modello di processo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68</a:t>
            </a:fld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i="1" dirty="0" smtClean="0"/>
              <a:t>Iterativo</a:t>
            </a:r>
            <a:r>
              <a:rPr lang="it-IT" dirty="0" smtClean="0"/>
              <a:t> e </a:t>
            </a:r>
            <a:r>
              <a:rPr lang="it-IT" i="1" dirty="0" smtClean="0"/>
              <a:t>incrementale</a:t>
            </a:r>
          </a:p>
          <a:p>
            <a:r>
              <a:rPr lang="it-IT" dirty="0" smtClean="0"/>
              <a:t>Ad ogni iterazione, si </a:t>
            </a:r>
            <a:r>
              <a:rPr lang="it-IT" b="1" dirty="0" smtClean="0"/>
              <a:t>incrementa</a:t>
            </a:r>
            <a:r>
              <a:rPr lang="it-IT" dirty="0" smtClean="0"/>
              <a:t> il prodotto sviluppato</a:t>
            </a:r>
          </a:p>
          <a:p>
            <a:r>
              <a:rPr lang="it-IT" dirty="0" smtClean="0"/>
              <a:t>Fattori di incremento</a:t>
            </a:r>
          </a:p>
          <a:p>
            <a:pPr lvl="1"/>
            <a:r>
              <a:rPr lang="it-IT" dirty="0" smtClean="0"/>
              <a:t>Miglioramento dell’</a:t>
            </a:r>
            <a:r>
              <a:rPr lang="it-IT" b="1" dirty="0" smtClean="0"/>
              <a:t>usabilità</a:t>
            </a:r>
          </a:p>
          <a:p>
            <a:pPr lvl="1"/>
            <a:r>
              <a:rPr lang="it-IT" dirty="0" smtClean="0"/>
              <a:t>Maggiore </a:t>
            </a:r>
            <a:r>
              <a:rPr lang="it-IT" b="1" dirty="0" smtClean="0"/>
              <a:t>identificazione</a:t>
            </a:r>
            <a:r>
              <a:rPr lang="it-IT" dirty="0" smtClean="0"/>
              <a:t> del prodotto</a:t>
            </a:r>
          </a:p>
          <a:p>
            <a:r>
              <a:rPr lang="it-IT" dirty="0" smtClean="0"/>
              <a:t>Incrementi</a:t>
            </a:r>
          </a:p>
          <a:p>
            <a:pPr lvl="1"/>
            <a:r>
              <a:rPr lang="it-IT" dirty="0" smtClean="0"/>
              <a:t>Additivi</a:t>
            </a:r>
          </a:p>
          <a:p>
            <a:pPr lvl="1"/>
            <a:r>
              <a:rPr lang="it-IT" dirty="0" smtClean="0"/>
              <a:t>Perfettivi</a:t>
            </a:r>
          </a:p>
          <a:p>
            <a:r>
              <a:rPr lang="it-IT" dirty="0" smtClean="0"/>
              <a:t>Ad ogni ciclo si produce una release del prodotto</a:t>
            </a:r>
          </a:p>
          <a:p>
            <a:pPr lvl="1"/>
            <a:r>
              <a:rPr lang="it-IT" dirty="0" smtClean="0"/>
              <a:t>Eseguibile</a:t>
            </a:r>
          </a:p>
          <a:p>
            <a:pPr lvl="1"/>
            <a:r>
              <a:rPr lang="it-IT" dirty="0" smtClean="0"/>
              <a:t>Completa di documentazione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57966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UP: cicli di sviluppo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69</a:t>
            </a:fld>
            <a:endParaRPr lang="it-IT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20888"/>
            <a:ext cx="8777287" cy="2478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031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Un processo di progettazione</a:t>
            </a:r>
            <a:endParaRPr lang="it-IT" dirty="0"/>
          </a:p>
        </p:txBody>
      </p:sp>
      <p:sp>
        <p:nvSpPr>
          <p:cNvPr id="5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</a:t>
            </a:fld>
            <a:endParaRPr lang="it-IT"/>
          </a:p>
        </p:txBody>
      </p:sp>
      <p:pic>
        <p:nvPicPr>
          <p:cNvPr id="1048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8249567" cy="3229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608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UP: cicli e fasi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70</a:t>
            </a:fld>
            <a:endParaRPr lang="it-IT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Ogni ciclo è diviso in </a:t>
            </a:r>
            <a:r>
              <a:rPr lang="it-IT" b="1" dirty="0" smtClean="0"/>
              <a:t>fasi</a:t>
            </a:r>
          </a:p>
          <a:p>
            <a:r>
              <a:rPr lang="it-IT" dirty="0" smtClean="0"/>
              <a:t>Concezione</a:t>
            </a:r>
          </a:p>
          <a:p>
            <a:pPr lvl="1"/>
            <a:r>
              <a:rPr lang="it-IT" dirty="0" smtClean="0"/>
              <a:t>Studio di fattibilità</a:t>
            </a:r>
          </a:p>
          <a:p>
            <a:r>
              <a:rPr lang="it-IT" dirty="0" smtClean="0"/>
              <a:t>Elaborazione</a:t>
            </a:r>
          </a:p>
          <a:p>
            <a:pPr lvl="1"/>
            <a:r>
              <a:rPr lang="it-IT" dirty="0" smtClean="0"/>
              <a:t>Specifica dei dettagli</a:t>
            </a:r>
          </a:p>
          <a:p>
            <a:pPr lvl="1"/>
            <a:r>
              <a:rPr lang="it-IT" dirty="0" smtClean="0"/>
              <a:t>Definizione dell’architettura</a:t>
            </a:r>
          </a:p>
          <a:p>
            <a:r>
              <a:rPr lang="it-IT" dirty="0" smtClean="0"/>
              <a:t>Costruzione</a:t>
            </a:r>
          </a:p>
          <a:p>
            <a:pPr lvl="1"/>
            <a:r>
              <a:rPr lang="it-IT" dirty="0" smtClean="0"/>
              <a:t>Sviluppo e test del codice</a:t>
            </a:r>
          </a:p>
          <a:p>
            <a:pPr lvl="1"/>
            <a:r>
              <a:rPr lang="it-IT" dirty="0" smtClean="0"/>
              <a:t>Controllo di qualità</a:t>
            </a:r>
          </a:p>
          <a:p>
            <a:r>
              <a:rPr lang="it-IT" dirty="0" smtClean="0"/>
              <a:t>Transizione</a:t>
            </a:r>
          </a:p>
          <a:p>
            <a:pPr lvl="1"/>
            <a:r>
              <a:rPr lang="it-IT" dirty="0" smtClean="0"/>
              <a:t>Beta test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80788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UP: fasi di un ciclo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71</a:t>
            </a:fld>
            <a:endParaRPr lang="it-IT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219200" y="2987551"/>
            <a:ext cx="603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it-IT" sz="1900" b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it-IT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130550" y="4043239"/>
            <a:ext cx="9350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it-IT" sz="1900" b="0">
                <a:solidFill>
                  <a:srgbClr val="000000"/>
                </a:solidFill>
                <a:latin typeface="Times New Roman" pitchFamily="18" charset="0"/>
              </a:rPr>
              <a:t>milestone</a:t>
            </a:r>
            <a:endParaRPr lang="it-IT"/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5797550" y="4003551"/>
            <a:ext cx="603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it-IT" sz="1900" b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it-IT"/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7116763" y="3047876"/>
            <a:ext cx="6223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it-IT" sz="1600" b="0">
                <a:solidFill>
                  <a:srgbClr val="000000"/>
                </a:solidFill>
                <a:latin typeface="Times New Roman" pitchFamily="18" charset="0"/>
              </a:rPr>
              <a:t>product</a:t>
            </a:r>
            <a:endParaRPr lang="it-IT"/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7720013" y="3047876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it-IT" sz="1600" b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it-IT"/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7116763" y="3279651"/>
            <a:ext cx="5667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it-IT" sz="1600" b="0">
                <a:solidFill>
                  <a:srgbClr val="000000"/>
                </a:solidFill>
                <a:latin typeface="Times New Roman" pitchFamily="18" charset="0"/>
              </a:rPr>
              <a:t>release</a:t>
            </a:r>
            <a:endParaRPr lang="it-IT"/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7664450" y="3279651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it-IT" sz="1600" b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it-IT"/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214438" y="3081214"/>
            <a:ext cx="5100637" cy="423862"/>
          </a:xfrm>
          <a:prstGeom prst="rect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1360488" y="3212976"/>
            <a:ext cx="481567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it-IT" sz="1600" b="0" dirty="0" err="1">
                <a:solidFill>
                  <a:srgbClr val="000000"/>
                </a:solidFill>
                <a:latin typeface="Times" charset="0"/>
              </a:rPr>
              <a:t>Inception</a:t>
            </a:r>
            <a:r>
              <a:rPr lang="it-IT" sz="1600" b="0" dirty="0">
                <a:solidFill>
                  <a:srgbClr val="000000"/>
                </a:solidFill>
                <a:latin typeface="Times" charset="0"/>
              </a:rPr>
              <a:t> </a:t>
            </a:r>
            <a:r>
              <a:rPr lang="it-IT" sz="1600" b="0" dirty="0" smtClean="0">
                <a:solidFill>
                  <a:srgbClr val="000000"/>
                </a:solidFill>
                <a:latin typeface="Times" charset="0"/>
              </a:rPr>
              <a:t>  </a:t>
            </a:r>
            <a:r>
              <a:rPr lang="it-IT" sz="1600" b="0" dirty="0" err="1" smtClean="0">
                <a:solidFill>
                  <a:srgbClr val="000000"/>
                </a:solidFill>
                <a:latin typeface="Times" charset="0"/>
              </a:rPr>
              <a:t>Elaboration</a:t>
            </a:r>
            <a:r>
              <a:rPr lang="it-IT" sz="1600" b="0" dirty="0" smtClean="0">
                <a:solidFill>
                  <a:srgbClr val="000000"/>
                </a:solidFill>
                <a:latin typeface="Times" charset="0"/>
              </a:rPr>
              <a:t>         </a:t>
            </a:r>
            <a:r>
              <a:rPr lang="it-IT" sz="1600" b="0" dirty="0">
                <a:solidFill>
                  <a:srgbClr val="000000"/>
                </a:solidFill>
                <a:latin typeface="Times" charset="0"/>
              </a:rPr>
              <a:t>Construction       </a:t>
            </a:r>
            <a:r>
              <a:rPr lang="it-IT" sz="1600" b="0" dirty="0" smtClean="0">
                <a:solidFill>
                  <a:srgbClr val="000000"/>
                </a:solidFill>
                <a:latin typeface="Times" charset="0"/>
              </a:rPr>
              <a:t>  </a:t>
            </a:r>
            <a:r>
              <a:rPr lang="it-IT" sz="1600" b="0" dirty="0" err="1" smtClean="0">
                <a:solidFill>
                  <a:srgbClr val="000000"/>
                </a:solidFill>
                <a:latin typeface="Times" charset="0"/>
              </a:rPr>
              <a:t>Transition</a:t>
            </a:r>
            <a:r>
              <a:rPr lang="it-IT" sz="1600" b="0" dirty="0" smtClean="0">
                <a:solidFill>
                  <a:srgbClr val="000000"/>
                </a:solidFill>
                <a:latin typeface="Times" charset="0"/>
              </a:rPr>
              <a:t>  </a:t>
            </a:r>
            <a:endParaRPr lang="it-IT" dirty="0"/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6245225" y="3212976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it-IT" sz="1600" b="0">
                <a:solidFill>
                  <a:srgbClr val="000000"/>
                </a:solidFill>
                <a:latin typeface="Times" charset="0"/>
              </a:rPr>
              <a:t> </a:t>
            </a:r>
            <a:endParaRPr lang="it-IT"/>
          </a:p>
        </p:txBody>
      </p:sp>
      <p:sp>
        <p:nvSpPr>
          <p:cNvPr id="16" name="Freeform 21"/>
          <p:cNvSpPr>
            <a:spLocks/>
          </p:cNvSpPr>
          <p:nvPr/>
        </p:nvSpPr>
        <p:spPr bwMode="auto">
          <a:xfrm>
            <a:off x="3294063" y="3452689"/>
            <a:ext cx="155575" cy="150812"/>
          </a:xfrm>
          <a:custGeom>
            <a:avLst/>
            <a:gdLst>
              <a:gd name="T0" fmla="*/ 50 w 98"/>
              <a:gd name="T1" fmla="*/ 0 h 95"/>
              <a:gd name="T2" fmla="*/ 0 w 98"/>
              <a:gd name="T3" fmla="*/ 95 h 95"/>
              <a:gd name="T4" fmla="*/ 98 w 98"/>
              <a:gd name="T5" fmla="*/ 95 h 95"/>
              <a:gd name="T6" fmla="*/ 50 w 98"/>
              <a:gd name="T7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" h="95">
                <a:moveTo>
                  <a:pt x="50" y="0"/>
                </a:moveTo>
                <a:lnTo>
                  <a:pt x="0" y="95"/>
                </a:lnTo>
                <a:lnTo>
                  <a:pt x="98" y="95"/>
                </a:lnTo>
                <a:lnTo>
                  <a:pt x="50" y="0"/>
                </a:lnTo>
                <a:close/>
              </a:path>
            </a:pathLst>
          </a:custGeom>
          <a:solidFill>
            <a:srgbClr val="000000"/>
          </a:solidFill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17" name="Freeform 22"/>
          <p:cNvSpPr>
            <a:spLocks/>
          </p:cNvSpPr>
          <p:nvPr/>
        </p:nvSpPr>
        <p:spPr bwMode="auto">
          <a:xfrm>
            <a:off x="4962525" y="3447926"/>
            <a:ext cx="155575" cy="155575"/>
          </a:xfrm>
          <a:custGeom>
            <a:avLst/>
            <a:gdLst>
              <a:gd name="T0" fmla="*/ 50 w 98"/>
              <a:gd name="T1" fmla="*/ 0 h 98"/>
              <a:gd name="T2" fmla="*/ 0 w 98"/>
              <a:gd name="T3" fmla="*/ 98 h 98"/>
              <a:gd name="T4" fmla="*/ 98 w 98"/>
              <a:gd name="T5" fmla="*/ 98 h 98"/>
              <a:gd name="T6" fmla="*/ 50 w 98"/>
              <a:gd name="T7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" h="98">
                <a:moveTo>
                  <a:pt x="50" y="0"/>
                </a:moveTo>
                <a:lnTo>
                  <a:pt x="0" y="98"/>
                </a:lnTo>
                <a:lnTo>
                  <a:pt x="98" y="98"/>
                </a:lnTo>
                <a:lnTo>
                  <a:pt x="50" y="0"/>
                </a:lnTo>
                <a:close/>
              </a:path>
            </a:pathLst>
          </a:custGeom>
          <a:solidFill>
            <a:srgbClr val="000000"/>
          </a:solidFill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18" name="Freeform 23"/>
          <p:cNvSpPr>
            <a:spLocks/>
          </p:cNvSpPr>
          <p:nvPr/>
        </p:nvSpPr>
        <p:spPr bwMode="auto">
          <a:xfrm>
            <a:off x="4340225" y="4097214"/>
            <a:ext cx="155575" cy="155575"/>
          </a:xfrm>
          <a:custGeom>
            <a:avLst/>
            <a:gdLst>
              <a:gd name="T0" fmla="*/ 50 w 98"/>
              <a:gd name="T1" fmla="*/ 0 h 98"/>
              <a:gd name="T2" fmla="*/ 0 w 98"/>
              <a:gd name="T3" fmla="*/ 98 h 98"/>
              <a:gd name="T4" fmla="*/ 98 w 98"/>
              <a:gd name="T5" fmla="*/ 98 h 98"/>
              <a:gd name="T6" fmla="*/ 50 w 98"/>
              <a:gd name="T7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" h="98">
                <a:moveTo>
                  <a:pt x="50" y="0"/>
                </a:moveTo>
                <a:lnTo>
                  <a:pt x="0" y="98"/>
                </a:lnTo>
                <a:lnTo>
                  <a:pt x="98" y="98"/>
                </a:lnTo>
                <a:lnTo>
                  <a:pt x="50" y="0"/>
                </a:lnTo>
                <a:close/>
              </a:path>
            </a:pathLst>
          </a:custGeom>
          <a:solidFill>
            <a:srgbClr val="000000"/>
          </a:solidFill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19" name="Line 24"/>
          <p:cNvSpPr>
            <a:spLocks noChangeShapeType="1"/>
          </p:cNvSpPr>
          <p:nvPr/>
        </p:nvSpPr>
        <p:spPr bwMode="auto">
          <a:xfrm>
            <a:off x="3373438" y="3081214"/>
            <a:ext cx="1587" cy="41910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0" name="Line 25"/>
          <p:cNvSpPr>
            <a:spLocks noChangeShapeType="1"/>
          </p:cNvSpPr>
          <p:nvPr/>
        </p:nvSpPr>
        <p:spPr bwMode="auto">
          <a:xfrm>
            <a:off x="5041900" y="3081214"/>
            <a:ext cx="1588" cy="41910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1" name="Freeform 26"/>
          <p:cNvSpPr>
            <a:spLocks/>
          </p:cNvSpPr>
          <p:nvPr/>
        </p:nvSpPr>
        <p:spPr bwMode="auto">
          <a:xfrm>
            <a:off x="2085975" y="3447926"/>
            <a:ext cx="155575" cy="155575"/>
          </a:xfrm>
          <a:custGeom>
            <a:avLst/>
            <a:gdLst>
              <a:gd name="T0" fmla="*/ 48 w 98"/>
              <a:gd name="T1" fmla="*/ 0 h 98"/>
              <a:gd name="T2" fmla="*/ 0 w 98"/>
              <a:gd name="T3" fmla="*/ 98 h 98"/>
              <a:gd name="T4" fmla="*/ 98 w 98"/>
              <a:gd name="T5" fmla="*/ 98 h 98"/>
              <a:gd name="T6" fmla="*/ 48 w 98"/>
              <a:gd name="T7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" h="98">
                <a:moveTo>
                  <a:pt x="48" y="0"/>
                </a:moveTo>
                <a:lnTo>
                  <a:pt x="0" y="98"/>
                </a:lnTo>
                <a:lnTo>
                  <a:pt x="98" y="98"/>
                </a:lnTo>
                <a:lnTo>
                  <a:pt x="48" y="0"/>
                </a:lnTo>
                <a:close/>
              </a:path>
            </a:pathLst>
          </a:custGeom>
          <a:solidFill>
            <a:srgbClr val="000000"/>
          </a:solidFill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22" name="Line 27"/>
          <p:cNvSpPr>
            <a:spLocks noChangeShapeType="1"/>
          </p:cNvSpPr>
          <p:nvPr/>
        </p:nvSpPr>
        <p:spPr bwMode="auto">
          <a:xfrm>
            <a:off x="2162175" y="3035176"/>
            <a:ext cx="1588" cy="41275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3" name="Freeform 28"/>
          <p:cNvSpPr>
            <a:spLocks/>
          </p:cNvSpPr>
          <p:nvPr/>
        </p:nvSpPr>
        <p:spPr bwMode="auto">
          <a:xfrm>
            <a:off x="6475413" y="3222501"/>
            <a:ext cx="500062" cy="136525"/>
          </a:xfrm>
          <a:custGeom>
            <a:avLst/>
            <a:gdLst>
              <a:gd name="T0" fmla="*/ 238 w 315"/>
              <a:gd name="T1" fmla="*/ 0 h 86"/>
              <a:gd name="T2" fmla="*/ 238 w 315"/>
              <a:gd name="T3" fmla="*/ 21 h 86"/>
              <a:gd name="T4" fmla="*/ 0 w 315"/>
              <a:gd name="T5" fmla="*/ 21 h 86"/>
              <a:gd name="T6" fmla="*/ 0 w 315"/>
              <a:gd name="T7" fmla="*/ 65 h 86"/>
              <a:gd name="T8" fmla="*/ 238 w 315"/>
              <a:gd name="T9" fmla="*/ 65 h 86"/>
              <a:gd name="T10" fmla="*/ 238 w 315"/>
              <a:gd name="T11" fmla="*/ 86 h 86"/>
              <a:gd name="T12" fmla="*/ 315 w 315"/>
              <a:gd name="T13" fmla="*/ 42 h 86"/>
              <a:gd name="T14" fmla="*/ 238 w 315"/>
              <a:gd name="T15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5" h="86">
                <a:moveTo>
                  <a:pt x="238" y="0"/>
                </a:moveTo>
                <a:lnTo>
                  <a:pt x="238" y="21"/>
                </a:lnTo>
                <a:lnTo>
                  <a:pt x="0" y="21"/>
                </a:lnTo>
                <a:lnTo>
                  <a:pt x="0" y="65"/>
                </a:lnTo>
                <a:lnTo>
                  <a:pt x="238" y="65"/>
                </a:lnTo>
                <a:lnTo>
                  <a:pt x="238" y="86"/>
                </a:lnTo>
                <a:lnTo>
                  <a:pt x="315" y="42"/>
                </a:lnTo>
                <a:lnTo>
                  <a:pt x="238" y="0"/>
                </a:lnTo>
                <a:close/>
              </a:path>
            </a:pathLst>
          </a:custGeom>
          <a:solidFill>
            <a:srgbClr val="FFFFFF"/>
          </a:solidFill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6369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UP: vantaggi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72</a:t>
            </a:fld>
            <a:endParaRPr lang="it-IT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Flessibilità</a:t>
            </a:r>
          </a:p>
          <a:p>
            <a:r>
              <a:rPr lang="it-IT" dirty="0" err="1" smtClean="0"/>
              <a:t>Incrementalità</a:t>
            </a:r>
            <a:endParaRPr lang="it-IT" dirty="0" smtClean="0"/>
          </a:p>
          <a:p>
            <a:r>
              <a:rPr lang="it-IT" smtClean="0"/>
              <a:t>Processo strutturato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35152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Gestione dei progetti software</a:t>
            </a:r>
            <a:endParaRPr lang="it-IT" dirty="0"/>
          </a:p>
        </p:txBody>
      </p:sp>
      <p:sp>
        <p:nvSpPr>
          <p:cNvPr id="7" name="Segnaposto tes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0485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42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Gestione (</a:t>
            </a:r>
            <a:r>
              <a:rPr lang="it-IT" dirty="0" smtClean="0">
                <a:solidFill>
                  <a:schemeClr val="tx1"/>
                </a:solidFill>
              </a:rPr>
              <a:t>management</a:t>
            </a:r>
            <a:r>
              <a:rPr lang="it-IT" dirty="0" smtClean="0"/>
              <a:t>) dei progetti software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74</a:t>
            </a:fld>
            <a:endParaRPr lang="it-IT"/>
          </a:p>
        </p:txBody>
      </p:sp>
      <p:sp>
        <p:nvSpPr>
          <p:cNvPr id="1084421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sz="2700" dirty="0"/>
              <a:t>Attività coinvolte nel </a:t>
            </a:r>
            <a:r>
              <a:rPr lang="it-IT" sz="2700" b="1" dirty="0"/>
              <a:t>garantire</a:t>
            </a:r>
            <a:r>
              <a:rPr lang="it-IT" sz="2700" dirty="0"/>
              <a:t> che un sistema venga consegnato</a:t>
            </a:r>
          </a:p>
          <a:p>
            <a:pPr lvl="1"/>
            <a:r>
              <a:rPr lang="it-IT" sz="2200" dirty="0"/>
              <a:t>rispettando le </a:t>
            </a:r>
            <a:r>
              <a:rPr lang="it-IT" sz="2200" b="1" dirty="0" smtClean="0"/>
              <a:t>scadenze</a:t>
            </a:r>
            <a:endParaRPr lang="it-IT" sz="2200" b="1" dirty="0"/>
          </a:p>
          <a:p>
            <a:pPr lvl="1"/>
            <a:r>
              <a:rPr lang="it-IT" sz="2200" dirty="0"/>
              <a:t>nei </a:t>
            </a:r>
            <a:r>
              <a:rPr lang="it-IT" sz="2200" b="1" dirty="0"/>
              <a:t>costi</a:t>
            </a:r>
            <a:r>
              <a:rPr lang="it-IT" sz="2200" dirty="0"/>
              <a:t> </a:t>
            </a:r>
            <a:r>
              <a:rPr lang="it-IT" sz="2200" dirty="0" smtClean="0"/>
              <a:t>preventivati</a:t>
            </a:r>
            <a:endParaRPr lang="it-IT" sz="2200" dirty="0"/>
          </a:p>
          <a:p>
            <a:r>
              <a:rPr lang="it-IT" sz="2700" dirty="0"/>
              <a:t>Chi sviluppa un sistema ha sempre dei vincoli</a:t>
            </a:r>
          </a:p>
          <a:p>
            <a:pPr lvl="1"/>
            <a:r>
              <a:rPr lang="it-IT" sz="2200" dirty="0"/>
              <a:t>di </a:t>
            </a:r>
            <a:r>
              <a:rPr lang="it-IT" sz="2200" b="1" dirty="0" smtClean="0"/>
              <a:t>tempo</a:t>
            </a:r>
            <a:endParaRPr lang="it-IT" sz="2200" b="1" dirty="0"/>
          </a:p>
          <a:p>
            <a:pPr lvl="1"/>
            <a:r>
              <a:rPr lang="it-IT" sz="2200" dirty="0"/>
              <a:t>di costo (</a:t>
            </a:r>
            <a:r>
              <a:rPr lang="it-IT" sz="2200" b="1" dirty="0">
                <a:solidFill>
                  <a:schemeClr val="tx1"/>
                </a:solidFill>
              </a:rPr>
              <a:t>budget</a:t>
            </a:r>
            <a:r>
              <a:rPr lang="it-IT" sz="2200" dirty="0" smtClean="0"/>
              <a:t>)</a:t>
            </a:r>
            <a:endParaRPr lang="it-IT" sz="2200" dirty="0"/>
          </a:p>
          <a:p>
            <a:r>
              <a:rPr lang="it-IT" sz="2700" dirty="0"/>
              <a:t>Spesso i progetti vengono gestiti con un approccio </a:t>
            </a:r>
            <a:r>
              <a:rPr lang="it-IT" sz="2700" b="1" dirty="0" err="1"/>
              <a:t>one</a:t>
            </a:r>
            <a:r>
              <a:rPr lang="it-IT" sz="2700" b="1" dirty="0"/>
              <a:t> </a:t>
            </a:r>
            <a:r>
              <a:rPr lang="it-IT" sz="2700" b="1" dirty="0" err="1" smtClean="0"/>
              <a:t>shot</a:t>
            </a:r>
            <a:endParaRPr lang="it-IT" sz="2700" b="1" dirty="0"/>
          </a:p>
        </p:txBody>
      </p:sp>
    </p:spTree>
    <p:extLst>
      <p:ext uri="{BB962C8B-B14F-4D97-AF65-F5344CB8AC3E}">
        <p14:creationId xmlns:p14="http://schemas.microsoft.com/office/powerpoint/2010/main" val="2844440200"/>
      </p:ext>
    </p:extLst>
  </p:cSld>
  <p:clrMapOvr>
    <a:masterClrMapping/>
  </p:clrMapOvr>
  <p:transition xmlns:p14="http://schemas.microsoft.com/office/powerpoint/2010/main" advTm="2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51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/>
          <a:lstStyle/>
          <a:p>
            <a:r>
              <a:rPr lang="it-IT" dirty="0" smtClean="0"/>
              <a:t>Attività di gestione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75</a:t>
            </a:fld>
            <a:endParaRPr lang="it-IT"/>
          </a:p>
        </p:txBody>
      </p:sp>
      <p:sp>
        <p:nvSpPr>
          <p:cNvPr id="1088514" name="Rectangle 2"/>
          <p:cNvSpPr>
            <a:spLocks noGrp="1" noChangeArrowheads="1"/>
          </p:cNvSpPr>
          <p:nvPr>
            <p:ph sz="quarter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/>
          <a:lstStyle/>
          <a:p>
            <a:pPr marL="465138" indent="-465138">
              <a:lnSpc>
                <a:spcPct val="90000"/>
              </a:lnSpc>
            </a:pPr>
            <a:r>
              <a:rPr lang="it-IT" sz="2700" dirty="0"/>
              <a:t>Scrittura di una </a:t>
            </a:r>
            <a:r>
              <a:rPr lang="it-IT" sz="2700" b="1" dirty="0"/>
              <a:t>proposta</a:t>
            </a:r>
            <a:r>
              <a:rPr lang="it-IT" sz="2700" dirty="0"/>
              <a:t> di progetto da sottomettere al committente</a:t>
            </a:r>
          </a:p>
          <a:p>
            <a:pPr marL="1035050" lvl="1" indent="-455613">
              <a:lnSpc>
                <a:spcPct val="90000"/>
              </a:lnSpc>
            </a:pPr>
            <a:r>
              <a:rPr lang="it-IT" sz="2200" dirty="0"/>
              <a:t>pianificazione delle </a:t>
            </a:r>
            <a:r>
              <a:rPr lang="it-IT" sz="2200" b="1" dirty="0" smtClean="0"/>
              <a:t>attività</a:t>
            </a:r>
            <a:endParaRPr lang="it-IT" sz="2200" b="1" dirty="0"/>
          </a:p>
          <a:p>
            <a:pPr marL="1035050" lvl="1" indent="-455613">
              <a:lnSpc>
                <a:spcPct val="90000"/>
              </a:lnSpc>
            </a:pPr>
            <a:r>
              <a:rPr lang="it-IT" sz="2200" dirty="0"/>
              <a:t>pianificazione dei </a:t>
            </a:r>
            <a:r>
              <a:rPr lang="it-IT" sz="2200" b="1" dirty="0" smtClean="0"/>
              <a:t>costi</a:t>
            </a:r>
            <a:endParaRPr lang="it-IT" sz="2200" b="1" dirty="0"/>
          </a:p>
          <a:p>
            <a:pPr marL="465138" indent="-465138">
              <a:lnSpc>
                <a:spcPct val="90000"/>
              </a:lnSpc>
            </a:pPr>
            <a:r>
              <a:rPr lang="it-IT" sz="2700" dirty="0"/>
              <a:t>Selezione e valutazione del </a:t>
            </a:r>
            <a:r>
              <a:rPr lang="it-IT" sz="2700" b="1" dirty="0" smtClean="0"/>
              <a:t>personale</a:t>
            </a:r>
            <a:endParaRPr lang="it-IT" sz="2700" b="1" dirty="0"/>
          </a:p>
          <a:p>
            <a:pPr marL="465138" indent="-465138">
              <a:lnSpc>
                <a:spcPct val="90000"/>
              </a:lnSpc>
            </a:pPr>
            <a:r>
              <a:rPr lang="it-IT" sz="2700" dirty="0"/>
              <a:t>Controllo dello </a:t>
            </a:r>
            <a:r>
              <a:rPr lang="it-IT" sz="2700" b="1" dirty="0"/>
              <a:t>stato di avanzamento </a:t>
            </a:r>
            <a:r>
              <a:rPr lang="it-IT" sz="2700" dirty="0"/>
              <a:t>e revisione</a:t>
            </a:r>
          </a:p>
          <a:p>
            <a:pPr marL="1035050" lvl="1" indent="-455613">
              <a:lnSpc>
                <a:spcPct val="90000"/>
              </a:lnSpc>
            </a:pPr>
            <a:r>
              <a:rPr lang="it-IT" sz="2200" dirty="0"/>
              <a:t>delle </a:t>
            </a:r>
            <a:r>
              <a:rPr lang="it-IT" sz="2200" b="1" dirty="0" smtClean="0"/>
              <a:t>attività</a:t>
            </a:r>
            <a:endParaRPr lang="it-IT" sz="2200" b="1" dirty="0"/>
          </a:p>
          <a:p>
            <a:pPr marL="1035050" lvl="1" indent="-455613">
              <a:lnSpc>
                <a:spcPct val="90000"/>
              </a:lnSpc>
            </a:pPr>
            <a:r>
              <a:rPr lang="it-IT" sz="2200" dirty="0"/>
              <a:t>dei </a:t>
            </a:r>
            <a:r>
              <a:rPr lang="it-IT" sz="2200" b="1" dirty="0" smtClean="0"/>
              <a:t>costi</a:t>
            </a:r>
            <a:endParaRPr lang="it-IT" sz="2200" b="1" dirty="0"/>
          </a:p>
          <a:p>
            <a:pPr marL="465138" indent="-465138">
              <a:lnSpc>
                <a:spcPct val="90000"/>
              </a:lnSpc>
            </a:pPr>
            <a:r>
              <a:rPr lang="it-IT" sz="2700" dirty="0"/>
              <a:t>Produzione di </a:t>
            </a:r>
            <a:r>
              <a:rPr lang="it-IT" sz="2700" b="1" dirty="0"/>
              <a:t>report</a:t>
            </a:r>
            <a:r>
              <a:rPr lang="it-IT" sz="2700" dirty="0"/>
              <a:t> </a:t>
            </a:r>
            <a:r>
              <a:rPr lang="it-IT" sz="2700" dirty="0" smtClean="0"/>
              <a:t>periodici</a:t>
            </a:r>
            <a:endParaRPr lang="it-IT" sz="2700" dirty="0"/>
          </a:p>
        </p:txBody>
      </p:sp>
    </p:spTree>
    <p:extLst>
      <p:ext uri="{BB962C8B-B14F-4D97-AF65-F5344CB8AC3E}">
        <p14:creationId xmlns:p14="http://schemas.microsoft.com/office/powerpoint/2010/main" val="861313081"/>
      </p:ext>
    </p:extLst>
  </p:cSld>
  <p:clrMapOvr>
    <a:masterClrMapping/>
  </p:clrMapOvr>
  <p:transition xmlns:p14="http://schemas.microsoft.com/office/powerpoint/2010/main" advTm="2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7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Organizzazione delle attività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76</a:t>
            </a:fld>
            <a:endParaRPr lang="it-IT"/>
          </a:p>
        </p:txBody>
      </p:sp>
      <p:sp>
        <p:nvSpPr>
          <p:cNvPr id="1099781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sz="2700" dirty="0"/>
              <a:t>Le attività in un progetto dovrebbero essere </a:t>
            </a:r>
            <a:r>
              <a:rPr lang="it-IT" sz="2700" b="1" dirty="0"/>
              <a:t>organizzate</a:t>
            </a:r>
            <a:r>
              <a:rPr lang="it-IT" sz="2700" dirty="0"/>
              <a:t> per</a:t>
            </a:r>
          </a:p>
          <a:p>
            <a:pPr lvl="1"/>
            <a:r>
              <a:rPr lang="it-IT" sz="2200" dirty="0"/>
              <a:t>produrre </a:t>
            </a:r>
            <a:r>
              <a:rPr lang="it-IT" sz="2200" b="1" dirty="0"/>
              <a:t>risultato</a:t>
            </a:r>
            <a:r>
              <a:rPr lang="it-IT" sz="2200" dirty="0"/>
              <a:t> tangibile e </a:t>
            </a:r>
            <a:r>
              <a:rPr lang="it-IT" sz="2200" dirty="0" smtClean="0"/>
              <a:t>misurabile</a:t>
            </a:r>
            <a:endParaRPr lang="it-IT" sz="2200" dirty="0"/>
          </a:p>
          <a:p>
            <a:pPr lvl="1"/>
            <a:r>
              <a:rPr lang="it-IT" sz="2200" dirty="0"/>
              <a:t>consentire di </a:t>
            </a:r>
            <a:r>
              <a:rPr lang="it-IT" sz="2200" b="1" dirty="0"/>
              <a:t>giudicare</a:t>
            </a:r>
            <a:r>
              <a:rPr lang="it-IT" sz="2200" dirty="0"/>
              <a:t> lo stato </a:t>
            </a:r>
            <a:r>
              <a:rPr lang="it-IT" sz="2200" dirty="0" smtClean="0"/>
              <a:t>d’avanzamento</a:t>
            </a:r>
            <a:endParaRPr lang="it-IT" sz="2200" dirty="0"/>
          </a:p>
          <a:p>
            <a:r>
              <a:rPr lang="it-IT" sz="2700" dirty="0"/>
              <a:t>Le </a:t>
            </a:r>
            <a:r>
              <a:rPr lang="it-IT" sz="2700" b="1" dirty="0" err="1"/>
              <a:t>milestone</a:t>
            </a:r>
            <a:r>
              <a:rPr lang="it-IT" sz="2700" dirty="0"/>
              <a:t> </a:t>
            </a:r>
            <a:r>
              <a:rPr lang="it-IT" sz="2700" dirty="0" smtClean="0"/>
              <a:t>(pietre miliari) sono </a:t>
            </a:r>
            <a:r>
              <a:rPr lang="it-IT" sz="2700" dirty="0"/>
              <a:t>le date di terminazione delle singole </a:t>
            </a:r>
            <a:r>
              <a:rPr lang="it-IT" sz="2700" dirty="0" smtClean="0"/>
              <a:t>attività</a:t>
            </a:r>
            <a:endParaRPr lang="it-IT" sz="2700" dirty="0"/>
          </a:p>
          <a:p>
            <a:r>
              <a:rPr lang="it-IT" sz="2700" dirty="0"/>
              <a:t>I </a:t>
            </a:r>
            <a:r>
              <a:rPr lang="it-IT" sz="2700" b="1" dirty="0" err="1"/>
              <a:t>deliverable</a:t>
            </a:r>
            <a:r>
              <a:rPr lang="it-IT" sz="2700" dirty="0"/>
              <a:t> </a:t>
            </a:r>
            <a:r>
              <a:rPr lang="it-IT" sz="2700" dirty="0" smtClean="0"/>
              <a:t>(consegnabili) sono </a:t>
            </a:r>
            <a:r>
              <a:rPr lang="it-IT" sz="2700" dirty="0"/>
              <a:t>i risultati del progetto rilasciati al committente</a:t>
            </a:r>
          </a:p>
          <a:p>
            <a:pPr lvl="1"/>
            <a:r>
              <a:rPr lang="it-IT" sz="2200" dirty="0"/>
              <a:t>ogni azione visibile al committente (</a:t>
            </a:r>
            <a:r>
              <a:rPr lang="it-IT" sz="2200" b="1" dirty="0">
                <a:solidFill>
                  <a:schemeClr val="tx1"/>
                </a:solidFill>
              </a:rPr>
              <a:t>task</a:t>
            </a:r>
            <a:r>
              <a:rPr lang="it-IT" sz="2200" dirty="0"/>
              <a:t>) deve produrre un </a:t>
            </a:r>
            <a:r>
              <a:rPr lang="it-IT" sz="2200" dirty="0" err="1" smtClean="0"/>
              <a:t>deliverable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16940641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8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Task e </a:t>
            </a:r>
            <a:r>
              <a:rPr lang="it-IT" dirty="0" err="1" smtClean="0"/>
              <a:t>deliverable</a:t>
            </a:r>
            <a:endParaRPr lang="it-IT" dirty="0"/>
          </a:p>
        </p:txBody>
      </p:sp>
      <p:sp>
        <p:nvSpPr>
          <p:cNvPr id="9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77</a:t>
            </a:fld>
            <a:endParaRPr lang="it-IT"/>
          </a:p>
        </p:txBody>
      </p:sp>
      <p:pic>
        <p:nvPicPr>
          <p:cNvPr id="1101244" name="Picture 44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78" y="1700808"/>
            <a:ext cx="7830244" cy="397390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01247" name="Text Box 447"/>
          <p:cNvSpPr txBox="1">
            <a:spLocks noChangeArrowheads="1"/>
          </p:cNvSpPr>
          <p:nvPr/>
        </p:nvSpPr>
        <p:spPr bwMode="auto">
          <a:xfrm>
            <a:off x="990600" y="4648200"/>
            <a:ext cx="1289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deliverable</a:t>
            </a:r>
          </a:p>
        </p:txBody>
      </p:sp>
      <p:sp>
        <p:nvSpPr>
          <p:cNvPr id="1101248" name="Text Box 448"/>
          <p:cNvSpPr txBox="1">
            <a:spLocks noChangeArrowheads="1"/>
          </p:cNvSpPr>
          <p:nvPr/>
        </p:nvSpPr>
        <p:spPr bwMode="auto">
          <a:xfrm>
            <a:off x="7161624" y="126876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1101249" name="Line 449"/>
          <p:cNvSpPr>
            <a:spLocks noChangeShapeType="1"/>
          </p:cNvSpPr>
          <p:nvPr/>
        </p:nvSpPr>
        <p:spPr bwMode="auto">
          <a:xfrm flipV="1">
            <a:off x="1600200" y="38862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01251" name="Line 451"/>
          <p:cNvSpPr>
            <a:spLocks noChangeShapeType="1"/>
          </p:cNvSpPr>
          <p:nvPr/>
        </p:nvSpPr>
        <p:spPr bwMode="auto">
          <a:xfrm flipH="1">
            <a:off x="6704424" y="157356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05490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854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Attività di </a:t>
            </a:r>
            <a:r>
              <a:rPr lang="it-IT" dirty="0" err="1" smtClean="0">
                <a:solidFill>
                  <a:schemeClr val="tx1"/>
                </a:solidFill>
              </a:rPr>
              <a:t>scheduling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 smtClean="0"/>
              <a:t>di un progetto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78</a:t>
            </a:fld>
            <a:endParaRPr lang="it-IT"/>
          </a:p>
        </p:txBody>
      </p:sp>
      <p:sp>
        <p:nvSpPr>
          <p:cNvPr id="1102855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sz="2700" b="1" dirty="0"/>
              <a:t>Organizzazione</a:t>
            </a:r>
            <a:r>
              <a:rPr lang="it-IT" sz="2700" dirty="0"/>
              <a:t> del progetto in attività e </a:t>
            </a:r>
            <a:r>
              <a:rPr lang="it-IT" sz="2700" b="1" dirty="0"/>
              <a:t>stima</a:t>
            </a:r>
            <a:r>
              <a:rPr lang="it-IT" sz="2700" dirty="0"/>
              <a:t> per ogni attività</a:t>
            </a:r>
          </a:p>
          <a:p>
            <a:pPr lvl="1"/>
            <a:r>
              <a:rPr lang="it-IT" sz="2200" dirty="0"/>
              <a:t>delle </a:t>
            </a:r>
            <a:r>
              <a:rPr lang="it-IT" sz="2200" b="1" dirty="0"/>
              <a:t>risorse</a:t>
            </a:r>
            <a:r>
              <a:rPr lang="it-IT" sz="2200" dirty="0"/>
              <a:t> </a:t>
            </a:r>
            <a:r>
              <a:rPr lang="it-IT" sz="2200" dirty="0" smtClean="0"/>
              <a:t>necessarie</a:t>
            </a:r>
            <a:endParaRPr lang="it-IT" sz="2200" dirty="0"/>
          </a:p>
          <a:p>
            <a:pPr lvl="1"/>
            <a:r>
              <a:rPr lang="it-IT" sz="2200" dirty="0"/>
              <a:t>del </a:t>
            </a:r>
            <a:r>
              <a:rPr lang="it-IT" sz="2200" b="1" dirty="0"/>
              <a:t>tempo</a:t>
            </a:r>
            <a:r>
              <a:rPr lang="it-IT" sz="2200" dirty="0"/>
              <a:t> </a:t>
            </a:r>
            <a:r>
              <a:rPr lang="it-IT" sz="2200" dirty="0" smtClean="0"/>
              <a:t>necessario</a:t>
            </a:r>
            <a:endParaRPr lang="it-IT" sz="2200" dirty="0"/>
          </a:p>
          <a:p>
            <a:r>
              <a:rPr lang="it-IT" sz="2700" dirty="0"/>
              <a:t>Organizzazione delle attività (in modo concorrente) per utilizzare in modo ottimo le risorse</a:t>
            </a:r>
          </a:p>
          <a:p>
            <a:pPr lvl="1"/>
            <a:r>
              <a:rPr lang="it-IT" sz="2200" dirty="0"/>
              <a:t>minimizzare le </a:t>
            </a:r>
            <a:r>
              <a:rPr lang="it-IT" sz="2200" b="1" dirty="0"/>
              <a:t>dipendenze</a:t>
            </a:r>
            <a:r>
              <a:rPr lang="it-IT" sz="2200" dirty="0"/>
              <a:t> tra le </a:t>
            </a:r>
            <a:r>
              <a:rPr lang="it-IT" sz="2200" dirty="0" smtClean="0"/>
              <a:t>attività</a:t>
            </a:r>
            <a:endParaRPr lang="it-IT" sz="2200" dirty="0"/>
          </a:p>
          <a:p>
            <a:pPr lvl="1"/>
            <a:r>
              <a:rPr lang="it-IT" sz="2200" dirty="0"/>
              <a:t>minimizzare i </a:t>
            </a:r>
            <a:r>
              <a:rPr lang="it-IT" sz="2200" b="1" dirty="0">
                <a:solidFill>
                  <a:schemeClr val="tx1"/>
                </a:solidFill>
              </a:rPr>
              <a:t>percorsi critici</a:t>
            </a:r>
            <a:r>
              <a:rPr lang="it-IT" sz="2200" dirty="0"/>
              <a:t>, percorsi in cui un ritardo di un’attività non può essere </a:t>
            </a:r>
            <a:r>
              <a:rPr lang="it-IT" sz="2200" dirty="0" smtClean="0"/>
              <a:t>ammortizzato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2475992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90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Il processo di </a:t>
            </a:r>
            <a:r>
              <a:rPr lang="it-IT" dirty="0" err="1" smtClean="0"/>
              <a:t>scheduling</a:t>
            </a:r>
            <a:r>
              <a:rPr lang="it-IT" dirty="0" smtClean="0"/>
              <a:t> di un progetto</a:t>
            </a:r>
            <a:endParaRPr lang="it-IT" dirty="0"/>
          </a:p>
        </p:txBody>
      </p:sp>
      <p:sp>
        <p:nvSpPr>
          <p:cNvPr id="5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79</a:t>
            </a:fld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Identificazione delle attività</a:t>
            </a:r>
          </a:p>
          <a:p>
            <a:r>
              <a:rPr lang="it-IT" dirty="0" smtClean="0"/>
              <a:t>Identificazione delle dipendenze tra attività</a:t>
            </a:r>
          </a:p>
          <a:p>
            <a:r>
              <a:rPr lang="it-IT" dirty="0" smtClean="0"/>
              <a:t>Stima delle risorse</a:t>
            </a:r>
          </a:p>
          <a:p>
            <a:r>
              <a:rPr lang="it-IT" dirty="0" smtClean="0"/>
              <a:t>Allocazione del personale</a:t>
            </a:r>
          </a:p>
          <a:p>
            <a:r>
              <a:rPr lang="it-IT" dirty="0" smtClean="0"/>
              <a:t>Creazione di diagrammi di </a:t>
            </a:r>
            <a:r>
              <a:rPr lang="it-IT" dirty="0" err="1" smtClean="0"/>
              <a:t>scheduling</a:t>
            </a:r>
            <a:r>
              <a:rPr lang="it-IT" dirty="0" smtClean="0"/>
              <a:t> del progetto</a:t>
            </a:r>
            <a:endParaRPr lang="it-IT" dirty="0"/>
          </a:p>
        </p:txBody>
      </p:sp>
      <p:pic>
        <p:nvPicPr>
          <p:cNvPr id="11048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221088"/>
            <a:ext cx="8469673" cy="1799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713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Metodologie di progettazione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8</a:t>
            </a:fld>
            <a:endParaRPr lang="it-IT"/>
          </a:p>
        </p:txBody>
      </p:sp>
      <p:sp>
        <p:nvSpPr>
          <p:cNvPr id="10496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465138" indent="-465138"/>
            <a:r>
              <a:rPr lang="it-IT" dirty="0"/>
              <a:t>Approccio </a:t>
            </a:r>
            <a:r>
              <a:rPr lang="it-IT" b="1" dirty="0"/>
              <a:t>sistematico</a:t>
            </a:r>
            <a:r>
              <a:rPr lang="it-IT" dirty="0"/>
              <a:t> allo sviluppo di un progetto </a:t>
            </a:r>
            <a:r>
              <a:rPr lang="it-IT" dirty="0" smtClean="0"/>
              <a:t>software</a:t>
            </a:r>
            <a:endParaRPr lang="it-IT" dirty="0"/>
          </a:p>
          <a:p>
            <a:pPr marL="465138" indent="-465138"/>
            <a:r>
              <a:rPr lang="it-IT" dirty="0"/>
              <a:t>Il progetto è tipicamente documentato mediante un insieme di </a:t>
            </a:r>
            <a:r>
              <a:rPr lang="it-IT" b="1" dirty="0"/>
              <a:t>modelli</a:t>
            </a:r>
            <a:r>
              <a:rPr lang="it-IT" dirty="0"/>
              <a:t> </a:t>
            </a:r>
            <a:r>
              <a:rPr lang="it-IT" dirty="0" smtClean="0"/>
              <a:t>grafici</a:t>
            </a:r>
          </a:p>
          <a:p>
            <a:pPr marL="465138" indent="-465138"/>
            <a:r>
              <a:rPr lang="it-IT" dirty="0" smtClean="0"/>
              <a:t>Ad esempio</a:t>
            </a:r>
            <a:endParaRPr lang="it-IT" dirty="0"/>
          </a:p>
          <a:p>
            <a:pPr marL="1035050" lvl="1" indent="-455613"/>
            <a:r>
              <a:rPr lang="it-IT" dirty="0"/>
              <a:t>data-flow </a:t>
            </a:r>
            <a:r>
              <a:rPr lang="it-IT" dirty="0" err="1" smtClean="0"/>
              <a:t>diagram</a:t>
            </a:r>
            <a:r>
              <a:rPr lang="it-IT" dirty="0" smtClean="0"/>
              <a:t> (DFD)</a:t>
            </a:r>
            <a:endParaRPr lang="it-IT" dirty="0"/>
          </a:p>
          <a:p>
            <a:pPr marL="1035050" lvl="1" indent="-455613"/>
            <a:r>
              <a:rPr lang="it-IT" dirty="0" err="1"/>
              <a:t>entity</a:t>
            </a:r>
            <a:r>
              <a:rPr lang="it-IT" dirty="0"/>
              <a:t>-relation </a:t>
            </a:r>
            <a:r>
              <a:rPr lang="it-IT" dirty="0" err="1" smtClean="0"/>
              <a:t>diagram</a:t>
            </a:r>
            <a:r>
              <a:rPr lang="it-IT" dirty="0" smtClean="0"/>
              <a:t> (ER)</a:t>
            </a:r>
            <a:endParaRPr lang="it-IT" dirty="0"/>
          </a:p>
          <a:p>
            <a:pPr marL="1035050" lvl="1" indent="-455613"/>
            <a:r>
              <a:rPr lang="it-IT" dirty="0"/>
              <a:t>tutti i modelli UML</a:t>
            </a:r>
          </a:p>
          <a:p>
            <a:pPr marL="1377950" lvl="2"/>
            <a:r>
              <a:rPr lang="it-IT" dirty="0" err="1"/>
              <a:t>class</a:t>
            </a:r>
            <a:r>
              <a:rPr lang="it-IT" dirty="0"/>
              <a:t> </a:t>
            </a:r>
            <a:r>
              <a:rPr lang="it-IT" dirty="0" err="1" smtClean="0"/>
              <a:t>diagram</a:t>
            </a:r>
            <a:endParaRPr lang="it-IT" dirty="0"/>
          </a:p>
          <a:p>
            <a:pPr marL="1377950" lvl="2"/>
            <a:r>
              <a:rPr lang="it-IT" dirty="0" err="1" smtClean="0"/>
              <a:t>interaction</a:t>
            </a:r>
            <a:r>
              <a:rPr lang="it-IT" dirty="0" smtClean="0"/>
              <a:t> </a:t>
            </a:r>
            <a:r>
              <a:rPr lang="it-IT" dirty="0" err="1" smtClean="0"/>
              <a:t>diagram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657778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9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/>
          <a:lstStyle/>
          <a:p>
            <a:r>
              <a:rPr lang="it-IT" dirty="0" smtClean="0"/>
              <a:t>Diagrammi di </a:t>
            </a:r>
            <a:r>
              <a:rPr lang="it-IT" dirty="0" err="1" smtClean="0"/>
              <a:t>scheduling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80</a:t>
            </a:fld>
            <a:endParaRPr lang="it-IT"/>
          </a:p>
        </p:txBody>
      </p:sp>
      <p:sp>
        <p:nvSpPr>
          <p:cNvPr id="1107971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/>
          <a:lstStyle/>
          <a:p>
            <a:pPr marL="465138" indent="-465138">
              <a:lnSpc>
                <a:spcPct val="90000"/>
              </a:lnSpc>
            </a:pPr>
            <a:r>
              <a:rPr lang="it-IT" sz="3200" dirty="0"/>
              <a:t>Notazioni grafiche utili per descrivere lo </a:t>
            </a:r>
            <a:r>
              <a:rPr lang="it-IT" sz="3200" dirty="0" err="1"/>
              <a:t>scheduling</a:t>
            </a:r>
            <a:r>
              <a:rPr lang="it-IT" sz="3200" dirty="0"/>
              <a:t> di un progetto</a:t>
            </a:r>
          </a:p>
          <a:p>
            <a:pPr marL="1035050" lvl="1" indent="-455613">
              <a:lnSpc>
                <a:spcPct val="90000"/>
              </a:lnSpc>
            </a:pPr>
            <a:r>
              <a:rPr lang="it-IT" sz="2800" b="1" dirty="0"/>
              <a:t>PERT</a:t>
            </a:r>
            <a:r>
              <a:rPr lang="it-IT" sz="2800" dirty="0"/>
              <a:t> (Program Evaluation </a:t>
            </a:r>
            <a:r>
              <a:rPr lang="it-IT" sz="2800" dirty="0" err="1"/>
              <a:t>Review</a:t>
            </a:r>
            <a:r>
              <a:rPr lang="it-IT" sz="2800" dirty="0"/>
              <a:t> </a:t>
            </a:r>
            <a:r>
              <a:rPr lang="it-IT" sz="2800" dirty="0" err="1"/>
              <a:t>Technique</a:t>
            </a:r>
            <a:r>
              <a:rPr lang="it-IT" sz="2800" dirty="0"/>
              <a:t>) chart, mostra le attività e le loro </a:t>
            </a:r>
            <a:r>
              <a:rPr lang="it-IT" sz="2800" b="1" dirty="0" smtClean="0"/>
              <a:t>dipendenze</a:t>
            </a:r>
            <a:endParaRPr lang="it-IT" sz="2800" b="1" dirty="0"/>
          </a:p>
          <a:p>
            <a:pPr marL="1035050" lvl="1" indent="-455613">
              <a:lnSpc>
                <a:spcPct val="90000"/>
              </a:lnSpc>
            </a:pPr>
            <a:r>
              <a:rPr lang="it-IT" sz="2800" b="1" dirty="0" err="1"/>
              <a:t>Gantt</a:t>
            </a:r>
            <a:r>
              <a:rPr lang="it-IT" sz="2800" dirty="0"/>
              <a:t> chart, mostra lo schedule in funzione del </a:t>
            </a:r>
            <a:r>
              <a:rPr lang="it-IT" sz="2800" b="1" dirty="0" smtClean="0"/>
              <a:t>tempo</a:t>
            </a:r>
            <a:endParaRPr lang="it-IT" sz="2800" b="1" dirty="0"/>
          </a:p>
          <a:p>
            <a:pPr marL="1035050" lvl="1" indent="-455613">
              <a:lnSpc>
                <a:spcPct val="90000"/>
              </a:lnSpc>
            </a:pPr>
            <a:r>
              <a:rPr lang="it-IT" sz="2800" b="1" dirty="0" err="1"/>
              <a:t>Person-month</a:t>
            </a:r>
            <a:r>
              <a:rPr lang="it-IT" sz="2800" dirty="0"/>
              <a:t> (PM) chart, mostra come viene impiegato il </a:t>
            </a:r>
            <a:r>
              <a:rPr lang="it-IT" sz="2800" b="1" dirty="0"/>
              <a:t>personale</a:t>
            </a:r>
            <a:r>
              <a:rPr lang="it-IT" sz="2800" dirty="0"/>
              <a:t> nel </a:t>
            </a:r>
            <a:r>
              <a:rPr lang="it-IT" sz="2800" dirty="0" smtClean="0"/>
              <a:t>tempo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6900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0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PERT Chart</a:t>
            </a:r>
          </a:p>
        </p:txBody>
      </p:sp>
      <p:sp>
        <p:nvSpPr>
          <p:cNvPr id="8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81</a:t>
            </a:fld>
            <a:endParaRPr lang="it-IT"/>
          </a:p>
        </p:txBody>
      </p:sp>
      <p:pic>
        <p:nvPicPr>
          <p:cNvPr id="11110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1213795"/>
            <a:ext cx="6419466" cy="4879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1046" name="Text Box 6"/>
          <p:cNvSpPr txBox="1">
            <a:spLocks noChangeArrowheads="1"/>
          </p:cNvSpPr>
          <p:nvPr/>
        </p:nvSpPr>
        <p:spPr bwMode="auto">
          <a:xfrm>
            <a:off x="6921926" y="1239988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1111047" name="Line 7"/>
          <p:cNvSpPr>
            <a:spLocks noChangeShapeType="1"/>
          </p:cNvSpPr>
          <p:nvPr/>
        </p:nvSpPr>
        <p:spPr bwMode="auto">
          <a:xfrm flipH="1">
            <a:off x="6305976" y="1468588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11048" name="Text Box 8"/>
          <p:cNvSpPr txBox="1">
            <a:spLocks noChangeArrowheads="1"/>
          </p:cNvSpPr>
          <p:nvPr/>
        </p:nvSpPr>
        <p:spPr bwMode="auto">
          <a:xfrm>
            <a:off x="757967" y="5181600"/>
            <a:ext cx="1162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milestone</a:t>
            </a:r>
          </a:p>
        </p:txBody>
      </p:sp>
      <p:sp>
        <p:nvSpPr>
          <p:cNvPr id="1111049" name="Line 9"/>
          <p:cNvSpPr>
            <a:spLocks noChangeShapeType="1"/>
          </p:cNvSpPr>
          <p:nvPr/>
        </p:nvSpPr>
        <p:spPr bwMode="auto">
          <a:xfrm flipV="1">
            <a:off x="1799367" y="5181600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8516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0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Gantt Chart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82</a:t>
            </a:fld>
            <a:endParaRPr lang="it-IT"/>
          </a:p>
        </p:txBody>
      </p:sp>
      <p:pic>
        <p:nvPicPr>
          <p:cNvPr id="11130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32819"/>
            <a:ext cx="7321624" cy="4423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5563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1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Person-Month Chart</a:t>
            </a:r>
          </a:p>
        </p:txBody>
      </p:sp>
      <p:sp>
        <p:nvSpPr>
          <p:cNvPr id="5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83</a:t>
            </a:fld>
            <a:endParaRPr lang="it-IT"/>
          </a:p>
        </p:txBody>
      </p:sp>
      <p:pic>
        <p:nvPicPr>
          <p:cNvPr id="1115139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7696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09271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65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Approccio orientato agli oggetti (</a:t>
            </a:r>
            <a:r>
              <a:rPr lang="it-IT" dirty="0"/>
              <a:t>1/2)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84</a:t>
            </a:fld>
            <a:endParaRPr lang="it-IT"/>
          </a:p>
        </p:txBody>
      </p:sp>
      <p:sp>
        <p:nvSpPr>
          <p:cNvPr id="1179653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/>
              <a:t>Nell’approccio orientato agli </a:t>
            </a:r>
            <a:r>
              <a:rPr lang="it-IT" dirty="0" smtClean="0"/>
              <a:t>oggetti:</a:t>
            </a:r>
            <a:endParaRPr lang="it-IT" dirty="0"/>
          </a:p>
          <a:p>
            <a:pPr lvl="1"/>
            <a:r>
              <a:rPr lang="it-IT" dirty="0" smtClean="0"/>
              <a:t>il modello </a:t>
            </a:r>
            <a:r>
              <a:rPr lang="it-IT" dirty="0"/>
              <a:t>di sviluppo </a:t>
            </a:r>
            <a:r>
              <a:rPr lang="it-IT" b="1" dirty="0"/>
              <a:t>non</a:t>
            </a:r>
            <a:r>
              <a:rPr lang="it-IT" dirty="0"/>
              <a:t> viene </a:t>
            </a:r>
            <a:r>
              <a:rPr lang="it-IT" dirty="0" smtClean="0"/>
              <a:t>alterato</a:t>
            </a:r>
            <a:endParaRPr lang="it-IT" dirty="0"/>
          </a:p>
          <a:p>
            <a:pPr lvl="1"/>
            <a:r>
              <a:rPr lang="it-IT" dirty="0"/>
              <a:t>cambia </a:t>
            </a:r>
            <a:r>
              <a:rPr lang="it-IT" b="1" dirty="0"/>
              <a:t>l’approccio</a:t>
            </a:r>
            <a:r>
              <a:rPr lang="it-IT" dirty="0"/>
              <a:t> adottato nei vari </a:t>
            </a:r>
            <a:r>
              <a:rPr lang="it-IT" dirty="0" smtClean="0"/>
              <a:t>passi</a:t>
            </a:r>
            <a:endParaRPr lang="it-IT" dirty="0"/>
          </a:p>
          <a:p>
            <a:r>
              <a:rPr lang="it-IT" dirty="0"/>
              <a:t>Analisi</a:t>
            </a:r>
          </a:p>
          <a:p>
            <a:pPr lvl="1"/>
            <a:r>
              <a:rPr lang="it-IT" dirty="0"/>
              <a:t>si basa sulle astrazioni di </a:t>
            </a:r>
            <a:r>
              <a:rPr lang="it-IT" b="1" dirty="0">
                <a:solidFill>
                  <a:schemeClr val="tx1"/>
                </a:solidFill>
              </a:rPr>
              <a:t>attore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/>
              <a:t>e </a:t>
            </a:r>
            <a:r>
              <a:rPr lang="it-IT" b="1" dirty="0" smtClean="0">
                <a:solidFill>
                  <a:schemeClr val="tx1"/>
                </a:solidFill>
              </a:rPr>
              <a:t>ruolo</a:t>
            </a:r>
            <a:endParaRPr lang="it-IT" dirty="0"/>
          </a:p>
          <a:p>
            <a:pPr lvl="1"/>
            <a:r>
              <a:rPr lang="it-IT" dirty="0"/>
              <a:t>assegna </a:t>
            </a:r>
            <a:r>
              <a:rPr lang="it-IT" b="1" dirty="0">
                <a:solidFill>
                  <a:schemeClr val="tx1"/>
                </a:solidFill>
              </a:rPr>
              <a:t>responsabilità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/>
              <a:t>ai </a:t>
            </a:r>
            <a:r>
              <a:rPr lang="it-IT" dirty="0" smtClean="0"/>
              <a:t>ruoli</a:t>
            </a:r>
            <a:endParaRPr lang="it-IT" dirty="0"/>
          </a:p>
          <a:p>
            <a:pPr lvl="1"/>
            <a:r>
              <a:rPr lang="it-IT" dirty="0"/>
              <a:t>modelli</a:t>
            </a:r>
          </a:p>
          <a:p>
            <a:pPr lvl="2"/>
            <a:r>
              <a:rPr lang="it-IT" dirty="0"/>
              <a:t>statico del problema, </a:t>
            </a:r>
            <a:r>
              <a:rPr lang="it-IT" b="1" dirty="0"/>
              <a:t>modello del </a:t>
            </a:r>
            <a:r>
              <a:rPr lang="it-IT" b="1" dirty="0" smtClean="0"/>
              <a:t>dominio</a:t>
            </a:r>
            <a:endParaRPr lang="it-IT" dirty="0"/>
          </a:p>
          <a:p>
            <a:pPr lvl="2"/>
            <a:r>
              <a:rPr lang="it-IT" dirty="0"/>
              <a:t>dinamico del </a:t>
            </a:r>
            <a:r>
              <a:rPr lang="it-IT" b="1" dirty="0"/>
              <a:t>comportamento</a:t>
            </a:r>
            <a:r>
              <a:rPr lang="it-IT" dirty="0"/>
              <a:t> atteso dal </a:t>
            </a:r>
            <a:r>
              <a:rPr lang="it-IT" dirty="0" smtClean="0"/>
              <a:t>sistema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3992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93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Approccio orientato agli oggetti (</a:t>
            </a:r>
            <a:r>
              <a:rPr lang="it-IT" dirty="0"/>
              <a:t>2/2)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85</a:t>
            </a:fld>
            <a:endParaRPr lang="it-IT"/>
          </a:p>
        </p:txBody>
      </p:sp>
      <p:sp>
        <p:nvSpPr>
          <p:cNvPr id="1148933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it-IT" sz="2400" dirty="0"/>
              <a:t>Progettazione</a:t>
            </a:r>
          </a:p>
          <a:p>
            <a:pPr lvl="1">
              <a:lnSpc>
                <a:spcPct val="80000"/>
              </a:lnSpc>
            </a:pPr>
            <a:r>
              <a:rPr lang="it-IT" sz="2400" dirty="0"/>
              <a:t>descrive il sistema con modelli statici e dinamici </a:t>
            </a:r>
            <a:r>
              <a:rPr lang="it-IT" sz="2400" dirty="0" smtClean="0"/>
              <a:t>implementabili</a:t>
            </a:r>
            <a:endParaRPr lang="it-IT" sz="2400" dirty="0"/>
          </a:p>
          <a:p>
            <a:pPr lvl="1">
              <a:lnSpc>
                <a:spcPct val="80000"/>
              </a:lnSpc>
            </a:pPr>
            <a:r>
              <a:rPr lang="it-IT" sz="2400" dirty="0" smtClean="0"/>
              <a:t>i modelli</a:t>
            </a:r>
            <a:endParaRPr lang="it-IT" sz="2400" dirty="0"/>
          </a:p>
          <a:p>
            <a:pPr lvl="2">
              <a:lnSpc>
                <a:spcPct val="80000"/>
              </a:lnSpc>
            </a:pPr>
            <a:r>
              <a:rPr lang="it-IT" dirty="0"/>
              <a:t>sono legati a scelte </a:t>
            </a:r>
            <a:r>
              <a:rPr lang="it-IT" b="1" dirty="0" smtClean="0"/>
              <a:t>tecnologiche</a:t>
            </a:r>
            <a:endParaRPr lang="it-IT" b="1" dirty="0"/>
          </a:p>
          <a:p>
            <a:pPr lvl="2">
              <a:lnSpc>
                <a:spcPct val="80000"/>
              </a:lnSpc>
            </a:pPr>
            <a:r>
              <a:rPr lang="it-IT" b="1" dirty="0"/>
              <a:t>estendono</a:t>
            </a:r>
            <a:r>
              <a:rPr lang="it-IT" dirty="0"/>
              <a:t> i modelli di analisi per definire la parte del sistema non visibile agli </a:t>
            </a:r>
            <a:r>
              <a:rPr lang="it-IT" dirty="0" smtClean="0"/>
              <a:t>utilizzatori</a:t>
            </a:r>
            <a:endParaRPr lang="it-IT" dirty="0"/>
          </a:p>
          <a:p>
            <a:pPr lvl="2">
              <a:lnSpc>
                <a:spcPct val="80000"/>
              </a:lnSpc>
            </a:pPr>
            <a:r>
              <a:rPr lang="it-IT" b="1" dirty="0"/>
              <a:t>statici</a:t>
            </a:r>
            <a:r>
              <a:rPr lang="it-IT" dirty="0"/>
              <a:t>, definiscono </a:t>
            </a:r>
            <a:r>
              <a:rPr lang="it-IT" b="1" dirty="0"/>
              <a:t>l’architettura</a:t>
            </a:r>
            <a:r>
              <a:rPr lang="it-IT" dirty="0"/>
              <a:t> del </a:t>
            </a:r>
            <a:r>
              <a:rPr lang="it-IT" dirty="0" smtClean="0"/>
              <a:t>sistema</a:t>
            </a:r>
            <a:endParaRPr lang="it-IT" dirty="0"/>
          </a:p>
          <a:p>
            <a:pPr lvl="2">
              <a:lnSpc>
                <a:spcPct val="80000"/>
              </a:lnSpc>
            </a:pPr>
            <a:r>
              <a:rPr lang="it-IT" b="1" dirty="0"/>
              <a:t>dinamici</a:t>
            </a:r>
            <a:r>
              <a:rPr lang="it-IT" dirty="0"/>
              <a:t>, definiscono il </a:t>
            </a:r>
            <a:r>
              <a:rPr lang="it-IT" b="1" dirty="0"/>
              <a:t>comportamento</a:t>
            </a:r>
            <a:r>
              <a:rPr lang="it-IT" dirty="0"/>
              <a:t> del sistema e gli algoritmi </a:t>
            </a:r>
            <a:r>
              <a:rPr lang="it-IT" dirty="0" smtClean="0"/>
              <a:t>implementati</a:t>
            </a:r>
            <a:endParaRPr lang="it-IT" dirty="0"/>
          </a:p>
          <a:p>
            <a:pPr>
              <a:lnSpc>
                <a:spcPct val="80000"/>
              </a:lnSpc>
            </a:pPr>
            <a:r>
              <a:rPr lang="it-IT" sz="2400" dirty="0"/>
              <a:t>Realizzazione</a:t>
            </a:r>
          </a:p>
          <a:p>
            <a:pPr lvl="1">
              <a:lnSpc>
                <a:spcPct val="80000"/>
              </a:lnSpc>
            </a:pPr>
            <a:r>
              <a:rPr lang="it-IT" sz="2400" dirty="0"/>
              <a:t>sfrutta le caratteristiche dei linguaggi orientati agli </a:t>
            </a:r>
            <a:r>
              <a:rPr lang="it-IT" sz="2400" b="1" dirty="0"/>
              <a:t>oggetti</a:t>
            </a:r>
            <a:r>
              <a:rPr lang="it-IT" sz="2400" dirty="0"/>
              <a:t> per implementare il </a:t>
            </a:r>
            <a:r>
              <a:rPr lang="it-IT" sz="2400" dirty="0" smtClean="0"/>
              <a:t>progetto</a:t>
            </a:r>
            <a:endParaRPr lang="it-IT" sz="2400" dirty="0"/>
          </a:p>
          <a:p>
            <a:pPr lvl="1">
              <a:lnSpc>
                <a:spcPct val="80000"/>
              </a:lnSpc>
            </a:pPr>
            <a:r>
              <a:rPr lang="it-IT" sz="2400" dirty="0"/>
              <a:t>implementa </a:t>
            </a:r>
            <a:r>
              <a:rPr lang="it-IT" sz="2400" b="1" dirty="0"/>
              <a:t>classi</a:t>
            </a:r>
            <a:r>
              <a:rPr lang="it-IT" sz="2400" dirty="0"/>
              <a:t> ed </a:t>
            </a:r>
            <a:r>
              <a:rPr lang="it-IT" sz="2400" b="1" dirty="0"/>
              <a:t>interazioni</a:t>
            </a:r>
            <a:r>
              <a:rPr lang="it-IT" sz="2400" dirty="0"/>
              <a:t> tra </a:t>
            </a:r>
            <a:r>
              <a:rPr lang="it-IT" sz="2400" dirty="0" smtClean="0"/>
              <a:t>oggetti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173086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Implementazione e </a:t>
            </a:r>
            <a:r>
              <a:rPr lang="it-IT" dirty="0" err="1" smtClean="0"/>
              <a:t>debugging</a:t>
            </a:r>
            <a:endParaRPr lang="it-IT" dirty="0"/>
          </a:p>
        </p:txBody>
      </p:sp>
      <p:sp>
        <p:nvSpPr>
          <p:cNvPr id="5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9</a:t>
            </a:fld>
            <a:endParaRPr lang="it-IT"/>
          </a:p>
        </p:txBody>
      </p:sp>
      <p:pic>
        <p:nvPicPr>
          <p:cNvPr id="1050630" name="Picture 6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077072"/>
            <a:ext cx="7632848" cy="77699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50629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446856" y="1219200"/>
            <a:ext cx="8229600" cy="4937125"/>
          </a:xfrm>
        </p:spPr>
        <p:txBody>
          <a:bodyPr/>
          <a:lstStyle/>
          <a:p>
            <a:r>
              <a:rPr lang="it-IT" dirty="0"/>
              <a:t>Trasformazione di un progetto in un </a:t>
            </a:r>
            <a:r>
              <a:rPr lang="it-IT" b="1" dirty="0"/>
              <a:t>programma</a:t>
            </a:r>
            <a:r>
              <a:rPr lang="it-IT" dirty="0"/>
              <a:t> e rimozione degli </a:t>
            </a:r>
            <a:r>
              <a:rPr lang="it-IT" b="1" dirty="0"/>
              <a:t>errori</a:t>
            </a:r>
            <a:r>
              <a:rPr lang="it-IT" dirty="0"/>
              <a:t> di </a:t>
            </a:r>
            <a:r>
              <a:rPr lang="it-IT" dirty="0" smtClean="0"/>
              <a:t>codifica</a:t>
            </a:r>
            <a:endParaRPr lang="it-IT" dirty="0"/>
          </a:p>
          <a:p>
            <a:r>
              <a:rPr lang="it-IT" dirty="0"/>
              <a:t>Ogni programmatore esegue il </a:t>
            </a:r>
            <a:r>
              <a:rPr lang="it-IT" b="1" dirty="0" err="1"/>
              <a:t>testing</a:t>
            </a:r>
            <a:r>
              <a:rPr lang="it-IT" dirty="0"/>
              <a:t> delle </a:t>
            </a:r>
            <a:r>
              <a:rPr lang="it-IT" b="1" dirty="0"/>
              <a:t>unità</a:t>
            </a:r>
            <a:r>
              <a:rPr lang="it-IT" dirty="0"/>
              <a:t> che sta sviluppando per scoprire errori di </a:t>
            </a:r>
            <a:r>
              <a:rPr lang="it-IT" dirty="0" smtClean="0"/>
              <a:t>codifica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1522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lloSlidePO">
  <a:themeElements>
    <a:clrScheme name="Satellit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Satellit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Satellit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ModelloSlidePO</Template>
  <TotalTime>11273</TotalTime>
  <Words>4350</Words>
  <Application>Microsoft Macintosh PowerPoint</Application>
  <PresentationFormat>Presentazione su schermo (4:3)</PresentationFormat>
  <Paragraphs>814</Paragraphs>
  <Slides>85</Slides>
  <Notes>26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85</vt:i4>
      </vt:variant>
    </vt:vector>
  </HeadingPairs>
  <TitlesOfParts>
    <vt:vector size="86" baseType="lpstr">
      <vt:lpstr>ModelloSlidePO</vt:lpstr>
      <vt:lpstr>Processo di sviluppo</vt:lpstr>
      <vt:lpstr>Fasi del processo</vt:lpstr>
      <vt:lpstr>Modello del processo di sviluppo</vt:lpstr>
      <vt:lpstr>Specifica</vt:lpstr>
      <vt:lpstr>Il processo di ingegneria dei requisiti</vt:lpstr>
      <vt:lpstr>Progettazione e Implementazione</vt:lpstr>
      <vt:lpstr>Un processo di progettazione</vt:lpstr>
      <vt:lpstr>Metodologie di progettazione</vt:lpstr>
      <vt:lpstr>Implementazione e debugging</vt:lpstr>
      <vt:lpstr>Verifica e validazione</vt:lpstr>
      <vt:lpstr>Testing</vt:lpstr>
      <vt:lpstr>Processo di testing</vt:lpstr>
      <vt:lpstr>Fasi di testing (1/2)</vt:lpstr>
      <vt:lpstr>Fasi di testing (2/2)</vt:lpstr>
      <vt:lpstr>Testing in the small (1/3)</vt:lpstr>
      <vt:lpstr>Testing in the small (2/3)</vt:lpstr>
      <vt:lpstr>Testing in the small (3/3)</vt:lpstr>
      <vt:lpstr>Testing in the large (1/2)</vt:lpstr>
      <vt:lpstr>Testing in the large (2/2)</vt:lpstr>
      <vt:lpstr>Ispezione del software</vt:lpstr>
      <vt:lpstr>Code walk-through</vt:lpstr>
      <vt:lpstr>Code inspection</vt:lpstr>
      <vt:lpstr>Modelli di processo</vt:lpstr>
      <vt:lpstr>Processi di sviluppo generici</vt:lpstr>
      <vt:lpstr>Code and fix</vt:lpstr>
      <vt:lpstr>Modello a cascata</vt:lpstr>
      <vt:lpstr>Fasi del modello a cascata</vt:lpstr>
      <vt:lpstr>Pro e contro del modello a cascata</vt:lpstr>
      <vt:lpstr>Modello a cascata con feedback</vt:lpstr>
      <vt:lpstr>Sviluppo evolutivo (1/2)</vt:lpstr>
      <vt:lpstr>Sviluppo evolutivo (2/2)</vt:lpstr>
      <vt:lpstr>Pro e contro dello sviluppo evolutivo</vt:lpstr>
      <vt:lpstr>Sviluppo a componenti (1/2)</vt:lpstr>
      <vt:lpstr>Sviluppo a componenti (2/2)</vt:lpstr>
      <vt:lpstr>Iterazione dei processi</vt:lpstr>
      <vt:lpstr>Sviluppo incrementale (1/2)</vt:lpstr>
      <vt:lpstr>Sviluppo incrementale (2/2)</vt:lpstr>
      <vt:lpstr>Pro e contro dello sviluppo incrementale</vt:lpstr>
      <vt:lpstr>Sviluppo a spirale (1/2)</vt:lpstr>
      <vt:lpstr>Sviluppo a spirale (2/2)</vt:lpstr>
      <vt:lpstr>Settori del modello a spirale</vt:lpstr>
      <vt:lpstr>Rischi</vt:lpstr>
      <vt:lpstr>Sviluppo trasformazionale (1/2)</vt:lpstr>
      <vt:lpstr>Sviluppo trasformazionale (2/2)</vt:lpstr>
      <vt:lpstr>Pro e contro del modello trasformazionale</vt:lpstr>
      <vt:lpstr>Confronto tra i modelli (1/3)</vt:lpstr>
      <vt:lpstr>Confronto tra i modelli (2/3)</vt:lpstr>
      <vt:lpstr>Confronto tra i modelli (3/3)</vt:lpstr>
      <vt:lpstr>Organizzazione del processo</vt:lpstr>
      <vt:lpstr>Organizzazione del processo</vt:lpstr>
      <vt:lpstr>Structured Analysis/Structured Design</vt:lpstr>
      <vt:lpstr>SA/SD: i DFD</vt:lpstr>
      <vt:lpstr>SA/SD: esempio di DFD</vt:lpstr>
      <vt:lpstr>SA/SD: da DFD a SD</vt:lpstr>
      <vt:lpstr>SA/SD: esempio di SD</vt:lpstr>
      <vt:lpstr>SA/SD: esempio di SD decorato</vt:lpstr>
      <vt:lpstr>SA/SD: esempio da DFD…</vt:lpstr>
      <vt:lpstr>SA/SD: … a SD</vt:lpstr>
      <vt:lpstr>Metodologia di Jackson</vt:lpstr>
      <vt:lpstr>JSD: fase di modellazione</vt:lpstr>
      <vt:lpstr>JSD: esempi di PSD</vt:lpstr>
      <vt:lpstr>JSD: fase di rete</vt:lpstr>
      <vt:lpstr>JSD: esempi di SSN</vt:lpstr>
      <vt:lpstr>JSD: fase di implementazione</vt:lpstr>
      <vt:lpstr>JSD: esempio di implementazione (1/2)</vt:lpstr>
      <vt:lpstr>JSD: esempio di implementazione (2/2)</vt:lpstr>
      <vt:lpstr>Processo Unificato</vt:lpstr>
      <vt:lpstr>UP: modello di processo</vt:lpstr>
      <vt:lpstr>UP: cicli di sviluppo</vt:lpstr>
      <vt:lpstr>UP: cicli e fasi</vt:lpstr>
      <vt:lpstr>UP: fasi di un ciclo</vt:lpstr>
      <vt:lpstr>UP: vantaggi</vt:lpstr>
      <vt:lpstr>Gestione dei progetti software</vt:lpstr>
      <vt:lpstr>Gestione (management) dei progetti software</vt:lpstr>
      <vt:lpstr>Attività di gestione</vt:lpstr>
      <vt:lpstr>Organizzazione delle attività</vt:lpstr>
      <vt:lpstr>Task e deliverable</vt:lpstr>
      <vt:lpstr>Attività di scheduling di un progetto</vt:lpstr>
      <vt:lpstr>Il processo di scheduling di un progetto</vt:lpstr>
      <vt:lpstr>Diagrammi di scheduling</vt:lpstr>
      <vt:lpstr>PERT Chart</vt:lpstr>
      <vt:lpstr>Gantt Chart</vt:lpstr>
      <vt:lpstr>Person-Month Chart</vt:lpstr>
      <vt:lpstr>Approccio orientato agli oggetti (1/2)</vt:lpstr>
      <vt:lpstr>Approccio orientato agli oggetti (2/2)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 di sviluppo</dc:title>
  <dc:creator>giacomo</dc:creator>
  <cp:lastModifiedBy>Giacomo Cabri</cp:lastModifiedBy>
  <cp:revision>87</cp:revision>
  <cp:lastPrinted>2012-03-12T13:35:02Z</cp:lastPrinted>
  <dcterms:created xsi:type="dcterms:W3CDTF">2012-02-02T15:17:52Z</dcterms:created>
  <dcterms:modified xsi:type="dcterms:W3CDTF">2014-03-20T13:53:03Z</dcterms:modified>
</cp:coreProperties>
</file>