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3"/>
  </p:notesMasterIdLst>
  <p:sldIdLst>
    <p:sldId id="256" r:id="rId2"/>
    <p:sldId id="276" r:id="rId3"/>
    <p:sldId id="257" r:id="rId4"/>
    <p:sldId id="277" r:id="rId5"/>
    <p:sldId id="258" r:id="rId6"/>
    <p:sldId id="286" r:id="rId7"/>
    <p:sldId id="364" r:id="rId8"/>
    <p:sldId id="36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6" r:id="rId23"/>
    <p:sldId id="297" r:id="rId24"/>
    <p:sldId id="298" r:id="rId25"/>
    <p:sldId id="303" r:id="rId26"/>
    <p:sldId id="292" r:id="rId27"/>
    <p:sldId id="293" r:id="rId28"/>
    <p:sldId id="299" r:id="rId29"/>
    <p:sldId id="300" r:id="rId30"/>
    <p:sldId id="301" r:id="rId31"/>
    <p:sldId id="323" r:id="rId32"/>
    <p:sldId id="324" r:id="rId33"/>
    <p:sldId id="325" r:id="rId34"/>
    <p:sldId id="294" r:id="rId35"/>
    <p:sldId id="305" r:id="rId36"/>
    <p:sldId id="307" r:id="rId37"/>
    <p:sldId id="306" r:id="rId38"/>
    <p:sldId id="309" r:id="rId39"/>
    <p:sldId id="308" r:id="rId40"/>
    <p:sldId id="311" r:id="rId41"/>
    <p:sldId id="310" r:id="rId42"/>
    <p:sldId id="312" r:id="rId43"/>
    <p:sldId id="315" r:id="rId44"/>
    <p:sldId id="313" r:id="rId45"/>
    <p:sldId id="314" r:id="rId46"/>
    <p:sldId id="316" r:id="rId47"/>
    <p:sldId id="317" r:id="rId48"/>
    <p:sldId id="318" r:id="rId49"/>
    <p:sldId id="304" r:id="rId50"/>
    <p:sldId id="295" r:id="rId51"/>
    <p:sldId id="326" r:id="rId52"/>
    <p:sldId id="327" r:id="rId53"/>
    <p:sldId id="302" r:id="rId54"/>
    <p:sldId id="322" r:id="rId55"/>
    <p:sldId id="328" r:id="rId56"/>
    <p:sldId id="329" r:id="rId57"/>
    <p:sldId id="330" r:id="rId58"/>
    <p:sldId id="331" r:id="rId59"/>
    <p:sldId id="366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3" r:id="rId79"/>
    <p:sldId id="350" r:id="rId80"/>
    <p:sldId id="351" r:id="rId81"/>
    <p:sldId id="352" r:id="rId82"/>
    <p:sldId id="355" r:id="rId83"/>
    <p:sldId id="354" r:id="rId84"/>
    <p:sldId id="356" r:id="rId85"/>
    <p:sldId id="357" r:id="rId86"/>
    <p:sldId id="359" r:id="rId87"/>
    <p:sldId id="360" r:id="rId88"/>
    <p:sldId id="358" r:id="rId89"/>
    <p:sldId id="361" r:id="rId90"/>
    <p:sldId id="362" r:id="rId91"/>
    <p:sldId id="363" r:id="rId9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8967-4319-4072-A80F-ECDFA4BD38B7}" type="datetimeFigureOut">
              <a:rPr lang="it-IT" smtClean="0"/>
              <a:t>23/03/14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F291-B47F-4EAD-BF3A-AAF3DBC0971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86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di requisito di dominio: “L’accesso alla cassa continua da parte dell’addetto bancario al rifornimento deve avvenire secondo le consuete procedure di sicurezza a doppia-chiave”.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6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Dettagliate nel seguito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49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dell’ellisse e dell’ordinamento di un array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14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Anche altre notazioni come quella logica o quella algebrica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86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RAFFINAMENTO di </a:t>
            </a:r>
            <a:r>
              <a:rPr lang="it-IT" dirty="0" err="1" smtClean="0"/>
              <a:t>Get</a:t>
            </a:r>
            <a:r>
              <a:rPr lang="it-IT" dirty="0" smtClean="0"/>
              <a:t> a book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73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r>
              <a:rPr lang="it-IT" baseline="0" dirty="0" smtClean="0"/>
              <a:t> del produttore-consumatore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39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T1 e t2 sono in parallelo;</a:t>
            </a:r>
            <a:r>
              <a:rPr lang="it-IT" baseline="0" dirty="0" smtClean="0"/>
              <a:t> t3 e t4 sono in mutua esclusione, ma poi t5 o t6 liberano il semaforo in p3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27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Dettagliate nel seguito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1F291-B47F-4EAD-BF3A-AAF3DBC09717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01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D60686-3F30-4E20-B0C1-9CE212E15D2D}" type="datetime1">
              <a:rPr lang="it-IT" smtClean="0"/>
              <a:t>23/03/14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tango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tango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tango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E524-1648-49DF-BF55-4FC116B61DC6}" type="datetime1">
              <a:rPr lang="it-IT" smtClean="0"/>
              <a:t>23/03/14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136A-2D7C-4362-B1EF-6645D272260D}" type="datetime1">
              <a:rPr lang="it-IT" smtClean="0"/>
              <a:t>23/03/14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olo isosce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>
          <a:xfrm>
            <a:off x="762000" y="6403975"/>
            <a:ext cx="6629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Giacomo Cabri - Progetto del Software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B40-3E1E-423A-A21E-66A8858A453A}" type="datetime1">
              <a:rPr lang="it-IT" smtClean="0"/>
              <a:t>23/03/14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38C383F-82B0-4439-8F73-F783D9BDD889}" type="datetime1">
              <a:rPr lang="it-IT" smtClean="0"/>
              <a:t>23/03/14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88EC-74DD-4F14-9077-4F006D5C2A6E}" type="datetime1">
              <a:rPr lang="it-IT" smtClean="0"/>
              <a:t>23/03/14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80B-C0AC-438D-B716-DE241726C9BB}" type="datetime1">
              <a:rPr lang="it-IT" smtClean="0"/>
              <a:t>23/03/14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B22-AAF1-495B-91E2-F156351D9958}" type="datetime1">
              <a:rPr lang="it-IT" smtClean="0"/>
              <a:t>23/03/14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A422-15ED-42C3-929E-AA68D0F3BEFB}" type="datetime1">
              <a:rPr lang="it-IT" smtClean="0"/>
              <a:t>23/03/14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olo isosce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7E-149E-43C1-85C6-0E061097DADE}" type="datetime1">
              <a:rPr lang="it-IT" smtClean="0"/>
              <a:t>23/03/14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330A-06DC-4B6E-96C6-37BBE44AF12A}" type="datetime1">
              <a:rPr lang="it-IT" smtClean="0"/>
              <a:t>23/03/14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‹n.›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olo isosce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377DC4-A786-4D1B-A0DD-180CB214F7CD}" type="datetime1">
              <a:rPr lang="it-IT" smtClean="0"/>
              <a:t>23/03/14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040F39-7941-49A4-B48D-F201B18B6351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28" name="Connettore 1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ttore 1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isosce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i_Microsoft_Word_97_-_20041.doc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Documento_di_Microsoft_Word_97_-_20042.doc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Documento_di_Microsoft_Word_97_-_20043.doc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i_Microsoft_Word_97_-_20044.doc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i_Microsoft_Word_97_-_20045.doc"/><Relationship Id="rId4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Specifica dei requisiti del software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 delle </a:t>
            </a:r>
            <a:r>
              <a:rPr lang="it-IT" dirty="0" smtClean="0"/>
              <a:t>specifiche (2/4)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Descrizione dell’interfaccia tra la </a:t>
            </a:r>
            <a:r>
              <a:rPr lang="it-IT" b="1" dirty="0"/>
              <a:t>macchina</a:t>
            </a:r>
            <a:r>
              <a:rPr lang="it-IT" dirty="0"/>
              <a:t> e </a:t>
            </a:r>
            <a:r>
              <a:rPr lang="it-IT" b="1" dirty="0"/>
              <a:t>l’ambiente</a:t>
            </a:r>
            <a:r>
              <a:rPr lang="it-IT" dirty="0"/>
              <a:t> </a:t>
            </a:r>
            <a:r>
              <a:rPr lang="it-IT" dirty="0" smtClean="0"/>
              <a:t>controllato</a:t>
            </a:r>
          </a:p>
          <a:p>
            <a:r>
              <a:rPr lang="it-IT" dirty="0" smtClean="0"/>
              <a:t>Descrizione della relazione tra </a:t>
            </a:r>
            <a:r>
              <a:rPr lang="it-IT" b="1" dirty="0" smtClean="0"/>
              <a:t>input</a:t>
            </a:r>
            <a:r>
              <a:rPr lang="it-IT" dirty="0" smtClean="0"/>
              <a:t> e </a:t>
            </a:r>
            <a:r>
              <a:rPr lang="it-IT" b="1" dirty="0" smtClean="0"/>
              <a:t>output</a:t>
            </a:r>
          </a:p>
          <a:p>
            <a:r>
              <a:rPr lang="it-IT" dirty="0" smtClean="0"/>
              <a:t>Definizione del </a:t>
            </a:r>
            <a:r>
              <a:rPr lang="it-IT" b="1" dirty="0" smtClean="0"/>
              <a:t>confine</a:t>
            </a:r>
            <a:r>
              <a:rPr lang="it-IT" dirty="0" smtClean="0"/>
              <a:t> tra la macchina e il mondo esterno</a:t>
            </a:r>
          </a:p>
        </p:txBody>
      </p:sp>
    </p:spTree>
    <p:extLst>
      <p:ext uri="{BB962C8B-B14F-4D97-AF65-F5344CB8AC3E}">
        <p14:creationId xmlns:p14="http://schemas.microsoft.com/office/powerpoint/2010/main" val="114603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 delle </a:t>
            </a:r>
            <a:r>
              <a:rPr lang="it-IT" dirty="0" smtClean="0"/>
              <a:t>specifiche (3/4)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Descrizione dei requisiti </a:t>
            </a:r>
            <a:r>
              <a:rPr lang="it-IT" b="1" dirty="0" smtClean="0"/>
              <a:t>implementativi</a:t>
            </a:r>
          </a:p>
          <a:p>
            <a:r>
              <a:rPr lang="it-IT" dirty="0" smtClean="0"/>
              <a:t>Specifiche «</a:t>
            </a:r>
            <a:r>
              <a:rPr lang="it-IT" b="1" dirty="0" smtClean="0"/>
              <a:t>interne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Ad es. tra progettista e programmatori</a:t>
            </a:r>
          </a:p>
          <a:p>
            <a:r>
              <a:rPr lang="it-IT" dirty="0" smtClean="0"/>
              <a:t>Utile per capire se si sta andando nella direzione giusta attraverso delle </a:t>
            </a:r>
            <a:r>
              <a:rPr lang="it-IT" b="1" dirty="0" smtClean="0"/>
              <a:t>verifiche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36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 delle </a:t>
            </a:r>
            <a:r>
              <a:rPr lang="it-IT" dirty="0" smtClean="0"/>
              <a:t>specifiche (4/4)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Descrizione di riferimento durante la </a:t>
            </a:r>
            <a:r>
              <a:rPr lang="it-IT" b="1" dirty="0"/>
              <a:t>manutenzione</a:t>
            </a:r>
            <a:r>
              <a:rPr lang="it-IT" dirty="0"/>
              <a:t> di un prodotto</a:t>
            </a:r>
          </a:p>
          <a:p>
            <a:r>
              <a:rPr lang="it-IT" dirty="0" smtClean="0"/>
              <a:t>Manutenzione </a:t>
            </a:r>
            <a:r>
              <a:rPr lang="it-IT" b="1" dirty="0" smtClean="0"/>
              <a:t>correttiva</a:t>
            </a:r>
          </a:p>
          <a:p>
            <a:pPr lvl="1"/>
            <a:r>
              <a:rPr lang="it-IT" dirty="0" smtClean="0"/>
              <a:t>Specifiche utili come punto di riferimento</a:t>
            </a:r>
          </a:p>
          <a:p>
            <a:pPr lvl="2"/>
            <a:r>
              <a:rPr lang="it-IT" dirty="0" smtClean="0"/>
              <a:t>Le specifiche non cambiano</a:t>
            </a:r>
          </a:p>
          <a:p>
            <a:pPr lvl="2"/>
            <a:r>
              <a:rPr lang="it-IT" dirty="0" smtClean="0"/>
              <a:t>L’implementazione sì</a:t>
            </a:r>
          </a:p>
          <a:p>
            <a:pPr lvl="1"/>
            <a:r>
              <a:rPr lang="it-IT" dirty="0" smtClean="0"/>
              <a:t>Problema se l’errore si trova </a:t>
            </a:r>
            <a:r>
              <a:rPr lang="it-IT" i="1" dirty="0" smtClean="0"/>
              <a:t>nelle specifiche</a:t>
            </a:r>
          </a:p>
          <a:p>
            <a:r>
              <a:rPr lang="it-IT" dirty="0" smtClean="0"/>
              <a:t>Manutenzione </a:t>
            </a:r>
            <a:r>
              <a:rPr lang="it-IT" b="1" dirty="0" smtClean="0"/>
              <a:t>adattativa</a:t>
            </a:r>
          </a:p>
          <a:p>
            <a:pPr lvl="1"/>
            <a:r>
              <a:rPr lang="it-IT" dirty="0" smtClean="0"/>
              <a:t>Modifiche ai requisiti</a:t>
            </a:r>
          </a:p>
          <a:p>
            <a:pPr lvl="1"/>
            <a:r>
              <a:rPr lang="it-IT" dirty="0" smtClean="0"/>
              <a:t>Meglio non agire direttamente sul codice </a:t>
            </a:r>
            <a:r>
              <a:rPr lang="it-IT" dirty="0" smtClean="0">
                <a:sym typeface="Wingdings" pitchFamily="2" charset="2"/>
              </a:rPr>
              <a:t> incoerenze</a:t>
            </a:r>
          </a:p>
          <a:p>
            <a:r>
              <a:rPr lang="it-IT" dirty="0" smtClean="0">
                <a:sym typeface="Wingdings" pitchFamily="2" charset="2"/>
              </a:rPr>
              <a:t>Manutenzione </a:t>
            </a:r>
            <a:r>
              <a:rPr lang="it-IT" b="1" dirty="0" smtClean="0">
                <a:sym typeface="Wingdings" pitchFamily="2" charset="2"/>
              </a:rPr>
              <a:t>perfettiva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I requisiti funzionali non cambiano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028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Qualità delle specifiche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Le specifiche dovrebbero essere:</a:t>
            </a:r>
          </a:p>
          <a:p>
            <a:pPr lvl="1"/>
            <a:r>
              <a:rPr lang="it-IT" dirty="0" smtClean="0"/>
              <a:t>Chiare</a:t>
            </a:r>
          </a:p>
          <a:p>
            <a:pPr lvl="2"/>
            <a:r>
              <a:rPr lang="it-IT" dirty="0" smtClean="0"/>
              <a:t>Non ambigue</a:t>
            </a:r>
          </a:p>
          <a:p>
            <a:pPr lvl="2"/>
            <a:r>
              <a:rPr lang="it-IT" dirty="0" smtClean="0"/>
              <a:t>Facilmente comprensibili</a:t>
            </a:r>
          </a:p>
          <a:p>
            <a:pPr lvl="1"/>
            <a:r>
              <a:rPr lang="it-IT" dirty="0" smtClean="0"/>
              <a:t>Consistenti</a:t>
            </a:r>
          </a:p>
          <a:p>
            <a:pPr lvl="1"/>
            <a:r>
              <a:rPr lang="it-IT" dirty="0" smtClean="0"/>
              <a:t>Complete</a:t>
            </a:r>
          </a:p>
          <a:p>
            <a:pPr lvl="1"/>
            <a:r>
              <a:rPr lang="it-IT" dirty="0" smtClean="0"/>
              <a:t>Incrementali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196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ambiguità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>
          <a:xfrm>
            <a:off x="457200" y="3789040"/>
            <a:ext cx="8229600" cy="2367920"/>
          </a:xfrm>
        </p:spPr>
        <p:txBody>
          <a:bodyPr/>
          <a:lstStyle/>
          <a:p>
            <a:r>
              <a:rPr lang="it-IT" dirty="0" smtClean="0"/>
              <a:t>Cosa si intende per </a:t>
            </a:r>
            <a:r>
              <a:rPr lang="it-IT" b="1" dirty="0" smtClean="0"/>
              <a:t>area</a:t>
            </a:r>
            <a:r>
              <a:rPr lang="it-IT" dirty="0" smtClean="0"/>
              <a:t>?</a:t>
            </a:r>
          </a:p>
          <a:p>
            <a:r>
              <a:rPr lang="it-IT" dirty="0" smtClean="0"/>
              <a:t>Si può lavorare su più aree </a:t>
            </a:r>
            <a:r>
              <a:rPr lang="it-IT" b="1" dirty="0" smtClean="0"/>
              <a:t>non contigue </a:t>
            </a:r>
            <a:r>
              <a:rPr lang="it-IT" dirty="0" smtClean="0"/>
              <a:t>contemporaneamente?</a:t>
            </a:r>
            <a:endParaRPr lang="it-IT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1268760"/>
            <a:ext cx="8136904" cy="203132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b="0" dirty="0" smtClean="0">
                <a:latin typeface="Courier New" pitchFamily="49" charset="0"/>
                <a:cs typeface="Courier New" pitchFamily="49" charset="0"/>
              </a:rPr>
              <a:t>La selezione è il processo di designazione </a:t>
            </a:r>
          </a:p>
          <a:p>
            <a:r>
              <a:rPr lang="it-IT" b="0" dirty="0" smtClean="0">
                <a:latin typeface="Courier New" pitchFamily="49" charset="0"/>
                <a:cs typeface="Courier New" pitchFamily="49" charset="0"/>
              </a:rPr>
              <a:t>di aree del documento su cui si vuole lavorare.</a:t>
            </a:r>
          </a:p>
          <a:p>
            <a:r>
              <a:rPr lang="it-IT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a maggior parte delle azioni di modifica e di formattazione r</a:t>
            </a:r>
            <a:r>
              <a:rPr lang="it-IT" b="0" dirty="0" smtClean="0">
                <a:latin typeface="Courier New" pitchFamily="49" charset="0"/>
                <a:cs typeface="Courier New" pitchFamily="49" charset="0"/>
              </a:rPr>
              <a:t>ichiede due passaggi: </a:t>
            </a:r>
          </a:p>
          <a:p>
            <a:r>
              <a:rPr lang="it-IT" b="0" dirty="0" smtClean="0">
                <a:latin typeface="Courier New" pitchFamily="49" charset="0"/>
                <a:cs typeface="Courier New" pitchFamily="49" charset="0"/>
              </a:rPr>
              <a:t>è necessario prima selezionare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ciò su cui si vuole lavorare, ad esempio un testo o</a:t>
            </a:r>
            <a:r>
              <a:rPr lang="it-IT" b="0" dirty="0" smtClean="0">
                <a:latin typeface="Courier New" pitchFamily="49" charset="0"/>
                <a:cs typeface="Courier New" pitchFamily="49" charset="0"/>
              </a:rPr>
              <a:t> una immagine; poi si può iniziare l’azione appropriata. (Microsoft Word 4.0)</a:t>
            </a:r>
          </a:p>
        </p:txBody>
      </p:sp>
    </p:spTree>
    <p:extLst>
      <p:ext uri="{BB962C8B-B14F-4D97-AF65-F5344CB8AC3E}">
        <p14:creationId xmlns:p14="http://schemas.microsoft.com/office/powerpoint/2010/main" val="357289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Consistenza (o coerenza)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Le specifiche non dovrebbero contenere </a:t>
            </a:r>
            <a:r>
              <a:rPr lang="it-IT" b="1" dirty="0" smtClean="0"/>
              <a:t>contraddizioni</a:t>
            </a:r>
          </a:p>
          <a:p>
            <a:pPr lvl="1"/>
            <a:r>
              <a:rPr lang="it-IT" dirty="0" smtClean="0"/>
              <a:t>Grossolane</a:t>
            </a:r>
          </a:p>
          <a:p>
            <a:pPr lvl="1"/>
            <a:r>
              <a:rPr lang="it-IT" dirty="0" smtClean="0"/>
              <a:t>Fini (in casi molto particolari)</a:t>
            </a:r>
          </a:p>
          <a:p>
            <a:r>
              <a:rPr lang="it-IT" dirty="0" smtClean="0"/>
              <a:t>Più è lungo e complesso il documento delle specifiche, più </a:t>
            </a:r>
            <a:r>
              <a:rPr lang="it-IT" b="1" dirty="0" smtClean="0"/>
              <a:t>facilmente</a:t>
            </a:r>
            <a:r>
              <a:rPr lang="it-IT" dirty="0" smtClean="0"/>
              <a:t> ci sono incoerenze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34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Completezza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Completezza </a:t>
            </a:r>
            <a:r>
              <a:rPr lang="it-IT" b="1" dirty="0" smtClean="0"/>
              <a:t>interna</a:t>
            </a:r>
          </a:p>
          <a:p>
            <a:pPr lvl="1"/>
            <a:r>
              <a:rPr lang="it-IT" dirty="0" smtClean="0"/>
              <a:t>La specifica deve definire tutti i termini e i concetti di cui fa uso</a:t>
            </a:r>
          </a:p>
          <a:p>
            <a:r>
              <a:rPr lang="it-IT" dirty="0" smtClean="0"/>
              <a:t>Completezza </a:t>
            </a:r>
            <a:r>
              <a:rPr lang="it-IT" b="1" dirty="0" smtClean="0"/>
              <a:t>esterna</a:t>
            </a:r>
          </a:p>
          <a:p>
            <a:pPr lvl="1"/>
            <a:r>
              <a:rPr lang="it-IT" dirty="0" smtClean="0"/>
              <a:t>Tutti i requisiti devono essere specificati</a:t>
            </a:r>
          </a:p>
          <a:p>
            <a:pPr lvl="1"/>
            <a:r>
              <a:rPr lang="it-IT" dirty="0" smtClean="0"/>
              <a:t>Di solito, i requisiti </a:t>
            </a:r>
            <a:r>
              <a:rPr lang="it-IT" i="1" dirty="0" smtClean="0"/>
              <a:t>funzionali</a:t>
            </a:r>
          </a:p>
          <a:p>
            <a:r>
              <a:rPr lang="it-IT" dirty="0" smtClean="0"/>
              <a:t>Tuttavia, non sempre è utile avere </a:t>
            </a:r>
            <a:r>
              <a:rPr lang="it-IT" b="1" dirty="0" smtClean="0"/>
              <a:t>tutti</a:t>
            </a:r>
            <a:r>
              <a:rPr lang="it-IT" dirty="0" smtClean="0"/>
              <a:t> i dettagli fin dall’inizio</a:t>
            </a:r>
          </a:p>
          <a:p>
            <a:pPr lvl="1"/>
            <a:r>
              <a:rPr lang="it-IT" dirty="0" smtClean="0"/>
              <a:t>Alcuni requisiti vanno </a:t>
            </a:r>
            <a:r>
              <a:rPr lang="it-IT" b="1" dirty="0" smtClean="0"/>
              <a:t>raffinati</a:t>
            </a:r>
          </a:p>
          <a:p>
            <a:pPr lvl="1"/>
            <a:r>
              <a:rPr lang="it-IT" dirty="0" smtClean="0"/>
              <a:t>Troppi dettagli potrebbero far perdere di vista i requisiti principali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328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Incrementalità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Le specifiche vanno </a:t>
            </a:r>
            <a:r>
              <a:rPr lang="it-IT" b="1" dirty="0" smtClean="0"/>
              <a:t>raffinate</a:t>
            </a:r>
            <a:r>
              <a:rPr lang="it-IT" dirty="0" smtClean="0"/>
              <a:t> in modo incrementale</a:t>
            </a:r>
          </a:p>
          <a:p>
            <a:r>
              <a:rPr lang="it-IT" dirty="0" smtClean="0"/>
              <a:t>Interazione </a:t>
            </a:r>
            <a:r>
              <a:rPr lang="it-IT" b="1" dirty="0" smtClean="0"/>
              <a:t>iterativa</a:t>
            </a:r>
            <a:r>
              <a:rPr lang="it-IT" dirty="0" smtClean="0"/>
              <a:t> con il cliente</a:t>
            </a:r>
          </a:p>
          <a:p>
            <a:r>
              <a:rPr lang="it-IT" dirty="0" smtClean="0"/>
              <a:t>Sviluppo di </a:t>
            </a:r>
            <a:r>
              <a:rPr lang="it-IT" b="1" dirty="0" smtClean="0"/>
              <a:t>prototipi</a:t>
            </a:r>
          </a:p>
          <a:p>
            <a:r>
              <a:rPr lang="it-IT" dirty="0" smtClean="0"/>
              <a:t>Importanza dell’</a:t>
            </a:r>
            <a:r>
              <a:rPr lang="it-IT" b="1" dirty="0" smtClean="0"/>
              <a:t>esperienza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722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Stili di specifica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Formalità</a:t>
            </a:r>
          </a:p>
          <a:p>
            <a:pPr lvl="1"/>
            <a:r>
              <a:rPr lang="it-IT" dirty="0" smtClean="0"/>
              <a:t>Formali</a:t>
            </a:r>
          </a:p>
          <a:p>
            <a:pPr lvl="1"/>
            <a:r>
              <a:rPr lang="it-IT" dirty="0" err="1" smtClean="0"/>
              <a:t>Semiformali</a:t>
            </a:r>
            <a:endParaRPr lang="it-IT" dirty="0" smtClean="0"/>
          </a:p>
          <a:p>
            <a:pPr lvl="1"/>
            <a:r>
              <a:rPr lang="it-IT" dirty="0" smtClean="0"/>
              <a:t>Informali</a:t>
            </a:r>
          </a:p>
          <a:p>
            <a:r>
              <a:rPr lang="it-IT" dirty="0" smtClean="0"/>
              <a:t>Tipologia</a:t>
            </a:r>
          </a:p>
          <a:p>
            <a:pPr lvl="1"/>
            <a:r>
              <a:rPr lang="it-IT" dirty="0" smtClean="0"/>
              <a:t>Operazionali</a:t>
            </a:r>
          </a:p>
          <a:p>
            <a:pPr lvl="2"/>
            <a:r>
              <a:rPr lang="it-IT" dirty="0" smtClean="0"/>
              <a:t>Descrivono il comportamento del sistema</a:t>
            </a:r>
          </a:p>
          <a:p>
            <a:pPr lvl="2"/>
            <a:r>
              <a:rPr lang="it-IT" dirty="0" smtClean="0"/>
              <a:t>Modello del sistema in termini di macchina astratta</a:t>
            </a:r>
          </a:p>
          <a:p>
            <a:pPr lvl="1"/>
            <a:r>
              <a:rPr lang="it-IT" dirty="0" smtClean="0"/>
              <a:t>Descrittive</a:t>
            </a:r>
          </a:p>
          <a:p>
            <a:pPr lvl="2"/>
            <a:r>
              <a:rPr lang="it-IT" dirty="0" smtClean="0"/>
              <a:t>Descrivono le proprietà del sistema</a:t>
            </a:r>
          </a:p>
          <a:p>
            <a:pPr lvl="2"/>
            <a:r>
              <a:rPr lang="it-IT" dirty="0" smtClean="0"/>
              <a:t>Più astratti</a:t>
            </a:r>
          </a:p>
          <a:p>
            <a:pPr lvl="1"/>
            <a:r>
              <a:rPr lang="it-IT" dirty="0" smtClean="0"/>
              <a:t>Anche miste</a:t>
            </a:r>
          </a:p>
        </p:txBody>
      </p:sp>
    </p:spTree>
    <p:extLst>
      <p:ext uri="{BB962C8B-B14F-4D97-AF65-F5344CB8AC3E}">
        <p14:creationId xmlns:p14="http://schemas.microsoft.com/office/powerpoint/2010/main" val="164523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delle specifiche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Due modalità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Osservare il </a:t>
            </a:r>
            <a:r>
              <a:rPr lang="it-IT" b="1" dirty="0" smtClean="0"/>
              <a:t>comportamento</a:t>
            </a:r>
            <a:r>
              <a:rPr lang="it-IT" dirty="0" smtClean="0"/>
              <a:t> dinamico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Analizzare le </a:t>
            </a:r>
            <a:r>
              <a:rPr lang="it-IT" b="1" dirty="0" smtClean="0"/>
              <a:t>proprietà</a:t>
            </a:r>
            <a:r>
              <a:rPr lang="it-IT" dirty="0" smtClean="0"/>
              <a:t> del sistema</a:t>
            </a:r>
          </a:p>
          <a:p>
            <a:r>
              <a:rPr lang="it-IT" dirty="0" smtClean="0"/>
              <a:t>Più la specifica è formale, più è facile verificarla</a:t>
            </a:r>
          </a:p>
          <a:p>
            <a:endParaRPr lang="it-IT" dirty="0"/>
          </a:p>
          <a:p>
            <a:r>
              <a:rPr lang="it-IT" dirty="0" smtClean="0"/>
              <a:t>Uso di</a:t>
            </a:r>
          </a:p>
          <a:p>
            <a:pPr lvl="1"/>
            <a:r>
              <a:rPr lang="it-IT" dirty="0" smtClean="0"/>
              <a:t>Simulazioni</a:t>
            </a:r>
          </a:p>
          <a:p>
            <a:pPr lvl="1"/>
            <a:r>
              <a:rPr lang="it-IT" dirty="0" smtClean="0"/>
              <a:t>Prototipi</a:t>
            </a:r>
          </a:p>
          <a:p>
            <a:r>
              <a:rPr lang="it-IT" dirty="0" smtClean="0"/>
              <a:t>In altri campi ingegneristici: uso di modelli </a:t>
            </a:r>
            <a:r>
              <a:rPr lang="it-IT" b="1" dirty="0" smtClean="0"/>
              <a:t>matematici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0594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Ogni sistema da costruire deve essere </a:t>
            </a:r>
            <a:r>
              <a:rPr lang="it-IT" b="1" dirty="0" smtClean="0"/>
              <a:t>specificato</a:t>
            </a:r>
            <a:r>
              <a:rPr lang="it-IT" dirty="0" smtClean="0"/>
              <a:t> tramite </a:t>
            </a:r>
            <a:r>
              <a:rPr lang="it-IT" b="1" dirty="0" smtClean="0"/>
              <a:t>requisiti</a:t>
            </a:r>
          </a:p>
          <a:p>
            <a:r>
              <a:rPr lang="it-IT" dirty="0" smtClean="0"/>
              <a:t>Possibilmente in termini </a:t>
            </a:r>
            <a:r>
              <a:rPr lang="it-IT" b="1" dirty="0" smtClean="0"/>
              <a:t>quantificabili</a:t>
            </a:r>
          </a:p>
          <a:p>
            <a:r>
              <a:rPr lang="it-IT" dirty="0" smtClean="0"/>
              <a:t>Esempio: </a:t>
            </a:r>
            <a:r>
              <a:rPr lang="it-IT" b="1" dirty="0" smtClean="0"/>
              <a:t>ponte </a:t>
            </a:r>
          </a:p>
          <a:p>
            <a:pPr lvl="1"/>
            <a:r>
              <a:rPr lang="it-IT" dirty="0" smtClean="0"/>
              <a:t>Deve reggere 1000 tonnellate</a:t>
            </a:r>
          </a:p>
          <a:p>
            <a:pPr lvl="1"/>
            <a:r>
              <a:rPr lang="it-IT" dirty="0" smtClean="0"/>
              <a:t>Deve essere largo 30 metri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In diverse discipline è possibile dare delle specifiche precise</a:t>
            </a:r>
          </a:p>
          <a:p>
            <a:r>
              <a:rPr lang="it-IT" dirty="0" smtClean="0"/>
              <a:t>Ma nel campo del progetto del </a:t>
            </a:r>
            <a:r>
              <a:rPr lang="it-IT" b="1" dirty="0" smtClean="0"/>
              <a:t>software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17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Specifiche operazionali</a:t>
            </a:r>
          </a:p>
          <a:p>
            <a:pPr lvl="1"/>
            <a:r>
              <a:rPr lang="it-IT" dirty="0" smtClean="0"/>
              <a:t>Diagrammi di flusso di dati</a:t>
            </a:r>
          </a:p>
          <a:p>
            <a:pPr lvl="1"/>
            <a:r>
              <a:rPr lang="it-IT" dirty="0" smtClean="0"/>
              <a:t>Diagrammi UML</a:t>
            </a:r>
          </a:p>
          <a:p>
            <a:pPr lvl="1"/>
            <a:r>
              <a:rPr lang="it-IT" dirty="0" smtClean="0"/>
              <a:t>Macchine a stati finiti</a:t>
            </a:r>
          </a:p>
          <a:p>
            <a:pPr lvl="1"/>
            <a:r>
              <a:rPr lang="it-IT" dirty="0" smtClean="0"/>
              <a:t>Reti di Petri</a:t>
            </a:r>
          </a:p>
          <a:p>
            <a:r>
              <a:rPr lang="it-IT" dirty="0" smtClean="0"/>
              <a:t>Specifiche descrittive</a:t>
            </a:r>
          </a:p>
          <a:p>
            <a:pPr lvl="1"/>
            <a:r>
              <a:rPr lang="it-IT" dirty="0" smtClean="0"/>
              <a:t>Diagrammi E/R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65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Diagrammi di </a:t>
            </a:r>
            <a:r>
              <a:rPr lang="it-IT" dirty="0" smtClean="0"/>
              <a:t>flusso di dati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Data Flow </a:t>
            </a:r>
            <a:r>
              <a:rPr lang="it-IT" dirty="0" err="1" smtClean="0"/>
              <a:t>Diagram</a:t>
            </a:r>
            <a:r>
              <a:rPr lang="it-IT" dirty="0" smtClean="0"/>
              <a:t> (DFD)</a:t>
            </a:r>
          </a:p>
          <a:p>
            <a:r>
              <a:rPr lang="it-IT" dirty="0" smtClean="0"/>
              <a:t>Probabilmente la notazione più </a:t>
            </a:r>
            <a:r>
              <a:rPr lang="it-IT" b="1" dirty="0" smtClean="0"/>
              <a:t>semplice</a:t>
            </a:r>
            <a:r>
              <a:rPr lang="it-IT" dirty="0" smtClean="0"/>
              <a:t> </a:t>
            </a:r>
            <a:r>
              <a:rPr lang="it-IT" dirty="0" smtClean="0"/>
              <a:t>(e </a:t>
            </a:r>
            <a:r>
              <a:rPr lang="it-IT" b="1" dirty="0" smtClean="0"/>
              <a:t>diffusa </a:t>
            </a:r>
            <a:r>
              <a:rPr lang="it-IT" dirty="0" smtClean="0"/>
              <a:t>in passato)</a:t>
            </a:r>
            <a:endParaRPr lang="it-IT" b="1" dirty="0" smtClean="0"/>
          </a:p>
          <a:p>
            <a:r>
              <a:rPr lang="it-IT" dirty="0" smtClean="0"/>
              <a:t>Descrivono </a:t>
            </a:r>
            <a:r>
              <a:rPr lang="it-IT" b="1" dirty="0" smtClean="0"/>
              <a:t>funzioni</a:t>
            </a:r>
            <a:r>
              <a:rPr lang="it-IT" dirty="0" smtClean="0"/>
              <a:t> e </a:t>
            </a:r>
            <a:r>
              <a:rPr lang="it-IT" b="1" dirty="0" smtClean="0"/>
              <a:t>dati</a:t>
            </a:r>
          </a:p>
          <a:p>
            <a:r>
              <a:rPr lang="it-IT" dirty="0" smtClean="0"/>
              <a:t>Ogni funzione può essere </a:t>
            </a:r>
            <a:r>
              <a:rPr lang="it-IT" b="1" dirty="0" smtClean="0"/>
              <a:t>raffinata</a:t>
            </a:r>
            <a:r>
              <a:rPr lang="it-IT" dirty="0" smtClean="0"/>
              <a:t> con un DFD a maggior risoluzione</a:t>
            </a:r>
          </a:p>
          <a:p>
            <a:r>
              <a:rPr lang="it-IT" dirty="0"/>
              <a:t>Notazione </a:t>
            </a:r>
            <a:r>
              <a:rPr lang="it-IT" b="1" dirty="0" smtClean="0"/>
              <a:t>informale</a:t>
            </a:r>
          </a:p>
          <a:p>
            <a:r>
              <a:rPr lang="it-IT" dirty="0" smtClean="0"/>
              <a:t>Già visti nella metodologia SA/SD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207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Diagrammi di flusso di </a:t>
            </a:r>
            <a:r>
              <a:rPr lang="it-IT" dirty="0" smtClean="0"/>
              <a:t>dati: simboli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259632" y="2023847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079612" y="3109610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4433391" y="2788716"/>
            <a:ext cx="158417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4518901" y="3726324"/>
            <a:ext cx="144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4518901" y="4014356"/>
            <a:ext cx="144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375756" y="22347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Funzione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375756" y="32849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Input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228184" y="26040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dei dati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228184" y="3645024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Archivi di dati</a:t>
            </a:r>
            <a:endParaRPr lang="it-IT" dirty="0"/>
          </a:p>
        </p:txBody>
      </p:sp>
      <p:sp>
        <p:nvSpPr>
          <p:cNvPr id="22" name="Figura a mano libera 21"/>
          <p:cNvSpPr/>
          <p:nvPr/>
        </p:nvSpPr>
        <p:spPr>
          <a:xfrm>
            <a:off x="1079612" y="4293096"/>
            <a:ext cx="1202214" cy="806334"/>
          </a:xfrm>
          <a:custGeom>
            <a:avLst/>
            <a:gdLst>
              <a:gd name="connsiteX0" fmla="*/ 0 w 1910861"/>
              <a:gd name="connsiteY0" fmla="*/ 46937 h 1359922"/>
              <a:gd name="connsiteX1" fmla="*/ 0 w 1910861"/>
              <a:gd name="connsiteY1" fmla="*/ 1359922 h 1359922"/>
              <a:gd name="connsiteX2" fmla="*/ 1910861 w 1910861"/>
              <a:gd name="connsiteY2" fmla="*/ 1359922 h 1359922"/>
              <a:gd name="connsiteX3" fmla="*/ 1910861 w 1910861"/>
              <a:gd name="connsiteY3" fmla="*/ 738598 h 1359922"/>
              <a:gd name="connsiteX4" fmla="*/ 1910861 w 1910861"/>
              <a:gd name="connsiteY4" fmla="*/ 750322 h 1359922"/>
              <a:gd name="connsiteX5" fmla="*/ 1805354 w 1910861"/>
              <a:gd name="connsiteY5" fmla="*/ 738598 h 1359922"/>
              <a:gd name="connsiteX6" fmla="*/ 1770184 w 1910861"/>
              <a:gd name="connsiteY6" fmla="*/ 726875 h 1359922"/>
              <a:gd name="connsiteX7" fmla="*/ 1723292 w 1910861"/>
              <a:gd name="connsiteY7" fmla="*/ 715152 h 1359922"/>
              <a:gd name="connsiteX8" fmla="*/ 1652954 w 1910861"/>
              <a:gd name="connsiteY8" fmla="*/ 691706 h 1359922"/>
              <a:gd name="connsiteX9" fmla="*/ 1617784 w 1910861"/>
              <a:gd name="connsiteY9" fmla="*/ 679983 h 1359922"/>
              <a:gd name="connsiteX10" fmla="*/ 1524000 w 1910861"/>
              <a:gd name="connsiteY10" fmla="*/ 597922 h 1359922"/>
              <a:gd name="connsiteX11" fmla="*/ 1477107 w 1910861"/>
              <a:gd name="connsiteY11" fmla="*/ 551029 h 1359922"/>
              <a:gd name="connsiteX12" fmla="*/ 1465384 w 1910861"/>
              <a:gd name="connsiteY12" fmla="*/ 515860 h 1359922"/>
              <a:gd name="connsiteX13" fmla="*/ 1418492 w 1910861"/>
              <a:gd name="connsiteY13" fmla="*/ 445522 h 1359922"/>
              <a:gd name="connsiteX14" fmla="*/ 1383323 w 1910861"/>
              <a:gd name="connsiteY14" fmla="*/ 340014 h 1359922"/>
              <a:gd name="connsiteX15" fmla="*/ 1371600 w 1910861"/>
              <a:gd name="connsiteY15" fmla="*/ 304845 h 1359922"/>
              <a:gd name="connsiteX16" fmla="*/ 1348154 w 1910861"/>
              <a:gd name="connsiteY16" fmla="*/ 269675 h 1359922"/>
              <a:gd name="connsiteX17" fmla="*/ 1312984 w 1910861"/>
              <a:gd name="connsiteY17" fmla="*/ 152445 h 1359922"/>
              <a:gd name="connsiteX18" fmla="*/ 1277815 w 1910861"/>
              <a:gd name="connsiteY18" fmla="*/ 82106 h 1359922"/>
              <a:gd name="connsiteX19" fmla="*/ 1242646 w 1910861"/>
              <a:gd name="connsiteY19" fmla="*/ 58660 h 1359922"/>
              <a:gd name="connsiteX20" fmla="*/ 1172307 w 1910861"/>
              <a:gd name="connsiteY20" fmla="*/ 35214 h 1359922"/>
              <a:gd name="connsiteX21" fmla="*/ 1137138 w 1910861"/>
              <a:gd name="connsiteY21" fmla="*/ 23491 h 1359922"/>
              <a:gd name="connsiteX22" fmla="*/ 1090246 w 1910861"/>
              <a:gd name="connsiteY22" fmla="*/ 45 h 1359922"/>
              <a:gd name="connsiteX23" fmla="*/ 0 w 1910861"/>
              <a:gd name="connsiteY23" fmla="*/ 46937 h 13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10861" h="1359922">
                <a:moveTo>
                  <a:pt x="0" y="46937"/>
                </a:moveTo>
                <a:lnTo>
                  <a:pt x="0" y="1359922"/>
                </a:lnTo>
                <a:lnTo>
                  <a:pt x="1910861" y="1359922"/>
                </a:lnTo>
                <a:lnTo>
                  <a:pt x="1910861" y="738598"/>
                </a:lnTo>
                <a:lnTo>
                  <a:pt x="1910861" y="750322"/>
                </a:lnTo>
                <a:cubicBezTo>
                  <a:pt x="1875692" y="746414"/>
                  <a:pt x="1840258" y="744416"/>
                  <a:pt x="1805354" y="738598"/>
                </a:cubicBezTo>
                <a:cubicBezTo>
                  <a:pt x="1793165" y="736566"/>
                  <a:pt x="1782066" y="730270"/>
                  <a:pt x="1770184" y="726875"/>
                </a:cubicBezTo>
                <a:cubicBezTo>
                  <a:pt x="1754692" y="722449"/>
                  <a:pt x="1738724" y="719782"/>
                  <a:pt x="1723292" y="715152"/>
                </a:cubicBezTo>
                <a:cubicBezTo>
                  <a:pt x="1699620" y="708050"/>
                  <a:pt x="1676400" y="699521"/>
                  <a:pt x="1652954" y="691706"/>
                </a:cubicBezTo>
                <a:lnTo>
                  <a:pt x="1617784" y="679983"/>
                </a:lnTo>
                <a:cubicBezTo>
                  <a:pt x="1483620" y="590540"/>
                  <a:pt x="1589128" y="673905"/>
                  <a:pt x="1524000" y="597922"/>
                </a:cubicBezTo>
                <a:cubicBezTo>
                  <a:pt x="1509614" y="581138"/>
                  <a:pt x="1477107" y="551029"/>
                  <a:pt x="1477107" y="551029"/>
                </a:cubicBezTo>
                <a:cubicBezTo>
                  <a:pt x="1473199" y="539306"/>
                  <a:pt x="1471385" y="526662"/>
                  <a:pt x="1465384" y="515860"/>
                </a:cubicBezTo>
                <a:cubicBezTo>
                  <a:pt x="1451699" y="491227"/>
                  <a:pt x="1418492" y="445522"/>
                  <a:pt x="1418492" y="445522"/>
                </a:cubicBezTo>
                <a:lnTo>
                  <a:pt x="1383323" y="340014"/>
                </a:lnTo>
                <a:cubicBezTo>
                  <a:pt x="1379415" y="328291"/>
                  <a:pt x="1378454" y="315127"/>
                  <a:pt x="1371600" y="304845"/>
                </a:cubicBezTo>
                <a:lnTo>
                  <a:pt x="1348154" y="269675"/>
                </a:lnTo>
                <a:cubicBezTo>
                  <a:pt x="1330436" y="198801"/>
                  <a:pt x="1341528" y="238076"/>
                  <a:pt x="1312984" y="152445"/>
                </a:cubicBezTo>
                <a:cubicBezTo>
                  <a:pt x="1303449" y="123840"/>
                  <a:pt x="1300542" y="104833"/>
                  <a:pt x="1277815" y="82106"/>
                </a:cubicBezTo>
                <a:cubicBezTo>
                  <a:pt x="1267852" y="72143"/>
                  <a:pt x="1255521" y="64382"/>
                  <a:pt x="1242646" y="58660"/>
                </a:cubicBezTo>
                <a:cubicBezTo>
                  <a:pt x="1220062" y="48623"/>
                  <a:pt x="1195753" y="43029"/>
                  <a:pt x="1172307" y="35214"/>
                </a:cubicBezTo>
                <a:cubicBezTo>
                  <a:pt x="1160584" y="31306"/>
                  <a:pt x="1147420" y="30346"/>
                  <a:pt x="1137138" y="23491"/>
                </a:cubicBezTo>
                <a:cubicBezTo>
                  <a:pt x="1098718" y="-2123"/>
                  <a:pt x="1116058" y="45"/>
                  <a:pt x="1090246" y="45"/>
                </a:cubicBezTo>
                <a:lnTo>
                  <a:pt x="0" y="4693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375756" y="451159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578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Diagrammi di flusso di </a:t>
            </a:r>
            <a:r>
              <a:rPr lang="it-IT" dirty="0" smtClean="0"/>
              <a:t>dati: </a:t>
            </a:r>
            <a:r>
              <a:rPr lang="it-IT" dirty="0"/>
              <a:t>esempio (1/2)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6920"/>
              </p:ext>
            </p:extLst>
          </p:nvPr>
        </p:nvGraphicFramePr>
        <p:xfrm>
          <a:off x="1763688" y="1196752"/>
          <a:ext cx="5904793" cy="521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Document" r:id="rId3" imgW="4820412" imgH="4255008" progId="Word.Document.8">
                  <p:embed/>
                </p:oleObj>
              </mc:Choice>
              <mc:Fallback>
                <p:oleObj name="Document" r:id="rId3" imgW="4820412" imgH="42550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96752"/>
                        <a:ext cx="5904793" cy="521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0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Diagrammi di flusso di dati: </a:t>
            </a:r>
            <a:r>
              <a:rPr lang="it-IT" dirty="0" smtClean="0"/>
              <a:t>esempio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66800" y="1371600"/>
          <a:ext cx="7239000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Document" r:id="rId4" imgW="4972812" imgH="3264408" progId="Word.Document.8">
                  <p:embed/>
                </p:oleObj>
              </mc:Choice>
              <mc:Fallback>
                <p:oleObj name="Document" r:id="rId4" imgW="4972812" imgH="32644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7239000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06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Diagrammi di flusso di dati</a:t>
            </a:r>
            <a:r>
              <a:rPr lang="it-IT" dirty="0" smtClean="0"/>
              <a:t>: considerazioni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</a:t>
            </a:r>
          </a:p>
          <a:p>
            <a:pPr lvl="1"/>
            <a:r>
              <a:rPr lang="it-IT" dirty="0"/>
              <a:t>Modello </a:t>
            </a:r>
            <a:r>
              <a:rPr lang="it-IT" b="1" dirty="0"/>
              <a:t>semplice</a:t>
            </a:r>
          </a:p>
          <a:p>
            <a:pPr lvl="1"/>
            <a:r>
              <a:rPr lang="it-IT" dirty="0"/>
              <a:t>Molto </a:t>
            </a:r>
            <a:r>
              <a:rPr lang="it-IT" b="1" dirty="0" smtClean="0"/>
              <a:t>utilizzato </a:t>
            </a:r>
            <a:r>
              <a:rPr lang="it-IT" dirty="0" smtClean="0"/>
              <a:t>(soprattutto in passato)</a:t>
            </a:r>
            <a:endParaRPr lang="it-IT" b="1" dirty="0"/>
          </a:p>
          <a:p>
            <a:r>
              <a:rPr lang="it-IT" dirty="0" smtClean="0"/>
              <a:t>Limiti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La </a:t>
            </a:r>
            <a:r>
              <a:rPr lang="it-IT" b="1" dirty="0"/>
              <a:t>semantica</a:t>
            </a:r>
            <a:r>
              <a:rPr lang="it-IT" dirty="0"/>
              <a:t> dei simboli è specificata dall’utente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controllo</a:t>
            </a:r>
            <a:r>
              <a:rPr lang="it-IT" dirty="0"/>
              <a:t> non viene specificato (or, and, parallelismo, serializzazione, </a:t>
            </a:r>
            <a:r>
              <a:rPr lang="it-IT" dirty="0" smtClean="0"/>
              <a:t>…)</a:t>
            </a:r>
          </a:p>
          <a:p>
            <a:pPr lvl="1"/>
            <a:endParaRPr lang="it-IT" dirty="0"/>
          </a:p>
          <a:p>
            <a:r>
              <a:rPr lang="it-IT" dirty="0" smtClean="0"/>
              <a:t>Nota: alcuni autori considerano i DFD:</a:t>
            </a:r>
          </a:p>
          <a:p>
            <a:pPr lvl="1"/>
            <a:r>
              <a:rPr lang="it-IT" dirty="0" err="1" smtClean="0"/>
              <a:t>Semiformali</a:t>
            </a:r>
            <a:r>
              <a:rPr lang="it-IT" dirty="0" smtClean="0"/>
              <a:t>, perché hanno una sintassi precisa</a:t>
            </a:r>
          </a:p>
          <a:p>
            <a:pPr lvl="1"/>
            <a:r>
              <a:rPr lang="it-IT" dirty="0" smtClean="0"/>
              <a:t>Non operazionali, perché non permettono di specificare il controllo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1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Diagrammi UML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Unified</a:t>
            </a:r>
            <a:r>
              <a:rPr lang="it-IT" dirty="0" smtClean="0"/>
              <a:t> </a:t>
            </a:r>
            <a:r>
              <a:rPr lang="it-IT" dirty="0" err="1" smtClean="0"/>
              <a:t>Modeling</a:t>
            </a:r>
            <a:r>
              <a:rPr lang="it-IT" dirty="0" smtClean="0"/>
              <a:t> Language (UML)</a:t>
            </a:r>
          </a:p>
          <a:p>
            <a:r>
              <a:rPr lang="it-IT" dirty="0" smtClean="0"/>
              <a:t>Diagrammi </a:t>
            </a:r>
            <a:r>
              <a:rPr lang="it-IT" b="1" dirty="0" smtClean="0"/>
              <a:t>grafici</a:t>
            </a:r>
          </a:p>
          <a:p>
            <a:r>
              <a:rPr lang="it-IT" dirty="0"/>
              <a:t>Notazione </a:t>
            </a:r>
            <a:r>
              <a:rPr lang="it-IT" b="1" dirty="0" err="1" smtClean="0"/>
              <a:t>semiformale</a:t>
            </a:r>
            <a:endParaRPr lang="it-IT" b="1" dirty="0" smtClean="0"/>
          </a:p>
          <a:p>
            <a:r>
              <a:rPr lang="it-IT" dirty="0" smtClean="0"/>
              <a:t>Li vedremo in dettaglio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794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Macchine a stati finiti (1/2)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 smtClean="0"/>
                  <a:t>Finite State Machine (FSM)</a:t>
                </a:r>
              </a:p>
              <a:p>
                <a:r>
                  <a:rPr lang="it-IT" dirty="0" smtClean="0"/>
                  <a:t>Già viste in parte</a:t>
                </a:r>
              </a:p>
              <a:p>
                <a:pPr lvl="1"/>
                <a:r>
                  <a:rPr lang="it-IT" dirty="0" smtClean="0"/>
                  <a:t>Architettura dei Calcolatori (</a:t>
                </a:r>
                <a:r>
                  <a:rPr lang="it-IT" dirty="0"/>
                  <a:t>diagrammi a stati </a:t>
                </a:r>
                <a:r>
                  <a:rPr lang="it-IT" dirty="0" smtClean="0"/>
                  <a:t>finiti)</a:t>
                </a:r>
              </a:p>
              <a:p>
                <a:pPr lvl="1"/>
                <a:r>
                  <a:rPr lang="it-IT" dirty="0" smtClean="0"/>
                  <a:t>LFC (</a:t>
                </a:r>
                <a:r>
                  <a:rPr lang="it-IT" dirty="0"/>
                  <a:t>automi a stati finiti </a:t>
                </a:r>
                <a:r>
                  <a:rPr lang="it-IT" dirty="0" smtClean="0"/>
                  <a:t>come </a:t>
                </a:r>
                <a:r>
                  <a:rPr lang="it-IT" dirty="0"/>
                  <a:t>riconoscitori di </a:t>
                </a:r>
                <a:r>
                  <a:rPr lang="it-IT" dirty="0" smtClean="0"/>
                  <a:t>linguaggi)</a:t>
                </a:r>
              </a:p>
              <a:p>
                <a:pPr lvl="1"/>
                <a:r>
                  <a:rPr lang="it-IT" dirty="0" smtClean="0"/>
                  <a:t>Sistemi Operativi (stato di un processo)</a:t>
                </a:r>
              </a:p>
              <a:p>
                <a:r>
                  <a:rPr lang="it-IT" dirty="0" smtClean="0"/>
                  <a:t>Usate per specificare il </a:t>
                </a:r>
                <a:r>
                  <a:rPr lang="it-IT" b="1" dirty="0" smtClean="0"/>
                  <a:t>controllo</a:t>
                </a:r>
              </a:p>
              <a:p>
                <a:r>
                  <a:rPr lang="it-IT" dirty="0" smtClean="0"/>
                  <a:t>Notazione </a:t>
                </a:r>
                <a:r>
                  <a:rPr lang="it-IT" b="1" dirty="0" smtClean="0"/>
                  <a:t>formale</a:t>
                </a:r>
              </a:p>
              <a:p>
                <a:r>
                  <a:rPr lang="it-IT" dirty="0" smtClean="0"/>
                  <a:t>Consiste di:</a:t>
                </a:r>
              </a:p>
              <a:p>
                <a:pPr lvl="1"/>
                <a:r>
                  <a:rPr lang="it-IT" dirty="0" smtClean="0"/>
                  <a:t>Un insieme finito di stati Q</a:t>
                </a:r>
              </a:p>
              <a:p>
                <a:pPr lvl="1"/>
                <a:r>
                  <a:rPr lang="it-IT" dirty="0" smtClean="0"/>
                  <a:t>Un insieme finito di input I</a:t>
                </a:r>
              </a:p>
              <a:p>
                <a:pPr lvl="1"/>
                <a:r>
                  <a:rPr lang="it-IT" dirty="0" smtClean="0"/>
                  <a:t>Una funzione di transizione </a:t>
                </a:r>
                <a14:m>
                  <m:oMath xmlns:m="http://schemas.openxmlformats.org/officeDocument/2006/math" xmlns="">
                    <m:r>
                      <a:rPr lang="it-IT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 →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it-IT" dirty="0" smtClean="0"/>
              </a:p>
              <a:p>
                <a:r>
                  <a:rPr lang="it-IT" dirty="0" smtClean="0"/>
                  <a:t>Possibilità di specificare stati </a:t>
                </a:r>
                <a:r>
                  <a:rPr lang="it-IT" i="1" dirty="0" smtClean="0"/>
                  <a:t>iniziali</a:t>
                </a:r>
                <a:r>
                  <a:rPr lang="it-IT" dirty="0" smtClean="0"/>
                  <a:t> e </a:t>
                </a:r>
                <a:r>
                  <a:rPr lang="it-IT" i="1" dirty="0" smtClean="0"/>
                  <a:t>finali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852" b="-2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66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Macchine a stati </a:t>
            </a:r>
            <a:r>
              <a:rPr lang="it-IT" dirty="0" smtClean="0"/>
              <a:t>finiti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Una FSM può essere rappresentata da un grafo in cui:</a:t>
                </a:r>
              </a:p>
              <a:p>
                <a:pPr lvl="1"/>
                <a:r>
                  <a:rPr lang="it-IT" dirty="0" smtClean="0"/>
                  <a:t>I </a:t>
                </a:r>
                <a:r>
                  <a:rPr lang="it-IT" b="1" dirty="0" smtClean="0"/>
                  <a:t>nodi</a:t>
                </a:r>
                <a:r>
                  <a:rPr lang="it-IT" dirty="0" smtClean="0"/>
                  <a:t> rappresentano gli </a:t>
                </a:r>
                <a:r>
                  <a:rPr lang="it-IT" b="1" dirty="0" smtClean="0"/>
                  <a:t>stati</a:t>
                </a:r>
              </a:p>
              <a:p>
                <a:pPr lvl="1"/>
                <a:r>
                  <a:rPr lang="it-IT" dirty="0" smtClean="0"/>
                  <a:t>Gli </a:t>
                </a:r>
                <a:r>
                  <a:rPr lang="it-IT" b="1" dirty="0" smtClean="0"/>
                  <a:t>archi</a:t>
                </a:r>
                <a:r>
                  <a:rPr lang="it-IT" dirty="0" smtClean="0"/>
                  <a:t> rappresentano le </a:t>
                </a:r>
                <a:r>
                  <a:rPr lang="it-IT" b="1" dirty="0" smtClean="0"/>
                  <a:t>funzioni di transizione</a:t>
                </a:r>
              </a:p>
              <a:p>
                <a:r>
                  <a:rPr lang="it-IT" dirty="0" smtClean="0"/>
                  <a:t>Un arco </a:t>
                </a:r>
                <a14:m>
                  <m:oMath xmlns:m="http://schemas.openxmlformats.org/officeDocument/2006/math" xmlns="">
                    <m:r>
                      <a:rPr lang="it-IT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it-IT" dirty="0" smtClean="0"/>
                  <a:t> va da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 smtClean="0"/>
                  <a:t> a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it-IT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 se e solo se </a:t>
                </a:r>
                <a14:m>
                  <m:oMath xmlns:m="http://schemas.openxmlformats.org/officeDocument/2006/math" xmlns="">
                    <m:r>
                      <a:rPr lang="it-IT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it-IT" b="0" dirty="0" smtClean="0">
                  <a:ea typeface="Cambria Math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3048000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0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Macchine a stati </a:t>
            </a:r>
            <a:r>
              <a:rPr lang="it-IT" dirty="0" smtClean="0"/>
              <a:t>finiti: un 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31988"/>
            <a:ext cx="5181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Analisi </a:t>
            </a:r>
            <a:r>
              <a:rPr lang="it-IT" dirty="0" smtClean="0"/>
              <a:t>e Specifica </a:t>
            </a:r>
            <a:r>
              <a:rPr lang="it-IT" dirty="0"/>
              <a:t>dei </a:t>
            </a:r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20115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La </a:t>
            </a:r>
            <a:r>
              <a:rPr lang="it-IT" b="1" dirty="0"/>
              <a:t>specifica</a:t>
            </a:r>
            <a:r>
              <a:rPr lang="it-IT" dirty="0"/>
              <a:t> è un accordo tra il produttore di un </a:t>
            </a:r>
            <a:r>
              <a:rPr lang="it-IT" dirty="0" smtClean="0"/>
              <a:t>servizio (</a:t>
            </a:r>
            <a:r>
              <a:rPr lang="it-IT" i="1" dirty="0" smtClean="0"/>
              <a:t>sviluppatore</a:t>
            </a:r>
            <a:r>
              <a:rPr lang="it-IT" dirty="0" smtClean="0"/>
              <a:t>) e </a:t>
            </a:r>
            <a:r>
              <a:rPr lang="it-IT" dirty="0"/>
              <a:t>il suo </a:t>
            </a:r>
            <a:r>
              <a:rPr lang="it-IT" dirty="0" smtClean="0"/>
              <a:t>consumatore (</a:t>
            </a:r>
            <a:r>
              <a:rPr lang="it-IT" i="1" dirty="0" smtClean="0"/>
              <a:t>committente</a:t>
            </a:r>
            <a:r>
              <a:rPr lang="it-IT" dirty="0" smtClean="0"/>
              <a:t>)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dirty="0"/>
              <a:t>Nelle diverse fasi dello sviluppo, le specifiche devono essere fornite ad un diverso </a:t>
            </a:r>
            <a:r>
              <a:rPr lang="it-IT" b="1" dirty="0"/>
              <a:t>livello di dettaglio</a:t>
            </a:r>
          </a:p>
          <a:p>
            <a:pPr lvl="1">
              <a:lnSpc>
                <a:spcPct val="90000"/>
              </a:lnSpc>
            </a:pPr>
            <a:r>
              <a:rPr lang="it-IT" b="1" dirty="0" err="1"/>
              <a:t>requirement</a:t>
            </a:r>
            <a:r>
              <a:rPr lang="it-IT" b="1" dirty="0"/>
              <a:t> </a:t>
            </a:r>
            <a:r>
              <a:rPr lang="it-IT" b="1" dirty="0" err="1"/>
              <a:t>specification</a:t>
            </a:r>
            <a:r>
              <a:rPr lang="it-IT" dirty="0"/>
              <a:t>, con cui il </a:t>
            </a:r>
            <a:r>
              <a:rPr lang="it-IT" i="1" dirty="0"/>
              <a:t>committente</a:t>
            </a:r>
            <a:r>
              <a:rPr lang="it-IT" dirty="0"/>
              <a:t> e lo </a:t>
            </a:r>
            <a:r>
              <a:rPr lang="it-IT" i="1" dirty="0"/>
              <a:t>sviluppatore</a:t>
            </a:r>
            <a:r>
              <a:rPr lang="it-IT" dirty="0"/>
              <a:t> si accordano sulle </a:t>
            </a:r>
            <a:r>
              <a:rPr lang="it-IT" b="1" dirty="0"/>
              <a:t>funzionalità</a:t>
            </a:r>
            <a:r>
              <a:rPr lang="it-IT" dirty="0"/>
              <a:t> del </a:t>
            </a:r>
            <a:r>
              <a:rPr lang="it-IT" dirty="0" smtClean="0"/>
              <a:t>software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b="1" dirty="0"/>
              <a:t>design </a:t>
            </a:r>
            <a:r>
              <a:rPr lang="it-IT" b="1" dirty="0" err="1"/>
              <a:t>specification</a:t>
            </a:r>
            <a:r>
              <a:rPr lang="it-IT" dirty="0"/>
              <a:t>, con cui il </a:t>
            </a:r>
            <a:r>
              <a:rPr lang="it-IT" i="1" dirty="0"/>
              <a:t>progettista</a:t>
            </a:r>
            <a:r>
              <a:rPr lang="it-IT" dirty="0"/>
              <a:t> e i </a:t>
            </a:r>
            <a:r>
              <a:rPr lang="it-IT" i="1" dirty="0"/>
              <a:t>programmatori</a:t>
            </a:r>
            <a:r>
              <a:rPr lang="it-IT" dirty="0"/>
              <a:t> si accordano sulle caratteristiche </a:t>
            </a:r>
            <a:r>
              <a:rPr lang="it-IT" b="1" dirty="0"/>
              <a:t>strutturali</a:t>
            </a:r>
            <a:r>
              <a:rPr lang="it-IT" dirty="0"/>
              <a:t> dei moduli da implementare e sui servizi da mettere a </a:t>
            </a:r>
            <a:r>
              <a:rPr lang="it-IT" dirty="0" smtClean="0"/>
              <a:t>disposizione</a:t>
            </a:r>
            <a:endParaRPr lang="it-IT" dirty="0"/>
          </a:p>
          <a:p>
            <a:pPr lvl="1">
              <a:lnSpc>
                <a:spcPct val="90000"/>
              </a:lnSpc>
            </a:pPr>
            <a:r>
              <a:rPr lang="it-IT" b="1" dirty="0" err="1"/>
              <a:t>module</a:t>
            </a:r>
            <a:r>
              <a:rPr lang="it-IT" b="1" dirty="0"/>
              <a:t> </a:t>
            </a:r>
            <a:r>
              <a:rPr lang="it-IT" b="1" dirty="0" err="1"/>
              <a:t>specification</a:t>
            </a:r>
            <a:r>
              <a:rPr lang="it-IT" dirty="0"/>
              <a:t>, con cui </a:t>
            </a:r>
            <a:r>
              <a:rPr lang="it-IT" dirty="0" smtClean="0"/>
              <a:t>i </a:t>
            </a:r>
            <a:r>
              <a:rPr lang="it-IT" i="1" dirty="0"/>
              <a:t>programmatori</a:t>
            </a:r>
            <a:r>
              <a:rPr lang="it-IT" dirty="0"/>
              <a:t> si accordano sulle </a:t>
            </a:r>
            <a:r>
              <a:rPr lang="it-IT" b="1" dirty="0"/>
              <a:t>interfacce</a:t>
            </a:r>
            <a:r>
              <a:rPr lang="it-IT" dirty="0"/>
              <a:t> dei vari </a:t>
            </a:r>
            <a:r>
              <a:rPr lang="it-IT" dirty="0" smtClean="0"/>
              <a:t>moduli</a:t>
            </a:r>
          </a:p>
          <a:p>
            <a:pPr>
              <a:lnSpc>
                <a:spcPct val="90000"/>
              </a:lnSpc>
            </a:pPr>
            <a:r>
              <a:rPr lang="it-IT" dirty="0" smtClean="0"/>
              <a:t>La specifica è una </a:t>
            </a:r>
            <a:r>
              <a:rPr lang="it-IT" b="1" dirty="0" smtClean="0"/>
              <a:t>definizione</a:t>
            </a:r>
            <a:r>
              <a:rPr lang="it-IT" dirty="0" smtClean="0"/>
              <a:t> di ciò che l’implementazione deve riuscire ad ottenere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946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Macchine a stati </a:t>
            </a:r>
            <a:r>
              <a:rPr lang="it-IT" dirty="0" smtClean="0"/>
              <a:t>finiti: considerazioni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Pro</a:t>
            </a:r>
          </a:p>
          <a:p>
            <a:pPr lvl="1"/>
            <a:r>
              <a:rPr lang="it-IT" dirty="0" smtClean="0"/>
              <a:t>Modello </a:t>
            </a:r>
            <a:r>
              <a:rPr lang="it-IT" b="1" dirty="0" smtClean="0"/>
              <a:t>semplice</a:t>
            </a:r>
          </a:p>
          <a:p>
            <a:pPr lvl="1"/>
            <a:r>
              <a:rPr lang="it-IT" dirty="0" smtClean="0"/>
              <a:t>Molto </a:t>
            </a:r>
            <a:r>
              <a:rPr lang="it-IT" b="1" dirty="0" smtClean="0"/>
              <a:t>utilizzato</a:t>
            </a:r>
          </a:p>
          <a:p>
            <a:pPr lvl="1"/>
            <a:r>
              <a:rPr lang="it-IT" b="1" dirty="0" smtClean="0"/>
              <a:t>Facile </a:t>
            </a:r>
            <a:r>
              <a:rPr lang="it-IT" dirty="0" smtClean="0"/>
              <a:t>da tradurre in codice</a:t>
            </a:r>
          </a:p>
          <a:p>
            <a:r>
              <a:rPr lang="it-IT" dirty="0" smtClean="0"/>
              <a:t>Limiti</a:t>
            </a:r>
          </a:p>
          <a:p>
            <a:pPr lvl="1"/>
            <a:r>
              <a:rPr lang="it-IT" dirty="0" smtClean="0"/>
              <a:t>Memoria </a:t>
            </a:r>
            <a:r>
              <a:rPr lang="it-IT" b="1" dirty="0" smtClean="0"/>
              <a:t>finita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 non è possibile rappresentare quantità infinite o indefinite (ad es. temperature)</a:t>
            </a:r>
          </a:p>
          <a:p>
            <a:pPr lvl="1"/>
            <a:r>
              <a:rPr lang="it-IT" b="1" dirty="0" smtClean="0">
                <a:sym typeface="Wingdings" pitchFamily="2" charset="2"/>
              </a:rPr>
              <a:t>Esplosione</a:t>
            </a:r>
            <a:r>
              <a:rPr lang="it-IT" dirty="0" smtClean="0">
                <a:sym typeface="Wingdings" pitchFamily="2" charset="2"/>
              </a:rPr>
              <a:t> del numero di stati</a:t>
            </a:r>
            <a:endParaRPr lang="it-IT" dirty="0" smtClean="0"/>
          </a:p>
          <a:p>
            <a:pPr lvl="1"/>
            <a:r>
              <a:rPr lang="it-IT" dirty="0" smtClean="0"/>
              <a:t>Modello </a:t>
            </a:r>
            <a:r>
              <a:rPr lang="it-IT" b="1" dirty="0" smtClean="0"/>
              <a:t>sincrono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 difficile (o impossibile) esprimere la concorrenza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17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Macchine a stati finiti</a:t>
            </a:r>
            <a:r>
              <a:rPr lang="it-IT" dirty="0" smtClean="0"/>
              <a:t>: </a:t>
            </a:r>
            <a:r>
              <a:rPr lang="it-IT" dirty="0" err="1" smtClean="0"/>
              <a:t>Statecharts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Aggiungono la </a:t>
            </a:r>
            <a:r>
              <a:rPr lang="it-IT" b="1" dirty="0" smtClean="0"/>
              <a:t>modularità</a:t>
            </a:r>
            <a:r>
              <a:rPr lang="it-IT" dirty="0" smtClean="0"/>
              <a:t> alle FSM</a:t>
            </a:r>
          </a:p>
          <a:p>
            <a:r>
              <a:rPr lang="it-IT" dirty="0" smtClean="0"/>
              <a:t>Basati su:</a:t>
            </a:r>
          </a:p>
          <a:p>
            <a:pPr lvl="1"/>
            <a:r>
              <a:rPr lang="it-IT" dirty="0" smtClean="0"/>
              <a:t>Superstati</a:t>
            </a:r>
          </a:p>
          <a:p>
            <a:pPr lvl="2"/>
            <a:r>
              <a:rPr lang="it-IT" dirty="0" smtClean="0"/>
              <a:t>Stato </a:t>
            </a:r>
            <a:r>
              <a:rPr lang="it-IT" b="1" dirty="0" smtClean="0"/>
              <a:t>complesso</a:t>
            </a:r>
            <a:r>
              <a:rPr lang="it-IT" dirty="0" smtClean="0"/>
              <a:t> che è raffinato da una FSM</a:t>
            </a:r>
          </a:p>
          <a:p>
            <a:pPr lvl="1"/>
            <a:r>
              <a:rPr lang="it-IT" dirty="0" smtClean="0"/>
              <a:t>Scomposizione degli stati</a:t>
            </a:r>
          </a:p>
          <a:p>
            <a:pPr lvl="2"/>
            <a:r>
              <a:rPr lang="it-IT" dirty="0" smtClean="0"/>
              <a:t>Definizione di </a:t>
            </a:r>
            <a:r>
              <a:rPr lang="it-IT" b="1" dirty="0" smtClean="0"/>
              <a:t>sottostati</a:t>
            </a:r>
          </a:p>
          <a:p>
            <a:r>
              <a:rPr lang="it-IT" dirty="0" smtClean="0"/>
              <a:t>È possibile definire transizioni </a:t>
            </a:r>
            <a:r>
              <a:rPr lang="it-IT" b="1" dirty="0" smtClean="0"/>
              <a:t>verso</a:t>
            </a:r>
            <a:r>
              <a:rPr lang="it-IT" dirty="0" smtClean="0"/>
              <a:t> superstati…</a:t>
            </a:r>
          </a:p>
          <a:p>
            <a:pPr lvl="1"/>
            <a:r>
              <a:rPr lang="it-IT" dirty="0" smtClean="0"/>
              <a:t>Il controllo riparte dallo stato iniziale della FSM all’interno del superstato</a:t>
            </a:r>
          </a:p>
          <a:p>
            <a:r>
              <a:rPr lang="it-IT" dirty="0" smtClean="0"/>
              <a:t>… e </a:t>
            </a:r>
            <a:r>
              <a:rPr lang="it-IT" b="1" dirty="0" smtClean="0"/>
              <a:t>da</a:t>
            </a:r>
            <a:r>
              <a:rPr lang="it-IT" dirty="0" smtClean="0"/>
              <a:t> superstati</a:t>
            </a:r>
          </a:p>
          <a:p>
            <a:pPr lvl="1"/>
            <a:r>
              <a:rPr lang="it-IT" dirty="0" smtClean="0"/>
              <a:t>Da un qualsiasi stato interno</a:t>
            </a:r>
          </a:p>
          <a:p>
            <a:r>
              <a:rPr lang="it-IT" dirty="0" smtClean="0"/>
              <a:t>Anche sottostati </a:t>
            </a:r>
            <a:r>
              <a:rPr lang="it-IT" b="1" dirty="0" smtClean="0"/>
              <a:t>concorrenti</a:t>
            </a:r>
            <a:r>
              <a:rPr lang="it-IT" dirty="0" smtClean="0"/>
              <a:t> all’interno di un superstato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84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Macchine a stati finiti: </a:t>
            </a:r>
            <a:r>
              <a:rPr lang="it-IT" dirty="0" smtClean="0"/>
              <a:t>esempio di </a:t>
            </a:r>
            <a:r>
              <a:rPr lang="it-IT" dirty="0" err="1" smtClean="0"/>
              <a:t>Statecharts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8486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Macchine a stati finiti: esempio di </a:t>
            </a:r>
            <a:r>
              <a:rPr lang="it-IT" dirty="0" smtClean="0"/>
              <a:t>concorrenza in un superstato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5996"/>
            <a:ext cx="7935416" cy="52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di </a:t>
            </a:r>
            <a:r>
              <a:rPr lang="it-IT" dirty="0" smtClean="0"/>
              <a:t>Petri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Petri Net (PN)</a:t>
                </a:r>
              </a:p>
              <a:p>
                <a:r>
                  <a:rPr lang="it-IT" dirty="0" smtClean="0"/>
                  <a:t>Ogni rete è rappresentata da una quadrupla </a:t>
                </a:r>
                <a:r>
                  <a:rPr lang="en-AU" sz="2400" dirty="0"/>
                  <a:t>(P,T,F,W</a:t>
                </a:r>
                <a:r>
                  <a:rPr lang="en-AU" sz="2400" dirty="0" smtClean="0"/>
                  <a:t>)</a:t>
                </a:r>
              </a:p>
              <a:p>
                <a:pPr lvl="1"/>
                <a:r>
                  <a:rPr lang="en-AU" dirty="0" smtClean="0"/>
                  <a:t>P </a:t>
                </a:r>
                <a:r>
                  <a:rPr lang="it-IT" dirty="0" smtClean="0"/>
                  <a:t>insieme finito di </a:t>
                </a:r>
                <a:r>
                  <a:rPr lang="it-IT" b="1" dirty="0" smtClean="0"/>
                  <a:t>posti</a:t>
                </a:r>
              </a:p>
              <a:p>
                <a:pPr lvl="1"/>
                <a:r>
                  <a:rPr lang="it-IT" dirty="0" smtClean="0"/>
                  <a:t>T insieme finito di </a:t>
                </a:r>
                <a:r>
                  <a:rPr lang="it-IT" b="1" dirty="0" smtClean="0"/>
                  <a:t>transizioni</a:t>
                </a:r>
              </a:p>
              <a:p>
                <a:pPr lvl="1"/>
                <a:r>
                  <a:rPr lang="it-IT" dirty="0" smtClean="0"/>
                  <a:t>F </a:t>
                </a:r>
                <a:r>
                  <a:rPr lang="en-US" sz="2400" dirty="0">
                    <a:latin typeface="Gill Sans MT" pitchFamily="34" charset="0"/>
                    <a:cs typeface="Times New Roman" pitchFamily="18" charset="0"/>
                    <a:sym typeface="Symbol" pitchFamily="18" charset="2"/>
                  </a:rPr>
                  <a:t></a:t>
                </a:r>
                <a:r>
                  <a:rPr lang="en-US" sz="2400" dirty="0">
                    <a:latin typeface="Helvetica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it-IT" dirty="0" smtClean="0"/>
                  <a:t>(</a:t>
                </a:r>
                <a:r>
                  <a:rPr lang="it-IT" dirty="0"/>
                  <a:t>P </a:t>
                </a:r>
                <a14:m>
                  <m:oMath xmlns:m="http://schemas.openxmlformats.org/officeDocument/2006/math" xmlns="">
                    <m:r>
                      <a:rPr lang="it-IT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it-IT" dirty="0"/>
                  <a:t> T) </a:t>
                </a:r>
                <a14:m>
                  <m:oMath xmlns:m="http://schemas.openxmlformats.org/officeDocument/2006/math" xmlns="">
                    <m:r>
                      <a:rPr lang="it-IT" i="1" dirty="0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it-IT" dirty="0"/>
                  <a:t> (T </a:t>
                </a:r>
                <a14:m>
                  <m:oMath xmlns:m="http://schemas.openxmlformats.org/officeDocument/2006/math" xmlns="">
                    <m:r>
                      <a:rPr lang="it-IT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it-IT" dirty="0"/>
                  <a:t> P</a:t>
                </a:r>
                <a:r>
                  <a:rPr lang="it-IT" dirty="0" smtClean="0"/>
                  <a:t>) è la </a:t>
                </a:r>
                <a:r>
                  <a:rPr lang="it-IT" b="1" dirty="0" smtClean="0"/>
                  <a:t>relazione</a:t>
                </a:r>
                <a:r>
                  <a:rPr lang="it-IT" dirty="0" smtClean="0"/>
                  <a:t> del flusso</a:t>
                </a:r>
              </a:p>
              <a:p>
                <a:pPr lvl="1"/>
                <a:r>
                  <a:rPr lang="it-IT" dirty="0" smtClean="0"/>
                  <a:t>W: F </a:t>
                </a:r>
                <a14:m>
                  <m:oMath xmlns:m="http://schemas.openxmlformats.org/officeDocument/2006/math" xmlns="">
                    <m:r>
                      <a:rPr lang="it-IT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it-IT" dirty="0" smtClean="0"/>
                  <a:t> N – {0} è la funzione </a:t>
                </a:r>
                <a:r>
                  <a:rPr lang="it-IT" b="1" dirty="0" smtClean="0"/>
                  <a:t>peso</a:t>
                </a:r>
                <a:r>
                  <a:rPr lang="it-IT" dirty="0" smtClean="0"/>
                  <a:t> (default 1)</a:t>
                </a:r>
              </a:p>
              <a:p>
                <a:r>
                  <a:rPr lang="it-IT" dirty="0" smtClean="0"/>
                  <a:t>Notazione </a:t>
                </a:r>
                <a:r>
                  <a:rPr lang="it-IT" b="1" dirty="0" smtClean="0"/>
                  <a:t>formale</a:t>
                </a: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it-IT" sz="2600" dirty="0">
                    <a:solidFill>
                      <a:schemeClr val="tx1"/>
                    </a:solidFill>
                  </a:rPr>
                  <a:t>Orientate al </a:t>
                </a:r>
                <a:r>
                  <a:rPr lang="it-IT" sz="2600" b="1" dirty="0">
                    <a:solidFill>
                      <a:schemeClr val="tx1"/>
                    </a:solidFill>
                  </a:rPr>
                  <a:t>controllo</a:t>
                </a:r>
              </a:p>
              <a:p>
                <a:r>
                  <a:rPr lang="it-IT" dirty="0" smtClean="0"/>
                  <a:t>Rappresentazione </a:t>
                </a:r>
                <a:r>
                  <a:rPr lang="it-IT" b="1" dirty="0" smtClean="0"/>
                  <a:t>grafica</a:t>
                </a:r>
                <a:endParaRPr lang="it-IT" b="1" dirty="0"/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71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di </a:t>
            </a:r>
            <a:r>
              <a:rPr lang="it-IT" dirty="0" smtClean="0"/>
              <a:t>Petri: rappresentazione grafica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945001" y="2394048"/>
            <a:ext cx="576064" cy="5760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1908997" y="3474168"/>
            <a:ext cx="64807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233033" y="2970112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485061" y="225003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670446" y="3263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2233033" y="3474168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1945001" y="4005935"/>
            <a:ext cx="576064" cy="5760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2630370" y="42126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5184068" y="195748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5724128" y="181346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5148064" y="2992796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5909513" y="2782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23" name="Connettore 2 22"/>
          <p:cNvCxnSpPr/>
          <p:nvPr/>
        </p:nvCxnSpPr>
        <p:spPr>
          <a:xfrm>
            <a:off x="5472100" y="356472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1979712" y="3037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5472100" y="458112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5184068" y="4581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300192" y="206084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Posto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6300192" y="281228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Transizione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300192" y="373545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(con peso 1)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345337" y="458112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Flusso con peso</a:t>
            </a:r>
            <a:endParaRPr lang="it-IT" dirty="0"/>
          </a:p>
        </p:txBody>
      </p:sp>
      <p:sp>
        <p:nvSpPr>
          <p:cNvPr id="32" name="Fumetto 2 31"/>
          <p:cNvSpPr/>
          <p:nvPr/>
        </p:nvSpPr>
        <p:spPr>
          <a:xfrm>
            <a:off x="677543" y="1484784"/>
            <a:ext cx="1417499" cy="698014"/>
          </a:xfrm>
          <a:prstGeom prst="wedgeRoundRectCallout">
            <a:avLst>
              <a:gd name="adj1" fmla="val 36513"/>
              <a:gd name="adj2" fmla="val 98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Posto di ingresso a 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33" name="Fumetto 2 32"/>
          <p:cNvSpPr/>
          <p:nvPr/>
        </p:nvSpPr>
        <p:spPr>
          <a:xfrm>
            <a:off x="677543" y="4744654"/>
            <a:ext cx="1267458" cy="628562"/>
          </a:xfrm>
          <a:prstGeom prst="wedgeRoundRectCallout">
            <a:avLst>
              <a:gd name="adj1" fmla="val 42987"/>
              <a:gd name="adj2" fmla="val -1046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Posto di uscita di 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34" name="Fumetto 2 33"/>
          <p:cNvSpPr/>
          <p:nvPr/>
        </p:nvSpPr>
        <p:spPr>
          <a:xfrm>
            <a:off x="677543" y="2812286"/>
            <a:ext cx="991476" cy="451284"/>
          </a:xfrm>
          <a:prstGeom prst="wedgeRoundRectCallout">
            <a:avLst>
              <a:gd name="adj1" fmla="val 83225"/>
              <a:gd name="adj2" fmla="val 37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Peso</a:t>
            </a:r>
            <a:endParaRPr lang="it-IT" dirty="0"/>
          </a:p>
        </p:txBody>
      </p:sp>
      <p:sp>
        <p:nvSpPr>
          <p:cNvPr id="35" name="Fumetto 2 34"/>
          <p:cNvSpPr/>
          <p:nvPr/>
        </p:nvSpPr>
        <p:spPr>
          <a:xfrm>
            <a:off x="3203848" y="2786125"/>
            <a:ext cx="1296144" cy="451284"/>
          </a:xfrm>
          <a:prstGeom prst="wedgeRoundRectCallout">
            <a:avLst>
              <a:gd name="adj1" fmla="val -106018"/>
              <a:gd name="adj2" fmla="val 82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Transizione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924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esempio grafico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783251" y="269793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3469235" y="3922072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5" idx="4"/>
          </p:cNvCxnSpPr>
          <p:nvPr/>
        </p:nvCxnSpPr>
        <p:spPr>
          <a:xfrm>
            <a:off x="3071283" y="3274000"/>
            <a:ext cx="72198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23311" y="25539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230684" y="37114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3793271" y="3922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3505239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4190608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3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05239" y="3989434"/>
            <a:ext cx="300082" cy="369332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4190608" y="273858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730668" y="25945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17" name="Connettore 2 16"/>
          <p:cNvCxnSpPr>
            <a:stCxn id="15" idx="4"/>
          </p:cNvCxnSpPr>
          <p:nvPr/>
        </p:nvCxnSpPr>
        <p:spPr>
          <a:xfrm flipH="1">
            <a:off x="3805321" y="3314650"/>
            <a:ext cx="673319" cy="5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023229" y="352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967266" y="3319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5109298" y="398943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5870747" y="37788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25" name="Connettore 2 24"/>
          <p:cNvCxnSpPr>
            <a:stCxn id="15" idx="4"/>
          </p:cNvCxnSpPr>
          <p:nvPr/>
        </p:nvCxnSpPr>
        <p:spPr>
          <a:xfrm>
            <a:off x="4478640" y="3314650"/>
            <a:ext cx="954694" cy="6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5433334" y="398943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5145302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5830671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4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721366" y="146712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6215257" y="18965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5</a:t>
            </a:r>
            <a:endParaRPr lang="it-IT" dirty="0"/>
          </a:p>
        </p:txBody>
      </p:sp>
      <p:cxnSp>
        <p:nvCxnSpPr>
          <p:cNvPr id="32" name="Connettore 2 31"/>
          <p:cNvCxnSpPr>
            <a:stCxn id="30" idx="4"/>
          </p:cNvCxnSpPr>
          <p:nvPr/>
        </p:nvCxnSpPr>
        <p:spPr>
          <a:xfrm flipH="1">
            <a:off x="5452333" y="2043186"/>
            <a:ext cx="557065" cy="19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4352330" y="5533088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113779" y="5322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3</a:t>
            </a:r>
            <a:endParaRPr lang="it-IT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3793271" y="5029903"/>
            <a:ext cx="775967" cy="5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28" idx="4"/>
          </p:cNvCxnSpPr>
          <p:nvPr/>
        </p:nvCxnSpPr>
        <p:spPr>
          <a:xfrm flipH="1">
            <a:off x="4730668" y="5029903"/>
            <a:ext cx="702666" cy="47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141980" y="225378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4903429" y="2043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endParaRPr lang="it-IT" dirty="0"/>
          </a:p>
        </p:txBody>
      </p:sp>
      <p:cxnSp>
        <p:nvCxnSpPr>
          <p:cNvPr id="46" name="Connettore 2 45"/>
          <p:cNvCxnSpPr/>
          <p:nvPr/>
        </p:nvCxnSpPr>
        <p:spPr>
          <a:xfrm>
            <a:off x="4466016" y="225378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30" idx="3"/>
          </p:cNvCxnSpPr>
          <p:nvPr/>
        </p:nvCxnSpPr>
        <p:spPr>
          <a:xfrm flipH="1">
            <a:off x="4466016" y="1958823"/>
            <a:ext cx="1339713" cy="2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igura a mano libera 49"/>
          <p:cNvSpPr/>
          <p:nvPr/>
        </p:nvSpPr>
        <p:spPr>
          <a:xfrm>
            <a:off x="4737192" y="1241157"/>
            <a:ext cx="3267004" cy="5099952"/>
          </a:xfrm>
          <a:custGeom>
            <a:avLst/>
            <a:gdLst>
              <a:gd name="connsiteX0" fmla="*/ 0 w 3267004"/>
              <a:gd name="connsiteY0" fmla="*/ 4331093 h 5099952"/>
              <a:gd name="connsiteX1" fmla="*/ 879231 w 3267004"/>
              <a:gd name="connsiteY1" fmla="*/ 4800016 h 5099952"/>
              <a:gd name="connsiteX2" fmla="*/ 3259015 w 3267004"/>
              <a:gd name="connsiteY2" fmla="*/ 345247 h 5099952"/>
              <a:gd name="connsiteX3" fmla="*/ 1664677 w 3267004"/>
              <a:gd name="connsiteY3" fmla="*/ 345247 h 509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004" h="5099952">
                <a:moveTo>
                  <a:pt x="0" y="4331093"/>
                </a:moveTo>
                <a:cubicBezTo>
                  <a:pt x="168031" y="4897708"/>
                  <a:pt x="336062" y="5464324"/>
                  <a:pt x="879231" y="4800016"/>
                </a:cubicBezTo>
                <a:cubicBezTo>
                  <a:pt x="1422400" y="4135708"/>
                  <a:pt x="3128107" y="1087708"/>
                  <a:pt x="3259015" y="345247"/>
                </a:cubicBezTo>
                <a:cubicBezTo>
                  <a:pt x="3389923" y="-397214"/>
                  <a:pt x="1871785" y="278816"/>
                  <a:pt x="1664677" y="34524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igura a mano libera 50"/>
          <p:cNvSpPr/>
          <p:nvPr/>
        </p:nvSpPr>
        <p:spPr>
          <a:xfrm>
            <a:off x="1947707" y="2369214"/>
            <a:ext cx="2625362" cy="3858453"/>
          </a:xfrm>
          <a:custGeom>
            <a:avLst/>
            <a:gdLst>
              <a:gd name="connsiteX0" fmla="*/ 2625362 w 2625362"/>
              <a:gd name="connsiteY0" fmla="*/ 3214759 h 3858453"/>
              <a:gd name="connsiteX1" fmla="*/ 409700 w 2625362"/>
              <a:gd name="connsiteY1" fmla="*/ 3648513 h 3858453"/>
              <a:gd name="connsiteX2" fmla="*/ 34562 w 2625362"/>
              <a:gd name="connsiteY2" fmla="*/ 272267 h 3858453"/>
              <a:gd name="connsiteX3" fmla="*/ 866900 w 2625362"/>
              <a:gd name="connsiteY3" fmla="*/ 272267 h 385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362" h="3858453">
                <a:moveTo>
                  <a:pt x="2625362" y="3214759"/>
                </a:moveTo>
                <a:cubicBezTo>
                  <a:pt x="1733431" y="3676843"/>
                  <a:pt x="841500" y="4138928"/>
                  <a:pt x="409700" y="3648513"/>
                </a:cubicBezTo>
                <a:cubicBezTo>
                  <a:pt x="-22100" y="3158098"/>
                  <a:pt x="-41638" y="834975"/>
                  <a:pt x="34562" y="272267"/>
                </a:cubicBezTo>
                <a:cubicBezTo>
                  <a:pt x="110762" y="-290441"/>
                  <a:pt x="724269" y="178482"/>
                  <a:pt x="866900" y="27226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7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marcatura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Ad una rete viene associato uno </a:t>
                </a:r>
                <a:r>
                  <a:rPr lang="it-IT" b="1" dirty="0" smtClean="0"/>
                  <a:t>stato</a:t>
                </a:r>
                <a:r>
                  <a:rPr lang="it-IT" dirty="0" smtClean="0"/>
                  <a:t> tramite una </a:t>
                </a:r>
                <a:r>
                  <a:rPr lang="it-IT" b="1" dirty="0" smtClean="0"/>
                  <a:t>marcatura</a:t>
                </a:r>
                <a:r>
                  <a:rPr lang="it-IT" dirty="0" smtClean="0"/>
                  <a:t> dei suoi posti</a:t>
                </a:r>
              </a:p>
              <a:p>
                <a:r>
                  <a:rPr lang="it-IT" dirty="0" smtClean="0"/>
                  <a:t>Una </a:t>
                </a:r>
                <a:r>
                  <a:rPr lang="it-IT" b="1" dirty="0" smtClean="0"/>
                  <a:t>marcatura</a:t>
                </a:r>
                <a:r>
                  <a:rPr lang="it-IT" dirty="0" smtClean="0"/>
                  <a:t> è definita come una funzione</a:t>
                </a:r>
              </a:p>
              <a:p>
                <a:pPr lvl="1"/>
                <a:r>
                  <a:rPr lang="it-IT" dirty="0" smtClean="0"/>
                  <a:t>M: P </a:t>
                </a:r>
                <a14:m>
                  <m:oMath xmlns:m="http://schemas.openxmlformats.org/officeDocument/2006/math" xmlns="">
                    <m:r>
                      <a:rPr lang="it-IT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it-IT" dirty="0" smtClean="0"/>
                  <a:t> N</a:t>
                </a:r>
              </a:p>
              <a:p>
                <a:pPr lvl="1"/>
                <a:r>
                  <a:rPr lang="it-IT" dirty="0" smtClean="0"/>
                  <a:t>M associa ad ogni posto un numero di «</a:t>
                </a:r>
                <a:r>
                  <a:rPr lang="it-IT" b="1" dirty="0" smtClean="0"/>
                  <a:t>gettoni</a:t>
                </a:r>
                <a:r>
                  <a:rPr lang="it-IT" dirty="0" smtClean="0"/>
                  <a:t>»</a:t>
                </a:r>
              </a:p>
              <a:p>
                <a:r>
                  <a:rPr lang="it-IT" dirty="0" smtClean="0"/>
                  <a:t>Graficamente un gettone viene rappresentato con un </a:t>
                </a:r>
                <a:r>
                  <a:rPr lang="it-IT" b="1" dirty="0" smtClean="0"/>
                  <a:t>cerchio pieno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11"/>
          <p:cNvSpPr/>
          <p:nvPr/>
        </p:nvSpPr>
        <p:spPr>
          <a:xfrm>
            <a:off x="4874122" y="43070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5414182" y="41630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5018138" y="44158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5267647" y="454472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018138" y="461673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4067944" y="522920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1</a:t>
            </a:r>
            <a:r>
              <a:rPr lang="it-IT" dirty="0" smtClean="0"/>
              <a:t> contiene 3 gettoni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86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scatto di una transizione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Una transizione si dice </a:t>
            </a:r>
            <a:r>
              <a:rPr lang="it-IT" b="1" dirty="0"/>
              <a:t>abilitata</a:t>
            </a:r>
            <a:r>
              <a:rPr lang="it-IT" dirty="0"/>
              <a:t> se il numero di gettoni di ogni posto di ingresso è maggiore o uguale al peso </a:t>
            </a:r>
            <a:r>
              <a:rPr lang="it-IT" dirty="0" smtClean="0"/>
              <a:t>del </a:t>
            </a:r>
            <a:r>
              <a:rPr lang="it-IT" dirty="0"/>
              <a:t>corrispondente flusso in </a:t>
            </a:r>
            <a:r>
              <a:rPr lang="it-IT" i="1" dirty="0"/>
              <a:t>ingresso</a:t>
            </a:r>
          </a:p>
          <a:p>
            <a:pPr lvl="1"/>
            <a:r>
              <a:rPr lang="en-AU" sz="2400" dirty="0">
                <a:latin typeface="Times" charset="0"/>
                <a:sym typeface="Symbol" pitchFamily="18" charset="2"/>
              </a:rPr>
              <a:t></a:t>
            </a:r>
            <a:r>
              <a:rPr lang="en-AU" sz="2400" dirty="0">
                <a:latin typeface="Times" charset="0"/>
              </a:rPr>
              <a:t>p</a:t>
            </a:r>
            <a:r>
              <a:rPr lang="en-AU" sz="2400" dirty="0">
                <a:latin typeface="Symbol" pitchFamily="18" charset="2"/>
              </a:rPr>
              <a:t> </a:t>
            </a:r>
            <a:r>
              <a:rPr lang="en-AU" sz="24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AU" sz="2400" dirty="0">
                <a:latin typeface="Symbol" pitchFamily="18" charset="2"/>
              </a:rPr>
              <a:t> </a:t>
            </a:r>
            <a:r>
              <a:rPr lang="en-AU" sz="2400" dirty="0" err="1"/>
              <a:t>posti</a:t>
            </a:r>
            <a:r>
              <a:rPr lang="en-AU" sz="2400" dirty="0"/>
              <a:t> di input di t</a:t>
            </a:r>
            <a:r>
              <a:rPr lang="en-AU" sz="2400" dirty="0">
                <a:latin typeface="Times" charset="0"/>
              </a:rPr>
              <a:t>,	</a:t>
            </a:r>
            <a:r>
              <a:rPr lang="en-AU" sz="2400" dirty="0"/>
              <a:t>M(p) </a:t>
            </a:r>
            <a:r>
              <a:rPr lang="en-AU" sz="2400" dirty="0">
                <a:sym typeface="Symbol" pitchFamily="18" charset="2"/>
              </a:rPr>
              <a:t></a:t>
            </a:r>
            <a:r>
              <a:rPr lang="en-AU" sz="2400" dirty="0"/>
              <a:t> W(&lt;</a:t>
            </a:r>
            <a:r>
              <a:rPr lang="en-AU" sz="2400" dirty="0" err="1"/>
              <a:t>p,t</a:t>
            </a:r>
            <a:r>
              <a:rPr lang="en-AU" sz="2400" dirty="0"/>
              <a:t>&gt;)</a:t>
            </a:r>
            <a:r>
              <a:rPr lang="it-IT" sz="2400" dirty="0"/>
              <a:t> </a:t>
            </a:r>
          </a:p>
          <a:p>
            <a:r>
              <a:rPr lang="it-IT" dirty="0" smtClean="0"/>
              <a:t>Una transizione abilitata può scattare</a:t>
            </a:r>
          </a:p>
          <a:p>
            <a:r>
              <a:rPr lang="it-IT" dirty="0" smtClean="0"/>
              <a:t>Quando una transizione t scatta:</a:t>
            </a:r>
          </a:p>
          <a:p>
            <a:pPr lvl="1"/>
            <a:r>
              <a:rPr lang="it-IT" dirty="0" smtClean="0"/>
              <a:t>Rimuove da ogni posto in ingresso </a:t>
            </a:r>
            <a:r>
              <a:rPr lang="it-IT" dirty="0" err="1" smtClean="0"/>
              <a:t>P</a:t>
            </a:r>
            <a:r>
              <a:rPr lang="it-IT" baseline="-25000" dirty="0" err="1" smtClean="0"/>
              <a:t>i</a:t>
            </a:r>
            <a:r>
              <a:rPr lang="it-IT" dirty="0" smtClean="0"/>
              <a:t> un numero di gettoni pari al peso del flusso (</a:t>
            </a:r>
            <a:r>
              <a:rPr lang="it-IT" dirty="0" err="1"/>
              <a:t>P</a:t>
            </a:r>
            <a:r>
              <a:rPr lang="it-IT" baseline="-25000" dirty="0" err="1"/>
              <a:t>i</a:t>
            </a:r>
            <a:r>
              <a:rPr lang="it-IT" dirty="0" smtClean="0"/>
              <a:t>, t)</a:t>
            </a:r>
          </a:p>
          <a:p>
            <a:pPr lvl="1"/>
            <a:r>
              <a:rPr lang="it-IT" dirty="0" smtClean="0"/>
              <a:t>Inserisce in ogni posto di uscita Q</a:t>
            </a:r>
            <a:r>
              <a:rPr lang="it-IT" baseline="-25000" dirty="0" smtClean="0"/>
              <a:t>i</a:t>
            </a:r>
            <a:r>
              <a:rPr lang="it-IT" dirty="0" smtClean="0"/>
              <a:t> </a:t>
            </a:r>
            <a:r>
              <a:rPr lang="it-IT" dirty="0"/>
              <a:t>un numero di gettoni pari al peso del flusso </a:t>
            </a:r>
            <a:r>
              <a:rPr lang="it-IT" dirty="0" smtClean="0"/>
              <a:t>(t, Q</a:t>
            </a:r>
            <a:r>
              <a:rPr lang="it-IT" baseline="-25000" dirty="0" smtClean="0"/>
              <a:t>i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35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Reti di Petri</a:t>
            </a:r>
            <a:r>
              <a:rPr lang="it-IT" dirty="0" smtClean="0"/>
              <a:t>: esempi di abilitazione e scatto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1208037" y="2009421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1 13"/>
          <p:cNvCxnSpPr/>
          <p:nvPr/>
        </p:nvCxnSpPr>
        <p:spPr>
          <a:xfrm>
            <a:off x="1173941" y="3217097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3" idx="4"/>
          </p:cNvCxnSpPr>
          <p:nvPr/>
        </p:nvCxnSpPr>
        <p:spPr>
          <a:xfrm>
            <a:off x="1496069" y="2585485"/>
            <a:ext cx="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818710" y="19508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497977" y="321709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1209945" y="374886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1226241" y="2657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957569" y="30324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1352053" y="21227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1526323" y="232365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1816746" y="372115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776" y="4640579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Transizione t</a:t>
            </a:r>
            <a:r>
              <a:rPr lang="it-IT" baseline="-25000" dirty="0"/>
              <a:t>1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3982253" y="199655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1 30"/>
          <p:cNvCxnSpPr/>
          <p:nvPr/>
        </p:nvCxnSpPr>
        <p:spPr>
          <a:xfrm>
            <a:off x="3948157" y="3204230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30" idx="4"/>
          </p:cNvCxnSpPr>
          <p:nvPr/>
        </p:nvCxnSpPr>
        <p:spPr>
          <a:xfrm>
            <a:off x="4270285" y="2572618"/>
            <a:ext cx="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592926" y="193793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3</a:t>
            </a:r>
            <a:endParaRPr lang="it-IT" dirty="0"/>
          </a:p>
        </p:txBody>
      </p:sp>
      <p:cxnSp>
        <p:nvCxnSpPr>
          <p:cNvPr id="34" name="Connettore 2 33"/>
          <p:cNvCxnSpPr/>
          <p:nvPr/>
        </p:nvCxnSpPr>
        <p:spPr>
          <a:xfrm>
            <a:off x="4272193" y="320423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/>
          <p:cNvSpPr/>
          <p:nvPr/>
        </p:nvSpPr>
        <p:spPr>
          <a:xfrm>
            <a:off x="3984161" y="3735997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000457" y="26444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731785" y="30195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38" name="Ovale 37"/>
          <p:cNvSpPr/>
          <p:nvPr/>
        </p:nvSpPr>
        <p:spPr>
          <a:xfrm>
            <a:off x="4126269" y="210988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4590962" y="370828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4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3131992" y="462771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Transizione t</a:t>
            </a:r>
            <a:r>
              <a:rPr lang="it-IT" baseline="-25000" dirty="0" smtClean="0"/>
              <a:t>2</a:t>
            </a:r>
            <a:r>
              <a:rPr lang="it-IT" dirty="0" smtClean="0"/>
              <a:t> NON abilitata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173941" y="3284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3952839" y="3284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4" name="Ovale 43"/>
          <p:cNvSpPr/>
          <p:nvPr/>
        </p:nvSpPr>
        <p:spPr>
          <a:xfrm>
            <a:off x="7198384" y="2061287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1 44"/>
          <p:cNvCxnSpPr/>
          <p:nvPr/>
        </p:nvCxnSpPr>
        <p:spPr>
          <a:xfrm>
            <a:off x="7164288" y="3268963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44" idx="4"/>
          </p:cNvCxnSpPr>
          <p:nvPr/>
        </p:nvCxnSpPr>
        <p:spPr>
          <a:xfrm>
            <a:off x="7486416" y="2637351"/>
            <a:ext cx="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7809057" y="20026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7488324" y="326896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e 48"/>
          <p:cNvSpPr/>
          <p:nvPr/>
        </p:nvSpPr>
        <p:spPr>
          <a:xfrm>
            <a:off x="7200292" y="380073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/>
          <p:cNvSpPr txBox="1"/>
          <p:nvPr/>
        </p:nvSpPr>
        <p:spPr>
          <a:xfrm>
            <a:off x="7216588" y="2709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947916" y="30842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52" name="Ovale 51"/>
          <p:cNvSpPr/>
          <p:nvPr/>
        </p:nvSpPr>
        <p:spPr>
          <a:xfrm>
            <a:off x="7342400" y="217461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7516670" y="23755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7807093" y="37730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6878221" y="46405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Scatto di 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7164288" y="33363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7" name="Ovale 56"/>
          <p:cNvSpPr/>
          <p:nvPr/>
        </p:nvSpPr>
        <p:spPr>
          <a:xfrm>
            <a:off x="7452320" y="318801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30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72466E-6 L 0.00417 0.14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70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10551E-6 L -0.00694 0.111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5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4091 L -0.00364 0.266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2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93 0.11175 L -0.00694 0.2482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68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56872E-6 L 0.0158 0.1154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7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7" grpId="0" animBg="1"/>
      <p:bldP spid="5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 cosa e come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vs. </a:t>
            </a:r>
            <a:r>
              <a:rPr lang="it-IT" dirty="0" err="1"/>
              <a:t>how</a:t>
            </a:r>
            <a:endParaRPr lang="it-IT" dirty="0"/>
          </a:p>
          <a:p>
            <a:pPr lvl="1"/>
            <a:r>
              <a:rPr lang="it-IT" dirty="0"/>
              <a:t>La specifica dice </a:t>
            </a:r>
            <a:r>
              <a:rPr lang="it-IT" b="1" dirty="0"/>
              <a:t>che cosa </a:t>
            </a:r>
            <a:r>
              <a:rPr lang="it-IT" dirty="0"/>
              <a:t>il sistema deve fare, ma non </a:t>
            </a:r>
            <a:r>
              <a:rPr lang="it-IT" b="1" dirty="0" smtClean="0"/>
              <a:t>come</a:t>
            </a:r>
          </a:p>
          <a:p>
            <a:pPr lvl="1"/>
            <a:r>
              <a:rPr lang="it-IT" dirty="0" smtClean="0"/>
              <a:t>L’implementazione decide </a:t>
            </a:r>
            <a:r>
              <a:rPr lang="it-IT" b="1" dirty="0" smtClean="0"/>
              <a:t>come</a:t>
            </a:r>
            <a:r>
              <a:rPr lang="it-IT" dirty="0" smtClean="0"/>
              <a:t> il sistema fa una cosa</a:t>
            </a:r>
          </a:p>
          <a:p>
            <a:r>
              <a:rPr lang="it-IT" dirty="0" smtClean="0"/>
              <a:t>I due aspetti non sono sempre indipendenti</a:t>
            </a:r>
          </a:p>
          <a:p>
            <a:pPr lvl="1"/>
            <a:r>
              <a:rPr lang="it-IT" dirty="0" smtClean="0"/>
              <a:t>Specifiche </a:t>
            </a:r>
            <a:r>
              <a:rPr lang="it-IT" b="1" dirty="0" smtClean="0"/>
              <a:t>vincolanti</a:t>
            </a:r>
            <a:r>
              <a:rPr lang="it-IT" dirty="0" smtClean="0"/>
              <a:t> sul come</a:t>
            </a:r>
          </a:p>
          <a:p>
            <a:pPr lvl="1"/>
            <a:r>
              <a:rPr lang="it-IT" dirty="0" smtClean="0"/>
              <a:t>«come» usato per </a:t>
            </a:r>
            <a:r>
              <a:rPr lang="it-IT" b="1" dirty="0" smtClean="0"/>
              <a:t>esemplificare</a:t>
            </a:r>
            <a:r>
              <a:rPr lang="it-IT" dirty="0" smtClean="0"/>
              <a:t> il «che cosa»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49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losione 1 52"/>
          <p:cNvSpPr/>
          <p:nvPr/>
        </p:nvSpPr>
        <p:spPr>
          <a:xfrm>
            <a:off x="3825034" y="3463166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Esplosione 1 47"/>
          <p:cNvSpPr/>
          <p:nvPr/>
        </p:nvSpPr>
        <p:spPr>
          <a:xfrm>
            <a:off x="4374201" y="1778565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di Petri: </a:t>
            </a:r>
            <a:r>
              <a:rPr lang="it-IT" dirty="0" smtClean="0"/>
              <a:t>esempio di </a:t>
            </a:r>
            <a:r>
              <a:rPr lang="it-IT" dirty="0"/>
              <a:t>scatto (1/2)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455511" y="269793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4141495" y="3922072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5" idx="4"/>
          </p:cNvCxnSpPr>
          <p:nvPr/>
        </p:nvCxnSpPr>
        <p:spPr>
          <a:xfrm>
            <a:off x="3743543" y="3274000"/>
            <a:ext cx="72198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571" y="25539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902944" y="37114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4465531" y="3922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4177499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4862868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3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177499" y="3989434"/>
            <a:ext cx="300082" cy="369332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4862868" y="273858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5402928" y="25945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16" name="Connettore 2 15"/>
          <p:cNvCxnSpPr>
            <a:stCxn id="14" idx="4"/>
          </p:cNvCxnSpPr>
          <p:nvPr/>
        </p:nvCxnSpPr>
        <p:spPr>
          <a:xfrm flipH="1">
            <a:off x="4477581" y="3314650"/>
            <a:ext cx="673319" cy="5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695489" y="352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39526" y="3319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cxnSp>
        <p:nvCxnSpPr>
          <p:cNvPr id="19" name="Connettore 1 18"/>
          <p:cNvCxnSpPr/>
          <p:nvPr/>
        </p:nvCxnSpPr>
        <p:spPr>
          <a:xfrm>
            <a:off x="5781558" y="398943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543007" y="37788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21" name="Connettore 2 20"/>
          <p:cNvCxnSpPr>
            <a:stCxn id="14" idx="4"/>
          </p:cNvCxnSpPr>
          <p:nvPr/>
        </p:nvCxnSpPr>
        <p:spPr>
          <a:xfrm>
            <a:off x="5150900" y="3314650"/>
            <a:ext cx="954694" cy="6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6105594" y="398943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5817562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6502931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4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6393626" y="146712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6887517" y="18965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5</a:t>
            </a:r>
            <a:endParaRPr lang="it-IT" dirty="0"/>
          </a:p>
        </p:txBody>
      </p:sp>
      <p:cxnSp>
        <p:nvCxnSpPr>
          <p:cNvPr id="27" name="Connettore 2 26"/>
          <p:cNvCxnSpPr>
            <a:stCxn id="25" idx="4"/>
          </p:cNvCxnSpPr>
          <p:nvPr/>
        </p:nvCxnSpPr>
        <p:spPr>
          <a:xfrm flipH="1">
            <a:off x="6124593" y="2043186"/>
            <a:ext cx="557065" cy="19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5024590" y="5533088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786039" y="5322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3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4465531" y="5029903"/>
            <a:ext cx="775967" cy="5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23" idx="4"/>
          </p:cNvCxnSpPr>
          <p:nvPr/>
        </p:nvCxnSpPr>
        <p:spPr>
          <a:xfrm flipH="1">
            <a:off x="5402928" y="5029903"/>
            <a:ext cx="702666" cy="47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4814240" y="225378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575689" y="2043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endParaRPr lang="it-IT" dirty="0"/>
          </a:p>
        </p:txBody>
      </p:sp>
      <p:cxnSp>
        <p:nvCxnSpPr>
          <p:cNvPr id="34" name="Connettore 2 33"/>
          <p:cNvCxnSpPr/>
          <p:nvPr/>
        </p:nvCxnSpPr>
        <p:spPr>
          <a:xfrm>
            <a:off x="5138276" y="225378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25" idx="3"/>
          </p:cNvCxnSpPr>
          <p:nvPr/>
        </p:nvCxnSpPr>
        <p:spPr>
          <a:xfrm flipH="1">
            <a:off x="5138276" y="1958823"/>
            <a:ext cx="1339713" cy="2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igura a mano libera 35"/>
          <p:cNvSpPr/>
          <p:nvPr/>
        </p:nvSpPr>
        <p:spPr>
          <a:xfrm>
            <a:off x="5409452" y="1241157"/>
            <a:ext cx="3267004" cy="5099952"/>
          </a:xfrm>
          <a:custGeom>
            <a:avLst/>
            <a:gdLst>
              <a:gd name="connsiteX0" fmla="*/ 0 w 3267004"/>
              <a:gd name="connsiteY0" fmla="*/ 4331093 h 5099952"/>
              <a:gd name="connsiteX1" fmla="*/ 879231 w 3267004"/>
              <a:gd name="connsiteY1" fmla="*/ 4800016 h 5099952"/>
              <a:gd name="connsiteX2" fmla="*/ 3259015 w 3267004"/>
              <a:gd name="connsiteY2" fmla="*/ 345247 h 5099952"/>
              <a:gd name="connsiteX3" fmla="*/ 1664677 w 3267004"/>
              <a:gd name="connsiteY3" fmla="*/ 345247 h 509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004" h="5099952">
                <a:moveTo>
                  <a:pt x="0" y="4331093"/>
                </a:moveTo>
                <a:cubicBezTo>
                  <a:pt x="168031" y="4897708"/>
                  <a:pt x="336062" y="5464324"/>
                  <a:pt x="879231" y="4800016"/>
                </a:cubicBezTo>
                <a:cubicBezTo>
                  <a:pt x="1422400" y="4135708"/>
                  <a:pt x="3128107" y="1087708"/>
                  <a:pt x="3259015" y="345247"/>
                </a:cubicBezTo>
                <a:cubicBezTo>
                  <a:pt x="3389923" y="-397214"/>
                  <a:pt x="1871785" y="278816"/>
                  <a:pt x="1664677" y="34524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igura a mano libera 36"/>
          <p:cNvSpPr/>
          <p:nvPr/>
        </p:nvSpPr>
        <p:spPr>
          <a:xfrm>
            <a:off x="2619967" y="2369214"/>
            <a:ext cx="2625362" cy="3858453"/>
          </a:xfrm>
          <a:custGeom>
            <a:avLst/>
            <a:gdLst>
              <a:gd name="connsiteX0" fmla="*/ 2625362 w 2625362"/>
              <a:gd name="connsiteY0" fmla="*/ 3214759 h 3858453"/>
              <a:gd name="connsiteX1" fmla="*/ 409700 w 2625362"/>
              <a:gd name="connsiteY1" fmla="*/ 3648513 h 3858453"/>
              <a:gd name="connsiteX2" fmla="*/ 34562 w 2625362"/>
              <a:gd name="connsiteY2" fmla="*/ 272267 h 3858453"/>
              <a:gd name="connsiteX3" fmla="*/ 866900 w 2625362"/>
              <a:gd name="connsiteY3" fmla="*/ 272267 h 385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362" h="3858453">
                <a:moveTo>
                  <a:pt x="2625362" y="3214759"/>
                </a:moveTo>
                <a:cubicBezTo>
                  <a:pt x="1733431" y="3676843"/>
                  <a:pt x="841500" y="4138928"/>
                  <a:pt x="409700" y="3648513"/>
                </a:cubicBezTo>
                <a:cubicBezTo>
                  <a:pt x="-22100" y="3158098"/>
                  <a:pt x="-41638" y="834975"/>
                  <a:pt x="34562" y="272267"/>
                </a:cubicBezTo>
                <a:cubicBezTo>
                  <a:pt x="110762" y="-290441"/>
                  <a:pt x="724269" y="178482"/>
                  <a:pt x="866900" y="27226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3551473" y="28198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3773522" y="30119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6502931" y="16111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6717853" y="17785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/>
          <p:cNvSpPr txBox="1"/>
          <p:nvPr/>
        </p:nvSpPr>
        <p:spPr>
          <a:xfrm>
            <a:off x="395536" y="17551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395536" y="2225238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, t</a:t>
            </a:r>
            <a:r>
              <a:rPr lang="it-IT" baseline="-25000" dirty="0" smtClean="0"/>
              <a:t>2</a:t>
            </a:r>
            <a:r>
              <a:rPr lang="it-IT" dirty="0" smtClean="0"/>
              <a:t> e t</a:t>
            </a:r>
            <a:r>
              <a:rPr lang="it-IT" baseline="-25000" dirty="0"/>
              <a:t>3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4639526" y="1939820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5592243" y="3656452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3970418" y="3589090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4851979" y="5200106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395536" y="285754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1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95536" y="3327624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2</a:t>
            </a:r>
            <a:r>
              <a:rPr lang="it-IT" dirty="0" smtClean="0"/>
              <a:t>, </a:t>
            </a:r>
            <a:r>
              <a:rPr lang="it-IT" dirty="0"/>
              <a:t>t</a:t>
            </a:r>
            <a:r>
              <a:rPr lang="it-IT" baseline="-25000" dirty="0"/>
              <a:t>3</a:t>
            </a:r>
            <a:r>
              <a:rPr lang="it-IT" dirty="0"/>
              <a:t> </a:t>
            </a:r>
            <a:r>
              <a:rPr lang="it-IT" dirty="0" smtClean="0"/>
              <a:t>e t</a:t>
            </a:r>
            <a:r>
              <a:rPr lang="it-IT" baseline="-25000" dirty="0" smtClean="0"/>
              <a:t>4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3917538" y="3652042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690731" y="1971850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395536" y="3855381"/>
            <a:ext cx="202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Nessuna transizione abilitata</a:t>
            </a:r>
            <a:endParaRPr lang="it-IT" dirty="0"/>
          </a:p>
        </p:txBody>
      </p:sp>
      <p:sp>
        <p:nvSpPr>
          <p:cNvPr id="55" name="Ovale 54"/>
          <p:cNvSpPr/>
          <p:nvPr/>
        </p:nvSpPr>
        <p:spPr>
          <a:xfrm>
            <a:off x="4393523" y="48415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3.7037E-6 L -0.16145 0.06828 L -0.16926 0.18449 " pathEditMode="relative" ptsTypes="A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16406 0.05995 L -0.1743 0.18634 " pathEditMode="relative" ptsTypes="A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09479 0.14861 L 0.08542 0.25208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7465 0.12477 L 0.08125 0.22893 " pathEditMode="relative" rAng="0" ptsTypes="AAA">
                                      <p:cBhvr>
                                        <p:cTn id="105" dur="1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90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27 0.18472 L -0.22916 0.32292 L -0.23854 0.45417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90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3 0.18657 L -0.23975 0.29953 L -0.24375 0.42986 " pathEditMode="relative" rAng="0" ptsTypes="AAA">
                                      <p:cBhvr>
                                        <p:cTn id="1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9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48" grpId="0" animBg="1"/>
      <p:bldP spid="48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7" grpId="2" animBg="1"/>
      <p:bldP spid="47" grpId="3" animBg="1"/>
      <p:bldP spid="49" grpId="0"/>
      <p:bldP spid="49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losione 1 59"/>
          <p:cNvSpPr/>
          <p:nvPr/>
        </p:nvSpPr>
        <p:spPr>
          <a:xfrm>
            <a:off x="4696155" y="5021063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Esplosione 1 52"/>
          <p:cNvSpPr/>
          <p:nvPr/>
        </p:nvSpPr>
        <p:spPr>
          <a:xfrm>
            <a:off x="5409452" y="3501041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Esplosione 1 47"/>
          <p:cNvSpPr/>
          <p:nvPr/>
        </p:nvSpPr>
        <p:spPr>
          <a:xfrm>
            <a:off x="4374201" y="1778565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Reti di Petri: </a:t>
            </a:r>
            <a:r>
              <a:rPr lang="it-IT" dirty="0" smtClean="0"/>
              <a:t>esempio di scatto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455511" y="269793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4141495" y="3922072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5" idx="4"/>
          </p:cNvCxnSpPr>
          <p:nvPr/>
        </p:nvCxnSpPr>
        <p:spPr>
          <a:xfrm>
            <a:off x="3743543" y="3274000"/>
            <a:ext cx="72198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571" y="25539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902944" y="37114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4465531" y="39220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4177499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4862868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3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177499" y="3989434"/>
            <a:ext cx="300082" cy="369332"/>
          </a:xfrm>
          <a:prstGeom prst="rect">
            <a:avLst/>
          </a:prstGeom>
          <a:noFill/>
          <a:ln>
            <a:noFill/>
            <a:tailEnd type="triangle"/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4862868" y="273858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5402928" y="25945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16" name="Connettore 2 15"/>
          <p:cNvCxnSpPr>
            <a:stCxn id="14" idx="4"/>
          </p:cNvCxnSpPr>
          <p:nvPr/>
        </p:nvCxnSpPr>
        <p:spPr>
          <a:xfrm flipH="1">
            <a:off x="4477581" y="3314650"/>
            <a:ext cx="673319" cy="58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695489" y="352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639526" y="33192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cxnSp>
        <p:nvCxnSpPr>
          <p:cNvPr id="19" name="Connettore 1 18"/>
          <p:cNvCxnSpPr/>
          <p:nvPr/>
        </p:nvCxnSpPr>
        <p:spPr>
          <a:xfrm>
            <a:off x="5781558" y="398943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543007" y="37788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cxnSp>
        <p:nvCxnSpPr>
          <p:cNvPr id="21" name="Connettore 2 20"/>
          <p:cNvCxnSpPr>
            <a:stCxn id="14" idx="4"/>
          </p:cNvCxnSpPr>
          <p:nvPr/>
        </p:nvCxnSpPr>
        <p:spPr>
          <a:xfrm>
            <a:off x="5150900" y="3314650"/>
            <a:ext cx="954694" cy="6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6105594" y="398943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5817562" y="4453839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6502931" y="46605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4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6393626" y="146712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6887517" y="18965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5</a:t>
            </a:r>
            <a:endParaRPr lang="it-IT" dirty="0"/>
          </a:p>
        </p:txBody>
      </p:sp>
      <p:cxnSp>
        <p:nvCxnSpPr>
          <p:cNvPr id="27" name="Connettore 2 26"/>
          <p:cNvCxnSpPr>
            <a:stCxn id="25" idx="4"/>
          </p:cNvCxnSpPr>
          <p:nvPr/>
        </p:nvCxnSpPr>
        <p:spPr>
          <a:xfrm flipH="1">
            <a:off x="6124593" y="2043186"/>
            <a:ext cx="557065" cy="19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5024590" y="5533088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786039" y="53224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3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4465531" y="5029903"/>
            <a:ext cx="775967" cy="50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23" idx="4"/>
          </p:cNvCxnSpPr>
          <p:nvPr/>
        </p:nvCxnSpPr>
        <p:spPr>
          <a:xfrm flipH="1">
            <a:off x="5402928" y="5029903"/>
            <a:ext cx="702666" cy="47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4814240" y="2253784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575689" y="2043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endParaRPr lang="it-IT" dirty="0"/>
          </a:p>
        </p:txBody>
      </p:sp>
      <p:cxnSp>
        <p:nvCxnSpPr>
          <p:cNvPr id="34" name="Connettore 2 33"/>
          <p:cNvCxnSpPr/>
          <p:nvPr/>
        </p:nvCxnSpPr>
        <p:spPr>
          <a:xfrm>
            <a:off x="5138276" y="2253784"/>
            <a:ext cx="0" cy="46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25" idx="3"/>
          </p:cNvCxnSpPr>
          <p:nvPr/>
        </p:nvCxnSpPr>
        <p:spPr>
          <a:xfrm flipH="1">
            <a:off x="5138276" y="1958823"/>
            <a:ext cx="1339713" cy="2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igura a mano libera 35"/>
          <p:cNvSpPr/>
          <p:nvPr/>
        </p:nvSpPr>
        <p:spPr>
          <a:xfrm>
            <a:off x="5409452" y="1241157"/>
            <a:ext cx="3267004" cy="5099952"/>
          </a:xfrm>
          <a:custGeom>
            <a:avLst/>
            <a:gdLst>
              <a:gd name="connsiteX0" fmla="*/ 0 w 3267004"/>
              <a:gd name="connsiteY0" fmla="*/ 4331093 h 5099952"/>
              <a:gd name="connsiteX1" fmla="*/ 879231 w 3267004"/>
              <a:gd name="connsiteY1" fmla="*/ 4800016 h 5099952"/>
              <a:gd name="connsiteX2" fmla="*/ 3259015 w 3267004"/>
              <a:gd name="connsiteY2" fmla="*/ 345247 h 5099952"/>
              <a:gd name="connsiteX3" fmla="*/ 1664677 w 3267004"/>
              <a:gd name="connsiteY3" fmla="*/ 345247 h 509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004" h="5099952">
                <a:moveTo>
                  <a:pt x="0" y="4331093"/>
                </a:moveTo>
                <a:cubicBezTo>
                  <a:pt x="168031" y="4897708"/>
                  <a:pt x="336062" y="5464324"/>
                  <a:pt x="879231" y="4800016"/>
                </a:cubicBezTo>
                <a:cubicBezTo>
                  <a:pt x="1422400" y="4135708"/>
                  <a:pt x="3128107" y="1087708"/>
                  <a:pt x="3259015" y="345247"/>
                </a:cubicBezTo>
                <a:cubicBezTo>
                  <a:pt x="3389923" y="-397214"/>
                  <a:pt x="1871785" y="278816"/>
                  <a:pt x="1664677" y="34524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igura a mano libera 36"/>
          <p:cNvSpPr/>
          <p:nvPr/>
        </p:nvSpPr>
        <p:spPr>
          <a:xfrm>
            <a:off x="2619967" y="2369214"/>
            <a:ext cx="2625362" cy="3858453"/>
          </a:xfrm>
          <a:custGeom>
            <a:avLst/>
            <a:gdLst>
              <a:gd name="connsiteX0" fmla="*/ 2625362 w 2625362"/>
              <a:gd name="connsiteY0" fmla="*/ 3214759 h 3858453"/>
              <a:gd name="connsiteX1" fmla="*/ 409700 w 2625362"/>
              <a:gd name="connsiteY1" fmla="*/ 3648513 h 3858453"/>
              <a:gd name="connsiteX2" fmla="*/ 34562 w 2625362"/>
              <a:gd name="connsiteY2" fmla="*/ 272267 h 3858453"/>
              <a:gd name="connsiteX3" fmla="*/ 866900 w 2625362"/>
              <a:gd name="connsiteY3" fmla="*/ 272267 h 385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362" h="3858453">
                <a:moveTo>
                  <a:pt x="2625362" y="3214759"/>
                </a:moveTo>
                <a:cubicBezTo>
                  <a:pt x="1733431" y="3676843"/>
                  <a:pt x="841500" y="4138928"/>
                  <a:pt x="409700" y="3648513"/>
                </a:cubicBezTo>
                <a:cubicBezTo>
                  <a:pt x="-22100" y="3158098"/>
                  <a:pt x="-41638" y="834975"/>
                  <a:pt x="34562" y="272267"/>
                </a:cubicBezTo>
                <a:cubicBezTo>
                  <a:pt x="110762" y="-290441"/>
                  <a:pt x="724269" y="178482"/>
                  <a:pt x="866900" y="272267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3551473" y="28198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3773522" y="30119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6502931" y="161113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6717853" y="17785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/>
          <p:cNvSpPr txBox="1"/>
          <p:nvPr/>
        </p:nvSpPr>
        <p:spPr>
          <a:xfrm>
            <a:off x="395536" y="17551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395536" y="2225238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, t</a:t>
            </a:r>
            <a:r>
              <a:rPr lang="it-IT" baseline="-25000" dirty="0" smtClean="0"/>
              <a:t>2</a:t>
            </a:r>
            <a:r>
              <a:rPr lang="it-IT" dirty="0" smtClean="0"/>
              <a:t> e t</a:t>
            </a:r>
            <a:r>
              <a:rPr lang="it-IT" baseline="-25000" dirty="0"/>
              <a:t>3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4639526" y="1939820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5592243" y="3656452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3879644" y="3589090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4851979" y="5200106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395536" y="285754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4</a:t>
            </a:r>
            <a:r>
              <a:rPr lang="it-IT" dirty="0" smtClean="0"/>
              <a:t> </a:t>
            </a:r>
            <a:r>
              <a:rPr lang="it-IT" dirty="0"/>
              <a:t>e </a:t>
            </a:r>
            <a:r>
              <a:rPr lang="it-IT" dirty="0" smtClean="0"/>
              <a:t>t</a:t>
            </a:r>
            <a:r>
              <a:rPr lang="it-IT" baseline="-25000" dirty="0" smtClean="0"/>
              <a:t>2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95536" y="332762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 e t</a:t>
            </a:r>
            <a:r>
              <a:rPr lang="it-IT" baseline="-25000" dirty="0"/>
              <a:t>3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5592243" y="3702634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690731" y="1971850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/>
          <p:cNvSpPr txBox="1"/>
          <p:nvPr/>
        </p:nvSpPr>
        <p:spPr>
          <a:xfrm>
            <a:off x="395536" y="38828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3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395536" y="4352884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, </a:t>
            </a:r>
            <a:r>
              <a:rPr lang="it-IT" dirty="0"/>
              <a:t>t</a:t>
            </a:r>
            <a:r>
              <a:rPr lang="it-IT" baseline="-25000" dirty="0"/>
              <a:t>2</a:t>
            </a:r>
            <a:r>
              <a:rPr lang="it-IT" dirty="0" smtClean="0"/>
              <a:t> e t</a:t>
            </a:r>
            <a:r>
              <a:rPr lang="it-IT" baseline="-25000" dirty="0" smtClean="0"/>
              <a:t>4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57" name="Ovale 56"/>
          <p:cNvSpPr/>
          <p:nvPr/>
        </p:nvSpPr>
        <p:spPr>
          <a:xfrm>
            <a:off x="4393523" y="48415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4934348" y="5200106"/>
            <a:ext cx="1315790" cy="614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4582002" y="1980470"/>
            <a:ext cx="1315790" cy="61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395536" y="4852406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4</a:t>
            </a:r>
            <a:r>
              <a:rPr lang="it-IT" dirty="0" smtClean="0"/>
              <a:t> abilitata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395536" y="5322490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r>
              <a:rPr lang="it-IT" dirty="0" smtClean="0"/>
              <a:t>, t</a:t>
            </a:r>
            <a:r>
              <a:rPr lang="it-IT" baseline="-25000" dirty="0" smtClean="0"/>
              <a:t>2</a:t>
            </a:r>
            <a:r>
              <a:rPr lang="it-IT" dirty="0" smtClean="0"/>
              <a:t> e t</a:t>
            </a:r>
            <a:r>
              <a:rPr lang="it-IT" baseline="-25000" dirty="0"/>
              <a:t>3</a:t>
            </a:r>
            <a:r>
              <a:rPr lang="it-IT" dirty="0" smtClean="0"/>
              <a:t> disabilitate</a:t>
            </a:r>
            <a:endParaRPr lang="it-IT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95535" y="5714429"/>
            <a:ext cx="202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Nessuna transizione abilitata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76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937 0.07778 L -0.16458 0.19445 " pathEditMode="relative" ptsTypes="A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3373E-6 L -0.09288 0.31282 L -0.08715 0.41046 " pathEditMode="relative" rAng="0" ptsTypes="AAA">
                                      <p:cBhvr>
                                        <p:cTn id="9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20523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0.19445 L -0.05729 0.3347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07 0.41027 L -0.15191 0.53631 L -0.09861 0.65356 L 0.2 -0.07123 L -0.0026 -0.03561 " pathEditMode="relative" rAng="0" ptsTypes="AAAAA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51064E-7 L 0.07986 0.09228 L -0.13334 0.1723 L -0.18542 -0.36054 L -0.08802 -0.25925 " pathEditMode="relative" ptsTypes="AAAAA">
                                      <p:cBhvr>
                                        <p:cTn id="15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3565 L -0.1592 0.04584 L -0.16667 0.15417 " pathEditMode="relative" rAng="0" ptsTypes="AAA">
                                      <p:cBhvr>
                                        <p:cTn id="2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12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3" grpId="0" animBg="1"/>
      <p:bldP spid="53" grpId="1" animBg="1"/>
      <p:bldP spid="48" grpId="0" animBg="1"/>
      <p:bldP spid="48" grpId="1" animBg="1"/>
      <p:bldP spid="48" grpId="2" animBg="1"/>
      <p:bldP spid="48" grpId="3" animBg="1"/>
      <p:bldP spid="40" grpId="0" animBg="1"/>
      <p:bldP spid="40" grpId="1" animBg="1"/>
      <p:bldP spid="40" grpId="2" animBg="1"/>
      <p:bldP spid="41" grpId="2" animBg="1"/>
      <p:bldP spid="41" grpId="3" animBg="1"/>
      <p:bldP spid="41" grpId="4" animBg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6" grpId="0" animBg="1"/>
      <p:bldP spid="46" grpId="1" animBg="1"/>
      <p:bldP spid="46" grpId="2" animBg="1"/>
      <p:bldP spid="46" grpId="3" animBg="1"/>
      <p:bldP spid="46" grpId="4" animBg="1"/>
      <p:bldP spid="46" grpId="5" animBg="1"/>
      <p:bldP spid="46" grpId="6" animBg="1"/>
      <p:bldP spid="46" grpId="7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9" grpId="0"/>
      <p:bldP spid="49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5" grpId="0"/>
      <p:bldP spid="55" grpId="1"/>
      <p:bldP spid="56" grpId="0"/>
      <p:bldP spid="56" grpId="1"/>
      <p:bldP spid="57" grpId="0" animBg="1"/>
      <p:bldP spid="58" grpId="0" animBg="1"/>
      <p:bldP spid="58" grpId="1" animBg="1"/>
      <p:bldP spid="59" grpId="0" animBg="1"/>
      <p:bldP spid="59" grpId="1" animBg="1"/>
      <p:bldP spid="63" grpId="0"/>
      <p:bldP spid="63" grpId="1"/>
      <p:bldP spid="64" grpId="0"/>
      <p:bldP spid="64" grpId="1"/>
      <p:bldP spid="6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non determinismo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Nell’esempio precedente, abbiamo visto due diverse possibili sequenze di scatti:</a:t>
            </a:r>
          </a:p>
          <a:p>
            <a:pPr lvl="1"/>
            <a:r>
              <a:rPr lang="it-IT" dirty="0" smtClean="0"/>
              <a:t>&lt; t</a:t>
            </a:r>
            <a:r>
              <a:rPr lang="it-IT" baseline="-25000" dirty="0" smtClean="0"/>
              <a:t>4</a:t>
            </a:r>
            <a:r>
              <a:rPr lang="it-IT" dirty="0" smtClean="0"/>
              <a:t>, t</a:t>
            </a:r>
            <a:r>
              <a:rPr lang="it-IT" baseline="-25000" dirty="0" smtClean="0"/>
              <a:t>1 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&lt; t</a:t>
            </a:r>
            <a:r>
              <a:rPr lang="it-IT" baseline="-25000" dirty="0" smtClean="0"/>
              <a:t>4</a:t>
            </a:r>
            <a:r>
              <a:rPr lang="it-IT" dirty="0"/>
              <a:t>, </a:t>
            </a:r>
            <a:r>
              <a:rPr lang="it-IT" dirty="0" smtClean="0"/>
              <a:t>t</a:t>
            </a:r>
            <a:r>
              <a:rPr lang="it-IT" baseline="-25000" dirty="0"/>
              <a:t>2</a:t>
            </a:r>
            <a:r>
              <a:rPr lang="it-IT" dirty="0" smtClean="0"/>
              <a:t>,</a:t>
            </a:r>
            <a:r>
              <a:rPr lang="it-IT" baseline="-25000" dirty="0" smtClean="0"/>
              <a:t> </a:t>
            </a:r>
            <a:r>
              <a:rPr lang="it-IT" dirty="0" smtClean="0"/>
              <a:t>t</a:t>
            </a:r>
            <a:r>
              <a:rPr lang="it-IT" baseline="-25000" dirty="0"/>
              <a:t>3</a:t>
            </a:r>
            <a:r>
              <a:rPr lang="it-IT" dirty="0" smtClean="0"/>
              <a:t>, t</a:t>
            </a:r>
            <a:r>
              <a:rPr lang="it-IT" baseline="-25000" dirty="0" smtClean="0"/>
              <a:t>4</a:t>
            </a:r>
            <a:r>
              <a:rPr lang="it-IT" dirty="0"/>
              <a:t> &gt;</a:t>
            </a:r>
            <a:endParaRPr lang="it-IT" baseline="-25000" dirty="0"/>
          </a:p>
          <a:p>
            <a:r>
              <a:rPr lang="it-IT" dirty="0" smtClean="0"/>
              <a:t>Il modello delle reti di Petri è quindi </a:t>
            </a:r>
            <a:r>
              <a:rPr lang="it-IT" b="1" dirty="0" smtClean="0"/>
              <a:t>non deterministico</a:t>
            </a:r>
            <a:r>
              <a:rPr lang="it-IT" dirty="0" smtClean="0"/>
              <a:t>, nel senso che potrebbero esserci più sequenze di scatti che si possono verificare</a:t>
            </a:r>
          </a:p>
          <a:p>
            <a:r>
              <a:rPr lang="it-IT" dirty="0" smtClean="0"/>
              <a:t>Data una marcatura iniziale, sono possibili più </a:t>
            </a:r>
            <a:r>
              <a:rPr lang="it-IT" b="1" dirty="0" smtClean="0"/>
              <a:t>evoluzioni</a:t>
            </a:r>
            <a:r>
              <a:rPr lang="it-IT" dirty="0" smtClean="0"/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426786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modellazione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Le reti di Petri servono per </a:t>
            </a:r>
            <a:r>
              <a:rPr lang="it-IT" b="1" dirty="0" smtClean="0"/>
              <a:t>modellare</a:t>
            </a:r>
            <a:r>
              <a:rPr lang="it-IT" dirty="0" smtClean="0"/>
              <a:t> diverse situazioni</a:t>
            </a:r>
          </a:p>
          <a:p>
            <a:r>
              <a:rPr lang="it-IT" dirty="0" smtClean="0"/>
              <a:t>Concorrenza</a:t>
            </a:r>
          </a:p>
          <a:p>
            <a:pPr lvl="1"/>
            <a:r>
              <a:rPr lang="it-IT" dirty="0" smtClean="0"/>
              <a:t>Le </a:t>
            </a:r>
            <a:r>
              <a:rPr lang="it-IT" dirty="0"/>
              <a:t>transizioni possono avvenire </a:t>
            </a:r>
            <a:r>
              <a:rPr lang="it-IT" dirty="0" smtClean="0"/>
              <a:t>in </a:t>
            </a:r>
            <a:r>
              <a:rPr lang="it-IT" dirty="0"/>
              <a:t>modo </a:t>
            </a:r>
            <a:r>
              <a:rPr lang="it-IT" b="1" dirty="0" smtClean="0"/>
              <a:t>concorrente</a:t>
            </a:r>
            <a:r>
              <a:rPr lang="it-IT" dirty="0" smtClean="0"/>
              <a:t> se non hanno posti di ingresso comuni</a:t>
            </a:r>
            <a:endParaRPr lang="it-IT" b="1" dirty="0" smtClean="0"/>
          </a:p>
          <a:p>
            <a:r>
              <a:rPr lang="it-IT" dirty="0" smtClean="0"/>
              <a:t>Mutua esclusione</a:t>
            </a:r>
          </a:p>
          <a:p>
            <a:pPr lvl="1"/>
            <a:r>
              <a:rPr lang="it-IT" smtClean="0"/>
              <a:t>Le transizioni </a:t>
            </a:r>
            <a:r>
              <a:rPr lang="it-IT" dirty="0" smtClean="0"/>
              <a:t>scattano in </a:t>
            </a:r>
            <a:r>
              <a:rPr lang="it-IT" b="1" dirty="0" smtClean="0"/>
              <a:t>mutua esclusione </a:t>
            </a:r>
            <a:r>
              <a:rPr lang="it-IT" dirty="0" smtClean="0"/>
              <a:t>se hanno posti di ingresso comuni con un numero insufficiente di gettoni per farle scattare entrambe</a:t>
            </a:r>
          </a:p>
          <a:p>
            <a:pPr lvl="1"/>
            <a:r>
              <a:rPr lang="it-IT" dirty="0"/>
              <a:t>Le </a:t>
            </a:r>
            <a:r>
              <a:rPr lang="it-IT" dirty="0" smtClean="0"/>
              <a:t>transizioni </a:t>
            </a:r>
            <a:r>
              <a:rPr lang="it-IT" dirty="0"/>
              <a:t>sono in </a:t>
            </a:r>
            <a:r>
              <a:rPr lang="it-IT" b="1" dirty="0"/>
              <a:t>conflitto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04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losione 1 39"/>
          <p:cNvSpPr/>
          <p:nvPr/>
        </p:nvSpPr>
        <p:spPr>
          <a:xfrm>
            <a:off x="4696813" y="2530663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Esplosione 1 38"/>
          <p:cNvSpPr/>
          <p:nvPr/>
        </p:nvSpPr>
        <p:spPr>
          <a:xfrm>
            <a:off x="1820720" y="2558374"/>
            <a:ext cx="1731393" cy="100067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parallelismo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2296123" y="181960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1 7"/>
          <p:cNvCxnSpPr/>
          <p:nvPr/>
        </p:nvCxnSpPr>
        <p:spPr>
          <a:xfrm>
            <a:off x="2262027" y="3027278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7" idx="4"/>
          </p:cNvCxnSpPr>
          <p:nvPr/>
        </p:nvCxnSpPr>
        <p:spPr>
          <a:xfrm>
            <a:off x="2584155" y="2395666"/>
            <a:ext cx="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906796" y="176098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>
            <a:off x="2586063" y="302727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2298031" y="3559045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3045655" y="2842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2440139" y="193293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2614409" y="21338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2904832" y="35313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18" name="Ovale 17"/>
          <p:cNvSpPr/>
          <p:nvPr/>
        </p:nvSpPr>
        <p:spPr>
          <a:xfrm>
            <a:off x="5070339" y="1806735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1 18"/>
          <p:cNvCxnSpPr/>
          <p:nvPr/>
        </p:nvCxnSpPr>
        <p:spPr>
          <a:xfrm>
            <a:off x="5036243" y="3014411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8" idx="4"/>
          </p:cNvCxnSpPr>
          <p:nvPr/>
        </p:nvCxnSpPr>
        <p:spPr>
          <a:xfrm>
            <a:off x="5358371" y="2382799"/>
            <a:ext cx="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5681012" y="17481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3</a:t>
            </a:r>
            <a:endParaRPr lang="it-IT" dirty="0"/>
          </a:p>
        </p:txBody>
      </p:sp>
      <p:cxnSp>
        <p:nvCxnSpPr>
          <p:cNvPr id="22" name="Connettore 2 21"/>
          <p:cNvCxnSpPr/>
          <p:nvPr/>
        </p:nvCxnSpPr>
        <p:spPr>
          <a:xfrm>
            <a:off x="5360279" y="3014411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5072247" y="35461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819871" y="28297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286363" y="20227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5679048" y="35184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4</a:t>
            </a:r>
            <a:endParaRPr lang="it-IT" dirty="0"/>
          </a:p>
        </p:txBody>
      </p:sp>
      <p:cxnSp>
        <p:nvCxnSpPr>
          <p:cNvPr id="30" name="Connettore 1 29"/>
          <p:cNvCxnSpPr/>
          <p:nvPr/>
        </p:nvCxnSpPr>
        <p:spPr>
          <a:xfrm>
            <a:off x="3743908" y="4697433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4067944" y="469743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779912" y="52292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4527536" y="45127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3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386713" y="520148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5</a:t>
            </a:r>
            <a:endParaRPr lang="it-IT" dirty="0"/>
          </a:p>
        </p:txBody>
      </p:sp>
      <p:cxnSp>
        <p:nvCxnSpPr>
          <p:cNvPr id="36" name="Connettore 2 35"/>
          <p:cNvCxnSpPr>
            <a:stCxn id="12" idx="4"/>
          </p:cNvCxnSpPr>
          <p:nvPr/>
        </p:nvCxnSpPr>
        <p:spPr>
          <a:xfrm>
            <a:off x="2586063" y="4135109"/>
            <a:ext cx="1337865" cy="56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3" idx="4"/>
          </p:cNvCxnSpPr>
          <p:nvPr/>
        </p:nvCxnSpPr>
        <p:spPr>
          <a:xfrm flipH="1">
            <a:off x="4211960" y="4122242"/>
            <a:ext cx="1148319" cy="57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6735E-6 L 0.00643 0.14894 L 0.00782 0.27336 " pathEditMode="relative" ptsTypes="A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79186E-6 L 0.00643 0.15403 L 0.00781 0.27683 " pathEditMode="relative" ptsTypes="A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9" grpId="0" animBg="1"/>
      <p:bldP spid="39" grpId="1" animBg="1"/>
      <p:bldP spid="15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mutua esclusione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32" name="Segnaposto contenuto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</a:t>
            </a:r>
            <a:r>
              <a:rPr lang="it-IT" baseline="-25000" dirty="0" smtClean="0"/>
              <a:t>2</a:t>
            </a:r>
            <a:r>
              <a:rPr lang="it-IT" dirty="0" smtClean="0"/>
              <a:t> può dare il suo gettone solo a </a:t>
            </a:r>
            <a:r>
              <a:rPr lang="it-IT" b="1" dirty="0" smtClean="0"/>
              <a:t>una</a:t>
            </a:r>
            <a:r>
              <a:rPr lang="it-IT" dirty="0" smtClean="0"/>
              <a:t> tra t</a:t>
            </a:r>
            <a:r>
              <a:rPr lang="it-IT" baseline="-25000" dirty="0" smtClean="0"/>
              <a:t>1</a:t>
            </a:r>
            <a:r>
              <a:rPr lang="it-IT" dirty="0" smtClean="0"/>
              <a:t> e t</a:t>
            </a:r>
            <a:r>
              <a:rPr lang="it-IT" baseline="-25000" dirty="0" smtClean="0"/>
              <a:t>2</a:t>
            </a:r>
          </a:p>
          <a:p>
            <a:r>
              <a:rPr lang="it-IT" dirty="0" smtClean="0"/>
              <a:t>Quindi, solo una delle due transizioni scatterà</a:t>
            </a:r>
          </a:p>
          <a:p>
            <a:pPr lvl="1"/>
            <a:r>
              <a:rPr lang="it-IT" dirty="0" smtClean="0"/>
              <a:t>E </a:t>
            </a:r>
            <a:r>
              <a:rPr lang="it-IT" b="1" dirty="0" smtClean="0"/>
              <a:t>inibirà</a:t>
            </a:r>
            <a:r>
              <a:rPr lang="it-IT" dirty="0" smtClean="0"/>
              <a:t> lo scatto dell’altra</a:t>
            </a:r>
          </a:p>
          <a:p>
            <a:r>
              <a:rPr lang="it-IT" dirty="0"/>
              <a:t>t</a:t>
            </a:r>
            <a:r>
              <a:rPr lang="it-IT" baseline="-25000" dirty="0"/>
              <a:t>1</a:t>
            </a:r>
            <a:r>
              <a:rPr lang="it-IT" dirty="0"/>
              <a:t> e t</a:t>
            </a:r>
            <a:r>
              <a:rPr lang="it-IT" baseline="-25000" dirty="0"/>
              <a:t>2 </a:t>
            </a:r>
            <a:r>
              <a:rPr lang="it-IT" dirty="0" smtClean="0"/>
              <a:t>sono in </a:t>
            </a:r>
            <a:r>
              <a:rPr lang="it-IT" b="1" dirty="0" smtClean="0"/>
              <a:t>conflitto</a:t>
            </a:r>
            <a:endParaRPr lang="it-IT" b="1" dirty="0"/>
          </a:p>
        </p:txBody>
      </p:sp>
      <p:sp>
        <p:nvSpPr>
          <p:cNvPr id="5" name="Ovale 4"/>
          <p:cNvSpPr/>
          <p:nvPr/>
        </p:nvSpPr>
        <p:spPr>
          <a:xfrm>
            <a:off x="2674951" y="354919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3340218" y="4769733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5" idx="4"/>
          </p:cNvCxnSpPr>
          <p:nvPr/>
        </p:nvCxnSpPr>
        <p:spPr>
          <a:xfrm>
            <a:off x="2962983" y="4125254"/>
            <a:ext cx="630777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85624" y="350344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 smtClean="0"/>
              <a:t>1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>
            <a:off x="3868225" y="4117316"/>
            <a:ext cx="586908" cy="61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4156257" y="354919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4059702" y="45850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 smtClean="0"/>
              <a:t>1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2890975" y="37652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4372281" y="37652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4763058" y="35214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5449167" y="354919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/>
          <p:cNvCxnSpPr/>
          <p:nvPr/>
        </p:nvCxnSpPr>
        <p:spPr>
          <a:xfrm>
            <a:off x="4771681" y="4756866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6" idx="4"/>
          </p:cNvCxnSpPr>
          <p:nvPr/>
        </p:nvCxnSpPr>
        <p:spPr>
          <a:xfrm flipH="1">
            <a:off x="5141689" y="4125254"/>
            <a:ext cx="595510" cy="60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059840" y="349057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</a:t>
            </a:r>
            <a:r>
              <a:rPr lang="it-IT" baseline="-25000" dirty="0"/>
              <a:t>3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590041" y="45850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r>
              <a:rPr lang="it-IT" baseline="-25000" dirty="0"/>
              <a:t>2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5665191" y="37652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>
            <a:off x="4444289" y="4125254"/>
            <a:ext cx="630777" cy="59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8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69683"/>
              </p:ext>
            </p:extLst>
          </p:nvPr>
        </p:nvGraphicFramePr>
        <p:xfrm>
          <a:off x="1520085" y="1268760"/>
          <a:ext cx="6148259" cy="510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4" imgW="5593080" imgH="6096000" progId="Word.Document.8">
                  <p:embed/>
                </p:oleObj>
              </mc:Choice>
              <mc:Fallback>
                <p:oleObj name="Document" r:id="rId4" imgW="5593080" imgH="6096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85" y="1268760"/>
                        <a:ext cx="6148259" cy="510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61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Petri: </a:t>
            </a:r>
            <a:r>
              <a:rPr lang="it-IT" dirty="0" smtClean="0"/>
              <a:t>note sull’esempio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Si noti che non viene definita nessuna </a:t>
            </a:r>
            <a:r>
              <a:rPr lang="it-IT" b="1" dirty="0" smtClean="0"/>
              <a:t>politica</a:t>
            </a:r>
            <a:r>
              <a:rPr lang="it-IT" dirty="0" smtClean="0"/>
              <a:t> su quale transizione tra t</a:t>
            </a:r>
            <a:r>
              <a:rPr lang="it-IT" baseline="-25000" dirty="0" smtClean="0"/>
              <a:t>3</a:t>
            </a:r>
            <a:r>
              <a:rPr lang="it-IT" dirty="0" smtClean="0"/>
              <a:t> e t</a:t>
            </a:r>
            <a:r>
              <a:rPr lang="it-IT" baseline="-25000" dirty="0" smtClean="0"/>
              <a:t>4</a:t>
            </a:r>
            <a:r>
              <a:rPr lang="it-IT" dirty="0" smtClean="0"/>
              <a:t> debba scattare</a:t>
            </a:r>
          </a:p>
          <a:p>
            <a:pPr lvl="1"/>
            <a:r>
              <a:rPr lang="it-IT" dirty="0" err="1" smtClean="0"/>
              <a:t>Unfair</a:t>
            </a:r>
            <a:r>
              <a:rPr lang="it-IT" dirty="0" smtClean="0"/>
              <a:t> </a:t>
            </a:r>
            <a:r>
              <a:rPr lang="it-IT" dirty="0" err="1" smtClean="0"/>
              <a:t>scheduling</a:t>
            </a:r>
            <a:endParaRPr lang="it-IT" dirty="0" smtClean="0"/>
          </a:p>
          <a:p>
            <a:r>
              <a:rPr lang="it-IT" dirty="0" smtClean="0"/>
              <a:t>Una transizione potrebbe avere sempre </a:t>
            </a:r>
            <a:r>
              <a:rPr lang="it-IT" b="1" dirty="0" smtClean="0"/>
              <a:t>priorità</a:t>
            </a:r>
            <a:r>
              <a:rPr lang="it-IT" dirty="0" smtClean="0"/>
              <a:t> sull’altra</a:t>
            </a:r>
          </a:p>
          <a:p>
            <a:pPr lvl="1"/>
            <a:r>
              <a:rPr lang="it-IT" dirty="0" err="1"/>
              <a:t>S</a:t>
            </a:r>
            <a:r>
              <a:rPr lang="it-IT" dirty="0" err="1" smtClean="0"/>
              <a:t>tarvation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8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evitare </a:t>
            </a:r>
            <a:r>
              <a:rPr lang="it-IT" dirty="0" err="1" smtClean="0"/>
              <a:t>starvation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559425" cy="47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di Petri</a:t>
            </a:r>
            <a:r>
              <a:rPr lang="it-IT" dirty="0" smtClean="0"/>
              <a:t>: considerazioni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Pro</a:t>
            </a:r>
          </a:p>
          <a:p>
            <a:pPr lvl="1"/>
            <a:r>
              <a:rPr lang="it-IT" dirty="0" smtClean="0"/>
              <a:t>Modello </a:t>
            </a:r>
            <a:r>
              <a:rPr lang="it-IT" b="1" dirty="0" smtClean="0"/>
              <a:t>asincrono</a:t>
            </a:r>
          </a:p>
          <a:p>
            <a:pPr lvl="2"/>
            <a:r>
              <a:rPr lang="it-IT" dirty="0" smtClean="0"/>
              <a:t>Permette di specificare attività concorrenti</a:t>
            </a:r>
          </a:p>
          <a:p>
            <a:pPr lvl="1"/>
            <a:r>
              <a:rPr lang="it-IT" dirty="0" smtClean="0"/>
              <a:t>Modello </a:t>
            </a:r>
            <a:r>
              <a:rPr lang="it-IT" b="1" dirty="0" smtClean="0"/>
              <a:t>semplice</a:t>
            </a:r>
          </a:p>
          <a:p>
            <a:r>
              <a:rPr lang="it-IT" dirty="0" smtClean="0"/>
              <a:t>Limiti</a:t>
            </a:r>
          </a:p>
          <a:p>
            <a:pPr lvl="1"/>
            <a:r>
              <a:rPr lang="it-IT" dirty="0" smtClean="0"/>
              <a:t>Non permette di specificare il </a:t>
            </a:r>
            <a:r>
              <a:rPr lang="it-IT" b="1" dirty="0" smtClean="0"/>
              <a:t>significato</a:t>
            </a:r>
            <a:r>
              <a:rPr lang="it-IT" dirty="0" smtClean="0"/>
              <a:t> dei gettoni</a:t>
            </a:r>
          </a:p>
          <a:p>
            <a:pPr lvl="1"/>
            <a:r>
              <a:rPr lang="it-IT" dirty="0" smtClean="0"/>
              <a:t>Non permette di specificare una </a:t>
            </a:r>
            <a:r>
              <a:rPr lang="it-IT" b="1" dirty="0" smtClean="0"/>
              <a:t>politica</a:t>
            </a:r>
            <a:r>
              <a:rPr lang="it-IT" dirty="0" smtClean="0"/>
              <a:t> di scelta tra due transizioni abilitate</a:t>
            </a:r>
          </a:p>
        </p:txBody>
      </p:sp>
    </p:spTree>
    <p:extLst>
      <p:ext uri="{BB962C8B-B14F-4D97-AF65-F5344CB8AC3E}">
        <p14:creationId xmlns:p14="http://schemas.microsoft.com/office/powerpoint/2010/main" val="153467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en-US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2021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300" dirty="0"/>
              <a:t>Un</a:t>
            </a:r>
            <a:r>
              <a:rPr lang="it-IT" sz="2100" dirty="0" smtClean="0"/>
              <a:t> </a:t>
            </a:r>
            <a:r>
              <a:rPr lang="it-IT" sz="2100" b="1" dirty="0"/>
              <a:t>requisito</a:t>
            </a:r>
          </a:p>
          <a:p>
            <a:pPr lvl="1"/>
            <a:r>
              <a:rPr lang="it-IT" sz="1800" dirty="0"/>
              <a:t>è </a:t>
            </a:r>
            <a:r>
              <a:rPr lang="it-IT" sz="2100" dirty="0"/>
              <a:t>una </a:t>
            </a:r>
            <a:r>
              <a:rPr lang="it-IT" sz="2100" b="1" dirty="0"/>
              <a:t>descrizione</a:t>
            </a:r>
            <a:r>
              <a:rPr lang="it-IT" sz="2100" dirty="0"/>
              <a:t> delle caratteristiche richieste al sistema</a:t>
            </a:r>
          </a:p>
          <a:p>
            <a:pPr lvl="1"/>
            <a:r>
              <a:rPr lang="it-IT" sz="2100" dirty="0" smtClean="0"/>
              <a:t>deve </a:t>
            </a:r>
            <a:r>
              <a:rPr lang="it-IT" sz="2100" dirty="0"/>
              <a:t>essere </a:t>
            </a:r>
            <a:r>
              <a:rPr lang="it-IT" sz="2100" b="1" dirty="0"/>
              <a:t>essenziale</a:t>
            </a:r>
            <a:r>
              <a:rPr lang="it-IT" sz="2100" dirty="0"/>
              <a:t>, per individuare le caratteristiche minime richieste al </a:t>
            </a:r>
            <a:r>
              <a:rPr lang="it-IT" sz="2100" dirty="0" smtClean="0"/>
              <a:t>sistema</a:t>
            </a:r>
            <a:endParaRPr lang="it-IT" sz="2100" dirty="0"/>
          </a:p>
          <a:p>
            <a:r>
              <a:rPr lang="it-IT" sz="2300" dirty="0"/>
              <a:t>Requisiti </a:t>
            </a:r>
            <a:r>
              <a:rPr lang="it-IT" sz="2300" b="1" dirty="0"/>
              <a:t>funzionali</a:t>
            </a:r>
          </a:p>
          <a:p>
            <a:pPr lvl="1"/>
            <a:r>
              <a:rPr lang="it-IT" sz="2000" dirty="0"/>
              <a:t>Come il sistema deve reagire agli input</a:t>
            </a:r>
          </a:p>
          <a:p>
            <a:pPr lvl="1"/>
            <a:r>
              <a:rPr lang="it-IT" sz="2000" dirty="0"/>
              <a:t>Come il sistema deve comportarsi nelle varie situazioni</a:t>
            </a:r>
          </a:p>
          <a:p>
            <a:r>
              <a:rPr lang="it-IT" sz="2300" dirty="0"/>
              <a:t>Requisiti </a:t>
            </a:r>
            <a:r>
              <a:rPr lang="it-IT" sz="2300" b="1" dirty="0"/>
              <a:t>non-funzionali</a:t>
            </a:r>
          </a:p>
          <a:p>
            <a:pPr lvl="1"/>
            <a:r>
              <a:rPr lang="it-IT" sz="2000" dirty="0"/>
              <a:t>Caratteristiche dei servizi offerti dal sistema</a:t>
            </a:r>
          </a:p>
          <a:p>
            <a:pPr lvl="2"/>
            <a:r>
              <a:rPr lang="it-IT" sz="1800" dirty="0"/>
              <a:t>reattività</a:t>
            </a:r>
          </a:p>
          <a:p>
            <a:pPr lvl="2"/>
            <a:r>
              <a:rPr lang="it-IT" sz="1800" dirty="0"/>
              <a:t>affidabilità</a:t>
            </a:r>
          </a:p>
          <a:p>
            <a:pPr lvl="2"/>
            <a:r>
              <a:rPr lang="it-IT" sz="1800" dirty="0"/>
              <a:t>tolleranza ai guasti</a:t>
            </a:r>
          </a:p>
          <a:p>
            <a:pPr lvl="2"/>
            <a:r>
              <a:rPr lang="it-IT" sz="1800" dirty="0"/>
              <a:t>…</a:t>
            </a:r>
          </a:p>
          <a:p>
            <a:r>
              <a:rPr lang="it-IT" sz="2300" dirty="0"/>
              <a:t>Requisiti di dominio</a:t>
            </a:r>
          </a:p>
          <a:p>
            <a:pPr lvl="1"/>
            <a:r>
              <a:rPr lang="it-IT" sz="2000" dirty="0"/>
              <a:t>derivano dal particolare dominio </a:t>
            </a:r>
            <a:r>
              <a:rPr lang="it-IT" sz="2000" dirty="0" smtClean="0"/>
              <a:t>applicativo</a:t>
            </a:r>
          </a:p>
          <a:p>
            <a:pPr lvl="1"/>
            <a:r>
              <a:rPr lang="it-IT" sz="2000" dirty="0" smtClean="0"/>
              <a:t>a volte dati per </a:t>
            </a:r>
            <a:r>
              <a:rPr lang="it-IT" sz="2000" b="1" dirty="0" smtClean="0"/>
              <a:t>scontati</a:t>
            </a:r>
            <a:r>
              <a:rPr lang="it-IT" sz="2000" dirty="0" smtClean="0"/>
              <a:t> dal cliente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288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Diagrammi </a:t>
            </a:r>
            <a:r>
              <a:rPr lang="it-IT" dirty="0" smtClean="0"/>
              <a:t>E/R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Entity</a:t>
            </a:r>
            <a:r>
              <a:rPr lang="it-IT" dirty="0" smtClean="0"/>
              <a:t> / </a:t>
            </a:r>
            <a:r>
              <a:rPr lang="it-IT" dirty="0" err="1" smtClean="0"/>
              <a:t>Relationship</a:t>
            </a:r>
            <a:endParaRPr lang="it-IT" dirty="0" smtClean="0"/>
          </a:p>
          <a:p>
            <a:r>
              <a:rPr lang="it-IT" dirty="0" smtClean="0"/>
              <a:t>Visti in Basi di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12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Linguaggio Z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Notazione </a:t>
            </a:r>
            <a:r>
              <a:rPr lang="it-IT" b="1" dirty="0" smtClean="0"/>
              <a:t>formale</a:t>
            </a:r>
          </a:p>
          <a:p>
            <a:r>
              <a:rPr lang="it-IT" dirty="0" smtClean="0"/>
              <a:t>Basata su concetti </a:t>
            </a:r>
            <a:r>
              <a:rPr lang="it-IT" b="1" dirty="0" smtClean="0"/>
              <a:t>matematici</a:t>
            </a:r>
          </a:p>
          <a:p>
            <a:pPr lvl="1"/>
            <a:r>
              <a:rPr lang="it-IT" dirty="0" smtClean="0"/>
              <a:t>Insiemi</a:t>
            </a:r>
          </a:p>
          <a:p>
            <a:pPr lvl="1"/>
            <a:r>
              <a:rPr lang="it-IT" dirty="0" smtClean="0"/>
              <a:t>Funzioni</a:t>
            </a:r>
          </a:p>
          <a:p>
            <a:pPr lvl="1"/>
            <a:r>
              <a:rPr lang="it-IT" dirty="0" smtClean="0"/>
              <a:t>Predicati della logica del I ordine</a:t>
            </a:r>
          </a:p>
          <a:p>
            <a:r>
              <a:rPr lang="it-IT" dirty="0" smtClean="0"/>
              <a:t>Linguaggio </a:t>
            </a:r>
            <a:r>
              <a:rPr lang="it-IT" b="1" dirty="0" smtClean="0"/>
              <a:t>tipizzato</a:t>
            </a:r>
          </a:p>
          <a:p>
            <a:r>
              <a:rPr lang="it-IT" dirty="0" smtClean="0"/>
              <a:t>Pro</a:t>
            </a:r>
          </a:p>
          <a:p>
            <a:pPr lvl="1"/>
            <a:r>
              <a:rPr lang="it-IT" b="1" dirty="0" smtClean="0"/>
              <a:t>Garantisce</a:t>
            </a:r>
            <a:r>
              <a:rPr lang="it-IT" dirty="0" smtClean="0"/>
              <a:t> le proprietà del software</a:t>
            </a:r>
          </a:p>
          <a:p>
            <a:r>
              <a:rPr lang="it-IT" dirty="0" smtClean="0"/>
              <a:t>Limiti</a:t>
            </a:r>
          </a:p>
          <a:p>
            <a:pPr lvl="1"/>
            <a:r>
              <a:rPr lang="it-IT" b="1" dirty="0" smtClean="0"/>
              <a:t>Complesso</a:t>
            </a:r>
          </a:p>
          <a:p>
            <a:pPr lvl="1"/>
            <a:r>
              <a:rPr lang="it-IT" b="1" dirty="0" smtClean="0"/>
              <a:t>Difficile</a:t>
            </a:r>
            <a:r>
              <a:rPr lang="it-IT" dirty="0" smtClean="0"/>
              <a:t> da usare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6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Linguaggio </a:t>
            </a:r>
            <a:r>
              <a:rPr lang="it-IT" dirty="0" smtClean="0"/>
              <a:t>Z: esempio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/>
          </a:p>
        </p:txBody>
      </p:sp>
      <p:pic>
        <p:nvPicPr>
          <p:cNvPr id="7" name="Picture 3" descr="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2" y="1250571"/>
            <a:ext cx="5400600" cy="38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50571"/>
            <a:ext cx="3480792" cy="51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68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Nota generale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Per superare le limitazioni delle singole notazioni, è possibile:</a:t>
            </a:r>
          </a:p>
          <a:p>
            <a:pPr lvl="1"/>
            <a:r>
              <a:rPr lang="it-IT" b="1" dirty="0" smtClean="0"/>
              <a:t>Completarle</a:t>
            </a:r>
            <a:r>
              <a:rPr lang="it-IT" dirty="0" smtClean="0"/>
              <a:t> con commenti informali (se notazioni formali poco espressive)</a:t>
            </a:r>
          </a:p>
          <a:p>
            <a:pPr lvl="1"/>
            <a:r>
              <a:rPr lang="it-IT" b="1" dirty="0" smtClean="0"/>
              <a:t>Integrare</a:t>
            </a:r>
            <a:r>
              <a:rPr lang="it-IT" dirty="0" smtClean="0"/>
              <a:t> diverse notazioni</a:t>
            </a:r>
          </a:p>
          <a:p>
            <a:pPr lvl="1"/>
            <a:r>
              <a:rPr lang="it-IT" dirty="0" smtClean="0"/>
              <a:t>Utilizzare </a:t>
            </a:r>
            <a:r>
              <a:rPr lang="it-IT" b="1" dirty="0" smtClean="0"/>
              <a:t>evoluzioni</a:t>
            </a:r>
            <a:r>
              <a:rPr lang="it-IT" dirty="0" smtClean="0"/>
              <a:t> delle notazioni base</a:t>
            </a:r>
          </a:p>
          <a:p>
            <a:pPr lvl="1"/>
            <a:r>
              <a:rPr lang="it-IT" b="1" dirty="0" smtClean="0"/>
              <a:t>Arricchire</a:t>
            </a:r>
            <a:r>
              <a:rPr lang="it-IT" dirty="0" smtClean="0"/>
              <a:t> la notazione con caratteristiche richieste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0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produttore-consumatore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FSM</a:t>
            </a:r>
          </a:p>
          <a:p>
            <a:r>
              <a:rPr lang="it-IT" dirty="0" smtClean="0"/>
              <a:t>PN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09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</a:t>
            </a:r>
            <a:r>
              <a:rPr lang="it-IT" dirty="0" err="1" smtClean="0"/>
              <a:t>prod-cons</a:t>
            </a:r>
            <a:r>
              <a:rPr lang="it-IT" dirty="0" smtClean="0"/>
              <a:t>: FSM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/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045"/>
              </p:ext>
            </p:extLst>
          </p:nvPr>
        </p:nvGraphicFramePr>
        <p:xfrm>
          <a:off x="2057400" y="1371600"/>
          <a:ext cx="4875213" cy="51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Picture" r:id="rId3" imgW="3724920" imgH="3953520" progId="Word.Picture.8">
                  <p:embed/>
                </p:oleObj>
              </mc:Choice>
              <mc:Fallback>
                <p:oleObj name="Picture" r:id="rId3" imgW="3724920" imgH="39535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4875213" cy="517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4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prod-cons</a:t>
            </a:r>
            <a:r>
              <a:rPr lang="it-IT" dirty="0"/>
              <a:t>: FSM </a:t>
            </a:r>
            <a:r>
              <a:rPr lang="it-IT" dirty="0" smtClean="0"/>
              <a:t>(2/2</a:t>
            </a:r>
            <a:r>
              <a:rPr lang="it-IT" dirty="0"/>
              <a:t>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56</a:t>
            </a:fld>
            <a:endParaRPr lang="it-IT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0768"/>
            <a:ext cx="66294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6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prod-cons</a:t>
            </a:r>
            <a:r>
              <a:rPr lang="it-IT" dirty="0"/>
              <a:t>: </a:t>
            </a:r>
            <a:r>
              <a:rPr lang="it-IT" dirty="0" smtClean="0"/>
              <a:t>PN </a:t>
            </a:r>
            <a:r>
              <a:rPr lang="it-IT" dirty="0"/>
              <a:t>(1/2)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46099"/>
              </p:ext>
            </p:extLst>
          </p:nvPr>
        </p:nvGraphicFramePr>
        <p:xfrm>
          <a:off x="1619672" y="1052736"/>
          <a:ext cx="6019800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cument" r:id="rId3" imgW="5172456" imgH="4622292" progId="Word.Document.8">
                  <p:embed/>
                </p:oleObj>
              </mc:Choice>
              <mc:Fallback>
                <p:oleObj name="Document" r:id="rId3" imgW="5172456" imgH="46222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052736"/>
                        <a:ext cx="6019800" cy="537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47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prod-cons</a:t>
            </a:r>
            <a:r>
              <a:rPr lang="it-IT" dirty="0"/>
              <a:t>: PN </a:t>
            </a:r>
            <a:r>
              <a:rPr lang="it-IT" dirty="0" smtClean="0"/>
              <a:t>(2/2</a:t>
            </a:r>
            <a:r>
              <a:rPr lang="it-IT" dirty="0"/>
              <a:t>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58</a:t>
            </a:fld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9243"/>
              </p:ext>
            </p:extLst>
          </p:nvPr>
        </p:nvGraphicFramePr>
        <p:xfrm>
          <a:off x="2483768" y="1340768"/>
          <a:ext cx="4425231" cy="512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3" imgW="4591279" imgH="5837329" progId="Word.Document.8">
                  <p:embed/>
                </p:oleObj>
              </mc:Choice>
              <mc:Fallback>
                <p:oleObj name="Document" r:id="rId3" imgW="4591279" imgH="583732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40768"/>
                        <a:ext cx="4425231" cy="5120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8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prod-cons</a:t>
            </a:r>
            <a:r>
              <a:rPr lang="it-IT" dirty="0"/>
              <a:t>: </a:t>
            </a:r>
            <a:r>
              <a:rPr lang="it-IT" dirty="0" smtClean="0"/>
              <a:t>buffer infinito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59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Con FSM, modellare un buffer con capacità infinita richiede un numero infinito di stati</a:t>
            </a:r>
          </a:p>
          <a:p>
            <a:endParaRPr lang="it-IT" dirty="0" smtClean="0"/>
          </a:p>
          <a:p>
            <a:r>
              <a:rPr lang="it-IT" dirty="0" smtClean="0"/>
              <a:t>Con PN, è possibile sfruttare i gettoni per modellare una capacità infinita del buffer</a:t>
            </a:r>
            <a:endParaRPr lang="it-IT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53834"/>
            <a:ext cx="3672408" cy="5182946"/>
          </a:xfrm>
        </p:spPr>
      </p:pic>
    </p:spTree>
    <p:extLst>
      <p:ext uri="{BB962C8B-B14F-4D97-AF65-F5344CB8AC3E}">
        <p14:creationId xmlns:p14="http://schemas.microsoft.com/office/powerpoint/2010/main" val="285896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real-time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Attenzione: alcuni requisiti possono essere </a:t>
            </a:r>
            <a:r>
              <a:rPr lang="it-IT" i="1" dirty="0" smtClean="0"/>
              <a:t>non-funzionali</a:t>
            </a:r>
            <a:r>
              <a:rPr lang="it-IT" dirty="0" smtClean="0"/>
              <a:t> in alcuni domini e </a:t>
            </a:r>
            <a:r>
              <a:rPr lang="it-IT" i="1" dirty="0" smtClean="0"/>
              <a:t>funzionali</a:t>
            </a:r>
            <a:r>
              <a:rPr lang="it-IT" dirty="0" smtClean="0"/>
              <a:t> in altri</a:t>
            </a:r>
          </a:p>
          <a:p>
            <a:r>
              <a:rPr lang="it-IT" dirty="0" smtClean="0"/>
              <a:t>Ad esempio, il </a:t>
            </a:r>
            <a:r>
              <a:rPr lang="it-IT" b="1" dirty="0" smtClean="0"/>
              <a:t>tempo di risposta </a:t>
            </a:r>
            <a:r>
              <a:rPr lang="it-IT" dirty="0" smtClean="0"/>
              <a:t>è generalmente un requisito </a:t>
            </a:r>
            <a:r>
              <a:rPr lang="it-IT" b="1" dirty="0" smtClean="0"/>
              <a:t>non-funzionale</a:t>
            </a:r>
          </a:p>
          <a:p>
            <a:r>
              <a:rPr lang="it-IT" u="sng" dirty="0" smtClean="0"/>
              <a:t>MA</a:t>
            </a:r>
            <a:r>
              <a:rPr lang="it-IT" dirty="0" smtClean="0"/>
              <a:t> nei sistemi </a:t>
            </a:r>
            <a:r>
              <a:rPr lang="it-IT" b="1" dirty="0" smtClean="0"/>
              <a:t>real-time</a:t>
            </a:r>
            <a:r>
              <a:rPr lang="it-IT" dirty="0" smtClean="0"/>
              <a:t> diventa un requisito </a:t>
            </a:r>
            <a:r>
              <a:rPr lang="it-IT" b="1" dirty="0" smtClean="0"/>
              <a:t>funzionale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La correttezza della risposta dipende anche dal suo tempo</a:t>
            </a:r>
          </a:p>
          <a:p>
            <a:endParaRPr lang="it-IT" dirty="0"/>
          </a:p>
          <a:p>
            <a:r>
              <a:rPr lang="it-IT" dirty="0" smtClean="0"/>
              <a:t>NOTA: i sistemi </a:t>
            </a:r>
            <a:r>
              <a:rPr lang="it-IT" dirty="0" err="1" smtClean="0"/>
              <a:t>real</a:t>
            </a:r>
            <a:r>
              <a:rPr lang="it-IT" dirty="0" smtClean="0"/>
              <a:t> time NON sono quelli in cui serve una risposta veloce, ma quelli in cui la </a:t>
            </a:r>
            <a:r>
              <a:rPr lang="it-IT" b="1" dirty="0" smtClean="0"/>
              <a:t>correttezza</a:t>
            </a:r>
            <a:r>
              <a:rPr lang="it-IT" dirty="0" smtClean="0"/>
              <a:t> dipende anche dal tempo</a:t>
            </a:r>
          </a:p>
        </p:txBody>
      </p:sp>
    </p:spTree>
    <p:extLst>
      <p:ext uri="{BB962C8B-B14F-4D97-AF65-F5344CB8AC3E}">
        <p14:creationId xmlns:p14="http://schemas.microsoft.com/office/powerpoint/2010/main" val="219734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SRS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69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Specifica dei requisiti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Requirement</a:t>
            </a:r>
            <a:r>
              <a:rPr lang="it-IT" dirty="0" smtClean="0"/>
              <a:t> </a:t>
            </a:r>
            <a:r>
              <a:rPr lang="it-IT" dirty="0" err="1" smtClean="0"/>
              <a:t>Specification</a:t>
            </a:r>
            <a:r>
              <a:rPr lang="it-IT" dirty="0" smtClean="0"/>
              <a:t> (SRS)</a:t>
            </a:r>
          </a:p>
          <a:p>
            <a:r>
              <a:rPr lang="en-US" dirty="0" smtClean="0"/>
              <a:t>Standard IEEE 830-1998 </a:t>
            </a:r>
          </a:p>
          <a:p>
            <a:pPr lvl="1"/>
            <a:r>
              <a:rPr lang="en-US" dirty="0" smtClean="0"/>
              <a:t>IEEE </a:t>
            </a:r>
            <a:r>
              <a:rPr lang="en-US" dirty="0"/>
              <a:t>Recommended Practice for Software Requirements </a:t>
            </a:r>
            <a:r>
              <a:rPr lang="en-US" dirty="0" smtClean="0"/>
              <a:t>Specification</a:t>
            </a:r>
          </a:p>
          <a:p>
            <a:r>
              <a:rPr lang="it-IT" dirty="0"/>
              <a:t>Riporta in modo corretto e non ambiguo le </a:t>
            </a:r>
            <a:r>
              <a:rPr lang="it-IT" b="1" dirty="0"/>
              <a:t>specifiche dei requisiti</a:t>
            </a:r>
            <a:r>
              <a:rPr lang="it-IT" dirty="0"/>
              <a:t> del software</a:t>
            </a:r>
          </a:p>
          <a:p>
            <a:r>
              <a:rPr lang="it-IT" dirty="0" smtClean="0"/>
              <a:t>Non </a:t>
            </a:r>
            <a:r>
              <a:rPr lang="it-IT" dirty="0"/>
              <a:t>descrive alcun dettaglio </a:t>
            </a:r>
            <a:r>
              <a:rPr lang="it-IT" b="1" dirty="0"/>
              <a:t>progettuale</a:t>
            </a:r>
            <a:r>
              <a:rPr lang="it-IT" dirty="0"/>
              <a:t> o </a:t>
            </a:r>
            <a:r>
              <a:rPr lang="it-IT" b="1" dirty="0"/>
              <a:t>implementativo</a:t>
            </a:r>
          </a:p>
          <a:p>
            <a:r>
              <a:rPr lang="it-IT" dirty="0" smtClean="0"/>
              <a:t>Non </a:t>
            </a:r>
            <a:r>
              <a:rPr lang="it-IT" dirty="0"/>
              <a:t>impone </a:t>
            </a:r>
            <a:r>
              <a:rPr lang="it-IT" b="1" dirty="0"/>
              <a:t>vincoli addizionali </a:t>
            </a:r>
            <a:r>
              <a:rPr lang="it-IT" dirty="0"/>
              <a:t>al prodotto software, quali ad esempio </a:t>
            </a:r>
            <a:r>
              <a:rPr lang="it-IT" i="1" dirty="0"/>
              <a:t>qualità</a:t>
            </a:r>
            <a:r>
              <a:rPr lang="it-IT" dirty="0"/>
              <a:t>, oggetto </a:t>
            </a:r>
            <a:r>
              <a:rPr lang="it-IT" dirty="0" smtClean="0"/>
              <a:t>di documenti </a:t>
            </a:r>
            <a:r>
              <a:rPr lang="it-IT" dirty="0"/>
              <a:t>specifici</a:t>
            </a:r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98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Terminologia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/>
              <a:t>Contratto </a:t>
            </a:r>
            <a:r>
              <a:rPr lang="it-IT" dirty="0"/>
              <a:t>(</a:t>
            </a:r>
            <a:r>
              <a:rPr lang="it-IT" i="1" dirty="0" err="1" smtClean="0"/>
              <a:t>Contract</a:t>
            </a:r>
            <a:r>
              <a:rPr lang="it-IT" dirty="0" smtClean="0"/>
              <a:t>)</a:t>
            </a:r>
          </a:p>
          <a:p>
            <a:pPr lvl="1"/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documento (legale) stilato tra committente e fornitore</a:t>
            </a:r>
          </a:p>
          <a:p>
            <a:pPr lvl="1"/>
            <a:r>
              <a:rPr lang="it-IT" dirty="0" smtClean="0"/>
              <a:t>La </a:t>
            </a:r>
            <a:r>
              <a:rPr lang="it-IT" dirty="0"/>
              <a:t>specifica dei requisiti potrebbe/dovrebbe essere la </a:t>
            </a:r>
            <a:r>
              <a:rPr lang="it-IT" dirty="0" smtClean="0"/>
              <a:t>parte integrante </a:t>
            </a:r>
            <a:r>
              <a:rPr lang="it-IT" dirty="0"/>
              <a:t>del </a:t>
            </a:r>
            <a:r>
              <a:rPr lang="it-IT" dirty="0" smtClean="0"/>
              <a:t>contratto</a:t>
            </a:r>
            <a:endParaRPr lang="it-IT" dirty="0"/>
          </a:p>
          <a:p>
            <a:r>
              <a:rPr lang="it-IT" b="1" dirty="0"/>
              <a:t>Committente </a:t>
            </a:r>
            <a:r>
              <a:rPr lang="it-IT" dirty="0"/>
              <a:t>(</a:t>
            </a:r>
            <a:r>
              <a:rPr lang="it-IT" i="1" dirty="0" err="1" smtClean="0"/>
              <a:t>Customer</a:t>
            </a:r>
            <a:r>
              <a:rPr lang="it-IT" dirty="0" smtClean="0"/>
              <a:t>)</a:t>
            </a:r>
          </a:p>
          <a:p>
            <a:pPr lvl="1"/>
            <a:r>
              <a:rPr lang="it-IT" dirty="0"/>
              <a:t>C</a:t>
            </a:r>
            <a:r>
              <a:rPr lang="it-IT" dirty="0" smtClean="0"/>
              <a:t>olui </a:t>
            </a:r>
            <a:r>
              <a:rPr lang="it-IT" dirty="0"/>
              <a:t>che paga il </a:t>
            </a:r>
            <a:r>
              <a:rPr lang="it-IT" dirty="0" smtClean="0"/>
              <a:t>prodotto</a:t>
            </a:r>
          </a:p>
          <a:p>
            <a:pPr lvl="1"/>
            <a:r>
              <a:rPr lang="it-IT" dirty="0" smtClean="0"/>
              <a:t>Di </a:t>
            </a:r>
            <a:r>
              <a:rPr lang="it-IT" dirty="0"/>
              <a:t>solito (ma non necessariamente) </a:t>
            </a:r>
            <a:r>
              <a:rPr lang="it-IT" dirty="0" smtClean="0"/>
              <a:t>è colui </a:t>
            </a:r>
            <a:r>
              <a:rPr lang="it-IT" dirty="0"/>
              <a:t>che decide i requisiti</a:t>
            </a:r>
          </a:p>
          <a:p>
            <a:r>
              <a:rPr lang="it-IT" b="1" dirty="0"/>
              <a:t>Fornitore </a:t>
            </a:r>
            <a:r>
              <a:rPr lang="it-IT" dirty="0"/>
              <a:t>(</a:t>
            </a:r>
            <a:r>
              <a:rPr lang="it-IT" i="1" dirty="0"/>
              <a:t>Supplier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Chi </a:t>
            </a:r>
            <a:r>
              <a:rPr lang="it-IT" dirty="0"/>
              <a:t>produce il prodotto / sviluppa per il committente</a:t>
            </a:r>
          </a:p>
          <a:p>
            <a:r>
              <a:rPr lang="it-IT" b="1" dirty="0"/>
              <a:t>Utente </a:t>
            </a:r>
            <a:r>
              <a:rPr lang="it-IT" dirty="0"/>
              <a:t>(</a:t>
            </a:r>
            <a:r>
              <a:rPr lang="it-IT" i="1" dirty="0"/>
              <a:t>User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La </a:t>
            </a:r>
            <a:r>
              <a:rPr lang="it-IT" dirty="0"/>
              <a:t>persona che usa e interagisce direttamente col sistema (</a:t>
            </a:r>
            <a:r>
              <a:rPr lang="it-IT" dirty="0" smtClean="0"/>
              <a:t>spesso si </a:t>
            </a:r>
            <a:r>
              <a:rPr lang="it-IT" dirty="0"/>
              <a:t>identifica col committente)</a:t>
            </a:r>
          </a:p>
        </p:txBody>
      </p:sp>
    </p:spTree>
    <p:extLst>
      <p:ext uri="{BB962C8B-B14F-4D97-AF65-F5344CB8AC3E}">
        <p14:creationId xmlns:p14="http://schemas.microsoft.com/office/powerpoint/2010/main" val="12857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Caratteristiche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Corretto</a:t>
            </a:r>
          </a:p>
          <a:p>
            <a:r>
              <a:rPr lang="it-IT" dirty="0"/>
              <a:t>Non </a:t>
            </a:r>
            <a:r>
              <a:rPr lang="it-IT" dirty="0" smtClean="0"/>
              <a:t>ambiguo</a:t>
            </a:r>
          </a:p>
          <a:p>
            <a:r>
              <a:rPr lang="it-IT" dirty="0" smtClean="0"/>
              <a:t>Completo</a:t>
            </a:r>
          </a:p>
          <a:p>
            <a:r>
              <a:rPr lang="it-IT" dirty="0" smtClean="0"/>
              <a:t>Consistente</a:t>
            </a:r>
          </a:p>
          <a:p>
            <a:r>
              <a:rPr lang="it-IT" dirty="0"/>
              <a:t>Ordinato per priorità dei </a:t>
            </a:r>
            <a:r>
              <a:rPr lang="it-IT" dirty="0" smtClean="0"/>
              <a:t>requisiti</a:t>
            </a:r>
          </a:p>
          <a:p>
            <a:r>
              <a:rPr lang="it-IT" dirty="0" smtClean="0"/>
              <a:t>Verificabile</a:t>
            </a:r>
          </a:p>
          <a:p>
            <a:r>
              <a:rPr lang="it-IT" dirty="0" smtClean="0"/>
              <a:t>Modificabile</a:t>
            </a:r>
          </a:p>
          <a:p>
            <a:r>
              <a:rPr lang="it-IT" dirty="0" smtClean="0"/>
              <a:t>Tracciabile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0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SRS è corretto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Un SRS è corretto se ogni </a:t>
            </a:r>
            <a:r>
              <a:rPr lang="it-IT" dirty="0"/>
              <a:t>requisito </a:t>
            </a:r>
            <a:r>
              <a:rPr lang="it-IT" b="1" dirty="0"/>
              <a:t>rappresenta fedelmente</a:t>
            </a:r>
            <a:r>
              <a:rPr lang="it-IT" dirty="0"/>
              <a:t> nel sistema </a:t>
            </a:r>
            <a:r>
              <a:rPr lang="it-IT" dirty="0" smtClean="0"/>
              <a:t>finale qualcosa </a:t>
            </a:r>
            <a:r>
              <a:rPr lang="it-IT" dirty="0"/>
              <a:t>che è stato </a:t>
            </a:r>
            <a:r>
              <a:rPr lang="it-IT" b="1" dirty="0" smtClean="0"/>
              <a:t>richiesto</a:t>
            </a:r>
            <a:endParaRPr lang="it-IT" b="1" dirty="0"/>
          </a:p>
          <a:p>
            <a:r>
              <a:rPr lang="it-IT" dirty="0" smtClean="0"/>
              <a:t>Non esistono procedure per </a:t>
            </a:r>
            <a:r>
              <a:rPr lang="it-IT" b="1" dirty="0" smtClean="0"/>
              <a:t>garantire</a:t>
            </a:r>
            <a:r>
              <a:rPr lang="it-IT" dirty="0" smtClean="0"/>
              <a:t> la correttezza prima che il sistema sia stato implementato</a:t>
            </a:r>
          </a:p>
          <a:p>
            <a:r>
              <a:rPr lang="it-IT" dirty="0" smtClean="0"/>
              <a:t>È </a:t>
            </a:r>
            <a:r>
              <a:rPr lang="it-IT" dirty="0"/>
              <a:t>possibile verificare la correttezza delle </a:t>
            </a:r>
            <a:r>
              <a:rPr lang="it-IT" dirty="0" smtClean="0"/>
              <a:t>specifiche rispetto ad </a:t>
            </a:r>
            <a:r>
              <a:rPr lang="it-IT" b="1" dirty="0"/>
              <a:t>altre</a:t>
            </a:r>
            <a:r>
              <a:rPr lang="it-IT" dirty="0"/>
              <a:t> specifiche, ad esempio </a:t>
            </a:r>
            <a:r>
              <a:rPr lang="it-IT" b="1" dirty="0"/>
              <a:t>più astratte</a:t>
            </a:r>
          </a:p>
        </p:txBody>
      </p:sp>
    </p:spTree>
    <p:extLst>
      <p:ext uri="{BB962C8B-B14F-4D97-AF65-F5344CB8AC3E}">
        <p14:creationId xmlns:p14="http://schemas.microsoft.com/office/powerpoint/2010/main" val="305523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 SRS </a:t>
            </a:r>
            <a:r>
              <a:rPr lang="it-IT" dirty="0" smtClean="0"/>
              <a:t>è non ambiguo 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Dizionario dei dati (DD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Informazioni </a:t>
            </a:r>
            <a:r>
              <a:rPr lang="it-IT" dirty="0"/>
              <a:t>di dettaglio che servono a definire con </a:t>
            </a:r>
            <a:r>
              <a:rPr lang="it-IT" b="1" dirty="0"/>
              <a:t>esattezza</a:t>
            </a:r>
            <a:r>
              <a:rPr lang="it-IT" dirty="0"/>
              <a:t> ogni voce</a:t>
            </a:r>
            <a:endParaRPr lang="it-IT" dirty="0" smtClean="0"/>
          </a:p>
          <a:p>
            <a:r>
              <a:rPr lang="it-IT" dirty="0"/>
              <a:t>Linguaggio di </a:t>
            </a:r>
            <a:r>
              <a:rPr lang="it-IT" dirty="0" smtClean="0"/>
              <a:t>specifica</a:t>
            </a:r>
          </a:p>
          <a:p>
            <a:pPr lvl="1"/>
            <a:r>
              <a:rPr lang="it-IT" dirty="0"/>
              <a:t>Ogni caratteristica deve essere descritta sempre e solo con lo </a:t>
            </a:r>
            <a:r>
              <a:rPr lang="it-IT" b="1" dirty="0"/>
              <a:t>stesso termine</a:t>
            </a:r>
          </a:p>
          <a:p>
            <a:pPr lvl="1"/>
            <a:r>
              <a:rPr lang="it-IT" dirty="0" smtClean="0"/>
              <a:t>Se </a:t>
            </a:r>
            <a:r>
              <a:rPr lang="it-IT" dirty="0"/>
              <a:t>un termine può assumere </a:t>
            </a:r>
            <a:r>
              <a:rPr lang="it-IT" b="1" dirty="0"/>
              <a:t>differenti significati </a:t>
            </a:r>
            <a:r>
              <a:rPr lang="it-IT" dirty="0"/>
              <a:t>a seconda del contesto occorre </a:t>
            </a:r>
            <a:r>
              <a:rPr lang="it-IT" dirty="0" smtClean="0"/>
              <a:t>prevedere un </a:t>
            </a:r>
            <a:r>
              <a:rPr lang="it-IT" dirty="0"/>
              <a:t>glossario che </a:t>
            </a:r>
            <a:r>
              <a:rPr lang="it-IT"/>
              <a:t>lo </a:t>
            </a:r>
            <a:r>
              <a:rPr lang="it-IT" smtClean="0"/>
              <a:t>precisi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75725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SRS </a:t>
            </a:r>
            <a:r>
              <a:rPr lang="it-IT" dirty="0" smtClean="0"/>
              <a:t>è completo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Una specifica è completa se:</a:t>
            </a:r>
          </a:p>
          <a:p>
            <a:pPr lvl="1"/>
            <a:r>
              <a:rPr lang="it-IT" dirty="0" smtClean="0"/>
              <a:t>comprende </a:t>
            </a:r>
            <a:r>
              <a:rPr lang="it-IT" b="1" dirty="0"/>
              <a:t>tutti</a:t>
            </a:r>
            <a:r>
              <a:rPr lang="it-IT" dirty="0"/>
              <a:t> i requisiti significativi, funzionali e non, espressi </a:t>
            </a:r>
            <a:r>
              <a:rPr lang="it-IT" dirty="0" smtClean="0"/>
              <a:t>esplicitamente </a:t>
            </a:r>
            <a:r>
              <a:rPr lang="it-IT" dirty="0"/>
              <a:t>oppure derivanti dalla natura stessa del sistema</a:t>
            </a:r>
          </a:p>
          <a:p>
            <a:pPr lvl="1"/>
            <a:r>
              <a:rPr lang="it-IT" dirty="0" smtClean="0"/>
              <a:t>definisce </a:t>
            </a:r>
            <a:r>
              <a:rPr lang="it-IT" dirty="0"/>
              <a:t>la </a:t>
            </a:r>
            <a:r>
              <a:rPr lang="it-IT" b="1" dirty="0"/>
              <a:t>risposta</a:t>
            </a:r>
            <a:r>
              <a:rPr lang="it-IT" dirty="0"/>
              <a:t> per qualunque combinazione di ingressi (validi o non validi) </a:t>
            </a:r>
            <a:r>
              <a:rPr lang="it-IT" dirty="0" smtClean="0"/>
              <a:t>per ciascuna </a:t>
            </a:r>
            <a:r>
              <a:rPr lang="it-IT" dirty="0"/>
              <a:t>situazione in cui il sistema si può trovare</a:t>
            </a:r>
          </a:p>
          <a:p>
            <a:pPr lvl="1"/>
            <a:r>
              <a:rPr lang="it-IT" dirty="0" smtClean="0"/>
              <a:t>riporta </a:t>
            </a:r>
            <a:r>
              <a:rPr lang="it-IT" dirty="0"/>
              <a:t>i </a:t>
            </a:r>
            <a:r>
              <a:rPr lang="it-IT" b="1" dirty="0"/>
              <a:t>riferimenti</a:t>
            </a:r>
            <a:r>
              <a:rPr lang="it-IT" dirty="0"/>
              <a:t> alle figure, diagrammi e tabelle, la definizione dei termini e delle </a:t>
            </a:r>
            <a:r>
              <a:rPr lang="it-IT" dirty="0" smtClean="0"/>
              <a:t>unità di </a:t>
            </a:r>
            <a:r>
              <a:rPr lang="it-IT" dirty="0"/>
              <a:t>misure </a:t>
            </a:r>
            <a:r>
              <a:rPr lang="it-IT" dirty="0" smtClean="0"/>
              <a:t>utilizzati</a:t>
            </a:r>
          </a:p>
          <a:p>
            <a:r>
              <a:rPr lang="it-IT" dirty="0"/>
              <a:t>Il documento SRS che contiene la frase “da definire” (TBD) non è un documento </a:t>
            </a:r>
            <a:r>
              <a:rPr lang="it-IT" dirty="0" smtClean="0"/>
              <a:t>SRS completo</a:t>
            </a:r>
            <a:endParaRPr lang="it-IT" dirty="0"/>
          </a:p>
          <a:p>
            <a:pPr lvl="1"/>
            <a:r>
              <a:rPr lang="it-IT" dirty="0" smtClean="0"/>
              <a:t>Può capitare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729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SRS </a:t>
            </a:r>
            <a:r>
              <a:rPr lang="it-IT" dirty="0" smtClean="0"/>
              <a:t>è consistente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67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Nessun requisito deve </a:t>
            </a:r>
            <a:r>
              <a:rPr lang="it-IT" dirty="0" smtClean="0"/>
              <a:t>essere in conflitto con altri requisiti</a:t>
            </a:r>
          </a:p>
          <a:p>
            <a:r>
              <a:rPr lang="it-IT" dirty="0" smtClean="0"/>
              <a:t>Esempi di possibili conflitti:</a:t>
            </a:r>
          </a:p>
          <a:p>
            <a:pPr lvl="1"/>
            <a:r>
              <a:rPr lang="it-IT" dirty="0" smtClean="0"/>
              <a:t>terminologia </a:t>
            </a:r>
            <a:r>
              <a:rPr lang="it-IT" dirty="0"/>
              <a:t>incoerente per la </a:t>
            </a:r>
            <a:r>
              <a:rPr lang="it-IT" b="1" dirty="0"/>
              <a:t>stessa</a:t>
            </a:r>
            <a:r>
              <a:rPr lang="it-IT" dirty="0"/>
              <a:t> </a:t>
            </a:r>
            <a:r>
              <a:rPr lang="it-IT" dirty="0" smtClean="0"/>
              <a:t>entità</a:t>
            </a:r>
          </a:p>
          <a:p>
            <a:pPr lvl="1"/>
            <a:r>
              <a:rPr lang="it-IT" dirty="0"/>
              <a:t>caratteristica di un oggetto </a:t>
            </a:r>
            <a:r>
              <a:rPr lang="it-IT" dirty="0" smtClean="0"/>
              <a:t>descritta </a:t>
            </a:r>
            <a:r>
              <a:rPr lang="it-IT" dirty="0"/>
              <a:t>in modo </a:t>
            </a:r>
            <a:r>
              <a:rPr lang="it-IT" b="1" dirty="0" smtClean="0"/>
              <a:t>diverso</a:t>
            </a:r>
            <a:r>
              <a:rPr lang="it-IT" dirty="0" smtClean="0"/>
              <a:t> in diverse parti del documento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700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Un SRS è </a:t>
            </a:r>
            <a:r>
              <a:rPr lang="it-IT" dirty="0" smtClean="0"/>
              <a:t>ordinato </a:t>
            </a:r>
            <a:r>
              <a:rPr lang="it-IT" dirty="0"/>
              <a:t>per priorità dei requisiti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Ciascun requisito deve avere un </a:t>
            </a:r>
            <a:r>
              <a:rPr lang="it-IT" b="1" dirty="0"/>
              <a:t>identificatore</a:t>
            </a:r>
            <a:r>
              <a:rPr lang="it-IT" dirty="0"/>
              <a:t> </a:t>
            </a:r>
            <a:r>
              <a:rPr lang="it-IT" dirty="0" smtClean="0"/>
              <a:t>che </a:t>
            </a:r>
            <a:r>
              <a:rPr lang="it-IT" dirty="0"/>
              <a:t>ne </a:t>
            </a:r>
            <a:r>
              <a:rPr lang="it-IT" dirty="0" smtClean="0"/>
              <a:t>esprime </a:t>
            </a:r>
            <a:r>
              <a:rPr lang="it-IT" b="1" dirty="0" smtClean="0"/>
              <a:t>l’importanza</a:t>
            </a:r>
          </a:p>
          <a:p>
            <a:pPr lvl="1"/>
            <a:r>
              <a:rPr lang="it-IT" dirty="0" smtClean="0"/>
              <a:t>ad </a:t>
            </a:r>
            <a:r>
              <a:rPr lang="it-IT" dirty="0"/>
              <a:t>esempio, un numero </a:t>
            </a:r>
            <a:r>
              <a:rPr lang="it-IT" dirty="0" smtClean="0"/>
              <a:t>intero</a:t>
            </a:r>
          </a:p>
          <a:p>
            <a:r>
              <a:rPr lang="it-IT" dirty="0" smtClean="0"/>
              <a:t>Due criteri:</a:t>
            </a:r>
          </a:p>
          <a:p>
            <a:pPr lvl="1"/>
            <a:r>
              <a:rPr lang="it-IT" dirty="0" smtClean="0"/>
              <a:t>Grado </a:t>
            </a:r>
            <a:r>
              <a:rPr lang="it-IT" dirty="0"/>
              <a:t>di </a:t>
            </a:r>
            <a:r>
              <a:rPr lang="it-IT" b="1" dirty="0"/>
              <a:t>stabilità</a:t>
            </a:r>
            <a:r>
              <a:rPr lang="it-IT" dirty="0"/>
              <a:t> (</a:t>
            </a:r>
            <a:r>
              <a:rPr lang="it-IT" dirty="0" smtClean="0"/>
              <a:t>incertezza)</a:t>
            </a:r>
          </a:p>
          <a:p>
            <a:pPr lvl="2"/>
            <a:r>
              <a:rPr lang="it-IT" dirty="0" smtClean="0"/>
              <a:t>ad </a:t>
            </a:r>
            <a:r>
              <a:rPr lang="it-IT" dirty="0"/>
              <a:t>esempio, numero di modifiche </a:t>
            </a:r>
            <a:r>
              <a:rPr lang="it-IT" dirty="0" smtClean="0"/>
              <a:t>attese</a:t>
            </a:r>
            <a:endParaRPr lang="it-IT" dirty="0"/>
          </a:p>
          <a:p>
            <a:pPr lvl="1"/>
            <a:r>
              <a:rPr lang="it-IT" dirty="0" smtClean="0"/>
              <a:t>Grado </a:t>
            </a:r>
            <a:r>
              <a:rPr lang="it-IT" dirty="0"/>
              <a:t>di </a:t>
            </a:r>
            <a:r>
              <a:rPr lang="it-IT" b="1" dirty="0"/>
              <a:t>necessità</a:t>
            </a:r>
          </a:p>
          <a:p>
            <a:pPr lvl="2"/>
            <a:r>
              <a:rPr lang="it-IT" b="1" dirty="0" smtClean="0"/>
              <a:t>essenziale</a:t>
            </a:r>
            <a:r>
              <a:rPr lang="it-IT" dirty="0" smtClean="0"/>
              <a:t> </a:t>
            </a:r>
            <a:r>
              <a:rPr lang="it-IT" dirty="0"/>
              <a:t>(requisiti fondamentali)</a:t>
            </a:r>
          </a:p>
          <a:p>
            <a:pPr lvl="2"/>
            <a:r>
              <a:rPr lang="it-IT" b="1" dirty="0" smtClean="0"/>
              <a:t>condizionale</a:t>
            </a:r>
            <a:r>
              <a:rPr lang="it-IT" dirty="0" smtClean="0"/>
              <a:t> </a:t>
            </a:r>
            <a:r>
              <a:rPr lang="it-IT" dirty="0"/>
              <a:t>(requisiti che migliorano la qualità del software, </a:t>
            </a:r>
            <a:r>
              <a:rPr lang="it-IT" dirty="0" smtClean="0"/>
              <a:t>ma non compromettono </a:t>
            </a:r>
            <a:r>
              <a:rPr lang="it-IT" dirty="0"/>
              <a:t>il suo utilizzo)</a:t>
            </a:r>
          </a:p>
          <a:p>
            <a:pPr lvl="2"/>
            <a:r>
              <a:rPr lang="it-IT" b="1" dirty="0" smtClean="0"/>
              <a:t>opzionale</a:t>
            </a:r>
            <a:r>
              <a:rPr lang="it-IT" dirty="0" smtClean="0"/>
              <a:t> </a:t>
            </a:r>
            <a:r>
              <a:rPr lang="it-IT" dirty="0"/>
              <a:t>(requisiti che introducono il valore aggiunto al software)</a:t>
            </a:r>
          </a:p>
        </p:txBody>
      </p:sp>
    </p:spTree>
    <p:extLst>
      <p:ext uri="{BB962C8B-B14F-4D97-AF65-F5344CB8AC3E}">
        <p14:creationId xmlns:p14="http://schemas.microsoft.com/office/powerpoint/2010/main" val="387109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SRS è </a:t>
            </a:r>
            <a:r>
              <a:rPr lang="it-IT" dirty="0" smtClean="0"/>
              <a:t>verificabile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verificabilità di un SRS dipende dalla verificabilità dei suoi </a:t>
            </a:r>
            <a:r>
              <a:rPr lang="it-IT" b="1" dirty="0" smtClean="0"/>
              <a:t>requisiti</a:t>
            </a:r>
          </a:p>
          <a:p>
            <a:r>
              <a:rPr lang="it-IT" dirty="0" smtClean="0"/>
              <a:t>È necessario </a:t>
            </a:r>
            <a:r>
              <a:rPr lang="it-IT" b="1" dirty="0" smtClean="0"/>
              <a:t>quantificare</a:t>
            </a:r>
            <a:r>
              <a:rPr lang="it-IT" dirty="0" smtClean="0"/>
              <a:t> i requisiti</a:t>
            </a:r>
          </a:p>
          <a:p>
            <a:r>
              <a:rPr lang="it-IT" dirty="0" smtClean="0"/>
              <a:t>Ad esempio:</a:t>
            </a:r>
          </a:p>
          <a:p>
            <a:pPr lvl="1"/>
            <a:r>
              <a:rPr lang="it-IT" dirty="0" smtClean="0"/>
              <a:t>Tempo di risposta entro 3 secondi</a:t>
            </a:r>
          </a:p>
          <a:p>
            <a:pPr lvl="1"/>
            <a:r>
              <a:rPr lang="it-IT" dirty="0" smtClean="0"/>
              <a:t>Banda non inferiore a 100 Kbyte/sec</a:t>
            </a:r>
          </a:p>
          <a:p>
            <a:pPr lvl="1"/>
            <a:r>
              <a:rPr lang="it-IT" dirty="0" smtClean="0"/>
              <a:t>Salvataggio su file dopo ogni modifica</a:t>
            </a:r>
          </a:p>
          <a:p>
            <a:pPr lvl="1"/>
            <a:r>
              <a:rPr lang="it-IT" dirty="0" smtClean="0"/>
              <a:t>Tempo di risposta nel caso peggiore non superiore a 5 secondi</a:t>
            </a:r>
          </a:p>
          <a:p>
            <a:pPr lvl="1"/>
            <a:r>
              <a:rPr lang="it-IT" dirty="0" smtClean="0"/>
              <a:t>Tempo di risposta inferiore a 2 secondi nell’80% dei casi e inferiore ai 6 secondi nel rimanente 20%</a:t>
            </a:r>
          </a:p>
        </p:txBody>
      </p:sp>
    </p:spTree>
    <p:extLst>
      <p:ext uri="{BB962C8B-B14F-4D97-AF65-F5344CB8AC3E}">
        <p14:creationId xmlns:p14="http://schemas.microsoft.com/office/powerpoint/2010/main" val="209981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Tassonomia di </a:t>
            </a:r>
            <a:r>
              <a:rPr lang="it-IT" dirty="0" err="1" smtClean="0"/>
              <a:t>Sommerville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8035"/>
            <a:ext cx="7848872" cy="499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SRS è </a:t>
            </a:r>
            <a:r>
              <a:rPr lang="it-IT" dirty="0" smtClean="0"/>
              <a:t>modificabile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È possibile apportare </a:t>
            </a:r>
            <a:r>
              <a:rPr lang="it-IT" dirty="0"/>
              <a:t>i cambiamenti in modo </a:t>
            </a:r>
            <a:r>
              <a:rPr lang="it-IT" b="1" dirty="0"/>
              <a:t>facile</a:t>
            </a:r>
            <a:r>
              <a:rPr lang="it-IT" dirty="0"/>
              <a:t>, </a:t>
            </a:r>
            <a:r>
              <a:rPr lang="it-IT" b="1" dirty="0"/>
              <a:t>completo</a:t>
            </a:r>
            <a:r>
              <a:rPr lang="it-IT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consistente</a:t>
            </a:r>
          </a:p>
          <a:p>
            <a:r>
              <a:rPr lang="it-IT" dirty="0" smtClean="0"/>
              <a:t>Questo richiede una certa </a:t>
            </a:r>
            <a:r>
              <a:rPr lang="it-IT" b="1" dirty="0" smtClean="0"/>
              <a:t>struttura</a:t>
            </a:r>
            <a:r>
              <a:rPr lang="it-IT" dirty="0" smtClean="0"/>
              <a:t> del documento</a:t>
            </a:r>
          </a:p>
          <a:p>
            <a:pPr lvl="1"/>
            <a:r>
              <a:rPr lang="it-IT" dirty="0" smtClean="0"/>
              <a:t>Organizzato (uso di indici e riferimenti)</a:t>
            </a:r>
          </a:p>
          <a:p>
            <a:pPr lvl="1"/>
            <a:r>
              <a:rPr lang="it-IT" dirty="0" smtClean="0"/>
              <a:t>Requisiti non ridondanti</a:t>
            </a:r>
          </a:p>
          <a:p>
            <a:pPr lvl="1"/>
            <a:r>
              <a:rPr lang="it-IT" dirty="0" smtClean="0"/>
              <a:t>Requisiti indipendenti</a:t>
            </a:r>
          </a:p>
          <a:p>
            <a:r>
              <a:rPr lang="it-IT" dirty="0" smtClean="0"/>
              <a:t>La ridondanza può aumentare la chiarezza, ma deve essere gestita tramite riferimenti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318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SRS </a:t>
            </a:r>
            <a:r>
              <a:rPr lang="it-IT" dirty="0" smtClean="0"/>
              <a:t>è tracciabile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Ogni requisito è chiaramente </a:t>
            </a:r>
            <a:r>
              <a:rPr lang="it-IT" b="1" dirty="0" smtClean="0"/>
              <a:t>identificabile</a:t>
            </a:r>
          </a:p>
          <a:p>
            <a:r>
              <a:rPr lang="it-IT" dirty="0" smtClean="0"/>
              <a:t>L’</a:t>
            </a:r>
            <a:r>
              <a:rPr lang="it-IT" b="1" dirty="0" smtClean="0"/>
              <a:t>origine</a:t>
            </a:r>
            <a:r>
              <a:rPr lang="it-IT" dirty="0" smtClean="0"/>
              <a:t> di ogni requisito è chiara</a:t>
            </a:r>
          </a:p>
          <a:p>
            <a:endParaRPr lang="it-IT" dirty="0"/>
          </a:p>
          <a:p>
            <a:r>
              <a:rPr lang="it-IT" dirty="0" smtClean="0"/>
              <a:t>Tracciabilità </a:t>
            </a:r>
            <a:r>
              <a:rPr lang="it-IT" b="1" dirty="0" smtClean="0"/>
              <a:t>bidirezionale</a:t>
            </a:r>
          </a:p>
          <a:p>
            <a:r>
              <a:rPr lang="it-IT" b="1" dirty="0" smtClean="0"/>
              <a:t>Riferimenti</a:t>
            </a:r>
            <a:r>
              <a:rPr lang="it-IT" dirty="0" smtClean="0"/>
              <a:t> a regole, norme, leggi,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294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Scrittura congiunta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È bene che </a:t>
            </a:r>
            <a:r>
              <a:rPr lang="it-IT" b="1" dirty="0" smtClean="0"/>
              <a:t>committente</a:t>
            </a:r>
            <a:r>
              <a:rPr lang="it-IT" dirty="0" smtClean="0"/>
              <a:t> e </a:t>
            </a:r>
            <a:r>
              <a:rPr lang="it-IT" b="1" dirty="0" smtClean="0"/>
              <a:t>fornitore</a:t>
            </a:r>
            <a:r>
              <a:rPr lang="it-IT" dirty="0" smtClean="0"/>
              <a:t> scrivano insieme i requisiti</a:t>
            </a:r>
          </a:p>
          <a:p>
            <a:r>
              <a:rPr lang="it-IT" dirty="0" smtClean="0"/>
              <a:t>Il committente è esperto del </a:t>
            </a:r>
            <a:r>
              <a:rPr lang="it-IT" b="1" dirty="0" smtClean="0"/>
              <a:t>dominio</a:t>
            </a:r>
            <a:r>
              <a:rPr lang="it-IT" dirty="0" smtClean="0"/>
              <a:t> per cui è richiesto lo sviluppo del software e conosce le </a:t>
            </a:r>
            <a:r>
              <a:rPr lang="it-IT" b="1" dirty="0" smtClean="0"/>
              <a:t>necessità</a:t>
            </a:r>
          </a:p>
          <a:p>
            <a:r>
              <a:rPr lang="it-IT" dirty="0" smtClean="0"/>
              <a:t>Il fornitore è esperto dello </a:t>
            </a:r>
            <a:r>
              <a:rPr lang="it-IT" b="1" dirty="0" smtClean="0"/>
              <a:t>sviluppo</a:t>
            </a:r>
            <a:r>
              <a:rPr lang="it-IT" dirty="0" smtClean="0"/>
              <a:t> del software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16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di un SRS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1</a:t>
            </a:r>
            <a:r>
              <a:rPr lang="it-IT" dirty="0"/>
              <a:t>. Introduzione</a:t>
            </a:r>
          </a:p>
          <a:p>
            <a:pPr marL="274320" lvl="1" indent="0">
              <a:buNone/>
            </a:pPr>
            <a:r>
              <a:rPr lang="it-IT" dirty="0"/>
              <a:t>1.1 Obiettivo</a:t>
            </a:r>
          </a:p>
          <a:p>
            <a:pPr marL="274320" lvl="1" indent="0">
              <a:buNone/>
            </a:pPr>
            <a:r>
              <a:rPr lang="it-IT" dirty="0"/>
              <a:t>1.2 Campo d’applicazione</a:t>
            </a:r>
          </a:p>
          <a:p>
            <a:pPr marL="274320" lvl="1" indent="0">
              <a:buNone/>
            </a:pPr>
            <a:r>
              <a:rPr lang="it-IT" dirty="0"/>
              <a:t>1.3 Definizioni, acronimi e abbreviazioni</a:t>
            </a:r>
          </a:p>
          <a:p>
            <a:pPr marL="274320" lvl="1" indent="0">
              <a:buNone/>
            </a:pPr>
            <a:r>
              <a:rPr lang="it-IT" dirty="0"/>
              <a:t>1.4 Fonti</a:t>
            </a:r>
          </a:p>
          <a:p>
            <a:pPr marL="274320" lvl="1" indent="0">
              <a:buNone/>
            </a:pPr>
            <a:r>
              <a:rPr lang="it-IT" dirty="0"/>
              <a:t>1.5 Struttura del documento SRS</a:t>
            </a:r>
          </a:p>
          <a:p>
            <a:pPr marL="0" indent="0">
              <a:buNone/>
            </a:pPr>
            <a:r>
              <a:rPr lang="it-IT" dirty="0"/>
              <a:t>2. Descrizione generale</a:t>
            </a:r>
          </a:p>
          <a:p>
            <a:pPr marL="274320" lvl="1" indent="0">
              <a:buNone/>
            </a:pPr>
            <a:r>
              <a:rPr lang="it-IT" dirty="0"/>
              <a:t>2.1 Inquadramento</a:t>
            </a:r>
          </a:p>
          <a:p>
            <a:pPr marL="274320" lvl="1" indent="0">
              <a:buNone/>
            </a:pPr>
            <a:r>
              <a:rPr lang="it-IT" dirty="0"/>
              <a:t>2.2 Macro funzionalità</a:t>
            </a:r>
          </a:p>
          <a:p>
            <a:pPr marL="274320" lvl="1" indent="0">
              <a:buNone/>
            </a:pPr>
            <a:r>
              <a:rPr lang="it-IT" dirty="0"/>
              <a:t>2.3 Caratteristiche degli utenti</a:t>
            </a:r>
          </a:p>
          <a:p>
            <a:pPr marL="274320" lvl="1" indent="0">
              <a:buNone/>
            </a:pPr>
            <a:r>
              <a:rPr lang="it-IT" dirty="0"/>
              <a:t>2.4 Vincoli generali</a:t>
            </a:r>
          </a:p>
          <a:p>
            <a:pPr marL="274320" lvl="1" indent="0">
              <a:buNone/>
            </a:pPr>
            <a:r>
              <a:rPr lang="it-IT" dirty="0"/>
              <a:t>2.5 Ipotesi di partenza, assunzioni e dipendenze</a:t>
            </a:r>
          </a:p>
          <a:p>
            <a:pPr marL="274320" lvl="1" indent="0">
              <a:buNone/>
            </a:pPr>
            <a:r>
              <a:rPr lang="it-IT" dirty="0"/>
              <a:t>2.6 Requisiti da analizzare in futuro</a:t>
            </a:r>
          </a:p>
          <a:p>
            <a:pPr marL="0" indent="0">
              <a:buNone/>
            </a:pPr>
            <a:r>
              <a:rPr lang="it-IT" dirty="0"/>
              <a:t>3. Specifica dei requisiti</a:t>
            </a:r>
          </a:p>
          <a:p>
            <a:pPr marL="274320" lvl="1" indent="0">
              <a:buNone/>
            </a:pPr>
            <a:r>
              <a:rPr lang="it-IT" dirty="0"/>
              <a:t>3.1 Requisiti dell’interfaccia esterna</a:t>
            </a:r>
          </a:p>
          <a:p>
            <a:pPr marL="274320" lvl="1" indent="0">
              <a:buNone/>
            </a:pPr>
            <a:r>
              <a:rPr lang="it-IT" dirty="0"/>
              <a:t>3.2 Requisiti funzionali</a:t>
            </a:r>
          </a:p>
          <a:p>
            <a:pPr marL="274320" lvl="1" indent="0">
              <a:buNone/>
            </a:pPr>
            <a:r>
              <a:rPr lang="it-IT" dirty="0"/>
              <a:t>3.3 Requisiti non funzionali</a:t>
            </a:r>
          </a:p>
          <a:p>
            <a:pPr marL="0" indent="0">
              <a:buNone/>
            </a:pPr>
            <a:r>
              <a:rPr lang="it-IT" dirty="0"/>
              <a:t>Appendici</a:t>
            </a:r>
          </a:p>
          <a:p>
            <a:pPr marL="0" indent="0">
              <a:buNone/>
            </a:pPr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42234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1. </a:t>
            </a:r>
            <a:r>
              <a:rPr lang="it-IT" dirty="0" smtClean="0"/>
              <a:t>Introduzione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globale all’intero SRS</a:t>
            </a:r>
          </a:p>
          <a:p>
            <a:pPr marL="0" indent="0">
              <a:buNone/>
            </a:pPr>
            <a:r>
              <a:rPr lang="it-IT" dirty="0" smtClean="0"/>
              <a:t>1.1 </a:t>
            </a:r>
            <a:r>
              <a:rPr lang="it-IT" dirty="0"/>
              <a:t>Obiettivo (</a:t>
            </a:r>
            <a:r>
              <a:rPr lang="it-IT" dirty="0" err="1"/>
              <a:t>Purpose</a:t>
            </a:r>
            <a:r>
              <a:rPr lang="it-IT" dirty="0"/>
              <a:t>)</a:t>
            </a:r>
          </a:p>
          <a:p>
            <a:pPr lvl="1"/>
            <a:r>
              <a:rPr lang="it-IT" dirty="0" smtClean="0"/>
              <a:t>obiettivo </a:t>
            </a:r>
            <a:r>
              <a:rPr lang="it-IT" dirty="0"/>
              <a:t>del </a:t>
            </a:r>
            <a:r>
              <a:rPr lang="it-IT" dirty="0" smtClean="0"/>
              <a:t>documento</a:t>
            </a:r>
          </a:p>
          <a:p>
            <a:pPr lvl="1"/>
            <a:r>
              <a:rPr lang="it-IT" dirty="0" smtClean="0"/>
              <a:t>utenza </a:t>
            </a:r>
            <a:r>
              <a:rPr lang="it-IT" dirty="0"/>
              <a:t>a cui è </a:t>
            </a:r>
            <a:r>
              <a:rPr lang="it-IT" dirty="0" smtClean="0"/>
              <a:t>diretto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1.2 </a:t>
            </a:r>
            <a:r>
              <a:rPr lang="it-IT" dirty="0"/>
              <a:t>Campo d’applicazione (Scope)</a:t>
            </a:r>
          </a:p>
          <a:p>
            <a:pPr lvl="1"/>
            <a:r>
              <a:rPr lang="it-IT" dirty="0" smtClean="0"/>
              <a:t>nome </a:t>
            </a:r>
            <a:r>
              <a:rPr lang="it-IT" dirty="0"/>
              <a:t>del prodotto </a:t>
            </a:r>
            <a:r>
              <a:rPr lang="it-IT" dirty="0" smtClean="0"/>
              <a:t>da sviluppare</a:t>
            </a:r>
          </a:p>
          <a:p>
            <a:pPr lvl="1"/>
            <a:r>
              <a:rPr lang="it-IT" dirty="0" smtClean="0"/>
              <a:t>obiettivi del </a:t>
            </a:r>
            <a:r>
              <a:rPr lang="it-IT" dirty="0"/>
              <a:t>prodotto </a:t>
            </a:r>
            <a:endParaRPr lang="it-IT" dirty="0" smtClean="0"/>
          </a:p>
          <a:p>
            <a:pPr lvl="1"/>
            <a:r>
              <a:rPr lang="it-IT" dirty="0" smtClean="0"/>
              <a:t>principali benefici</a:t>
            </a:r>
          </a:p>
          <a:p>
            <a:pPr lvl="1"/>
            <a:r>
              <a:rPr lang="it-IT" dirty="0" smtClean="0"/>
              <a:t>problematiche </a:t>
            </a:r>
            <a:r>
              <a:rPr lang="it-IT" dirty="0"/>
              <a:t>che si intendono </a:t>
            </a:r>
            <a:r>
              <a:rPr lang="it-IT" dirty="0" smtClean="0"/>
              <a:t>analizzare</a:t>
            </a:r>
          </a:p>
          <a:p>
            <a:pPr lvl="1"/>
            <a:r>
              <a:rPr lang="it-IT" dirty="0" smtClean="0"/>
              <a:t>problematiche che </a:t>
            </a:r>
            <a:r>
              <a:rPr lang="it-IT" dirty="0"/>
              <a:t>non </a:t>
            </a:r>
            <a:r>
              <a:rPr lang="it-IT" dirty="0" smtClean="0"/>
              <a:t>saranno, almeno </a:t>
            </a:r>
            <a:r>
              <a:rPr lang="it-IT" dirty="0"/>
              <a:t>per ora, incluse nel processo di </a:t>
            </a:r>
            <a:r>
              <a:rPr lang="it-IT" dirty="0" smtClean="0"/>
              <a:t>analisi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41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Introduzione </a:t>
            </a:r>
            <a:r>
              <a:rPr lang="it-IT" dirty="0" smtClean="0"/>
              <a:t>(2/2</a:t>
            </a:r>
            <a:r>
              <a:rPr lang="it-IT" dirty="0"/>
              <a:t>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75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1.3 Definizioni, acronimi e abbreviazioni (</a:t>
            </a:r>
            <a:r>
              <a:rPr lang="it-IT" dirty="0" err="1" smtClean="0"/>
              <a:t>Definitions</a:t>
            </a:r>
            <a:r>
              <a:rPr lang="it-IT" dirty="0" smtClean="0"/>
              <a:t>, </a:t>
            </a:r>
            <a:r>
              <a:rPr lang="it-IT" dirty="0" err="1"/>
              <a:t>acronyms</a:t>
            </a:r>
            <a:r>
              <a:rPr lang="it-IT" dirty="0"/>
              <a:t> and </a:t>
            </a:r>
            <a:r>
              <a:rPr lang="it-IT" dirty="0" err="1"/>
              <a:t>abbreviations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definizione di tutti i termini utilizzati,  acronimi e abbreviazioni</a:t>
            </a:r>
          </a:p>
          <a:p>
            <a:pPr marL="0" indent="0">
              <a:buNone/>
            </a:pPr>
            <a:r>
              <a:rPr lang="it-IT" dirty="0"/>
              <a:t>1.4 Fonti (</a:t>
            </a:r>
            <a:r>
              <a:rPr lang="it-IT" dirty="0" err="1"/>
              <a:t>References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elenco completo di tutte le fonti</a:t>
            </a:r>
          </a:p>
          <a:p>
            <a:pPr lvl="1"/>
            <a:r>
              <a:rPr lang="it-IT" dirty="0"/>
              <a:t>documenti, libri, siti o altro</a:t>
            </a:r>
          </a:p>
          <a:p>
            <a:pPr marL="0" indent="0">
              <a:buNone/>
            </a:pPr>
            <a:r>
              <a:rPr lang="it-IT" dirty="0"/>
              <a:t>1.5 Struttura del documento (</a:t>
            </a:r>
            <a:r>
              <a:rPr lang="it-IT" dirty="0" err="1"/>
              <a:t>Overview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Organizzazione del documento delle specifiche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12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2. Descrizione </a:t>
            </a:r>
            <a:r>
              <a:rPr lang="it-IT" dirty="0" smtClean="0"/>
              <a:t>generale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Principali </a:t>
            </a:r>
            <a:r>
              <a:rPr lang="it-IT" b="1" dirty="0"/>
              <a:t>fattori</a:t>
            </a:r>
            <a:r>
              <a:rPr lang="it-IT" dirty="0"/>
              <a:t> che riguardano il prodotto e </a:t>
            </a:r>
            <a:r>
              <a:rPr lang="it-IT" dirty="0" smtClean="0"/>
              <a:t>i suoi requisiti</a:t>
            </a:r>
          </a:p>
          <a:p>
            <a:r>
              <a:rPr lang="it-IT" b="1" dirty="0"/>
              <a:t>R</a:t>
            </a:r>
            <a:r>
              <a:rPr lang="it-IT" b="1" dirty="0" smtClean="0"/>
              <a:t>egole</a:t>
            </a:r>
            <a:r>
              <a:rPr lang="it-IT" dirty="0" smtClean="0"/>
              <a:t> </a:t>
            </a:r>
            <a:r>
              <a:rPr lang="it-IT" dirty="0"/>
              <a:t>fondamentali per il concreto funzionamento </a:t>
            </a:r>
            <a:r>
              <a:rPr lang="it-IT" dirty="0" smtClean="0"/>
              <a:t>del prodotto </a:t>
            </a:r>
            <a:r>
              <a:rPr lang="it-IT" dirty="0"/>
              <a:t>e per il soddisfacimento dei requisiti che verranno discussi nella sezione </a:t>
            </a:r>
            <a:r>
              <a:rPr lang="it-IT" dirty="0" smtClean="0"/>
              <a:t>3</a:t>
            </a:r>
          </a:p>
          <a:p>
            <a:r>
              <a:rPr lang="it-IT" dirty="0" smtClean="0"/>
              <a:t>Non ci sono ancora i requisiti veri e propri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67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2.1 Inquadramento (Product </a:t>
            </a:r>
            <a:r>
              <a:rPr lang="it-IT" dirty="0" err="1"/>
              <a:t>Prespective</a:t>
            </a:r>
            <a:r>
              <a:rPr lang="it-IT" dirty="0" smtClean="0"/>
              <a:t>)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77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Confronto </a:t>
            </a:r>
            <a:r>
              <a:rPr lang="it-IT" dirty="0"/>
              <a:t>del sistema con altri prodotti </a:t>
            </a:r>
            <a:r>
              <a:rPr lang="it-IT" dirty="0" smtClean="0"/>
              <a:t>simili</a:t>
            </a:r>
          </a:p>
          <a:p>
            <a:pPr marL="0" indent="0">
              <a:buNone/>
            </a:pPr>
            <a:r>
              <a:rPr lang="it-IT" dirty="0"/>
              <a:t>2.1.1 Interfaccia </a:t>
            </a:r>
            <a:r>
              <a:rPr lang="it-IT" dirty="0" smtClean="0"/>
              <a:t>sistema</a:t>
            </a:r>
          </a:p>
          <a:p>
            <a:pPr lvl="1"/>
            <a:r>
              <a:rPr lang="it-IT" dirty="0"/>
              <a:t>caratteristiche dell’interfaccia con </a:t>
            </a:r>
            <a:r>
              <a:rPr lang="it-IT" dirty="0" smtClean="0"/>
              <a:t>il sistema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2.1.2 Interfaccia utente</a:t>
            </a:r>
            <a:endParaRPr lang="it-IT" dirty="0"/>
          </a:p>
          <a:p>
            <a:pPr lvl="1"/>
            <a:r>
              <a:rPr lang="it-IT" dirty="0" smtClean="0"/>
              <a:t>caratteristiche </a:t>
            </a:r>
            <a:r>
              <a:rPr lang="it-IT" dirty="0"/>
              <a:t>dell’interfaccia </a:t>
            </a:r>
            <a:r>
              <a:rPr lang="it-IT" dirty="0" smtClean="0"/>
              <a:t>con utente</a:t>
            </a:r>
            <a:endParaRPr lang="it-IT" dirty="0"/>
          </a:p>
          <a:p>
            <a:pPr lvl="1"/>
            <a:r>
              <a:rPr lang="it-IT" dirty="0" smtClean="0"/>
              <a:t>in termini di formato dello </a:t>
            </a:r>
            <a:r>
              <a:rPr lang="it-IT" dirty="0"/>
              <a:t>screen, layout di pagine, contenuti del report o dei menu, la lunghezza dei messaggi </a:t>
            </a:r>
            <a:r>
              <a:rPr lang="it-IT" dirty="0" smtClean="0"/>
              <a:t>di errore </a:t>
            </a:r>
            <a:r>
              <a:rPr lang="it-IT" dirty="0"/>
              <a:t>(corti, lunghi</a:t>
            </a:r>
            <a:r>
              <a:rPr lang="it-IT" dirty="0" smtClean="0"/>
              <a:t>)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2.1.3 </a:t>
            </a:r>
            <a:r>
              <a:rPr lang="it-IT" dirty="0"/>
              <a:t>Interfaccia hardware</a:t>
            </a:r>
          </a:p>
          <a:p>
            <a:pPr lvl="1"/>
            <a:r>
              <a:rPr lang="it-IT" dirty="0" smtClean="0"/>
              <a:t>informazioni </a:t>
            </a:r>
            <a:r>
              <a:rPr lang="it-IT" dirty="0"/>
              <a:t>che servono per configurare il sistema in modo </a:t>
            </a:r>
            <a:r>
              <a:rPr lang="it-IT" dirty="0" smtClean="0"/>
              <a:t>adeguato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2.1.4 </a:t>
            </a:r>
            <a:r>
              <a:rPr lang="it-IT" dirty="0"/>
              <a:t>Interfaccia software</a:t>
            </a:r>
          </a:p>
          <a:p>
            <a:pPr lvl="1"/>
            <a:r>
              <a:rPr lang="it-IT" dirty="0" smtClean="0"/>
              <a:t>Eventuale necessità </a:t>
            </a:r>
            <a:r>
              <a:rPr lang="it-IT" dirty="0"/>
              <a:t>d’uso di altri pacchetti software di supporto </a:t>
            </a:r>
            <a:endParaRPr lang="it-IT" dirty="0" smtClean="0"/>
          </a:p>
          <a:p>
            <a:pPr lvl="1"/>
            <a:r>
              <a:rPr lang="it-IT" dirty="0" smtClean="0"/>
              <a:t>Interfacciamento </a:t>
            </a:r>
            <a:r>
              <a:rPr lang="it-IT" dirty="0"/>
              <a:t>con altre applicazioni (interne, esterne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734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2.1 Inquadramento (Product </a:t>
            </a:r>
            <a:r>
              <a:rPr lang="it-IT" dirty="0" err="1"/>
              <a:t>Prespective</a:t>
            </a:r>
            <a:r>
              <a:rPr lang="it-IT" dirty="0" smtClean="0"/>
              <a:t>) (2/2)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2.1.5 </a:t>
            </a:r>
            <a:r>
              <a:rPr lang="it-IT" dirty="0"/>
              <a:t>Interfaccia di comunicazione</a:t>
            </a:r>
          </a:p>
          <a:p>
            <a:pPr lvl="1"/>
            <a:r>
              <a:rPr lang="it-IT" dirty="0"/>
              <a:t>protocolli di comunicazione, ad esempio TCP/IP</a:t>
            </a:r>
          </a:p>
          <a:p>
            <a:pPr marL="0" indent="0">
              <a:buNone/>
            </a:pPr>
            <a:r>
              <a:rPr lang="it-IT" dirty="0" smtClean="0"/>
              <a:t>2.1.6 </a:t>
            </a:r>
            <a:r>
              <a:rPr lang="it-IT" dirty="0"/>
              <a:t>Vincoli relativi all’occupazione di memoria</a:t>
            </a:r>
          </a:p>
          <a:p>
            <a:pPr lvl="1"/>
            <a:r>
              <a:rPr lang="it-IT" dirty="0"/>
              <a:t>caratteristiche e i limiti dei supporti di memoria primaria e secondaria</a:t>
            </a:r>
          </a:p>
          <a:p>
            <a:pPr marL="0" indent="0">
              <a:buNone/>
            </a:pPr>
            <a:r>
              <a:rPr lang="it-IT" dirty="0" smtClean="0"/>
              <a:t>2.1.7 </a:t>
            </a:r>
            <a:r>
              <a:rPr lang="it-IT" dirty="0"/>
              <a:t>Operazioni</a:t>
            </a:r>
          </a:p>
          <a:p>
            <a:pPr lvl="1"/>
            <a:r>
              <a:rPr lang="it-IT" dirty="0"/>
              <a:t>operazioni di inizializzazione del sistema, le operazioni di backup e </a:t>
            </a:r>
            <a:r>
              <a:rPr lang="it-IT" dirty="0" err="1"/>
              <a:t>recovery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2.1.8 </a:t>
            </a:r>
            <a:r>
              <a:rPr lang="it-IT" dirty="0"/>
              <a:t>Vincoli per installazione</a:t>
            </a:r>
          </a:p>
          <a:p>
            <a:pPr lvl="1"/>
            <a:r>
              <a:rPr lang="it-IT" dirty="0" smtClean="0"/>
              <a:t>vincoli </a:t>
            </a:r>
            <a:r>
              <a:rPr lang="it-IT" dirty="0"/>
              <a:t>per ciascun nodo</a:t>
            </a:r>
          </a:p>
          <a:p>
            <a:pPr lvl="1"/>
            <a:r>
              <a:rPr lang="it-IT" dirty="0"/>
              <a:t>ad esempio la sequenza di inizializzazione, livello di sicurezza </a:t>
            </a:r>
            <a:r>
              <a:rPr lang="it-IT" dirty="0" smtClean="0"/>
              <a:t>richiesto,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305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2.2 </a:t>
            </a:r>
            <a:r>
              <a:rPr lang="it-IT" dirty="0" smtClean="0">
                <a:sym typeface="Wingdings" pitchFamily="2" charset="2"/>
              </a:rPr>
              <a:t> 2.4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2.2 Macro funzionalità del sistema (Product </a:t>
            </a:r>
            <a:r>
              <a:rPr lang="it-IT" dirty="0" err="1"/>
              <a:t>functions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principali funzionalità</a:t>
            </a:r>
          </a:p>
          <a:p>
            <a:pPr lvl="1"/>
            <a:r>
              <a:rPr lang="it-IT" dirty="0" smtClean="0"/>
              <a:t>elencate a grandi linee</a:t>
            </a:r>
          </a:p>
          <a:p>
            <a:pPr marL="0" indent="0">
              <a:buNone/>
            </a:pPr>
            <a:r>
              <a:rPr lang="it-IT" dirty="0"/>
              <a:t>2.3 Caratteristiche degli </a:t>
            </a:r>
            <a:r>
              <a:rPr lang="it-IT" dirty="0" smtClean="0"/>
              <a:t>utenti (User </a:t>
            </a:r>
            <a:r>
              <a:rPr lang="it-IT" dirty="0" err="1" smtClean="0"/>
              <a:t>characteristics</a:t>
            </a:r>
            <a:r>
              <a:rPr lang="it-IT" dirty="0" smtClean="0"/>
              <a:t>)</a:t>
            </a:r>
          </a:p>
          <a:p>
            <a:pPr lvl="1"/>
            <a:r>
              <a:rPr lang="it-IT" dirty="0"/>
              <a:t>caratteristiche degli utenti del sistema in termini di esperienza, capacità tecnica </a:t>
            </a:r>
            <a:r>
              <a:rPr lang="it-IT" dirty="0" smtClean="0"/>
              <a:t>e livello </a:t>
            </a:r>
            <a:r>
              <a:rPr lang="it-IT" dirty="0"/>
              <a:t>di </a:t>
            </a:r>
            <a:r>
              <a:rPr lang="it-IT" dirty="0" smtClean="0"/>
              <a:t>istruzione</a:t>
            </a:r>
          </a:p>
          <a:p>
            <a:pPr marL="0" indent="0">
              <a:buNone/>
            </a:pPr>
            <a:r>
              <a:rPr lang="it-IT" dirty="0"/>
              <a:t>2.4 Vincoli </a:t>
            </a:r>
            <a:r>
              <a:rPr lang="it-IT" dirty="0" smtClean="0"/>
              <a:t>generali (</a:t>
            </a:r>
            <a:r>
              <a:rPr lang="it-IT" dirty="0" err="1" smtClean="0"/>
              <a:t>Constrains</a:t>
            </a:r>
            <a:r>
              <a:rPr lang="it-IT" dirty="0" smtClean="0"/>
              <a:t>)</a:t>
            </a:r>
          </a:p>
          <a:p>
            <a:pPr lvl="1"/>
            <a:r>
              <a:rPr lang="it-IT" dirty="0"/>
              <a:t>vincoli che verranno affrontati durante lo </a:t>
            </a:r>
            <a:r>
              <a:rPr lang="it-IT" dirty="0" smtClean="0"/>
              <a:t>sviluppo</a:t>
            </a:r>
          </a:p>
          <a:p>
            <a:pPr lvl="2"/>
            <a:r>
              <a:rPr lang="it-IT" dirty="0" smtClean="0"/>
              <a:t>interfacciamento con altri sistemi</a:t>
            </a:r>
          </a:p>
          <a:p>
            <a:pPr lvl="2"/>
            <a:r>
              <a:rPr lang="it-IT" dirty="0" smtClean="0"/>
              <a:t>operazioni parallele</a:t>
            </a:r>
          </a:p>
          <a:p>
            <a:pPr lvl="2"/>
            <a:r>
              <a:rPr lang="it-IT" dirty="0" smtClean="0"/>
              <a:t>elementi </a:t>
            </a:r>
            <a:r>
              <a:rPr lang="it-IT" dirty="0"/>
              <a:t>di criticità</a:t>
            </a:r>
          </a:p>
        </p:txBody>
      </p:sp>
    </p:spTree>
    <p:extLst>
      <p:ext uri="{BB962C8B-B14F-4D97-AF65-F5344CB8AC3E}">
        <p14:creationId xmlns:p14="http://schemas.microsoft.com/office/powerpoint/2010/main" val="372657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971600" y="2132856"/>
            <a:ext cx="7200800" cy="18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FURPS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FURPS classifica i </a:t>
            </a:r>
            <a:r>
              <a:rPr lang="it-IT" dirty="0" smtClean="0"/>
              <a:t>requisiti </a:t>
            </a:r>
            <a:r>
              <a:rPr lang="it-IT" dirty="0"/>
              <a:t>in:</a:t>
            </a:r>
          </a:p>
          <a:p>
            <a:pPr lvl="1"/>
            <a:r>
              <a:rPr lang="it-IT" b="1" dirty="0" err="1"/>
              <a:t>F</a:t>
            </a:r>
            <a:r>
              <a:rPr lang="it-IT" dirty="0" err="1"/>
              <a:t>unctionality</a:t>
            </a:r>
            <a:endParaRPr lang="it-IT" dirty="0"/>
          </a:p>
          <a:p>
            <a:pPr lvl="1"/>
            <a:r>
              <a:rPr lang="it-IT" b="1" dirty="0" err="1"/>
              <a:t>U</a:t>
            </a:r>
            <a:r>
              <a:rPr lang="it-IT" dirty="0" err="1"/>
              <a:t>sability</a:t>
            </a:r>
            <a:r>
              <a:rPr lang="it-IT" dirty="0"/>
              <a:t> = Usabilità</a:t>
            </a:r>
          </a:p>
          <a:p>
            <a:pPr lvl="1"/>
            <a:r>
              <a:rPr lang="it-IT" b="1" dirty="0"/>
              <a:t>R</a:t>
            </a:r>
            <a:r>
              <a:rPr lang="it-IT" dirty="0"/>
              <a:t>eliability = Affidabilità</a:t>
            </a:r>
          </a:p>
          <a:p>
            <a:pPr lvl="1"/>
            <a:r>
              <a:rPr lang="it-IT" b="1" dirty="0"/>
              <a:t>P</a:t>
            </a:r>
            <a:r>
              <a:rPr lang="it-IT" dirty="0"/>
              <a:t>erformance</a:t>
            </a:r>
          </a:p>
          <a:p>
            <a:pPr lvl="1"/>
            <a:r>
              <a:rPr lang="it-IT" b="1" dirty="0" err="1"/>
              <a:t>S</a:t>
            </a:r>
            <a:r>
              <a:rPr lang="it-IT" dirty="0" err="1"/>
              <a:t>upportability</a:t>
            </a:r>
            <a:r>
              <a:rPr lang="it-IT" dirty="0"/>
              <a:t> = </a:t>
            </a:r>
            <a:r>
              <a:rPr lang="it-IT" dirty="0" err="1"/>
              <a:t>Supportabilità</a:t>
            </a:r>
            <a:endParaRPr lang="it-IT" dirty="0"/>
          </a:p>
          <a:p>
            <a:endParaRPr lang="it-IT" dirty="0"/>
          </a:p>
        </p:txBody>
      </p:sp>
      <p:sp>
        <p:nvSpPr>
          <p:cNvPr id="8" name="Fumetto 1 7"/>
          <p:cNvSpPr/>
          <p:nvPr/>
        </p:nvSpPr>
        <p:spPr>
          <a:xfrm>
            <a:off x="5652120" y="2420888"/>
            <a:ext cx="2016224" cy="9361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Requisiti </a:t>
            </a:r>
          </a:p>
          <a:p>
            <a:pPr algn="ctr"/>
            <a:r>
              <a:rPr lang="it-IT" dirty="0" smtClean="0"/>
              <a:t>non funzionali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44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2.5 e 2.6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2.5 Ipotesi di partenza, assunzioni e </a:t>
            </a:r>
            <a:r>
              <a:rPr lang="it-IT" dirty="0" smtClean="0"/>
              <a:t>dipendenze (</a:t>
            </a:r>
            <a:r>
              <a:rPr lang="it-IT" dirty="0" err="1" smtClean="0"/>
              <a:t>Assumptions</a:t>
            </a:r>
            <a:r>
              <a:rPr lang="it-IT" dirty="0" smtClean="0"/>
              <a:t> and </a:t>
            </a:r>
            <a:r>
              <a:rPr lang="it-IT" dirty="0" err="1" smtClean="0"/>
              <a:t>dependencies</a:t>
            </a:r>
            <a:r>
              <a:rPr lang="it-IT" dirty="0" smtClean="0"/>
              <a:t>)</a:t>
            </a:r>
          </a:p>
          <a:p>
            <a:pPr lvl="1"/>
            <a:r>
              <a:rPr lang="it-IT" dirty="0"/>
              <a:t>ipotesi di </a:t>
            </a:r>
            <a:r>
              <a:rPr lang="it-IT" dirty="0" smtClean="0"/>
              <a:t>partenza</a:t>
            </a:r>
          </a:p>
          <a:p>
            <a:pPr lvl="1"/>
            <a:r>
              <a:rPr lang="it-IT" dirty="0"/>
              <a:t>fattori che, eventualmente modificati, hanno ripercussioni </a:t>
            </a:r>
            <a:r>
              <a:rPr lang="it-IT" dirty="0" smtClean="0"/>
              <a:t>sul contenuto dell’SRS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2.6 Requisiti da analizzare in </a:t>
            </a:r>
            <a:r>
              <a:rPr lang="it-IT" dirty="0" smtClean="0"/>
              <a:t>futuro (</a:t>
            </a:r>
            <a:r>
              <a:rPr lang="en-US" dirty="0" smtClean="0"/>
              <a:t>Apportioning of requirements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requisiti che verranno dettagliati in futuro</a:t>
            </a:r>
          </a:p>
          <a:p>
            <a:pPr lvl="1"/>
            <a:r>
              <a:rPr lang="it-IT" dirty="0" smtClean="0"/>
              <a:t>è bene specificare quando e da chi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90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Specifica dei requisiti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Sezione principale </a:t>
            </a:r>
          </a:p>
          <a:p>
            <a:r>
              <a:rPr lang="it-IT" dirty="0" smtClean="0"/>
              <a:t>Riporta i </a:t>
            </a:r>
            <a:r>
              <a:rPr lang="it-IT" dirty="0"/>
              <a:t>requisiti </a:t>
            </a:r>
            <a:endParaRPr lang="it-IT" dirty="0" smtClean="0"/>
          </a:p>
          <a:p>
            <a:pPr lvl="1"/>
            <a:r>
              <a:rPr lang="it-IT" dirty="0" smtClean="0"/>
              <a:t>Funzionali </a:t>
            </a:r>
          </a:p>
          <a:p>
            <a:pPr lvl="1"/>
            <a:r>
              <a:rPr lang="it-IT" dirty="0" smtClean="0"/>
              <a:t>Non funzionali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04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3.1 Requisiti </a:t>
            </a:r>
            <a:r>
              <a:rPr lang="it-IT" dirty="0"/>
              <a:t>dell’interfaccia esterna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Specifica l’interfaccia del software verso l’esterno</a:t>
            </a:r>
          </a:p>
          <a:p>
            <a:r>
              <a:rPr lang="it-IT" dirty="0" smtClean="0"/>
              <a:t>Input e output</a:t>
            </a:r>
          </a:p>
          <a:p>
            <a:r>
              <a:rPr lang="it-IT" dirty="0" smtClean="0"/>
              <a:t>Complementare alle specifiche in 2.1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602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3.2 Requisiti funzionali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83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Ogni requisito è descritto tramite una </a:t>
            </a:r>
            <a:r>
              <a:rPr lang="it-IT" b="1" dirty="0" smtClean="0"/>
              <a:t>scheda</a:t>
            </a:r>
          </a:p>
          <a:p>
            <a:r>
              <a:rPr lang="it-IT" b="1" dirty="0"/>
              <a:t>introduzione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attori </a:t>
            </a:r>
            <a:r>
              <a:rPr lang="it-IT" dirty="0"/>
              <a:t>coinvolti</a:t>
            </a:r>
          </a:p>
          <a:p>
            <a:pPr lvl="1"/>
            <a:r>
              <a:rPr lang="it-IT" dirty="0" smtClean="0"/>
              <a:t>descrizione </a:t>
            </a:r>
            <a:r>
              <a:rPr lang="it-IT" dirty="0"/>
              <a:t>generale della funzione</a:t>
            </a:r>
          </a:p>
          <a:p>
            <a:r>
              <a:rPr lang="it-IT" b="1" dirty="0" smtClean="0"/>
              <a:t>input</a:t>
            </a:r>
            <a:r>
              <a:rPr lang="it-IT" dirty="0" smtClean="0"/>
              <a:t> </a:t>
            </a:r>
            <a:r>
              <a:rPr lang="it-IT" dirty="0"/>
              <a:t>:sono le informazioni che sono inserite all’interno del processo come ingresso</a:t>
            </a:r>
          </a:p>
          <a:p>
            <a:r>
              <a:rPr lang="it-IT" b="1" dirty="0" smtClean="0"/>
              <a:t>descrizione</a:t>
            </a:r>
            <a:r>
              <a:rPr lang="it-IT" dirty="0" smtClean="0"/>
              <a:t> </a:t>
            </a:r>
            <a:r>
              <a:rPr lang="it-IT" dirty="0"/>
              <a:t>(processo): sequenza di azioni eseguite dall’operatore, eventuali messaggi </a:t>
            </a:r>
            <a:r>
              <a:rPr lang="it-IT" dirty="0" smtClean="0"/>
              <a:t>di errore </a:t>
            </a:r>
            <a:r>
              <a:rPr lang="it-IT" dirty="0"/>
              <a:t>come risposta ad anomalie e parametri che incidono </a:t>
            </a:r>
            <a:r>
              <a:rPr lang="it-IT" dirty="0" smtClean="0"/>
              <a:t>sull’output</a:t>
            </a:r>
            <a:endParaRPr lang="it-IT" dirty="0"/>
          </a:p>
          <a:p>
            <a:pPr lvl="1"/>
            <a:r>
              <a:rPr lang="it-IT" dirty="0" smtClean="0"/>
              <a:t>validazione </a:t>
            </a:r>
            <a:r>
              <a:rPr lang="it-IT" dirty="0"/>
              <a:t>dei dati</a:t>
            </a:r>
          </a:p>
          <a:p>
            <a:pPr lvl="1"/>
            <a:r>
              <a:rPr lang="it-IT" dirty="0" smtClean="0"/>
              <a:t>sequenza </a:t>
            </a:r>
            <a:r>
              <a:rPr lang="it-IT" dirty="0"/>
              <a:t>di operazioni</a:t>
            </a:r>
          </a:p>
          <a:p>
            <a:pPr lvl="1"/>
            <a:r>
              <a:rPr lang="it-IT" dirty="0" smtClean="0"/>
              <a:t>risposta </a:t>
            </a:r>
            <a:r>
              <a:rPr lang="it-IT" dirty="0"/>
              <a:t>ad eventuali anomalie</a:t>
            </a:r>
          </a:p>
          <a:p>
            <a:pPr lvl="1"/>
            <a:r>
              <a:rPr lang="it-IT" dirty="0" smtClean="0"/>
              <a:t>parametri </a:t>
            </a:r>
            <a:r>
              <a:rPr lang="it-IT" dirty="0"/>
              <a:t>che impattano sull’output</a:t>
            </a:r>
          </a:p>
          <a:p>
            <a:r>
              <a:rPr lang="it-IT" b="1" dirty="0" smtClean="0"/>
              <a:t>output</a:t>
            </a:r>
            <a:r>
              <a:rPr lang="it-IT" dirty="0"/>
              <a:t>: risultato del processo</a:t>
            </a:r>
          </a:p>
        </p:txBody>
      </p:sp>
    </p:spTree>
    <p:extLst>
      <p:ext uri="{BB962C8B-B14F-4D97-AF65-F5344CB8AC3E}">
        <p14:creationId xmlns:p14="http://schemas.microsoft.com/office/powerpoint/2010/main" val="6027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requisito funzionale (1/2)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84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Introduzione</a:t>
            </a:r>
            <a:endParaRPr lang="it-IT" i="1" dirty="0"/>
          </a:p>
          <a:p>
            <a:pPr marL="274320" lvl="1" indent="0">
              <a:buNone/>
            </a:pPr>
            <a:r>
              <a:rPr lang="it-IT" i="1" dirty="0"/>
              <a:t>Attori </a:t>
            </a:r>
            <a:r>
              <a:rPr lang="it-IT" i="1" dirty="0" smtClean="0"/>
              <a:t>coinvolti </a:t>
            </a:r>
            <a:r>
              <a:rPr lang="it-IT" dirty="0" smtClean="0"/>
              <a:t>Operatore</a:t>
            </a:r>
            <a:endParaRPr lang="it-IT" dirty="0"/>
          </a:p>
          <a:p>
            <a:pPr marL="274320" lvl="1" indent="0">
              <a:buNone/>
            </a:pPr>
            <a:r>
              <a:rPr lang="it-IT" i="1" dirty="0"/>
              <a:t>Descrizione generale della </a:t>
            </a:r>
            <a:r>
              <a:rPr lang="it-IT" i="1" dirty="0" smtClean="0"/>
              <a:t>funzione </a:t>
            </a:r>
            <a:r>
              <a:rPr lang="it-IT" dirty="0" smtClean="0"/>
              <a:t>Eliminazione di un contatto.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Input </a:t>
            </a:r>
            <a:endParaRPr lang="it-IT" b="1" dirty="0" smtClean="0"/>
          </a:p>
          <a:p>
            <a:pPr marL="274320" lvl="1" indent="0">
              <a:buNone/>
            </a:pPr>
            <a:r>
              <a:rPr lang="it-IT" i="1" dirty="0" smtClean="0"/>
              <a:t>Descrizione </a:t>
            </a:r>
            <a:r>
              <a:rPr lang="it-IT" i="1" dirty="0"/>
              <a:t>generica dei </a:t>
            </a:r>
            <a:r>
              <a:rPr lang="it-IT" i="1" dirty="0" smtClean="0"/>
              <a:t>dati </a:t>
            </a:r>
            <a:r>
              <a:rPr lang="it-IT" dirty="0" smtClean="0"/>
              <a:t>Identificatore del contatto da eliminare</a:t>
            </a:r>
            <a:endParaRPr lang="it-IT" dirty="0"/>
          </a:p>
          <a:p>
            <a:pPr marL="0" indent="0">
              <a:buNone/>
            </a:pPr>
            <a:r>
              <a:rPr lang="it-IT" b="1" dirty="0" smtClean="0"/>
              <a:t>Descrizione (Processo</a:t>
            </a:r>
            <a:r>
              <a:rPr lang="it-IT" b="1" dirty="0"/>
              <a:t>)</a:t>
            </a:r>
          </a:p>
          <a:p>
            <a:pPr marL="274320" lvl="1" indent="0">
              <a:buNone/>
            </a:pPr>
            <a:r>
              <a:rPr lang="it-IT" i="1" dirty="0"/>
              <a:t>Validazione dei </a:t>
            </a:r>
            <a:r>
              <a:rPr lang="it-IT" i="1" dirty="0" smtClean="0"/>
              <a:t>dati </a:t>
            </a:r>
            <a:r>
              <a:rPr lang="it-IT" dirty="0" smtClean="0"/>
              <a:t>L’identificatore deve essere nel </a:t>
            </a:r>
            <a:r>
              <a:rPr lang="it-IT" dirty="0" err="1" smtClean="0"/>
              <a:t>range</a:t>
            </a:r>
            <a:r>
              <a:rPr lang="it-IT" dirty="0" smtClean="0"/>
              <a:t> dei contatti esistenti</a:t>
            </a:r>
            <a:endParaRPr lang="it-IT" dirty="0"/>
          </a:p>
          <a:p>
            <a:pPr marL="274320" lvl="1" indent="0">
              <a:buNone/>
            </a:pPr>
            <a:r>
              <a:rPr lang="it-IT" i="1" dirty="0"/>
              <a:t>Sequenza di operazioni</a:t>
            </a:r>
          </a:p>
          <a:p>
            <a:pPr marL="274320" lvl="1" indent="0">
              <a:buNone/>
            </a:pPr>
            <a:r>
              <a:rPr lang="it-IT" dirty="0"/>
              <a:t>L’operatore </a:t>
            </a:r>
            <a:r>
              <a:rPr lang="it-IT" dirty="0" smtClean="0"/>
              <a:t>specifica </a:t>
            </a:r>
            <a:r>
              <a:rPr lang="it-IT" dirty="0"/>
              <a:t>il contatto che vuole eliminare e </a:t>
            </a:r>
            <a:r>
              <a:rPr lang="it-IT" dirty="0" smtClean="0"/>
              <a:t>ne richiede </a:t>
            </a:r>
            <a:r>
              <a:rPr lang="it-IT" dirty="0"/>
              <a:t>la cancellazione, il sistema chiede </a:t>
            </a:r>
            <a:r>
              <a:rPr lang="it-IT" dirty="0" smtClean="0"/>
              <a:t>conferma dell’operazione </a:t>
            </a:r>
            <a:r>
              <a:rPr lang="it-IT" dirty="0"/>
              <a:t>e se la risposta è affermativa il contatto non viene </a:t>
            </a:r>
            <a:r>
              <a:rPr lang="it-IT" dirty="0" smtClean="0"/>
              <a:t>eliminato fisicamente </a:t>
            </a:r>
            <a:r>
              <a:rPr lang="it-IT" dirty="0"/>
              <a:t>dal sistema, ma non è più nella lista dell’anagrafica contatti. I </a:t>
            </a:r>
            <a:r>
              <a:rPr lang="it-IT" dirty="0" smtClean="0"/>
              <a:t>dati di </a:t>
            </a:r>
            <a:r>
              <a:rPr lang="it-IT" dirty="0"/>
              <a:t>tale contatto rimangono comunque disponibili nelle attività in cui sia </a:t>
            </a:r>
            <a:r>
              <a:rPr lang="it-IT" dirty="0" smtClean="0"/>
              <a:t>stato precedentemente </a:t>
            </a:r>
            <a:r>
              <a:rPr lang="it-IT" dirty="0"/>
              <a:t>inserito.</a:t>
            </a:r>
          </a:p>
          <a:p>
            <a:pPr marL="274320" lvl="1" indent="0">
              <a:buNone/>
            </a:pPr>
            <a:r>
              <a:rPr lang="it-IT" i="1" dirty="0"/>
              <a:t>Risposta ed eventuali </a:t>
            </a:r>
            <a:r>
              <a:rPr lang="it-IT" i="1" dirty="0" smtClean="0"/>
              <a:t>anomalie </a:t>
            </a:r>
            <a:r>
              <a:rPr lang="it-IT" dirty="0" smtClean="0"/>
              <a:t>Messaggio </a:t>
            </a:r>
            <a:r>
              <a:rPr lang="it-IT" dirty="0"/>
              <a:t>di errore se l’operatore non è autorizzato ad eseguire </a:t>
            </a:r>
            <a:r>
              <a:rPr lang="it-IT" dirty="0" smtClean="0"/>
              <a:t>la suddetta </a:t>
            </a:r>
            <a:r>
              <a:rPr lang="it-IT" dirty="0"/>
              <a:t>funzione.</a:t>
            </a:r>
          </a:p>
          <a:p>
            <a:pPr marL="274320" lvl="1" indent="0">
              <a:buNone/>
            </a:pPr>
            <a:r>
              <a:rPr lang="it-IT" i="1" dirty="0"/>
              <a:t>Parametri che impattano </a:t>
            </a:r>
            <a:r>
              <a:rPr lang="it-IT" i="1" dirty="0" smtClean="0"/>
              <a:t>sull’output </a:t>
            </a:r>
            <a:r>
              <a:rPr lang="it-IT" dirty="0" smtClean="0"/>
              <a:t>Nessuno</a:t>
            </a:r>
            <a:endParaRPr lang="it-IT" dirty="0"/>
          </a:p>
          <a:p>
            <a:pPr marL="0" indent="0">
              <a:buNone/>
            </a:pPr>
            <a:r>
              <a:rPr lang="it-IT" b="1" dirty="0"/>
              <a:t>Output </a:t>
            </a:r>
            <a:endParaRPr lang="it-IT" b="1" dirty="0" smtClean="0"/>
          </a:p>
          <a:p>
            <a:pPr marL="274320" lvl="1" indent="0">
              <a:buNone/>
            </a:pPr>
            <a:r>
              <a:rPr lang="it-IT" dirty="0" smtClean="0"/>
              <a:t>Il </a:t>
            </a:r>
            <a:r>
              <a:rPr lang="it-IT" dirty="0"/>
              <a:t>contatto cancellato non è più selezionabile dalla lista dell’anagrafica </a:t>
            </a:r>
            <a:r>
              <a:rPr lang="it-IT" dirty="0" smtClean="0"/>
              <a:t>dei </a:t>
            </a:r>
            <a:r>
              <a:rPr lang="it-IT" dirty="0"/>
              <a:t>contatti, ma i dati che lo caratterizzano sono consultabili nelle attività in cui </a:t>
            </a:r>
            <a:r>
              <a:rPr lang="it-IT" dirty="0" smtClean="0"/>
              <a:t>è stato </a:t>
            </a:r>
            <a:r>
              <a:rPr lang="it-IT" dirty="0"/>
              <a:t>precedentemente inserito</a:t>
            </a:r>
          </a:p>
        </p:txBody>
      </p:sp>
    </p:spTree>
    <p:extLst>
      <p:ext uri="{BB962C8B-B14F-4D97-AF65-F5344CB8AC3E}">
        <p14:creationId xmlns:p14="http://schemas.microsoft.com/office/powerpoint/2010/main" val="347379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requisito funzionale </a:t>
            </a:r>
            <a:r>
              <a:rPr lang="it-IT" dirty="0" smtClean="0"/>
              <a:t>(2/2</a:t>
            </a:r>
            <a:r>
              <a:rPr lang="it-IT" dirty="0"/>
              <a:t>)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85</a:t>
            </a:fld>
            <a:endParaRPr lang="it-IT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8569513"/>
              </p:ext>
            </p:extLst>
          </p:nvPr>
        </p:nvGraphicFramePr>
        <p:xfrm>
          <a:off x="457200" y="1219200"/>
          <a:ext cx="8229600" cy="499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>
                          <a:solidFill>
                            <a:schemeClr val="tx1"/>
                          </a:solidFill>
                        </a:rPr>
                        <a:t>Introduzione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Attori coinvolti</a:t>
                      </a:r>
                    </a:p>
                    <a:p>
                      <a:r>
                        <a:rPr kumimoji="0"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Operatore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4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Descrizione generale della funzione</a:t>
                      </a:r>
                    </a:p>
                    <a:p>
                      <a:r>
                        <a:rPr kumimoji="0"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L’operatore accede al sistema e elimina il contratto.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Input 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smtClean="0"/>
                        <a:t>Descrizione generica dei dati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Identificatore del contatto da eliminare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smtClean="0"/>
                        <a:t>Descrizione (Processo)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smtClean="0"/>
                        <a:t>Validazione dei dati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L’identificatore deve essere nel </a:t>
                      </a:r>
                      <a:r>
                        <a:rPr lang="it-IT" sz="1400" dirty="0" err="1" smtClean="0"/>
                        <a:t>range</a:t>
                      </a:r>
                      <a:r>
                        <a:rPr lang="it-IT" sz="1400" dirty="0" smtClean="0"/>
                        <a:t> dei contatti esistenti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smtClean="0"/>
                        <a:t>Sequenza di operazioni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L’operatore specifica il contatto che vuole eliminare e ne richiede la cancellazione, il sistema chiede conferma dell’operazione e se la risposta è affermativa il contatto non viene eliminato fisicamente dal sistema, ma non è più nella lista dell’anagrafica contatti. I dati di tale contatto rimangono comunque disponibili nelle attività in cui sia stato precedentemente inserito.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smtClean="0"/>
                        <a:t>Risposta ed eventuali anomalie </a:t>
                      </a:r>
                      <a:r>
                        <a:rPr lang="it-IT" sz="1400" dirty="0" smtClean="0"/>
                        <a:t>Messaggio di errore se l’operatore non è autorizzato ad eseguire la suddetta funzione.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smtClean="0"/>
                        <a:t>Parametri che impattano sull’output</a:t>
                      </a:r>
                    </a:p>
                    <a:p>
                      <a:r>
                        <a:rPr lang="it-IT" sz="1400" dirty="0" smtClean="0"/>
                        <a:t>Nessuno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Output </a:t>
                      </a:r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Il contatto cancellato non è più selezionabile dalla lista dell’anagrafica dei contatti, ma i dati che lo caratterizzano sono consultabili nelle attività in cui è stato precedentemente inserito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3.2 Requisiti </a:t>
            </a:r>
            <a:r>
              <a:rPr lang="it-IT" dirty="0" smtClean="0"/>
              <a:t>funzionali: una alternativa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86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titolo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codice</a:t>
            </a:r>
            <a:r>
              <a:rPr lang="it-IT" dirty="0"/>
              <a:t>: identifica il </a:t>
            </a:r>
            <a:r>
              <a:rPr lang="it-IT" dirty="0" smtClean="0"/>
              <a:t>requisito</a:t>
            </a:r>
            <a:endParaRPr lang="it-IT" dirty="0"/>
          </a:p>
          <a:p>
            <a:pPr lvl="1"/>
            <a:r>
              <a:rPr lang="it-IT" dirty="0" smtClean="0"/>
              <a:t>area </a:t>
            </a:r>
            <a:r>
              <a:rPr lang="it-IT" dirty="0"/>
              <a:t>di riferimento: collocazione del </a:t>
            </a:r>
            <a:r>
              <a:rPr lang="it-IT" dirty="0" smtClean="0"/>
              <a:t>requisito</a:t>
            </a:r>
            <a:endParaRPr lang="it-IT" dirty="0"/>
          </a:p>
          <a:p>
            <a:pPr lvl="1"/>
            <a:r>
              <a:rPr lang="it-IT" dirty="0" smtClean="0"/>
              <a:t>titolo </a:t>
            </a:r>
            <a:r>
              <a:rPr lang="it-IT" dirty="0"/>
              <a:t>specifico: descrive brevemente la funzionalità del </a:t>
            </a:r>
            <a:r>
              <a:rPr lang="it-IT" dirty="0" smtClean="0"/>
              <a:t>requisito</a:t>
            </a:r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/>
              <a:t>: sono le informazioni che sono inserite all’interno del processo come ingresso</a:t>
            </a:r>
          </a:p>
          <a:p>
            <a:r>
              <a:rPr lang="it-IT" b="1" dirty="0" smtClean="0"/>
              <a:t>processo</a:t>
            </a:r>
            <a:r>
              <a:rPr lang="it-IT" dirty="0"/>
              <a:t>: sequenza di azioni eseguite dall’operatore, eventuali messaggi di errore </a:t>
            </a:r>
            <a:r>
              <a:rPr lang="it-IT" dirty="0" smtClean="0"/>
              <a:t>come risposta </a:t>
            </a:r>
            <a:r>
              <a:rPr lang="it-IT" dirty="0"/>
              <a:t>ad anomalie e parametri che incidono sull’output</a:t>
            </a:r>
          </a:p>
          <a:p>
            <a:r>
              <a:rPr lang="it-IT" b="1" dirty="0" smtClean="0"/>
              <a:t>output</a:t>
            </a:r>
            <a:r>
              <a:rPr lang="it-IT" dirty="0"/>
              <a:t>: risultato del processo</a:t>
            </a:r>
          </a:p>
        </p:txBody>
      </p:sp>
    </p:spTree>
    <p:extLst>
      <p:ext uri="{BB962C8B-B14F-4D97-AF65-F5344CB8AC3E}">
        <p14:creationId xmlns:p14="http://schemas.microsoft.com/office/powerpoint/2010/main" val="25894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Esempio di </a:t>
            </a:r>
            <a:r>
              <a:rPr lang="it-IT" dirty="0" smtClean="0"/>
              <a:t>tabella alternativa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87</a:t>
            </a:fld>
            <a:endParaRPr lang="it-IT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2597309"/>
              </p:ext>
            </p:extLst>
          </p:nvPr>
        </p:nvGraphicFramePr>
        <p:xfrm>
          <a:off x="467544" y="2492896"/>
          <a:ext cx="82296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3425552"/>
                <a:gridCol w="342555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solidFill>
                            <a:schemeClr val="tx1"/>
                          </a:solidFill>
                        </a:rPr>
                        <a:t>RF01</a:t>
                      </a:r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Anagrafica contatti</a:t>
                      </a:r>
                      <a:endParaRPr kumimoji="0" lang="it-IT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Cancellazione contatto</a:t>
                      </a:r>
                      <a:endParaRPr kumimoji="0" lang="it-IT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Input 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Identificatore del contatto da eliminare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 smtClean="0"/>
                        <a:t>Descrizione (Processo)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600" i="1" dirty="0" smtClean="0"/>
                        <a:t>Sequenza di operazioni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L’operatore specifica il contatto che vuole eliminare e ne richiede la cancellazione, il sistema chiede conferma dell’operazione e se la risposta è affermativa il contatto non viene eliminato fisicamente dal sistema, ma non è più nella lista dell’anagrafica contatti. I dati di tale contatto rimangono comunque disponibili nelle attività in cui sia stato precedentemente inserito. Messaggio di errore se l’operatore non è autorizzato ad eseguire la suddetta funzione.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Output </a:t>
                      </a: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600" dirty="0" smtClean="0"/>
                        <a:t>Il contatto cancellato non è più selezionabile dalla lista dell’anagrafica dei contatti, ma i dati che lo caratterizzano sono consultabili nelle attività in cui è stato precedentemente inserito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umetto 2 4"/>
          <p:cNvSpPr/>
          <p:nvPr/>
        </p:nvSpPr>
        <p:spPr>
          <a:xfrm>
            <a:off x="755576" y="1484784"/>
            <a:ext cx="1080120" cy="576064"/>
          </a:xfrm>
          <a:prstGeom prst="wedgeRoundRectCallout">
            <a:avLst>
              <a:gd name="adj1" fmla="val -33532"/>
              <a:gd name="adj2" fmla="val 9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Codice</a:t>
            </a:r>
            <a:endParaRPr lang="it-IT" dirty="0"/>
          </a:p>
        </p:txBody>
      </p:sp>
      <p:sp>
        <p:nvSpPr>
          <p:cNvPr id="7" name="Fumetto 2 6"/>
          <p:cNvSpPr/>
          <p:nvPr/>
        </p:nvSpPr>
        <p:spPr>
          <a:xfrm>
            <a:off x="2339752" y="1484784"/>
            <a:ext cx="2160240" cy="576064"/>
          </a:xfrm>
          <a:prstGeom prst="wedgeRoundRectCallout">
            <a:avLst>
              <a:gd name="adj1" fmla="val -29299"/>
              <a:gd name="adj2" fmla="val 9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Area di riferimento</a:t>
            </a:r>
            <a:endParaRPr lang="it-IT" dirty="0"/>
          </a:p>
        </p:txBody>
      </p:sp>
      <p:sp>
        <p:nvSpPr>
          <p:cNvPr id="10" name="Fumetto 2 9"/>
          <p:cNvSpPr/>
          <p:nvPr/>
        </p:nvSpPr>
        <p:spPr>
          <a:xfrm>
            <a:off x="5436096" y="1484784"/>
            <a:ext cx="2160240" cy="576064"/>
          </a:xfrm>
          <a:prstGeom prst="wedgeRoundRectCallout">
            <a:avLst>
              <a:gd name="adj1" fmla="val -29299"/>
              <a:gd name="adj2" fmla="val 96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Titolo specifico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64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3.3 </a:t>
            </a:r>
            <a:r>
              <a:rPr lang="it-IT" dirty="0"/>
              <a:t>Requisiti </a:t>
            </a:r>
            <a:r>
              <a:rPr lang="it-IT" dirty="0" smtClean="0"/>
              <a:t>non funzionali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88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i="1" dirty="0" smtClean="0"/>
              <a:t>3.3.1 </a:t>
            </a:r>
            <a:r>
              <a:rPr lang="it-IT" i="1" dirty="0"/>
              <a:t>Requisiti prestazionali</a:t>
            </a:r>
          </a:p>
          <a:p>
            <a:pPr lvl="1"/>
            <a:r>
              <a:rPr lang="it-IT" dirty="0" smtClean="0"/>
              <a:t>numero </a:t>
            </a:r>
            <a:r>
              <a:rPr lang="it-IT" dirty="0"/>
              <a:t>di terminali </a:t>
            </a:r>
            <a:r>
              <a:rPr lang="it-IT" dirty="0" smtClean="0"/>
              <a:t>supportati</a:t>
            </a:r>
          </a:p>
          <a:p>
            <a:pPr lvl="1"/>
            <a:r>
              <a:rPr lang="it-IT" dirty="0" smtClean="0"/>
              <a:t>numero </a:t>
            </a:r>
            <a:r>
              <a:rPr lang="it-IT" dirty="0"/>
              <a:t>di utenti che hanno l’accesso al sistema in modo </a:t>
            </a:r>
            <a:r>
              <a:rPr lang="it-IT" dirty="0" smtClean="0"/>
              <a:t>concorrente</a:t>
            </a:r>
          </a:p>
          <a:p>
            <a:pPr lvl="1"/>
            <a:r>
              <a:rPr lang="it-IT" dirty="0" smtClean="0"/>
              <a:t>quantità </a:t>
            </a:r>
            <a:r>
              <a:rPr lang="it-IT" dirty="0"/>
              <a:t>e tipo </a:t>
            </a:r>
            <a:r>
              <a:rPr lang="it-IT" dirty="0" smtClean="0"/>
              <a:t>di informazioni </a:t>
            </a:r>
            <a:r>
              <a:rPr lang="it-IT" dirty="0"/>
              <a:t>che possono essere contemporaneamente </a:t>
            </a:r>
            <a:r>
              <a:rPr lang="it-IT" dirty="0" smtClean="0"/>
              <a:t>manipolate</a:t>
            </a:r>
            <a:endParaRPr lang="it-IT" dirty="0"/>
          </a:p>
          <a:p>
            <a:r>
              <a:rPr lang="it-IT" i="1" dirty="0" smtClean="0"/>
              <a:t>3.3.2 </a:t>
            </a:r>
            <a:r>
              <a:rPr lang="it-IT" i="1" dirty="0"/>
              <a:t>Database</a:t>
            </a:r>
          </a:p>
          <a:p>
            <a:pPr lvl="1"/>
            <a:r>
              <a:rPr lang="it-IT" dirty="0" smtClean="0"/>
              <a:t>tipo </a:t>
            </a:r>
            <a:r>
              <a:rPr lang="it-IT" dirty="0"/>
              <a:t>di database che si intende utilizzare </a:t>
            </a:r>
            <a:endParaRPr lang="it-IT" dirty="0" smtClean="0"/>
          </a:p>
          <a:p>
            <a:pPr lvl="1"/>
            <a:r>
              <a:rPr lang="it-IT" dirty="0" smtClean="0"/>
              <a:t>DB </a:t>
            </a:r>
            <a:r>
              <a:rPr lang="it-IT" dirty="0"/>
              <a:t>non compatibili con le caratteristiche del </a:t>
            </a:r>
            <a:r>
              <a:rPr lang="it-IT" dirty="0" smtClean="0"/>
              <a:t>prodotto</a:t>
            </a:r>
          </a:p>
          <a:p>
            <a:r>
              <a:rPr lang="it-IT" i="1" dirty="0" smtClean="0"/>
              <a:t>3.3.3 </a:t>
            </a:r>
            <a:r>
              <a:rPr lang="it-IT" i="1" dirty="0"/>
              <a:t>Vincoli generali di progetto</a:t>
            </a:r>
          </a:p>
          <a:p>
            <a:pPr lvl="1"/>
            <a:r>
              <a:rPr lang="it-IT" dirty="0" smtClean="0"/>
              <a:t>vincoli </a:t>
            </a:r>
            <a:r>
              <a:rPr lang="it-IT" dirty="0"/>
              <a:t>imposti da altri </a:t>
            </a:r>
            <a:r>
              <a:rPr lang="it-IT" dirty="0" smtClean="0"/>
              <a:t>standard</a:t>
            </a:r>
          </a:p>
          <a:p>
            <a:pPr lvl="1"/>
            <a:r>
              <a:rPr lang="it-IT" dirty="0" smtClean="0"/>
              <a:t>limitazioni hardware </a:t>
            </a:r>
          </a:p>
          <a:p>
            <a:pPr lvl="1"/>
            <a:r>
              <a:rPr lang="it-IT" dirty="0" smtClean="0"/>
              <a:t>Standard </a:t>
            </a:r>
            <a:r>
              <a:rPr lang="it-IT" dirty="0"/>
              <a:t>Adottati</a:t>
            </a:r>
          </a:p>
          <a:p>
            <a:pPr lvl="2"/>
            <a:r>
              <a:rPr lang="it-IT" dirty="0" smtClean="0"/>
              <a:t>requisiti </a:t>
            </a:r>
            <a:r>
              <a:rPr lang="it-IT" dirty="0"/>
              <a:t>che derivano dagli standard esistenti e/o già </a:t>
            </a:r>
            <a:r>
              <a:rPr lang="it-IT" dirty="0" smtClean="0"/>
              <a:t>applicati </a:t>
            </a:r>
          </a:p>
          <a:p>
            <a:pPr lvl="2"/>
            <a:r>
              <a:rPr lang="it-IT" dirty="0" smtClean="0"/>
              <a:t>requisiti </a:t>
            </a:r>
            <a:r>
              <a:rPr lang="it-IT" dirty="0"/>
              <a:t>che derivano </a:t>
            </a:r>
            <a:r>
              <a:rPr lang="it-IT" dirty="0" smtClean="0"/>
              <a:t>dalle </a:t>
            </a:r>
            <a:r>
              <a:rPr lang="it-IT"/>
              <a:t>normative </a:t>
            </a:r>
            <a:r>
              <a:rPr lang="it-IT" smtClean="0"/>
              <a:t>vigenti</a:t>
            </a:r>
            <a:endParaRPr lang="it-IT" dirty="0"/>
          </a:p>
          <a:p>
            <a:pPr lvl="1"/>
            <a:r>
              <a:rPr lang="it-IT" dirty="0" smtClean="0"/>
              <a:t>altro</a:t>
            </a:r>
          </a:p>
        </p:txBody>
      </p:sp>
    </p:spTree>
    <p:extLst>
      <p:ext uri="{BB962C8B-B14F-4D97-AF65-F5344CB8AC3E}">
        <p14:creationId xmlns:p14="http://schemas.microsoft.com/office/powerpoint/2010/main" val="364730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3.3.4 Attributi del sistema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Affidabilità</a:t>
            </a:r>
            <a:endParaRPr lang="it-IT" dirty="0"/>
          </a:p>
          <a:p>
            <a:pPr lvl="1"/>
            <a:r>
              <a:rPr lang="it-IT" dirty="0"/>
              <a:t>È necessario specificare le condizioni che determineranno il grado di affidabilità accettabile </a:t>
            </a:r>
            <a:r>
              <a:rPr lang="it-IT" dirty="0" smtClean="0"/>
              <a:t>del software </a:t>
            </a:r>
            <a:r>
              <a:rPr lang="it-IT" dirty="0"/>
              <a:t>al momento del rilascio.</a:t>
            </a:r>
          </a:p>
          <a:p>
            <a:r>
              <a:rPr lang="it-IT" dirty="0"/>
              <a:t>Accessibilità del sistema</a:t>
            </a:r>
          </a:p>
          <a:p>
            <a:pPr lvl="1"/>
            <a:r>
              <a:rPr lang="it-IT" dirty="0"/>
              <a:t>Elenco dei parametri che determinano l’accessibilità dell’intero prodotto software in termini </a:t>
            </a:r>
            <a:r>
              <a:rPr lang="it-IT" dirty="0" smtClean="0"/>
              <a:t>di checkpoint</a:t>
            </a:r>
            <a:r>
              <a:rPr lang="it-IT" dirty="0"/>
              <a:t>, le funzionalità di </a:t>
            </a:r>
            <a:r>
              <a:rPr lang="it-IT" dirty="0" err="1"/>
              <a:t>recovery</a:t>
            </a:r>
            <a:r>
              <a:rPr lang="it-IT" dirty="0"/>
              <a:t> e altri parametri di accessibilità.</a:t>
            </a:r>
          </a:p>
          <a:p>
            <a:r>
              <a:rPr lang="it-IT" dirty="0" smtClean="0"/>
              <a:t>Sicurezza</a:t>
            </a:r>
            <a:endParaRPr lang="it-IT" dirty="0"/>
          </a:p>
          <a:p>
            <a:pPr lvl="1"/>
            <a:r>
              <a:rPr lang="it-IT" dirty="0"/>
              <a:t>Elenco delle proprietà che servono a proteggere il software dagli accessi accidentali o di </a:t>
            </a:r>
            <a:r>
              <a:rPr lang="it-IT" dirty="0" smtClean="0"/>
              <a:t>utenti malintenzionati</a:t>
            </a:r>
            <a:r>
              <a:rPr lang="it-IT" dirty="0"/>
              <a:t>.</a:t>
            </a:r>
          </a:p>
          <a:p>
            <a:r>
              <a:rPr lang="it-IT" dirty="0" err="1"/>
              <a:t>Mantenibilità</a:t>
            </a:r>
            <a:endParaRPr lang="it-IT" dirty="0"/>
          </a:p>
          <a:p>
            <a:pPr lvl="1"/>
            <a:r>
              <a:rPr lang="it-IT" dirty="0"/>
              <a:t>Elenco delle proprietà che rendono il prodotto software mantenibile, ad esempio la </a:t>
            </a:r>
            <a:r>
              <a:rPr lang="it-IT" dirty="0" smtClean="0"/>
              <a:t>modularità, software </a:t>
            </a:r>
            <a:r>
              <a:rPr lang="it-IT" dirty="0"/>
              <a:t>organizzato a moduli, elementi critici parametrizzati.</a:t>
            </a:r>
          </a:p>
          <a:p>
            <a:r>
              <a:rPr lang="it-IT" dirty="0"/>
              <a:t>Portabilità</a:t>
            </a:r>
          </a:p>
          <a:p>
            <a:pPr lvl="1"/>
            <a:r>
              <a:rPr lang="it-IT" dirty="0"/>
              <a:t>Elenco delle proprietà che rendono il prodotto software ad esempio indipendente </a:t>
            </a:r>
            <a:r>
              <a:rPr lang="it-IT" dirty="0" smtClean="0"/>
              <a:t>dal sistema </a:t>
            </a:r>
            <a:r>
              <a:rPr lang="it-IT" dirty="0"/>
              <a:t>operativo, dal DBMS e simile.</a:t>
            </a:r>
          </a:p>
        </p:txBody>
      </p:sp>
    </p:spTree>
    <p:extLst>
      <p:ext uri="{BB962C8B-B14F-4D97-AF65-F5344CB8AC3E}">
        <p14:creationId xmlns:p14="http://schemas.microsoft.com/office/powerpoint/2010/main" val="297376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Usi delle </a:t>
            </a:r>
            <a:r>
              <a:rPr lang="it-IT" dirty="0"/>
              <a:t>specifiche (</a:t>
            </a:r>
            <a:r>
              <a:rPr lang="it-IT" dirty="0" smtClean="0"/>
              <a:t>1/4)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Descrizione dei </a:t>
            </a:r>
            <a:r>
              <a:rPr lang="it-IT" b="1" dirty="0" smtClean="0"/>
              <a:t>requisiti</a:t>
            </a:r>
            <a:r>
              <a:rPr lang="it-IT" dirty="0" smtClean="0"/>
              <a:t> degli utenti</a:t>
            </a:r>
          </a:p>
          <a:p>
            <a:r>
              <a:rPr lang="it-IT" dirty="0" smtClean="0"/>
              <a:t>Aspetto </a:t>
            </a:r>
            <a:r>
              <a:rPr lang="it-IT" b="1" dirty="0" smtClean="0"/>
              <a:t>critico</a:t>
            </a:r>
            <a:r>
              <a:rPr lang="it-IT" dirty="0" smtClean="0"/>
              <a:t> dello sviluppo</a:t>
            </a:r>
          </a:p>
          <a:p>
            <a:r>
              <a:rPr lang="it-IT" dirty="0" smtClean="0"/>
              <a:t>Lo sviluppatore potrebbe </a:t>
            </a:r>
            <a:r>
              <a:rPr lang="it-IT" b="1" dirty="0" smtClean="0"/>
              <a:t>non comprendere </a:t>
            </a:r>
            <a:r>
              <a:rPr lang="it-IT" dirty="0" smtClean="0"/>
              <a:t>le esigenze dell’utente</a:t>
            </a:r>
          </a:p>
          <a:p>
            <a:pPr lvl="1"/>
            <a:r>
              <a:rPr lang="it-IT" dirty="0" smtClean="0"/>
              <a:t>Culture diverse</a:t>
            </a:r>
          </a:p>
          <a:p>
            <a:pPr lvl="1"/>
            <a:r>
              <a:rPr lang="it-IT" dirty="0" smtClean="0"/>
              <a:t>Livelli tecnici diversi</a:t>
            </a:r>
          </a:p>
          <a:p>
            <a:pPr lvl="1"/>
            <a:r>
              <a:rPr lang="it-IT" dirty="0" smtClean="0"/>
              <a:t>Ambiguità</a:t>
            </a:r>
          </a:p>
          <a:p>
            <a:r>
              <a:rPr lang="it-IT" dirty="0" smtClean="0"/>
              <a:t>L’utente potrebbe </a:t>
            </a:r>
            <a:r>
              <a:rPr lang="it-IT" b="1" dirty="0" smtClean="0"/>
              <a:t>non aver chiaro </a:t>
            </a:r>
            <a:r>
              <a:rPr lang="it-IT" dirty="0" smtClean="0"/>
              <a:t>di che cosa ha bisogno</a:t>
            </a:r>
          </a:p>
          <a:p>
            <a:pPr lvl="1"/>
            <a:r>
              <a:rPr lang="it-IT" dirty="0" smtClean="0"/>
              <a:t>Scarsa conoscenza delle potenzialità del software</a:t>
            </a:r>
          </a:p>
          <a:p>
            <a:r>
              <a:rPr lang="en-US" dirty="0"/>
              <a:t>"The hardest single part of building a </a:t>
            </a:r>
            <a:r>
              <a:rPr lang="en-US" dirty="0" smtClean="0"/>
              <a:t>software </a:t>
            </a:r>
            <a:r>
              <a:rPr lang="en-US" dirty="0"/>
              <a:t>system is deciding precisely </a:t>
            </a:r>
            <a:r>
              <a:rPr lang="en-US" b="1" dirty="0"/>
              <a:t>what to build</a:t>
            </a:r>
            <a:r>
              <a:rPr lang="en-US" dirty="0"/>
              <a:t>" (</a:t>
            </a:r>
            <a:r>
              <a:rPr lang="en-US" dirty="0" smtClean="0"/>
              <a:t>Fred </a:t>
            </a:r>
            <a:r>
              <a:rPr lang="en-US" dirty="0"/>
              <a:t>Brooks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3.3.5 Altri requisiti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90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Elenco </a:t>
            </a:r>
            <a:r>
              <a:rPr lang="it-IT" dirty="0"/>
              <a:t>dei requisiti che descrivono ad esempio:</a:t>
            </a:r>
          </a:p>
          <a:p>
            <a:pPr lvl="1"/>
            <a:r>
              <a:rPr lang="it-IT" dirty="0" smtClean="0"/>
              <a:t>Funzionamento </a:t>
            </a:r>
            <a:r>
              <a:rPr lang="it-IT" dirty="0"/>
              <a:t>del software in modalità sperimentale e a regime</a:t>
            </a:r>
          </a:p>
          <a:p>
            <a:pPr lvl="1"/>
            <a:r>
              <a:rPr lang="it-IT" dirty="0" smtClean="0"/>
              <a:t>Gruppi </a:t>
            </a:r>
            <a:r>
              <a:rPr lang="it-IT" dirty="0"/>
              <a:t>di utenti e relativi permessi per l’accesso alle funzionalità del sistema</a:t>
            </a:r>
          </a:p>
          <a:p>
            <a:pPr lvl="1"/>
            <a:r>
              <a:rPr lang="it-IT" dirty="0" smtClean="0"/>
              <a:t>Commenti </a:t>
            </a:r>
            <a:r>
              <a:rPr lang="it-IT" dirty="0"/>
              <a:t>addizionali – scalabilità – aumento del numero di utenti – </a:t>
            </a:r>
            <a:r>
              <a:rPr lang="it-IT" dirty="0" smtClean="0"/>
              <a:t>implicazione sulla </a:t>
            </a:r>
            <a:r>
              <a:rPr lang="it-IT" dirty="0"/>
              <a:t>performance, costi</a:t>
            </a:r>
          </a:p>
        </p:txBody>
      </p:sp>
    </p:spTree>
    <p:extLst>
      <p:ext uri="{BB962C8B-B14F-4D97-AF65-F5344CB8AC3E}">
        <p14:creationId xmlns:p14="http://schemas.microsoft.com/office/powerpoint/2010/main" val="378983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Appendici e indice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Giacomo Cabri - Progetto del Software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91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Appendici</a:t>
            </a:r>
          </a:p>
          <a:p>
            <a:pPr lvl="1"/>
            <a:r>
              <a:rPr lang="it-IT" dirty="0" smtClean="0"/>
              <a:t>Tutto quello che può essere utile ma non è essenziale per specificare i requisiti</a:t>
            </a:r>
          </a:p>
          <a:p>
            <a:pPr lvl="1"/>
            <a:r>
              <a:rPr lang="it-IT" dirty="0" smtClean="0"/>
              <a:t>Norme, convenzioni</a:t>
            </a:r>
          </a:p>
          <a:p>
            <a:pPr lvl="1"/>
            <a:r>
              <a:rPr lang="it-IT" dirty="0" smtClean="0"/>
              <a:t>Supporti</a:t>
            </a:r>
          </a:p>
          <a:p>
            <a:r>
              <a:rPr lang="it-IT" dirty="0" smtClean="0"/>
              <a:t>Indice</a:t>
            </a:r>
          </a:p>
          <a:p>
            <a:pPr lvl="1"/>
            <a:r>
              <a:rPr lang="it-IT" dirty="0" smtClean="0"/>
              <a:t>Riporta l’elenco delle voci dell’SRS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loSlidePO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atellit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atellit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ModelloSlidePO</Template>
  <TotalTime>15512</TotalTime>
  <Words>4956</Words>
  <Application>Microsoft Macintosh PowerPoint</Application>
  <PresentationFormat>Presentazione su schermo (4:3)</PresentationFormat>
  <Paragraphs>898</Paragraphs>
  <Slides>91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91</vt:i4>
      </vt:variant>
    </vt:vector>
  </HeadingPairs>
  <TitlesOfParts>
    <vt:vector size="94" baseType="lpstr">
      <vt:lpstr>ModelloSlidePO</vt:lpstr>
      <vt:lpstr>Document</vt:lpstr>
      <vt:lpstr>Picture</vt:lpstr>
      <vt:lpstr>Specifica dei requisiti del software</vt:lpstr>
      <vt:lpstr>Specifica</vt:lpstr>
      <vt:lpstr>Analisi e Specifica dei Requisiti</vt:lpstr>
      <vt:lpstr>Che cosa e come</vt:lpstr>
      <vt:lpstr>Requisiti</vt:lpstr>
      <vt:lpstr>Sistemi real-time</vt:lpstr>
      <vt:lpstr>Tassonomia di Sommerville</vt:lpstr>
      <vt:lpstr>Modello FURPS</vt:lpstr>
      <vt:lpstr>Usi delle specifiche (1/4)</vt:lpstr>
      <vt:lpstr>Usi delle specifiche (2/4)</vt:lpstr>
      <vt:lpstr>Usi delle specifiche (3/4)</vt:lpstr>
      <vt:lpstr>Usi delle specifiche (4/4)</vt:lpstr>
      <vt:lpstr>Qualità delle specifiche</vt:lpstr>
      <vt:lpstr>Esempio di ambiguità</vt:lpstr>
      <vt:lpstr>Consistenza (o coerenza)</vt:lpstr>
      <vt:lpstr>Completezza</vt:lpstr>
      <vt:lpstr>Incrementalità</vt:lpstr>
      <vt:lpstr>Stili di specifica</vt:lpstr>
      <vt:lpstr>Verifica delle specifiche</vt:lpstr>
      <vt:lpstr>Strumenti</vt:lpstr>
      <vt:lpstr>Diagrammi di flusso di dati</vt:lpstr>
      <vt:lpstr>Diagrammi di flusso di dati: simboli</vt:lpstr>
      <vt:lpstr>Diagrammi di flusso di dati: esempio (1/2)</vt:lpstr>
      <vt:lpstr>Diagrammi di flusso di dati: esempio (2/2)</vt:lpstr>
      <vt:lpstr>Diagrammi di flusso di dati: considerazioni</vt:lpstr>
      <vt:lpstr>Diagrammi UML</vt:lpstr>
      <vt:lpstr>Macchine a stati finiti (1/2)</vt:lpstr>
      <vt:lpstr>Macchine a stati finiti (2/2)</vt:lpstr>
      <vt:lpstr>Macchine a stati finiti: un esempio</vt:lpstr>
      <vt:lpstr>Macchine a stati finiti: considerazioni</vt:lpstr>
      <vt:lpstr>Macchine a stati finiti: Statecharts</vt:lpstr>
      <vt:lpstr>Macchine a stati finiti: esempio di Statecharts</vt:lpstr>
      <vt:lpstr>Macchine a stati finiti: esempio di concorrenza in un superstato</vt:lpstr>
      <vt:lpstr>Reti di Petri</vt:lpstr>
      <vt:lpstr>Reti di Petri: rappresentazione grafica</vt:lpstr>
      <vt:lpstr>Reti di Petri: esempio grafico</vt:lpstr>
      <vt:lpstr>Reti di Petri: marcatura</vt:lpstr>
      <vt:lpstr>Reti di Petri: scatto di una transizione</vt:lpstr>
      <vt:lpstr>Reti di Petri: esempi di abilitazione e scatto</vt:lpstr>
      <vt:lpstr>Reti di Petri: esempio di scatto (1/2)</vt:lpstr>
      <vt:lpstr>Reti di Petri: esempio di scatto (2/2)</vt:lpstr>
      <vt:lpstr>Reti di Petri: non determinismo</vt:lpstr>
      <vt:lpstr>Reti di Petri: modellazione</vt:lpstr>
      <vt:lpstr>Reti di Petri: parallelismo</vt:lpstr>
      <vt:lpstr>Reti di Petri: mutua esclusione</vt:lpstr>
      <vt:lpstr>Reti di Petri: esempio</vt:lpstr>
      <vt:lpstr>Reti di Petri: note sull’esempio</vt:lpstr>
      <vt:lpstr>Reti di Petri: evitare starvation</vt:lpstr>
      <vt:lpstr>Reti di Petri: considerazioni</vt:lpstr>
      <vt:lpstr>Diagrammi E/R</vt:lpstr>
      <vt:lpstr>Linguaggio Z</vt:lpstr>
      <vt:lpstr>Linguaggio Z: esempio</vt:lpstr>
      <vt:lpstr>Nota generale</vt:lpstr>
      <vt:lpstr>Esempio produttore-consumatore</vt:lpstr>
      <vt:lpstr>Esempio prod-cons: FSM (1/2)</vt:lpstr>
      <vt:lpstr>Esempio prod-cons: FSM (2/2)</vt:lpstr>
      <vt:lpstr>Esempio prod-cons: PN (1/2)</vt:lpstr>
      <vt:lpstr>Esempio prod-cons: PN (2/2)</vt:lpstr>
      <vt:lpstr>Esempio prod-cons: buffer infinito</vt:lpstr>
      <vt:lpstr>SRS</vt:lpstr>
      <vt:lpstr>Specifica dei requisiti</vt:lpstr>
      <vt:lpstr>Terminologia</vt:lpstr>
      <vt:lpstr>Caratteristiche</vt:lpstr>
      <vt:lpstr>Un SRS è corretto</vt:lpstr>
      <vt:lpstr>Un SRS è non ambiguo </vt:lpstr>
      <vt:lpstr>Un SRS è completo</vt:lpstr>
      <vt:lpstr>Un SRS è consistente</vt:lpstr>
      <vt:lpstr>Un SRS è ordinato per priorità dei requisiti</vt:lpstr>
      <vt:lpstr>Un SRS è verificabile</vt:lpstr>
      <vt:lpstr>Un SRS è modificabile</vt:lpstr>
      <vt:lpstr>Un SRS è tracciabile</vt:lpstr>
      <vt:lpstr>Scrittura congiunta</vt:lpstr>
      <vt:lpstr>Struttura di un SRS</vt:lpstr>
      <vt:lpstr>1. Introduzione (1/2)</vt:lpstr>
      <vt:lpstr>1. Introduzione (2/2)</vt:lpstr>
      <vt:lpstr>2. Descrizione generale</vt:lpstr>
      <vt:lpstr>2.1 Inquadramento (Product Prespective) (1/2)</vt:lpstr>
      <vt:lpstr>2.1 Inquadramento (Product Prespective) (2/2)</vt:lpstr>
      <vt:lpstr>2.2  2.4</vt:lpstr>
      <vt:lpstr>2.5 e 2.6</vt:lpstr>
      <vt:lpstr>3. Specifica dei requisiti</vt:lpstr>
      <vt:lpstr>3.1 Requisiti dell’interfaccia esterna</vt:lpstr>
      <vt:lpstr>3.2 Requisiti funzionali</vt:lpstr>
      <vt:lpstr>Esempio di requisito funzionale (1/2)</vt:lpstr>
      <vt:lpstr>Esempio di requisito funzionale (2/2)</vt:lpstr>
      <vt:lpstr>3.2 Requisiti funzionali: una alternativa</vt:lpstr>
      <vt:lpstr>Esempio di tabella alternativa</vt:lpstr>
      <vt:lpstr>3.3 Requisiti non funzionali</vt:lpstr>
      <vt:lpstr>3.3.4 Attributi del sistema</vt:lpstr>
      <vt:lpstr>3.3.5 Altri requisiti</vt:lpstr>
      <vt:lpstr>Appendici e indice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 dei requisiti del software</dc:title>
  <dc:creator>giacomo</dc:creator>
  <cp:lastModifiedBy>Giacomo Cabri</cp:lastModifiedBy>
  <cp:revision>187</cp:revision>
  <dcterms:created xsi:type="dcterms:W3CDTF">2012-01-12T09:57:53Z</dcterms:created>
  <dcterms:modified xsi:type="dcterms:W3CDTF">2014-03-31T09:05:00Z</dcterms:modified>
</cp:coreProperties>
</file>